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4" r:id="rId8"/>
    <p:sldId id="269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4206-5F0C-4527-B54E-4D93C0FF8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 Filings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Reading between the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2946-DB50-49CC-8796-ED714005B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Ulises Barroso, Nicholas Donahoe, Ryan Irvine, Alice Yu</a:t>
            </a:r>
          </a:p>
        </p:txBody>
      </p:sp>
    </p:spTree>
    <p:extLst>
      <p:ext uri="{BB962C8B-B14F-4D97-AF65-F5344CB8AC3E}">
        <p14:creationId xmlns:p14="http://schemas.microsoft.com/office/powerpoint/2010/main" val="3425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6-B526-4C1D-904B-4343C27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EF612-7C75-4DCE-BC0D-D0E55098BF09}"/>
              </a:ext>
            </a:extLst>
          </p:cNvPr>
          <p:cNvSpPr txBox="1"/>
          <p:nvPr/>
        </p:nvSpPr>
        <p:spPr>
          <a:xfrm>
            <a:off x="3409250" y="3953304"/>
            <a:ext cx="681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Include 8Ks, earnings calls transcripts, quarterly earnings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Limit to Management’s Discussion &amp; Analysis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Normalize data against commodities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B3491A-434E-44D9-A3E6-5998EB00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6" y="3975686"/>
            <a:ext cx="1129199" cy="934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F5A546-6245-42B0-9D4B-23D218CA89CC}"/>
              </a:ext>
            </a:extLst>
          </p:cNvPr>
          <p:cNvSpPr txBox="1"/>
          <p:nvPr/>
        </p:nvSpPr>
        <p:spPr>
          <a:xfrm>
            <a:off x="3409250" y="5390624"/>
            <a:ext cx="681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Corpus of words needs to be further tuned and limited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9EB0-158F-4629-A873-200FCF2C78AD}"/>
              </a:ext>
            </a:extLst>
          </p:cNvPr>
          <p:cNvSpPr txBox="1"/>
          <p:nvPr/>
        </p:nvSpPr>
        <p:spPr>
          <a:xfrm>
            <a:off x="770060" y="3657597"/>
            <a:ext cx="179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Selection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178666-8532-4285-90ED-ED04A38A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3" y="2407948"/>
            <a:ext cx="1129199" cy="9346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F6F344-5720-4B7D-8878-D236474B4769}"/>
              </a:ext>
            </a:extLst>
          </p:cNvPr>
          <p:cNvSpPr txBox="1"/>
          <p:nvPr/>
        </p:nvSpPr>
        <p:spPr>
          <a:xfrm>
            <a:off x="776236" y="2155810"/>
            <a:ext cx="232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Company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44273-2DA5-41E6-BF46-4E9EF549D65B}"/>
              </a:ext>
            </a:extLst>
          </p:cNvPr>
          <p:cNvSpPr txBox="1"/>
          <p:nvPr/>
        </p:nvSpPr>
        <p:spPr>
          <a:xfrm>
            <a:off x="3409251" y="2407948"/>
            <a:ext cx="681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Index company stocks to a common starting point based on Oil &amp; Gas index funds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164E8-3A1C-4449-B7C7-2865C5CE7710}"/>
              </a:ext>
            </a:extLst>
          </p:cNvPr>
          <p:cNvSpPr txBox="1"/>
          <p:nvPr/>
        </p:nvSpPr>
        <p:spPr>
          <a:xfrm>
            <a:off x="770059" y="5068272"/>
            <a:ext cx="179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Vectorization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540114-E3B3-447B-8CEE-00289BDC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8" y="5431786"/>
            <a:ext cx="1005934" cy="8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1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6-B526-4C1D-904B-4343C27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EF612-7C75-4DCE-BC0D-D0E55098BF09}"/>
              </a:ext>
            </a:extLst>
          </p:cNvPr>
          <p:cNvSpPr txBox="1"/>
          <p:nvPr/>
        </p:nvSpPr>
        <p:spPr>
          <a:xfrm>
            <a:off x="3482441" y="4021519"/>
            <a:ext cx="681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3-month model should be compared against upcoming quarterly number, rather than prior quarter stock change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5A546-6245-42B0-9D4B-23D218CA89CC}"/>
              </a:ext>
            </a:extLst>
          </p:cNvPr>
          <p:cNvSpPr txBox="1"/>
          <p:nvPr/>
        </p:nvSpPr>
        <p:spPr>
          <a:xfrm>
            <a:off x="3482441" y="5483555"/>
            <a:ext cx="681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Compare against Financial Terms weighted dictionary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9EB0-158F-4629-A873-200FCF2C78AD}"/>
              </a:ext>
            </a:extLst>
          </p:cNvPr>
          <p:cNvSpPr txBox="1"/>
          <p:nvPr/>
        </p:nvSpPr>
        <p:spPr>
          <a:xfrm>
            <a:off x="711922" y="3599819"/>
            <a:ext cx="179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 Timing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F6F344-5720-4B7D-8878-D236474B4769}"/>
              </a:ext>
            </a:extLst>
          </p:cNvPr>
          <p:cNvSpPr txBox="1"/>
          <p:nvPr/>
        </p:nvSpPr>
        <p:spPr>
          <a:xfrm>
            <a:off x="711922" y="2144720"/>
            <a:ext cx="232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44273-2DA5-41E6-BF46-4E9EF549D65B}"/>
              </a:ext>
            </a:extLst>
          </p:cNvPr>
          <p:cNvSpPr txBox="1"/>
          <p:nvPr/>
        </p:nvSpPr>
        <p:spPr>
          <a:xfrm>
            <a:off x="3482442" y="2467150"/>
            <a:ext cx="681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Topics honing for the PCA / LDA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1961FD-55CC-41DF-B078-D3E19A44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59" y="2444496"/>
            <a:ext cx="755886" cy="75588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66EDBD4-ECA4-4EB7-AB11-861BEF4D0D11}"/>
              </a:ext>
            </a:extLst>
          </p:cNvPr>
          <p:cNvSpPr>
            <a:spLocks noChangeAspect="1"/>
          </p:cNvSpPr>
          <p:nvPr/>
        </p:nvSpPr>
        <p:spPr>
          <a:xfrm>
            <a:off x="934833" y="3938559"/>
            <a:ext cx="1080938" cy="1080938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098" name="Picture 2" descr="Sentiment icons | Noun Project">
            <a:extLst>
              <a:ext uri="{FF2B5EF4-FFF2-40B4-BE49-F238E27FC236}">
                <a16:creationId xmlns:a16="http://schemas.microsoft.com/office/drawing/2014/main" id="{97EE4117-3B6E-4513-83D3-29C0A989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906" y="5588395"/>
            <a:ext cx="1200792" cy="120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2A1A88-BD0B-4050-9A80-60644DF49DDB}"/>
              </a:ext>
            </a:extLst>
          </p:cNvPr>
          <p:cNvSpPr txBox="1"/>
          <p:nvPr/>
        </p:nvSpPr>
        <p:spPr>
          <a:xfrm>
            <a:off x="705914" y="5173571"/>
            <a:ext cx="250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66331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AD57-69EC-40E5-8A98-A37C19DB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Selection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6605-E8AE-476B-80FF-509AA490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you already have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6-B526-4C1D-904B-4343C27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CA15-12D4-4FD3-B16C-06E80B9D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928" y="2492637"/>
            <a:ext cx="4348879" cy="578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BF293-7D39-425D-B89D-C9052DA4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2" y="2175286"/>
            <a:ext cx="1129199" cy="934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4F5D14-AB70-4FBB-9438-09E5B9BA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86" y="2275820"/>
            <a:ext cx="767080" cy="7954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B7DC4B-E1F1-4F1D-8EFF-D5E375CCD8DE}"/>
              </a:ext>
            </a:extLst>
          </p:cNvPr>
          <p:cNvSpPr/>
          <p:nvPr/>
        </p:nvSpPr>
        <p:spPr>
          <a:xfrm>
            <a:off x="7707206" y="2389652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 Preprocessing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ACB2F9-92BF-499D-A6B8-02F26B8C8CCF}"/>
              </a:ext>
            </a:extLst>
          </p:cNvPr>
          <p:cNvSpPr txBox="1"/>
          <p:nvPr/>
        </p:nvSpPr>
        <p:spPr>
          <a:xfrm>
            <a:off x="414398" y="2319622"/>
            <a:ext cx="531845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ACC8F-8E5F-40FB-BD78-8CA8C6263D9D}"/>
              </a:ext>
            </a:extLst>
          </p:cNvPr>
          <p:cNvSpPr txBox="1"/>
          <p:nvPr/>
        </p:nvSpPr>
        <p:spPr>
          <a:xfrm>
            <a:off x="6031891" y="2275820"/>
            <a:ext cx="531845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C46B6E4-31C1-403A-BB75-E15358D9334C}"/>
              </a:ext>
            </a:extLst>
          </p:cNvPr>
          <p:cNvSpPr txBox="1">
            <a:spLocks/>
          </p:cNvSpPr>
          <p:nvPr/>
        </p:nvSpPr>
        <p:spPr>
          <a:xfrm>
            <a:off x="1940961" y="3109906"/>
            <a:ext cx="4348879" cy="151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SEC EDGAR annual reports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SEC EDGAR quarterly reports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43BCFBD-9CE6-407B-8754-81143C38113B}"/>
              </a:ext>
            </a:extLst>
          </p:cNvPr>
          <p:cNvSpPr txBox="1">
            <a:spLocks/>
          </p:cNvSpPr>
          <p:nvPr/>
        </p:nvSpPr>
        <p:spPr>
          <a:xfrm>
            <a:off x="7483266" y="3071310"/>
            <a:ext cx="4348879" cy="151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Extended stop words</a:t>
            </a:r>
          </a:p>
          <a:p>
            <a:r>
              <a:rPr lang="en-US" sz="1800" dirty="0">
                <a:solidFill>
                  <a:schemeClr val="bg1"/>
                </a:solidFill>
              </a:rPr>
              <a:t>Lemmatized words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Removed punctuation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Limited financial terms</a:t>
            </a:r>
          </a:p>
        </p:txBody>
      </p:sp>
    </p:spTree>
    <p:extLst>
      <p:ext uri="{BB962C8B-B14F-4D97-AF65-F5344CB8AC3E}">
        <p14:creationId xmlns:p14="http://schemas.microsoft.com/office/powerpoint/2010/main" val="42591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6-B526-4C1D-904B-4343C27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CA15-12D4-4FD3-B16C-06E80B9D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928" y="2567284"/>
            <a:ext cx="4348879" cy="578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7DC4B-E1F1-4F1D-8EFF-D5E375CCD8DE}"/>
              </a:ext>
            </a:extLst>
          </p:cNvPr>
          <p:cNvSpPr/>
          <p:nvPr/>
        </p:nvSpPr>
        <p:spPr>
          <a:xfrm>
            <a:off x="7626674" y="2567284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Model 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ACB2F9-92BF-499D-A6B8-02F26B8C8CCF}"/>
              </a:ext>
            </a:extLst>
          </p:cNvPr>
          <p:cNvSpPr txBox="1"/>
          <p:nvPr/>
        </p:nvSpPr>
        <p:spPr>
          <a:xfrm>
            <a:off x="414398" y="2394269"/>
            <a:ext cx="531845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ACC8F-8E5F-40FB-BD78-8CA8C6263D9D}"/>
              </a:ext>
            </a:extLst>
          </p:cNvPr>
          <p:cNvSpPr txBox="1"/>
          <p:nvPr/>
        </p:nvSpPr>
        <p:spPr>
          <a:xfrm>
            <a:off x="6031891" y="2350467"/>
            <a:ext cx="531845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C46B6E4-31C1-403A-BB75-E15358D9334C}"/>
              </a:ext>
            </a:extLst>
          </p:cNvPr>
          <p:cNvSpPr txBox="1">
            <a:spLocks/>
          </p:cNvSpPr>
          <p:nvPr/>
        </p:nvSpPr>
        <p:spPr>
          <a:xfrm>
            <a:off x="1940961" y="3184552"/>
            <a:ext cx="4348879" cy="2760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Tools: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Sklearn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CountVectorizer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TF-IDF Vectorizer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Determined: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Word frequencies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Full corpus of words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43BCFBD-9CE6-407B-8754-81143C38113B}"/>
              </a:ext>
            </a:extLst>
          </p:cNvPr>
          <p:cNvSpPr txBox="1">
            <a:spLocks/>
          </p:cNvSpPr>
          <p:nvPr/>
        </p:nvSpPr>
        <p:spPr>
          <a:xfrm>
            <a:off x="7483266" y="3145956"/>
            <a:ext cx="4348879" cy="2760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80% train/test split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Components: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SEC report text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Stock price change from SEC filing 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Linear regression on stock price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One day after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One month after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3 months after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PCA / LDA on most frequent terms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4C0D09-9FA7-4AA3-9F16-C2D933BB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94" y="2350467"/>
            <a:ext cx="1005934" cy="8188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5D1BEC-7B35-4439-B402-FA11D7CF1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62" y="2302467"/>
            <a:ext cx="755886" cy="7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6-B526-4C1D-904B-4343C27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E40C2-A4F5-4F6B-B601-BAB02CF99FBE}"/>
              </a:ext>
            </a:extLst>
          </p:cNvPr>
          <p:cNvSpPr txBox="1"/>
          <p:nvPr/>
        </p:nvSpPr>
        <p:spPr>
          <a:xfrm>
            <a:off x="1761259" y="2549899"/>
            <a:ext cx="1225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 day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0B11E-5F36-46F8-8BE8-E9E6F17F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60041"/>
              </p:ext>
            </p:extLst>
          </p:nvPr>
        </p:nvGraphicFramePr>
        <p:xfrm>
          <a:off x="3658934" y="2273232"/>
          <a:ext cx="7748872" cy="43583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8417">
                  <a:extLst>
                    <a:ext uri="{9D8B030D-6E8A-4147-A177-3AD203B41FA5}">
                      <a16:colId xmlns:a16="http://schemas.microsoft.com/office/drawing/2014/main" val="1324368423"/>
                    </a:ext>
                  </a:extLst>
                </a:gridCol>
                <a:gridCol w="1375635">
                  <a:extLst>
                    <a:ext uri="{9D8B030D-6E8A-4147-A177-3AD203B41FA5}">
                      <a16:colId xmlns:a16="http://schemas.microsoft.com/office/drawing/2014/main" val="3905949661"/>
                    </a:ext>
                  </a:extLst>
                </a:gridCol>
                <a:gridCol w="1797837">
                  <a:extLst>
                    <a:ext uri="{9D8B030D-6E8A-4147-A177-3AD203B41FA5}">
                      <a16:colId xmlns:a16="http://schemas.microsoft.com/office/drawing/2014/main" val="1318307465"/>
                    </a:ext>
                  </a:extLst>
                </a:gridCol>
                <a:gridCol w="819303">
                  <a:extLst>
                    <a:ext uri="{9D8B030D-6E8A-4147-A177-3AD203B41FA5}">
                      <a16:colId xmlns:a16="http://schemas.microsoft.com/office/drawing/2014/main" val="849772061"/>
                    </a:ext>
                  </a:extLst>
                </a:gridCol>
                <a:gridCol w="1230071">
                  <a:extLst>
                    <a:ext uri="{9D8B030D-6E8A-4147-A177-3AD203B41FA5}">
                      <a16:colId xmlns:a16="http://schemas.microsoft.com/office/drawing/2014/main" val="2163399969"/>
                    </a:ext>
                  </a:extLst>
                </a:gridCol>
                <a:gridCol w="1217609">
                  <a:extLst>
                    <a:ext uri="{9D8B030D-6E8A-4147-A177-3AD203B41FA5}">
                      <a16:colId xmlns:a16="http://schemas.microsoft.com/office/drawing/2014/main" val="819251818"/>
                    </a:ext>
                  </a:extLst>
                </a:gridCol>
              </a:tblGrid>
              <a:tr h="4404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Actual Label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Actual Stock Market Change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Predicted Label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58654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2019FANG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14461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2014FANG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58453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2016RRC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11302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2016NFX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24145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2017CXO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7077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2019SM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13957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2019ECA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21746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2019EQT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56522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2018CXO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97780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2016GPOR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99309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2014NFX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36075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2015SM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-2.52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33027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2014CXO</a:t>
                      </a:r>
                    </a:p>
                  </a:txBody>
                  <a:tcPr marL="99152" marR="59491" marT="59491" marB="59491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9152" marR="59491" marT="59491" marB="59491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9309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064A475-D80E-4329-802C-1E7CF1253331}"/>
              </a:ext>
            </a:extLst>
          </p:cNvPr>
          <p:cNvSpPr>
            <a:spLocks noChangeAspect="1"/>
          </p:cNvSpPr>
          <p:nvPr/>
        </p:nvSpPr>
        <p:spPr>
          <a:xfrm>
            <a:off x="680321" y="2083832"/>
            <a:ext cx="1080938" cy="1080938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EF612-7C75-4DCE-BC0D-D0E55098BF09}"/>
              </a:ext>
            </a:extLst>
          </p:cNvPr>
          <p:cNvSpPr txBox="1"/>
          <p:nvPr/>
        </p:nvSpPr>
        <p:spPr>
          <a:xfrm>
            <a:off x="911507" y="3416655"/>
            <a:ext cx="24641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48 training records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13 test records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85%</a:t>
            </a:r>
            <a:r>
              <a:rPr lang="en-US" sz="2000" b="1" dirty="0">
                <a:solidFill>
                  <a:schemeClr val="bg1"/>
                </a:solidFill>
              </a:rPr>
              <a:t> accuracy</a:t>
            </a:r>
          </a:p>
        </p:txBody>
      </p:sp>
    </p:spTree>
    <p:extLst>
      <p:ext uri="{BB962C8B-B14F-4D97-AF65-F5344CB8AC3E}">
        <p14:creationId xmlns:p14="http://schemas.microsoft.com/office/powerpoint/2010/main" val="423323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6-B526-4C1D-904B-4343C27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E40C2-A4F5-4F6B-B601-BAB02CF99FBE}"/>
              </a:ext>
            </a:extLst>
          </p:cNvPr>
          <p:cNvSpPr txBox="1"/>
          <p:nvPr/>
        </p:nvSpPr>
        <p:spPr>
          <a:xfrm>
            <a:off x="1761259" y="2549899"/>
            <a:ext cx="1782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 month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0B11E-5F36-46F8-8BE8-E9E6F17F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2404"/>
              </p:ext>
            </p:extLst>
          </p:nvPr>
        </p:nvGraphicFramePr>
        <p:xfrm>
          <a:off x="3658934" y="2273232"/>
          <a:ext cx="7748872" cy="43583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8417">
                  <a:extLst>
                    <a:ext uri="{9D8B030D-6E8A-4147-A177-3AD203B41FA5}">
                      <a16:colId xmlns:a16="http://schemas.microsoft.com/office/drawing/2014/main" val="1324368423"/>
                    </a:ext>
                  </a:extLst>
                </a:gridCol>
                <a:gridCol w="1375635">
                  <a:extLst>
                    <a:ext uri="{9D8B030D-6E8A-4147-A177-3AD203B41FA5}">
                      <a16:colId xmlns:a16="http://schemas.microsoft.com/office/drawing/2014/main" val="3905949661"/>
                    </a:ext>
                  </a:extLst>
                </a:gridCol>
                <a:gridCol w="1762327">
                  <a:extLst>
                    <a:ext uri="{9D8B030D-6E8A-4147-A177-3AD203B41FA5}">
                      <a16:colId xmlns:a16="http://schemas.microsoft.com/office/drawing/2014/main" val="1318307465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849772061"/>
                    </a:ext>
                  </a:extLst>
                </a:gridCol>
                <a:gridCol w="1055075">
                  <a:extLst>
                    <a:ext uri="{9D8B030D-6E8A-4147-A177-3AD203B41FA5}">
                      <a16:colId xmlns:a16="http://schemas.microsoft.com/office/drawing/2014/main" val="2163399969"/>
                    </a:ext>
                  </a:extLst>
                </a:gridCol>
                <a:gridCol w="1217609">
                  <a:extLst>
                    <a:ext uri="{9D8B030D-6E8A-4147-A177-3AD203B41FA5}">
                      <a16:colId xmlns:a16="http://schemas.microsoft.com/office/drawing/2014/main" val="819251818"/>
                    </a:ext>
                  </a:extLst>
                </a:gridCol>
              </a:tblGrid>
              <a:tr h="44046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Actual Label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Actual Stock Market Change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Predicted Label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58654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2015FANG 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-2.75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1.28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14461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2016NFX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8.96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1.55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58453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2015LPI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0.27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11302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2014MDU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-0.8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1.55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24145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2018NFX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-1.47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-0.25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7077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2017SM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-5.34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-0.4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13957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2016EQT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4.08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-0.96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21746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2016CXO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14.83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56522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2017LPI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-0.99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-0.72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97780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2018LPI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-0.02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99309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2018RSPP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11.06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36075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2016MDU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1.62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1.62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33027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2017RSPP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9309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064A475-D80E-4329-802C-1E7CF1253331}"/>
              </a:ext>
            </a:extLst>
          </p:cNvPr>
          <p:cNvSpPr>
            <a:spLocks noChangeAspect="1"/>
          </p:cNvSpPr>
          <p:nvPr/>
        </p:nvSpPr>
        <p:spPr>
          <a:xfrm>
            <a:off x="680321" y="2083832"/>
            <a:ext cx="1080938" cy="1080938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EF612-7C75-4DCE-BC0D-D0E55098BF09}"/>
              </a:ext>
            </a:extLst>
          </p:cNvPr>
          <p:cNvSpPr txBox="1"/>
          <p:nvPr/>
        </p:nvSpPr>
        <p:spPr>
          <a:xfrm>
            <a:off x="911507" y="3416655"/>
            <a:ext cx="24641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48 training records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13 test records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70%</a:t>
            </a:r>
            <a:r>
              <a:rPr lang="en-US" sz="2000" b="1" dirty="0">
                <a:solidFill>
                  <a:schemeClr val="bg1"/>
                </a:solidFill>
              </a:rPr>
              <a:t> accuracy</a:t>
            </a:r>
          </a:p>
        </p:txBody>
      </p:sp>
    </p:spTree>
    <p:extLst>
      <p:ext uri="{BB962C8B-B14F-4D97-AF65-F5344CB8AC3E}">
        <p14:creationId xmlns:p14="http://schemas.microsoft.com/office/powerpoint/2010/main" val="184988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6-B526-4C1D-904B-4343C27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E40C2-A4F5-4F6B-B601-BAB02CF99FBE}"/>
              </a:ext>
            </a:extLst>
          </p:cNvPr>
          <p:cNvSpPr txBox="1"/>
          <p:nvPr/>
        </p:nvSpPr>
        <p:spPr>
          <a:xfrm>
            <a:off x="1761259" y="2549899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 months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0B11E-5F36-46F8-8BE8-E9E6F17F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14768"/>
              </p:ext>
            </p:extLst>
          </p:nvPr>
        </p:nvGraphicFramePr>
        <p:xfrm>
          <a:off x="3658934" y="2273232"/>
          <a:ext cx="7748872" cy="37556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8417">
                  <a:extLst>
                    <a:ext uri="{9D8B030D-6E8A-4147-A177-3AD203B41FA5}">
                      <a16:colId xmlns:a16="http://schemas.microsoft.com/office/drawing/2014/main" val="1324368423"/>
                    </a:ext>
                  </a:extLst>
                </a:gridCol>
                <a:gridCol w="1375635">
                  <a:extLst>
                    <a:ext uri="{9D8B030D-6E8A-4147-A177-3AD203B41FA5}">
                      <a16:colId xmlns:a16="http://schemas.microsoft.com/office/drawing/2014/main" val="3905949661"/>
                    </a:ext>
                  </a:extLst>
                </a:gridCol>
                <a:gridCol w="1797837">
                  <a:extLst>
                    <a:ext uri="{9D8B030D-6E8A-4147-A177-3AD203B41FA5}">
                      <a16:colId xmlns:a16="http://schemas.microsoft.com/office/drawing/2014/main" val="1318307465"/>
                    </a:ext>
                  </a:extLst>
                </a:gridCol>
                <a:gridCol w="819303">
                  <a:extLst>
                    <a:ext uri="{9D8B030D-6E8A-4147-A177-3AD203B41FA5}">
                      <a16:colId xmlns:a16="http://schemas.microsoft.com/office/drawing/2014/main" val="849772061"/>
                    </a:ext>
                  </a:extLst>
                </a:gridCol>
                <a:gridCol w="1230071">
                  <a:extLst>
                    <a:ext uri="{9D8B030D-6E8A-4147-A177-3AD203B41FA5}">
                      <a16:colId xmlns:a16="http://schemas.microsoft.com/office/drawing/2014/main" val="2163399969"/>
                    </a:ext>
                  </a:extLst>
                </a:gridCol>
                <a:gridCol w="1217609">
                  <a:extLst>
                    <a:ext uri="{9D8B030D-6E8A-4147-A177-3AD203B41FA5}">
                      <a16:colId xmlns:a16="http://schemas.microsoft.com/office/drawing/2014/main" val="819251818"/>
                    </a:ext>
                  </a:extLst>
                </a:gridCol>
              </a:tblGrid>
              <a:tr h="44046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100" b="0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Actual Label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Actual Stock Market Change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Predicted Label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58654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2015MDU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-2.05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14461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2014CXO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17.55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58453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2015CXO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5.55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11302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2017EQT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-6.67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1.44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24145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2018ECA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1.53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7077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2014EQT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4.16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13957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2016GPOR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2.22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21746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2015RSPP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1.28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56522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2017GPOR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-4.03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97780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2016MDU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4.06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99309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2018RRC</a:t>
                      </a:r>
                    </a:p>
                  </a:txBody>
                  <a:tcPr marL="7620" marR="7620" marT="7620" marB="0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1.81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0.32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3607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064A475-D80E-4329-802C-1E7CF1253331}"/>
              </a:ext>
            </a:extLst>
          </p:cNvPr>
          <p:cNvSpPr>
            <a:spLocks noChangeAspect="1"/>
          </p:cNvSpPr>
          <p:nvPr/>
        </p:nvSpPr>
        <p:spPr>
          <a:xfrm>
            <a:off x="680321" y="2083832"/>
            <a:ext cx="1080938" cy="1080938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EF612-7C75-4DCE-BC0D-D0E55098BF09}"/>
              </a:ext>
            </a:extLst>
          </p:cNvPr>
          <p:cNvSpPr txBox="1"/>
          <p:nvPr/>
        </p:nvSpPr>
        <p:spPr>
          <a:xfrm>
            <a:off x="911507" y="3416655"/>
            <a:ext cx="246413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41 training records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11 test records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36%</a:t>
            </a:r>
            <a:r>
              <a:rPr lang="en-US" sz="2000" b="1" dirty="0">
                <a:solidFill>
                  <a:schemeClr val="bg1"/>
                </a:solidFill>
              </a:rPr>
              <a:t> accuracy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(Removed </a:t>
            </a:r>
            <a:r>
              <a:rPr lang="en-US" sz="1600" dirty="0" err="1">
                <a:solidFill>
                  <a:schemeClr val="bg1"/>
                </a:solidFill>
              </a:rPr>
              <a:t>NaNs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0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F51A-DCFA-4908-B730-3AEAFAAA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884F-5D03-41BC-9784-23E0047C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7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6-B526-4C1D-904B-4343C27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C8F3C-8001-4237-8359-C5BB3CDA3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 t="-2407" r="-616" b="4911"/>
          <a:stretch/>
        </p:blipFill>
        <p:spPr>
          <a:xfrm>
            <a:off x="7042339" y="2053227"/>
            <a:ext cx="4418733" cy="4590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56A2B0-EBA6-4A23-9503-8F6223D71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455"/>
          <a:stretch/>
        </p:blipFill>
        <p:spPr>
          <a:xfrm>
            <a:off x="2764121" y="2159159"/>
            <a:ext cx="3938520" cy="45908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F6CD6A-013D-45F0-8561-3071444EF34C}"/>
              </a:ext>
            </a:extLst>
          </p:cNvPr>
          <p:cNvSpPr txBox="1"/>
          <p:nvPr/>
        </p:nvSpPr>
        <p:spPr>
          <a:xfrm>
            <a:off x="267404" y="2280098"/>
            <a:ext cx="2326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PCA &amp; LDA Analysis: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5 topic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Need to greatly fine-tune our dictionary of terms</a:t>
            </a:r>
          </a:p>
        </p:txBody>
      </p:sp>
    </p:spTree>
    <p:extLst>
      <p:ext uri="{BB962C8B-B14F-4D97-AF65-F5344CB8AC3E}">
        <p14:creationId xmlns:p14="http://schemas.microsoft.com/office/powerpoint/2010/main" val="10907426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320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SEC Filings Reading between the lines</vt:lpstr>
      <vt:lpstr>Company Selection Process</vt:lpstr>
      <vt:lpstr>Text Analysis Methodology</vt:lpstr>
      <vt:lpstr>Text Analysis Methodology</vt:lpstr>
      <vt:lpstr>Conclusions</vt:lpstr>
      <vt:lpstr>Conclusions</vt:lpstr>
      <vt:lpstr>Conclusions</vt:lpstr>
      <vt:lpstr>Conclusions</vt:lpstr>
      <vt:lpstr>Conclusions</vt:lpstr>
      <vt:lpstr>Future Improvement</vt:lpstr>
      <vt:lpstr>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 Filings Reading between the lines</dc:title>
  <dc:creator>Alice Yu</dc:creator>
  <cp:lastModifiedBy>Alice Yu</cp:lastModifiedBy>
  <cp:revision>49</cp:revision>
  <dcterms:created xsi:type="dcterms:W3CDTF">2019-05-17T17:56:39Z</dcterms:created>
  <dcterms:modified xsi:type="dcterms:W3CDTF">2019-05-17T21:07:19Z</dcterms:modified>
</cp:coreProperties>
</file>