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8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desplazar la diapositiva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6830FCD-1E1A-49EF-AD88-CB6C2DDEC3B5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C2F55F-7D74-4300-82FF-4395B6F68C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01CDF4-7474-4401-8020-2F9DBDBFC5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ED4E6-ECBA-4594-8632-1DB246B94E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55C8A5-34F7-4BD2-86AA-5AD4F9EC3A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F3323D-486A-4A4E-8DA4-2843142D14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F2E7F1-C8A5-4D32-9524-CB35A9B87E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5C270F-A042-4F6F-9DF2-72962FE79F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324D85-0E46-4066-AF53-900FC49B0A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74B8CD-3687-4993-9A8F-C35F0E6E8A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2215AF-5731-4C12-B0A5-80D986A9A8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D443E3-8546-43E1-A110-6A90512403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AAC3A9-B70E-474D-B198-9FC850D8A1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A18E90-058C-4B54-A647-6916AEBBD9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5C2F86-6A64-4467-A686-BD7979C42A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5EE06B-354F-4207-B42F-6DFA3A2459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0893CC-902C-46F5-A8FA-D8D47B7113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BA9EC2-620E-4357-9080-BB23042818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4707A3-DC3B-458F-A96A-9CFBB6A867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1BC5A3-1E4B-4564-8A66-477ADE13A5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7CBAA-B823-4C20-8A8A-A0F207730A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BCC157-6BD4-4114-9F0D-F178AF7FAF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BA0D8-3290-40A4-AD99-6CFC36DF87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8E5CD-65FF-4075-8AB2-E504149738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B569E1-9AC4-40F4-8CC6-944E41C40D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880" cy="6857280"/>
          </a:xfrm>
          <a:prstGeom prst="rect">
            <a:avLst/>
          </a:prstGeom>
          <a:ln w="9525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880" cy="685728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s-A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70186EA7-06C8-438E-B687-7DAEB6C55001}" type="slidenum">
              <a:rPr b="0" lang="es-AR" sz="2400" spc="-1" strike="noStrike">
                <a:latin typeface="Times New Roman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</a:t>
            </a:r>
            <a:r>
              <a:rPr b="0" lang="es-AR" sz="3200" spc="-1" strike="noStrike">
                <a:latin typeface="Arial"/>
              </a:rPr>
              <a:t>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880" cy="6857280"/>
          </a:xfrm>
          <a:prstGeom prst="rect">
            <a:avLst/>
          </a:prstGeom>
          <a:ln w="9525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s-A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11B0F76F-725B-45E7-9332-1FB703F3A504}" type="slidenum">
              <a:rPr b="0" lang="es-AR" sz="2400" spc="-1" strike="noStrike">
                <a:latin typeface="Times New Roman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88;p1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1159560"/>
            <a:ext cx="7771680" cy="1469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860" spc="-1" strike="noStrike">
                <a:solidFill>
                  <a:srgbClr val="3d0e62"/>
                </a:solidFill>
                <a:latin typeface="Bitter"/>
                <a:ea typeface="Bitter"/>
              </a:rPr>
              <a:t>Programación IV</a:t>
            </a:r>
            <a:endParaRPr b="0" lang="es-AR" sz="486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85800" y="3624480"/>
            <a:ext cx="6400080" cy="8247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8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Programación Funcional</a:t>
            </a: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6"/>
          <p:cNvSpPr txBox="1"/>
          <p:nvPr/>
        </p:nvSpPr>
        <p:spPr>
          <a:xfrm>
            <a:off x="360000" y="2067840"/>
            <a:ext cx="8228880" cy="369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const cajaDeNumero = new Caja&lt;number&gt;(123);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console.log(cajaDeNumero.obtenerContenido()); // 123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const cajaDeTexto = new Caja&lt;string&gt;('Hola');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console.log(cajaDeTexto.obtenerContenido()); // Hola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11" name="PlaceHolder 7"/>
          <p:cNvSpPr txBox="1"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8"/>
          <p:cNvSpPr txBox="1"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13" name="PlaceHolder 9"/>
          <p:cNvSpPr txBox="1"/>
          <p:nvPr/>
        </p:nvSpPr>
        <p:spPr>
          <a:xfrm>
            <a:off x="457200" y="987840"/>
            <a:ext cx="8228880" cy="495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class Par&lt;K, V&gt;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clave: K;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valor: V;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constructor(clave: K, valor: V)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this.clave = clave;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this.valor = valor;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obtenerClave(): K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return this.clave;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obtenerValor(): V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return this.valor;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420000" y="3240000"/>
            <a:ext cx="514188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AR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const par = new Par&lt;string, number&gt;('edad', 30);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console.log(par.obtenerClave()); // 'edad'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console.log(par.obtenerValor()); // 30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0"/>
          <p:cNvSpPr txBox="1"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16" name="PlaceHolder 11"/>
          <p:cNvSpPr txBox="1"/>
          <p:nvPr/>
        </p:nvSpPr>
        <p:spPr>
          <a:xfrm>
            <a:off x="457200" y="844200"/>
            <a:ext cx="8228880" cy="495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class LimitarCaja&lt;T extends number | string&gt; 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contenido: T;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constructor(contenido: T) 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this.contenido = contenido;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mostrarContenido(): void 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console.log(`Contenido: ${this.contenido}`);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const cajaTexto = new LimitarCaja('Hola');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cajaTexto.mostrarContenido(); // Contenido: Hola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const cajaNumero = new LimitarCaja(123);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cajaNumero.mostrarContenido(); // Contenido: 123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2"/>
          <p:cNvSpPr txBox="1"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18" name="PlaceHolder 13"/>
          <p:cNvSpPr txBox="1"/>
          <p:nvPr/>
        </p:nvSpPr>
        <p:spPr>
          <a:xfrm>
            <a:off x="457200" y="844200"/>
            <a:ext cx="8228880" cy="495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La varianza define cómo los subtipos y supertipos de un tipo afectan las relaciones entre otros tipos.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Existen tres tipos principales de varianza: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Covarianza: Un tipo genérico mantiene la relación de subtipos que tiene el tipo con el que trabaja. Es decir, si A es un subtipo de B, entonces Caja&lt;A&gt; será subtipo de Caja&lt;B&gt;.</a:t>
            </a: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Contravarianza: Ocurre cuando la relación de subtipos es inversa. Si A es subtipo de B, entonces Caja&lt;B&gt; es subtipo de Caja&lt;A&gt;.</a:t>
            </a: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Invarianza: No existe relación entre Caja&lt;A&gt; y Caja&lt;B&gt;, incluso si A es un subtipo de B.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180000" y="720000"/>
            <a:ext cx="8280000" cy="52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r>
              <a:rPr b="0" lang="es-AR" sz="2400" spc="-1" strike="noStrike">
                <a:latin typeface="Arial"/>
              </a:rPr>
              <a:t>class Animal {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nombre: string;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constructor(nombre: string) {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        </a:t>
            </a:r>
            <a:r>
              <a:rPr b="0" lang="es-AR" sz="2400" spc="-1" strike="noStrike">
                <a:latin typeface="Arial"/>
              </a:rPr>
              <a:t>this.nombre = nombre;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}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}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class Perro extends Animal {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ladrar(): void {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        </a:t>
            </a:r>
            <a:r>
              <a:rPr b="0" lang="es-AR" sz="2400" spc="-1" strike="noStrike">
                <a:latin typeface="Arial"/>
              </a:rPr>
              <a:t>console.log("Guau!");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}</a:t>
            </a:r>
            <a:endParaRPr b="0" lang="es-AR" sz="2400" spc="-1" strike="noStrike">
              <a:latin typeface="Arial"/>
            </a:endParaRPr>
          </a:p>
          <a:p>
            <a:r>
              <a:rPr b="0" lang="es-AR" sz="2400" spc="-1" strike="noStrike">
                <a:latin typeface="Arial"/>
              </a:rPr>
              <a:t>}</a:t>
            </a:r>
            <a:endParaRPr b="0" lang="es-AR" sz="2400" spc="-1" strike="noStrike">
              <a:latin typeface="Arial"/>
            </a:endParaRPr>
          </a:p>
          <a:p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function imprimirAnimales(animales: Animal[]): void {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    </a:t>
            </a:r>
            <a:r>
              <a:rPr b="0" lang="es-AR" sz="2200" spc="-1" strike="noStrike">
                <a:latin typeface="Arial"/>
              </a:rPr>
              <a:t>animales.forEach(animal =&gt; console.log(animal.nombre));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}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const perros: Perro[] = [new Perro("Max"), new Perro("Rex")];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imprimirAnimales(perros); // Esto es válido, ya que Perro es subtipo de Animal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4454640" y="720000"/>
            <a:ext cx="4545360" cy="19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AR" sz="2200" spc="-1" strike="noStrike">
              <a:latin typeface="Arial"/>
            </a:endParaRPr>
          </a:p>
          <a:p>
            <a:r>
              <a:rPr b="0" lang="es-AR" sz="2200" spc="-1" strike="noStrike">
                <a:latin typeface="Arial"/>
              </a:rPr>
              <a:t>class Gato extends Animal {</a:t>
            </a:r>
            <a:endParaRPr b="0" lang="es-AR" sz="2200" spc="-1" strike="noStrike">
              <a:latin typeface="Arial"/>
            </a:endParaRPr>
          </a:p>
          <a:p>
            <a:r>
              <a:rPr b="0" lang="es-AR" sz="2200" spc="-1" strike="noStrike">
                <a:latin typeface="Arial"/>
              </a:rPr>
              <a:t>    </a:t>
            </a:r>
            <a:r>
              <a:rPr b="0" lang="es-AR" sz="2200" spc="-1" strike="noStrike">
                <a:latin typeface="Arial"/>
              </a:rPr>
              <a:t>maullar(): void {</a:t>
            </a:r>
            <a:endParaRPr b="0" lang="es-AR" sz="2200" spc="-1" strike="noStrike">
              <a:latin typeface="Arial"/>
            </a:endParaRPr>
          </a:p>
          <a:p>
            <a:r>
              <a:rPr b="0" lang="es-AR" sz="2200" spc="-1" strike="noStrike">
                <a:latin typeface="Arial"/>
              </a:rPr>
              <a:t>        </a:t>
            </a:r>
            <a:r>
              <a:rPr b="0" lang="es-AR" sz="2200" spc="-1" strike="noStrike">
                <a:latin typeface="Arial"/>
              </a:rPr>
              <a:t>console.log("Miau!");</a:t>
            </a:r>
            <a:endParaRPr b="0" lang="es-AR" sz="2200" spc="-1" strike="noStrike">
              <a:latin typeface="Arial"/>
            </a:endParaRPr>
          </a:p>
          <a:p>
            <a:r>
              <a:rPr b="0" lang="es-AR" sz="2200" spc="-1" strike="noStrike">
                <a:latin typeface="Arial"/>
              </a:rPr>
              <a:t>    </a:t>
            </a:r>
            <a:r>
              <a:rPr b="0" lang="es-AR" sz="2200" spc="-1" strike="noStrike">
                <a:latin typeface="Arial"/>
              </a:rPr>
              <a:t>}</a:t>
            </a:r>
            <a:endParaRPr b="0" lang="es-AR" sz="2200" spc="-1" strike="noStrike">
              <a:latin typeface="Arial"/>
            </a:endParaRPr>
          </a:p>
          <a:p>
            <a:r>
              <a:rPr b="0" lang="es-AR" sz="2200" spc="-1" strike="noStrike">
                <a:latin typeface="Arial"/>
              </a:rPr>
              <a:t>}</a:t>
            </a: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 txBox="1"/>
          <p:nvPr/>
        </p:nvSpPr>
        <p:spPr>
          <a:xfrm>
            <a:off x="360000" y="352080"/>
            <a:ext cx="8280000" cy="450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0000"/>
          </a:bodyPr>
          <a:p>
            <a:r>
              <a:rPr b="0" lang="es-AR" sz="2600" spc="-1" strike="noStrike">
                <a:latin typeface="Arial"/>
              </a:rPr>
              <a:t>class Carnivoro extends Animal {}</a:t>
            </a:r>
            <a:endParaRPr b="0" lang="es-AR" sz="2600" spc="-1" strike="noStrike">
              <a:latin typeface="Arial"/>
            </a:endParaRPr>
          </a:p>
          <a:p>
            <a:r>
              <a:rPr b="0" lang="es-AR" sz="2600" spc="-1" strike="noStrike">
                <a:latin typeface="Arial"/>
              </a:rPr>
              <a:t>class Herviboro extends Animal {}</a:t>
            </a:r>
            <a:endParaRPr b="0" lang="es-AR" sz="2600" spc="-1" strike="noStrike">
              <a:latin typeface="Arial"/>
            </a:endParaRPr>
          </a:p>
          <a:p>
            <a:endParaRPr b="0" lang="es-AR" sz="2600" spc="-1" strike="noStrike">
              <a:latin typeface="Arial"/>
            </a:endParaRPr>
          </a:p>
          <a:p>
            <a:r>
              <a:rPr b="0" lang="es-AR" sz="2600" spc="-1" strike="noStrike">
                <a:latin typeface="Arial"/>
              </a:rPr>
              <a:t>function alimentarAnimal(fn: (a: Carnivoro) =&gt; void): void {</a:t>
            </a:r>
            <a:endParaRPr b="0" lang="es-AR" sz="2600" spc="-1" strike="noStrike">
              <a:latin typeface="Arial"/>
            </a:endParaRPr>
          </a:p>
          <a:p>
            <a:r>
              <a:rPr b="0" lang="es-AR" sz="2600" spc="-1" strike="noStrike">
                <a:latin typeface="Arial"/>
              </a:rPr>
              <a:t>    </a:t>
            </a:r>
            <a:r>
              <a:rPr b="0" lang="es-AR" sz="2600" spc="-1" strike="noStrike">
                <a:latin typeface="Arial"/>
              </a:rPr>
              <a:t>const leon = new Carnivoro("León");</a:t>
            </a:r>
            <a:endParaRPr b="0" lang="es-AR" sz="2600" spc="-1" strike="noStrike">
              <a:latin typeface="Arial"/>
            </a:endParaRPr>
          </a:p>
          <a:p>
            <a:r>
              <a:rPr b="0" lang="es-AR" sz="2600" spc="-1" strike="noStrike">
                <a:latin typeface="Arial"/>
              </a:rPr>
              <a:t>    </a:t>
            </a:r>
            <a:r>
              <a:rPr b="0" lang="es-AR" sz="2600" spc="-1" strike="noStrike">
                <a:latin typeface="Arial"/>
              </a:rPr>
              <a:t>fn(leon);</a:t>
            </a:r>
            <a:endParaRPr b="0" lang="es-AR" sz="2600" spc="-1" strike="noStrike">
              <a:latin typeface="Arial"/>
            </a:endParaRPr>
          </a:p>
          <a:p>
            <a:r>
              <a:rPr b="0" lang="es-AR" sz="2600" spc="-1" strike="noStrike">
                <a:latin typeface="Arial"/>
              </a:rPr>
              <a:t>}</a:t>
            </a:r>
            <a:endParaRPr b="0" lang="es-AR" sz="2600" spc="-1" strike="noStrike">
              <a:latin typeface="Arial"/>
            </a:endParaRPr>
          </a:p>
          <a:p>
            <a:endParaRPr b="0" lang="es-AR" sz="2600" spc="-1" strike="noStrike">
              <a:latin typeface="Arial"/>
            </a:endParaRPr>
          </a:p>
          <a:p>
            <a:r>
              <a:rPr b="0" lang="es-AR" sz="2600" spc="-1" strike="noStrike">
                <a:latin typeface="Arial"/>
              </a:rPr>
              <a:t>function alimentarCualquierAnimal(a: Animal): void {</a:t>
            </a:r>
            <a:endParaRPr b="0" lang="es-AR" sz="2600" spc="-1" strike="noStrike">
              <a:latin typeface="Arial"/>
            </a:endParaRPr>
          </a:p>
          <a:p>
            <a:r>
              <a:rPr b="0" lang="es-AR" sz="2600" spc="-1" strike="noStrike">
                <a:latin typeface="Arial"/>
              </a:rPr>
              <a:t>    </a:t>
            </a:r>
            <a:r>
              <a:rPr b="0" lang="es-AR" sz="2600" spc="-1" strike="noStrike">
                <a:latin typeface="Arial"/>
              </a:rPr>
              <a:t>console.log(`Alimentando a un ${a.nombre}`);</a:t>
            </a:r>
            <a:endParaRPr b="0" lang="es-AR" sz="2600" spc="-1" strike="noStrike">
              <a:latin typeface="Arial"/>
            </a:endParaRPr>
          </a:p>
          <a:p>
            <a:r>
              <a:rPr b="0" lang="es-AR" sz="2600" spc="-1" strike="noStrike">
                <a:latin typeface="Arial"/>
              </a:rPr>
              <a:t>}</a:t>
            </a:r>
            <a:endParaRPr b="0" lang="es-AR" sz="2600" spc="-1" strike="noStrike">
              <a:latin typeface="Arial"/>
            </a:endParaRPr>
          </a:p>
          <a:p>
            <a:endParaRPr b="0" lang="es-AR" sz="2600" spc="-1" strike="noStrike">
              <a:latin typeface="Arial"/>
            </a:endParaRPr>
          </a:p>
          <a:p>
            <a:r>
              <a:rPr b="0" lang="es-AR" sz="2600" spc="-1" strike="noStrike">
                <a:latin typeface="Arial"/>
              </a:rPr>
              <a:t>alimentarAnimal(alimentarCualquierAnimal); // Funciona gracias a la contravarianza</a:t>
            </a: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 txBox="1"/>
          <p:nvPr/>
        </p:nvSpPr>
        <p:spPr>
          <a:xfrm>
            <a:off x="180000" y="900000"/>
            <a:ext cx="8820000" cy="606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2100" spc="-1" strike="noStrike">
                <a:latin typeface="Arial"/>
              </a:rPr>
              <a:t>class Caja&lt;T&gt; {</a:t>
            </a:r>
            <a:endParaRPr b="0" lang="es-AR" sz="2100" spc="-1" strike="noStrike">
              <a:latin typeface="Arial"/>
            </a:endParaRPr>
          </a:p>
          <a:p>
            <a:r>
              <a:rPr b="0" lang="es-AR" sz="2100" spc="-1" strike="noStrike">
                <a:latin typeface="Arial"/>
              </a:rPr>
              <a:t>    </a:t>
            </a:r>
            <a:r>
              <a:rPr b="0" lang="es-AR" sz="2100" spc="-1" strike="noStrike">
                <a:latin typeface="Arial"/>
              </a:rPr>
              <a:t>contenido: T;</a:t>
            </a:r>
            <a:endParaRPr b="0" lang="es-AR" sz="2100" spc="-1" strike="noStrike">
              <a:latin typeface="Arial"/>
            </a:endParaRPr>
          </a:p>
          <a:p>
            <a:r>
              <a:rPr b="0" lang="es-AR" sz="2100" spc="-1" strike="noStrike">
                <a:latin typeface="Arial"/>
              </a:rPr>
              <a:t>    </a:t>
            </a:r>
            <a:r>
              <a:rPr b="0" lang="es-AR" sz="2100" spc="-1" strike="noStrike">
                <a:latin typeface="Arial"/>
              </a:rPr>
              <a:t>constructor(contenido: T) {</a:t>
            </a:r>
            <a:endParaRPr b="0" lang="es-AR" sz="2100" spc="-1" strike="noStrike">
              <a:latin typeface="Arial"/>
            </a:endParaRPr>
          </a:p>
          <a:p>
            <a:r>
              <a:rPr b="0" lang="es-AR" sz="2100" spc="-1" strike="noStrike">
                <a:latin typeface="Arial"/>
              </a:rPr>
              <a:t>        </a:t>
            </a:r>
            <a:r>
              <a:rPr b="0" lang="es-AR" sz="2100" spc="-1" strike="noStrike">
                <a:latin typeface="Arial"/>
              </a:rPr>
              <a:t>this.contenido = contenido;</a:t>
            </a:r>
            <a:endParaRPr b="0" lang="es-AR" sz="2100" spc="-1" strike="noStrike">
              <a:latin typeface="Arial"/>
            </a:endParaRPr>
          </a:p>
          <a:p>
            <a:r>
              <a:rPr b="0" lang="es-AR" sz="2100" spc="-1" strike="noStrike">
                <a:latin typeface="Arial"/>
              </a:rPr>
              <a:t>    </a:t>
            </a:r>
            <a:r>
              <a:rPr b="0" lang="es-AR" sz="2100" spc="-1" strike="noStrike">
                <a:latin typeface="Arial"/>
              </a:rPr>
              <a:t>}</a:t>
            </a:r>
            <a:endParaRPr b="0" lang="es-AR" sz="2100" spc="-1" strike="noStrike">
              <a:latin typeface="Arial"/>
            </a:endParaRPr>
          </a:p>
          <a:p>
            <a:r>
              <a:rPr b="0" lang="es-AR" sz="2100" spc="-1" strike="noStrike">
                <a:latin typeface="Arial"/>
              </a:rPr>
              <a:t>}</a:t>
            </a:r>
            <a:endParaRPr b="0" lang="es-AR" sz="2100" spc="-1" strike="noStrike">
              <a:latin typeface="Arial"/>
            </a:endParaRPr>
          </a:p>
          <a:p>
            <a:endParaRPr b="0" lang="es-AR" sz="2100" spc="-1" strike="noStrike">
              <a:latin typeface="Arial"/>
            </a:endParaRPr>
          </a:p>
          <a:p>
            <a:r>
              <a:rPr b="0" lang="es-AR" sz="2100" spc="-1" strike="noStrike">
                <a:latin typeface="Arial"/>
              </a:rPr>
              <a:t>const cajaAnimal: Caja&lt;Animal&gt; = new Caja(new Animal("Elefante"));</a:t>
            </a:r>
            <a:endParaRPr b="0" lang="es-AR" sz="2100" spc="-1" strike="noStrike">
              <a:latin typeface="Arial"/>
            </a:endParaRPr>
          </a:p>
          <a:p>
            <a:r>
              <a:rPr b="0" lang="es-AR" sz="2100" spc="-1" strike="noStrike">
                <a:latin typeface="Arial"/>
              </a:rPr>
              <a:t>const cajaPerro: Caja&lt;Perro&gt; = new Caja(new Perro("Max"));</a:t>
            </a:r>
            <a:endParaRPr b="0" lang="es-AR" sz="2100" spc="-1" strike="noStrike">
              <a:latin typeface="Arial"/>
            </a:endParaRPr>
          </a:p>
          <a:p>
            <a:endParaRPr b="0" lang="es-AR" sz="2100" spc="-1" strike="noStrike">
              <a:latin typeface="Arial"/>
            </a:endParaRPr>
          </a:p>
          <a:p>
            <a:r>
              <a:rPr b="0" lang="es-AR" sz="2100" spc="-1" strike="noStrike">
                <a:latin typeface="Arial"/>
              </a:rPr>
              <a:t>// Esto genera error porque Caja&lt;Perro&gt; no es subtipo de Caja&lt;Animal&gt;</a:t>
            </a:r>
            <a:endParaRPr b="0" lang="es-AR" sz="2100" spc="-1" strike="noStrike">
              <a:latin typeface="Arial"/>
            </a:endParaRPr>
          </a:p>
          <a:p>
            <a:r>
              <a:rPr b="0" lang="es-AR" sz="2100" spc="-1" strike="noStrike">
                <a:latin typeface="Arial"/>
              </a:rPr>
              <a:t>// cajaAnimal = cajaPerro; </a:t>
            </a:r>
            <a:endParaRPr b="0" lang="es-AR" sz="2100" spc="-1" strike="noStrike">
              <a:latin typeface="Arial"/>
            </a:endParaRPr>
          </a:p>
          <a:p>
            <a:endParaRPr b="0" lang="es-AR" sz="2100" spc="-1" strike="noStrike">
              <a:latin typeface="Arial"/>
            </a:endParaRPr>
          </a:p>
          <a:p>
            <a:endParaRPr b="0" lang="es-A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 txBox="1"/>
          <p:nvPr/>
        </p:nvSpPr>
        <p:spPr>
          <a:xfrm>
            <a:off x="135360" y="180000"/>
            <a:ext cx="8504640" cy="67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800" spc="-1" strike="noStrike">
                <a:latin typeface="Arial"/>
              </a:rPr>
              <a:t>Se puede hacer que Caja&lt;T&gt; sea covariante para las lecturas si el contenido de la caja solo es accesible de forma de lectura y no de escritura. Esto se logra declarando las propiedades como readonly.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class Caja&lt;out T&gt; {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    </a:t>
            </a:r>
            <a:r>
              <a:rPr b="0" lang="es-AR" sz="1800" spc="-1" strike="noStrike">
                <a:latin typeface="Arial"/>
              </a:rPr>
              <a:t>readonly contenido: T;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    </a:t>
            </a:r>
            <a:r>
              <a:rPr b="0" lang="es-AR" sz="1800" spc="-1" strike="noStrike">
                <a:latin typeface="Arial"/>
              </a:rPr>
              <a:t>constructor(contenido: T) {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        </a:t>
            </a:r>
            <a:r>
              <a:rPr b="0" lang="es-AR" sz="1800" spc="-1" strike="noStrike">
                <a:latin typeface="Arial"/>
              </a:rPr>
              <a:t>this.contenido = contenido;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    </a:t>
            </a:r>
            <a:r>
              <a:rPr b="0" lang="es-AR" sz="1800" spc="-1" strike="noStrike">
                <a:latin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const cajaAnimal: Caja&lt;Animal&gt; = new Caja(new Animal("Elefante"));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const cajaPerro: Caja&lt;Perro&gt; = new Caja(new Perro("Max"));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// Como la propiedad es de solo lectura, es covariante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const otraCajaAnimal: Caja&lt;Animal&gt; = cajaPerro; // Funciona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 txBox="1"/>
          <p:nvPr/>
        </p:nvSpPr>
        <p:spPr>
          <a:xfrm>
            <a:off x="252000" y="432000"/>
            <a:ext cx="8568000" cy="611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700" spc="-1" strike="noStrike">
                <a:latin typeface="Arial"/>
              </a:rPr>
              <a:t>Otra opción es usar la palabra clave extends para indicar que puedes trabajar con cualquier subtipo de Animal.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class Caja&lt;T extends Animal&gt; {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    </a:t>
            </a:r>
            <a:r>
              <a:rPr b="0" lang="es-AR" sz="1700" spc="-1" strike="noStrike">
                <a:latin typeface="Arial"/>
              </a:rPr>
              <a:t>contenido: T;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    </a:t>
            </a:r>
            <a:r>
              <a:rPr b="0" lang="es-AR" sz="1700" spc="-1" strike="noStrike">
                <a:latin typeface="Arial"/>
              </a:rPr>
              <a:t>constructor(contenido: T) {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        </a:t>
            </a:r>
            <a:r>
              <a:rPr b="0" lang="es-AR" sz="1700" spc="-1" strike="noStrike">
                <a:latin typeface="Arial"/>
              </a:rPr>
              <a:t>this.contenido = contenido;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    </a:t>
            </a:r>
            <a:r>
              <a:rPr b="0" lang="es-AR" sz="1700" spc="-1" strike="noStrike">
                <a:latin typeface="Arial"/>
              </a:rPr>
              <a:t>}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}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function procesarCajaAnimal(caja: Caja&lt;Animal&gt;) {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    </a:t>
            </a:r>
            <a:r>
              <a:rPr b="0" lang="es-AR" sz="1700" spc="-1" strike="noStrike">
                <a:latin typeface="Arial"/>
              </a:rPr>
              <a:t>console.log(`Animal: ${caja.contenido.nombre}`);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}</a:t>
            </a:r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const cajaPerro: Caja&lt;Perro&gt; = new Caja(new Perro("Max"));</a:t>
            </a:r>
            <a:endParaRPr b="0" lang="es-AR" sz="1700" spc="-1" strike="noStrike">
              <a:latin typeface="Arial"/>
            </a:endParaRPr>
          </a:p>
          <a:p>
            <a:r>
              <a:rPr b="0" lang="es-AR" sz="1700" spc="-1" strike="noStrike">
                <a:latin typeface="Arial"/>
              </a:rPr>
              <a:t>procesarCajaAnimal(cajaPerro); // Funciona</a:t>
            </a:r>
            <a:endParaRPr b="0" lang="es-AR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/>
          <p:nvPr/>
        </p:nvSpPr>
        <p:spPr>
          <a:xfrm>
            <a:off x="457200" y="52272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Estructuras de datos recursivas 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26" name="TextShape 2"/>
          <p:cNvSpPr/>
          <p:nvPr/>
        </p:nvSpPr>
        <p:spPr>
          <a:xfrm>
            <a:off x="457200" y="1632960"/>
            <a:ext cx="822852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Una estructura de datos en Haskell o una clase en java o scala puede contener atributos esos atributos tienen un tipo determinado si ese tipo es igual a la clase contenedora tenemos una estructura recursiva.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Una Lista por ejemplo puede verse como una estructura recursiva. </a:t>
            </a:r>
            <a:endParaRPr b="0" lang="es-AR" sz="2360" spc="-1" strike="noStrike">
              <a:latin typeface="Arial"/>
            </a:endParaRPr>
          </a:p>
        </p:txBody>
      </p:sp>
      <p:pic>
        <p:nvPicPr>
          <p:cNvPr id="127" name="Picture 1" descr="1-head-tail-init-last-learn-you-a-haskell"/>
          <p:cNvPicPr/>
          <p:nvPr/>
        </p:nvPicPr>
        <p:blipFill>
          <a:blip r:embed="rId1"/>
          <a:stretch/>
        </p:blipFill>
        <p:spPr>
          <a:xfrm>
            <a:off x="2088360" y="3974400"/>
            <a:ext cx="5333400" cy="23709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2" descr="list-head-tail"/>
          <p:cNvPicPr/>
          <p:nvPr/>
        </p:nvPicPr>
        <p:blipFill>
          <a:blip r:embed="rId2"/>
          <a:stretch/>
        </p:blipFill>
        <p:spPr>
          <a:xfrm>
            <a:off x="2515320" y="3699360"/>
            <a:ext cx="5385240" cy="3285360"/>
          </a:xfrm>
          <a:prstGeom prst="rect">
            <a:avLst/>
          </a:prstGeom>
          <a:ln w="0">
            <a:noFill/>
          </a:ln>
        </p:spPr>
      </p:pic>
    </p:spTree>
  </p:cSld>
  <p:transition>
    <p:newsflash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990" spc="-1" strike="noStrike">
                <a:solidFill>
                  <a:srgbClr val="000000"/>
                </a:solidFill>
                <a:latin typeface="Arial"/>
                <a:ea typeface="Droid Sans Fallback"/>
              </a:rPr>
              <a:t>Generics</a:t>
            </a:r>
            <a:endParaRPr b="0" lang="es-AR" sz="399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8880" cy="4952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ctr">
            <a:noAutofit/>
          </a:bodyPr>
          <a:p>
            <a:pPr marL="1800" indent="-34488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s-AR" sz="2910" spc="-1" strike="noStrike">
                <a:solidFill>
                  <a:srgbClr val="000000"/>
                </a:solidFill>
                <a:latin typeface="Arial"/>
                <a:ea typeface="Droid Sans Fallback"/>
              </a:rPr>
              <a:t>Cualquier lenguaje de tipado estático tiene un problema y es que dada una estructura de datos generica, debemos programarla n veces como n sea el tipo de datos que queramos usarla. </a:t>
            </a:r>
            <a:endParaRPr b="0" lang="es-AR" sz="29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/>
          <p:nvPr/>
        </p:nvSpPr>
        <p:spPr>
          <a:xfrm>
            <a:off x="457200" y="52272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Estructuras de datos recursivas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0" name="TextShape 2"/>
          <p:cNvSpPr/>
          <p:nvPr/>
        </p:nvSpPr>
        <p:spPr>
          <a:xfrm>
            <a:off x="457200" y="1371600"/>
            <a:ext cx="8213760" cy="46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trait Lista[T]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esVacio: Boolean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primero:T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resto:Lista[T]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class Vacia[T] extends Lista[T]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esVacio = true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primero:Nothing = throw new NoSuchElementException("No existe elemento")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resto:Nothing = throw new NoSuchElementException("No existe elemento")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class Llena[T](val primero: T, val resto: Lista[T]) extends Lista[T]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esVacio= false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/>
          <p:nvPr/>
        </p:nvSpPr>
        <p:spPr>
          <a:xfrm>
            <a:off x="457200" y="52272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2" name="TextShape 2"/>
          <p:cNvSpPr/>
          <p:nvPr/>
        </p:nvSpPr>
        <p:spPr>
          <a:xfrm>
            <a:off x="457200" y="1632960"/>
            <a:ext cx="822852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Scala da soporte a la noción de clases caso (en inglés case classes, desde ahora clases Case). Las clases Case son clases regulares las cuales exportan sus parámetros constructores y a su vez proveen una descomposición recursiva de sí mismas a través de reconocimiento de patrones.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A continuación se muestra un ejemplo para una jerarquía de clases la cual consiste de una super clase abstracta llamada Term y tres clases concretas: Var, Fun y App.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/>
          <p:nvPr/>
        </p:nvSpPr>
        <p:spPr>
          <a:xfrm>
            <a:off x="457200" y="52272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4" name="TextShape 2"/>
          <p:cNvSpPr/>
          <p:nvPr/>
        </p:nvSpPr>
        <p:spPr>
          <a:xfrm>
            <a:off x="457200" y="1632960"/>
            <a:ext cx="822852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abstract class Term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Var(name: String) extends Term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Fun(arg: String, body: Term) extends Term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App(f: Term, v: Term) extends Term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/>
          <p:nvPr/>
        </p:nvSpPr>
        <p:spPr>
          <a:xfrm>
            <a:off x="457200" y="52272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6" name="TextShape 2"/>
          <p:cNvSpPr/>
          <p:nvPr/>
        </p:nvSpPr>
        <p:spPr>
          <a:xfrm>
            <a:off x="411120" y="1603440"/>
            <a:ext cx="822852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sealed trait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Vacia[T]() extends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Llena[T](val primero: T, val resto: Lista[T]) extends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/>
          <p:nvPr/>
        </p:nvSpPr>
        <p:spPr>
          <a:xfrm>
            <a:off x="457200" y="52272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Pattern matching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8" name="TextShape 2"/>
          <p:cNvSpPr/>
          <p:nvPr/>
        </p:nvSpPr>
        <p:spPr>
          <a:xfrm>
            <a:off x="457200" y="1632960"/>
            <a:ext cx="822852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Pattern Matching nace del paradigma funcional aunque hoy en día lenguaje multiparadigma lo implementan como Scala o Kotlin. Pattern Matching permite definir funciones por medio de macheo de parámetros y resultados. Veamos un ejemplo en Haskell de definición de factorial: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factorial 0 =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factorial n = n * factorial (n - 1)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/>
          <p:nvPr/>
        </p:nvSpPr>
        <p:spPr>
          <a:xfrm>
            <a:off x="457200" y="52272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Scala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40" name="TextShape 2"/>
          <p:cNvSpPr/>
          <p:nvPr/>
        </p:nvSpPr>
        <p:spPr>
          <a:xfrm>
            <a:off x="457200" y="1632960"/>
            <a:ext cx="822852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fact(n: Int): Int = n match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0 =&gt;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n =&gt; n * fact(n - 1)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C#: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8880" cy="495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public static void SwitchPattern(object o)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switch (o)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case Person p: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Console.WriteLine($"any other person {p.FirstName}");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break;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case var x: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Console.WriteLine($"Type {x?.GetType().Name} ");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break;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/>
          <p:nvPr/>
        </p:nvSpPr>
        <p:spPr>
          <a:xfrm>
            <a:off x="457200" y="52272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A la vez puedo utilizarlo con listas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44" name="TextShape 2"/>
          <p:cNvSpPr/>
          <p:nvPr/>
        </p:nvSpPr>
        <p:spPr>
          <a:xfrm>
            <a:off x="457200" y="1632960"/>
            <a:ext cx="822852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cantidad[T](xs:List[T]):Int = xs match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List() =&gt; 0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head :: List()  =&gt;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head :: tail =&gt; 1 + cantidad(tail)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          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val l = List(1,3,4,5,6,8)  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cantidad(l)      //&gt; res0: Int = 6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/>
          <p:nvPr/>
        </p:nvSpPr>
        <p:spPr>
          <a:xfrm>
            <a:off x="457200" y="52272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Y como queda nuestra lista?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46" name="TextShape 2"/>
          <p:cNvSpPr/>
          <p:nvPr/>
        </p:nvSpPr>
        <p:spPr>
          <a:xfrm>
            <a:off x="457200" y="1632960"/>
            <a:ext cx="822852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sealed trait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Vacia[T]() extends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Llena[T](val primero: T, val resto: Lista[T]) extends Lista[T]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 esVacio[T](e:Lista[T]) = e match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e:Vacia[T] =&gt; true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e:Llena[T] =&gt; false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   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232;p33" descr="imagen.jpg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148" name="Google Shape;233;p33"/>
          <p:cNvSpPr/>
          <p:nvPr/>
        </p:nvSpPr>
        <p:spPr>
          <a:xfrm>
            <a:off x="0" y="6603840"/>
            <a:ext cx="9143280" cy="253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49" name="Google Shape;234;p33" descr="logo solo-08.jpg"/>
          <p:cNvPicPr/>
          <p:nvPr/>
        </p:nvPicPr>
        <p:blipFill>
          <a:blip r:embed="rId2"/>
          <a:stretch/>
        </p:blipFill>
        <p:spPr>
          <a:xfrm>
            <a:off x="7505640" y="5885640"/>
            <a:ext cx="840600" cy="98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440" cy="1144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440" cy="3976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Una posible solución es tipar esta estructura a object o any, esto trae con sigo ciertos problemas. 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Se pierde la seguridad por tipo.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Debemos castear al tipo de la estructura cada vez que consultemos un elemento: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 list = new ArrayList();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list.add("hello");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String s = (String) list.get(0);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440" cy="1144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440" cy="3976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A partir de java 5 , C#, haskell ... se introduce el concepto de clases genéricas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Permiten utilizar y programar estructuras genéricas, las cuales  se les indica el tipo: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List&lt;String&gt; list = new ArrayList&lt;String&gt;();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list.add("hello");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String s = list.get(0);   // no cast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440" cy="1144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440" cy="3976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Entre las ventajas podemos nombrar: 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Chequeo de tipos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Se elimina la necesidad de casteos.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Posibilidades  de utilizar y programar algoritmos y estructuras genéricas 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Es muy utilizado en Frameworks</a:t>
            </a: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440" cy="1144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440" cy="3976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Podemos generar clases genericas: 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public class Box&lt;T&gt; {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// T stands for "Type"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private T t;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public void set(T t) { this.t = t; }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public T get() { return t; }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440" cy="1144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440" cy="3976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var integerBox = new Box&lt;Integer&gt;();</a:t>
            </a:r>
            <a:endParaRPr b="0" lang="es-AR" sz="3200" spc="-1" strike="noStrike"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integerBox.set(45);</a:t>
            </a:r>
            <a:endParaRPr b="0" lang="es-AR" sz="3200" spc="-1" strike="noStrike"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Integer nro = integerBox.get();</a:t>
            </a:r>
            <a:endParaRPr b="0" lang="es-AR" sz="3200" spc="-1" strike="noStrike"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Scala...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8880" cy="495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class Stack[A]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private var elements: List[A] = Nil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def push(x: A) { elements = x :: elements 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def peek: A = elements.head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def pop(): A =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val currentTop = peek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elements = elements.tail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currentTop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4"/>
          <p:cNvSpPr txBox="1"/>
          <p:nvPr/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9" name="PlaceHolder 5"/>
          <p:cNvSpPr txBox="1"/>
          <p:nvPr/>
        </p:nvSpPr>
        <p:spPr>
          <a:xfrm>
            <a:off x="457200" y="1174680"/>
            <a:ext cx="8228880" cy="495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class Caja&lt;T&gt;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contenido: T;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constructor(contenido: T)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this.contenido = contenido;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obtenerContenido(): T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return this.contenido;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LibreOffice/7.3.7.2$Linux_X86_64 LibreOffice_project/30$Build-2</Application>
  <AppVersion>15.0000</AppVersion>
  <Words>4818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2019-09-11T04:16:03Z</dcterms:created>
  <dc:creator/>
  <dc:description/>
  <dc:language>es-AR</dc:language>
  <cp:lastModifiedBy/>
  <dcterms:modified xsi:type="dcterms:W3CDTF">2024-09-30T01:44:04Z</dcterms:modified>
  <cp:revision>10</cp:revision>
  <dc:subject/>
  <dc:title>Programación IV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  <property fmtid="{D5CDD505-2E9C-101B-9397-08002B2CF9AE}" pid="3" name="Slides">
    <vt:i4>22</vt:i4>
  </property>
</Properties>
</file>