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3.jpeg" ContentType="image/jpeg"/>
  <Override PartName="/ppt/media/image4.jpeg" ContentType="image/jpe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Pulse para desplazar la diapositiva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s-AR" sz="2000" spc="-1" strike="noStrike">
                <a:latin typeface="Arial"/>
              </a:rPr>
              <a:t>Pulse para editar el formato de las notas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s-AR" sz="1400" spc="-1" strike="noStrike">
                <a:latin typeface="Times New Roman"/>
              </a:rPr>
              <a:t>&lt;cabecera&gt;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dt" idx="8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s-A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s-AR" sz="1400" spc="-1" strike="noStrike">
                <a:latin typeface="Times New Roman"/>
              </a:rPr>
              <a:t>&lt;fecha/hora&gt;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ftr" idx="9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s-AR" sz="1400" spc="-1" strike="noStrike">
                <a:latin typeface="Times New Roman"/>
              </a:defRPr>
            </a:lvl1pPr>
          </a:lstStyle>
          <a:p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s-A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B652D8F-5342-487F-93F3-73956C1CD54B}" type="slidenum">
              <a:rPr b="0" lang="es-AR" sz="1400" spc="-1" strike="noStrike">
                <a:latin typeface="Times New Roman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AR" sz="20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B662E1E-D724-4253-A87B-DDB267ADC597}" type="slidenum">
              <a:rPr b="0" lang="es-AR" sz="1400" spc="-1" strike="noStrike">
                <a:latin typeface="Times New Roman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AR" sz="20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53D6002-0A07-42A1-AF86-257584D44C3C}" type="slidenum">
              <a:rPr b="0" lang="es-AR" sz="1400" spc="-1" strike="noStrike">
                <a:latin typeface="Times New Roman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AR" sz="20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BED0CEE-B7BD-4070-BAA1-01B55C4A7ED4}" type="slidenum">
              <a:rPr b="0" lang="es-AR" sz="1400" spc="-1" strike="noStrike">
                <a:latin typeface="Times New Roman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AR" sz="20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C0581D4-5624-4928-ADEF-E9EB33D3655F}" type="slidenum">
              <a:rPr b="0" lang="es-AR" sz="1400" spc="-1" strike="noStrike">
                <a:latin typeface="Times New Roman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2374DC-FCAC-471B-A138-8DAD94B28E8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019520"/>
            <a:ext cx="822924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6760"/>
            <a:ext cx="822924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F76861-0A6A-4F05-ACB6-EFC6CD43E87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019520"/>
            <a:ext cx="401580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019520"/>
            <a:ext cx="401580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6760"/>
            <a:ext cx="401580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6760"/>
            <a:ext cx="401580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B72265-598E-4C58-97EE-6E3AFF693C3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019520"/>
            <a:ext cx="264960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019520"/>
            <a:ext cx="264960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019520"/>
            <a:ext cx="264960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6760"/>
            <a:ext cx="264960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6760"/>
            <a:ext cx="264960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6760"/>
            <a:ext cx="264960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ECF352-1948-4DB0-BEC3-A63C0E047A2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1686E6E-0184-457D-9C06-3881F5395966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019520"/>
            <a:ext cx="8229240" cy="51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03E4907-D081-4631-A0DA-40638DFE5B5E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019520"/>
            <a:ext cx="8229240" cy="51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2162658-00F4-4600-9F28-E897959DD01F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019520"/>
            <a:ext cx="4015800" cy="51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019520"/>
            <a:ext cx="4015800" cy="51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C02CBE4-EEE3-4976-A8A6-5EB7C0DD2709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F964D92-7DFA-4793-9F7B-BE56D168943C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29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773E005-06DD-4782-89D0-49235A28FA1A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019520"/>
            <a:ext cx="401580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019520"/>
            <a:ext cx="4015800" cy="51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3686760"/>
            <a:ext cx="401580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812210D-9CB8-46C7-B58C-CA6C28628378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019520"/>
            <a:ext cx="8229240" cy="51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76C97D-992D-463B-B21E-D6A4666250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019520"/>
            <a:ext cx="4015800" cy="51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019520"/>
            <a:ext cx="401580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3686760"/>
            <a:ext cx="401580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A757EFA-DD22-44BF-8432-C5B5C6DB0651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019520"/>
            <a:ext cx="401580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019520"/>
            <a:ext cx="401580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3686760"/>
            <a:ext cx="822924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F83F284-12D7-4EC3-8FF9-C0B54F73C30E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019520"/>
            <a:ext cx="822924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3686760"/>
            <a:ext cx="822924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E8D61FA-8961-451E-8986-4639E897534F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019520"/>
            <a:ext cx="401580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019520"/>
            <a:ext cx="401580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3686760"/>
            <a:ext cx="401580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3686760"/>
            <a:ext cx="401580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2433FCE-E9E0-4E4E-A065-2E3BB801D5EB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019520"/>
            <a:ext cx="264960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019520"/>
            <a:ext cx="264960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019520"/>
            <a:ext cx="264960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3686760"/>
            <a:ext cx="264960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3686760"/>
            <a:ext cx="264960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3686760"/>
            <a:ext cx="264960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0516335-E662-4A21-96C1-6E7A0ECA5926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1B2477B-10FB-4677-95CA-955AD1BEB17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019520"/>
            <a:ext cx="8229240" cy="51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7F96604-FD18-451A-ADA6-125B418F86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019520"/>
            <a:ext cx="8229240" cy="51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C4EFBC5-D78D-4C1E-BF2E-B95D91C4F4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019520"/>
            <a:ext cx="4015800" cy="51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019520"/>
            <a:ext cx="4015800" cy="51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C8AB8CD6-A37B-4D2E-969B-D43271E131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69801F1-39B5-4032-8EE2-8F09940DC36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019520"/>
            <a:ext cx="8229240" cy="51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34D34D-8AE4-4879-A313-E3D4BBAF12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29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23D37B0-7019-4EB7-9FCB-0B955DAD50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019520"/>
            <a:ext cx="401580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019520"/>
            <a:ext cx="4015800" cy="51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57200" y="3686760"/>
            <a:ext cx="401580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DF831ED-5F4F-41BE-867E-0F02FC3EBC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019520"/>
            <a:ext cx="4015800" cy="51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019520"/>
            <a:ext cx="401580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674240" y="3686760"/>
            <a:ext cx="401580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61AAA7C-B767-417C-97CA-724CBAFCD5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019520"/>
            <a:ext cx="401580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019520"/>
            <a:ext cx="401580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3686760"/>
            <a:ext cx="822924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6D6D968-4481-4947-94F1-1E2A51BB0D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019520"/>
            <a:ext cx="822924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57200" y="3686760"/>
            <a:ext cx="822924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946E092-0606-402B-BB43-CEBBACB65F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019520"/>
            <a:ext cx="401580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019520"/>
            <a:ext cx="401580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3686760"/>
            <a:ext cx="401580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674240" y="3686760"/>
            <a:ext cx="401580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BED3897-A83C-4C75-A1E7-D05EDC34B61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019520"/>
            <a:ext cx="264960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3239640" y="1019520"/>
            <a:ext cx="264960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22080" y="1019520"/>
            <a:ext cx="264960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57200" y="3686760"/>
            <a:ext cx="264960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3239640" y="3686760"/>
            <a:ext cx="264960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6022080" y="3686760"/>
            <a:ext cx="264960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FEC4CFD-6927-417F-A947-B81AC799857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019520"/>
            <a:ext cx="4015800" cy="51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019520"/>
            <a:ext cx="4015800" cy="51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937C65-7044-45A0-ADD1-E97D0B65C45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EED9B9-22A3-4087-ACA2-8FBBA918EE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29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9BF12B-3A93-4E7F-9270-6A68BC5670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019520"/>
            <a:ext cx="401580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019520"/>
            <a:ext cx="4015800" cy="51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6760"/>
            <a:ext cx="401580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0F19F3-118A-45CF-AD42-7FC135FBFD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019520"/>
            <a:ext cx="4015800" cy="51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019520"/>
            <a:ext cx="401580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6760"/>
            <a:ext cx="401580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EFF48D-D74C-4BA4-8070-70E194685E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019520"/>
            <a:ext cx="401580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019520"/>
            <a:ext cx="401580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6760"/>
            <a:ext cx="8229240" cy="243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A5DE0B-59F9-4EAF-9F30-6B13B077B3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Pulse para editar el formato del </a:t>
            </a: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texto de título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s-AR" sz="1400" spc="-1" strike="noStrike">
                <a:latin typeface="Times New Roman"/>
              </a:defRPr>
            </a:lvl1pPr>
          </a:lstStyle>
          <a:p>
            <a:r>
              <a:rPr b="0" lang="es-AR" sz="1400" spc="-1" strike="noStrike">
                <a:latin typeface="Times New Roman"/>
              </a:rPr>
              <a:t>&lt;fecha/hora&gt;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s-A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s-AR" sz="2400" spc="-1" strike="noStrike">
                <a:latin typeface="Times New Roman"/>
              </a:defRPr>
            </a:lvl1pPr>
          </a:lstStyle>
          <a:p>
            <a:endParaRPr b="0" lang="es-AR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ul</a:t>
            </a: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ar</a:t>
            </a: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ta</a:t>
            </a: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r </a:t>
            </a: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el </a:t>
            </a: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at</a:t>
            </a: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el </a:t>
            </a: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xt</a:t>
            </a: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tít</a:t>
            </a: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ul</a:t>
            </a: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o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Pulse para editar el formato de texto del </a:t>
            </a: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esquema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4"/>
          </p:nvPr>
        </p:nvSpPr>
        <p:spPr>
          <a:xfrm>
            <a:off x="8490240" y="6241320"/>
            <a:ext cx="548280" cy="52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>
              <a:defRPr b="0" lang="es-AR" sz="2400" spc="-1" strike="noStrike">
                <a:latin typeface="Times New Roman"/>
              </a:defRPr>
            </a:lvl1pPr>
          </a:lstStyle>
          <a:p>
            <a:endParaRPr b="0" lang="es-AR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Pulse para editar el formato del </a:t>
            </a: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texto de título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019520"/>
            <a:ext cx="8229240" cy="5106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 idx="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s-AR" sz="1400" spc="-1" strike="noStrike">
                <a:latin typeface="Times New Roman"/>
              </a:defRPr>
            </a:lvl1pPr>
          </a:lstStyle>
          <a:p>
            <a:r>
              <a:rPr b="0" lang="es-AR" sz="1400" spc="-1" strike="noStrike">
                <a:latin typeface="Times New Roman"/>
              </a:rPr>
              <a:t>&lt;fecha/hora&gt;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 idx="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s-A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 idx="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s-AR" sz="2400" spc="-1" strike="noStrike">
                <a:latin typeface="Times New Roman"/>
              </a:defRPr>
            </a:lvl1pPr>
          </a:lstStyle>
          <a:p>
            <a:endParaRPr b="0" lang="es-AR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88;p13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85800" y="115956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4860" spc="-1" strike="noStrike">
                <a:solidFill>
                  <a:srgbClr val="3d0e62"/>
                </a:solidFill>
                <a:latin typeface="Bitter"/>
                <a:ea typeface="Bitter"/>
              </a:rPr>
              <a:t>Paradigmas</a:t>
            </a:r>
            <a:endParaRPr b="0" lang="es-AR" sz="4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85800" y="3624480"/>
            <a:ext cx="6400440" cy="825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8000"/>
              </a:lnSpc>
              <a:buNone/>
              <a:tabLst>
                <a:tab algn="l" pos="0"/>
              </a:tabLst>
            </a:pPr>
            <a:r>
              <a:rPr b="0" lang="es-AR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Programación Funcional</a:t>
            </a:r>
            <a:r>
              <a:rPr b="0" lang="es-AR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.</a:t>
            </a:r>
            <a:endParaRPr b="0" lang="es-AR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7030a0"/>
                </a:solidFill>
                <a:latin typeface="Calibri"/>
                <a:ea typeface="Calibri"/>
              </a:rPr>
              <a:t>Lisp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457200" y="1019520"/>
            <a:ext cx="8229240" cy="5106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572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Lisp (LISt Processing)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Es el lenguaje más conocido de Programación Funcional. Aún así, no es un lenguaje funcional puro ya que posee asignación (SETF) e iteración (DO).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Se utiliza la notación prefijo para cualquier función, inclusive para las expresiones aritméticas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(defun cuadrado(n) (* n n))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7030a0"/>
                </a:solidFill>
                <a:latin typeface="Calibri"/>
                <a:ea typeface="Calibri"/>
              </a:rPr>
              <a:t>Scala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57200" y="1019520"/>
            <a:ext cx="8229240" cy="5106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572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Scala es multiparadigma.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Se puede utilizar el Paradigma Funcional y el orientado a Objetos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Es de tipado estático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Tiene genéricos similar a Java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Todo es un Objeto (casi todo)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Fue influenciado por Java, Ruby, Haskell, Erlang,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etc...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484200"/>
            <a:ext cx="8229240" cy="639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7030a0"/>
                </a:solidFill>
                <a:latin typeface="Calibri"/>
                <a:ea typeface="Calibri"/>
              </a:rPr>
              <a:t>Scala un lenguaje funcional y orientado a objetos</a:t>
            </a:r>
            <a:endParaRPr b="0" lang="es-AR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2" name="Google Shape;70;p15" descr=""/>
          <p:cNvPicPr/>
          <p:nvPr/>
        </p:nvPicPr>
        <p:blipFill>
          <a:blip r:embed="rId1"/>
          <a:stretch/>
        </p:blipFill>
        <p:spPr>
          <a:xfrm>
            <a:off x="726840" y="2233800"/>
            <a:ext cx="7959240" cy="4486320"/>
          </a:xfrm>
          <a:prstGeom prst="rect">
            <a:avLst/>
          </a:prstGeom>
          <a:ln w="0">
            <a:noFill/>
          </a:ln>
        </p:spPr>
      </p:pic>
      <p:sp>
        <p:nvSpPr>
          <p:cNvPr id="233" name="Google Shape;71;p15"/>
          <p:cNvSpPr/>
          <p:nvPr/>
        </p:nvSpPr>
        <p:spPr>
          <a:xfrm>
            <a:off x="2340000" y="1800000"/>
            <a:ext cx="4463640" cy="4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  <a:ea typeface="Arial"/>
              </a:rPr>
              <a:t>Smalltalk + Haskell = Scala</a:t>
            </a:r>
            <a:endParaRPr b="0" lang="es-A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1019520"/>
            <a:ext cx="8229240" cy="639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4400" spc="-1" strike="noStrike">
                <a:solidFill>
                  <a:srgbClr val="7030a0"/>
                </a:solidFill>
                <a:latin typeface="Arial"/>
                <a:ea typeface="Arial"/>
              </a:rPr>
              <a:t>Todo retorna un valor y todo tiene un tipo</a:t>
            </a:r>
            <a:br>
              <a:rPr sz="4400"/>
            </a:b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358200" y="1770840"/>
            <a:ext cx="8229240" cy="5106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1640" indent="-40212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  <a:ea typeface="Arial"/>
              </a:rPr>
              <a:t>En scala toda expresión retorna un valor y todo tiene un tipo. 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431640" indent="-4021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  <a:ea typeface="Arial"/>
              </a:rPr>
              <a:t>Por ejemplo un if puede retornar un valor y retorna lo ultimo que ejecuta: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431640" indent="-4021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  <a:ea typeface="Arial"/>
              </a:rPr>
              <a:t>var i = if (a == 5) 4 else 10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431640" indent="-4021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  <a:ea typeface="Arial"/>
              </a:rPr>
              <a:t>El compilador infiere el tipo y i va ser un entero.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431640" indent="-4021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  <a:ea typeface="Arial"/>
              </a:rPr>
              <a:t>Si tenemos una expresión que retorna diferentes tipos, scala lo tipara por el padre común.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431640" indent="-4021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  <a:ea typeface="Arial"/>
              </a:rPr>
              <a:t>Si tenemos la expresión: if (x &gt; 0) 1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431640" indent="-4021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  <a:ea typeface="Arial"/>
              </a:rPr>
              <a:t>En el caso del “else” no retornamos nada, en scala todo retorna un valor y la nada es un valor que tiene un tipo similar a void de c o java, este tipo es la clase Unit.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7030a0"/>
                </a:solidFill>
                <a:latin typeface="Calibri"/>
                <a:ea typeface="Calibri"/>
              </a:rPr>
              <a:t>Val y var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457200" y="1019520"/>
            <a:ext cx="8229240" cy="5106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572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Val es la palabra clave que permite declarar un valor (similar a una constante) y var permite definir una variable. 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scala&gt; val answer = 8 * 5 + 2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answer: Int = 42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scala&gt; answer = 0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&lt;console&gt;:6: error: reassignment to val 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Las varibles pueden ser asignadas con diferentes valores: 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var counter = 0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counter = 1 // OK, can change a var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301680" y="3221640"/>
            <a:ext cx="8229240" cy="639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s-AR" sz="4400" spc="-1" strike="noStrike">
                <a:solidFill>
                  <a:srgbClr val="7030a0"/>
                </a:solidFill>
                <a:latin typeface="Calibri"/>
                <a:ea typeface="Calibri"/>
              </a:rPr>
              <a:t>Ya hablamos mucho de </a:t>
            </a:r>
            <a:r>
              <a:rPr b="1" lang="es-AR" sz="4400" spc="-1" strike="noStrike">
                <a:solidFill>
                  <a:srgbClr val="7030a0"/>
                </a:solidFill>
                <a:latin typeface="Calibri"/>
                <a:ea typeface="Calibri"/>
              </a:rPr>
              <a:t>Scala, ahora </a:t>
            </a:r>
            <a:r>
              <a:rPr b="1" lang="es-AR" sz="4400" spc="-1" strike="noStrike">
                <a:solidFill>
                  <a:srgbClr val="7030a0"/>
                </a:solidFill>
                <a:latin typeface="Calibri"/>
                <a:ea typeface="Calibri"/>
              </a:rPr>
              <a:t>Recursividad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2;p33" descr="imagen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240" name="Google Shape;233;p33"/>
          <p:cNvSpPr/>
          <p:nvPr/>
        </p:nvSpPr>
        <p:spPr>
          <a:xfrm>
            <a:off x="0" y="6603840"/>
            <a:ext cx="9143640" cy="2538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241" name="Google Shape;234;p33" descr="logo solo-08.jpg"/>
          <p:cNvPicPr/>
          <p:nvPr/>
        </p:nvPicPr>
        <p:blipFill>
          <a:blip r:embed="rId2"/>
          <a:stretch/>
        </p:blipFill>
        <p:spPr>
          <a:xfrm>
            <a:off x="7505640" y="5885640"/>
            <a:ext cx="840960" cy="98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9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AR" sz="2800" spc="-1" strike="noStrike">
                <a:solidFill>
                  <a:srgbClr val="7030a0"/>
                </a:solidFill>
                <a:latin typeface="Calibri"/>
                <a:ea typeface="Calibri"/>
              </a:rPr>
              <a:t>¿Que es la programación funcional?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550160"/>
            <a:ext cx="8229240" cy="5106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Calibri"/>
                <a:ea typeface="Calibri"/>
              </a:rPr>
              <a:t>La programación funcional es un paradigma de programación declarativa basado en la utilización de funciones aritméticas que no maneja datos mutables o de estado. Enfatiza la aplicación de funciones, en contraste con el estilo de programación imperativa, que enfatiza los cambios de estado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9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AR" sz="4400" spc="-1" strike="noStrike">
                <a:solidFill>
                  <a:srgbClr val="7030a0"/>
                </a:solidFill>
                <a:latin typeface="Calibri"/>
                <a:ea typeface="Calibri"/>
              </a:rPr>
              <a:t>Programación funcional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019520"/>
            <a:ext cx="8229240" cy="5106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-914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Arial"/>
              </a:rPr>
              <a:t>No mantiene estados.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indent="-914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Arial"/>
              </a:rPr>
              <a:t>Enfatiza la aplicación de funciones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indent="-914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Arial"/>
              </a:rPr>
              <a:t>Las funciones no tienen efecto secundario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indent="-914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Arial"/>
              </a:rPr>
              <a:t>Uso de recurrencia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791640"/>
            <a:ext cx="8229240" cy="639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AR" sz="4400" spc="-1" strike="noStrike">
                <a:solidFill>
                  <a:srgbClr val="7030a0"/>
                </a:solidFill>
                <a:latin typeface="Calibri"/>
                <a:ea typeface="Calibri"/>
              </a:rPr>
              <a:t>Ventajas de usar un paradigma funcional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849680"/>
            <a:ext cx="8229240" cy="3927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572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s-AR" sz="3200" spc="-1" strike="noStrike">
                <a:solidFill>
                  <a:srgbClr val="000000"/>
                </a:solidFill>
                <a:latin typeface="Calibri"/>
                <a:ea typeface="Calibri"/>
              </a:rPr>
              <a:t>Ausencia de efectos colaterales ( transparencia referencial )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3200" spc="-1" strike="noStrike">
                <a:solidFill>
                  <a:srgbClr val="000000"/>
                </a:solidFill>
                <a:latin typeface="Calibri"/>
                <a:ea typeface="Calibri"/>
              </a:rPr>
              <a:t>Proceso de depuración menos problemático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3200" spc="-1" strike="noStrike">
                <a:solidFill>
                  <a:srgbClr val="000000"/>
                </a:solidFill>
                <a:latin typeface="Calibri"/>
                <a:ea typeface="Calibri"/>
              </a:rPr>
              <a:t>Pruebas de unidades más confiables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3200" spc="-1" strike="noStrike">
                <a:solidFill>
                  <a:srgbClr val="000000"/>
                </a:solidFill>
                <a:latin typeface="Calibri"/>
                <a:ea typeface="Calibri"/>
              </a:rPr>
              <a:t>Mayor facilidad para la ejecución concurrente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9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AR" sz="4400" spc="-1" strike="noStrike">
                <a:solidFill>
                  <a:srgbClr val="7030a0"/>
                </a:solidFill>
                <a:latin typeface="Calibri"/>
                <a:ea typeface="Calibri"/>
              </a:rPr>
              <a:t>Lenguajes funcionales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019520"/>
            <a:ext cx="8229240" cy="5106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s-AR" sz="2200" spc="-1" strike="noStrike">
                <a:solidFill>
                  <a:srgbClr val="000000"/>
                </a:solidFill>
                <a:latin typeface="Calibri"/>
                <a:ea typeface="Calibri"/>
              </a:rPr>
              <a:t>Entre los lenguajes funcionales puros, cabe destacar a Haskell y Miranda. </a:t>
            </a: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s-AR" sz="2200" spc="-1" strike="noStrike">
                <a:solidFill>
                  <a:srgbClr val="000000"/>
                </a:solidFill>
                <a:latin typeface="Calibri"/>
                <a:ea typeface="Calibri"/>
              </a:rPr>
              <a:t>Los lenguajes funcionales híbridos más conocidos son Scala, Lisp, Clojure, Scheme, Ocaml, SAP y Standard ML (estos dos últimos, descendientes del lenguaje ML). Erlang es otro lenguaje funcional de programación concurrente. </a:t>
            </a: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s-AR" sz="2200" spc="-1" strike="noStrike">
                <a:solidFill>
                  <a:srgbClr val="000000"/>
                </a:solidFill>
                <a:latin typeface="Calibri"/>
                <a:ea typeface="Calibri"/>
              </a:rPr>
              <a:t>Mathematica permite la programación en múltiples estilos, pero promueve la programación funcional. R también es un lenguaje funcional dedicado a la estadística. </a:t>
            </a: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s-AR" sz="2200" spc="-1" strike="noStrike">
                <a:solidFill>
                  <a:srgbClr val="000000"/>
                </a:solidFill>
                <a:latin typeface="Calibri"/>
                <a:ea typeface="Calibri"/>
              </a:rPr>
              <a:t>Microsoft Research está trabajando en el lenguaje F# (Functional#).</a:t>
            </a: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72160" y="435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  <a:ea typeface="Calibri"/>
              </a:rPr>
              <a:t>Funciones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Google Shape;116;p18"/>
          <p:cNvSpPr/>
          <p:nvPr/>
        </p:nvSpPr>
        <p:spPr>
          <a:xfrm>
            <a:off x="1179720" y="1996200"/>
            <a:ext cx="2359440" cy="3060720"/>
          </a:xfrm>
          <a:prstGeom prst="ellipse">
            <a:avLst/>
          </a:prstGeom>
          <a:solidFill>
            <a:schemeClr val="lt2"/>
          </a:solidFill>
          <a:ln w="19050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0" name="Google Shape;117;p18"/>
          <p:cNvGrpSpPr/>
          <p:nvPr/>
        </p:nvGrpSpPr>
        <p:grpSpPr>
          <a:xfrm>
            <a:off x="1930320" y="1996200"/>
            <a:ext cx="938160" cy="636840"/>
            <a:chOff x="1930320" y="1996200"/>
            <a:chExt cx="938160" cy="636840"/>
          </a:xfrm>
        </p:grpSpPr>
        <p:sp>
          <p:nvSpPr>
            <p:cNvPr id="141" name="Google Shape;118;p18"/>
            <p:cNvSpPr/>
            <p:nvPr/>
          </p:nvSpPr>
          <p:spPr>
            <a:xfrm>
              <a:off x="2235600" y="2314800"/>
              <a:ext cx="271080" cy="318240"/>
            </a:xfrm>
            <a:prstGeom prst="flowChartConnector">
              <a:avLst/>
            </a:prstGeom>
            <a:solidFill>
              <a:srgbClr val="434343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Google Shape;119;p18"/>
            <p:cNvSpPr/>
            <p:nvPr/>
          </p:nvSpPr>
          <p:spPr>
            <a:xfrm>
              <a:off x="1930320" y="1996200"/>
              <a:ext cx="938160" cy="318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t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f81bd"/>
                  </a:solidFill>
                  <a:latin typeface="Arial"/>
                  <a:ea typeface="Arial"/>
                </a:rPr>
                <a:t>Haskell</a:t>
              </a:r>
              <a:endParaRPr b="0" lang="es-AR" sz="1400" spc="-1" strike="noStrike">
                <a:latin typeface="Arial"/>
              </a:endParaRPr>
            </a:p>
          </p:txBody>
        </p:sp>
      </p:grpSp>
      <p:grpSp>
        <p:nvGrpSpPr>
          <p:cNvPr id="143" name="Google Shape;120;p18"/>
          <p:cNvGrpSpPr/>
          <p:nvPr/>
        </p:nvGrpSpPr>
        <p:grpSpPr>
          <a:xfrm>
            <a:off x="1489680" y="3699720"/>
            <a:ext cx="743040" cy="636840"/>
            <a:chOff x="1489680" y="3699720"/>
            <a:chExt cx="743040" cy="636840"/>
          </a:xfrm>
        </p:grpSpPr>
        <p:sp>
          <p:nvSpPr>
            <p:cNvPr id="144" name="Google Shape;121;p18"/>
            <p:cNvSpPr/>
            <p:nvPr/>
          </p:nvSpPr>
          <p:spPr>
            <a:xfrm>
              <a:off x="1725840" y="4018320"/>
              <a:ext cx="271080" cy="318240"/>
            </a:xfrm>
            <a:prstGeom prst="flowChartConnector">
              <a:avLst/>
            </a:prstGeom>
            <a:solidFill>
              <a:srgbClr val="434343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Google Shape;122;p18"/>
            <p:cNvSpPr/>
            <p:nvPr/>
          </p:nvSpPr>
          <p:spPr>
            <a:xfrm>
              <a:off x="1489680" y="3699720"/>
              <a:ext cx="743040" cy="318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t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f81bd"/>
                  </a:solidFill>
                  <a:latin typeface="Arial"/>
                  <a:ea typeface="Arial"/>
                </a:rPr>
                <a:t>Java</a:t>
              </a:r>
              <a:endParaRPr b="0" lang="es-AR" sz="1400" spc="-1" strike="noStrike">
                <a:latin typeface="Arial"/>
              </a:endParaRPr>
            </a:p>
          </p:txBody>
        </p:sp>
      </p:grpSp>
      <p:grpSp>
        <p:nvGrpSpPr>
          <p:cNvPr id="146" name="Google Shape;123;p18"/>
          <p:cNvGrpSpPr/>
          <p:nvPr/>
        </p:nvGrpSpPr>
        <p:grpSpPr>
          <a:xfrm>
            <a:off x="2311560" y="4248720"/>
            <a:ext cx="743040" cy="636840"/>
            <a:chOff x="2311560" y="4248720"/>
            <a:chExt cx="743040" cy="636840"/>
          </a:xfrm>
        </p:grpSpPr>
        <p:sp>
          <p:nvSpPr>
            <p:cNvPr id="147" name="Google Shape;124;p18"/>
            <p:cNvSpPr/>
            <p:nvPr/>
          </p:nvSpPr>
          <p:spPr>
            <a:xfrm>
              <a:off x="2547360" y="4567320"/>
              <a:ext cx="271080" cy="318240"/>
            </a:xfrm>
            <a:prstGeom prst="flowChartConnector">
              <a:avLst/>
            </a:prstGeom>
            <a:solidFill>
              <a:srgbClr val="434343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Google Shape;125;p18"/>
            <p:cNvSpPr/>
            <p:nvPr/>
          </p:nvSpPr>
          <p:spPr>
            <a:xfrm>
              <a:off x="2311560" y="4248720"/>
              <a:ext cx="743040" cy="318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t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f81bd"/>
                  </a:solidFill>
                  <a:latin typeface="Arial"/>
                  <a:ea typeface="Arial"/>
                </a:rPr>
                <a:t>PHP</a:t>
              </a:r>
              <a:endParaRPr b="0" lang="es-AR" sz="1400" spc="-1" strike="noStrike">
                <a:latin typeface="Arial"/>
              </a:endParaRPr>
            </a:p>
          </p:txBody>
        </p:sp>
      </p:grpSp>
      <p:sp>
        <p:nvSpPr>
          <p:cNvPr id="149" name="Google Shape;126;p18"/>
          <p:cNvSpPr/>
          <p:nvPr/>
        </p:nvSpPr>
        <p:spPr>
          <a:xfrm>
            <a:off x="5769360" y="1996200"/>
            <a:ext cx="2359440" cy="3060720"/>
          </a:xfrm>
          <a:prstGeom prst="ellipse">
            <a:avLst/>
          </a:prstGeom>
          <a:solidFill>
            <a:schemeClr val="lt2"/>
          </a:solidFill>
          <a:ln w="19050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0" name="Google Shape;127;p18"/>
          <p:cNvGrpSpPr/>
          <p:nvPr/>
        </p:nvGrpSpPr>
        <p:grpSpPr>
          <a:xfrm>
            <a:off x="6577560" y="2155680"/>
            <a:ext cx="743040" cy="636840"/>
            <a:chOff x="6577560" y="2155680"/>
            <a:chExt cx="743040" cy="636840"/>
          </a:xfrm>
        </p:grpSpPr>
        <p:sp>
          <p:nvSpPr>
            <p:cNvPr id="151" name="Google Shape;128;p18"/>
            <p:cNvSpPr/>
            <p:nvPr/>
          </p:nvSpPr>
          <p:spPr>
            <a:xfrm>
              <a:off x="6813720" y="2474280"/>
              <a:ext cx="271080" cy="318240"/>
            </a:xfrm>
            <a:prstGeom prst="flowChartConnector">
              <a:avLst/>
            </a:prstGeom>
            <a:solidFill>
              <a:srgbClr val="434343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Google Shape;129;p18"/>
            <p:cNvSpPr/>
            <p:nvPr/>
          </p:nvSpPr>
          <p:spPr>
            <a:xfrm>
              <a:off x="6577560" y="2155680"/>
              <a:ext cx="743040" cy="318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t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f81bd"/>
                  </a:solidFill>
                  <a:latin typeface="Arial"/>
                  <a:ea typeface="Arial"/>
                </a:rPr>
                <a:t>1987</a:t>
              </a:r>
              <a:endParaRPr b="0" lang="es-AR" sz="1400" spc="-1" strike="noStrike">
                <a:latin typeface="Arial"/>
              </a:endParaRPr>
            </a:p>
          </p:txBody>
        </p:sp>
      </p:grpSp>
      <p:grpSp>
        <p:nvGrpSpPr>
          <p:cNvPr id="153" name="Google Shape;130;p18"/>
          <p:cNvGrpSpPr/>
          <p:nvPr/>
        </p:nvGrpSpPr>
        <p:grpSpPr>
          <a:xfrm>
            <a:off x="6577560" y="3699720"/>
            <a:ext cx="743040" cy="636840"/>
            <a:chOff x="6577560" y="3699720"/>
            <a:chExt cx="743040" cy="636840"/>
          </a:xfrm>
        </p:grpSpPr>
        <p:sp>
          <p:nvSpPr>
            <p:cNvPr id="154" name="Google Shape;131;p18"/>
            <p:cNvSpPr/>
            <p:nvPr/>
          </p:nvSpPr>
          <p:spPr>
            <a:xfrm>
              <a:off x="6813720" y="4018320"/>
              <a:ext cx="271080" cy="318240"/>
            </a:xfrm>
            <a:prstGeom prst="flowChartConnector">
              <a:avLst/>
            </a:prstGeom>
            <a:solidFill>
              <a:srgbClr val="434343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Google Shape;132;p18"/>
            <p:cNvSpPr/>
            <p:nvPr/>
          </p:nvSpPr>
          <p:spPr>
            <a:xfrm>
              <a:off x="6577560" y="3699720"/>
              <a:ext cx="743040" cy="318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t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f81bd"/>
                  </a:solidFill>
                  <a:latin typeface="Arial"/>
                  <a:ea typeface="Arial"/>
                </a:rPr>
                <a:t>1995</a:t>
              </a:r>
              <a:endParaRPr b="0" lang="es-AR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endParaRPr b="0" lang="es-AR" sz="1400" spc="-1" strike="noStrike">
                <a:latin typeface="Arial"/>
              </a:endParaRPr>
            </a:p>
          </p:txBody>
        </p:sp>
      </p:grpSp>
      <p:grpSp>
        <p:nvGrpSpPr>
          <p:cNvPr id="156" name="Google Shape;133;p18"/>
          <p:cNvGrpSpPr/>
          <p:nvPr/>
        </p:nvGrpSpPr>
        <p:grpSpPr>
          <a:xfrm>
            <a:off x="6157440" y="3062520"/>
            <a:ext cx="743040" cy="636840"/>
            <a:chOff x="6157440" y="3062520"/>
            <a:chExt cx="743040" cy="636840"/>
          </a:xfrm>
        </p:grpSpPr>
        <p:sp>
          <p:nvSpPr>
            <p:cNvPr id="157" name="Google Shape;134;p18"/>
            <p:cNvSpPr/>
            <p:nvPr/>
          </p:nvSpPr>
          <p:spPr>
            <a:xfrm>
              <a:off x="6393600" y="3381120"/>
              <a:ext cx="271080" cy="318240"/>
            </a:xfrm>
            <a:prstGeom prst="flowChartConnector">
              <a:avLst/>
            </a:prstGeom>
            <a:solidFill>
              <a:srgbClr val="434343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Google Shape;135;p18"/>
            <p:cNvSpPr/>
            <p:nvPr/>
          </p:nvSpPr>
          <p:spPr>
            <a:xfrm>
              <a:off x="6157440" y="3062520"/>
              <a:ext cx="743040" cy="318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t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f81bd"/>
                  </a:solidFill>
                  <a:latin typeface="Arial"/>
                  <a:ea typeface="Arial"/>
                </a:rPr>
                <a:t>2003</a:t>
              </a:r>
              <a:endParaRPr b="0" lang="es-AR" sz="1400" spc="-1" strike="noStrike">
                <a:latin typeface="Arial"/>
              </a:endParaRPr>
            </a:p>
          </p:txBody>
        </p:sp>
      </p:grpSp>
      <p:grpSp>
        <p:nvGrpSpPr>
          <p:cNvPr id="159" name="Google Shape;136;p18"/>
          <p:cNvGrpSpPr/>
          <p:nvPr/>
        </p:nvGrpSpPr>
        <p:grpSpPr>
          <a:xfrm>
            <a:off x="2027880" y="2982960"/>
            <a:ext cx="743040" cy="636840"/>
            <a:chOff x="2027880" y="2982960"/>
            <a:chExt cx="743040" cy="636840"/>
          </a:xfrm>
        </p:grpSpPr>
        <p:sp>
          <p:nvSpPr>
            <p:cNvPr id="160" name="Google Shape;137;p18"/>
            <p:cNvSpPr/>
            <p:nvPr/>
          </p:nvSpPr>
          <p:spPr>
            <a:xfrm>
              <a:off x="2263680" y="3301560"/>
              <a:ext cx="271080" cy="318240"/>
            </a:xfrm>
            <a:prstGeom prst="flowChartConnector">
              <a:avLst/>
            </a:prstGeom>
            <a:solidFill>
              <a:srgbClr val="434343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Google Shape;138;p18"/>
            <p:cNvSpPr/>
            <p:nvPr/>
          </p:nvSpPr>
          <p:spPr>
            <a:xfrm>
              <a:off x="2027880" y="2982960"/>
              <a:ext cx="743040" cy="318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t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f81bd"/>
                  </a:solidFill>
                  <a:latin typeface="Arial"/>
                  <a:ea typeface="Arial"/>
                </a:rPr>
                <a:t>Scala</a:t>
              </a:r>
              <a:endParaRPr b="0" lang="es-AR" sz="1400" spc="-1" strike="noStrike">
                <a:latin typeface="Arial"/>
              </a:endParaRPr>
            </a:p>
          </p:txBody>
        </p:sp>
      </p:grpSp>
      <p:sp>
        <p:nvSpPr>
          <p:cNvPr id="162" name="Google Shape;139;p18"/>
          <p:cNvSpPr/>
          <p:nvPr/>
        </p:nvSpPr>
        <p:spPr>
          <a:xfrm rot="10800000">
            <a:off x="2507400" y="2473920"/>
            <a:ext cx="4306320" cy="159120"/>
          </a:xfrm>
          <a:prstGeom prst="curvedConnector3">
            <a:avLst>
              <a:gd name="adj1" fmla="val 49999"/>
            </a:avLst>
          </a:prstGeom>
          <a:noFill/>
          <a:ln w="28575">
            <a:solidFill>
              <a:srgbClr val="1f497d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Google Shape;140;p18"/>
          <p:cNvSpPr/>
          <p:nvPr/>
        </p:nvSpPr>
        <p:spPr>
          <a:xfrm rot="10800000">
            <a:off x="2535480" y="3461400"/>
            <a:ext cx="3858120" cy="792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1f497d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Google Shape;141;p18"/>
          <p:cNvSpPr/>
          <p:nvPr/>
        </p:nvSpPr>
        <p:spPr>
          <a:xfrm flipH="1">
            <a:off x="1997280" y="4177800"/>
            <a:ext cx="4816080" cy="360"/>
          </a:xfrm>
          <a:prstGeom prst="curvedConnector3">
            <a:avLst>
              <a:gd name="adj1" fmla="val 22"/>
            </a:avLst>
          </a:prstGeom>
          <a:noFill/>
          <a:ln w="28575">
            <a:solidFill>
              <a:srgbClr val="1f497d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Google Shape;142;p18"/>
          <p:cNvSpPr/>
          <p:nvPr/>
        </p:nvSpPr>
        <p:spPr>
          <a:xfrm rot="5400000">
            <a:off x="4689720" y="2466360"/>
            <a:ext cx="389520" cy="4129920"/>
          </a:xfrm>
          <a:prstGeom prst="curvedConnector2">
            <a:avLst/>
          </a:prstGeom>
          <a:noFill/>
          <a:ln w="28575">
            <a:solidFill>
              <a:srgbClr val="1f497d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Google Shape;143;p18"/>
          <p:cNvSpPr/>
          <p:nvPr/>
        </p:nvSpPr>
        <p:spPr>
          <a:xfrm>
            <a:off x="2625120" y="5115240"/>
            <a:ext cx="381564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“</a:t>
            </a:r>
            <a:r>
              <a:rPr b="0" lang="en-GB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Año de nacimiento de”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311760" y="47988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  <a:ea typeface="Calibri"/>
              </a:rPr>
              <a:t>Funciones</a:t>
            </a:r>
            <a:br>
              <a:rPr sz="4400"/>
            </a:b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Google Shape;149;p19"/>
          <p:cNvSpPr/>
          <p:nvPr/>
        </p:nvSpPr>
        <p:spPr>
          <a:xfrm>
            <a:off x="1179720" y="1996200"/>
            <a:ext cx="2359440" cy="3060720"/>
          </a:xfrm>
          <a:prstGeom prst="ellipse">
            <a:avLst/>
          </a:prstGeom>
          <a:solidFill>
            <a:schemeClr val="lt2"/>
          </a:solidFill>
          <a:ln w="19050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9" name="Google Shape;150;p19"/>
          <p:cNvGrpSpPr/>
          <p:nvPr/>
        </p:nvGrpSpPr>
        <p:grpSpPr>
          <a:xfrm>
            <a:off x="1930320" y="1996200"/>
            <a:ext cx="938160" cy="636840"/>
            <a:chOff x="1930320" y="1996200"/>
            <a:chExt cx="938160" cy="636840"/>
          </a:xfrm>
        </p:grpSpPr>
        <p:sp>
          <p:nvSpPr>
            <p:cNvPr id="170" name="Google Shape;151;p19"/>
            <p:cNvSpPr/>
            <p:nvPr/>
          </p:nvSpPr>
          <p:spPr>
            <a:xfrm>
              <a:off x="2235600" y="2314800"/>
              <a:ext cx="271080" cy="318240"/>
            </a:xfrm>
            <a:prstGeom prst="flowChartConnector">
              <a:avLst/>
            </a:prstGeom>
            <a:solidFill>
              <a:srgbClr val="434343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Google Shape;152;p19"/>
            <p:cNvSpPr/>
            <p:nvPr/>
          </p:nvSpPr>
          <p:spPr>
            <a:xfrm>
              <a:off x="1930320" y="1996200"/>
              <a:ext cx="938160" cy="318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t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f81bd"/>
                  </a:solidFill>
                  <a:latin typeface="Arial"/>
                  <a:ea typeface="Arial"/>
                </a:rPr>
                <a:t>Haskell</a:t>
              </a:r>
              <a:endParaRPr b="0" lang="es-AR" sz="1400" spc="-1" strike="noStrike">
                <a:latin typeface="Arial"/>
              </a:endParaRPr>
            </a:p>
          </p:txBody>
        </p:sp>
      </p:grpSp>
      <p:grpSp>
        <p:nvGrpSpPr>
          <p:cNvPr id="172" name="Google Shape;153;p19"/>
          <p:cNvGrpSpPr/>
          <p:nvPr/>
        </p:nvGrpSpPr>
        <p:grpSpPr>
          <a:xfrm>
            <a:off x="1489680" y="3699720"/>
            <a:ext cx="743040" cy="636840"/>
            <a:chOff x="1489680" y="3699720"/>
            <a:chExt cx="743040" cy="636840"/>
          </a:xfrm>
        </p:grpSpPr>
        <p:sp>
          <p:nvSpPr>
            <p:cNvPr id="173" name="Google Shape;154;p19"/>
            <p:cNvSpPr/>
            <p:nvPr/>
          </p:nvSpPr>
          <p:spPr>
            <a:xfrm>
              <a:off x="1725840" y="4018320"/>
              <a:ext cx="271080" cy="318240"/>
            </a:xfrm>
            <a:prstGeom prst="flowChartConnector">
              <a:avLst/>
            </a:prstGeom>
            <a:solidFill>
              <a:srgbClr val="434343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Google Shape;155;p19"/>
            <p:cNvSpPr/>
            <p:nvPr/>
          </p:nvSpPr>
          <p:spPr>
            <a:xfrm>
              <a:off x="1489680" y="3699720"/>
              <a:ext cx="743040" cy="318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t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f81bd"/>
                  </a:solidFill>
                  <a:latin typeface="Arial"/>
                  <a:ea typeface="Arial"/>
                </a:rPr>
                <a:t>Java</a:t>
              </a:r>
              <a:endParaRPr b="0" lang="es-AR" sz="1400" spc="-1" strike="noStrike">
                <a:latin typeface="Arial"/>
              </a:endParaRPr>
            </a:p>
          </p:txBody>
        </p:sp>
      </p:grpSp>
      <p:grpSp>
        <p:nvGrpSpPr>
          <p:cNvPr id="175" name="Google Shape;156;p19"/>
          <p:cNvGrpSpPr/>
          <p:nvPr/>
        </p:nvGrpSpPr>
        <p:grpSpPr>
          <a:xfrm>
            <a:off x="2311560" y="4248720"/>
            <a:ext cx="743040" cy="636840"/>
            <a:chOff x="2311560" y="4248720"/>
            <a:chExt cx="743040" cy="636840"/>
          </a:xfrm>
        </p:grpSpPr>
        <p:sp>
          <p:nvSpPr>
            <p:cNvPr id="176" name="Google Shape;157;p19"/>
            <p:cNvSpPr/>
            <p:nvPr/>
          </p:nvSpPr>
          <p:spPr>
            <a:xfrm>
              <a:off x="2547360" y="4567320"/>
              <a:ext cx="271080" cy="318240"/>
            </a:xfrm>
            <a:prstGeom prst="flowChartConnector">
              <a:avLst/>
            </a:prstGeom>
            <a:solidFill>
              <a:srgbClr val="434343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Google Shape;158;p19"/>
            <p:cNvSpPr/>
            <p:nvPr/>
          </p:nvSpPr>
          <p:spPr>
            <a:xfrm>
              <a:off x="2311560" y="4248720"/>
              <a:ext cx="743040" cy="318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t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f81bd"/>
                  </a:solidFill>
                  <a:latin typeface="Arial"/>
                  <a:ea typeface="Arial"/>
                </a:rPr>
                <a:t>PHP</a:t>
              </a:r>
              <a:endParaRPr b="0" lang="es-AR" sz="1400" spc="-1" strike="noStrike">
                <a:latin typeface="Arial"/>
              </a:endParaRPr>
            </a:p>
          </p:txBody>
        </p:sp>
      </p:grpSp>
      <p:sp>
        <p:nvSpPr>
          <p:cNvPr id="178" name="Google Shape;159;p19"/>
          <p:cNvSpPr/>
          <p:nvPr/>
        </p:nvSpPr>
        <p:spPr>
          <a:xfrm>
            <a:off x="5769360" y="1996200"/>
            <a:ext cx="2359440" cy="3060720"/>
          </a:xfrm>
          <a:prstGeom prst="ellipse">
            <a:avLst/>
          </a:prstGeom>
          <a:solidFill>
            <a:schemeClr val="lt2"/>
          </a:solidFill>
          <a:ln w="19050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9" name="Google Shape;160;p19"/>
          <p:cNvGrpSpPr/>
          <p:nvPr/>
        </p:nvGrpSpPr>
        <p:grpSpPr>
          <a:xfrm>
            <a:off x="6577560" y="2155680"/>
            <a:ext cx="743040" cy="636840"/>
            <a:chOff x="6577560" y="2155680"/>
            <a:chExt cx="743040" cy="636840"/>
          </a:xfrm>
        </p:grpSpPr>
        <p:sp>
          <p:nvSpPr>
            <p:cNvPr id="180" name="Google Shape;161;p19"/>
            <p:cNvSpPr/>
            <p:nvPr/>
          </p:nvSpPr>
          <p:spPr>
            <a:xfrm>
              <a:off x="6813720" y="2474280"/>
              <a:ext cx="271080" cy="318240"/>
            </a:xfrm>
            <a:prstGeom prst="flowChartConnector">
              <a:avLst/>
            </a:prstGeom>
            <a:solidFill>
              <a:srgbClr val="434343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Google Shape;162;p19"/>
            <p:cNvSpPr/>
            <p:nvPr/>
          </p:nvSpPr>
          <p:spPr>
            <a:xfrm>
              <a:off x="6577560" y="2155680"/>
              <a:ext cx="743040" cy="318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t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f81bd"/>
                  </a:solidFill>
                  <a:latin typeface="Arial"/>
                  <a:ea typeface="Arial"/>
                </a:rPr>
                <a:t>1987</a:t>
              </a:r>
              <a:endParaRPr b="0" lang="es-AR" sz="1400" spc="-1" strike="noStrike">
                <a:latin typeface="Arial"/>
              </a:endParaRPr>
            </a:p>
          </p:txBody>
        </p:sp>
      </p:grpSp>
      <p:grpSp>
        <p:nvGrpSpPr>
          <p:cNvPr id="182" name="Google Shape;163;p19"/>
          <p:cNvGrpSpPr/>
          <p:nvPr/>
        </p:nvGrpSpPr>
        <p:grpSpPr>
          <a:xfrm>
            <a:off x="6577560" y="3699720"/>
            <a:ext cx="743040" cy="636840"/>
            <a:chOff x="6577560" y="3699720"/>
            <a:chExt cx="743040" cy="636840"/>
          </a:xfrm>
        </p:grpSpPr>
        <p:sp>
          <p:nvSpPr>
            <p:cNvPr id="183" name="Google Shape;164;p19"/>
            <p:cNvSpPr/>
            <p:nvPr/>
          </p:nvSpPr>
          <p:spPr>
            <a:xfrm>
              <a:off x="6813720" y="4018320"/>
              <a:ext cx="271080" cy="318240"/>
            </a:xfrm>
            <a:prstGeom prst="flowChartConnector">
              <a:avLst/>
            </a:prstGeom>
            <a:solidFill>
              <a:srgbClr val="434343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Google Shape;165;p19"/>
            <p:cNvSpPr/>
            <p:nvPr/>
          </p:nvSpPr>
          <p:spPr>
            <a:xfrm>
              <a:off x="6577560" y="3699720"/>
              <a:ext cx="743040" cy="318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t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f81bd"/>
                  </a:solidFill>
                  <a:latin typeface="Arial"/>
                  <a:ea typeface="Arial"/>
                </a:rPr>
                <a:t>1995</a:t>
              </a:r>
              <a:endParaRPr b="0" lang="es-AR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endParaRPr b="0" lang="es-AR" sz="1400" spc="-1" strike="noStrike">
                <a:latin typeface="Arial"/>
              </a:endParaRPr>
            </a:p>
          </p:txBody>
        </p:sp>
      </p:grpSp>
      <p:grpSp>
        <p:nvGrpSpPr>
          <p:cNvPr id="185" name="Google Shape;166;p19"/>
          <p:cNvGrpSpPr/>
          <p:nvPr/>
        </p:nvGrpSpPr>
        <p:grpSpPr>
          <a:xfrm>
            <a:off x="6157440" y="3062520"/>
            <a:ext cx="743040" cy="636840"/>
            <a:chOff x="6157440" y="3062520"/>
            <a:chExt cx="743040" cy="636840"/>
          </a:xfrm>
        </p:grpSpPr>
        <p:sp>
          <p:nvSpPr>
            <p:cNvPr id="186" name="Google Shape;167;p19"/>
            <p:cNvSpPr/>
            <p:nvPr/>
          </p:nvSpPr>
          <p:spPr>
            <a:xfrm>
              <a:off x="6393600" y="3381120"/>
              <a:ext cx="271080" cy="318240"/>
            </a:xfrm>
            <a:prstGeom prst="flowChartConnector">
              <a:avLst/>
            </a:prstGeom>
            <a:solidFill>
              <a:srgbClr val="434343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Google Shape;168;p19"/>
            <p:cNvSpPr/>
            <p:nvPr/>
          </p:nvSpPr>
          <p:spPr>
            <a:xfrm>
              <a:off x="6157440" y="3062520"/>
              <a:ext cx="743040" cy="318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t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f81bd"/>
                  </a:solidFill>
                  <a:latin typeface="Arial"/>
                  <a:ea typeface="Arial"/>
                </a:rPr>
                <a:t>2003</a:t>
              </a:r>
              <a:endParaRPr b="0" lang="es-AR" sz="1400" spc="-1" strike="noStrike">
                <a:latin typeface="Arial"/>
              </a:endParaRPr>
            </a:p>
          </p:txBody>
        </p:sp>
      </p:grpSp>
      <p:grpSp>
        <p:nvGrpSpPr>
          <p:cNvPr id="188" name="Google Shape;169;p19"/>
          <p:cNvGrpSpPr/>
          <p:nvPr/>
        </p:nvGrpSpPr>
        <p:grpSpPr>
          <a:xfrm>
            <a:off x="2027880" y="2982960"/>
            <a:ext cx="743040" cy="636840"/>
            <a:chOff x="2027880" y="2982960"/>
            <a:chExt cx="743040" cy="636840"/>
          </a:xfrm>
        </p:grpSpPr>
        <p:sp>
          <p:nvSpPr>
            <p:cNvPr id="189" name="Google Shape;170;p19"/>
            <p:cNvSpPr/>
            <p:nvPr/>
          </p:nvSpPr>
          <p:spPr>
            <a:xfrm>
              <a:off x="2263680" y="3301560"/>
              <a:ext cx="271080" cy="318240"/>
            </a:xfrm>
            <a:prstGeom prst="flowChartConnector">
              <a:avLst/>
            </a:prstGeom>
            <a:solidFill>
              <a:srgbClr val="434343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Google Shape;171;p19"/>
            <p:cNvSpPr/>
            <p:nvPr/>
          </p:nvSpPr>
          <p:spPr>
            <a:xfrm>
              <a:off x="2027880" y="2982960"/>
              <a:ext cx="743040" cy="318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t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f81bd"/>
                  </a:solidFill>
                  <a:latin typeface="Arial"/>
                  <a:ea typeface="Arial"/>
                </a:rPr>
                <a:t>Scala</a:t>
              </a:r>
              <a:endParaRPr b="0" lang="es-AR" sz="1400" spc="-1" strike="noStrike">
                <a:latin typeface="Arial"/>
              </a:endParaRPr>
            </a:p>
          </p:txBody>
        </p:sp>
      </p:grpSp>
      <p:sp>
        <p:nvSpPr>
          <p:cNvPr id="191" name="Google Shape;172;p19"/>
          <p:cNvSpPr/>
          <p:nvPr/>
        </p:nvSpPr>
        <p:spPr>
          <a:xfrm rot="10800000">
            <a:off x="2507400" y="2473920"/>
            <a:ext cx="4306320" cy="159120"/>
          </a:xfrm>
          <a:prstGeom prst="curvedConnector3">
            <a:avLst>
              <a:gd name="adj1" fmla="val 49999"/>
            </a:avLst>
          </a:prstGeom>
          <a:noFill/>
          <a:ln w="28575">
            <a:solidFill>
              <a:srgbClr val="1f497d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Google Shape;173;p19"/>
          <p:cNvSpPr/>
          <p:nvPr/>
        </p:nvSpPr>
        <p:spPr>
          <a:xfrm rot="10800000">
            <a:off x="2535480" y="3461400"/>
            <a:ext cx="3858120" cy="792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1f497d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Google Shape;174;p19"/>
          <p:cNvSpPr/>
          <p:nvPr/>
        </p:nvSpPr>
        <p:spPr>
          <a:xfrm flipH="1">
            <a:off x="1997280" y="4177800"/>
            <a:ext cx="4816080" cy="360"/>
          </a:xfrm>
          <a:prstGeom prst="curvedConnector3">
            <a:avLst>
              <a:gd name="adj1" fmla="val 2474"/>
            </a:avLst>
          </a:prstGeom>
          <a:noFill/>
          <a:ln w="38100">
            <a:solidFill>
              <a:srgbClr val="e06666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Google Shape;175;p19"/>
          <p:cNvSpPr/>
          <p:nvPr/>
        </p:nvSpPr>
        <p:spPr>
          <a:xfrm rot="5400000">
            <a:off x="4689720" y="2466360"/>
            <a:ext cx="389520" cy="4129920"/>
          </a:xfrm>
          <a:prstGeom prst="curvedConnector2">
            <a:avLst/>
          </a:prstGeom>
          <a:noFill/>
          <a:ln w="38100">
            <a:solidFill>
              <a:srgbClr val="e06666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Google Shape;176;p19"/>
          <p:cNvSpPr/>
          <p:nvPr/>
        </p:nvSpPr>
        <p:spPr>
          <a:xfrm>
            <a:off x="2625120" y="5115240"/>
            <a:ext cx="381564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“</a:t>
            </a:r>
            <a:r>
              <a:rPr b="0" lang="en-GB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Año de nacimiento de”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311760" y="77904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  <a:ea typeface="Calibri"/>
              </a:rPr>
              <a:t>Funciones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311760" y="2009880"/>
            <a:ext cx="8520120" cy="3009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Calibri"/>
                <a:ea typeface="Calibri"/>
              </a:rPr>
              <a:t>Una función es una relación entre un set de inputs y un set de outputs permisibles... </a:t>
            </a:r>
            <a:endParaRPr b="0" lang="es-AR" sz="3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Calibri"/>
                <a:ea typeface="Calibri"/>
              </a:rPr>
              <a:t>...con la propiedad de que cada input está relacionado con exactamente un output.</a:t>
            </a:r>
            <a:endParaRPr b="0" lang="es-AR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99960" y="3582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  <a:ea typeface="Calibri"/>
              </a:rPr>
              <a:t>Funciones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Google Shape;188;p21"/>
          <p:cNvSpPr/>
          <p:nvPr/>
        </p:nvSpPr>
        <p:spPr>
          <a:xfrm>
            <a:off x="1179720" y="1996200"/>
            <a:ext cx="2359440" cy="3060720"/>
          </a:xfrm>
          <a:prstGeom prst="ellipse">
            <a:avLst/>
          </a:prstGeom>
          <a:solidFill>
            <a:schemeClr val="lt2"/>
          </a:solidFill>
          <a:ln w="19050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00" name="Google Shape;189;p21"/>
          <p:cNvGrpSpPr/>
          <p:nvPr/>
        </p:nvGrpSpPr>
        <p:grpSpPr>
          <a:xfrm>
            <a:off x="1930320" y="1996200"/>
            <a:ext cx="938160" cy="636840"/>
            <a:chOff x="1930320" y="1996200"/>
            <a:chExt cx="938160" cy="636840"/>
          </a:xfrm>
        </p:grpSpPr>
        <p:sp>
          <p:nvSpPr>
            <p:cNvPr id="201" name="Google Shape;190;p21"/>
            <p:cNvSpPr/>
            <p:nvPr/>
          </p:nvSpPr>
          <p:spPr>
            <a:xfrm>
              <a:off x="2235600" y="2314800"/>
              <a:ext cx="271080" cy="318240"/>
            </a:xfrm>
            <a:prstGeom prst="flowChartConnector">
              <a:avLst/>
            </a:prstGeom>
            <a:solidFill>
              <a:srgbClr val="434343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Google Shape;191;p21"/>
            <p:cNvSpPr/>
            <p:nvPr/>
          </p:nvSpPr>
          <p:spPr>
            <a:xfrm>
              <a:off x="1930320" y="1996200"/>
              <a:ext cx="938160" cy="318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t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f81bd"/>
                  </a:solidFill>
                  <a:latin typeface="Arial"/>
                  <a:ea typeface="Arial"/>
                </a:rPr>
                <a:t>Haskell</a:t>
              </a:r>
              <a:endParaRPr b="0" lang="es-AR" sz="1400" spc="-1" strike="noStrike">
                <a:latin typeface="Arial"/>
              </a:endParaRPr>
            </a:p>
          </p:txBody>
        </p:sp>
      </p:grpSp>
      <p:grpSp>
        <p:nvGrpSpPr>
          <p:cNvPr id="203" name="Google Shape;192;p21"/>
          <p:cNvGrpSpPr/>
          <p:nvPr/>
        </p:nvGrpSpPr>
        <p:grpSpPr>
          <a:xfrm>
            <a:off x="1489680" y="3699720"/>
            <a:ext cx="743040" cy="636840"/>
            <a:chOff x="1489680" y="3699720"/>
            <a:chExt cx="743040" cy="636840"/>
          </a:xfrm>
        </p:grpSpPr>
        <p:sp>
          <p:nvSpPr>
            <p:cNvPr id="204" name="Google Shape;193;p21"/>
            <p:cNvSpPr/>
            <p:nvPr/>
          </p:nvSpPr>
          <p:spPr>
            <a:xfrm>
              <a:off x="1725840" y="4018320"/>
              <a:ext cx="271080" cy="318240"/>
            </a:xfrm>
            <a:prstGeom prst="flowChartConnector">
              <a:avLst/>
            </a:prstGeom>
            <a:solidFill>
              <a:srgbClr val="434343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Google Shape;194;p21"/>
            <p:cNvSpPr/>
            <p:nvPr/>
          </p:nvSpPr>
          <p:spPr>
            <a:xfrm>
              <a:off x="1489680" y="3699720"/>
              <a:ext cx="743040" cy="318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t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f81bd"/>
                  </a:solidFill>
                  <a:latin typeface="Arial"/>
                  <a:ea typeface="Arial"/>
                </a:rPr>
                <a:t>Java</a:t>
              </a:r>
              <a:endParaRPr b="0" lang="es-AR" sz="1400" spc="-1" strike="noStrike">
                <a:latin typeface="Arial"/>
              </a:endParaRPr>
            </a:p>
          </p:txBody>
        </p:sp>
      </p:grpSp>
      <p:grpSp>
        <p:nvGrpSpPr>
          <p:cNvPr id="206" name="Google Shape;195;p21"/>
          <p:cNvGrpSpPr/>
          <p:nvPr/>
        </p:nvGrpSpPr>
        <p:grpSpPr>
          <a:xfrm>
            <a:off x="2311560" y="4248720"/>
            <a:ext cx="743040" cy="636840"/>
            <a:chOff x="2311560" y="4248720"/>
            <a:chExt cx="743040" cy="636840"/>
          </a:xfrm>
        </p:grpSpPr>
        <p:sp>
          <p:nvSpPr>
            <p:cNvPr id="207" name="Google Shape;196;p21"/>
            <p:cNvSpPr/>
            <p:nvPr/>
          </p:nvSpPr>
          <p:spPr>
            <a:xfrm>
              <a:off x="2547360" y="4567320"/>
              <a:ext cx="271080" cy="318240"/>
            </a:xfrm>
            <a:prstGeom prst="flowChartConnector">
              <a:avLst/>
            </a:prstGeom>
            <a:solidFill>
              <a:srgbClr val="434343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Google Shape;197;p21"/>
            <p:cNvSpPr/>
            <p:nvPr/>
          </p:nvSpPr>
          <p:spPr>
            <a:xfrm>
              <a:off x="2311560" y="4248720"/>
              <a:ext cx="743040" cy="318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t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f81bd"/>
                  </a:solidFill>
                  <a:latin typeface="Arial"/>
                  <a:ea typeface="Arial"/>
                </a:rPr>
                <a:t>PHP</a:t>
              </a:r>
              <a:endParaRPr b="0" lang="es-AR" sz="1400" spc="-1" strike="noStrike">
                <a:latin typeface="Arial"/>
              </a:endParaRPr>
            </a:p>
          </p:txBody>
        </p:sp>
      </p:grpSp>
      <p:sp>
        <p:nvSpPr>
          <p:cNvPr id="209" name="Google Shape;198;p21"/>
          <p:cNvSpPr/>
          <p:nvPr/>
        </p:nvSpPr>
        <p:spPr>
          <a:xfrm>
            <a:off x="5769360" y="1996200"/>
            <a:ext cx="2359440" cy="3060720"/>
          </a:xfrm>
          <a:prstGeom prst="ellipse">
            <a:avLst/>
          </a:prstGeom>
          <a:solidFill>
            <a:schemeClr val="lt2"/>
          </a:solidFill>
          <a:ln w="19050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0" name="Google Shape;199;p21"/>
          <p:cNvGrpSpPr/>
          <p:nvPr/>
        </p:nvGrpSpPr>
        <p:grpSpPr>
          <a:xfrm>
            <a:off x="6577560" y="2155680"/>
            <a:ext cx="743040" cy="636840"/>
            <a:chOff x="6577560" y="2155680"/>
            <a:chExt cx="743040" cy="636840"/>
          </a:xfrm>
        </p:grpSpPr>
        <p:sp>
          <p:nvSpPr>
            <p:cNvPr id="211" name="Google Shape;200;p21"/>
            <p:cNvSpPr/>
            <p:nvPr/>
          </p:nvSpPr>
          <p:spPr>
            <a:xfrm>
              <a:off x="6813720" y="2474280"/>
              <a:ext cx="271080" cy="318240"/>
            </a:xfrm>
            <a:prstGeom prst="flowChartConnector">
              <a:avLst/>
            </a:prstGeom>
            <a:solidFill>
              <a:srgbClr val="434343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Google Shape;201;p21"/>
            <p:cNvSpPr/>
            <p:nvPr/>
          </p:nvSpPr>
          <p:spPr>
            <a:xfrm>
              <a:off x="6577560" y="2155680"/>
              <a:ext cx="743040" cy="318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t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f81bd"/>
                  </a:solidFill>
                  <a:latin typeface="Arial"/>
                  <a:ea typeface="Arial"/>
                </a:rPr>
                <a:t>1987</a:t>
              </a:r>
              <a:endParaRPr b="0" lang="es-AR" sz="1400" spc="-1" strike="noStrike">
                <a:latin typeface="Arial"/>
              </a:endParaRPr>
            </a:p>
          </p:txBody>
        </p:sp>
      </p:grpSp>
      <p:grpSp>
        <p:nvGrpSpPr>
          <p:cNvPr id="213" name="Google Shape;202;p21"/>
          <p:cNvGrpSpPr/>
          <p:nvPr/>
        </p:nvGrpSpPr>
        <p:grpSpPr>
          <a:xfrm>
            <a:off x="6577560" y="3699720"/>
            <a:ext cx="743040" cy="636840"/>
            <a:chOff x="6577560" y="3699720"/>
            <a:chExt cx="743040" cy="636840"/>
          </a:xfrm>
        </p:grpSpPr>
        <p:sp>
          <p:nvSpPr>
            <p:cNvPr id="214" name="Google Shape;203;p21"/>
            <p:cNvSpPr/>
            <p:nvPr/>
          </p:nvSpPr>
          <p:spPr>
            <a:xfrm>
              <a:off x="6813720" y="4018320"/>
              <a:ext cx="271080" cy="318240"/>
            </a:xfrm>
            <a:prstGeom prst="flowChartConnector">
              <a:avLst/>
            </a:prstGeom>
            <a:solidFill>
              <a:srgbClr val="434343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Google Shape;204;p21"/>
            <p:cNvSpPr/>
            <p:nvPr/>
          </p:nvSpPr>
          <p:spPr>
            <a:xfrm>
              <a:off x="6577560" y="3699720"/>
              <a:ext cx="743040" cy="318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t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f81bd"/>
                  </a:solidFill>
                  <a:latin typeface="Arial"/>
                  <a:ea typeface="Arial"/>
                </a:rPr>
                <a:t>1995</a:t>
              </a:r>
              <a:endParaRPr b="0" lang="es-AR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endParaRPr b="0" lang="es-AR" sz="1400" spc="-1" strike="noStrike">
                <a:latin typeface="Arial"/>
              </a:endParaRPr>
            </a:p>
          </p:txBody>
        </p:sp>
      </p:grpSp>
      <p:sp>
        <p:nvSpPr>
          <p:cNvPr id="216" name="Google Shape;205;p21"/>
          <p:cNvSpPr/>
          <p:nvPr/>
        </p:nvSpPr>
        <p:spPr>
          <a:xfrm>
            <a:off x="2507400" y="2474280"/>
            <a:ext cx="4306320" cy="15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1f497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Google Shape;206;p21"/>
          <p:cNvSpPr/>
          <p:nvPr/>
        </p:nvSpPr>
        <p:spPr>
          <a:xfrm>
            <a:off x="1997280" y="4177800"/>
            <a:ext cx="4816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1f497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Google Shape;207;p21"/>
          <p:cNvSpPr/>
          <p:nvPr/>
        </p:nvSpPr>
        <p:spPr>
          <a:xfrm flipH="1" rot="10800000">
            <a:off x="2819160" y="4178160"/>
            <a:ext cx="3994560" cy="54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1f497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Google Shape;208;p21"/>
          <p:cNvSpPr/>
          <p:nvPr/>
        </p:nvSpPr>
        <p:spPr>
          <a:xfrm>
            <a:off x="2625120" y="5115240"/>
            <a:ext cx="381564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Lenguaje</a:t>
            </a:r>
            <a:r>
              <a:rPr b="0" lang="en-GB" sz="1800" spc="-1" strike="noStrike">
                <a:solidFill>
                  <a:srgbClr val="f6b26b"/>
                </a:solidFill>
                <a:latin typeface="Courier New"/>
                <a:ea typeface="Courier New"/>
              </a:rPr>
              <a:t> -&gt; </a:t>
            </a:r>
            <a:r>
              <a:rPr b="0" lang="en-GB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Año</a:t>
            </a:r>
            <a:endParaRPr b="0" lang="es-AR" sz="1800" spc="-1" strike="noStrike">
              <a:latin typeface="Arial"/>
            </a:endParaRPr>
          </a:p>
        </p:txBody>
      </p:sp>
      <p:grpSp>
        <p:nvGrpSpPr>
          <p:cNvPr id="220" name="Google Shape;209;p21"/>
          <p:cNvGrpSpPr/>
          <p:nvPr/>
        </p:nvGrpSpPr>
        <p:grpSpPr>
          <a:xfrm>
            <a:off x="6157440" y="3062520"/>
            <a:ext cx="743040" cy="636840"/>
            <a:chOff x="6157440" y="3062520"/>
            <a:chExt cx="743040" cy="636840"/>
          </a:xfrm>
        </p:grpSpPr>
        <p:sp>
          <p:nvSpPr>
            <p:cNvPr id="221" name="Google Shape;210;p21"/>
            <p:cNvSpPr/>
            <p:nvPr/>
          </p:nvSpPr>
          <p:spPr>
            <a:xfrm>
              <a:off x="6393600" y="3381120"/>
              <a:ext cx="271080" cy="318240"/>
            </a:xfrm>
            <a:prstGeom prst="flowChartConnector">
              <a:avLst/>
            </a:prstGeom>
            <a:solidFill>
              <a:srgbClr val="434343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Google Shape;211;p21"/>
            <p:cNvSpPr/>
            <p:nvPr/>
          </p:nvSpPr>
          <p:spPr>
            <a:xfrm>
              <a:off x="6157440" y="3062520"/>
              <a:ext cx="743040" cy="318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t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f81bd"/>
                  </a:solidFill>
                  <a:latin typeface="Arial"/>
                  <a:ea typeface="Arial"/>
                </a:rPr>
                <a:t>2003</a:t>
              </a:r>
              <a:endParaRPr b="0" lang="es-AR" sz="1400" spc="-1" strike="noStrike">
                <a:latin typeface="Arial"/>
              </a:endParaRPr>
            </a:p>
          </p:txBody>
        </p:sp>
      </p:grpSp>
      <p:grpSp>
        <p:nvGrpSpPr>
          <p:cNvPr id="223" name="Google Shape;212;p21"/>
          <p:cNvGrpSpPr/>
          <p:nvPr/>
        </p:nvGrpSpPr>
        <p:grpSpPr>
          <a:xfrm>
            <a:off x="2027880" y="2982960"/>
            <a:ext cx="743040" cy="636840"/>
            <a:chOff x="2027880" y="2982960"/>
            <a:chExt cx="743040" cy="636840"/>
          </a:xfrm>
        </p:grpSpPr>
        <p:sp>
          <p:nvSpPr>
            <p:cNvPr id="224" name="Google Shape;213;p21"/>
            <p:cNvSpPr/>
            <p:nvPr/>
          </p:nvSpPr>
          <p:spPr>
            <a:xfrm>
              <a:off x="2263680" y="3301560"/>
              <a:ext cx="271080" cy="318240"/>
            </a:xfrm>
            <a:prstGeom prst="flowChartConnector">
              <a:avLst/>
            </a:prstGeom>
            <a:solidFill>
              <a:srgbClr val="434343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Google Shape;214;p21"/>
            <p:cNvSpPr/>
            <p:nvPr/>
          </p:nvSpPr>
          <p:spPr>
            <a:xfrm>
              <a:off x="2027880" y="2982960"/>
              <a:ext cx="743040" cy="318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t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f81bd"/>
                  </a:solidFill>
                  <a:latin typeface="Arial"/>
                  <a:ea typeface="Arial"/>
                </a:rPr>
                <a:t>Scala</a:t>
              </a:r>
              <a:endParaRPr b="0" lang="es-AR" sz="1400" spc="-1" strike="noStrike">
                <a:latin typeface="Arial"/>
              </a:endParaRPr>
            </a:p>
          </p:txBody>
        </p:sp>
      </p:grpSp>
      <p:sp>
        <p:nvSpPr>
          <p:cNvPr id="226" name="Google Shape;215;p21"/>
          <p:cNvSpPr/>
          <p:nvPr/>
        </p:nvSpPr>
        <p:spPr>
          <a:xfrm>
            <a:off x="2535120" y="3461040"/>
            <a:ext cx="3858120" cy="7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1f497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LibreOffice/7.3.7.2$Linux_X86_64 LibreOffice_project/30$Build-2</Application>
  <AppVersion>15.0000</AppVersion>
  <Words>4135</Words>
  <Paragraphs>201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2019-08-14T04:34:00Z</dcterms:created>
  <dc:creator/>
  <dc:description/>
  <dc:language>es-AR</dc:language>
  <cp:lastModifiedBy/>
  <dcterms:modified xsi:type="dcterms:W3CDTF">2024-09-16T01:41:06Z</dcterms:modified>
  <cp:revision>2</cp:revision>
  <dc:subject/>
  <dc:title>Programación IV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  <property fmtid="{D5CDD505-2E9C-101B-9397-08002B2CF9AE}" pid="3" name="Slides">
    <vt:i4>20</vt:i4>
  </property>
</Properties>
</file>