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2.png" ContentType="image/png"/>
  <Override PartName="/ppt/media/image11.png" ContentType="image/png"/>
  <Override PartName="/ppt/media/image10.gif" ContentType="image/gif"/>
  <Override PartName="/ppt/media/image13.png" ContentType="image/png"/>
  <Override PartName="/ppt/media/image17.jpeg" ContentType="image/jpeg"/>
  <Override PartName="/ppt/media/image14.png" ContentType="image/png"/>
  <Override PartName="/ppt/media/image16.jpeg" ContentType="image/jpeg"/>
  <Override PartName="/ppt/media/image1.jpeg" ContentType="image/jpeg"/>
  <Override PartName="/ppt/media/image2.jpeg" ContentType="image/jpeg"/>
  <Override PartName="/ppt/media/image7.gif" ContentType="image/gif"/>
  <Override PartName="/ppt/media/image5.jpeg" ContentType="image/jpeg"/>
  <Override PartName="/ppt/media/image15.png" ContentType="image/png"/>
  <Override PartName="/ppt/media/image3.jpeg" ContentType="image/jpeg"/>
  <Override PartName="/ppt/media/image4.jpeg" ContentType="image/jpeg"/>
  <Override PartName="/ppt/media/image6.jpeg" ContentType="image/jpeg"/>
  <Override PartName="/ppt/media/image8.jpeg" ContentType="image/jpeg"/>
  <Override PartName="/ppt/media/image9.gif" ContentType="image/gif"/>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4182678-AC5D-4EE7-995A-CE0783E7CD0F}" type="slidenum">
              <a:t>&lt;#&gt;</a:t>
            </a:fld>
          </a:p>
        </p:txBody>
      </p:sp>
      <p:sp>
        <p:nvSpPr>
          <p:cNvPr id="4" name="PlaceHolder 3"/>
          <p:cNvSpPr>
            <a:spLocks noGrp="1"/>
          </p:cNvSpPr>
          <p:nvPr>
            <p:ph type="dt" idx="3"/>
          </p:nvPr>
        </p:nvSpPr>
        <p:spPr/>
        <p:txBody>
          <a:bodyPr/>
          <a:p>
            <a:r>
              <a:rPr lang="es-A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04A55C1-8E83-4F85-89AB-0012688EE0D5}" type="slidenum">
              <a:t>&lt;#&gt;</a:t>
            </a:fld>
          </a:p>
        </p:txBody>
      </p:sp>
      <p:sp>
        <p:nvSpPr>
          <p:cNvPr id="7" name="PlaceHolder 6"/>
          <p:cNvSpPr>
            <a:spLocks noGrp="1"/>
          </p:cNvSpPr>
          <p:nvPr>
            <p:ph type="dt" idx="3"/>
          </p:nvPr>
        </p:nvSpPr>
        <p:spPr/>
        <p:txBody>
          <a:bodyPr/>
          <a:p>
            <a:r>
              <a:rPr lang="es-A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DFEA541-EBBF-40FD-A0CE-ABC15DDB2C18}" type="slidenum">
              <a:t>&lt;#&gt;</a:t>
            </a:fld>
          </a:p>
        </p:txBody>
      </p:sp>
      <p:sp>
        <p:nvSpPr>
          <p:cNvPr id="9" name="PlaceHolder 8"/>
          <p:cNvSpPr>
            <a:spLocks noGrp="1"/>
          </p:cNvSpPr>
          <p:nvPr>
            <p:ph type="dt" idx="3"/>
          </p:nvPr>
        </p:nvSpPr>
        <p:spPr/>
        <p:txBody>
          <a:bodyPr/>
          <a:p>
            <a:r>
              <a:rPr lang="es-A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3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4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9D69E23-B122-44AC-888B-9E6D10EF4D9B}" type="slidenum">
              <a:t>&lt;#&gt;</a:t>
            </a:fld>
          </a:p>
        </p:txBody>
      </p:sp>
      <p:sp>
        <p:nvSpPr>
          <p:cNvPr id="11" name="PlaceHolder 10"/>
          <p:cNvSpPr>
            <a:spLocks noGrp="1"/>
          </p:cNvSpPr>
          <p:nvPr>
            <p:ph type="dt" idx="3"/>
          </p:nvPr>
        </p:nvSpPr>
        <p:spPr/>
        <p:txBody>
          <a:bodyPr/>
          <a:p>
            <a:r>
              <a:rPr lang="es-A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D7D8C14-7A95-45E8-9EFC-F0E63771A5E4}" type="slidenum">
              <a:t>&lt;#&gt;</a:t>
            </a:fld>
          </a:p>
        </p:txBody>
      </p:sp>
      <p:sp>
        <p:nvSpPr>
          <p:cNvPr id="4" name="PlaceHolder 3"/>
          <p:cNvSpPr>
            <a:spLocks noGrp="1"/>
          </p:cNvSpPr>
          <p:nvPr>
            <p:ph type="dt" idx="6"/>
          </p:nvPr>
        </p:nvSpPr>
        <p:spPr/>
        <p:txBody>
          <a:bodyPr/>
          <a:p>
            <a:r>
              <a:rPr lang="es-A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0"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36C3C41-1CDC-4CC1-9260-46049BB78934}" type="slidenum">
              <a:t>&lt;#&gt;</a:t>
            </a:fld>
          </a:p>
        </p:txBody>
      </p:sp>
      <p:sp>
        <p:nvSpPr>
          <p:cNvPr id="6" name="PlaceHolder 5"/>
          <p:cNvSpPr>
            <a:spLocks noGrp="1"/>
          </p:cNvSpPr>
          <p:nvPr>
            <p:ph type="dt" idx="6"/>
          </p:nvPr>
        </p:nvSpPr>
        <p:spPr/>
        <p:txBody>
          <a:bodyPr/>
          <a:p>
            <a:r>
              <a:rPr lang="es-A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143FD85-BA9F-4EA8-ADF9-174E83CF190E}" type="slidenum">
              <a:t>&lt;#&gt;</a:t>
            </a:fld>
          </a:p>
        </p:txBody>
      </p:sp>
      <p:sp>
        <p:nvSpPr>
          <p:cNvPr id="6" name="PlaceHolder 5"/>
          <p:cNvSpPr>
            <a:spLocks noGrp="1"/>
          </p:cNvSpPr>
          <p:nvPr>
            <p:ph type="dt" idx="6"/>
          </p:nvPr>
        </p:nvSpPr>
        <p:spPr/>
        <p:txBody>
          <a:bodyPr/>
          <a:p>
            <a:r>
              <a:rPr lang="es-A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1D42834-F1CF-431C-9BC5-7A2E9B718781}" type="slidenum">
              <a:t>&lt;#&gt;</a:t>
            </a:fld>
          </a:p>
        </p:txBody>
      </p:sp>
      <p:sp>
        <p:nvSpPr>
          <p:cNvPr id="7" name="PlaceHolder 6"/>
          <p:cNvSpPr>
            <a:spLocks noGrp="1"/>
          </p:cNvSpPr>
          <p:nvPr>
            <p:ph type="dt" idx="6"/>
          </p:nvPr>
        </p:nvSpPr>
        <p:spPr/>
        <p:txBody>
          <a:bodyPr/>
          <a:p>
            <a:r>
              <a:rPr lang="es-A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19C0277-2077-4068-8A6C-36090B522B72}" type="slidenum">
              <a:t>&lt;#&gt;</a:t>
            </a:fld>
          </a:p>
        </p:txBody>
      </p:sp>
      <p:sp>
        <p:nvSpPr>
          <p:cNvPr id="5" name="PlaceHolder 4"/>
          <p:cNvSpPr>
            <a:spLocks noGrp="1"/>
          </p:cNvSpPr>
          <p:nvPr>
            <p:ph type="dt" idx="6"/>
          </p:nvPr>
        </p:nvSpPr>
        <p:spPr/>
        <p:txBody>
          <a:bodyPr/>
          <a:p>
            <a:r>
              <a:rPr lang="es-A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A1F3804-C38C-440F-B0CE-C5FB5F538216}" type="slidenum">
              <a:t>&lt;#&gt;</a:t>
            </a:fld>
          </a:p>
        </p:txBody>
      </p:sp>
      <p:sp>
        <p:nvSpPr>
          <p:cNvPr id="5" name="PlaceHolder 4"/>
          <p:cNvSpPr>
            <a:spLocks noGrp="1"/>
          </p:cNvSpPr>
          <p:nvPr>
            <p:ph type="dt" idx="6"/>
          </p:nvPr>
        </p:nvSpPr>
        <p:spPr/>
        <p:txBody>
          <a:bodyPr/>
          <a:p>
            <a:r>
              <a:rPr lang="es-A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5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6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86514F7-C8CE-4B02-86EA-80227811F464}" type="slidenum">
              <a:t>&lt;#&gt;</a:t>
            </a:fld>
          </a:p>
        </p:txBody>
      </p:sp>
      <p:sp>
        <p:nvSpPr>
          <p:cNvPr id="8" name="PlaceHolder 7"/>
          <p:cNvSpPr>
            <a:spLocks noGrp="1"/>
          </p:cNvSpPr>
          <p:nvPr>
            <p:ph type="dt" idx="6"/>
          </p:nvPr>
        </p:nvSpPr>
        <p:spPr/>
        <p:txBody>
          <a:bodyPr/>
          <a:p>
            <a:r>
              <a:rPr lang="es-A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77FCD1C-A30F-403E-8C6E-1F9FB677C014}" type="slidenum">
              <a:t>&lt;#&gt;</a:t>
            </a:fld>
          </a:p>
        </p:txBody>
      </p:sp>
      <p:sp>
        <p:nvSpPr>
          <p:cNvPr id="6" name="PlaceHolder 5"/>
          <p:cNvSpPr>
            <a:spLocks noGrp="1"/>
          </p:cNvSpPr>
          <p:nvPr>
            <p:ph type="dt" idx="3"/>
          </p:nvPr>
        </p:nvSpPr>
        <p:spPr/>
        <p:txBody>
          <a:bodyPr/>
          <a:p>
            <a:r>
              <a:rPr lang="es-A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6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E6C9608-1475-43F7-A616-0C47DA78D9A9}" type="slidenum">
              <a:t>&lt;#&gt;</a:t>
            </a:fld>
          </a:p>
        </p:txBody>
      </p:sp>
      <p:sp>
        <p:nvSpPr>
          <p:cNvPr id="8" name="PlaceHolder 7"/>
          <p:cNvSpPr>
            <a:spLocks noGrp="1"/>
          </p:cNvSpPr>
          <p:nvPr>
            <p:ph type="dt" idx="6"/>
          </p:nvPr>
        </p:nvSpPr>
        <p:spPr/>
        <p:txBody>
          <a:bodyPr/>
          <a:p>
            <a:r>
              <a:rPr lang="es-A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6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06987EC-CC40-4E72-80AD-FCF18FBAFB03}" type="slidenum">
              <a:t>&lt;#&gt;</a:t>
            </a:fld>
          </a:p>
        </p:txBody>
      </p:sp>
      <p:sp>
        <p:nvSpPr>
          <p:cNvPr id="8" name="PlaceHolder 7"/>
          <p:cNvSpPr>
            <a:spLocks noGrp="1"/>
          </p:cNvSpPr>
          <p:nvPr>
            <p:ph type="dt" idx="6"/>
          </p:nvPr>
        </p:nvSpPr>
        <p:spPr/>
        <p:txBody>
          <a:bodyPr/>
          <a:p>
            <a:r>
              <a:rPr lang="es-A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144ADF5-A2B9-4E1F-90AC-0D0BA5FE3044}" type="slidenum">
              <a:t>&lt;#&gt;</a:t>
            </a:fld>
          </a:p>
        </p:txBody>
      </p:sp>
      <p:sp>
        <p:nvSpPr>
          <p:cNvPr id="7" name="PlaceHolder 6"/>
          <p:cNvSpPr>
            <a:spLocks noGrp="1"/>
          </p:cNvSpPr>
          <p:nvPr>
            <p:ph type="dt" idx="6"/>
          </p:nvPr>
        </p:nvSpPr>
        <p:spPr/>
        <p:txBody>
          <a:bodyPr/>
          <a:p>
            <a:r>
              <a:rPr lang="es-A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BD9488CE-E66E-4C22-A81F-42D9B7778F20}" type="slidenum">
              <a:t>&lt;#&gt;</a:t>
            </a:fld>
          </a:p>
        </p:txBody>
      </p:sp>
      <p:sp>
        <p:nvSpPr>
          <p:cNvPr id="9" name="PlaceHolder 8"/>
          <p:cNvSpPr>
            <a:spLocks noGrp="1"/>
          </p:cNvSpPr>
          <p:nvPr>
            <p:ph type="dt" idx="6"/>
          </p:nvPr>
        </p:nvSpPr>
        <p:spPr/>
        <p:txBody>
          <a:bodyPr/>
          <a:p>
            <a:r>
              <a:rPr lang="es-A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79"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80"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81"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82"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83"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84"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F895FAE-299E-4253-936D-A7149A479DE9}" type="slidenum">
              <a:t>&lt;#&gt;</a:t>
            </a:fld>
          </a:p>
        </p:txBody>
      </p:sp>
      <p:sp>
        <p:nvSpPr>
          <p:cNvPr id="11" name="PlaceHolder 10"/>
          <p:cNvSpPr>
            <a:spLocks noGrp="1"/>
          </p:cNvSpPr>
          <p:nvPr>
            <p:ph type="dt" idx="6"/>
          </p:nvPr>
        </p:nvSpPr>
        <p:spPr/>
        <p:txBody>
          <a:bodyPr/>
          <a:p>
            <a:r>
              <a:rPr lang="es-A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6BA2CA5-2F7C-4CC4-AC81-76580BDFE40F}" type="slidenum">
              <a:t>&lt;#&gt;</a:t>
            </a:fld>
          </a:p>
        </p:txBody>
      </p:sp>
      <p:sp>
        <p:nvSpPr>
          <p:cNvPr id="4" name="PlaceHolder 3"/>
          <p:cNvSpPr>
            <a:spLocks noGrp="1"/>
          </p:cNvSpPr>
          <p:nvPr>
            <p:ph type="dt" idx="9"/>
          </p:nvPr>
        </p:nvSpPr>
        <p:spPr/>
        <p:txBody>
          <a:bodyPr/>
          <a:p>
            <a:r>
              <a:rPr lang="es-A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2"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8C3696C-1EAC-42D2-A2EF-5D174E0F4579}" type="slidenum">
              <a:t>&lt;#&gt;</a:t>
            </a:fld>
          </a:p>
        </p:txBody>
      </p:sp>
      <p:sp>
        <p:nvSpPr>
          <p:cNvPr id="6" name="PlaceHolder 5"/>
          <p:cNvSpPr>
            <a:spLocks noGrp="1"/>
          </p:cNvSpPr>
          <p:nvPr>
            <p:ph type="dt" idx="9"/>
          </p:nvPr>
        </p:nvSpPr>
        <p:spPr/>
        <p:txBody>
          <a:bodyPr/>
          <a:p>
            <a:r>
              <a:rPr lang="es-A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251A0E3-7497-415D-9207-A3E2C5299E6A}" type="slidenum">
              <a:t>&lt;#&gt;</a:t>
            </a:fld>
          </a:p>
        </p:txBody>
      </p:sp>
      <p:sp>
        <p:nvSpPr>
          <p:cNvPr id="6" name="PlaceHolder 5"/>
          <p:cNvSpPr>
            <a:spLocks noGrp="1"/>
          </p:cNvSpPr>
          <p:nvPr>
            <p:ph type="dt" idx="9"/>
          </p:nvPr>
        </p:nvSpPr>
        <p:spPr/>
        <p:txBody>
          <a:bodyPr/>
          <a:p>
            <a:r>
              <a:rPr lang="es-A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9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9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5427F22-83DD-4DA9-AFFF-C33E4094FA92}" type="slidenum">
              <a:t>&lt;#&gt;</a:t>
            </a:fld>
          </a:p>
        </p:txBody>
      </p:sp>
      <p:sp>
        <p:nvSpPr>
          <p:cNvPr id="7" name="PlaceHolder 6"/>
          <p:cNvSpPr>
            <a:spLocks noGrp="1"/>
          </p:cNvSpPr>
          <p:nvPr>
            <p:ph type="dt" idx="9"/>
          </p:nvPr>
        </p:nvSpPr>
        <p:spPr/>
        <p:txBody>
          <a:bodyPr/>
          <a:p>
            <a:r>
              <a:rPr lang="es-A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8709C6B-2DBB-4FFC-B56D-DF0C295E2F4C}" type="slidenum">
              <a:t>&lt;#&gt;</a:t>
            </a:fld>
          </a:p>
        </p:txBody>
      </p:sp>
      <p:sp>
        <p:nvSpPr>
          <p:cNvPr id="5" name="PlaceHolder 4"/>
          <p:cNvSpPr>
            <a:spLocks noGrp="1"/>
          </p:cNvSpPr>
          <p:nvPr>
            <p:ph type="dt" idx="9"/>
          </p:nvPr>
        </p:nvSpPr>
        <p:spPr/>
        <p:txBody>
          <a:bodyPr/>
          <a:p>
            <a:r>
              <a:rPr lang="es-A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FCD70CC-46B2-4FA3-8F70-05338EB79199}" type="slidenum">
              <a:t>&lt;#&gt;</a:t>
            </a:fld>
          </a:p>
        </p:txBody>
      </p:sp>
      <p:sp>
        <p:nvSpPr>
          <p:cNvPr id="6" name="PlaceHolder 5"/>
          <p:cNvSpPr>
            <a:spLocks noGrp="1"/>
          </p:cNvSpPr>
          <p:nvPr>
            <p:ph type="dt" idx="3"/>
          </p:nvPr>
        </p:nvSpPr>
        <p:spPr/>
        <p:txBody>
          <a:bodyPr/>
          <a:p>
            <a:r>
              <a:rPr lang="es-A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FFDFC07-CFBF-4B73-9EF7-DB7A385119B4}" type="slidenum">
              <a:t>&lt;#&gt;</a:t>
            </a:fld>
          </a:p>
        </p:txBody>
      </p:sp>
      <p:sp>
        <p:nvSpPr>
          <p:cNvPr id="5" name="PlaceHolder 4"/>
          <p:cNvSpPr>
            <a:spLocks noGrp="1"/>
          </p:cNvSpPr>
          <p:nvPr>
            <p:ph type="dt" idx="9"/>
          </p:nvPr>
        </p:nvSpPr>
        <p:spPr/>
        <p:txBody>
          <a:bodyPr/>
          <a:p>
            <a:r>
              <a:rPr lang="es-A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0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B33E022-75E3-44A4-B258-1B28AA0E6D65}" type="slidenum">
              <a:t>&lt;#&gt;</a:t>
            </a:fld>
          </a:p>
        </p:txBody>
      </p:sp>
      <p:sp>
        <p:nvSpPr>
          <p:cNvPr id="8" name="PlaceHolder 7"/>
          <p:cNvSpPr>
            <a:spLocks noGrp="1"/>
          </p:cNvSpPr>
          <p:nvPr>
            <p:ph type="dt" idx="9"/>
          </p:nvPr>
        </p:nvSpPr>
        <p:spPr/>
        <p:txBody>
          <a:bodyPr/>
          <a:p>
            <a:r>
              <a:rPr lang="es-A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0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0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A87D77F-4EDE-4F71-A149-A3477A67622E}" type="slidenum">
              <a:t>&lt;#&gt;</a:t>
            </a:fld>
          </a:p>
        </p:txBody>
      </p:sp>
      <p:sp>
        <p:nvSpPr>
          <p:cNvPr id="8" name="PlaceHolder 7"/>
          <p:cNvSpPr>
            <a:spLocks noGrp="1"/>
          </p:cNvSpPr>
          <p:nvPr>
            <p:ph type="dt" idx="9"/>
          </p:nvPr>
        </p:nvSpPr>
        <p:spPr/>
        <p:txBody>
          <a:bodyPr/>
          <a:p>
            <a:r>
              <a:rPr lang="es-A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0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6CF2143-ADD9-49AA-8C2E-7C922C838EAB}" type="slidenum">
              <a:t>&lt;#&gt;</a:t>
            </a:fld>
          </a:p>
        </p:txBody>
      </p:sp>
      <p:sp>
        <p:nvSpPr>
          <p:cNvPr id="8" name="PlaceHolder 7"/>
          <p:cNvSpPr>
            <a:spLocks noGrp="1"/>
          </p:cNvSpPr>
          <p:nvPr>
            <p:ph type="dt" idx="9"/>
          </p:nvPr>
        </p:nvSpPr>
        <p:spPr/>
        <p:txBody>
          <a:bodyPr/>
          <a:p>
            <a:r>
              <a:rPr lang="es-A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13"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4"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C516B7A-5C97-499B-BB22-A4B33165A921}" type="slidenum">
              <a:t>&lt;#&gt;</a:t>
            </a:fld>
          </a:p>
        </p:txBody>
      </p:sp>
      <p:sp>
        <p:nvSpPr>
          <p:cNvPr id="7" name="PlaceHolder 6"/>
          <p:cNvSpPr>
            <a:spLocks noGrp="1"/>
          </p:cNvSpPr>
          <p:nvPr>
            <p:ph type="dt" idx="9"/>
          </p:nvPr>
        </p:nvSpPr>
        <p:spPr/>
        <p:txBody>
          <a:bodyPr/>
          <a:p>
            <a:r>
              <a:rPr lang="es-A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1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1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03C9A4CC-4973-4AA7-BC3A-91ACA415D802}" type="slidenum">
              <a:t>&lt;#&gt;</a:t>
            </a:fld>
          </a:p>
        </p:txBody>
      </p:sp>
      <p:sp>
        <p:nvSpPr>
          <p:cNvPr id="9" name="PlaceHolder 8"/>
          <p:cNvSpPr>
            <a:spLocks noGrp="1"/>
          </p:cNvSpPr>
          <p:nvPr>
            <p:ph type="dt" idx="9"/>
          </p:nvPr>
        </p:nvSpPr>
        <p:spPr/>
        <p:txBody>
          <a:bodyPr/>
          <a:p>
            <a:r>
              <a:rPr lang="es-A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21"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22"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23"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24"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25"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26"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1C5DCE68-B94D-4027-A2C9-171DE57BC4C8}" type="slidenum">
              <a:t>&lt;#&gt;</a:t>
            </a:fld>
          </a:p>
        </p:txBody>
      </p:sp>
      <p:sp>
        <p:nvSpPr>
          <p:cNvPr id="11" name="PlaceHolder 10"/>
          <p:cNvSpPr>
            <a:spLocks noGrp="1"/>
          </p:cNvSpPr>
          <p:nvPr>
            <p:ph type="dt" idx="9"/>
          </p:nvPr>
        </p:nvSpPr>
        <p:spPr/>
        <p:txBody>
          <a:bodyPr/>
          <a:p>
            <a:r>
              <a:rPr lang="es-AR"/>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B6BD6D58-72D8-4C5F-A3F9-C22881BB066B}" type="slidenum">
              <a:t>&lt;#&gt;</a:t>
            </a:fld>
          </a:p>
        </p:txBody>
      </p:sp>
      <p:sp>
        <p:nvSpPr>
          <p:cNvPr id="4" name="PlaceHolder 3"/>
          <p:cNvSpPr>
            <a:spLocks noGrp="1"/>
          </p:cNvSpPr>
          <p:nvPr>
            <p:ph type="dt" idx="12"/>
          </p:nvPr>
        </p:nvSpPr>
        <p:spPr/>
        <p:txBody>
          <a:bodyPr/>
          <a:p>
            <a:r>
              <a:rPr lang="es-AR"/>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3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BBF4F12-424C-418A-A367-131C78796432}" type="slidenum">
              <a:t>&lt;#&gt;</a:t>
            </a:fld>
          </a:p>
        </p:txBody>
      </p:sp>
      <p:sp>
        <p:nvSpPr>
          <p:cNvPr id="6" name="PlaceHolder 5"/>
          <p:cNvSpPr>
            <a:spLocks noGrp="1"/>
          </p:cNvSpPr>
          <p:nvPr>
            <p:ph type="dt" idx="12"/>
          </p:nvPr>
        </p:nvSpPr>
        <p:spPr/>
        <p:txBody>
          <a:bodyPr/>
          <a:p>
            <a:r>
              <a:rPr lang="es-AR"/>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3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s-AR"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BECC715-E986-4F7A-A436-EADE48EEE838}" type="slidenum">
              <a:t>&lt;#&gt;</a:t>
            </a:fld>
          </a:p>
        </p:txBody>
      </p:sp>
      <p:sp>
        <p:nvSpPr>
          <p:cNvPr id="6" name="PlaceHolder 5"/>
          <p:cNvSpPr>
            <a:spLocks noGrp="1"/>
          </p:cNvSpPr>
          <p:nvPr>
            <p:ph type="dt" idx="12"/>
          </p:nvPr>
        </p:nvSpPr>
        <p:spPr/>
        <p:txBody>
          <a:bodyPr/>
          <a:p>
            <a:r>
              <a:rPr lang="es-A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9541D19-8CB5-4F8C-911F-3ADF700961DA}" type="slidenum">
              <a:t>&lt;#&gt;</a:t>
            </a:fld>
          </a:p>
        </p:txBody>
      </p:sp>
      <p:sp>
        <p:nvSpPr>
          <p:cNvPr id="7" name="PlaceHolder 6"/>
          <p:cNvSpPr>
            <a:spLocks noGrp="1"/>
          </p:cNvSpPr>
          <p:nvPr>
            <p:ph type="dt" idx="3"/>
          </p:nvPr>
        </p:nvSpPr>
        <p:spPr/>
        <p:txBody>
          <a:bodyPr/>
          <a:p>
            <a:r>
              <a:rPr lang="es-AR"/>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3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3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FCC6272C-CFBC-4A3B-8E7D-8FA3F53615C3}" type="slidenum">
              <a:t>&lt;#&gt;</a:t>
            </a:fld>
          </a:p>
        </p:txBody>
      </p:sp>
      <p:sp>
        <p:nvSpPr>
          <p:cNvPr id="7" name="PlaceHolder 6"/>
          <p:cNvSpPr>
            <a:spLocks noGrp="1"/>
          </p:cNvSpPr>
          <p:nvPr>
            <p:ph type="dt" idx="12"/>
          </p:nvPr>
        </p:nvSpPr>
        <p:spPr/>
        <p:txBody>
          <a:bodyPr/>
          <a:p>
            <a:r>
              <a:rPr lang="es-AR"/>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D86EB242-56D7-4773-A564-FD1F3F618923}" type="slidenum">
              <a:t>&lt;#&gt;</a:t>
            </a:fld>
          </a:p>
        </p:txBody>
      </p:sp>
      <p:sp>
        <p:nvSpPr>
          <p:cNvPr id="5" name="PlaceHolder 4"/>
          <p:cNvSpPr>
            <a:spLocks noGrp="1"/>
          </p:cNvSpPr>
          <p:nvPr>
            <p:ph type="dt" idx="12"/>
          </p:nvPr>
        </p:nvSpPr>
        <p:spPr/>
        <p:txBody>
          <a:bodyPr/>
          <a:p>
            <a:r>
              <a:rPr lang="es-AR"/>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22A0ECC-4A5B-4AF9-9C52-F278F5057004}" type="slidenum">
              <a:t>&lt;#&gt;</a:t>
            </a:fld>
          </a:p>
        </p:txBody>
      </p:sp>
      <p:sp>
        <p:nvSpPr>
          <p:cNvPr id="5" name="PlaceHolder 4"/>
          <p:cNvSpPr>
            <a:spLocks noGrp="1"/>
          </p:cNvSpPr>
          <p:nvPr>
            <p:ph type="dt" idx="12"/>
          </p:nvPr>
        </p:nvSpPr>
        <p:spPr/>
        <p:txBody>
          <a:bodyPr/>
          <a:p>
            <a:r>
              <a:rPr lang="es-AR"/>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4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4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4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34D5214A-86CF-4740-B800-557BAA80BA5A}" type="slidenum">
              <a:t>&lt;#&gt;</a:t>
            </a:fld>
          </a:p>
        </p:txBody>
      </p:sp>
      <p:sp>
        <p:nvSpPr>
          <p:cNvPr id="8" name="PlaceHolder 7"/>
          <p:cNvSpPr>
            <a:spLocks noGrp="1"/>
          </p:cNvSpPr>
          <p:nvPr>
            <p:ph type="dt" idx="12"/>
          </p:nvPr>
        </p:nvSpPr>
        <p:spPr/>
        <p:txBody>
          <a:bodyPr/>
          <a:p>
            <a:r>
              <a:rPr lang="es-AR"/>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4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4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4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B764406E-E12A-48D0-967A-C6D26C42CCA8}" type="slidenum">
              <a:t>&lt;#&gt;</a:t>
            </a:fld>
          </a:p>
        </p:txBody>
      </p:sp>
      <p:sp>
        <p:nvSpPr>
          <p:cNvPr id="8" name="PlaceHolder 7"/>
          <p:cNvSpPr>
            <a:spLocks noGrp="1"/>
          </p:cNvSpPr>
          <p:nvPr>
            <p:ph type="dt" idx="12"/>
          </p:nvPr>
        </p:nvSpPr>
        <p:spPr/>
        <p:txBody>
          <a:bodyPr/>
          <a:p>
            <a:r>
              <a:rPr lang="es-AR"/>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5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B83D62D4-3C2F-4F0F-8B61-6787D55DB2F7}" type="slidenum">
              <a:t>&lt;#&gt;</a:t>
            </a:fld>
          </a:p>
        </p:txBody>
      </p:sp>
      <p:sp>
        <p:nvSpPr>
          <p:cNvPr id="8" name="PlaceHolder 7"/>
          <p:cNvSpPr>
            <a:spLocks noGrp="1"/>
          </p:cNvSpPr>
          <p:nvPr>
            <p:ph type="dt" idx="12"/>
          </p:nvPr>
        </p:nvSpPr>
        <p:spPr/>
        <p:txBody>
          <a:bodyPr/>
          <a:p>
            <a:r>
              <a:rPr lang="es-AR"/>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5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52867994-A3B5-43A1-B364-B50EC0DAB018}" type="slidenum">
              <a:t>&lt;#&gt;</a:t>
            </a:fld>
          </a:p>
        </p:txBody>
      </p:sp>
      <p:sp>
        <p:nvSpPr>
          <p:cNvPr id="7" name="PlaceHolder 6"/>
          <p:cNvSpPr>
            <a:spLocks noGrp="1"/>
          </p:cNvSpPr>
          <p:nvPr>
            <p:ph type="dt" idx="12"/>
          </p:nvPr>
        </p:nvSpPr>
        <p:spPr/>
        <p:txBody>
          <a:bodyPr/>
          <a:p>
            <a:r>
              <a:rPr lang="es-AR"/>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6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6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A9582986-6651-4B74-AEE3-7C9C2EC209EC}" type="slidenum">
              <a:t>&lt;#&gt;</a:t>
            </a:fld>
          </a:p>
        </p:txBody>
      </p:sp>
      <p:sp>
        <p:nvSpPr>
          <p:cNvPr id="9" name="PlaceHolder 8"/>
          <p:cNvSpPr>
            <a:spLocks noGrp="1"/>
          </p:cNvSpPr>
          <p:nvPr>
            <p:ph type="dt" idx="12"/>
          </p:nvPr>
        </p:nvSpPr>
        <p:spPr/>
        <p:txBody>
          <a:bodyPr/>
          <a:p>
            <a:r>
              <a:rPr lang="es-AR"/>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6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6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6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6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6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6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6EAE222A-2698-44C5-9A31-4C138A5ABBE0}" type="slidenum">
              <a:t>&lt;#&gt;</a:t>
            </a:fld>
          </a:p>
        </p:txBody>
      </p:sp>
      <p:sp>
        <p:nvSpPr>
          <p:cNvPr id="11" name="PlaceHolder 10"/>
          <p:cNvSpPr>
            <a:spLocks noGrp="1"/>
          </p:cNvSpPr>
          <p:nvPr>
            <p:ph type="dt" idx="12"/>
          </p:nvPr>
        </p:nvSpPr>
        <p:spPr/>
        <p:txBody>
          <a:bodyPr/>
          <a:p>
            <a:r>
              <a:rPr lang="es-A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21D7BBF-A73C-45E1-A688-DCFDB3D3CCE0}" type="slidenum">
              <a:t>&lt;#&gt;</a:t>
            </a:fld>
          </a:p>
        </p:txBody>
      </p:sp>
      <p:sp>
        <p:nvSpPr>
          <p:cNvPr id="5" name="PlaceHolder 4"/>
          <p:cNvSpPr>
            <a:spLocks noGrp="1"/>
          </p:cNvSpPr>
          <p:nvPr>
            <p:ph type="dt" idx="3"/>
          </p:nvPr>
        </p:nvSpPr>
        <p:spPr/>
        <p:txBody>
          <a:bodyPr/>
          <a:p>
            <a:r>
              <a:rPr lang="es-A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90D2F9A-E106-4816-9644-C03BE07FDA28}" type="slidenum">
              <a:t>&lt;#&gt;</a:t>
            </a:fld>
          </a:p>
        </p:txBody>
      </p:sp>
      <p:sp>
        <p:nvSpPr>
          <p:cNvPr id="5" name="PlaceHolder 4"/>
          <p:cNvSpPr>
            <a:spLocks noGrp="1"/>
          </p:cNvSpPr>
          <p:nvPr>
            <p:ph type="dt" idx="3"/>
          </p:nvPr>
        </p:nvSpPr>
        <p:spPr/>
        <p:txBody>
          <a:bodyPr/>
          <a:p>
            <a:r>
              <a:rPr lang="es-A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1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1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89296C0-F819-4526-96CD-7D69968946A5}" type="slidenum">
              <a:t>&lt;#&gt;</a:t>
            </a:fld>
          </a:p>
        </p:txBody>
      </p:sp>
      <p:sp>
        <p:nvSpPr>
          <p:cNvPr id="8" name="PlaceHolder 7"/>
          <p:cNvSpPr>
            <a:spLocks noGrp="1"/>
          </p:cNvSpPr>
          <p:nvPr>
            <p:ph type="dt" idx="3"/>
          </p:nvPr>
        </p:nvSpPr>
        <p:spPr/>
        <p:txBody>
          <a:bodyPr/>
          <a:p>
            <a:r>
              <a:rPr lang="es-A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s-AR" sz="3200" spc="-1" strike="noStrike">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B1FD095-4F37-4E52-9B69-6C200C25A2BB}" type="slidenum">
              <a:t>&lt;#&gt;</a:t>
            </a:fld>
          </a:p>
        </p:txBody>
      </p:sp>
      <p:sp>
        <p:nvSpPr>
          <p:cNvPr id="8" name="PlaceHolder 7"/>
          <p:cNvSpPr>
            <a:spLocks noGrp="1"/>
          </p:cNvSpPr>
          <p:nvPr>
            <p:ph type="dt" idx="3"/>
          </p:nvPr>
        </p:nvSpPr>
        <p:spPr/>
        <p:txBody>
          <a:bodyPr/>
          <a:p>
            <a:r>
              <a:rPr lang="es-A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s-AR" sz="4400" spc="-1" strike="noStrike">
              <a:latin typeface="Arial"/>
            </a:endParaRPr>
          </a:p>
        </p:txBody>
      </p:sp>
      <p:sp>
        <p:nvSpPr>
          <p:cNvPr id="2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s-AR" sz="3200" spc="-1" strike="noStrike">
              <a:latin typeface="Arial"/>
            </a:endParaRPr>
          </a:p>
        </p:txBody>
      </p:sp>
      <p:sp>
        <p:nvSpPr>
          <p:cNvPr id="2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s-AR"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CB5D6D6-815C-4099-9174-691316E5AA13}" type="slidenum">
              <a:t>&lt;#&gt;</a:t>
            </a:fld>
          </a:p>
        </p:txBody>
      </p:sp>
      <p:sp>
        <p:nvSpPr>
          <p:cNvPr id="8" name="PlaceHolder 7"/>
          <p:cNvSpPr>
            <a:spLocks noGrp="1"/>
          </p:cNvSpPr>
          <p:nvPr>
            <p:ph type="dt" idx="3"/>
          </p:nvPr>
        </p:nvSpPr>
        <p:spPr/>
        <p:txBody>
          <a:bodyPr/>
          <a:p>
            <a:r>
              <a:rPr lang="es-A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
          <p:cNvPicPr/>
          <p:nvPr/>
        </p:nvPicPr>
        <p:blipFill>
          <a:blip r:embed="rId2"/>
          <a:stretch/>
        </p:blipFill>
        <p:spPr>
          <a:xfrm>
            <a:off x="0" y="0"/>
            <a:ext cx="9155880" cy="6857280"/>
          </a:xfrm>
          <a:prstGeom prst="rect">
            <a:avLst/>
          </a:prstGeom>
          <a:ln w="9525">
            <a:noFill/>
          </a:ln>
        </p:spPr>
      </p:pic>
      <p:pic>
        <p:nvPicPr>
          <p:cNvPr id="1" name="Picture 2" descr=""/>
          <p:cNvPicPr/>
          <p:nvPr/>
        </p:nvPicPr>
        <p:blipFill>
          <a:blip r:embed="rId3"/>
          <a:stretch/>
        </p:blipFill>
        <p:spPr>
          <a:xfrm>
            <a:off x="0" y="0"/>
            <a:ext cx="9155880" cy="6857280"/>
          </a:xfrm>
          <a:prstGeom prst="rect">
            <a:avLst/>
          </a:prstGeom>
          <a:ln w="9525">
            <a:noFill/>
          </a:ln>
        </p:spPr>
      </p:pic>
      <p:sp>
        <p:nvSpPr>
          <p:cNvPr id="2" name="PlaceHolder 1"/>
          <p:cNvSpPr>
            <a:spLocks noGrp="1"/>
          </p:cNvSpPr>
          <p:nvPr>
            <p:ph type="title"/>
          </p:nvPr>
        </p:nvSpPr>
        <p:spPr>
          <a:xfrm>
            <a:off x="457200" y="190440"/>
            <a:ext cx="8228880" cy="581760"/>
          </a:xfrm>
          <a:prstGeom prst="rect">
            <a:avLst/>
          </a:prstGeom>
          <a:noFill/>
          <a:ln w="0">
            <a:noFill/>
          </a:ln>
        </p:spPr>
        <p:txBody>
          <a:bodyPr lIns="0" rIns="0" tIns="0" bIns="0" anchor="ctr">
            <a:noAutofit/>
          </a:bodyPr>
          <a:p>
            <a:r>
              <a:rPr b="0" lang="es-AR" sz="1800" spc="-1" strike="noStrike">
                <a:latin typeface="Arial"/>
              </a:rPr>
              <a:t>Pulse para editar el formato del texto de título</a:t>
            </a:r>
            <a:endParaRPr b="0" lang="es-AR" sz="1800" spc="-1" strike="noStrike">
              <a:latin typeface="Arial"/>
            </a:endParaRPr>
          </a:p>
        </p:txBody>
      </p:sp>
      <p:sp>
        <p:nvSpPr>
          <p:cNvPr id="3" name="PlaceHolder 2"/>
          <p:cNvSpPr>
            <a:spLocks noGrp="1"/>
          </p:cNvSpPr>
          <p:nvPr>
            <p:ph type="ftr" idx="1"/>
          </p:nvPr>
        </p:nvSpPr>
        <p:spPr>
          <a:xfrm>
            <a:off x="3124080" y="6245280"/>
            <a:ext cx="2894760" cy="475560"/>
          </a:xfrm>
          <a:prstGeom prst="rect">
            <a:avLst/>
          </a:prstGeom>
          <a:noFill/>
          <a:ln w="0">
            <a:noFill/>
          </a:ln>
        </p:spPr>
        <p:txBody>
          <a:bodyPr numCol="1" spcCol="0" lIns="90000" rIns="90000" tIns="45000" bIns="45000" anchor="t">
            <a:noAutofit/>
          </a:bodyPr>
          <a:lstStyle>
            <a:lvl1pPr algn="ctr">
              <a:lnSpc>
                <a:spcPct val="100000"/>
              </a:lnSpc>
              <a:buNone/>
              <a:defRPr b="0" lang="es-AR" sz="1400" spc="-1" strike="noStrike">
                <a:latin typeface="Times New Roman"/>
              </a:defRPr>
            </a:lvl1pPr>
          </a:lstStyle>
          <a:p>
            <a:pPr algn="ctr">
              <a:lnSpc>
                <a:spcPct val="100000"/>
              </a:lnSpc>
              <a:buNone/>
            </a:pPr>
            <a:r>
              <a:rPr b="0" lang="es-AR" sz="1400" spc="-1" strike="noStrike">
                <a:latin typeface="Times New Roman"/>
              </a:rPr>
              <a:t>&lt;pie de página&gt;</a:t>
            </a:r>
            <a:endParaRPr b="0" lang="es-AR" sz="1400" spc="-1" strike="noStrike">
              <a:latin typeface="Times New Roman"/>
            </a:endParaRPr>
          </a:p>
        </p:txBody>
      </p:sp>
      <p:sp>
        <p:nvSpPr>
          <p:cNvPr id="4" name="PlaceHolder 3"/>
          <p:cNvSpPr>
            <a:spLocks noGrp="1"/>
          </p:cNvSpPr>
          <p:nvPr>
            <p:ph type="sldNum" idx="2"/>
          </p:nvPr>
        </p:nvSpPr>
        <p:spPr>
          <a:xfrm>
            <a:off x="6553080" y="6245280"/>
            <a:ext cx="2133000" cy="475560"/>
          </a:xfrm>
          <a:prstGeom prst="rect">
            <a:avLst/>
          </a:prstGeom>
          <a:noFill/>
          <a:ln w="0">
            <a:noFill/>
          </a:ln>
        </p:spPr>
        <p:txBody>
          <a:bodyPr numCol="1" spcCol="0" lIns="90000" rIns="90000" tIns="45000" bIns="45000" anchor="t">
            <a:noAutofit/>
          </a:bodyPr>
          <a:lstStyle>
            <a:lvl1pPr>
              <a:lnSpc>
                <a:spcPct val="100000"/>
              </a:lnSpc>
              <a:buNone/>
              <a:defRPr b="0" lang="es-AR" sz="2400" spc="-1" strike="noStrike">
                <a:latin typeface="Times New Roman"/>
              </a:defRPr>
            </a:lvl1pPr>
          </a:lstStyle>
          <a:p>
            <a:pPr>
              <a:lnSpc>
                <a:spcPct val="100000"/>
              </a:lnSpc>
              <a:buNone/>
            </a:pPr>
            <a:fld id="{647E87C6-F424-41F1-BD77-5FE65A2FAF6B}" type="slidenum">
              <a:rPr b="0" lang="es-AR" sz="2400" spc="-1" strike="noStrike">
                <a:latin typeface="Times New Roman"/>
              </a:rPr>
              <a:t>&lt;número&gt;</a:t>
            </a:fld>
            <a:endParaRPr b="0" lang="es-AR" sz="2400" spc="-1" strike="noStrike">
              <a:latin typeface="Times New Roman"/>
            </a:endParaRPr>
          </a:p>
        </p:txBody>
      </p:sp>
      <p:sp>
        <p:nvSpPr>
          <p:cNvPr id="5" name="PlaceHolder 4"/>
          <p:cNvSpPr>
            <a:spLocks noGrp="1"/>
          </p:cNvSpPr>
          <p:nvPr>
            <p:ph type="dt" idx="3"/>
          </p:nvPr>
        </p:nvSpPr>
        <p:spPr>
          <a:xfrm>
            <a:off x="457200" y="6245280"/>
            <a:ext cx="2133000" cy="475560"/>
          </a:xfrm>
          <a:prstGeom prst="rect">
            <a:avLst/>
          </a:prstGeom>
          <a:noFill/>
          <a:ln w="0">
            <a:noFill/>
          </a:ln>
        </p:spPr>
        <p:txBody>
          <a:bodyPr numCol="1" spcCol="0" lIns="90000" rIns="90000" tIns="45000" bIns="45000" anchor="t">
            <a:noAutofit/>
          </a:bodyPr>
          <a:lstStyle>
            <a:lvl1pPr>
              <a:defRPr b="0" lang="es-AR" sz="1400" spc="-1" strike="noStrike">
                <a:latin typeface="Times New Roman"/>
              </a:defRPr>
            </a:lvl1pPr>
          </a:lstStyle>
          <a:p>
            <a:r>
              <a:rPr b="0" lang="es-AR" sz="1400" spc="-1" strike="noStrike">
                <a:latin typeface="Times New Roman"/>
              </a:rPr>
              <a:t>&lt;fecha/hora&gt;</a:t>
            </a:r>
            <a:endParaRPr b="0" lang="es-AR" sz="1400" spc="-1" strike="noStrike">
              <a:latin typeface="Times New Roman"/>
            </a:endParaRPr>
          </a:p>
        </p:txBody>
      </p:sp>
      <p:sp>
        <p:nvSpPr>
          <p:cNvPr id="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a:t>
            </a:r>
            <a:r>
              <a:rPr b="0" lang="es-AR" sz="3200" spc="-1" strike="noStrike">
                <a:latin typeface="Arial"/>
              </a:rPr>
              <a:t>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9" descr=""/>
          <p:cNvPicPr/>
          <p:nvPr/>
        </p:nvPicPr>
        <p:blipFill>
          <a:blip r:embed="rId2"/>
          <a:stretch/>
        </p:blipFill>
        <p:spPr>
          <a:xfrm>
            <a:off x="0" y="0"/>
            <a:ext cx="9155880" cy="6857280"/>
          </a:xfrm>
          <a:prstGeom prst="rect">
            <a:avLst/>
          </a:prstGeom>
          <a:ln w="9525">
            <a:noFill/>
          </a:ln>
        </p:spPr>
      </p:pic>
      <p:sp>
        <p:nvSpPr>
          <p:cNvPr id="44" name="PlaceHolder 1"/>
          <p:cNvSpPr>
            <a:spLocks noGrp="1"/>
          </p:cNvSpPr>
          <p:nvPr>
            <p:ph type="ftr" idx="4"/>
          </p:nvPr>
        </p:nvSpPr>
        <p:spPr>
          <a:xfrm>
            <a:off x="3124080" y="6245280"/>
            <a:ext cx="2894760" cy="475560"/>
          </a:xfrm>
          <a:prstGeom prst="rect">
            <a:avLst/>
          </a:prstGeom>
          <a:noFill/>
          <a:ln w="0">
            <a:noFill/>
          </a:ln>
        </p:spPr>
        <p:txBody>
          <a:bodyPr numCol="1" spcCol="0" lIns="90000" rIns="90000" tIns="45000" bIns="45000" anchor="t">
            <a:noAutofit/>
          </a:bodyPr>
          <a:lstStyle>
            <a:lvl1pPr algn="ctr">
              <a:lnSpc>
                <a:spcPct val="100000"/>
              </a:lnSpc>
              <a:buNone/>
              <a:defRPr b="0" lang="es-AR" sz="1400" spc="-1" strike="noStrike">
                <a:latin typeface="Times New Roman"/>
              </a:defRPr>
            </a:lvl1pPr>
          </a:lstStyle>
          <a:p>
            <a:pPr algn="ctr">
              <a:lnSpc>
                <a:spcPct val="100000"/>
              </a:lnSpc>
              <a:buNone/>
            </a:pPr>
            <a:r>
              <a:rPr b="0" lang="es-AR" sz="1400" spc="-1" strike="noStrike">
                <a:latin typeface="Times New Roman"/>
              </a:rPr>
              <a:t>&lt;pie de página&gt;</a:t>
            </a:r>
            <a:endParaRPr b="0" lang="es-AR" sz="1400" spc="-1" strike="noStrike">
              <a:latin typeface="Times New Roman"/>
            </a:endParaRPr>
          </a:p>
        </p:txBody>
      </p:sp>
      <p:sp>
        <p:nvSpPr>
          <p:cNvPr id="45" name="PlaceHolder 2"/>
          <p:cNvSpPr>
            <a:spLocks noGrp="1"/>
          </p:cNvSpPr>
          <p:nvPr>
            <p:ph type="sldNum" idx="5"/>
          </p:nvPr>
        </p:nvSpPr>
        <p:spPr>
          <a:xfrm>
            <a:off x="6553080" y="6245280"/>
            <a:ext cx="2133000" cy="475560"/>
          </a:xfrm>
          <a:prstGeom prst="rect">
            <a:avLst/>
          </a:prstGeom>
          <a:noFill/>
          <a:ln w="0">
            <a:noFill/>
          </a:ln>
        </p:spPr>
        <p:txBody>
          <a:bodyPr numCol="1" spcCol="0" lIns="90000" rIns="90000" tIns="45000" bIns="45000" anchor="t">
            <a:noAutofit/>
          </a:bodyPr>
          <a:lstStyle>
            <a:lvl1pPr>
              <a:lnSpc>
                <a:spcPct val="100000"/>
              </a:lnSpc>
              <a:buNone/>
              <a:defRPr b="0" lang="es-AR" sz="2400" spc="-1" strike="noStrike">
                <a:latin typeface="Times New Roman"/>
              </a:defRPr>
            </a:lvl1pPr>
          </a:lstStyle>
          <a:p>
            <a:pPr>
              <a:lnSpc>
                <a:spcPct val="100000"/>
              </a:lnSpc>
              <a:buNone/>
            </a:pPr>
            <a:fld id="{DDC62D66-7C18-464E-94ED-B6329181A1B1}" type="slidenum">
              <a:rPr b="0" lang="es-AR" sz="2400" spc="-1" strike="noStrike">
                <a:latin typeface="Times New Roman"/>
              </a:rPr>
              <a:t>&lt;número&gt;</a:t>
            </a:fld>
            <a:endParaRPr b="0" lang="es-AR" sz="2400" spc="-1" strike="noStrike">
              <a:latin typeface="Times New Roman"/>
            </a:endParaRPr>
          </a:p>
        </p:txBody>
      </p:sp>
      <p:sp>
        <p:nvSpPr>
          <p:cNvPr id="46" name="PlaceHolder 3"/>
          <p:cNvSpPr>
            <a:spLocks noGrp="1"/>
          </p:cNvSpPr>
          <p:nvPr>
            <p:ph type="dt" idx="6"/>
          </p:nvPr>
        </p:nvSpPr>
        <p:spPr>
          <a:xfrm>
            <a:off x="457200" y="6245280"/>
            <a:ext cx="2133000" cy="475560"/>
          </a:xfrm>
          <a:prstGeom prst="rect">
            <a:avLst/>
          </a:prstGeom>
          <a:noFill/>
          <a:ln w="0">
            <a:noFill/>
          </a:ln>
        </p:spPr>
        <p:txBody>
          <a:bodyPr numCol="1" spcCol="0" lIns="90000" rIns="90000" tIns="45000" bIns="45000" anchor="t">
            <a:noAutofit/>
          </a:bodyPr>
          <a:lstStyle>
            <a:lvl1pPr>
              <a:defRPr b="0" lang="es-AR" sz="1400" spc="-1" strike="noStrike">
                <a:latin typeface="Times New Roman"/>
              </a:defRPr>
            </a:lvl1pPr>
          </a:lstStyle>
          <a:p>
            <a:r>
              <a:rPr b="0" lang="es-AR" sz="1400" spc="-1" strike="noStrike">
                <a:latin typeface="Times New Roman"/>
              </a:rPr>
              <a:t>&lt;fecha/hora&gt;</a:t>
            </a:r>
            <a:endParaRPr b="0" lang="es-AR" sz="1400" spc="-1" strike="noStrike">
              <a:latin typeface="Times New Roman"/>
            </a:endParaRPr>
          </a:p>
        </p:txBody>
      </p:sp>
      <p:sp>
        <p:nvSpPr>
          <p:cNvPr id="47"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48"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 name="Picture 9" descr=""/>
          <p:cNvPicPr/>
          <p:nvPr/>
        </p:nvPicPr>
        <p:blipFill>
          <a:blip r:embed="rId2"/>
          <a:stretch/>
        </p:blipFill>
        <p:spPr>
          <a:xfrm>
            <a:off x="0" y="0"/>
            <a:ext cx="9155880" cy="6857280"/>
          </a:xfrm>
          <a:prstGeom prst="rect">
            <a:avLst/>
          </a:prstGeom>
          <a:ln w="9525">
            <a:noFill/>
          </a:ln>
        </p:spPr>
      </p:pic>
      <p:sp>
        <p:nvSpPr>
          <p:cNvPr id="86" name="PlaceHolder 1"/>
          <p:cNvSpPr>
            <a:spLocks noGrp="1"/>
          </p:cNvSpPr>
          <p:nvPr>
            <p:ph type="ftr" idx="7"/>
          </p:nvPr>
        </p:nvSpPr>
        <p:spPr>
          <a:xfrm>
            <a:off x="3124080" y="6245280"/>
            <a:ext cx="2894760" cy="475560"/>
          </a:xfrm>
          <a:prstGeom prst="rect">
            <a:avLst/>
          </a:prstGeom>
          <a:noFill/>
          <a:ln w="0">
            <a:noFill/>
          </a:ln>
        </p:spPr>
        <p:txBody>
          <a:bodyPr numCol="1" spcCol="0" lIns="90000" rIns="90000" tIns="45000" bIns="45000" anchor="t">
            <a:noAutofit/>
          </a:bodyPr>
          <a:lstStyle>
            <a:lvl1pPr algn="ctr">
              <a:lnSpc>
                <a:spcPct val="100000"/>
              </a:lnSpc>
              <a:buNone/>
              <a:defRPr b="0" lang="es-AR" sz="1400" spc="-1" strike="noStrike">
                <a:latin typeface="Times New Roman"/>
              </a:defRPr>
            </a:lvl1pPr>
          </a:lstStyle>
          <a:p>
            <a:pPr algn="ctr">
              <a:lnSpc>
                <a:spcPct val="100000"/>
              </a:lnSpc>
              <a:buNone/>
            </a:pPr>
            <a:r>
              <a:rPr b="0" lang="es-AR" sz="1400" spc="-1" strike="noStrike">
                <a:latin typeface="Times New Roman"/>
              </a:rPr>
              <a:t>&lt;pie de página&gt;</a:t>
            </a:r>
            <a:endParaRPr b="0" lang="es-AR" sz="1400" spc="-1" strike="noStrike">
              <a:latin typeface="Times New Roman"/>
            </a:endParaRPr>
          </a:p>
        </p:txBody>
      </p:sp>
      <p:sp>
        <p:nvSpPr>
          <p:cNvPr id="87" name="PlaceHolder 2"/>
          <p:cNvSpPr>
            <a:spLocks noGrp="1"/>
          </p:cNvSpPr>
          <p:nvPr>
            <p:ph type="sldNum" idx="8"/>
          </p:nvPr>
        </p:nvSpPr>
        <p:spPr>
          <a:xfrm>
            <a:off x="6553080" y="6245280"/>
            <a:ext cx="2133000" cy="475560"/>
          </a:xfrm>
          <a:prstGeom prst="rect">
            <a:avLst/>
          </a:prstGeom>
          <a:noFill/>
          <a:ln w="0">
            <a:noFill/>
          </a:ln>
        </p:spPr>
        <p:txBody>
          <a:bodyPr numCol="1" spcCol="0" lIns="90000" rIns="90000" tIns="45000" bIns="45000" anchor="t">
            <a:noAutofit/>
          </a:bodyPr>
          <a:lstStyle>
            <a:lvl1pPr>
              <a:lnSpc>
                <a:spcPct val="100000"/>
              </a:lnSpc>
              <a:buNone/>
              <a:defRPr b="0" lang="es-AR" sz="2400" spc="-1" strike="noStrike">
                <a:latin typeface="Times New Roman"/>
              </a:defRPr>
            </a:lvl1pPr>
          </a:lstStyle>
          <a:p>
            <a:pPr>
              <a:lnSpc>
                <a:spcPct val="100000"/>
              </a:lnSpc>
              <a:buNone/>
            </a:pPr>
            <a:fld id="{CA14967A-E720-4622-A96E-9085CDEF5B92}" type="slidenum">
              <a:rPr b="0" lang="es-AR" sz="2400" spc="-1" strike="noStrike">
                <a:latin typeface="Times New Roman"/>
              </a:rPr>
              <a:t>&lt;número&gt;</a:t>
            </a:fld>
            <a:endParaRPr b="0" lang="es-AR" sz="2400" spc="-1" strike="noStrike">
              <a:latin typeface="Times New Roman"/>
            </a:endParaRPr>
          </a:p>
        </p:txBody>
      </p:sp>
      <p:sp>
        <p:nvSpPr>
          <p:cNvPr id="88" name="PlaceHolder 3"/>
          <p:cNvSpPr>
            <a:spLocks noGrp="1"/>
          </p:cNvSpPr>
          <p:nvPr>
            <p:ph type="dt" idx="9"/>
          </p:nvPr>
        </p:nvSpPr>
        <p:spPr>
          <a:xfrm>
            <a:off x="457200" y="6245280"/>
            <a:ext cx="2133000" cy="475560"/>
          </a:xfrm>
          <a:prstGeom prst="rect">
            <a:avLst/>
          </a:prstGeom>
          <a:noFill/>
          <a:ln w="0">
            <a:noFill/>
          </a:ln>
        </p:spPr>
        <p:txBody>
          <a:bodyPr numCol="1" spcCol="0" lIns="90000" rIns="90000" tIns="45000" bIns="45000" anchor="t">
            <a:noAutofit/>
          </a:bodyPr>
          <a:lstStyle>
            <a:lvl1pPr>
              <a:defRPr b="0" lang="es-AR" sz="1400" spc="-1" strike="noStrike">
                <a:latin typeface="Times New Roman"/>
              </a:defRPr>
            </a:lvl1pPr>
          </a:lstStyle>
          <a:p>
            <a:r>
              <a:rPr b="0" lang="es-AR" sz="1400" spc="-1" strike="noStrike">
                <a:latin typeface="Times New Roman"/>
              </a:rPr>
              <a:t>&lt;fecha/hora&gt;</a:t>
            </a:r>
            <a:endParaRPr b="0" lang="es-AR" sz="1400" spc="-1" strike="noStrike">
              <a:latin typeface="Times New Roman"/>
            </a:endParaRPr>
          </a:p>
        </p:txBody>
      </p:sp>
      <p:sp>
        <p:nvSpPr>
          <p:cNvPr id="89"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90"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7" name="Picture 9" descr=""/>
          <p:cNvPicPr/>
          <p:nvPr/>
        </p:nvPicPr>
        <p:blipFill>
          <a:blip r:embed="rId2"/>
          <a:stretch/>
        </p:blipFill>
        <p:spPr>
          <a:xfrm>
            <a:off x="0" y="0"/>
            <a:ext cx="9155880" cy="6857280"/>
          </a:xfrm>
          <a:prstGeom prst="rect">
            <a:avLst/>
          </a:prstGeom>
          <a:ln w="9525">
            <a:noFill/>
          </a:ln>
        </p:spPr>
      </p:pic>
      <p:sp>
        <p:nvSpPr>
          <p:cNvPr id="128" name="PlaceHolder 1"/>
          <p:cNvSpPr>
            <a:spLocks noGrp="1"/>
          </p:cNvSpPr>
          <p:nvPr>
            <p:ph type="ftr" idx="10"/>
          </p:nvPr>
        </p:nvSpPr>
        <p:spPr>
          <a:xfrm>
            <a:off x="3124080" y="6245280"/>
            <a:ext cx="2894760" cy="475560"/>
          </a:xfrm>
          <a:prstGeom prst="rect">
            <a:avLst/>
          </a:prstGeom>
          <a:noFill/>
          <a:ln w="0">
            <a:noFill/>
          </a:ln>
        </p:spPr>
        <p:txBody>
          <a:bodyPr numCol="1" spcCol="0" lIns="90000" rIns="90000" tIns="45000" bIns="45000" anchor="t">
            <a:noAutofit/>
          </a:bodyPr>
          <a:lstStyle>
            <a:lvl1pPr algn="ctr">
              <a:lnSpc>
                <a:spcPct val="100000"/>
              </a:lnSpc>
              <a:buNone/>
              <a:defRPr b="0" lang="es-AR" sz="1400" spc="-1" strike="noStrike">
                <a:latin typeface="Times New Roman"/>
              </a:defRPr>
            </a:lvl1pPr>
          </a:lstStyle>
          <a:p>
            <a:pPr algn="ctr">
              <a:lnSpc>
                <a:spcPct val="100000"/>
              </a:lnSpc>
              <a:buNone/>
            </a:pPr>
            <a:r>
              <a:rPr b="0" lang="es-AR" sz="1400" spc="-1" strike="noStrike">
                <a:latin typeface="Times New Roman"/>
              </a:rPr>
              <a:t>&lt;pie de página&gt;</a:t>
            </a:r>
            <a:endParaRPr b="0" lang="es-AR" sz="1400" spc="-1" strike="noStrike">
              <a:latin typeface="Times New Roman"/>
            </a:endParaRPr>
          </a:p>
        </p:txBody>
      </p:sp>
      <p:sp>
        <p:nvSpPr>
          <p:cNvPr id="129" name="PlaceHolder 2"/>
          <p:cNvSpPr>
            <a:spLocks noGrp="1"/>
          </p:cNvSpPr>
          <p:nvPr>
            <p:ph type="sldNum" idx="11"/>
          </p:nvPr>
        </p:nvSpPr>
        <p:spPr>
          <a:xfrm>
            <a:off x="6553080" y="6245280"/>
            <a:ext cx="2133000" cy="475560"/>
          </a:xfrm>
          <a:prstGeom prst="rect">
            <a:avLst/>
          </a:prstGeom>
          <a:noFill/>
          <a:ln w="0">
            <a:noFill/>
          </a:ln>
        </p:spPr>
        <p:txBody>
          <a:bodyPr numCol="1" spcCol="0" lIns="90000" rIns="90000" tIns="45000" bIns="45000" anchor="t">
            <a:noAutofit/>
          </a:bodyPr>
          <a:lstStyle>
            <a:lvl1pPr>
              <a:lnSpc>
                <a:spcPct val="100000"/>
              </a:lnSpc>
              <a:buNone/>
              <a:defRPr b="0" lang="es-AR" sz="2400" spc="-1" strike="noStrike">
                <a:latin typeface="Times New Roman"/>
              </a:defRPr>
            </a:lvl1pPr>
          </a:lstStyle>
          <a:p>
            <a:pPr>
              <a:lnSpc>
                <a:spcPct val="100000"/>
              </a:lnSpc>
              <a:buNone/>
            </a:pPr>
            <a:fld id="{CD6B30CC-3913-43AA-B032-F62B21EECE0A}" type="slidenum">
              <a:rPr b="0" lang="es-AR" sz="2400" spc="-1" strike="noStrike">
                <a:latin typeface="Times New Roman"/>
              </a:rPr>
              <a:t>&lt;número&gt;</a:t>
            </a:fld>
            <a:endParaRPr b="0" lang="es-AR" sz="2400" spc="-1" strike="noStrike">
              <a:latin typeface="Times New Roman"/>
            </a:endParaRPr>
          </a:p>
        </p:txBody>
      </p:sp>
      <p:sp>
        <p:nvSpPr>
          <p:cNvPr id="130" name="PlaceHolder 3"/>
          <p:cNvSpPr>
            <a:spLocks noGrp="1"/>
          </p:cNvSpPr>
          <p:nvPr>
            <p:ph type="dt" idx="12"/>
          </p:nvPr>
        </p:nvSpPr>
        <p:spPr>
          <a:xfrm>
            <a:off x="457200" y="6245280"/>
            <a:ext cx="2133000" cy="475560"/>
          </a:xfrm>
          <a:prstGeom prst="rect">
            <a:avLst/>
          </a:prstGeom>
          <a:noFill/>
          <a:ln w="0">
            <a:noFill/>
          </a:ln>
        </p:spPr>
        <p:txBody>
          <a:bodyPr numCol="1" spcCol="0" lIns="90000" rIns="90000" tIns="45000" bIns="45000" anchor="t">
            <a:noAutofit/>
          </a:bodyPr>
          <a:lstStyle>
            <a:lvl1pPr>
              <a:defRPr b="0" lang="es-AR" sz="1400" spc="-1" strike="noStrike">
                <a:latin typeface="Times New Roman"/>
              </a:defRPr>
            </a:lvl1pPr>
          </a:lstStyle>
          <a:p>
            <a:r>
              <a:rPr b="0" lang="es-AR" sz="1400" spc="-1" strike="noStrike">
                <a:latin typeface="Times New Roman"/>
              </a:rPr>
              <a:t>&lt;fecha/hora&gt;</a:t>
            </a:r>
            <a:endParaRPr b="0" lang="es-AR" sz="1400" spc="-1" strike="noStrike">
              <a:latin typeface="Times New Roman"/>
            </a:endParaRPr>
          </a:p>
        </p:txBody>
      </p:sp>
      <p:sp>
        <p:nvSpPr>
          <p:cNvPr id="131"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s-AR" sz="4400" spc="-1" strike="noStrike">
                <a:latin typeface="Arial"/>
              </a:rPr>
              <a:t>Pulse para editar el formato del texto de título</a:t>
            </a:r>
            <a:endParaRPr b="0" lang="es-AR" sz="4400" spc="-1" strike="noStrike">
              <a:latin typeface="Arial"/>
            </a:endParaRPr>
          </a:p>
        </p:txBody>
      </p:sp>
      <p:sp>
        <p:nvSpPr>
          <p:cNvPr id="13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texto del esquema</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7.gif"/><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Google Shape;88;p13" descr=""/>
          <p:cNvPicPr/>
          <p:nvPr/>
        </p:nvPicPr>
        <p:blipFill>
          <a:blip r:embed="rId1"/>
          <a:stretch/>
        </p:blipFill>
        <p:spPr>
          <a:xfrm>
            <a:off x="0" y="0"/>
            <a:ext cx="9143280" cy="6857280"/>
          </a:xfrm>
          <a:prstGeom prst="rect">
            <a:avLst/>
          </a:prstGeom>
          <a:ln w="0">
            <a:noFill/>
          </a:ln>
        </p:spPr>
      </p:pic>
      <p:sp>
        <p:nvSpPr>
          <p:cNvPr id="170" name="PlaceHolder 1"/>
          <p:cNvSpPr>
            <a:spLocks noGrp="1"/>
          </p:cNvSpPr>
          <p:nvPr>
            <p:ph type="title"/>
          </p:nvPr>
        </p:nvSpPr>
        <p:spPr>
          <a:xfrm>
            <a:off x="685800" y="1159560"/>
            <a:ext cx="7771680" cy="1469160"/>
          </a:xfrm>
          <a:prstGeom prst="rect">
            <a:avLst/>
          </a:prstGeom>
          <a:noFill/>
          <a:ln w="9360">
            <a:noFill/>
          </a:ln>
        </p:spPr>
        <p:txBody>
          <a:bodyPr lIns="0" rIns="0" tIns="0" bIns="0" anchor="ctr">
            <a:noAutofit/>
          </a:bodyPr>
          <a:p>
            <a:pPr>
              <a:lnSpc>
                <a:spcPct val="100000"/>
              </a:lnSpc>
              <a:buNone/>
              <a:tabLst>
                <a:tab algn="l" pos="0"/>
              </a:tabLst>
            </a:pPr>
            <a:r>
              <a:rPr b="0" lang="es-AR" sz="4860" spc="-1" strike="noStrike">
                <a:solidFill>
                  <a:srgbClr val="3d0e62"/>
                </a:solidFill>
                <a:latin typeface="Bitter"/>
                <a:ea typeface="Bitter"/>
              </a:rPr>
              <a:t>Programación IV</a:t>
            </a:r>
            <a:endParaRPr b="0" lang="es-AR" sz="4860" spc="-1" strike="noStrike">
              <a:latin typeface="Arial"/>
            </a:endParaRPr>
          </a:p>
        </p:txBody>
      </p:sp>
      <p:sp>
        <p:nvSpPr>
          <p:cNvPr id="171" name="PlaceHolder 2"/>
          <p:cNvSpPr>
            <a:spLocks noGrp="1"/>
          </p:cNvSpPr>
          <p:nvPr>
            <p:ph type="subTitle"/>
          </p:nvPr>
        </p:nvSpPr>
        <p:spPr>
          <a:xfrm>
            <a:off x="685800" y="3624480"/>
            <a:ext cx="6400080" cy="824760"/>
          </a:xfrm>
          <a:prstGeom prst="rect">
            <a:avLst/>
          </a:prstGeom>
          <a:noFill/>
          <a:ln w="9360">
            <a:noFill/>
          </a:ln>
        </p:spPr>
        <p:txBody>
          <a:bodyPr lIns="0" rIns="0" tIns="0" bIns="0" anchor="t">
            <a:noAutofit/>
          </a:bodyPr>
          <a:p>
            <a:pPr>
              <a:lnSpc>
                <a:spcPct val="108000"/>
              </a:lnSpc>
              <a:buNone/>
              <a:tabLst>
                <a:tab algn="l" pos="0"/>
              </a:tabLst>
            </a:pPr>
            <a:r>
              <a:rPr b="0" lang="en-US" sz="2400" spc="-1" strike="noStrike">
                <a:solidFill>
                  <a:srgbClr val="ffffff"/>
                </a:solidFill>
                <a:latin typeface="Open Sans"/>
                <a:ea typeface="Open Sans"/>
              </a:rPr>
              <a:t>Programación Orientada a Objetos</a:t>
            </a:r>
            <a:r>
              <a:rPr b="0" lang="es-AR" sz="2400" spc="-1" strike="noStrike">
                <a:solidFill>
                  <a:srgbClr val="ffffff"/>
                </a:solidFill>
                <a:latin typeface="Open Sans"/>
                <a:ea typeface="Open Sans"/>
              </a:rPr>
              <a:t>.</a:t>
            </a:r>
            <a:endParaRPr b="0" lang="es-AR" sz="2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3"/>
          <p:cNvSpPr/>
          <p:nvPr/>
        </p:nvSpPr>
        <p:spPr>
          <a:xfrm>
            <a:off x="166320" y="58032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ES" sz="2360" spc="-1" strike="noStrike">
                <a:solidFill>
                  <a:srgbClr val="000000"/>
                </a:solidFill>
                <a:latin typeface="DejaVu Sans Condensed"/>
                <a:ea typeface="Arial"/>
              </a:rPr>
              <a:t>Comportamiento de un Objeto</a:t>
            </a:r>
            <a:endParaRPr b="0" lang="es-AR" sz="2360" spc="-1" strike="noStrike">
              <a:latin typeface="Arial"/>
            </a:endParaRPr>
          </a:p>
        </p:txBody>
      </p:sp>
      <p:sp>
        <p:nvSpPr>
          <p:cNvPr id="233" name="TextShape 4"/>
          <p:cNvSpPr/>
          <p:nvPr/>
        </p:nvSpPr>
        <p:spPr>
          <a:xfrm>
            <a:off x="0" y="1272960"/>
            <a:ext cx="9142560" cy="1284480"/>
          </a:xfrm>
          <a:prstGeom prst="rect">
            <a:avLst/>
          </a:prstGeom>
          <a:noFill/>
          <a:ln w="0">
            <a:noFill/>
          </a:ln>
        </p:spPr>
        <p:style>
          <a:lnRef idx="0"/>
          <a:fillRef idx="0"/>
          <a:effectRef idx="0"/>
          <a:fontRef idx="minor"/>
        </p:style>
        <p:txBody>
          <a:bodyPr lIns="81720" rIns="81720" tIns="40680" bIns="40680" anchor="t">
            <a:noAutofit/>
          </a:bodyPr>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Determina como éste actúa y reacciona en términos de cambios de estado y solicitudes.</a:t>
            </a:r>
            <a:endParaRPr b="0" lang="es-AR" sz="1640" spc="-1" strike="noStrike">
              <a:latin typeface="Arial"/>
            </a:endParaRPr>
          </a:p>
          <a:p>
            <a:pPr>
              <a:lnSpc>
                <a:spcPct val="100000"/>
              </a:lnSpc>
              <a:buNone/>
            </a:pP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Representan la interfaz por la cual se puede interactuar con el objeto.</a:t>
            </a:r>
            <a:endParaRPr b="0" lang="es-AR" sz="1640" spc="-1" strike="noStrike">
              <a:latin typeface="Arial"/>
            </a:endParaRPr>
          </a:p>
          <a:p>
            <a:pPr>
              <a:lnSpc>
                <a:spcPct val="100000"/>
              </a:lnSpc>
              <a:buNone/>
            </a:pP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Los métodos asociados a un objeto comprenden el protocolo del mismo.</a:t>
            </a:r>
            <a:endParaRPr b="0" lang="es-AR" sz="1640" spc="-1" strike="noStrike">
              <a:latin typeface="Arial"/>
            </a:endParaRPr>
          </a:p>
        </p:txBody>
      </p:sp>
      <p:pic>
        <p:nvPicPr>
          <p:cNvPr id="234" name="Picture 138" descr=""/>
          <p:cNvPicPr/>
          <p:nvPr/>
        </p:nvPicPr>
        <p:blipFill>
          <a:blip r:embed="rId1"/>
          <a:stretch/>
        </p:blipFill>
        <p:spPr>
          <a:xfrm>
            <a:off x="2286000" y="2904840"/>
            <a:ext cx="4734360" cy="2872440"/>
          </a:xfrm>
          <a:prstGeom prst="rect">
            <a:avLst/>
          </a:prstGeom>
          <a:ln w="0">
            <a:noFill/>
          </a:ln>
        </p:spPr>
      </p:pic>
    </p:spTree>
  </p:cSld>
  <p:transition spd="med">
    <p:wipe dir="d"/>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3"/>
          <p:cNvSpPr/>
          <p:nvPr/>
        </p:nvSpPr>
        <p:spPr>
          <a:xfrm>
            <a:off x="166680" y="143136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ES" sz="2360" spc="-1" strike="noStrike">
                <a:solidFill>
                  <a:srgbClr val="000000"/>
                </a:solidFill>
                <a:latin typeface="DejaVu Sans Condensed"/>
                <a:ea typeface="Arial"/>
              </a:rPr>
              <a:t>Identidad de un Objeto</a:t>
            </a:r>
            <a:endParaRPr b="0" lang="es-AR" sz="2360" spc="-1" strike="noStrike">
              <a:latin typeface="Arial"/>
            </a:endParaRPr>
          </a:p>
        </p:txBody>
      </p:sp>
      <p:sp>
        <p:nvSpPr>
          <p:cNvPr id="236" name="TextShape 4"/>
          <p:cNvSpPr/>
          <p:nvPr/>
        </p:nvSpPr>
        <p:spPr>
          <a:xfrm>
            <a:off x="0" y="2124000"/>
            <a:ext cx="9142560" cy="2006640"/>
          </a:xfrm>
          <a:prstGeom prst="rect">
            <a:avLst/>
          </a:prstGeom>
          <a:noFill/>
          <a:ln w="0">
            <a:noFill/>
          </a:ln>
        </p:spPr>
        <p:style>
          <a:lnRef idx="0"/>
          <a:fillRef idx="0"/>
          <a:effectRef idx="0"/>
          <a:fontRef idx="minor"/>
        </p:style>
        <p:txBody>
          <a:bodyPr lIns="81720" rIns="81720" tIns="40680" bIns="40680" anchor="t">
            <a:noAutofit/>
          </a:bodyPr>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Es una propiedad del objeto que lo diferencia del resto.</a:t>
            </a:r>
            <a:endParaRPr b="0" lang="es-AR" sz="1640" spc="-1" strike="noStrike">
              <a:latin typeface="Arial"/>
            </a:endParaRPr>
          </a:p>
          <a:p>
            <a:pPr>
              <a:lnSpc>
                <a:spcPct val="100000"/>
              </a:lnSpc>
              <a:buNone/>
            </a:pP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No debe confundirse con el estado.</a:t>
            </a:r>
            <a:endParaRPr b="0" lang="es-AR" sz="1640" spc="-1" strike="noStrike">
              <a:latin typeface="Arial"/>
            </a:endParaRPr>
          </a:p>
          <a:p>
            <a:pPr>
              <a:lnSpc>
                <a:spcPct val="100000"/>
              </a:lnSpc>
              <a:buNone/>
            </a:pP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Es preservada en el tiempo aún cuando su estado cambie.</a:t>
            </a:r>
            <a:endParaRPr b="0" lang="es-AR" sz="1640" spc="-1" strike="noStrike">
              <a:latin typeface="Arial"/>
            </a:endParaRPr>
          </a:p>
          <a:p>
            <a:pPr>
              <a:lnSpc>
                <a:spcPct val="100000"/>
              </a:lnSpc>
              <a:buNone/>
            </a:pP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En muchos lenguajes de programación la identidad está determinada por la dirección de           memoria en la que el mismo se encuentra.</a:t>
            </a:r>
            <a:endParaRPr b="0" lang="es-AR" sz="1640" spc="-1" strike="noStrike">
              <a:latin typeface="Arial"/>
            </a:endParaRPr>
          </a:p>
        </p:txBody>
      </p:sp>
    </p:spTree>
  </p:cSld>
  <p:transition spd="med">
    <p:wipe dir="d"/>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3"/>
          <p:cNvSpPr/>
          <p:nvPr/>
        </p:nvSpPr>
        <p:spPr>
          <a:xfrm>
            <a:off x="163800" y="55692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ES" sz="2360" spc="-1" strike="noStrike">
                <a:solidFill>
                  <a:srgbClr val="000000"/>
                </a:solidFill>
                <a:latin typeface="DejaVu Sans Condensed"/>
                <a:ea typeface="Arial"/>
              </a:rPr>
              <a:t>Los objetos interactúan a través de mensajes</a:t>
            </a:r>
            <a:endParaRPr b="0" lang="es-AR" sz="2360" spc="-1" strike="noStrike">
              <a:latin typeface="Arial"/>
            </a:endParaRPr>
          </a:p>
        </p:txBody>
      </p:sp>
      <p:sp>
        <p:nvSpPr>
          <p:cNvPr id="238" name="TextShape 4"/>
          <p:cNvSpPr/>
          <p:nvPr/>
        </p:nvSpPr>
        <p:spPr>
          <a:xfrm>
            <a:off x="-3240" y="1249920"/>
            <a:ext cx="9142560" cy="1768680"/>
          </a:xfrm>
          <a:prstGeom prst="rect">
            <a:avLst/>
          </a:prstGeom>
          <a:noFill/>
          <a:ln w="0">
            <a:noFill/>
          </a:ln>
        </p:spPr>
        <p:style>
          <a:lnRef idx="0"/>
          <a:fillRef idx="0"/>
          <a:effectRef idx="0"/>
          <a:fontRef idx="minor"/>
        </p:style>
        <p:txBody>
          <a:bodyPr lIns="81720" rIns="81720" tIns="40680" bIns="40680" anchor="t">
            <a:noAutofit/>
          </a:bodyPr>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Los objetos se comunican mediante el envío de mensajes.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gn="just">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El objeto emisor se debe </a:t>
            </a:r>
            <a:r>
              <a:rPr b="1" i="1" lang="es-ES" sz="1640" spc="-1" strike="noStrike">
                <a:solidFill>
                  <a:srgbClr val="000000"/>
                </a:solidFill>
                <a:latin typeface="DejaVu Serif Condensed"/>
                <a:ea typeface="Arial"/>
              </a:rPr>
              <a:t>enlazar</a:t>
            </a:r>
            <a:r>
              <a:rPr b="0" lang="es-ES" sz="1640" spc="-1" strike="noStrike">
                <a:solidFill>
                  <a:srgbClr val="000000"/>
                </a:solidFill>
                <a:latin typeface="DejaVu Serif Condensed"/>
                <a:ea typeface="Arial"/>
              </a:rPr>
              <a:t> o </a:t>
            </a:r>
            <a:r>
              <a:rPr b="1" i="1" lang="es-ES" sz="1640" spc="-1" strike="noStrike">
                <a:solidFill>
                  <a:srgbClr val="000000"/>
                </a:solidFill>
                <a:latin typeface="DejaVu Serif Condensed"/>
                <a:ea typeface="Arial"/>
              </a:rPr>
              <a:t>asociar</a:t>
            </a:r>
            <a:r>
              <a:rPr b="0" lang="es-ES" sz="1640" spc="-1" strike="noStrike">
                <a:solidFill>
                  <a:srgbClr val="000000"/>
                </a:solidFill>
                <a:latin typeface="DejaVu Serif Condensed"/>
                <a:ea typeface="Arial"/>
              </a:rPr>
              <a:t> al objeto receptor.</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El emisor del mensaje solicita al receptor que realice una operación.</a:t>
            </a:r>
            <a:endParaRPr b="0" lang="es-AR" sz="1640" spc="-1" strike="noStrike">
              <a:latin typeface="Arial"/>
            </a:endParaRPr>
          </a:p>
          <a:p>
            <a:pPr>
              <a:lnSpc>
                <a:spcPct val="100000"/>
              </a:lnSpc>
              <a:buNone/>
            </a:pP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La llamada al método siempre se produce en el contexto de un objeto concreto.</a:t>
            </a:r>
            <a:endParaRPr b="0" lang="es-AR" sz="1640" spc="-1" strike="noStrike">
              <a:latin typeface="Arial"/>
            </a:endParaRPr>
          </a:p>
        </p:txBody>
      </p:sp>
      <p:sp>
        <p:nvSpPr>
          <p:cNvPr id="239" name="CustomShape 5"/>
          <p:cNvSpPr/>
          <p:nvPr/>
        </p:nvSpPr>
        <p:spPr>
          <a:xfrm>
            <a:off x="878400" y="3697560"/>
            <a:ext cx="1730160" cy="1631880"/>
          </a:xfrm>
          <a:prstGeom prst="rect">
            <a:avLst/>
          </a:prstGeom>
          <a:solidFill>
            <a:srgbClr val="99ccff"/>
          </a:solidFill>
          <a:ln w="0">
            <a:solidFill>
              <a:srgbClr val="000000"/>
            </a:solidFill>
          </a:ln>
        </p:spPr>
        <p:style>
          <a:lnRef idx="0"/>
          <a:fillRef idx="0"/>
          <a:effectRef idx="0"/>
          <a:fontRef idx="minor"/>
        </p:style>
        <p:txBody>
          <a:bodyPr wrap="none" lIns="81720" rIns="81720" tIns="40680" bIns="40680" anchor="ctr">
            <a:noAutofit/>
          </a:bodyPr>
          <a:p>
            <a:pPr algn="ctr">
              <a:lnSpc>
                <a:spcPct val="100000"/>
              </a:lnSpc>
              <a:buNone/>
            </a:pPr>
            <a:endParaRPr b="0" lang="es-AR" sz="1640" spc="-1" strike="noStrike">
              <a:latin typeface="Arial"/>
            </a:endParaRPr>
          </a:p>
          <a:p>
            <a:pPr algn="ctr">
              <a:lnSpc>
                <a:spcPct val="100000"/>
              </a:lnSpc>
              <a:buNone/>
            </a:pPr>
            <a:endParaRPr b="0" lang="es-AR" sz="1640" spc="-1" strike="noStrike">
              <a:latin typeface="Arial"/>
            </a:endParaRPr>
          </a:p>
          <a:p>
            <a:pPr algn="ctr">
              <a:lnSpc>
                <a:spcPct val="100000"/>
              </a:lnSpc>
              <a:buNone/>
            </a:pPr>
            <a:r>
              <a:rPr b="1" lang="es-ES" sz="1640" spc="-1" strike="noStrike">
                <a:solidFill>
                  <a:srgbClr val="000000"/>
                </a:solidFill>
                <a:latin typeface="DejaVu Sans Condensed"/>
                <a:ea typeface="SimSun"/>
              </a:rPr>
              <a:t>Objeto</a:t>
            </a:r>
            <a:endParaRPr b="0" lang="es-AR" sz="1640" spc="-1" strike="noStrike">
              <a:latin typeface="Arial"/>
            </a:endParaRPr>
          </a:p>
          <a:p>
            <a:pPr algn="ctr">
              <a:lnSpc>
                <a:spcPct val="100000"/>
              </a:lnSpc>
              <a:buNone/>
            </a:pPr>
            <a:r>
              <a:rPr b="1" lang="es-ES" sz="1640" spc="-1" strike="noStrike">
                <a:solidFill>
                  <a:srgbClr val="000000"/>
                </a:solidFill>
                <a:latin typeface="DejaVu Sans Condensed"/>
                <a:ea typeface="SimSun"/>
              </a:rPr>
              <a:t>Emisor</a:t>
            </a:r>
            <a:endParaRPr b="0" lang="es-AR" sz="1640" spc="-1" strike="noStrike">
              <a:latin typeface="Arial"/>
            </a:endParaRPr>
          </a:p>
          <a:p>
            <a:pPr algn="ctr">
              <a:lnSpc>
                <a:spcPct val="100000"/>
              </a:lnSpc>
              <a:buNone/>
            </a:pPr>
            <a:endParaRPr b="0" lang="es-AR" sz="1640" spc="-1" strike="noStrike">
              <a:latin typeface="Arial"/>
            </a:endParaRPr>
          </a:p>
          <a:p>
            <a:pPr algn="ctr">
              <a:lnSpc>
                <a:spcPct val="100000"/>
              </a:lnSpc>
              <a:buNone/>
            </a:pPr>
            <a:endParaRPr b="0" lang="es-AR" sz="1640" spc="-1" strike="noStrike">
              <a:latin typeface="Arial"/>
            </a:endParaRPr>
          </a:p>
        </p:txBody>
      </p:sp>
      <p:sp>
        <p:nvSpPr>
          <p:cNvPr id="240" name="CustomShape 6"/>
          <p:cNvSpPr/>
          <p:nvPr/>
        </p:nvSpPr>
        <p:spPr>
          <a:xfrm>
            <a:off x="4894920" y="3697560"/>
            <a:ext cx="1730160" cy="1631880"/>
          </a:xfrm>
          <a:prstGeom prst="rect">
            <a:avLst/>
          </a:prstGeom>
          <a:solidFill>
            <a:srgbClr val="99ccff"/>
          </a:solidFill>
          <a:ln w="0">
            <a:solidFill>
              <a:srgbClr val="000000"/>
            </a:solidFill>
          </a:ln>
        </p:spPr>
        <p:style>
          <a:lnRef idx="0"/>
          <a:fillRef idx="0"/>
          <a:effectRef idx="0"/>
          <a:fontRef idx="minor"/>
        </p:style>
        <p:txBody>
          <a:bodyPr wrap="none" lIns="81720" rIns="81720" tIns="40680" bIns="40680" anchor="ctr">
            <a:noAutofit/>
          </a:bodyPr>
          <a:p>
            <a:pPr algn="ctr">
              <a:lnSpc>
                <a:spcPct val="100000"/>
              </a:lnSpc>
              <a:buNone/>
            </a:pPr>
            <a:endParaRPr b="0" lang="es-AR" sz="1640" spc="-1" strike="noStrike">
              <a:latin typeface="Arial"/>
            </a:endParaRPr>
          </a:p>
          <a:p>
            <a:pPr algn="ctr">
              <a:lnSpc>
                <a:spcPct val="100000"/>
              </a:lnSpc>
              <a:buNone/>
            </a:pPr>
            <a:endParaRPr b="0" lang="es-AR" sz="1640" spc="-1" strike="noStrike">
              <a:latin typeface="Arial"/>
            </a:endParaRPr>
          </a:p>
          <a:p>
            <a:pPr algn="ctr">
              <a:lnSpc>
                <a:spcPct val="100000"/>
              </a:lnSpc>
              <a:buNone/>
            </a:pPr>
            <a:r>
              <a:rPr b="1" lang="es-ES" sz="1640" spc="-1" strike="noStrike">
                <a:solidFill>
                  <a:srgbClr val="000000"/>
                </a:solidFill>
                <a:latin typeface="DejaVu Sans Condensed"/>
                <a:ea typeface="SimSun"/>
              </a:rPr>
              <a:t>Objeto</a:t>
            </a:r>
            <a:endParaRPr b="0" lang="es-AR" sz="1640" spc="-1" strike="noStrike">
              <a:latin typeface="Arial"/>
            </a:endParaRPr>
          </a:p>
          <a:p>
            <a:pPr algn="ctr">
              <a:lnSpc>
                <a:spcPct val="100000"/>
              </a:lnSpc>
              <a:buNone/>
            </a:pPr>
            <a:r>
              <a:rPr b="1" lang="es-ES" sz="1640" spc="-1" strike="noStrike">
                <a:solidFill>
                  <a:srgbClr val="000000"/>
                </a:solidFill>
                <a:latin typeface="DejaVu Sans Condensed"/>
                <a:ea typeface="SimSun"/>
              </a:rPr>
              <a:t>Receptor</a:t>
            </a:r>
            <a:endParaRPr b="0" lang="es-AR" sz="1640" spc="-1" strike="noStrike">
              <a:latin typeface="Arial"/>
            </a:endParaRPr>
          </a:p>
          <a:p>
            <a:pPr algn="ctr">
              <a:lnSpc>
                <a:spcPct val="100000"/>
              </a:lnSpc>
              <a:buNone/>
            </a:pPr>
            <a:endParaRPr b="0" lang="es-AR" sz="1640" spc="-1" strike="noStrike">
              <a:latin typeface="Arial"/>
            </a:endParaRPr>
          </a:p>
          <a:p>
            <a:pPr algn="ctr">
              <a:lnSpc>
                <a:spcPct val="100000"/>
              </a:lnSpc>
              <a:buNone/>
            </a:pPr>
            <a:endParaRPr b="0" lang="es-AR" sz="1640" spc="-1" strike="noStrike">
              <a:latin typeface="Arial"/>
            </a:endParaRPr>
          </a:p>
          <a:p>
            <a:pPr algn="ctr">
              <a:lnSpc>
                <a:spcPct val="100000"/>
              </a:lnSpc>
              <a:buNone/>
            </a:pPr>
            <a:endParaRPr b="0" lang="es-AR" sz="1640" spc="-1" strike="noStrike">
              <a:latin typeface="Arial"/>
            </a:endParaRPr>
          </a:p>
        </p:txBody>
      </p:sp>
      <p:sp>
        <p:nvSpPr>
          <p:cNvPr id="241" name="CustomShape 7"/>
          <p:cNvSpPr/>
          <p:nvPr/>
        </p:nvSpPr>
        <p:spPr>
          <a:xfrm>
            <a:off x="3099240" y="4187520"/>
            <a:ext cx="1142280" cy="489240"/>
          </a:xfrm>
          <a:custGeom>
            <a:avLst/>
            <a:gdLst/>
            <a:ahLst/>
            <a:rect l="l" t="t" r="r" b="b"/>
            <a:pathLst>
              <a:path w="3502" h="1502">
                <a:moveTo>
                  <a:pt x="0" y="375"/>
                </a:moveTo>
                <a:lnTo>
                  <a:pt x="2625" y="375"/>
                </a:lnTo>
                <a:lnTo>
                  <a:pt x="2625" y="0"/>
                </a:lnTo>
                <a:lnTo>
                  <a:pt x="3501" y="750"/>
                </a:lnTo>
                <a:lnTo>
                  <a:pt x="2625" y="1501"/>
                </a:lnTo>
                <a:lnTo>
                  <a:pt x="2625" y="1125"/>
                </a:lnTo>
                <a:lnTo>
                  <a:pt x="0" y="1125"/>
                </a:lnTo>
                <a:lnTo>
                  <a:pt x="0" y="375"/>
                </a:lnTo>
              </a:path>
            </a:pathLst>
          </a:custGeom>
          <a:solidFill>
            <a:srgbClr val="9999ff"/>
          </a:solidFill>
          <a:ln w="0">
            <a:solidFill>
              <a:srgbClr val="000000"/>
            </a:solidFill>
          </a:ln>
        </p:spPr>
        <p:style>
          <a:lnRef idx="0"/>
          <a:fillRef idx="0"/>
          <a:effectRef idx="0"/>
          <a:fontRef idx="minor"/>
        </p:style>
      </p:sp>
      <p:sp>
        <p:nvSpPr>
          <p:cNvPr id="242" name="TextShape 8"/>
          <p:cNvSpPr/>
          <p:nvPr/>
        </p:nvSpPr>
        <p:spPr>
          <a:xfrm>
            <a:off x="2979000" y="3864600"/>
            <a:ext cx="1262520" cy="322200"/>
          </a:xfrm>
          <a:prstGeom prst="rect">
            <a:avLst/>
          </a:prstGeom>
          <a:noFill/>
          <a:ln w="0">
            <a:noFill/>
          </a:ln>
        </p:spPr>
        <p:style>
          <a:lnRef idx="0"/>
          <a:fillRef idx="0"/>
          <a:effectRef idx="0"/>
          <a:fontRef idx="minor"/>
        </p:style>
        <p:txBody>
          <a:bodyPr lIns="81720" rIns="81720" tIns="40680" bIns="40680" anchor="t">
            <a:noAutofit/>
          </a:bodyPr>
          <a:p>
            <a:pPr algn="ctr">
              <a:lnSpc>
                <a:spcPct val="100000"/>
              </a:lnSpc>
              <a:buNone/>
            </a:pPr>
            <a:r>
              <a:rPr b="1" lang="es-ES" sz="1640" spc="-1" strike="noStrike">
                <a:solidFill>
                  <a:srgbClr val="000000"/>
                </a:solidFill>
                <a:latin typeface="DejaVu Sans Condensed"/>
                <a:ea typeface="Arial"/>
              </a:rPr>
              <a:t>Mensaje</a:t>
            </a:r>
            <a:endParaRPr b="0" lang="es-AR" sz="1640" spc="-1" strike="noStrike">
              <a:latin typeface="Arial"/>
            </a:endParaRPr>
          </a:p>
        </p:txBody>
      </p:sp>
      <p:sp>
        <p:nvSpPr>
          <p:cNvPr id="243" name="TextShape 9"/>
          <p:cNvSpPr/>
          <p:nvPr/>
        </p:nvSpPr>
        <p:spPr>
          <a:xfrm>
            <a:off x="6690960" y="4187520"/>
            <a:ext cx="2344680" cy="322200"/>
          </a:xfrm>
          <a:prstGeom prst="rect">
            <a:avLst/>
          </a:prstGeom>
          <a:noFill/>
          <a:ln w="0">
            <a:noFill/>
          </a:ln>
        </p:spPr>
        <p:style>
          <a:lnRef idx="0"/>
          <a:fillRef idx="0"/>
          <a:effectRef idx="0"/>
          <a:fontRef idx="minor"/>
        </p:style>
        <p:txBody>
          <a:bodyPr lIns="81720" rIns="81720" tIns="40680" bIns="40680" anchor="t">
            <a:noAutofit/>
          </a:bodyPr>
          <a:p>
            <a:pPr algn="ctr">
              <a:lnSpc>
                <a:spcPct val="100000"/>
              </a:lnSpc>
              <a:buNone/>
            </a:pPr>
            <a:r>
              <a:rPr b="1" lang="es-ES" sz="1640" spc="-1" strike="noStrike">
                <a:solidFill>
                  <a:srgbClr val="000000"/>
                </a:solidFill>
                <a:latin typeface="DejaVu Sans Condensed"/>
                <a:ea typeface="Arial"/>
              </a:rPr>
              <a:t>Ejecuta un método</a:t>
            </a:r>
            <a:endParaRPr b="0" lang="es-AR" sz="1640" spc="-1" strike="noStrike">
              <a:latin typeface="Arial"/>
            </a:endParaRPr>
          </a:p>
        </p:txBody>
      </p:sp>
    </p:spTree>
  </p:cSld>
  <p:transition spd="med">
    <p:wipe dir="d"/>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3"/>
          <p:cNvSpPr/>
          <p:nvPr/>
        </p:nvSpPr>
        <p:spPr>
          <a:xfrm>
            <a:off x="165600" y="49140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ES" sz="2360" spc="-1" strike="noStrike">
                <a:solidFill>
                  <a:srgbClr val="000000"/>
                </a:solidFill>
                <a:latin typeface="DejaVu Sans Condensed"/>
                <a:ea typeface="Arial"/>
              </a:rPr>
              <a:t>¿Qué es una Clase?</a:t>
            </a:r>
            <a:endParaRPr b="0" lang="es-AR" sz="2360" spc="-1" strike="noStrike">
              <a:latin typeface="Arial"/>
            </a:endParaRPr>
          </a:p>
        </p:txBody>
      </p:sp>
      <p:sp>
        <p:nvSpPr>
          <p:cNvPr id="245" name="TextShape 4"/>
          <p:cNvSpPr/>
          <p:nvPr/>
        </p:nvSpPr>
        <p:spPr>
          <a:xfrm>
            <a:off x="0" y="1184400"/>
            <a:ext cx="9142560" cy="1284480"/>
          </a:xfrm>
          <a:prstGeom prst="rect">
            <a:avLst/>
          </a:prstGeom>
          <a:noFill/>
          <a:ln w="0">
            <a:noFill/>
          </a:ln>
        </p:spPr>
        <p:style>
          <a:lnRef idx="0"/>
          <a:fillRef idx="0"/>
          <a:effectRef idx="0"/>
          <a:fontRef idx="minor"/>
        </p:style>
        <p:txBody>
          <a:bodyPr lIns="81720" rIns="81720" tIns="40680" bIns="40680" anchor="t">
            <a:noAutofit/>
          </a:bodyPr>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Mecanismo utilizado en la POO para abstraer conceptos (clasificación).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gn="just">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Describe las características comunes a todos los objetos que pertenecen a ella.</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Especifica:</a:t>
            </a:r>
            <a:endParaRPr b="0" lang="es-AR" sz="1640" spc="-1" strike="noStrike">
              <a:latin typeface="Arial"/>
            </a:endParaRPr>
          </a:p>
        </p:txBody>
      </p:sp>
      <p:sp>
        <p:nvSpPr>
          <p:cNvPr id="246" name="TextShape 5"/>
          <p:cNvSpPr/>
          <p:nvPr/>
        </p:nvSpPr>
        <p:spPr>
          <a:xfrm>
            <a:off x="359280" y="2689560"/>
            <a:ext cx="5877360" cy="1292400"/>
          </a:xfrm>
          <a:prstGeom prst="rect">
            <a:avLst/>
          </a:prstGeom>
          <a:noFill/>
          <a:ln w="0">
            <a:noFill/>
          </a:ln>
        </p:spPr>
        <p:style>
          <a:lnRef idx="0"/>
          <a:fillRef idx="0"/>
          <a:effectRef idx="0"/>
          <a:fontRef idx="minor"/>
        </p:style>
        <p:txBody>
          <a:bodyPr lIns="81720" rIns="81720" tIns="40680" bIns="40680" anchor="t">
            <a:noAutofit/>
          </a:bodyPr>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El </a:t>
            </a:r>
            <a:r>
              <a:rPr b="1" i="1" lang="es-ES" sz="1640" spc="-1" strike="noStrike">
                <a:solidFill>
                  <a:srgbClr val="000000"/>
                </a:solidFill>
                <a:latin typeface="DejaVu Serif Condensed"/>
                <a:ea typeface="Arial"/>
              </a:rPr>
              <a:t>comportamiento</a:t>
            </a:r>
            <a:r>
              <a:rPr b="0" lang="es-ES" sz="1640" spc="-1" strike="noStrike">
                <a:solidFill>
                  <a:srgbClr val="000000"/>
                </a:solidFill>
                <a:latin typeface="DejaVu Serif Condensed"/>
                <a:ea typeface="Arial"/>
              </a:rPr>
              <a:t> de los objetos.</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gn="just">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La </a:t>
            </a:r>
            <a:r>
              <a:rPr b="1" i="1" lang="es-ES" sz="1640" spc="-1" strike="noStrike">
                <a:solidFill>
                  <a:srgbClr val="000000"/>
                </a:solidFill>
                <a:latin typeface="DejaVu Serif Condensed"/>
                <a:ea typeface="Arial"/>
              </a:rPr>
              <a:t>estructura interna</a:t>
            </a:r>
            <a:r>
              <a:rPr b="0" lang="es-ES" sz="1640" spc="-1" strike="noStrike">
                <a:solidFill>
                  <a:srgbClr val="000000"/>
                </a:solidFill>
                <a:latin typeface="DejaVu Serif Condensed"/>
                <a:ea typeface="Arial"/>
              </a:rPr>
              <a:t> de los objetos.</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La definición e implementación de todas sus </a:t>
            </a:r>
            <a:r>
              <a:rPr b="1" i="1" lang="es-ES" sz="1640" spc="-1" strike="noStrike">
                <a:solidFill>
                  <a:srgbClr val="000000"/>
                </a:solidFill>
                <a:latin typeface="DejaVu Serif Condensed"/>
                <a:ea typeface="Arial"/>
              </a:rPr>
              <a:t>acciones</a:t>
            </a:r>
            <a:r>
              <a:rPr b="0" lang="es-ES" sz="1640" spc="-1" strike="noStrike">
                <a:solidFill>
                  <a:srgbClr val="000000"/>
                </a:solidFill>
                <a:latin typeface="DejaVu Serif Condensed"/>
                <a:ea typeface="Arial"/>
              </a:rPr>
              <a:t>.</a:t>
            </a:r>
            <a:endParaRPr b="0" lang="es-AR" sz="1640" spc="-1" strike="noStrike">
              <a:latin typeface="Arial"/>
            </a:endParaRPr>
          </a:p>
        </p:txBody>
      </p:sp>
      <p:pic>
        <p:nvPicPr>
          <p:cNvPr id="247" name="Picture 170" descr=""/>
          <p:cNvPicPr/>
          <p:nvPr/>
        </p:nvPicPr>
        <p:blipFill>
          <a:blip r:embed="rId1"/>
          <a:stretch/>
        </p:blipFill>
        <p:spPr>
          <a:xfrm>
            <a:off x="6041160" y="4183200"/>
            <a:ext cx="3057120" cy="1571040"/>
          </a:xfrm>
          <a:prstGeom prst="rect">
            <a:avLst/>
          </a:prstGeom>
          <a:ln w="0">
            <a:noFill/>
          </a:ln>
        </p:spPr>
      </p:pic>
    </p:spTree>
  </p:cSld>
  <p:transition spd="med">
    <p:wipe dir="d"/>
  </p:transition>
  <p:timing>
    <p:tnLst>
      <p:par>
        <p:cTn id="92" dur="indefinite" restart="never" nodeType="tmRoot">
          <p:childTnLst>
            <p:seq>
              <p:cTn id="93" dur="indefinite" nodeType="mainSeq">
                <p:childTnLst>
                  <p:par>
                    <p:cTn id="94" fill="hold">
                      <p:stCondLst>
                        <p:cond delay="indefinite"/>
                      </p:stCondLst>
                      <p:childTnLst>
                        <p:par>
                          <p:cTn id="95" fill="hold">
                            <p:stCondLst>
                              <p:cond delay="0"/>
                            </p:stCondLst>
                            <p:childTnLst>
                              <p:par>
                                <p:cTn id="96" nodeType="clickEffect" fill="hold" presetClass="entr" presetID="4" presetSubtype="16">
                                  <p:stCondLst>
                                    <p:cond delay="0"/>
                                  </p:stCondLst>
                                  <p:childTnLst>
                                    <p:set>
                                      <p:cBhvr>
                                        <p:cTn id="97" dur="1" fill="hold">
                                          <p:stCondLst>
                                            <p:cond delay="0"/>
                                          </p:stCondLst>
                                        </p:cTn>
                                        <p:tgtEl>
                                          <p:spTgt spid="246">
                                            <p:txEl>
                                              <p:pRg st="0" end="0"/>
                                            </p:txEl>
                                          </p:spTgt>
                                        </p:tgtEl>
                                        <p:attrNameLst>
                                          <p:attrName>style.visibility</p:attrName>
                                        </p:attrNameLst>
                                      </p:cBhvr>
                                      <p:to>
                                        <p:strVal val="visible"/>
                                      </p:to>
                                    </p:set>
                                    <p:animEffect filter="box(in)" transition="out">
                                      <p:cBhvr additive="repl">
                                        <p:cTn id="98" dur="500"/>
                                        <p:tgtEl>
                                          <p:spTgt spid="246">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4" presetSubtype="16">
                                  <p:stCondLst>
                                    <p:cond delay="0"/>
                                  </p:stCondLst>
                                  <p:childTnLst>
                                    <p:set>
                                      <p:cBhvr>
                                        <p:cTn id="102" dur="1" fill="hold">
                                          <p:stCondLst>
                                            <p:cond delay="0"/>
                                          </p:stCondLst>
                                        </p:cTn>
                                        <p:tgtEl>
                                          <p:spTgt spid="246">
                                            <p:txEl>
                                              <p:pRg st="37" end="37"/>
                                            </p:txEl>
                                          </p:spTgt>
                                        </p:tgtEl>
                                        <p:attrNameLst>
                                          <p:attrName>style.visibility</p:attrName>
                                        </p:attrNameLst>
                                      </p:cBhvr>
                                      <p:to>
                                        <p:strVal val="visible"/>
                                      </p:to>
                                    </p:set>
                                    <p:animEffect filter="box(in)" transition="out">
                                      <p:cBhvr additive="repl">
                                        <p:cTn id="103" dur="500"/>
                                        <p:tgtEl>
                                          <p:spTgt spid="246">
                                            <p:txEl>
                                              <p:pRg st="37" end="37"/>
                                            </p:txEl>
                                          </p:spTgt>
                                        </p:tgtEl>
                                      </p:cBhvr>
                                    </p:animEffec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4" presetSubtype="16">
                                  <p:stCondLst>
                                    <p:cond delay="0"/>
                                  </p:stCondLst>
                                  <p:childTnLst>
                                    <p:set>
                                      <p:cBhvr>
                                        <p:cTn id="107" dur="1" fill="hold">
                                          <p:stCondLst>
                                            <p:cond delay="0"/>
                                          </p:stCondLst>
                                        </p:cTn>
                                        <p:tgtEl>
                                          <p:spTgt spid="246">
                                            <p:txEl>
                                              <p:pRg st="78" end="78"/>
                                            </p:txEl>
                                          </p:spTgt>
                                        </p:tgtEl>
                                        <p:attrNameLst>
                                          <p:attrName>style.visibility</p:attrName>
                                        </p:attrNameLst>
                                      </p:cBhvr>
                                      <p:to>
                                        <p:strVal val="visible"/>
                                      </p:to>
                                    </p:set>
                                    <p:animEffect filter="box(in)" transition="out">
                                      <p:cBhvr additive="repl">
                                        <p:cTn id="108" dur="500"/>
                                        <p:tgtEl>
                                          <p:spTgt spid="246">
                                            <p:txEl>
                                              <p:pRg st="78" end="7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3"/>
          <p:cNvSpPr/>
          <p:nvPr/>
        </p:nvSpPr>
        <p:spPr>
          <a:xfrm>
            <a:off x="165960" y="66924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ES" sz="2360" spc="-1" strike="noStrike">
                <a:solidFill>
                  <a:srgbClr val="000000"/>
                </a:solidFill>
                <a:latin typeface="DejaVu Sans Condensed"/>
                <a:ea typeface="Arial"/>
              </a:rPr>
              <a:t>Diferencias entre Clases y Objetos</a:t>
            </a:r>
            <a:endParaRPr b="0" lang="es-AR" sz="2360" spc="-1" strike="noStrike">
              <a:latin typeface="Arial"/>
            </a:endParaRPr>
          </a:p>
        </p:txBody>
      </p:sp>
      <p:sp>
        <p:nvSpPr>
          <p:cNvPr id="249" name="TextShape 4"/>
          <p:cNvSpPr/>
          <p:nvPr/>
        </p:nvSpPr>
        <p:spPr>
          <a:xfrm>
            <a:off x="0" y="1362240"/>
            <a:ext cx="9142560" cy="1049040"/>
          </a:xfrm>
          <a:prstGeom prst="rect">
            <a:avLst/>
          </a:prstGeom>
          <a:noFill/>
          <a:ln w="0">
            <a:noFill/>
          </a:ln>
        </p:spPr>
        <p:style>
          <a:lnRef idx="0"/>
          <a:fillRef idx="0"/>
          <a:effectRef idx="0"/>
          <a:fontRef idx="minor"/>
        </p:style>
        <p:txBody>
          <a:bodyPr lIns="81720" rIns="81720" tIns="40680" bIns="40680" anchor="t">
            <a:noAutofit/>
          </a:bodyPr>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Las clases son </a:t>
            </a:r>
            <a:r>
              <a:rPr b="1" i="1" lang="es-ES" sz="1640" spc="-1" strike="noStrike">
                <a:solidFill>
                  <a:srgbClr val="000000"/>
                </a:solidFill>
                <a:latin typeface="DejaVu Serif Condensed"/>
                <a:ea typeface="Arial"/>
              </a:rPr>
              <a:t>definiciones estáticas</a:t>
            </a:r>
            <a:r>
              <a:rPr b="0" lang="es-ES" sz="1640" spc="-1" strike="noStrike">
                <a:solidFill>
                  <a:srgbClr val="000000"/>
                </a:solidFill>
                <a:latin typeface="DejaVu Serif Condensed"/>
                <a:ea typeface="Arial"/>
              </a:rPr>
              <a:t> que se pueden utilizar para entender a todos los           objetos de una clase</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Los objetos son </a:t>
            </a:r>
            <a:r>
              <a:rPr b="1" i="1" lang="es-ES" sz="1640" spc="-1" strike="noStrike">
                <a:solidFill>
                  <a:srgbClr val="000000"/>
                </a:solidFill>
                <a:latin typeface="DejaVu Serif Condensed"/>
                <a:ea typeface="Arial"/>
              </a:rPr>
              <a:t>entidades dinámicas</a:t>
            </a:r>
            <a:r>
              <a:rPr b="0" lang="es-ES" sz="1640" spc="-1" strike="noStrike">
                <a:solidFill>
                  <a:srgbClr val="000000"/>
                </a:solidFill>
                <a:latin typeface="DejaVu Serif Condensed"/>
                <a:ea typeface="Arial"/>
              </a:rPr>
              <a:t> que existen en el mundo real.</a:t>
            </a:r>
            <a:endParaRPr b="0" lang="es-AR" sz="1640" spc="-1" strike="noStrike">
              <a:latin typeface="Arial"/>
            </a:endParaRPr>
          </a:p>
        </p:txBody>
      </p:sp>
      <p:sp>
        <p:nvSpPr>
          <p:cNvPr id="250" name="CustomShape 5"/>
          <p:cNvSpPr/>
          <p:nvPr/>
        </p:nvSpPr>
        <p:spPr>
          <a:xfrm>
            <a:off x="881640" y="2830320"/>
            <a:ext cx="1730160" cy="1631880"/>
          </a:xfrm>
          <a:prstGeom prst="rect">
            <a:avLst/>
          </a:prstGeom>
          <a:solidFill>
            <a:srgbClr val="99ccff"/>
          </a:solidFill>
          <a:ln w="0">
            <a:solidFill>
              <a:srgbClr val="000000"/>
            </a:solidFill>
          </a:ln>
        </p:spPr>
        <p:style>
          <a:lnRef idx="0"/>
          <a:fillRef idx="0"/>
          <a:effectRef idx="0"/>
          <a:fontRef idx="minor"/>
        </p:style>
        <p:txBody>
          <a:bodyPr wrap="none" lIns="81720" rIns="81720" tIns="40680" bIns="40680" anchor="ctr">
            <a:noAutofit/>
          </a:bodyPr>
          <a:p>
            <a:pPr algn="ctr">
              <a:lnSpc>
                <a:spcPct val="100000"/>
              </a:lnSpc>
              <a:buNone/>
            </a:pPr>
            <a:endParaRPr b="0" lang="es-AR" sz="1640" spc="-1" strike="noStrike">
              <a:latin typeface="Arial"/>
            </a:endParaRPr>
          </a:p>
          <a:p>
            <a:pPr algn="ctr">
              <a:lnSpc>
                <a:spcPct val="100000"/>
              </a:lnSpc>
              <a:buNone/>
            </a:pPr>
            <a:endParaRPr b="0" lang="es-AR" sz="1640" spc="-1" strike="noStrike">
              <a:latin typeface="Arial"/>
            </a:endParaRPr>
          </a:p>
          <a:p>
            <a:pPr algn="ctr">
              <a:lnSpc>
                <a:spcPct val="100000"/>
              </a:lnSpc>
              <a:buNone/>
            </a:pPr>
            <a:r>
              <a:rPr b="1" lang="es-ES" sz="1640" spc="-1" strike="noStrike">
                <a:solidFill>
                  <a:srgbClr val="000000"/>
                </a:solidFill>
                <a:latin typeface="DejaVu Sans Condensed"/>
                <a:ea typeface="SimSun"/>
              </a:rPr>
              <a:t>Clases</a:t>
            </a:r>
            <a:endParaRPr b="0" lang="es-AR" sz="1640" spc="-1" strike="noStrike">
              <a:latin typeface="Arial"/>
            </a:endParaRPr>
          </a:p>
          <a:p>
            <a:pPr algn="ctr">
              <a:lnSpc>
                <a:spcPct val="100000"/>
              </a:lnSpc>
              <a:buNone/>
            </a:pPr>
            <a:endParaRPr b="0" lang="es-AR" sz="1640" spc="-1" strike="noStrike">
              <a:latin typeface="Arial"/>
            </a:endParaRPr>
          </a:p>
          <a:p>
            <a:pPr algn="ctr">
              <a:lnSpc>
                <a:spcPct val="100000"/>
              </a:lnSpc>
              <a:buNone/>
            </a:pPr>
            <a:endParaRPr b="0" lang="es-AR" sz="1640" spc="-1" strike="noStrike">
              <a:latin typeface="Arial"/>
            </a:endParaRPr>
          </a:p>
        </p:txBody>
      </p:sp>
      <p:sp>
        <p:nvSpPr>
          <p:cNvPr id="251" name="CustomShape 6"/>
          <p:cNvSpPr/>
          <p:nvPr/>
        </p:nvSpPr>
        <p:spPr>
          <a:xfrm>
            <a:off x="5061600" y="2830320"/>
            <a:ext cx="1795320" cy="1631880"/>
          </a:xfrm>
          <a:prstGeom prst="rect">
            <a:avLst/>
          </a:prstGeom>
          <a:solidFill>
            <a:srgbClr val="99ccff"/>
          </a:solidFill>
          <a:ln w="0">
            <a:solidFill>
              <a:srgbClr val="000000"/>
            </a:solidFill>
          </a:ln>
        </p:spPr>
        <p:style>
          <a:lnRef idx="0"/>
          <a:fillRef idx="0"/>
          <a:effectRef idx="0"/>
          <a:fontRef idx="minor"/>
        </p:style>
        <p:txBody>
          <a:bodyPr wrap="none" lIns="81720" rIns="81720" tIns="40680" bIns="40680" anchor="ctr">
            <a:noAutofit/>
          </a:bodyPr>
          <a:p>
            <a:pPr algn="ctr">
              <a:lnSpc>
                <a:spcPct val="100000"/>
              </a:lnSpc>
              <a:buNone/>
            </a:pPr>
            <a:endParaRPr b="0" lang="es-AR" sz="1640" spc="-1" strike="noStrike">
              <a:latin typeface="Arial"/>
            </a:endParaRPr>
          </a:p>
          <a:p>
            <a:pPr algn="ctr">
              <a:lnSpc>
                <a:spcPct val="100000"/>
              </a:lnSpc>
              <a:buNone/>
            </a:pPr>
            <a:endParaRPr b="0" lang="es-AR" sz="1640" spc="-1" strike="noStrike">
              <a:latin typeface="Arial"/>
            </a:endParaRPr>
          </a:p>
          <a:p>
            <a:pPr algn="ctr">
              <a:lnSpc>
                <a:spcPct val="100000"/>
              </a:lnSpc>
              <a:buNone/>
            </a:pPr>
            <a:r>
              <a:rPr b="1" lang="es-ES" sz="1640" spc="-1" strike="noStrike">
                <a:solidFill>
                  <a:srgbClr val="000000"/>
                </a:solidFill>
                <a:latin typeface="DejaVu Sans Condensed"/>
                <a:ea typeface="SimSun"/>
              </a:rPr>
              <a:t>Objetos</a:t>
            </a:r>
            <a:endParaRPr b="0" lang="es-AR" sz="1640" spc="-1" strike="noStrike">
              <a:latin typeface="Arial"/>
            </a:endParaRPr>
          </a:p>
          <a:p>
            <a:pPr algn="ctr">
              <a:lnSpc>
                <a:spcPct val="100000"/>
              </a:lnSpc>
              <a:buNone/>
            </a:pPr>
            <a:endParaRPr b="0" lang="es-AR" sz="1640" spc="-1" strike="noStrike">
              <a:latin typeface="Arial"/>
            </a:endParaRPr>
          </a:p>
          <a:p>
            <a:pPr algn="ctr">
              <a:lnSpc>
                <a:spcPct val="100000"/>
              </a:lnSpc>
              <a:buNone/>
            </a:pPr>
            <a:endParaRPr b="0" lang="es-AR" sz="1640" spc="-1" strike="noStrike">
              <a:latin typeface="Arial"/>
            </a:endParaRPr>
          </a:p>
        </p:txBody>
      </p:sp>
      <p:sp>
        <p:nvSpPr>
          <p:cNvPr id="252" name="CustomShape 7"/>
          <p:cNvSpPr/>
          <p:nvPr/>
        </p:nvSpPr>
        <p:spPr>
          <a:xfrm>
            <a:off x="3102120" y="2993760"/>
            <a:ext cx="1142280" cy="489240"/>
          </a:xfrm>
          <a:custGeom>
            <a:avLst/>
            <a:gdLst/>
            <a:ahLst/>
            <a:rect l="l" t="t" r="r" b="b"/>
            <a:pathLst>
              <a:path w="3502" h="1502">
                <a:moveTo>
                  <a:pt x="0" y="375"/>
                </a:moveTo>
                <a:lnTo>
                  <a:pt x="2625" y="375"/>
                </a:lnTo>
                <a:lnTo>
                  <a:pt x="2625" y="0"/>
                </a:lnTo>
                <a:lnTo>
                  <a:pt x="3501" y="750"/>
                </a:lnTo>
                <a:lnTo>
                  <a:pt x="2625" y="1501"/>
                </a:lnTo>
                <a:lnTo>
                  <a:pt x="2625" y="1125"/>
                </a:lnTo>
                <a:lnTo>
                  <a:pt x="0" y="1125"/>
                </a:lnTo>
                <a:lnTo>
                  <a:pt x="0" y="375"/>
                </a:lnTo>
              </a:path>
            </a:pathLst>
          </a:custGeom>
          <a:solidFill>
            <a:srgbClr val="9999ff"/>
          </a:solidFill>
          <a:ln w="0">
            <a:solidFill>
              <a:srgbClr val="000000"/>
            </a:solidFill>
          </a:ln>
        </p:spPr>
        <p:style>
          <a:lnRef idx="0"/>
          <a:fillRef idx="0"/>
          <a:effectRef idx="0"/>
          <a:fontRef idx="minor"/>
        </p:style>
      </p:sp>
      <p:sp>
        <p:nvSpPr>
          <p:cNvPr id="253" name="TextShape 8"/>
          <p:cNvSpPr/>
          <p:nvPr/>
        </p:nvSpPr>
        <p:spPr>
          <a:xfrm>
            <a:off x="2916720" y="2667240"/>
            <a:ext cx="1654200" cy="32472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i="1" lang="es-ES" sz="1640" spc="-1" strike="noStrike">
                <a:solidFill>
                  <a:srgbClr val="000000"/>
                </a:solidFill>
                <a:latin typeface="DejaVu Serif Condensed"/>
                <a:ea typeface="Arial"/>
              </a:rPr>
              <a:t>Instanciación</a:t>
            </a:r>
            <a:endParaRPr b="0" lang="es-AR" sz="1640" spc="-1" strike="noStrike">
              <a:latin typeface="Arial"/>
            </a:endParaRPr>
          </a:p>
        </p:txBody>
      </p:sp>
      <p:sp>
        <p:nvSpPr>
          <p:cNvPr id="254" name="CustomShape 9"/>
          <p:cNvSpPr/>
          <p:nvPr/>
        </p:nvSpPr>
        <p:spPr>
          <a:xfrm rot="10794000">
            <a:off x="3101760" y="3908160"/>
            <a:ext cx="1142280" cy="489240"/>
          </a:xfrm>
          <a:custGeom>
            <a:avLst/>
            <a:gdLst/>
            <a:ahLst/>
            <a:rect l="l" t="t" r="r" b="b"/>
            <a:pathLst>
              <a:path w="3502" h="1502">
                <a:moveTo>
                  <a:pt x="0" y="375"/>
                </a:moveTo>
                <a:lnTo>
                  <a:pt x="2625" y="375"/>
                </a:lnTo>
                <a:lnTo>
                  <a:pt x="2626" y="0"/>
                </a:lnTo>
                <a:lnTo>
                  <a:pt x="3501" y="750"/>
                </a:lnTo>
                <a:lnTo>
                  <a:pt x="2625" y="1501"/>
                </a:lnTo>
                <a:lnTo>
                  <a:pt x="2626" y="1125"/>
                </a:lnTo>
                <a:lnTo>
                  <a:pt x="1" y="1125"/>
                </a:lnTo>
                <a:lnTo>
                  <a:pt x="0" y="375"/>
                </a:lnTo>
              </a:path>
            </a:pathLst>
          </a:custGeom>
          <a:solidFill>
            <a:srgbClr val="9999ff"/>
          </a:solidFill>
          <a:ln w="0">
            <a:solidFill>
              <a:srgbClr val="000000"/>
            </a:solidFill>
          </a:ln>
        </p:spPr>
        <p:style>
          <a:lnRef idx="0"/>
          <a:fillRef idx="0"/>
          <a:effectRef idx="0"/>
          <a:fontRef idx="minor"/>
        </p:style>
      </p:sp>
      <p:sp>
        <p:nvSpPr>
          <p:cNvPr id="255" name="TextShape 10"/>
          <p:cNvSpPr/>
          <p:nvPr/>
        </p:nvSpPr>
        <p:spPr>
          <a:xfrm>
            <a:off x="2916720" y="3581640"/>
            <a:ext cx="1654200" cy="32472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i="1" lang="es-ES" sz="1640" spc="-1" strike="noStrike">
                <a:solidFill>
                  <a:srgbClr val="000000"/>
                </a:solidFill>
                <a:latin typeface="DejaVu Serif Condensed"/>
                <a:ea typeface="Arial"/>
              </a:rPr>
              <a:t>Clasificación</a:t>
            </a:r>
            <a:endParaRPr b="0" lang="es-AR" sz="1640" spc="-1" strike="noStrike">
              <a:latin typeface="Arial"/>
            </a:endParaRPr>
          </a:p>
        </p:txBody>
      </p:sp>
      <p:sp>
        <p:nvSpPr>
          <p:cNvPr id="256" name="TextShape 11"/>
          <p:cNvSpPr/>
          <p:nvPr/>
        </p:nvSpPr>
        <p:spPr>
          <a:xfrm>
            <a:off x="874800" y="4629960"/>
            <a:ext cx="2226600" cy="812160"/>
          </a:xfrm>
          <a:prstGeom prst="rect">
            <a:avLst/>
          </a:prstGeom>
          <a:noFill/>
          <a:ln w="0">
            <a:noFill/>
          </a:ln>
        </p:spPr>
        <p:style>
          <a:lnRef idx="0"/>
          <a:fillRef idx="0"/>
          <a:effectRef idx="0"/>
          <a:fontRef idx="minor"/>
        </p:style>
        <p:txBody>
          <a:bodyPr lIns="81720" rIns="81720" tIns="40680" bIns="40680" anchor="t">
            <a:noAutofit/>
          </a:bodyPr>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Definen atributos.</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Definen métodos.</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Generan instancias</a:t>
            </a:r>
            <a:endParaRPr b="0" lang="es-AR" sz="1640" spc="-1" strike="noStrike">
              <a:latin typeface="Arial"/>
            </a:endParaRPr>
          </a:p>
        </p:txBody>
      </p:sp>
      <p:sp>
        <p:nvSpPr>
          <p:cNvPr id="257" name="TextShape 12"/>
          <p:cNvSpPr/>
          <p:nvPr/>
        </p:nvSpPr>
        <p:spPr>
          <a:xfrm>
            <a:off x="5055120" y="4630320"/>
            <a:ext cx="2226600" cy="812160"/>
          </a:xfrm>
          <a:prstGeom prst="rect">
            <a:avLst/>
          </a:prstGeom>
          <a:noFill/>
          <a:ln w="0">
            <a:noFill/>
          </a:ln>
        </p:spPr>
        <p:style>
          <a:lnRef idx="0"/>
          <a:fillRef idx="0"/>
          <a:effectRef idx="0"/>
          <a:fontRef idx="minor"/>
        </p:style>
        <p:txBody>
          <a:bodyPr lIns="81720" rIns="81720" tIns="40680" bIns="40680" anchor="t">
            <a:noAutofit/>
          </a:bodyPr>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Poseen valores.</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Ejecutan métodos.</a:t>
            </a:r>
            <a:endParaRPr b="0" lang="es-AR" sz="1640" spc="-1" strike="noStrike">
              <a:latin typeface="Arial"/>
            </a:endParaRPr>
          </a:p>
        </p:txBody>
      </p:sp>
    </p:spTree>
  </p:cSld>
  <p:transition spd="med">
    <p:wipe dir="d"/>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3"/>
          <p:cNvSpPr/>
          <p:nvPr/>
        </p:nvSpPr>
        <p:spPr>
          <a:xfrm>
            <a:off x="168840" y="64404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ES" sz="2360" spc="-1" strike="noStrike">
                <a:solidFill>
                  <a:srgbClr val="000000"/>
                </a:solidFill>
                <a:latin typeface="DejaVu Sans Condensed"/>
                <a:ea typeface="Arial"/>
              </a:rPr>
              <a:t>Encapsulamiento</a:t>
            </a:r>
            <a:endParaRPr b="0" lang="es-AR" sz="2360" spc="-1" strike="noStrike">
              <a:latin typeface="Arial"/>
            </a:endParaRPr>
          </a:p>
        </p:txBody>
      </p:sp>
      <p:sp>
        <p:nvSpPr>
          <p:cNvPr id="259" name="TextShape 4"/>
          <p:cNvSpPr/>
          <p:nvPr/>
        </p:nvSpPr>
        <p:spPr>
          <a:xfrm>
            <a:off x="0" y="1337400"/>
            <a:ext cx="9142560" cy="1044000"/>
          </a:xfrm>
          <a:prstGeom prst="rect">
            <a:avLst/>
          </a:prstGeom>
          <a:noFill/>
          <a:ln w="0">
            <a:noFill/>
          </a:ln>
        </p:spPr>
        <p:style>
          <a:lnRef idx="0"/>
          <a:fillRef idx="0"/>
          <a:effectRef idx="0"/>
          <a:fontRef idx="minor"/>
        </p:style>
        <p:txBody>
          <a:bodyPr lIns="81720" rIns="81720" tIns="40680" bIns="40680" anchor="t">
            <a:noAutofit/>
          </a:bodyPr>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Es una propiedad que asegura que la información de un módulo este oculta al exterior.</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Ocultando el estado de un objeto, solamente podremos modificar sus atributos mediante sus     métodos.</a:t>
            </a:r>
            <a:endParaRPr b="0" lang="es-AR" sz="1640" spc="-1" strike="noStrike">
              <a:latin typeface="Arial"/>
            </a:endParaRPr>
          </a:p>
        </p:txBody>
      </p:sp>
      <p:sp>
        <p:nvSpPr>
          <p:cNvPr id="260" name="CustomShape 5"/>
          <p:cNvSpPr/>
          <p:nvPr/>
        </p:nvSpPr>
        <p:spPr>
          <a:xfrm>
            <a:off x="1143000" y="2250000"/>
            <a:ext cx="4244400" cy="3754440"/>
          </a:xfrm>
          <a:prstGeom prst="ellipse">
            <a:avLst/>
          </a:prstGeom>
          <a:solidFill>
            <a:srgbClr val="99ccff"/>
          </a:solidFill>
          <a:ln w="0">
            <a:solidFill>
              <a:srgbClr val="000000"/>
            </a:solidFill>
          </a:ln>
        </p:spPr>
        <p:style>
          <a:lnRef idx="0"/>
          <a:fillRef idx="0"/>
          <a:effectRef idx="0"/>
          <a:fontRef idx="minor"/>
        </p:style>
      </p:sp>
      <p:sp>
        <p:nvSpPr>
          <p:cNvPr id="261" name="Line 6"/>
          <p:cNvSpPr/>
          <p:nvPr/>
        </p:nvSpPr>
        <p:spPr>
          <a:xfrm>
            <a:off x="3265200" y="2249640"/>
            <a:ext cx="360" cy="3755520"/>
          </a:xfrm>
          <a:prstGeom prst="line">
            <a:avLst/>
          </a:prstGeom>
          <a:ln w="0">
            <a:solidFill>
              <a:srgbClr val="000000"/>
            </a:solidFill>
          </a:ln>
        </p:spPr>
        <p:style>
          <a:lnRef idx="0"/>
          <a:fillRef idx="0"/>
          <a:effectRef idx="0"/>
          <a:fontRef idx="minor"/>
        </p:style>
      </p:sp>
      <p:sp>
        <p:nvSpPr>
          <p:cNvPr id="262" name="Line 7"/>
          <p:cNvSpPr/>
          <p:nvPr/>
        </p:nvSpPr>
        <p:spPr>
          <a:xfrm>
            <a:off x="1142640" y="4111200"/>
            <a:ext cx="4245120" cy="360"/>
          </a:xfrm>
          <a:prstGeom prst="line">
            <a:avLst/>
          </a:prstGeom>
          <a:ln w="0">
            <a:solidFill>
              <a:srgbClr val="000000"/>
            </a:solidFill>
          </a:ln>
        </p:spPr>
        <p:style>
          <a:lnRef idx="0"/>
          <a:fillRef idx="0"/>
          <a:effectRef idx="0"/>
          <a:fontRef idx="minor"/>
        </p:style>
      </p:sp>
      <p:sp>
        <p:nvSpPr>
          <p:cNvPr id="263" name="Line 8"/>
          <p:cNvSpPr/>
          <p:nvPr/>
        </p:nvSpPr>
        <p:spPr>
          <a:xfrm>
            <a:off x="1697760" y="2837520"/>
            <a:ext cx="3102480" cy="2612520"/>
          </a:xfrm>
          <a:prstGeom prst="line">
            <a:avLst/>
          </a:prstGeom>
          <a:ln w="0">
            <a:solidFill>
              <a:srgbClr val="000000"/>
            </a:solidFill>
          </a:ln>
        </p:spPr>
        <p:style>
          <a:lnRef idx="0"/>
          <a:fillRef idx="0"/>
          <a:effectRef idx="0"/>
          <a:fontRef idx="minor"/>
        </p:style>
      </p:sp>
      <p:sp>
        <p:nvSpPr>
          <p:cNvPr id="264" name="Line 9"/>
          <p:cNvSpPr/>
          <p:nvPr/>
        </p:nvSpPr>
        <p:spPr>
          <a:xfrm flipV="1">
            <a:off x="1665360" y="2739600"/>
            <a:ext cx="3102120" cy="2644920"/>
          </a:xfrm>
          <a:prstGeom prst="line">
            <a:avLst/>
          </a:prstGeom>
          <a:ln w="0">
            <a:solidFill>
              <a:srgbClr val="000000"/>
            </a:solidFill>
          </a:ln>
        </p:spPr>
        <p:style>
          <a:lnRef idx="0"/>
          <a:fillRef idx="0"/>
          <a:effectRef idx="0"/>
          <a:fontRef idx="minor"/>
        </p:style>
      </p:sp>
      <p:sp>
        <p:nvSpPr>
          <p:cNvPr id="265" name="CustomShape 10"/>
          <p:cNvSpPr/>
          <p:nvPr/>
        </p:nvSpPr>
        <p:spPr>
          <a:xfrm>
            <a:off x="1959480" y="3066120"/>
            <a:ext cx="2611800" cy="2121840"/>
          </a:xfrm>
          <a:prstGeom prst="ellipse">
            <a:avLst/>
          </a:prstGeom>
          <a:solidFill>
            <a:srgbClr val="99ccff"/>
          </a:solidFill>
          <a:ln w="0">
            <a:solidFill>
              <a:srgbClr val="000000"/>
            </a:solidFill>
          </a:ln>
        </p:spPr>
        <p:style>
          <a:lnRef idx="0"/>
          <a:fillRef idx="0"/>
          <a:effectRef idx="0"/>
          <a:fontRef idx="minor"/>
        </p:style>
        <p:txBody>
          <a:bodyPr wrap="none" lIns="81720" rIns="81720" tIns="40680" bIns="40680" anchor="ctr">
            <a:noAutofit/>
          </a:bodyPr>
          <a:p>
            <a:pPr algn="ctr">
              <a:lnSpc>
                <a:spcPct val="100000"/>
              </a:lnSpc>
              <a:buNone/>
            </a:pPr>
            <a:r>
              <a:rPr b="1" lang="es-ES" sz="1640" spc="-1" strike="noStrike">
                <a:solidFill>
                  <a:srgbClr val="000000"/>
                </a:solidFill>
                <a:latin typeface="DejaVu Sans Condensed"/>
                <a:ea typeface="SimSun"/>
              </a:rPr>
              <a:t>Atributo1</a:t>
            </a:r>
            <a:endParaRPr b="0" lang="es-AR" sz="1640" spc="-1" strike="noStrike">
              <a:latin typeface="Arial"/>
            </a:endParaRPr>
          </a:p>
          <a:p>
            <a:pPr algn="ctr">
              <a:lnSpc>
                <a:spcPct val="100000"/>
              </a:lnSpc>
              <a:buNone/>
            </a:pPr>
            <a:endParaRPr b="0" lang="es-AR" sz="1640" spc="-1" strike="noStrike">
              <a:latin typeface="Arial"/>
            </a:endParaRPr>
          </a:p>
          <a:p>
            <a:pPr algn="ctr">
              <a:lnSpc>
                <a:spcPct val="100000"/>
              </a:lnSpc>
              <a:buNone/>
            </a:pPr>
            <a:r>
              <a:rPr b="1" lang="es-ES" sz="1640" spc="-1" strike="noStrike">
                <a:solidFill>
                  <a:srgbClr val="000000"/>
                </a:solidFill>
                <a:latin typeface="DejaVu Sans Condensed"/>
                <a:ea typeface="SimSun"/>
              </a:rPr>
              <a:t>Atributo2</a:t>
            </a:r>
            <a:endParaRPr b="0" lang="es-AR" sz="1640" spc="-1" strike="noStrike">
              <a:latin typeface="Arial"/>
            </a:endParaRPr>
          </a:p>
          <a:p>
            <a:pPr algn="ctr">
              <a:lnSpc>
                <a:spcPct val="100000"/>
              </a:lnSpc>
              <a:buNone/>
            </a:pPr>
            <a:endParaRPr b="0" lang="es-AR" sz="1640" spc="-1" strike="noStrike">
              <a:latin typeface="Arial"/>
            </a:endParaRPr>
          </a:p>
          <a:p>
            <a:pPr algn="ctr">
              <a:lnSpc>
                <a:spcPct val="100000"/>
              </a:lnSpc>
              <a:buNone/>
            </a:pPr>
            <a:r>
              <a:rPr b="1" lang="es-ES" sz="1640" spc="-1" strike="noStrike">
                <a:solidFill>
                  <a:srgbClr val="000000"/>
                </a:solidFill>
                <a:latin typeface="DejaVu Sans Condensed"/>
                <a:ea typeface="SimSun"/>
              </a:rPr>
              <a:t>…</a:t>
            </a:r>
            <a:endParaRPr b="0" lang="es-AR" sz="1640" spc="-1" strike="noStrike">
              <a:latin typeface="Arial"/>
            </a:endParaRPr>
          </a:p>
          <a:p>
            <a:pPr algn="ctr">
              <a:lnSpc>
                <a:spcPct val="100000"/>
              </a:lnSpc>
              <a:buNone/>
            </a:pPr>
            <a:endParaRPr b="0" lang="es-AR" sz="1640" spc="-1" strike="noStrike">
              <a:latin typeface="Arial"/>
            </a:endParaRPr>
          </a:p>
          <a:p>
            <a:pPr algn="ctr">
              <a:lnSpc>
                <a:spcPct val="100000"/>
              </a:lnSpc>
              <a:buNone/>
            </a:pPr>
            <a:r>
              <a:rPr b="1" lang="es-ES" sz="1640" spc="-1" strike="noStrike">
                <a:solidFill>
                  <a:srgbClr val="000000"/>
                </a:solidFill>
                <a:latin typeface="DejaVu Sans Condensed"/>
                <a:ea typeface="SimSun"/>
              </a:rPr>
              <a:t>Atributo N</a:t>
            </a:r>
            <a:endParaRPr b="0" lang="es-AR" sz="1640" spc="-1" strike="noStrike">
              <a:latin typeface="Arial"/>
            </a:endParaRPr>
          </a:p>
        </p:txBody>
      </p:sp>
      <p:sp>
        <p:nvSpPr>
          <p:cNvPr id="266" name="TextShape 11"/>
          <p:cNvSpPr/>
          <p:nvPr/>
        </p:nvSpPr>
        <p:spPr>
          <a:xfrm>
            <a:off x="3337200" y="2612520"/>
            <a:ext cx="1168200" cy="322200"/>
          </a:xfrm>
          <a:prstGeom prst="rect">
            <a:avLst/>
          </a:prstGeom>
          <a:noFill/>
          <a:ln w="0">
            <a:noFill/>
          </a:ln>
        </p:spPr>
        <p:style>
          <a:lnRef idx="0"/>
          <a:fillRef idx="0"/>
          <a:effectRef idx="0"/>
          <a:fontRef idx="minor"/>
        </p:style>
        <p:txBody>
          <a:bodyPr lIns="81720" rIns="81720" tIns="40680" bIns="40680" anchor="t">
            <a:noAutofit/>
          </a:bodyPr>
          <a:p>
            <a:pPr algn="ctr">
              <a:lnSpc>
                <a:spcPct val="100000"/>
              </a:lnSpc>
              <a:buNone/>
            </a:pPr>
            <a:r>
              <a:rPr b="1" lang="es-ES" sz="1640" spc="-1" strike="noStrike">
                <a:solidFill>
                  <a:srgbClr val="000000"/>
                </a:solidFill>
                <a:latin typeface="DejaVu Sans Condensed"/>
                <a:ea typeface="Arial"/>
              </a:rPr>
              <a:t>Método1</a:t>
            </a:r>
            <a:endParaRPr b="0" lang="es-AR" sz="1640" spc="-1" strike="noStrike">
              <a:latin typeface="Arial"/>
            </a:endParaRPr>
          </a:p>
        </p:txBody>
      </p:sp>
      <p:sp>
        <p:nvSpPr>
          <p:cNvPr id="267" name="TextShape 12"/>
          <p:cNvSpPr/>
          <p:nvPr/>
        </p:nvSpPr>
        <p:spPr>
          <a:xfrm>
            <a:off x="1998360" y="2612880"/>
            <a:ext cx="1168200" cy="322200"/>
          </a:xfrm>
          <a:prstGeom prst="rect">
            <a:avLst/>
          </a:prstGeom>
          <a:noFill/>
          <a:ln w="0">
            <a:noFill/>
          </a:ln>
        </p:spPr>
        <p:style>
          <a:lnRef idx="0"/>
          <a:fillRef idx="0"/>
          <a:effectRef idx="0"/>
          <a:fontRef idx="minor"/>
        </p:style>
        <p:txBody>
          <a:bodyPr lIns="81720" rIns="81720" tIns="40680" bIns="40680" anchor="t">
            <a:noAutofit/>
          </a:bodyPr>
          <a:p>
            <a:pPr algn="ctr">
              <a:lnSpc>
                <a:spcPct val="100000"/>
              </a:lnSpc>
              <a:buNone/>
            </a:pPr>
            <a:r>
              <a:rPr b="1" lang="es-ES" sz="1640" spc="-1" strike="noStrike">
                <a:solidFill>
                  <a:srgbClr val="000000"/>
                </a:solidFill>
                <a:latin typeface="DejaVu Sans Condensed"/>
                <a:ea typeface="Arial"/>
              </a:rPr>
              <a:t>Método2</a:t>
            </a:r>
            <a:endParaRPr b="0" lang="es-AR" sz="1640" spc="-1" strike="noStrike">
              <a:latin typeface="Arial"/>
            </a:endParaRPr>
          </a:p>
        </p:txBody>
      </p:sp>
      <p:sp>
        <p:nvSpPr>
          <p:cNvPr id="268" name="TextShape 13"/>
          <p:cNvSpPr/>
          <p:nvPr/>
        </p:nvSpPr>
        <p:spPr>
          <a:xfrm rot="18436800">
            <a:off x="1077120" y="3425040"/>
            <a:ext cx="1168200" cy="322200"/>
          </a:xfrm>
          <a:prstGeom prst="rect">
            <a:avLst/>
          </a:prstGeom>
          <a:noFill/>
          <a:ln w="0">
            <a:noFill/>
          </a:ln>
        </p:spPr>
        <p:style>
          <a:lnRef idx="0"/>
          <a:fillRef idx="0"/>
          <a:effectRef idx="0"/>
          <a:fontRef idx="minor"/>
        </p:style>
        <p:txBody>
          <a:bodyPr lIns="81720" rIns="81720" tIns="40680" bIns="40680" anchor="t">
            <a:noAutofit/>
          </a:bodyPr>
          <a:p>
            <a:pPr algn="ctr">
              <a:lnSpc>
                <a:spcPct val="100000"/>
              </a:lnSpc>
              <a:buNone/>
            </a:pPr>
            <a:r>
              <a:rPr b="1" lang="es-ES" sz="1640" spc="-1" strike="noStrike">
                <a:solidFill>
                  <a:srgbClr val="000000"/>
                </a:solidFill>
                <a:latin typeface="DejaVu Sans Condensed"/>
                <a:ea typeface="Arial"/>
              </a:rPr>
              <a:t>Método3</a:t>
            </a:r>
            <a:endParaRPr b="0" lang="es-AR" sz="1640" spc="-1" strike="noStrike">
              <a:latin typeface="Arial"/>
            </a:endParaRPr>
          </a:p>
        </p:txBody>
      </p:sp>
      <p:sp>
        <p:nvSpPr>
          <p:cNvPr id="269" name="TextShape 14"/>
          <p:cNvSpPr/>
          <p:nvPr/>
        </p:nvSpPr>
        <p:spPr>
          <a:xfrm>
            <a:off x="1998360" y="5323680"/>
            <a:ext cx="1168200" cy="322200"/>
          </a:xfrm>
          <a:prstGeom prst="rect">
            <a:avLst/>
          </a:prstGeom>
          <a:noFill/>
          <a:ln w="0">
            <a:noFill/>
          </a:ln>
        </p:spPr>
        <p:style>
          <a:lnRef idx="0"/>
          <a:fillRef idx="0"/>
          <a:effectRef idx="0"/>
          <a:fontRef idx="minor"/>
        </p:style>
        <p:txBody>
          <a:bodyPr lIns="81720" rIns="81720" tIns="40680" bIns="40680" anchor="t">
            <a:noAutofit/>
          </a:bodyPr>
          <a:p>
            <a:pPr algn="ctr">
              <a:lnSpc>
                <a:spcPct val="100000"/>
              </a:lnSpc>
              <a:buNone/>
            </a:pPr>
            <a:r>
              <a:rPr b="1" lang="es-ES" sz="1640" spc="-1" strike="noStrike">
                <a:solidFill>
                  <a:srgbClr val="000000"/>
                </a:solidFill>
                <a:latin typeface="DejaVu Sans Condensed"/>
                <a:ea typeface="Arial"/>
              </a:rPr>
              <a:t>Método5</a:t>
            </a:r>
            <a:endParaRPr b="0" lang="es-AR" sz="1640" spc="-1" strike="noStrike">
              <a:latin typeface="Arial"/>
            </a:endParaRPr>
          </a:p>
        </p:txBody>
      </p:sp>
      <p:sp>
        <p:nvSpPr>
          <p:cNvPr id="270" name="TextShape 15"/>
          <p:cNvSpPr/>
          <p:nvPr/>
        </p:nvSpPr>
        <p:spPr>
          <a:xfrm>
            <a:off x="3337200" y="5324040"/>
            <a:ext cx="1168200" cy="322200"/>
          </a:xfrm>
          <a:prstGeom prst="rect">
            <a:avLst/>
          </a:prstGeom>
          <a:noFill/>
          <a:ln w="0">
            <a:noFill/>
          </a:ln>
        </p:spPr>
        <p:style>
          <a:lnRef idx="0"/>
          <a:fillRef idx="0"/>
          <a:effectRef idx="0"/>
          <a:fontRef idx="minor"/>
        </p:style>
        <p:txBody>
          <a:bodyPr lIns="81720" rIns="81720" tIns="40680" bIns="40680" anchor="t">
            <a:noAutofit/>
          </a:bodyPr>
          <a:p>
            <a:pPr algn="ctr">
              <a:lnSpc>
                <a:spcPct val="100000"/>
              </a:lnSpc>
              <a:buNone/>
            </a:pPr>
            <a:r>
              <a:rPr b="1" lang="es-ES" sz="1640" spc="-1" strike="noStrike">
                <a:solidFill>
                  <a:srgbClr val="000000"/>
                </a:solidFill>
                <a:latin typeface="DejaVu Sans Condensed"/>
                <a:ea typeface="Arial"/>
              </a:rPr>
              <a:t>Método6</a:t>
            </a:r>
            <a:endParaRPr b="0" lang="es-AR" sz="1640" spc="-1" strike="noStrike">
              <a:latin typeface="Arial"/>
            </a:endParaRPr>
          </a:p>
        </p:txBody>
      </p:sp>
      <p:sp>
        <p:nvSpPr>
          <p:cNvPr id="271" name="TextShape 16"/>
          <p:cNvSpPr/>
          <p:nvPr/>
        </p:nvSpPr>
        <p:spPr>
          <a:xfrm rot="14058600">
            <a:off x="1045440" y="4536000"/>
            <a:ext cx="1168200" cy="322200"/>
          </a:xfrm>
          <a:prstGeom prst="rect">
            <a:avLst/>
          </a:prstGeom>
          <a:noFill/>
          <a:ln w="0">
            <a:noFill/>
          </a:ln>
        </p:spPr>
        <p:style>
          <a:lnRef idx="0"/>
          <a:fillRef idx="0"/>
          <a:effectRef idx="0"/>
          <a:fontRef idx="minor"/>
        </p:style>
        <p:txBody>
          <a:bodyPr lIns="81720" rIns="81720" tIns="40680" bIns="40680" anchor="t">
            <a:noAutofit/>
          </a:bodyPr>
          <a:p>
            <a:pPr algn="ctr">
              <a:lnSpc>
                <a:spcPct val="100000"/>
              </a:lnSpc>
              <a:buNone/>
            </a:pPr>
            <a:r>
              <a:rPr b="1" lang="es-ES" sz="1640" spc="-1" strike="noStrike">
                <a:solidFill>
                  <a:srgbClr val="000000"/>
                </a:solidFill>
                <a:latin typeface="DejaVu Sans Condensed"/>
                <a:ea typeface="Arial"/>
              </a:rPr>
              <a:t>Método4</a:t>
            </a:r>
            <a:endParaRPr b="0" lang="es-AR" sz="1640" spc="-1" strike="noStrike">
              <a:latin typeface="Arial"/>
            </a:endParaRPr>
          </a:p>
        </p:txBody>
      </p:sp>
      <p:sp>
        <p:nvSpPr>
          <p:cNvPr id="272" name="TextShape 17"/>
          <p:cNvSpPr/>
          <p:nvPr/>
        </p:nvSpPr>
        <p:spPr>
          <a:xfrm rot="18436800">
            <a:off x="4277520" y="4502520"/>
            <a:ext cx="1168200" cy="322200"/>
          </a:xfrm>
          <a:prstGeom prst="rect">
            <a:avLst/>
          </a:prstGeom>
          <a:noFill/>
          <a:ln w="0">
            <a:noFill/>
          </a:ln>
        </p:spPr>
        <p:style>
          <a:lnRef idx="0"/>
          <a:fillRef idx="0"/>
          <a:effectRef idx="0"/>
          <a:fontRef idx="minor"/>
        </p:style>
        <p:txBody>
          <a:bodyPr lIns="81720" rIns="81720" tIns="40680" bIns="40680" anchor="t">
            <a:noAutofit/>
          </a:bodyPr>
          <a:p>
            <a:pPr algn="ctr">
              <a:lnSpc>
                <a:spcPct val="100000"/>
              </a:lnSpc>
              <a:buNone/>
            </a:pPr>
            <a:r>
              <a:rPr b="1" lang="es-ES" sz="1640" spc="-1" strike="noStrike">
                <a:solidFill>
                  <a:srgbClr val="000000"/>
                </a:solidFill>
                <a:latin typeface="DejaVu Sans Condensed"/>
                <a:ea typeface="Arial"/>
              </a:rPr>
              <a:t>Método7</a:t>
            </a:r>
            <a:endParaRPr b="0" lang="es-AR" sz="1640" spc="-1" strike="noStrike">
              <a:latin typeface="Arial"/>
            </a:endParaRPr>
          </a:p>
        </p:txBody>
      </p:sp>
      <p:sp>
        <p:nvSpPr>
          <p:cNvPr id="273" name="TextShape 18"/>
          <p:cNvSpPr/>
          <p:nvPr/>
        </p:nvSpPr>
        <p:spPr>
          <a:xfrm rot="14058600">
            <a:off x="4213080" y="3393360"/>
            <a:ext cx="1168200" cy="322200"/>
          </a:xfrm>
          <a:prstGeom prst="rect">
            <a:avLst/>
          </a:prstGeom>
          <a:noFill/>
          <a:ln w="0">
            <a:noFill/>
          </a:ln>
        </p:spPr>
        <p:style>
          <a:lnRef idx="0"/>
          <a:fillRef idx="0"/>
          <a:effectRef idx="0"/>
          <a:fontRef idx="minor"/>
        </p:style>
        <p:txBody>
          <a:bodyPr lIns="81720" rIns="81720" tIns="40680" bIns="40680" anchor="t">
            <a:noAutofit/>
          </a:bodyPr>
          <a:p>
            <a:pPr algn="ctr">
              <a:lnSpc>
                <a:spcPct val="100000"/>
              </a:lnSpc>
              <a:buNone/>
            </a:pPr>
            <a:r>
              <a:rPr b="1" lang="es-ES" sz="1640" spc="-1" strike="noStrike">
                <a:solidFill>
                  <a:srgbClr val="000000"/>
                </a:solidFill>
                <a:latin typeface="DejaVu Sans Condensed"/>
                <a:ea typeface="Arial"/>
              </a:rPr>
              <a:t>Método8</a:t>
            </a:r>
            <a:endParaRPr b="0" lang="es-AR" sz="1640" spc="-1" strike="noStrike">
              <a:latin typeface="Arial"/>
            </a:endParaRPr>
          </a:p>
        </p:txBody>
      </p:sp>
      <p:sp>
        <p:nvSpPr>
          <p:cNvPr id="274" name="CustomShape 19"/>
          <p:cNvSpPr/>
          <p:nvPr/>
        </p:nvSpPr>
        <p:spPr>
          <a:xfrm rot="10787400">
            <a:off x="5844960" y="3750480"/>
            <a:ext cx="815760" cy="325800"/>
          </a:xfrm>
          <a:custGeom>
            <a:avLst/>
            <a:gdLst/>
            <a:ahLst/>
            <a:rect l="l" t="t" r="r" b="b"/>
            <a:pathLst>
              <a:path w="2502" h="1002">
                <a:moveTo>
                  <a:pt x="0" y="251"/>
                </a:moveTo>
                <a:lnTo>
                  <a:pt x="1875" y="250"/>
                </a:lnTo>
                <a:lnTo>
                  <a:pt x="1875" y="0"/>
                </a:lnTo>
                <a:lnTo>
                  <a:pt x="2501" y="500"/>
                </a:lnTo>
                <a:lnTo>
                  <a:pt x="1876" y="1001"/>
                </a:lnTo>
                <a:lnTo>
                  <a:pt x="1875" y="750"/>
                </a:lnTo>
                <a:lnTo>
                  <a:pt x="0" y="751"/>
                </a:lnTo>
                <a:lnTo>
                  <a:pt x="0" y="251"/>
                </a:lnTo>
              </a:path>
            </a:pathLst>
          </a:custGeom>
          <a:solidFill>
            <a:srgbClr val="9999ff"/>
          </a:solidFill>
          <a:ln w="0">
            <a:solidFill>
              <a:srgbClr val="000000"/>
            </a:solidFill>
          </a:ln>
        </p:spPr>
        <p:style>
          <a:lnRef idx="0"/>
          <a:fillRef idx="0"/>
          <a:effectRef idx="0"/>
          <a:fontRef idx="minor"/>
        </p:style>
      </p:sp>
      <p:sp>
        <p:nvSpPr>
          <p:cNvPr id="275" name="CustomShape 20"/>
          <p:cNvSpPr/>
          <p:nvPr/>
        </p:nvSpPr>
        <p:spPr>
          <a:xfrm rot="10787400">
            <a:off x="5518440" y="3293640"/>
            <a:ext cx="815760" cy="325800"/>
          </a:xfrm>
          <a:custGeom>
            <a:avLst/>
            <a:gdLst/>
            <a:ahLst/>
            <a:rect l="l" t="t" r="r" b="b"/>
            <a:pathLst>
              <a:path w="2502" h="1002">
                <a:moveTo>
                  <a:pt x="0" y="250"/>
                </a:moveTo>
                <a:lnTo>
                  <a:pt x="1875" y="250"/>
                </a:lnTo>
                <a:lnTo>
                  <a:pt x="1875" y="0"/>
                </a:lnTo>
                <a:lnTo>
                  <a:pt x="2501" y="499"/>
                </a:lnTo>
                <a:lnTo>
                  <a:pt x="1876" y="1001"/>
                </a:lnTo>
                <a:lnTo>
                  <a:pt x="1876" y="750"/>
                </a:lnTo>
                <a:lnTo>
                  <a:pt x="1" y="750"/>
                </a:lnTo>
                <a:lnTo>
                  <a:pt x="0" y="250"/>
                </a:lnTo>
              </a:path>
            </a:pathLst>
          </a:custGeom>
          <a:solidFill>
            <a:srgbClr val="9999ff"/>
          </a:solidFill>
          <a:ln w="0">
            <a:solidFill>
              <a:srgbClr val="000000"/>
            </a:solidFill>
          </a:ln>
        </p:spPr>
        <p:style>
          <a:lnRef idx="0"/>
          <a:fillRef idx="0"/>
          <a:effectRef idx="0"/>
          <a:fontRef idx="minor"/>
        </p:style>
      </p:sp>
      <p:sp>
        <p:nvSpPr>
          <p:cNvPr id="276" name="CustomShape 21"/>
          <p:cNvSpPr/>
          <p:nvPr/>
        </p:nvSpPr>
        <p:spPr>
          <a:xfrm rot="10787400">
            <a:off x="6204240" y="4273560"/>
            <a:ext cx="815760" cy="325800"/>
          </a:xfrm>
          <a:custGeom>
            <a:avLst/>
            <a:gdLst/>
            <a:ahLst/>
            <a:rect l="l" t="t" r="r" b="b"/>
            <a:pathLst>
              <a:path w="2502" h="1002">
                <a:moveTo>
                  <a:pt x="0" y="250"/>
                </a:moveTo>
                <a:lnTo>
                  <a:pt x="1875" y="250"/>
                </a:lnTo>
                <a:lnTo>
                  <a:pt x="1875" y="0"/>
                </a:lnTo>
                <a:lnTo>
                  <a:pt x="2501" y="499"/>
                </a:lnTo>
                <a:lnTo>
                  <a:pt x="1875" y="1001"/>
                </a:lnTo>
                <a:lnTo>
                  <a:pt x="1875" y="750"/>
                </a:lnTo>
                <a:lnTo>
                  <a:pt x="0" y="750"/>
                </a:lnTo>
                <a:lnTo>
                  <a:pt x="0" y="250"/>
                </a:lnTo>
              </a:path>
            </a:pathLst>
          </a:custGeom>
          <a:solidFill>
            <a:srgbClr val="9999ff"/>
          </a:solidFill>
          <a:ln w="0">
            <a:solidFill>
              <a:srgbClr val="000000"/>
            </a:solidFill>
          </a:ln>
        </p:spPr>
        <p:style>
          <a:lnRef idx="0"/>
          <a:fillRef idx="0"/>
          <a:effectRef idx="0"/>
          <a:fontRef idx="minor"/>
        </p:style>
      </p:sp>
      <p:sp>
        <p:nvSpPr>
          <p:cNvPr id="277" name="TextShape 22"/>
          <p:cNvSpPr/>
          <p:nvPr/>
        </p:nvSpPr>
        <p:spPr>
          <a:xfrm>
            <a:off x="7020720" y="3686760"/>
            <a:ext cx="1631880" cy="42372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0" lang="es-ES" sz="1640" spc="-1" strike="noStrike">
                <a:solidFill>
                  <a:srgbClr val="000000"/>
                </a:solidFill>
                <a:latin typeface="DejaVu Serif Condensed"/>
                <a:ea typeface="Arial"/>
              </a:rPr>
              <a:t>uso correcto</a:t>
            </a:r>
            <a:endParaRPr b="0" lang="es-AR" sz="1640" spc="-1" strike="noStrike">
              <a:latin typeface="Arial"/>
            </a:endParaRPr>
          </a:p>
        </p:txBody>
      </p:sp>
    </p:spTree>
  </p:cSld>
  <p:transition spd="med">
    <p:wipe dir="d"/>
  </p:transition>
  <p:timing>
    <p:tnLst>
      <p:par>
        <p:cTn id="109" dur="indefinite" restart="never" nodeType="tmRoot">
          <p:childTnLst>
            <p:seq>
              <p:cTn id="110" dur="indefinite" nodeType="mainSeq">
                <p:childTnLst>
                  <p:par>
                    <p:cTn id="111" fill="hold">
                      <p:stCondLst>
                        <p:cond delay="indefinite"/>
                      </p:stCondLst>
                      <p:childTnLst>
                        <p:par>
                          <p:cTn id="112" fill="hold">
                            <p:stCondLst>
                              <p:cond delay="0"/>
                            </p:stCondLst>
                            <p:childTnLst>
                              <p:par>
                                <p:cTn id="113" nodeType="clickEffect" fill="hold" presetClass="entr" presetID="4" presetSubtype="16">
                                  <p:stCondLst>
                                    <p:cond delay="0"/>
                                  </p:stCondLst>
                                  <p:childTnLst>
                                    <p:set>
                                      <p:cBhvr>
                                        <p:cTn id="114" dur="1" fill="hold">
                                          <p:stCondLst>
                                            <p:cond delay="0"/>
                                          </p:stCondLst>
                                        </p:cTn>
                                        <p:tgtEl>
                                          <p:spTgt spid="274"/>
                                        </p:tgtEl>
                                        <p:attrNameLst>
                                          <p:attrName>style.visibility</p:attrName>
                                        </p:attrNameLst>
                                      </p:cBhvr>
                                      <p:to>
                                        <p:strVal val="visible"/>
                                      </p:to>
                                    </p:set>
                                    <p:animEffect filter="box(in)" transition="out">
                                      <p:cBhvr additive="repl">
                                        <p:cTn id="115" dur="500"/>
                                        <p:tgtEl>
                                          <p:spTgt spid="274"/>
                                        </p:tgtEl>
                                      </p:cBhvr>
                                    </p:animEffect>
                                  </p:childTnLst>
                                </p:cTn>
                              </p:par>
                              <p:par>
                                <p:cTn id="116" nodeType="withEffect" fill="hold" presetClass="entr" presetID="4" presetSubtype="16">
                                  <p:stCondLst>
                                    <p:cond delay="0"/>
                                  </p:stCondLst>
                                  <p:childTnLst>
                                    <p:set>
                                      <p:cBhvr>
                                        <p:cTn id="117" dur="1" fill="hold">
                                          <p:stCondLst>
                                            <p:cond delay="0"/>
                                          </p:stCondLst>
                                        </p:cTn>
                                        <p:tgtEl>
                                          <p:spTgt spid="275"/>
                                        </p:tgtEl>
                                        <p:attrNameLst>
                                          <p:attrName>style.visibility</p:attrName>
                                        </p:attrNameLst>
                                      </p:cBhvr>
                                      <p:to>
                                        <p:strVal val="visible"/>
                                      </p:to>
                                    </p:set>
                                    <p:animEffect filter="box(in)" transition="out">
                                      <p:cBhvr additive="repl">
                                        <p:cTn id="118" dur="500"/>
                                        <p:tgtEl>
                                          <p:spTgt spid="275"/>
                                        </p:tgtEl>
                                      </p:cBhvr>
                                    </p:animEffect>
                                  </p:childTnLst>
                                </p:cTn>
                              </p:par>
                              <p:par>
                                <p:cTn id="119" nodeType="withEffect" fill="hold" presetClass="entr" presetID="4" presetSubtype="16">
                                  <p:stCondLst>
                                    <p:cond delay="0"/>
                                  </p:stCondLst>
                                  <p:childTnLst>
                                    <p:set>
                                      <p:cBhvr>
                                        <p:cTn id="120" dur="1" fill="hold">
                                          <p:stCondLst>
                                            <p:cond delay="0"/>
                                          </p:stCondLst>
                                        </p:cTn>
                                        <p:tgtEl>
                                          <p:spTgt spid="276"/>
                                        </p:tgtEl>
                                        <p:attrNameLst>
                                          <p:attrName>style.visibility</p:attrName>
                                        </p:attrNameLst>
                                      </p:cBhvr>
                                      <p:to>
                                        <p:strVal val="visible"/>
                                      </p:to>
                                    </p:set>
                                    <p:animEffect filter="box(in)" transition="out">
                                      <p:cBhvr additive="repl">
                                        <p:cTn id="121" dur="500"/>
                                        <p:tgtEl>
                                          <p:spTgt spid="276"/>
                                        </p:tgtEl>
                                      </p:cBhvr>
                                    </p:animEffect>
                                  </p:childTnLst>
                                </p:cTn>
                              </p:par>
                              <p:par>
                                <p:cTn id="122" nodeType="withEffect" fill="hold" presetClass="entr" presetID="4" presetSubtype="16">
                                  <p:stCondLst>
                                    <p:cond delay="0"/>
                                  </p:stCondLst>
                                  <p:childTnLst>
                                    <p:set>
                                      <p:cBhvr>
                                        <p:cTn id="123" dur="1" fill="hold">
                                          <p:stCondLst>
                                            <p:cond delay="0"/>
                                          </p:stCondLst>
                                        </p:cTn>
                                        <p:tgtEl>
                                          <p:spTgt spid="277"/>
                                        </p:tgtEl>
                                        <p:attrNameLst>
                                          <p:attrName>style.visibility</p:attrName>
                                        </p:attrNameLst>
                                      </p:cBhvr>
                                      <p:to>
                                        <p:strVal val="visible"/>
                                      </p:to>
                                    </p:set>
                                    <p:animEffect filter="box(in)" transition="out">
                                      <p:cBhvr additive="repl">
                                        <p:cTn id="124" dur="5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3"/>
          <p:cNvSpPr/>
          <p:nvPr/>
        </p:nvSpPr>
        <p:spPr>
          <a:xfrm>
            <a:off x="168840" y="60588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ES" sz="2360" spc="-1" strike="noStrike">
                <a:solidFill>
                  <a:srgbClr val="000000"/>
                </a:solidFill>
                <a:latin typeface="DejaVu Sans Condensed"/>
                <a:ea typeface="Arial"/>
              </a:rPr>
              <a:t>Constructores</a:t>
            </a:r>
            <a:endParaRPr b="0" lang="es-AR" sz="2360" spc="-1" strike="noStrike">
              <a:latin typeface="Arial"/>
            </a:endParaRPr>
          </a:p>
        </p:txBody>
      </p:sp>
      <p:sp>
        <p:nvSpPr>
          <p:cNvPr id="279" name="TextShape 4"/>
          <p:cNvSpPr/>
          <p:nvPr/>
        </p:nvSpPr>
        <p:spPr>
          <a:xfrm>
            <a:off x="0" y="1299600"/>
            <a:ext cx="9142560" cy="1765800"/>
          </a:xfrm>
          <a:prstGeom prst="rect">
            <a:avLst/>
          </a:prstGeom>
          <a:noFill/>
          <a:ln w="0">
            <a:noFill/>
          </a:ln>
        </p:spPr>
        <p:style>
          <a:lnRef idx="0"/>
          <a:fillRef idx="0"/>
          <a:effectRef idx="0"/>
          <a:fontRef idx="minor"/>
        </p:style>
        <p:txBody>
          <a:bodyPr lIns="81720" rIns="81720" tIns="40680" bIns="40680" anchor="t">
            <a:noAutofit/>
          </a:bodyPr>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Métodos con el mismo nombre de la clase.</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Se utilizan para controlar el estado inicial en el que se crea un objeto.</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No poseen valor de retorno (ni siquiera void).</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No se pueden invocar directamente como otro método.</a:t>
            </a:r>
            <a:endParaRPr b="0" lang="es-AR" sz="1640" spc="-1" strike="noStrike">
              <a:latin typeface="Arial"/>
            </a:endParaRPr>
          </a:p>
        </p:txBody>
      </p:sp>
      <p:pic>
        <p:nvPicPr>
          <p:cNvPr id="280" name="Picture 408" descr=""/>
          <p:cNvPicPr/>
          <p:nvPr/>
        </p:nvPicPr>
        <p:blipFill>
          <a:blip r:embed="rId1"/>
          <a:stretch/>
        </p:blipFill>
        <p:spPr>
          <a:xfrm>
            <a:off x="326520" y="3746520"/>
            <a:ext cx="2121840" cy="978840"/>
          </a:xfrm>
          <a:prstGeom prst="rect">
            <a:avLst/>
          </a:prstGeom>
          <a:ln w="0">
            <a:noFill/>
          </a:ln>
        </p:spPr>
      </p:pic>
      <p:pic>
        <p:nvPicPr>
          <p:cNvPr id="281" name="Picture 409" descr=""/>
          <p:cNvPicPr/>
          <p:nvPr/>
        </p:nvPicPr>
        <p:blipFill>
          <a:blip r:embed="rId2"/>
          <a:stretch/>
        </p:blipFill>
        <p:spPr>
          <a:xfrm>
            <a:off x="3156840" y="3652200"/>
            <a:ext cx="5659560" cy="1726560"/>
          </a:xfrm>
          <a:prstGeom prst="rect">
            <a:avLst/>
          </a:prstGeom>
          <a:ln w="0">
            <a:noFill/>
          </a:ln>
        </p:spPr>
      </p:pic>
      <p:sp>
        <p:nvSpPr>
          <p:cNvPr id="282" name="TextShape 5"/>
          <p:cNvSpPr/>
          <p:nvPr/>
        </p:nvSpPr>
        <p:spPr>
          <a:xfrm>
            <a:off x="163440" y="5379480"/>
            <a:ext cx="2121840" cy="322200"/>
          </a:xfrm>
          <a:prstGeom prst="rect">
            <a:avLst/>
          </a:prstGeom>
          <a:noFill/>
          <a:ln w="0">
            <a:noFill/>
          </a:ln>
        </p:spPr>
        <p:style>
          <a:lnRef idx="0"/>
          <a:fillRef idx="0"/>
          <a:effectRef idx="0"/>
          <a:fontRef idx="minor"/>
        </p:style>
        <p:txBody>
          <a:bodyPr lIns="81720" rIns="81720" tIns="40680" bIns="40680" anchor="t">
            <a:noAutofit/>
          </a:bodyPr>
          <a:p>
            <a:pPr algn="ctr">
              <a:lnSpc>
                <a:spcPct val="100000"/>
              </a:lnSpc>
              <a:buNone/>
            </a:pPr>
            <a:r>
              <a:rPr b="1" lang="es-ES" sz="1640" spc="-1" strike="noStrike">
                <a:solidFill>
                  <a:srgbClr val="000000"/>
                </a:solidFill>
                <a:latin typeface="DejaVu Sans Condensed"/>
                <a:ea typeface="Arial"/>
              </a:rPr>
              <a:t>Constructor vacío</a:t>
            </a:r>
            <a:endParaRPr b="0" lang="es-AR" sz="1640" spc="-1" strike="noStrike">
              <a:latin typeface="Arial"/>
            </a:endParaRPr>
          </a:p>
        </p:txBody>
      </p:sp>
      <p:sp>
        <p:nvSpPr>
          <p:cNvPr id="283" name="TextShape 6"/>
          <p:cNvSpPr/>
          <p:nvPr/>
        </p:nvSpPr>
        <p:spPr>
          <a:xfrm>
            <a:off x="3494160" y="5379480"/>
            <a:ext cx="3852720" cy="322200"/>
          </a:xfrm>
          <a:prstGeom prst="rect">
            <a:avLst/>
          </a:prstGeom>
          <a:noFill/>
          <a:ln w="0">
            <a:noFill/>
          </a:ln>
        </p:spPr>
        <p:style>
          <a:lnRef idx="0"/>
          <a:fillRef idx="0"/>
          <a:effectRef idx="0"/>
          <a:fontRef idx="minor"/>
        </p:style>
        <p:txBody>
          <a:bodyPr lIns="81720" rIns="81720" tIns="40680" bIns="40680" anchor="t">
            <a:noAutofit/>
          </a:bodyPr>
          <a:p>
            <a:pPr algn="ctr">
              <a:lnSpc>
                <a:spcPct val="100000"/>
              </a:lnSpc>
              <a:buNone/>
            </a:pPr>
            <a:r>
              <a:rPr b="1" lang="es-ES" sz="1640" spc="-1" strike="noStrike">
                <a:solidFill>
                  <a:srgbClr val="000000"/>
                </a:solidFill>
                <a:latin typeface="DejaVu Sans Condensed"/>
                <a:ea typeface="Arial"/>
              </a:rPr>
              <a:t>Constructor con Parámetros</a:t>
            </a:r>
            <a:endParaRPr b="0" lang="es-AR" sz="1640" spc="-1" strike="noStrike">
              <a:latin typeface="Arial"/>
            </a:endParaRPr>
          </a:p>
        </p:txBody>
      </p:sp>
    </p:spTree>
  </p:cSld>
  <p:transition spd="med">
    <p:wipe dir="d"/>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p:nvPr/>
        </p:nvSpPr>
        <p:spPr>
          <a:xfrm>
            <a:off x="457200" y="522720"/>
            <a:ext cx="6530400" cy="6523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Scala : Todo es un Objeto</a:t>
            </a:r>
            <a:endParaRPr b="0" lang="es-AR" sz="3270" spc="-1" strike="noStrike">
              <a:latin typeface="Arial"/>
            </a:endParaRPr>
          </a:p>
        </p:txBody>
      </p:sp>
      <p:sp>
        <p:nvSpPr>
          <p:cNvPr id="285" name="TextShape 2"/>
          <p:cNvSpPr/>
          <p:nvPr/>
        </p:nvSpPr>
        <p:spPr>
          <a:xfrm>
            <a:off x="457200" y="1632960"/>
            <a:ext cx="8228520" cy="3976200"/>
          </a:xfrm>
          <a:prstGeom prst="rect">
            <a:avLst/>
          </a:prstGeom>
          <a:noFill/>
          <a:ln w="0">
            <a:noFill/>
          </a:ln>
        </p:spPr>
        <p:style>
          <a:lnRef idx="0"/>
          <a:fillRef idx="0"/>
          <a:effectRef idx="0"/>
          <a:fontRef idx="minor"/>
        </p:style>
        <p:txBody>
          <a:bodyPr lIns="0" rIns="0" tIns="0" bIns="0" anchor="t">
            <a:noAutofit/>
          </a:bodyPr>
          <a:p>
            <a:pPr marL="431640" indent="-324000">
              <a:lnSpc>
                <a:spcPct val="100000"/>
              </a:lnSpc>
              <a:spcAft>
                <a:spcPts val="1414"/>
              </a:spcAft>
              <a:buClr>
                <a:srgbClr val="000000"/>
              </a:buClr>
              <a:buSzPct val="45000"/>
              <a:buFont typeface="Wingdings" charset="2"/>
              <a:buChar char=""/>
            </a:pPr>
            <a:r>
              <a:rPr b="0" lang="es-AR" sz="1800" spc="-1" strike="noStrike">
                <a:solidFill>
                  <a:srgbClr val="000000"/>
                </a:solidFill>
                <a:latin typeface="Arial"/>
                <a:ea typeface="Arial"/>
              </a:rPr>
              <a:t>Como Java, scala cuenta con tipos tales como Byte , Char , Short , Int , Long , Float y Double, además Boolean. Sin embargo no existe el concepto de valores primitivos, es decir todo es un objeto, en serio. Veamos un ejemplo:</a:t>
            </a:r>
            <a:endParaRPr b="0" lang="es-AR" sz="1800" spc="-1" strike="noStrike">
              <a:latin typeface="Arial"/>
            </a:endParaRPr>
          </a:p>
          <a:p>
            <a:pPr marL="431640" indent="-324000">
              <a:lnSpc>
                <a:spcPct val="100000"/>
              </a:lnSpc>
              <a:spcAft>
                <a:spcPts val="1414"/>
              </a:spcAft>
              <a:buClr>
                <a:srgbClr val="000000"/>
              </a:buClr>
              <a:buSzPct val="45000"/>
              <a:buFont typeface="Wingdings" charset="2"/>
              <a:buChar char=""/>
            </a:pPr>
            <a:r>
              <a:rPr b="0" lang="es-AR" sz="1800" spc="-1" strike="noStrike">
                <a:solidFill>
                  <a:srgbClr val="000000"/>
                </a:solidFill>
                <a:latin typeface="Arial"/>
                <a:ea typeface="Arial"/>
              </a:rPr>
              <a:t>1.toString() //"1"</a:t>
            </a:r>
            <a:endParaRPr b="0" lang="es-AR" sz="1800" spc="-1" strike="noStrike">
              <a:latin typeface="Arial"/>
            </a:endParaRPr>
          </a:p>
          <a:p>
            <a:pPr marL="431640" indent="-324000">
              <a:lnSpc>
                <a:spcPct val="100000"/>
              </a:lnSpc>
              <a:spcAft>
                <a:spcPts val="1414"/>
              </a:spcAft>
              <a:buClr>
                <a:srgbClr val="000000"/>
              </a:buClr>
              <a:buSzPct val="45000"/>
              <a:buFont typeface="Wingdings" charset="2"/>
              <a:buChar char=""/>
            </a:pPr>
            <a:r>
              <a:rPr b="0" lang="es-AR" sz="1800" spc="-1" strike="noStrike">
                <a:solidFill>
                  <a:srgbClr val="000000"/>
                </a:solidFill>
                <a:latin typeface="Arial"/>
                <a:ea typeface="Arial"/>
              </a:rPr>
              <a:t>O</a:t>
            </a:r>
            <a:endParaRPr b="0" lang="es-AR" sz="1800" spc="-1" strike="noStrike">
              <a:latin typeface="Arial"/>
            </a:endParaRPr>
          </a:p>
          <a:p>
            <a:pPr marL="431640" indent="-324000">
              <a:lnSpc>
                <a:spcPct val="100000"/>
              </a:lnSpc>
              <a:spcAft>
                <a:spcPts val="1414"/>
              </a:spcAft>
              <a:buClr>
                <a:srgbClr val="000000"/>
              </a:buClr>
              <a:buSzPct val="45000"/>
              <a:buFont typeface="Wingdings" charset="2"/>
              <a:buChar char=""/>
            </a:pPr>
            <a:r>
              <a:rPr b="0" lang="es-AR" sz="1800" spc="-1" strike="noStrike">
                <a:solidFill>
                  <a:srgbClr val="000000"/>
                </a:solidFill>
                <a:latin typeface="Arial"/>
                <a:ea typeface="Arial"/>
              </a:rPr>
              <a:t>1.to(10) // Yields Range(1, 2, 3, 4, 5, 6, 7, 8, 9, 10)</a:t>
            </a:r>
            <a:endParaRPr b="0" lang="es-AR" sz="1800" spc="-1" strike="noStrike">
              <a:latin typeface="Arial"/>
            </a:endParaRPr>
          </a:p>
          <a:p>
            <a:pPr marL="431640" indent="-324000">
              <a:lnSpc>
                <a:spcPct val="100000"/>
              </a:lnSpc>
              <a:spcAft>
                <a:spcPts val="1414"/>
              </a:spcAft>
              <a:buClr>
                <a:srgbClr val="000000"/>
              </a:buClr>
              <a:buSzPct val="45000"/>
              <a:buFont typeface="Wingdings" charset="2"/>
              <a:buChar char=""/>
            </a:pPr>
            <a:r>
              <a:rPr b="0" lang="es-AR" sz="1800" spc="-1" strike="noStrike">
                <a:solidFill>
                  <a:srgbClr val="000000"/>
                </a:solidFill>
                <a:latin typeface="Arial"/>
                <a:ea typeface="Arial"/>
              </a:rPr>
              <a:t>La sobrecarga de operadores en scala es más simple, dado que un operador no es más que un método de un objeto. Es decir:</a:t>
            </a:r>
            <a:endParaRPr b="0" lang="es-AR" sz="1800" spc="-1" strike="noStrike">
              <a:latin typeface="Arial"/>
            </a:endParaRPr>
          </a:p>
          <a:p>
            <a:pPr marL="431640" indent="-324000">
              <a:lnSpc>
                <a:spcPct val="100000"/>
              </a:lnSpc>
              <a:spcAft>
                <a:spcPts val="1414"/>
              </a:spcAft>
              <a:buClr>
                <a:srgbClr val="000000"/>
              </a:buClr>
              <a:buSzPct val="45000"/>
              <a:buFont typeface="Wingdings" charset="2"/>
              <a:buChar char=""/>
            </a:pPr>
            <a:r>
              <a:rPr b="0" lang="es-AR" sz="1800" spc="-1" strike="noStrike">
                <a:solidFill>
                  <a:srgbClr val="000000"/>
                </a:solidFill>
                <a:latin typeface="Arial"/>
                <a:ea typeface="Arial"/>
              </a:rPr>
              <a:t>a + b</a:t>
            </a:r>
            <a:endParaRPr b="0" lang="es-AR" sz="1800" spc="-1" strike="noStrike">
              <a:latin typeface="Arial"/>
            </a:endParaRPr>
          </a:p>
          <a:p>
            <a:pPr marL="431640" indent="-324000">
              <a:lnSpc>
                <a:spcPct val="100000"/>
              </a:lnSpc>
              <a:spcAft>
                <a:spcPts val="1414"/>
              </a:spcAft>
              <a:buClr>
                <a:srgbClr val="000000"/>
              </a:buClr>
              <a:buSzPct val="45000"/>
              <a:buFont typeface="Wingdings" charset="2"/>
              <a:buChar char=""/>
            </a:pPr>
            <a:r>
              <a:rPr b="0" lang="es-AR" sz="1800" spc="-1" strike="noStrike">
                <a:solidFill>
                  <a:srgbClr val="000000"/>
                </a:solidFill>
                <a:latin typeface="Arial"/>
                <a:ea typeface="Arial"/>
              </a:rPr>
              <a:t>Es la forma simplificada de :</a:t>
            </a:r>
            <a:endParaRPr b="0" lang="es-AR" sz="1800" spc="-1" strike="noStrike">
              <a:latin typeface="Arial"/>
            </a:endParaRPr>
          </a:p>
          <a:p>
            <a:pPr marL="431640" indent="-324000">
              <a:lnSpc>
                <a:spcPct val="100000"/>
              </a:lnSpc>
              <a:spcAft>
                <a:spcPts val="1414"/>
              </a:spcAft>
              <a:buClr>
                <a:srgbClr val="000000"/>
              </a:buClr>
              <a:buSzPct val="45000"/>
              <a:buFont typeface="Wingdings" charset="2"/>
              <a:buChar char=""/>
            </a:pPr>
            <a:r>
              <a:rPr b="0" lang="es-AR" sz="1800" spc="-1" strike="noStrike">
                <a:solidFill>
                  <a:srgbClr val="000000"/>
                </a:solidFill>
                <a:latin typeface="Arial"/>
                <a:ea typeface="Arial"/>
              </a:rPr>
              <a:t>a.+(b)</a:t>
            </a:r>
            <a:endParaRPr b="0" lang="es-AR"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9"/>
          <p:cNvSpPr/>
          <p:nvPr/>
        </p:nvSpPr>
        <p:spPr>
          <a:xfrm>
            <a:off x="457200" y="522720"/>
            <a:ext cx="6530400" cy="6523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270" spc="-1" strike="noStrike">
                <a:solidFill>
                  <a:srgbClr val="000000"/>
                </a:solidFill>
                <a:latin typeface="Arial"/>
                <a:ea typeface="Arial"/>
              </a:rPr>
              <a:t>Scala : </a:t>
            </a:r>
            <a:r>
              <a:rPr b="0" lang="es-AR" sz="3270" spc="-1" strike="noStrike">
                <a:solidFill>
                  <a:srgbClr val="000000"/>
                </a:solidFill>
                <a:latin typeface="Arial"/>
                <a:ea typeface="Arial"/>
              </a:rPr>
              <a:t>Todo es un Objeto</a:t>
            </a:r>
            <a:endParaRPr b="0" lang="es-AR" sz="3270" spc="-1" strike="noStrike">
              <a:latin typeface="Arial"/>
            </a:endParaRPr>
          </a:p>
        </p:txBody>
      </p:sp>
      <p:sp>
        <p:nvSpPr>
          <p:cNvPr id="287" name="TextShape 20"/>
          <p:cNvSpPr/>
          <p:nvPr/>
        </p:nvSpPr>
        <p:spPr>
          <a:xfrm>
            <a:off x="457200" y="1632960"/>
            <a:ext cx="8228520" cy="3976200"/>
          </a:xfrm>
          <a:prstGeom prst="rect">
            <a:avLst/>
          </a:prstGeom>
          <a:noFill/>
          <a:ln w="0">
            <a:noFill/>
          </a:ln>
        </p:spPr>
        <p:style>
          <a:lnRef idx="0"/>
          <a:fillRef idx="0"/>
          <a:effectRef idx="0"/>
          <a:fontRef idx="minor"/>
        </p:style>
        <p:txBody>
          <a:bodyPr lIns="0" rIns="0" tIns="0" bIns="0" anchor="t">
            <a:normAutofit/>
          </a:bodyPr>
          <a:p>
            <a:pPr marL="431640" indent="-32400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En Scala, es común usar una sintaxis que se parece a una llamada de función. Por ejemplo si a un string lo llamamos con un parámetro entero este retornara el char en  posición, similar a llamar a charAt de java o el operador [] en C. Por ejemplo:</a:t>
            </a:r>
            <a:endParaRPr b="0" lang="es-AR" sz="2360" spc="-1" strike="noStrike">
              <a:latin typeface="Arial"/>
            </a:endParaRPr>
          </a:p>
          <a:p>
            <a:pPr marL="431640" indent="-32400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"Hello"(4) // Yields 'o'</a:t>
            </a:r>
            <a:endParaRPr b="0" lang="es-AR" sz="2360" spc="-1" strike="noStrike">
              <a:latin typeface="Arial"/>
            </a:endParaRPr>
          </a:p>
          <a:p>
            <a:pPr marL="431640" indent="-32400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Esto funciona porque StringOps implemento el método apply :</a:t>
            </a:r>
            <a:endParaRPr b="0" lang="es-AR" sz="2360" spc="-1" strike="noStrike">
              <a:latin typeface="Arial"/>
            </a:endParaRPr>
          </a:p>
          <a:p>
            <a:pPr marL="431640" indent="-32400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"Hello".apply(4)</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21"/>
          <p:cNvSpPr/>
          <p:nvPr/>
        </p:nvSpPr>
        <p:spPr>
          <a:xfrm>
            <a:off x="457200" y="522720"/>
            <a:ext cx="6530400" cy="6523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n-US" sz="3270" spc="-1" strike="noStrike">
                <a:solidFill>
                  <a:srgbClr val="000000"/>
                </a:solidFill>
                <a:latin typeface="Arial"/>
                <a:ea typeface="Arial"/>
              </a:rPr>
              <a:t>Scala : </a:t>
            </a:r>
            <a:r>
              <a:rPr b="0" lang="es-AR" sz="3270" spc="-1" strike="noStrike">
                <a:solidFill>
                  <a:srgbClr val="000000"/>
                </a:solidFill>
                <a:latin typeface="Arial"/>
                <a:ea typeface="Arial"/>
              </a:rPr>
              <a:t>Clases</a:t>
            </a:r>
            <a:endParaRPr b="0" lang="es-AR" sz="3270" spc="-1" strike="noStrike">
              <a:latin typeface="Arial"/>
            </a:endParaRPr>
          </a:p>
        </p:txBody>
      </p:sp>
      <p:sp>
        <p:nvSpPr>
          <p:cNvPr id="289" name="TextShape 23"/>
          <p:cNvSpPr/>
          <p:nvPr/>
        </p:nvSpPr>
        <p:spPr>
          <a:xfrm>
            <a:off x="457200" y="1632960"/>
            <a:ext cx="8228520" cy="3976200"/>
          </a:xfrm>
          <a:prstGeom prst="rect">
            <a:avLst/>
          </a:prstGeom>
          <a:noFill/>
          <a:ln w="0">
            <a:noFill/>
          </a:ln>
        </p:spPr>
        <p:style>
          <a:lnRef idx="0"/>
          <a:fillRef idx="0"/>
          <a:effectRef idx="0"/>
          <a:fontRef idx="minor"/>
        </p:style>
        <p:txBody>
          <a:bodyPr lIns="0" rIns="0" tIns="0" bIns="0" anchor="t">
            <a:normAutofit fontScale="96000"/>
          </a:bodyPr>
          <a:p>
            <a:pPr marL="431640" indent="-32400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Scala cuenta con una estructura para definir clases como java o c++. Pero un tanto más moderna y nos simplifica bastante las escritura.</a:t>
            </a:r>
            <a:endParaRPr b="0" lang="es-AR" sz="2360" spc="-1" strike="noStrike">
              <a:latin typeface="Arial"/>
            </a:endParaRPr>
          </a:p>
          <a:p>
            <a:pPr marL="108000">
              <a:lnSpc>
                <a:spcPct val="100000"/>
              </a:lnSpc>
              <a:spcAft>
                <a:spcPts val="1414"/>
              </a:spcAft>
              <a:buNone/>
              <a:tabLst>
                <a:tab algn="l" pos="0"/>
              </a:tabLst>
            </a:pPr>
            <a:r>
              <a:rPr b="0" lang="es-AR" sz="2360" spc="-1" strike="noStrike">
                <a:solidFill>
                  <a:srgbClr val="000000"/>
                </a:solidFill>
                <a:latin typeface="Arial"/>
                <a:ea typeface="Arial"/>
              </a:rPr>
              <a:t>class Counter {</a:t>
            </a:r>
            <a:endParaRPr b="0" lang="es-AR" sz="2360" spc="-1" strike="noStrike">
              <a:latin typeface="Arial"/>
            </a:endParaRPr>
          </a:p>
          <a:p>
            <a:pPr marL="108000">
              <a:lnSpc>
                <a:spcPct val="100000"/>
              </a:lnSpc>
              <a:spcAft>
                <a:spcPts val="1414"/>
              </a:spcAft>
              <a:buNone/>
              <a:tabLst>
                <a:tab algn="l" pos="0"/>
              </a:tabLst>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private var value = 0 // Se deben inicializar los valores</a:t>
            </a:r>
            <a:endParaRPr b="0" lang="es-AR" sz="2360" spc="-1" strike="noStrike">
              <a:latin typeface="Arial"/>
            </a:endParaRPr>
          </a:p>
          <a:p>
            <a:pPr marL="108000">
              <a:lnSpc>
                <a:spcPct val="100000"/>
              </a:lnSpc>
              <a:spcAft>
                <a:spcPts val="1414"/>
              </a:spcAft>
              <a:buNone/>
              <a:tabLst>
                <a:tab algn="l" pos="0"/>
              </a:tabLst>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def increment() { value += 1 } // Métodos por defecto son públicos</a:t>
            </a:r>
            <a:endParaRPr b="0" lang="es-AR" sz="2360" spc="-1" strike="noStrike">
              <a:latin typeface="Arial"/>
            </a:endParaRPr>
          </a:p>
          <a:p>
            <a:pPr marL="108000">
              <a:lnSpc>
                <a:spcPct val="100000"/>
              </a:lnSpc>
              <a:spcAft>
                <a:spcPts val="1414"/>
              </a:spcAft>
              <a:buNone/>
              <a:tabLst>
                <a:tab algn="l" pos="0"/>
              </a:tabLst>
            </a:pPr>
            <a:r>
              <a:rPr b="0" lang="es-AR" sz="2360" spc="-1" strike="noStrike">
                <a:solidFill>
                  <a:srgbClr val="000000"/>
                </a:solidFill>
                <a:latin typeface="Arial"/>
                <a:ea typeface="Arial"/>
              </a:rPr>
              <a:t>  </a:t>
            </a:r>
            <a:r>
              <a:rPr b="0" lang="es-AR" sz="2360" spc="-1" strike="noStrike">
                <a:solidFill>
                  <a:srgbClr val="000000"/>
                </a:solidFill>
                <a:latin typeface="Arial"/>
                <a:ea typeface="Arial"/>
              </a:rPr>
              <a:t>def current() = value</a:t>
            </a:r>
            <a:endParaRPr b="0" lang="es-AR" sz="2360" spc="-1" strike="noStrike">
              <a:latin typeface="Arial"/>
            </a:endParaRPr>
          </a:p>
          <a:p>
            <a:pPr marL="108000">
              <a:lnSpc>
                <a:spcPct val="100000"/>
              </a:lnSpc>
              <a:spcAft>
                <a:spcPts val="1414"/>
              </a:spcAft>
              <a:buNone/>
              <a:tabLst>
                <a:tab algn="l" pos="0"/>
              </a:tabLst>
            </a:pPr>
            <a:r>
              <a:rPr b="0" lang="es-AR" sz="2360" spc="-1" strike="noStrike">
                <a:solidFill>
                  <a:srgbClr val="000000"/>
                </a:solidFill>
                <a:latin typeface="Arial"/>
                <a:ea typeface="Arial"/>
              </a:rPr>
              <a:t>}</a:t>
            </a: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3"/>
          <p:cNvSpPr/>
          <p:nvPr/>
        </p:nvSpPr>
        <p:spPr>
          <a:xfrm>
            <a:off x="163440" y="59328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ES" sz="2360" spc="-1" strike="noStrike">
                <a:solidFill>
                  <a:srgbClr val="000000"/>
                </a:solidFill>
                <a:latin typeface="DejaVu Sans Condensed"/>
                <a:ea typeface="Arial"/>
              </a:rPr>
              <a:t>La complejidad del Software</a:t>
            </a:r>
            <a:endParaRPr b="0" lang="es-AR" sz="2360" spc="-1" strike="noStrike">
              <a:latin typeface="Arial"/>
            </a:endParaRPr>
          </a:p>
        </p:txBody>
      </p:sp>
      <p:pic>
        <p:nvPicPr>
          <p:cNvPr id="173" name="Picture 53" descr=""/>
          <p:cNvPicPr/>
          <p:nvPr/>
        </p:nvPicPr>
        <p:blipFill>
          <a:blip r:embed="rId1"/>
          <a:stretch/>
        </p:blipFill>
        <p:spPr>
          <a:xfrm>
            <a:off x="7347240" y="5737680"/>
            <a:ext cx="1795320" cy="1119600"/>
          </a:xfrm>
          <a:prstGeom prst="rect">
            <a:avLst/>
          </a:prstGeom>
          <a:ln w="0">
            <a:noFill/>
          </a:ln>
        </p:spPr>
      </p:pic>
      <p:sp>
        <p:nvSpPr>
          <p:cNvPr id="174" name="TextShape 4"/>
          <p:cNvSpPr/>
          <p:nvPr/>
        </p:nvSpPr>
        <p:spPr>
          <a:xfrm>
            <a:off x="0" y="1284840"/>
            <a:ext cx="5877360" cy="321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0" lang="es-ES" sz="1640" spc="-1" strike="noStrike">
                <a:solidFill>
                  <a:srgbClr val="000000"/>
                </a:solidFill>
                <a:latin typeface="DejaVu Serif Condensed"/>
                <a:ea typeface="Arial"/>
              </a:rPr>
              <a:t>Es una propiedad esencial del software, depende 4 partes:</a:t>
            </a:r>
            <a:endParaRPr b="0" lang="es-AR" sz="1640" spc="-1" strike="noStrike">
              <a:latin typeface="Arial"/>
            </a:endParaRPr>
          </a:p>
        </p:txBody>
      </p:sp>
      <p:sp>
        <p:nvSpPr>
          <p:cNvPr id="175" name="TextShape 5"/>
          <p:cNvSpPr/>
          <p:nvPr/>
        </p:nvSpPr>
        <p:spPr>
          <a:xfrm>
            <a:off x="91440" y="1841400"/>
            <a:ext cx="8816040" cy="3209760"/>
          </a:xfrm>
          <a:prstGeom prst="rect">
            <a:avLst/>
          </a:prstGeom>
          <a:noFill/>
          <a:ln w="0">
            <a:noFill/>
          </a:ln>
        </p:spPr>
        <p:style>
          <a:lnRef idx="0"/>
          <a:fillRef idx="0"/>
          <a:effectRef idx="0"/>
          <a:fontRef idx="minor"/>
        </p:style>
        <p:txBody>
          <a:bodyPr lIns="81720" rIns="81720" tIns="40680" bIns="40680" anchor="t">
            <a:noAutofit/>
          </a:bodyPr>
          <a:p>
            <a:pPr lvl="2" marL="64764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El </a:t>
            </a:r>
            <a:r>
              <a:rPr b="0" i="1" lang="es-ES" sz="1640" spc="-1" strike="noStrike">
                <a:solidFill>
                  <a:srgbClr val="000000"/>
                </a:solidFill>
                <a:latin typeface="DejaVu Serif Condensed"/>
                <a:ea typeface="Arial"/>
              </a:rPr>
              <a:t>dominio</a:t>
            </a:r>
            <a:r>
              <a:rPr b="0" lang="es-ES" sz="1640" spc="-1" strike="noStrike">
                <a:solidFill>
                  <a:srgbClr val="000000"/>
                </a:solidFill>
                <a:latin typeface="DejaVu Serif Condensed"/>
                <a:ea typeface="Arial"/>
              </a:rPr>
              <a:t> del problema</a:t>
            </a:r>
            <a:endParaRPr b="0" lang="es-AR" sz="1640" spc="-1" strike="noStrike">
              <a:latin typeface="Arial"/>
            </a:endParaRPr>
          </a:p>
          <a:p>
            <a:pPr>
              <a:lnSpc>
                <a:spcPct val="100000"/>
              </a:lnSpc>
              <a:buNone/>
            </a:pPr>
            <a:endParaRPr b="0" lang="es-AR" sz="1640" spc="-1" strike="noStrike">
              <a:latin typeface="Arial"/>
            </a:endParaRPr>
          </a:p>
          <a:p>
            <a:pPr>
              <a:lnSpc>
                <a:spcPct val="100000"/>
              </a:lnSpc>
              <a:buNone/>
            </a:pPr>
            <a:endParaRPr b="0" lang="es-AR" sz="1640" spc="-1" strike="noStrike">
              <a:latin typeface="Arial"/>
            </a:endParaRPr>
          </a:p>
          <a:p>
            <a:pPr>
              <a:lnSpc>
                <a:spcPct val="100000"/>
              </a:lnSpc>
              <a:buNone/>
            </a:pPr>
            <a:endParaRPr b="0" lang="es-AR" sz="1640" spc="-1" strike="noStrike">
              <a:latin typeface="Arial"/>
            </a:endParaRPr>
          </a:p>
          <a:p>
            <a:pPr lvl="2" marL="64764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El </a:t>
            </a:r>
            <a:r>
              <a:rPr b="0" i="1" lang="es-ES" sz="1640" spc="-1" strike="noStrike">
                <a:solidFill>
                  <a:srgbClr val="000000"/>
                </a:solidFill>
                <a:latin typeface="DejaVu Serif Condensed"/>
                <a:ea typeface="Arial"/>
              </a:rPr>
              <a:t>proceso</a:t>
            </a:r>
            <a:r>
              <a:rPr b="0" lang="es-ES" sz="1640" spc="-1" strike="noStrike">
                <a:solidFill>
                  <a:srgbClr val="000000"/>
                </a:solidFill>
                <a:latin typeface="DejaVu Serif Condensed"/>
                <a:ea typeface="Arial"/>
              </a:rPr>
              <a:t> de desarrollo</a:t>
            </a:r>
            <a:endParaRPr b="0" lang="es-AR" sz="1640" spc="-1" strike="noStrike">
              <a:latin typeface="Arial"/>
            </a:endParaRPr>
          </a:p>
          <a:p>
            <a:pPr>
              <a:lnSpc>
                <a:spcPct val="100000"/>
              </a:lnSpc>
              <a:buNone/>
            </a:pPr>
            <a:endParaRPr b="0" lang="es-AR" sz="1640" spc="-1" strike="noStrike">
              <a:latin typeface="Arial"/>
            </a:endParaRPr>
          </a:p>
          <a:p>
            <a:pPr>
              <a:lnSpc>
                <a:spcPct val="100000"/>
              </a:lnSpc>
              <a:buNone/>
            </a:pPr>
            <a:endParaRPr b="0" lang="es-AR" sz="1640" spc="-1" strike="noStrike">
              <a:latin typeface="Arial"/>
            </a:endParaRPr>
          </a:p>
          <a:p>
            <a:pPr>
              <a:lnSpc>
                <a:spcPct val="100000"/>
              </a:lnSpc>
              <a:buNone/>
            </a:pPr>
            <a:endParaRPr b="0" lang="es-AR" sz="1640" spc="-1" strike="noStrike">
              <a:latin typeface="Arial"/>
            </a:endParaRPr>
          </a:p>
          <a:p>
            <a:pPr lvl="2" marL="64764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La </a:t>
            </a:r>
            <a:r>
              <a:rPr b="0" i="1" lang="es-ES" sz="1640" spc="-1" strike="noStrike">
                <a:solidFill>
                  <a:srgbClr val="000000"/>
                </a:solidFill>
                <a:latin typeface="DejaVu Serif Condensed"/>
                <a:ea typeface="Arial"/>
              </a:rPr>
              <a:t>flexibilidad</a:t>
            </a:r>
            <a:r>
              <a:rPr b="0" lang="es-ES" sz="1640" spc="-1" strike="noStrike">
                <a:solidFill>
                  <a:srgbClr val="000000"/>
                </a:solidFill>
                <a:latin typeface="DejaVu Serif Condensed"/>
                <a:ea typeface="Arial"/>
              </a:rPr>
              <a:t> en el software</a:t>
            </a:r>
            <a:endParaRPr b="0" lang="es-AR" sz="1640" spc="-1" strike="noStrike">
              <a:latin typeface="Arial"/>
            </a:endParaRPr>
          </a:p>
          <a:p>
            <a:pPr>
              <a:lnSpc>
                <a:spcPct val="100000"/>
              </a:lnSpc>
              <a:buNone/>
            </a:pPr>
            <a:endParaRPr b="0" lang="es-AR" sz="1640" spc="-1" strike="noStrike">
              <a:latin typeface="Arial"/>
            </a:endParaRPr>
          </a:p>
          <a:p>
            <a:pPr lvl="2" marL="64764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a:lnSpc>
                <a:spcPct val="100000"/>
              </a:lnSpc>
              <a:buNone/>
            </a:pPr>
            <a:endParaRPr b="0" lang="es-AR" sz="1640" spc="-1" strike="noStrike">
              <a:latin typeface="Arial"/>
            </a:endParaRPr>
          </a:p>
          <a:p>
            <a:pPr lvl="2" marL="64764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La </a:t>
            </a:r>
            <a:r>
              <a:rPr b="0" i="1" lang="es-ES" sz="1640" spc="-1" strike="noStrike">
                <a:solidFill>
                  <a:srgbClr val="000000"/>
                </a:solidFill>
                <a:latin typeface="DejaVu Serif Condensed"/>
                <a:ea typeface="Arial"/>
              </a:rPr>
              <a:t>reutilización</a:t>
            </a:r>
            <a:r>
              <a:rPr b="0" lang="es-ES" sz="1640" spc="-1" strike="noStrike">
                <a:solidFill>
                  <a:srgbClr val="000000"/>
                </a:solidFill>
                <a:latin typeface="DejaVu Serif Condensed"/>
                <a:ea typeface="Arial"/>
              </a:rPr>
              <a:t> del código</a:t>
            </a:r>
            <a:endParaRPr b="0" lang="es-AR" sz="1640" spc="-1" strike="noStrike">
              <a:latin typeface="Arial"/>
            </a:endParaRPr>
          </a:p>
        </p:txBody>
      </p:sp>
      <p:sp>
        <p:nvSpPr>
          <p:cNvPr id="176" name="CustomShape 6"/>
          <p:cNvSpPr/>
          <p:nvPr/>
        </p:nvSpPr>
        <p:spPr>
          <a:xfrm>
            <a:off x="3951360" y="1807200"/>
            <a:ext cx="652320" cy="325800"/>
          </a:xfrm>
          <a:custGeom>
            <a:avLst/>
            <a:gdLst/>
            <a:ahLst/>
            <a:rect l="l" t="t"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w="0">
            <a:solidFill>
              <a:srgbClr val="000000"/>
            </a:solidFill>
          </a:ln>
        </p:spPr>
        <p:style>
          <a:lnRef idx="0"/>
          <a:fillRef idx="0"/>
          <a:effectRef idx="0"/>
          <a:fontRef idx="minor"/>
        </p:style>
      </p:sp>
      <p:sp>
        <p:nvSpPr>
          <p:cNvPr id="177" name="TextShape 7"/>
          <p:cNvSpPr/>
          <p:nvPr/>
        </p:nvSpPr>
        <p:spPr>
          <a:xfrm>
            <a:off x="5094360" y="1712880"/>
            <a:ext cx="4407840" cy="56268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0" lang="es-ES" sz="1640" spc="-1" strike="noStrike">
                <a:solidFill>
                  <a:srgbClr val="000000"/>
                </a:solidFill>
                <a:latin typeface="DejaVu Serif Condensed"/>
                <a:ea typeface="Arial"/>
              </a:rPr>
              <a:t>Requisitos muy distintos, cambiantes, contradictorios.</a:t>
            </a:r>
            <a:endParaRPr b="0" lang="es-AR" sz="1640" spc="-1" strike="noStrike">
              <a:latin typeface="Arial"/>
            </a:endParaRPr>
          </a:p>
        </p:txBody>
      </p:sp>
      <p:sp>
        <p:nvSpPr>
          <p:cNvPr id="178" name="CustomShape 8"/>
          <p:cNvSpPr/>
          <p:nvPr/>
        </p:nvSpPr>
        <p:spPr>
          <a:xfrm>
            <a:off x="3951360" y="2786760"/>
            <a:ext cx="652320" cy="325800"/>
          </a:xfrm>
          <a:custGeom>
            <a:avLst/>
            <a:gdLst/>
            <a:ahLst/>
            <a:rect l="l" t="t"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w="0">
            <a:solidFill>
              <a:srgbClr val="000000"/>
            </a:solidFill>
          </a:ln>
        </p:spPr>
        <p:style>
          <a:lnRef idx="0"/>
          <a:fillRef idx="0"/>
          <a:effectRef idx="0"/>
          <a:fontRef idx="minor"/>
        </p:style>
      </p:sp>
      <p:sp>
        <p:nvSpPr>
          <p:cNvPr id="179" name="TextShape 9"/>
          <p:cNvSpPr/>
          <p:nvPr/>
        </p:nvSpPr>
        <p:spPr>
          <a:xfrm>
            <a:off x="5094360" y="2627640"/>
            <a:ext cx="4081320" cy="80316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0" lang="es-ES" sz="1640" spc="-1" strike="noStrike">
                <a:solidFill>
                  <a:srgbClr val="000000"/>
                </a:solidFill>
                <a:latin typeface="DejaVu Serif Condensed"/>
                <a:ea typeface="Arial"/>
              </a:rPr>
              <a:t>Intervienen muchos desarrolladores, se necesita coordinar y utilizar una tecnología en común.</a:t>
            </a:r>
            <a:endParaRPr b="0" lang="es-AR" sz="1640" spc="-1" strike="noStrike">
              <a:latin typeface="Arial"/>
            </a:endParaRPr>
          </a:p>
        </p:txBody>
      </p:sp>
      <p:sp>
        <p:nvSpPr>
          <p:cNvPr id="180" name="CustomShape 10"/>
          <p:cNvSpPr/>
          <p:nvPr/>
        </p:nvSpPr>
        <p:spPr>
          <a:xfrm>
            <a:off x="3951360" y="3733920"/>
            <a:ext cx="652320" cy="325800"/>
          </a:xfrm>
          <a:custGeom>
            <a:avLst/>
            <a:gdLst/>
            <a:ahLst/>
            <a:rect l="l" t="t"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w="0">
            <a:solidFill>
              <a:srgbClr val="000000"/>
            </a:solidFill>
          </a:ln>
        </p:spPr>
        <p:style>
          <a:lnRef idx="0"/>
          <a:fillRef idx="0"/>
          <a:effectRef idx="0"/>
          <a:fontRef idx="minor"/>
        </p:style>
      </p:sp>
      <p:sp>
        <p:nvSpPr>
          <p:cNvPr id="181" name="TextShape 11"/>
          <p:cNvSpPr/>
          <p:nvPr/>
        </p:nvSpPr>
        <p:spPr>
          <a:xfrm>
            <a:off x="5094360" y="3639960"/>
            <a:ext cx="4081320" cy="56268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0" lang="es-ES" sz="1640" spc="-1" strike="noStrike">
                <a:solidFill>
                  <a:srgbClr val="000000"/>
                </a:solidFill>
                <a:latin typeface="DejaVu Serif Condensed"/>
                <a:ea typeface="Arial"/>
              </a:rPr>
              <a:t>Sistema apto para cambiar con los requerimientos del cliente</a:t>
            </a:r>
            <a:endParaRPr b="0" lang="es-AR" sz="1640" spc="-1" strike="noStrike">
              <a:latin typeface="Arial"/>
            </a:endParaRPr>
          </a:p>
        </p:txBody>
      </p:sp>
      <p:sp>
        <p:nvSpPr>
          <p:cNvPr id="182" name="CustomShape 12"/>
          <p:cNvSpPr/>
          <p:nvPr/>
        </p:nvSpPr>
        <p:spPr>
          <a:xfrm>
            <a:off x="3951360" y="4713840"/>
            <a:ext cx="652320" cy="325800"/>
          </a:xfrm>
          <a:custGeom>
            <a:avLst/>
            <a:gdLst/>
            <a:ahLst/>
            <a:rect l="l" t="t"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w="0">
            <a:solidFill>
              <a:srgbClr val="000000"/>
            </a:solidFill>
          </a:ln>
        </p:spPr>
        <p:style>
          <a:lnRef idx="0"/>
          <a:fillRef idx="0"/>
          <a:effectRef idx="0"/>
          <a:fontRef idx="minor"/>
        </p:style>
      </p:sp>
      <p:sp>
        <p:nvSpPr>
          <p:cNvPr id="183" name="TextShape 13"/>
          <p:cNvSpPr/>
          <p:nvPr/>
        </p:nvSpPr>
        <p:spPr>
          <a:xfrm>
            <a:off x="5094360" y="4619880"/>
            <a:ext cx="4081320" cy="32220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0" lang="es-ES" sz="1640" spc="-1" strike="noStrike">
                <a:solidFill>
                  <a:srgbClr val="000000"/>
                </a:solidFill>
                <a:latin typeface="DejaVu Serif Condensed"/>
                <a:ea typeface="Arial"/>
              </a:rPr>
              <a:t>No reinventar la rueda.</a:t>
            </a:r>
            <a:endParaRPr b="0" lang="es-AR" sz="1640" spc="-1" strike="noStrike">
              <a:latin typeface="Arial"/>
            </a:endParaRPr>
          </a:p>
        </p:txBody>
      </p:sp>
    </p:spTree>
  </p:cSld>
  <p:transition spd="med">
    <p:wipe dir="d"/>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 presetSubtype="16">
                                  <p:stCondLst>
                                    <p:cond delay="0"/>
                                  </p:stCondLst>
                                  <p:childTnLst>
                                    <p:set>
                                      <p:cBhvr>
                                        <p:cTn id="6" dur="1" fill="hold">
                                          <p:stCondLst>
                                            <p:cond delay="0"/>
                                          </p:stCondLst>
                                        </p:cTn>
                                        <p:tgtEl>
                                          <p:spTgt spid="176"/>
                                        </p:tgtEl>
                                        <p:attrNameLst>
                                          <p:attrName>style.visibility</p:attrName>
                                        </p:attrNameLst>
                                      </p:cBhvr>
                                      <p:to>
                                        <p:strVal val="visible"/>
                                      </p:to>
                                    </p:set>
                                    <p:animEffect filter="box(in)" transition="out">
                                      <p:cBhvr additive="repl">
                                        <p:cTn id="7" dur="500"/>
                                        <p:tgtEl>
                                          <p:spTgt spid="176"/>
                                        </p:tgtEl>
                                      </p:cBhvr>
                                    </p:animEffect>
                                  </p:childTnLst>
                                </p:cTn>
                              </p:par>
                              <p:par>
                                <p:cTn id="8" nodeType="withEffect" fill="hold" presetClass="entr" presetID="4" presetSubtype="16">
                                  <p:stCondLst>
                                    <p:cond delay="0"/>
                                  </p:stCondLst>
                                  <p:childTnLst>
                                    <p:set>
                                      <p:cBhvr>
                                        <p:cTn id="9" dur="1" fill="hold">
                                          <p:stCondLst>
                                            <p:cond delay="0"/>
                                          </p:stCondLst>
                                        </p:cTn>
                                        <p:tgtEl>
                                          <p:spTgt spid="177"/>
                                        </p:tgtEl>
                                        <p:attrNameLst>
                                          <p:attrName>style.visibility</p:attrName>
                                        </p:attrNameLst>
                                      </p:cBhvr>
                                      <p:to>
                                        <p:strVal val="visible"/>
                                      </p:to>
                                    </p:set>
                                    <p:animEffect filter="box(in)" transition="out">
                                      <p:cBhvr additive="repl">
                                        <p:cTn id="10" dur="500"/>
                                        <p:tgtEl>
                                          <p:spTgt spid="177"/>
                                        </p:tgtEl>
                                      </p:cBhvr>
                                    </p:animEffec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4" presetSubtype="16">
                                  <p:stCondLst>
                                    <p:cond delay="0"/>
                                  </p:stCondLst>
                                  <p:childTnLst>
                                    <p:set>
                                      <p:cBhvr>
                                        <p:cTn id="14" dur="1" fill="hold">
                                          <p:stCondLst>
                                            <p:cond delay="0"/>
                                          </p:stCondLst>
                                        </p:cTn>
                                        <p:tgtEl>
                                          <p:spTgt spid="178"/>
                                        </p:tgtEl>
                                        <p:attrNameLst>
                                          <p:attrName>style.visibility</p:attrName>
                                        </p:attrNameLst>
                                      </p:cBhvr>
                                      <p:to>
                                        <p:strVal val="visible"/>
                                      </p:to>
                                    </p:set>
                                    <p:animEffect filter="box(in)" transition="out">
                                      <p:cBhvr additive="repl">
                                        <p:cTn id="15" dur="500"/>
                                        <p:tgtEl>
                                          <p:spTgt spid="178"/>
                                        </p:tgtEl>
                                      </p:cBhvr>
                                    </p:animEffect>
                                  </p:childTnLst>
                                </p:cTn>
                              </p:par>
                              <p:par>
                                <p:cTn id="16" nodeType="withEffect" fill="hold" presetClass="entr" presetID="4" presetSubtype="16">
                                  <p:stCondLst>
                                    <p:cond delay="0"/>
                                  </p:stCondLst>
                                  <p:childTnLst>
                                    <p:set>
                                      <p:cBhvr>
                                        <p:cTn id="17" dur="1" fill="hold">
                                          <p:stCondLst>
                                            <p:cond delay="0"/>
                                          </p:stCondLst>
                                        </p:cTn>
                                        <p:tgtEl>
                                          <p:spTgt spid="179"/>
                                        </p:tgtEl>
                                        <p:attrNameLst>
                                          <p:attrName>style.visibility</p:attrName>
                                        </p:attrNameLst>
                                      </p:cBhvr>
                                      <p:to>
                                        <p:strVal val="visible"/>
                                      </p:to>
                                    </p:set>
                                    <p:animEffect filter="box(in)" transition="out">
                                      <p:cBhvr additive="repl">
                                        <p:cTn id="18" dur="500"/>
                                        <p:tgtEl>
                                          <p:spTgt spid="179"/>
                                        </p:tgtEl>
                                      </p:cBhvr>
                                    </p:animEffec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4" presetSubtype="16">
                                  <p:stCondLst>
                                    <p:cond delay="0"/>
                                  </p:stCondLst>
                                  <p:childTnLst>
                                    <p:set>
                                      <p:cBhvr>
                                        <p:cTn id="22" dur="1" fill="hold">
                                          <p:stCondLst>
                                            <p:cond delay="0"/>
                                          </p:stCondLst>
                                        </p:cTn>
                                        <p:tgtEl>
                                          <p:spTgt spid="180"/>
                                        </p:tgtEl>
                                        <p:attrNameLst>
                                          <p:attrName>style.visibility</p:attrName>
                                        </p:attrNameLst>
                                      </p:cBhvr>
                                      <p:to>
                                        <p:strVal val="visible"/>
                                      </p:to>
                                    </p:set>
                                    <p:animEffect filter="box(in)" transition="out">
                                      <p:cBhvr additive="repl">
                                        <p:cTn id="23" dur="500"/>
                                        <p:tgtEl>
                                          <p:spTgt spid="180"/>
                                        </p:tgtEl>
                                      </p:cBhvr>
                                    </p:animEffect>
                                  </p:childTnLst>
                                </p:cTn>
                              </p:par>
                              <p:par>
                                <p:cTn id="24" nodeType="withEffect" fill="hold" presetClass="entr" presetID="4" presetSubtype="16">
                                  <p:stCondLst>
                                    <p:cond delay="0"/>
                                  </p:stCondLst>
                                  <p:childTnLst>
                                    <p:set>
                                      <p:cBhvr>
                                        <p:cTn id="25" dur="1" fill="hold">
                                          <p:stCondLst>
                                            <p:cond delay="0"/>
                                          </p:stCondLst>
                                        </p:cTn>
                                        <p:tgtEl>
                                          <p:spTgt spid="181"/>
                                        </p:tgtEl>
                                        <p:attrNameLst>
                                          <p:attrName>style.visibility</p:attrName>
                                        </p:attrNameLst>
                                      </p:cBhvr>
                                      <p:to>
                                        <p:strVal val="visible"/>
                                      </p:to>
                                    </p:set>
                                    <p:animEffect filter="box(in)" transition="out">
                                      <p:cBhvr additive="repl">
                                        <p:cTn id="26" dur="500"/>
                                        <p:tgtEl>
                                          <p:spTgt spid="181"/>
                                        </p:tgtEl>
                                      </p:cBhvr>
                                    </p:animEffec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4" presetSubtype="16">
                                  <p:stCondLst>
                                    <p:cond delay="0"/>
                                  </p:stCondLst>
                                  <p:childTnLst>
                                    <p:set>
                                      <p:cBhvr>
                                        <p:cTn id="30" dur="1" fill="hold">
                                          <p:stCondLst>
                                            <p:cond delay="0"/>
                                          </p:stCondLst>
                                        </p:cTn>
                                        <p:tgtEl>
                                          <p:spTgt spid="182"/>
                                        </p:tgtEl>
                                        <p:attrNameLst>
                                          <p:attrName>style.visibility</p:attrName>
                                        </p:attrNameLst>
                                      </p:cBhvr>
                                      <p:to>
                                        <p:strVal val="visible"/>
                                      </p:to>
                                    </p:set>
                                    <p:animEffect filter="box(in)" transition="out">
                                      <p:cBhvr additive="repl">
                                        <p:cTn id="31" dur="500"/>
                                        <p:tgtEl>
                                          <p:spTgt spid="182"/>
                                        </p:tgtEl>
                                      </p:cBhvr>
                                    </p:animEffect>
                                  </p:childTnLst>
                                </p:cTn>
                              </p:par>
                              <p:par>
                                <p:cTn id="32" nodeType="withEffect" fill="hold" presetClass="entr" presetID="4" presetSubtype="16">
                                  <p:stCondLst>
                                    <p:cond delay="0"/>
                                  </p:stCondLst>
                                  <p:childTnLst>
                                    <p:set>
                                      <p:cBhvr>
                                        <p:cTn id="33" dur="1" fill="hold">
                                          <p:stCondLst>
                                            <p:cond delay="0"/>
                                          </p:stCondLst>
                                        </p:cTn>
                                        <p:tgtEl>
                                          <p:spTgt spid="183"/>
                                        </p:tgtEl>
                                        <p:attrNameLst>
                                          <p:attrName>style.visibility</p:attrName>
                                        </p:attrNameLst>
                                      </p:cBhvr>
                                      <p:to>
                                        <p:strVal val="visible"/>
                                      </p:to>
                                    </p:set>
                                    <p:animEffect filter="box(in)" transition="out">
                                      <p:cBhvr additive="repl">
                                        <p:cTn id="34"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24"/>
          <p:cNvSpPr/>
          <p:nvPr/>
        </p:nvSpPr>
        <p:spPr>
          <a:xfrm>
            <a:off x="457200" y="271440"/>
            <a:ext cx="6530400" cy="6523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Constructores</a:t>
            </a:r>
            <a:endParaRPr b="0" lang="es-AR" sz="3270" spc="-1" strike="noStrike">
              <a:latin typeface="Arial"/>
            </a:endParaRPr>
          </a:p>
        </p:txBody>
      </p:sp>
      <p:sp>
        <p:nvSpPr>
          <p:cNvPr id="291" name="TextShape 25"/>
          <p:cNvSpPr/>
          <p:nvPr/>
        </p:nvSpPr>
        <p:spPr>
          <a:xfrm>
            <a:off x="457200" y="1024200"/>
            <a:ext cx="8267040" cy="5180400"/>
          </a:xfrm>
          <a:prstGeom prst="rect">
            <a:avLst/>
          </a:prstGeom>
          <a:noFill/>
          <a:ln w="0">
            <a:noFill/>
          </a:ln>
        </p:spPr>
        <p:style>
          <a:lnRef idx="0"/>
          <a:fillRef idx="0"/>
          <a:effectRef idx="0"/>
          <a:fontRef idx="minor"/>
        </p:style>
        <p:txBody>
          <a:bodyPr lIns="0" rIns="0" tIns="0" bIns="0" anchor="t">
            <a:normAutofit fontScale="92000"/>
          </a:bodyPr>
          <a:p>
            <a:pPr marL="431640" indent="-324000">
              <a:lnSpc>
                <a:spcPct val="100000"/>
              </a:lnSpc>
              <a:spcAft>
                <a:spcPts val="1414"/>
              </a:spcAft>
              <a:buClr>
                <a:srgbClr val="000000"/>
              </a:buClr>
              <a:buSzPct val="45000"/>
              <a:buFont typeface="Wingdings" charset="2"/>
              <a:buChar char=""/>
            </a:pPr>
            <a:r>
              <a:rPr b="0" lang="es-AR" sz="1600" spc="-1" strike="noStrike">
                <a:solidFill>
                  <a:srgbClr val="000000"/>
                </a:solidFill>
                <a:latin typeface="Arial"/>
                <a:ea typeface="Arial"/>
              </a:rPr>
              <a:t> </a:t>
            </a:r>
            <a:r>
              <a:rPr b="0" lang="es-AR" sz="1600" spc="-1" strike="noStrike">
                <a:solidFill>
                  <a:srgbClr val="000000"/>
                </a:solidFill>
                <a:latin typeface="Arial"/>
                <a:ea typeface="Arial"/>
              </a:rPr>
              <a:t>El constructor principal se representa como los parámetros que van luego del nombre de la clase </a:t>
            </a:r>
            <a:endParaRPr b="0" lang="es-AR" sz="1600" spc="-1" strike="noStrike">
              <a:latin typeface="Arial"/>
            </a:endParaRPr>
          </a:p>
          <a:p>
            <a:pPr marL="431640" indent="-324000">
              <a:lnSpc>
                <a:spcPct val="100000"/>
              </a:lnSpc>
              <a:spcAft>
                <a:spcPts val="1414"/>
              </a:spcAft>
              <a:buClr>
                <a:srgbClr val="000000"/>
              </a:buClr>
              <a:buSzPct val="45000"/>
              <a:buFont typeface="Wingdings" charset="2"/>
              <a:buChar char=""/>
            </a:pPr>
            <a:r>
              <a:rPr b="0" lang="es-AR" sz="1600" spc="-1" strike="noStrike">
                <a:solidFill>
                  <a:srgbClr val="000000"/>
                </a:solidFill>
                <a:latin typeface="Arial"/>
                <a:ea typeface="Arial"/>
              </a:rPr>
              <a:t>Como java y c++, scala permite que los objetos tengan más de un constructor. Sin embargo, una clase Scala tiene un constructor que es más importante que todos los demás, llamado el constructor primario. Además, una clase puede tener cualquier número de constructores auxiliares. A los constructores auxiliares se les llama this.</a:t>
            </a:r>
            <a:endParaRPr b="0" lang="es-AR" sz="1600" spc="-1" strike="noStrike">
              <a:latin typeface="Arial"/>
            </a:endParaRPr>
          </a:p>
          <a:p>
            <a:pPr>
              <a:lnSpc>
                <a:spcPct val="100000"/>
              </a:lnSpc>
              <a:spcAft>
                <a:spcPts val="1414"/>
              </a:spcAft>
              <a:buNone/>
            </a:pPr>
            <a:endParaRPr b="0" lang="es-AR" sz="1600" spc="-1" strike="noStrike">
              <a:latin typeface="Arial"/>
            </a:endParaRPr>
          </a:p>
          <a:p>
            <a:pPr marL="108000">
              <a:lnSpc>
                <a:spcPct val="30000"/>
              </a:lnSpc>
              <a:spcAft>
                <a:spcPts val="1414"/>
              </a:spcAft>
              <a:buNone/>
              <a:tabLst>
                <a:tab algn="l" pos="0"/>
              </a:tabLst>
            </a:pPr>
            <a:r>
              <a:rPr b="0" lang="es-AR" sz="1600" spc="-1" strike="noStrike">
                <a:solidFill>
                  <a:srgbClr val="000000"/>
                </a:solidFill>
                <a:latin typeface="Arial"/>
                <a:ea typeface="Arial"/>
              </a:rPr>
              <a:t>class Person {</a:t>
            </a:r>
            <a:endParaRPr b="0" lang="es-AR" sz="1600" spc="-1" strike="noStrike">
              <a:latin typeface="Arial"/>
            </a:endParaRPr>
          </a:p>
          <a:p>
            <a:pPr marL="108000">
              <a:lnSpc>
                <a:spcPct val="30000"/>
              </a:lnSpc>
              <a:spcAft>
                <a:spcPts val="1414"/>
              </a:spcAft>
              <a:buNone/>
              <a:tabLst>
                <a:tab algn="l" pos="0"/>
              </a:tabLst>
            </a:pPr>
            <a:r>
              <a:rPr b="0" lang="es-AR" sz="1600" spc="-1" strike="noStrike">
                <a:solidFill>
                  <a:srgbClr val="000000"/>
                </a:solidFill>
                <a:latin typeface="Arial"/>
                <a:ea typeface="Arial"/>
              </a:rPr>
              <a:t>   </a:t>
            </a:r>
            <a:r>
              <a:rPr b="0" lang="es-AR" sz="1600" spc="-1" strike="noStrike">
                <a:solidFill>
                  <a:srgbClr val="000000"/>
                </a:solidFill>
                <a:latin typeface="Arial"/>
                <a:ea typeface="Arial"/>
              </a:rPr>
              <a:t>private var name = ""</a:t>
            </a:r>
            <a:endParaRPr b="0" lang="es-AR" sz="1600" spc="-1" strike="noStrike">
              <a:latin typeface="Arial"/>
            </a:endParaRPr>
          </a:p>
          <a:p>
            <a:pPr marL="108000">
              <a:lnSpc>
                <a:spcPct val="30000"/>
              </a:lnSpc>
              <a:spcAft>
                <a:spcPts val="1414"/>
              </a:spcAft>
              <a:buNone/>
              <a:tabLst>
                <a:tab algn="l" pos="0"/>
              </a:tabLst>
            </a:pPr>
            <a:r>
              <a:rPr b="0" lang="es-AR" sz="1600" spc="-1" strike="noStrike">
                <a:solidFill>
                  <a:srgbClr val="000000"/>
                </a:solidFill>
                <a:latin typeface="Arial"/>
                <a:ea typeface="Arial"/>
              </a:rPr>
              <a:t>   </a:t>
            </a:r>
            <a:r>
              <a:rPr b="0" lang="es-AR" sz="1600" spc="-1" strike="noStrike">
                <a:solidFill>
                  <a:srgbClr val="000000"/>
                </a:solidFill>
                <a:latin typeface="Arial"/>
                <a:ea typeface="Arial"/>
              </a:rPr>
              <a:t>private var age = 0</a:t>
            </a:r>
            <a:endParaRPr b="0" lang="es-AR" sz="1600" spc="-1" strike="noStrike">
              <a:latin typeface="Arial"/>
            </a:endParaRPr>
          </a:p>
          <a:p>
            <a:pPr marL="108000">
              <a:lnSpc>
                <a:spcPct val="30000"/>
              </a:lnSpc>
              <a:spcAft>
                <a:spcPts val="1414"/>
              </a:spcAft>
              <a:buNone/>
              <a:tabLst>
                <a:tab algn="l" pos="0"/>
              </a:tabLst>
            </a:pPr>
            <a:endParaRPr b="0" lang="es-AR" sz="1600" spc="-1" strike="noStrike">
              <a:latin typeface="Arial"/>
            </a:endParaRPr>
          </a:p>
          <a:p>
            <a:pPr marL="108000">
              <a:lnSpc>
                <a:spcPct val="30000"/>
              </a:lnSpc>
              <a:spcAft>
                <a:spcPts val="1414"/>
              </a:spcAft>
              <a:buNone/>
              <a:tabLst>
                <a:tab algn="l" pos="0"/>
              </a:tabLst>
            </a:pPr>
            <a:r>
              <a:rPr b="0" lang="es-AR" sz="1600" spc="-1" strike="noStrike">
                <a:solidFill>
                  <a:srgbClr val="000000"/>
                </a:solidFill>
                <a:latin typeface="Arial"/>
                <a:ea typeface="Arial"/>
              </a:rPr>
              <a:t>   </a:t>
            </a:r>
            <a:r>
              <a:rPr b="0" lang="es-AR" sz="1600" spc="-1" strike="noStrike">
                <a:solidFill>
                  <a:srgbClr val="000000"/>
                </a:solidFill>
                <a:latin typeface="Arial"/>
                <a:ea typeface="Arial"/>
              </a:rPr>
              <a:t>def this(name: String) { // Un constructor auxiliar</a:t>
            </a:r>
            <a:endParaRPr b="0" lang="es-AR" sz="1600" spc="-1" strike="noStrike">
              <a:latin typeface="Arial"/>
            </a:endParaRPr>
          </a:p>
          <a:p>
            <a:pPr marL="108000">
              <a:lnSpc>
                <a:spcPct val="30000"/>
              </a:lnSpc>
              <a:spcAft>
                <a:spcPts val="1414"/>
              </a:spcAft>
              <a:buNone/>
              <a:tabLst>
                <a:tab algn="l" pos="0"/>
              </a:tabLst>
            </a:pPr>
            <a:r>
              <a:rPr b="0" lang="es-AR" sz="1600" spc="-1" strike="noStrike">
                <a:solidFill>
                  <a:srgbClr val="000000"/>
                </a:solidFill>
                <a:latin typeface="Arial"/>
                <a:ea typeface="Arial"/>
              </a:rPr>
              <a:t>       </a:t>
            </a:r>
            <a:r>
              <a:rPr b="0" lang="es-AR" sz="1600" spc="-1" strike="noStrike">
                <a:solidFill>
                  <a:srgbClr val="000000"/>
                </a:solidFill>
                <a:latin typeface="Arial"/>
                <a:ea typeface="Arial"/>
              </a:rPr>
              <a:t>this() // Llama al constructor principal</a:t>
            </a:r>
            <a:endParaRPr b="0" lang="es-AR" sz="1600" spc="-1" strike="noStrike">
              <a:latin typeface="Arial"/>
            </a:endParaRPr>
          </a:p>
          <a:p>
            <a:pPr marL="108000">
              <a:lnSpc>
                <a:spcPct val="30000"/>
              </a:lnSpc>
              <a:spcAft>
                <a:spcPts val="1414"/>
              </a:spcAft>
              <a:buNone/>
              <a:tabLst>
                <a:tab algn="l" pos="0"/>
              </a:tabLst>
            </a:pPr>
            <a:r>
              <a:rPr b="0" lang="es-AR" sz="1600" spc="-1" strike="noStrike">
                <a:solidFill>
                  <a:srgbClr val="000000"/>
                </a:solidFill>
                <a:latin typeface="Arial"/>
                <a:ea typeface="Arial"/>
              </a:rPr>
              <a:t>       </a:t>
            </a:r>
            <a:r>
              <a:rPr b="0" lang="es-AR" sz="1600" spc="-1" strike="noStrike">
                <a:solidFill>
                  <a:srgbClr val="000000"/>
                </a:solidFill>
                <a:latin typeface="Arial"/>
                <a:ea typeface="Arial"/>
              </a:rPr>
              <a:t>this.name = name</a:t>
            </a:r>
            <a:endParaRPr b="0" lang="es-AR" sz="1600" spc="-1" strike="noStrike">
              <a:latin typeface="Arial"/>
            </a:endParaRPr>
          </a:p>
          <a:p>
            <a:pPr marL="108000">
              <a:lnSpc>
                <a:spcPct val="30000"/>
              </a:lnSpc>
              <a:spcAft>
                <a:spcPts val="1414"/>
              </a:spcAft>
              <a:buNone/>
              <a:tabLst>
                <a:tab algn="l" pos="0"/>
              </a:tabLst>
            </a:pPr>
            <a:r>
              <a:rPr b="0" lang="es-AR" sz="1600" spc="-1" strike="noStrike">
                <a:solidFill>
                  <a:srgbClr val="000000"/>
                </a:solidFill>
                <a:latin typeface="Arial"/>
                <a:ea typeface="Arial"/>
              </a:rPr>
              <a:t>   </a:t>
            </a:r>
            <a:r>
              <a:rPr b="0" lang="es-AR" sz="1600" spc="-1" strike="noStrike">
                <a:solidFill>
                  <a:srgbClr val="000000"/>
                </a:solidFill>
                <a:latin typeface="Arial"/>
                <a:ea typeface="Arial"/>
              </a:rPr>
              <a:t>}</a:t>
            </a:r>
            <a:endParaRPr b="0" lang="es-AR" sz="1600" spc="-1" strike="noStrike">
              <a:latin typeface="Arial"/>
            </a:endParaRPr>
          </a:p>
          <a:p>
            <a:pPr marL="108000">
              <a:lnSpc>
                <a:spcPct val="30000"/>
              </a:lnSpc>
              <a:spcAft>
                <a:spcPts val="1414"/>
              </a:spcAft>
              <a:buNone/>
              <a:tabLst>
                <a:tab algn="l" pos="0"/>
              </a:tabLst>
            </a:pPr>
            <a:endParaRPr b="0" lang="es-AR" sz="1600" spc="-1" strike="noStrike">
              <a:latin typeface="Arial"/>
            </a:endParaRPr>
          </a:p>
          <a:p>
            <a:pPr marL="108000">
              <a:lnSpc>
                <a:spcPct val="30000"/>
              </a:lnSpc>
              <a:spcAft>
                <a:spcPts val="1414"/>
              </a:spcAft>
              <a:buNone/>
              <a:tabLst>
                <a:tab algn="l" pos="0"/>
              </a:tabLst>
            </a:pPr>
            <a:r>
              <a:rPr b="0" lang="es-AR" sz="1600" spc="-1" strike="noStrike">
                <a:solidFill>
                  <a:srgbClr val="000000"/>
                </a:solidFill>
                <a:latin typeface="Arial"/>
                <a:ea typeface="Arial"/>
              </a:rPr>
              <a:t>   </a:t>
            </a:r>
            <a:r>
              <a:rPr b="0" lang="es-AR" sz="1600" spc="-1" strike="noStrike">
                <a:solidFill>
                  <a:srgbClr val="000000"/>
                </a:solidFill>
                <a:latin typeface="Arial"/>
                <a:ea typeface="Arial"/>
              </a:rPr>
              <a:t>def this(name: String, age: Int) { // Otro constructor auxiliar</a:t>
            </a:r>
            <a:endParaRPr b="0" lang="es-AR" sz="1600" spc="-1" strike="noStrike">
              <a:latin typeface="Arial"/>
            </a:endParaRPr>
          </a:p>
          <a:p>
            <a:pPr marL="108000">
              <a:lnSpc>
                <a:spcPct val="30000"/>
              </a:lnSpc>
              <a:spcAft>
                <a:spcPts val="1414"/>
              </a:spcAft>
              <a:buNone/>
              <a:tabLst>
                <a:tab algn="l" pos="0"/>
              </a:tabLst>
            </a:pPr>
            <a:r>
              <a:rPr b="0" lang="es-AR" sz="1600" spc="-1" strike="noStrike">
                <a:solidFill>
                  <a:srgbClr val="000000"/>
                </a:solidFill>
                <a:latin typeface="Arial"/>
                <a:ea typeface="Arial"/>
              </a:rPr>
              <a:t>       </a:t>
            </a:r>
            <a:r>
              <a:rPr b="0" lang="es-AR" sz="1600" spc="-1" strike="noStrike">
                <a:solidFill>
                  <a:srgbClr val="000000"/>
                </a:solidFill>
                <a:latin typeface="Arial"/>
                <a:ea typeface="Arial"/>
              </a:rPr>
              <a:t>this(name) // Llama al otro constructor</a:t>
            </a:r>
            <a:endParaRPr b="0" lang="es-AR" sz="1600" spc="-1" strike="noStrike">
              <a:latin typeface="Arial"/>
            </a:endParaRPr>
          </a:p>
          <a:p>
            <a:pPr marL="108000">
              <a:lnSpc>
                <a:spcPct val="30000"/>
              </a:lnSpc>
              <a:spcAft>
                <a:spcPts val="1414"/>
              </a:spcAft>
              <a:buNone/>
              <a:tabLst>
                <a:tab algn="l" pos="0"/>
              </a:tabLst>
            </a:pPr>
            <a:r>
              <a:rPr b="0" lang="es-AR" sz="1600" spc="-1" strike="noStrike">
                <a:solidFill>
                  <a:srgbClr val="000000"/>
                </a:solidFill>
                <a:latin typeface="Arial"/>
                <a:ea typeface="Arial"/>
              </a:rPr>
              <a:t>       </a:t>
            </a:r>
            <a:r>
              <a:rPr b="0" lang="es-AR" sz="1600" spc="-1" strike="noStrike">
                <a:solidFill>
                  <a:srgbClr val="000000"/>
                </a:solidFill>
                <a:latin typeface="Arial"/>
                <a:ea typeface="Arial"/>
              </a:rPr>
              <a:t>this.age = age</a:t>
            </a:r>
            <a:endParaRPr b="0" lang="es-AR" sz="1600" spc="-1" strike="noStrike">
              <a:latin typeface="Arial"/>
            </a:endParaRPr>
          </a:p>
          <a:p>
            <a:pPr marL="108000">
              <a:lnSpc>
                <a:spcPct val="30000"/>
              </a:lnSpc>
              <a:spcAft>
                <a:spcPts val="1414"/>
              </a:spcAft>
              <a:buNone/>
              <a:tabLst>
                <a:tab algn="l" pos="0"/>
              </a:tabLst>
            </a:pPr>
            <a:r>
              <a:rPr b="0" lang="es-AR" sz="1600" spc="-1" strike="noStrike">
                <a:solidFill>
                  <a:srgbClr val="000000"/>
                </a:solidFill>
                <a:latin typeface="Arial"/>
                <a:ea typeface="Arial"/>
              </a:rPr>
              <a:t>   </a:t>
            </a:r>
            <a:r>
              <a:rPr b="0" lang="es-AR" sz="1600" spc="-1" strike="noStrike">
                <a:solidFill>
                  <a:srgbClr val="000000"/>
                </a:solidFill>
                <a:latin typeface="Arial"/>
                <a:ea typeface="Arial"/>
              </a:rPr>
              <a:t>}</a:t>
            </a:r>
            <a:endParaRPr b="0" lang="es-AR" sz="1600" spc="-1" strike="noStrike">
              <a:latin typeface="Arial"/>
            </a:endParaRPr>
          </a:p>
          <a:p>
            <a:pPr marL="108000">
              <a:lnSpc>
                <a:spcPct val="30000"/>
              </a:lnSpc>
              <a:spcAft>
                <a:spcPts val="1414"/>
              </a:spcAft>
              <a:buNone/>
              <a:tabLst>
                <a:tab algn="l" pos="0"/>
              </a:tabLst>
            </a:pPr>
            <a:r>
              <a:rPr b="0" lang="es-AR" sz="1600" spc="-1" strike="noStrike">
                <a:solidFill>
                  <a:srgbClr val="000000"/>
                </a:solidFill>
                <a:latin typeface="Arial"/>
                <a:ea typeface="Arial"/>
              </a:rPr>
              <a:t>}</a:t>
            </a:r>
            <a:endParaRPr b="0" lang="es-AR" sz="1600" spc="-1" strike="noStrike">
              <a:latin typeface="Arial"/>
            </a:endParaRPr>
          </a:p>
          <a:p>
            <a:pPr marL="108000">
              <a:lnSpc>
                <a:spcPct val="100000"/>
              </a:lnSpc>
              <a:spcAft>
                <a:spcPts val="1414"/>
              </a:spcAft>
              <a:buNone/>
              <a:tabLst>
                <a:tab algn="l" pos="0"/>
              </a:tabLst>
            </a:pPr>
            <a:endParaRPr b="0" lang="es-AR"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26"/>
          <p:cNvSpPr/>
          <p:nvPr/>
        </p:nvSpPr>
        <p:spPr>
          <a:xfrm>
            <a:off x="457200" y="522720"/>
            <a:ext cx="6530400" cy="65232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0" lang="es-AR" sz="3270" spc="-1" strike="noStrike">
                <a:solidFill>
                  <a:srgbClr val="000000"/>
                </a:solidFill>
                <a:latin typeface="Arial"/>
                <a:ea typeface="Arial"/>
              </a:rPr>
              <a:t>Objetos</a:t>
            </a:r>
            <a:endParaRPr b="0" lang="es-AR" sz="3270" spc="-1" strike="noStrike">
              <a:latin typeface="Arial"/>
            </a:endParaRPr>
          </a:p>
        </p:txBody>
      </p:sp>
      <p:sp>
        <p:nvSpPr>
          <p:cNvPr id="293" name="TextShape 27"/>
          <p:cNvSpPr/>
          <p:nvPr/>
        </p:nvSpPr>
        <p:spPr>
          <a:xfrm>
            <a:off x="457200" y="1632960"/>
            <a:ext cx="8228520" cy="3976200"/>
          </a:xfrm>
          <a:prstGeom prst="rect">
            <a:avLst/>
          </a:prstGeom>
          <a:noFill/>
          <a:ln w="0">
            <a:noFill/>
          </a:ln>
        </p:spPr>
        <p:style>
          <a:lnRef idx="0"/>
          <a:fillRef idx="0"/>
          <a:effectRef idx="0"/>
          <a:fontRef idx="minor"/>
        </p:style>
        <p:txBody>
          <a:bodyPr lIns="0" rIns="0" tIns="0" bIns="0" anchor="t">
            <a:normAutofit/>
          </a:bodyPr>
          <a:p>
            <a:pPr marL="431640" indent="-32400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Scala no tiene campos o métodos estáticos, en cambio se pueden usar los objetos. Estos son objetos que solo tienen una instancia (similar a los singletons) y contienen atributos y métodos. Veamos un ejemplo:</a:t>
            </a:r>
            <a:endParaRPr b="0" lang="es-AR" sz="2360" spc="-1" strike="noStrike">
              <a:latin typeface="Arial"/>
            </a:endParaRPr>
          </a:p>
          <a:p>
            <a:pPr marL="108000">
              <a:lnSpc>
                <a:spcPct val="100000"/>
              </a:lnSpc>
              <a:spcAft>
                <a:spcPts val="1414"/>
              </a:spcAft>
              <a:buNone/>
              <a:tabLst>
                <a:tab algn="l" pos="0"/>
              </a:tabLst>
            </a:pPr>
            <a:r>
              <a:rPr b="0" lang="es-AR" sz="2360" spc="-1" strike="noStrike">
                <a:solidFill>
                  <a:srgbClr val="000000"/>
                </a:solidFill>
                <a:latin typeface="Arial"/>
                <a:ea typeface="Arial"/>
              </a:rPr>
              <a:t>object Accounts {</a:t>
            </a:r>
            <a:endParaRPr b="0" lang="es-AR" sz="2360" spc="-1" strike="noStrike">
              <a:latin typeface="Arial"/>
            </a:endParaRPr>
          </a:p>
          <a:p>
            <a:pPr marL="108000">
              <a:lnSpc>
                <a:spcPct val="100000"/>
              </a:lnSpc>
              <a:spcAft>
                <a:spcPts val="1414"/>
              </a:spcAft>
              <a:buNone/>
              <a:tabLst>
                <a:tab algn="l" pos="0"/>
              </a:tabLst>
            </a:pPr>
            <a:r>
              <a:rPr b="0" lang="es-AR" sz="2360" spc="-1" strike="noStrike">
                <a:solidFill>
                  <a:srgbClr val="000000"/>
                </a:solidFill>
                <a:latin typeface="Arial"/>
                <a:ea typeface="Arial"/>
              </a:rPr>
              <a:t>private var lastNumber = 0</a:t>
            </a:r>
            <a:endParaRPr b="0" lang="es-AR" sz="2360" spc="-1" strike="noStrike">
              <a:latin typeface="Arial"/>
            </a:endParaRPr>
          </a:p>
          <a:p>
            <a:pPr marL="108000">
              <a:lnSpc>
                <a:spcPct val="100000"/>
              </a:lnSpc>
              <a:spcAft>
                <a:spcPts val="1414"/>
              </a:spcAft>
              <a:buNone/>
              <a:tabLst>
                <a:tab algn="l" pos="0"/>
              </a:tabLst>
            </a:pPr>
            <a:r>
              <a:rPr b="0" lang="es-AR" sz="2360" spc="-1" strike="noStrike">
                <a:solidFill>
                  <a:srgbClr val="000000"/>
                </a:solidFill>
                <a:latin typeface="Arial"/>
                <a:ea typeface="Arial"/>
              </a:rPr>
              <a:t>def newUniqueNumber() = { lastNumber += 1; lastNumber }</a:t>
            </a:r>
            <a:endParaRPr b="0" lang="es-AR" sz="2360" spc="-1" strike="noStrike">
              <a:latin typeface="Arial"/>
            </a:endParaRPr>
          </a:p>
          <a:p>
            <a:pPr marL="108000">
              <a:lnSpc>
                <a:spcPct val="100000"/>
              </a:lnSpc>
              <a:spcAft>
                <a:spcPts val="1414"/>
              </a:spcAft>
              <a:buNone/>
              <a:tabLst>
                <a:tab algn="l" pos="0"/>
              </a:tabLst>
            </a:pPr>
            <a:r>
              <a:rPr b="0" lang="es-AR" sz="2360" spc="-1" strike="noStrike">
                <a:solidFill>
                  <a:srgbClr val="000000"/>
                </a:solidFill>
                <a:latin typeface="Arial"/>
                <a:ea typeface="Arial"/>
              </a:rPr>
              <a:t>}</a:t>
            </a:r>
            <a:endParaRPr b="0" lang="es-AR" sz="2360" spc="-1" strike="noStrike">
              <a:latin typeface="Arial"/>
            </a:endParaRPr>
          </a:p>
          <a:p>
            <a:pPr marL="108000">
              <a:lnSpc>
                <a:spcPct val="100000"/>
              </a:lnSpc>
              <a:spcAft>
                <a:spcPts val="1414"/>
              </a:spcAft>
              <a:buNone/>
              <a:tabLst>
                <a:tab algn="l" pos="0"/>
              </a:tabLst>
            </a:pPr>
            <a:endParaRPr b="0" lang="es-AR" sz="236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p:nvPr>
        </p:nvSpPr>
        <p:spPr>
          <a:xfrm>
            <a:off x="179280" y="1058400"/>
            <a:ext cx="8784360" cy="353880"/>
          </a:xfrm>
          <a:prstGeom prst="rect">
            <a:avLst/>
          </a:prstGeom>
          <a:noFill/>
          <a:ln w="9360">
            <a:noFill/>
          </a:ln>
        </p:spPr>
        <p:txBody>
          <a:bodyPr lIns="68400" rIns="68400" tIns="34200" bIns="34200" anchor="t">
            <a:noAutofit/>
          </a:bodyPr>
          <a:p>
            <a:pPr>
              <a:lnSpc>
                <a:spcPct val="100000"/>
              </a:lnSpc>
              <a:spcBef>
                <a:spcPts val="136"/>
              </a:spcBef>
              <a:spcAft>
                <a:spcPts val="799"/>
              </a:spcAft>
              <a:buNone/>
              <a:tabLst>
                <a:tab algn="l" pos="0"/>
              </a:tabLst>
            </a:pPr>
            <a:r>
              <a:rPr b="0" lang="es-AR" sz="1400" spc="-1" strike="noStrike">
                <a:latin typeface="Arial"/>
              </a:rPr>
              <a:t>Preguntas</a:t>
            </a:r>
            <a:endParaRPr b="0" lang="es-AR" sz="1400" spc="-1" strike="noStrike">
              <a:latin typeface="Arial"/>
            </a:endParaRPr>
          </a:p>
        </p:txBody>
      </p:sp>
      <p:pic>
        <p:nvPicPr>
          <p:cNvPr id="295" name="Google Shape;744;g33e1b3ea9b_1_0" descr=""/>
          <p:cNvPicPr/>
          <p:nvPr/>
        </p:nvPicPr>
        <p:blipFill>
          <a:blip r:embed="rId1"/>
          <a:stretch/>
        </p:blipFill>
        <p:spPr>
          <a:xfrm>
            <a:off x="2337120" y="1626480"/>
            <a:ext cx="4106520" cy="36039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6" name="Google Shape;232;p33" descr="imagen.jpg"/>
          <p:cNvPicPr/>
          <p:nvPr/>
        </p:nvPicPr>
        <p:blipFill>
          <a:blip r:embed="rId1"/>
          <a:stretch/>
        </p:blipFill>
        <p:spPr>
          <a:xfrm>
            <a:off x="0" y="0"/>
            <a:ext cx="9143280" cy="6857280"/>
          </a:xfrm>
          <a:prstGeom prst="rect">
            <a:avLst/>
          </a:prstGeom>
          <a:ln w="0">
            <a:noFill/>
          </a:ln>
        </p:spPr>
      </p:pic>
      <p:sp>
        <p:nvSpPr>
          <p:cNvPr id="297" name="Google Shape;233;p33"/>
          <p:cNvSpPr/>
          <p:nvPr/>
        </p:nvSpPr>
        <p:spPr>
          <a:xfrm>
            <a:off x="0" y="6603840"/>
            <a:ext cx="9143280" cy="25344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0" lang="es-AR" sz="1800" spc="-1" strike="noStrike">
                <a:solidFill>
                  <a:srgbClr val="ffffff"/>
                </a:solidFill>
                <a:latin typeface="Calibri"/>
                <a:ea typeface="Calibri"/>
              </a:rPr>
              <a:t> </a:t>
            </a:r>
            <a:endParaRPr b="0" lang="es-AR" sz="1800" spc="-1" strike="noStrike">
              <a:latin typeface="Arial"/>
            </a:endParaRPr>
          </a:p>
        </p:txBody>
      </p:sp>
      <p:pic>
        <p:nvPicPr>
          <p:cNvPr id="298" name="Google Shape;234;p33" descr="logo solo-08.jpg"/>
          <p:cNvPicPr/>
          <p:nvPr/>
        </p:nvPicPr>
        <p:blipFill>
          <a:blip r:embed="rId2"/>
          <a:stretch/>
        </p:blipFill>
        <p:spPr>
          <a:xfrm>
            <a:off x="7505640" y="5885640"/>
            <a:ext cx="840600" cy="980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4" name="Picture 64" descr=""/>
          <p:cNvPicPr/>
          <p:nvPr/>
        </p:nvPicPr>
        <p:blipFill>
          <a:blip r:embed="rId1"/>
          <a:stretch/>
        </p:blipFill>
        <p:spPr>
          <a:xfrm>
            <a:off x="365760" y="1622520"/>
            <a:ext cx="7320240" cy="4976280"/>
          </a:xfrm>
          <a:prstGeom prst="rect">
            <a:avLst/>
          </a:prstGeom>
          <a:ln w="0">
            <a:noFill/>
          </a:ln>
        </p:spPr>
      </p:pic>
      <p:sp>
        <p:nvSpPr>
          <p:cNvPr id="185" name="TextShape 3"/>
          <p:cNvSpPr/>
          <p:nvPr/>
        </p:nvSpPr>
        <p:spPr>
          <a:xfrm>
            <a:off x="163800" y="44064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ES" sz="2360" spc="-1" strike="noStrike">
                <a:solidFill>
                  <a:srgbClr val="000000"/>
                </a:solidFill>
                <a:latin typeface="DejaVu Sans Condensed"/>
                <a:ea typeface="Arial"/>
              </a:rPr>
              <a:t>La complejidad del Software</a:t>
            </a:r>
            <a:endParaRPr b="0" lang="es-AR" sz="2360" spc="-1" strike="noStrike">
              <a:latin typeface="Arial"/>
            </a:endParaRPr>
          </a:p>
        </p:txBody>
      </p:sp>
      <p:sp>
        <p:nvSpPr>
          <p:cNvPr id="186" name="TextShape 4"/>
          <p:cNvSpPr/>
          <p:nvPr/>
        </p:nvSpPr>
        <p:spPr>
          <a:xfrm>
            <a:off x="65520" y="1067040"/>
            <a:ext cx="5877360" cy="321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0" lang="es-ES" sz="1640" spc="-1" strike="noStrike">
                <a:solidFill>
                  <a:srgbClr val="000000"/>
                </a:solidFill>
                <a:latin typeface="DejaVu Serif Condensed"/>
                <a:ea typeface="Arial"/>
              </a:rPr>
              <a:t>Una triste realidad de los proyectos de Software...</a:t>
            </a:r>
            <a:endParaRPr b="0" lang="es-AR" sz="1640" spc="-1" strike="noStrike">
              <a:latin typeface="Arial"/>
            </a:endParaRPr>
          </a:p>
        </p:txBody>
      </p:sp>
    </p:spTree>
  </p:cSld>
  <p:transition spd="med">
    <p:wipe dir="d"/>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3"/>
          <p:cNvSpPr/>
          <p:nvPr/>
        </p:nvSpPr>
        <p:spPr>
          <a:xfrm>
            <a:off x="164160" y="50436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ES" sz="2360" spc="-1" strike="noStrike">
                <a:solidFill>
                  <a:srgbClr val="000000"/>
                </a:solidFill>
                <a:latin typeface="DejaVu Sans Condensed"/>
                <a:ea typeface="Arial"/>
              </a:rPr>
              <a:t>Programación Orientada a Objetos</a:t>
            </a:r>
            <a:endParaRPr b="0" lang="es-AR" sz="2360" spc="-1" strike="noStrike">
              <a:latin typeface="Arial"/>
            </a:endParaRPr>
          </a:p>
        </p:txBody>
      </p:sp>
      <p:pic>
        <p:nvPicPr>
          <p:cNvPr id="188" name="Picture 74" descr=""/>
          <p:cNvPicPr/>
          <p:nvPr/>
        </p:nvPicPr>
        <p:blipFill>
          <a:blip r:embed="rId1"/>
          <a:stretch/>
        </p:blipFill>
        <p:spPr>
          <a:xfrm>
            <a:off x="5987160" y="1803960"/>
            <a:ext cx="3155400" cy="2983320"/>
          </a:xfrm>
          <a:prstGeom prst="rect">
            <a:avLst/>
          </a:prstGeom>
          <a:ln w="0">
            <a:noFill/>
          </a:ln>
        </p:spPr>
      </p:pic>
      <p:sp>
        <p:nvSpPr>
          <p:cNvPr id="189" name="TextShape 4"/>
          <p:cNvSpPr/>
          <p:nvPr/>
        </p:nvSpPr>
        <p:spPr>
          <a:xfrm>
            <a:off x="0" y="1195920"/>
            <a:ext cx="9142560" cy="56268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0" lang="es-ES" sz="1640" spc="-1" strike="noStrike">
                <a:solidFill>
                  <a:srgbClr val="000000"/>
                </a:solidFill>
                <a:latin typeface="DejaVu Serif Condensed"/>
                <a:ea typeface="Arial"/>
              </a:rPr>
              <a:t>Es un paradigma de programación, es decir una forma de </a:t>
            </a:r>
            <a:r>
              <a:rPr b="0" i="1" lang="es-ES" sz="1640" spc="-1" strike="noStrike">
                <a:solidFill>
                  <a:srgbClr val="000000"/>
                </a:solidFill>
                <a:latin typeface="DejaVu Serif Condensed"/>
                <a:ea typeface="Arial"/>
              </a:rPr>
              <a:t>analizar</a:t>
            </a:r>
            <a:r>
              <a:rPr b="0" lang="es-ES" sz="1640" spc="-1" strike="noStrike">
                <a:solidFill>
                  <a:srgbClr val="000000"/>
                </a:solidFill>
                <a:latin typeface="DejaVu Serif Condensed"/>
                <a:ea typeface="Arial"/>
              </a:rPr>
              <a:t>, </a:t>
            </a:r>
            <a:r>
              <a:rPr b="0" i="1" lang="es-ES" sz="1640" spc="-1" strike="noStrike">
                <a:solidFill>
                  <a:srgbClr val="000000"/>
                </a:solidFill>
                <a:latin typeface="DejaVu Serif Condensed"/>
                <a:ea typeface="Arial"/>
              </a:rPr>
              <a:t>diseñar</a:t>
            </a:r>
            <a:r>
              <a:rPr b="0" lang="es-ES" sz="1640" spc="-1" strike="noStrike">
                <a:solidFill>
                  <a:srgbClr val="000000"/>
                </a:solidFill>
                <a:latin typeface="DejaVu Serif Condensed"/>
                <a:ea typeface="Arial"/>
              </a:rPr>
              <a:t> y </a:t>
            </a:r>
            <a:r>
              <a:rPr b="0" i="1" lang="es-ES" sz="1640" spc="-1" strike="noStrike">
                <a:solidFill>
                  <a:srgbClr val="000000"/>
                </a:solidFill>
                <a:latin typeface="DejaVu Serif Condensed"/>
                <a:ea typeface="Arial"/>
              </a:rPr>
              <a:t>realizar soluciones.</a:t>
            </a:r>
            <a:endParaRPr b="0" lang="es-AR" sz="1640" spc="-1" strike="noStrike">
              <a:latin typeface="Arial"/>
            </a:endParaRPr>
          </a:p>
        </p:txBody>
      </p:sp>
      <p:sp>
        <p:nvSpPr>
          <p:cNvPr id="190" name="TextShape 5"/>
          <p:cNvSpPr/>
          <p:nvPr/>
        </p:nvSpPr>
        <p:spPr>
          <a:xfrm>
            <a:off x="0" y="2012400"/>
            <a:ext cx="1305360" cy="32436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i="1" lang="es-ES" sz="1640" spc="-1" strike="noStrike">
                <a:solidFill>
                  <a:srgbClr val="000000"/>
                </a:solidFill>
                <a:latin typeface="DejaVu Serif Condensed"/>
                <a:ea typeface="Arial"/>
              </a:rPr>
              <a:t>Objetivos:</a:t>
            </a:r>
            <a:endParaRPr b="0" lang="es-AR" sz="1640" spc="-1" strike="noStrike">
              <a:latin typeface="Arial"/>
            </a:endParaRPr>
          </a:p>
        </p:txBody>
      </p:sp>
      <p:sp>
        <p:nvSpPr>
          <p:cNvPr id="191" name="TextShape 6"/>
          <p:cNvSpPr/>
          <p:nvPr/>
        </p:nvSpPr>
        <p:spPr>
          <a:xfrm>
            <a:off x="91440" y="2436840"/>
            <a:ext cx="6438960" cy="1697400"/>
          </a:xfrm>
          <a:prstGeom prst="rect">
            <a:avLst/>
          </a:prstGeom>
          <a:noFill/>
          <a:ln w="0">
            <a:noFill/>
          </a:ln>
        </p:spPr>
        <p:style>
          <a:lnRef idx="0"/>
          <a:fillRef idx="0"/>
          <a:effectRef idx="0"/>
          <a:fontRef idx="minor"/>
        </p:style>
        <p:txBody>
          <a:bodyPr lIns="81720" rIns="81720" tIns="40680" bIns="40680" anchor="t">
            <a:noAutofit/>
          </a:bodyPr>
          <a:p>
            <a:pPr lvl="2" marL="64764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Escribir software fácilmente modificable y escalable.</a:t>
            </a:r>
            <a:endParaRPr b="0" lang="es-AR" sz="1640" spc="-1" strike="noStrike">
              <a:latin typeface="Arial"/>
            </a:endParaRPr>
          </a:p>
          <a:p>
            <a:pPr>
              <a:lnSpc>
                <a:spcPct val="100000"/>
              </a:lnSpc>
              <a:buNone/>
            </a:pPr>
            <a:endParaRPr b="0" lang="es-AR" sz="1640" spc="-1" strike="noStrike">
              <a:latin typeface="Arial"/>
            </a:endParaRPr>
          </a:p>
          <a:p>
            <a:pPr lvl="2" marL="64764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Escribir software reusable.</a:t>
            </a:r>
            <a:endParaRPr b="0" lang="es-AR" sz="1640" spc="-1" strike="noStrike">
              <a:latin typeface="Arial"/>
            </a:endParaRPr>
          </a:p>
          <a:p>
            <a:pPr>
              <a:lnSpc>
                <a:spcPct val="100000"/>
              </a:lnSpc>
              <a:buNone/>
            </a:pPr>
            <a:endParaRPr b="0" lang="es-AR" sz="1640" spc="-1" strike="noStrike">
              <a:latin typeface="Arial"/>
            </a:endParaRPr>
          </a:p>
          <a:p>
            <a:pPr lvl="2" marL="64764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Disponer de un modelo natural para representar</a:t>
            </a:r>
            <a:endParaRPr b="0" lang="es-AR" sz="1640" spc="-1" strike="noStrike">
              <a:latin typeface="Arial"/>
            </a:endParaRPr>
          </a:p>
          <a:p>
            <a:pPr lvl="2" marL="64764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un dominio.</a:t>
            </a:r>
            <a:endParaRPr b="0" lang="es-AR" sz="1640" spc="-1" strike="noStrike">
              <a:latin typeface="Arial"/>
            </a:endParaRPr>
          </a:p>
        </p:txBody>
      </p:sp>
      <p:sp>
        <p:nvSpPr>
          <p:cNvPr id="192" name="TextShape 7"/>
          <p:cNvSpPr/>
          <p:nvPr/>
        </p:nvSpPr>
        <p:spPr>
          <a:xfrm>
            <a:off x="0" y="4167360"/>
            <a:ext cx="1142280" cy="32436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i="1" lang="es-ES" sz="1640" spc="-1" strike="noStrike">
                <a:solidFill>
                  <a:srgbClr val="000000"/>
                </a:solidFill>
                <a:latin typeface="DejaVu Serif Condensed"/>
                <a:ea typeface="Arial"/>
              </a:rPr>
              <a:t>Ventajas:</a:t>
            </a:r>
            <a:endParaRPr b="0" lang="es-AR" sz="1640" spc="-1" strike="noStrike">
              <a:latin typeface="Arial"/>
            </a:endParaRPr>
          </a:p>
        </p:txBody>
      </p:sp>
      <p:sp>
        <p:nvSpPr>
          <p:cNvPr id="193" name="TextShape 8"/>
          <p:cNvSpPr/>
          <p:nvPr/>
        </p:nvSpPr>
        <p:spPr>
          <a:xfrm>
            <a:off x="91440" y="4642920"/>
            <a:ext cx="6438960" cy="1697400"/>
          </a:xfrm>
          <a:prstGeom prst="rect">
            <a:avLst/>
          </a:prstGeom>
          <a:noFill/>
          <a:ln w="0">
            <a:noFill/>
          </a:ln>
        </p:spPr>
        <p:style>
          <a:lnRef idx="0"/>
          <a:fillRef idx="0"/>
          <a:effectRef idx="0"/>
          <a:fontRef idx="minor"/>
        </p:style>
        <p:txBody>
          <a:bodyPr lIns="81720" rIns="81720" tIns="40680" bIns="40680" anchor="t">
            <a:noAutofit/>
          </a:bodyPr>
          <a:p>
            <a:pPr lvl="2" marL="64764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Fomenta la reutilización del software.</a:t>
            </a:r>
            <a:endParaRPr b="0" lang="es-AR" sz="1640" spc="-1" strike="noStrike">
              <a:latin typeface="Arial"/>
            </a:endParaRPr>
          </a:p>
          <a:p>
            <a:pPr>
              <a:lnSpc>
                <a:spcPct val="100000"/>
              </a:lnSpc>
              <a:buNone/>
            </a:pPr>
            <a:endParaRPr b="0" lang="es-AR" sz="1640" spc="-1" strike="noStrike">
              <a:latin typeface="Arial"/>
            </a:endParaRPr>
          </a:p>
          <a:p>
            <a:pPr lvl="2" marL="64764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El software desarrollado es más flexible al cambio.</a:t>
            </a:r>
            <a:endParaRPr b="0" lang="es-AR" sz="1640" spc="-1" strike="noStrike">
              <a:latin typeface="Arial"/>
            </a:endParaRPr>
          </a:p>
          <a:p>
            <a:pPr>
              <a:lnSpc>
                <a:spcPct val="100000"/>
              </a:lnSpc>
              <a:buNone/>
            </a:pPr>
            <a:endParaRPr b="0" lang="es-AR" sz="1640" spc="-1" strike="noStrike">
              <a:latin typeface="Arial"/>
            </a:endParaRPr>
          </a:p>
          <a:p>
            <a:pPr lvl="2" marL="64764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Es más cercano a pensar a la forma de las personas.</a:t>
            </a:r>
            <a:endParaRPr b="0" lang="es-AR" sz="1640" spc="-1" strike="noStrike">
              <a:latin typeface="Arial"/>
            </a:endParaRPr>
          </a:p>
        </p:txBody>
      </p:sp>
    </p:spTree>
  </p:cSld>
  <p:transition spd="med">
    <p:wipe dir="d"/>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3"/>
          <p:cNvSpPr/>
          <p:nvPr/>
        </p:nvSpPr>
        <p:spPr>
          <a:xfrm>
            <a:off x="164520" y="54216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ES" sz="2360" spc="-1" strike="noStrike">
                <a:solidFill>
                  <a:srgbClr val="000000"/>
                </a:solidFill>
                <a:latin typeface="DejaVu Sans Condensed"/>
                <a:ea typeface="Arial"/>
              </a:rPr>
              <a:t>¿Qué es la abstracción?</a:t>
            </a:r>
            <a:endParaRPr b="0" lang="es-AR" sz="2360" spc="-1" strike="noStrike">
              <a:latin typeface="Arial"/>
            </a:endParaRPr>
          </a:p>
        </p:txBody>
      </p:sp>
      <p:sp>
        <p:nvSpPr>
          <p:cNvPr id="195" name="TextShape 4"/>
          <p:cNvSpPr/>
          <p:nvPr/>
        </p:nvSpPr>
        <p:spPr>
          <a:xfrm>
            <a:off x="0" y="1234440"/>
            <a:ext cx="9142560" cy="2490480"/>
          </a:xfrm>
          <a:prstGeom prst="rect">
            <a:avLst/>
          </a:prstGeom>
          <a:noFill/>
          <a:ln w="0">
            <a:noFill/>
          </a:ln>
        </p:spPr>
        <p:style>
          <a:lnRef idx="0"/>
          <a:fillRef idx="0"/>
          <a:effectRef idx="0"/>
          <a:fontRef idx="minor"/>
        </p:style>
        <p:txBody>
          <a:bodyPr lIns="81720" rIns="81720" tIns="40680" bIns="40680" anchor="t">
            <a:noAutofit/>
          </a:bodyPr>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Consiste en aislar un elemento de su contexto o del resto de los elementos que lo acompañan.</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Denota según el </a:t>
            </a:r>
            <a:r>
              <a:rPr b="1" lang="es-ES" sz="1640" spc="-1" strike="noStrike">
                <a:solidFill>
                  <a:srgbClr val="000000"/>
                </a:solidFill>
                <a:latin typeface="DejaVu Serif Condensed"/>
                <a:ea typeface="Arial"/>
              </a:rPr>
              <a:t>observador</a:t>
            </a:r>
            <a:r>
              <a:rPr b="0" lang="es-ES" sz="1640" spc="-1" strike="noStrike">
                <a:solidFill>
                  <a:srgbClr val="000000"/>
                </a:solidFill>
                <a:latin typeface="DejaVu Serif Condensed"/>
                <a:ea typeface="Arial"/>
              </a:rPr>
              <a:t> las características esenciales de un objeto que lo distinguen de los demás.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La vista exterior del objeto puede definirse como un contrato, el cual el mismo se compromete a cumplir y los demás objetos dependen.</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Debemos identificar propiedades del objeto (</a:t>
            </a:r>
            <a:r>
              <a:rPr b="0" i="1" lang="es-ES" sz="1640" spc="-1" strike="noStrike">
                <a:solidFill>
                  <a:srgbClr val="000000"/>
                </a:solidFill>
                <a:latin typeface="DejaVu Serif Condensed"/>
                <a:ea typeface="Arial"/>
              </a:rPr>
              <a:t>atributos</a:t>
            </a:r>
            <a:r>
              <a:rPr b="0" lang="es-ES" sz="1640" spc="-1" strike="noStrike">
                <a:solidFill>
                  <a:srgbClr val="000000"/>
                </a:solidFill>
                <a:latin typeface="DejaVu Serif Condensed"/>
                <a:ea typeface="Arial"/>
              </a:rPr>
              <a:t>) y comportamientos (</a:t>
            </a:r>
            <a:r>
              <a:rPr b="0" i="1" lang="es-ES" sz="1640" spc="-1" strike="noStrike">
                <a:solidFill>
                  <a:srgbClr val="000000"/>
                </a:solidFill>
                <a:latin typeface="DejaVu Serif Condensed"/>
                <a:ea typeface="Arial"/>
              </a:rPr>
              <a:t>métodos</a:t>
            </a:r>
            <a:r>
              <a:rPr b="0" lang="es-ES" sz="1640" spc="-1" strike="noStrike">
                <a:solidFill>
                  <a:srgbClr val="000000"/>
                </a:solidFill>
                <a:latin typeface="DejaVu Serif Condensed"/>
                <a:ea typeface="Arial"/>
              </a:rPr>
              <a:t>).</a:t>
            </a:r>
            <a:endParaRPr b="0" lang="es-AR" sz="1640" spc="-1" strike="noStrike">
              <a:latin typeface="Arial"/>
            </a:endParaRPr>
          </a:p>
        </p:txBody>
      </p:sp>
      <p:pic>
        <p:nvPicPr>
          <p:cNvPr id="196" name="Picture 85" descr=""/>
          <p:cNvPicPr/>
          <p:nvPr/>
        </p:nvPicPr>
        <p:blipFill>
          <a:blip r:embed="rId1"/>
          <a:stretch/>
        </p:blipFill>
        <p:spPr>
          <a:xfrm>
            <a:off x="2612520" y="3846240"/>
            <a:ext cx="4244400" cy="1993320"/>
          </a:xfrm>
          <a:prstGeom prst="rect">
            <a:avLst/>
          </a:prstGeom>
          <a:ln w="0">
            <a:noFill/>
          </a:ln>
        </p:spPr>
      </p:pic>
    </p:spTree>
  </p:cSld>
  <p:transition spd="med">
    <p:wipe dir="d"/>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592080" y="3612240"/>
            <a:ext cx="5223960" cy="1631880"/>
          </a:xfrm>
          <a:prstGeom prst="rect">
            <a:avLst/>
          </a:prstGeom>
          <a:solidFill>
            <a:srgbClr val="99ccff"/>
          </a:solidFill>
          <a:ln w="0">
            <a:solidFill>
              <a:srgbClr val="000000"/>
            </a:solidFill>
          </a:ln>
        </p:spPr>
        <p:style>
          <a:lnRef idx="0"/>
          <a:fillRef idx="0"/>
          <a:effectRef idx="0"/>
          <a:fontRef idx="minor"/>
        </p:style>
      </p:sp>
      <p:sp>
        <p:nvSpPr>
          <p:cNvPr id="198" name="CustomShape 2"/>
          <p:cNvSpPr/>
          <p:nvPr/>
        </p:nvSpPr>
        <p:spPr>
          <a:xfrm>
            <a:off x="3755160" y="1326600"/>
            <a:ext cx="4734360" cy="1631880"/>
          </a:xfrm>
          <a:prstGeom prst="rect">
            <a:avLst/>
          </a:prstGeom>
          <a:solidFill>
            <a:srgbClr val="99ccff"/>
          </a:solidFill>
          <a:ln w="0">
            <a:solidFill>
              <a:srgbClr val="000000"/>
            </a:solidFill>
          </a:ln>
        </p:spPr>
        <p:style>
          <a:lnRef idx="0"/>
          <a:fillRef idx="0"/>
          <a:effectRef idx="0"/>
          <a:fontRef idx="minor"/>
        </p:style>
      </p:sp>
      <p:sp>
        <p:nvSpPr>
          <p:cNvPr id="199" name="TextShape 5"/>
          <p:cNvSpPr/>
          <p:nvPr/>
        </p:nvSpPr>
        <p:spPr>
          <a:xfrm>
            <a:off x="164880" y="96156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ES" sz="2360" spc="-1" strike="noStrike">
                <a:solidFill>
                  <a:srgbClr val="000000"/>
                </a:solidFill>
                <a:latin typeface="DejaVu Sans Condensed"/>
                <a:ea typeface="Arial"/>
              </a:rPr>
              <a:t>Objetos y Clases</a:t>
            </a:r>
            <a:endParaRPr b="0" lang="es-AR" sz="2360" spc="-1" strike="noStrike">
              <a:latin typeface="Arial"/>
            </a:endParaRPr>
          </a:p>
        </p:txBody>
      </p:sp>
      <p:sp>
        <p:nvSpPr>
          <p:cNvPr id="200" name="CustomShape 6"/>
          <p:cNvSpPr/>
          <p:nvPr/>
        </p:nvSpPr>
        <p:spPr>
          <a:xfrm>
            <a:off x="491760" y="1817280"/>
            <a:ext cx="1958760" cy="554400"/>
          </a:xfrm>
          <a:prstGeom prst="rect">
            <a:avLst/>
          </a:prstGeom>
          <a:solidFill>
            <a:srgbClr val="9999ff"/>
          </a:solidFill>
          <a:ln w="0">
            <a:solidFill>
              <a:srgbClr val="000000"/>
            </a:solidFill>
          </a:ln>
        </p:spPr>
        <p:style>
          <a:lnRef idx="0"/>
          <a:fillRef idx="0"/>
          <a:effectRef idx="0"/>
          <a:fontRef idx="minor"/>
        </p:style>
        <p:txBody>
          <a:bodyPr wrap="none" lIns="81720" rIns="81720" tIns="40680" bIns="40680" anchor="ctr">
            <a:noAutofit/>
          </a:bodyPr>
          <a:p>
            <a:pPr algn="ctr">
              <a:lnSpc>
                <a:spcPct val="100000"/>
              </a:lnSpc>
              <a:buNone/>
            </a:pPr>
            <a:r>
              <a:rPr b="1" lang="es-ES" sz="1810" spc="-1" strike="noStrike">
                <a:solidFill>
                  <a:srgbClr val="000000"/>
                </a:solidFill>
                <a:latin typeface="DejaVu Sans Condensed"/>
                <a:ea typeface="SimSun"/>
              </a:rPr>
              <a:t>Clases</a:t>
            </a:r>
            <a:endParaRPr b="0" lang="es-AR" sz="1810" spc="-1" strike="noStrike">
              <a:latin typeface="Arial"/>
            </a:endParaRPr>
          </a:p>
        </p:txBody>
      </p:sp>
      <p:sp>
        <p:nvSpPr>
          <p:cNvPr id="201" name="TextShape 7"/>
          <p:cNvSpPr/>
          <p:nvPr/>
        </p:nvSpPr>
        <p:spPr>
          <a:xfrm>
            <a:off x="3755160" y="1457280"/>
            <a:ext cx="4309920" cy="1284480"/>
          </a:xfrm>
          <a:prstGeom prst="rect">
            <a:avLst/>
          </a:prstGeom>
          <a:noFill/>
          <a:ln w="0">
            <a:noFill/>
          </a:ln>
        </p:spPr>
        <p:style>
          <a:lnRef idx="0"/>
          <a:fillRef idx="0"/>
          <a:effectRef idx="0"/>
          <a:fontRef idx="minor"/>
        </p:style>
        <p:txBody>
          <a:bodyPr lIns="81720" rIns="81720" tIns="40680" bIns="40680" anchor="t">
            <a:noAutofit/>
          </a:bodyPr>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Modela una abstracción de los objetos.</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Define atributos y comportamientos. </a:t>
            </a:r>
            <a:endParaRPr b="0" lang="es-AR" sz="1640" spc="-1" strike="noStrike">
              <a:latin typeface="Arial"/>
            </a:endParaRPr>
          </a:p>
          <a:p>
            <a:pPr>
              <a:lnSpc>
                <a:spcPct val="100000"/>
              </a:lnSpc>
              <a:buNone/>
            </a:pP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Es el plano o molde que define un objeto.</a:t>
            </a:r>
            <a:endParaRPr b="0" lang="es-AR" sz="1640" spc="-1" strike="noStrike">
              <a:latin typeface="Arial"/>
            </a:endParaRPr>
          </a:p>
        </p:txBody>
      </p:sp>
      <p:sp>
        <p:nvSpPr>
          <p:cNvPr id="202" name="CustomShape 8"/>
          <p:cNvSpPr/>
          <p:nvPr/>
        </p:nvSpPr>
        <p:spPr>
          <a:xfrm>
            <a:off x="491760" y="4037760"/>
            <a:ext cx="1958760" cy="554400"/>
          </a:xfrm>
          <a:prstGeom prst="rect">
            <a:avLst/>
          </a:prstGeom>
          <a:solidFill>
            <a:srgbClr val="9999ff"/>
          </a:solidFill>
          <a:ln w="0">
            <a:solidFill>
              <a:srgbClr val="000000"/>
            </a:solidFill>
          </a:ln>
        </p:spPr>
        <p:style>
          <a:lnRef idx="0"/>
          <a:fillRef idx="0"/>
          <a:effectRef idx="0"/>
          <a:fontRef idx="minor"/>
        </p:style>
        <p:txBody>
          <a:bodyPr wrap="none" lIns="81720" rIns="81720" tIns="40680" bIns="40680" anchor="ctr">
            <a:noAutofit/>
          </a:bodyPr>
          <a:p>
            <a:pPr algn="ctr">
              <a:lnSpc>
                <a:spcPct val="100000"/>
              </a:lnSpc>
              <a:buNone/>
            </a:pPr>
            <a:r>
              <a:rPr b="1" lang="es-ES" sz="1810" spc="-1" strike="noStrike">
                <a:solidFill>
                  <a:srgbClr val="000000"/>
                </a:solidFill>
                <a:latin typeface="DejaVu Sans Condensed"/>
                <a:ea typeface="SimSun"/>
              </a:rPr>
              <a:t>Objetos</a:t>
            </a:r>
            <a:endParaRPr b="0" lang="es-AR" sz="1810" spc="-1" strike="noStrike">
              <a:latin typeface="Arial"/>
            </a:endParaRPr>
          </a:p>
        </p:txBody>
      </p:sp>
      <p:sp>
        <p:nvSpPr>
          <p:cNvPr id="203" name="TextShape 9"/>
          <p:cNvSpPr/>
          <p:nvPr/>
        </p:nvSpPr>
        <p:spPr>
          <a:xfrm>
            <a:off x="3755160" y="3677760"/>
            <a:ext cx="5223960" cy="1525320"/>
          </a:xfrm>
          <a:prstGeom prst="rect">
            <a:avLst/>
          </a:prstGeom>
          <a:noFill/>
          <a:ln w="0">
            <a:noFill/>
          </a:ln>
        </p:spPr>
        <p:style>
          <a:lnRef idx="0"/>
          <a:fillRef idx="0"/>
          <a:effectRef idx="0"/>
          <a:fontRef idx="minor"/>
        </p:style>
        <p:txBody>
          <a:bodyPr lIns="81720" rIns="81720" tIns="40680" bIns="40680" anchor="t">
            <a:noAutofit/>
          </a:bodyPr>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Está modelado </a:t>
            </a:r>
            <a:r>
              <a:rPr b="0" i="1" lang="es-ES" sz="1640" spc="-1" strike="noStrike">
                <a:solidFill>
                  <a:srgbClr val="000000"/>
                </a:solidFill>
                <a:latin typeface="DejaVu Serif Condensed"/>
                <a:ea typeface="Arial"/>
              </a:rPr>
              <a:t>en función</a:t>
            </a:r>
            <a:r>
              <a:rPr b="0" lang="es-ES" sz="1640" spc="-1" strike="noStrike">
                <a:solidFill>
                  <a:srgbClr val="000000"/>
                </a:solidFill>
                <a:latin typeface="DejaVu Serif Condensed"/>
                <a:ea typeface="Arial"/>
              </a:rPr>
              <a:t> de una clase.</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Es una </a:t>
            </a:r>
            <a:r>
              <a:rPr b="0" i="1" lang="es-ES" sz="1640" spc="-1" strike="noStrike">
                <a:solidFill>
                  <a:srgbClr val="000000"/>
                </a:solidFill>
                <a:latin typeface="DejaVu Serif Condensed"/>
                <a:ea typeface="Arial"/>
              </a:rPr>
              <a:t>instancia</a:t>
            </a:r>
            <a:r>
              <a:rPr b="0" lang="es-ES" sz="1640" spc="-1" strike="noStrike">
                <a:solidFill>
                  <a:srgbClr val="000000"/>
                </a:solidFill>
                <a:latin typeface="DejaVu Serif Condensed"/>
                <a:ea typeface="Arial"/>
              </a:rPr>
              <a:t> única de una clase.</a:t>
            </a:r>
            <a:endParaRPr b="0" lang="es-AR" sz="1640" spc="-1" strike="noStrike">
              <a:latin typeface="Arial"/>
            </a:endParaRPr>
          </a:p>
          <a:p>
            <a:pPr>
              <a:lnSpc>
                <a:spcPct val="100000"/>
              </a:lnSpc>
              <a:buNone/>
            </a:pP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Retiene la estructura y el comportamiento de una clase.</a:t>
            </a:r>
            <a:endParaRPr b="0" lang="es-AR" sz="1640" spc="-1" strike="noStrike">
              <a:latin typeface="Arial"/>
            </a:endParaRPr>
          </a:p>
        </p:txBody>
      </p:sp>
      <p:sp>
        <p:nvSpPr>
          <p:cNvPr id="204" name="CustomShape 10"/>
          <p:cNvSpPr/>
          <p:nvPr/>
        </p:nvSpPr>
        <p:spPr>
          <a:xfrm>
            <a:off x="2775600" y="1979640"/>
            <a:ext cx="652320" cy="325800"/>
          </a:xfrm>
          <a:custGeom>
            <a:avLst/>
            <a:gdLst/>
            <a:ahLst/>
            <a:rect l="l" t="t"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w="0">
            <a:solidFill>
              <a:srgbClr val="000000"/>
            </a:solidFill>
          </a:ln>
        </p:spPr>
        <p:style>
          <a:lnRef idx="0"/>
          <a:fillRef idx="0"/>
          <a:effectRef idx="0"/>
          <a:fontRef idx="minor"/>
        </p:style>
      </p:sp>
      <p:sp>
        <p:nvSpPr>
          <p:cNvPr id="205" name="CustomShape 11"/>
          <p:cNvSpPr/>
          <p:nvPr/>
        </p:nvSpPr>
        <p:spPr>
          <a:xfrm>
            <a:off x="2743200" y="4134960"/>
            <a:ext cx="652320" cy="325800"/>
          </a:xfrm>
          <a:custGeom>
            <a:avLst/>
            <a:gdLst/>
            <a:ahLst/>
            <a:rect l="l" t="t" r="r" b="b"/>
            <a:pathLst>
              <a:path w="2002" h="1002">
                <a:moveTo>
                  <a:pt x="0" y="250"/>
                </a:moveTo>
                <a:lnTo>
                  <a:pt x="1500" y="250"/>
                </a:lnTo>
                <a:lnTo>
                  <a:pt x="1500" y="0"/>
                </a:lnTo>
                <a:lnTo>
                  <a:pt x="2001" y="500"/>
                </a:lnTo>
                <a:lnTo>
                  <a:pt x="1500" y="1001"/>
                </a:lnTo>
                <a:lnTo>
                  <a:pt x="1500" y="750"/>
                </a:lnTo>
                <a:lnTo>
                  <a:pt x="0" y="750"/>
                </a:lnTo>
                <a:lnTo>
                  <a:pt x="0" y="250"/>
                </a:lnTo>
              </a:path>
            </a:pathLst>
          </a:custGeom>
          <a:solidFill>
            <a:srgbClr val="9999ff"/>
          </a:solidFill>
          <a:ln w="0">
            <a:solidFill>
              <a:srgbClr val="000000"/>
            </a:solidFill>
          </a:ln>
        </p:spPr>
        <p:style>
          <a:lnRef idx="0"/>
          <a:fillRef idx="0"/>
          <a:effectRef idx="0"/>
          <a:fontRef idx="minor"/>
        </p:style>
      </p:sp>
    </p:spTree>
  </p:cSld>
  <p:transition spd="med">
    <p:wipe dir="d"/>
  </p:transition>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4" presetSubtype="16">
                                  <p:stCondLst>
                                    <p:cond delay="0"/>
                                  </p:stCondLst>
                                  <p:childTnLst>
                                    <p:set>
                                      <p:cBhvr>
                                        <p:cTn id="40" dur="1" fill="hold">
                                          <p:stCondLst>
                                            <p:cond delay="0"/>
                                          </p:stCondLst>
                                        </p:cTn>
                                        <p:tgtEl>
                                          <p:spTgt spid="198"/>
                                        </p:tgtEl>
                                        <p:attrNameLst>
                                          <p:attrName>style.visibility</p:attrName>
                                        </p:attrNameLst>
                                      </p:cBhvr>
                                      <p:to>
                                        <p:strVal val="visible"/>
                                      </p:to>
                                    </p:set>
                                    <p:animEffect filter="box(in)" transition="out">
                                      <p:cBhvr additive="repl">
                                        <p:cTn id="41" dur="500"/>
                                        <p:tgtEl>
                                          <p:spTgt spid="198"/>
                                        </p:tgtEl>
                                      </p:cBhvr>
                                    </p:animEffect>
                                  </p:childTnLst>
                                </p:cTn>
                              </p:par>
                              <p:par>
                                <p:cTn id="42" nodeType="withEffect" fill="hold" presetClass="entr" presetID="4" presetSubtype="16">
                                  <p:stCondLst>
                                    <p:cond delay="0"/>
                                  </p:stCondLst>
                                  <p:childTnLst>
                                    <p:set>
                                      <p:cBhvr>
                                        <p:cTn id="43" dur="1" fill="hold">
                                          <p:stCondLst>
                                            <p:cond delay="0"/>
                                          </p:stCondLst>
                                        </p:cTn>
                                        <p:tgtEl>
                                          <p:spTgt spid="201"/>
                                        </p:tgtEl>
                                        <p:attrNameLst>
                                          <p:attrName>style.visibility</p:attrName>
                                        </p:attrNameLst>
                                      </p:cBhvr>
                                      <p:to>
                                        <p:strVal val="visible"/>
                                      </p:to>
                                    </p:set>
                                    <p:animEffect filter="box(in)" transition="out">
                                      <p:cBhvr additive="repl">
                                        <p:cTn id="44" dur="500"/>
                                        <p:tgtEl>
                                          <p:spTgt spid="201"/>
                                        </p:tgtEl>
                                      </p:cBhvr>
                                    </p:animEffect>
                                  </p:childTnLst>
                                </p:cTn>
                              </p:par>
                              <p:par>
                                <p:cTn id="45" nodeType="withEffect" fill="hold" presetClass="entr" presetID="4" presetSubtype="16">
                                  <p:stCondLst>
                                    <p:cond delay="0"/>
                                  </p:stCondLst>
                                  <p:childTnLst>
                                    <p:set>
                                      <p:cBhvr>
                                        <p:cTn id="46" dur="1" fill="hold">
                                          <p:stCondLst>
                                            <p:cond delay="0"/>
                                          </p:stCondLst>
                                        </p:cTn>
                                        <p:tgtEl>
                                          <p:spTgt spid="204"/>
                                        </p:tgtEl>
                                        <p:attrNameLst>
                                          <p:attrName>style.visibility</p:attrName>
                                        </p:attrNameLst>
                                      </p:cBhvr>
                                      <p:to>
                                        <p:strVal val="visible"/>
                                      </p:to>
                                    </p:set>
                                    <p:animEffect filter="box(in)" transition="out">
                                      <p:cBhvr additive="repl">
                                        <p:cTn id="47" dur="500"/>
                                        <p:tgtEl>
                                          <p:spTgt spid="204"/>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4" presetSubtype="16">
                                  <p:stCondLst>
                                    <p:cond delay="0"/>
                                  </p:stCondLst>
                                  <p:childTnLst>
                                    <p:set>
                                      <p:cBhvr>
                                        <p:cTn id="51" dur="1" fill="hold">
                                          <p:stCondLst>
                                            <p:cond delay="0"/>
                                          </p:stCondLst>
                                        </p:cTn>
                                        <p:tgtEl>
                                          <p:spTgt spid="197"/>
                                        </p:tgtEl>
                                        <p:attrNameLst>
                                          <p:attrName>style.visibility</p:attrName>
                                        </p:attrNameLst>
                                      </p:cBhvr>
                                      <p:to>
                                        <p:strVal val="visible"/>
                                      </p:to>
                                    </p:set>
                                    <p:animEffect filter="box(in)" transition="out">
                                      <p:cBhvr additive="repl">
                                        <p:cTn id="52" dur="500"/>
                                        <p:tgtEl>
                                          <p:spTgt spid="197"/>
                                        </p:tgtEl>
                                      </p:cBhvr>
                                    </p:animEffect>
                                  </p:childTnLst>
                                </p:cTn>
                              </p:par>
                              <p:par>
                                <p:cTn id="53" nodeType="withEffect" fill="hold" presetClass="entr" presetID="4" presetSubtype="16">
                                  <p:stCondLst>
                                    <p:cond delay="0"/>
                                  </p:stCondLst>
                                  <p:childTnLst>
                                    <p:set>
                                      <p:cBhvr>
                                        <p:cTn id="54" dur="1" fill="hold">
                                          <p:stCondLst>
                                            <p:cond delay="0"/>
                                          </p:stCondLst>
                                        </p:cTn>
                                        <p:tgtEl>
                                          <p:spTgt spid="203"/>
                                        </p:tgtEl>
                                        <p:attrNameLst>
                                          <p:attrName>style.visibility</p:attrName>
                                        </p:attrNameLst>
                                      </p:cBhvr>
                                      <p:to>
                                        <p:strVal val="visible"/>
                                      </p:to>
                                    </p:set>
                                    <p:animEffect filter="box(in)" transition="out">
                                      <p:cBhvr additive="repl">
                                        <p:cTn id="55" dur="500"/>
                                        <p:tgtEl>
                                          <p:spTgt spid="203"/>
                                        </p:tgtEl>
                                      </p:cBhvr>
                                    </p:animEffect>
                                  </p:childTnLst>
                                </p:cTn>
                              </p:par>
                              <p:par>
                                <p:cTn id="56" nodeType="withEffect" fill="hold" presetClass="entr" presetID="4" presetSubtype="16">
                                  <p:stCondLst>
                                    <p:cond delay="0"/>
                                  </p:stCondLst>
                                  <p:childTnLst>
                                    <p:set>
                                      <p:cBhvr>
                                        <p:cTn id="57" dur="1" fill="hold">
                                          <p:stCondLst>
                                            <p:cond delay="0"/>
                                          </p:stCondLst>
                                        </p:cTn>
                                        <p:tgtEl>
                                          <p:spTgt spid="205"/>
                                        </p:tgtEl>
                                        <p:attrNameLst>
                                          <p:attrName>style.visibility</p:attrName>
                                        </p:attrNameLst>
                                      </p:cBhvr>
                                      <p:to>
                                        <p:strVal val="visible"/>
                                      </p:to>
                                    </p:set>
                                    <p:animEffect filter="box(in)" transition="out">
                                      <p:cBhvr additive="repl">
                                        <p:cTn id="58" dur="5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3"/>
          <p:cNvSpPr/>
          <p:nvPr/>
        </p:nvSpPr>
        <p:spPr>
          <a:xfrm>
            <a:off x="165240" y="61848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ES" sz="2360" spc="-1" strike="noStrike">
                <a:solidFill>
                  <a:srgbClr val="000000"/>
                </a:solidFill>
                <a:latin typeface="DejaVu Sans Condensed"/>
                <a:ea typeface="Arial"/>
              </a:rPr>
              <a:t>¿Qué es un Objeto?</a:t>
            </a:r>
            <a:endParaRPr b="0" lang="es-AR" sz="2360" spc="-1" strike="noStrike">
              <a:latin typeface="Arial"/>
            </a:endParaRPr>
          </a:p>
        </p:txBody>
      </p:sp>
      <p:sp>
        <p:nvSpPr>
          <p:cNvPr id="207" name="TextShape 4"/>
          <p:cNvSpPr/>
          <p:nvPr/>
        </p:nvSpPr>
        <p:spPr>
          <a:xfrm>
            <a:off x="0" y="1310760"/>
            <a:ext cx="9142560" cy="1773720"/>
          </a:xfrm>
          <a:prstGeom prst="rect">
            <a:avLst/>
          </a:prstGeom>
          <a:noFill/>
          <a:ln w="0">
            <a:noFill/>
          </a:ln>
        </p:spPr>
        <p:style>
          <a:lnRef idx="0"/>
          <a:fillRef idx="0"/>
          <a:effectRef idx="0"/>
          <a:fontRef idx="minor"/>
        </p:style>
        <p:txBody>
          <a:bodyPr lIns="81720" rIns="81720" tIns="40680" bIns="40680" anchor="t">
            <a:noAutofit/>
          </a:bodyPr>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Es una entidad que combina procedimientos e información.</a:t>
            </a:r>
            <a:endParaRPr b="0" lang="es-AR" sz="1640" spc="-1" strike="noStrike">
              <a:latin typeface="Arial"/>
            </a:endParaRPr>
          </a:p>
          <a:p>
            <a:pPr>
              <a:lnSpc>
                <a:spcPct val="100000"/>
              </a:lnSpc>
              <a:buNone/>
              <a:tabLst>
                <a:tab algn="l" pos="0"/>
              </a:tabLst>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nSpc>
                <a:spcPct val="100000"/>
              </a:lnSpc>
              <a:buClr>
                <a:srgbClr val="000000"/>
              </a:buClr>
              <a:buSzPct val="45000"/>
              <a:buFont typeface="Wingdings" charset="2"/>
              <a:buChar char=""/>
              <a:tabLst>
                <a:tab algn="l" pos="0"/>
              </a:tabLst>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Ejecuta operaciones (</a:t>
            </a:r>
            <a:r>
              <a:rPr b="1" i="1" lang="es-ES" sz="1640" spc="-1" strike="noStrike">
                <a:solidFill>
                  <a:srgbClr val="000000"/>
                </a:solidFill>
                <a:latin typeface="DejaVu Serif Condensed"/>
                <a:ea typeface="Arial"/>
              </a:rPr>
              <a:t>comportamiento</a:t>
            </a:r>
            <a:r>
              <a:rPr b="0" lang="es-ES" sz="1640" spc="-1" strike="noStrike">
                <a:solidFill>
                  <a:srgbClr val="000000"/>
                </a:solidFill>
                <a:latin typeface="DejaVu Serif Condensed"/>
                <a:ea typeface="Arial"/>
              </a:rPr>
              <a:t>) y almacena información (</a:t>
            </a:r>
            <a:r>
              <a:rPr b="1" i="1" lang="es-ES" sz="1640" spc="-1" strike="noStrike">
                <a:solidFill>
                  <a:srgbClr val="000000"/>
                </a:solidFill>
                <a:latin typeface="DejaVu Serif Condensed"/>
                <a:ea typeface="Arial"/>
              </a:rPr>
              <a:t>estructura</a:t>
            </a:r>
            <a:r>
              <a:rPr b="0" lang="es-ES" sz="1640" spc="-1" strike="noStrike">
                <a:solidFill>
                  <a:srgbClr val="000000"/>
                </a:solidFill>
                <a:latin typeface="DejaVu Serif Condensed"/>
                <a:ea typeface="Arial"/>
              </a:rPr>
              <a:t>).</a:t>
            </a:r>
            <a:endParaRPr b="0" lang="es-AR" sz="1640" spc="-1" strike="noStrike">
              <a:latin typeface="Arial"/>
            </a:endParaRPr>
          </a:p>
          <a:p>
            <a:pPr>
              <a:lnSpc>
                <a:spcPct val="100000"/>
              </a:lnSpc>
              <a:buNone/>
              <a:tabLst>
                <a:tab algn="l" pos="0"/>
              </a:tabLst>
            </a:pPr>
            <a:endParaRPr b="0" lang="es-AR" sz="1640" spc="-1" strike="noStrike">
              <a:latin typeface="Arial"/>
            </a:endParaRPr>
          </a:p>
          <a:p>
            <a:pPr marL="216000" indent="-216000">
              <a:lnSpc>
                <a:spcPct val="100000"/>
              </a:lnSpc>
              <a:buClr>
                <a:srgbClr val="000000"/>
              </a:buClr>
              <a:buSzPct val="45000"/>
              <a:buFont typeface="Wingdings" charset="2"/>
              <a:buChar char=""/>
              <a:tabLst>
                <a:tab algn="l" pos="0"/>
              </a:tabLst>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Los procedimientos o acciones que puede realizar un objeto se denominan </a:t>
            </a:r>
            <a:r>
              <a:rPr b="1" i="1" lang="es-ES" sz="1640" spc="-1" strike="noStrike">
                <a:solidFill>
                  <a:srgbClr val="000000"/>
                </a:solidFill>
                <a:latin typeface="DejaVu Serif Condensed"/>
                <a:ea typeface="Arial"/>
              </a:rPr>
              <a:t>métodos</a:t>
            </a:r>
            <a:r>
              <a:rPr b="0" lang="es-ES" sz="1640" spc="-1" strike="noStrike">
                <a:solidFill>
                  <a:srgbClr val="000000"/>
                </a:solidFill>
                <a:latin typeface="DejaVu Serif Condensed"/>
                <a:ea typeface="Arial"/>
              </a:rPr>
              <a:t>.</a:t>
            </a:r>
            <a:endParaRPr b="0" lang="es-AR" sz="1640" spc="-1" strike="noStrike">
              <a:latin typeface="Arial"/>
            </a:endParaRPr>
          </a:p>
          <a:p>
            <a:pPr>
              <a:lnSpc>
                <a:spcPct val="100000"/>
              </a:lnSpc>
              <a:buNone/>
              <a:tabLst>
                <a:tab algn="l" pos="0"/>
              </a:tabLst>
            </a:pPr>
            <a:endParaRPr b="0" lang="es-AR" sz="1640" spc="-1" strike="noStrike">
              <a:latin typeface="Arial"/>
            </a:endParaRPr>
          </a:p>
          <a:p>
            <a:pPr marL="216000" indent="-216000">
              <a:lnSpc>
                <a:spcPct val="100000"/>
              </a:lnSpc>
              <a:buClr>
                <a:srgbClr val="000000"/>
              </a:buClr>
              <a:buSzPct val="45000"/>
              <a:buFont typeface="Wingdings" charset="2"/>
              <a:buChar char=""/>
              <a:tabLst>
                <a:tab algn="l" pos="0"/>
              </a:tabLst>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La información que almacena un objeto sobre su estado se denomina </a:t>
            </a:r>
            <a:r>
              <a:rPr b="1" i="1" lang="es-ES" sz="1640" spc="-1" strike="noStrike">
                <a:solidFill>
                  <a:srgbClr val="000000"/>
                </a:solidFill>
                <a:latin typeface="DejaVu Serif Condensed"/>
                <a:ea typeface="Arial"/>
              </a:rPr>
              <a:t>atributos</a:t>
            </a:r>
            <a:r>
              <a:rPr b="0" lang="es-ES" sz="1640" spc="-1" strike="noStrike">
                <a:solidFill>
                  <a:srgbClr val="000000"/>
                </a:solidFill>
                <a:latin typeface="DejaVu Serif Condensed"/>
                <a:ea typeface="Arial"/>
              </a:rPr>
              <a:t>.</a:t>
            </a:r>
            <a:endParaRPr b="0" lang="es-AR" sz="1640" spc="-1" strike="noStrike">
              <a:latin typeface="Arial"/>
            </a:endParaRPr>
          </a:p>
        </p:txBody>
      </p:sp>
      <p:sp>
        <p:nvSpPr>
          <p:cNvPr id="208" name="CustomShape 5"/>
          <p:cNvSpPr/>
          <p:nvPr/>
        </p:nvSpPr>
        <p:spPr>
          <a:xfrm>
            <a:off x="130680" y="3596040"/>
            <a:ext cx="1958760" cy="1958760"/>
          </a:xfrm>
          <a:prstGeom prst="rect">
            <a:avLst/>
          </a:prstGeom>
          <a:solidFill>
            <a:srgbClr val="99ccff"/>
          </a:solidFill>
          <a:ln w="0">
            <a:solidFill>
              <a:srgbClr val="000000"/>
            </a:solidFill>
          </a:ln>
        </p:spPr>
        <p:style>
          <a:lnRef idx="0"/>
          <a:fillRef idx="0"/>
          <a:effectRef idx="0"/>
          <a:fontRef idx="minor"/>
        </p:style>
        <p:txBody>
          <a:bodyPr wrap="none" lIns="81720" rIns="81720" tIns="40680" bIns="40680" anchor="ctr">
            <a:noAutofit/>
          </a:bodyPr>
          <a:p>
            <a:pPr algn="ctr">
              <a:lnSpc>
                <a:spcPct val="100000"/>
              </a:lnSpc>
              <a:buNone/>
            </a:pPr>
            <a:endParaRPr b="0" lang="es-AR" sz="1640" spc="-1" strike="noStrike">
              <a:latin typeface="Arial"/>
            </a:endParaRPr>
          </a:p>
          <a:p>
            <a:pPr algn="ctr">
              <a:lnSpc>
                <a:spcPct val="100000"/>
              </a:lnSpc>
              <a:buNone/>
            </a:pPr>
            <a:endParaRPr b="0" lang="es-AR" sz="1640" spc="-1" strike="noStrike">
              <a:latin typeface="Arial"/>
            </a:endParaRPr>
          </a:p>
          <a:p>
            <a:pPr algn="ctr">
              <a:lnSpc>
                <a:spcPct val="100000"/>
              </a:lnSpc>
              <a:buNone/>
            </a:pPr>
            <a:endParaRPr b="0" lang="es-AR" sz="1640" spc="-1" strike="noStrike">
              <a:latin typeface="Arial"/>
            </a:endParaRPr>
          </a:p>
          <a:p>
            <a:pPr algn="ctr">
              <a:lnSpc>
                <a:spcPct val="100000"/>
              </a:lnSpc>
              <a:buNone/>
            </a:pPr>
            <a:endParaRPr b="0" lang="es-AR" sz="1640" spc="-1" strike="noStrike">
              <a:latin typeface="Arial"/>
            </a:endParaRPr>
          </a:p>
          <a:p>
            <a:pPr algn="ctr">
              <a:lnSpc>
                <a:spcPct val="100000"/>
              </a:lnSpc>
              <a:buNone/>
            </a:pPr>
            <a:endParaRPr b="0" lang="es-AR" sz="1640" spc="-1" strike="noStrike">
              <a:latin typeface="Arial"/>
            </a:endParaRPr>
          </a:p>
        </p:txBody>
      </p:sp>
      <p:sp>
        <p:nvSpPr>
          <p:cNvPr id="209" name="CustomShape 6"/>
          <p:cNvSpPr/>
          <p:nvPr/>
        </p:nvSpPr>
        <p:spPr>
          <a:xfrm>
            <a:off x="359280" y="3759120"/>
            <a:ext cx="1403280" cy="652320"/>
          </a:xfrm>
          <a:prstGeom prst="rect">
            <a:avLst/>
          </a:prstGeom>
          <a:solidFill>
            <a:srgbClr val="33cc66"/>
          </a:solidFill>
          <a:ln w="0">
            <a:solidFill>
              <a:srgbClr val="000000"/>
            </a:solidFill>
          </a:ln>
        </p:spPr>
        <p:style>
          <a:lnRef idx="0"/>
          <a:fillRef idx="0"/>
          <a:effectRef idx="0"/>
          <a:fontRef idx="minor"/>
        </p:style>
        <p:txBody>
          <a:bodyPr wrap="none" lIns="81720" rIns="81720" tIns="40680" bIns="40680" anchor="ctr">
            <a:noAutofit/>
          </a:bodyPr>
          <a:p>
            <a:pPr algn="ctr">
              <a:lnSpc>
                <a:spcPct val="100000"/>
              </a:lnSpc>
              <a:buNone/>
            </a:pPr>
            <a:r>
              <a:rPr b="1" i="1" lang="es-ES" sz="1640" spc="-1" strike="noStrike">
                <a:solidFill>
                  <a:srgbClr val="000000"/>
                </a:solidFill>
                <a:latin typeface="DejaVu Sans Condensed"/>
                <a:ea typeface="SimSun"/>
              </a:rPr>
              <a:t>Atributos</a:t>
            </a:r>
            <a:endParaRPr b="0" lang="es-AR" sz="1640" spc="-1" strike="noStrike">
              <a:latin typeface="Arial"/>
            </a:endParaRPr>
          </a:p>
        </p:txBody>
      </p:sp>
      <p:sp>
        <p:nvSpPr>
          <p:cNvPr id="210" name="CustomShape 7"/>
          <p:cNvSpPr/>
          <p:nvPr/>
        </p:nvSpPr>
        <p:spPr>
          <a:xfrm rot="10790400">
            <a:off x="2417040" y="4087440"/>
            <a:ext cx="814680" cy="493560"/>
          </a:xfrm>
          <a:custGeom>
            <a:avLst/>
            <a:gdLst/>
            <a:ahLst/>
            <a:rect l="l" t="t" r="r" b="b"/>
            <a:pathLst>
              <a:path w="2500" h="1516">
                <a:moveTo>
                  <a:pt x="0" y="380"/>
                </a:moveTo>
                <a:lnTo>
                  <a:pt x="1873" y="378"/>
                </a:lnTo>
                <a:lnTo>
                  <a:pt x="1873" y="0"/>
                </a:lnTo>
                <a:lnTo>
                  <a:pt x="2499" y="757"/>
                </a:lnTo>
                <a:lnTo>
                  <a:pt x="1874" y="1515"/>
                </a:lnTo>
                <a:lnTo>
                  <a:pt x="1874" y="1136"/>
                </a:lnTo>
                <a:lnTo>
                  <a:pt x="1" y="1138"/>
                </a:lnTo>
                <a:lnTo>
                  <a:pt x="0" y="380"/>
                </a:lnTo>
              </a:path>
            </a:pathLst>
          </a:custGeom>
          <a:solidFill>
            <a:srgbClr val="9999ff"/>
          </a:solidFill>
          <a:ln w="0">
            <a:solidFill>
              <a:srgbClr val="000000"/>
            </a:solidFill>
          </a:ln>
        </p:spPr>
        <p:style>
          <a:lnRef idx="0"/>
          <a:fillRef idx="0"/>
          <a:effectRef idx="0"/>
          <a:fontRef idx="minor"/>
        </p:style>
      </p:sp>
      <p:sp>
        <p:nvSpPr>
          <p:cNvPr id="211" name="CustomShape 8"/>
          <p:cNvSpPr/>
          <p:nvPr/>
        </p:nvSpPr>
        <p:spPr>
          <a:xfrm>
            <a:off x="326520" y="4739040"/>
            <a:ext cx="1436040" cy="587160"/>
          </a:xfrm>
          <a:prstGeom prst="rect">
            <a:avLst/>
          </a:prstGeom>
          <a:solidFill>
            <a:srgbClr val="33cc66"/>
          </a:solidFill>
          <a:ln w="0">
            <a:solidFill>
              <a:srgbClr val="000000"/>
            </a:solidFill>
          </a:ln>
        </p:spPr>
        <p:style>
          <a:lnRef idx="0"/>
          <a:fillRef idx="0"/>
          <a:effectRef idx="0"/>
          <a:fontRef idx="minor"/>
        </p:style>
        <p:txBody>
          <a:bodyPr wrap="none" lIns="81720" rIns="81720" tIns="40680" bIns="40680" anchor="ctr">
            <a:noAutofit/>
          </a:bodyPr>
          <a:p>
            <a:pPr algn="ctr">
              <a:lnSpc>
                <a:spcPct val="100000"/>
              </a:lnSpc>
              <a:buNone/>
            </a:pPr>
            <a:r>
              <a:rPr b="1" i="1" lang="es-ES" sz="1640" spc="-1" strike="noStrike">
                <a:solidFill>
                  <a:srgbClr val="000000"/>
                </a:solidFill>
                <a:latin typeface="DejaVu Sans Condensed"/>
                <a:ea typeface="SimSun"/>
              </a:rPr>
              <a:t>Métodos</a:t>
            </a:r>
            <a:endParaRPr b="0" lang="es-AR" sz="1640" spc="-1" strike="noStrike">
              <a:latin typeface="Arial"/>
            </a:endParaRPr>
          </a:p>
        </p:txBody>
      </p:sp>
      <p:sp>
        <p:nvSpPr>
          <p:cNvPr id="212" name="TextShape 9"/>
          <p:cNvSpPr/>
          <p:nvPr/>
        </p:nvSpPr>
        <p:spPr>
          <a:xfrm>
            <a:off x="3283560" y="4216320"/>
            <a:ext cx="1091520" cy="32220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i="1" lang="es-ES" sz="1640" spc="-1" strike="noStrike">
                <a:solidFill>
                  <a:srgbClr val="000000"/>
                </a:solidFill>
                <a:latin typeface="DejaVu Sans Condensed"/>
                <a:ea typeface="Arial"/>
              </a:rPr>
              <a:t>Objeto</a:t>
            </a:r>
            <a:endParaRPr b="0" lang="es-AR" sz="1640" spc="-1" strike="noStrike">
              <a:latin typeface="Arial"/>
            </a:endParaRPr>
          </a:p>
        </p:txBody>
      </p:sp>
      <p:sp>
        <p:nvSpPr>
          <p:cNvPr id="213" name="TextShape 10"/>
          <p:cNvSpPr/>
          <p:nvPr/>
        </p:nvSpPr>
        <p:spPr>
          <a:xfrm>
            <a:off x="4245120" y="3661200"/>
            <a:ext cx="4734360" cy="146880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0" lang="es-ES" sz="1640" spc="-1" strike="noStrike">
                <a:solidFill>
                  <a:srgbClr val="000000"/>
                </a:solidFill>
                <a:latin typeface="DejaVu Serif Condensed"/>
                <a:ea typeface="Arial"/>
              </a:rPr>
              <a:t>Los datos describen el </a:t>
            </a:r>
            <a:r>
              <a:rPr b="0" i="1" lang="es-ES" sz="1640" spc="-1" strike="noStrike">
                <a:solidFill>
                  <a:srgbClr val="000000"/>
                </a:solidFill>
                <a:latin typeface="DejaVu Serif Condensed"/>
                <a:ea typeface="Arial"/>
              </a:rPr>
              <a:t>estado del objeto</a:t>
            </a:r>
            <a:r>
              <a:rPr b="0" lang="es-ES" sz="1640" spc="-1" strike="noStrike">
                <a:solidFill>
                  <a:srgbClr val="000000"/>
                </a:solidFill>
                <a:latin typeface="DejaVu Serif Condensed"/>
                <a:ea typeface="Arial"/>
              </a:rPr>
              <a:t>.</a:t>
            </a:r>
            <a:endParaRPr b="0" lang="es-AR" sz="1640" spc="-1" strike="noStrike">
              <a:latin typeface="Arial"/>
            </a:endParaRPr>
          </a:p>
          <a:p>
            <a:pPr>
              <a:lnSpc>
                <a:spcPct val="100000"/>
              </a:lnSpc>
              <a:buNone/>
            </a:pPr>
            <a:endParaRPr b="0" lang="es-AR" sz="1640" spc="-1" strike="noStrike">
              <a:latin typeface="Arial"/>
            </a:endParaRPr>
          </a:p>
          <a:p>
            <a:pPr>
              <a:lnSpc>
                <a:spcPct val="100000"/>
              </a:lnSpc>
              <a:buNone/>
            </a:pPr>
            <a:endParaRPr b="0" lang="es-AR" sz="1640" spc="-1" strike="noStrike">
              <a:latin typeface="Arial"/>
            </a:endParaRPr>
          </a:p>
          <a:p>
            <a:pPr>
              <a:lnSpc>
                <a:spcPct val="100000"/>
              </a:lnSpc>
              <a:buNone/>
            </a:pPr>
            <a:r>
              <a:rPr b="0" lang="es-ES" sz="1640" spc="-1" strike="noStrike">
                <a:solidFill>
                  <a:srgbClr val="000000"/>
                </a:solidFill>
                <a:latin typeface="DejaVu Serif Condensed"/>
                <a:ea typeface="Arial"/>
              </a:rPr>
              <a:t>Los procedimientos actúan sobre los datos del objeto, </a:t>
            </a:r>
            <a:r>
              <a:rPr b="0" i="1" lang="es-ES" sz="1640" spc="-1" strike="noStrike">
                <a:solidFill>
                  <a:srgbClr val="000000"/>
                </a:solidFill>
                <a:latin typeface="DejaVu Serif Condensed"/>
                <a:ea typeface="Arial"/>
              </a:rPr>
              <a:t>modificándolos</a:t>
            </a:r>
            <a:r>
              <a:rPr b="0" lang="es-ES" sz="1640" spc="-1" strike="noStrike">
                <a:solidFill>
                  <a:srgbClr val="000000"/>
                </a:solidFill>
                <a:latin typeface="DejaVu Serif Condensed"/>
                <a:ea typeface="Arial"/>
              </a:rPr>
              <a:t> o </a:t>
            </a:r>
            <a:r>
              <a:rPr b="0" i="1" lang="es-ES" sz="1640" spc="-1" strike="noStrike">
                <a:solidFill>
                  <a:srgbClr val="000000"/>
                </a:solidFill>
                <a:latin typeface="DejaVu Serif Condensed"/>
                <a:ea typeface="Arial"/>
              </a:rPr>
              <a:t>brindando</a:t>
            </a:r>
            <a:r>
              <a:rPr b="0" lang="es-ES" sz="1640" spc="-1" strike="noStrike">
                <a:solidFill>
                  <a:srgbClr val="000000"/>
                </a:solidFill>
                <a:latin typeface="DejaVu Serif Condensed"/>
                <a:ea typeface="Arial"/>
              </a:rPr>
              <a:t> información</a:t>
            </a:r>
            <a:endParaRPr b="0" lang="es-AR" sz="1640" spc="-1" strike="noStrike">
              <a:latin typeface="Arial"/>
            </a:endParaRPr>
          </a:p>
        </p:txBody>
      </p:sp>
    </p:spTree>
  </p:cSld>
  <p:transition spd="med">
    <p:wipe dir="d"/>
  </p:transition>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4" presetSubtype="16">
                                  <p:stCondLst>
                                    <p:cond delay="0"/>
                                  </p:stCondLst>
                                  <p:childTnLst>
                                    <p:set>
                                      <p:cBhvr>
                                        <p:cTn id="64" dur="1" fill="hold">
                                          <p:stCondLst>
                                            <p:cond delay="0"/>
                                          </p:stCondLst>
                                        </p:cTn>
                                        <p:tgtEl>
                                          <p:spTgt spid="213"/>
                                        </p:tgtEl>
                                        <p:attrNameLst>
                                          <p:attrName>style.visibility</p:attrName>
                                        </p:attrNameLst>
                                      </p:cBhvr>
                                      <p:to>
                                        <p:strVal val="visible"/>
                                      </p:to>
                                    </p:set>
                                    <p:animEffect filter="box(in)" transition="out">
                                      <p:cBhvr additive="repl">
                                        <p:cTn id="65"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3"/>
          <p:cNvSpPr/>
          <p:nvPr/>
        </p:nvSpPr>
        <p:spPr>
          <a:xfrm>
            <a:off x="165600" y="60588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ES" sz="2360" spc="-1" strike="noStrike">
                <a:solidFill>
                  <a:srgbClr val="000000"/>
                </a:solidFill>
                <a:latin typeface="DejaVu Sans Condensed"/>
                <a:ea typeface="Arial"/>
              </a:rPr>
              <a:t>¿Qué es un Objeto?</a:t>
            </a:r>
            <a:endParaRPr b="0" lang="es-AR" sz="2360" spc="-1" strike="noStrike">
              <a:latin typeface="Arial"/>
            </a:endParaRPr>
          </a:p>
        </p:txBody>
      </p:sp>
      <p:sp>
        <p:nvSpPr>
          <p:cNvPr id="215" name="TextShape 4"/>
          <p:cNvSpPr/>
          <p:nvPr/>
        </p:nvSpPr>
        <p:spPr>
          <a:xfrm>
            <a:off x="326520" y="1398960"/>
            <a:ext cx="1958760" cy="32220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0" lang="es-ES" sz="1640" spc="-1" strike="noStrike">
                <a:solidFill>
                  <a:srgbClr val="000000"/>
                </a:solidFill>
                <a:latin typeface="DejaVu Serif Condensed"/>
                <a:ea typeface="Arial"/>
              </a:rPr>
              <a:t>Un objeto posee...</a:t>
            </a:r>
            <a:endParaRPr b="0" lang="es-AR" sz="1640" spc="-1" strike="noStrike">
              <a:latin typeface="Arial"/>
            </a:endParaRPr>
          </a:p>
        </p:txBody>
      </p:sp>
      <p:sp>
        <p:nvSpPr>
          <p:cNvPr id="216" name="CustomShape 5"/>
          <p:cNvSpPr/>
          <p:nvPr/>
        </p:nvSpPr>
        <p:spPr>
          <a:xfrm>
            <a:off x="489960" y="2211840"/>
            <a:ext cx="1305360" cy="554400"/>
          </a:xfrm>
          <a:prstGeom prst="rect">
            <a:avLst/>
          </a:prstGeom>
          <a:solidFill>
            <a:srgbClr val="9999ff"/>
          </a:solidFill>
          <a:ln w="0">
            <a:solidFill>
              <a:srgbClr val="000000"/>
            </a:solidFill>
          </a:ln>
        </p:spPr>
        <p:style>
          <a:lnRef idx="0"/>
          <a:fillRef idx="0"/>
          <a:effectRef idx="0"/>
          <a:fontRef idx="minor"/>
        </p:style>
        <p:txBody>
          <a:bodyPr wrap="none" lIns="81720" rIns="81720" tIns="40680" bIns="40680" anchor="ctr">
            <a:noAutofit/>
          </a:bodyPr>
          <a:p>
            <a:pPr algn="ctr">
              <a:lnSpc>
                <a:spcPct val="100000"/>
              </a:lnSpc>
              <a:buNone/>
            </a:pPr>
            <a:r>
              <a:rPr b="1" lang="es-ES" sz="1810" spc="-1" strike="noStrike">
                <a:solidFill>
                  <a:srgbClr val="000000"/>
                </a:solidFill>
                <a:latin typeface="DejaVu Sans Condensed"/>
                <a:ea typeface="SimSun"/>
              </a:rPr>
              <a:t>Estado</a:t>
            </a:r>
            <a:endParaRPr b="0" lang="es-AR" sz="1810" spc="-1" strike="noStrike">
              <a:latin typeface="Arial"/>
            </a:endParaRPr>
          </a:p>
        </p:txBody>
      </p:sp>
      <p:sp>
        <p:nvSpPr>
          <p:cNvPr id="217" name="CustomShape 6"/>
          <p:cNvSpPr/>
          <p:nvPr/>
        </p:nvSpPr>
        <p:spPr>
          <a:xfrm>
            <a:off x="489960" y="3550680"/>
            <a:ext cx="2121840" cy="554400"/>
          </a:xfrm>
          <a:prstGeom prst="rect">
            <a:avLst/>
          </a:prstGeom>
          <a:solidFill>
            <a:srgbClr val="9999ff"/>
          </a:solidFill>
          <a:ln w="0">
            <a:solidFill>
              <a:srgbClr val="000000"/>
            </a:solidFill>
          </a:ln>
        </p:spPr>
        <p:style>
          <a:lnRef idx="0"/>
          <a:fillRef idx="0"/>
          <a:effectRef idx="0"/>
          <a:fontRef idx="minor"/>
        </p:style>
        <p:txBody>
          <a:bodyPr wrap="none" lIns="81720" rIns="81720" tIns="40680" bIns="40680" anchor="ctr">
            <a:noAutofit/>
          </a:bodyPr>
          <a:p>
            <a:pPr algn="ctr">
              <a:lnSpc>
                <a:spcPct val="100000"/>
              </a:lnSpc>
              <a:buNone/>
            </a:pPr>
            <a:r>
              <a:rPr b="1" lang="es-ES" sz="1810" spc="-1" strike="noStrike">
                <a:solidFill>
                  <a:srgbClr val="000000"/>
                </a:solidFill>
                <a:latin typeface="DejaVu Sans Condensed"/>
                <a:ea typeface="SimSun"/>
              </a:rPr>
              <a:t>Comportamiento</a:t>
            </a:r>
            <a:endParaRPr b="0" lang="es-AR" sz="1810" spc="-1" strike="noStrike">
              <a:latin typeface="Arial"/>
            </a:endParaRPr>
          </a:p>
        </p:txBody>
      </p:sp>
      <p:sp>
        <p:nvSpPr>
          <p:cNvPr id="218" name="CustomShape 7"/>
          <p:cNvSpPr/>
          <p:nvPr/>
        </p:nvSpPr>
        <p:spPr>
          <a:xfrm>
            <a:off x="489960" y="4987440"/>
            <a:ext cx="1305360" cy="554400"/>
          </a:xfrm>
          <a:prstGeom prst="rect">
            <a:avLst/>
          </a:prstGeom>
          <a:solidFill>
            <a:srgbClr val="9999ff"/>
          </a:solidFill>
          <a:ln w="0">
            <a:solidFill>
              <a:srgbClr val="000000"/>
            </a:solidFill>
          </a:ln>
        </p:spPr>
        <p:style>
          <a:lnRef idx="0"/>
          <a:fillRef idx="0"/>
          <a:effectRef idx="0"/>
          <a:fontRef idx="minor"/>
        </p:style>
        <p:txBody>
          <a:bodyPr wrap="none" lIns="81720" rIns="81720" tIns="40680" bIns="40680" anchor="ctr">
            <a:noAutofit/>
          </a:bodyPr>
          <a:p>
            <a:pPr algn="ctr">
              <a:lnSpc>
                <a:spcPct val="100000"/>
              </a:lnSpc>
              <a:buNone/>
            </a:pPr>
            <a:r>
              <a:rPr b="1" lang="es-ES" sz="1810" spc="-1" strike="noStrike">
                <a:solidFill>
                  <a:srgbClr val="000000"/>
                </a:solidFill>
                <a:latin typeface="DejaVu Sans Condensed"/>
                <a:ea typeface="SimSun"/>
              </a:rPr>
              <a:t>Identidad</a:t>
            </a:r>
            <a:endParaRPr b="0" lang="es-AR" sz="1810" spc="-1" strike="noStrike">
              <a:latin typeface="Arial"/>
            </a:endParaRPr>
          </a:p>
        </p:txBody>
      </p:sp>
      <p:sp>
        <p:nvSpPr>
          <p:cNvPr id="219" name="CustomShape 8"/>
          <p:cNvSpPr/>
          <p:nvPr/>
        </p:nvSpPr>
        <p:spPr>
          <a:xfrm>
            <a:off x="3265560" y="2211840"/>
            <a:ext cx="1142280" cy="489240"/>
          </a:xfrm>
          <a:custGeom>
            <a:avLst/>
            <a:gdLst/>
            <a:ahLst/>
            <a:rect l="l" t="t" r="r" b="b"/>
            <a:pathLst>
              <a:path w="3502" h="1502">
                <a:moveTo>
                  <a:pt x="0" y="375"/>
                </a:moveTo>
                <a:lnTo>
                  <a:pt x="2625" y="375"/>
                </a:lnTo>
                <a:lnTo>
                  <a:pt x="2625" y="0"/>
                </a:lnTo>
                <a:lnTo>
                  <a:pt x="3501" y="750"/>
                </a:lnTo>
                <a:lnTo>
                  <a:pt x="2625" y="1501"/>
                </a:lnTo>
                <a:lnTo>
                  <a:pt x="2625" y="1125"/>
                </a:lnTo>
                <a:lnTo>
                  <a:pt x="0" y="1125"/>
                </a:lnTo>
                <a:lnTo>
                  <a:pt x="0" y="375"/>
                </a:lnTo>
              </a:path>
            </a:pathLst>
          </a:custGeom>
          <a:solidFill>
            <a:srgbClr val="9999ff"/>
          </a:solidFill>
          <a:ln w="0">
            <a:solidFill>
              <a:srgbClr val="000000"/>
            </a:solidFill>
          </a:ln>
        </p:spPr>
        <p:style>
          <a:lnRef idx="0"/>
          <a:fillRef idx="0"/>
          <a:effectRef idx="0"/>
          <a:fontRef idx="minor"/>
        </p:style>
      </p:sp>
      <p:sp>
        <p:nvSpPr>
          <p:cNvPr id="220" name="CustomShape 9"/>
          <p:cNvSpPr/>
          <p:nvPr/>
        </p:nvSpPr>
        <p:spPr>
          <a:xfrm>
            <a:off x="3265560" y="3485160"/>
            <a:ext cx="1142280" cy="489240"/>
          </a:xfrm>
          <a:custGeom>
            <a:avLst/>
            <a:gdLst/>
            <a:ahLst/>
            <a:rect l="l" t="t" r="r" b="b"/>
            <a:pathLst>
              <a:path w="3502" h="1502">
                <a:moveTo>
                  <a:pt x="0" y="375"/>
                </a:moveTo>
                <a:lnTo>
                  <a:pt x="2625" y="375"/>
                </a:lnTo>
                <a:lnTo>
                  <a:pt x="2625" y="0"/>
                </a:lnTo>
                <a:lnTo>
                  <a:pt x="3501" y="750"/>
                </a:lnTo>
                <a:lnTo>
                  <a:pt x="2625" y="1501"/>
                </a:lnTo>
                <a:lnTo>
                  <a:pt x="2625" y="1125"/>
                </a:lnTo>
                <a:lnTo>
                  <a:pt x="0" y="1125"/>
                </a:lnTo>
                <a:lnTo>
                  <a:pt x="0" y="375"/>
                </a:lnTo>
              </a:path>
            </a:pathLst>
          </a:custGeom>
          <a:solidFill>
            <a:srgbClr val="9999ff"/>
          </a:solidFill>
          <a:ln w="0">
            <a:solidFill>
              <a:srgbClr val="000000"/>
            </a:solidFill>
          </a:ln>
        </p:spPr>
        <p:style>
          <a:lnRef idx="0"/>
          <a:fillRef idx="0"/>
          <a:effectRef idx="0"/>
          <a:fontRef idx="minor"/>
        </p:style>
      </p:sp>
      <p:sp>
        <p:nvSpPr>
          <p:cNvPr id="221" name="CustomShape 10"/>
          <p:cNvSpPr/>
          <p:nvPr/>
        </p:nvSpPr>
        <p:spPr>
          <a:xfrm>
            <a:off x="3265560" y="4922280"/>
            <a:ext cx="1142280" cy="489240"/>
          </a:xfrm>
          <a:custGeom>
            <a:avLst/>
            <a:gdLst/>
            <a:ahLst/>
            <a:rect l="l" t="t" r="r" b="b"/>
            <a:pathLst>
              <a:path w="3502" h="1502">
                <a:moveTo>
                  <a:pt x="0" y="375"/>
                </a:moveTo>
                <a:lnTo>
                  <a:pt x="2625" y="375"/>
                </a:lnTo>
                <a:lnTo>
                  <a:pt x="2625" y="0"/>
                </a:lnTo>
                <a:lnTo>
                  <a:pt x="3501" y="750"/>
                </a:lnTo>
                <a:lnTo>
                  <a:pt x="2625" y="1501"/>
                </a:lnTo>
                <a:lnTo>
                  <a:pt x="2625" y="1125"/>
                </a:lnTo>
                <a:lnTo>
                  <a:pt x="0" y="1125"/>
                </a:lnTo>
                <a:lnTo>
                  <a:pt x="0" y="375"/>
                </a:lnTo>
              </a:path>
            </a:pathLst>
          </a:custGeom>
          <a:solidFill>
            <a:srgbClr val="9999ff"/>
          </a:solidFill>
          <a:ln w="0">
            <a:solidFill>
              <a:srgbClr val="000000"/>
            </a:solidFill>
          </a:ln>
        </p:spPr>
        <p:style>
          <a:lnRef idx="0"/>
          <a:fillRef idx="0"/>
          <a:effectRef idx="0"/>
          <a:fontRef idx="minor"/>
        </p:style>
      </p:sp>
      <p:sp>
        <p:nvSpPr>
          <p:cNvPr id="222" name="CustomShape 11"/>
          <p:cNvSpPr/>
          <p:nvPr/>
        </p:nvSpPr>
        <p:spPr>
          <a:xfrm>
            <a:off x="4539240" y="1787400"/>
            <a:ext cx="4081320" cy="1142280"/>
          </a:xfrm>
          <a:prstGeom prst="rect">
            <a:avLst/>
          </a:prstGeom>
          <a:solidFill>
            <a:srgbClr val="99ccff"/>
          </a:solidFill>
          <a:ln w="0">
            <a:solidFill>
              <a:srgbClr val="000000"/>
            </a:solidFill>
          </a:ln>
        </p:spPr>
        <p:style>
          <a:lnRef idx="0"/>
          <a:fillRef idx="0"/>
          <a:effectRef idx="0"/>
          <a:fontRef idx="minor"/>
        </p:style>
        <p:txBody>
          <a:bodyPr wrap="none" lIns="81720" rIns="81720" tIns="40680" bIns="40680" anchor="ctr">
            <a:noAutofit/>
          </a:bodyPr>
          <a:p>
            <a:pPr>
              <a:lnSpc>
                <a:spcPct val="100000"/>
              </a:lnSpc>
              <a:buNone/>
            </a:pPr>
            <a:r>
              <a:rPr b="0" lang="es-ES" sz="1640" spc="-1" strike="noStrike">
                <a:solidFill>
                  <a:srgbClr val="000000"/>
                </a:solidFill>
                <a:latin typeface="DejaVu Serif Condensed"/>
                <a:ea typeface="SimSun"/>
              </a:rPr>
              <a:t>Esta dado por el conjunto de propiedades </a:t>
            </a:r>
            <a:endParaRPr b="0" lang="es-AR" sz="1640" spc="-1" strike="noStrike">
              <a:latin typeface="Arial"/>
            </a:endParaRPr>
          </a:p>
          <a:p>
            <a:pPr>
              <a:lnSpc>
                <a:spcPct val="100000"/>
              </a:lnSpc>
              <a:buNone/>
            </a:pPr>
            <a:r>
              <a:rPr b="0" lang="es-ES" sz="1640" spc="-1" strike="noStrike">
                <a:solidFill>
                  <a:srgbClr val="000000"/>
                </a:solidFill>
                <a:latin typeface="DejaVu Serif Condensed"/>
                <a:ea typeface="SimSun"/>
              </a:rPr>
              <a:t>que posee  y su valor en un momento</a:t>
            </a:r>
            <a:endParaRPr b="0" lang="es-AR" sz="1640" spc="-1" strike="noStrike">
              <a:latin typeface="Arial"/>
            </a:endParaRPr>
          </a:p>
          <a:p>
            <a:pPr>
              <a:lnSpc>
                <a:spcPct val="100000"/>
              </a:lnSpc>
              <a:buNone/>
            </a:pPr>
            <a:r>
              <a:rPr b="0" lang="es-ES" sz="1640" spc="-1" strike="noStrike">
                <a:solidFill>
                  <a:srgbClr val="000000"/>
                </a:solidFill>
                <a:latin typeface="DejaVu Serif Condensed"/>
                <a:ea typeface="SimSun"/>
              </a:rPr>
              <a:t> </a:t>
            </a:r>
            <a:r>
              <a:rPr b="0" lang="es-ES" sz="1640" spc="-1" strike="noStrike">
                <a:solidFill>
                  <a:srgbClr val="000000"/>
                </a:solidFill>
                <a:latin typeface="DejaVu Serif Condensed"/>
                <a:ea typeface="SimSun"/>
              </a:rPr>
              <a:t>dado.</a:t>
            </a:r>
            <a:endParaRPr b="0" lang="es-AR" sz="1640" spc="-1" strike="noStrike">
              <a:latin typeface="Arial"/>
            </a:endParaRPr>
          </a:p>
        </p:txBody>
      </p:sp>
      <p:sp>
        <p:nvSpPr>
          <p:cNvPr id="223" name="CustomShape 12"/>
          <p:cNvSpPr/>
          <p:nvPr/>
        </p:nvSpPr>
        <p:spPr>
          <a:xfrm>
            <a:off x="4571640" y="3256920"/>
            <a:ext cx="4081320" cy="1142280"/>
          </a:xfrm>
          <a:prstGeom prst="rect">
            <a:avLst/>
          </a:prstGeom>
          <a:solidFill>
            <a:srgbClr val="99ccff"/>
          </a:solidFill>
          <a:ln w="0">
            <a:solidFill>
              <a:srgbClr val="000000"/>
            </a:solidFill>
          </a:ln>
        </p:spPr>
        <p:style>
          <a:lnRef idx="0"/>
          <a:fillRef idx="0"/>
          <a:effectRef idx="0"/>
          <a:fontRef idx="minor"/>
        </p:style>
        <p:txBody>
          <a:bodyPr wrap="none" lIns="81720" rIns="81720" tIns="40680" bIns="40680" anchor="ctr">
            <a:noAutofit/>
          </a:bodyPr>
          <a:p>
            <a:pPr>
              <a:lnSpc>
                <a:spcPct val="100000"/>
              </a:lnSpc>
              <a:buNone/>
            </a:pPr>
            <a:r>
              <a:rPr b="0" lang="es-ES" sz="1640" spc="-1" strike="noStrike">
                <a:solidFill>
                  <a:srgbClr val="000000"/>
                </a:solidFill>
                <a:latin typeface="DejaVu Serif Condensed"/>
                <a:ea typeface="SimSun"/>
              </a:rPr>
              <a:t>Está dado por un conjunto de acciones </a:t>
            </a:r>
            <a:endParaRPr b="0" lang="es-AR" sz="1640" spc="-1" strike="noStrike">
              <a:latin typeface="Arial"/>
            </a:endParaRPr>
          </a:p>
          <a:p>
            <a:pPr>
              <a:lnSpc>
                <a:spcPct val="100000"/>
              </a:lnSpc>
              <a:buNone/>
            </a:pPr>
            <a:r>
              <a:rPr b="0" lang="es-ES" sz="1640" spc="-1" strike="noStrike">
                <a:solidFill>
                  <a:srgbClr val="000000"/>
                </a:solidFill>
                <a:latin typeface="DejaVu Serif Condensed"/>
                <a:ea typeface="SimSun"/>
              </a:rPr>
              <a:t>que el mismo puede realizar.</a:t>
            </a:r>
            <a:endParaRPr b="0" lang="es-AR" sz="1640" spc="-1" strike="noStrike">
              <a:latin typeface="Arial"/>
            </a:endParaRPr>
          </a:p>
        </p:txBody>
      </p:sp>
      <p:sp>
        <p:nvSpPr>
          <p:cNvPr id="224" name="CustomShape 13"/>
          <p:cNvSpPr/>
          <p:nvPr/>
        </p:nvSpPr>
        <p:spPr>
          <a:xfrm>
            <a:off x="4571640" y="4660920"/>
            <a:ext cx="4081320" cy="1142280"/>
          </a:xfrm>
          <a:prstGeom prst="rect">
            <a:avLst/>
          </a:prstGeom>
          <a:solidFill>
            <a:srgbClr val="99ccff"/>
          </a:solidFill>
          <a:ln w="0">
            <a:solidFill>
              <a:srgbClr val="000000"/>
            </a:solidFill>
          </a:ln>
        </p:spPr>
        <p:style>
          <a:lnRef idx="0"/>
          <a:fillRef idx="0"/>
          <a:effectRef idx="0"/>
          <a:fontRef idx="minor"/>
        </p:style>
        <p:txBody>
          <a:bodyPr wrap="none" lIns="81720" rIns="81720" tIns="40680" bIns="40680" anchor="ctr">
            <a:noAutofit/>
          </a:bodyPr>
          <a:p>
            <a:pPr>
              <a:lnSpc>
                <a:spcPct val="100000"/>
              </a:lnSpc>
              <a:buNone/>
            </a:pPr>
            <a:r>
              <a:rPr b="0" lang="es-ES" sz="1640" spc="-1" strike="noStrike">
                <a:solidFill>
                  <a:srgbClr val="000000"/>
                </a:solidFill>
                <a:latin typeface="DejaVu Serif Condensed"/>
                <a:ea typeface="SimSun"/>
              </a:rPr>
              <a:t>En todo momento es diferenciable del </a:t>
            </a:r>
            <a:endParaRPr b="0" lang="es-AR" sz="1640" spc="-1" strike="noStrike">
              <a:latin typeface="Arial"/>
            </a:endParaRPr>
          </a:p>
          <a:p>
            <a:pPr>
              <a:lnSpc>
                <a:spcPct val="100000"/>
              </a:lnSpc>
              <a:buNone/>
            </a:pPr>
            <a:r>
              <a:rPr b="0" lang="es-ES" sz="1640" spc="-1" strike="noStrike">
                <a:solidFill>
                  <a:srgbClr val="000000"/>
                </a:solidFill>
                <a:latin typeface="DejaVu Serif Condensed"/>
                <a:ea typeface="SimSun"/>
              </a:rPr>
              <a:t>resto y es constante.</a:t>
            </a:r>
            <a:endParaRPr b="0" lang="es-AR" sz="1640" spc="-1" strike="noStrike">
              <a:latin typeface="Arial"/>
            </a:endParaRPr>
          </a:p>
        </p:txBody>
      </p:sp>
    </p:spTree>
  </p:cSld>
  <p:transition spd="med">
    <p:wipe dir="d"/>
  </p:transition>
  <p:timing>
    <p:tnLst>
      <p:par>
        <p:cTn id="66" dur="indefinite" restart="never" nodeType="tmRoot">
          <p:childTnLst>
            <p:seq>
              <p:cTn id="67" dur="indefinite" nodeType="mainSeq">
                <p:childTnLst>
                  <p:par>
                    <p:cTn id="68" fill="hold">
                      <p:stCondLst>
                        <p:cond delay="indefinite"/>
                      </p:stCondLst>
                      <p:childTnLst>
                        <p:par>
                          <p:cTn id="69" fill="hold">
                            <p:stCondLst>
                              <p:cond delay="0"/>
                            </p:stCondLst>
                            <p:childTnLst>
                              <p:par>
                                <p:cTn id="70" nodeType="clickEffect" fill="hold" presetClass="entr" presetID="4" presetSubtype="16">
                                  <p:stCondLst>
                                    <p:cond delay="0"/>
                                  </p:stCondLst>
                                  <p:childTnLst>
                                    <p:set>
                                      <p:cBhvr>
                                        <p:cTn id="71" dur="1" fill="hold">
                                          <p:stCondLst>
                                            <p:cond delay="0"/>
                                          </p:stCondLst>
                                        </p:cTn>
                                        <p:tgtEl>
                                          <p:spTgt spid="219"/>
                                        </p:tgtEl>
                                        <p:attrNameLst>
                                          <p:attrName>style.visibility</p:attrName>
                                        </p:attrNameLst>
                                      </p:cBhvr>
                                      <p:to>
                                        <p:strVal val="visible"/>
                                      </p:to>
                                    </p:set>
                                    <p:animEffect filter="box(in)" transition="out">
                                      <p:cBhvr additive="repl">
                                        <p:cTn id="72" dur="500"/>
                                        <p:tgtEl>
                                          <p:spTgt spid="219"/>
                                        </p:tgtEl>
                                      </p:cBhvr>
                                    </p:animEffect>
                                  </p:childTnLst>
                                </p:cTn>
                              </p:par>
                              <p:par>
                                <p:cTn id="73" nodeType="withEffect" fill="hold" presetClass="entr" presetID="4" presetSubtype="16">
                                  <p:stCondLst>
                                    <p:cond delay="0"/>
                                  </p:stCondLst>
                                  <p:childTnLst>
                                    <p:set>
                                      <p:cBhvr>
                                        <p:cTn id="74" dur="1" fill="hold">
                                          <p:stCondLst>
                                            <p:cond delay="0"/>
                                          </p:stCondLst>
                                        </p:cTn>
                                        <p:tgtEl>
                                          <p:spTgt spid="222"/>
                                        </p:tgtEl>
                                        <p:attrNameLst>
                                          <p:attrName>style.visibility</p:attrName>
                                        </p:attrNameLst>
                                      </p:cBhvr>
                                      <p:to>
                                        <p:strVal val="visible"/>
                                      </p:to>
                                    </p:set>
                                    <p:animEffect filter="box(in)" transition="out">
                                      <p:cBhvr additive="repl">
                                        <p:cTn id="75" dur="500"/>
                                        <p:tgtEl>
                                          <p:spTgt spid="222"/>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4" presetSubtype="16">
                                  <p:stCondLst>
                                    <p:cond delay="0"/>
                                  </p:stCondLst>
                                  <p:childTnLst>
                                    <p:set>
                                      <p:cBhvr>
                                        <p:cTn id="79" dur="1" fill="hold">
                                          <p:stCondLst>
                                            <p:cond delay="0"/>
                                          </p:stCondLst>
                                        </p:cTn>
                                        <p:tgtEl>
                                          <p:spTgt spid="220"/>
                                        </p:tgtEl>
                                        <p:attrNameLst>
                                          <p:attrName>style.visibility</p:attrName>
                                        </p:attrNameLst>
                                      </p:cBhvr>
                                      <p:to>
                                        <p:strVal val="visible"/>
                                      </p:to>
                                    </p:set>
                                    <p:animEffect filter="box(in)" transition="out">
                                      <p:cBhvr additive="repl">
                                        <p:cTn id="80" dur="500"/>
                                        <p:tgtEl>
                                          <p:spTgt spid="220"/>
                                        </p:tgtEl>
                                      </p:cBhvr>
                                    </p:animEffect>
                                  </p:childTnLst>
                                </p:cTn>
                              </p:par>
                              <p:par>
                                <p:cTn id="81" nodeType="withEffect" fill="hold" presetClass="entr" presetID="4" presetSubtype="16">
                                  <p:stCondLst>
                                    <p:cond delay="0"/>
                                  </p:stCondLst>
                                  <p:childTnLst>
                                    <p:set>
                                      <p:cBhvr>
                                        <p:cTn id="82" dur="1" fill="hold">
                                          <p:stCondLst>
                                            <p:cond delay="0"/>
                                          </p:stCondLst>
                                        </p:cTn>
                                        <p:tgtEl>
                                          <p:spTgt spid="223"/>
                                        </p:tgtEl>
                                        <p:attrNameLst>
                                          <p:attrName>style.visibility</p:attrName>
                                        </p:attrNameLst>
                                      </p:cBhvr>
                                      <p:to>
                                        <p:strVal val="visible"/>
                                      </p:to>
                                    </p:set>
                                    <p:animEffect filter="box(in)" transition="out">
                                      <p:cBhvr additive="repl">
                                        <p:cTn id="83" dur="500"/>
                                        <p:tgtEl>
                                          <p:spTgt spid="223"/>
                                        </p:tgtEl>
                                      </p:cBhvr>
                                    </p:animEffect>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4" presetSubtype="16">
                                  <p:stCondLst>
                                    <p:cond delay="0"/>
                                  </p:stCondLst>
                                  <p:childTnLst>
                                    <p:set>
                                      <p:cBhvr>
                                        <p:cTn id="87" dur="1" fill="hold">
                                          <p:stCondLst>
                                            <p:cond delay="0"/>
                                          </p:stCondLst>
                                        </p:cTn>
                                        <p:tgtEl>
                                          <p:spTgt spid="221"/>
                                        </p:tgtEl>
                                        <p:attrNameLst>
                                          <p:attrName>style.visibility</p:attrName>
                                        </p:attrNameLst>
                                      </p:cBhvr>
                                      <p:to>
                                        <p:strVal val="visible"/>
                                      </p:to>
                                    </p:set>
                                    <p:animEffect filter="box(in)" transition="out">
                                      <p:cBhvr additive="repl">
                                        <p:cTn id="88" dur="500"/>
                                        <p:tgtEl>
                                          <p:spTgt spid="221"/>
                                        </p:tgtEl>
                                      </p:cBhvr>
                                    </p:animEffect>
                                  </p:childTnLst>
                                </p:cTn>
                              </p:par>
                              <p:par>
                                <p:cTn id="89" nodeType="withEffect" fill="hold" presetClass="entr" presetID="4" presetSubtype="16">
                                  <p:stCondLst>
                                    <p:cond delay="0"/>
                                  </p:stCondLst>
                                  <p:childTnLst>
                                    <p:set>
                                      <p:cBhvr>
                                        <p:cTn id="90" dur="1" fill="hold">
                                          <p:stCondLst>
                                            <p:cond delay="0"/>
                                          </p:stCondLst>
                                        </p:cTn>
                                        <p:tgtEl>
                                          <p:spTgt spid="224"/>
                                        </p:tgtEl>
                                        <p:attrNameLst>
                                          <p:attrName>style.visibility</p:attrName>
                                        </p:attrNameLst>
                                      </p:cBhvr>
                                      <p:to>
                                        <p:strVal val="visible"/>
                                      </p:to>
                                    </p:set>
                                    <p:animEffect filter="box(in)" transition="out">
                                      <p:cBhvr additive="repl">
                                        <p:cTn id="91"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3"/>
          <p:cNvSpPr/>
          <p:nvPr/>
        </p:nvSpPr>
        <p:spPr>
          <a:xfrm>
            <a:off x="165960" y="644040"/>
            <a:ext cx="8816040" cy="4298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lang="es-ES" sz="2360" spc="-1" strike="noStrike">
                <a:solidFill>
                  <a:srgbClr val="000000"/>
                </a:solidFill>
                <a:latin typeface="DejaVu Sans Condensed"/>
                <a:ea typeface="Arial"/>
              </a:rPr>
              <a:t>Estado de un Objeto</a:t>
            </a:r>
            <a:endParaRPr b="0" lang="es-AR" sz="2360" spc="-1" strike="noStrike">
              <a:latin typeface="Arial"/>
            </a:endParaRPr>
          </a:p>
        </p:txBody>
      </p:sp>
      <p:sp>
        <p:nvSpPr>
          <p:cNvPr id="226" name="TextShape 4"/>
          <p:cNvSpPr/>
          <p:nvPr/>
        </p:nvSpPr>
        <p:spPr>
          <a:xfrm>
            <a:off x="0" y="1336320"/>
            <a:ext cx="9142560" cy="1525320"/>
          </a:xfrm>
          <a:prstGeom prst="rect">
            <a:avLst/>
          </a:prstGeom>
          <a:noFill/>
          <a:ln w="0">
            <a:noFill/>
          </a:ln>
        </p:spPr>
        <p:style>
          <a:lnRef idx="0"/>
          <a:fillRef idx="0"/>
          <a:effectRef idx="0"/>
          <a:fontRef idx="minor"/>
        </p:style>
        <p:txBody>
          <a:bodyPr lIns="81720" rIns="81720" tIns="40680" bIns="40680" anchor="t">
            <a:noAutofit/>
          </a:bodyPr>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Está dado por el conjunto de propiedades que el mismo posee.</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Es deseable encapsular el estado de un objeto, ocultando su representación al mundo       exterior.</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endParaRPr b="0" lang="es-AR" sz="1640" spc="-1" strike="noStrike">
              <a:latin typeface="Arial"/>
            </a:endParaRPr>
          </a:p>
          <a:p>
            <a:pPr marL="216000" indent="-216000">
              <a:lnSpc>
                <a:spcPct val="100000"/>
              </a:lnSpc>
              <a:buClr>
                <a:srgbClr val="000000"/>
              </a:buClr>
              <a:buSzPct val="45000"/>
              <a:buFont typeface="Wingdings" charset="2"/>
              <a:buChar char=""/>
            </a:pPr>
            <a:r>
              <a:rPr b="0" lang="es-ES" sz="1640" spc="-1" strike="noStrike">
                <a:solidFill>
                  <a:srgbClr val="000000"/>
                </a:solidFill>
                <a:latin typeface="DejaVu Serif Condensed"/>
                <a:ea typeface="Arial"/>
              </a:rPr>
              <a:t> </a:t>
            </a:r>
            <a:r>
              <a:rPr b="0" lang="es-ES" sz="1640" spc="-1" strike="noStrike">
                <a:solidFill>
                  <a:srgbClr val="000000"/>
                </a:solidFill>
                <a:latin typeface="DejaVu Serif Condensed"/>
                <a:ea typeface="Arial"/>
              </a:rPr>
              <a:t>Ningún objeto puede manipular directamente el estado de otro.</a:t>
            </a:r>
            <a:endParaRPr b="0" lang="es-AR" sz="1640" spc="-1" strike="noStrike">
              <a:latin typeface="Arial"/>
            </a:endParaRPr>
          </a:p>
        </p:txBody>
      </p:sp>
      <p:sp>
        <p:nvSpPr>
          <p:cNvPr id="227" name="CustomShape 5"/>
          <p:cNvSpPr/>
          <p:nvPr/>
        </p:nvSpPr>
        <p:spPr>
          <a:xfrm>
            <a:off x="163440" y="3849840"/>
            <a:ext cx="1631880" cy="554400"/>
          </a:xfrm>
          <a:prstGeom prst="rect">
            <a:avLst/>
          </a:prstGeom>
          <a:solidFill>
            <a:srgbClr val="9999ff"/>
          </a:solidFill>
          <a:ln w="0">
            <a:solidFill>
              <a:srgbClr val="000000"/>
            </a:solidFill>
          </a:ln>
        </p:spPr>
        <p:style>
          <a:lnRef idx="0"/>
          <a:fillRef idx="0"/>
          <a:effectRef idx="0"/>
          <a:fontRef idx="minor"/>
        </p:style>
        <p:txBody>
          <a:bodyPr wrap="none" lIns="81720" rIns="81720" tIns="40680" bIns="40680" anchor="ctr">
            <a:noAutofit/>
          </a:bodyPr>
          <a:p>
            <a:pPr algn="ctr">
              <a:lnSpc>
                <a:spcPct val="100000"/>
              </a:lnSpc>
              <a:buNone/>
            </a:pPr>
            <a:r>
              <a:rPr b="1" lang="es-ES" sz="1810" spc="-1" strike="noStrike">
                <a:solidFill>
                  <a:srgbClr val="000000"/>
                </a:solidFill>
                <a:latin typeface="DejaVu Sans Condensed"/>
                <a:ea typeface="SimSun"/>
              </a:rPr>
              <a:t>Propiedades</a:t>
            </a:r>
            <a:endParaRPr b="0" lang="es-AR" sz="1810" spc="-1" strike="noStrike">
              <a:latin typeface="Arial"/>
            </a:endParaRPr>
          </a:p>
        </p:txBody>
      </p:sp>
      <p:sp>
        <p:nvSpPr>
          <p:cNvPr id="228" name="CustomShape 6"/>
          <p:cNvSpPr/>
          <p:nvPr/>
        </p:nvSpPr>
        <p:spPr>
          <a:xfrm>
            <a:off x="1926720" y="3849840"/>
            <a:ext cx="1142280" cy="489240"/>
          </a:xfrm>
          <a:custGeom>
            <a:avLst/>
            <a:gdLst/>
            <a:ahLst/>
            <a:rect l="l" t="t" r="r" b="b"/>
            <a:pathLst>
              <a:path w="3502" h="1502">
                <a:moveTo>
                  <a:pt x="0" y="375"/>
                </a:moveTo>
                <a:lnTo>
                  <a:pt x="2625" y="375"/>
                </a:lnTo>
                <a:lnTo>
                  <a:pt x="2625" y="0"/>
                </a:lnTo>
                <a:lnTo>
                  <a:pt x="3501" y="750"/>
                </a:lnTo>
                <a:lnTo>
                  <a:pt x="2625" y="1501"/>
                </a:lnTo>
                <a:lnTo>
                  <a:pt x="2625" y="1125"/>
                </a:lnTo>
                <a:lnTo>
                  <a:pt x="0" y="1125"/>
                </a:lnTo>
                <a:lnTo>
                  <a:pt x="0" y="375"/>
                </a:lnTo>
              </a:path>
            </a:pathLst>
          </a:custGeom>
          <a:solidFill>
            <a:srgbClr val="9999ff"/>
          </a:solidFill>
          <a:ln w="0">
            <a:solidFill>
              <a:srgbClr val="000000"/>
            </a:solidFill>
          </a:ln>
        </p:spPr>
        <p:style>
          <a:lnRef idx="0"/>
          <a:fillRef idx="0"/>
          <a:effectRef idx="0"/>
          <a:fontRef idx="minor"/>
        </p:style>
      </p:sp>
      <p:sp>
        <p:nvSpPr>
          <p:cNvPr id="229" name="TextShape 7"/>
          <p:cNvSpPr/>
          <p:nvPr/>
        </p:nvSpPr>
        <p:spPr>
          <a:xfrm>
            <a:off x="3224880" y="3915360"/>
            <a:ext cx="5917680" cy="80604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i="1" lang="es-ES" sz="1640" spc="-1" strike="noStrike">
                <a:solidFill>
                  <a:srgbClr val="000000"/>
                </a:solidFill>
                <a:latin typeface="DejaVu Serif Condensed"/>
                <a:ea typeface="Arial"/>
              </a:rPr>
              <a:t>Estáticas</a:t>
            </a:r>
            <a:r>
              <a:rPr b="0" lang="es-ES" sz="1640" spc="-1" strike="noStrike">
                <a:solidFill>
                  <a:srgbClr val="000000"/>
                </a:solidFill>
                <a:latin typeface="DejaVu Serif Condensed"/>
                <a:ea typeface="Arial"/>
              </a:rPr>
              <a:t>: propiedad compartida por todos los objetos del mismo tipo.</a:t>
            </a:r>
            <a:endParaRPr b="0" lang="es-AR" sz="1640" spc="-1" strike="noStrike">
              <a:latin typeface="Arial"/>
            </a:endParaRPr>
          </a:p>
          <a:p>
            <a:pPr>
              <a:lnSpc>
                <a:spcPct val="100000"/>
              </a:lnSpc>
              <a:buNone/>
            </a:pPr>
            <a:endParaRPr b="0" lang="es-AR" sz="1640" spc="-1" strike="noStrike">
              <a:latin typeface="Arial"/>
            </a:endParaRPr>
          </a:p>
        </p:txBody>
      </p:sp>
      <p:sp>
        <p:nvSpPr>
          <p:cNvPr id="230" name="TextShape 8"/>
          <p:cNvSpPr/>
          <p:nvPr/>
        </p:nvSpPr>
        <p:spPr>
          <a:xfrm>
            <a:off x="3224880" y="4830120"/>
            <a:ext cx="5754240" cy="565200"/>
          </a:xfrm>
          <a:prstGeom prst="rect">
            <a:avLst/>
          </a:prstGeom>
          <a:noFill/>
          <a:ln w="0">
            <a:noFill/>
          </a:ln>
        </p:spPr>
        <p:style>
          <a:lnRef idx="0"/>
          <a:fillRef idx="0"/>
          <a:effectRef idx="0"/>
          <a:fontRef idx="minor"/>
        </p:style>
        <p:txBody>
          <a:bodyPr lIns="81720" rIns="81720" tIns="40680" bIns="40680" anchor="t">
            <a:noAutofit/>
          </a:bodyPr>
          <a:p>
            <a:pPr>
              <a:lnSpc>
                <a:spcPct val="100000"/>
              </a:lnSpc>
              <a:buNone/>
            </a:pPr>
            <a:r>
              <a:rPr b="1" i="1" lang="es-ES" sz="1640" spc="-1" strike="noStrike">
                <a:solidFill>
                  <a:srgbClr val="000000"/>
                </a:solidFill>
                <a:latin typeface="DejaVu Serif Condensed"/>
                <a:ea typeface="Arial"/>
              </a:rPr>
              <a:t>Dinámicas: </a:t>
            </a:r>
            <a:r>
              <a:rPr b="0" lang="es-ES" sz="1640" spc="-1" strike="noStrike">
                <a:solidFill>
                  <a:srgbClr val="000000"/>
                </a:solidFill>
                <a:latin typeface="DejaVu Serif Condensed"/>
                <a:ea typeface="Arial"/>
              </a:rPr>
              <a:t>propiedad inherente de cada objeto</a:t>
            </a:r>
            <a:endParaRPr b="0" lang="es-AR" sz="1640" spc="-1" strike="noStrike">
              <a:latin typeface="Arial"/>
            </a:endParaRPr>
          </a:p>
          <a:p>
            <a:pPr>
              <a:lnSpc>
                <a:spcPct val="100000"/>
              </a:lnSpc>
              <a:buNone/>
            </a:pPr>
            <a:endParaRPr b="0" lang="es-AR" sz="1640" spc="-1" strike="noStrike">
              <a:latin typeface="Arial"/>
            </a:endParaRPr>
          </a:p>
        </p:txBody>
      </p:sp>
      <p:sp>
        <p:nvSpPr>
          <p:cNvPr id="231" name="CustomShape 9"/>
          <p:cNvSpPr/>
          <p:nvPr/>
        </p:nvSpPr>
        <p:spPr>
          <a:xfrm rot="1230000">
            <a:off x="1909440" y="4425840"/>
            <a:ext cx="1142280" cy="489240"/>
          </a:xfrm>
          <a:custGeom>
            <a:avLst/>
            <a:gdLst/>
            <a:ahLst/>
            <a:rect l="l" t="t" r="r" b="b"/>
            <a:pathLst>
              <a:path w="3502" h="1502">
                <a:moveTo>
                  <a:pt x="0" y="375"/>
                </a:moveTo>
                <a:lnTo>
                  <a:pt x="2626" y="374"/>
                </a:lnTo>
                <a:lnTo>
                  <a:pt x="2625" y="0"/>
                </a:lnTo>
                <a:lnTo>
                  <a:pt x="3501" y="749"/>
                </a:lnTo>
                <a:lnTo>
                  <a:pt x="2626" y="1501"/>
                </a:lnTo>
                <a:lnTo>
                  <a:pt x="2625" y="1125"/>
                </a:lnTo>
                <a:lnTo>
                  <a:pt x="0" y="1124"/>
                </a:lnTo>
                <a:lnTo>
                  <a:pt x="0" y="375"/>
                </a:lnTo>
              </a:path>
            </a:pathLst>
          </a:custGeom>
          <a:solidFill>
            <a:srgbClr val="9999ff"/>
          </a:solidFill>
          <a:ln w="0">
            <a:solidFill>
              <a:srgbClr val="000000"/>
            </a:solidFill>
          </a:ln>
        </p:spPr>
        <p:style>
          <a:lnRef idx="0"/>
          <a:fillRef idx="0"/>
          <a:effectRef idx="0"/>
          <a:fontRef idx="minor"/>
        </p:style>
      </p:sp>
    </p:spTree>
  </p:cSld>
  <p:transition spd="med">
    <p:wipe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LibreOffice/7.3.7.2$Linux_X86_64 LibreOffice_project/30$Build-2</Application>
  <AppVersion>15.0000</AppVersion>
  <Words>10975</Words>
  <Paragraphs>470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2019-10-15T02:46:32Z</dcterms:created>
  <dc:creator/>
  <dc:description/>
  <dc:language>es-AR</dc:language>
  <cp:lastModifiedBy/>
  <dcterms:modified xsi:type="dcterms:W3CDTF">2024-08-05T00:19:26Z</dcterms:modified>
  <cp:revision>21</cp:revision>
  <dc:subject/>
  <dc:title>Programación IV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y fmtid="{D5CDD505-2E9C-101B-9397-08002B2CF9AE}" pid="3" name="Slides">
    <vt:i4>34</vt:i4>
  </property>
</Properties>
</file>