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20.jpeg" ContentType="image/jpeg"/>
  <Override PartName="/ppt/media/image9.jpeg" ContentType="image/jpeg"/>
  <Override PartName="/ppt/media/image11.png" ContentType="image/png"/>
  <Override PartName="/ppt/media/image19.jpeg" ContentType="image/jpeg"/>
  <Override PartName="/ppt/media/image7.jpeg" ContentType="image/jpeg"/>
  <Override PartName="/ppt/media/image18.png" ContentType="image/png"/>
  <Override PartName="/ppt/media/image17.jpeg" ContentType="image/jpeg"/>
  <Override PartName="/ppt/media/image14.png" ContentType="image/png"/>
  <Override PartName="/ppt/media/image16.gif" ContentType="image/gif"/>
  <Override PartName="/ppt/media/image1.jpeg" ContentType="image/jpe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8.gif" ContentType="image/gif"/>
  <Override PartName="/ppt/media/image10.png" ContentType="image/png"/>
  <Override PartName="/ppt/media/image6.jpeg" ContentType="image/jpeg"/>
  <Override PartName="/ppt/media/image1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62BCDD-EF4C-4784-A251-FB39D3DA71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8984E3-0C25-46E2-94F8-AA98B3E2C6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3B385-CFCF-404B-BD33-E06600928F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0FB846-5D33-4B77-9398-841BB1E623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9AE330-86BB-4D1E-B6A9-BE3C649A69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B37D4B-D99C-403D-A87C-63F9A77480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34C5D0-3050-4075-BA74-24C062BF0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C06B0C-8583-4197-B85D-A0C5FC1CA0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D2D94-2320-4612-9BA6-9D48CD4FE7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6D4725-F716-4AC2-A518-3DC67228A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0FE96D-5492-44D0-80EA-D5C1551957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BA954A-5AD5-42B2-82E1-57C6A70DC9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F81703-762C-4113-B6A9-2604104461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015404-8046-495A-9460-97A4405900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48F133-0B1C-4880-9A89-6E107CAEA7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45FA93-73E7-4733-AA70-80588AAF71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DB1033-296D-420E-A29C-D32A21A4CC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189B7F-B795-40C2-B30A-2548E1E9E3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40846E-7826-475F-935C-0B7777BDD0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D45E31-955B-44E5-8597-8A85DF94A2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BA3AE-7BA3-46CC-B220-BBAD64DE04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92A984-69A4-475B-88E1-6A540FBE99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9BB51-420B-47C9-97AF-AACC761AE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02BB6B-563E-4610-B114-4C2DE99C1F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0842AA-7624-4101-94B8-997119740E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53C5EC-CFB9-4FFE-971B-951B23D8CC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EE7A22-05DB-47C3-A859-626353744F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BB444B-7F27-4B7E-9215-B0522C3240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A960F7-9BCC-4E5B-B3D6-13C41CBDD5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500B3A-31CD-4454-A19C-5B6C5EA432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CA360D1-2B1C-402C-87DA-E9833B4D5B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D16EE3-C11A-40A6-858A-9505D0319C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3C256B-83E0-490A-8124-B78B91A150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FFD84-8AA0-4A06-9D41-B3D9FC07A8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4BCA88C-2385-490A-8EC9-3AFFEE38CC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B8F8ED7-3204-4C81-B6B3-952EBC8007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3F62D3-83CE-4EBC-9CF1-10C137DB97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FC4AB7-11BA-414F-9A9A-18043F108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63ED84F-D8F1-4C3A-B5CE-C9FA8D58F0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3400050-0E84-45C6-B371-7EC9D1C7A8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D5B5CBD-9F25-456B-95B5-4E310A3CEA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11ADC1-3865-4F03-BA94-ADAA3896C0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681DDD-58AD-413C-9C00-B4D884985D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C93A95-9E57-4CA0-A3E1-ECEF42BE48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1FE286-61F8-40E9-AF4B-F9256EBD76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99E375-C398-4C34-ADC5-5F10B3586B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757ECD-667A-4DA0-94AC-72389DDD82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6946C3-8BE6-4A26-BF35-880C50E37A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190440"/>
            <a:ext cx="8228880" cy="5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DC39538-870D-4D86-9E2C-0B60BA68D42A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C856165D-87C0-48FC-9738-ABF78FE06227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4A3EC5FF-79F8-42DF-A916-129911A8BC5A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55880" cy="6857280"/>
          </a:xfrm>
          <a:prstGeom prst="rect">
            <a:avLst/>
          </a:prstGeom>
          <a:ln w="9525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s-AR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BFFE8837-F860-4772-A382-7C3DCAB4FD75}" type="slidenum">
              <a:rPr b="0" lang="es-AR" sz="2400" spc="-1" strike="noStrike">
                <a:latin typeface="Times New Roman"/>
              </a:rPr>
              <a:t>&lt;número&gt;</a:t>
            </a:fld>
            <a:endParaRPr b="0" lang="es-AR" sz="24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s-AR" sz="1400" spc="-1" strike="noStrike">
                <a:latin typeface="Times New Roman"/>
              </a:defRPr>
            </a:lvl1pPr>
          </a:lstStyle>
          <a:p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texto del esquema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88;p1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115956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4860" spc="-1" strike="noStrike">
                <a:solidFill>
                  <a:srgbClr val="3d0e62"/>
                </a:solidFill>
                <a:latin typeface="Bitter"/>
                <a:ea typeface="Bitter"/>
              </a:rPr>
              <a:t>Programación IV</a:t>
            </a:r>
            <a:endParaRPr b="0" lang="es-AR" sz="486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85800" y="3624480"/>
            <a:ext cx="6400080" cy="8247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8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Programación Orientada a Objetos</a:t>
            </a:r>
            <a:r>
              <a:rPr b="0" lang="es-A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.</a:t>
            </a: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3"/>
          <p:cNvSpPr/>
          <p:nvPr/>
        </p:nvSpPr>
        <p:spPr>
          <a:xfrm>
            <a:off x="170640" y="52992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Interfaces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214" name="TextShape 4"/>
          <p:cNvSpPr/>
          <p:nvPr/>
        </p:nvSpPr>
        <p:spPr>
          <a:xfrm>
            <a:off x="0" y="1223640"/>
            <a:ext cx="914256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Bloques de códigos que poseen declaraciones de métodos y opcionalmente constantes.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Todos sus métodos son abstractos, por ende no se definen.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interface puede ser implementada por N clases.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una clase implementa una interfaz se compromete a cumplir con su implementación, es     decir se firma un contrato entre la clase y la interfaz.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215" name="Picture 236" descr=""/>
          <p:cNvPicPr/>
          <p:nvPr/>
        </p:nvPicPr>
        <p:blipFill>
          <a:blip r:embed="rId1"/>
          <a:stretch/>
        </p:blipFill>
        <p:spPr>
          <a:xfrm>
            <a:off x="947160" y="3311280"/>
            <a:ext cx="2570040" cy="260784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3"/>
          <p:cNvSpPr/>
          <p:nvPr/>
        </p:nvSpPr>
        <p:spPr>
          <a:xfrm>
            <a:off x="172800" y="97452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Polimorfismo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217" name="TextShape 4"/>
          <p:cNvSpPr/>
          <p:nvPr/>
        </p:nvSpPr>
        <p:spPr>
          <a:xfrm>
            <a:off x="0" y="1667520"/>
            <a:ext cx="914256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variable de referencia cambia el comportamiento según el tipo de objeto al que apunta.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variable traba a objetos de una clase como objetos de una superclase y se invoca              dinámicamente el método correspondiente (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binding dinámico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Si tenemos un método que espera como parámetro una variable de clase X, podemos               invocarlo usando subclases pasando como parámetros referencias a objetos instancia de          subclases de X.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218" name="Picture 292" descr=""/>
          <p:cNvPicPr/>
          <p:nvPr/>
        </p:nvPicPr>
        <p:blipFill>
          <a:blip r:embed="rId1"/>
          <a:stretch/>
        </p:blipFill>
        <p:spPr>
          <a:xfrm>
            <a:off x="2966760" y="3958560"/>
            <a:ext cx="2910600" cy="195156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/>
          <p:nvPr/>
        </p:nvSpPr>
        <p:spPr>
          <a:xfrm>
            <a:off x="457200" y="408600"/>
            <a:ext cx="65304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s-AR" sz="3270" spc="-1" strike="noStrike">
                <a:solidFill>
                  <a:srgbClr val="000000"/>
                </a:solidFill>
                <a:latin typeface="Arial"/>
                <a:ea typeface="Arial"/>
              </a:rPr>
              <a:t>Herencia y polimorfismo</a:t>
            </a:r>
            <a:endParaRPr b="0" lang="es-AR" sz="3270" spc="-1" strike="noStrike">
              <a:latin typeface="Arial"/>
            </a:endParaRPr>
          </a:p>
        </p:txBody>
      </p:sp>
      <p:sp>
        <p:nvSpPr>
          <p:cNvPr id="220" name="TextShape 2"/>
          <p:cNvSpPr/>
          <p:nvPr/>
        </p:nvSpPr>
        <p:spPr>
          <a:xfrm>
            <a:off x="456480" y="1294200"/>
            <a:ext cx="8506440" cy="545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 marL="431640" indent="-324000">
              <a:lnSpc>
                <a:spcPct val="7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Podemos utilizar clases abstractas o traits</a:t>
            </a:r>
            <a:endParaRPr b="0" lang="es-AR" sz="2360" spc="-1" strike="noStrike">
              <a:latin typeface="Arial"/>
            </a:endParaRPr>
          </a:p>
          <a:p>
            <a:pPr marL="431640" indent="-324000">
              <a:lnSpc>
                <a:spcPct val="7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Una clase debe decir expresamente que sobre escribe un método con la palabra override.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class SavingsAccount extends Account with ConsoleLogger {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def withdraw(amount: Double) {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if (amount &gt; balance) log("Insufficient funds")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else balance -= amount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 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val a = new SavingsAccount with ConsoleLogger with ShortLogger {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      </a:t>
            </a: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val maxLength = 20</a:t>
            </a:r>
            <a:endParaRPr b="0" lang="es-AR" sz="2360" spc="-1" strike="noStrike">
              <a:latin typeface="Arial"/>
            </a:endParaRPr>
          </a:p>
          <a:p>
            <a:pPr marL="108000">
              <a:lnSpc>
                <a:spcPct val="7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s-AR" sz="2360" spc="-1" strike="noStrike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b="0" lang="es-AR" sz="23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179280" y="1058400"/>
            <a:ext cx="8784360" cy="353880"/>
          </a:xfrm>
          <a:prstGeom prst="rect">
            <a:avLst/>
          </a:prstGeom>
          <a:noFill/>
          <a:ln w="9360">
            <a:noFill/>
          </a:ln>
        </p:spPr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spcBef>
                <a:spcPts val="136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s-AR" sz="1400" spc="-1" strike="noStrike">
                <a:latin typeface="Arial"/>
              </a:rPr>
              <a:t>Preguntas</a:t>
            </a:r>
            <a:endParaRPr b="0" lang="es-AR" sz="1400" spc="-1" strike="noStrike">
              <a:latin typeface="Arial"/>
            </a:endParaRPr>
          </a:p>
        </p:txBody>
      </p:sp>
      <p:pic>
        <p:nvPicPr>
          <p:cNvPr id="222" name="Google Shape;744;g33e1b3ea9b_1_0" descr=""/>
          <p:cNvPicPr/>
          <p:nvPr/>
        </p:nvPicPr>
        <p:blipFill>
          <a:blip r:embed="rId1"/>
          <a:stretch/>
        </p:blipFill>
        <p:spPr>
          <a:xfrm>
            <a:off x="2337120" y="1626480"/>
            <a:ext cx="4106520" cy="36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32;p33" descr="imagen.jpg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224" name="Google Shape;233;p33"/>
          <p:cNvSpPr/>
          <p:nvPr/>
        </p:nvSpPr>
        <p:spPr>
          <a:xfrm>
            <a:off x="0" y="6603840"/>
            <a:ext cx="9143280" cy="253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800" spc="-1" strike="noStrike">
                <a:solidFill>
                  <a:srgbClr val="ffffff"/>
                </a:solidFill>
                <a:latin typeface="Calibri"/>
                <a:ea typeface="Calibri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225" name="Google Shape;234;p33" descr="logo solo-08.jpg"/>
          <p:cNvPicPr/>
          <p:nvPr/>
        </p:nvPicPr>
        <p:blipFill>
          <a:blip r:embed="rId2"/>
          <a:stretch/>
        </p:blipFill>
        <p:spPr>
          <a:xfrm>
            <a:off x="7505640" y="5885640"/>
            <a:ext cx="840600" cy="9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3"/>
          <p:cNvSpPr/>
          <p:nvPr/>
        </p:nvSpPr>
        <p:spPr>
          <a:xfrm>
            <a:off x="164160" y="87264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Herencia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173" name="TextShape 4"/>
          <p:cNvSpPr/>
          <p:nvPr/>
        </p:nvSpPr>
        <p:spPr>
          <a:xfrm>
            <a:off x="0" y="1564920"/>
            <a:ext cx="9142560" cy="20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 reusabilidad puede lograrse mediante </a:t>
            </a:r>
            <a:r>
              <a:rPr b="1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herencia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 comportamiento definido en una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superclase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es heredado por sus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subclases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Las subclases extienden la funcionalidad heredada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Esto nos permite definir la mayor cantidad de funcionalidades y atributos y luego                      reutilizarlas.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174" name="Picture 54" descr=""/>
          <p:cNvPicPr/>
          <p:nvPr/>
        </p:nvPicPr>
        <p:blipFill>
          <a:blip r:embed="rId1"/>
          <a:stretch/>
        </p:blipFill>
        <p:spPr>
          <a:xfrm>
            <a:off x="1544040" y="3842640"/>
            <a:ext cx="2863800" cy="196596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5"/>
          <p:cNvSpPr/>
          <p:nvPr/>
        </p:nvSpPr>
        <p:spPr>
          <a:xfrm>
            <a:off x="4082040" y="4013280"/>
            <a:ext cx="652320" cy="32580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6"/>
          <p:cNvSpPr/>
          <p:nvPr/>
        </p:nvSpPr>
        <p:spPr>
          <a:xfrm>
            <a:off x="4865760" y="5286960"/>
            <a:ext cx="652320" cy="32580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7"/>
          <p:cNvSpPr/>
          <p:nvPr/>
        </p:nvSpPr>
        <p:spPr>
          <a:xfrm>
            <a:off x="5061600" y="3849840"/>
            <a:ext cx="1958760" cy="652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 Padre</a:t>
            </a:r>
            <a:endParaRPr b="0" lang="es-AR" sz="1640" spc="-1" strike="noStrike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5878080" y="5156280"/>
            <a:ext cx="1958760" cy="652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Clases Hijas</a:t>
            </a:r>
            <a:endParaRPr b="0" lang="es-AR" sz="1640" spc="-1" strike="noStrike">
              <a:latin typeface="Arial"/>
            </a:endParaRPr>
          </a:p>
        </p:txBody>
      </p:sp>
    </p:spTree>
  </p:cSld>
  <p:transition spd="med"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3"/>
          <p:cNvSpPr/>
          <p:nvPr/>
        </p:nvSpPr>
        <p:spPr>
          <a:xfrm>
            <a:off x="164520" y="110124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Herencia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338840" y="1792800"/>
            <a:ext cx="1468800" cy="11422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 Padre</a:t>
            </a:r>
            <a:endParaRPr b="0" lang="es-AR" sz="1640" spc="-1" strike="noStrike">
              <a:latin typeface="Arial"/>
            </a:endParaRPr>
          </a:p>
        </p:txBody>
      </p:sp>
      <p:sp>
        <p:nvSpPr>
          <p:cNvPr id="181" name="TextShape 5"/>
          <p:cNvSpPr/>
          <p:nvPr/>
        </p:nvSpPr>
        <p:spPr>
          <a:xfrm>
            <a:off x="3461400" y="1891080"/>
            <a:ext cx="5223960" cy="10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Definimos atributos y comportamientos comunes.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 considerada como un tipo de generalización.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163440" y="3915360"/>
            <a:ext cx="1631880" cy="13053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 Hija</a:t>
            </a:r>
            <a:endParaRPr b="0" lang="es-AR" sz="164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2351160" y="3915360"/>
            <a:ext cx="1631880" cy="13053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Clase Hija</a:t>
            </a:r>
            <a:endParaRPr b="0" lang="es-AR" sz="1640" spc="-1" strike="noStrike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 rot="18057600">
            <a:off x="1182960" y="3267360"/>
            <a:ext cx="880200" cy="325800"/>
          </a:xfrm>
          <a:custGeom>
            <a:avLst/>
            <a:gdLst/>
            <a:ahLst/>
            <a:rect l="l" t="t" r="r" b="b"/>
            <a:pathLst>
              <a:path w="2700" h="1002">
                <a:moveTo>
                  <a:pt x="0" y="501"/>
                </a:moveTo>
                <a:lnTo>
                  <a:pt x="2003" y="499"/>
                </a:lnTo>
                <a:lnTo>
                  <a:pt x="2003" y="0"/>
                </a:lnTo>
                <a:lnTo>
                  <a:pt x="2699" y="499"/>
                </a:lnTo>
                <a:lnTo>
                  <a:pt x="2003" y="1001"/>
                </a:lnTo>
                <a:lnTo>
                  <a:pt x="2003" y="499"/>
                </a:lnTo>
                <a:lnTo>
                  <a:pt x="0" y="501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9"/>
          <p:cNvSpPr/>
          <p:nvPr/>
        </p:nvSpPr>
        <p:spPr>
          <a:xfrm rot="13825200">
            <a:off x="2254680" y="3308400"/>
            <a:ext cx="880200" cy="325800"/>
          </a:xfrm>
          <a:custGeom>
            <a:avLst/>
            <a:gdLst/>
            <a:ahLst/>
            <a:rect l="l" t="t" r="r" b="b"/>
            <a:pathLst>
              <a:path w="2700" h="1002">
                <a:moveTo>
                  <a:pt x="0" y="503"/>
                </a:moveTo>
                <a:lnTo>
                  <a:pt x="2004" y="500"/>
                </a:lnTo>
                <a:lnTo>
                  <a:pt x="2003" y="0"/>
                </a:lnTo>
                <a:lnTo>
                  <a:pt x="2699" y="499"/>
                </a:lnTo>
                <a:lnTo>
                  <a:pt x="2004" y="1001"/>
                </a:lnTo>
                <a:lnTo>
                  <a:pt x="2004" y="500"/>
                </a:lnTo>
                <a:lnTo>
                  <a:pt x="0" y="503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10"/>
          <p:cNvSpPr/>
          <p:nvPr/>
        </p:nvSpPr>
        <p:spPr>
          <a:xfrm>
            <a:off x="4114440" y="4111920"/>
            <a:ext cx="5223960" cy="12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Reutilizamos todo lo definido en la clase padre.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Podemos ampliar atributos y comportamientos o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redifinirlos.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</p:txBody>
      </p:sp>
    </p:spTree>
  </p:cSld>
  <p:transition spd="med">
    <p:wipe dir="d"/>
  </p:transition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2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3"/>
          <p:cNvSpPr/>
          <p:nvPr/>
        </p:nvSpPr>
        <p:spPr>
          <a:xfrm>
            <a:off x="164880" y="77076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Herencia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188" name="TextShape 4"/>
          <p:cNvSpPr/>
          <p:nvPr/>
        </p:nvSpPr>
        <p:spPr>
          <a:xfrm>
            <a:off x="0" y="1463400"/>
            <a:ext cx="914256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clase hereda de su padre todos los atributos y métodos públicos y protegidos.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constructores no son heredados pero pueden invocarse.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Los métodos y atributos privados no se heredan.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Si la subclase esta en el mismo paquete que la clase padre, también se heredan los                   miembros default.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189" name="Picture 75" descr=""/>
          <p:cNvPicPr/>
          <p:nvPr/>
        </p:nvPicPr>
        <p:blipFill>
          <a:blip r:embed="rId1"/>
          <a:stretch/>
        </p:blipFill>
        <p:spPr>
          <a:xfrm>
            <a:off x="1698120" y="3547080"/>
            <a:ext cx="2964960" cy="2402640"/>
          </a:xfrm>
          <a:prstGeom prst="rect">
            <a:avLst/>
          </a:prstGeom>
          <a:ln w="0">
            <a:noFill/>
          </a:ln>
        </p:spPr>
      </p:pic>
      <p:sp>
        <p:nvSpPr>
          <p:cNvPr id="190" name="CustomShape 5"/>
          <p:cNvSpPr/>
          <p:nvPr/>
        </p:nvSpPr>
        <p:spPr>
          <a:xfrm>
            <a:off x="4082040" y="3911760"/>
            <a:ext cx="652320" cy="32580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4865760" y="5185080"/>
            <a:ext cx="652320" cy="32580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5061600" y="3748320"/>
            <a:ext cx="1305360" cy="652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Superclase</a:t>
            </a:r>
            <a:endParaRPr b="0" lang="es-AR" sz="164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5878080" y="5054760"/>
            <a:ext cx="1305360" cy="652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81720" rIns="81720" tIns="40680" bIns="406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ans Condensed"/>
                <a:ea typeface="SimSun"/>
              </a:rPr>
              <a:t>Subclases</a:t>
            </a:r>
            <a:endParaRPr b="0" lang="es-AR" sz="1640" spc="-1" strike="noStrike">
              <a:latin typeface="Arial"/>
            </a:endParaRPr>
          </a:p>
        </p:txBody>
      </p:sp>
    </p:spTree>
  </p:cSld>
  <p:transition spd="med">
    <p:wipe dir="d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3"/>
          <p:cNvSpPr/>
          <p:nvPr/>
        </p:nvSpPr>
        <p:spPr>
          <a:xfrm>
            <a:off x="166680" y="82188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Sobreescritura de métodos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195" name="TextShape 4"/>
          <p:cNvSpPr/>
          <p:nvPr/>
        </p:nvSpPr>
        <p:spPr>
          <a:xfrm>
            <a:off x="0" y="1514520"/>
            <a:ext cx="9142560" cy="20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Se da en el contexto de relaciones de herencia.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Consiste en reescribir la implementación de un método de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instancia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, con su mismo nombre y argumentos (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firma del método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Si una clase hija sobreescribe un método de su clase padre, entonces ocultará al mismo.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196" name="Picture 125" descr=""/>
          <p:cNvPicPr/>
          <p:nvPr/>
        </p:nvPicPr>
        <p:blipFill>
          <a:blip r:embed="rId1"/>
          <a:stretch/>
        </p:blipFill>
        <p:spPr>
          <a:xfrm>
            <a:off x="914400" y="3636000"/>
            <a:ext cx="2938320" cy="244836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3"/>
          <p:cNvSpPr/>
          <p:nvPr/>
        </p:nvSpPr>
        <p:spPr>
          <a:xfrm>
            <a:off x="167400" y="73296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Sobrecarga de métodos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198" name="TextShape 4"/>
          <p:cNvSpPr/>
          <p:nvPr/>
        </p:nvSpPr>
        <p:spPr>
          <a:xfrm>
            <a:off x="0" y="1425960"/>
            <a:ext cx="9142560" cy="17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Dos o más métodos definidos en la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misma clase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y con igual nombre pueden sobrecargarse.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Para ello es necesario que tengan el mismo nombre y tipo de retorno, pero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diferentes listas       de argumentos (en número o tipos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)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En tiempo real determina los parámetros con los cuales estamos invocando a un            método y selecciona el correspondiente.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199" name="Picture 149" descr=""/>
          <p:cNvPicPr/>
          <p:nvPr/>
        </p:nvPicPr>
        <p:blipFill>
          <a:blip r:embed="rId1"/>
          <a:stretch/>
        </p:blipFill>
        <p:spPr>
          <a:xfrm>
            <a:off x="489960" y="3490920"/>
            <a:ext cx="3031560" cy="250452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5"/>
          <p:cNvSpPr/>
          <p:nvPr/>
        </p:nvSpPr>
        <p:spPr>
          <a:xfrm>
            <a:off x="3592080" y="4298040"/>
            <a:ext cx="652320" cy="32580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0" y="250"/>
                </a:moveTo>
                <a:lnTo>
                  <a:pt x="1500" y="250"/>
                </a:lnTo>
                <a:lnTo>
                  <a:pt x="1500" y="0"/>
                </a:lnTo>
                <a:lnTo>
                  <a:pt x="2001" y="500"/>
                </a:lnTo>
                <a:lnTo>
                  <a:pt x="1500" y="1001"/>
                </a:lnTo>
                <a:lnTo>
                  <a:pt x="15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9999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TextShape 6"/>
          <p:cNvSpPr/>
          <p:nvPr/>
        </p:nvSpPr>
        <p:spPr>
          <a:xfrm>
            <a:off x="4408560" y="4200120"/>
            <a:ext cx="3427920" cy="5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 con el mismo nombre, pero con distinta firma.</a:t>
            </a:r>
            <a:endParaRPr b="0" lang="es-AR" sz="1640" spc="-1" strike="noStrike">
              <a:latin typeface="Arial"/>
            </a:endParaRPr>
          </a:p>
        </p:txBody>
      </p:sp>
    </p:spTree>
  </p:cSld>
  <p:transition spd="med">
    <p:wipe dir="d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3"/>
          <p:cNvSpPr/>
          <p:nvPr/>
        </p:nvSpPr>
        <p:spPr>
          <a:xfrm>
            <a:off x="168480" y="89784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Encadenamiento de constructores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203" name="TextShape 4"/>
          <p:cNvSpPr/>
          <p:nvPr/>
        </p:nvSpPr>
        <p:spPr>
          <a:xfrm>
            <a:off x="0" y="1591560"/>
            <a:ext cx="9142560" cy="12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Debido a que los constructores son un tipo especial de métodos, también pueden                       sobrecargarse.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Esto nos permite asegurar mínimamente como se inicialicen los objetos, no importando que     constructor se utilice.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204" name="Picture 179" descr=""/>
          <p:cNvPicPr/>
          <p:nvPr/>
        </p:nvPicPr>
        <p:blipFill>
          <a:blip r:embed="rId1"/>
          <a:stretch/>
        </p:blipFill>
        <p:spPr>
          <a:xfrm>
            <a:off x="2612520" y="3222360"/>
            <a:ext cx="3511800" cy="235872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3"/>
          <p:cNvSpPr/>
          <p:nvPr/>
        </p:nvSpPr>
        <p:spPr>
          <a:xfrm>
            <a:off x="170280" y="97452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Métodos y clases </a:t>
            </a:r>
            <a:r>
              <a:rPr b="1" i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abstract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206" name="TextShape 4"/>
          <p:cNvSpPr/>
          <p:nvPr/>
        </p:nvSpPr>
        <p:spPr>
          <a:xfrm>
            <a:off x="0" y="1668240"/>
            <a:ext cx="9142560" cy="32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El calificador </a:t>
            </a:r>
            <a:r>
              <a:rPr b="0" i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abstract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condiciona el diseño de una jerarquía de herencia.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Clases Abstract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: </a:t>
            </a:r>
            <a:endParaRPr b="0" lang="es-AR" sz="1640" spc="-1" strike="noStrike">
              <a:latin typeface="Arial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pueden ser instanciadas.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Métodos Abstract:</a:t>
            </a:r>
            <a:endParaRPr b="0" lang="es-AR" sz="1640" spc="-1" strike="noStrike">
              <a:latin typeface="Arial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No pueden tener implementación.</a:t>
            </a:r>
            <a:endParaRPr b="0" lang="es-AR" sz="1640" spc="-1" strike="noStrike">
              <a:latin typeface="Arial"/>
            </a:endParaRPr>
          </a:p>
          <a:p>
            <a:pPr lvl="7" marL="172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Deben ser implementados para las clases no abstractas que extiendan de su clase.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207" name="Picture 222" descr=""/>
          <p:cNvPicPr/>
          <p:nvPr/>
        </p:nvPicPr>
        <p:blipFill>
          <a:blip r:embed="rId1"/>
          <a:stretch/>
        </p:blipFill>
        <p:spPr>
          <a:xfrm>
            <a:off x="1716840" y="2971800"/>
            <a:ext cx="2527920" cy="32580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223" descr=""/>
          <p:cNvPicPr/>
          <p:nvPr/>
        </p:nvPicPr>
        <p:blipFill>
          <a:blip r:embed="rId2"/>
          <a:stretch/>
        </p:blipFill>
        <p:spPr>
          <a:xfrm>
            <a:off x="1603440" y="4959720"/>
            <a:ext cx="2804400" cy="39528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3"/>
          <p:cNvSpPr/>
          <p:nvPr/>
        </p:nvSpPr>
        <p:spPr>
          <a:xfrm>
            <a:off x="170640" y="796680"/>
            <a:ext cx="88160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Métodos y clases </a:t>
            </a:r>
            <a:r>
              <a:rPr b="1" i="1" lang="es-ES" sz="2360" spc="-1" strike="noStrike">
                <a:solidFill>
                  <a:srgbClr val="000000"/>
                </a:solidFill>
                <a:latin typeface="DejaVu Sans Condensed"/>
                <a:ea typeface="Arial"/>
              </a:rPr>
              <a:t>abstract</a:t>
            </a:r>
            <a:endParaRPr b="0" lang="es-AR" sz="2360" spc="-1" strike="noStrike">
              <a:latin typeface="Arial"/>
            </a:endParaRPr>
          </a:p>
        </p:txBody>
      </p:sp>
      <p:sp>
        <p:nvSpPr>
          <p:cNvPr id="210" name="TextShape 4"/>
          <p:cNvSpPr/>
          <p:nvPr/>
        </p:nvSpPr>
        <p:spPr>
          <a:xfrm>
            <a:off x="0" y="1490040"/>
            <a:ext cx="9142560" cy="24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40680" bIns="4068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Cuando un método está presente en todas las clases de una jerarquía pero se implementa en   forma diferente conviene definirlo como abstracto.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clase con al menos un método abstracto debe declararse como abstracta.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endParaRPr b="0" lang="es-AR" sz="164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 </a:t>
            </a: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Una clase que extiende de una clase abstracta debe: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Implementar todos sus métodos abstractos o …</a:t>
            </a:r>
            <a:endParaRPr b="0" lang="es-AR" sz="16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640" spc="-1" strike="noStrike"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s-ES" sz="1640" spc="-1" strike="noStrike">
                <a:solidFill>
                  <a:srgbClr val="000000"/>
                </a:solidFill>
                <a:latin typeface="DejaVu Serif Condensed"/>
                <a:ea typeface="Arial"/>
              </a:rPr>
              <a:t>Declararse como abstracta.</a:t>
            </a:r>
            <a:endParaRPr b="0" lang="es-AR" sz="1640" spc="-1" strike="noStrike">
              <a:latin typeface="Arial"/>
            </a:endParaRPr>
          </a:p>
        </p:txBody>
      </p:sp>
      <p:pic>
        <p:nvPicPr>
          <p:cNvPr id="211" name="Picture 229" descr=""/>
          <p:cNvPicPr/>
          <p:nvPr/>
        </p:nvPicPr>
        <p:blipFill>
          <a:blip r:embed="rId1"/>
          <a:stretch/>
        </p:blipFill>
        <p:spPr>
          <a:xfrm>
            <a:off x="498240" y="4263480"/>
            <a:ext cx="3746160" cy="1468800"/>
          </a:xfrm>
          <a:prstGeom prst="rect">
            <a:avLst/>
          </a:prstGeom>
          <a:ln w="0">
            <a:noFill/>
          </a:ln>
        </p:spPr>
      </p:pic>
      <p:pic>
        <p:nvPicPr>
          <p:cNvPr id="212" name="Picture 230" descr=""/>
          <p:cNvPicPr/>
          <p:nvPr/>
        </p:nvPicPr>
        <p:blipFill>
          <a:blip r:embed="rId2"/>
          <a:stretch/>
        </p:blipFill>
        <p:spPr>
          <a:xfrm>
            <a:off x="4735080" y="4263480"/>
            <a:ext cx="3591360" cy="1468800"/>
          </a:xfrm>
          <a:prstGeom prst="rect">
            <a:avLst/>
          </a:prstGeom>
          <a:ln w="0">
            <a:noFill/>
          </a:ln>
        </p:spPr>
      </p:pic>
    </p:spTree>
  </p:cSld>
  <p:transition spd="med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10975</Words>
  <Paragraphs>470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2019-10-15T02:46:32Z</dcterms:created>
  <dc:creator/>
  <dc:description/>
  <dc:language>es-AR</dc:language>
  <cp:lastModifiedBy/>
  <dcterms:modified xsi:type="dcterms:W3CDTF">2024-08-05T00:19:41Z</dcterms:modified>
  <cp:revision>21</cp:revision>
  <dc:subject/>
  <dc:title>Programación IV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  <property fmtid="{D5CDD505-2E9C-101B-9397-08002B2CF9AE}" pid="3" name="Slides">
    <vt:i4>34</vt:i4>
  </property>
</Properties>
</file>