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9.xml" ContentType="application/vnd.openxmlformats-officedocument.theme+xml"/>
  <Override PartName="/ppt/theme/theme14.xml" ContentType="application/vnd.openxmlformats-officedocument.theme+xml"/>
  <Override PartName="/ppt/theme/theme8.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notesSlides/_rels/notesSlide23.xml.rels" ContentType="application/vnd.openxmlformats-package.relationships+xml"/>
  <Override PartName="/ppt/notesSlides/notesSlide23.xml" ContentType="application/vnd.openxmlformats-officedocument.presentationml.notesSlide+xml"/>
  <Override PartName="/ppt/_rels/presentation.xml.rels" ContentType="application/vnd.openxmlformats-package.relationships+xml"/>
  <Override PartName="/ppt/media/image9.jpeg" ContentType="image/jpeg"/>
  <Override PartName="/ppt/media/image11.jpeg" ContentType="image/jpeg"/>
  <Override PartName="/ppt/media/image13.jpeg" ContentType="image/jpeg"/>
  <Override PartName="/ppt/media/image8.jpeg" ContentType="image/jpeg"/>
  <Override PartName="/ppt/media/image10.jpeg" ContentType="image/jpeg"/>
  <Override PartName="/ppt/media/image12.jpeg" ContentType="image/jpeg"/>
  <Override PartName="/ppt/media/image19.jpeg" ContentType="image/jpeg"/>
  <Override PartName="/ppt/media/image1.jpeg" ContentType="image/jpeg"/>
  <Override PartName="/ppt/media/image18.jpeg" ContentType="image/jpeg"/>
  <Override PartName="/ppt/media/image17.png" ContentType="image/png"/>
  <Override PartName="/ppt/media/image4.jpeg" ContentType="image/jpeg"/>
  <Override PartName="/ppt/media/image16.png" ContentType="image/png"/>
  <Override PartName="/ppt/media/image15.jpeg" ContentType="image/jpeg"/>
  <Override PartName="/ppt/media/image14.jpeg" ContentType="image/jpeg"/>
  <Override PartName="/ppt/media/image2.jpeg" ContentType="image/jpeg"/>
  <Override PartName="/ppt/media/image3.jpeg" ContentType="image/jpeg"/>
  <Override PartName="/ppt/media/image5.jpeg" ContentType="image/jpeg"/>
  <Override PartName="/ppt/media/image6.jpeg" ContentType="image/jpeg"/>
  <Override PartName="/ppt/media/image7.jpeg" ContentType="image/jpeg"/>
  <Override PartName="/ppt/slideLayouts/_rels/slideLayout2.xml.rels" ContentType="application/vnd.openxmlformats-package.relationships+xml"/>
  <Override PartName="/ppt/slideLayouts/_rels/slideLayout27.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69.xml.rels" ContentType="application/vnd.openxmlformats-package.relationships+xml"/>
  <Override PartName="/ppt/slideLayouts/_rels/slideLayout72.xml.rels" ContentType="application/vnd.openxmlformats-package.relationships+xml"/>
  <Override PartName="/ppt/slideLayouts/_rels/slideLayout68.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94.xml.rels" ContentType="application/vnd.openxmlformats-package.relationships+xml"/>
  <Override PartName="/ppt/slideLayouts/_rels/slideLayout26.xml.rels" ContentType="application/vnd.openxmlformats-package.relationships+xml"/>
  <Override PartName="/ppt/slideLayouts/_rels/slideLayout70.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50.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152.xml.rels" ContentType="application/vnd.openxmlformats-package.relationships+xml"/>
  <Override PartName="/ppt/slideLayouts/_rels/slideLayout151.xml.rels" ContentType="application/vnd.openxmlformats-package.relationships+xml"/>
  <Override PartName="/ppt/slideLayouts/_rels/slideLayout14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55.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105.xml.rels" ContentType="application/vnd.openxmlformats-package.relationships+xml"/>
  <Override PartName="/ppt/slideLayouts/_rels/slideLayout131.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85.xml.rels" ContentType="application/vnd.openxmlformats-package.relationships+xml"/>
  <Override PartName="/ppt/slideLayouts/_rels/slideLayout66.xml.rels" ContentType="application/vnd.openxmlformats-package.relationships+xml"/>
  <Override PartName="/ppt/slideLayouts/_rels/slideLayout118.xml.rels" ContentType="application/vnd.openxmlformats-package.relationships+xml"/>
  <Override PartName="/ppt/slideLayouts/_rels/slideLayout41.xml.rels" ContentType="application/vnd.openxmlformats-package.relationships+xml"/>
  <Override PartName="/ppt/slideLayouts/_rels/slideLayout145.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12.xml.rels" ContentType="application/vnd.openxmlformats-package.relationships+xml"/>
  <Override PartName="/ppt/slideLayouts/_rels/slideLayout99.xml.rels" ContentType="application/vnd.openxmlformats-package.relationships+xml"/>
  <Override PartName="/ppt/slideLayouts/_rels/slideLayout108.xml.rels" ContentType="application/vnd.openxmlformats-package.relationships+xml"/>
  <Override PartName="/ppt/slideLayouts/_rels/slideLayout38.xml.rels" ContentType="application/vnd.openxmlformats-package.relationships+xml"/>
  <Override PartName="/ppt/slideLayouts/_rels/slideLayout82.xml.rels" ContentType="application/vnd.openxmlformats-package.relationships+xml"/>
  <Override PartName="/ppt/slideLayouts/_rels/slideLayout148.xml.rels" ContentType="application/vnd.openxmlformats-package.relationships+xml"/>
  <Override PartName="/ppt/slideLayouts/_rels/slideLayout44.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123.xml.rels" ContentType="application/vnd.openxmlformats-package.relationships+xml"/>
  <Override PartName="/ppt/slideLayouts/_rels/slideLayout101.xml.rels" ContentType="application/vnd.openxmlformats-package.relationships+xml"/>
  <Override PartName="/ppt/slideLayouts/_rels/slideLayout12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84.xml.rels" ContentType="application/vnd.openxmlformats-package.relationships+xml"/>
  <Override PartName="/ppt/slideLayouts/_rels/slideLayout29.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65.xml.rels" ContentType="application/vnd.openxmlformats-package.relationships+xml"/>
  <Override PartName="/ppt/slideLayouts/_rels/slideLayout51.xml.rels" ContentType="application/vnd.openxmlformats-package.relationships+xml"/>
  <Override PartName="/ppt/slideLayouts/_rels/slideLayout155.xml.rels" ContentType="application/vnd.openxmlformats-package.relationships+xml"/>
  <Override PartName="/ppt/slideLayouts/_rels/slideLayout1.xml.rels" ContentType="application/vnd.openxmlformats-package.relationships+xml"/>
  <Override PartName="/ppt/slideLayouts/_rels/slideLayout140.xml.rels" ContentType="application/vnd.openxmlformats-package.relationships+xml"/>
  <Override PartName="/ppt/slideLayouts/_rels/slideLayout32.xml.rels" ContentType="application/vnd.openxmlformats-package.relationships+xml"/>
  <Override PartName="/ppt/slideLayouts/_rels/slideLayout136.xml.rels" ContentType="application/vnd.openxmlformats-package.relationships+xml"/>
  <Override PartName="/ppt/slideLayouts/_rels/slideLayout35.xml.rels" ContentType="application/vnd.openxmlformats-package.relationships+xml"/>
  <Override PartName="/ppt/slideLayouts/_rels/slideLayout139.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153.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143.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14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30.xml.rels" ContentType="application/vnd.openxmlformats-package.relationships+xml"/>
  <Override PartName="/ppt/slideLayouts/_rels/slideLayout77.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64.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9.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128.xml.rels" ContentType="application/vnd.openxmlformats-package.relationships+xml"/>
  <Override PartName="/ppt/slideLayouts/_rels/slideLayout24.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95.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117.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135.xml" ContentType="application/vnd.openxmlformats-officedocument.presentationml.slideLayout+xml"/>
  <Override PartName="/ppt/slideLayouts/slideLayout31.xml" ContentType="application/vnd.openxmlformats-officedocument.presentationml.slideLayout+xml"/>
  <Override PartName="/ppt/slideLayouts/slideLayout136.xml" ContentType="application/vnd.openxmlformats-officedocument.presentationml.slideLayout+xml"/>
  <Override PartName="/ppt/slideLayouts/slideLayout32.xml" ContentType="application/vnd.openxmlformats-officedocument.presentationml.slideLayout+xml"/>
  <Override PartName="/ppt/slideLayouts/slideLayout137.xml" ContentType="application/vnd.openxmlformats-officedocument.presentationml.slideLayout+xml"/>
  <Override PartName="/ppt/slideLayouts/slideLayout33.xml" ContentType="application/vnd.openxmlformats-officedocument.presentationml.slideLayout+xml"/>
  <Override PartName="/ppt/slideLayouts/slideLayout138.xml" ContentType="application/vnd.openxmlformats-officedocument.presentationml.slideLayout+xml"/>
  <Override PartName="/ppt/slideLayouts/slideLayout34.xml" ContentType="application/vnd.openxmlformats-officedocument.presentationml.slideLayout+xml"/>
  <Override PartName="/ppt/slideLayouts/slideLayout139.xml" ContentType="application/vnd.openxmlformats-officedocument.presentationml.slideLayout+xml"/>
  <Override PartName="/ppt/slideLayouts/slideLayout35.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118.xml" ContentType="application/vnd.openxmlformats-officedocument.presentationml.slideLayout+xml"/>
  <Override PartName="/ppt/slideLayouts/slideLayout6.xml" ContentType="application/vnd.openxmlformats-officedocument.presentationml.slideLayout+xml"/>
  <Override PartName="/ppt/slideLayouts/slideLayout149.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3.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54.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55.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56.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50.xml" ContentType="application/vnd.openxmlformats-officedocument.presentationml.slideLayout+xml"/>
  <Override PartName="/ppt/slideLayouts/slideLayout52.xml" ContentType="application/vnd.openxmlformats-officedocument.presentationml.slideLayout+xml"/>
  <Override PartName="/ppt/slideLayouts/slideLayout144.xml" ContentType="application/vnd.openxmlformats-officedocument.presentationml.slideLayout+xml"/>
  <Override PartName="/ppt/slideLayouts/slideLayout156.xml" ContentType="application/vnd.openxmlformats-officedocument.presentationml.slideLayout+xml"/>
  <Override PartName="/ppt/slideLayouts/slideLayout51.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134.xml" ContentType="application/vnd.openxmlformats-officedocument.presentationml.slideLayout+xml"/>
  <Override PartName="/ppt/slideLayouts/slideLayout133.xml" ContentType="application/vnd.openxmlformats-officedocument.presentationml.slideLayout+xml"/>
  <Override PartName="/ppt/slideLayouts/slideLayout132.xml" ContentType="application/vnd.openxmlformats-officedocument.presentationml.slideLayout+xml"/>
  <Override PartName="/ppt/slideLayouts/slideLayout131.xml" ContentType="application/vnd.openxmlformats-officedocument.presentationml.slideLayout+xml"/>
  <Override PartName="/ppt/slideLayouts/slideLayout37.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36.xml" ContentType="application/vnd.openxmlformats-officedocument.presentationml.slideLayout+xml"/>
  <Override PartName="/ppt/slideLayouts/slideLayout128.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5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9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notesMaster" Target="notesMasters/notesMaster1.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Relationship Id="rId39" Type="http://schemas.openxmlformats.org/officeDocument/2006/relationships/slide" Target="slides/slide24.xml"/><Relationship Id="rId40" Type="http://schemas.openxmlformats.org/officeDocument/2006/relationships/slide" Target="slides/slide25.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s-AR" sz="4400" spc="-1" strike="noStrike">
                <a:latin typeface="Arial"/>
              </a:rPr>
              <a:t>Pulse para desplazar la diapositiva</a:t>
            </a:r>
            <a:endParaRPr b="0" lang="es-AR" sz="4400" spc="-1" strike="noStrike">
              <a:latin typeface="Arial"/>
            </a:endParaRPr>
          </a:p>
        </p:txBody>
      </p:sp>
      <p:sp>
        <p:nvSpPr>
          <p:cNvPr id="50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s-AR" sz="2000" spc="-1" strike="noStrike">
                <a:latin typeface="Arial"/>
              </a:rPr>
              <a:t>Pulse para editar el formato de las notas</a:t>
            </a:r>
            <a:endParaRPr b="0" lang="es-AR" sz="2000" spc="-1" strike="noStrike">
              <a:latin typeface="Arial"/>
            </a:endParaRPr>
          </a:p>
        </p:txBody>
      </p:sp>
      <p:sp>
        <p:nvSpPr>
          <p:cNvPr id="51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s-AR" sz="1400" spc="-1" strike="noStrike">
                <a:latin typeface="Times New Roman"/>
              </a:rPr>
              <a:t>&lt;cabecera&gt;</a:t>
            </a:r>
            <a:endParaRPr b="0" lang="es-AR" sz="1400" spc="-1" strike="noStrike">
              <a:latin typeface="Times New Roman"/>
            </a:endParaRPr>
          </a:p>
        </p:txBody>
      </p:sp>
      <p:sp>
        <p:nvSpPr>
          <p:cNvPr id="51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s-AR" sz="1400" spc="-1" strike="noStrike">
                <a:latin typeface="Times New Roman"/>
              </a:defRPr>
            </a:lvl1pPr>
          </a:lstStyle>
          <a:p>
            <a:pPr algn="r">
              <a:buNone/>
            </a:pPr>
            <a:r>
              <a:rPr b="0" lang="es-AR" sz="1400" spc="-1" strike="noStrike">
                <a:latin typeface="Times New Roman"/>
              </a:rPr>
              <a:t>&lt;fecha/hora&gt;</a:t>
            </a:r>
            <a:endParaRPr b="0" lang="es-AR" sz="1400" spc="-1" strike="noStrike">
              <a:latin typeface="Times New Roman"/>
            </a:endParaRPr>
          </a:p>
        </p:txBody>
      </p:sp>
      <p:sp>
        <p:nvSpPr>
          <p:cNvPr id="51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s-AR" sz="1400" spc="-1" strike="noStrike">
                <a:latin typeface="Times New Roman"/>
              </a:defRPr>
            </a:lvl1pPr>
          </a:lstStyle>
          <a:p>
            <a:r>
              <a:rPr b="0" lang="es-AR" sz="1400" spc="-1" strike="noStrike">
                <a:latin typeface="Times New Roman"/>
              </a:rPr>
              <a:t>&lt;pie de página&gt;</a:t>
            </a:r>
            <a:endParaRPr b="0" lang="es-AR" sz="1400" spc="-1" strike="noStrike">
              <a:latin typeface="Times New Roman"/>
            </a:endParaRPr>
          </a:p>
        </p:txBody>
      </p:sp>
      <p:sp>
        <p:nvSpPr>
          <p:cNvPr id="51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s-AR" sz="1400" spc="-1" strike="noStrike">
                <a:latin typeface="Times New Roman"/>
              </a:defRPr>
            </a:lvl1pPr>
          </a:lstStyle>
          <a:p>
            <a:pPr algn="r">
              <a:buNone/>
            </a:pPr>
            <a:fld id="{9D2A3F37-E913-4E5E-BC02-6806EA3C1347}" type="slidenum">
              <a:rPr b="0" lang="es-AR" sz="1400" spc="-1" strike="noStrike">
                <a:latin typeface="Times New Roman"/>
              </a:rPr>
              <a:t>&lt;número&gt;</a:t>
            </a:fld>
            <a:endParaRPr b="0" lang="es-A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body"/>
          </p:nvPr>
        </p:nvSpPr>
        <p:spPr>
          <a:xfrm>
            <a:off x="685800" y="4343400"/>
            <a:ext cx="5485320" cy="4113720"/>
          </a:xfrm>
          <a:prstGeom prst="rect">
            <a:avLst/>
          </a:prstGeom>
          <a:noFill/>
          <a:ln w="0">
            <a:noFill/>
          </a:ln>
        </p:spPr>
        <p:txBody>
          <a:bodyPr lIns="0" rIns="0" tIns="91440" bIns="91440" anchor="t">
            <a:noAutofit/>
          </a:bodyPr>
          <a:p>
            <a:pPr marL="216000" indent="-216000">
              <a:lnSpc>
                <a:spcPct val="100000"/>
              </a:lnSpc>
              <a:buNone/>
              <a:tabLst>
                <a:tab algn="l" pos="0"/>
              </a:tabLst>
            </a:pPr>
            <a:r>
              <a:rPr b="0" lang="es-AR" sz="1200" spc="-1" strike="noStrike">
                <a:solidFill>
                  <a:srgbClr val="000000"/>
                </a:solidFill>
                <a:latin typeface="Calibri"/>
                <a:ea typeface="Calibri"/>
              </a:rPr>
              <a:t>Preguntarles que conclusión</a:t>
            </a:r>
            <a:endParaRPr b="0" lang="es-AR" sz="1200" spc="-1" strike="noStrike">
              <a:latin typeface="Arial"/>
            </a:endParaRPr>
          </a:p>
        </p:txBody>
      </p:sp>
      <p:sp>
        <p:nvSpPr>
          <p:cNvPr id="595" name="PlaceHolder 2"/>
          <p:cNvSpPr>
            <a:spLocks noGrp="1"/>
          </p:cNvSpPr>
          <p:nvPr>
            <p:ph type="sldImg"/>
          </p:nvPr>
        </p:nvSpPr>
        <p:spPr>
          <a:xfrm>
            <a:off x="1143360" y="685800"/>
            <a:ext cx="4571280" cy="342792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2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32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2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2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32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3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3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3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3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3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3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3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3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4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4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4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4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4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4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4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4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5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5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5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5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36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6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3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6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37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7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7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7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7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7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7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8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8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8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8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8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8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8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8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8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9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9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9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9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0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0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0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0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0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0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1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1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1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1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1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1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2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2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2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2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2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2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2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2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3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3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3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3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4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4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4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4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4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4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5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5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5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5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5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6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6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6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6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6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6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6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6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7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7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7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7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8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8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8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8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8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8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9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9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9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9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9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9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9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9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0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0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0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0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0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0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0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8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9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9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1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2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3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3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3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3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3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5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6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6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6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6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7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7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7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7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7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7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7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7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8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8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8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8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8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8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8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9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9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9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9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9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9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0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0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0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20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0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1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21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1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21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1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1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2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2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2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2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2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2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2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3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3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3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3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3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3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4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4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24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4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4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25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5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25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5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5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5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6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6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6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6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6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6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6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6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7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7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7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7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7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8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8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28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8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8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28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9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29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9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9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9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9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9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0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0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1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1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1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1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1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1.jpe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2.jpe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3.jpe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4.jpe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jpe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0.jpe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0" y="0"/>
            <a:ext cx="9155520" cy="6856920"/>
          </a:xfrm>
          <a:prstGeom prst="rect">
            <a:avLst/>
          </a:prstGeom>
          <a:ln w="9360">
            <a:noFill/>
          </a:ln>
        </p:spPr>
      </p:pic>
      <p:pic>
        <p:nvPicPr>
          <p:cNvPr id="1" name="Picture 2" descr=""/>
          <p:cNvPicPr/>
          <p:nvPr/>
        </p:nvPicPr>
        <p:blipFill>
          <a:blip r:embed="rId3"/>
          <a:stretch/>
        </p:blipFill>
        <p:spPr>
          <a:xfrm>
            <a:off x="0" y="0"/>
            <a:ext cx="9155520" cy="6856920"/>
          </a:xfrm>
          <a:prstGeom prst="rect">
            <a:avLst/>
          </a:prstGeom>
          <a:ln w="9360">
            <a:noFill/>
          </a:ln>
        </p:spPr>
      </p:pic>
      <p:sp>
        <p:nvSpPr>
          <p:cNvPr id="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s-AR" sz="1800" spc="-1" strike="noStrike">
                <a:latin typeface="Arial"/>
              </a:rPr>
              <a:t>Puls</a:t>
            </a:r>
            <a:r>
              <a:rPr b="0" lang="es-AR" sz="1800" spc="-1" strike="noStrike">
                <a:latin typeface="Arial"/>
              </a:rPr>
              <a:t>e </a:t>
            </a:r>
            <a:r>
              <a:rPr b="0" lang="es-AR" sz="1800" spc="-1" strike="noStrike">
                <a:latin typeface="Arial"/>
              </a:rPr>
              <a:t>para </a:t>
            </a:r>
            <a:r>
              <a:rPr b="0" lang="es-AR" sz="1800" spc="-1" strike="noStrike">
                <a:latin typeface="Arial"/>
              </a:rPr>
              <a:t>edita</a:t>
            </a:r>
            <a:r>
              <a:rPr b="0" lang="es-AR" sz="1800" spc="-1" strike="noStrike">
                <a:latin typeface="Arial"/>
              </a:rPr>
              <a:t>r el </a:t>
            </a:r>
            <a:r>
              <a:rPr b="0" lang="es-AR" sz="1800" spc="-1" strike="noStrike">
                <a:latin typeface="Arial"/>
              </a:rPr>
              <a:t>form</a:t>
            </a:r>
            <a:r>
              <a:rPr b="0" lang="es-AR" sz="1800" spc="-1" strike="noStrike">
                <a:latin typeface="Arial"/>
              </a:rPr>
              <a:t>ato </a:t>
            </a:r>
            <a:r>
              <a:rPr b="0" lang="es-AR" sz="1800" spc="-1" strike="noStrike">
                <a:latin typeface="Arial"/>
              </a:rPr>
              <a:t>del </a:t>
            </a:r>
            <a:r>
              <a:rPr b="0" lang="es-AR" sz="1800" spc="-1" strike="noStrike">
                <a:latin typeface="Arial"/>
              </a:rPr>
              <a:t>texto </a:t>
            </a:r>
            <a:r>
              <a:rPr b="0" lang="es-AR" sz="1800" spc="-1" strike="noStrike">
                <a:latin typeface="Arial"/>
              </a:rPr>
              <a:t>de </a:t>
            </a:r>
            <a:r>
              <a:rPr b="0" lang="es-AR" sz="1800" spc="-1" strike="noStrike">
                <a:latin typeface="Arial"/>
              </a:rPr>
              <a:t>título</a:t>
            </a:r>
            <a:endParaRPr b="0" lang="es-AR" sz="1800" spc="-1" strike="noStrike">
              <a:latin typeface="Arial"/>
            </a:endParaRPr>
          </a:p>
        </p:txBody>
      </p:sp>
      <p:sp>
        <p:nvSpPr>
          <p:cNvPr id="3"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latin typeface="Arial"/>
              </a:rPr>
              <a:t>Pulse para editar el formato de texto del esquema</a:t>
            </a:r>
            <a:endParaRPr b="0" lang="es-AR" sz="1800" spc="-1" strike="noStrike">
              <a:latin typeface="Arial"/>
            </a:endParaRPr>
          </a:p>
          <a:p>
            <a:pPr lvl="1" marL="864000" indent="-324000">
              <a:spcBef>
                <a:spcPts val="1134"/>
              </a:spcBef>
              <a:buClr>
                <a:srgbClr val="000000"/>
              </a:buClr>
              <a:buSzPct val="75000"/>
              <a:buFont typeface="Symbol" charset="2"/>
              <a:buChar char=""/>
            </a:pPr>
            <a:r>
              <a:rPr b="0" lang="es-AR" sz="1800" spc="-1" strike="noStrike">
                <a:latin typeface="Arial"/>
              </a:rPr>
              <a:t>Segundo nivel del esquema</a:t>
            </a:r>
            <a:endParaRPr b="0" lang="es-AR" sz="1800" spc="-1" strike="noStrike">
              <a:latin typeface="Arial"/>
            </a:endParaRPr>
          </a:p>
          <a:p>
            <a:pPr lvl="2" marL="1296000" indent="-288000">
              <a:spcBef>
                <a:spcPts val="850"/>
              </a:spcBef>
              <a:buClr>
                <a:srgbClr val="000000"/>
              </a:buClr>
              <a:buSzPct val="45000"/>
              <a:buFont typeface="Wingdings" charset="2"/>
              <a:buChar char=""/>
            </a:pPr>
            <a:r>
              <a:rPr b="0" lang="es-AR" sz="1800" spc="-1" strike="noStrike">
                <a:latin typeface="Arial"/>
              </a:rPr>
              <a:t>Tercer nivel del esquema</a:t>
            </a:r>
            <a:endParaRPr b="0" lang="es-AR" sz="1800" spc="-1" strike="noStrike">
              <a:latin typeface="Arial"/>
            </a:endParaRPr>
          </a:p>
          <a:p>
            <a:pPr lvl="3" marL="1728000" indent="-216000">
              <a:spcBef>
                <a:spcPts val="567"/>
              </a:spcBef>
              <a:buClr>
                <a:srgbClr val="000000"/>
              </a:buClr>
              <a:buSzPct val="75000"/>
              <a:buFont typeface="Symbol" charset="2"/>
              <a:buChar char=""/>
            </a:pPr>
            <a:r>
              <a:rPr b="0" lang="es-AR" sz="1800" spc="-1" strike="noStrike">
                <a:latin typeface="Arial"/>
              </a:rPr>
              <a:t>Cuarto nivel del esquema</a:t>
            </a:r>
            <a:endParaRPr b="0" lang="es-AR" sz="1800" spc="-1" strike="noStrike">
              <a:latin typeface="Arial"/>
            </a:endParaRPr>
          </a:p>
          <a:p>
            <a:pPr lvl="4" marL="2160000" indent="-216000">
              <a:spcBef>
                <a:spcPts val="283"/>
              </a:spcBef>
              <a:buClr>
                <a:srgbClr val="000000"/>
              </a:buClr>
              <a:buSzPct val="45000"/>
              <a:buFont typeface="Wingdings" charset="2"/>
              <a:buChar char=""/>
            </a:pPr>
            <a:r>
              <a:rPr b="0" lang="es-AR" sz="1800" spc="-1" strike="noStrike">
                <a:latin typeface="Arial"/>
              </a:rPr>
              <a:t>Quinto nivel del esquema</a:t>
            </a:r>
            <a:endParaRPr b="0" lang="es-AR" sz="1800" spc="-1" strike="noStrike">
              <a:latin typeface="Arial"/>
            </a:endParaRPr>
          </a:p>
          <a:p>
            <a:pPr lvl="5" marL="2592000" indent="-216000">
              <a:spcBef>
                <a:spcPts val="283"/>
              </a:spcBef>
              <a:buClr>
                <a:srgbClr val="000000"/>
              </a:buClr>
              <a:buSzPct val="45000"/>
              <a:buFont typeface="Wingdings" charset="2"/>
              <a:buChar char=""/>
            </a:pPr>
            <a:r>
              <a:rPr b="0" lang="es-AR" sz="1800" spc="-1" strike="noStrike">
                <a:latin typeface="Arial"/>
              </a:rPr>
              <a:t>Sexto nivel del esquema</a:t>
            </a:r>
            <a:endParaRPr b="0" lang="es-AR" sz="1800" spc="-1" strike="noStrike">
              <a:latin typeface="Arial"/>
            </a:endParaRPr>
          </a:p>
          <a:p>
            <a:pPr lvl="6" marL="3024000" indent="-216000">
              <a:spcBef>
                <a:spcPts val="283"/>
              </a:spcBef>
              <a:buClr>
                <a:srgbClr val="000000"/>
              </a:buClr>
              <a:buSzPct val="45000"/>
              <a:buFont typeface="Wingdings" charset="2"/>
              <a:buChar char=""/>
            </a:pPr>
            <a:r>
              <a:rPr b="0" lang="es-AR" sz="1800" spc="-1" strike="noStrike">
                <a:latin typeface="Arial"/>
              </a:rPr>
              <a:t>Séptimo nivel del esquema</a:t>
            </a:r>
            <a:endParaRPr b="0" lang="es-A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52" name="Picture 9" descr=""/>
          <p:cNvPicPr/>
          <p:nvPr/>
        </p:nvPicPr>
        <p:blipFill>
          <a:blip r:embed="rId2"/>
          <a:stretch/>
        </p:blipFill>
        <p:spPr>
          <a:xfrm>
            <a:off x="0" y="0"/>
            <a:ext cx="9155520" cy="6856920"/>
          </a:xfrm>
          <a:prstGeom prst="rect">
            <a:avLst/>
          </a:prstGeom>
          <a:ln w="9360">
            <a:noFill/>
          </a:ln>
        </p:spPr>
      </p:pic>
      <p:sp>
        <p:nvSpPr>
          <p:cNvPr id="3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35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1" name="Picture 9" descr=""/>
          <p:cNvPicPr/>
          <p:nvPr/>
        </p:nvPicPr>
        <p:blipFill>
          <a:blip r:embed="rId2"/>
          <a:stretch/>
        </p:blipFill>
        <p:spPr>
          <a:xfrm>
            <a:off x="0" y="0"/>
            <a:ext cx="9155520" cy="6856920"/>
          </a:xfrm>
          <a:prstGeom prst="rect">
            <a:avLst/>
          </a:prstGeom>
          <a:ln w="9360">
            <a:noFill/>
          </a:ln>
        </p:spPr>
      </p:pic>
      <p:sp>
        <p:nvSpPr>
          <p:cNvPr id="3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393"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0" name="Picture 9" descr=""/>
          <p:cNvPicPr/>
          <p:nvPr/>
        </p:nvPicPr>
        <p:blipFill>
          <a:blip r:embed="rId2"/>
          <a:stretch/>
        </p:blipFill>
        <p:spPr>
          <a:xfrm>
            <a:off x="0" y="0"/>
            <a:ext cx="9155520" cy="6856920"/>
          </a:xfrm>
          <a:prstGeom prst="rect">
            <a:avLst/>
          </a:prstGeom>
          <a:ln w="9360">
            <a:noFill/>
          </a:ln>
        </p:spPr>
      </p:pic>
      <p:sp>
        <p:nvSpPr>
          <p:cNvPr id="4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43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69" name="Picture 9" descr=""/>
          <p:cNvPicPr/>
          <p:nvPr/>
        </p:nvPicPr>
        <p:blipFill>
          <a:blip r:embed="rId2"/>
          <a:stretch/>
        </p:blipFill>
        <p:spPr>
          <a:xfrm>
            <a:off x="0" y="0"/>
            <a:ext cx="9155520" cy="6856920"/>
          </a:xfrm>
          <a:prstGeom prst="rect">
            <a:avLst/>
          </a:prstGeom>
          <a:ln w="9360">
            <a:noFill/>
          </a:ln>
        </p:spPr>
      </p:pic>
      <p:sp>
        <p:nvSpPr>
          <p:cNvPr id="4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47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9" descr=""/>
          <p:cNvPicPr/>
          <p:nvPr/>
        </p:nvPicPr>
        <p:blipFill>
          <a:blip r:embed="rId2"/>
          <a:stretch/>
        </p:blipFill>
        <p:spPr>
          <a:xfrm>
            <a:off x="0" y="0"/>
            <a:ext cx="9155520" cy="6856920"/>
          </a:xfrm>
          <a:prstGeom prst="rect">
            <a:avLst/>
          </a:prstGeom>
          <a:ln w="9360">
            <a:noFill/>
          </a:ln>
        </p:spPr>
      </p:pic>
      <p:sp>
        <p:nvSpPr>
          <p:cNvPr id="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a:t>
            </a:r>
            <a:r>
              <a:rPr b="0" lang="es-AR" sz="4400" spc="-1" strike="noStrike">
                <a:latin typeface="Arial"/>
              </a:rPr>
              <a:t>texto de título</a:t>
            </a:r>
            <a:endParaRPr b="0" lang="es-AR" sz="4400" spc="-1" strike="noStrike">
              <a:latin typeface="Arial"/>
            </a:endParaRPr>
          </a:p>
        </p:txBody>
      </p:sp>
      <p:sp>
        <p:nvSpPr>
          <p:cNvPr id="4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9" name="Picture 9" descr=""/>
          <p:cNvPicPr/>
          <p:nvPr/>
        </p:nvPicPr>
        <p:blipFill>
          <a:blip r:embed="rId2"/>
          <a:stretch/>
        </p:blipFill>
        <p:spPr>
          <a:xfrm>
            <a:off x="0" y="0"/>
            <a:ext cx="9155520" cy="6856920"/>
          </a:xfrm>
          <a:prstGeom prst="rect">
            <a:avLst/>
          </a:prstGeom>
          <a:ln w="9360">
            <a:noFill/>
          </a:ln>
        </p:spPr>
      </p:pic>
      <p:sp>
        <p:nvSpPr>
          <p:cNvPr id="8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s-AR" sz="1800" spc="-1" strike="noStrike">
                <a:latin typeface="Arial"/>
              </a:rPr>
              <a:t>Pulse para editar el formato del texto de título</a:t>
            </a:r>
            <a:endParaRPr b="0" lang="es-AR" sz="1800" spc="-1" strike="noStrike">
              <a:latin typeface="Arial"/>
            </a:endParaRPr>
          </a:p>
        </p:txBody>
      </p:sp>
      <p:sp>
        <p:nvSpPr>
          <p:cNvPr id="8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latin typeface="Arial"/>
              </a:rPr>
              <a:t>Pulse para editar el formato de texto del esquema</a:t>
            </a:r>
            <a:endParaRPr b="0" lang="es-AR" sz="1800" spc="-1" strike="noStrike">
              <a:latin typeface="Arial"/>
            </a:endParaRPr>
          </a:p>
          <a:p>
            <a:pPr lvl="1" marL="864000" indent="-324000">
              <a:spcBef>
                <a:spcPts val="1134"/>
              </a:spcBef>
              <a:buClr>
                <a:srgbClr val="000000"/>
              </a:buClr>
              <a:buSzPct val="75000"/>
              <a:buFont typeface="Symbol" charset="2"/>
              <a:buChar char=""/>
            </a:pPr>
            <a:r>
              <a:rPr b="0" lang="es-AR" sz="1800" spc="-1" strike="noStrike">
                <a:latin typeface="Arial"/>
              </a:rPr>
              <a:t>Segundo nivel del esquema</a:t>
            </a:r>
            <a:endParaRPr b="0" lang="es-AR" sz="1800" spc="-1" strike="noStrike">
              <a:latin typeface="Arial"/>
            </a:endParaRPr>
          </a:p>
          <a:p>
            <a:pPr lvl="2" marL="1296000" indent="-288000">
              <a:spcBef>
                <a:spcPts val="850"/>
              </a:spcBef>
              <a:buClr>
                <a:srgbClr val="000000"/>
              </a:buClr>
              <a:buSzPct val="45000"/>
              <a:buFont typeface="Wingdings" charset="2"/>
              <a:buChar char=""/>
            </a:pPr>
            <a:r>
              <a:rPr b="0" lang="es-AR" sz="1800" spc="-1" strike="noStrike">
                <a:latin typeface="Arial"/>
              </a:rPr>
              <a:t>Tercer nivel del esquema</a:t>
            </a:r>
            <a:endParaRPr b="0" lang="es-AR" sz="1800" spc="-1" strike="noStrike">
              <a:latin typeface="Arial"/>
            </a:endParaRPr>
          </a:p>
          <a:p>
            <a:pPr lvl="3" marL="1728000" indent="-216000">
              <a:spcBef>
                <a:spcPts val="567"/>
              </a:spcBef>
              <a:buClr>
                <a:srgbClr val="000000"/>
              </a:buClr>
              <a:buSzPct val="75000"/>
              <a:buFont typeface="Symbol" charset="2"/>
              <a:buChar char=""/>
            </a:pPr>
            <a:r>
              <a:rPr b="0" lang="es-AR" sz="1800" spc="-1" strike="noStrike">
                <a:latin typeface="Arial"/>
              </a:rPr>
              <a:t>Cuarto nivel del esquema</a:t>
            </a:r>
            <a:endParaRPr b="0" lang="es-AR" sz="1800" spc="-1" strike="noStrike">
              <a:latin typeface="Arial"/>
            </a:endParaRPr>
          </a:p>
          <a:p>
            <a:pPr lvl="4" marL="2160000" indent="-216000">
              <a:spcBef>
                <a:spcPts val="283"/>
              </a:spcBef>
              <a:buClr>
                <a:srgbClr val="000000"/>
              </a:buClr>
              <a:buSzPct val="45000"/>
              <a:buFont typeface="Wingdings" charset="2"/>
              <a:buChar char=""/>
            </a:pPr>
            <a:r>
              <a:rPr b="0" lang="es-AR" sz="1800" spc="-1" strike="noStrike">
                <a:latin typeface="Arial"/>
              </a:rPr>
              <a:t>Quinto nivel del esquema</a:t>
            </a:r>
            <a:endParaRPr b="0" lang="es-AR" sz="1800" spc="-1" strike="noStrike">
              <a:latin typeface="Arial"/>
            </a:endParaRPr>
          </a:p>
          <a:p>
            <a:pPr lvl="5" marL="2592000" indent="-216000">
              <a:spcBef>
                <a:spcPts val="283"/>
              </a:spcBef>
              <a:buClr>
                <a:srgbClr val="000000"/>
              </a:buClr>
              <a:buSzPct val="45000"/>
              <a:buFont typeface="Wingdings" charset="2"/>
              <a:buChar char=""/>
            </a:pPr>
            <a:r>
              <a:rPr b="0" lang="es-AR" sz="1800" spc="-1" strike="noStrike">
                <a:latin typeface="Arial"/>
              </a:rPr>
              <a:t>Sexto nivel del esquema</a:t>
            </a:r>
            <a:endParaRPr b="0" lang="es-AR" sz="1800" spc="-1" strike="noStrike">
              <a:latin typeface="Arial"/>
            </a:endParaRPr>
          </a:p>
          <a:p>
            <a:pPr lvl="6" marL="3024000" indent="-216000">
              <a:spcBef>
                <a:spcPts val="283"/>
              </a:spcBef>
              <a:buClr>
                <a:srgbClr val="000000"/>
              </a:buClr>
              <a:buSzPct val="45000"/>
              <a:buFont typeface="Wingdings" charset="2"/>
              <a:buChar char=""/>
            </a:pPr>
            <a:r>
              <a:rPr b="0" lang="es-AR" sz="1800" spc="-1" strike="noStrike">
                <a:latin typeface="Arial"/>
              </a:rPr>
              <a:t>Séptimo nivel del esquema</a:t>
            </a:r>
            <a:endParaRPr b="0" lang="es-A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8" name="Picture 9" descr=""/>
          <p:cNvPicPr/>
          <p:nvPr/>
        </p:nvPicPr>
        <p:blipFill>
          <a:blip r:embed="rId2"/>
          <a:stretch/>
        </p:blipFill>
        <p:spPr>
          <a:xfrm>
            <a:off x="0" y="0"/>
            <a:ext cx="9155520" cy="6856920"/>
          </a:xfrm>
          <a:prstGeom prst="rect">
            <a:avLst/>
          </a:prstGeom>
          <a:ln w="9360">
            <a:noFill/>
          </a:ln>
        </p:spPr>
      </p:pic>
      <p:sp>
        <p:nvSpPr>
          <p:cNvPr id="1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120"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7" name="Picture 9" descr=""/>
          <p:cNvPicPr/>
          <p:nvPr/>
        </p:nvPicPr>
        <p:blipFill>
          <a:blip r:embed="rId2"/>
          <a:stretch/>
        </p:blipFill>
        <p:spPr>
          <a:xfrm>
            <a:off x="0" y="0"/>
            <a:ext cx="9155520" cy="6856920"/>
          </a:xfrm>
          <a:prstGeom prst="rect">
            <a:avLst/>
          </a:prstGeom>
          <a:ln w="9360">
            <a:noFill/>
          </a:ln>
        </p:spPr>
      </p:pic>
      <p:sp>
        <p:nvSpPr>
          <p:cNvPr id="1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15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6" name="Picture 9" descr=""/>
          <p:cNvPicPr/>
          <p:nvPr/>
        </p:nvPicPr>
        <p:blipFill>
          <a:blip r:embed="rId2"/>
          <a:stretch/>
        </p:blipFill>
        <p:spPr>
          <a:xfrm>
            <a:off x="0" y="0"/>
            <a:ext cx="9155520" cy="6856920"/>
          </a:xfrm>
          <a:prstGeom prst="rect">
            <a:avLst/>
          </a:prstGeom>
          <a:ln w="9360">
            <a:noFill/>
          </a:ln>
        </p:spPr>
      </p:pic>
      <p:sp>
        <p:nvSpPr>
          <p:cNvPr id="1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198"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5" name="Picture 9" descr=""/>
          <p:cNvPicPr/>
          <p:nvPr/>
        </p:nvPicPr>
        <p:blipFill>
          <a:blip r:embed="rId2"/>
          <a:stretch/>
        </p:blipFill>
        <p:spPr>
          <a:xfrm>
            <a:off x="0" y="0"/>
            <a:ext cx="9155520" cy="6856920"/>
          </a:xfrm>
          <a:prstGeom prst="rect">
            <a:avLst/>
          </a:prstGeom>
          <a:ln w="9360">
            <a:noFill/>
          </a:ln>
        </p:spPr>
      </p:pic>
      <p:sp>
        <p:nvSpPr>
          <p:cNvPr id="2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23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74" name="Picture 9" descr=""/>
          <p:cNvPicPr/>
          <p:nvPr/>
        </p:nvPicPr>
        <p:blipFill>
          <a:blip r:embed="rId2"/>
          <a:stretch/>
        </p:blipFill>
        <p:spPr>
          <a:xfrm>
            <a:off x="0" y="0"/>
            <a:ext cx="9155520" cy="6856920"/>
          </a:xfrm>
          <a:prstGeom prst="rect">
            <a:avLst/>
          </a:prstGeom>
          <a:ln w="9360">
            <a:noFill/>
          </a:ln>
        </p:spPr>
      </p:pic>
      <p:sp>
        <p:nvSpPr>
          <p:cNvPr id="2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276"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3" name="Picture 9" descr=""/>
          <p:cNvPicPr/>
          <p:nvPr/>
        </p:nvPicPr>
        <p:blipFill>
          <a:blip r:embed="rId2"/>
          <a:stretch/>
        </p:blipFill>
        <p:spPr>
          <a:xfrm>
            <a:off x="0" y="0"/>
            <a:ext cx="9155520" cy="6856920"/>
          </a:xfrm>
          <a:prstGeom prst="rect">
            <a:avLst/>
          </a:prstGeom>
          <a:ln w="9360">
            <a:noFill/>
          </a:ln>
        </p:spPr>
      </p:pic>
      <p:sp>
        <p:nvSpPr>
          <p:cNvPr id="3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315"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45.xml"/>
</Relationships>
</file>

<file path=ppt/slides/_rels/slide2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4" name="Google Shape;88;p13" descr=""/>
          <p:cNvPicPr/>
          <p:nvPr/>
        </p:nvPicPr>
        <p:blipFill>
          <a:blip r:embed="rId1"/>
          <a:stretch/>
        </p:blipFill>
        <p:spPr>
          <a:xfrm>
            <a:off x="0" y="0"/>
            <a:ext cx="9142920" cy="6856920"/>
          </a:xfrm>
          <a:prstGeom prst="rect">
            <a:avLst/>
          </a:prstGeom>
          <a:ln w="0">
            <a:noFill/>
          </a:ln>
        </p:spPr>
      </p:pic>
      <p:sp>
        <p:nvSpPr>
          <p:cNvPr id="515" name="TextShape 1"/>
          <p:cNvSpPr/>
          <p:nvPr/>
        </p:nvSpPr>
        <p:spPr>
          <a:xfrm>
            <a:off x="685800" y="1159560"/>
            <a:ext cx="7771320" cy="146880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0" lang="es-AR" sz="4860" spc="-1" strike="noStrike">
                <a:solidFill>
                  <a:srgbClr val="3d0e62"/>
                </a:solidFill>
                <a:latin typeface="Bitter"/>
                <a:ea typeface="Bitter"/>
              </a:rPr>
              <a:t>Programación IV</a:t>
            </a:r>
            <a:endParaRPr b="1" lang="es-AR" sz="4860" spc="-1" strike="noStrike">
              <a:latin typeface="Arial"/>
            </a:endParaRPr>
          </a:p>
        </p:txBody>
      </p:sp>
      <p:sp>
        <p:nvSpPr>
          <p:cNvPr id="516" name="TextShape 2"/>
          <p:cNvSpPr/>
          <p:nvPr/>
        </p:nvSpPr>
        <p:spPr>
          <a:xfrm>
            <a:off x="685800" y="3624480"/>
            <a:ext cx="6399720" cy="824400"/>
          </a:xfrm>
          <a:prstGeom prst="rect">
            <a:avLst/>
          </a:prstGeom>
          <a:noFill/>
          <a:ln w="9360">
            <a:noFill/>
          </a:ln>
        </p:spPr>
        <p:style>
          <a:lnRef idx="0"/>
          <a:fillRef idx="0"/>
          <a:effectRef idx="0"/>
          <a:fontRef idx="minor"/>
        </p:style>
        <p:txBody>
          <a:bodyPr lIns="90000" rIns="90000" tIns="45000" bIns="45000" anchor="t">
            <a:noAutofit/>
          </a:bodyPr>
          <a:p>
            <a:pPr>
              <a:lnSpc>
                <a:spcPct val="108000"/>
              </a:lnSpc>
              <a:buNone/>
            </a:pPr>
            <a:r>
              <a:rPr b="0" lang="es-AR" sz="2400" spc="-1" strike="noStrike">
                <a:solidFill>
                  <a:srgbClr val="ffffff"/>
                </a:solidFill>
                <a:latin typeface="Open Sans"/>
                <a:ea typeface="Open Sans"/>
              </a:rPr>
              <a:t>Programación Funcional.</a:t>
            </a:r>
            <a:endParaRPr b="1" lang="es-AR"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p:nvPr>
        </p:nvSpPr>
        <p:spPr>
          <a:xfrm>
            <a:off x="410760" y="342720"/>
            <a:ext cx="8228880" cy="3976920"/>
          </a:xfrm>
          <a:prstGeom prst="rect">
            <a:avLst/>
          </a:prstGeom>
          <a:noFill/>
          <a:ln w="0">
            <a:noFill/>
          </a:ln>
        </p:spPr>
        <p:txBody>
          <a:bodyPr lIns="0" rIns="0" tIns="0" bIns="0" anchor="t">
            <a:normAutofit fontScale="61000"/>
          </a:bodyPr>
          <a:p>
            <a:pPr marL="432000" indent="-324000">
              <a:lnSpc>
                <a:spcPct val="100000"/>
              </a:lnSpc>
              <a:spcBef>
                <a:spcPts val="1417"/>
              </a:spcBef>
              <a:buClr>
                <a:srgbClr val="000000"/>
              </a:buClr>
              <a:buSzPct val="45000"/>
              <a:buFont typeface="Wingdings" charset="2"/>
              <a:buChar char=""/>
            </a:pPr>
            <a:r>
              <a:rPr b="0" lang="es-AR" sz="3200" spc="-1" strike="noStrike">
                <a:latin typeface="Arial"/>
              </a:rPr>
              <a:t>En resumen, una categoría está formada por objetos y flechas, y pueden componerse.</a:t>
            </a:r>
            <a:endParaRPr b="0" lang="es-AR"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latin typeface="Arial"/>
              </a:rPr>
              <a:t> </a:t>
            </a:r>
            <a:r>
              <a:rPr b="0" lang="es-AR" sz="3200" spc="-1" strike="noStrike">
                <a:latin typeface="Arial"/>
              </a:rPr>
              <a:t>Cada flecha puede componerse, p.e: Si A -&gt; B y B -&gt; D entonces debe existir una flecha de A -&gt; D. Las flechas pueden llamarse morfismos, y se pueden componer. En la imagen de arriba tienes:</a:t>
            </a:r>
            <a:endParaRPr b="0" lang="es-AR" sz="3200" spc="-1" strike="noStrike">
              <a:latin typeface="Arial"/>
            </a:endParaRPr>
          </a:p>
          <a:p>
            <a:pPr>
              <a:lnSpc>
                <a:spcPct val="100000"/>
              </a:lnSpc>
              <a:spcBef>
                <a:spcPts val="1417"/>
              </a:spcBef>
              <a:buNone/>
            </a:pPr>
            <a:endParaRPr b="0" lang="es-AR"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latin typeface="Arial"/>
              </a:rPr>
              <a:t>f: A -&gt; B</a:t>
            </a:r>
            <a:endParaRPr b="0" lang="es-AR"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latin typeface="Arial"/>
              </a:rPr>
              <a:t>g: B -&gt; D</a:t>
            </a:r>
            <a:endParaRPr b="0" lang="es-AR"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latin typeface="Arial"/>
              </a:rPr>
              <a:t>Si componemos esas dos, también tienes h: A -&gt; D.</a:t>
            </a:r>
            <a:endParaRPr b="0" lang="es-AR"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latin typeface="Arial"/>
              </a:rPr>
              <a:t>La composición se lee de derecha a izquierda, por tanto g∘f quiere decir g(f(x)).</a:t>
            </a:r>
            <a:endParaRPr b="0" lang="es-AR" sz="3200" spc="-1" strike="noStrike">
              <a:latin typeface="Arial"/>
            </a:endParaRPr>
          </a:p>
        </p:txBody>
      </p:sp>
      <p:sp>
        <p:nvSpPr>
          <p:cNvPr id="561" name=""/>
          <p:cNvSpPr/>
          <p:nvPr/>
        </p:nvSpPr>
        <p:spPr>
          <a:xfrm>
            <a:off x="2221200" y="4249440"/>
            <a:ext cx="5878440" cy="2338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s-AR" sz="2000" spc="-1" strike="noStrike">
                <a:latin typeface="Arial"/>
              </a:rPr>
              <a:t>object Category { </a:t>
            </a:r>
            <a:endParaRPr b="1" lang="es-AR" sz="2000" spc="-1" strike="noStrike">
              <a:latin typeface="Arial"/>
            </a:endParaRPr>
          </a:p>
          <a:p>
            <a:pPr>
              <a:lnSpc>
                <a:spcPct val="100000"/>
              </a:lnSpc>
              <a:buNone/>
            </a:pPr>
            <a:r>
              <a:rPr b="0" lang="es-AR" sz="2000" spc="-1" strike="noStrike">
                <a:latin typeface="Arial"/>
              </a:rPr>
              <a:t>def Id[T](x: T) = x </a:t>
            </a:r>
            <a:endParaRPr b="1" lang="es-AR" sz="2000" spc="-1" strike="noStrike">
              <a:latin typeface="Arial"/>
            </a:endParaRPr>
          </a:p>
          <a:p>
            <a:pPr>
              <a:lnSpc>
                <a:spcPct val="100000"/>
              </a:lnSpc>
              <a:buNone/>
            </a:pPr>
            <a:r>
              <a:rPr b="0" lang="es-AR" sz="2000" spc="-1" strike="noStrike">
                <a:latin typeface="Arial"/>
              </a:rPr>
              <a:t>def compose[A, B, C](f: A =&gt; B, g: B =&gt; C): A =&gt; C = f andThen g </a:t>
            </a:r>
            <a:endParaRPr b="1" lang="es-AR" sz="2000" spc="-1" strike="noStrike">
              <a:latin typeface="Arial"/>
            </a:endParaRPr>
          </a:p>
          <a:p>
            <a:pPr>
              <a:lnSpc>
                <a:spcPct val="100000"/>
              </a:lnSpc>
              <a:buNone/>
            </a:pPr>
            <a:r>
              <a:rPr b="0" lang="es-AR" sz="2000" spc="-1" strike="noStrike">
                <a:latin typeface="Arial"/>
              </a:rPr>
              <a:t>}</a:t>
            </a:r>
            <a:endParaRPr b="1" lang="es-AR"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CustomShape 3"/>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Tipos y Funciones</a:t>
            </a:r>
            <a:endParaRPr b="1" lang="es-AR" sz="3270" spc="-1" strike="noStrike">
              <a:latin typeface="Arial"/>
            </a:endParaRPr>
          </a:p>
        </p:txBody>
      </p:sp>
      <p:sp>
        <p:nvSpPr>
          <p:cNvPr id="563" name="CustomShape 6"/>
          <p:cNvSpPr/>
          <p:nvPr/>
        </p:nvSpPr>
        <p:spPr>
          <a:xfrm>
            <a:off x="457200" y="1632960"/>
            <a:ext cx="8228160" cy="3975840"/>
          </a:xfrm>
          <a:prstGeom prst="rect">
            <a:avLst/>
          </a:prstGeom>
          <a:noFill/>
          <a:ln w="0">
            <a:noFill/>
          </a:ln>
        </p:spPr>
        <p:style>
          <a:lnRef idx="0"/>
          <a:fillRef idx="0"/>
          <a:effectRef idx="0"/>
          <a:fontRef idx="minor"/>
        </p:style>
        <p:txBody>
          <a:bodyPr lIns="0" rIns="0" tIns="0" bIns="0" anchor="t">
            <a:normAutofit/>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Se pueden componer flechas, pero no cualquier par de flechas, el destino de una flecha debe coincidir con el origen de la otra. En términos de programación: El tipo de retorno de una función debe coincidir con el tipo de entrada de la siguiente función.</a:t>
            </a:r>
            <a:endParaRPr b="1" lang="es-AR" sz="236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Mónadas</a:t>
            </a:r>
            <a:endParaRPr b="1" lang="es-AR" sz="3270" spc="-1" strike="noStrike">
              <a:latin typeface="Arial"/>
            </a:endParaRPr>
          </a:p>
        </p:txBody>
      </p:sp>
      <p:sp>
        <p:nvSpPr>
          <p:cNvPr id="565" name="CustomShape 2"/>
          <p:cNvSpPr/>
          <p:nvPr/>
        </p:nvSpPr>
        <p:spPr>
          <a:xfrm>
            <a:off x="457200" y="1632960"/>
            <a:ext cx="8228160" cy="3975840"/>
          </a:xfrm>
          <a:prstGeom prst="rect">
            <a:avLst/>
          </a:prstGeom>
          <a:noFill/>
          <a:ln w="0">
            <a:noFill/>
          </a:ln>
        </p:spPr>
        <p:style>
          <a:lnRef idx="0"/>
          <a:fillRef idx="0"/>
          <a:effectRef idx="0"/>
          <a:fontRef idx="minor"/>
        </p:style>
        <p:txBody>
          <a:bodyPr lIns="0" rIns="0" tIns="0" bIns="0" anchor="t">
            <a:normAutofit/>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Las mónadas tienen mayor presencia en Haskell porque solo se permiten funciones puras, o sea, funciones que no tienen efectos colaterales. Las funciones puras aceptan entrada de datos mediante argumentos y producen salida de datos como valores de retorno, y nada más. </a:t>
            </a:r>
            <a:endParaRPr b="1"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Las mónadas pueden introducir estos efectos colaterales en este modelo para que puedas hacer I/O, manejar errores, etc...</a:t>
            </a:r>
            <a:endParaRPr b="1" lang="es-AR" sz="236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CustomShape 9"/>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Mónada</a:t>
            </a:r>
            <a:endParaRPr b="1" lang="es-AR" sz="3270" spc="-1" strike="noStrike">
              <a:latin typeface="Arial"/>
            </a:endParaRPr>
          </a:p>
        </p:txBody>
      </p:sp>
      <p:sp>
        <p:nvSpPr>
          <p:cNvPr id="567" name="CustomShape 13"/>
          <p:cNvSpPr/>
          <p:nvPr/>
        </p:nvSpPr>
        <p:spPr>
          <a:xfrm>
            <a:off x="457200" y="1632960"/>
            <a:ext cx="8228160" cy="3975840"/>
          </a:xfrm>
          <a:prstGeom prst="rect">
            <a:avLst/>
          </a:prstGeom>
          <a:noFill/>
          <a:ln w="0">
            <a:noFill/>
          </a:ln>
        </p:spPr>
        <p:style>
          <a:lnRef idx="0"/>
          <a:fillRef idx="0"/>
          <a:effectRef idx="0"/>
          <a:fontRef idx="minor"/>
        </p:style>
        <p:txBody>
          <a:bodyPr lIns="0" rIns="0" tIns="0" bIns="0" anchor="t">
            <a:normAutofit/>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Una mónada es una estructura que permite encadenar operaciones secuenciales en un contexto. Se puede ver como una evolución del funtor y el funtor aplicativo, ya que no solo aplica funciones a valores en un contexto, sino que también permite que la salida de una operación determine el contexto de la siguiente.</a:t>
            </a:r>
            <a:endParaRPr b="1"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Una mónada se define con los métodos bind (o flatMap), que encadena las operaciones, y unit (o return), que coloca un valor en el contexto. En Haskell, el operador &gt;&gt;= se utiliza para bind.</a:t>
            </a:r>
            <a:endParaRPr b="1" lang="es-AR" sz="236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r>
              <a:rPr b="0" lang="es-AR" sz="4400" spc="-1" strike="noStrike">
                <a:latin typeface="Arial"/>
              </a:rPr>
              <a:t>Ejemplo en Typescript</a:t>
            </a:r>
            <a:endParaRPr b="0" lang="es-AR" sz="4400" spc="-1" strike="noStrike">
              <a:latin typeface="Arial"/>
            </a:endParaRPr>
          </a:p>
        </p:txBody>
      </p:sp>
      <p:sp>
        <p:nvSpPr>
          <p:cNvPr id="569" name=""/>
          <p:cNvSpPr txBox="1"/>
          <p:nvPr/>
        </p:nvSpPr>
        <p:spPr>
          <a:xfrm>
            <a:off x="360000" y="1260000"/>
            <a:ext cx="8460000" cy="5400000"/>
          </a:xfrm>
          <a:prstGeom prst="rect">
            <a:avLst/>
          </a:prstGeom>
          <a:noFill/>
          <a:ln w="0">
            <a:noFill/>
          </a:ln>
        </p:spPr>
        <p:txBody>
          <a:bodyPr lIns="90000" rIns="90000" tIns="45000" bIns="45000" anchor="t">
            <a:normAutofit fontScale="64000"/>
          </a:bodyPr>
          <a:p>
            <a:r>
              <a:rPr b="0" lang="es-AR" sz="2400" spc="-1" strike="noStrike">
                <a:latin typeface="Arial"/>
              </a:rPr>
              <a:t>// Función que simula una operación asíncrona</a:t>
            </a:r>
            <a:endParaRPr b="0" lang="es-AR" sz="2400" spc="-1" strike="noStrike">
              <a:latin typeface="Arial"/>
            </a:endParaRPr>
          </a:p>
          <a:p>
            <a:r>
              <a:rPr b="0" lang="es-AR" sz="2400" spc="-1" strike="noStrike">
                <a:latin typeface="Arial"/>
              </a:rPr>
              <a:t>const fetchData = (id: number): Promise&lt;string&gt; =&gt; {</a:t>
            </a:r>
            <a:endParaRPr b="0" lang="es-AR" sz="2400" spc="-1" strike="noStrike">
              <a:latin typeface="Arial"/>
            </a:endParaRPr>
          </a:p>
          <a:p>
            <a:r>
              <a:rPr b="0" lang="es-AR" sz="2400" spc="-1" strike="noStrike">
                <a:latin typeface="Arial"/>
              </a:rPr>
              <a:t>    </a:t>
            </a:r>
            <a:r>
              <a:rPr b="0" lang="es-AR" sz="2400" spc="-1" strike="noStrike">
                <a:latin typeface="Arial"/>
              </a:rPr>
              <a:t>return new Promise(resolve =&gt; {</a:t>
            </a:r>
            <a:endParaRPr b="0" lang="es-AR" sz="2400" spc="-1" strike="noStrike">
              <a:latin typeface="Arial"/>
            </a:endParaRPr>
          </a:p>
          <a:p>
            <a:r>
              <a:rPr b="0" lang="es-AR" sz="2400" spc="-1" strike="noStrike">
                <a:latin typeface="Arial"/>
              </a:rPr>
              <a:t>        </a:t>
            </a:r>
            <a:r>
              <a:rPr b="0" lang="es-AR" sz="2400" spc="-1" strike="noStrike">
                <a:latin typeface="Arial"/>
              </a:rPr>
              <a:t>setTimeout(() =&gt; {</a:t>
            </a:r>
            <a:endParaRPr b="0" lang="es-AR" sz="2400" spc="-1" strike="noStrike">
              <a:latin typeface="Arial"/>
            </a:endParaRPr>
          </a:p>
          <a:p>
            <a:r>
              <a:rPr b="0" lang="es-AR" sz="2400" spc="-1" strike="noStrike">
                <a:latin typeface="Arial"/>
              </a:rPr>
              <a:t>            </a:t>
            </a:r>
            <a:r>
              <a:rPr b="0" lang="es-AR" sz="2400" spc="-1" strike="noStrike">
                <a:latin typeface="Arial"/>
              </a:rPr>
              <a:t>resolve(`Data for ID: ${id}`);</a:t>
            </a:r>
            <a:endParaRPr b="0" lang="es-AR" sz="2400" spc="-1" strike="noStrike">
              <a:latin typeface="Arial"/>
            </a:endParaRPr>
          </a:p>
          <a:p>
            <a:r>
              <a:rPr b="0" lang="es-AR" sz="2400" spc="-1" strike="noStrike">
                <a:latin typeface="Arial"/>
              </a:rPr>
              <a:t>        </a:t>
            </a:r>
            <a:r>
              <a:rPr b="0" lang="es-AR" sz="2400" spc="-1" strike="noStrike">
                <a:latin typeface="Arial"/>
              </a:rPr>
              <a:t>}, 1000);</a:t>
            </a:r>
            <a:endParaRPr b="0" lang="es-AR" sz="2400" spc="-1" strike="noStrike">
              <a:latin typeface="Arial"/>
            </a:endParaRPr>
          </a:p>
          <a:p>
            <a:r>
              <a:rPr b="0" lang="es-AR" sz="2400" spc="-1" strike="noStrike">
                <a:latin typeface="Arial"/>
              </a:rPr>
              <a:t>    </a:t>
            </a:r>
            <a:r>
              <a:rPr b="0" lang="es-AR" sz="2400" spc="-1" strike="noStrike">
                <a:latin typeface="Arial"/>
              </a:rPr>
              <a:t>});</a:t>
            </a:r>
            <a:endParaRPr b="0" lang="es-AR" sz="2400" spc="-1" strike="noStrike">
              <a:latin typeface="Arial"/>
            </a:endParaRPr>
          </a:p>
          <a:p>
            <a:r>
              <a:rPr b="0" lang="es-AR" sz="2400" spc="-1" strike="noStrike">
                <a:latin typeface="Arial"/>
              </a:rPr>
              <a:t>};</a:t>
            </a:r>
            <a:endParaRPr b="0" lang="es-AR" sz="2400" spc="-1" strike="noStrike">
              <a:latin typeface="Arial"/>
            </a:endParaRPr>
          </a:p>
          <a:p>
            <a:endParaRPr b="0" lang="es-AR" sz="2400" spc="-1" strike="noStrike">
              <a:latin typeface="Arial"/>
            </a:endParaRPr>
          </a:p>
          <a:p>
            <a:r>
              <a:rPr b="0" lang="es-AR" sz="2400" spc="-1" strike="noStrike">
                <a:latin typeface="Arial"/>
              </a:rPr>
              <a:t>fetchData(1)</a:t>
            </a:r>
            <a:endParaRPr b="0" lang="es-AR" sz="2400" spc="-1" strike="noStrike">
              <a:latin typeface="Arial"/>
            </a:endParaRPr>
          </a:p>
          <a:p>
            <a:r>
              <a:rPr b="0" lang="es-AR" sz="2400" spc="-1" strike="noStrike">
                <a:latin typeface="Arial"/>
              </a:rPr>
              <a:t>    </a:t>
            </a:r>
            <a:r>
              <a:rPr b="0" lang="es-AR" sz="2400" spc="-1" strike="noStrike">
                <a:latin typeface="Arial"/>
              </a:rPr>
              <a:t>.then(data =&gt; {</a:t>
            </a:r>
            <a:endParaRPr b="0" lang="es-AR" sz="2400" spc="-1" strike="noStrike">
              <a:latin typeface="Arial"/>
            </a:endParaRPr>
          </a:p>
          <a:p>
            <a:r>
              <a:rPr b="0" lang="es-AR" sz="2400" spc="-1" strike="noStrike">
                <a:latin typeface="Arial"/>
              </a:rPr>
              <a:t>        </a:t>
            </a:r>
            <a:r>
              <a:rPr b="0" lang="es-AR" sz="2400" spc="-1" strike="noStrike">
                <a:latin typeface="Arial"/>
              </a:rPr>
              <a:t>console.log(data); // Salida: Data for ID: 1</a:t>
            </a:r>
            <a:endParaRPr b="0" lang="es-AR" sz="2400" spc="-1" strike="noStrike">
              <a:latin typeface="Arial"/>
            </a:endParaRPr>
          </a:p>
          <a:p>
            <a:r>
              <a:rPr b="0" lang="es-AR" sz="2400" spc="-1" strike="noStrike">
                <a:latin typeface="Arial"/>
              </a:rPr>
              <a:t>        </a:t>
            </a:r>
            <a:r>
              <a:rPr b="0" lang="es-AR" sz="2400" spc="-1" strike="noStrike">
                <a:latin typeface="Arial"/>
              </a:rPr>
              <a:t>return fetchData(2);</a:t>
            </a:r>
            <a:endParaRPr b="0" lang="es-AR" sz="2400" spc="-1" strike="noStrike">
              <a:latin typeface="Arial"/>
            </a:endParaRPr>
          </a:p>
          <a:p>
            <a:r>
              <a:rPr b="0" lang="es-AR" sz="2400" spc="-1" strike="noStrike">
                <a:latin typeface="Arial"/>
              </a:rPr>
              <a:t>    </a:t>
            </a:r>
            <a:r>
              <a:rPr b="0" lang="es-AR" sz="2400" spc="-1" strike="noStrike">
                <a:latin typeface="Arial"/>
              </a:rPr>
              <a:t>})</a:t>
            </a:r>
            <a:endParaRPr b="0" lang="es-AR" sz="2400" spc="-1" strike="noStrike">
              <a:latin typeface="Arial"/>
            </a:endParaRPr>
          </a:p>
          <a:p>
            <a:r>
              <a:rPr b="0" lang="es-AR" sz="2400" spc="-1" strike="noStrike">
                <a:latin typeface="Arial"/>
              </a:rPr>
              <a:t>    </a:t>
            </a:r>
            <a:r>
              <a:rPr b="0" lang="es-AR" sz="2400" spc="-1" strike="noStrike">
                <a:latin typeface="Arial"/>
              </a:rPr>
              <a:t>.then(data =&gt; {</a:t>
            </a:r>
            <a:endParaRPr b="0" lang="es-AR" sz="2400" spc="-1" strike="noStrike">
              <a:latin typeface="Arial"/>
            </a:endParaRPr>
          </a:p>
          <a:p>
            <a:r>
              <a:rPr b="0" lang="es-AR" sz="2400" spc="-1" strike="noStrike">
                <a:latin typeface="Arial"/>
              </a:rPr>
              <a:t>        </a:t>
            </a:r>
            <a:r>
              <a:rPr b="0" lang="es-AR" sz="2400" spc="-1" strike="noStrike">
                <a:latin typeface="Arial"/>
              </a:rPr>
              <a:t>console.log(data); // Salida: Data for ID: 2</a:t>
            </a:r>
            <a:endParaRPr b="0" lang="es-AR" sz="2400" spc="-1" strike="noStrike">
              <a:latin typeface="Arial"/>
            </a:endParaRPr>
          </a:p>
          <a:p>
            <a:r>
              <a:rPr b="0" lang="es-AR" sz="2400" spc="-1" strike="noStrike">
                <a:latin typeface="Arial"/>
              </a:rPr>
              <a:t>        </a:t>
            </a:r>
            <a:r>
              <a:rPr b="0" lang="es-AR" sz="2400" spc="-1" strike="noStrike">
                <a:latin typeface="Arial"/>
              </a:rPr>
              <a:t>return fetchData(3);</a:t>
            </a:r>
            <a:endParaRPr b="0" lang="es-AR" sz="2400" spc="-1" strike="noStrike">
              <a:latin typeface="Arial"/>
            </a:endParaRPr>
          </a:p>
          <a:p>
            <a:r>
              <a:rPr b="0" lang="es-AR" sz="2400" spc="-1" strike="noStrike">
                <a:latin typeface="Arial"/>
              </a:rPr>
              <a:t>    </a:t>
            </a:r>
            <a:r>
              <a:rPr b="0" lang="es-AR" sz="2400" spc="-1" strike="noStrike">
                <a:latin typeface="Arial"/>
              </a:rPr>
              <a:t>})</a:t>
            </a:r>
            <a:endParaRPr b="0" lang="es-AR" sz="2400" spc="-1" strike="noStrike">
              <a:latin typeface="Arial"/>
            </a:endParaRPr>
          </a:p>
          <a:p>
            <a:r>
              <a:rPr b="0" lang="es-AR" sz="2400" spc="-1" strike="noStrike">
                <a:latin typeface="Arial"/>
              </a:rPr>
              <a:t>    </a:t>
            </a:r>
            <a:r>
              <a:rPr b="0" lang="es-AR" sz="2400" spc="-1" strike="noStrike">
                <a:latin typeface="Arial"/>
              </a:rPr>
              <a:t>.then(data =&gt; {</a:t>
            </a:r>
            <a:endParaRPr b="0" lang="es-AR" sz="2400" spc="-1" strike="noStrike">
              <a:latin typeface="Arial"/>
            </a:endParaRPr>
          </a:p>
          <a:p>
            <a:r>
              <a:rPr b="0" lang="es-AR" sz="2400" spc="-1" strike="noStrike">
                <a:latin typeface="Arial"/>
              </a:rPr>
              <a:t>        </a:t>
            </a:r>
            <a:r>
              <a:rPr b="0" lang="es-AR" sz="2400" spc="-1" strike="noStrike">
                <a:latin typeface="Arial"/>
              </a:rPr>
              <a:t>console.log(data); // Salida: Data for ID: 3</a:t>
            </a:r>
            <a:endParaRPr b="0" lang="es-AR" sz="2400" spc="-1" strike="noStrike">
              <a:latin typeface="Arial"/>
            </a:endParaRPr>
          </a:p>
          <a:p>
            <a:r>
              <a:rPr b="0" lang="es-AR" sz="2400" spc="-1" strike="noStrike">
                <a:latin typeface="Arial"/>
              </a:rPr>
              <a:t>    </a:t>
            </a:r>
            <a:r>
              <a:rPr b="0" lang="es-AR" sz="2400" spc="-1" strike="noStrike">
                <a:latin typeface="Arial"/>
              </a:rPr>
              <a:t>})</a:t>
            </a:r>
            <a:endParaRPr b="0" lang="es-AR" sz="2400" spc="-1" strike="noStrike">
              <a:latin typeface="Arial"/>
            </a:endParaRPr>
          </a:p>
          <a:p>
            <a:r>
              <a:rPr b="0" lang="es-AR" sz="2400" spc="-1" strike="noStrike">
                <a:latin typeface="Arial"/>
              </a:rPr>
              <a:t>    </a:t>
            </a:r>
            <a:r>
              <a:rPr b="0" lang="es-AR" sz="2400" spc="-1" strike="noStrike">
                <a:latin typeface="Arial"/>
              </a:rPr>
              <a:t>.catch(error =&gt; {</a:t>
            </a:r>
            <a:endParaRPr b="0" lang="es-AR" sz="2400" spc="-1" strike="noStrike">
              <a:latin typeface="Arial"/>
            </a:endParaRPr>
          </a:p>
          <a:p>
            <a:r>
              <a:rPr b="0" lang="es-AR" sz="2400" spc="-1" strike="noStrike">
                <a:latin typeface="Arial"/>
              </a:rPr>
              <a:t>        </a:t>
            </a:r>
            <a:r>
              <a:rPr b="0" lang="es-AR" sz="2400" spc="-1" strike="noStrike">
                <a:latin typeface="Arial"/>
              </a:rPr>
              <a:t>console.error("Error:", error);</a:t>
            </a:r>
            <a:endParaRPr b="0" lang="es-AR" sz="2400" spc="-1" strike="noStrike">
              <a:latin typeface="Arial"/>
            </a:endParaRPr>
          </a:p>
          <a:p>
            <a:r>
              <a:rPr b="0" lang="es-AR" sz="2400" spc="-1" strike="noStrike">
                <a:latin typeface="Arial"/>
              </a:rPr>
              <a:t>    </a:t>
            </a:r>
            <a:r>
              <a:rPr b="0" lang="es-AR" sz="2400" spc="-1" strike="noStrike">
                <a:latin typeface="Arial"/>
              </a:rPr>
              <a:t>});</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r>
              <a:rPr b="0" lang="es-AR" sz="4400" spc="-1" strike="noStrike">
                <a:latin typeface="Arial"/>
              </a:rPr>
              <a:t>Ejemplo en Scala</a:t>
            </a:r>
            <a:endParaRPr b="0" lang="es-AR" sz="4400" spc="-1" strike="noStrike">
              <a:latin typeface="Arial"/>
            </a:endParaRPr>
          </a:p>
        </p:txBody>
      </p:sp>
      <p:sp>
        <p:nvSpPr>
          <p:cNvPr id="571" name=""/>
          <p:cNvSpPr txBox="1"/>
          <p:nvPr/>
        </p:nvSpPr>
        <p:spPr>
          <a:xfrm>
            <a:off x="360000" y="1260000"/>
            <a:ext cx="8460000" cy="5400000"/>
          </a:xfrm>
          <a:prstGeom prst="rect">
            <a:avLst/>
          </a:prstGeom>
          <a:noFill/>
          <a:ln w="0">
            <a:noFill/>
          </a:ln>
        </p:spPr>
        <p:txBody>
          <a:bodyPr lIns="90000" rIns="90000" tIns="45000" bIns="45000" anchor="t">
            <a:normAutofit fontScale="95000"/>
          </a:bodyPr>
          <a:p>
            <a:r>
              <a:rPr b="0" lang="es-AR" sz="2800" spc="-1" strike="noStrike">
                <a:latin typeface="Arial"/>
              </a:rPr>
              <a:t>// Función que devuelve un Option</a:t>
            </a:r>
            <a:endParaRPr b="0" lang="es-AR" sz="2800" spc="-1" strike="noStrike">
              <a:latin typeface="Arial"/>
            </a:endParaRPr>
          </a:p>
          <a:p>
            <a:r>
              <a:rPr b="0" lang="es-AR" sz="2800" spc="-1" strike="noStrike">
                <a:latin typeface="Arial"/>
              </a:rPr>
              <a:t>def getUser(id: Int): Option[String] = {</a:t>
            </a:r>
            <a:endParaRPr b="0" lang="es-AR" sz="2800" spc="-1" strike="noStrike">
              <a:latin typeface="Arial"/>
            </a:endParaRPr>
          </a:p>
          <a:p>
            <a:r>
              <a:rPr b="0" lang="es-AR" sz="2800" spc="-1" strike="noStrike">
                <a:latin typeface="Arial"/>
              </a:rPr>
              <a:t>    </a:t>
            </a:r>
            <a:r>
              <a:rPr b="0" lang="es-AR" sz="2800" spc="-1" strike="noStrike">
                <a:latin typeface="Arial"/>
              </a:rPr>
              <a:t>if (id == 1) Some("Alice")</a:t>
            </a:r>
            <a:endParaRPr b="0" lang="es-AR" sz="2800" spc="-1" strike="noStrike">
              <a:latin typeface="Arial"/>
            </a:endParaRPr>
          </a:p>
          <a:p>
            <a:r>
              <a:rPr b="0" lang="es-AR" sz="2800" spc="-1" strike="noStrike">
                <a:latin typeface="Arial"/>
              </a:rPr>
              <a:t>    </a:t>
            </a:r>
            <a:r>
              <a:rPr b="0" lang="es-AR" sz="2800" spc="-1" strike="noStrike">
                <a:latin typeface="Arial"/>
              </a:rPr>
              <a:t>else None</a:t>
            </a:r>
            <a:endParaRPr b="0" lang="es-AR" sz="2800" spc="-1" strike="noStrike">
              <a:latin typeface="Arial"/>
            </a:endParaRPr>
          </a:p>
          <a:p>
            <a:r>
              <a:rPr b="0" lang="es-AR" sz="2800" spc="-1" strike="noStrike">
                <a:latin typeface="Arial"/>
              </a:rPr>
              <a:t>}</a:t>
            </a:r>
            <a:endParaRPr b="0" lang="es-AR" sz="2800" spc="-1" strike="noStrike">
              <a:latin typeface="Arial"/>
            </a:endParaRPr>
          </a:p>
          <a:p>
            <a:endParaRPr b="0" lang="es-AR" sz="2800" spc="-1" strike="noStrike">
              <a:latin typeface="Arial"/>
            </a:endParaRPr>
          </a:p>
          <a:p>
            <a:r>
              <a:rPr b="0" lang="es-AR" sz="2800" spc="-1" strike="noStrike">
                <a:latin typeface="Arial"/>
              </a:rPr>
              <a:t>// Encadenar operaciones con 'flatMap'</a:t>
            </a:r>
            <a:endParaRPr b="0" lang="es-AR" sz="2800" spc="-1" strike="noStrike">
              <a:latin typeface="Arial"/>
            </a:endParaRPr>
          </a:p>
          <a:p>
            <a:r>
              <a:rPr b="0" lang="es-AR" sz="2800" spc="-1" strike="noStrike">
                <a:latin typeface="Arial"/>
              </a:rPr>
              <a:t>val result = getUser(1)</a:t>
            </a:r>
            <a:endParaRPr b="0" lang="es-AR" sz="2800" spc="-1" strike="noStrike">
              <a:latin typeface="Arial"/>
            </a:endParaRPr>
          </a:p>
          <a:p>
            <a:r>
              <a:rPr b="0" lang="es-AR" sz="2800" spc="-1" strike="noStrike">
                <a:latin typeface="Arial"/>
              </a:rPr>
              <a:t>    </a:t>
            </a:r>
            <a:r>
              <a:rPr b="0" lang="es-AR" sz="2800" spc="-1" strike="noStrike">
                <a:latin typeface="Arial"/>
              </a:rPr>
              <a:t>.flatMap(user =&gt; Some(user.length)) // Obtener la longitud del nombre si existe</a:t>
            </a:r>
            <a:endParaRPr b="0" lang="es-AR" sz="2800" spc="-1" strike="noStrike">
              <a:latin typeface="Arial"/>
            </a:endParaRPr>
          </a:p>
          <a:p>
            <a:r>
              <a:rPr b="0" lang="es-AR" sz="2800" spc="-1" strike="noStrike">
                <a:latin typeface="Arial"/>
              </a:rPr>
              <a:t>    </a:t>
            </a:r>
            <a:r>
              <a:rPr b="0" lang="es-AR" sz="2800" spc="-1" strike="noStrike">
                <a:latin typeface="Arial"/>
              </a:rPr>
              <a:t>.map(length =&gt; s"Length: $length") // Formatear el resultado</a:t>
            </a:r>
            <a:endParaRPr b="0" lang="es-AR" sz="2800" spc="-1" strike="noStrike">
              <a:latin typeface="Arial"/>
            </a:endParaRPr>
          </a:p>
          <a:p>
            <a:endParaRPr b="0" lang="es-AR" sz="2800" spc="-1" strike="noStrike">
              <a:latin typeface="Arial"/>
            </a:endParaRPr>
          </a:p>
          <a:p>
            <a:r>
              <a:rPr b="0" lang="es-AR" sz="2800" spc="-1" strike="noStrike">
                <a:latin typeface="Arial"/>
              </a:rPr>
              <a:t>println(result) // Salida: Some(Length: 5)</a:t>
            </a:r>
            <a:endParaRPr b="0" lang="es-AR" sz="2800" spc="-1" strike="noStrike">
              <a:latin typeface="Arial"/>
            </a:endParaRPr>
          </a:p>
          <a:p>
            <a:endParaRPr b="0" lang="es-AR"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TextShape 1"/>
          <p:cNvSpPr/>
          <p:nvPr/>
        </p:nvSpPr>
        <p:spPr>
          <a:xfrm>
            <a:off x="178920" y="1413000"/>
            <a:ext cx="8784360" cy="4102560"/>
          </a:xfrm>
          <a:prstGeom prst="rect">
            <a:avLst/>
          </a:prstGeom>
          <a:noFill/>
          <a:ln w="9360">
            <a:noFill/>
          </a:ln>
        </p:spPr>
        <p:style>
          <a:lnRef idx="0"/>
          <a:fillRef idx="0"/>
          <a:effectRef idx="0"/>
          <a:fontRef idx="minor"/>
        </p:style>
        <p:txBody>
          <a:bodyPr lIns="68400" rIns="68400" tIns="34200" bIns="34200" anchor="t">
            <a:noAutofit/>
          </a:bodyPr>
          <a:p>
            <a:pPr marL="457200">
              <a:lnSpc>
                <a:spcPct val="143000"/>
              </a:lnSpc>
              <a:buNone/>
            </a:pPr>
            <a:endParaRPr b="1" lang="es-AR" sz="3200" spc="-1" strike="noStrike">
              <a:latin typeface="Arial"/>
            </a:endParaRPr>
          </a:p>
          <a:p>
            <a:pPr marL="457200">
              <a:lnSpc>
                <a:spcPct val="143000"/>
              </a:lnSpc>
              <a:spcBef>
                <a:spcPts val="799"/>
              </a:spcBef>
              <a:buNone/>
            </a:pPr>
            <a:r>
              <a:rPr b="0" lang="es-AR" sz="2800" spc="-1" strike="noStrike">
                <a:solidFill>
                  <a:srgbClr val="000000"/>
                </a:solidFill>
                <a:latin typeface="Arial"/>
                <a:ea typeface="Courier New"/>
              </a:rPr>
              <a:t>instance Monad Maybe where</a:t>
            </a:r>
            <a:endParaRPr b="1" lang="es-AR" sz="2800" spc="-1" strike="noStrike">
              <a:latin typeface="Arial"/>
            </a:endParaRPr>
          </a:p>
          <a:p>
            <a:pPr marL="457200" indent="457200">
              <a:lnSpc>
                <a:spcPct val="143000"/>
              </a:lnSpc>
              <a:spcBef>
                <a:spcPts val="799"/>
              </a:spcBef>
              <a:buNone/>
              <a:tabLst>
                <a:tab algn="l" pos="0"/>
              </a:tabLst>
            </a:pPr>
            <a:r>
              <a:rPr b="0" lang="es-AR" sz="2800" spc="-1" strike="noStrike">
                <a:solidFill>
                  <a:srgbClr val="000000"/>
                </a:solidFill>
                <a:latin typeface="Arial"/>
                <a:ea typeface="Courier New"/>
              </a:rPr>
              <a:t>Nothing &gt;&gt;= func = Nothing</a:t>
            </a:r>
            <a:endParaRPr b="1" lang="es-AR" sz="2800" spc="-1" strike="noStrike">
              <a:latin typeface="Arial"/>
            </a:endParaRPr>
          </a:p>
          <a:p>
            <a:pPr marL="457200" indent="457200">
              <a:lnSpc>
                <a:spcPct val="143000"/>
              </a:lnSpc>
              <a:spcBef>
                <a:spcPts val="799"/>
              </a:spcBef>
              <a:buNone/>
              <a:tabLst>
                <a:tab algn="l" pos="0"/>
              </a:tabLst>
            </a:pPr>
            <a:r>
              <a:rPr b="0" lang="es-AR" sz="2800" spc="-1" strike="noStrike">
                <a:solidFill>
                  <a:srgbClr val="000000"/>
                </a:solidFill>
                <a:latin typeface="Arial"/>
                <a:ea typeface="Courier New"/>
              </a:rPr>
              <a:t>Just val &gt;&gt;= func = func val</a:t>
            </a:r>
            <a:endParaRPr b="1" lang="es-AR" sz="2800" spc="-1" strike="noStrike">
              <a:latin typeface="Arial"/>
            </a:endParaRPr>
          </a:p>
          <a:p>
            <a:pPr marL="457200" indent="457200">
              <a:lnSpc>
                <a:spcPct val="143000"/>
              </a:lnSpc>
              <a:spcBef>
                <a:spcPts val="799"/>
              </a:spcBef>
              <a:spcAft>
                <a:spcPts val="799"/>
              </a:spcAft>
              <a:buNone/>
              <a:tabLst>
                <a:tab algn="l" pos="0"/>
              </a:tabLst>
            </a:pPr>
            <a:endParaRPr b="1" lang="es-AR" sz="2800" spc="-1" strike="noStrike">
              <a:latin typeface="Arial"/>
            </a:endParaRPr>
          </a:p>
        </p:txBody>
      </p:sp>
      <p:sp>
        <p:nvSpPr>
          <p:cNvPr id="573" name="TextShape 2"/>
          <p:cNvSpPr/>
          <p:nvPr/>
        </p:nvSpPr>
        <p:spPr>
          <a:xfrm>
            <a:off x="179280" y="779400"/>
            <a:ext cx="8784000" cy="353520"/>
          </a:xfrm>
          <a:prstGeom prst="rect">
            <a:avLst/>
          </a:prstGeom>
          <a:noFill/>
          <a:ln w="9360">
            <a:noFill/>
          </a:ln>
        </p:spPr>
        <p:style>
          <a:lnRef idx="0"/>
          <a:fillRef idx="0"/>
          <a:effectRef idx="0"/>
          <a:fontRef idx="minor"/>
        </p:style>
        <p:txBody>
          <a:bodyPr lIns="68400" rIns="68400" tIns="34200" bIns="34200" anchor="t">
            <a:noAutofit/>
          </a:bodyPr>
          <a:p>
            <a:pPr>
              <a:lnSpc>
                <a:spcPct val="100000"/>
              </a:lnSpc>
              <a:buNone/>
            </a:pPr>
            <a:r>
              <a:rPr b="0" lang="es-AR" sz="1400" spc="-1" strike="noStrike">
                <a:solidFill>
                  <a:srgbClr val="000000"/>
                </a:solidFill>
                <a:latin typeface="Arial"/>
                <a:ea typeface="DejaVu Sans"/>
              </a:rPr>
              <a:t>Ejemplo</a:t>
            </a:r>
            <a:endParaRPr b="1" lang="es-AR"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CustomShape 4"/>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Monoide</a:t>
            </a:r>
            <a:endParaRPr b="1" lang="es-AR" sz="3270" spc="-1" strike="noStrike">
              <a:latin typeface="Arial"/>
            </a:endParaRPr>
          </a:p>
        </p:txBody>
      </p:sp>
      <p:sp>
        <p:nvSpPr>
          <p:cNvPr id="575" name="CustomShape 5"/>
          <p:cNvSpPr/>
          <p:nvPr/>
        </p:nvSpPr>
        <p:spPr>
          <a:xfrm>
            <a:off x="457200" y="1632960"/>
            <a:ext cx="8228160" cy="3975840"/>
          </a:xfrm>
          <a:prstGeom prst="rect">
            <a:avLst/>
          </a:prstGeom>
          <a:noFill/>
          <a:ln w="0">
            <a:noFill/>
          </a:ln>
        </p:spPr>
        <p:style>
          <a:lnRef idx="0"/>
          <a:fillRef idx="0"/>
          <a:effectRef idx="0"/>
          <a:fontRef idx="minor"/>
        </p:style>
        <p:txBody>
          <a:bodyPr lIns="0" rIns="0" tIns="0" bIns="0" anchor="t">
            <a:normAutofit fontScale="73000"/>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Monoid es un concepto vergonzosamente simple pero sorprendentemente poderoso. Es el concepto detrás de la aritmética básica: tanto la suma como la multiplicación forman un monoide. Los monoides son omnipresentes en la programación. Aparecen como cadenas, listas, estructuras de datos plegables, futuros en programación concurrente, eventos en programación reactiva funcional, etc.</a:t>
            </a:r>
            <a:endParaRPr b="1"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Tradicionalmente, un monoide se define como un conjunto con una operación binaria. Todo lo que se requiere de esta operación es que sea asociativa y que haya un elemento especial que se comporte como identidad.</a:t>
            </a:r>
            <a:endParaRPr b="1"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Por ejemplo, los números naturales con cero forman un monoide al realizar la suma. Asociatividad significa que:</a:t>
            </a:r>
            <a:endParaRPr b="1" lang="es-AR" sz="2360" spc="-1" strike="noStrike">
              <a:latin typeface="Arial"/>
            </a:endParaRPr>
          </a:p>
          <a:p>
            <a:pPr lvl="2" marL="648000" indent="-21600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(a + b) + c = a + (b + c)</a:t>
            </a:r>
            <a:endParaRPr b="1" lang="es-AR" sz="2360" spc="-1" strike="noStrike">
              <a:latin typeface="Arial"/>
            </a:endParaRPr>
          </a:p>
          <a:p>
            <a:pPr lvl="2" marL="648000" indent="-21600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0 + a = a</a:t>
            </a:r>
            <a:endParaRPr b="1" lang="es-AR" sz="236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CustomShape 7"/>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Monoide</a:t>
            </a:r>
            <a:endParaRPr b="1" lang="es-AR" sz="3270" spc="-1" strike="noStrike">
              <a:latin typeface="Arial"/>
            </a:endParaRPr>
          </a:p>
        </p:txBody>
      </p:sp>
      <p:sp>
        <p:nvSpPr>
          <p:cNvPr id="577" name="CustomShape 8"/>
          <p:cNvSpPr/>
          <p:nvPr/>
        </p:nvSpPr>
        <p:spPr>
          <a:xfrm>
            <a:off x="457200" y="1632960"/>
            <a:ext cx="8228160" cy="3975840"/>
          </a:xfrm>
          <a:prstGeom prst="rect">
            <a:avLst/>
          </a:prstGeom>
          <a:noFill/>
          <a:ln w="0">
            <a:noFill/>
          </a:ln>
        </p:spPr>
        <p:style>
          <a:lnRef idx="0"/>
          <a:fillRef idx="0"/>
          <a:effectRef idx="0"/>
          <a:fontRef idx="minor"/>
        </p:style>
        <p:txBody>
          <a:bodyPr lIns="0" rIns="0" tIns="0" bIns="0" anchor="t">
            <a:normAutofit fontScale="96000"/>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class Monoid m where</a:t>
            </a:r>
            <a:endParaRPr b="1"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mempty  :: m</a:t>
            </a:r>
            <a:endParaRPr b="1"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mappend :: m -&gt; m -&gt; m</a:t>
            </a:r>
            <a:endParaRPr b="1"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 </a:t>
            </a:r>
            <a:endParaRPr b="1"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instance Monoid String where</a:t>
            </a:r>
            <a:endParaRPr b="1"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mempty = ""</a:t>
            </a:r>
            <a:endParaRPr b="1"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mappend = (++)</a:t>
            </a:r>
            <a:endParaRPr b="1"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 </a:t>
            </a:r>
            <a:endParaRPr b="1" lang="es-AR" sz="2360" spc="-1" strike="noStrike">
              <a:latin typeface="Arial"/>
            </a:endParaRPr>
          </a:p>
        </p:txBody>
      </p:sp>
      <p:sp>
        <p:nvSpPr>
          <p:cNvPr id="578" name=""/>
          <p:cNvSpPr/>
          <p:nvPr/>
        </p:nvSpPr>
        <p:spPr>
          <a:xfrm>
            <a:off x="4619520" y="410040"/>
            <a:ext cx="4200120" cy="2649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s-AR" sz="1800" spc="-1" strike="noStrike">
                <a:latin typeface="Arial"/>
              </a:rPr>
              <a:t>Un monoide es una categoría de objeto único. De hecho el nombre monoide proviene del griego mono, que significa único. Cada monoide puede describirse como una categoría de objeto única con un conjunto de morfismos que siguen reglas de composición apropiadas.</a:t>
            </a:r>
            <a:endParaRPr b="1" lang="es-AR" sz="1800" spc="-1" strike="noStrike">
              <a:latin typeface="Arial"/>
            </a:endParaRPr>
          </a:p>
          <a:p>
            <a:pPr>
              <a:lnSpc>
                <a:spcPct val="100000"/>
              </a:lnSpc>
              <a:buNone/>
            </a:pPr>
            <a:endParaRPr b="1" lang="es-AR" sz="1800" spc="-1" strike="noStrike">
              <a:latin typeface="Arial"/>
            </a:endParaRPr>
          </a:p>
          <a:p>
            <a:pPr>
              <a:lnSpc>
                <a:spcPct val="100000"/>
              </a:lnSpc>
              <a:buNone/>
            </a:pPr>
            <a:endParaRPr b="1" lang="es-AR"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TextShape 1"/>
          <p:cNvSpPr/>
          <p:nvPr/>
        </p:nvSpPr>
        <p:spPr>
          <a:xfrm>
            <a:off x="179640" y="1188720"/>
            <a:ext cx="8784000" cy="545184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1600" spc="-1" strike="noStrike">
                <a:solidFill>
                  <a:srgbClr val="000000"/>
                </a:solidFill>
                <a:latin typeface="Arial"/>
                <a:ea typeface="DejaVu Sans"/>
              </a:rPr>
              <a:t>De lenguajes funcionales, java se inspiró para idear una clase que nos permita controlar de manera elegante los valores nulos. Optional es una clase genérica que nos permite que el objeto que contenga (o no) sea de cualquier clase.</a:t>
            </a:r>
            <a:endParaRPr b="1" lang="es-AR" sz="1600" spc="-1" strike="noStrike">
              <a:latin typeface="Arial"/>
            </a:endParaRPr>
          </a:p>
          <a:p>
            <a:pPr>
              <a:lnSpc>
                <a:spcPct val="100000"/>
              </a:lnSpc>
              <a:spcBef>
                <a:spcPts val="799"/>
              </a:spcBef>
              <a:buNone/>
            </a:pPr>
            <a:endParaRPr b="1" lang="es-AR" sz="1600" spc="-1" strike="noStrike">
              <a:latin typeface="Arial"/>
            </a:endParaRPr>
          </a:p>
          <a:p>
            <a:pPr>
              <a:lnSpc>
                <a:spcPct val="100000"/>
              </a:lnSpc>
              <a:spcBef>
                <a:spcPts val="799"/>
              </a:spcBef>
              <a:buNone/>
            </a:pPr>
            <a:r>
              <a:rPr b="0" lang="es-AR" sz="1600" spc="-1" strike="noStrike">
                <a:solidFill>
                  <a:srgbClr val="000000"/>
                </a:solidFill>
                <a:latin typeface="Arial"/>
                <a:ea typeface="DejaVu Sans"/>
              </a:rPr>
              <a:t>public final class Optional&lt;T&gt;{}</a:t>
            </a:r>
            <a:endParaRPr b="1" lang="es-AR" sz="1600" spc="-1" strike="noStrike">
              <a:latin typeface="Arial"/>
            </a:endParaRPr>
          </a:p>
          <a:p>
            <a:pPr>
              <a:lnSpc>
                <a:spcPct val="100000"/>
              </a:lnSpc>
              <a:spcBef>
                <a:spcPts val="799"/>
              </a:spcBef>
              <a:buNone/>
            </a:pPr>
            <a:endParaRPr b="1" lang="es-AR" sz="1600" spc="-1" strike="noStrike">
              <a:latin typeface="Arial"/>
            </a:endParaRPr>
          </a:p>
          <a:p>
            <a:pPr>
              <a:lnSpc>
                <a:spcPct val="100000"/>
              </a:lnSpc>
              <a:spcBef>
                <a:spcPts val="799"/>
              </a:spcBef>
              <a:buNone/>
            </a:pPr>
            <a:r>
              <a:rPr b="0" lang="es-AR" sz="1600" spc="-1" strike="noStrike">
                <a:solidFill>
                  <a:srgbClr val="000000"/>
                </a:solidFill>
                <a:latin typeface="Arial"/>
                <a:ea typeface="DejaVu Sans"/>
              </a:rPr>
              <a:t>Optional tiene un constructor privado, y nos proporciona tres métodos factoría estáticos para instanciar la clase. Siendo el método .of el que nos permite recubrir cualquier objeto en un optional.</a:t>
            </a:r>
            <a:endParaRPr b="1" lang="es-AR" sz="1600" spc="-1" strike="noStrike">
              <a:latin typeface="Arial"/>
            </a:endParaRPr>
          </a:p>
          <a:p>
            <a:pPr>
              <a:lnSpc>
                <a:spcPct val="100000"/>
              </a:lnSpc>
              <a:spcBef>
                <a:spcPts val="799"/>
              </a:spcBef>
              <a:buNone/>
            </a:pPr>
            <a:endParaRPr b="1" lang="es-AR" sz="1600" spc="-1" strike="noStrike">
              <a:latin typeface="Arial"/>
            </a:endParaRPr>
          </a:p>
          <a:p>
            <a:pPr>
              <a:lnSpc>
                <a:spcPct val="100000"/>
              </a:lnSpc>
              <a:spcBef>
                <a:spcPts val="799"/>
              </a:spcBef>
              <a:buNone/>
            </a:pPr>
            <a:r>
              <a:rPr b="0" lang="es-AR" sz="1600" spc="-1" strike="noStrike">
                <a:solidFill>
                  <a:srgbClr val="000000"/>
                </a:solidFill>
                <a:latin typeface="Arial"/>
                <a:ea typeface="DejaVu Sans"/>
              </a:rPr>
              <a:t>public static&lt;T&gt; Optional&lt;T&gt; empty()</a:t>
            </a:r>
            <a:endParaRPr b="1" lang="es-AR" sz="1600" spc="-1" strike="noStrike">
              <a:latin typeface="Arial"/>
            </a:endParaRPr>
          </a:p>
          <a:p>
            <a:pPr>
              <a:lnSpc>
                <a:spcPct val="100000"/>
              </a:lnSpc>
              <a:spcBef>
                <a:spcPts val="799"/>
              </a:spcBef>
              <a:buNone/>
            </a:pPr>
            <a:r>
              <a:rPr b="0" lang="es-AR" sz="1600" spc="-1" strike="noStrike">
                <a:solidFill>
                  <a:srgbClr val="000000"/>
                </a:solidFill>
                <a:latin typeface="Arial"/>
                <a:ea typeface="DejaVu Sans"/>
              </a:rPr>
              <a:t>public static &lt;T&gt; Optional&lt;T&gt; ofNullable(T value)</a:t>
            </a:r>
            <a:endParaRPr b="1" lang="es-AR" sz="1600" spc="-1" strike="noStrike">
              <a:latin typeface="Arial"/>
            </a:endParaRPr>
          </a:p>
          <a:p>
            <a:pPr>
              <a:lnSpc>
                <a:spcPct val="100000"/>
              </a:lnSpc>
              <a:spcBef>
                <a:spcPts val="799"/>
              </a:spcBef>
              <a:buNone/>
            </a:pPr>
            <a:r>
              <a:rPr b="0" lang="es-AR" sz="1600" spc="-1" strike="noStrike">
                <a:solidFill>
                  <a:srgbClr val="000000"/>
                </a:solidFill>
                <a:latin typeface="Arial"/>
                <a:ea typeface="DejaVu Sans"/>
              </a:rPr>
              <a:t>public static &lt;T&gt; Optional&lt;T&gt; of(T value)</a:t>
            </a:r>
            <a:endParaRPr b="1" lang="es-AR" sz="1600" spc="-1" strike="noStrike">
              <a:latin typeface="Arial"/>
            </a:endParaRPr>
          </a:p>
          <a:p>
            <a:pPr>
              <a:lnSpc>
                <a:spcPct val="100000"/>
              </a:lnSpc>
              <a:spcBef>
                <a:spcPts val="799"/>
              </a:spcBef>
              <a:buNone/>
            </a:pPr>
            <a:endParaRPr b="1" lang="es-AR" sz="1600" spc="-1" strike="noStrike">
              <a:latin typeface="Arial"/>
            </a:endParaRPr>
          </a:p>
          <a:p>
            <a:pPr>
              <a:lnSpc>
                <a:spcPct val="100000"/>
              </a:lnSpc>
              <a:spcBef>
                <a:spcPts val="799"/>
              </a:spcBef>
              <a:spcAft>
                <a:spcPts val="799"/>
              </a:spcAft>
              <a:buNone/>
            </a:pPr>
            <a:r>
              <a:rPr b="0" lang="es-AR" sz="1600" spc="-1" strike="noStrike">
                <a:solidFill>
                  <a:srgbClr val="000000"/>
                </a:solidFill>
                <a:latin typeface="Arial"/>
                <a:ea typeface="DejaVu Sans"/>
              </a:rPr>
              <a:t>El método </a:t>
            </a:r>
            <a:r>
              <a:rPr b="1" lang="es-AR" sz="1600" spc="-1" strike="noStrike">
                <a:solidFill>
                  <a:srgbClr val="000000"/>
                </a:solidFill>
                <a:latin typeface="Arial"/>
                <a:ea typeface="DejaVu Sans"/>
              </a:rPr>
              <a:t>isPresent</a:t>
            </a:r>
            <a:r>
              <a:rPr b="0" lang="es-AR" sz="1600" spc="-1" strike="noStrike">
                <a:solidFill>
                  <a:srgbClr val="000000"/>
                </a:solidFill>
                <a:latin typeface="Arial"/>
                <a:ea typeface="DejaVu Sans"/>
              </a:rPr>
              <a:t> es el equivalente a </a:t>
            </a:r>
            <a:r>
              <a:rPr b="1" lang="es-AR" sz="1600" spc="-1" strike="noStrike">
                <a:solidFill>
                  <a:srgbClr val="000000"/>
                </a:solidFill>
                <a:latin typeface="Arial"/>
                <a:ea typeface="DejaVu Sans"/>
              </a:rPr>
              <a:t>variable == null</a:t>
            </a:r>
            <a:r>
              <a:rPr b="0" lang="es-AR" sz="1600" spc="-1" strike="noStrike">
                <a:solidFill>
                  <a:srgbClr val="000000"/>
                </a:solidFill>
                <a:latin typeface="Arial"/>
                <a:ea typeface="DejaVu Sans"/>
              </a:rPr>
              <a:t> y cómo el propio nombre indica nos dice si el objeto Optional contiene un valor o está vacío. Este método se usa principalmente si trabajamos de manera imperativa con Optional. Y el método get es el encargado de devolvernos el valor, devolviendo una excepción si no estuviera presente.</a:t>
            </a:r>
            <a:endParaRPr b="1" lang="es-AR" sz="1600" spc="-1" strike="noStrike">
              <a:latin typeface="Arial"/>
            </a:endParaRPr>
          </a:p>
        </p:txBody>
      </p:sp>
      <p:sp>
        <p:nvSpPr>
          <p:cNvPr id="580" name="TextShape 2"/>
          <p:cNvSpPr/>
          <p:nvPr/>
        </p:nvSpPr>
        <p:spPr>
          <a:xfrm>
            <a:off x="178920" y="422640"/>
            <a:ext cx="8784000" cy="35352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spcAft>
                <a:spcPts val="799"/>
              </a:spcAft>
              <a:buNone/>
            </a:pPr>
            <a:r>
              <a:rPr b="0" lang="es-AR" sz="1400" spc="-1" strike="noStrike">
                <a:solidFill>
                  <a:srgbClr val="000000"/>
                </a:solidFill>
                <a:latin typeface="Arial"/>
                <a:ea typeface="DejaVu Sans"/>
              </a:rPr>
              <a:t>Optional de Java 8</a:t>
            </a:r>
            <a:endParaRPr b="1" lang="es-AR"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CustomShape 10"/>
          <p:cNvSpPr/>
          <p:nvPr/>
        </p:nvSpPr>
        <p:spPr>
          <a:xfrm>
            <a:off x="399960" y="358200"/>
            <a:ext cx="8518320" cy="57060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pPr>
            <a:r>
              <a:rPr b="0" lang="es-AR" sz="4400" spc="-1" strike="noStrike">
                <a:solidFill>
                  <a:srgbClr val="000000"/>
                </a:solidFill>
                <a:latin typeface="Calibri"/>
                <a:ea typeface="Calibri"/>
              </a:rPr>
              <a:t>Funciones</a:t>
            </a:r>
            <a:endParaRPr b="1" lang="es-AR" sz="4400" spc="-1" strike="noStrike">
              <a:latin typeface="Arial"/>
            </a:endParaRPr>
          </a:p>
        </p:txBody>
      </p:sp>
      <p:sp>
        <p:nvSpPr>
          <p:cNvPr id="518" name="CustomShape 11"/>
          <p:cNvSpPr/>
          <p:nvPr/>
        </p:nvSpPr>
        <p:spPr>
          <a:xfrm>
            <a:off x="1179720" y="1996200"/>
            <a:ext cx="2357640" cy="3058920"/>
          </a:xfrm>
          <a:prstGeom prst="ellipse">
            <a:avLst/>
          </a:prstGeom>
          <a:solidFill>
            <a:schemeClr val="lt2"/>
          </a:solidFill>
          <a:ln w="19080">
            <a:solidFill>
              <a:srgbClr val="1f497d"/>
            </a:solidFill>
            <a:round/>
          </a:ln>
        </p:spPr>
        <p:style>
          <a:lnRef idx="0"/>
          <a:fillRef idx="0"/>
          <a:effectRef idx="0"/>
          <a:fontRef idx="minor"/>
        </p:style>
      </p:sp>
      <p:grpSp>
        <p:nvGrpSpPr>
          <p:cNvPr id="519" name="Group 3"/>
          <p:cNvGrpSpPr/>
          <p:nvPr/>
        </p:nvGrpSpPr>
        <p:grpSpPr>
          <a:xfrm>
            <a:off x="1930320" y="1996200"/>
            <a:ext cx="936360" cy="635040"/>
            <a:chOff x="1930320" y="1996200"/>
            <a:chExt cx="936360" cy="635040"/>
          </a:xfrm>
        </p:grpSpPr>
        <p:sp>
          <p:nvSpPr>
            <p:cNvPr id="520" name="CustomShape 12"/>
            <p:cNvSpPr/>
            <p:nvPr/>
          </p:nvSpPr>
          <p:spPr>
            <a:xfrm>
              <a:off x="2235600" y="2314800"/>
              <a:ext cx="269280" cy="316440"/>
            </a:xfrm>
            <a:prstGeom prst="flowChartConnector">
              <a:avLst/>
            </a:prstGeom>
            <a:solidFill>
              <a:srgbClr val="434343"/>
            </a:solidFill>
            <a:ln w="9360">
              <a:solidFill>
                <a:srgbClr val="ffffff"/>
              </a:solidFill>
              <a:round/>
            </a:ln>
          </p:spPr>
          <p:style>
            <a:lnRef idx="0"/>
            <a:fillRef idx="0"/>
            <a:effectRef idx="0"/>
            <a:fontRef idx="minor"/>
          </p:style>
        </p:sp>
        <p:sp>
          <p:nvSpPr>
            <p:cNvPr id="521" name="CustomShape 14"/>
            <p:cNvSpPr/>
            <p:nvPr/>
          </p:nvSpPr>
          <p:spPr>
            <a:xfrm>
              <a:off x="1930320" y="1996200"/>
              <a:ext cx="936360" cy="316440"/>
            </a:xfrm>
            <a:prstGeom prst="rect">
              <a:avLst/>
            </a:prstGeom>
            <a:noFill/>
            <a:ln w="0">
              <a:noFill/>
            </a:ln>
          </p:spPr>
          <p:style>
            <a:lnRef idx="0"/>
            <a:fillRef idx="0"/>
            <a:effectRef idx="0"/>
            <a:fontRef idx="minor"/>
          </p:style>
          <p:txBody>
            <a:bodyPr lIns="90000" rIns="90000" tIns="316800" bIns="316800" anchor="t">
              <a:noAutofit/>
            </a:bodyPr>
            <a:p>
              <a:pPr algn="ctr">
                <a:lnSpc>
                  <a:spcPct val="100000"/>
                </a:lnSpc>
                <a:buNone/>
              </a:pPr>
              <a:r>
                <a:rPr b="0" lang="es-AR" sz="1400" spc="-1" strike="noStrike">
                  <a:solidFill>
                    <a:srgbClr val="4f81bd"/>
                  </a:solidFill>
                  <a:latin typeface="Arial"/>
                  <a:ea typeface="Arial"/>
                </a:rPr>
                <a:t>Haskel</a:t>
              </a:r>
              <a:r>
                <a:rPr b="0" lang="es-AR" sz="1400" spc="-1" strike="noStrike">
                  <a:solidFill>
                    <a:srgbClr val="4f81bd"/>
                  </a:solidFill>
                  <a:latin typeface="Arial"/>
                  <a:ea typeface="Arial"/>
                </a:rPr>
                <a:t>l</a:t>
              </a:r>
              <a:endParaRPr b="1" lang="es-AR" sz="1400" spc="-1" strike="noStrike">
                <a:latin typeface="Arial"/>
              </a:endParaRPr>
            </a:p>
          </p:txBody>
        </p:sp>
      </p:grpSp>
      <p:grpSp>
        <p:nvGrpSpPr>
          <p:cNvPr id="522" name="Group 6"/>
          <p:cNvGrpSpPr/>
          <p:nvPr/>
        </p:nvGrpSpPr>
        <p:grpSpPr>
          <a:xfrm>
            <a:off x="1489680" y="3699720"/>
            <a:ext cx="741240" cy="635040"/>
            <a:chOff x="1489680" y="3699720"/>
            <a:chExt cx="741240" cy="635040"/>
          </a:xfrm>
        </p:grpSpPr>
        <p:sp>
          <p:nvSpPr>
            <p:cNvPr id="523" name="CustomShape 15"/>
            <p:cNvSpPr/>
            <p:nvPr/>
          </p:nvSpPr>
          <p:spPr>
            <a:xfrm>
              <a:off x="1725840" y="4018320"/>
              <a:ext cx="269280" cy="316440"/>
            </a:xfrm>
            <a:prstGeom prst="flowChartConnector">
              <a:avLst/>
            </a:prstGeom>
            <a:solidFill>
              <a:srgbClr val="434343"/>
            </a:solidFill>
            <a:ln w="9360">
              <a:solidFill>
                <a:srgbClr val="ffffff"/>
              </a:solidFill>
              <a:round/>
            </a:ln>
          </p:spPr>
          <p:style>
            <a:lnRef idx="0"/>
            <a:fillRef idx="0"/>
            <a:effectRef idx="0"/>
            <a:fontRef idx="minor"/>
          </p:style>
        </p:sp>
        <p:sp>
          <p:nvSpPr>
            <p:cNvPr id="524" name="CustomShape 17"/>
            <p:cNvSpPr/>
            <p:nvPr/>
          </p:nvSpPr>
          <p:spPr>
            <a:xfrm>
              <a:off x="1489680" y="3699720"/>
              <a:ext cx="741240" cy="316440"/>
            </a:xfrm>
            <a:prstGeom prst="rect">
              <a:avLst/>
            </a:prstGeom>
            <a:noFill/>
            <a:ln w="0">
              <a:noFill/>
            </a:ln>
          </p:spPr>
          <p:style>
            <a:lnRef idx="0"/>
            <a:fillRef idx="0"/>
            <a:effectRef idx="0"/>
            <a:fontRef idx="minor"/>
          </p:style>
          <p:txBody>
            <a:bodyPr lIns="90000" rIns="90000" tIns="316800" bIns="316800" anchor="t">
              <a:noAutofit/>
            </a:bodyPr>
            <a:p>
              <a:pPr algn="ctr">
                <a:lnSpc>
                  <a:spcPct val="100000"/>
                </a:lnSpc>
                <a:buNone/>
              </a:pPr>
              <a:r>
                <a:rPr b="0" lang="es-AR" sz="1400" spc="-1" strike="noStrike">
                  <a:solidFill>
                    <a:srgbClr val="4f81bd"/>
                  </a:solidFill>
                  <a:latin typeface="Arial"/>
                  <a:ea typeface="Arial"/>
                </a:rPr>
                <a:t>Java</a:t>
              </a:r>
              <a:endParaRPr b="1" lang="es-AR" sz="1400" spc="-1" strike="noStrike">
                <a:latin typeface="Arial"/>
              </a:endParaRPr>
            </a:p>
          </p:txBody>
        </p:sp>
      </p:grpSp>
      <p:grpSp>
        <p:nvGrpSpPr>
          <p:cNvPr id="525" name="Group 9"/>
          <p:cNvGrpSpPr/>
          <p:nvPr/>
        </p:nvGrpSpPr>
        <p:grpSpPr>
          <a:xfrm>
            <a:off x="2311560" y="4248720"/>
            <a:ext cx="741240" cy="635040"/>
            <a:chOff x="2311560" y="4248720"/>
            <a:chExt cx="741240" cy="635040"/>
          </a:xfrm>
        </p:grpSpPr>
        <p:sp>
          <p:nvSpPr>
            <p:cNvPr id="526" name="CustomShape 18"/>
            <p:cNvSpPr/>
            <p:nvPr/>
          </p:nvSpPr>
          <p:spPr>
            <a:xfrm>
              <a:off x="2547360" y="4567320"/>
              <a:ext cx="269280" cy="316440"/>
            </a:xfrm>
            <a:prstGeom prst="flowChartConnector">
              <a:avLst/>
            </a:prstGeom>
            <a:solidFill>
              <a:srgbClr val="434343"/>
            </a:solidFill>
            <a:ln w="9360">
              <a:solidFill>
                <a:srgbClr val="ffffff"/>
              </a:solidFill>
              <a:round/>
            </a:ln>
          </p:spPr>
          <p:style>
            <a:lnRef idx="0"/>
            <a:fillRef idx="0"/>
            <a:effectRef idx="0"/>
            <a:fontRef idx="minor"/>
          </p:style>
        </p:sp>
        <p:sp>
          <p:nvSpPr>
            <p:cNvPr id="527" name="CustomShape 19"/>
            <p:cNvSpPr/>
            <p:nvPr/>
          </p:nvSpPr>
          <p:spPr>
            <a:xfrm>
              <a:off x="2311560" y="4248720"/>
              <a:ext cx="741240" cy="316440"/>
            </a:xfrm>
            <a:prstGeom prst="rect">
              <a:avLst/>
            </a:prstGeom>
            <a:noFill/>
            <a:ln w="0">
              <a:noFill/>
            </a:ln>
          </p:spPr>
          <p:style>
            <a:lnRef idx="0"/>
            <a:fillRef idx="0"/>
            <a:effectRef idx="0"/>
            <a:fontRef idx="minor"/>
          </p:style>
          <p:txBody>
            <a:bodyPr lIns="90000" rIns="90000" tIns="316800" bIns="316800" anchor="t">
              <a:noAutofit/>
            </a:bodyPr>
            <a:p>
              <a:pPr algn="ctr">
                <a:lnSpc>
                  <a:spcPct val="100000"/>
                </a:lnSpc>
                <a:buNone/>
              </a:pPr>
              <a:r>
                <a:rPr b="0" lang="es-AR" sz="1400" spc="-1" strike="noStrike">
                  <a:solidFill>
                    <a:srgbClr val="4f81bd"/>
                  </a:solidFill>
                  <a:latin typeface="Arial"/>
                  <a:ea typeface="Arial"/>
                </a:rPr>
                <a:t>PHP</a:t>
              </a:r>
              <a:endParaRPr b="1" lang="es-AR" sz="1400" spc="-1" strike="noStrike">
                <a:latin typeface="Arial"/>
              </a:endParaRPr>
            </a:p>
          </p:txBody>
        </p:sp>
      </p:grpSp>
      <p:sp>
        <p:nvSpPr>
          <p:cNvPr id="528" name="CustomShape 20"/>
          <p:cNvSpPr/>
          <p:nvPr/>
        </p:nvSpPr>
        <p:spPr>
          <a:xfrm>
            <a:off x="5769360" y="1996200"/>
            <a:ext cx="2357640" cy="3058920"/>
          </a:xfrm>
          <a:prstGeom prst="ellipse">
            <a:avLst/>
          </a:prstGeom>
          <a:solidFill>
            <a:schemeClr val="lt2"/>
          </a:solidFill>
          <a:ln w="19080">
            <a:solidFill>
              <a:srgbClr val="1f497d"/>
            </a:solidFill>
            <a:round/>
          </a:ln>
        </p:spPr>
        <p:style>
          <a:lnRef idx="0"/>
          <a:fillRef idx="0"/>
          <a:effectRef idx="0"/>
          <a:fontRef idx="minor"/>
        </p:style>
      </p:sp>
      <p:grpSp>
        <p:nvGrpSpPr>
          <p:cNvPr id="529" name="Group 11"/>
          <p:cNvGrpSpPr/>
          <p:nvPr/>
        </p:nvGrpSpPr>
        <p:grpSpPr>
          <a:xfrm>
            <a:off x="6577560" y="2155680"/>
            <a:ext cx="741240" cy="635040"/>
            <a:chOff x="6577560" y="2155680"/>
            <a:chExt cx="741240" cy="635040"/>
          </a:xfrm>
        </p:grpSpPr>
        <p:sp>
          <p:nvSpPr>
            <p:cNvPr id="530" name="CustomShape 21"/>
            <p:cNvSpPr/>
            <p:nvPr/>
          </p:nvSpPr>
          <p:spPr>
            <a:xfrm>
              <a:off x="6813720" y="2474280"/>
              <a:ext cx="269280" cy="316440"/>
            </a:xfrm>
            <a:prstGeom prst="flowChartConnector">
              <a:avLst/>
            </a:prstGeom>
            <a:solidFill>
              <a:srgbClr val="434343"/>
            </a:solidFill>
            <a:ln w="9360">
              <a:solidFill>
                <a:srgbClr val="ffffff"/>
              </a:solidFill>
              <a:round/>
            </a:ln>
          </p:spPr>
          <p:style>
            <a:lnRef idx="0"/>
            <a:fillRef idx="0"/>
            <a:effectRef idx="0"/>
            <a:fontRef idx="minor"/>
          </p:style>
        </p:sp>
        <p:sp>
          <p:nvSpPr>
            <p:cNvPr id="531" name="CustomShape 22"/>
            <p:cNvSpPr/>
            <p:nvPr/>
          </p:nvSpPr>
          <p:spPr>
            <a:xfrm>
              <a:off x="6577560" y="2155680"/>
              <a:ext cx="741240" cy="316440"/>
            </a:xfrm>
            <a:prstGeom prst="rect">
              <a:avLst/>
            </a:prstGeom>
            <a:noFill/>
            <a:ln w="0">
              <a:noFill/>
            </a:ln>
          </p:spPr>
          <p:style>
            <a:lnRef idx="0"/>
            <a:fillRef idx="0"/>
            <a:effectRef idx="0"/>
            <a:fontRef idx="minor"/>
          </p:style>
          <p:txBody>
            <a:bodyPr lIns="90000" rIns="90000" tIns="316800" bIns="316800" anchor="t">
              <a:noAutofit/>
            </a:bodyPr>
            <a:p>
              <a:pPr algn="ctr">
                <a:lnSpc>
                  <a:spcPct val="100000"/>
                </a:lnSpc>
                <a:buNone/>
              </a:pPr>
              <a:r>
                <a:rPr b="0" lang="es-AR" sz="1400" spc="-1" strike="noStrike">
                  <a:solidFill>
                    <a:srgbClr val="4f81bd"/>
                  </a:solidFill>
                  <a:latin typeface="Arial"/>
                  <a:ea typeface="Arial"/>
                </a:rPr>
                <a:t>1987</a:t>
              </a:r>
              <a:endParaRPr b="1" lang="es-AR" sz="1400" spc="-1" strike="noStrike">
                <a:latin typeface="Arial"/>
              </a:endParaRPr>
            </a:p>
          </p:txBody>
        </p:sp>
      </p:grpSp>
      <p:grpSp>
        <p:nvGrpSpPr>
          <p:cNvPr id="532" name="Group 12"/>
          <p:cNvGrpSpPr/>
          <p:nvPr/>
        </p:nvGrpSpPr>
        <p:grpSpPr>
          <a:xfrm>
            <a:off x="6577560" y="3699720"/>
            <a:ext cx="741240" cy="635040"/>
            <a:chOff x="6577560" y="3699720"/>
            <a:chExt cx="741240" cy="635040"/>
          </a:xfrm>
        </p:grpSpPr>
        <p:sp>
          <p:nvSpPr>
            <p:cNvPr id="533" name="CustomShape 24"/>
            <p:cNvSpPr/>
            <p:nvPr/>
          </p:nvSpPr>
          <p:spPr>
            <a:xfrm>
              <a:off x="6813720" y="4018320"/>
              <a:ext cx="269280" cy="316440"/>
            </a:xfrm>
            <a:prstGeom prst="flowChartConnector">
              <a:avLst/>
            </a:prstGeom>
            <a:solidFill>
              <a:srgbClr val="434343"/>
            </a:solidFill>
            <a:ln w="9360">
              <a:solidFill>
                <a:srgbClr val="ffffff"/>
              </a:solidFill>
              <a:round/>
            </a:ln>
          </p:spPr>
          <p:style>
            <a:lnRef idx="0"/>
            <a:fillRef idx="0"/>
            <a:effectRef idx="0"/>
            <a:fontRef idx="minor"/>
          </p:style>
        </p:sp>
        <p:sp>
          <p:nvSpPr>
            <p:cNvPr id="534" name="CustomShape 25"/>
            <p:cNvSpPr/>
            <p:nvPr/>
          </p:nvSpPr>
          <p:spPr>
            <a:xfrm>
              <a:off x="6577560" y="3699720"/>
              <a:ext cx="741240" cy="316440"/>
            </a:xfrm>
            <a:prstGeom prst="rect">
              <a:avLst/>
            </a:prstGeom>
            <a:noFill/>
            <a:ln w="0">
              <a:noFill/>
            </a:ln>
          </p:spPr>
          <p:style>
            <a:lnRef idx="0"/>
            <a:fillRef idx="0"/>
            <a:effectRef idx="0"/>
            <a:fontRef idx="minor"/>
          </p:style>
          <p:txBody>
            <a:bodyPr lIns="90000" rIns="90000" tIns="316800" bIns="316800" anchor="t">
              <a:noAutofit/>
            </a:bodyPr>
            <a:p>
              <a:pPr algn="ctr">
                <a:lnSpc>
                  <a:spcPct val="100000"/>
                </a:lnSpc>
                <a:buNone/>
              </a:pPr>
              <a:r>
                <a:rPr b="0" lang="es-AR" sz="1400" spc="-1" strike="noStrike">
                  <a:solidFill>
                    <a:srgbClr val="4f81bd"/>
                  </a:solidFill>
                  <a:latin typeface="Arial"/>
                  <a:ea typeface="Arial"/>
                </a:rPr>
                <a:t>1995</a:t>
              </a:r>
              <a:endParaRPr b="1" lang="es-AR" sz="1400" spc="-1" strike="noStrike">
                <a:latin typeface="Arial"/>
              </a:endParaRPr>
            </a:p>
            <a:p>
              <a:pPr algn="ctr">
                <a:lnSpc>
                  <a:spcPct val="100000"/>
                </a:lnSpc>
                <a:buNone/>
              </a:pPr>
              <a:endParaRPr b="1" lang="es-AR" sz="1400" spc="-1" strike="noStrike">
                <a:latin typeface="Arial"/>
              </a:endParaRPr>
            </a:p>
          </p:txBody>
        </p:sp>
      </p:grpSp>
      <p:sp>
        <p:nvSpPr>
          <p:cNvPr id="535" name="CustomShape 27"/>
          <p:cNvSpPr/>
          <p:nvPr/>
        </p:nvSpPr>
        <p:spPr>
          <a:xfrm>
            <a:off x="2507400" y="2474280"/>
            <a:ext cx="4304520" cy="15732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
        <p:nvSpPr>
          <p:cNvPr id="536" name="CustomShape 28"/>
          <p:cNvSpPr/>
          <p:nvPr/>
        </p:nvSpPr>
        <p:spPr>
          <a:xfrm>
            <a:off x="1997280" y="4177800"/>
            <a:ext cx="4814280" cy="36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
        <p:nvSpPr>
          <p:cNvPr id="537" name="CustomShape 29"/>
          <p:cNvSpPr/>
          <p:nvPr/>
        </p:nvSpPr>
        <p:spPr>
          <a:xfrm flipH="1" rot="10800000">
            <a:off x="2818800" y="4179960"/>
            <a:ext cx="3992760" cy="54684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
        <p:nvSpPr>
          <p:cNvPr id="538" name="CustomShape 44"/>
          <p:cNvSpPr/>
          <p:nvPr/>
        </p:nvSpPr>
        <p:spPr>
          <a:xfrm>
            <a:off x="2625120" y="5115240"/>
            <a:ext cx="3813840" cy="349920"/>
          </a:xfrm>
          <a:prstGeom prst="rect">
            <a:avLst/>
          </a:prstGeom>
          <a:noFill/>
          <a:ln w="0">
            <a:noFill/>
          </a:ln>
        </p:spPr>
        <p:style>
          <a:lnRef idx="0"/>
          <a:fillRef idx="0"/>
          <a:effectRef idx="0"/>
          <a:fontRef idx="minor"/>
        </p:style>
        <p:txBody>
          <a:bodyPr lIns="90000" rIns="90000" tIns="350640" bIns="350640" anchor="t">
            <a:noAutofit/>
          </a:bodyPr>
          <a:p>
            <a:pPr algn="ctr">
              <a:lnSpc>
                <a:spcPct val="100000"/>
              </a:lnSpc>
              <a:buNone/>
            </a:pPr>
            <a:r>
              <a:rPr b="0" lang="es-AR" sz="1800" spc="-1" strike="noStrike">
                <a:solidFill>
                  <a:srgbClr val="ffffff"/>
                </a:solidFill>
                <a:latin typeface="Courier New"/>
                <a:ea typeface="Courier New"/>
              </a:rPr>
              <a:t>Lenguaje</a:t>
            </a:r>
            <a:r>
              <a:rPr b="0" lang="es-AR" sz="1800" spc="-1" strike="noStrike">
                <a:solidFill>
                  <a:srgbClr val="f6b26b"/>
                </a:solidFill>
                <a:latin typeface="Courier New"/>
                <a:ea typeface="Courier New"/>
              </a:rPr>
              <a:t> -&gt; </a:t>
            </a:r>
            <a:r>
              <a:rPr b="0" lang="es-AR" sz="1800" spc="-1" strike="noStrike">
                <a:solidFill>
                  <a:srgbClr val="ffffff"/>
                </a:solidFill>
                <a:latin typeface="Courier New"/>
                <a:ea typeface="Courier New"/>
              </a:rPr>
              <a:t>Año</a:t>
            </a:r>
            <a:endParaRPr b="1" lang="es-AR" sz="1800" spc="-1" strike="noStrike">
              <a:latin typeface="Arial"/>
            </a:endParaRPr>
          </a:p>
        </p:txBody>
      </p:sp>
      <p:grpSp>
        <p:nvGrpSpPr>
          <p:cNvPr id="539" name="Group 13"/>
          <p:cNvGrpSpPr/>
          <p:nvPr/>
        </p:nvGrpSpPr>
        <p:grpSpPr>
          <a:xfrm>
            <a:off x="6157440" y="3062520"/>
            <a:ext cx="741240" cy="635040"/>
            <a:chOff x="6157440" y="3062520"/>
            <a:chExt cx="741240" cy="635040"/>
          </a:xfrm>
        </p:grpSpPr>
        <p:sp>
          <p:nvSpPr>
            <p:cNvPr id="540" name="CustomShape 45"/>
            <p:cNvSpPr/>
            <p:nvPr/>
          </p:nvSpPr>
          <p:spPr>
            <a:xfrm>
              <a:off x="6393600" y="3381120"/>
              <a:ext cx="269280" cy="316440"/>
            </a:xfrm>
            <a:prstGeom prst="flowChartConnector">
              <a:avLst/>
            </a:prstGeom>
            <a:solidFill>
              <a:srgbClr val="434343"/>
            </a:solidFill>
            <a:ln w="9360">
              <a:solidFill>
                <a:srgbClr val="ffffff"/>
              </a:solidFill>
              <a:round/>
            </a:ln>
          </p:spPr>
          <p:style>
            <a:lnRef idx="0"/>
            <a:fillRef idx="0"/>
            <a:effectRef idx="0"/>
            <a:fontRef idx="minor"/>
          </p:style>
        </p:sp>
        <p:sp>
          <p:nvSpPr>
            <p:cNvPr id="541" name="CustomShape 46"/>
            <p:cNvSpPr/>
            <p:nvPr/>
          </p:nvSpPr>
          <p:spPr>
            <a:xfrm>
              <a:off x="6157440" y="3062520"/>
              <a:ext cx="741240" cy="316440"/>
            </a:xfrm>
            <a:prstGeom prst="rect">
              <a:avLst/>
            </a:prstGeom>
            <a:noFill/>
            <a:ln w="0">
              <a:noFill/>
            </a:ln>
          </p:spPr>
          <p:style>
            <a:lnRef idx="0"/>
            <a:fillRef idx="0"/>
            <a:effectRef idx="0"/>
            <a:fontRef idx="minor"/>
          </p:style>
          <p:txBody>
            <a:bodyPr lIns="90000" rIns="90000" tIns="316800" bIns="316800" anchor="t">
              <a:noAutofit/>
            </a:bodyPr>
            <a:p>
              <a:pPr algn="ctr">
                <a:lnSpc>
                  <a:spcPct val="100000"/>
                </a:lnSpc>
                <a:buNone/>
              </a:pPr>
              <a:r>
                <a:rPr b="0" lang="es-AR" sz="1400" spc="-1" strike="noStrike">
                  <a:solidFill>
                    <a:srgbClr val="4f81bd"/>
                  </a:solidFill>
                  <a:latin typeface="Arial"/>
                  <a:ea typeface="Arial"/>
                </a:rPr>
                <a:t>2003</a:t>
              </a:r>
              <a:endParaRPr b="1" lang="es-AR" sz="1400" spc="-1" strike="noStrike">
                <a:latin typeface="Arial"/>
              </a:endParaRPr>
            </a:p>
          </p:txBody>
        </p:sp>
      </p:grpSp>
      <p:grpSp>
        <p:nvGrpSpPr>
          <p:cNvPr id="542" name="Group 14"/>
          <p:cNvGrpSpPr/>
          <p:nvPr/>
        </p:nvGrpSpPr>
        <p:grpSpPr>
          <a:xfrm>
            <a:off x="2027880" y="2982960"/>
            <a:ext cx="741240" cy="635040"/>
            <a:chOff x="2027880" y="2982960"/>
            <a:chExt cx="741240" cy="635040"/>
          </a:xfrm>
        </p:grpSpPr>
        <p:sp>
          <p:nvSpPr>
            <p:cNvPr id="543" name="CustomShape 47"/>
            <p:cNvSpPr/>
            <p:nvPr/>
          </p:nvSpPr>
          <p:spPr>
            <a:xfrm>
              <a:off x="2263680" y="3301560"/>
              <a:ext cx="269280" cy="316440"/>
            </a:xfrm>
            <a:prstGeom prst="flowChartConnector">
              <a:avLst/>
            </a:prstGeom>
            <a:solidFill>
              <a:srgbClr val="434343"/>
            </a:solidFill>
            <a:ln w="9360">
              <a:solidFill>
                <a:srgbClr val="ffffff"/>
              </a:solidFill>
              <a:round/>
            </a:ln>
          </p:spPr>
          <p:style>
            <a:lnRef idx="0"/>
            <a:fillRef idx="0"/>
            <a:effectRef idx="0"/>
            <a:fontRef idx="minor"/>
          </p:style>
        </p:sp>
        <p:sp>
          <p:nvSpPr>
            <p:cNvPr id="544" name="CustomShape 48"/>
            <p:cNvSpPr/>
            <p:nvPr/>
          </p:nvSpPr>
          <p:spPr>
            <a:xfrm>
              <a:off x="2027880" y="2982960"/>
              <a:ext cx="741240" cy="316440"/>
            </a:xfrm>
            <a:prstGeom prst="rect">
              <a:avLst/>
            </a:prstGeom>
            <a:noFill/>
            <a:ln w="0">
              <a:noFill/>
            </a:ln>
          </p:spPr>
          <p:style>
            <a:lnRef idx="0"/>
            <a:fillRef idx="0"/>
            <a:effectRef idx="0"/>
            <a:fontRef idx="minor"/>
          </p:style>
          <p:txBody>
            <a:bodyPr lIns="90000" rIns="90000" tIns="316800" bIns="316800" anchor="t">
              <a:noAutofit/>
            </a:bodyPr>
            <a:p>
              <a:pPr algn="ctr">
                <a:lnSpc>
                  <a:spcPct val="100000"/>
                </a:lnSpc>
                <a:buNone/>
              </a:pPr>
              <a:r>
                <a:rPr b="0" lang="es-AR" sz="1400" spc="-1" strike="noStrike">
                  <a:solidFill>
                    <a:srgbClr val="4f81bd"/>
                  </a:solidFill>
                  <a:latin typeface="Arial"/>
                  <a:ea typeface="Arial"/>
                </a:rPr>
                <a:t>Scala</a:t>
              </a:r>
              <a:endParaRPr b="1" lang="es-AR" sz="1400" spc="-1" strike="noStrike">
                <a:latin typeface="Arial"/>
              </a:endParaRPr>
            </a:p>
          </p:txBody>
        </p:sp>
      </p:grpSp>
      <p:sp>
        <p:nvSpPr>
          <p:cNvPr id="545" name="CustomShape 49"/>
          <p:cNvSpPr/>
          <p:nvPr/>
        </p:nvSpPr>
        <p:spPr>
          <a:xfrm>
            <a:off x="2535120" y="3461040"/>
            <a:ext cx="3856320" cy="77400"/>
          </a:xfrm>
          <a:custGeom>
            <a:avLst/>
            <a:gdLst/>
            <a:ahLst/>
            <a:rect l="l" t="t" r="r" b="b"/>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TextShape 1"/>
          <p:cNvSpPr/>
          <p:nvPr/>
        </p:nvSpPr>
        <p:spPr>
          <a:xfrm>
            <a:off x="178920" y="1771920"/>
            <a:ext cx="8784360" cy="374364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1600" spc="-1" strike="noStrike">
                <a:solidFill>
                  <a:srgbClr val="000000"/>
                </a:solidFill>
                <a:latin typeface="Arial"/>
                <a:ea typeface="DejaVu Sans"/>
              </a:rPr>
              <a:t>El patrón Optional es un patrón nacido en los lenguajes funcionales (sobre todo Scala), por lo que usarlo de una manera imperativa hace que no sea la más eficiente.</a:t>
            </a:r>
            <a:endParaRPr b="1" lang="es-AR" sz="1600" spc="-1" strike="noStrike">
              <a:latin typeface="Arial"/>
            </a:endParaRPr>
          </a:p>
          <a:p>
            <a:pPr>
              <a:lnSpc>
                <a:spcPct val="100000"/>
              </a:lnSpc>
              <a:spcBef>
                <a:spcPts val="799"/>
              </a:spcBef>
              <a:buNone/>
            </a:pPr>
            <a:endParaRPr b="1" lang="es-AR" sz="1600" spc="-1" strike="noStrike">
              <a:latin typeface="Arial"/>
            </a:endParaRPr>
          </a:p>
          <a:p>
            <a:pPr>
              <a:lnSpc>
                <a:spcPct val="100000"/>
              </a:lnSpc>
              <a:spcBef>
                <a:spcPts val="799"/>
              </a:spcBef>
              <a:buNone/>
            </a:pPr>
            <a:r>
              <a:rPr b="0" lang="es-AR" sz="1600" spc="-1" strike="noStrike">
                <a:solidFill>
                  <a:srgbClr val="000000"/>
                </a:solidFill>
                <a:latin typeface="Arial"/>
                <a:ea typeface="DejaVu Sans"/>
              </a:rPr>
              <a:t>Y nos permite trabajar muy fácilmente con métodos como map y flatmap, dado que no es necesario chequear nulos. Si vemos el método map de Option : </a:t>
            </a:r>
            <a:endParaRPr b="1" lang="es-AR" sz="1600" spc="-1" strike="noStrike">
              <a:latin typeface="Arial"/>
            </a:endParaRPr>
          </a:p>
          <a:p>
            <a:pPr>
              <a:lnSpc>
                <a:spcPct val="100000"/>
              </a:lnSpc>
              <a:spcBef>
                <a:spcPts val="799"/>
              </a:spcBef>
              <a:buNone/>
            </a:pPr>
            <a:endParaRPr b="1" lang="es-AR" sz="1600" spc="-1" strike="noStrike">
              <a:latin typeface="Arial"/>
            </a:endParaRPr>
          </a:p>
          <a:p>
            <a:pPr>
              <a:lnSpc>
                <a:spcPct val="100000"/>
              </a:lnSpc>
              <a:spcBef>
                <a:spcPts val="799"/>
              </a:spcBef>
              <a:buNone/>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public&lt;U&gt; Optional&lt;U&gt; map(Function&lt;? super T, ? extends U&gt; mapper) {</a:t>
            </a:r>
            <a:endParaRPr b="1" lang="es-AR" sz="1600" spc="-1" strike="noStrike">
              <a:latin typeface="Arial"/>
            </a:endParaRPr>
          </a:p>
          <a:p>
            <a:pPr>
              <a:lnSpc>
                <a:spcPct val="100000"/>
              </a:lnSpc>
              <a:spcBef>
                <a:spcPts val="799"/>
              </a:spcBef>
              <a:buNone/>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Objects.requireNonNull(mapper);</a:t>
            </a:r>
            <a:endParaRPr b="1" lang="es-AR" sz="1600" spc="-1" strike="noStrike">
              <a:latin typeface="Arial"/>
            </a:endParaRPr>
          </a:p>
          <a:p>
            <a:pPr>
              <a:lnSpc>
                <a:spcPct val="100000"/>
              </a:lnSpc>
              <a:spcBef>
                <a:spcPts val="799"/>
              </a:spcBef>
              <a:buNone/>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if (!isPresent())</a:t>
            </a:r>
            <a:endParaRPr b="1" lang="es-AR" sz="1600" spc="-1" strike="noStrike">
              <a:latin typeface="Arial"/>
            </a:endParaRPr>
          </a:p>
          <a:p>
            <a:pPr>
              <a:lnSpc>
                <a:spcPct val="100000"/>
              </a:lnSpc>
              <a:spcBef>
                <a:spcPts val="799"/>
              </a:spcBef>
              <a:buNone/>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return empty();</a:t>
            </a:r>
            <a:endParaRPr b="1" lang="es-AR" sz="1600" spc="-1" strike="noStrike">
              <a:latin typeface="Arial"/>
            </a:endParaRPr>
          </a:p>
          <a:p>
            <a:pPr>
              <a:lnSpc>
                <a:spcPct val="100000"/>
              </a:lnSpc>
              <a:spcBef>
                <a:spcPts val="799"/>
              </a:spcBef>
              <a:buNone/>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else {</a:t>
            </a:r>
            <a:endParaRPr b="1" lang="es-AR" sz="1600" spc="-1" strike="noStrike">
              <a:latin typeface="Arial"/>
            </a:endParaRPr>
          </a:p>
          <a:p>
            <a:pPr>
              <a:lnSpc>
                <a:spcPct val="100000"/>
              </a:lnSpc>
              <a:spcBef>
                <a:spcPts val="799"/>
              </a:spcBef>
              <a:buNone/>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return Optional.ofNullable(mapper.apply(value));</a:t>
            </a:r>
            <a:endParaRPr b="1" lang="es-AR" sz="1600" spc="-1" strike="noStrike">
              <a:latin typeface="Arial"/>
            </a:endParaRPr>
          </a:p>
          <a:p>
            <a:pPr>
              <a:lnSpc>
                <a:spcPct val="100000"/>
              </a:lnSpc>
              <a:spcBef>
                <a:spcPts val="799"/>
              </a:spcBef>
              <a:buNone/>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a:t>
            </a:r>
            <a:endParaRPr b="1" lang="es-AR" sz="1600" spc="-1" strike="noStrike">
              <a:latin typeface="Arial"/>
            </a:endParaRPr>
          </a:p>
          <a:p>
            <a:pPr>
              <a:lnSpc>
                <a:spcPct val="100000"/>
              </a:lnSpc>
              <a:spcBef>
                <a:spcPts val="799"/>
              </a:spcBef>
              <a:spcAft>
                <a:spcPts val="799"/>
              </a:spcAft>
              <a:buNone/>
            </a:pPr>
            <a:r>
              <a:rPr b="0" lang="es-AR" sz="1600" spc="-1" strike="noStrike">
                <a:solidFill>
                  <a:srgbClr val="000000"/>
                </a:solidFill>
                <a:latin typeface="Arial"/>
                <a:ea typeface="DejaVu Sans"/>
              </a:rPr>
              <a:t>}</a:t>
            </a:r>
            <a:endParaRPr b="1" lang="es-AR" sz="1600" spc="-1" strike="noStrike">
              <a:latin typeface="Arial"/>
            </a:endParaRPr>
          </a:p>
        </p:txBody>
      </p:sp>
      <p:sp>
        <p:nvSpPr>
          <p:cNvPr id="582" name="TextShape 2"/>
          <p:cNvSpPr/>
          <p:nvPr/>
        </p:nvSpPr>
        <p:spPr>
          <a:xfrm>
            <a:off x="178920" y="541800"/>
            <a:ext cx="8784000" cy="35352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spcAft>
                <a:spcPts val="799"/>
              </a:spcAft>
              <a:buNone/>
            </a:pPr>
            <a:r>
              <a:rPr b="0" lang="es-AR" sz="1400" spc="-1" strike="noStrike">
                <a:solidFill>
                  <a:srgbClr val="000000"/>
                </a:solidFill>
                <a:latin typeface="Arial"/>
                <a:ea typeface="DejaVu Sans"/>
              </a:rPr>
              <a:t>Optional de Java 8</a:t>
            </a:r>
            <a:endParaRPr b="1" lang="es-AR"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TextShape 1"/>
          <p:cNvSpPr/>
          <p:nvPr/>
        </p:nvSpPr>
        <p:spPr>
          <a:xfrm>
            <a:off x="178920" y="1070640"/>
            <a:ext cx="8784000" cy="444456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2400" spc="-1" strike="noStrike">
                <a:solidFill>
                  <a:srgbClr val="000000"/>
                </a:solidFill>
                <a:latin typeface="Arial"/>
                <a:ea typeface="DejaVu Sans"/>
              </a:rPr>
              <a:t>La clase Either tiene dos posibilidades al igual que la clase Optional , la diferencia es que la manera de modelar el error no es con la ausencia de valor, si no con una clase propia que encapsula el error producido, ambas posibilidades se encapsulan en las clases :</a:t>
            </a:r>
            <a:endParaRPr b="1" lang="es-AR" sz="2400" spc="-1" strike="noStrike">
              <a:latin typeface="Arial"/>
            </a:endParaRPr>
          </a:p>
          <a:p>
            <a:pPr>
              <a:lnSpc>
                <a:spcPct val="100000"/>
              </a:lnSpc>
              <a:spcBef>
                <a:spcPts val="799"/>
              </a:spcBef>
              <a:buNone/>
            </a:pPr>
            <a:endParaRPr b="1" lang="es-AR" sz="2400" spc="-1" strike="noStrike">
              <a:latin typeface="Arial"/>
            </a:endParaRPr>
          </a:p>
          <a:p>
            <a:pPr>
              <a:lnSpc>
                <a:spcPct val="100000"/>
              </a:lnSpc>
              <a:spcBef>
                <a:spcPts val="799"/>
              </a:spcBef>
              <a:buNone/>
            </a:pPr>
            <a:r>
              <a:rPr b="0" lang="es-AR" sz="2400" spc="-1" strike="noStrike">
                <a:solidFill>
                  <a:srgbClr val="000000"/>
                </a:solidFill>
                <a:latin typeface="Arial"/>
                <a:ea typeface="DejaVu Sans"/>
              </a:rPr>
              <a:t>Left: Esta es la posibilidad de error</a:t>
            </a:r>
            <a:endParaRPr b="1" lang="es-AR" sz="2400" spc="-1" strike="noStrike">
              <a:latin typeface="Arial"/>
            </a:endParaRPr>
          </a:p>
          <a:p>
            <a:pPr>
              <a:lnSpc>
                <a:spcPct val="100000"/>
              </a:lnSpc>
              <a:spcBef>
                <a:spcPts val="799"/>
              </a:spcBef>
              <a:buNone/>
            </a:pPr>
            <a:r>
              <a:rPr b="0" lang="es-AR" sz="2400" spc="-1" strike="noStrike">
                <a:solidFill>
                  <a:srgbClr val="000000"/>
                </a:solidFill>
                <a:latin typeface="Arial"/>
                <a:ea typeface="DejaVu Sans"/>
              </a:rPr>
              <a:t>Right Esta es la posibilidad de éxito</a:t>
            </a:r>
            <a:endParaRPr b="1" lang="es-AR" sz="2400" spc="-1" strike="noStrike">
              <a:latin typeface="Arial"/>
            </a:endParaRPr>
          </a:p>
          <a:p>
            <a:pPr>
              <a:lnSpc>
                <a:spcPct val="100000"/>
              </a:lnSpc>
              <a:spcBef>
                <a:spcPts val="799"/>
              </a:spcBef>
              <a:buNone/>
            </a:pPr>
            <a:endParaRPr b="1" lang="es-AR" sz="2400" spc="-1" strike="noStrike">
              <a:latin typeface="Arial"/>
            </a:endParaRPr>
          </a:p>
          <a:p>
            <a:pPr>
              <a:lnSpc>
                <a:spcPct val="100000"/>
              </a:lnSpc>
              <a:spcBef>
                <a:spcPts val="799"/>
              </a:spcBef>
              <a:buNone/>
            </a:pPr>
            <a:r>
              <a:rPr b="0" lang="es-AR" sz="2400" spc="-1" strike="noStrike">
                <a:solidFill>
                  <a:srgbClr val="000000"/>
                </a:solidFill>
                <a:latin typeface="Arial"/>
                <a:ea typeface="DejaVu Sans"/>
              </a:rPr>
              <a:t>Lo bueno de Either es que nos permite incluir un error en el caso soft, a diferencia de Optional que solo nos dejaba avisar de la ausencia de valor.</a:t>
            </a:r>
            <a:endParaRPr b="1" lang="es-AR" sz="2400" spc="-1" strike="noStrike">
              <a:latin typeface="Arial"/>
            </a:endParaRPr>
          </a:p>
          <a:p>
            <a:pPr>
              <a:lnSpc>
                <a:spcPct val="100000"/>
              </a:lnSpc>
              <a:spcBef>
                <a:spcPts val="799"/>
              </a:spcBef>
              <a:buNone/>
            </a:pPr>
            <a:endParaRPr b="1" lang="es-AR" sz="2400" spc="-1" strike="noStrike">
              <a:latin typeface="Arial"/>
            </a:endParaRPr>
          </a:p>
          <a:p>
            <a:pPr>
              <a:lnSpc>
                <a:spcPct val="100000"/>
              </a:lnSpc>
              <a:spcBef>
                <a:spcPts val="799"/>
              </a:spcBef>
              <a:buNone/>
            </a:pPr>
            <a:endParaRPr b="1" lang="es-AR" sz="2400" spc="-1" strike="noStrike">
              <a:latin typeface="Arial"/>
            </a:endParaRPr>
          </a:p>
          <a:p>
            <a:pPr>
              <a:lnSpc>
                <a:spcPct val="100000"/>
              </a:lnSpc>
              <a:spcBef>
                <a:spcPts val="799"/>
              </a:spcBef>
              <a:buNone/>
            </a:pPr>
            <a:endParaRPr b="1" lang="es-AR" sz="2400" spc="-1" strike="noStrike">
              <a:latin typeface="Arial"/>
            </a:endParaRPr>
          </a:p>
          <a:p>
            <a:pPr>
              <a:lnSpc>
                <a:spcPct val="100000"/>
              </a:lnSpc>
              <a:spcBef>
                <a:spcPts val="799"/>
              </a:spcBef>
              <a:buNone/>
            </a:pPr>
            <a:endParaRPr b="1" lang="es-AR" sz="2400" spc="-1" strike="noStrike">
              <a:latin typeface="Arial"/>
            </a:endParaRPr>
          </a:p>
          <a:p>
            <a:pPr>
              <a:lnSpc>
                <a:spcPct val="100000"/>
              </a:lnSpc>
              <a:spcBef>
                <a:spcPts val="799"/>
              </a:spcBef>
              <a:buNone/>
            </a:pPr>
            <a:endParaRPr b="1" lang="es-AR" sz="2400" spc="-1" strike="noStrike">
              <a:latin typeface="Arial"/>
            </a:endParaRPr>
          </a:p>
          <a:p>
            <a:pPr>
              <a:lnSpc>
                <a:spcPct val="100000"/>
              </a:lnSpc>
              <a:spcBef>
                <a:spcPts val="799"/>
              </a:spcBef>
              <a:buNone/>
            </a:pPr>
            <a:endParaRPr b="1" lang="es-AR" sz="2400" spc="-1" strike="noStrike">
              <a:latin typeface="Arial"/>
            </a:endParaRPr>
          </a:p>
          <a:p>
            <a:pPr>
              <a:lnSpc>
                <a:spcPct val="100000"/>
              </a:lnSpc>
              <a:spcBef>
                <a:spcPts val="799"/>
              </a:spcBef>
              <a:buNone/>
            </a:pPr>
            <a:endParaRPr b="1" lang="es-AR" sz="2400" spc="-1" strike="noStrike">
              <a:latin typeface="Arial"/>
            </a:endParaRPr>
          </a:p>
          <a:p>
            <a:pPr>
              <a:lnSpc>
                <a:spcPct val="100000"/>
              </a:lnSpc>
              <a:spcBef>
                <a:spcPts val="799"/>
              </a:spcBef>
              <a:spcAft>
                <a:spcPts val="799"/>
              </a:spcAft>
              <a:buNone/>
            </a:pPr>
            <a:endParaRPr b="1" lang="es-AR" sz="2400" spc="-1" strike="noStrike">
              <a:latin typeface="Arial"/>
            </a:endParaRPr>
          </a:p>
        </p:txBody>
      </p:sp>
      <p:sp>
        <p:nvSpPr>
          <p:cNvPr id="584" name="TextShape 2"/>
          <p:cNvSpPr/>
          <p:nvPr/>
        </p:nvSpPr>
        <p:spPr>
          <a:xfrm>
            <a:off x="298800" y="396720"/>
            <a:ext cx="8784000" cy="35352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spcAft>
                <a:spcPts val="799"/>
              </a:spcAft>
              <a:buNone/>
            </a:pPr>
            <a:r>
              <a:rPr b="0" lang="es-AR" sz="1400" spc="-1" strike="noStrike">
                <a:solidFill>
                  <a:srgbClr val="000000"/>
                </a:solidFill>
                <a:latin typeface="Arial"/>
                <a:ea typeface="DejaVu Sans"/>
              </a:rPr>
              <a:t>Otras clases más!!</a:t>
            </a:r>
            <a:endParaRPr b="1" lang="es-AR"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TextShape 1"/>
          <p:cNvSpPr/>
          <p:nvPr/>
        </p:nvSpPr>
        <p:spPr>
          <a:xfrm>
            <a:off x="178920" y="1771920"/>
            <a:ext cx="8784360" cy="374364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2000" spc="-1" strike="noStrike">
                <a:solidFill>
                  <a:srgbClr val="000000"/>
                </a:solidFill>
                <a:latin typeface="Arial"/>
                <a:ea typeface="DejaVu Sans"/>
              </a:rPr>
              <a:t>Puede darse un caso en el que queramos realizar las operaciones subsecuentes aun habiendo ocurrido un error, cómo podría ser el caso de la validación de un formulario, para ello, en otros lenguajes se inventó el concepto de Validation. Al igual que Optional y Either, se modelan dos casos Success y Failure, a diferencia de Either es que el Failure puede incluir uno o más errores.</a:t>
            </a:r>
            <a:endParaRPr b="1" lang="es-AR" sz="2000" spc="-1" strike="noStrike">
              <a:latin typeface="Arial"/>
            </a:endParaRPr>
          </a:p>
          <a:p>
            <a:pPr>
              <a:lnSpc>
                <a:spcPct val="100000"/>
              </a:lnSpc>
              <a:spcBef>
                <a:spcPts val="799"/>
              </a:spcBef>
              <a:buNone/>
            </a:pPr>
            <a:endParaRPr b="1" lang="es-AR" sz="2000" spc="-1" strike="noStrike">
              <a:latin typeface="Arial"/>
            </a:endParaRPr>
          </a:p>
          <a:p>
            <a:pPr>
              <a:lnSpc>
                <a:spcPct val="100000"/>
              </a:lnSpc>
              <a:spcBef>
                <a:spcPts val="799"/>
              </a:spcBef>
              <a:buNone/>
            </a:pPr>
            <a:r>
              <a:rPr b="0" lang="es-AR" sz="2000" spc="-1" strike="noStrike">
                <a:solidFill>
                  <a:srgbClr val="000000"/>
                </a:solidFill>
                <a:latin typeface="Arial"/>
                <a:ea typeface="DejaVu Sans"/>
              </a:rPr>
              <a:t>En caso de Success se incluye el valor.</a:t>
            </a:r>
            <a:endParaRPr b="1" lang="es-AR" sz="2000" spc="-1" strike="noStrike">
              <a:latin typeface="Arial"/>
            </a:endParaRPr>
          </a:p>
          <a:p>
            <a:pPr>
              <a:lnSpc>
                <a:spcPct val="100000"/>
              </a:lnSpc>
              <a:spcBef>
                <a:spcPts val="799"/>
              </a:spcBef>
              <a:buNone/>
            </a:pPr>
            <a:r>
              <a:rPr b="0" lang="es-AR" sz="2000" spc="-1" strike="noStrike">
                <a:solidFill>
                  <a:srgbClr val="000000"/>
                </a:solidFill>
                <a:latin typeface="Arial"/>
                <a:ea typeface="DejaVu Sans"/>
              </a:rPr>
              <a:t>En caso de Failure se incluye el error o errores.</a:t>
            </a:r>
            <a:endParaRPr b="1" lang="es-AR" sz="2000" spc="-1" strike="noStrike">
              <a:latin typeface="Arial"/>
            </a:endParaRPr>
          </a:p>
          <a:p>
            <a:pPr>
              <a:lnSpc>
                <a:spcPct val="100000"/>
              </a:lnSpc>
              <a:spcBef>
                <a:spcPts val="799"/>
              </a:spcBef>
              <a:buNone/>
            </a:pPr>
            <a:endParaRPr b="1" lang="es-AR" sz="2000" spc="-1" strike="noStrike">
              <a:latin typeface="Arial"/>
            </a:endParaRPr>
          </a:p>
          <a:p>
            <a:pPr>
              <a:lnSpc>
                <a:spcPct val="100000"/>
              </a:lnSpc>
              <a:spcBef>
                <a:spcPts val="799"/>
              </a:spcBef>
              <a:buNone/>
            </a:pPr>
            <a:r>
              <a:rPr b="0" lang="es-AR" sz="2000" spc="-1" strike="noStrike">
                <a:solidFill>
                  <a:srgbClr val="000000"/>
                </a:solidFill>
                <a:latin typeface="Arial"/>
                <a:ea typeface="DejaVu Sans"/>
              </a:rPr>
              <a:t>Existen implementaciones de ambas clases en Java, aunque no están en la JDK, por lo que su seguramente no se extienda tanto como el de Optional</a:t>
            </a:r>
            <a:endParaRPr b="1" lang="es-AR" sz="2000" spc="-1" strike="noStrike">
              <a:latin typeface="Arial"/>
            </a:endParaRPr>
          </a:p>
          <a:p>
            <a:pPr>
              <a:lnSpc>
                <a:spcPct val="100000"/>
              </a:lnSpc>
              <a:spcBef>
                <a:spcPts val="799"/>
              </a:spcBef>
              <a:buNone/>
            </a:pPr>
            <a:endParaRPr b="1" lang="es-AR" sz="2000" spc="-1" strike="noStrike">
              <a:latin typeface="Arial"/>
            </a:endParaRPr>
          </a:p>
          <a:p>
            <a:pPr>
              <a:lnSpc>
                <a:spcPct val="100000"/>
              </a:lnSpc>
              <a:spcBef>
                <a:spcPts val="799"/>
              </a:spcBef>
              <a:buNone/>
            </a:pPr>
            <a:endParaRPr b="1" lang="es-AR" sz="2000" spc="-1" strike="noStrike">
              <a:latin typeface="Arial"/>
            </a:endParaRPr>
          </a:p>
          <a:p>
            <a:pPr>
              <a:lnSpc>
                <a:spcPct val="100000"/>
              </a:lnSpc>
              <a:spcBef>
                <a:spcPts val="799"/>
              </a:spcBef>
              <a:buNone/>
            </a:pPr>
            <a:endParaRPr b="1" lang="es-AR" sz="2000" spc="-1" strike="noStrike">
              <a:latin typeface="Arial"/>
            </a:endParaRPr>
          </a:p>
          <a:p>
            <a:pPr>
              <a:lnSpc>
                <a:spcPct val="100000"/>
              </a:lnSpc>
              <a:spcBef>
                <a:spcPts val="799"/>
              </a:spcBef>
              <a:spcAft>
                <a:spcPts val="799"/>
              </a:spcAft>
              <a:buNone/>
            </a:pPr>
            <a:endParaRPr b="1" lang="es-AR" sz="2000" spc="-1" strike="noStrike">
              <a:latin typeface="Arial"/>
            </a:endParaRPr>
          </a:p>
        </p:txBody>
      </p:sp>
      <p:sp>
        <p:nvSpPr>
          <p:cNvPr id="586" name="TextShape 2"/>
          <p:cNvSpPr/>
          <p:nvPr/>
        </p:nvSpPr>
        <p:spPr>
          <a:xfrm>
            <a:off x="179280" y="651960"/>
            <a:ext cx="8784000" cy="35352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spcAft>
                <a:spcPts val="799"/>
              </a:spcAft>
              <a:buNone/>
            </a:pPr>
            <a:r>
              <a:rPr b="0" lang="es-AR" sz="1400" spc="-1" strike="noStrike">
                <a:solidFill>
                  <a:srgbClr val="000000"/>
                </a:solidFill>
                <a:latin typeface="Arial"/>
                <a:ea typeface="DejaVu Sans"/>
              </a:rPr>
              <a:t>Otras clases más!!</a:t>
            </a:r>
            <a:endParaRPr b="1" lang="es-AR"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TextShape 1"/>
          <p:cNvSpPr/>
          <p:nvPr/>
        </p:nvSpPr>
        <p:spPr>
          <a:xfrm>
            <a:off x="178920" y="1771920"/>
            <a:ext cx="8784360" cy="3743640"/>
          </a:xfrm>
          <a:prstGeom prst="rect">
            <a:avLst/>
          </a:prstGeom>
          <a:noFill/>
          <a:ln w="9360">
            <a:noFill/>
          </a:ln>
        </p:spPr>
        <p:style>
          <a:lnRef idx="0"/>
          <a:fillRef idx="0"/>
          <a:effectRef idx="0"/>
          <a:fontRef idx="minor"/>
        </p:style>
        <p:txBody>
          <a:bodyPr lIns="68400" rIns="68400" tIns="34200" bIns="34200" anchor="t">
            <a:normAutofit/>
          </a:bodyPr>
          <a:p>
            <a:pPr marL="240120" indent="-239760">
              <a:lnSpc>
                <a:spcPct val="100000"/>
              </a:lnSpc>
              <a:spcBef>
                <a:spcPts val="935"/>
              </a:spcBef>
              <a:buClr>
                <a:srgbClr val="000000"/>
              </a:buClr>
              <a:buFont typeface="Symbol"/>
              <a:buChar char=""/>
            </a:pPr>
            <a:r>
              <a:rPr b="0" lang="es-AR" sz="2000" spc="-1" strike="noStrike">
                <a:solidFill>
                  <a:srgbClr val="000000"/>
                </a:solidFill>
                <a:highlight>
                  <a:srgbClr val="ffffff"/>
                </a:highlight>
                <a:latin typeface="Arial"/>
                <a:ea typeface="DejaVu Sans"/>
              </a:rPr>
              <a:t>La programación funcional nos permitirá desarrollar software mucho más legible y fácil de testear, nos concentramos en qué estamos haciendo y no en cómo se está haciendo</a:t>
            </a:r>
            <a:endParaRPr b="1" lang="es-AR" sz="2000" spc="-1" strike="noStrike">
              <a:latin typeface="Arial"/>
            </a:endParaRPr>
          </a:p>
          <a:p>
            <a:pPr marL="240120" indent="-239760">
              <a:lnSpc>
                <a:spcPct val="100000"/>
              </a:lnSpc>
              <a:spcBef>
                <a:spcPts val="935"/>
              </a:spcBef>
              <a:buClr>
                <a:srgbClr val="000000"/>
              </a:buClr>
              <a:buFont typeface="Symbol"/>
              <a:buChar char=""/>
            </a:pPr>
            <a:r>
              <a:rPr b="0" lang="es-AR" sz="2000" spc="-1" strike="noStrike">
                <a:solidFill>
                  <a:srgbClr val="000000"/>
                </a:solidFill>
                <a:highlight>
                  <a:srgbClr val="ffffff"/>
                </a:highlight>
                <a:latin typeface="Arial"/>
                <a:ea typeface="DejaVu Sans"/>
              </a:rPr>
              <a:t>Pensar el concepto de dominio y codominio de mis funciones</a:t>
            </a:r>
            <a:endParaRPr b="1" lang="es-AR" sz="2000" spc="-1" strike="noStrike">
              <a:latin typeface="Arial"/>
            </a:endParaRPr>
          </a:p>
        </p:txBody>
      </p:sp>
      <p:sp>
        <p:nvSpPr>
          <p:cNvPr id="588" name="TextShape 2"/>
          <p:cNvSpPr/>
          <p:nvPr/>
        </p:nvSpPr>
        <p:spPr>
          <a:xfrm>
            <a:off x="179640" y="621720"/>
            <a:ext cx="8784000" cy="710640"/>
          </a:xfrm>
          <a:prstGeom prst="rect">
            <a:avLst/>
          </a:prstGeom>
          <a:noFill/>
          <a:ln w="9360">
            <a:noFill/>
          </a:ln>
        </p:spPr>
        <p:style>
          <a:lnRef idx="0"/>
          <a:fillRef idx="0"/>
          <a:effectRef idx="0"/>
          <a:fontRef idx="minor"/>
        </p:style>
        <p:txBody>
          <a:bodyPr lIns="68400" rIns="68400" tIns="34200" bIns="34200" anchor="t">
            <a:normAutofit/>
          </a:bodyPr>
          <a:p>
            <a:pPr>
              <a:lnSpc>
                <a:spcPct val="100000"/>
              </a:lnSpc>
              <a:buNone/>
            </a:pPr>
            <a:r>
              <a:rPr b="0" lang="es-AR" sz="2400" spc="-1" strike="noStrike">
                <a:solidFill>
                  <a:srgbClr val="000000"/>
                </a:solidFill>
                <a:latin typeface="Arial"/>
                <a:ea typeface="DejaVu Sans"/>
              </a:rPr>
              <a:t>Conclusiones</a:t>
            </a:r>
            <a:endParaRPr b="1" lang="es-AR"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TextShape 1"/>
          <p:cNvSpPr/>
          <p:nvPr/>
        </p:nvSpPr>
        <p:spPr>
          <a:xfrm>
            <a:off x="179280" y="1058400"/>
            <a:ext cx="8784000" cy="35352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spcAft>
                <a:spcPts val="799"/>
              </a:spcAft>
              <a:buNone/>
            </a:pPr>
            <a:r>
              <a:rPr b="0" lang="es-AR" sz="1400" spc="-1" strike="noStrike">
                <a:solidFill>
                  <a:srgbClr val="000000"/>
                </a:solidFill>
                <a:latin typeface="Arial"/>
                <a:ea typeface="DejaVu Sans"/>
              </a:rPr>
              <a:t>Preguntas</a:t>
            </a:r>
            <a:endParaRPr b="1" lang="es-AR" sz="1400" spc="-1" strike="noStrike">
              <a:latin typeface="Arial"/>
            </a:endParaRPr>
          </a:p>
        </p:txBody>
      </p:sp>
      <p:pic>
        <p:nvPicPr>
          <p:cNvPr id="590" name="Google Shape;744;g33e1b3ea9b_1_0" descr=""/>
          <p:cNvPicPr/>
          <p:nvPr/>
        </p:nvPicPr>
        <p:blipFill>
          <a:blip r:embed="rId1"/>
          <a:stretch/>
        </p:blipFill>
        <p:spPr>
          <a:xfrm>
            <a:off x="2337120" y="1626480"/>
            <a:ext cx="4106160" cy="36036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1" name="Google Shape;232;p33" descr="imagen.jpg"/>
          <p:cNvPicPr/>
          <p:nvPr/>
        </p:nvPicPr>
        <p:blipFill>
          <a:blip r:embed="rId1"/>
          <a:stretch/>
        </p:blipFill>
        <p:spPr>
          <a:xfrm>
            <a:off x="0" y="0"/>
            <a:ext cx="9142920" cy="6856920"/>
          </a:xfrm>
          <a:prstGeom prst="rect">
            <a:avLst/>
          </a:prstGeom>
          <a:ln w="0">
            <a:noFill/>
          </a:ln>
        </p:spPr>
      </p:pic>
      <p:sp>
        <p:nvSpPr>
          <p:cNvPr id="592" name="CustomShape 1"/>
          <p:cNvSpPr/>
          <p:nvPr/>
        </p:nvSpPr>
        <p:spPr>
          <a:xfrm>
            <a:off x="0" y="6603840"/>
            <a:ext cx="9142920" cy="25308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buNone/>
            </a:pPr>
            <a:r>
              <a:rPr b="0" lang="es-AR" sz="1800" spc="-1" strike="noStrike">
                <a:solidFill>
                  <a:srgbClr val="ffffff"/>
                </a:solidFill>
                <a:latin typeface="Calibri"/>
                <a:ea typeface="Calibri"/>
              </a:rPr>
              <a:t> </a:t>
            </a:r>
            <a:endParaRPr b="1" lang="es-AR" sz="1800" spc="-1" strike="noStrike">
              <a:latin typeface="Arial"/>
            </a:endParaRPr>
          </a:p>
        </p:txBody>
      </p:sp>
      <p:pic>
        <p:nvPicPr>
          <p:cNvPr id="593" name="Google Shape;234;p33" descr="logo solo-08.jpg"/>
          <p:cNvPicPr/>
          <p:nvPr/>
        </p:nvPicPr>
        <p:blipFill>
          <a:blip r:embed="rId2"/>
          <a:stretch/>
        </p:blipFill>
        <p:spPr>
          <a:xfrm>
            <a:off x="7505640" y="5885640"/>
            <a:ext cx="840240" cy="980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CustomShape 1"/>
          <p:cNvSpPr/>
          <p:nvPr/>
        </p:nvSpPr>
        <p:spPr>
          <a:xfrm>
            <a:off x="457200" y="522720"/>
            <a:ext cx="6530040" cy="651960"/>
          </a:xfrm>
          <a:prstGeom prst="rect">
            <a:avLst/>
          </a:prstGeom>
          <a:noFill/>
          <a:ln w="0">
            <a:noFill/>
          </a:ln>
        </p:spPr>
        <p:style>
          <a:lnRef idx="0"/>
          <a:fillRef idx="0"/>
          <a:effectRef idx="0"/>
          <a:fontRef idx="minor"/>
        </p:style>
        <p:txBody>
          <a:bodyPr lIns="0" rIns="0" tIns="0" bIns="0" anchor="ctr">
            <a:noAutofit/>
          </a:bodyPr>
          <a:p>
            <a:pPr>
              <a:lnSpc>
                <a:spcPct val="150000"/>
              </a:lnSpc>
              <a:buNone/>
            </a:pPr>
            <a:r>
              <a:rPr b="0" lang="es-AR" sz="2800" spc="-1" strike="noStrike">
                <a:solidFill>
                  <a:srgbClr val="ffffff"/>
                </a:solidFill>
                <a:latin typeface="Arial"/>
                <a:ea typeface="Arial Narrow"/>
              </a:rPr>
              <a:t> </a:t>
            </a:r>
            <a:r>
              <a:rPr b="0" lang="es-AR" sz="2800" spc="-1" strike="noStrike">
                <a:solidFill>
                  <a:srgbClr val="ffffff"/>
                </a:solidFill>
                <a:latin typeface="Arial"/>
                <a:ea typeface="Arial Narrow"/>
              </a:rPr>
              <a:t>Programación Funcional</a:t>
            </a:r>
            <a:endParaRPr b="1" lang="es-AR" sz="2800" spc="-1" strike="noStrike">
              <a:latin typeface="Arial"/>
            </a:endParaRPr>
          </a:p>
        </p:txBody>
      </p:sp>
      <p:pic>
        <p:nvPicPr>
          <p:cNvPr id="547" name="Picture 82" descr=""/>
          <p:cNvPicPr/>
          <p:nvPr/>
        </p:nvPicPr>
        <p:blipFill>
          <a:blip r:embed="rId1"/>
          <a:stretch/>
        </p:blipFill>
        <p:spPr>
          <a:xfrm>
            <a:off x="574560" y="1303200"/>
            <a:ext cx="7815600" cy="52923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lnSpc>
                <a:spcPct val="100000"/>
              </a:lnSpc>
              <a:buNone/>
            </a:pPr>
            <a:r>
              <a:rPr b="0" lang="es-AR" sz="4400" spc="-1" strike="noStrike">
                <a:latin typeface="Arial"/>
              </a:rPr>
              <a:t>Functor</a:t>
            </a:r>
            <a:endParaRPr b="0" lang="es-AR" sz="4400" spc="-1" strike="noStrike">
              <a:latin typeface="Arial"/>
            </a:endParaRPr>
          </a:p>
        </p:txBody>
      </p:sp>
      <p:sp>
        <p:nvSpPr>
          <p:cNvPr id="549" name="PlaceHolder 2"/>
          <p:cNvSpPr>
            <a:spLocks noGrp="1"/>
          </p:cNvSpPr>
          <p:nvPr>
            <p:ph/>
          </p:nvPr>
        </p:nvSpPr>
        <p:spPr>
          <a:xfrm>
            <a:off x="457200" y="1604520"/>
            <a:ext cx="8228880" cy="3976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s-AR" sz="3200" spc="-1" strike="noStrike">
                <a:latin typeface="Arial"/>
              </a:rPr>
              <a:t>Functor, básicamente son cosas que se pueden mapear. Seguramente ahora mismo estés pensando en listas.</a:t>
            </a:r>
            <a:endParaRPr b="0" lang="es-AR"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latin typeface="Arial"/>
              </a:rPr>
              <a:t>class Functor f where</a:t>
            </a:r>
            <a:endParaRPr b="0" lang="es-AR"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latin typeface="Arial"/>
              </a:rPr>
              <a:t>    </a:t>
            </a:r>
            <a:r>
              <a:rPr b="0" lang="es-AR" sz="3200" spc="-1" strike="noStrike">
                <a:latin typeface="Arial"/>
              </a:rPr>
              <a:t>fmap :: (a -&gt; b) -&gt; f a -&gt; f b</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lnSpc>
                <a:spcPct val="100000"/>
              </a:lnSpc>
              <a:buNone/>
            </a:pPr>
            <a:r>
              <a:rPr b="0" lang="es-AR" sz="4400" spc="-1" strike="noStrike">
                <a:latin typeface="Arial"/>
              </a:rPr>
              <a:t>Functor</a:t>
            </a:r>
            <a:endParaRPr b="0" lang="es-AR" sz="4400" spc="-1" strike="noStrike">
              <a:latin typeface="Arial"/>
            </a:endParaRPr>
          </a:p>
        </p:txBody>
      </p:sp>
      <p:sp>
        <p:nvSpPr>
          <p:cNvPr id="551" name="PlaceHolder 2"/>
          <p:cNvSpPr>
            <a:spLocks noGrp="1"/>
          </p:cNvSpPr>
          <p:nvPr>
            <p:ph/>
          </p:nvPr>
        </p:nvSpPr>
        <p:spPr>
          <a:xfrm>
            <a:off x="457200" y="1604520"/>
            <a:ext cx="8228880" cy="397692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s-AR" sz="3200" spc="-1" strike="noStrike">
                <a:latin typeface="Arial"/>
              </a:rPr>
              <a:t>Un funtor (functor) es una estructura que aplica una función a los valores contenidos en una estructura sin alterar la estructura misma. En programación funcional, se representa típicamente como un tipo contenedor con un método map. El método map toma una función y la aplica a los valores contenidos, produciendo un nuevo contenedor con el resultado.</a:t>
            </a:r>
            <a:endParaRPr b="0" lang="es-AR"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latin typeface="Arial"/>
              </a:rPr>
              <a:t>Por ejemplo, en una lista [1, 2, 3], el funtor aplica una función que incrementa cada elemento, resultando en [2, 3, 4]. La lista sigue siendo una lista, pero sus elementos han sido transformados.</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lnSpc>
                <a:spcPct val="100000"/>
              </a:lnSpc>
              <a:buNone/>
            </a:pPr>
            <a:r>
              <a:rPr b="0" lang="es-AR" sz="4400" spc="-1" strike="noStrike">
                <a:latin typeface="Arial"/>
              </a:rPr>
              <a:t>Funtor Aplicativo</a:t>
            </a:r>
            <a:endParaRPr b="0" lang="es-AR" sz="4400" spc="-1" strike="noStrike">
              <a:latin typeface="Arial"/>
            </a:endParaRPr>
          </a:p>
        </p:txBody>
      </p:sp>
      <p:sp>
        <p:nvSpPr>
          <p:cNvPr id="553" name="PlaceHolder 2"/>
          <p:cNvSpPr>
            <a:spLocks noGrp="1"/>
          </p:cNvSpPr>
          <p:nvPr>
            <p:ph/>
          </p:nvPr>
        </p:nvSpPr>
        <p:spPr>
          <a:xfrm>
            <a:off x="457200" y="1604520"/>
            <a:ext cx="8228880" cy="3976920"/>
          </a:xfrm>
          <a:prstGeom prst="rect">
            <a:avLst/>
          </a:prstGeom>
          <a:noFill/>
          <a:ln w="0">
            <a:noFill/>
          </a:ln>
        </p:spPr>
        <p:txBody>
          <a:bodyPr lIns="0" rIns="0" tIns="0" bIns="0" anchor="t">
            <a:normAutofit fontScale="70000"/>
          </a:bodyPr>
          <a:p>
            <a:pPr marL="432000" indent="-324000">
              <a:lnSpc>
                <a:spcPct val="100000"/>
              </a:lnSpc>
              <a:spcBef>
                <a:spcPts val="1417"/>
              </a:spcBef>
              <a:buClr>
                <a:srgbClr val="000000"/>
              </a:buClr>
              <a:buSzPct val="45000"/>
              <a:buFont typeface="Wingdings" charset="2"/>
              <a:buChar char=""/>
            </a:pPr>
            <a:r>
              <a:rPr b="0" lang="es-AR" sz="3200" spc="-1" strike="noStrike">
                <a:latin typeface="Arial"/>
              </a:rPr>
              <a:t>Un funtor aplicativo (applicative functor) es una generalización del funtor. Permite aplicar funciones que están dentro de un contexto a valores que también están en un contexto. En términos más simples, en lugar de tener solo un contenedor de valores (F&lt;A&gt;), se tiene un contenedor de funciones (F&lt;(A) -&gt; B&gt;), y se puede aplicar esa función a un contenedor de valores para obtener un nuevo contenedor con el resultado (F&lt;B&gt;).</a:t>
            </a:r>
            <a:endParaRPr b="0" lang="es-AR"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latin typeface="Arial"/>
              </a:rPr>
              <a:t>El funtor aplicativo se representa con métodos como pure (que inserta un valor en el contexto) y &lt;*&gt; (que aplica una función dentro del contexto a un valor también en el contexto).</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r>
              <a:rPr b="0" lang="es-AR" sz="4400" spc="-1" strike="noStrike">
                <a:latin typeface="Arial"/>
              </a:rPr>
              <a:t>Ejemplo en Typescript</a:t>
            </a:r>
            <a:endParaRPr b="0" lang="es-AR" sz="4400" spc="-1" strike="noStrike">
              <a:latin typeface="Arial"/>
            </a:endParaRPr>
          </a:p>
        </p:txBody>
      </p:sp>
      <p:sp>
        <p:nvSpPr>
          <p:cNvPr id="555" name=""/>
          <p:cNvSpPr txBox="1"/>
          <p:nvPr/>
        </p:nvSpPr>
        <p:spPr>
          <a:xfrm>
            <a:off x="360000" y="1260000"/>
            <a:ext cx="8280000" cy="5040000"/>
          </a:xfrm>
          <a:prstGeom prst="rect">
            <a:avLst/>
          </a:prstGeom>
          <a:noFill/>
          <a:ln w="0">
            <a:noFill/>
          </a:ln>
        </p:spPr>
        <p:txBody>
          <a:bodyPr lIns="90000" rIns="90000" tIns="45000" bIns="45000" anchor="t">
            <a:normAutofit/>
          </a:bodyPr>
          <a:p>
            <a:r>
              <a:rPr b="0" lang="es-AR" sz="2400" spc="-1" strike="noStrike">
                <a:latin typeface="Arial"/>
              </a:rPr>
              <a:t>// Función que suma dos números</a:t>
            </a:r>
            <a:endParaRPr b="0" lang="es-AR" sz="2400" spc="-1" strike="noStrike">
              <a:latin typeface="Arial"/>
            </a:endParaRPr>
          </a:p>
          <a:p>
            <a:r>
              <a:rPr b="0" lang="es-AR" sz="2400" spc="-1" strike="noStrike">
                <a:latin typeface="Arial"/>
              </a:rPr>
              <a:t>const add = (a: number) =&gt; (b: number) =&gt; a + b;</a:t>
            </a:r>
            <a:endParaRPr b="0" lang="es-AR" sz="2400" spc="-1" strike="noStrike">
              <a:latin typeface="Arial"/>
            </a:endParaRPr>
          </a:p>
          <a:p>
            <a:endParaRPr b="0" lang="es-AR" sz="2400" spc="-1" strike="noStrike">
              <a:latin typeface="Arial"/>
            </a:endParaRPr>
          </a:p>
          <a:p>
            <a:r>
              <a:rPr b="0" lang="es-AR" sz="2400" spc="-1" strike="noStrike">
                <a:latin typeface="Arial"/>
              </a:rPr>
              <a:t>// Promesas que contienen los números</a:t>
            </a:r>
            <a:endParaRPr b="0" lang="es-AR" sz="2400" spc="-1" strike="noStrike">
              <a:latin typeface="Arial"/>
            </a:endParaRPr>
          </a:p>
          <a:p>
            <a:r>
              <a:rPr b="0" lang="es-AR" sz="2400" spc="-1" strike="noStrike">
                <a:latin typeface="Arial"/>
              </a:rPr>
              <a:t>const promise1 = Promise.resolve(2);</a:t>
            </a:r>
            <a:endParaRPr b="0" lang="es-AR" sz="2400" spc="-1" strike="noStrike">
              <a:latin typeface="Arial"/>
            </a:endParaRPr>
          </a:p>
          <a:p>
            <a:r>
              <a:rPr b="0" lang="es-AR" sz="2400" spc="-1" strike="noStrike">
                <a:latin typeface="Arial"/>
              </a:rPr>
              <a:t>const promise2 = Promise.resolve(3);</a:t>
            </a:r>
            <a:endParaRPr b="0" lang="es-AR" sz="2400" spc="-1" strike="noStrike">
              <a:latin typeface="Arial"/>
            </a:endParaRPr>
          </a:p>
          <a:p>
            <a:endParaRPr b="0" lang="es-AR" sz="2400" spc="-1" strike="noStrike">
              <a:latin typeface="Arial"/>
            </a:endParaRPr>
          </a:p>
          <a:p>
            <a:r>
              <a:rPr b="0" lang="es-AR" sz="2400" spc="-1" strike="noStrike">
                <a:latin typeface="Arial"/>
              </a:rPr>
              <a:t>// Aplicamos la función 'add' a las promesas</a:t>
            </a:r>
            <a:endParaRPr b="0" lang="es-AR" sz="2400" spc="-1" strike="noStrike">
              <a:latin typeface="Arial"/>
            </a:endParaRPr>
          </a:p>
          <a:p>
            <a:r>
              <a:rPr b="0" lang="es-AR" sz="2400" spc="-1" strike="noStrike">
                <a:latin typeface="Arial"/>
              </a:rPr>
              <a:t>const result = promise1.then(a =&gt; promise2.then(b =&gt; add(a)(b)));</a:t>
            </a:r>
            <a:endParaRPr b="0" lang="es-AR" sz="2400" spc="-1" strike="noStrike">
              <a:latin typeface="Arial"/>
            </a:endParaRPr>
          </a:p>
          <a:p>
            <a:endParaRPr b="0" lang="es-AR" sz="2400" spc="-1" strike="noStrike">
              <a:latin typeface="Arial"/>
            </a:endParaRPr>
          </a:p>
          <a:p>
            <a:r>
              <a:rPr b="0" lang="es-AR" sz="2400" spc="-1" strike="noStrike">
                <a:latin typeface="Arial"/>
              </a:rPr>
              <a:t>result.then(console.log); // Salida: 5</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algn="ctr">
              <a:buNone/>
            </a:pPr>
            <a:r>
              <a:rPr b="0" lang="es-AR" sz="4400" spc="-1" strike="noStrike">
                <a:latin typeface="Arial"/>
              </a:rPr>
              <a:t>Ejemplo en Scala</a:t>
            </a:r>
            <a:endParaRPr b="0" lang="es-AR" sz="4400" spc="-1" strike="noStrike">
              <a:latin typeface="Arial"/>
            </a:endParaRPr>
          </a:p>
        </p:txBody>
      </p:sp>
      <p:sp>
        <p:nvSpPr>
          <p:cNvPr id="557" name=""/>
          <p:cNvSpPr txBox="1"/>
          <p:nvPr/>
        </p:nvSpPr>
        <p:spPr>
          <a:xfrm>
            <a:off x="360000" y="1260000"/>
            <a:ext cx="8460000" cy="5400000"/>
          </a:xfrm>
          <a:prstGeom prst="rect">
            <a:avLst/>
          </a:prstGeom>
          <a:noFill/>
          <a:ln w="0">
            <a:noFill/>
          </a:ln>
        </p:spPr>
        <p:txBody>
          <a:bodyPr lIns="90000" rIns="90000" tIns="45000" bIns="45000" anchor="t">
            <a:normAutofit/>
          </a:bodyPr>
          <a:p>
            <a:r>
              <a:rPr b="0" lang="es-AR" sz="2800" spc="-1" strike="noStrike">
                <a:latin typeface="Arial"/>
              </a:rPr>
              <a:t>// Función que suma dos números</a:t>
            </a:r>
            <a:endParaRPr b="0" lang="es-AR" sz="2800" spc="-1" strike="noStrike">
              <a:latin typeface="Arial"/>
            </a:endParaRPr>
          </a:p>
          <a:p>
            <a:r>
              <a:rPr b="0" lang="es-AR" sz="2800" spc="-1" strike="noStrike">
                <a:latin typeface="Arial"/>
              </a:rPr>
              <a:t>val add: Int =&gt; Int =&gt; Int = a =&gt; b =&gt; a + b</a:t>
            </a:r>
            <a:endParaRPr b="0" lang="es-AR" sz="2800" spc="-1" strike="noStrike">
              <a:latin typeface="Arial"/>
            </a:endParaRPr>
          </a:p>
          <a:p>
            <a:endParaRPr b="0" lang="es-AR" sz="2800" spc="-1" strike="noStrike">
              <a:latin typeface="Arial"/>
            </a:endParaRPr>
          </a:p>
          <a:p>
            <a:r>
              <a:rPr b="0" lang="es-AR" sz="2800" spc="-1" strike="noStrike">
                <a:latin typeface="Arial"/>
              </a:rPr>
              <a:t>// Option que contienen los números</a:t>
            </a:r>
            <a:endParaRPr b="0" lang="es-AR" sz="2800" spc="-1" strike="noStrike">
              <a:latin typeface="Arial"/>
            </a:endParaRPr>
          </a:p>
          <a:p>
            <a:r>
              <a:rPr b="0" lang="es-AR" sz="2800" spc="-1" strike="noStrike">
                <a:latin typeface="Arial"/>
              </a:rPr>
              <a:t>val option1 = Some(2)</a:t>
            </a:r>
            <a:endParaRPr b="0" lang="es-AR" sz="2800" spc="-1" strike="noStrike">
              <a:latin typeface="Arial"/>
            </a:endParaRPr>
          </a:p>
          <a:p>
            <a:r>
              <a:rPr b="0" lang="es-AR" sz="2800" spc="-1" strike="noStrike">
                <a:latin typeface="Arial"/>
              </a:rPr>
              <a:t>val option2 = Some(3)</a:t>
            </a:r>
            <a:endParaRPr b="0" lang="es-AR" sz="2800" spc="-1" strike="noStrike">
              <a:latin typeface="Arial"/>
            </a:endParaRPr>
          </a:p>
          <a:p>
            <a:endParaRPr b="0" lang="es-AR" sz="2800" spc="-1" strike="noStrike">
              <a:latin typeface="Arial"/>
            </a:endParaRPr>
          </a:p>
          <a:p>
            <a:r>
              <a:rPr b="0" lang="es-AR" sz="2800" spc="-1" strike="noStrike">
                <a:latin typeface="Arial"/>
              </a:rPr>
              <a:t>// Aplicamos la función 'add' a las opciones</a:t>
            </a:r>
            <a:endParaRPr b="0" lang="es-AR" sz="2800" spc="-1" strike="noStrike">
              <a:latin typeface="Arial"/>
            </a:endParaRPr>
          </a:p>
          <a:p>
            <a:r>
              <a:rPr b="0" lang="es-AR" sz="2800" spc="-1" strike="noStrike">
                <a:latin typeface="Arial"/>
              </a:rPr>
              <a:t>val result = option1.map(add).flatMap(f =&gt; option2.map(f))</a:t>
            </a:r>
            <a:endParaRPr b="0" lang="es-AR" sz="2800" spc="-1" strike="noStrike">
              <a:latin typeface="Arial"/>
            </a:endParaRPr>
          </a:p>
          <a:p>
            <a:endParaRPr b="0" lang="es-AR" sz="2800" spc="-1" strike="noStrike">
              <a:latin typeface="Arial"/>
            </a:endParaRPr>
          </a:p>
          <a:p>
            <a:r>
              <a:rPr b="0" lang="es-AR" sz="2800" spc="-1" strike="noStrike">
                <a:latin typeface="Arial"/>
              </a:rPr>
              <a:t>println(result) // Salida: Some(5)</a:t>
            </a:r>
            <a:endParaRPr b="0" lang="es-AR"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PlaceHolder 1"/>
          <p:cNvSpPr>
            <a:spLocks noGrp="1"/>
          </p:cNvSpPr>
          <p:nvPr>
            <p:ph type="title"/>
          </p:nvPr>
        </p:nvSpPr>
        <p:spPr>
          <a:xfrm>
            <a:off x="457200" y="189720"/>
            <a:ext cx="8228520" cy="1249920"/>
          </a:xfrm>
          <a:prstGeom prst="rect">
            <a:avLst/>
          </a:prstGeom>
          <a:noFill/>
          <a:ln w="0">
            <a:noFill/>
          </a:ln>
        </p:spPr>
        <p:txBody>
          <a:bodyPr lIns="0" rIns="0" tIns="0" bIns="0" anchor="ctr">
            <a:noAutofit/>
          </a:bodyPr>
          <a:p>
            <a:pPr algn="ctr">
              <a:lnSpc>
                <a:spcPct val="100000"/>
              </a:lnSpc>
              <a:buNone/>
            </a:pPr>
            <a:r>
              <a:rPr b="0" lang="es-AR" sz="4400" spc="-1" strike="noStrike">
                <a:latin typeface="Arial"/>
              </a:rPr>
              <a:t>Categoría: La esencia de la composición</a:t>
            </a:r>
            <a:endParaRPr b="0" lang="es-AR" sz="4400" spc="-1" strike="noStrike">
              <a:latin typeface="Arial"/>
            </a:endParaRPr>
          </a:p>
        </p:txBody>
      </p:sp>
      <p:sp>
        <p:nvSpPr>
          <p:cNvPr id="559" name="PlaceHolder 2"/>
          <p:cNvSpPr>
            <a:spLocks noGrp="1"/>
          </p:cNvSpPr>
          <p:nvPr>
            <p:ph/>
          </p:nvPr>
        </p:nvSpPr>
        <p:spPr>
          <a:xfrm>
            <a:off x="457200" y="1604520"/>
            <a:ext cx="8228880" cy="39769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s-AR" sz="2400" spc="-1" strike="noStrike">
                <a:latin typeface="Arial"/>
              </a:rPr>
              <a:t>En teoría de categorías, una categoría es una estructura algebraica que consta de una colección de objetos, conectados unos con otros mediante flechas tales que se cumplen las siguientes propiedades básicas: las flechas se pueden componer unas con otras de manera asociativa, y para cada objeto existe una flecha que se comporta como un elemento neutro bajo la composición.</a:t>
            </a:r>
            <a:endParaRPr b="0" lang="es-AR"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3185</TotalTime>
  <Application>LibreOffice/7.3.7.2$Linux_X86_64 LibreOffice_project/30$Build-2</Application>
  <AppVersion>15.0000</AppVersion>
  <Words>4471</Words>
  <Paragraphs>122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2019-10-02T04:39:31Z</dcterms:created>
  <dc:creator/>
  <dc:description/>
  <dc:language>es-AR</dc:language>
  <cp:lastModifiedBy/>
  <dcterms:modified xsi:type="dcterms:W3CDTF">2024-10-21T02:30:55Z</dcterms:modified>
  <cp:revision>20</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KSOProductBuildVer">
    <vt:lpwstr>1033-11.1.0.8392</vt:lpwstr>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ScaleCrop">
    <vt:bool>0</vt:bool>
  </property>
  <property fmtid="{D5CDD505-2E9C-101B-9397-08002B2CF9AE}" pid="9" name="ShareDoc">
    <vt:bool>0</vt:bool>
  </property>
  <property fmtid="{D5CDD505-2E9C-101B-9397-08002B2CF9AE}" pid="10" name="Slides">
    <vt:i4>14</vt:i4>
  </property>
</Properties>
</file>