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84" autoAdjust="0"/>
  </p:normalViewPr>
  <p:slideViewPr>
    <p:cSldViewPr showGuides="1">
      <p:cViewPr varScale="1">
        <p:scale>
          <a:sx n="82" d="100"/>
          <a:sy n="82" d="100"/>
        </p:scale>
        <p:origin x="-1530" y="-96"/>
      </p:cViewPr>
      <p:guideLst>
        <p:guide orient="horz" pos="2160"/>
        <p:guide pos="2880"/>
      </p:guideLst>
    </p:cSldViewPr>
  </p:slideViewPr>
  <p:outlineViewPr>
    <p:cViewPr>
      <p:scale>
        <a:sx n="33" d="100"/>
        <a:sy n="33" d="100"/>
      </p:scale>
      <p:origin x="54" y="39186"/>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1">
        <a:schemeClr val="bg1"/>
      </p:bgRef>
    </p:bg>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2286000" y="3124200"/>
            <a:ext cx="6172200" cy="1894362"/>
          </a:xfrm>
        </p:spPr>
        <p:txBody>
          <a:bodyPr/>
          <a:lstStyle>
            <a:lvl1pPr>
              <a:defRPr b="1"/>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bwMode="auto">
          <a:xfrm rot="5400000">
            <a:off x="7764621" y="1174097"/>
            <a:ext cx="2286000" cy="381000"/>
          </a:xfrm>
        </p:spPr>
        <p:txBody>
          <a:bodyPr/>
          <a:lstStyle/>
          <a:p>
            <a:fld id="{DE894EAF-3A83-4114-A8BC-A889D8920B12}" type="datetimeFigureOut">
              <a:rPr lang="ru-RU" smtClean="0"/>
              <a:pPr/>
              <a:t>11.10.2018</a:t>
            </a:fld>
            <a:endParaRPr lang="ru-RU"/>
          </a:p>
        </p:txBody>
      </p:sp>
      <p:sp>
        <p:nvSpPr>
          <p:cNvPr id="17" name="Нижний колонтитул 16"/>
          <p:cNvSpPr>
            <a:spLocks noGrp="1"/>
          </p:cNvSpPr>
          <p:nvPr>
            <p:ph type="ftr" sz="quarter" idx="11"/>
          </p:nvPr>
        </p:nvSpPr>
        <p:spPr bwMode="auto">
          <a:xfrm rot="5400000">
            <a:off x="7077269" y="4181669"/>
            <a:ext cx="3657600" cy="384048"/>
          </a:xfrm>
        </p:spPr>
        <p:txBody>
          <a:bodyPr/>
          <a:lstStyle/>
          <a:p>
            <a:endParaRPr lang="ru-RU"/>
          </a:p>
        </p:txBody>
      </p:sp>
      <p:sp>
        <p:nvSpPr>
          <p:cNvPr id="10" name="Прямоугольник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Прямоугольник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ая соединительная линия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Прямая соединительная линия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Прямая соединительная линия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Прямая соединительная линия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Прямая соединительная линия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Прямоугольник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Овал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Овал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Овал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Номер слайда 28"/>
          <p:cNvSpPr>
            <a:spLocks noGrp="1"/>
          </p:cNvSpPr>
          <p:nvPr>
            <p:ph type="sldNum" sz="quarter" idx="12"/>
          </p:nvPr>
        </p:nvSpPr>
        <p:spPr bwMode="auto">
          <a:xfrm>
            <a:off x="1325544" y="4928702"/>
            <a:ext cx="609600" cy="517524"/>
          </a:xfrm>
        </p:spPr>
        <p:txBody>
          <a:bodyPr/>
          <a:lstStyle/>
          <a:p>
            <a:fld id="{0C8A7B06-3CF0-4DB6-A5F2-2B0BCC6426B6}"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DE894EAF-3A83-4114-A8BC-A889D8920B12}" type="datetimeFigureOut">
              <a:rPr lang="ru-RU" smtClean="0"/>
              <a:pPr/>
              <a:t>11.10.2018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C8A7B06-3CF0-4DB6-A5F2-2B0BCC6426B6}"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1676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DE894EAF-3A83-4114-A8BC-A889D8920B12}" type="datetimeFigureOut">
              <a:rPr lang="ru-RU" smtClean="0"/>
              <a:pPr/>
              <a:t>11.10.2018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C8A7B06-3CF0-4DB6-A5F2-2B0BCC6426B6}"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8" name="Объект 7"/>
          <p:cNvSpPr>
            <a:spLocks noGrp="1"/>
          </p:cNvSpPr>
          <p:nvPr>
            <p:ph sz="quarter" idx="1"/>
          </p:nvPr>
        </p:nvSpPr>
        <p:spPr>
          <a:xfrm>
            <a:off x="457200" y="1600200"/>
            <a:ext cx="7467600" cy="487375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4"/>
          </p:nvPr>
        </p:nvSpPr>
        <p:spPr/>
        <p:txBody>
          <a:bodyPr rtlCol="0"/>
          <a:lstStyle/>
          <a:p>
            <a:fld id="{DE894EAF-3A83-4114-A8BC-A889D8920B12}" type="datetimeFigureOut">
              <a:rPr lang="ru-RU" smtClean="0"/>
              <a:pPr/>
              <a:t>11.10.2018</a:t>
            </a:fld>
            <a:endParaRPr lang="ru-RU"/>
          </a:p>
        </p:txBody>
      </p:sp>
      <p:sp>
        <p:nvSpPr>
          <p:cNvPr id="9" name="Номер слайда 8"/>
          <p:cNvSpPr>
            <a:spLocks noGrp="1"/>
          </p:cNvSpPr>
          <p:nvPr>
            <p:ph type="sldNum" sz="quarter" idx="15"/>
          </p:nvPr>
        </p:nvSpPr>
        <p:spPr/>
        <p:txBody>
          <a:bodyPr rtlCol="0"/>
          <a:lstStyle/>
          <a:p>
            <a:fld id="{0C8A7B06-3CF0-4DB6-A5F2-2B0BCC6426B6}" type="slidenum">
              <a:rPr lang="ru-RU" smtClean="0"/>
              <a:pPr/>
              <a:t>‹#›</a:t>
            </a:fld>
            <a:endParaRPr lang="ru-RU"/>
          </a:p>
        </p:txBody>
      </p:sp>
      <p:sp>
        <p:nvSpPr>
          <p:cNvPr id="10" name="Нижний колонтитул 9"/>
          <p:cNvSpPr>
            <a:spLocks noGrp="1"/>
          </p:cNvSpPr>
          <p:nvPr>
            <p:ph type="ftr" sz="quarter" idx="16"/>
          </p:nvPr>
        </p:nvSpPr>
        <p:spPr/>
        <p:txBody>
          <a:bodyPr rtlCol="0"/>
          <a:lstStyle/>
          <a:p>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0" y="2895600"/>
            <a:ext cx="6172200" cy="2053590"/>
          </a:xfrm>
        </p:spPr>
        <p:txBody>
          <a:bodyPr/>
          <a:lstStyle>
            <a:lvl1pPr algn="l">
              <a:buNone/>
              <a:defRPr sz="3000" b="1" cap="small"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bwMode="auto">
          <a:xfrm rot="5400000">
            <a:off x="7763256" y="1170432"/>
            <a:ext cx="2286000" cy="381000"/>
          </a:xfrm>
        </p:spPr>
        <p:txBody>
          <a:bodyPr/>
          <a:lstStyle/>
          <a:p>
            <a:fld id="{DE894EAF-3A83-4114-A8BC-A889D8920B12}" type="datetimeFigureOut">
              <a:rPr lang="ru-RU" smtClean="0"/>
              <a:pPr/>
              <a:t>11.10.2018</a:t>
            </a:fld>
            <a:endParaRPr lang="ru-RU"/>
          </a:p>
        </p:txBody>
      </p:sp>
      <p:sp>
        <p:nvSpPr>
          <p:cNvPr id="5" name="Нижний колонтитул 4"/>
          <p:cNvSpPr>
            <a:spLocks noGrp="1"/>
          </p:cNvSpPr>
          <p:nvPr>
            <p:ph type="ftr" sz="quarter" idx="11"/>
          </p:nvPr>
        </p:nvSpPr>
        <p:spPr bwMode="auto">
          <a:xfrm rot="5400000">
            <a:off x="7077456" y="4178808"/>
            <a:ext cx="3657600" cy="384048"/>
          </a:xfrm>
        </p:spPr>
        <p:txBody>
          <a:bodyPr/>
          <a:lstStyle/>
          <a:p>
            <a:endParaRPr lang="ru-RU"/>
          </a:p>
        </p:txBody>
      </p:sp>
      <p:sp>
        <p:nvSpPr>
          <p:cNvPr id="9" name="Прямоугольник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ая соединительная линия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Прямая соединительная линия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Прямая соединительная линия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Прямая соединительная линия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Прямоугольник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Овал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Овал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Овал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Прямая соединительная линия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Номер слайда 5"/>
          <p:cNvSpPr>
            <a:spLocks noGrp="1"/>
          </p:cNvSpPr>
          <p:nvPr>
            <p:ph type="sldNum" sz="quarter" idx="12"/>
          </p:nvPr>
        </p:nvSpPr>
        <p:spPr bwMode="auto">
          <a:xfrm>
            <a:off x="1340616" y="4928702"/>
            <a:ext cx="609600" cy="517524"/>
          </a:xfrm>
        </p:spPr>
        <p:txBody>
          <a:bodyPr/>
          <a:lstStyle/>
          <a:p>
            <a:fld id="{0C8A7B06-3CF0-4DB6-A5F2-2B0BCC6426B6}"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DE894EAF-3A83-4114-A8BC-A889D8920B12}" type="datetimeFigureOut">
              <a:rPr lang="ru-RU" smtClean="0"/>
              <a:pPr/>
              <a:t>11.10.2018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C8A7B06-3CF0-4DB6-A5F2-2B0BCC6426B6}" type="slidenum">
              <a:rPr lang="ru-RU" smtClean="0"/>
              <a:pPr/>
              <a:t>‹#›</a:t>
            </a:fld>
            <a:endParaRPr lang="ru-RU"/>
          </a:p>
        </p:txBody>
      </p:sp>
      <p:sp>
        <p:nvSpPr>
          <p:cNvPr id="9" name="Объект 8"/>
          <p:cNvSpPr>
            <a:spLocks noGrp="1"/>
          </p:cNvSpPr>
          <p:nvPr>
            <p:ph sz="quarter" idx="1"/>
          </p:nvPr>
        </p:nvSpPr>
        <p:spPr>
          <a:xfrm>
            <a:off x="457200" y="1600200"/>
            <a:ext cx="3657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Объект 10"/>
          <p:cNvSpPr>
            <a:spLocks noGrp="1"/>
          </p:cNvSpPr>
          <p:nvPr>
            <p:ph sz="quarter" idx="2"/>
          </p:nvPr>
        </p:nvSpPr>
        <p:spPr>
          <a:xfrm>
            <a:off x="4270248" y="1600200"/>
            <a:ext cx="3657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7543800" cy="1143000"/>
          </a:xfrm>
        </p:spPr>
        <p:txBody>
          <a:bodyPr anchor="b"/>
          <a:lstStyle>
            <a:lvl1pPr>
              <a:defRPr/>
            </a:lvl1pPr>
          </a:lstStyle>
          <a:p>
            <a:r>
              <a:rPr kumimoji="0" lang="ru-RU" smtClean="0"/>
              <a:t>Образец заголовка</a:t>
            </a:r>
            <a:endParaRPr kumimoji="0" lang="en-US"/>
          </a:p>
        </p:txBody>
      </p:sp>
      <p:sp>
        <p:nvSpPr>
          <p:cNvPr id="7" name="Дата 6"/>
          <p:cNvSpPr>
            <a:spLocks noGrp="1"/>
          </p:cNvSpPr>
          <p:nvPr>
            <p:ph type="dt" sz="half" idx="10"/>
          </p:nvPr>
        </p:nvSpPr>
        <p:spPr/>
        <p:txBody>
          <a:bodyPr/>
          <a:lstStyle/>
          <a:p>
            <a:fld id="{DE894EAF-3A83-4114-A8BC-A889D8920B12}" type="datetimeFigureOut">
              <a:rPr lang="ru-RU" smtClean="0"/>
              <a:pPr/>
              <a:t>11.10.2018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0C8A7B06-3CF0-4DB6-A5F2-2B0BCC6426B6}" type="slidenum">
              <a:rPr lang="ru-RU" smtClean="0"/>
              <a:pPr/>
              <a:t>‹#›</a:t>
            </a:fld>
            <a:endParaRPr lang="ru-RU"/>
          </a:p>
        </p:txBody>
      </p:sp>
      <p:sp>
        <p:nvSpPr>
          <p:cNvPr id="11" name="Объект 10"/>
          <p:cNvSpPr>
            <a:spLocks noGrp="1"/>
          </p:cNvSpPr>
          <p:nvPr>
            <p:ph sz="quarter" idx="2"/>
          </p:nvPr>
        </p:nvSpPr>
        <p:spPr>
          <a:xfrm>
            <a:off x="457200" y="2362200"/>
            <a:ext cx="3657600" cy="3886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Объект 12"/>
          <p:cNvSpPr>
            <a:spLocks noGrp="1"/>
          </p:cNvSpPr>
          <p:nvPr>
            <p:ph sz="quarter" idx="4"/>
          </p:nvPr>
        </p:nvSpPr>
        <p:spPr>
          <a:xfrm>
            <a:off x="4371975" y="2362200"/>
            <a:ext cx="3657600" cy="3886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2" name="Текст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smtClean="0"/>
              <a:t>Образец текста</a:t>
            </a:r>
          </a:p>
        </p:txBody>
      </p:sp>
      <p:sp>
        <p:nvSpPr>
          <p:cNvPr id="14" name="Текст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smtClean="0"/>
              <a:t>Образец текста</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6" name="Дата 5"/>
          <p:cNvSpPr>
            <a:spLocks noGrp="1"/>
          </p:cNvSpPr>
          <p:nvPr>
            <p:ph type="dt" sz="half" idx="10"/>
          </p:nvPr>
        </p:nvSpPr>
        <p:spPr/>
        <p:txBody>
          <a:bodyPr rtlCol="0"/>
          <a:lstStyle/>
          <a:p>
            <a:fld id="{DE894EAF-3A83-4114-A8BC-A889D8920B12}" type="datetimeFigureOut">
              <a:rPr lang="ru-RU" smtClean="0"/>
              <a:pPr/>
              <a:t>11.10.2018</a:t>
            </a:fld>
            <a:endParaRPr lang="ru-RU"/>
          </a:p>
        </p:txBody>
      </p:sp>
      <p:sp>
        <p:nvSpPr>
          <p:cNvPr id="7" name="Номер слайда 6"/>
          <p:cNvSpPr>
            <a:spLocks noGrp="1"/>
          </p:cNvSpPr>
          <p:nvPr>
            <p:ph type="sldNum" sz="quarter" idx="11"/>
          </p:nvPr>
        </p:nvSpPr>
        <p:spPr/>
        <p:txBody>
          <a:bodyPr rtlCol="0"/>
          <a:lstStyle/>
          <a:p>
            <a:fld id="{0C8A7B06-3CF0-4DB6-A5F2-2B0BCC6426B6}" type="slidenum">
              <a:rPr lang="ru-RU" smtClean="0"/>
              <a:pPr/>
              <a:t>‹#›</a:t>
            </a:fld>
            <a:endParaRPr lang="ru-RU"/>
          </a:p>
        </p:txBody>
      </p:sp>
      <p:sp>
        <p:nvSpPr>
          <p:cNvPr id="8" name="Нижний колонтитул 7"/>
          <p:cNvSpPr>
            <a:spLocks noGrp="1"/>
          </p:cNvSpPr>
          <p:nvPr>
            <p:ph type="ftr" sz="quarter" idx="12"/>
          </p:nvPr>
        </p:nvSpPr>
        <p:spPr/>
        <p:txBody>
          <a:bodyPr rtlCol="0"/>
          <a:lstStyle/>
          <a:p>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E894EAF-3A83-4114-A8BC-A889D8920B12}" type="datetimeFigureOut">
              <a:rPr lang="ru-RU" smtClean="0"/>
              <a:pPr/>
              <a:t>11.10.2018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0C8A7B06-3CF0-4DB6-A5F2-2B0BCC6426B6}"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1">
        <a:schemeClr val="bg1"/>
      </p:bgRef>
    </p:bg>
    <p:spTree>
      <p:nvGrpSpPr>
        <p:cNvPr id="1" name=""/>
        <p:cNvGrpSpPr/>
        <p:nvPr/>
      </p:nvGrpSpPr>
      <p:grpSpPr>
        <a:xfrm>
          <a:off x="0" y="0"/>
          <a:ext cx="0" cy="0"/>
          <a:chOff x="0" y="0"/>
          <a:chExt cx="0" cy="0"/>
        </a:xfrm>
      </p:grpSpPr>
      <p:sp>
        <p:nvSpPr>
          <p:cNvPr id="10" name="Прямая соединительная линия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Заголовок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ru-RU" smtClean="0"/>
              <a:t>Образец заголовка</a:t>
            </a:r>
            <a:endParaRPr kumimoji="0" lang="en-US"/>
          </a:p>
        </p:txBody>
      </p:sp>
      <p:sp>
        <p:nvSpPr>
          <p:cNvPr id="3" name="Текст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8" name="Прямая соединительная линия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Прямая соединительная линия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Прямая соединительная линия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Прямоугольник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ая соединительная линия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Овал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Объект 17"/>
          <p:cNvSpPr>
            <a:spLocks noGrp="1"/>
          </p:cNvSpPr>
          <p:nvPr>
            <p:ph sz="quarter" idx="1"/>
          </p:nvPr>
        </p:nvSpPr>
        <p:spPr>
          <a:xfrm>
            <a:off x="304800" y="274320"/>
            <a:ext cx="5638800" cy="6327648"/>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1" name="Дата 20"/>
          <p:cNvSpPr>
            <a:spLocks noGrp="1"/>
          </p:cNvSpPr>
          <p:nvPr>
            <p:ph type="dt" sz="half" idx="14"/>
          </p:nvPr>
        </p:nvSpPr>
        <p:spPr/>
        <p:txBody>
          <a:bodyPr rtlCol="0"/>
          <a:lstStyle/>
          <a:p>
            <a:fld id="{DE894EAF-3A83-4114-A8BC-A889D8920B12}" type="datetimeFigureOut">
              <a:rPr lang="ru-RU" smtClean="0"/>
              <a:pPr/>
              <a:t>11.10.2018</a:t>
            </a:fld>
            <a:endParaRPr lang="ru-RU"/>
          </a:p>
        </p:txBody>
      </p:sp>
      <p:sp>
        <p:nvSpPr>
          <p:cNvPr id="22" name="Номер слайда 21"/>
          <p:cNvSpPr>
            <a:spLocks noGrp="1"/>
          </p:cNvSpPr>
          <p:nvPr>
            <p:ph type="sldNum" sz="quarter" idx="15"/>
          </p:nvPr>
        </p:nvSpPr>
        <p:spPr/>
        <p:txBody>
          <a:bodyPr rtlCol="0"/>
          <a:lstStyle/>
          <a:p>
            <a:fld id="{0C8A7B06-3CF0-4DB6-A5F2-2B0BCC6426B6}" type="slidenum">
              <a:rPr lang="ru-RU" smtClean="0"/>
              <a:pPr/>
              <a:t>‹#›</a:t>
            </a:fld>
            <a:endParaRPr lang="ru-RU"/>
          </a:p>
        </p:txBody>
      </p:sp>
      <p:sp>
        <p:nvSpPr>
          <p:cNvPr id="23" name="Нижний колонтитул 22"/>
          <p:cNvSpPr>
            <a:spLocks noGrp="1"/>
          </p:cNvSpPr>
          <p:nvPr>
            <p:ph type="ftr" sz="quarter" idx="16"/>
          </p:nvPr>
        </p:nvSpPr>
        <p:spPr/>
        <p:txBody>
          <a:bodyPr rtlCol="0"/>
          <a:lstStyle/>
          <a:p>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Прямая соединительная линия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Овал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Заголовок 1"/>
          <p:cNvSpPr>
            <a:spLocks noGrp="1"/>
          </p:cNvSpPr>
          <p:nvPr>
            <p:ph type="title"/>
          </p:nvPr>
        </p:nvSpPr>
        <p:spPr>
          <a:xfrm rot="5400000">
            <a:off x="3350133" y="3200400"/>
            <a:ext cx="6309360" cy="457200"/>
          </a:xfrm>
        </p:spPr>
        <p:txBody>
          <a:bodyPr anchor="b"/>
          <a:lstStyle>
            <a:lvl1pPr algn="l">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ru-RU" smtClean="0"/>
              <a:t>Вставка рисунка</a:t>
            </a:r>
            <a:endParaRPr kumimoji="0" lang="en-US" dirty="0"/>
          </a:p>
        </p:txBody>
      </p:sp>
      <p:sp>
        <p:nvSpPr>
          <p:cNvPr id="4" name="Текст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10" name="Прямая соединительная линия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Прямоугольник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ая соединительная линия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Прямая соединительная линия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Прямая соединительная линия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Дата 16"/>
          <p:cNvSpPr>
            <a:spLocks noGrp="1"/>
          </p:cNvSpPr>
          <p:nvPr>
            <p:ph type="dt" sz="half" idx="10"/>
          </p:nvPr>
        </p:nvSpPr>
        <p:spPr/>
        <p:txBody>
          <a:bodyPr rtlCol="0"/>
          <a:lstStyle/>
          <a:p>
            <a:fld id="{DE894EAF-3A83-4114-A8BC-A889D8920B12}" type="datetimeFigureOut">
              <a:rPr lang="ru-RU" smtClean="0"/>
              <a:pPr/>
              <a:t>11.10.2018</a:t>
            </a:fld>
            <a:endParaRPr lang="ru-RU"/>
          </a:p>
        </p:txBody>
      </p:sp>
      <p:sp>
        <p:nvSpPr>
          <p:cNvPr id="18" name="Номер слайда 17"/>
          <p:cNvSpPr>
            <a:spLocks noGrp="1"/>
          </p:cNvSpPr>
          <p:nvPr>
            <p:ph type="sldNum" sz="quarter" idx="11"/>
          </p:nvPr>
        </p:nvSpPr>
        <p:spPr/>
        <p:txBody>
          <a:bodyPr rtlCol="0"/>
          <a:lstStyle/>
          <a:p>
            <a:fld id="{0C8A7B06-3CF0-4DB6-A5F2-2B0BCC6426B6}" type="slidenum">
              <a:rPr lang="ru-RU" smtClean="0"/>
              <a:pPr/>
              <a:t>‹#›</a:t>
            </a:fld>
            <a:endParaRPr lang="ru-RU"/>
          </a:p>
        </p:txBody>
      </p:sp>
      <p:sp>
        <p:nvSpPr>
          <p:cNvPr id="21" name="Нижний колонтитул 20"/>
          <p:cNvSpPr>
            <a:spLocks noGrp="1"/>
          </p:cNvSpPr>
          <p:nvPr>
            <p:ph type="ftr" sz="quarter" idx="12"/>
          </p:nvPr>
        </p:nvSpPr>
        <p:spPr/>
        <p:txBody>
          <a:bodyPr rtlCol="0"/>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Прямая соединительная линия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Заголовок 21"/>
          <p:cNvSpPr>
            <a:spLocks noGrp="1"/>
          </p:cNvSpPr>
          <p:nvPr>
            <p:ph type="title"/>
          </p:nvPr>
        </p:nvSpPr>
        <p:spPr>
          <a:xfrm>
            <a:off x="457200" y="274638"/>
            <a:ext cx="7467600" cy="1143000"/>
          </a:xfrm>
          <a:prstGeom prst="rect">
            <a:avLst/>
          </a:prstGeom>
        </p:spPr>
        <p:txBody>
          <a:bodyPr vert="horz" anchor="b">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E894EAF-3A83-4114-A8BC-A889D8920B12}" type="datetimeFigureOut">
              <a:rPr lang="ru-RU" smtClean="0"/>
              <a:pPr/>
              <a:t>11.10.2018</a:t>
            </a:fld>
            <a:endParaRPr lang="ru-RU"/>
          </a:p>
        </p:txBody>
      </p:sp>
      <p:sp>
        <p:nvSpPr>
          <p:cNvPr id="3" name="Нижний колонтитул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ru-RU"/>
          </a:p>
        </p:txBody>
      </p:sp>
      <p:sp>
        <p:nvSpPr>
          <p:cNvPr id="7" name="Прямая соединительная линия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Прямая соединительная линия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Прямоугольник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ая соединительная линия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Овал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Номер слайда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C8A7B06-3CF0-4DB6-A5F2-2B0BCC6426B6}"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15616" y="260648"/>
            <a:ext cx="8204448" cy="964704"/>
          </a:xfrm>
        </p:spPr>
        <p:txBody>
          <a:bodyPr>
            <a:noAutofit/>
          </a:bodyPr>
          <a:lstStyle/>
          <a:p>
            <a:r>
              <a:rPr lang="ru-RU" sz="4000" cap="none"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Основы русской </a:t>
            </a:r>
            <a:r>
              <a:rPr lang="ru-RU" sz="4000" cap="none"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философии</a:t>
            </a:r>
            <a:br>
              <a:rPr lang="ru-RU" sz="4000" cap="none"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r>
              <a:rPr lang="ru-RU" sz="4000" cap="none"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ТЕМА 1.4</a:t>
            </a:r>
            <a:endParaRPr lang="ru-RU" sz="4000" cap="none"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3" name="Подзаголовок 2"/>
          <p:cNvSpPr>
            <a:spLocks noGrp="1"/>
          </p:cNvSpPr>
          <p:nvPr>
            <p:ph type="subTitle" idx="1"/>
          </p:nvPr>
        </p:nvSpPr>
        <p:spPr/>
        <p:txBody>
          <a:bodyPr>
            <a:normAutofit/>
          </a:bodyPr>
          <a:lstStyle/>
          <a:p>
            <a:pPr algn="r"/>
            <a:endParaRPr lang="ru-RU" sz="2000" dirty="0">
              <a:solidFill>
                <a:schemeClr val="tx1"/>
              </a:solidFill>
            </a:endParaRPr>
          </a:p>
        </p:txBody>
      </p:sp>
      <p:sp>
        <p:nvSpPr>
          <p:cNvPr id="4" name="Заголовок 1"/>
          <p:cNvSpPr txBox="1">
            <a:spLocks/>
          </p:cNvSpPr>
          <p:nvPr/>
        </p:nvSpPr>
        <p:spPr>
          <a:xfrm>
            <a:off x="921296" y="1968127"/>
            <a:ext cx="7772400" cy="914400"/>
          </a:xfrm>
          <a:prstGeom prst="rect">
            <a:avLst/>
          </a:prstGeom>
        </p:spPr>
        <p:txBody>
          <a:bodyPr vert="horz" lIns="45720" rIns="45720" bIns="45720" anchor="b">
            <a:normAutofit/>
          </a:bodyPr>
          <a:lstStyle>
            <a:lvl1pPr algn="r" rtl="0" eaLnBrk="1" latinLnBrk="0" hangingPunct="1">
              <a:spcBef>
                <a:spcPct val="0"/>
              </a:spcBef>
              <a:buNone/>
              <a:defRPr kumimoji="0" sz="45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a:lstStyle>
          <a:p>
            <a:r>
              <a:rPr lang="ru-RU" sz="3200" dirty="0" smtClean="0"/>
              <a:t>Русская </a:t>
            </a:r>
            <a:r>
              <a:rPr lang="ru-RU" sz="3200" dirty="0" smtClean="0"/>
              <a:t>философия</a:t>
            </a:r>
            <a:endParaRPr lang="ru-RU" sz="3200" dirty="0"/>
          </a:p>
        </p:txBody>
      </p:sp>
    </p:spTree>
    <p:extLst>
      <p:ext uri="{BB962C8B-B14F-4D97-AF65-F5344CB8AC3E}">
        <p14:creationId xmlns:p14="http://schemas.microsoft.com/office/powerpoint/2010/main" xmlns="" val="2289331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729" y="6085"/>
            <a:ext cx="8003232" cy="796950"/>
          </a:xfrm>
        </p:spPr>
        <p:txBody>
          <a:bodyPr>
            <a:normAutofit/>
          </a:bodyPr>
          <a:lstStyle/>
          <a:p>
            <a:r>
              <a:rPr lang="ru-RU" sz="2800" b="1" cap="none"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Пётр Яковлевич Чаадаев(1894-1856 </a:t>
            </a:r>
            <a:r>
              <a:rPr lang="ru-RU" sz="2800" b="1" cap="none"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г.г</a:t>
            </a:r>
            <a:r>
              <a:rPr lang="ru-RU" sz="2800" b="1" cap="none"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p>
        </p:txBody>
      </p:sp>
      <p:pic>
        <p:nvPicPr>
          <p:cNvPr id="7" name="Picture 2"/>
          <p:cNvPicPr>
            <a:picLocks noChangeAspect="1" noChangeArrowheads="1"/>
          </p:cNvPicPr>
          <p:nvPr/>
        </p:nvPicPr>
        <p:blipFill>
          <a:blip r:embed="rId2" cstate="print">
            <a:extLst>
              <a:ext uri="{BEBA8EAE-BF5A-486C-A8C5-ECC9F3942E4B}">
                <a14:imgProps xmlns:a14="http://schemas.microsoft.com/office/drawing/2010/main" xmlns="">
                  <a14:imgLayer r:embed="rId3">
                    <a14:imgEffect>
                      <a14:backgroundRemoval t="0" b="100000" l="0" r="95349"/>
                    </a14:imgEffect>
                  </a14:imgLayer>
                </a14:imgProps>
              </a:ext>
              <a:ext uri="{28A0092B-C50C-407E-A947-70E740481C1C}">
                <a14:useLocalDpi xmlns:a14="http://schemas.microsoft.com/office/drawing/2010/main" xmlns="" val="0"/>
              </a:ext>
            </a:extLst>
          </a:blip>
          <a:srcRect/>
          <a:stretch>
            <a:fillRect/>
          </a:stretch>
        </p:blipFill>
        <p:spPr bwMode="auto">
          <a:xfrm>
            <a:off x="251726" y="1268760"/>
            <a:ext cx="2867025" cy="3200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Объект 2"/>
          <p:cNvSpPr>
            <a:spLocks noGrp="1"/>
          </p:cNvSpPr>
          <p:nvPr>
            <p:ph sz="quarter" idx="1"/>
          </p:nvPr>
        </p:nvSpPr>
        <p:spPr>
          <a:xfrm>
            <a:off x="3131840" y="980728"/>
            <a:ext cx="5338936" cy="5709248"/>
          </a:xfrm>
        </p:spPr>
        <p:txBody>
          <a:bodyPr>
            <a:normAutofit/>
          </a:bodyPr>
          <a:lstStyle/>
          <a:p>
            <a:pPr marL="0" indent="0" algn="just">
              <a:buNone/>
            </a:pPr>
            <a:r>
              <a:rPr lang="ru-RU" dirty="0" smtClean="0"/>
              <a:t>Одним </a:t>
            </a:r>
            <a:r>
              <a:rPr lang="ru-RU" dirty="0"/>
              <a:t>из первых в прошлом столетии поднял вопрос об особенностях исторического развития России и Западной Европы, о русском национальном самосознании.</a:t>
            </a:r>
            <a:br>
              <a:rPr lang="ru-RU" dirty="0"/>
            </a:br>
            <a:r>
              <a:rPr lang="ru-RU" dirty="0"/>
              <a:t>Вначале он высоко оценивал западную цивилизацию и её достижения, с сожалением писал об отставании России от «</a:t>
            </a:r>
            <a:r>
              <a:rPr lang="ru-RU" dirty="0" smtClean="0"/>
              <a:t>общего</a:t>
            </a:r>
            <a:endParaRPr lang="ru-RU" dirty="0"/>
          </a:p>
        </p:txBody>
      </p:sp>
      <p:sp>
        <p:nvSpPr>
          <p:cNvPr id="4" name="Прямоугольник 3"/>
          <p:cNvSpPr/>
          <p:nvPr/>
        </p:nvSpPr>
        <p:spPr>
          <a:xfrm>
            <a:off x="223328" y="4667652"/>
            <a:ext cx="7776657" cy="1569660"/>
          </a:xfrm>
          <a:prstGeom prst="rect">
            <a:avLst/>
          </a:prstGeom>
        </p:spPr>
        <p:txBody>
          <a:bodyPr wrap="square">
            <a:spAutoFit/>
          </a:bodyPr>
          <a:lstStyle/>
          <a:p>
            <a:pPr algn="just"/>
            <a:r>
              <a:rPr lang="ru-RU" sz="2400" dirty="0"/>
              <a:t>движения», т.к. считал, что истинный прогресс зиждется на истинном христианстве, которым является только католицизм.</a:t>
            </a:r>
            <a:br>
              <a:rPr lang="ru-RU" sz="2400" dirty="0"/>
            </a:br>
            <a:endParaRPr lang="ru-RU" sz="2400" dirty="0"/>
          </a:p>
        </p:txBody>
      </p:sp>
    </p:spTree>
    <p:extLst>
      <p:ext uri="{BB962C8B-B14F-4D97-AF65-F5344CB8AC3E}">
        <p14:creationId xmlns:p14="http://schemas.microsoft.com/office/powerpoint/2010/main" xmlns="" val="15655598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457200" y="260648"/>
            <a:ext cx="7467600" cy="6213304"/>
          </a:xfrm>
        </p:spPr>
        <p:txBody>
          <a:bodyPr>
            <a:normAutofit/>
          </a:bodyPr>
          <a:lstStyle/>
          <a:p>
            <a:pPr marL="0" indent="446088" algn="just">
              <a:buNone/>
            </a:pPr>
            <a:r>
              <a:rPr lang="ru-RU" dirty="0"/>
              <a:t>Позже Чаадаев стал критически относиться к Западу, </a:t>
            </a:r>
            <a:r>
              <a:rPr lang="ru-RU" i="1" dirty="0"/>
              <a:t>выделяя в его социальном организме такие пороки</a:t>
            </a:r>
            <a:r>
              <a:rPr lang="ru-RU" dirty="0"/>
              <a:t>, как эгоизм, враждебность частных интересов, жизнь по </a:t>
            </a:r>
            <a:r>
              <a:rPr lang="ru-RU" dirty="0" smtClean="0"/>
              <a:t>расчёту.</a:t>
            </a:r>
            <a:endParaRPr lang="ru-RU" dirty="0"/>
          </a:p>
          <a:p>
            <a:pPr marL="0" indent="446088" algn="just">
              <a:buNone/>
            </a:pPr>
            <a:r>
              <a:rPr lang="ru-RU" dirty="0" smtClean="0"/>
              <a:t>Чаадаев </a:t>
            </a:r>
            <a:r>
              <a:rPr lang="ru-RU" dirty="0"/>
              <a:t>размышлял об особой роли России в мире. Эта роль должна состоять в том, чтобы «дать миру какой-нибудь важный урок», «...мы призваны решить большую часть проблем социального порядка, завершить большую часть идей, возникших в старых обществах, ответить на важнейшие вопросы, какие занимают человечество». Этой пророческой максимой он стремился преодолеть отчуждённость своей </a:t>
            </a:r>
            <a:r>
              <a:rPr lang="ru-RU" dirty="0" err="1"/>
              <a:t>историософии</a:t>
            </a:r>
            <a:r>
              <a:rPr lang="ru-RU" dirty="0"/>
              <a:t> от исторической почвы, придать ей характер национального идеала.</a:t>
            </a:r>
            <a:br>
              <a:rPr lang="ru-RU" dirty="0"/>
            </a:br>
            <a:endParaRPr lang="ru-RU" dirty="0"/>
          </a:p>
        </p:txBody>
      </p:sp>
    </p:spTree>
    <p:extLst>
      <p:ext uri="{BB962C8B-B14F-4D97-AF65-F5344CB8AC3E}">
        <p14:creationId xmlns:p14="http://schemas.microsoft.com/office/powerpoint/2010/main" xmlns="" val="35851817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67190" y="188640"/>
            <a:ext cx="8609620" cy="580926"/>
          </a:xfrm>
        </p:spPr>
        <p:txBody>
          <a:bodyPr>
            <a:noAutofit/>
          </a:bodyPr>
          <a:lstStyle/>
          <a:p>
            <a:r>
              <a:rPr lang="ru-RU" b="1" u="sng" cap="none"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«Славянофильство» и «западничество».</a:t>
            </a:r>
            <a:endParaRPr lang="ru-RU" b="1" cap="none"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3" name="Объект 2"/>
          <p:cNvSpPr>
            <a:spLocks noGrp="1"/>
          </p:cNvSpPr>
          <p:nvPr>
            <p:ph sz="quarter" idx="1"/>
          </p:nvPr>
        </p:nvSpPr>
        <p:spPr>
          <a:xfrm>
            <a:off x="539552" y="2276872"/>
            <a:ext cx="7056784" cy="3960440"/>
          </a:xfrm>
        </p:spPr>
        <p:txBody>
          <a:bodyPr>
            <a:normAutofit/>
          </a:bodyPr>
          <a:lstStyle/>
          <a:p>
            <a:pPr algn="just"/>
            <a:r>
              <a:rPr lang="ru-RU" b="1" u="sng" dirty="0"/>
              <a:t>Славянофилы:</a:t>
            </a:r>
            <a:r>
              <a:rPr lang="ru-RU" dirty="0"/>
              <a:t/>
            </a:r>
            <a:br>
              <a:rPr lang="ru-RU" dirty="0"/>
            </a:br>
            <a:r>
              <a:rPr lang="ru-RU" dirty="0"/>
              <a:t/>
            </a:r>
            <a:br>
              <a:rPr lang="ru-RU" dirty="0"/>
            </a:br>
            <a:r>
              <a:rPr lang="ru-RU" dirty="0"/>
              <a:t>-Иван Васильевич </a:t>
            </a:r>
            <a:r>
              <a:rPr lang="ru-RU" dirty="0" smtClean="0"/>
              <a:t>Киреевский </a:t>
            </a:r>
            <a:r>
              <a:rPr lang="ru-RU" dirty="0"/>
              <a:t>(1806-1856)</a:t>
            </a:r>
            <a:br>
              <a:rPr lang="ru-RU" dirty="0"/>
            </a:br>
            <a:r>
              <a:rPr lang="ru-RU" dirty="0"/>
              <a:t/>
            </a:r>
            <a:br>
              <a:rPr lang="ru-RU" dirty="0"/>
            </a:br>
            <a:r>
              <a:rPr lang="ru-RU" dirty="0"/>
              <a:t>-Алексей Степанович </a:t>
            </a:r>
            <a:r>
              <a:rPr lang="ru-RU" dirty="0" smtClean="0"/>
              <a:t>Хомяков </a:t>
            </a:r>
            <a:r>
              <a:rPr lang="ru-RU" dirty="0"/>
              <a:t>(1804-1860)</a:t>
            </a:r>
            <a:br>
              <a:rPr lang="ru-RU" dirty="0"/>
            </a:br>
            <a:r>
              <a:rPr lang="ru-RU" dirty="0"/>
              <a:t/>
            </a:r>
            <a:br>
              <a:rPr lang="ru-RU" dirty="0"/>
            </a:br>
            <a:r>
              <a:rPr lang="ru-RU" dirty="0"/>
              <a:t>-Константин Сергеевич </a:t>
            </a:r>
            <a:r>
              <a:rPr lang="ru-RU" dirty="0" smtClean="0"/>
              <a:t>Аксаков (1817-1860</a:t>
            </a:r>
            <a:r>
              <a:rPr lang="ru-RU" dirty="0"/>
              <a:t>)</a:t>
            </a:r>
            <a:br>
              <a:rPr lang="ru-RU" dirty="0"/>
            </a:br>
            <a:r>
              <a:rPr lang="ru-RU" dirty="0"/>
              <a:t/>
            </a:r>
            <a:br>
              <a:rPr lang="ru-RU" dirty="0"/>
            </a:br>
            <a:endParaRPr lang="ru-RU" dirty="0"/>
          </a:p>
        </p:txBody>
      </p:sp>
      <p:sp>
        <p:nvSpPr>
          <p:cNvPr id="4" name="Прямоугольник 3"/>
          <p:cNvSpPr/>
          <p:nvPr/>
        </p:nvSpPr>
        <p:spPr>
          <a:xfrm>
            <a:off x="683568" y="1052736"/>
            <a:ext cx="4214615" cy="584775"/>
          </a:xfrm>
          <a:prstGeom prst="rect">
            <a:avLst/>
          </a:prstGeom>
        </p:spPr>
        <p:txBody>
          <a:bodyPr wrap="none">
            <a:spAutoFit/>
          </a:bodyPr>
          <a:lstStyle/>
          <a:p>
            <a:r>
              <a:rPr lang="ru-RU" sz="3200"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Славянофильство</a:t>
            </a:r>
            <a:endParaRPr lang="ru-RU"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xmlns="" val="2338954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003232" cy="1143000"/>
          </a:xfrm>
        </p:spPr>
        <p:txBody>
          <a:bodyPr/>
          <a:lstStyle/>
          <a:p>
            <a:pPr algn="just"/>
            <a:r>
              <a:rPr lang="ru-RU" b="1" u="sng" cap="none"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Все основные идеи славянофилов тяготеют к полюсу тотальности</a:t>
            </a:r>
            <a:endParaRPr lang="ru-RU" b="1" cap="none"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3" name="Объект 2"/>
          <p:cNvSpPr>
            <a:spLocks noGrp="1"/>
          </p:cNvSpPr>
          <p:nvPr>
            <p:ph sz="quarter" idx="1"/>
          </p:nvPr>
        </p:nvSpPr>
        <p:spPr/>
        <p:txBody>
          <a:bodyPr>
            <a:normAutofit/>
          </a:bodyPr>
          <a:lstStyle/>
          <a:p>
            <a:pPr algn="just"/>
            <a:r>
              <a:rPr lang="ru-RU" dirty="0" smtClean="0"/>
              <a:t>-</a:t>
            </a:r>
            <a:r>
              <a:rPr lang="ru-RU" b="1" i="1" dirty="0"/>
              <a:t>Критика </a:t>
            </a:r>
            <a:r>
              <a:rPr lang="ru-RU" dirty="0"/>
              <a:t>«Запада» за безбожность</a:t>
            </a:r>
          </a:p>
          <a:p>
            <a:pPr algn="just"/>
            <a:r>
              <a:rPr lang="ru-RU" dirty="0"/>
              <a:t>-</a:t>
            </a:r>
            <a:r>
              <a:rPr lang="ru-RU" b="1" i="1" dirty="0"/>
              <a:t>Православие</a:t>
            </a:r>
            <a:r>
              <a:rPr lang="ru-RU" dirty="0"/>
              <a:t> – двигатель истории</a:t>
            </a:r>
          </a:p>
          <a:p>
            <a:pPr algn="just"/>
            <a:r>
              <a:rPr lang="ru-RU" dirty="0"/>
              <a:t>-</a:t>
            </a:r>
            <a:r>
              <a:rPr lang="ru-RU" b="1" i="1" dirty="0"/>
              <a:t>Монархия </a:t>
            </a:r>
            <a:r>
              <a:rPr lang="ru-RU" dirty="0"/>
              <a:t>– идеальная форма правления</a:t>
            </a:r>
          </a:p>
          <a:p>
            <a:pPr algn="just"/>
            <a:r>
              <a:rPr lang="ru-RU" dirty="0"/>
              <a:t>-</a:t>
            </a:r>
            <a:r>
              <a:rPr lang="ru-RU" b="1" i="1" dirty="0"/>
              <a:t>Крестьянская община,</a:t>
            </a:r>
            <a:r>
              <a:rPr lang="ru-RU" dirty="0"/>
              <a:t> внутри которой только и возможен подлинно нравственный человек;</a:t>
            </a:r>
          </a:p>
          <a:p>
            <a:pPr algn="just"/>
            <a:r>
              <a:rPr lang="ru-RU" dirty="0"/>
              <a:t>-</a:t>
            </a:r>
            <a:r>
              <a:rPr lang="ru-RU" b="1" i="1" dirty="0"/>
              <a:t>Соборность - </a:t>
            </a:r>
            <a:r>
              <a:rPr lang="ru-RU" dirty="0"/>
              <a:t>есть </a:t>
            </a:r>
            <a:r>
              <a:rPr lang="ru-RU" b="1" i="1" dirty="0"/>
              <a:t>собирание</a:t>
            </a:r>
            <a:r>
              <a:rPr lang="ru-RU" dirty="0"/>
              <a:t>, соединение всех сил ради общего дела.</a:t>
            </a:r>
          </a:p>
          <a:p>
            <a:pPr algn="just"/>
            <a:r>
              <a:rPr lang="ru-RU" dirty="0"/>
              <a:t>-</a:t>
            </a:r>
            <a:r>
              <a:rPr lang="ru-RU" b="1" i="1" dirty="0"/>
              <a:t>Русский народ - </a:t>
            </a:r>
            <a:r>
              <a:rPr lang="ru-RU" dirty="0"/>
              <a:t>это особый народ (народ - богоносец), призванный к высокой роли в мире.</a:t>
            </a:r>
            <a:br>
              <a:rPr lang="ru-RU" dirty="0"/>
            </a:br>
            <a:endParaRPr lang="ru-RU" dirty="0"/>
          </a:p>
        </p:txBody>
      </p:sp>
    </p:spTree>
    <p:extLst>
      <p:ext uri="{BB962C8B-B14F-4D97-AF65-F5344CB8AC3E}">
        <p14:creationId xmlns:p14="http://schemas.microsoft.com/office/powerpoint/2010/main" xmlns="" val="4232205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332656"/>
            <a:ext cx="7467600" cy="652934"/>
          </a:xfrm>
        </p:spPr>
        <p:txBody>
          <a:bodyPr/>
          <a:lstStyle/>
          <a:p>
            <a:r>
              <a:rPr lang="ru-RU" b="1" u="sng" cap="none"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Вывод:</a:t>
            </a:r>
            <a:endParaRPr lang="ru-RU" b="1" cap="none"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3" name="Объект 2"/>
          <p:cNvSpPr>
            <a:spLocks noGrp="1"/>
          </p:cNvSpPr>
          <p:nvPr>
            <p:ph sz="quarter" idx="1"/>
          </p:nvPr>
        </p:nvSpPr>
        <p:spPr>
          <a:xfrm>
            <a:off x="467544" y="980728"/>
            <a:ext cx="7467600" cy="5616624"/>
          </a:xfrm>
        </p:spPr>
        <p:txBody>
          <a:bodyPr>
            <a:normAutofit/>
          </a:bodyPr>
          <a:lstStyle/>
          <a:p>
            <a:pPr marL="0" indent="0" algn="just">
              <a:buNone/>
            </a:pPr>
            <a:r>
              <a:rPr lang="ru-RU" sz="2800" dirty="0"/>
              <a:t>По сути дела, </a:t>
            </a:r>
            <a:r>
              <a:rPr lang="ru-RU" sz="2800" b="1" i="1" dirty="0"/>
              <a:t>славянофильство</a:t>
            </a:r>
            <a:r>
              <a:rPr lang="ru-RU" sz="2800" dirty="0"/>
              <a:t>- это философия религиозно окрашенного коллективизма</a:t>
            </a:r>
            <a:r>
              <a:rPr lang="ru-RU" sz="2800" dirty="0" smtClean="0"/>
              <a:t>.</a:t>
            </a:r>
          </a:p>
          <a:p>
            <a:pPr marL="0" indent="0" algn="just">
              <a:buNone/>
            </a:pPr>
            <a:r>
              <a:rPr lang="ru-RU" sz="2800" dirty="0" smtClean="0"/>
              <a:t> Задачу </a:t>
            </a:r>
            <a:r>
              <a:rPr lang="ru-RU" sz="2800" dirty="0"/>
              <a:t>последующего развития России они видели в том, чтобы дух православия пронизал весь общественный организм, придал ему высший смысл в развитии</a:t>
            </a:r>
            <a:r>
              <a:rPr lang="ru-RU" sz="2800" dirty="0" smtClean="0"/>
              <a:t>.</a:t>
            </a:r>
          </a:p>
          <a:p>
            <a:pPr marL="0" indent="0" algn="just">
              <a:buNone/>
            </a:pPr>
            <a:r>
              <a:rPr lang="ru-RU" sz="2800" dirty="0" smtClean="0"/>
              <a:t> Свобода </a:t>
            </a:r>
            <a:r>
              <a:rPr lang="ru-RU" sz="2800" dirty="0"/>
              <a:t>индивида возможна, но лишь путем </a:t>
            </a:r>
            <a:r>
              <a:rPr lang="ru-RU" sz="2800" b="1" i="1" dirty="0"/>
              <a:t>подчинения его </a:t>
            </a:r>
            <a:r>
              <a:rPr lang="ru-RU" sz="2800" dirty="0"/>
              <a:t>абсолютным ценностям- авторитету религии и церкви, государству, своему народу</a:t>
            </a:r>
            <a:r>
              <a:rPr lang="ru-RU" sz="2800" dirty="0" smtClean="0"/>
              <a:t>.</a:t>
            </a:r>
            <a:endParaRPr lang="ru-RU" sz="2800" dirty="0"/>
          </a:p>
        </p:txBody>
      </p:sp>
    </p:spTree>
    <p:extLst>
      <p:ext uri="{BB962C8B-B14F-4D97-AF65-F5344CB8AC3E}">
        <p14:creationId xmlns:p14="http://schemas.microsoft.com/office/powerpoint/2010/main" xmlns="" val="6549098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457200" y="1041394"/>
            <a:ext cx="7931224" cy="5432558"/>
          </a:xfrm>
        </p:spPr>
        <p:txBody>
          <a:bodyPr>
            <a:normAutofit/>
          </a:bodyPr>
          <a:lstStyle/>
          <a:p>
            <a:pPr marL="0" indent="0" algn="just">
              <a:buNone/>
            </a:pPr>
            <a:r>
              <a:rPr lang="ru-RU" sz="2600" dirty="0">
                <a:solidFill>
                  <a:schemeClr val="accent1">
                    <a:lumMod val="75000"/>
                  </a:schemeClr>
                </a:solidFill>
              </a:rPr>
              <a:t>В полемике со славянофилами складывалась русская философия индивидуальности,</a:t>
            </a:r>
          </a:p>
          <a:p>
            <a:pPr marL="0" indent="0" algn="just">
              <a:buNone/>
            </a:pPr>
            <a:r>
              <a:rPr lang="ru-RU" sz="2600" dirty="0">
                <a:solidFill>
                  <a:schemeClr val="accent1">
                    <a:lumMod val="75000"/>
                  </a:schemeClr>
                </a:solidFill>
              </a:rPr>
              <a:t>тяготевшая к тем или иным формам западничества.</a:t>
            </a:r>
            <a:br>
              <a:rPr lang="ru-RU" sz="2600" dirty="0">
                <a:solidFill>
                  <a:schemeClr val="accent1">
                    <a:lumMod val="75000"/>
                  </a:schemeClr>
                </a:solidFill>
              </a:rPr>
            </a:br>
            <a:r>
              <a:rPr lang="ru-RU" sz="2600" b="1" u="sng" dirty="0"/>
              <a:t>Западники</a:t>
            </a:r>
            <a:r>
              <a:rPr lang="ru-RU" sz="2800" b="1" u="sng" dirty="0" smtClean="0"/>
              <a:t>:</a:t>
            </a:r>
            <a:r>
              <a:rPr lang="ru-RU" sz="2800" dirty="0"/>
              <a:t/>
            </a:r>
            <a:br>
              <a:rPr lang="ru-RU" sz="2800" dirty="0"/>
            </a:br>
            <a:r>
              <a:rPr lang="ru-RU" sz="2600" dirty="0" smtClean="0"/>
              <a:t>Александр </a:t>
            </a:r>
            <a:r>
              <a:rPr lang="ru-RU" sz="2600" dirty="0"/>
              <a:t>Иванович Герцен </a:t>
            </a:r>
            <a:r>
              <a:rPr lang="ru-RU" sz="2600" dirty="0" smtClean="0"/>
              <a:t>(</a:t>
            </a:r>
            <a:r>
              <a:rPr lang="ru-RU" sz="2600" dirty="0"/>
              <a:t>1812- 1870)</a:t>
            </a:r>
            <a:br>
              <a:rPr lang="ru-RU" sz="2600" dirty="0"/>
            </a:br>
            <a:r>
              <a:rPr lang="ru-RU" sz="2600" dirty="0"/>
              <a:t/>
            </a:r>
            <a:br>
              <a:rPr lang="ru-RU" sz="2600" dirty="0"/>
            </a:br>
            <a:r>
              <a:rPr lang="ru-RU" sz="2600" dirty="0" smtClean="0"/>
              <a:t>Виссарион </a:t>
            </a:r>
            <a:r>
              <a:rPr lang="ru-RU" sz="2600" dirty="0"/>
              <a:t>Григорьевич </a:t>
            </a:r>
            <a:r>
              <a:rPr lang="ru-RU" sz="2600" dirty="0" smtClean="0"/>
              <a:t>Белинский (1811- </a:t>
            </a:r>
            <a:r>
              <a:rPr lang="ru-RU" sz="2600" dirty="0"/>
              <a:t>1848)</a:t>
            </a:r>
            <a:br>
              <a:rPr lang="ru-RU" sz="2600" dirty="0"/>
            </a:br>
            <a:r>
              <a:rPr lang="ru-RU" sz="2600" dirty="0"/>
              <a:t/>
            </a:r>
            <a:br>
              <a:rPr lang="ru-RU" sz="2600" dirty="0"/>
            </a:br>
            <a:r>
              <a:rPr lang="ru-RU" sz="2600" dirty="0" smtClean="0"/>
              <a:t>Тимофей </a:t>
            </a:r>
            <a:r>
              <a:rPr lang="ru-RU" sz="2600" dirty="0"/>
              <a:t>Николаевич </a:t>
            </a:r>
            <a:r>
              <a:rPr lang="ru-RU" sz="2600" dirty="0" smtClean="0"/>
              <a:t>Грановский (1813- </a:t>
            </a:r>
            <a:r>
              <a:rPr lang="ru-RU" sz="2600" dirty="0"/>
              <a:t>1859)</a:t>
            </a:r>
            <a:br>
              <a:rPr lang="ru-RU" sz="2600" dirty="0"/>
            </a:br>
            <a:r>
              <a:rPr lang="ru-RU" sz="2600" dirty="0"/>
              <a:t/>
            </a:r>
            <a:br>
              <a:rPr lang="ru-RU" sz="2600" dirty="0"/>
            </a:br>
            <a:r>
              <a:rPr lang="ru-RU" sz="2600" dirty="0" smtClean="0"/>
              <a:t>Николай </a:t>
            </a:r>
            <a:r>
              <a:rPr lang="ru-RU" sz="2600" dirty="0"/>
              <a:t>Гаврилович </a:t>
            </a:r>
            <a:r>
              <a:rPr lang="ru-RU" sz="2600" dirty="0" smtClean="0"/>
              <a:t>Чернышевский </a:t>
            </a:r>
            <a:r>
              <a:rPr lang="ru-RU" sz="2600" dirty="0"/>
              <a:t>(1828- 1889)</a:t>
            </a:r>
          </a:p>
        </p:txBody>
      </p:sp>
      <p:sp>
        <p:nvSpPr>
          <p:cNvPr id="4" name="Прямоугольник 3"/>
          <p:cNvSpPr/>
          <p:nvPr/>
        </p:nvSpPr>
        <p:spPr>
          <a:xfrm>
            <a:off x="539552" y="456618"/>
            <a:ext cx="3719288" cy="584775"/>
          </a:xfrm>
          <a:prstGeom prst="rect">
            <a:avLst/>
          </a:prstGeom>
        </p:spPr>
        <p:txBody>
          <a:bodyPr wrap="none">
            <a:spAutoFit/>
          </a:bodyPr>
          <a:lstStyle/>
          <a:p>
            <a:r>
              <a:rPr lang="ru-RU" sz="3200" b="1" u="sng"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Западничество:</a:t>
            </a:r>
            <a:endParaRPr lang="ru-RU" sz="3200" b="1" u="sng"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xmlns="" val="10209881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274638"/>
            <a:ext cx="8712968" cy="850106"/>
          </a:xfrm>
        </p:spPr>
        <p:txBody>
          <a:bodyPr>
            <a:noAutofit/>
          </a:bodyPr>
          <a:lstStyle/>
          <a:p>
            <a:r>
              <a:rPr lang="ru-RU" b="1" cap="none"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Были выразителями идеи единого общемирового прогрессивного развития</a:t>
            </a:r>
            <a:r>
              <a:rPr lang="ru-RU" b="1" cap="none"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ru-RU" b="1" cap="none"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3" name="Объект 2"/>
          <p:cNvSpPr>
            <a:spLocks noGrp="1"/>
          </p:cNvSpPr>
          <p:nvPr>
            <p:ph sz="quarter" idx="1"/>
          </p:nvPr>
        </p:nvSpPr>
        <p:spPr>
          <a:xfrm>
            <a:off x="457200" y="1196752"/>
            <a:ext cx="7467600" cy="5277200"/>
          </a:xfrm>
        </p:spPr>
        <p:txBody>
          <a:bodyPr>
            <a:normAutofit fontScale="92500"/>
          </a:bodyPr>
          <a:lstStyle/>
          <a:p>
            <a:pPr algn="just"/>
            <a:r>
              <a:rPr lang="ru-RU" b="1" i="1" dirty="0" smtClean="0"/>
              <a:t>европеизация </a:t>
            </a:r>
            <a:r>
              <a:rPr lang="ru-RU" b="1" i="1" dirty="0"/>
              <a:t>страны</a:t>
            </a:r>
            <a:r>
              <a:rPr lang="ru-RU" dirty="0"/>
              <a:t>, т.е. развитие общества по буржуазному </a:t>
            </a:r>
            <a:r>
              <a:rPr lang="ru-RU" dirty="0" smtClean="0"/>
              <a:t>пути.</a:t>
            </a:r>
          </a:p>
          <a:p>
            <a:pPr algn="just"/>
            <a:r>
              <a:rPr lang="ru-RU" dirty="0" smtClean="0"/>
              <a:t>Считали </a:t>
            </a:r>
            <a:r>
              <a:rPr lang="ru-RU" dirty="0"/>
              <a:t>религию и церковь </a:t>
            </a:r>
            <a:r>
              <a:rPr lang="ru-RU" b="1" i="1" dirty="0"/>
              <a:t>тормозом</a:t>
            </a:r>
            <a:r>
              <a:rPr lang="ru-RU" dirty="0"/>
              <a:t> общественного </a:t>
            </a:r>
            <a:r>
              <a:rPr lang="ru-RU" dirty="0" smtClean="0"/>
              <a:t>прогресса.</a:t>
            </a:r>
          </a:p>
          <a:p>
            <a:pPr algn="just"/>
            <a:r>
              <a:rPr lang="ru-RU" dirty="0" smtClean="0"/>
              <a:t>Высоко </a:t>
            </a:r>
            <a:r>
              <a:rPr lang="ru-RU" dirty="0"/>
              <a:t>оценивали</a:t>
            </a:r>
            <a:r>
              <a:rPr lang="ru-RU" b="1" i="1" dirty="0"/>
              <a:t> человеческий разум и науку</a:t>
            </a:r>
            <a:r>
              <a:rPr lang="ru-RU" dirty="0"/>
              <a:t>, уважительно относились к правовым нормам </a:t>
            </a:r>
            <a:r>
              <a:rPr lang="ru-RU" dirty="0" smtClean="0"/>
              <a:t>общества.</a:t>
            </a:r>
            <a:endParaRPr lang="ru-RU" dirty="0"/>
          </a:p>
          <a:p>
            <a:pPr algn="just"/>
            <a:r>
              <a:rPr lang="ru-RU" dirty="0" smtClean="0"/>
              <a:t>Основная </a:t>
            </a:r>
            <a:r>
              <a:rPr lang="ru-RU" dirty="0"/>
              <a:t>ценность общества для них является</a:t>
            </a:r>
            <a:r>
              <a:rPr lang="ru-RU" b="1" i="1" dirty="0"/>
              <a:t> индивид</a:t>
            </a:r>
            <a:r>
              <a:rPr lang="ru-RU" dirty="0"/>
              <a:t>, а государство призвано защищать его права и </a:t>
            </a:r>
            <a:r>
              <a:rPr lang="ru-RU" dirty="0" smtClean="0"/>
              <a:t>свободы.</a:t>
            </a:r>
            <a:endParaRPr lang="ru-RU" dirty="0"/>
          </a:p>
          <a:p>
            <a:pPr algn="just"/>
            <a:r>
              <a:rPr lang="ru-RU" dirty="0" smtClean="0"/>
              <a:t>В </a:t>
            </a:r>
            <a:r>
              <a:rPr lang="ru-RU" dirty="0"/>
              <a:t>социальной сфере они ориентировались либо </a:t>
            </a:r>
            <a:r>
              <a:rPr lang="ru-RU" b="1" i="1" dirty="0"/>
              <a:t>на конституционную монархию</a:t>
            </a:r>
            <a:r>
              <a:rPr lang="ru-RU" dirty="0"/>
              <a:t>, либо </a:t>
            </a:r>
            <a:r>
              <a:rPr lang="ru-RU" b="1" i="1" dirty="0"/>
              <a:t>на социалистические или анархические формы государственного правления</a:t>
            </a:r>
            <a:r>
              <a:rPr lang="ru-RU" b="1" i="1" dirty="0" smtClean="0"/>
              <a:t>.</a:t>
            </a:r>
            <a:endParaRPr lang="ru-RU" dirty="0"/>
          </a:p>
        </p:txBody>
      </p:sp>
    </p:spTree>
    <p:extLst>
      <p:ext uri="{BB962C8B-B14F-4D97-AF65-F5344CB8AC3E}">
        <p14:creationId xmlns:p14="http://schemas.microsoft.com/office/powerpoint/2010/main" xmlns="" val="40427626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457200" y="188640"/>
            <a:ext cx="7467600" cy="6285312"/>
          </a:xfrm>
        </p:spPr>
        <p:txBody>
          <a:bodyPr>
            <a:normAutofit/>
          </a:bodyPr>
          <a:lstStyle/>
          <a:p>
            <a:pPr marL="0" indent="446088" algn="just">
              <a:buNone/>
            </a:pPr>
            <a:r>
              <a:rPr lang="ru-RU" dirty="0"/>
              <a:t>В последней трети 19 столетия сложилась </a:t>
            </a:r>
            <a:r>
              <a:rPr lang="ru-RU" b="1" u="sng" dirty="0"/>
              <a:t>вторая историческая форма </a:t>
            </a:r>
            <a:r>
              <a:rPr lang="ru-RU" dirty="0"/>
              <a:t>полюсов русской философии</a:t>
            </a:r>
            <a:r>
              <a:rPr lang="ru-RU" dirty="0" smtClean="0"/>
              <a:t>:</a:t>
            </a:r>
          </a:p>
          <a:p>
            <a:pPr marL="0" indent="446088" algn="just">
              <a:buNone/>
            </a:pPr>
            <a:r>
              <a:rPr lang="ru-RU" i="1" dirty="0" smtClean="0"/>
              <a:t>Традиции славянофилов</a:t>
            </a:r>
            <a:r>
              <a:rPr lang="ru-RU" dirty="0"/>
              <a:t> продолжили </a:t>
            </a:r>
            <a:r>
              <a:rPr lang="ru-RU" b="1" i="1" u="sng" dirty="0"/>
              <a:t>почвенники</a:t>
            </a:r>
            <a:r>
              <a:rPr lang="ru-RU" b="1" u="sng" dirty="0"/>
              <a:t> </a:t>
            </a:r>
            <a:r>
              <a:rPr lang="ru-RU" dirty="0"/>
              <a:t>- философское направление, для которого главной была идея о «</a:t>
            </a:r>
            <a:r>
              <a:rPr lang="ru-RU" b="1" i="1" dirty="0"/>
              <a:t>национальной почве</a:t>
            </a:r>
            <a:r>
              <a:rPr lang="ru-RU" dirty="0"/>
              <a:t>» как основе социального и духовного развития России</a:t>
            </a:r>
            <a:r>
              <a:rPr lang="ru-RU" dirty="0" smtClean="0"/>
              <a:t>.</a:t>
            </a:r>
          </a:p>
          <a:p>
            <a:pPr marL="727075" indent="0" algn="just">
              <a:buNone/>
              <a:tabLst>
                <a:tab pos="727075" algn="l"/>
              </a:tabLst>
            </a:pPr>
            <a:r>
              <a:rPr lang="ru-RU" dirty="0"/>
              <a:t> </a:t>
            </a:r>
            <a:br>
              <a:rPr lang="ru-RU" dirty="0"/>
            </a:br>
            <a:endParaRPr lang="ru-RU" dirty="0"/>
          </a:p>
        </p:txBody>
      </p:sp>
      <p:pic>
        <p:nvPicPr>
          <p:cNvPr id="1026" name="Picture 2" descr="C:\Users\Алёна\Desktop\107890_large.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88024" y="3461522"/>
            <a:ext cx="2370338" cy="3168352"/>
          </a:xfrm>
          <a:prstGeom prst="rect">
            <a:avLst/>
          </a:prstGeom>
          <a:noFill/>
          <a:extLst>
            <a:ext uri="{909E8E84-426E-40DD-AFC4-6F175D3DCCD1}">
              <a14:hiddenFill xmlns:a14="http://schemas.microsoft.com/office/drawing/2010/main" xmlns="">
                <a:solidFill>
                  <a:srgbClr val="FFFFFF"/>
                </a:solidFill>
              </a14:hiddenFill>
            </a:ext>
          </a:extLst>
        </p:spPr>
      </p:pic>
      <p:pic>
        <p:nvPicPr>
          <p:cNvPr id="1027" name="Picture 3" descr="C:\Users\Алёна\Desktop\640.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8316" y="3461522"/>
            <a:ext cx="4233961" cy="317547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048512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457200" y="404664"/>
            <a:ext cx="7467600" cy="6069288"/>
          </a:xfrm>
        </p:spPr>
        <p:txBody>
          <a:bodyPr>
            <a:normAutofit fontScale="92500"/>
          </a:bodyPr>
          <a:lstStyle/>
          <a:p>
            <a:pPr marL="0" indent="0" algn="just">
              <a:buNone/>
              <a:tabLst>
                <a:tab pos="727075" algn="l"/>
              </a:tabLst>
            </a:pPr>
            <a:r>
              <a:rPr lang="ru-RU" sz="2800" dirty="0" smtClean="0">
                <a:solidFill>
                  <a:srgbClr val="FF0000"/>
                </a:solidFill>
              </a:rPr>
              <a:t>1</a:t>
            </a:r>
            <a:r>
              <a:rPr lang="ru-RU" sz="2800" dirty="0" smtClean="0"/>
              <a:t>)Для </a:t>
            </a:r>
            <a:r>
              <a:rPr lang="ru-RU" sz="2800" dirty="0"/>
              <a:t>них была характерна идея о </a:t>
            </a:r>
            <a:r>
              <a:rPr lang="ru-RU" sz="2800" b="1" i="1" dirty="0"/>
              <a:t>превосходстве искусства над наукой</a:t>
            </a:r>
            <a:r>
              <a:rPr lang="ru-RU" sz="2800" dirty="0"/>
              <a:t>. Ф. М. Достоевский отмечал «Философия есть тоже поэзия, только высший градус её».</a:t>
            </a:r>
          </a:p>
          <a:p>
            <a:pPr marL="0" indent="0">
              <a:buNone/>
              <a:tabLst>
                <a:tab pos="727075" algn="l"/>
              </a:tabLst>
            </a:pPr>
            <a:r>
              <a:rPr lang="ru-RU" sz="2800" dirty="0">
                <a:solidFill>
                  <a:srgbClr val="FF0000"/>
                </a:solidFill>
              </a:rPr>
              <a:t>2</a:t>
            </a:r>
            <a:r>
              <a:rPr lang="ru-RU" sz="2800" dirty="0" smtClean="0"/>
              <a:t>)Их </a:t>
            </a:r>
            <a:r>
              <a:rPr lang="ru-RU" sz="2800" dirty="0"/>
              <a:t>отличала также </a:t>
            </a:r>
            <a:r>
              <a:rPr lang="ru-RU" sz="2800" b="1" i="1" dirty="0"/>
              <a:t>религиозная ориентированность философии</a:t>
            </a:r>
            <a:r>
              <a:rPr lang="ru-RU" sz="2800" dirty="0" smtClean="0"/>
              <a:t>.</a:t>
            </a:r>
            <a:endParaRPr lang="ru-RU" sz="2800" dirty="0"/>
          </a:p>
          <a:p>
            <a:pPr marL="0" indent="0">
              <a:buNone/>
            </a:pPr>
            <a:r>
              <a:rPr lang="ru-RU" sz="2800" dirty="0" smtClean="0"/>
              <a:t>Достоевский </a:t>
            </a:r>
            <a:r>
              <a:rPr lang="ru-RU" sz="2800" dirty="0"/>
              <a:t>построил целую концепцию делящую историю человечества на 3 стадии</a:t>
            </a:r>
            <a:r>
              <a:rPr lang="ru-RU" sz="2800" dirty="0" smtClean="0"/>
              <a:t>:</a:t>
            </a:r>
            <a:endParaRPr lang="ru-RU" sz="2800" dirty="0"/>
          </a:p>
          <a:p>
            <a:pPr marL="633413" indent="-280988">
              <a:buNone/>
            </a:pPr>
            <a:r>
              <a:rPr lang="ru-RU" sz="2800" dirty="0" smtClean="0"/>
              <a:t>-</a:t>
            </a:r>
            <a:r>
              <a:rPr lang="ru-RU" sz="2800" b="1" i="1" dirty="0"/>
              <a:t>Патриархальность</a:t>
            </a:r>
            <a:r>
              <a:rPr lang="ru-RU" sz="2800" dirty="0"/>
              <a:t> (естественная коллективность) </a:t>
            </a:r>
            <a:br>
              <a:rPr lang="ru-RU" sz="2800" dirty="0"/>
            </a:br>
            <a:r>
              <a:rPr lang="ru-RU" sz="2800" dirty="0"/>
              <a:t>-</a:t>
            </a:r>
            <a:r>
              <a:rPr lang="ru-RU" sz="2800" b="1" i="1" dirty="0"/>
              <a:t>Цивилизация</a:t>
            </a:r>
            <a:r>
              <a:rPr lang="ru-RU" sz="2800" dirty="0"/>
              <a:t> (болезненная индивидуализация</a:t>
            </a:r>
            <a:r>
              <a:rPr lang="ru-RU" sz="2800" dirty="0" smtClean="0"/>
              <a:t>)</a:t>
            </a:r>
            <a:r>
              <a:rPr lang="ru-RU" sz="2800" dirty="0"/>
              <a:t/>
            </a:r>
            <a:br>
              <a:rPr lang="ru-RU" sz="2800" dirty="0"/>
            </a:br>
            <a:r>
              <a:rPr lang="ru-RU" sz="2800" dirty="0"/>
              <a:t>-</a:t>
            </a:r>
            <a:r>
              <a:rPr lang="ru-RU" sz="2800" b="1" dirty="0"/>
              <a:t>Христианство</a:t>
            </a:r>
            <a:r>
              <a:rPr lang="ru-RU" sz="2800" dirty="0"/>
              <a:t> как синтез предыдущих</a:t>
            </a:r>
            <a:r>
              <a:rPr lang="ru-RU" dirty="0" smtClean="0"/>
              <a:t>.</a:t>
            </a:r>
            <a:endParaRPr lang="ru-RU" dirty="0"/>
          </a:p>
        </p:txBody>
      </p:sp>
    </p:spTree>
    <p:extLst>
      <p:ext uri="{BB962C8B-B14F-4D97-AF65-F5344CB8AC3E}">
        <p14:creationId xmlns:p14="http://schemas.microsoft.com/office/powerpoint/2010/main" xmlns="" val="1349649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457200" y="404664"/>
            <a:ext cx="7467600" cy="6069288"/>
          </a:xfrm>
        </p:spPr>
        <p:txBody>
          <a:bodyPr>
            <a:normAutofit/>
          </a:bodyPr>
          <a:lstStyle/>
          <a:p>
            <a:pPr marL="0" indent="0" algn="just">
              <a:buNone/>
            </a:pPr>
            <a:r>
              <a:rPr lang="ru-RU" sz="2800" dirty="0">
                <a:solidFill>
                  <a:srgbClr val="FF0000"/>
                </a:solidFill>
              </a:rPr>
              <a:t>3</a:t>
            </a:r>
            <a:r>
              <a:rPr lang="ru-RU" dirty="0"/>
              <a:t>)Отвергали капитализм и социализм как путь развития России</a:t>
            </a:r>
            <a:r>
              <a:rPr lang="ru-RU" dirty="0" smtClean="0"/>
              <a:t>.</a:t>
            </a:r>
            <a:r>
              <a:rPr lang="ru-RU" dirty="0"/>
              <a:t/>
            </a:r>
            <a:br>
              <a:rPr lang="ru-RU" dirty="0"/>
            </a:br>
            <a:r>
              <a:rPr lang="ru-RU" dirty="0"/>
              <a:t>-</a:t>
            </a:r>
            <a:r>
              <a:rPr lang="ru-RU" i="1" dirty="0"/>
              <a:t>Традиции западников</a:t>
            </a:r>
            <a:r>
              <a:rPr lang="ru-RU" dirty="0"/>
              <a:t> – </a:t>
            </a:r>
            <a:r>
              <a:rPr lang="ru-RU" b="1" i="1" u="sng" dirty="0"/>
              <a:t>народники</a:t>
            </a:r>
            <a:r>
              <a:rPr lang="ru-RU" dirty="0"/>
              <a:t>, они сохранили веру в </a:t>
            </a:r>
            <a:r>
              <a:rPr lang="ru-RU" dirty="0" smtClean="0"/>
              <a:t>науку</a:t>
            </a:r>
            <a:r>
              <a:rPr lang="ru-RU" dirty="0"/>
              <a:t/>
            </a:r>
            <a:br>
              <a:rPr lang="ru-RU" dirty="0"/>
            </a:br>
            <a:r>
              <a:rPr lang="ru-RU" dirty="0"/>
              <a:t>-считали, что царство «нравственности, справедливости» может наступить лишь через деятельность героев, способных повести за собой бессознательное массовое движение. </a:t>
            </a:r>
            <a:br>
              <a:rPr lang="ru-RU" dirty="0"/>
            </a:br>
            <a:r>
              <a:rPr lang="ru-RU" dirty="0"/>
              <a:t>В результате идейных исканий путей развития России в середине 80-х </a:t>
            </a:r>
            <a:r>
              <a:rPr lang="ru-RU" dirty="0" err="1"/>
              <a:t>г.г</a:t>
            </a:r>
            <a:r>
              <a:rPr lang="ru-RU" dirty="0"/>
              <a:t>. 19 столетия в русской философии</a:t>
            </a:r>
            <a:r>
              <a:rPr lang="ru-RU" b="1" i="1" dirty="0"/>
              <a:t> </a:t>
            </a:r>
            <a:r>
              <a:rPr lang="ru-RU" b="1" i="1" dirty="0" smtClean="0"/>
              <a:t>.</a:t>
            </a:r>
            <a:endParaRPr lang="ru-RU" dirty="0" smtClean="0"/>
          </a:p>
        </p:txBody>
      </p:sp>
    </p:spTree>
    <p:extLst>
      <p:ext uri="{BB962C8B-B14F-4D97-AF65-F5344CB8AC3E}">
        <p14:creationId xmlns:p14="http://schemas.microsoft.com/office/powerpoint/2010/main" xmlns="" val="23328220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2920" y="188640"/>
            <a:ext cx="8898160" cy="652934"/>
          </a:xfrm>
        </p:spPr>
        <p:txBody>
          <a:bodyPr>
            <a:noAutofit/>
          </a:bodyPr>
          <a:lstStyle/>
          <a:p>
            <a:r>
              <a:rPr lang="ru-RU" b="1" u="sng" cap="none"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Русская </a:t>
            </a:r>
            <a:r>
              <a:rPr lang="ru-RU" b="1" u="sng" cap="none"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культура</a:t>
            </a:r>
            <a:r>
              <a:rPr lang="ru-RU" b="1" cap="none"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–явление уникальное:</a:t>
            </a:r>
            <a:endParaRPr lang="ru-RU" b="1" cap="none"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3" name="Объект 2"/>
          <p:cNvSpPr>
            <a:spLocks noGrp="1"/>
          </p:cNvSpPr>
          <p:nvPr>
            <p:ph sz="quarter" idx="1"/>
          </p:nvPr>
        </p:nvSpPr>
        <p:spPr>
          <a:xfrm>
            <a:off x="323528" y="950422"/>
            <a:ext cx="8136904" cy="3270666"/>
          </a:xfrm>
        </p:spPr>
        <p:txBody>
          <a:bodyPr>
            <a:noAutofit/>
          </a:bodyPr>
          <a:lstStyle/>
          <a:p>
            <a:pPr marL="457200" indent="-457200" algn="just">
              <a:buAutoNum type="arabicParenR"/>
            </a:pPr>
            <a:r>
              <a:rPr lang="ru-RU" sz="2200" dirty="0" smtClean="0"/>
              <a:t>Географически </a:t>
            </a:r>
            <a:r>
              <a:rPr lang="ru-RU" sz="2200" dirty="0"/>
              <a:t>наше Отечество, на протяжении всего своего существования, находилось на перекрестке Западной и Восточной цивилизации</a:t>
            </a:r>
            <a:r>
              <a:rPr lang="ru-RU" sz="2200" dirty="0" smtClean="0"/>
              <a:t>.</a:t>
            </a:r>
          </a:p>
          <a:p>
            <a:pPr marL="457200" indent="-457200" algn="just">
              <a:buAutoNum type="arabicParenR"/>
            </a:pPr>
            <a:r>
              <a:rPr lang="ru-RU" sz="2200" dirty="0" smtClean="0"/>
              <a:t>Наша </a:t>
            </a:r>
            <a:r>
              <a:rPr lang="ru-RU" sz="2200" dirty="0"/>
              <a:t>культура сложилась позже большинства азиатских и европейских цивилизаций и находилась с ними в постоянном контакте, но никогда не опускалась до “голого” их копирования, а с </a:t>
            </a:r>
            <a:r>
              <a:rPr lang="ru-RU" sz="2200" dirty="0" smtClean="0"/>
              <a:t>Х</a:t>
            </a:r>
            <a:r>
              <a:rPr lang="en-US" sz="2200" dirty="0" smtClean="0"/>
              <a:t>I</a:t>
            </a:r>
            <a:r>
              <a:rPr lang="ru-RU" sz="2200" dirty="0" smtClean="0"/>
              <a:t>Х </a:t>
            </a:r>
            <a:r>
              <a:rPr lang="ru-RU" sz="2200" dirty="0"/>
              <a:t>века сама начала оказывать серьезное влияние на культуру других </a:t>
            </a:r>
            <a:r>
              <a:rPr lang="ru-RU" sz="2200" dirty="0" smtClean="0"/>
              <a:t>народов.</a:t>
            </a:r>
          </a:p>
          <a:p>
            <a:pPr marL="457200" indent="-457200" algn="just">
              <a:buAutoNum type="arabicParenR"/>
            </a:pPr>
            <a:endParaRPr lang="ru-RU" sz="2200" dirty="0" smtClean="0"/>
          </a:p>
        </p:txBody>
      </p:sp>
      <p:pic>
        <p:nvPicPr>
          <p:cNvPr id="1027" name="Picture 3" descr="E:\111111\church.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471592" y="3989586"/>
            <a:ext cx="3312368" cy="2621927"/>
          </a:xfrm>
          <a:prstGeom prst="rect">
            <a:avLst/>
          </a:prstGeom>
          <a:noFill/>
          <a:extLst>
            <a:ext uri="{909E8E84-426E-40DD-AFC4-6F175D3DCCD1}">
              <a14:hiddenFill xmlns:a14="http://schemas.microsoft.com/office/drawing/2010/main" xmlns="">
                <a:solidFill>
                  <a:srgbClr val="FFFFFF"/>
                </a:solidFill>
              </a14:hiddenFill>
            </a:ext>
          </a:extLst>
        </p:spPr>
      </p:pic>
      <p:sp>
        <p:nvSpPr>
          <p:cNvPr id="4" name="Прямоугольник 3"/>
          <p:cNvSpPr/>
          <p:nvPr/>
        </p:nvSpPr>
        <p:spPr>
          <a:xfrm>
            <a:off x="323528" y="3990533"/>
            <a:ext cx="5076056" cy="2800767"/>
          </a:xfrm>
          <a:prstGeom prst="rect">
            <a:avLst/>
          </a:prstGeom>
        </p:spPr>
        <p:txBody>
          <a:bodyPr wrap="square">
            <a:spAutoFit/>
          </a:bodyPr>
          <a:lstStyle/>
          <a:p>
            <a:pPr marL="457200" indent="-457200" algn="just">
              <a:buClr>
                <a:srgbClr val="FFC000"/>
              </a:buClr>
              <a:buFont typeface="+mj-lt"/>
              <a:buAutoNum type="arabicParenR" startAt="3"/>
            </a:pPr>
            <a:r>
              <a:rPr lang="ru-RU" sz="2200" dirty="0"/>
              <a:t>Формирование нашей культуры происходило не только в благоприятных условиях, но и в и идеалов, путем приказов и запретов, </a:t>
            </a:r>
            <a:r>
              <a:rPr lang="ru-RU" sz="2200" dirty="0" err="1"/>
              <a:t>разруусловиях</a:t>
            </a:r>
            <a:r>
              <a:rPr lang="ru-RU" sz="2200" dirty="0"/>
              <a:t> насильственного насаждения чуждых образцов </a:t>
            </a:r>
            <a:r>
              <a:rPr lang="ru-RU" sz="2200" dirty="0" err="1"/>
              <a:t>шения</a:t>
            </a:r>
            <a:r>
              <a:rPr lang="ru-RU" sz="2200" dirty="0"/>
              <a:t> и наказания</a:t>
            </a:r>
            <a:r>
              <a:rPr lang="ru-RU" sz="2200" dirty="0" smtClean="0"/>
              <a:t>.</a:t>
            </a:r>
            <a:endParaRPr lang="ru-RU" sz="2200" dirty="0"/>
          </a:p>
        </p:txBody>
      </p:sp>
    </p:spTree>
    <p:extLst>
      <p:ext uri="{BB962C8B-B14F-4D97-AF65-F5344CB8AC3E}">
        <p14:creationId xmlns:p14="http://schemas.microsoft.com/office/powerpoint/2010/main" xmlns="" val="1332816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457200" y="476672"/>
            <a:ext cx="7467600" cy="5997280"/>
          </a:xfrm>
        </p:spPr>
        <p:txBody>
          <a:bodyPr>
            <a:normAutofit/>
          </a:bodyPr>
          <a:lstStyle/>
          <a:p>
            <a:pPr marL="0" indent="446088" algn="just">
              <a:buNone/>
            </a:pPr>
            <a:r>
              <a:rPr lang="ru-RU" b="1" dirty="0" smtClean="0"/>
              <a:t>В русской </a:t>
            </a:r>
            <a:r>
              <a:rPr lang="ru-RU" b="1" dirty="0"/>
              <a:t>философии</a:t>
            </a:r>
            <a:r>
              <a:rPr lang="ru-RU" b="1" i="1" dirty="0"/>
              <a:t> образуется два мощных направления</a:t>
            </a:r>
            <a:r>
              <a:rPr lang="ru-RU" b="1" dirty="0"/>
              <a:t>:</a:t>
            </a:r>
          </a:p>
          <a:p>
            <a:pPr marL="727075" indent="0">
              <a:buNone/>
            </a:pPr>
            <a:r>
              <a:rPr lang="ru-RU" b="1" dirty="0"/>
              <a:t>1-й:</a:t>
            </a:r>
            <a:r>
              <a:rPr lang="ru-RU" dirty="0"/>
              <a:t> </a:t>
            </a:r>
            <a:r>
              <a:rPr lang="ru-RU" b="1" i="1" dirty="0"/>
              <a:t>Русский религиозный ренессанс</a:t>
            </a:r>
            <a:r>
              <a:rPr lang="ru-RU" dirty="0"/>
              <a:t> конца 19 - начала 20 века.</a:t>
            </a:r>
            <a:br>
              <a:rPr lang="ru-RU" dirty="0"/>
            </a:br>
            <a:r>
              <a:rPr lang="ru-RU" dirty="0"/>
              <a:t/>
            </a:r>
            <a:br>
              <a:rPr lang="ru-RU" dirty="0"/>
            </a:br>
            <a:r>
              <a:rPr lang="ru-RU" b="1" dirty="0"/>
              <a:t>2-й</a:t>
            </a:r>
            <a:r>
              <a:rPr lang="ru-RU" dirty="0"/>
              <a:t>:</a:t>
            </a:r>
            <a:r>
              <a:rPr lang="ru-RU" b="1" i="1" dirty="0"/>
              <a:t> Русский Марксизм</a:t>
            </a:r>
            <a:r>
              <a:rPr lang="ru-RU" dirty="0" smtClean="0"/>
              <a:t>.</a:t>
            </a:r>
          </a:p>
          <a:p>
            <a:pPr marL="0" indent="446088" algn="just">
              <a:buNone/>
            </a:pPr>
            <a:r>
              <a:rPr lang="ru-RU" dirty="0" smtClean="0"/>
              <a:t>В </a:t>
            </a:r>
            <a:r>
              <a:rPr lang="ru-RU" dirty="0"/>
              <a:t>целом русская философия 19 - начала 20 века явилась отражением идейных исканий исторического пути развития </a:t>
            </a:r>
            <a:r>
              <a:rPr lang="ru-RU" dirty="0" smtClean="0"/>
              <a:t>России.</a:t>
            </a:r>
            <a:endParaRPr lang="ru-RU" dirty="0"/>
          </a:p>
          <a:p>
            <a:pPr marL="0" indent="446088" algn="just">
              <a:buNone/>
            </a:pPr>
            <a:r>
              <a:rPr lang="ru-RU" dirty="0" smtClean="0"/>
              <a:t>В </a:t>
            </a:r>
            <a:r>
              <a:rPr lang="ru-RU" dirty="0"/>
              <a:t>противоборстве идей славянофилов и западников в конечном итоге победила западная ориентация, но трансформировавшаяся на русской почве в теорию марксизма- ленинизма</a:t>
            </a:r>
            <a:r>
              <a:rPr lang="ru-RU" dirty="0" smtClean="0"/>
              <a:t>.</a:t>
            </a:r>
            <a:endParaRPr lang="ru-RU" dirty="0"/>
          </a:p>
        </p:txBody>
      </p:sp>
    </p:spTree>
    <p:extLst>
      <p:ext uri="{BB962C8B-B14F-4D97-AF65-F5344CB8AC3E}">
        <p14:creationId xmlns:p14="http://schemas.microsoft.com/office/powerpoint/2010/main" xmlns="" val="1632188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332656"/>
            <a:ext cx="7467600" cy="724942"/>
          </a:xfrm>
        </p:spPr>
        <p:txBody>
          <a:bodyPr/>
          <a:lstStyle/>
          <a:p>
            <a:pPr lvl="0"/>
            <a:r>
              <a:rPr lang="ru-RU" b="1" cap="none"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Русская идея Николая Бердяева</a:t>
            </a:r>
            <a:r>
              <a:rPr lang="ru-RU" b="1" cap="none"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ru-RU" b="1" cap="none"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3" name="Объект 2"/>
          <p:cNvSpPr>
            <a:spLocks noGrp="1"/>
          </p:cNvSpPr>
          <p:nvPr>
            <p:ph sz="quarter" idx="1"/>
          </p:nvPr>
        </p:nvSpPr>
        <p:spPr>
          <a:xfrm>
            <a:off x="3131840" y="1052736"/>
            <a:ext cx="4792960" cy="3168352"/>
          </a:xfrm>
        </p:spPr>
        <p:txBody>
          <a:bodyPr>
            <a:noAutofit/>
          </a:bodyPr>
          <a:lstStyle/>
          <a:p>
            <a:pPr marL="0" indent="352425" algn="just">
              <a:buNone/>
            </a:pPr>
            <a:r>
              <a:rPr lang="ru-RU" sz="2500" dirty="0"/>
              <a:t>Большое значение в развитии русской философии имел период, который часто называют духовным ренессансом начала ХХ </a:t>
            </a:r>
            <a:r>
              <a:rPr lang="ru-RU" sz="2500" dirty="0" smtClean="0"/>
              <a:t>века.</a:t>
            </a:r>
            <a:endParaRPr lang="ru-RU" sz="2500" dirty="0"/>
          </a:p>
          <a:p>
            <a:pPr marL="0" indent="352425" algn="just">
              <a:buNone/>
            </a:pPr>
            <a:r>
              <a:rPr lang="ru-RU" sz="2500" dirty="0" smtClean="0"/>
              <a:t>Наиболее </a:t>
            </a:r>
            <a:r>
              <a:rPr lang="ru-RU" sz="2500" dirty="0"/>
              <a:t>типичный философ этого периода Николай </a:t>
            </a:r>
            <a:r>
              <a:rPr lang="ru-RU" sz="2500" dirty="0" smtClean="0"/>
              <a:t>Александрович</a:t>
            </a:r>
            <a:endParaRPr lang="ru-RU" sz="25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9552" y="1124744"/>
            <a:ext cx="2400300" cy="2895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Прямоугольник 3"/>
          <p:cNvSpPr/>
          <p:nvPr/>
        </p:nvSpPr>
        <p:spPr>
          <a:xfrm>
            <a:off x="539552" y="4221088"/>
            <a:ext cx="7416824" cy="1246495"/>
          </a:xfrm>
          <a:prstGeom prst="rect">
            <a:avLst/>
          </a:prstGeom>
        </p:spPr>
        <p:txBody>
          <a:bodyPr wrap="square">
            <a:spAutoFit/>
          </a:bodyPr>
          <a:lstStyle/>
          <a:p>
            <a:pPr algn="just"/>
            <a:r>
              <a:rPr lang="ru-RU" sz="2500" dirty="0"/>
              <a:t>Бердяев (1874-1948). Он является одним из важнейших представителей русской религиозной философии.</a:t>
            </a:r>
          </a:p>
        </p:txBody>
      </p:sp>
    </p:spTree>
    <p:extLst>
      <p:ext uri="{BB962C8B-B14F-4D97-AF65-F5344CB8AC3E}">
        <p14:creationId xmlns:p14="http://schemas.microsoft.com/office/powerpoint/2010/main" xmlns="" val="2097031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457200" y="332656"/>
            <a:ext cx="7467600" cy="6141296"/>
          </a:xfrm>
        </p:spPr>
        <p:txBody>
          <a:bodyPr/>
          <a:lstStyle/>
          <a:p>
            <a:pPr marL="0" indent="539750" algn="just">
              <a:buNone/>
            </a:pPr>
            <a:r>
              <a:rPr lang="ru-RU" sz="2800" dirty="0"/>
              <a:t>Суждения Бердяева о России, русском народе, русской душе неповторимы, свободны и широки. В его ”русской идее” присутствуют яркая образность и аллегоричность, обилие афоризмов и исторических параллелей, контрасты и парадоксы. Русская душа, пишет он, представляет собой сочетание свободы и порабощенности, революционности и консерватизма, новаторства и инертности, предприимчивости и лени. </a:t>
            </a:r>
          </a:p>
        </p:txBody>
      </p:sp>
    </p:spTree>
    <p:extLst>
      <p:ext uri="{BB962C8B-B14F-4D97-AF65-F5344CB8AC3E}">
        <p14:creationId xmlns:p14="http://schemas.microsoft.com/office/powerpoint/2010/main" xmlns="" val="1167399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457200" y="260648"/>
            <a:ext cx="7467600" cy="6213304"/>
          </a:xfrm>
        </p:spPr>
        <p:txBody>
          <a:bodyPr>
            <a:normAutofit lnSpcReduction="10000"/>
          </a:bodyPr>
          <a:lstStyle/>
          <a:p>
            <a:pPr marL="0" indent="539750" algn="just">
              <a:buNone/>
            </a:pPr>
            <a:r>
              <a:rPr lang="ru-RU" dirty="0"/>
              <a:t>Рассматривая историю российской государственности, Бердяев критикует точку зрения славянофилов, согласно которой государственность развивалась органически. Напротив, считает Бердяев, для российской истории характерна прежде всего прерывность. Выделяется пять периодов: Россия Киевская, Россия времен татарского ига, Россия московская, Россия Петровская и Россия </a:t>
            </a:r>
            <a:r>
              <a:rPr lang="ru-RU" dirty="0" smtClean="0"/>
              <a:t>советская.</a:t>
            </a:r>
            <a:endParaRPr lang="ru-RU" dirty="0"/>
          </a:p>
          <a:p>
            <a:pPr marL="0" indent="539750" algn="just">
              <a:buNone/>
            </a:pPr>
            <a:r>
              <a:rPr lang="ru-RU" dirty="0" smtClean="0"/>
              <a:t>Кроме </a:t>
            </a:r>
            <a:r>
              <a:rPr lang="ru-RU" dirty="0"/>
              <a:t>того, мыслитель надеется еще на то, что “возможна еще новая Россия”. Теперь мы видим, что надежды мыслителя сбылись и эта новая Россия появилась, однако насколько она соответствует идеалу Бердяева и продолжает ли в ней осуществляться “русская идея”, большой вопрос. </a:t>
            </a:r>
          </a:p>
        </p:txBody>
      </p:sp>
    </p:spTree>
    <p:extLst>
      <p:ext uri="{BB962C8B-B14F-4D97-AF65-F5344CB8AC3E}">
        <p14:creationId xmlns:p14="http://schemas.microsoft.com/office/powerpoint/2010/main" xmlns="" val="21608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457200" y="188640"/>
            <a:ext cx="7467600" cy="6285312"/>
          </a:xfrm>
        </p:spPr>
        <p:txBody>
          <a:bodyPr>
            <a:normAutofit fontScale="92500"/>
          </a:bodyPr>
          <a:lstStyle/>
          <a:p>
            <a:pPr marL="0" indent="633413" algn="just">
              <a:buNone/>
            </a:pPr>
            <a:r>
              <a:rPr lang="ru-RU" dirty="0"/>
              <a:t>Соглашаясь с выражением Ключевского, о том, что на Руси “Государство крепло, народ хирел”, Бердяев отмечает, что долгое время силы русского народа были направлены главным образом на поддержание огромного российского государства. “Русский народ был подавлен тратой сил, которой требовали размеры государства”</a:t>
            </a:r>
            <a:r>
              <a:rPr lang="ru-RU" baseline="30000" dirty="0"/>
              <a:t>1</a:t>
            </a:r>
            <a:r>
              <a:rPr lang="ru-RU" dirty="0"/>
              <a:t>. “Бесконечно трудная задача стояла перед русским человеком – задача оформления и организации своей необъятной </a:t>
            </a:r>
            <a:r>
              <a:rPr lang="ru-RU" dirty="0" smtClean="0"/>
              <a:t>земли”</a:t>
            </a:r>
            <a:endParaRPr lang="ru-RU" dirty="0"/>
          </a:p>
          <a:p>
            <a:pPr marL="0" indent="633413" algn="just">
              <a:buNone/>
            </a:pPr>
            <a:r>
              <a:rPr lang="ru-RU" dirty="0" smtClean="0"/>
              <a:t>Русская </a:t>
            </a:r>
            <a:r>
              <a:rPr lang="ru-RU" dirty="0"/>
              <a:t>идея вырабатывалась на протяжении нескольких столетий и определяющее значение на ее формирование оказывал именно противоречивый характер русской души. Самое же главное, по мнению Бердяева заключается в том, что эта идея истинно народная и была сформулирована лучшими представителями народа и соответствует глубинным народным желаниям и чаяниям. </a:t>
            </a:r>
          </a:p>
        </p:txBody>
      </p:sp>
    </p:spTree>
    <p:extLst>
      <p:ext uri="{BB962C8B-B14F-4D97-AF65-F5344CB8AC3E}">
        <p14:creationId xmlns:p14="http://schemas.microsoft.com/office/powerpoint/2010/main" xmlns="" val="2937462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457200" y="260648"/>
            <a:ext cx="7467600" cy="6336704"/>
          </a:xfrm>
        </p:spPr>
        <p:txBody>
          <a:bodyPr>
            <a:normAutofit fontScale="92500"/>
          </a:bodyPr>
          <a:lstStyle/>
          <a:p>
            <a:pPr marL="0" indent="539750" algn="just">
              <a:buNone/>
            </a:pPr>
            <a:r>
              <a:rPr lang="ru-RU" dirty="0"/>
              <a:t>Бердяев приходит к выводу, что “русская мысль, русские искания XIX и начала ХX века свидетельствуют о существовании русской идеи, которая соответствует характеру и призванию русского народа”. Формирование русской идеи связывается прежде всего с тем, что русские люди всегда и при всех обстоятельствах искали Бога, Божью правду и смысл существования, при этом поиски приводили к самым противоположным результатам – от анархизма до коммунизма, но подавляющее большинство мыслителей и простых русских людей все же несли в себе те или иные элементы этой идеи. Русский народ по своему душевному типу наиболее расположен к построению “</a:t>
            </a:r>
            <a:r>
              <a:rPr lang="ru-RU" dirty="0" err="1"/>
              <a:t>персоналистического</a:t>
            </a:r>
            <a:r>
              <a:rPr lang="ru-RU" dirty="0"/>
              <a:t> социализма”. “У русских нет таких делений, классификаций, группировок по разным сферам, как у западных людей, есть большая цельность”</a:t>
            </a:r>
            <a:r>
              <a:rPr lang="ru-RU" baseline="30000" dirty="0"/>
              <a:t>3</a:t>
            </a:r>
            <a:r>
              <a:rPr lang="ru-RU" dirty="0"/>
              <a:t>. </a:t>
            </a:r>
          </a:p>
        </p:txBody>
      </p:sp>
    </p:spTree>
    <p:extLst>
      <p:ext uri="{BB962C8B-B14F-4D97-AF65-F5344CB8AC3E}">
        <p14:creationId xmlns:p14="http://schemas.microsoft.com/office/powerpoint/2010/main" xmlns="" val="167194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457200" y="260648"/>
            <a:ext cx="7467600" cy="6213304"/>
          </a:xfrm>
        </p:spPr>
        <p:txBody>
          <a:bodyPr>
            <a:normAutofit lnSpcReduction="10000"/>
          </a:bodyPr>
          <a:lstStyle/>
          <a:p>
            <a:pPr marL="0" indent="446088" algn="just">
              <a:buNone/>
            </a:pPr>
            <a:r>
              <a:rPr lang="ru-RU" dirty="0"/>
              <a:t>Каковы же пути избавления от неправды коммунизма? Бердяев считает что коммунизм не должен быть уничтожен, он должен быть преодолен в душах людей. </a:t>
            </a:r>
            <a:endParaRPr lang="ru-RU" dirty="0" smtClean="0"/>
          </a:p>
          <a:p>
            <a:pPr marL="0" indent="446088" algn="just">
              <a:buNone/>
            </a:pPr>
            <a:r>
              <a:rPr lang="ru-RU" dirty="0" smtClean="0"/>
              <a:t>Никакая </a:t>
            </a:r>
            <a:r>
              <a:rPr lang="ru-RU" dirty="0"/>
              <a:t>экспансия извне, по мнению Бердяева, не может разрушить русского коммунизма, он должен преодолеваться в душах людей и русский народ, новое русское государство, когда такое преодоление произойдет, вберет в себя все лучшее из коммунизма (в духе синтеза Гегеля), и на основе христианских ценностей будет осуществлять идеи персонализма, </a:t>
            </a:r>
            <a:r>
              <a:rPr lang="ru-RU" dirty="0" err="1"/>
              <a:t>коммюнотарности</a:t>
            </a:r>
            <a:r>
              <a:rPr lang="ru-RU" dirty="0"/>
              <a:t> и братства и еще сыграет свою положительную роль в мире. Во всяком случае, Бердяев на это надеялся…</a:t>
            </a:r>
            <a:br>
              <a:rPr lang="ru-RU" dirty="0"/>
            </a:br>
            <a:r>
              <a:rPr lang="ru-RU" dirty="0"/>
              <a:t/>
            </a:r>
            <a:br>
              <a:rPr lang="ru-RU" dirty="0"/>
            </a:br>
            <a:endParaRPr lang="ru-RU" dirty="0"/>
          </a:p>
        </p:txBody>
      </p:sp>
    </p:spTree>
    <p:extLst>
      <p:ext uri="{BB962C8B-B14F-4D97-AF65-F5344CB8AC3E}">
        <p14:creationId xmlns:p14="http://schemas.microsoft.com/office/powerpoint/2010/main" xmlns="" val="2462371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457200" y="332656"/>
            <a:ext cx="7467600" cy="6141296"/>
          </a:xfrm>
        </p:spPr>
        <p:txBody>
          <a:bodyPr/>
          <a:lstStyle/>
          <a:p>
            <a:pPr marL="0" indent="0" algn="just">
              <a:buNone/>
            </a:pPr>
            <a:r>
              <a:rPr lang="ru-RU" dirty="0"/>
              <a:t>“Я обращен к векам грядущим, когда элементарные и неотвратимые социальные процессы закончатся” писал Бердяев в одной из своих последних работ в 1947 году. Он очень сожалел по поводу того, что “духовное движение, которое существовало и в России и в Европе в конце XIX и в начале XX века оттеснено”</a:t>
            </a:r>
            <a:r>
              <a:rPr lang="ru-RU" baseline="30000" dirty="0"/>
              <a:t>4</a:t>
            </a:r>
            <a:r>
              <a:rPr lang="ru-RU" dirty="0"/>
              <a:t>. Мир погрузился в духовный кризис. Однако Бердяев до конца своих дней продолжал надеяться на возрождение мира, в котором большую роль сыграет Россия. </a:t>
            </a:r>
          </a:p>
        </p:txBody>
      </p:sp>
    </p:spTree>
    <p:extLst>
      <p:ext uri="{BB962C8B-B14F-4D97-AF65-F5344CB8AC3E}">
        <p14:creationId xmlns:p14="http://schemas.microsoft.com/office/powerpoint/2010/main" xmlns="" val="3928447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332656"/>
            <a:ext cx="7467600" cy="508918"/>
          </a:xfrm>
        </p:spPr>
        <p:txBody>
          <a:bodyPr>
            <a:noAutofit/>
          </a:bodyPr>
          <a:lstStyle/>
          <a:p>
            <a:r>
              <a:rPr lang="ru-RU" b="1" dirty="0" smtClean="0"/>
              <a:t> </a:t>
            </a:r>
            <a:r>
              <a:rPr lang="ru-RU" b="1" cap="none"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Русский космизм.</a:t>
            </a:r>
          </a:p>
        </p:txBody>
      </p:sp>
      <p:sp>
        <p:nvSpPr>
          <p:cNvPr id="3" name="Объект 2"/>
          <p:cNvSpPr>
            <a:spLocks noGrp="1"/>
          </p:cNvSpPr>
          <p:nvPr>
            <p:ph sz="quarter" idx="1"/>
          </p:nvPr>
        </p:nvSpPr>
        <p:spPr>
          <a:xfrm>
            <a:off x="457200" y="908720"/>
            <a:ext cx="7467600" cy="5565232"/>
          </a:xfrm>
        </p:spPr>
        <p:txBody>
          <a:bodyPr/>
          <a:lstStyle/>
          <a:p>
            <a:pPr marL="0" indent="0" algn="just">
              <a:buNone/>
            </a:pPr>
            <a:r>
              <a:rPr lang="ru-RU" dirty="0"/>
              <a:t>Русский космизм – это вершина, наивысший уровень мышления русских философов-идеалистов 19-начала 20 века. Начиная с Циолковского, русским космизмом занялись и материалисты, проектируя ракетные аппараты для полетов в космос и освоения других планет. </a:t>
            </a:r>
            <a:br>
              <a:rPr lang="ru-RU" dirty="0"/>
            </a:br>
            <a:endParaRPr lang="ru-RU" dirty="0"/>
          </a:p>
        </p:txBody>
      </p:sp>
      <p:pic>
        <p:nvPicPr>
          <p:cNvPr id="2050" name="Picture 2" descr="C:\Users\Алёна\Desktop\140402.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91680" y="3443064"/>
            <a:ext cx="5184576" cy="32619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8132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457200" y="332656"/>
            <a:ext cx="7467600" cy="6141296"/>
          </a:xfrm>
        </p:spPr>
        <p:txBody>
          <a:bodyPr>
            <a:normAutofit lnSpcReduction="10000"/>
          </a:bodyPr>
          <a:lstStyle/>
          <a:p>
            <a:pPr marL="0" indent="0" algn="just">
              <a:buNone/>
            </a:pPr>
            <a:r>
              <a:rPr lang="ru-RU" dirty="0"/>
              <a:t>В философии космизма выделяют следующие направления: религиозно-философское (Н. Ф. Федоров, С. Н. Булгаков, П. А. Флоренский); методологически-философское (Е. М. Вернадский, Н. Г. Холодный, А. Л. Чижевский, Н. А. Умов, К. Э. Циолковский). Первое направление видело в человеке Божий замысел; второе рассматривало преобразующую деятельность человека как космическую (планетарную) силу. В качестве общих философских идей в обоих вариантах космизма, выделяются: идея всеединства; идея незавершенности развития мира и человека; интерпретация человечества как органичной части космоса; идея активности, внутренне присущей человеку; идея преображения мира как смысл человеческой деятельности; идея вечности жизни. </a:t>
            </a:r>
          </a:p>
        </p:txBody>
      </p:sp>
    </p:spTree>
    <p:extLst>
      <p:ext uri="{BB962C8B-B14F-4D97-AF65-F5344CB8AC3E}">
        <p14:creationId xmlns:p14="http://schemas.microsoft.com/office/powerpoint/2010/main" xmlns="" val="819086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457200" y="476672"/>
            <a:ext cx="7467600" cy="6192688"/>
          </a:xfrm>
        </p:spPr>
        <p:txBody>
          <a:bodyPr>
            <a:normAutofit/>
          </a:bodyPr>
          <a:lstStyle/>
          <a:p>
            <a:pPr marL="539750" indent="0" algn="just">
              <a:buNone/>
            </a:pPr>
            <a:r>
              <a:rPr lang="ru-RU" sz="2800" dirty="0">
                <a:solidFill>
                  <a:schemeClr val="accent1">
                    <a:lumMod val="75000"/>
                  </a:schemeClr>
                </a:solidFill>
              </a:rPr>
              <a:t>Однако русская культура сумела создать свой своеобразный тип</a:t>
            </a:r>
            <a:r>
              <a:rPr lang="ru-RU" sz="2800" i="1" dirty="0">
                <a:solidFill>
                  <a:schemeClr val="accent1">
                    <a:lumMod val="75000"/>
                  </a:schemeClr>
                </a:solidFill>
              </a:rPr>
              <a:t> </a:t>
            </a:r>
            <a:r>
              <a:rPr lang="ru-RU" sz="2800" dirty="0">
                <a:solidFill>
                  <a:schemeClr val="accent1">
                    <a:lumMod val="75000"/>
                  </a:schemeClr>
                </a:solidFill>
              </a:rPr>
              <a:t>мышления и самочувствия, который нельзя однозначно отнести ни к восточному, ни к западному вариантам.</a:t>
            </a:r>
            <a:r>
              <a:rPr lang="ru-RU" sz="2800" dirty="0"/>
              <a:t> </a:t>
            </a:r>
          </a:p>
          <a:p>
            <a:pPr marL="457200" indent="-457200" algn="just">
              <a:buFont typeface="+mj-lt"/>
              <a:buAutoNum type="arabicParenR" startAt="4"/>
            </a:pPr>
            <a:r>
              <a:rPr lang="ru-RU" sz="2800" dirty="0" smtClean="0"/>
              <a:t>Русь </a:t>
            </a:r>
            <a:r>
              <a:rPr lang="ru-RU" sz="2800" dirty="0"/>
              <a:t>(а затем Россия) всегда была многонациональным и поликультурным социальным организмом, который способствовал образованию особой единой культурной основы своей общей Родины</a:t>
            </a:r>
            <a:r>
              <a:rPr lang="ru-RU" sz="2800" dirty="0" smtClean="0"/>
              <a:t>.</a:t>
            </a:r>
          </a:p>
        </p:txBody>
      </p:sp>
    </p:spTree>
    <p:extLst>
      <p:ext uri="{BB962C8B-B14F-4D97-AF65-F5344CB8AC3E}">
        <p14:creationId xmlns:p14="http://schemas.microsoft.com/office/powerpoint/2010/main" xmlns="" val="4666636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457200" y="332656"/>
            <a:ext cx="7467600" cy="6141296"/>
          </a:xfrm>
        </p:spPr>
        <p:txBody>
          <a:bodyPr>
            <a:normAutofit/>
          </a:bodyPr>
          <a:lstStyle/>
          <a:p>
            <a:pPr marL="0" indent="0" algn="just">
              <a:buNone/>
            </a:pPr>
            <a:r>
              <a:rPr lang="ru-RU" dirty="0" smtClean="0"/>
              <a:t> </a:t>
            </a:r>
            <a:r>
              <a:rPr lang="ru-RU" dirty="0"/>
              <a:t>В понимании космизма человек выступает как устроитель и организатор </a:t>
            </a:r>
            <a:r>
              <a:rPr lang="ru-RU" dirty="0" smtClean="0"/>
              <a:t>вселенно</a:t>
            </a:r>
            <a:r>
              <a:rPr lang="ru-RU" dirty="0"/>
              <a:t>й</a:t>
            </a:r>
            <a:r>
              <a:rPr lang="ru-RU" dirty="0" smtClean="0"/>
              <a:t>, </a:t>
            </a:r>
            <a:r>
              <a:rPr lang="ru-RU" dirty="0"/>
              <a:t>создатель </a:t>
            </a:r>
            <a:r>
              <a:rPr lang="ru-RU" dirty="0" smtClean="0"/>
              <a:t>ноосферы. </a:t>
            </a:r>
            <a:r>
              <a:rPr lang="ru-RU" dirty="0"/>
              <a:t>Принципиально новой чертой русского космизма является идея активной эволюции, т.е. необходимости нового сознательного этапа развития мира, когда человечество направляет его в ту сторону, в какую диктует ему разум и нравственное чувство. В русском космизме соединились макрокосмос в микрокосмосе, т.е. человек - отражение вселенной. Недаром такое важное место в русском космизме занимают рассуждения о преодолении болезней и смерти и, как логическое следствие – о достижении бессмертия. </a:t>
            </a:r>
          </a:p>
        </p:txBody>
      </p:sp>
    </p:spTree>
    <p:extLst>
      <p:ext uri="{BB962C8B-B14F-4D97-AF65-F5344CB8AC3E}">
        <p14:creationId xmlns:p14="http://schemas.microsoft.com/office/powerpoint/2010/main" xmlns="" val="1321844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457200" y="188640"/>
            <a:ext cx="7467600" cy="6285312"/>
          </a:xfrm>
        </p:spPr>
        <p:txBody>
          <a:bodyPr>
            <a:normAutofit/>
          </a:bodyPr>
          <a:lstStyle/>
          <a:p>
            <a:pPr marL="0" indent="0" algn="just">
              <a:buNone/>
            </a:pPr>
            <a:r>
              <a:rPr lang="ru-RU" dirty="0" smtClean="0"/>
              <a:t> </a:t>
            </a:r>
            <a:r>
              <a:rPr lang="ru-RU" dirty="0"/>
              <a:t>Вера в человека, гуманизм – одна из ярчайших черт русского космизма. Человечество призвано всеобщим познанием и трудом овладеть стихийными силами как вне, так и внутри себя, выйти в космос для его активного преобразования и обрести новый, космический статус бытия, тогда будут побеждены болезни и сама смерть. Федоров отмечает две фундаментальные ограниченности нынешнего человека, тесно связанные между собой. Первая ограниченность – в пространстве, мы прикреплены к Земле, вторая – во временном ограничении нашей жизни. Ибо бессмертие возможно только при условии преодоления изолированности нашей Земли от космоса при одновременной регуляции космических явлений. </a:t>
            </a:r>
          </a:p>
        </p:txBody>
      </p:sp>
    </p:spTree>
    <p:extLst>
      <p:ext uri="{BB962C8B-B14F-4D97-AF65-F5344CB8AC3E}">
        <p14:creationId xmlns:p14="http://schemas.microsoft.com/office/powerpoint/2010/main" xmlns="" val="3801866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457200" y="404664"/>
            <a:ext cx="7467600" cy="6069288"/>
          </a:xfrm>
        </p:spPr>
        <p:txBody>
          <a:bodyPr>
            <a:normAutofit/>
          </a:bodyPr>
          <a:lstStyle/>
          <a:p>
            <a:pPr marL="0" indent="0" algn="just">
              <a:buNone/>
            </a:pPr>
            <a:r>
              <a:rPr lang="ru-RU" dirty="0"/>
              <a:t>Вернадский является одним из основателей теории ноосферы -  важнейшего вклада в учение космизма. Ноосфера – это сфера разума. Она начала формироваться одновременно с появлением мышления у человека. Человек существо, наделенное разумом и волей. Она потому так и называется, что ведущую роль в ней играют реалии разума: творческие открытия, духовные, художественные, научные идеи, которые материально осуществляются в преобразованной природе, постройках, орудиях и машинах, научных и творческих комплексах, произведениях искусства и т.д. Человек в своих антропологических, социальных исторических гранях существо еще далеко не совершенное, в определенном смысле «кризисное». </a:t>
            </a:r>
          </a:p>
        </p:txBody>
      </p:sp>
    </p:spTree>
    <p:extLst>
      <p:ext uri="{BB962C8B-B14F-4D97-AF65-F5344CB8AC3E}">
        <p14:creationId xmlns:p14="http://schemas.microsoft.com/office/powerpoint/2010/main" xmlns="" val="2891895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457200" y="332656"/>
            <a:ext cx="7467600" cy="6141296"/>
          </a:xfrm>
        </p:spPr>
        <p:txBody>
          <a:bodyPr>
            <a:normAutofit/>
          </a:bodyPr>
          <a:lstStyle/>
          <a:p>
            <a:pPr marL="0" indent="0">
              <a:buNone/>
            </a:pPr>
            <a:r>
              <a:rPr lang="ru-RU" dirty="0"/>
              <a:t>Вместе с тем существует идеал и цель высшего, духовного Человека. Так и создание человека – ноосфера – есть и еще достаточно дисгармоничная, находящаяся в состоянии становления реальность, и вместе с тем высший идеал этого становления. В XX веке, по мысли Вернадского, возникли факторы перехода к ноосфере. Первый из этих факторов – </a:t>
            </a:r>
            <a:r>
              <a:rPr lang="ru-RU" dirty="0" err="1"/>
              <a:t>вселенскость</a:t>
            </a:r>
            <a:r>
              <a:rPr lang="ru-RU" dirty="0"/>
              <a:t> человека, второй – единство человечества, третий фактор – возможность влияния народных масс на ход государственных и общественных дел. И, разумеется, то, что было в центре раздумий и надежд Вернадского, – рост науки, превращение ее в мощную «геологическую силу», главную силу создания ноосферы. </a:t>
            </a:r>
          </a:p>
        </p:txBody>
      </p:sp>
    </p:spTree>
    <p:extLst>
      <p:ext uri="{BB962C8B-B14F-4D97-AF65-F5344CB8AC3E}">
        <p14:creationId xmlns:p14="http://schemas.microsoft.com/office/powerpoint/2010/main" xmlns="" val="25042655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457200" y="404664"/>
            <a:ext cx="7467600" cy="6069288"/>
          </a:xfrm>
        </p:spPr>
        <p:txBody>
          <a:bodyPr/>
          <a:lstStyle/>
          <a:p>
            <a:pPr marL="0" indent="0">
              <a:buNone/>
            </a:pPr>
            <a:r>
              <a:rPr lang="ru-RU" dirty="0"/>
              <a:t>Он дает обоснованную надежду на будущее. Но чтобы жить дальше и выполнять свою великую космическую функцию авангарда живого вещества, человечеству требуется непрерывно восходить, следуя в этом законам эволюции. Субъектом планетарного и космического преобразовательного действия признается не отдельный человек, а соборная совокупность сознательных, чувствующих существ, все человечество в единстве своих поколений.</a:t>
            </a:r>
            <a:br>
              <a:rPr lang="ru-RU" dirty="0"/>
            </a:br>
            <a:endParaRPr lang="ru-RU" dirty="0"/>
          </a:p>
        </p:txBody>
      </p:sp>
    </p:spTree>
    <p:extLst>
      <p:ext uri="{BB962C8B-B14F-4D97-AF65-F5344CB8AC3E}">
        <p14:creationId xmlns:p14="http://schemas.microsoft.com/office/powerpoint/2010/main" xmlns="" val="34183165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88640"/>
            <a:ext cx="7467600" cy="580926"/>
          </a:xfrm>
        </p:spPr>
        <p:txBody>
          <a:bodyPr/>
          <a:lstStyle/>
          <a:p>
            <a:r>
              <a:rPr lang="ru-RU" b="1" cap="none"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Заключение.</a:t>
            </a:r>
          </a:p>
        </p:txBody>
      </p:sp>
      <p:sp>
        <p:nvSpPr>
          <p:cNvPr id="3" name="Объект 2"/>
          <p:cNvSpPr>
            <a:spLocks noGrp="1"/>
          </p:cNvSpPr>
          <p:nvPr>
            <p:ph sz="quarter" idx="1"/>
          </p:nvPr>
        </p:nvSpPr>
        <p:spPr>
          <a:xfrm>
            <a:off x="457200" y="836712"/>
            <a:ext cx="7467600" cy="5637240"/>
          </a:xfrm>
        </p:spPr>
        <p:txBody>
          <a:bodyPr>
            <a:normAutofit fontScale="92500"/>
          </a:bodyPr>
          <a:lstStyle/>
          <a:p>
            <a:pPr marL="0" indent="0">
              <a:buNone/>
            </a:pPr>
            <a:r>
              <a:rPr lang="ru-RU" dirty="0"/>
              <a:t>Итак, на рубеже Х1Х-ХХ вв. имела место религиозная философская мысль, обосновывающая как развитие России в ключе христианизации поступать так и развитие человека с точки зрения религиозного обоснования. Имели место два направления: интеллектуализм - возможность религии опираться на религиозное начало, антиинтеллектуализм - невозможность понять природу Бога, законы мирового развития</a:t>
            </a:r>
            <a:r>
              <a:rPr lang="ru-RU" dirty="0" smtClean="0"/>
              <a:t>.</a:t>
            </a:r>
          </a:p>
          <a:p>
            <a:pPr marL="0" indent="0">
              <a:buNone/>
            </a:pPr>
            <a:r>
              <a:rPr lang="ru-RU" dirty="0"/>
              <a:t>России, не есть отдельный автономный процесс, а один из аспектов существования российской культуры, поэтому духовным истоком цельного процесса является Православие, во всей совокупности своих сторон: как вера и как Церковь, как учение и как институт, как жизненный и духовный уклад</a:t>
            </a:r>
            <a:r>
              <a:rPr lang="ru-RU" dirty="0" smtClean="0"/>
              <a:t>.</a:t>
            </a:r>
            <a:endParaRPr lang="ru-RU" dirty="0"/>
          </a:p>
        </p:txBody>
      </p:sp>
    </p:spTree>
    <p:extLst>
      <p:ext uri="{BB962C8B-B14F-4D97-AF65-F5344CB8AC3E}">
        <p14:creationId xmlns:p14="http://schemas.microsoft.com/office/powerpoint/2010/main" xmlns="" val="2074487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457200" y="260648"/>
            <a:ext cx="7467600" cy="6213304"/>
          </a:xfrm>
        </p:spPr>
        <p:txBody>
          <a:bodyPr/>
          <a:lstStyle/>
          <a:p>
            <a:pPr marL="0" indent="0">
              <a:buNone/>
            </a:pPr>
            <a:r>
              <a:rPr lang="ru-RU" dirty="0"/>
              <a:t>Русская философия сравнительно молодая. Она впитала в себя лучшие философские традиции европейской и мировой философии. В своем содержании она обращается и ко всему миру, и к отдельному человеку и направлена как на изменение и совершенствование мира (что свойственно западноевропейской традиции), так и самого человека (что свойственно восточной традиции). Вместе с тем это очень самобытная философия, включающая в себя весь драматизм исторического развития философских идей, противостояние мнений, школ и направлений. </a:t>
            </a:r>
          </a:p>
        </p:txBody>
      </p:sp>
    </p:spTree>
    <p:extLst>
      <p:ext uri="{BB962C8B-B14F-4D97-AF65-F5344CB8AC3E}">
        <p14:creationId xmlns:p14="http://schemas.microsoft.com/office/powerpoint/2010/main" xmlns="" val="3757602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457200" y="332656"/>
            <a:ext cx="7467600" cy="6141296"/>
          </a:xfrm>
        </p:spPr>
        <p:txBody>
          <a:bodyPr/>
          <a:lstStyle/>
          <a:p>
            <a:pPr marL="0" indent="0" algn="just">
              <a:buNone/>
            </a:pPr>
            <a:r>
              <a:rPr lang="ru-RU" dirty="0"/>
              <a:t>Тут соседствуют и вступают между собой в диалог западники и славянофилы, консерватизм и революционный демократизм, материализм и идеализм, религиозная философия и атеизм. Из её истории и ее целостного содержания нельзя исключать никакие фрагменты - это ведет лишь к обеднению её содержания. Русская философия - это неотъемлемая часть мировой культуры. В этом её значение, как для философского познания, так и для общекультурного развития.</a:t>
            </a:r>
          </a:p>
          <a:p>
            <a:pPr algn="just"/>
            <a:endParaRPr lang="ru-RU" dirty="0"/>
          </a:p>
        </p:txBody>
      </p:sp>
    </p:spTree>
    <p:extLst>
      <p:ext uri="{BB962C8B-B14F-4D97-AF65-F5344CB8AC3E}">
        <p14:creationId xmlns:p14="http://schemas.microsoft.com/office/powerpoint/2010/main" xmlns="" val="32267345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457200" y="1600200"/>
            <a:ext cx="8147248" cy="4873752"/>
          </a:xfrm>
        </p:spPr>
        <p:txBody>
          <a:bodyPr>
            <a:normAutofit/>
          </a:bodyPr>
          <a:lstStyle/>
          <a:p>
            <a:pPr marL="0" indent="0" algn="ctr">
              <a:buNone/>
            </a:pPr>
            <a:endParaRPr lang="ru-RU"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marL="0" indent="0" algn="ctr">
              <a:buNone/>
            </a:pPr>
            <a:endParaRPr lang="ru-RU"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marL="0" indent="0" algn="ctr">
              <a:buNone/>
            </a:pPr>
            <a:r>
              <a:rPr lang="ru-RU"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Спасибо за внимание!</a:t>
            </a:r>
            <a:endParaRPr lang="ru-RU"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xmlns="" val="1003203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457200" y="188640"/>
            <a:ext cx="7467600" cy="6285312"/>
          </a:xfrm>
        </p:spPr>
        <p:txBody>
          <a:bodyPr>
            <a:normAutofit/>
          </a:bodyPr>
          <a:lstStyle/>
          <a:p>
            <a:pPr marL="457200" indent="-457200" algn="just">
              <a:buFont typeface="+mj-lt"/>
              <a:buAutoNum type="arabicParenR" startAt="5"/>
            </a:pPr>
            <a:r>
              <a:rPr lang="ru-RU" sz="2500" dirty="0"/>
              <a:t>Находясь на протяжении значительного периода своей истории в положении отстающей и догоняющей, Россия приобрела редкую способность не просто быстро усваивать передовые идеи, но и перерабатывать их, приспосабливать к своей культурной среде</a:t>
            </a:r>
            <a:r>
              <a:rPr lang="ru-RU" sz="2500" dirty="0" smtClean="0"/>
              <a:t>.</a:t>
            </a:r>
          </a:p>
          <a:p>
            <a:pPr marL="457200" indent="-457200" algn="just">
              <a:buFont typeface="+mj-lt"/>
              <a:buAutoNum type="arabicParenR" startAt="5"/>
            </a:pPr>
            <a:r>
              <a:rPr lang="ru-RU" sz="2500" dirty="0" smtClean="0"/>
              <a:t>Для </a:t>
            </a:r>
            <a:r>
              <a:rPr lang="ru-RU" sz="2500" dirty="0"/>
              <a:t>русского общества всегда были</a:t>
            </a:r>
            <a:r>
              <a:rPr lang="ru-RU" sz="2500" i="1" dirty="0"/>
              <a:t> </a:t>
            </a:r>
            <a:r>
              <a:rPr lang="ru-RU" sz="2500" dirty="0"/>
              <a:t>характерны большая </a:t>
            </a:r>
            <a:r>
              <a:rPr lang="ru-RU" sz="2500" i="1" dirty="0"/>
              <a:t>напряженность, взрывоопасность, </a:t>
            </a:r>
            <a:r>
              <a:rPr lang="ru-RU" sz="2500" i="1" dirty="0" err="1" smtClean="0"/>
              <a:t>конфликтность</a:t>
            </a:r>
            <a:r>
              <a:rPr lang="ru-RU" sz="2500" dirty="0" err="1" smtClean="0"/>
              <a:t>.В</a:t>
            </a:r>
            <a:r>
              <a:rPr lang="ru-RU" sz="2500" dirty="0" smtClean="0"/>
              <a:t> </a:t>
            </a:r>
            <a:r>
              <a:rPr lang="ru-RU" sz="2500" dirty="0"/>
              <a:t>ХХ же веке русская философия не только развивается рядом с западноевропейской философией, но начинает приобретать мировую значимость и мировое влияние.</a:t>
            </a:r>
          </a:p>
        </p:txBody>
      </p:sp>
    </p:spTree>
    <p:extLst>
      <p:ext uri="{BB962C8B-B14F-4D97-AF65-F5344CB8AC3E}">
        <p14:creationId xmlns:p14="http://schemas.microsoft.com/office/powerpoint/2010/main" xmlns="" val="3424425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457200" y="188640"/>
            <a:ext cx="7467600" cy="6285312"/>
          </a:xfrm>
        </p:spPr>
        <p:txBody>
          <a:bodyPr>
            <a:normAutofit/>
          </a:bodyPr>
          <a:lstStyle/>
          <a:p>
            <a:pPr marL="0" indent="446088" algn="just">
              <a:buNone/>
            </a:pPr>
            <a:r>
              <a:rPr lang="ru-RU" dirty="0"/>
              <a:t>Итак, что же характеризует русскую философию ХIХ-ХХ веков в целом? Своеобразие русской философии состоит в том, что, в отличие от философии европейской, она не стремится к абстрактной систематизации идей и понятий, но опирается на интуитивное познание сущего, которое постигается через символ и образ “посредством силы воображения и внутренней жизненной подвижности</a:t>
            </a:r>
            <a:r>
              <a:rPr lang="ru-RU" dirty="0" smtClean="0"/>
              <a:t>”.</a:t>
            </a:r>
            <a:endParaRPr lang="ru-RU" dirty="0"/>
          </a:p>
          <a:p>
            <a:pPr marL="0" indent="446088" algn="just">
              <a:buNone/>
            </a:pPr>
            <a:r>
              <a:rPr lang="ru-RU" dirty="0" smtClean="0"/>
              <a:t>Во </a:t>
            </a:r>
            <a:r>
              <a:rPr lang="ru-RU" dirty="0"/>
              <a:t>второй половине 19 века в экономике энергично стал пробивать себе дорогу </a:t>
            </a:r>
            <a:r>
              <a:rPr lang="ru-RU" dirty="0" smtClean="0"/>
              <a:t>капитализм.</a:t>
            </a:r>
            <a:endParaRPr lang="ru-RU" dirty="0"/>
          </a:p>
          <a:p>
            <a:pPr marL="0" indent="446088" algn="just">
              <a:buNone/>
            </a:pPr>
            <a:r>
              <a:rPr lang="ru-RU" dirty="0" smtClean="0"/>
              <a:t>Почти </a:t>
            </a:r>
            <a:r>
              <a:rPr lang="ru-RU" dirty="0"/>
              <a:t>весь этот период отмечен войнами, которые вела Россия. Постоянные восстания и народные выступления, целая серия революций.</a:t>
            </a:r>
          </a:p>
        </p:txBody>
      </p:sp>
    </p:spTree>
    <p:extLst>
      <p:ext uri="{BB962C8B-B14F-4D97-AF65-F5344CB8AC3E}">
        <p14:creationId xmlns:p14="http://schemas.microsoft.com/office/powerpoint/2010/main" xmlns="" val="4111990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251520" y="260648"/>
            <a:ext cx="7848872" cy="6336704"/>
          </a:xfrm>
        </p:spPr>
        <p:txBody>
          <a:bodyPr>
            <a:normAutofit fontScale="92500"/>
          </a:bodyPr>
          <a:lstStyle/>
          <a:p>
            <a:pPr marL="0" indent="0" algn="just">
              <a:buNone/>
            </a:pPr>
            <a:r>
              <a:rPr lang="ru-RU" dirty="0" smtClean="0"/>
              <a:t>Поэтому</a:t>
            </a:r>
            <a:r>
              <a:rPr lang="ru-RU" dirty="0"/>
              <a:t>, вся мыслящая часть общества была охвачена проблемами перспектив его развития, все мечтали о переменах. </a:t>
            </a:r>
            <a:r>
              <a:rPr lang="ru-RU" dirty="0" err="1"/>
              <a:t>Всеобъемлемость</a:t>
            </a:r>
            <a:r>
              <a:rPr lang="ru-RU" dirty="0"/>
              <a:t> наступающего кризиса диктовала решение вопроса «По какому пути развития идти России?</a:t>
            </a:r>
            <a:r>
              <a:rPr lang="ru-RU" b="1" i="1" dirty="0"/>
              <a:t>»</a:t>
            </a:r>
            <a:r>
              <a:rPr lang="ru-RU" dirty="0"/>
              <a:t> </a:t>
            </a:r>
          </a:p>
          <a:p>
            <a:pPr marL="0" indent="0" algn="just">
              <a:buNone/>
            </a:pPr>
            <a:r>
              <a:rPr lang="ru-RU" dirty="0" smtClean="0"/>
              <a:t>Решение </a:t>
            </a:r>
            <a:r>
              <a:rPr lang="ru-RU" dirty="0"/>
              <a:t>этого вопроса нашло своё отражение в русской философии этого периода.</a:t>
            </a:r>
            <a:br>
              <a:rPr lang="ru-RU" dirty="0"/>
            </a:br>
            <a:r>
              <a:rPr lang="ru-RU" dirty="0"/>
              <a:t>XIX век по праву называют «</a:t>
            </a:r>
            <a:r>
              <a:rPr lang="ru-RU" b="1" i="1" dirty="0"/>
              <a:t>золотым веком</a:t>
            </a:r>
            <a:r>
              <a:rPr lang="ru-RU" dirty="0"/>
              <a:t>» русской философии. Это был классический период в истории русской философской мысли, эпоха </a:t>
            </a:r>
            <a:r>
              <a:rPr lang="ru-RU" dirty="0" smtClean="0"/>
              <a:t>универсализма.</a:t>
            </a:r>
          </a:p>
          <a:p>
            <a:pPr marL="0" indent="0" algn="just">
              <a:buNone/>
            </a:pPr>
            <a:r>
              <a:rPr lang="ru-RU" dirty="0" smtClean="0"/>
              <a:t>В </a:t>
            </a:r>
            <a:r>
              <a:rPr lang="ru-RU" dirty="0"/>
              <a:t>это время философская мысль развивалась в значительной мере внутри художественной литературы.</a:t>
            </a:r>
            <a:br>
              <a:rPr lang="ru-RU" dirty="0"/>
            </a:br>
            <a:r>
              <a:rPr lang="ru-RU" dirty="0"/>
              <a:t>Здесь можно указать на творчество Пушкина, Лермонтова, Тютчева, Гоголя, Достоевского, Толстого. Как правило, речь идет о конкретных вопросах исторической, политической или литературной жизни, но попутно освещаются глубочайшие мировоззренческие вопросы</a:t>
            </a:r>
            <a:r>
              <a:rPr lang="ru-RU" dirty="0" smtClean="0"/>
              <a:t>.</a:t>
            </a:r>
            <a:endParaRPr lang="ru-RU" dirty="0"/>
          </a:p>
        </p:txBody>
      </p:sp>
    </p:spTree>
    <p:extLst>
      <p:ext uri="{BB962C8B-B14F-4D97-AF65-F5344CB8AC3E}">
        <p14:creationId xmlns:p14="http://schemas.microsoft.com/office/powerpoint/2010/main" xmlns="" val="983539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88640"/>
            <a:ext cx="7467600" cy="652934"/>
          </a:xfrm>
        </p:spPr>
        <p:txBody>
          <a:bodyPr/>
          <a:lstStyle/>
          <a:p>
            <a:r>
              <a:rPr lang="ru-RU" b="1" cap="none"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Русская </a:t>
            </a:r>
            <a:r>
              <a:rPr lang="ru-RU" b="1" cap="none"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философия- это</a:t>
            </a:r>
            <a:endParaRPr lang="ru-RU" b="1" cap="none"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3" name="Объект 2"/>
          <p:cNvSpPr>
            <a:spLocks noGrp="1"/>
          </p:cNvSpPr>
          <p:nvPr>
            <p:ph sz="quarter" idx="1"/>
          </p:nvPr>
        </p:nvSpPr>
        <p:spPr>
          <a:xfrm>
            <a:off x="3491880" y="908720"/>
            <a:ext cx="5194920" cy="5493224"/>
          </a:xfrm>
        </p:spPr>
        <p:txBody>
          <a:bodyPr>
            <a:normAutofit lnSpcReduction="10000"/>
          </a:bodyPr>
          <a:lstStyle/>
          <a:p>
            <a:pPr marL="0" indent="257175" algn="just">
              <a:buNone/>
            </a:pPr>
            <a:r>
              <a:rPr lang="ru-RU" dirty="0"/>
              <a:t>это философия предупреждения.</a:t>
            </a:r>
            <a:r>
              <a:rPr lang="ru-RU" b="1" dirty="0"/>
              <a:t> Её лейтмотив</a:t>
            </a:r>
            <a:r>
              <a:rPr lang="ru-RU" dirty="0"/>
              <a:t> - нравственное вето на любой «прогресс», любой социальный проект, если они рассчитаны на принуждение, насилие над </a:t>
            </a:r>
            <a:r>
              <a:rPr lang="ru-RU" dirty="0" smtClean="0"/>
              <a:t>личностью.</a:t>
            </a:r>
            <a:endParaRPr lang="ru-RU" dirty="0"/>
          </a:p>
          <a:p>
            <a:pPr marL="0" indent="257175" algn="just">
              <a:buNone/>
            </a:pPr>
            <a:r>
              <a:rPr lang="ru-RU" dirty="0" smtClean="0"/>
              <a:t>Проблемное </a:t>
            </a:r>
            <a:r>
              <a:rPr lang="ru-RU" dirty="0"/>
              <a:t>поле русской философии 19 века распадается на три сравнительно автономные, но тесно взаимодействующие сферы, в каждой из которых присутствует альтернативная ориентация на определённый </a:t>
            </a:r>
            <a:r>
              <a:rPr lang="ru-RU" dirty="0" smtClean="0"/>
              <a:t>идеал</a:t>
            </a:r>
            <a:r>
              <a:rPr lang="ru-RU" dirty="0"/>
              <a:t>.</a:t>
            </a:r>
          </a:p>
        </p:txBody>
      </p:sp>
      <p:pic>
        <p:nvPicPr>
          <p:cNvPr id="2050" name="Picture 2" descr="E:\111111\76722428_0a0a273d1a2fc7da5364591b45cae327.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9511" y="1095534"/>
            <a:ext cx="3347781" cy="516185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33272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260648"/>
            <a:ext cx="8424936" cy="580926"/>
          </a:xfrm>
        </p:spPr>
        <p:txBody>
          <a:bodyPr>
            <a:noAutofit/>
          </a:bodyPr>
          <a:lstStyle/>
          <a:p>
            <a:r>
              <a:rPr lang="ru-RU" b="1" i="1" cap="none"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ориентация на определённый идеал</a:t>
            </a:r>
            <a:endParaRPr lang="ru-RU" b="1" cap="none"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3" name="Объект 2"/>
          <p:cNvSpPr>
            <a:spLocks noGrp="1"/>
          </p:cNvSpPr>
          <p:nvPr>
            <p:ph sz="quarter" idx="1"/>
          </p:nvPr>
        </p:nvSpPr>
        <p:spPr>
          <a:xfrm>
            <a:off x="457200" y="980728"/>
            <a:ext cx="7643192" cy="5616624"/>
          </a:xfrm>
        </p:spPr>
        <p:txBody>
          <a:bodyPr>
            <a:normAutofit/>
          </a:bodyPr>
          <a:lstStyle/>
          <a:p>
            <a:pPr algn="just"/>
            <a:r>
              <a:rPr lang="ru-RU" dirty="0" smtClean="0"/>
              <a:t>сфера </a:t>
            </a:r>
            <a:r>
              <a:rPr lang="ru-RU" dirty="0"/>
              <a:t>познания («вера» - «знание») - это идеал рациональности или </a:t>
            </a:r>
            <a:r>
              <a:rPr lang="ru-RU" dirty="0" smtClean="0"/>
              <a:t>духовности</a:t>
            </a:r>
            <a:endParaRPr lang="ru-RU" dirty="0"/>
          </a:p>
          <a:p>
            <a:pPr algn="just"/>
            <a:r>
              <a:rPr lang="ru-RU" dirty="0" smtClean="0"/>
              <a:t>-сфера </a:t>
            </a:r>
            <a:r>
              <a:rPr lang="ru-RU" dirty="0"/>
              <a:t>действия («аполитизм» - «</a:t>
            </a:r>
            <a:r>
              <a:rPr lang="ru-RU" dirty="0" err="1"/>
              <a:t>революционаризм</a:t>
            </a:r>
            <a:r>
              <a:rPr lang="ru-RU" dirty="0"/>
              <a:t>») - идеал социальности: монархия или демократия (либерализм, социализм, анархия</a:t>
            </a:r>
            <a:r>
              <a:rPr lang="ru-RU" dirty="0" smtClean="0"/>
              <a:t>)</a:t>
            </a:r>
          </a:p>
          <a:p>
            <a:pPr algn="just"/>
            <a:r>
              <a:rPr lang="ru-RU" dirty="0" smtClean="0"/>
              <a:t> -</a:t>
            </a:r>
            <a:r>
              <a:rPr lang="ru-RU" dirty="0"/>
              <a:t>сфера нравственности («альтруизм» - «эгоизм») - идеал человека, определяемый: </a:t>
            </a:r>
            <a:endParaRPr lang="ru-RU" dirty="0" smtClean="0"/>
          </a:p>
          <a:p>
            <a:pPr marL="1171575" indent="-631825" algn="just">
              <a:buFont typeface="+mj-lt"/>
              <a:buAutoNum type="arabicPeriod"/>
            </a:pPr>
            <a:r>
              <a:rPr lang="ru-RU" i="1" dirty="0" smtClean="0"/>
              <a:t>с</a:t>
            </a:r>
            <a:r>
              <a:rPr lang="ru-RU" i="1" dirty="0"/>
              <a:t> помощью определённых форм коллективности - государство, народ, община, церковь</a:t>
            </a:r>
            <a:r>
              <a:rPr lang="ru-RU" i="1" dirty="0" smtClean="0"/>
              <a:t>;</a:t>
            </a:r>
          </a:p>
          <a:p>
            <a:pPr marL="1171575" indent="-631825" algn="just">
              <a:buFont typeface="+mj-lt"/>
              <a:buAutoNum type="arabicPeriod"/>
            </a:pPr>
            <a:r>
              <a:rPr lang="ru-RU" i="1" dirty="0" smtClean="0"/>
              <a:t> посредством </a:t>
            </a:r>
            <a:r>
              <a:rPr lang="ru-RU" i="1" dirty="0"/>
              <a:t>личных атрибутов - природа человека, нравственное чувство, разумность.</a:t>
            </a:r>
          </a:p>
        </p:txBody>
      </p:sp>
    </p:spTree>
    <p:extLst>
      <p:ext uri="{BB962C8B-B14F-4D97-AF65-F5344CB8AC3E}">
        <p14:creationId xmlns:p14="http://schemas.microsoft.com/office/powerpoint/2010/main" xmlns="" val="12913215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457200" y="332656"/>
            <a:ext cx="7467600" cy="6141296"/>
          </a:xfrm>
        </p:spPr>
        <p:txBody>
          <a:bodyPr>
            <a:normAutofit/>
          </a:bodyPr>
          <a:lstStyle/>
          <a:p>
            <a:pPr marL="0" indent="0">
              <a:buNone/>
            </a:pPr>
            <a:r>
              <a:rPr lang="ru-RU" sz="2800" b="1" dirty="0" err="1"/>
              <a:t>Т.о</a:t>
            </a:r>
            <a:r>
              <a:rPr lang="ru-RU" sz="2800" b="1" dirty="0"/>
              <a:t>.</a:t>
            </a:r>
            <a:r>
              <a:rPr lang="ru-RU" sz="2800" dirty="0"/>
              <a:t> русская философия 19 века предстаёт как многообразие философских учений, организованных вокруг двух полюсов</a:t>
            </a:r>
            <a:r>
              <a:rPr lang="ru-RU" sz="2800" dirty="0" smtClean="0"/>
              <a:t>:</a:t>
            </a:r>
            <a:endParaRPr lang="ru-RU" sz="2800" dirty="0"/>
          </a:p>
          <a:p>
            <a:pPr marL="1077913" lvl="0" indent="-350838">
              <a:buFont typeface="+mj-lt"/>
              <a:buAutoNum type="arabicPeriod"/>
            </a:pPr>
            <a:r>
              <a:rPr lang="ru-RU" sz="2800" dirty="0"/>
              <a:t/>
            </a:r>
            <a:br>
              <a:rPr lang="ru-RU" sz="2800" dirty="0"/>
            </a:br>
            <a:r>
              <a:rPr lang="ru-RU" sz="2800" dirty="0"/>
              <a:t>философия тотальности (коллективности, целостности)</a:t>
            </a:r>
          </a:p>
          <a:p>
            <a:pPr marL="1077913" lvl="0" indent="-350838">
              <a:buFont typeface="+mj-lt"/>
              <a:buAutoNum type="arabicPeriod"/>
            </a:pPr>
            <a:r>
              <a:rPr lang="ru-RU" sz="2800" dirty="0"/>
              <a:t/>
            </a:r>
            <a:br>
              <a:rPr lang="ru-RU" sz="2800" dirty="0"/>
            </a:br>
            <a:r>
              <a:rPr lang="ru-RU" sz="2800" dirty="0"/>
              <a:t>философия индивидуальности</a:t>
            </a:r>
            <a:r>
              <a:rPr lang="ru-RU" sz="2800" dirty="0" smtClean="0"/>
              <a:t>.</a:t>
            </a:r>
          </a:p>
          <a:p>
            <a:pPr marL="0" lvl="0" indent="446088">
              <a:buNone/>
            </a:pPr>
            <a:r>
              <a:rPr lang="ru-RU" sz="2800" dirty="0"/>
              <a:t/>
            </a:r>
            <a:br>
              <a:rPr lang="ru-RU" sz="2800" dirty="0"/>
            </a:br>
            <a:r>
              <a:rPr lang="ru-RU" sz="2800" dirty="0" smtClean="0"/>
              <a:t>Толчком </a:t>
            </a:r>
            <a:r>
              <a:rPr lang="ru-RU" sz="2800" dirty="0"/>
              <a:t>к разделу русской философии на два полюса послужила </a:t>
            </a:r>
            <a:r>
              <a:rPr lang="ru-RU" sz="2800" dirty="0" err="1"/>
              <a:t>историософия</a:t>
            </a:r>
            <a:r>
              <a:rPr lang="ru-RU" sz="2800" dirty="0"/>
              <a:t> </a:t>
            </a:r>
            <a:r>
              <a:rPr lang="ru-RU" sz="2800" b="1" dirty="0" err="1"/>
              <a:t>П.Я.Чаадаева</a:t>
            </a:r>
            <a:r>
              <a:rPr lang="ru-RU" sz="2800" dirty="0" smtClean="0"/>
              <a:t>.</a:t>
            </a:r>
            <a:endParaRPr lang="ru-RU" sz="2800" dirty="0"/>
          </a:p>
        </p:txBody>
      </p:sp>
    </p:spTree>
    <p:extLst>
      <p:ext uri="{BB962C8B-B14F-4D97-AF65-F5344CB8AC3E}">
        <p14:creationId xmlns:p14="http://schemas.microsoft.com/office/powerpoint/2010/main" xmlns="" val="19050454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Эркер">
  <a:themeElements>
    <a:clrScheme name="Эркер">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Эркер">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Эркер">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904</TotalTime>
  <Words>1862</Words>
  <Application>Microsoft Office PowerPoint</Application>
  <PresentationFormat>Экран (4:3)</PresentationFormat>
  <Paragraphs>98</Paragraphs>
  <Slides>38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38</vt:i4>
      </vt:variant>
    </vt:vector>
  </HeadingPairs>
  <TitlesOfParts>
    <vt:vector size="39" baseType="lpstr">
      <vt:lpstr>Эркер</vt:lpstr>
      <vt:lpstr>Основы русской философии ТЕМА 1.4</vt:lpstr>
      <vt:lpstr>Русская культура–явление уникальное:</vt:lpstr>
      <vt:lpstr>Слайд 3</vt:lpstr>
      <vt:lpstr>Слайд 4</vt:lpstr>
      <vt:lpstr>Слайд 5</vt:lpstr>
      <vt:lpstr>Слайд 6</vt:lpstr>
      <vt:lpstr>Русская философия- это</vt:lpstr>
      <vt:lpstr>ориентация на определённый идеал</vt:lpstr>
      <vt:lpstr>Слайд 9</vt:lpstr>
      <vt:lpstr>Пётр Яковлевич Чаадаев(1894-1856 г.г.)</vt:lpstr>
      <vt:lpstr>Слайд 11</vt:lpstr>
      <vt:lpstr>«Славянофильство» и «западничество».</vt:lpstr>
      <vt:lpstr>Все основные идеи славянофилов тяготеют к полюсу тотальности</vt:lpstr>
      <vt:lpstr>Вывод:</vt:lpstr>
      <vt:lpstr>Слайд 15</vt:lpstr>
      <vt:lpstr>Были выразителями идеи единого общемирового прогрессивного развития.</vt:lpstr>
      <vt:lpstr>Слайд 17</vt:lpstr>
      <vt:lpstr>Слайд 18</vt:lpstr>
      <vt:lpstr>Слайд 19</vt:lpstr>
      <vt:lpstr>Слайд 20</vt:lpstr>
      <vt:lpstr>Русская идея Николая Бердяева.</vt:lpstr>
      <vt:lpstr>Слайд 22</vt:lpstr>
      <vt:lpstr>Слайд 23</vt:lpstr>
      <vt:lpstr>Слайд 24</vt:lpstr>
      <vt:lpstr>Слайд 25</vt:lpstr>
      <vt:lpstr>Слайд 26</vt:lpstr>
      <vt:lpstr>Слайд 27</vt:lpstr>
      <vt:lpstr> Русский космизм.</vt:lpstr>
      <vt:lpstr>Слайд 29</vt:lpstr>
      <vt:lpstr>Слайд 30</vt:lpstr>
      <vt:lpstr>Слайд 31</vt:lpstr>
      <vt:lpstr>Слайд 32</vt:lpstr>
      <vt:lpstr>Слайд 33</vt:lpstr>
      <vt:lpstr>Слайд 34</vt:lpstr>
      <vt:lpstr>Заключение.</vt:lpstr>
      <vt:lpstr>Слайд 36</vt:lpstr>
      <vt:lpstr>Слайд 37</vt:lpstr>
      <vt:lpstr>Слайд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Основы русской философии</dc:title>
  <dc:creator>Алёна</dc:creator>
  <cp:lastModifiedBy>Волкова</cp:lastModifiedBy>
  <cp:revision>30</cp:revision>
  <dcterms:created xsi:type="dcterms:W3CDTF">2013-04-09T08:57:25Z</dcterms:created>
  <dcterms:modified xsi:type="dcterms:W3CDTF">2018-10-11T10:01:36Z</dcterms:modified>
</cp:coreProperties>
</file>