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78"/>
  </p:notesMasterIdLst>
  <p:sldIdLst>
    <p:sldId id="257" r:id="rId3"/>
    <p:sldId id="305" r:id="rId4"/>
    <p:sldId id="306" r:id="rId5"/>
    <p:sldId id="307" r:id="rId6"/>
    <p:sldId id="308" r:id="rId7"/>
    <p:sldId id="309" r:id="rId8"/>
    <p:sldId id="310" r:id="rId9"/>
    <p:sldId id="312" r:id="rId10"/>
    <p:sldId id="311" r:id="rId11"/>
    <p:sldId id="313" r:id="rId12"/>
    <p:sldId id="314" r:id="rId13"/>
    <p:sldId id="316" r:id="rId14"/>
    <p:sldId id="315"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62"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58" r:id="rId74"/>
    <p:sldId id="359" r:id="rId75"/>
    <p:sldId id="361" r:id="rId76"/>
    <p:sldId id="38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CA2F-97A7-40DB-8F99-5BBC613D8F0C}">
          <p14:sldIdLst>
            <p14:sldId id="257"/>
            <p14:sldId id="305"/>
          </p14:sldIdLst>
        </p14:section>
        <p14:section name="Understanding Customer Needs" id="{03E4FC72-A2F2-43BE-8D46-2B44F70C8EC1}">
          <p14:sldIdLst>
            <p14:sldId id="306"/>
            <p14:sldId id="307"/>
            <p14:sldId id="308"/>
            <p14:sldId id="309"/>
            <p14:sldId id="310"/>
            <p14:sldId id="312"/>
            <p14:sldId id="311"/>
            <p14:sldId id="313"/>
            <p14:sldId id="314"/>
            <p14:sldId id="316"/>
            <p14:sldId id="315"/>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62"/>
            <p14:sldId id="369"/>
            <p14:sldId id="370"/>
            <p14:sldId id="371"/>
            <p14:sldId id="372"/>
            <p14:sldId id="373"/>
            <p14:sldId id="374"/>
            <p14:sldId id="375"/>
            <p14:sldId id="376"/>
            <p14:sldId id="377"/>
            <p14:sldId id="378"/>
            <p14:sldId id="379"/>
            <p14:sldId id="380"/>
            <p14:sldId id="381"/>
            <p14:sldId id="382"/>
            <p14:sldId id="383"/>
            <p14:sldId id="384"/>
            <p14:sldId id="358"/>
            <p14:sldId id="359"/>
            <p14:sldId id="361"/>
            <p14:sldId id="3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75F"/>
    <a:srgbClr val="5FC1F9"/>
    <a:srgbClr val="D8F0FE"/>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676" autoAdjust="0"/>
  </p:normalViewPr>
  <p:slideViewPr>
    <p:cSldViewPr snapToGrid="0">
      <p:cViewPr varScale="1">
        <p:scale>
          <a:sx n="94" d="100"/>
          <a:sy n="94" d="100"/>
        </p:scale>
        <p:origin x="10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empathy map provides insights into Savvy Shopper Sarah’s motivations, desires, and pain points as she interacts with the e-commerce platform.  By understanding her perspective, the software architect can design a user-friendly, responsible, and feature-rich platform that addresses Sarah’s specific needs and enhances her overall shopping experience.</a:t>
            </a:r>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101502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personas are fictional characters that represent different segments of the target audience.  They help the architect and development team understand users better and design solutions tailored their specific needs.</a:t>
            </a:r>
          </a:p>
          <a:p>
            <a:endParaRPr lang="en-US" dirty="0"/>
          </a:p>
          <a:p>
            <a:r>
              <a:rPr lang="en-US" b="1" dirty="0"/>
              <a:t>Conduct user research:</a:t>
            </a:r>
            <a:r>
              <a:rPr lang="en-US" b="0" dirty="0"/>
              <a:t>  Gather data on different user segments, such as demographics, preferences and goals.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92454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Develop personas:</a:t>
            </a:r>
            <a:r>
              <a:rPr lang="en-US" b="0" dirty="0"/>
              <a:t>  Create detailed personas that include names, pictures, background stories, and key characteristics.  These personas should represent typical users with distinct behaviors and needs.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421637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Align solutions with personas:</a:t>
            </a:r>
            <a:r>
              <a:rPr lang="en-US" b="0" dirty="0"/>
              <a:t>  Design the software solution to address the specific pain points and requirements of each persona.</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414435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outline how users interact with the software and describe specific scenarios and workflows.  They serve as a valuable tools to ensure the software architect designs the system to meet actual user needs.</a:t>
            </a:r>
          </a:p>
          <a:p>
            <a:endParaRPr lang="en-US" dirty="0"/>
          </a:p>
          <a:p>
            <a:r>
              <a:rPr lang="en-US" b="1" dirty="0"/>
              <a:t>Identify user goals and tasks:</a:t>
            </a:r>
            <a:r>
              <a:rPr lang="en-US" b="0" dirty="0"/>
              <a:t>  Understand what users want to achieve and the steps they take to accomplish their objectives.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30022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Describe interactions and actions:</a:t>
            </a:r>
            <a:r>
              <a:rPr lang="en-US" b="0" dirty="0"/>
              <a:t>  Detail how users will interact with the software at each step, including input, output, and system responses.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257442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Validate against requirements:</a:t>
            </a:r>
            <a:r>
              <a:rPr lang="en-US" b="0" dirty="0"/>
              <a:t>  Use cases act as a validation tool, ensuring that the software design aligns with customer requirements and business objectives.</a:t>
            </a:r>
          </a:p>
          <a:p>
            <a:endParaRPr lang="en-US" b="0" dirty="0"/>
          </a:p>
          <a:p>
            <a:r>
              <a:rPr lang="en-US" b="0" dirty="0"/>
              <a:t>By combining these techniques, the software architect gains a comprehensive understanding of customer needs, aspirations, and pain points.  This customer-centric approach allows them to design software solutions that not only meet functional requirements but also create positive user experiences and deliver real value to the customers.  It fosters a deeper connection between the software and its intended users, increasing the likelihood of successful adoption and satisfaction.</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3091738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combining these techniques, the software architect gains a comprehensive understanding of customer needs, aspirations, and pain points.  This customer-centric approach allows them to design software solutions that not only meet functional requirements but also create positive user experiences and deliver real value to the customers.  It fosters a deeper connection between the software and its intended users, increasing the likelihood of successful adoption and satisfaction.</a:t>
            </a:r>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424767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well-architected cloud solution adheres to a set of best practices and principles that ensure the system is reliable, secure, performant, cost-effective, and scalable.  These principles are defined by cloud provides like AWS, Microsoft Azure, GCP and are designed to guide architects and developers in building robust and efficient cloud-based applications.</a:t>
            </a:r>
          </a:p>
          <a:p>
            <a:endParaRPr lang="en-US" dirty="0"/>
          </a:p>
          <a:p>
            <a:r>
              <a:rPr lang="en-US" dirty="0"/>
              <a:t>The five principles of a well-architected cloud solution are as follows:</a:t>
            </a:r>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80639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Implement strong access controls:</a:t>
            </a:r>
            <a:r>
              <a:rPr lang="en-US" b="0" dirty="0"/>
              <a:t>  Use identity and access management (IAM) to restrict access to resources and enforce the principle of least privilege.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21</a:t>
            </a:fld>
            <a:endParaRPr lang="en-US"/>
          </a:p>
        </p:txBody>
      </p:sp>
    </p:spTree>
    <p:extLst>
      <p:ext uri="{BB962C8B-B14F-4D97-AF65-F5344CB8AC3E}">
        <p14:creationId xmlns:p14="http://schemas.microsoft.com/office/powerpoint/2010/main" val="253200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2</a:t>
            </a:fld>
            <a:endParaRPr lang="en-US"/>
          </a:p>
        </p:txBody>
      </p:sp>
    </p:spTree>
    <p:extLst>
      <p:ext uri="{BB962C8B-B14F-4D97-AF65-F5344CB8AC3E}">
        <p14:creationId xmlns:p14="http://schemas.microsoft.com/office/powerpoint/2010/main" val="835537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protection:</a:t>
            </a:r>
            <a:r>
              <a:rPr lang="en-US" b="0" dirty="0"/>
              <a:t>  Encrypt data both in transit and at rest to maintain confidentiality and integrity.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22</a:t>
            </a:fld>
            <a:endParaRPr lang="en-US"/>
          </a:p>
        </p:txBody>
      </p:sp>
    </p:spTree>
    <p:extLst>
      <p:ext uri="{BB962C8B-B14F-4D97-AF65-F5344CB8AC3E}">
        <p14:creationId xmlns:p14="http://schemas.microsoft.com/office/powerpoint/2010/main" val="2390587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 security:</a:t>
            </a:r>
            <a:r>
              <a:rPr lang="en-US" b="0" dirty="0"/>
              <a:t>  Set up secure networks with firewalls, network access control lists (ACLs), and private subnets to protect against unauthorized access.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23</a:t>
            </a:fld>
            <a:endParaRPr lang="en-US"/>
          </a:p>
        </p:txBody>
      </p:sp>
    </p:spTree>
    <p:extLst>
      <p:ext uri="{BB962C8B-B14F-4D97-AF65-F5344CB8AC3E}">
        <p14:creationId xmlns:p14="http://schemas.microsoft.com/office/powerpoint/2010/main" val="303813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DDoS protection:</a:t>
            </a:r>
            <a:r>
              <a:rPr lang="en-US" b="0" dirty="0"/>
              <a:t>  Employ Distributed Denial of Service (DDoS) protection mechanisms to safeguard against DDoS attacks.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47822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Redundancy and fault tolerance:</a:t>
            </a:r>
            <a:r>
              <a:rPr lang="en-US" b="0" dirty="0"/>
              <a:t>  Design the solution with multiple availability zones to ensure high availability and resilience against failures.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216118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 balancing:</a:t>
            </a:r>
            <a:r>
              <a:rPr lang="en-US" b="0" dirty="0"/>
              <a:t>  Use load balancers to distribute traffic evenly across multiple instances, improving the overall reliability and performance.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26</a:t>
            </a:fld>
            <a:endParaRPr lang="en-US"/>
          </a:p>
        </p:txBody>
      </p:sp>
    </p:spTree>
    <p:extLst>
      <p:ext uri="{BB962C8B-B14F-4D97-AF65-F5344CB8AC3E}">
        <p14:creationId xmlns:p14="http://schemas.microsoft.com/office/powerpoint/2010/main" val="3363986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Automated recovery:</a:t>
            </a:r>
            <a:r>
              <a:rPr lang="en-US" b="0" dirty="0"/>
              <a:t>  Implement automated recovery mechanisms to detect failures and automatically replace or repair resources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27</a:t>
            </a:fld>
            <a:endParaRPr lang="en-US"/>
          </a:p>
        </p:txBody>
      </p:sp>
    </p:spTree>
    <p:extLst>
      <p:ext uri="{BB962C8B-B14F-4D97-AF65-F5344CB8AC3E}">
        <p14:creationId xmlns:p14="http://schemas.microsoft.com/office/powerpoint/2010/main" val="1581636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Monitoring and alerts:</a:t>
            </a:r>
            <a:r>
              <a:rPr lang="en-US" b="0" dirty="0"/>
              <a:t>  Set up comprehensive monitoring and alerting systems to proactively identify and address potential issues.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28</a:t>
            </a:fld>
            <a:endParaRPr lang="en-US"/>
          </a:p>
        </p:txBody>
      </p:sp>
    </p:spTree>
    <p:extLst>
      <p:ext uri="{BB962C8B-B14F-4D97-AF65-F5344CB8AC3E}">
        <p14:creationId xmlns:p14="http://schemas.microsoft.com/office/powerpoint/2010/main" val="3673273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resources:</a:t>
            </a:r>
            <a:r>
              <a:rPr lang="en-US" b="0" dirty="0"/>
              <a:t>  Optimize resource allocation to avoid over-provisioning and reduce costs.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29</a:t>
            </a:fld>
            <a:endParaRPr lang="en-US"/>
          </a:p>
        </p:txBody>
      </p:sp>
    </p:spTree>
    <p:extLst>
      <p:ext uri="{BB962C8B-B14F-4D97-AF65-F5344CB8AC3E}">
        <p14:creationId xmlns:p14="http://schemas.microsoft.com/office/powerpoint/2010/main" val="307958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Caching and content delivery:</a:t>
            </a:r>
            <a:r>
              <a:rPr lang="en-US" b="0" dirty="0"/>
              <a:t> Use caching mechanisms and content delivery networks (CDNs) to improve application performance and reduce latency.</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30</a:t>
            </a:fld>
            <a:endParaRPr lang="en-US"/>
          </a:p>
        </p:txBody>
      </p:sp>
    </p:spTree>
    <p:extLst>
      <p:ext uri="{BB962C8B-B14F-4D97-AF65-F5344CB8AC3E}">
        <p14:creationId xmlns:p14="http://schemas.microsoft.com/office/powerpoint/2010/main" val="1332622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Database optimization:</a:t>
            </a:r>
            <a:r>
              <a:rPr lang="en-US" b="0" dirty="0"/>
              <a:t>  Design databases for efficient read and write operations, and consider managed database services for scalability and maintenance.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31</a:t>
            </a:fld>
            <a:endParaRPr lang="en-US"/>
          </a:p>
        </p:txBody>
      </p:sp>
    </p:spTree>
    <p:extLst>
      <p:ext uri="{BB962C8B-B14F-4D97-AF65-F5344CB8AC3E}">
        <p14:creationId xmlns:p14="http://schemas.microsoft.com/office/powerpoint/2010/main" val="161953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 architect plays a crucial role in designing solutions that meet customer needs effectively.  TO achieve this, they employ various techniques to identify and analyze customer requirements, understand their pain points, and design solutions that align with their goals.  Some of these techniques include empathy mapping, defining customer personas, and creating use cases.  Let’s explore each of these techniques and how they contribute to the software architect’s ability to design customer-centric solutions.</a:t>
            </a:r>
          </a:p>
        </p:txBody>
      </p:sp>
      <p:sp>
        <p:nvSpPr>
          <p:cNvPr id="4" name="Slide Number Placeholder 3"/>
          <p:cNvSpPr>
            <a:spLocks noGrp="1"/>
          </p:cNvSpPr>
          <p:nvPr>
            <p:ph type="sldNum" sz="quarter" idx="5"/>
          </p:nvPr>
        </p:nvSpPr>
        <p:spPr/>
        <p:txBody>
          <a:bodyPr/>
          <a:lstStyle/>
          <a:p>
            <a:fld id="{A4D61497-3438-4A57-A4F0-56E725182219}" type="slidenum">
              <a:rPr lang="en-US" smtClean="0"/>
              <a:t>3</a:t>
            </a:fld>
            <a:endParaRPr lang="en-US"/>
          </a:p>
        </p:txBody>
      </p:sp>
    </p:spTree>
    <p:extLst>
      <p:ext uri="{BB962C8B-B14F-4D97-AF65-F5344CB8AC3E}">
        <p14:creationId xmlns:p14="http://schemas.microsoft.com/office/powerpoint/2010/main" val="4280896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Asynchronous processing:</a:t>
            </a:r>
            <a:r>
              <a:rPr lang="en-US" b="0" dirty="0"/>
              <a:t>  Employ asynchronous processing for long-running tasks to offload computational load from the main application.</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32</a:t>
            </a:fld>
            <a:endParaRPr lang="en-US"/>
          </a:p>
        </p:txBody>
      </p:sp>
    </p:spTree>
    <p:extLst>
      <p:ext uri="{BB962C8B-B14F-4D97-AF65-F5344CB8AC3E}">
        <p14:creationId xmlns:p14="http://schemas.microsoft.com/office/powerpoint/2010/main" val="1871513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Pay-as-you-go:</a:t>
            </a:r>
            <a:r>
              <a:rPr lang="en-US" b="0" dirty="0"/>
              <a:t>  Utilize cloud services with pay-as-you-go pricing models to align costs with actual usage.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33</a:t>
            </a:fld>
            <a:endParaRPr lang="en-US"/>
          </a:p>
        </p:txBody>
      </p:sp>
    </p:spTree>
    <p:extLst>
      <p:ext uri="{BB962C8B-B14F-4D97-AF65-F5344CB8AC3E}">
        <p14:creationId xmlns:p14="http://schemas.microsoft.com/office/powerpoint/2010/main" val="3164504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Resource tagging:</a:t>
            </a:r>
            <a:r>
              <a:rPr lang="en-US" b="0" dirty="0"/>
              <a:t>  Implement resource tagging for better cost allocation and monitoring.</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34</a:t>
            </a:fld>
            <a:endParaRPr lang="en-US"/>
          </a:p>
        </p:txBody>
      </p:sp>
    </p:spTree>
    <p:extLst>
      <p:ext uri="{BB962C8B-B14F-4D97-AF65-F5344CB8AC3E}">
        <p14:creationId xmlns:p14="http://schemas.microsoft.com/office/powerpoint/2010/main" val="1692416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Reserved instances:</a:t>
            </a:r>
            <a:r>
              <a:rPr lang="en-US" b="0" dirty="0"/>
              <a:t>  Consider purchasing reserved instances or savings plans for cost savings on long-term usage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35</a:t>
            </a:fld>
            <a:endParaRPr lang="en-US"/>
          </a:p>
        </p:txBody>
      </p:sp>
    </p:spTree>
    <p:extLst>
      <p:ext uri="{BB962C8B-B14F-4D97-AF65-F5344CB8AC3E}">
        <p14:creationId xmlns:p14="http://schemas.microsoft.com/office/powerpoint/2010/main" val="1115328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of managed services:</a:t>
            </a:r>
            <a:r>
              <a:rPr lang="en-US" b="0" dirty="0"/>
              <a:t>  Leverage managed services to reduce operational overhead and costs.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36</a:t>
            </a:fld>
            <a:endParaRPr lang="en-US"/>
          </a:p>
        </p:txBody>
      </p:sp>
    </p:spTree>
    <p:extLst>
      <p:ext uri="{BB962C8B-B14F-4D97-AF65-F5344CB8AC3E}">
        <p14:creationId xmlns:p14="http://schemas.microsoft.com/office/powerpoint/2010/main" val="1208791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Automation:</a:t>
            </a:r>
            <a:r>
              <a:rPr lang="en-US" b="0" dirty="0"/>
              <a:t>  Automate routine tasks and deployments to increase efficiency and reduce the risk of human errors.</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37</a:t>
            </a:fld>
            <a:endParaRPr lang="en-US"/>
          </a:p>
        </p:txBody>
      </p:sp>
    </p:spTree>
    <p:extLst>
      <p:ext uri="{BB962C8B-B14F-4D97-AF65-F5344CB8AC3E}">
        <p14:creationId xmlns:p14="http://schemas.microsoft.com/office/powerpoint/2010/main" val="2103635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Documentation:</a:t>
            </a:r>
            <a:r>
              <a:rPr lang="en-US" b="0" dirty="0"/>
              <a:t>  Maintain comprehensive documentation to aid in understanding, troubleshooting, and future development.</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38</a:t>
            </a:fld>
            <a:endParaRPr lang="en-US"/>
          </a:p>
        </p:txBody>
      </p:sp>
    </p:spTree>
    <p:extLst>
      <p:ext uri="{BB962C8B-B14F-4D97-AF65-F5344CB8AC3E}">
        <p14:creationId xmlns:p14="http://schemas.microsoft.com/office/powerpoint/2010/main" val="3343261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Performance testing:</a:t>
            </a:r>
            <a:r>
              <a:rPr lang="en-US" b="0" dirty="0"/>
              <a:t>  Conduct regular load and performance testing to identify bottlenecks and optimize application performance.</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39</a:t>
            </a:fld>
            <a:endParaRPr lang="en-US"/>
          </a:p>
        </p:txBody>
      </p:sp>
    </p:spTree>
    <p:extLst>
      <p:ext uri="{BB962C8B-B14F-4D97-AF65-F5344CB8AC3E}">
        <p14:creationId xmlns:p14="http://schemas.microsoft.com/office/powerpoint/2010/main" val="4176824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Well-defined procedures:</a:t>
            </a:r>
            <a:r>
              <a:rPr lang="en-US" b="0" dirty="0"/>
              <a:t>  Establish clear incident management and response procedures to handle operational issues effectively.</a:t>
            </a:r>
          </a:p>
          <a:p>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40</a:t>
            </a:fld>
            <a:endParaRPr lang="en-US"/>
          </a:p>
        </p:txBody>
      </p:sp>
    </p:spTree>
    <p:extLst>
      <p:ext uri="{BB962C8B-B14F-4D97-AF65-F5344CB8AC3E}">
        <p14:creationId xmlns:p14="http://schemas.microsoft.com/office/powerpoint/2010/main" val="2560813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By following these principles, architects and developers can build cloud solutions that are secure, reliable, efficient, cost-effective, and easy to maintain, providing a solid foundation for successful and scalable cloud-based applications.</a:t>
            </a:r>
          </a:p>
        </p:txBody>
      </p:sp>
      <p:sp>
        <p:nvSpPr>
          <p:cNvPr id="4" name="Slide Number Placeholder 3"/>
          <p:cNvSpPr>
            <a:spLocks noGrp="1"/>
          </p:cNvSpPr>
          <p:nvPr>
            <p:ph type="sldNum" sz="quarter" idx="5"/>
          </p:nvPr>
        </p:nvSpPr>
        <p:spPr/>
        <p:txBody>
          <a:bodyPr/>
          <a:lstStyle/>
          <a:p>
            <a:fld id="{A4D61497-3438-4A57-A4F0-56E725182219}" type="slidenum">
              <a:rPr lang="en-US" smtClean="0"/>
              <a:t>41</a:t>
            </a:fld>
            <a:endParaRPr lang="en-US"/>
          </a:p>
        </p:txBody>
      </p:sp>
    </p:spTree>
    <p:extLst>
      <p:ext uri="{BB962C8B-B14F-4D97-AF65-F5344CB8AC3E}">
        <p14:creationId xmlns:p14="http://schemas.microsoft.com/office/powerpoint/2010/main" val="126027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Engage with stakeholders:</a:t>
            </a:r>
            <a:r>
              <a:rPr lang="en-US" b="0" dirty="0"/>
              <a:t>  The architect collaborates with stakeholders, including clients, end-users, and business analysts, to gather comprehensive requirements.  This involves conducting meetings, interviews, and workshops to understand the stakeholders’ perspectives and needs.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4</a:t>
            </a:fld>
            <a:endParaRPr lang="en-US"/>
          </a:p>
        </p:txBody>
      </p:sp>
    </p:spTree>
    <p:extLst>
      <p:ext uri="{BB962C8B-B14F-4D97-AF65-F5344CB8AC3E}">
        <p14:creationId xmlns:p14="http://schemas.microsoft.com/office/powerpoint/2010/main" val="2861863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solution design patterns are reusable architectural patterns that provide solutions to common challenges and requirements encountered when building applications in the cloud.  These patterns leverage the capabilities and services provided by cloud providers to optimize performance, scalability, and cost-effectiveness.</a:t>
            </a:r>
          </a:p>
          <a:p>
            <a:endParaRPr lang="en-US" dirty="0"/>
          </a:p>
          <a:p>
            <a:r>
              <a:rPr lang="en-US" dirty="0"/>
              <a:t>Some popular cloud solution design patterns include:</a:t>
            </a:r>
          </a:p>
        </p:txBody>
      </p:sp>
      <p:sp>
        <p:nvSpPr>
          <p:cNvPr id="4" name="Slide Number Placeholder 3"/>
          <p:cNvSpPr>
            <a:spLocks noGrp="1"/>
          </p:cNvSpPr>
          <p:nvPr>
            <p:ph type="sldNum" sz="quarter" idx="5"/>
          </p:nvPr>
        </p:nvSpPr>
        <p:spPr/>
        <p:txBody>
          <a:bodyPr/>
          <a:lstStyle/>
          <a:p>
            <a:fld id="{A4D61497-3438-4A57-A4F0-56E725182219}" type="slidenum">
              <a:rPr lang="en-US" smtClean="0"/>
              <a:t>42</a:t>
            </a:fld>
            <a:endParaRPr lang="en-US"/>
          </a:p>
        </p:txBody>
      </p:sp>
    </p:spTree>
    <p:extLst>
      <p:ext uri="{BB962C8B-B14F-4D97-AF65-F5344CB8AC3E}">
        <p14:creationId xmlns:p14="http://schemas.microsoft.com/office/powerpoint/2010/main" val="193794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 Balancing</a:t>
            </a:r>
            <a:endParaRPr lang="en-US" b="0" u="none" dirty="0"/>
          </a:p>
          <a:p>
            <a:endParaRPr lang="en-US" b="0" u="none" dirty="0"/>
          </a:p>
          <a:p>
            <a:r>
              <a:rPr lang="en-US" b="0" u="none" dirty="0"/>
              <a:t>Distribute incoming traffic across multiple instances or services to ensure even workload distribution and improve application performance and availability.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Elastic Load Balancing (ELB) on AWS</a:t>
            </a:r>
          </a:p>
          <a:p>
            <a:pPr marL="171450" indent="-171450">
              <a:buFont typeface="Arial" panose="020B0604020202020204" pitchFamily="34" charset="0"/>
              <a:buChar char="•"/>
            </a:pPr>
            <a:r>
              <a:rPr lang="en-US" b="0" u="none" dirty="0"/>
              <a:t>Load Balancer on Azure</a:t>
            </a:r>
          </a:p>
          <a:p>
            <a:pPr marL="171450" indent="-171450">
              <a:buFont typeface="Arial" panose="020B0604020202020204" pitchFamily="34" charset="0"/>
              <a:buChar char="•"/>
            </a:pPr>
            <a:r>
              <a:rPr lang="en-US" b="0" u="none" dirty="0"/>
              <a:t>Google Cloud Load Balancer on GCP</a:t>
            </a:r>
            <a:endParaRPr lang="en-US" b="0"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43</a:t>
            </a:fld>
            <a:endParaRPr lang="en-US"/>
          </a:p>
        </p:txBody>
      </p:sp>
    </p:spTree>
    <p:extLst>
      <p:ext uri="{BB962C8B-B14F-4D97-AF65-F5344CB8AC3E}">
        <p14:creationId xmlns:p14="http://schemas.microsoft.com/office/powerpoint/2010/main" val="1481088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 Scaling</a:t>
            </a:r>
            <a:endParaRPr lang="en-US" b="0" u="none" dirty="0"/>
          </a:p>
          <a:p>
            <a:endParaRPr lang="en-US" b="0" u="none" dirty="0"/>
          </a:p>
          <a:p>
            <a:r>
              <a:rPr lang="en-US" b="0" u="none" dirty="0"/>
              <a:t>Automatically adjust the number of instances or resource based on real-time demand, ensuring that the application can handle varying workloads efficiently.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Auto Scaling Groups on AWS</a:t>
            </a:r>
          </a:p>
          <a:p>
            <a:pPr marL="171450" indent="-171450">
              <a:buFont typeface="Arial" panose="020B0604020202020204" pitchFamily="34" charset="0"/>
              <a:buChar char="•"/>
            </a:pPr>
            <a:r>
              <a:rPr lang="en-US" b="0" u="none" dirty="0"/>
              <a:t>Virtual Machine Scale Sets on Azure</a:t>
            </a:r>
          </a:p>
          <a:p>
            <a:pPr marL="171450" indent="-171450">
              <a:buFont typeface="Arial" panose="020B0604020202020204" pitchFamily="34" charset="0"/>
              <a:buChar char="•"/>
            </a:pPr>
            <a:r>
              <a:rPr lang="en-US" b="0" u="none" dirty="0"/>
              <a:t>Managed Instance Groups on GCP</a:t>
            </a:r>
          </a:p>
        </p:txBody>
      </p:sp>
      <p:sp>
        <p:nvSpPr>
          <p:cNvPr id="4" name="Slide Number Placeholder 3"/>
          <p:cNvSpPr>
            <a:spLocks noGrp="1"/>
          </p:cNvSpPr>
          <p:nvPr>
            <p:ph type="sldNum" sz="quarter" idx="5"/>
          </p:nvPr>
        </p:nvSpPr>
        <p:spPr/>
        <p:txBody>
          <a:bodyPr/>
          <a:lstStyle/>
          <a:p>
            <a:fld id="{A4D61497-3438-4A57-A4F0-56E725182219}" type="slidenum">
              <a:rPr lang="en-US" smtClean="0"/>
              <a:t>44</a:t>
            </a:fld>
            <a:endParaRPr lang="en-US"/>
          </a:p>
        </p:txBody>
      </p:sp>
    </p:spTree>
    <p:extLst>
      <p:ext uri="{BB962C8B-B14F-4D97-AF65-F5344CB8AC3E}">
        <p14:creationId xmlns:p14="http://schemas.microsoft.com/office/powerpoint/2010/main" val="3298185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Serverless Architecture</a:t>
            </a:r>
            <a:endParaRPr lang="en-US" b="0" u="none" dirty="0"/>
          </a:p>
          <a:p>
            <a:endParaRPr lang="en-US" b="0" u="none" dirty="0"/>
          </a:p>
          <a:p>
            <a:r>
              <a:rPr lang="en-US" b="0" u="none" dirty="0"/>
              <a:t>Design applications to run without the need for managing servers explicitly, allowing developers to focus on code and reducing operational overhead.</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AWS Lambda</a:t>
            </a:r>
          </a:p>
          <a:p>
            <a:pPr marL="171450" indent="-171450">
              <a:buFont typeface="Arial" panose="020B0604020202020204" pitchFamily="34" charset="0"/>
              <a:buChar char="•"/>
            </a:pPr>
            <a:r>
              <a:rPr lang="en-US" b="0" u="none" dirty="0"/>
              <a:t>Azure Functions</a:t>
            </a:r>
          </a:p>
          <a:p>
            <a:pPr marL="171450" indent="-171450">
              <a:buFont typeface="Arial" panose="020B0604020202020204" pitchFamily="34" charset="0"/>
              <a:buChar char="•"/>
            </a:pPr>
            <a:r>
              <a:rPr lang="en-US" b="0" u="none" dirty="0"/>
              <a:t>Google Cloud Functions</a:t>
            </a:r>
          </a:p>
        </p:txBody>
      </p:sp>
      <p:sp>
        <p:nvSpPr>
          <p:cNvPr id="4" name="Slide Number Placeholder 3"/>
          <p:cNvSpPr>
            <a:spLocks noGrp="1"/>
          </p:cNvSpPr>
          <p:nvPr>
            <p:ph type="sldNum" sz="quarter" idx="5"/>
          </p:nvPr>
        </p:nvSpPr>
        <p:spPr/>
        <p:txBody>
          <a:bodyPr/>
          <a:lstStyle/>
          <a:p>
            <a:fld id="{A4D61497-3438-4A57-A4F0-56E725182219}" type="slidenum">
              <a:rPr lang="en-US" smtClean="0"/>
              <a:t>45</a:t>
            </a:fld>
            <a:endParaRPr lang="en-US"/>
          </a:p>
        </p:txBody>
      </p:sp>
    </p:spTree>
    <p:extLst>
      <p:ext uri="{BB962C8B-B14F-4D97-AF65-F5344CB8AC3E}">
        <p14:creationId xmlns:p14="http://schemas.microsoft.com/office/powerpoint/2010/main" val="25123548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Microservices</a:t>
            </a:r>
            <a:endParaRPr lang="en-US" b="0" u="none" dirty="0"/>
          </a:p>
          <a:p>
            <a:endParaRPr lang="en-US" b="0" u="none" dirty="0"/>
          </a:p>
          <a:p>
            <a:r>
              <a:rPr lang="en-US" b="0" u="none" dirty="0"/>
              <a:t>Decompose a large monolithic application into smaller, independent services that can be deployed, scaled, and managed individually</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ECS</a:t>
            </a:r>
          </a:p>
          <a:p>
            <a:pPr marL="171450" indent="-171450">
              <a:buFont typeface="Arial" panose="020B0604020202020204" pitchFamily="34" charset="0"/>
              <a:buChar char="•"/>
            </a:pPr>
            <a:r>
              <a:rPr lang="en-US" b="0" u="none" dirty="0"/>
              <a:t>Azure Service Fabric</a:t>
            </a:r>
          </a:p>
          <a:p>
            <a:pPr marL="171450" indent="-171450">
              <a:buFont typeface="Arial" panose="020B0604020202020204" pitchFamily="34" charset="0"/>
              <a:buChar char="•"/>
            </a:pPr>
            <a:r>
              <a:rPr lang="en-US" b="0" u="none" dirty="0"/>
              <a:t>Google Kubernetes Engine (GKE)</a:t>
            </a:r>
          </a:p>
        </p:txBody>
      </p:sp>
      <p:sp>
        <p:nvSpPr>
          <p:cNvPr id="4" name="Slide Number Placeholder 3"/>
          <p:cNvSpPr>
            <a:spLocks noGrp="1"/>
          </p:cNvSpPr>
          <p:nvPr>
            <p:ph type="sldNum" sz="quarter" idx="5"/>
          </p:nvPr>
        </p:nvSpPr>
        <p:spPr/>
        <p:txBody>
          <a:bodyPr/>
          <a:lstStyle/>
          <a:p>
            <a:fld id="{A4D61497-3438-4A57-A4F0-56E725182219}" type="slidenum">
              <a:rPr lang="en-US" smtClean="0"/>
              <a:t>46</a:t>
            </a:fld>
            <a:endParaRPr lang="en-US"/>
          </a:p>
        </p:txBody>
      </p:sp>
    </p:spTree>
    <p:extLst>
      <p:ext uri="{BB962C8B-B14F-4D97-AF65-F5344CB8AC3E}">
        <p14:creationId xmlns:p14="http://schemas.microsoft.com/office/powerpoint/2010/main" val="120872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Event-Driven Architecture</a:t>
            </a:r>
            <a:endParaRPr lang="en-US" b="0" u="none" dirty="0"/>
          </a:p>
          <a:p>
            <a:endParaRPr lang="en-US" b="0" u="none" dirty="0"/>
          </a:p>
          <a:p>
            <a:r>
              <a:rPr lang="en-US" b="0" u="none" dirty="0"/>
              <a:t>Design systems to respond to events and trigger actions based on specific events, enabling loosely coupled and asynchronous communication between components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Simple Notification Service (SNS)</a:t>
            </a:r>
          </a:p>
          <a:p>
            <a:pPr marL="171450" indent="-171450">
              <a:buFont typeface="Arial" panose="020B0604020202020204" pitchFamily="34" charset="0"/>
              <a:buChar char="•"/>
            </a:pPr>
            <a:r>
              <a:rPr lang="en-US" b="0" u="none" dirty="0"/>
              <a:t>Azure Event Grid, Event Hubs, Service Bus</a:t>
            </a:r>
          </a:p>
          <a:p>
            <a:pPr marL="171450" indent="-171450">
              <a:buFont typeface="Arial" panose="020B0604020202020204" pitchFamily="34" charset="0"/>
              <a:buChar char="•"/>
            </a:pPr>
            <a:r>
              <a:rPr lang="en-US" b="0" u="none" dirty="0"/>
              <a:t>Google Cloud Pub/Sub</a:t>
            </a:r>
          </a:p>
        </p:txBody>
      </p:sp>
      <p:sp>
        <p:nvSpPr>
          <p:cNvPr id="4" name="Slide Number Placeholder 3"/>
          <p:cNvSpPr>
            <a:spLocks noGrp="1"/>
          </p:cNvSpPr>
          <p:nvPr>
            <p:ph type="sldNum" sz="quarter" idx="5"/>
          </p:nvPr>
        </p:nvSpPr>
        <p:spPr/>
        <p:txBody>
          <a:bodyPr/>
          <a:lstStyle/>
          <a:p>
            <a:fld id="{A4D61497-3438-4A57-A4F0-56E725182219}" type="slidenum">
              <a:rPr lang="en-US" smtClean="0"/>
              <a:t>47</a:t>
            </a:fld>
            <a:endParaRPr lang="en-US"/>
          </a:p>
        </p:txBody>
      </p:sp>
    </p:spTree>
    <p:extLst>
      <p:ext uri="{BB962C8B-B14F-4D97-AF65-F5344CB8AC3E}">
        <p14:creationId xmlns:p14="http://schemas.microsoft.com/office/powerpoint/2010/main" val="1552333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Caching</a:t>
            </a:r>
            <a:endParaRPr lang="en-US" b="0" u="none" dirty="0"/>
          </a:p>
          <a:p>
            <a:endParaRPr lang="en-US" b="0" u="none" dirty="0"/>
          </a:p>
          <a:p>
            <a:r>
              <a:rPr lang="en-US" b="0" u="none" dirty="0"/>
              <a:t>Use caching mechanisms to store frequently accessed data in-memory, reducing the need to retrieve data from the backend, and improving application performance</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a:t>
            </a:r>
            <a:r>
              <a:rPr lang="en-US" b="0" u="none" dirty="0" err="1"/>
              <a:t>ElasticCaache</a:t>
            </a:r>
            <a:endParaRPr lang="en-US" b="0" u="none" dirty="0"/>
          </a:p>
          <a:p>
            <a:pPr marL="171450" indent="-171450">
              <a:buFont typeface="Arial" panose="020B0604020202020204" pitchFamily="34" charset="0"/>
              <a:buChar char="•"/>
            </a:pPr>
            <a:r>
              <a:rPr lang="en-US" b="0" u="none" dirty="0"/>
              <a:t>Azure Cache for Redis</a:t>
            </a:r>
          </a:p>
          <a:p>
            <a:pPr marL="171450" indent="-171450">
              <a:buFont typeface="Arial" panose="020B0604020202020204" pitchFamily="34" charset="0"/>
              <a:buChar char="•"/>
            </a:pPr>
            <a:r>
              <a:rPr lang="en-US" b="0" u="none" dirty="0"/>
              <a:t>Google Cloud </a:t>
            </a:r>
            <a:r>
              <a:rPr lang="en-US" b="0" u="none" dirty="0" err="1"/>
              <a:t>Memorstore</a:t>
            </a:r>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48</a:t>
            </a:fld>
            <a:endParaRPr lang="en-US"/>
          </a:p>
        </p:txBody>
      </p:sp>
    </p:spTree>
    <p:extLst>
      <p:ext uri="{BB962C8B-B14F-4D97-AF65-F5344CB8AC3E}">
        <p14:creationId xmlns:p14="http://schemas.microsoft.com/office/powerpoint/2010/main" val="3423622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Database Scaling Patterns</a:t>
            </a:r>
            <a:endParaRPr lang="en-US" b="0" u="none" dirty="0"/>
          </a:p>
          <a:p>
            <a:endParaRPr lang="en-US" b="0" u="none" dirty="0"/>
          </a:p>
          <a:p>
            <a:r>
              <a:rPr lang="en-US" b="0" u="none" dirty="0"/>
              <a:t>Optimize database performance and scalability by employing patterns such as </a:t>
            </a:r>
            <a:r>
              <a:rPr lang="en-US" b="0" u="none" dirty="0" err="1"/>
              <a:t>sharding</a:t>
            </a:r>
            <a:r>
              <a:rPr lang="en-US" b="0" u="none" dirty="0"/>
              <a:t>, partitioning, and read replicas.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RDS Read Replicas</a:t>
            </a:r>
          </a:p>
          <a:p>
            <a:pPr marL="171450" indent="-171450">
              <a:buFont typeface="Arial" panose="020B0604020202020204" pitchFamily="34" charset="0"/>
              <a:buChar char="•"/>
            </a:pPr>
            <a:r>
              <a:rPr lang="en-US" b="0" u="none" dirty="0"/>
              <a:t>Azure SQL Database Elastic Pools</a:t>
            </a:r>
          </a:p>
          <a:p>
            <a:pPr marL="171450" indent="-171450">
              <a:buFont typeface="Arial" panose="020B0604020202020204" pitchFamily="34" charset="0"/>
              <a:buChar char="•"/>
            </a:pPr>
            <a:r>
              <a:rPr lang="en-US" b="0" u="none" dirty="0"/>
              <a:t>Google Cloud Spanner</a:t>
            </a:r>
          </a:p>
        </p:txBody>
      </p:sp>
      <p:sp>
        <p:nvSpPr>
          <p:cNvPr id="4" name="Slide Number Placeholder 3"/>
          <p:cNvSpPr>
            <a:spLocks noGrp="1"/>
          </p:cNvSpPr>
          <p:nvPr>
            <p:ph type="sldNum" sz="quarter" idx="5"/>
          </p:nvPr>
        </p:nvSpPr>
        <p:spPr/>
        <p:txBody>
          <a:bodyPr/>
          <a:lstStyle/>
          <a:p>
            <a:fld id="{A4D61497-3438-4A57-A4F0-56E725182219}" type="slidenum">
              <a:rPr lang="en-US" smtClean="0"/>
              <a:t>49</a:t>
            </a:fld>
            <a:endParaRPr lang="en-US"/>
          </a:p>
        </p:txBody>
      </p:sp>
    </p:spTree>
    <p:extLst>
      <p:ext uri="{BB962C8B-B14F-4D97-AF65-F5344CB8AC3E}">
        <p14:creationId xmlns:p14="http://schemas.microsoft.com/office/powerpoint/2010/main" val="3681486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Hybrid Cloud</a:t>
            </a:r>
            <a:endParaRPr lang="en-US" b="0" u="none" dirty="0"/>
          </a:p>
          <a:p>
            <a:endParaRPr lang="en-US" b="0" u="none" dirty="0"/>
          </a:p>
          <a:p>
            <a:r>
              <a:rPr lang="en-US" b="0" u="none" dirty="0"/>
              <a:t>Design solutions that span both on-premises infrastructure and cloud services, allowing seamless integration and data sharing between the two environments.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AWS Outposts</a:t>
            </a:r>
          </a:p>
          <a:p>
            <a:pPr marL="171450" indent="-171450">
              <a:buFont typeface="Arial" panose="020B0604020202020204" pitchFamily="34" charset="0"/>
              <a:buChar char="•"/>
            </a:pPr>
            <a:r>
              <a:rPr lang="en-US" b="0" u="none" dirty="0"/>
              <a:t>Azure Hybrid Cloud</a:t>
            </a:r>
          </a:p>
          <a:p>
            <a:pPr marL="171450" indent="-171450">
              <a:buFont typeface="Arial" panose="020B0604020202020204" pitchFamily="34" charset="0"/>
              <a:buChar char="•"/>
            </a:pPr>
            <a:r>
              <a:rPr lang="en-US" b="0" u="none" dirty="0"/>
              <a:t>Google Anthos</a:t>
            </a:r>
          </a:p>
        </p:txBody>
      </p:sp>
      <p:sp>
        <p:nvSpPr>
          <p:cNvPr id="4" name="Slide Number Placeholder 3"/>
          <p:cNvSpPr>
            <a:spLocks noGrp="1"/>
          </p:cNvSpPr>
          <p:nvPr>
            <p:ph type="sldNum" sz="quarter" idx="5"/>
          </p:nvPr>
        </p:nvSpPr>
        <p:spPr/>
        <p:txBody>
          <a:bodyPr/>
          <a:lstStyle/>
          <a:p>
            <a:fld id="{A4D61497-3438-4A57-A4F0-56E725182219}" type="slidenum">
              <a:rPr lang="en-US" smtClean="0"/>
              <a:t>50</a:t>
            </a:fld>
            <a:endParaRPr lang="en-US"/>
          </a:p>
        </p:txBody>
      </p:sp>
    </p:spTree>
    <p:extLst>
      <p:ext uri="{BB962C8B-B14F-4D97-AF65-F5344CB8AC3E}">
        <p14:creationId xmlns:p14="http://schemas.microsoft.com/office/powerpoint/2010/main" val="1085729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Containerization</a:t>
            </a:r>
            <a:endParaRPr lang="en-US" b="0" u="none" dirty="0"/>
          </a:p>
          <a:p>
            <a:endParaRPr lang="en-US" b="0" u="none" dirty="0"/>
          </a:p>
          <a:p>
            <a:r>
              <a:rPr lang="en-US" b="0" u="none" dirty="0"/>
              <a:t>Package applications and their dependences into containers for portability and consistency across different environments.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Docker,</a:t>
            </a:r>
          </a:p>
          <a:p>
            <a:pPr marL="171450" indent="-171450">
              <a:buFont typeface="Arial" panose="020B0604020202020204" pitchFamily="34" charset="0"/>
              <a:buChar char="•"/>
            </a:pPr>
            <a:r>
              <a:rPr lang="en-US" b="0" u="none" dirty="0"/>
              <a:t>Amazon Elastic Container Service (ECS)</a:t>
            </a:r>
          </a:p>
          <a:p>
            <a:pPr marL="171450" indent="-171450">
              <a:buFont typeface="Arial" panose="020B0604020202020204" pitchFamily="34" charset="0"/>
              <a:buChar char="•"/>
            </a:pPr>
            <a:r>
              <a:rPr lang="en-US" b="0" u="none" dirty="0"/>
              <a:t>Azure Kubernetes Service (AKS)</a:t>
            </a:r>
          </a:p>
          <a:p>
            <a:pPr marL="171450" indent="-171450">
              <a:buFont typeface="Arial" panose="020B0604020202020204" pitchFamily="34" charset="0"/>
              <a:buChar char="•"/>
            </a:pPr>
            <a:r>
              <a:rPr lang="en-US" b="0" u="none" dirty="0"/>
              <a:t>Google Kubernetes Engine (GKE)</a:t>
            </a:r>
          </a:p>
        </p:txBody>
      </p:sp>
      <p:sp>
        <p:nvSpPr>
          <p:cNvPr id="4" name="Slide Number Placeholder 3"/>
          <p:cNvSpPr>
            <a:spLocks noGrp="1"/>
          </p:cNvSpPr>
          <p:nvPr>
            <p:ph type="sldNum" sz="quarter" idx="5"/>
          </p:nvPr>
        </p:nvSpPr>
        <p:spPr/>
        <p:txBody>
          <a:bodyPr/>
          <a:lstStyle/>
          <a:p>
            <a:fld id="{A4D61497-3438-4A57-A4F0-56E725182219}" type="slidenum">
              <a:rPr lang="en-US" smtClean="0"/>
              <a:t>51</a:t>
            </a:fld>
            <a:endParaRPr lang="en-US"/>
          </a:p>
        </p:txBody>
      </p:sp>
    </p:spTree>
    <p:extLst>
      <p:ext uri="{BB962C8B-B14F-4D97-AF65-F5344CB8AC3E}">
        <p14:creationId xmlns:p14="http://schemas.microsoft.com/office/powerpoint/2010/main" val="227132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Elicit requirements through surveys and feedback:</a:t>
            </a:r>
            <a:r>
              <a:rPr lang="en-US" b="0" dirty="0"/>
              <a:t>  Feedback from existing customers or users can provide valuable insights into what works well and what needs improvement.</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5</a:t>
            </a:fld>
            <a:endParaRPr lang="en-US"/>
          </a:p>
        </p:txBody>
      </p:sp>
    </p:spTree>
    <p:extLst>
      <p:ext uri="{BB962C8B-B14F-4D97-AF65-F5344CB8AC3E}">
        <p14:creationId xmlns:p14="http://schemas.microsoft.com/office/powerpoint/2010/main" val="10398850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Big Data and Analytics</a:t>
            </a:r>
            <a:endParaRPr lang="en-US" b="0" u="none" dirty="0"/>
          </a:p>
          <a:p>
            <a:endParaRPr lang="en-US" b="0" u="none" dirty="0"/>
          </a:p>
          <a:p>
            <a:r>
              <a:rPr lang="en-US" b="0" u="none" dirty="0"/>
              <a:t>Architect solutions to process, store, and analyze large volumes of data using cloud-based big data and analytics services.</a:t>
            </a:r>
          </a:p>
          <a:p>
            <a:endParaRPr lang="en-US" b="0" u="none" dirty="0"/>
          </a:p>
          <a:p>
            <a:r>
              <a:rPr lang="en-US" b="0" u="none" dirty="0"/>
              <a:t>Examples:</a:t>
            </a:r>
          </a:p>
          <a:p>
            <a:endParaRPr lang="en-US" b="0" u="none" dirty="0"/>
          </a:p>
          <a:p>
            <a:pPr marL="171450" indent="-171450">
              <a:buFont typeface="Arial" panose="020B0604020202020204" pitchFamily="34" charset="0"/>
              <a:buChar char="•"/>
            </a:pPr>
            <a:r>
              <a:rPr lang="en-US" b="0" u="none" dirty="0"/>
              <a:t>Amazon EMR</a:t>
            </a:r>
          </a:p>
          <a:p>
            <a:pPr marL="171450" indent="-171450">
              <a:buFont typeface="Arial" panose="020B0604020202020204" pitchFamily="34" charset="0"/>
              <a:buChar char="•"/>
            </a:pPr>
            <a:r>
              <a:rPr lang="en-US" b="0" u="none" dirty="0"/>
              <a:t>Azure HDInsight</a:t>
            </a:r>
          </a:p>
          <a:p>
            <a:pPr marL="171450" indent="-171450">
              <a:buFont typeface="Arial" panose="020B0604020202020204" pitchFamily="34" charset="0"/>
              <a:buChar char="•"/>
            </a:pPr>
            <a:r>
              <a:rPr lang="en-US" b="0" u="none" dirty="0"/>
              <a:t>Google </a:t>
            </a:r>
            <a:r>
              <a:rPr lang="en-US" b="0" u="none" dirty="0" err="1"/>
              <a:t>BigQuery</a:t>
            </a:r>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52</a:t>
            </a:fld>
            <a:endParaRPr lang="en-US"/>
          </a:p>
        </p:txBody>
      </p:sp>
    </p:spTree>
    <p:extLst>
      <p:ext uri="{BB962C8B-B14F-4D97-AF65-F5344CB8AC3E}">
        <p14:creationId xmlns:p14="http://schemas.microsoft.com/office/powerpoint/2010/main" val="262536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Participants will work in groups to design a cloud solution based on a provided statement of work</a:t>
            </a:r>
          </a:p>
          <a:p>
            <a:pPr marL="171450" indent="-171450">
              <a:buFont typeface="Arial" panose="020B0604020202020204" pitchFamily="34" charset="0"/>
              <a:buChar char="•"/>
            </a:pPr>
            <a:r>
              <a:rPr lang="en-US" dirty="0"/>
              <a:t>Using the techniques learned, each group will collaboratively architect a solution to meet the specific customer needs</a:t>
            </a:r>
          </a:p>
          <a:p>
            <a:pPr marL="171450" indent="-171450">
              <a:buFont typeface="Arial" panose="020B0604020202020204" pitchFamily="34" charset="0"/>
              <a:buChar char="•"/>
            </a:pPr>
            <a:r>
              <a:rPr lang="en-US" dirty="0"/>
              <a:t>Applying cloud architecture principles and design patterns learned during the workshop</a:t>
            </a:r>
          </a:p>
          <a:p>
            <a:pPr marL="171450" indent="-171450">
              <a:buFont typeface="Arial" panose="020B0604020202020204" pitchFamily="34" charset="0"/>
              <a:buChar char="•"/>
            </a:pPr>
            <a:r>
              <a:rPr lang="en-US" dirty="0"/>
              <a:t>Presenting and discussing the proposed cloud solution designs</a:t>
            </a:r>
          </a:p>
        </p:txBody>
      </p:sp>
      <p:sp>
        <p:nvSpPr>
          <p:cNvPr id="4" name="Slide Number Placeholder 3"/>
          <p:cNvSpPr>
            <a:spLocks noGrp="1"/>
          </p:cNvSpPr>
          <p:nvPr>
            <p:ph type="sldNum" sz="quarter" idx="5"/>
          </p:nvPr>
        </p:nvSpPr>
        <p:spPr/>
        <p:txBody>
          <a:bodyPr/>
          <a:lstStyle/>
          <a:p>
            <a:fld id="{A4D61497-3438-4A57-A4F0-56E725182219}" type="slidenum">
              <a:rPr lang="en-US" smtClean="0"/>
              <a:t>53</a:t>
            </a:fld>
            <a:endParaRPr lang="en-US"/>
          </a:p>
        </p:txBody>
      </p:sp>
    </p:spTree>
    <p:extLst>
      <p:ext uri="{BB962C8B-B14F-4D97-AF65-F5344CB8AC3E}">
        <p14:creationId xmlns:p14="http://schemas.microsoft.com/office/powerpoint/2010/main" val="5515775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55</a:t>
            </a:fld>
            <a:endParaRPr lang="en-US"/>
          </a:p>
        </p:txBody>
      </p:sp>
    </p:spTree>
    <p:extLst>
      <p:ext uri="{BB962C8B-B14F-4D97-AF65-F5344CB8AC3E}">
        <p14:creationId xmlns:p14="http://schemas.microsoft.com/office/powerpoint/2010/main" val="2657829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As a product manager, I want to be able to manage the products that are available for purchase.</a:t>
            </a:r>
          </a:p>
        </p:txBody>
      </p:sp>
      <p:sp>
        <p:nvSpPr>
          <p:cNvPr id="4" name="Slide Number Placeholder 3"/>
          <p:cNvSpPr>
            <a:spLocks noGrp="1"/>
          </p:cNvSpPr>
          <p:nvPr>
            <p:ph type="sldNum" sz="quarter" idx="5"/>
          </p:nvPr>
        </p:nvSpPr>
        <p:spPr/>
        <p:txBody>
          <a:bodyPr/>
          <a:lstStyle/>
          <a:p>
            <a:fld id="{A4D61497-3438-4A57-A4F0-56E725182219}" type="slidenum">
              <a:rPr lang="en-US" smtClean="0"/>
              <a:t>56</a:t>
            </a:fld>
            <a:endParaRPr lang="en-US"/>
          </a:p>
        </p:txBody>
      </p:sp>
    </p:spTree>
    <p:extLst>
      <p:ext uri="{BB962C8B-B14F-4D97-AF65-F5344CB8AC3E}">
        <p14:creationId xmlns:p14="http://schemas.microsoft.com/office/powerpoint/2010/main" val="15267580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57</a:t>
            </a:fld>
            <a:endParaRPr lang="en-US"/>
          </a:p>
        </p:txBody>
      </p:sp>
    </p:spTree>
    <p:extLst>
      <p:ext uri="{BB962C8B-B14F-4D97-AF65-F5344CB8AC3E}">
        <p14:creationId xmlns:p14="http://schemas.microsoft.com/office/powerpoint/2010/main" val="13653917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58</a:t>
            </a:fld>
            <a:endParaRPr lang="en-US"/>
          </a:p>
        </p:txBody>
      </p:sp>
    </p:spTree>
    <p:extLst>
      <p:ext uri="{BB962C8B-B14F-4D97-AF65-F5344CB8AC3E}">
        <p14:creationId xmlns:p14="http://schemas.microsoft.com/office/powerpoint/2010/main" val="29328757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59</a:t>
            </a:fld>
            <a:endParaRPr lang="en-US"/>
          </a:p>
        </p:txBody>
      </p:sp>
    </p:spTree>
    <p:extLst>
      <p:ext uri="{BB962C8B-B14F-4D97-AF65-F5344CB8AC3E}">
        <p14:creationId xmlns:p14="http://schemas.microsoft.com/office/powerpoint/2010/main" val="39092685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60</a:t>
            </a:fld>
            <a:endParaRPr lang="en-US"/>
          </a:p>
        </p:txBody>
      </p:sp>
    </p:spTree>
    <p:extLst>
      <p:ext uri="{BB962C8B-B14F-4D97-AF65-F5344CB8AC3E}">
        <p14:creationId xmlns:p14="http://schemas.microsoft.com/office/powerpoint/2010/main" val="2026573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61</a:t>
            </a:fld>
            <a:endParaRPr lang="en-US"/>
          </a:p>
        </p:txBody>
      </p:sp>
    </p:spTree>
    <p:extLst>
      <p:ext uri="{BB962C8B-B14F-4D97-AF65-F5344CB8AC3E}">
        <p14:creationId xmlns:p14="http://schemas.microsoft.com/office/powerpoint/2010/main" val="28891953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62</a:t>
            </a:fld>
            <a:endParaRPr lang="en-US"/>
          </a:p>
        </p:txBody>
      </p:sp>
    </p:spTree>
    <p:extLst>
      <p:ext uri="{BB962C8B-B14F-4D97-AF65-F5344CB8AC3E}">
        <p14:creationId xmlns:p14="http://schemas.microsoft.com/office/powerpoint/2010/main" val="217888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Analyze business processes:</a:t>
            </a:r>
            <a:r>
              <a:rPr lang="en-US" b="0" dirty="0"/>
              <a:t>  The architect examines existing business processes to identity pain points and areas where software solutions can add value.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38283493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63</a:t>
            </a:fld>
            <a:endParaRPr lang="en-US"/>
          </a:p>
        </p:txBody>
      </p:sp>
    </p:spTree>
    <p:extLst>
      <p:ext uri="{BB962C8B-B14F-4D97-AF65-F5344CB8AC3E}">
        <p14:creationId xmlns:p14="http://schemas.microsoft.com/office/powerpoint/2010/main" val="38329209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64</a:t>
            </a:fld>
            <a:endParaRPr lang="en-US"/>
          </a:p>
        </p:txBody>
      </p:sp>
    </p:spTree>
    <p:extLst>
      <p:ext uri="{BB962C8B-B14F-4D97-AF65-F5344CB8AC3E}">
        <p14:creationId xmlns:p14="http://schemas.microsoft.com/office/powerpoint/2010/main" val="3400219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65</a:t>
            </a:fld>
            <a:endParaRPr lang="en-US"/>
          </a:p>
        </p:txBody>
      </p:sp>
    </p:spTree>
    <p:extLst>
      <p:ext uri="{BB962C8B-B14F-4D97-AF65-F5344CB8AC3E}">
        <p14:creationId xmlns:p14="http://schemas.microsoft.com/office/powerpoint/2010/main" val="15658887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66</a:t>
            </a:fld>
            <a:endParaRPr lang="en-US"/>
          </a:p>
        </p:txBody>
      </p:sp>
    </p:spTree>
    <p:extLst>
      <p:ext uri="{BB962C8B-B14F-4D97-AF65-F5344CB8AC3E}">
        <p14:creationId xmlns:p14="http://schemas.microsoft.com/office/powerpoint/2010/main" val="41531912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67</a:t>
            </a:fld>
            <a:endParaRPr lang="en-US"/>
          </a:p>
        </p:txBody>
      </p:sp>
    </p:spTree>
    <p:extLst>
      <p:ext uri="{BB962C8B-B14F-4D97-AF65-F5344CB8AC3E}">
        <p14:creationId xmlns:p14="http://schemas.microsoft.com/office/powerpoint/2010/main" val="5959927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68</a:t>
            </a:fld>
            <a:endParaRPr lang="en-US"/>
          </a:p>
        </p:txBody>
      </p:sp>
    </p:spTree>
    <p:extLst>
      <p:ext uri="{BB962C8B-B14F-4D97-AF65-F5344CB8AC3E}">
        <p14:creationId xmlns:p14="http://schemas.microsoft.com/office/powerpoint/2010/main" val="34744803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69</a:t>
            </a:fld>
            <a:endParaRPr lang="en-US"/>
          </a:p>
        </p:txBody>
      </p:sp>
    </p:spTree>
    <p:extLst>
      <p:ext uri="{BB962C8B-B14F-4D97-AF65-F5344CB8AC3E}">
        <p14:creationId xmlns:p14="http://schemas.microsoft.com/office/powerpoint/2010/main" val="2877701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70</a:t>
            </a:fld>
            <a:endParaRPr lang="en-US"/>
          </a:p>
        </p:txBody>
      </p:sp>
    </p:spTree>
    <p:extLst>
      <p:ext uri="{BB962C8B-B14F-4D97-AF65-F5344CB8AC3E}">
        <p14:creationId xmlns:p14="http://schemas.microsoft.com/office/powerpoint/2010/main" val="5568649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sz="quarter" idx="5"/>
          </p:nvPr>
        </p:nvSpPr>
        <p:spPr/>
        <p:txBody>
          <a:bodyPr/>
          <a:lstStyle/>
          <a:p>
            <a:fld id="{A4D61497-3438-4A57-A4F0-56E725182219}" type="slidenum">
              <a:rPr lang="en-US" smtClean="0"/>
              <a:t>71</a:t>
            </a:fld>
            <a:endParaRPr lang="en-US"/>
          </a:p>
        </p:txBody>
      </p:sp>
    </p:spTree>
    <p:extLst>
      <p:ext uri="{BB962C8B-B14F-4D97-AF65-F5344CB8AC3E}">
        <p14:creationId xmlns:p14="http://schemas.microsoft.com/office/powerpoint/2010/main" val="29699634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72</a:t>
            </a:fld>
            <a:endParaRPr lang="en-US"/>
          </a:p>
        </p:txBody>
      </p:sp>
    </p:spTree>
    <p:extLst>
      <p:ext uri="{BB962C8B-B14F-4D97-AF65-F5344CB8AC3E}">
        <p14:creationId xmlns:p14="http://schemas.microsoft.com/office/powerpoint/2010/main" val="1654916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Empathy mapping is a technique that helps the software architect put themselves in the shoes of the customers or end-users.  It involves understanding their emotions, needs, thoughts, and actions.  This process aids in developing a deeper understanding of what drives customer behavior and what they value most.</a:t>
            </a:r>
          </a:p>
          <a:p>
            <a:endParaRPr lang="en-US" dirty="0"/>
          </a:p>
          <a:p>
            <a:r>
              <a:rPr lang="en-US" b="1" dirty="0"/>
              <a:t>Identify customer behaviors:</a:t>
            </a:r>
            <a:r>
              <a:rPr lang="en-US" b="0" dirty="0"/>
              <a:t>  Observe and analyze how customers interact with existing systems or products and understand their motivations and frustrations.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10356280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73</a:t>
            </a:fld>
            <a:endParaRPr lang="en-US"/>
          </a:p>
        </p:txBody>
      </p:sp>
    </p:spTree>
    <p:extLst>
      <p:ext uri="{BB962C8B-B14F-4D97-AF65-F5344CB8AC3E}">
        <p14:creationId xmlns:p14="http://schemas.microsoft.com/office/powerpoint/2010/main" val="3616706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Microservices in the solution:</a:t>
            </a:r>
          </a:p>
          <a:p>
            <a:endParaRPr lang="en-US" dirty="0"/>
          </a:p>
          <a:p>
            <a:pPr marL="171450" indent="-171450">
              <a:buFont typeface="Arial" panose="020B0604020202020204" pitchFamily="34" charset="0"/>
              <a:buChar char="•"/>
            </a:pPr>
            <a:r>
              <a:rPr lang="en-US" b="1" dirty="0"/>
              <a:t>Core:</a:t>
            </a:r>
            <a:r>
              <a:rPr lang="en-US" b="0" dirty="0"/>
              <a:t> Provides core services to the microservices</a:t>
            </a:r>
            <a:endParaRPr lang="en-US" b="1" dirty="0"/>
          </a:p>
          <a:p>
            <a:pPr marL="171450" indent="-171450">
              <a:buFont typeface="Arial" panose="020B0604020202020204" pitchFamily="34" charset="0"/>
              <a:buChar char="•"/>
            </a:pPr>
            <a:r>
              <a:rPr lang="en-US" b="1" dirty="0"/>
              <a:t>Product:</a:t>
            </a:r>
            <a:r>
              <a:rPr lang="en-US" dirty="0"/>
              <a:t> Responsible for managing product information</a:t>
            </a:r>
          </a:p>
          <a:p>
            <a:pPr marL="171450" indent="-171450">
              <a:buFont typeface="Arial" panose="020B0604020202020204" pitchFamily="34" charset="0"/>
              <a:buChar char="•"/>
            </a:pPr>
            <a:r>
              <a:rPr lang="en-US" b="1" dirty="0"/>
              <a:t>Website:</a:t>
            </a:r>
            <a:r>
              <a:rPr lang="en-US" b="0" dirty="0"/>
              <a:t> Responsible for the e-commerce public website</a:t>
            </a:r>
            <a:endParaRPr lang="en-US" b="1" dirty="0"/>
          </a:p>
          <a:p>
            <a:pPr marL="171450" indent="-171450">
              <a:buFont typeface="Arial" panose="020B0604020202020204" pitchFamily="34" charset="0"/>
              <a:buChar char="•"/>
            </a:pPr>
            <a:r>
              <a:rPr lang="en-US" b="1" dirty="0"/>
              <a:t>Purchase:</a:t>
            </a:r>
            <a:r>
              <a:rPr lang="en-US" dirty="0"/>
              <a:t> Handles order placement and processing</a:t>
            </a:r>
          </a:p>
          <a:p>
            <a:pPr marL="171450" indent="-171450">
              <a:buFont typeface="Arial" panose="020B0604020202020204" pitchFamily="34" charset="0"/>
              <a:buChar char="•"/>
            </a:pPr>
            <a:r>
              <a:rPr lang="en-US" b="1" dirty="0"/>
              <a:t>Inventory:</a:t>
            </a:r>
            <a:r>
              <a:rPr lang="en-US" dirty="0"/>
              <a:t> Manages product inventory levels.</a:t>
            </a:r>
          </a:p>
          <a:p>
            <a:pPr marL="171450" indent="-171450">
              <a:buFont typeface="Arial" panose="020B0604020202020204" pitchFamily="34" charset="0"/>
              <a:buChar char="•"/>
            </a:pPr>
            <a:r>
              <a:rPr lang="en-US" b="1" dirty="0"/>
              <a:t>Shipping:</a:t>
            </a:r>
            <a:r>
              <a:rPr lang="en-US" dirty="0"/>
              <a:t> Handles order shipping and tracking.</a:t>
            </a:r>
          </a:p>
          <a:p>
            <a:pPr marL="171450" indent="-171450">
              <a:buFont typeface="Arial" panose="020B0604020202020204" pitchFamily="34" charset="0"/>
              <a:buChar char="•"/>
            </a:pPr>
            <a:r>
              <a:rPr lang="en-US" b="1" dirty="0"/>
              <a:t>Notification:</a:t>
            </a:r>
            <a:r>
              <a:rPr lang="en-US" dirty="0"/>
              <a:t> Sends order confirmation and status updates to customers.</a:t>
            </a:r>
          </a:p>
        </p:txBody>
      </p:sp>
      <p:sp>
        <p:nvSpPr>
          <p:cNvPr id="4" name="Slide Number Placeholder 3"/>
          <p:cNvSpPr>
            <a:spLocks noGrp="1"/>
          </p:cNvSpPr>
          <p:nvPr>
            <p:ph type="sldNum" sz="quarter" idx="5"/>
          </p:nvPr>
        </p:nvSpPr>
        <p:spPr/>
        <p:txBody>
          <a:bodyPr/>
          <a:lstStyle/>
          <a:p>
            <a:fld id="{A4D61497-3438-4A57-A4F0-56E725182219}" type="slidenum">
              <a:rPr lang="en-US" smtClean="0"/>
              <a:t>74</a:t>
            </a:fld>
            <a:endParaRPr lang="en-US"/>
          </a:p>
        </p:txBody>
      </p:sp>
    </p:spTree>
    <p:extLst>
      <p:ext uri="{BB962C8B-B14F-4D97-AF65-F5344CB8AC3E}">
        <p14:creationId xmlns:p14="http://schemas.microsoft.com/office/powerpoint/2010/main" val="30025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Understand customer needs:</a:t>
            </a:r>
            <a:r>
              <a:rPr lang="en-US" b="0" dirty="0"/>
              <a:t>  Analyze what customers expect from the software solution and what problems they need to solve.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193865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Create empathy maps:</a:t>
            </a:r>
            <a:r>
              <a:rPr lang="en-US" b="0" dirty="0"/>
              <a:t>  Develop empathy maps that represent the user’s attitudes, thoughts, feels, and pain points.  This visual representation aids in identifying user-centric design opportunities.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89049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Statement%20of%20Work%20for%20Building%20Bricks.docx" TargetMode="External"/><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7804260" y="6488668"/>
            <a:ext cx="4387740" cy="369332"/>
          </a:xfrm>
          <a:prstGeom prst="rect">
            <a:avLst/>
          </a:prstGeom>
          <a:noFill/>
        </p:spPr>
        <p:txBody>
          <a:bodyPr wrap="none" rtlCol="0">
            <a:spAutoFit/>
          </a:bodyPr>
          <a:lstStyle/>
          <a:p>
            <a:r>
              <a:rPr lang="en-US" dirty="0">
                <a:solidFill>
                  <a:srgbClr val="5FC1F9"/>
                </a:solidFill>
              </a:rPr>
              <a:t>03 – Architecting Customer-Centric Solutions</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2EE-4C56-9C75-190A-8EEADA986F97}"/>
              </a:ext>
            </a:extLst>
          </p:cNvPr>
          <p:cNvSpPr>
            <a:spLocks noGrp="1"/>
          </p:cNvSpPr>
          <p:nvPr>
            <p:ph type="title"/>
          </p:nvPr>
        </p:nvSpPr>
        <p:spPr/>
        <p:txBody>
          <a:bodyPr>
            <a:normAutofit/>
          </a:bodyPr>
          <a:lstStyle/>
          <a:p>
            <a:r>
              <a:rPr lang="en-US" sz="4000" dirty="0"/>
              <a:t>Empathy Map – Savvy Shopper Sarah</a:t>
            </a:r>
          </a:p>
        </p:txBody>
      </p:sp>
      <p:sp>
        <p:nvSpPr>
          <p:cNvPr id="3" name="Content Placeholder 2">
            <a:extLst>
              <a:ext uri="{FF2B5EF4-FFF2-40B4-BE49-F238E27FC236}">
                <a16:creationId xmlns:a16="http://schemas.microsoft.com/office/drawing/2014/main" id="{12BBFCA1-7D11-1924-887F-890A067D341A}"/>
              </a:ext>
            </a:extLst>
          </p:cNvPr>
          <p:cNvSpPr>
            <a:spLocks noGrp="1"/>
          </p:cNvSpPr>
          <p:nvPr>
            <p:ph idx="1"/>
          </p:nvPr>
        </p:nvSpPr>
        <p:spPr/>
        <p:txBody>
          <a:bodyPr numCol="2">
            <a:normAutofit fontScale="70000" lnSpcReduction="20000"/>
          </a:bodyPr>
          <a:lstStyle/>
          <a:p>
            <a:r>
              <a:rPr lang="en-US" b="1" dirty="0"/>
              <a:t>Says (Quotes)</a:t>
            </a:r>
          </a:p>
          <a:p>
            <a:pPr lvl="1"/>
            <a:r>
              <a:rPr lang="en-US" dirty="0"/>
              <a:t>“I love discovering new products and deals online.”</a:t>
            </a:r>
          </a:p>
          <a:p>
            <a:pPr lvl="1"/>
            <a:r>
              <a:rPr lang="en-US" dirty="0"/>
              <a:t>“User reviews and ratings are essential for my purchase decisions.”</a:t>
            </a:r>
          </a:p>
          <a:p>
            <a:pPr lvl="1"/>
            <a:r>
              <a:rPr lang="en-US" dirty="0"/>
              <a:t>“ I prefer shopping on platforms with a user-friendly interface.”</a:t>
            </a:r>
          </a:p>
          <a:p>
            <a:r>
              <a:rPr lang="en-US" b="1" dirty="0"/>
              <a:t>Think (Thoughts)</a:t>
            </a:r>
          </a:p>
          <a:p>
            <a:pPr lvl="1"/>
            <a:r>
              <a:rPr lang="en-US" dirty="0"/>
              <a:t>“Is this product worth the price?”</a:t>
            </a:r>
          </a:p>
          <a:p>
            <a:pPr lvl="1"/>
            <a:r>
              <a:rPr lang="en-US" dirty="0"/>
              <a:t>“I want to find the best deals and discounts available.”</a:t>
            </a:r>
          </a:p>
          <a:p>
            <a:pPr lvl="1"/>
            <a:r>
              <a:rPr lang="en-US" dirty="0"/>
              <a:t>“I hope this platform has a wide range of products to choose from.”</a:t>
            </a:r>
          </a:p>
          <a:p>
            <a:r>
              <a:rPr lang="en-US" b="1" dirty="0"/>
              <a:t>Do (Actions)</a:t>
            </a:r>
          </a:p>
          <a:p>
            <a:pPr lvl="1"/>
            <a:r>
              <a:rPr lang="en-US" dirty="0"/>
              <a:t>Regularly searches for online deals and discounts.</a:t>
            </a:r>
          </a:p>
          <a:p>
            <a:pPr lvl="1"/>
            <a:r>
              <a:rPr lang="en-US" dirty="0"/>
              <a:t>Reads product descriptions and reviews before making a purchase.</a:t>
            </a:r>
          </a:p>
          <a:p>
            <a:pPr lvl="1"/>
            <a:r>
              <a:rPr lang="en-US" dirty="0"/>
              <a:t>Compares prices and offerings on multiple e-commerce platforms.</a:t>
            </a:r>
          </a:p>
          <a:p>
            <a:r>
              <a:rPr lang="en-US" b="1" dirty="0"/>
              <a:t>Feel (Emptions)</a:t>
            </a:r>
          </a:p>
          <a:p>
            <a:pPr lvl="1"/>
            <a:r>
              <a:rPr lang="en-US" dirty="0"/>
              <a:t>Excited when finding a great deal.</a:t>
            </a:r>
          </a:p>
          <a:p>
            <a:pPr lvl="1"/>
            <a:r>
              <a:rPr lang="en-US" dirty="0"/>
              <a:t>Annoyed by hidden fees during the checkout process.</a:t>
            </a:r>
          </a:p>
          <a:p>
            <a:pPr lvl="1"/>
            <a:r>
              <a:rPr lang="en-US" dirty="0"/>
              <a:t>Satisfied when receiving excellent customer service.</a:t>
            </a:r>
          </a:p>
          <a:p>
            <a:r>
              <a:rPr lang="en-US" b="1" dirty="0"/>
              <a:t>Pain Points</a:t>
            </a:r>
          </a:p>
          <a:p>
            <a:pPr lvl="1"/>
            <a:r>
              <a:rPr lang="en-US" dirty="0"/>
              <a:t>Difficulty finding reliable customer reviews on certain products.</a:t>
            </a:r>
          </a:p>
          <a:p>
            <a:pPr lvl="1"/>
            <a:r>
              <a:rPr lang="en-US" dirty="0"/>
              <a:t>Long and confusing checkout process on some platforms.</a:t>
            </a:r>
          </a:p>
          <a:p>
            <a:pPr lvl="1"/>
            <a:r>
              <a:rPr lang="en-US" dirty="0"/>
              <a:t>Limited product selection on certain websites.</a:t>
            </a:r>
          </a:p>
          <a:p>
            <a:r>
              <a:rPr lang="en-US" b="1" dirty="0"/>
              <a:t>Gains</a:t>
            </a:r>
          </a:p>
          <a:p>
            <a:pPr lvl="1"/>
            <a:r>
              <a:rPr lang="en-US" dirty="0"/>
              <a:t>Finding exclusive discounts or early access to sales.</a:t>
            </a:r>
          </a:p>
          <a:p>
            <a:pPr lvl="1"/>
            <a:r>
              <a:rPr lang="en-US" dirty="0"/>
              <a:t>Having a seamless and enjoyable shopping experience.</a:t>
            </a:r>
          </a:p>
          <a:p>
            <a:pPr lvl="1"/>
            <a:r>
              <a:rPr lang="en-US" dirty="0"/>
              <a:t>Feeling confident in her purchases with helpful customer support.</a:t>
            </a:r>
          </a:p>
        </p:txBody>
      </p:sp>
    </p:spTree>
    <p:extLst>
      <p:ext uri="{BB962C8B-B14F-4D97-AF65-F5344CB8AC3E}">
        <p14:creationId xmlns:p14="http://schemas.microsoft.com/office/powerpoint/2010/main" val="331703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b="1" dirty="0"/>
              <a:t>Conduct user research</a:t>
            </a:r>
          </a:p>
        </p:txBody>
      </p:sp>
    </p:spTree>
    <p:extLst>
      <p:ext uri="{BB962C8B-B14F-4D97-AF65-F5344CB8AC3E}">
        <p14:creationId xmlns:p14="http://schemas.microsoft.com/office/powerpoint/2010/main" val="3695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dirty="0"/>
              <a:t>Conduct user research</a:t>
            </a:r>
          </a:p>
          <a:p>
            <a:r>
              <a:rPr lang="en-US" b="1" dirty="0"/>
              <a:t>Develop personas</a:t>
            </a:r>
          </a:p>
        </p:txBody>
      </p:sp>
    </p:spTree>
    <p:extLst>
      <p:ext uri="{BB962C8B-B14F-4D97-AF65-F5344CB8AC3E}">
        <p14:creationId xmlns:p14="http://schemas.microsoft.com/office/powerpoint/2010/main" val="55871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5FB2-E943-3136-18F1-8DD4ECA5C933}"/>
              </a:ext>
            </a:extLst>
          </p:cNvPr>
          <p:cNvSpPr>
            <a:spLocks noGrp="1"/>
          </p:cNvSpPr>
          <p:nvPr>
            <p:ph type="title"/>
          </p:nvPr>
        </p:nvSpPr>
        <p:spPr/>
        <p:txBody>
          <a:bodyPr/>
          <a:lstStyle/>
          <a:p>
            <a:r>
              <a:rPr lang="en-US" dirty="0"/>
              <a:t>Defining Customer Personas</a:t>
            </a:r>
          </a:p>
        </p:txBody>
      </p:sp>
      <p:sp>
        <p:nvSpPr>
          <p:cNvPr id="3" name="Content Placeholder 2">
            <a:extLst>
              <a:ext uri="{FF2B5EF4-FFF2-40B4-BE49-F238E27FC236}">
                <a16:creationId xmlns:a16="http://schemas.microsoft.com/office/drawing/2014/main" id="{79369846-3770-B381-C487-06046B0EFB37}"/>
              </a:ext>
            </a:extLst>
          </p:cNvPr>
          <p:cNvSpPr>
            <a:spLocks noGrp="1"/>
          </p:cNvSpPr>
          <p:nvPr>
            <p:ph idx="1"/>
          </p:nvPr>
        </p:nvSpPr>
        <p:spPr/>
        <p:txBody>
          <a:bodyPr/>
          <a:lstStyle/>
          <a:p>
            <a:r>
              <a:rPr lang="en-US" dirty="0"/>
              <a:t>Conduct user research</a:t>
            </a:r>
          </a:p>
          <a:p>
            <a:r>
              <a:rPr lang="en-US" dirty="0"/>
              <a:t>Develop personas</a:t>
            </a:r>
          </a:p>
          <a:p>
            <a:r>
              <a:rPr lang="en-US" b="1" dirty="0"/>
              <a:t>Align solutions with personas</a:t>
            </a:r>
          </a:p>
        </p:txBody>
      </p:sp>
    </p:spTree>
    <p:extLst>
      <p:ext uri="{BB962C8B-B14F-4D97-AF65-F5344CB8AC3E}">
        <p14:creationId xmlns:p14="http://schemas.microsoft.com/office/powerpoint/2010/main" val="40676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D6F-C8FE-53E6-4999-09B584CCC6C1}"/>
              </a:ext>
            </a:extLst>
          </p:cNvPr>
          <p:cNvSpPr>
            <a:spLocks noGrp="1"/>
          </p:cNvSpPr>
          <p:nvPr>
            <p:ph type="title"/>
          </p:nvPr>
        </p:nvSpPr>
        <p:spPr>
          <a:xfrm>
            <a:off x="0" y="-305435"/>
            <a:ext cx="10515600" cy="1325563"/>
          </a:xfrm>
        </p:spPr>
        <p:txBody>
          <a:bodyPr>
            <a:normAutofit/>
          </a:bodyPr>
          <a:lstStyle/>
          <a:p>
            <a:r>
              <a:rPr lang="en-US" sz="4000" dirty="0"/>
              <a:t>Persona: LEGO Enthusiast Alan (AFOL)</a:t>
            </a:r>
          </a:p>
        </p:txBody>
      </p:sp>
      <p:sp>
        <p:nvSpPr>
          <p:cNvPr id="3" name="Content Placeholder 2">
            <a:extLst>
              <a:ext uri="{FF2B5EF4-FFF2-40B4-BE49-F238E27FC236}">
                <a16:creationId xmlns:a16="http://schemas.microsoft.com/office/drawing/2014/main" id="{0003A256-53E6-8225-A4DC-F65CEE0A0236}"/>
              </a:ext>
            </a:extLst>
          </p:cNvPr>
          <p:cNvSpPr>
            <a:spLocks noGrp="1"/>
          </p:cNvSpPr>
          <p:nvPr>
            <p:ph idx="1"/>
          </p:nvPr>
        </p:nvSpPr>
        <p:spPr>
          <a:xfrm>
            <a:off x="152400" y="721360"/>
            <a:ext cx="11704320" cy="5455603"/>
          </a:xfrm>
        </p:spPr>
        <p:txBody>
          <a:bodyPr numCol="2">
            <a:normAutofit fontScale="47500" lnSpcReduction="20000"/>
          </a:bodyPr>
          <a:lstStyle/>
          <a:p>
            <a:pPr marL="0" indent="0">
              <a:buNone/>
            </a:pPr>
            <a:r>
              <a:rPr lang="en-US" b="1" u="sng" dirty="0"/>
              <a:t>Background</a:t>
            </a:r>
            <a:endParaRPr lang="en-US" dirty="0"/>
          </a:p>
          <a:p>
            <a:pPr marL="0" indent="0">
              <a:buNone/>
            </a:pPr>
            <a:r>
              <a:rPr lang="en-US" dirty="0"/>
              <a:t>Alan is a 38-year old AFOL who has been passionate about LEGO since his childhood.  He is a creative and detail-oriented individual who finds joy in building complex and intricate LEGO sets.  Alans enjoys collecting and displaying LEGO sets from various themes and often participates in LEGO fan communities to share his creations and engage with other enthusiasts.</a:t>
            </a:r>
          </a:p>
          <a:p>
            <a:pPr marL="0" indent="0">
              <a:buNone/>
            </a:pPr>
            <a:r>
              <a:rPr lang="en-US" b="1" u="sng" dirty="0"/>
              <a:t>Demographics</a:t>
            </a:r>
          </a:p>
          <a:p>
            <a:pPr marL="0" indent="0">
              <a:buNone/>
            </a:pPr>
            <a:r>
              <a:rPr lang="en-US" dirty="0"/>
              <a:t>Age: 38</a:t>
            </a:r>
          </a:p>
          <a:p>
            <a:pPr marL="0" indent="0">
              <a:buNone/>
            </a:pPr>
            <a:r>
              <a:rPr lang="en-US" dirty="0"/>
              <a:t>Gender: Male</a:t>
            </a:r>
          </a:p>
          <a:p>
            <a:pPr marL="0" indent="0">
              <a:buNone/>
            </a:pPr>
            <a:r>
              <a:rPr lang="en-US" dirty="0"/>
              <a:t>Interests: LEGO building, LEGO Technic, LEGO Architecture, LEGO Ideas</a:t>
            </a:r>
          </a:p>
          <a:p>
            <a:pPr marL="0" indent="0">
              <a:buNone/>
            </a:pPr>
            <a:r>
              <a:rPr lang="en-US" dirty="0"/>
              <a:t>Location: Urban area, UK</a:t>
            </a:r>
          </a:p>
          <a:p>
            <a:pPr marL="0" indent="0">
              <a:buNone/>
            </a:pPr>
            <a:r>
              <a:rPr lang="en-US" b="1" u="sng" dirty="0"/>
              <a:t>Goals and Needs</a:t>
            </a:r>
          </a:p>
          <a:p>
            <a:r>
              <a:rPr lang="en-US" b="1" dirty="0"/>
              <a:t>Explore Exclusive Sets:</a:t>
            </a:r>
            <a:r>
              <a:rPr lang="en-US" dirty="0"/>
              <a:t>  Alan’s primary goal is to explore and collect exclusive LEGO sets that are not widely available in regular stores.</a:t>
            </a:r>
          </a:p>
          <a:p>
            <a:r>
              <a:rPr lang="en-US" b="1" dirty="0"/>
              <a:t>Quality and Complexity:</a:t>
            </a:r>
            <a:r>
              <a:rPr lang="en-US" dirty="0"/>
              <a:t>  He seeks LEGO sets that offer a challenging building experience with attention to detail and complex engineering.</a:t>
            </a:r>
          </a:p>
          <a:p>
            <a:r>
              <a:rPr lang="en-US" b="1" dirty="0"/>
              <a:t>Community Engagement: </a:t>
            </a:r>
            <a:r>
              <a:rPr lang="en-US" dirty="0"/>
              <a:t>Alan values being part of the AFOL community and seeks platforms that connect him with like-minded LEGO enthusiasts.</a:t>
            </a:r>
          </a:p>
          <a:p>
            <a:r>
              <a:rPr lang="en-US" b="1" dirty="0"/>
              <a:t>Easy-to-Access Parts:</a:t>
            </a:r>
            <a:r>
              <a:rPr lang="en-US" dirty="0"/>
              <a:t>  He appreciates a platform where he can easily access individual LEGO parts and pieces for his custom builds and modifications.</a:t>
            </a:r>
          </a:p>
          <a:p>
            <a:pPr marL="0" indent="0">
              <a:buNone/>
            </a:pPr>
            <a:r>
              <a:rPr lang="en-US" b="1" u="sng" dirty="0"/>
              <a:t>Shopping Behavior</a:t>
            </a:r>
            <a:endParaRPr lang="en-US" dirty="0"/>
          </a:p>
          <a:p>
            <a:r>
              <a:rPr lang="en-US" b="1" dirty="0"/>
              <a:t>Online Shopper:</a:t>
            </a:r>
            <a:r>
              <a:rPr lang="en-US" dirty="0"/>
              <a:t>  Alan primarily shops online due to the convenience and the availability of rare and exclusive LEGO sets.</a:t>
            </a:r>
          </a:p>
          <a:p>
            <a:r>
              <a:rPr lang="en-US" b="1" dirty="0"/>
              <a:t>Limited Edition Collections:</a:t>
            </a:r>
            <a:r>
              <a:rPr lang="en-US" dirty="0"/>
              <a:t>  He keeps an eye out for limited edition LEGO collections and quickly makes purchase decisions to secure these exclusive items.</a:t>
            </a:r>
          </a:p>
          <a:p>
            <a:r>
              <a:rPr lang="en-US" b="1" dirty="0"/>
              <a:t>Loyalty to Themes:</a:t>
            </a:r>
            <a:r>
              <a:rPr lang="en-US" dirty="0"/>
              <a:t>  Alan is a fan of specific LEGO themes, such as LEGO Technic and LEGO Architecture, and often invests in multiple sets from these themes.</a:t>
            </a:r>
          </a:p>
          <a:p>
            <a:pPr marL="0" indent="0">
              <a:buNone/>
            </a:pPr>
            <a:r>
              <a:rPr lang="en-US" b="1" u="sng" dirty="0"/>
              <a:t>Challenges</a:t>
            </a:r>
          </a:p>
          <a:p>
            <a:r>
              <a:rPr lang="en-US" b="1" dirty="0"/>
              <a:t>Availability of Exclusive Sets:</a:t>
            </a:r>
            <a:r>
              <a:rPr lang="en-US" dirty="0"/>
              <a:t>  Finding authentic and exclusive LEGO sets can be a challenge, as they are often in high demand and limited quantity.</a:t>
            </a:r>
          </a:p>
          <a:p>
            <a:r>
              <a:rPr lang="en-US" b="1" dirty="0"/>
              <a:t>Navigating Large Inventories:</a:t>
            </a:r>
            <a:r>
              <a:rPr lang="en-US" dirty="0"/>
              <a:t>  With a vast selection of LEGO sets and parts, Alan needs a platform with efficient categorization and search functionality.</a:t>
            </a:r>
          </a:p>
          <a:p>
            <a:pPr marL="0" indent="0">
              <a:buNone/>
            </a:pPr>
            <a:r>
              <a:rPr lang="en-US" b="1" u="sng" dirty="0"/>
              <a:t>Preferred Platform Features</a:t>
            </a:r>
          </a:p>
          <a:p>
            <a:r>
              <a:rPr lang="en-US" b="1" dirty="0"/>
              <a:t>Exclusive Sets Selection:</a:t>
            </a:r>
            <a:r>
              <a:rPr lang="en-US" dirty="0"/>
              <a:t> A dedicated section showcasing limited edition and exclusive LEGO sets would be appealing to Alan.</a:t>
            </a:r>
          </a:p>
          <a:p>
            <a:r>
              <a:rPr lang="en-US" b="1" dirty="0"/>
              <a:t>Community Forums and Events:</a:t>
            </a:r>
            <a:r>
              <a:rPr lang="en-US" dirty="0"/>
              <a:t>  A platform that hosts AFOL community forums, events, and contests would keep Alan engaged and connected.</a:t>
            </a:r>
          </a:p>
          <a:p>
            <a:r>
              <a:rPr lang="en-US" b="1" dirty="0" err="1"/>
              <a:t>Bricklink</a:t>
            </a:r>
            <a:r>
              <a:rPr lang="en-US" b="1" dirty="0"/>
              <a:t> Integration:</a:t>
            </a:r>
            <a:r>
              <a:rPr lang="en-US" dirty="0"/>
              <a:t>  Integration with </a:t>
            </a:r>
            <a:r>
              <a:rPr lang="en-US" dirty="0" err="1"/>
              <a:t>Bricklink</a:t>
            </a:r>
            <a:r>
              <a:rPr lang="en-US" dirty="0"/>
              <a:t>, a platform for buying individual LEGO parts, would be valuable for Alan’s custom builds</a:t>
            </a:r>
          </a:p>
          <a:p>
            <a:pPr marL="0" indent="0">
              <a:buNone/>
            </a:pPr>
            <a:r>
              <a:rPr lang="en-US" b="1" u="sng" dirty="0"/>
              <a:t>Quote</a:t>
            </a:r>
          </a:p>
          <a:p>
            <a:pPr marL="0" indent="0">
              <a:buNone/>
            </a:pPr>
            <a:r>
              <a:rPr lang="en-US" dirty="0"/>
              <a:t>“As an adult LEGO enthusiast, I love the challenge of building complex sets and collecting exclusive LEGO creations.  Finding a platform that offers rare sets and connects me with the AFOL community would be a dream come true for my LEGO hobby.”</a:t>
            </a:r>
          </a:p>
        </p:txBody>
      </p:sp>
    </p:spTree>
    <p:extLst>
      <p:ext uri="{BB962C8B-B14F-4D97-AF65-F5344CB8AC3E}">
        <p14:creationId xmlns:p14="http://schemas.microsoft.com/office/powerpoint/2010/main" val="167159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b="1" dirty="0"/>
              <a:t>Identify user goals and tasks</a:t>
            </a:r>
          </a:p>
        </p:txBody>
      </p:sp>
    </p:spTree>
    <p:extLst>
      <p:ext uri="{BB962C8B-B14F-4D97-AF65-F5344CB8AC3E}">
        <p14:creationId xmlns:p14="http://schemas.microsoft.com/office/powerpoint/2010/main" val="3756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dirty="0"/>
              <a:t>Identify user goals and tasks</a:t>
            </a:r>
          </a:p>
          <a:p>
            <a:r>
              <a:rPr lang="en-US" b="1" dirty="0"/>
              <a:t>Describe interactions and actions</a:t>
            </a:r>
          </a:p>
        </p:txBody>
      </p:sp>
    </p:spTree>
    <p:extLst>
      <p:ext uri="{BB962C8B-B14F-4D97-AF65-F5344CB8AC3E}">
        <p14:creationId xmlns:p14="http://schemas.microsoft.com/office/powerpoint/2010/main" val="350106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2DD-FAB7-EB37-223D-E01257D2BC6C}"/>
              </a:ext>
            </a:extLst>
          </p:cNvPr>
          <p:cNvSpPr>
            <a:spLocks noGrp="1"/>
          </p:cNvSpPr>
          <p:nvPr>
            <p:ph type="title"/>
          </p:nvPr>
        </p:nvSpPr>
        <p:spPr/>
        <p:txBody>
          <a:bodyPr/>
          <a:lstStyle/>
          <a:p>
            <a:r>
              <a:rPr lang="en-US" dirty="0"/>
              <a:t>Creating Use Cases</a:t>
            </a:r>
          </a:p>
        </p:txBody>
      </p:sp>
      <p:sp>
        <p:nvSpPr>
          <p:cNvPr id="3" name="Content Placeholder 2">
            <a:extLst>
              <a:ext uri="{FF2B5EF4-FFF2-40B4-BE49-F238E27FC236}">
                <a16:creationId xmlns:a16="http://schemas.microsoft.com/office/drawing/2014/main" id="{29F9E666-954E-0902-7415-B15E9081A827}"/>
              </a:ext>
            </a:extLst>
          </p:cNvPr>
          <p:cNvSpPr>
            <a:spLocks noGrp="1"/>
          </p:cNvSpPr>
          <p:nvPr>
            <p:ph idx="1"/>
          </p:nvPr>
        </p:nvSpPr>
        <p:spPr/>
        <p:txBody>
          <a:bodyPr/>
          <a:lstStyle/>
          <a:p>
            <a:r>
              <a:rPr lang="en-US" dirty="0"/>
              <a:t>Identify user goals and tasks</a:t>
            </a:r>
          </a:p>
          <a:p>
            <a:r>
              <a:rPr lang="en-US" dirty="0"/>
              <a:t>Describe interactions and actions</a:t>
            </a:r>
          </a:p>
          <a:p>
            <a:r>
              <a:rPr lang="en-US" b="1" dirty="0"/>
              <a:t>Validate against requirements</a:t>
            </a:r>
          </a:p>
        </p:txBody>
      </p:sp>
    </p:spTree>
    <p:extLst>
      <p:ext uri="{BB962C8B-B14F-4D97-AF65-F5344CB8AC3E}">
        <p14:creationId xmlns:p14="http://schemas.microsoft.com/office/powerpoint/2010/main" val="386056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0D6F-C8FE-53E6-4999-09B584CCC6C1}"/>
              </a:ext>
            </a:extLst>
          </p:cNvPr>
          <p:cNvSpPr>
            <a:spLocks noGrp="1"/>
          </p:cNvSpPr>
          <p:nvPr>
            <p:ph type="title"/>
          </p:nvPr>
        </p:nvSpPr>
        <p:spPr>
          <a:xfrm>
            <a:off x="0" y="-305435"/>
            <a:ext cx="10515600" cy="1325563"/>
          </a:xfrm>
        </p:spPr>
        <p:txBody>
          <a:bodyPr>
            <a:normAutofit/>
          </a:bodyPr>
          <a:lstStyle/>
          <a:p>
            <a:r>
              <a:rPr lang="en-US" sz="4000" dirty="0"/>
              <a:t>User Story: Lego Lovers Unite!</a:t>
            </a:r>
          </a:p>
        </p:txBody>
      </p:sp>
      <p:sp>
        <p:nvSpPr>
          <p:cNvPr id="3" name="Content Placeholder 2">
            <a:extLst>
              <a:ext uri="{FF2B5EF4-FFF2-40B4-BE49-F238E27FC236}">
                <a16:creationId xmlns:a16="http://schemas.microsoft.com/office/drawing/2014/main" id="{0003A256-53E6-8225-A4DC-F65CEE0A0236}"/>
              </a:ext>
            </a:extLst>
          </p:cNvPr>
          <p:cNvSpPr>
            <a:spLocks noGrp="1"/>
          </p:cNvSpPr>
          <p:nvPr>
            <p:ph idx="1"/>
          </p:nvPr>
        </p:nvSpPr>
        <p:spPr>
          <a:xfrm>
            <a:off x="152400" y="721360"/>
            <a:ext cx="11704320" cy="5455603"/>
          </a:xfrm>
        </p:spPr>
        <p:txBody>
          <a:bodyPr numCol="2">
            <a:normAutofit fontScale="55000" lnSpcReduction="20000"/>
          </a:bodyPr>
          <a:lstStyle/>
          <a:p>
            <a:pPr marL="0" indent="0">
              <a:buNone/>
            </a:pPr>
            <a:r>
              <a:rPr lang="en-US" b="1" dirty="0"/>
              <a:t>As a LEGO enthusiast, I want to discover and explore a wide range of LEGO products, so I can find the perfect set to add to my collection and fuel my passion for building and creating.</a:t>
            </a:r>
          </a:p>
          <a:p>
            <a:pPr marL="0" indent="0">
              <a:buNone/>
            </a:pPr>
            <a:endParaRPr lang="en-US" b="1" dirty="0"/>
          </a:p>
          <a:p>
            <a:pPr marL="0" indent="0">
              <a:buNone/>
            </a:pPr>
            <a:r>
              <a:rPr lang="en-US" u="sng" dirty="0"/>
              <a:t>Scenario</a:t>
            </a:r>
          </a:p>
          <a:p>
            <a:pPr marL="0" indent="0" algn="l">
              <a:buNone/>
            </a:pPr>
            <a:r>
              <a:rPr lang="en-US" b="0" i="0" dirty="0">
                <a:solidFill>
                  <a:srgbClr val="374151"/>
                </a:solidFill>
                <a:effectLst/>
                <a:latin typeface="Söhne"/>
              </a:rPr>
              <a:t>Alan, a passionate LEGO enthusiast, visits the e-commerce platform to explore new LEGO sets and add to his collection. He navigates through the various themes and discovers a limited-edition LEGO Technic set that catches his attention. The product page provides detailed specifications, multiple images, and positive reviews from other customers. Impressed with the set, Alan adds it to his wish list for future reference.</a:t>
            </a:r>
          </a:p>
          <a:p>
            <a:pPr marL="0" indent="0" algn="l">
              <a:buNone/>
            </a:pPr>
            <a:r>
              <a:rPr lang="en-US" b="0" i="0" dirty="0">
                <a:solidFill>
                  <a:srgbClr val="374151"/>
                </a:solidFill>
                <a:effectLst/>
                <a:latin typeface="Söhne"/>
              </a:rPr>
              <a:t>Later, he decides to make a purchase. The platform's user-friendly checkout process guides him through selecting his preferred payment method and provides order tracking information. After completing the purchase, Alan receives a confirmation email with all the relevant details. He is delighted with the seamless shopping experience and the exclusive LEGO set he purchased.</a:t>
            </a:r>
          </a:p>
          <a:p>
            <a:pPr marL="0" indent="0" algn="l">
              <a:buNone/>
            </a:pPr>
            <a:r>
              <a:rPr lang="en-US" b="0" i="0" dirty="0">
                <a:solidFill>
                  <a:srgbClr val="374151"/>
                </a:solidFill>
                <a:effectLst/>
                <a:latin typeface="Söhne"/>
              </a:rPr>
              <a:t>Additionally, Alan enjoys participating in the AFOL community section of the platform, where he shares his recent LEGO builds and interacts with other LEGO enthusiasts, fostering a sense of connection and inspiration within the LEGO community.</a:t>
            </a:r>
          </a:p>
          <a:p>
            <a:pPr marL="0" indent="0">
              <a:buNone/>
            </a:pPr>
            <a:endParaRPr lang="en-US" b="1" dirty="0"/>
          </a:p>
          <a:p>
            <a:pPr marL="0" indent="0">
              <a:buNone/>
            </a:pPr>
            <a:r>
              <a:rPr lang="en-US" u="sng" dirty="0"/>
              <a:t>Acceptance Criteria</a:t>
            </a:r>
          </a:p>
          <a:p>
            <a:r>
              <a:rPr lang="en-US" dirty="0"/>
              <a:t>The platform should have clear and intuitive navigation, allowing users to easily browse LEGO sets by themes, age groups, and categories.</a:t>
            </a:r>
          </a:p>
          <a:p>
            <a:r>
              <a:rPr lang="en-US" dirty="0"/>
              <a:t>Users should be able to filter and sort products based on factors such as price, popularity, and availability.</a:t>
            </a:r>
          </a:p>
          <a:p>
            <a:r>
              <a:rPr lang="en-US" dirty="0"/>
              <a:t>Each Lego set should have detailed product descriptions, high-quality images, and customer reviews to help me make informed purchase decisions.</a:t>
            </a:r>
          </a:p>
          <a:p>
            <a:r>
              <a:rPr lang="en-US" dirty="0"/>
              <a:t>The platform should showcase exclusive and limited-edition LEGO sets, making it easy for me to find and purchase rare items.</a:t>
            </a:r>
          </a:p>
          <a:p>
            <a:r>
              <a:rPr lang="en-US" dirty="0"/>
              <a:t>I should be able to create a personal account to keep track of my wish list, order history, and loyalty rewards.</a:t>
            </a:r>
          </a:p>
          <a:p>
            <a:r>
              <a:rPr lang="en-US" dirty="0"/>
              <a:t>The platform should offer a seamless and secure checkout process, with various payment options and an order tracking system.</a:t>
            </a:r>
          </a:p>
          <a:p>
            <a:r>
              <a:rPr lang="en-US" dirty="0"/>
              <a:t>It should have a responsive design, ensuring a user-friendly experience across desktop and mobile devices.</a:t>
            </a:r>
          </a:p>
          <a:p>
            <a:r>
              <a:rPr lang="en-US" dirty="0"/>
              <a:t>The platform should have a dedicated section for AFOLs, featuring user-generated content, custom builds, and community forums.</a:t>
            </a:r>
          </a:p>
          <a:p>
            <a:r>
              <a:rPr lang="en-US" dirty="0"/>
              <a:t>I expect the platform to provide excellent customer support and assistance for any queries or issues related to my LEGO purchases.</a:t>
            </a:r>
            <a:endParaRPr lang="en-US" u="sng" dirty="0"/>
          </a:p>
          <a:p>
            <a:pPr marL="0" indent="0">
              <a:buNone/>
            </a:pPr>
            <a:endParaRPr lang="en-US" u="sng" dirty="0"/>
          </a:p>
        </p:txBody>
      </p:sp>
    </p:spTree>
    <p:extLst>
      <p:ext uri="{BB962C8B-B14F-4D97-AF65-F5344CB8AC3E}">
        <p14:creationId xmlns:p14="http://schemas.microsoft.com/office/powerpoint/2010/main" val="424323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A16D-D5D5-A34D-C803-48F42F0D3109}"/>
              </a:ext>
            </a:extLst>
          </p:cNvPr>
          <p:cNvSpPr>
            <a:spLocks noGrp="1"/>
          </p:cNvSpPr>
          <p:nvPr>
            <p:ph type="title"/>
          </p:nvPr>
        </p:nvSpPr>
        <p:spPr/>
        <p:txBody>
          <a:bodyPr/>
          <a:lstStyle/>
          <a:p>
            <a:r>
              <a:rPr lang="en-US" dirty="0"/>
              <a:t>Understanding Customer Needs</a:t>
            </a:r>
          </a:p>
        </p:txBody>
      </p:sp>
      <p:sp>
        <p:nvSpPr>
          <p:cNvPr id="3" name="Content Placeholder 2">
            <a:extLst>
              <a:ext uri="{FF2B5EF4-FFF2-40B4-BE49-F238E27FC236}">
                <a16:creationId xmlns:a16="http://schemas.microsoft.com/office/drawing/2014/main" id="{6990DBAC-4F22-49F8-CB09-96CEDD3C54FB}"/>
              </a:ext>
            </a:extLst>
          </p:cNvPr>
          <p:cNvSpPr>
            <a:spLocks noGrp="1"/>
          </p:cNvSpPr>
          <p:nvPr>
            <p:ph idx="1"/>
          </p:nvPr>
        </p:nvSpPr>
        <p:spPr/>
        <p:txBody>
          <a:bodyPr/>
          <a:lstStyle/>
          <a:p>
            <a:r>
              <a:rPr lang="en-US" dirty="0"/>
              <a:t>Identifying Customer Requirements</a:t>
            </a:r>
          </a:p>
          <a:p>
            <a:r>
              <a:rPr lang="en-US" dirty="0"/>
              <a:t>Empathy Mapping</a:t>
            </a:r>
          </a:p>
          <a:p>
            <a:r>
              <a:rPr lang="en-US" dirty="0"/>
              <a:t>Defining Customer Personas</a:t>
            </a:r>
          </a:p>
          <a:p>
            <a:r>
              <a:rPr lang="en-US" dirty="0"/>
              <a:t>Creating Use Cases</a:t>
            </a:r>
          </a:p>
        </p:txBody>
      </p:sp>
    </p:spTree>
    <p:extLst>
      <p:ext uri="{BB962C8B-B14F-4D97-AF65-F5344CB8AC3E}">
        <p14:creationId xmlns:p14="http://schemas.microsoft.com/office/powerpoint/2010/main" val="270743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E4EF-6C17-5A2D-0E96-2A7DDF015999}"/>
              </a:ext>
            </a:extLst>
          </p:cNvPr>
          <p:cNvSpPr>
            <a:spLocks noGrp="1"/>
          </p:cNvSpPr>
          <p:nvPr>
            <p:ph type="ctrTitle"/>
          </p:nvPr>
        </p:nvSpPr>
        <p:spPr/>
        <p:txBody>
          <a:bodyPr>
            <a:normAutofit/>
          </a:bodyPr>
          <a:lstStyle/>
          <a:p>
            <a:r>
              <a:rPr lang="en-US" dirty="0"/>
              <a:t>Architecting Solutions to Meet Customer Needs</a:t>
            </a:r>
          </a:p>
        </p:txBody>
      </p:sp>
      <p:sp>
        <p:nvSpPr>
          <p:cNvPr id="3" name="Subtitle 2">
            <a:extLst>
              <a:ext uri="{FF2B5EF4-FFF2-40B4-BE49-F238E27FC236}">
                <a16:creationId xmlns:a16="http://schemas.microsoft.com/office/drawing/2014/main" id="{A25B027C-0980-991C-5EE5-B15ACE72C582}"/>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34211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4F61-858F-664F-0625-F28877544B14}"/>
              </a:ext>
            </a:extLst>
          </p:cNvPr>
          <p:cNvSpPr>
            <a:spLocks noGrp="1"/>
          </p:cNvSpPr>
          <p:nvPr>
            <p:ph type="title"/>
          </p:nvPr>
        </p:nvSpPr>
        <p:spPr/>
        <p:txBody>
          <a:bodyPr/>
          <a:lstStyle/>
          <a:p>
            <a:r>
              <a:rPr lang="en-US" dirty="0"/>
              <a:t>Cloud Architecture Principles</a:t>
            </a:r>
          </a:p>
        </p:txBody>
      </p:sp>
    </p:spTree>
    <p:extLst>
      <p:ext uri="{BB962C8B-B14F-4D97-AF65-F5344CB8AC3E}">
        <p14:creationId xmlns:p14="http://schemas.microsoft.com/office/powerpoint/2010/main" val="202525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b="1" dirty="0"/>
              <a:t>Implement strong access controls</a:t>
            </a:r>
          </a:p>
        </p:txBody>
      </p:sp>
    </p:spTree>
    <p:extLst>
      <p:ext uri="{BB962C8B-B14F-4D97-AF65-F5344CB8AC3E}">
        <p14:creationId xmlns:p14="http://schemas.microsoft.com/office/powerpoint/2010/main" val="40329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b="1" dirty="0"/>
              <a:t>Data protection</a:t>
            </a:r>
          </a:p>
        </p:txBody>
      </p:sp>
    </p:spTree>
    <p:extLst>
      <p:ext uri="{BB962C8B-B14F-4D97-AF65-F5344CB8AC3E}">
        <p14:creationId xmlns:p14="http://schemas.microsoft.com/office/powerpoint/2010/main" val="276198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dirty="0"/>
              <a:t>Data protection</a:t>
            </a:r>
          </a:p>
          <a:p>
            <a:pPr lvl="1"/>
            <a:r>
              <a:rPr lang="en-US" b="1" dirty="0"/>
              <a:t>Network security</a:t>
            </a:r>
          </a:p>
        </p:txBody>
      </p:sp>
    </p:spTree>
    <p:extLst>
      <p:ext uri="{BB962C8B-B14F-4D97-AF65-F5344CB8AC3E}">
        <p14:creationId xmlns:p14="http://schemas.microsoft.com/office/powerpoint/2010/main" val="5585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pPr lvl="1"/>
            <a:r>
              <a:rPr lang="en-US" dirty="0"/>
              <a:t>Implement strong access controls</a:t>
            </a:r>
          </a:p>
          <a:p>
            <a:pPr lvl="1"/>
            <a:r>
              <a:rPr lang="en-US" dirty="0"/>
              <a:t>Data protection</a:t>
            </a:r>
          </a:p>
          <a:p>
            <a:pPr lvl="1"/>
            <a:r>
              <a:rPr lang="en-US" dirty="0"/>
              <a:t>Network security</a:t>
            </a:r>
          </a:p>
          <a:p>
            <a:pPr lvl="1"/>
            <a:r>
              <a:rPr lang="en-US" b="1" dirty="0"/>
              <a:t>DDoS protection</a:t>
            </a:r>
          </a:p>
        </p:txBody>
      </p:sp>
    </p:spTree>
    <p:extLst>
      <p:ext uri="{BB962C8B-B14F-4D97-AF65-F5344CB8AC3E}">
        <p14:creationId xmlns:p14="http://schemas.microsoft.com/office/powerpoint/2010/main" val="21743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b="1" dirty="0"/>
              <a:t>Redundancy and fault tolerance</a:t>
            </a:r>
          </a:p>
        </p:txBody>
      </p:sp>
    </p:spTree>
    <p:extLst>
      <p:ext uri="{BB962C8B-B14F-4D97-AF65-F5344CB8AC3E}">
        <p14:creationId xmlns:p14="http://schemas.microsoft.com/office/powerpoint/2010/main" val="12418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b="1" dirty="0"/>
              <a:t>Load balancing</a:t>
            </a:r>
          </a:p>
        </p:txBody>
      </p:sp>
    </p:spTree>
    <p:extLst>
      <p:ext uri="{BB962C8B-B14F-4D97-AF65-F5344CB8AC3E}">
        <p14:creationId xmlns:p14="http://schemas.microsoft.com/office/powerpoint/2010/main" val="29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dirty="0"/>
              <a:t>Load balancing</a:t>
            </a:r>
          </a:p>
          <a:p>
            <a:pPr lvl="1"/>
            <a:r>
              <a:rPr lang="en-US" b="1" dirty="0"/>
              <a:t>Automated recovery</a:t>
            </a:r>
          </a:p>
        </p:txBody>
      </p:sp>
    </p:spTree>
    <p:extLst>
      <p:ext uri="{BB962C8B-B14F-4D97-AF65-F5344CB8AC3E}">
        <p14:creationId xmlns:p14="http://schemas.microsoft.com/office/powerpoint/2010/main" val="37609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pPr lvl="1"/>
            <a:r>
              <a:rPr lang="en-US" dirty="0"/>
              <a:t>Redundancy and fault tolerance</a:t>
            </a:r>
          </a:p>
          <a:p>
            <a:pPr lvl="1"/>
            <a:r>
              <a:rPr lang="en-US" dirty="0"/>
              <a:t>Load balancing</a:t>
            </a:r>
          </a:p>
          <a:p>
            <a:pPr lvl="1"/>
            <a:r>
              <a:rPr lang="en-US" dirty="0"/>
              <a:t>Automated recovery</a:t>
            </a:r>
          </a:p>
          <a:p>
            <a:pPr lvl="1"/>
            <a:r>
              <a:rPr lang="en-US" b="1" dirty="0"/>
              <a:t>Monitoring and alerts</a:t>
            </a:r>
          </a:p>
        </p:txBody>
      </p:sp>
    </p:spTree>
    <p:extLst>
      <p:ext uri="{BB962C8B-B14F-4D97-AF65-F5344CB8AC3E}">
        <p14:creationId xmlns:p14="http://schemas.microsoft.com/office/powerpoint/2010/main" val="388186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b="1" dirty="0"/>
              <a:t>Right-sizing resources</a:t>
            </a:r>
          </a:p>
        </p:txBody>
      </p:sp>
    </p:spTree>
    <p:extLst>
      <p:ext uri="{BB962C8B-B14F-4D97-AF65-F5344CB8AC3E}">
        <p14:creationId xmlns:p14="http://schemas.microsoft.com/office/powerpoint/2010/main" val="2429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B65-992F-24CB-E261-F742560EA0D1}"/>
              </a:ext>
            </a:extLst>
          </p:cNvPr>
          <p:cNvSpPr>
            <a:spLocks noGrp="1"/>
          </p:cNvSpPr>
          <p:nvPr>
            <p:ph type="title"/>
          </p:nvPr>
        </p:nvSpPr>
        <p:spPr/>
        <p:txBody>
          <a:bodyPr/>
          <a:lstStyle/>
          <a:p>
            <a:r>
              <a:rPr lang="en-US" dirty="0"/>
              <a:t>Understanding Customer Needs</a:t>
            </a:r>
          </a:p>
        </p:txBody>
      </p:sp>
    </p:spTree>
    <p:extLst>
      <p:ext uri="{BB962C8B-B14F-4D97-AF65-F5344CB8AC3E}">
        <p14:creationId xmlns:p14="http://schemas.microsoft.com/office/powerpoint/2010/main" val="160314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b="1" dirty="0"/>
              <a:t>Caching and content delivery</a:t>
            </a:r>
          </a:p>
        </p:txBody>
      </p:sp>
    </p:spTree>
    <p:extLst>
      <p:ext uri="{BB962C8B-B14F-4D97-AF65-F5344CB8AC3E}">
        <p14:creationId xmlns:p14="http://schemas.microsoft.com/office/powerpoint/2010/main" val="4660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dirty="0"/>
              <a:t>Caching and content delivery</a:t>
            </a:r>
          </a:p>
          <a:p>
            <a:pPr lvl="1"/>
            <a:r>
              <a:rPr lang="en-US" b="1" dirty="0"/>
              <a:t>Database optimization</a:t>
            </a:r>
          </a:p>
        </p:txBody>
      </p:sp>
    </p:spTree>
    <p:extLst>
      <p:ext uri="{BB962C8B-B14F-4D97-AF65-F5344CB8AC3E}">
        <p14:creationId xmlns:p14="http://schemas.microsoft.com/office/powerpoint/2010/main" val="11341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pPr lvl="1"/>
            <a:r>
              <a:rPr lang="en-US" dirty="0"/>
              <a:t>Right-sizing resources</a:t>
            </a:r>
          </a:p>
          <a:p>
            <a:pPr lvl="1"/>
            <a:r>
              <a:rPr lang="en-US" dirty="0"/>
              <a:t>Caching and content delivery</a:t>
            </a:r>
          </a:p>
          <a:p>
            <a:pPr lvl="1"/>
            <a:r>
              <a:rPr lang="en-US" dirty="0"/>
              <a:t>Database optimization</a:t>
            </a:r>
          </a:p>
          <a:p>
            <a:pPr lvl="1"/>
            <a:r>
              <a:rPr lang="en-US" b="1" dirty="0"/>
              <a:t>Asynchronous processing</a:t>
            </a:r>
          </a:p>
        </p:txBody>
      </p:sp>
    </p:spTree>
    <p:extLst>
      <p:ext uri="{BB962C8B-B14F-4D97-AF65-F5344CB8AC3E}">
        <p14:creationId xmlns:p14="http://schemas.microsoft.com/office/powerpoint/2010/main" val="4991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b="1" dirty="0"/>
              <a:t>Pay-as-you-go</a:t>
            </a:r>
          </a:p>
        </p:txBody>
      </p:sp>
    </p:spTree>
    <p:extLst>
      <p:ext uri="{BB962C8B-B14F-4D97-AF65-F5344CB8AC3E}">
        <p14:creationId xmlns:p14="http://schemas.microsoft.com/office/powerpoint/2010/main" val="268090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b="1" dirty="0"/>
              <a:t>Resource tagging</a:t>
            </a:r>
          </a:p>
        </p:txBody>
      </p:sp>
    </p:spTree>
    <p:extLst>
      <p:ext uri="{BB962C8B-B14F-4D97-AF65-F5344CB8AC3E}">
        <p14:creationId xmlns:p14="http://schemas.microsoft.com/office/powerpoint/2010/main" val="35296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dirty="0"/>
              <a:t>Resource tagging</a:t>
            </a:r>
          </a:p>
          <a:p>
            <a:pPr lvl="1"/>
            <a:r>
              <a:rPr lang="en-US" b="1" dirty="0"/>
              <a:t>Reserved instances</a:t>
            </a:r>
          </a:p>
        </p:txBody>
      </p:sp>
    </p:spTree>
    <p:extLst>
      <p:ext uri="{BB962C8B-B14F-4D97-AF65-F5344CB8AC3E}">
        <p14:creationId xmlns:p14="http://schemas.microsoft.com/office/powerpoint/2010/main" val="114279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pPr lvl="1"/>
            <a:r>
              <a:rPr lang="en-US" dirty="0"/>
              <a:t>Pay-as-you-go</a:t>
            </a:r>
          </a:p>
          <a:p>
            <a:pPr lvl="1"/>
            <a:r>
              <a:rPr lang="en-US" dirty="0"/>
              <a:t>Resource tagging</a:t>
            </a:r>
          </a:p>
          <a:p>
            <a:pPr lvl="1"/>
            <a:r>
              <a:rPr lang="en-US" dirty="0"/>
              <a:t>Reserved instances</a:t>
            </a:r>
          </a:p>
          <a:p>
            <a:pPr lvl="1"/>
            <a:r>
              <a:rPr lang="en-US" b="1" dirty="0"/>
              <a:t>Use of managed services</a:t>
            </a:r>
          </a:p>
        </p:txBody>
      </p:sp>
    </p:spTree>
    <p:extLst>
      <p:ext uri="{BB962C8B-B14F-4D97-AF65-F5344CB8AC3E}">
        <p14:creationId xmlns:p14="http://schemas.microsoft.com/office/powerpoint/2010/main" val="45687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b="1" dirty="0"/>
              <a:t>Automation</a:t>
            </a:r>
          </a:p>
        </p:txBody>
      </p:sp>
    </p:spTree>
    <p:extLst>
      <p:ext uri="{BB962C8B-B14F-4D97-AF65-F5344CB8AC3E}">
        <p14:creationId xmlns:p14="http://schemas.microsoft.com/office/powerpoint/2010/main" val="34496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b="1" dirty="0"/>
              <a:t>Documentation</a:t>
            </a:r>
          </a:p>
        </p:txBody>
      </p:sp>
    </p:spTree>
    <p:extLst>
      <p:ext uri="{BB962C8B-B14F-4D97-AF65-F5344CB8AC3E}">
        <p14:creationId xmlns:p14="http://schemas.microsoft.com/office/powerpoint/2010/main" val="20610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dirty="0"/>
              <a:t>Documentation</a:t>
            </a:r>
          </a:p>
          <a:p>
            <a:pPr lvl="1"/>
            <a:r>
              <a:rPr lang="en-US" b="1" dirty="0"/>
              <a:t>Performance testing</a:t>
            </a:r>
          </a:p>
        </p:txBody>
      </p:sp>
    </p:spTree>
    <p:extLst>
      <p:ext uri="{BB962C8B-B14F-4D97-AF65-F5344CB8AC3E}">
        <p14:creationId xmlns:p14="http://schemas.microsoft.com/office/powerpoint/2010/main" val="326667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b="1" dirty="0"/>
              <a:t>Engage with stakeholders</a:t>
            </a:r>
          </a:p>
        </p:txBody>
      </p:sp>
    </p:spTree>
    <p:extLst>
      <p:ext uri="{BB962C8B-B14F-4D97-AF65-F5344CB8AC3E}">
        <p14:creationId xmlns:p14="http://schemas.microsoft.com/office/powerpoint/2010/main" val="296188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p>
          <a:p>
            <a:pPr lvl="1"/>
            <a:r>
              <a:rPr lang="en-US" dirty="0"/>
              <a:t>Automation</a:t>
            </a:r>
          </a:p>
          <a:p>
            <a:pPr lvl="1"/>
            <a:r>
              <a:rPr lang="en-US" dirty="0"/>
              <a:t>Documentation</a:t>
            </a:r>
          </a:p>
          <a:p>
            <a:pPr lvl="1"/>
            <a:r>
              <a:rPr lang="en-US" dirty="0"/>
              <a:t>Performance testing</a:t>
            </a:r>
          </a:p>
          <a:p>
            <a:pPr lvl="1"/>
            <a:r>
              <a:rPr lang="en-US" b="1" dirty="0"/>
              <a:t>Well-defined procedures</a:t>
            </a:r>
          </a:p>
        </p:txBody>
      </p:sp>
    </p:spTree>
    <p:extLst>
      <p:ext uri="{BB962C8B-B14F-4D97-AF65-F5344CB8AC3E}">
        <p14:creationId xmlns:p14="http://schemas.microsoft.com/office/powerpoint/2010/main" val="97531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614E-2A46-64F4-90C0-E1E3BB0A3942}"/>
              </a:ext>
            </a:extLst>
          </p:cNvPr>
          <p:cNvSpPr>
            <a:spLocks noGrp="1"/>
          </p:cNvSpPr>
          <p:nvPr>
            <p:ph type="title"/>
          </p:nvPr>
        </p:nvSpPr>
        <p:spPr/>
        <p:txBody>
          <a:bodyPr/>
          <a:lstStyle/>
          <a:p>
            <a:r>
              <a:rPr lang="en-US" dirty="0"/>
              <a:t>Cloud Architecture Principles</a:t>
            </a:r>
          </a:p>
        </p:txBody>
      </p:sp>
      <p:sp>
        <p:nvSpPr>
          <p:cNvPr id="3" name="Content Placeholder 2">
            <a:extLst>
              <a:ext uri="{FF2B5EF4-FFF2-40B4-BE49-F238E27FC236}">
                <a16:creationId xmlns:a16="http://schemas.microsoft.com/office/drawing/2014/main" id="{BF22D426-8B97-B7A5-C26D-94A741F24426}"/>
              </a:ext>
            </a:extLst>
          </p:cNvPr>
          <p:cNvSpPr>
            <a:spLocks noGrp="1"/>
          </p:cNvSpPr>
          <p:nvPr>
            <p:ph idx="1"/>
          </p:nvPr>
        </p:nvSpPr>
        <p:spPr/>
        <p:txBody>
          <a:bodyPr/>
          <a:lstStyle/>
          <a:p>
            <a:r>
              <a:rPr lang="en-US" dirty="0"/>
              <a:t>Security</a:t>
            </a:r>
          </a:p>
          <a:p>
            <a:r>
              <a:rPr lang="en-US" dirty="0"/>
              <a:t>Reliability</a:t>
            </a:r>
          </a:p>
          <a:p>
            <a:r>
              <a:rPr lang="en-US" dirty="0"/>
              <a:t>Performance Efficiency</a:t>
            </a:r>
          </a:p>
          <a:p>
            <a:r>
              <a:rPr lang="en-US" dirty="0"/>
              <a:t>Cost Optimization</a:t>
            </a:r>
          </a:p>
          <a:p>
            <a:r>
              <a:rPr lang="en-US" dirty="0"/>
              <a:t>Operational Excellence</a:t>
            </a:r>
            <a:endParaRPr lang="en-US" b="1" dirty="0"/>
          </a:p>
        </p:txBody>
      </p:sp>
    </p:spTree>
    <p:extLst>
      <p:ext uri="{BB962C8B-B14F-4D97-AF65-F5344CB8AC3E}">
        <p14:creationId xmlns:p14="http://schemas.microsoft.com/office/powerpoint/2010/main" val="1717123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0779-9BEC-ED1B-F551-FB749B224286}"/>
              </a:ext>
            </a:extLst>
          </p:cNvPr>
          <p:cNvSpPr>
            <a:spLocks noGrp="1"/>
          </p:cNvSpPr>
          <p:nvPr>
            <p:ph type="title"/>
          </p:nvPr>
        </p:nvSpPr>
        <p:spPr/>
        <p:txBody>
          <a:bodyPr/>
          <a:lstStyle/>
          <a:p>
            <a:r>
              <a:rPr lang="en-US" dirty="0"/>
              <a:t>Cloud Solution Design Patterns</a:t>
            </a:r>
          </a:p>
        </p:txBody>
      </p:sp>
    </p:spTree>
    <p:extLst>
      <p:ext uri="{BB962C8B-B14F-4D97-AF65-F5344CB8AC3E}">
        <p14:creationId xmlns:p14="http://schemas.microsoft.com/office/powerpoint/2010/main" val="21825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p:txBody>
      </p:sp>
      <p:pic>
        <p:nvPicPr>
          <p:cNvPr id="6" name="Picture 5">
            <a:extLst>
              <a:ext uri="{FF2B5EF4-FFF2-40B4-BE49-F238E27FC236}">
                <a16:creationId xmlns:a16="http://schemas.microsoft.com/office/drawing/2014/main" id="{215FD326-506B-3760-D89B-0FA13E497CEC}"/>
              </a:ext>
            </a:extLst>
          </p:cNvPr>
          <p:cNvPicPr>
            <a:picLocks noChangeAspect="1"/>
          </p:cNvPicPr>
          <p:nvPr/>
        </p:nvPicPr>
        <p:blipFill>
          <a:blip r:embed="rId3"/>
          <a:stretch>
            <a:fillRect/>
          </a:stretch>
        </p:blipFill>
        <p:spPr>
          <a:xfrm>
            <a:off x="1156064" y="2606820"/>
            <a:ext cx="1699170" cy="1644360"/>
          </a:xfrm>
          <a:prstGeom prst="rect">
            <a:avLst/>
          </a:prstGeom>
        </p:spPr>
      </p:pic>
      <p:pic>
        <p:nvPicPr>
          <p:cNvPr id="8" name="Picture 7">
            <a:extLst>
              <a:ext uri="{FF2B5EF4-FFF2-40B4-BE49-F238E27FC236}">
                <a16:creationId xmlns:a16="http://schemas.microsoft.com/office/drawing/2014/main" id="{529C9EF8-4A52-B8E7-2D4A-D771D13EB64F}"/>
              </a:ext>
            </a:extLst>
          </p:cNvPr>
          <p:cNvPicPr>
            <a:picLocks noChangeAspect="1"/>
          </p:cNvPicPr>
          <p:nvPr/>
        </p:nvPicPr>
        <p:blipFill>
          <a:blip r:embed="rId4"/>
          <a:stretch>
            <a:fillRect/>
          </a:stretch>
        </p:blipFill>
        <p:spPr>
          <a:xfrm>
            <a:off x="3754394" y="2606820"/>
            <a:ext cx="1699170" cy="1699170"/>
          </a:xfrm>
          <a:prstGeom prst="rect">
            <a:avLst/>
          </a:prstGeom>
        </p:spPr>
      </p:pic>
      <p:pic>
        <p:nvPicPr>
          <p:cNvPr id="10" name="Picture 9">
            <a:extLst>
              <a:ext uri="{FF2B5EF4-FFF2-40B4-BE49-F238E27FC236}">
                <a16:creationId xmlns:a16="http://schemas.microsoft.com/office/drawing/2014/main" id="{F7A38E79-453A-DACB-6C0A-AE6877E554E0}"/>
              </a:ext>
            </a:extLst>
          </p:cNvPr>
          <p:cNvPicPr>
            <a:picLocks noChangeAspect="1"/>
          </p:cNvPicPr>
          <p:nvPr/>
        </p:nvPicPr>
        <p:blipFill>
          <a:blip r:embed="rId5"/>
          <a:stretch>
            <a:fillRect/>
          </a:stretch>
        </p:blipFill>
        <p:spPr>
          <a:xfrm>
            <a:off x="6352724" y="2661631"/>
            <a:ext cx="1644359" cy="1644359"/>
          </a:xfrm>
          <a:prstGeom prst="rect">
            <a:avLst/>
          </a:prstGeom>
        </p:spPr>
      </p:pic>
      <p:pic>
        <p:nvPicPr>
          <p:cNvPr id="12" name="Picture 11">
            <a:extLst>
              <a:ext uri="{FF2B5EF4-FFF2-40B4-BE49-F238E27FC236}">
                <a16:creationId xmlns:a16="http://schemas.microsoft.com/office/drawing/2014/main" id="{87C1AE76-BB34-FFAD-468A-C33416986F14}"/>
              </a:ext>
            </a:extLst>
          </p:cNvPr>
          <p:cNvPicPr>
            <a:picLocks noChangeAspect="1"/>
          </p:cNvPicPr>
          <p:nvPr/>
        </p:nvPicPr>
        <p:blipFill>
          <a:blip r:embed="rId6"/>
          <a:stretch>
            <a:fillRect/>
          </a:stretch>
        </p:blipFill>
        <p:spPr>
          <a:xfrm>
            <a:off x="9228699" y="2661631"/>
            <a:ext cx="1623173" cy="1570814"/>
          </a:xfrm>
          <a:prstGeom prst="rect">
            <a:avLst/>
          </a:prstGeom>
        </p:spPr>
      </p:pic>
      <p:sp>
        <p:nvSpPr>
          <p:cNvPr id="13" name="TextBox 12">
            <a:extLst>
              <a:ext uri="{FF2B5EF4-FFF2-40B4-BE49-F238E27FC236}">
                <a16:creationId xmlns:a16="http://schemas.microsoft.com/office/drawing/2014/main" id="{6E3E1671-068F-05D2-32B4-FA994114FB88}"/>
              </a:ext>
            </a:extLst>
          </p:cNvPr>
          <p:cNvSpPr txBox="1"/>
          <p:nvPr/>
        </p:nvSpPr>
        <p:spPr>
          <a:xfrm>
            <a:off x="884124" y="4251180"/>
            <a:ext cx="2243050" cy="369332"/>
          </a:xfrm>
          <a:prstGeom prst="rect">
            <a:avLst/>
          </a:prstGeom>
          <a:noFill/>
        </p:spPr>
        <p:txBody>
          <a:bodyPr wrap="none" rtlCol="0">
            <a:spAutoFit/>
          </a:bodyPr>
          <a:lstStyle/>
          <a:p>
            <a:r>
              <a:rPr lang="en-US" dirty="0"/>
              <a:t>Azure Traffic Manager</a:t>
            </a:r>
          </a:p>
        </p:txBody>
      </p:sp>
      <p:sp>
        <p:nvSpPr>
          <p:cNvPr id="14" name="TextBox 13">
            <a:extLst>
              <a:ext uri="{FF2B5EF4-FFF2-40B4-BE49-F238E27FC236}">
                <a16:creationId xmlns:a16="http://schemas.microsoft.com/office/drawing/2014/main" id="{C812CEB6-8210-FA98-56CF-916E24336417}"/>
              </a:ext>
            </a:extLst>
          </p:cNvPr>
          <p:cNvSpPr txBox="1"/>
          <p:nvPr/>
        </p:nvSpPr>
        <p:spPr>
          <a:xfrm>
            <a:off x="3556737" y="4232445"/>
            <a:ext cx="2094484" cy="369332"/>
          </a:xfrm>
          <a:prstGeom prst="rect">
            <a:avLst/>
          </a:prstGeom>
          <a:noFill/>
        </p:spPr>
        <p:txBody>
          <a:bodyPr wrap="none" rtlCol="0">
            <a:spAutoFit/>
          </a:bodyPr>
          <a:lstStyle/>
          <a:p>
            <a:r>
              <a:rPr lang="en-US" dirty="0"/>
              <a:t>Azure Load Balancer</a:t>
            </a:r>
          </a:p>
        </p:txBody>
      </p:sp>
      <p:sp>
        <p:nvSpPr>
          <p:cNvPr id="15" name="TextBox 14">
            <a:extLst>
              <a:ext uri="{FF2B5EF4-FFF2-40B4-BE49-F238E27FC236}">
                <a16:creationId xmlns:a16="http://schemas.microsoft.com/office/drawing/2014/main" id="{F26483E8-7590-C00E-B613-12D62B8B92BB}"/>
              </a:ext>
            </a:extLst>
          </p:cNvPr>
          <p:cNvSpPr txBox="1"/>
          <p:nvPr/>
        </p:nvSpPr>
        <p:spPr>
          <a:xfrm>
            <a:off x="5822609" y="4232445"/>
            <a:ext cx="2704587" cy="369332"/>
          </a:xfrm>
          <a:prstGeom prst="rect">
            <a:avLst/>
          </a:prstGeom>
          <a:noFill/>
        </p:spPr>
        <p:txBody>
          <a:bodyPr wrap="none" rtlCol="0">
            <a:spAutoFit/>
          </a:bodyPr>
          <a:lstStyle/>
          <a:p>
            <a:r>
              <a:rPr lang="en-US" dirty="0"/>
              <a:t>Azure Application Gateway</a:t>
            </a:r>
          </a:p>
        </p:txBody>
      </p:sp>
      <p:sp>
        <p:nvSpPr>
          <p:cNvPr id="16" name="TextBox 15">
            <a:extLst>
              <a:ext uri="{FF2B5EF4-FFF2-40B4-BE49-F238E27FC236}">
                <a16:creationId xmlns:a16="http://schemas.microsoft.com/office/drawing/2014/main" id="{2EF6F3F6-8C18-D928-2F09-3372EC67DE7C}"/>
              </a:ext>
            </a:extLst>
          </p:cNvPr>
          <p:cNvSpPr txBox="1"/>
          <p:nvPr/>
        </p:nvSpPr>
        <p:spPr>
          <a:xfrm>
            <a:off x="9142635" y="4251180"/>
            <a:ext cx="1795300" cy="369332"/>
          </a:xfrm>
          <a:prstGeom prst="rect">
            <a:avLst/>
          </a:prstGeom>
          <a:noFill/>
        </p:spPr>
        <p:txBody>
          <a:bodyPr wrap="none" rtlCol="0">
            <a:spAutoFit/>
          </a:bodyPr>
          <a:lstStyle/>
          <a:p>
            <a:r>
              <a:rPr lang="en-US" dirty="0"/>
              <a:t>Azure Front Door</a:t>
            </a:r>
          </a:p>
        </p:txBody>
      </p:sp>
    </p:spTree>
    <p:extLst>
      <p:ext uri="{BB962C8B-B14F-4D97-AF65-F5344CB8AC3E}">
        <p14:creationId xmlns:p14="http://schemas.microsoft.com/office/powerpoint/2010/main" val="3584653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p:txBody>
      </p:sp>
      <p:pic>
        <p:nvPicPr>
          <p:cNvPr id="2050" name="Picture 2" descr="Azure Virtual Machine Scale Sets – Developer's Closet">
            <a:extLst>
              <a:ext uri="{FF2B5EF4-FFF2-40B4-BE49-F238E27FC236}">
                <a16:creationId xmlns:a16="http://schemas.microsoft.com/office/drawing/2014/main" id="{9A1138C6-489D-A2AB-7E15-369C95C8D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877" y="1975568"/>
            <a:ext cx="2097723" cy="2025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360AE8-48CC-0D21-EF14-FE86E2E67FDA}"/>
              </a:ext>
            </a:extLst>
          </p:cNvPr>
          <p:cNvSpPr txBox="1"/>
          <p:nvPr/>
        </p:nvSpPr>
        <p:spPr>
          <a:xfrm>
            <a:off x="6737801" y="4151237"/>
            <a:ext cx="3425874" cy="954107"/>
          </a:xfrm>
          <a:prstGeom prst="rect">
            <a:avLst/>
          </a:prstGeom>
          <a:noFill/>
        </p:spPr>
        <p:txBody>
          <a:bodyPr wrap="none" rtlCol="0">
            <a:spAutoFit/>
          </a:bodyPr>
          <a:lstStyle/>
          <a:p>
            <a:r>
              <a:rPr lang="en-US" sz="2800" dirty="0"/>
              <a:t>Azure Virtual Machine</a:t>
            </a:r>
          </a:p>
          <a:p>
            <a:pPr algn="ctr"/>
            <a:r>
              <a:rPr lang="en-US" sz="2800" dirty="0"/>
              <a:t>Scale Sets</a:t>
            </a:r>
          </a:p>
        </p:txBody>
      </p:sp>
    </p:spTree>
    <p:extLst>
      <p:ext uri="{BB962C8B-B14F-4D97-AF65-F5344CB8AC3E}">
        <p14:creationId xmlns:p14="http://schemas.microsoft.com/office/powerpoint/2010/main" val="1352256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p:txBody>
      </p:sp>
      <p:pic>
        <p:nvPicPr>
          <p:cNvPr id="3074" name="Picture 2" descr="Serverless application with PowerShell: Azure Functions | adatum">
            <a:extLst>
              <a:ext uri="{FF2B5EF4-FFF2-40B4-BE49-F238E27FC236}">
                <a16:creationId xmlns:a16="http://schemas.microsoft.com/office/drawing/2014/main" id="{D62EB6A9-F0A2-82F9-918A-932A3DCE5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036" y="1825625"/>
            <a:ext cx="3084924" cy="2108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D0C032-B79A-5DB0-E209-9FFE5611DEAE}"/>
              </a:ext>
            </a:extLst>
          </p:cNvPr>
          <p:cNvSpPr txBox="1"/>
          <p:nvPr/>
        </p:nvSpPr>
        <p:spPr>
          <a:xfrm>
            <a:off x="7673210" y="4069397"/>
            <a:ext cx="2518575" cy="523220"/>
          </a:xfrm>
          <a:prstGeom prst="rect">
            <a:avLst/>
          </a:prstGeom>
          <a:noFill/>
        </p:spPr>
        <p:txBody>
          <a:bodyPr wrap="none" rtlCol="0">
            <a:spAutoFit/>
          </a:bodyPr>
          <a:lstStyle/>
          <a:p>
            <a:r>
              <a:rPr lang="en-US" sz="2800" dirty="0"/>
              <a:t>Azure Functions</a:t>
            </a:r>
          </a:p>
        </p:txBody>
      </p:sp>
    </p:spTree>
    <p:extLst>
      <p:ext uri="{BB962C8B-B14F-4D97-AF65-F5344CB8AC3E}">
        <p14:creationId xmlns:p14="http://schemas.microsoft.com/office/powerpoint/2010/main" val="721335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p:txBody>
      </p:sp>
      <p:pic>
        <p:nvPicPr>
          <p:cNvPr id="4098" name="Picture 2" descr="Pricing - Service Fabric | Microsoft Azure">
            <a:extLst>
              <a:ext uri="{FF2B5EF4-FFF2-40B4-BE49-F238E27FC236}">
                <a16:creationId xmlns:a16="http://schemas.microsoft.com/office/drawing/2014/main" id="{65E34975-83C5-D931-5C8A-E57639A3E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200" y="1603694"/>
            <a:ext cx="4927600" cy="2586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B55119-D77B-BEC2-35BE-D94601F79133}"/>
              </a:ext>
            </a:extLst>
          </p:cNvPr>
          <p:cNvSpPr txBox="1"/>
          <p:nvPr/>
        </p:nvSpPr>
        <p:spPr>
          <a:xfrm>
            <a:off x="7338101" y="4190684"/>
            <a:ext cx="3103798" cy="523220"/>
          </a:xfrm>
          <a:prstGeom prst="rect">
            <a:avLst/>
          </a:prstGeom>
          <a:noFill/>
        </p:spPr>
        <p:txBody>
          <a:bodyPr wrap="none" rtlCol="0">
            <a:spAutoFit/>
          </a:bodyPr>
          <a:lstStyle/>
          <a:p>
            <a:r>
              <a:rPr lang="en-US" sz="2800" dirty="0"/>
              <a:t>Azure Service Fabric</a:t>
            </a:r>
          </a:p>
        </p:txBody>
      </p:sp>
    </p:spTree>
    <p:extLst>
      <p:ext uri="{BB962C8B-B14F-4D97-AF65-F5344CB8AC3E}">
        <p14:creationId xmlns:p14="http://schemas.microsoft.com/office/powerpoint/2010/main" val="1357620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p:txBody>
      </p:sp>
      <p:pic>
        <p:nvPicPr>
          <p:cNvPr id="5122" name="Picture 2" descr="Microsoft Azure Event Grid - Monitor, heal &amp; Scale - Free!">
            <a:extLst>
              <a:ext uri="{FF2B5EF4-FFF2-40B4-BE49-F238E27FC236}">
                <a16:creationId xmlns:a16="http://schemas.microsoft.com/office/drawing/2014/main" id="{84DCD513-72AC-7CB3-DF3C-B6CFE542B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19"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zure Event Hubs Monitoring | CloudMonix">
            <a:extLst>
              <a:ext uri="{FF2B5EF4-FFF2-40B4-BE49-F238E27FC236}">
                <a16:creationId xmlns:a16="http://schemas.microsoft.com/office/drawing/2014/main" id="{82E6F1DF-1B13-FDA2-5407-7906EA7FA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9065"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icrosoft - Azure - Servicebus - Messageidplugin 2 - Azure Service Bus ...">
            <a:extLst>
              <a:ext uri="{FF2B5EF4-FFF2-40B4-BE49-F238E27FC236}">
                <a16:creationId xmlns:a16="http://schemas.microsoft.com/office/drawing/2014/main" id="{E5DBAE8E-B1AD-6B17-70AE-228549719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212" y="1825625"/>
            <a:ext cx="1655762" cy="165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539EB9-9E33-B156-8511-4BF6EAAFB478}"/>
              </a:ext>
            </a:extLst>
          </p:cNvPr>
          <p:cNvSpPr txBox="1"/>
          <p:nvPr/>
        </p:nvSpPr>
        <p:spPr>
          <a:xfrm>
            <a:off x="5531613" y="3616324"/>
            <a:ext cx="1697068" cy="523220"/>
          </a:xfrm>
          <a:prstGeom prst="rect">
            <a:avLst/>
          </a:prstGeom>
          <a:noFill/>
        </p:spPr>
        <p:txBody>
          <a:bodyPr wrap="none" rtlCol="0">
            <a:spAutoFit/>
          </a:bodyPr>
          <a:lstStyle/>
          <a:p>
            <a:r>
              <a:rPr lang="en-US" sz="2800" dirty="0"/>
              <a:t>Event Grid</a:t>
            </a:r>
          </a:p>
        </p:txBody>
      </p:sp>
      <p:sp>
        <p:nvSpPr>
          <p:cNvPr id="5" name="TextBox 4">
            <a:extLst>
              <a:ext uri="{FF2B5EF4-FFF2-40B4-BE49-F238E27FC236}">
                <a16:creationId xmlns:a16="http://schemas.microsoft.com/office/drawing/2014/main" id="{0C18E4F0-26E5-B68A-9A0F-77C503D3C518}"/>
              </a:ext>
            </a:extLst>
          </p:cNvPr>
          <p:cNvSpPr txBox="1"/>
          <p:nvPr/>
        </p:nvSpPr>
        <p:spPr>
          <a:xfrm>
            <a:off x="7678364" y="3616324"/>
            <a:ext cx="1817164" cy="523220"/>
          </a:xfrm>
          <a:prstGeom prst="rect">
            <a:avLst/>
          </a:prstGeom>
          <a:noFill/>
        </p:spPr>
        <p:txBody>
          <a:bodyPr wrap="none" rtlCol="0">
            <a:spAutoFit/>
          </a:bodyPr>
          <a:lstStyle/>
          <a:p>
            <a:r>
              <a:rPr lang="en-US" sz="2800" dirty="0"/>
              <a:t>Event Hubs</a:t>
            </a:r>
          </a:p>
        </p:txBody>
      </p:sp>
      <p:sp>
        <p:nvSpPr>
          <p:cNvPr id="6" name="TextBox 5">
            <a:extLst>
              <a:ext uri="{FF2B5EF4-FFF2-40B4-BE49-F238E27FC236}">
                <a16:creationId xmlns:a16="http://schemas.microsoft.com/office/drawing/2014/main" id="{40C795F7-E6C9-0CD4-7FAE-97D5C3233566}"/>
              </a:ext>
            </a:extLst>
          </p:cNvPr>
          <p:cNvSpPr txBox="1"/>
          <p:nvPr/>
        </p:nvSpPr>
        <p:spPr>
          <a:xfrm>
            <a:off x="9854347" y="3616324"/>
            <a:ext cx="1837491" cy="523220"/>
          </a:xfrm>
          <a:prstGeom prst="rect">
            <a:avLst/>
          </a:prstGeom>
          <a:noFill/>
        </p:spPr>
        <p:txBody>
          <a:bodyPr wrap="none" rtlCol="0">
            <a:spAutoFit/>
          </a:bodyPr>
          <a:lstStyle/>
          <a:p>
            <a:r>
              <a:rPr lang="en-US" sz="2800" dirty="0"/>
              <a:t>Service Bus</a:t>
            </a:r>
          </a:p>
        </p:txBody>
      </p:sp>
    </p:spTree>
    <p:extLst>
      <p:ext uri="{BB962C8B-B14F-4D97-AF65-F5344CB8AC3E}">
        <p14:creationId xmlns:p14="http://schemas.microsoft.com/office/powerpoint/2010/main" val="992057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p:txBody>
      </p:sp>
      <p:pic>
        <p:nvPicPr>
          <p:cNvPr id="6146" name="Picture 2" descr="Azure Redis Monitoring | CloudMonix">
            <a:extLst>
              <a:ext uri="{FF2B5EF4-FFF2-40B4-BE49-F238E27FC236}">
                <a16:creationId xmlns:a16="http://schemas.microsoft.com/office/drawing/2014/main" id="{1DC79797-B8AA-732A-72E7-B732A1708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19" y="1690688"/>
            <a:ext cx="2257425" cy="2257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4F5FEF-3028-AC42-FF32-B6ED11252F77}"/>
              </a:ext>
            </a:extLst>
          </p:cNvPr>
          <p:cNvSpPr txBox="1"/>
          <p:nvPr/>
        </p:nvSpPr>
        <p:spPr>
          <a:xfrm>
            <a:off x="7047485" y="3821440"/>
            <a:ext cx="3341492" cy="523220"/>
          </a:xfrm>
          <a:prstGeom prst="rect">
            <a:avLst/>
          </a:prstGeom>
          <a:noFill/>
        </p:spPr>
        <p:txBody>
          <a:bodyPr wrap="none" rtlCol="0">
            <a:spAutoFit/>
          </a:bodyPr>
          <a:lstStyle/>
          <a:p>
            <a:r>
              <a:rPr lang="en-US" sz="2800" dirty="0"/>
              <a:t>Azure Cache for Redis</a:t>
            </a:r>
          </a:p>
        </p:txBody>
      </p:sp>
    </p:spTree>
    <p:extLst>
      <p:ext uri="{BB962C8B-B14F-4D97-AF65-F5344CB8AC3E}">
        <p14:creationId xmlns:p14="http://schemas.microsoft.com/office/powerpoint/2010/main" val="3625054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p:txBody>
      </p:sp>
      <p:pic>
        <p:nvPicPr>
          <p:cNvPr id="7170" name="Picture 2" descr="Azure SQL Elastic Pool Monitoring | CloudMonix">
            <a:extLst>
              <a:ext uri="{FF2B5EF4-FFF2-40B4-BE49-F238E27FC236}">
                <a16:creationId xmlns:a16="http://schemas.microsoft.com/office/drawing/2014/main" id="{BF2DBE21-0BBD-0791-F39A-A153246F2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470" y="1822772"/>
            <a:ext cx="2001521" cy="2001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1CEAA3-0378-5E9A-271A-74FE8B62FFB6}"/>
              </a:ext>
            </a:extLst>
          </p:cNvPr>
          <p:cNvSpPr txBox="1"/>
          <p:nvPr/>
        </p:nvSpPr>
        <p:spPr>
          <a:xfrm>
            <a:off x="7169440" y="3956377"/>
            <a:ext cx="3097579" cy="954107"/>
          </a:xfrm>
          <a:prstGeom prst="rect">
            <a:avLst/>
          </a:prstGeom>
          <a:noFill/>
        </p:spPr>
        <p:txBody>
          <a:bodyPr wrap="none" rtlCol="0">
            <a:spAutoFit/>
          </a:bodyPr>
          <a:lstStyle/>
          <a:p>
            <a:r>
              <a:rPr lang="en-US" sz="2800" dirty="0"/>
              <a:t>Azure SQL Database</a:t>
            </a:r>
          </a:p>
          <a:p>
            <a:pPr algn="ctr"/>
            <a:r>
              <a:rPr lang="en-US" sz="2800" dirty="0"/>
              <a:t>Elastic Pools</a:t>
            </a:r>
          </a:p>
        </p:txBody>
      </p:sp>
    </p:spTree>
    <p:extLst>
      <p:ext uri="{BB962C8B-B14F-4D97-AF65-F5344CB8AC3E}">
        <p14:creationId xmlns:p14="http://schemas.microsoft.com/office/powerpoint/2010/main" val="173395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dirty="0"/>
              <a:t>Engage with stakeholders</a:t>
            </a:r>
          </a:p>
          <a:p>
            <a:r>
              <a:rPr lang="en-US" b="1" dirty="0"/>
              <a:t>Elicit requirements through surveys and feedback</a:t>
            </a:r>
          </a:p>
        </p:txBody>
      </p:sp>
    </p:spTree>
    <p:extLst>
      <p:ext uri="{BB962C8B-B14F-4D97-AF65-F5344CB8AC3E}">
        <p14:creationId xmlns:p14="http://schemas.microsoft.com/office/powerpoint/2010/main" val="27716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p:txBody>
      </p:sp>
      <p:pic>
        <p:nvPicPr>
          <p:cNvPr id="8194" name="Picture 2" descr="Microsoft Azure - G-AsiaPacific as Microsoft Cloud Solution Provider">
            <a:extLst>
              <a:ext uri="{FF2B5EF4-FFF2-40B4-BE49-F238E27FC236}">
                <a16:creationId xmlns:a16="http://schemas.microsoft.com/office/drawing/2014/main" id="{5FDADD78-A859-5989-8DB9-A783EF7E6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860" y="1825625"/>
            <a:ext cx="2303780" cy="23037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9FA7B2-FC66-B106-9A62-E8D0F160FB01}"/>
              </a:ext>
            </a:extLst>
          </p:cNvPr>
          <p:cNvSpPr txBox="1"/>
          <p:nvPr/>
        </p:nvSpPr>
        <p:spPr>
          <a:xfrm>
            <a:off x="7297417" y="4001294"/>
            <a:ext cx="2994666" cy="523220"/>
          </a:xfrm>
          <a:prstGeom prst="rect">
            <a:avLst/>
          </a:prstGeom>
          <a:noFill/>
        </p:spPr>
        <p:txBody>
          <a:bodyPr wrap="none" rtlCol="0">
            <a:spAutoFit/>
          </a:bodyPr>
          <a:lstStyle/>
          <a:p>
            <a:r>
              <a:rPr lang="en-US" sz="2800" dirty="0"/>
              <a:t>Azure Hybrid Cloud</a:t>
            </a:r>
          </a:p>
        </p:txBody>
      </p:sp>
    </p:spTree>
    <p:extLst>
      <p:ext uri="{BB962C8B-B14F-4D97-AF65-F5344CB8AC3E}">
        <p14:creationId xmlns:p14="http://schemas.microsoft.com/office/powerpoint/2010/main" val="1373125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normAutofit lnSpcReduction="10000"/>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a:p>
            <a:r>
              <a:rPr lang="en-US" dirty="0"/>
              <a:t>Containerization</a:t>
            </a:r>
          </a:p>
        </p:txBody>
      </p:sp>
      <p:pic>
        <p:nvPicPr>
          <p:cNvPr id="9218" name="Picture 2" descr="Download Azure Kubernetes Service Logo PNG and Vector (PDF, SVG, Ai ...">
            <a:extLst>
              <a:ext uri="{FF2B5EF4-FFF2-40B4-BE49-F238E27FC236}">
                <a16:creationId xmlns:a16="http://schemas.microsoft.com/office/drawing/2014/main" id="{95F9430D-0C18-4EA0-CE68-1403AD074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495" y="1690688"/>
            <a:ext cx="3415665" cy="2406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FC7D5D-8974-3BAD-FA61-BB7B6B210EFC}"/>
              </a:ext>
            </a:extLst>
          </p:cNvPr>
          <p:cNvSpPr txBox="1"/>
          <p:nvPr/>
        </p:nvSpPr>
        <p:spPr>
          <a:xfrm>
            <a:off x="6700454" y="4001294"/>
            <a:ext cx="4031745" cy="523220"/>
          </a:xfrm>
          <a:prstGeom prst="rect">
            <a:avLst/>
          </a:prstGeom>
          <a:noFill/>
        </p:spPr>
        <p:txBody>
          <a:bodyPr wrap="none" rtlCol="0">
            <a:spAutoFit/>
          </a:bodyPr>
          <a:lstStyle/>
          <a:p>
            <a:r>
              <a:rPr lang="en-US" sz="2800" dirty="0"/>
              <a:t>Azure Kubernetes Services</a:t>
            </a:r>
          </a:p>
        </p:txBody>
      </p:sp>
    </p:spTree>
    <p:extLst>
      <p:ext uri="{BB962C8B-B14F-4D97-AF65-F5344CB8AC3E}">
        <p14:creationId xmlns:p14="http://schemas.microsoft.com/office/powerpoint/2010/main" val="166908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75FC-73E8-09CE-B3D2-B56F13317123}"/>
              </a:ext>
            </a:extLst>
          </p:cNvPr>
          <p:cNvSpPr>
            <a:spLocks noGrp="1"/>
          </p:cNvSpPr>
          <p:nvPr>
            <p:ph type="title"/>
          </p:nvPr>
        </p:nvSpPr>
        <p:spPr/>
        <p:txBody>
          <a:bodyPr/>
          <a:lstStyle/>
          <a:p>
            <a:r>
              <a:rPr lang="en-US" dirty="0"/>
              <a:t>Cloud Solution Design Patterns</a:t>
            </a:r>
          </a:p>
        </p:txBody>
      </p:sp>
      <p:sp>
        <p:nvSpPr>
          <p:cNvPr id="3" name="Content Placeholder 2">
            <a:extLst>
              <a:ext uri="{FF2B5EF4-FFF2-40B4-BE49-F238E27FC236}">
                <a16:creationId xmlns:a16="http://schemas.microsoft.com/office/drawing/2014/main" id="{72A93471-6786-3576-04F7-F933B3DE2DA7}"/>
              </a:ext>
            </a:extLst>
          </p:cNvPr>
          <p:cNvSpPr>
            <a:spLocks noGrp="1"/>
          </p:cNvSpPr>
          <p:nvPr>
            <p:ph idx="1"/>
          </p:nvPr>
        </p:nvSpPr>
        <p:spPr/>
        <p:txBody>
          <a:bodyPr>
            <a:normAutofit fontScale="92500" lnSpcReduction="20000"/>
          </a:bodyPr>
          <a:lstStyle/>
          <a:p>
            <a:r>
              <a:rPr lang="en-US" dirty="0"/>
              <a:t>Load Balancing</a:t>
            </a:r>
          </a:p>
          <a:p>
            <a:r>
              <a:rPr lang="en-US" dirty="0"/>
              <a:t>Auto Scaling</a:t>
            </a:r>
          </a:p>
          <a:p>
            <a:r>
              <a:rPr lang="en-US" dirty="0"/>
              <a:t>Serverless Architecture</a:t>
            </a:r>
          </a:p>
          <a:p>
            <a:r>
              <a:rPr lang="en-US" dirty="0"/>
              <a:t>Microservices</a:t>
            </a:r>
          </a:p>
          <a:p>
            <a:r>
              <a:rPr lang="en-US" dirty="0"/>
              <a:t>Event-Driven Architecture</a:t>
            </a:r>
          </a:p>
          <a:p>
            <a:r>
              <a:rPr lang="en-US" dirty="0"/>
              <a:t>Caching</a:t>
            </a:r>
          </a:p>
          <a:p>
            <a:r>
              <a:rPr lang="en-US" dirty="0"/>
              <a:t>Database Scaling Patterns</a:t>
            </a:r>
          </a:p>
          <a:p>
            <a:r>
              <a:rPr lang="en-US" dirty="0"/>
              <a:t>Hybrid Cloud</a:t>
            </a:r>
          </a:p>
          <a:p>
            <a:r>
              <a:rPr lang="en-US" dirty="0"/>
              <a:t>Containerization</a:t>
            </a:r>
          </a:p>
          <a:p>
            <a:r>
              <a:rPr lang="en-US" dirty="0"/>
              <a:t>Big Data and Analytics</a:t>
            </a:r>
          </a:p>
        </p:txBody>
      </p:sp>
      <p:pic>
        <p:nvPicPr>
          <p:cNvPr id="10242" name="Picture 2" descr="Pricing - HDInsight (Hadoop) | Microsoft Azure">
            <a:extLst>
              <a:ext uri="{FF2B5EF4-FFF2-40B4-BE49-F238E27FC236}">
                <a16:creationId xmlns:a16="http://schemas.microsoft.com/office/drawing/2014/main" id="{045CD347-CE33-00A4-79CE-C8C32D60F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574" y="1865313"/>
            <a:ext cx="3789680" cy="19827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54FCEC-52AD-58C1-F4BF-D48D80782F8A}"/>
              </a:ext>
            </a:extLst>
          </p:cNvPr>
          <p:cNvSpPr txBox="1"/>
          <p:nvPr/>
        </p:nvSpPr>
        <p:spPr>
          <a:xfrm>
            <a:off x="7147494" y="4001294"/>
            <a:ext cx="2523255" cy="523220"/>
          </a:xfrm>
          <a:prstGeom prst="rect">
            <a:avLst/>
          </a:prstGeom>
          <a:noFill/>
        </p:spPr>
        <p:txBody>
          <a:bodyPr wrap="none" rtlCol="0">
            <a:spAutoFit/>
          </a:bodyPr>
          <a:lstStyle/>
          <a:p>
            <a:r>
              <a:rPr lang="en-US" sz="2800" dirty="0"/>
              <a:t>Azure HDInsight</a:t>
            </a:r>
          </a:p>
        </p:txBody>
      </p:sp>
    </p:spTree>
    <p:extLst>
      <p:ext uri="{BB962C8B-B14F-4D97-AF65-F5344CB8AC3E}">
        <p14:creationId xmlns:p14="http://schemas.microsoft.com/office/powerpoint/2010/main" val="1642651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9F2C-36CA-2F15-A988-3FF1E6A4DC3E}"/>
              </a:ext>
            </a:extLst>
          </p:cNvPr>
          <p:cNvSpPr>
            <a:spLocks noGrp="1"/>
          </p:cNvSpPr>
          <p:nvPr>
            <p:ph type="ctrTitle"/>
          </p:nvPr>
        </p:nvSpPr>
        <p:spPr/>
        <p:txBody>
          <a:bodyPr>
            <a:normAutofit/>
          </a:bodyPr>
          <a:lstStyle/>
          <a:p>
            <a:r>
              <a:rPr lang="en-US" dirty="0"/>
              <a:t>Hands-On Exercise: Design a Customer-Centric Solution</a:t>
            </a:r>
          </a:p>
        </p:txBody>
      </p:sp>
      <p:sp>
        <p:nvSpPr>
          <p:cNvPr id="3" name="Subtitle 2">
            <a:extLst>
              <a:ext uri="{FF2B5EF4-FFF2-40B4-BE49-F238E27FC236}">
                <a16:creationId xmlns:a16="http://schemas.microsoft.com/office/drawing/2014/main" id="{71B26723-37CB-7248-FE1B-D12FE322D42D}"/>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719205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2585323"/>
          </a:xfrm>
          <a:prstGeom prst="rect">
            <a:avLst/>
          </a:prstGeom>
          <a:noFill/>
        </p:spPr>
        <p:txBody>
          <a:bodyPr wrap="square" rtlCol="0">
            <a:spAutoFit/>
          </a:bodyPr>
          <a:lstStyle/>
          <a:p>
            <a:pPr algn="ctr"/>
            <a:r>
              <a:rPr lang="en-US" sz="5400" b="1" dirty="0">
                <a:solidFill>
                  <a:srgbClr val="F9975F"/>
                </a:solidFill>
              </a:rPr>
              <a:t>Statement of Work for Building Bricks’ E-Commerce Backend Development</a:t>
            </a:r>
          </a:p>
        </p:txBody>
      </p:sp>
      <p:pic>
        <p:nvPicPr>
          <p:cNvPr id="7" name="Graphic 6">
            <a:hlinkClick r:id="rId2" action="ppaction://hlinkfile"/>
            <a:extLst>
              <a:ext uri="{FF2B5EF4-FFF2-40B4-BE49-F238E27FC236}">
                <a16:creationId xmlns:a16="http://schemas.microsoft.com/office/drawing/2014/main" id="{D1C6B792-CBBB-8DCB-2B92-299EEC577B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2213" y="4852479"/>
            <a:ext cx="967574" cy="967574"/>
          </a:xfrm>
          <a:prstGeom prst="rect">
            <a:avLst/>
          </a:prstGeom>
        </p:spPr>
      </p:pic>
    </p:spTree>
    <p:extLst>
      <p:ext uri="{BB962C8B-B14F-4D97-AF65-F5344CB8AC3E}">
        <p14:creationId xmlns:p14="http://schemas.microsoft.com/office/powerpoint/2010/main" val="165583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p:txBody>
      </p:sp>
    </p:spTree>
    <p:extLst>
      <p:ext uri="{BB962C8B-B14F-4D97-AF65-F5344CB8AC3E}">
        <p14:creationId xmlns:p14="http://schemas.microsoft.com/office/powerpoint/2010/main" val="3917955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endParaRPr lang="en-US" dirty="0"/>
          </a:p>
        </p:txBody>
      </p:sp>
    </p:spTree>
    <p:extLst>
      <p:ext uri="{BB962C8B-B14F-4D97-AF65-F5344CB8AC3E}">
        <p14:creationId xmlns:p14="http://schemas.microsoft.com/office/powerpoint/2010/main" val="111427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2"/>
            <a:r>
              <a:rPr lang="en-US" dirty="0"/>
              <a:t>Place Order</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2554545"/>
          </a:xfrm>
          <a:prstGeom prst="rect">
            <a:avLst/>
          </a:prstGeom>
          <a:noFill/>
        </p:spPr>
        <p:txBody>
          <a:bodyPr wrap="square">
            <a:spAutoFit/>
          </a:bodyPr>
          <a:lstStyle/>
          <a:p>
            <a:pPr algn="ctr"/>
            <a:r>
              <a:rPr lang="en-US" sz="3200" b="0" u="none" dirty="0"/>
              <a:t>The Purchase system receives the purchase order details from the e-commerce website, saves the data, and initiates the order processing workflow.</a:t>
            </a:r>
          </a:p>
        </p:txBody>
      </p:sp>
    </p:spTree>
    <p:extLst>
      <p:ext uri="{BB962C8B-B14F-4D97-AF65-F5344CB8AC3E}">
        <p14:creationId xmlns:p14="http://schemas.microsoft.com/office/powerpoint/2010/main" val="390638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2"/>
            <a:r>
              <a:rPr lang="en-US" dirty="0"/>
              <a:t>Place Order</a:t>
            </a:r>
          </a:p>
          <a:p>
            <a:pPr lvl="2"/>
            <a:r>
              <a:rPr lang="en-US" dirty="0"/>
              <a:t>Send Order Confirmation</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3539430"/>
          </a:xfrm>
          <a:prstGeom prst="rect">
            <a:avLst/>
          </a:prstGeom>
          <a:noFill/>
        </p:spPr>
        <p:txBody>
          <a:bodyPr wrap="square">
            <a:spAutoFit/>
          </a:bodyPr>
          <a:lstStyle/>
          <a:p>
            <a:pPr algn="ctr"/>
            <a:r>
              <a:rPr lang="en-US" sz="3200" dirty="0"/>
              <a:t>After receiving a notification from the Purchase system that a purchase has been made, the Notice system will send the customer an email confirming the order. The email confirmation shall be logged for compliance reasons.</a:t>
            </a:r>
          </a:p>
        </p:txBody>
      </p:sp>
    </p:spTree>
    <p:extLst>
      <p:ext uri="{BB962C8B-B14F-4D97-AF65-F5344CB8AC3E}">
        <p14:creationId xmlns:p14="http://schemas.microsoft.com/office/powerpoint/2010/main" val="309777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2"/>
            <a:r>
              <a:rPr lang="en-US" dirty="0"/>
              <a:t>Place Order</a:t>
            </a:r>
          </a:p>
          <a:p>
            <a:pPr lvl="2"/>
            <a:r>
              <a:rPr lang="en-US" dirty="0"/>
              <a:t>Send Order Confirmation</a:t>
            </a:r>
          </a:p>
          <a:p>
            <a:pPr lvl="2"/>
            <a:r>
              <a:rPr lang="en-US" dirty="0"/>
              <a:t>Initialize Shipment</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2554545"/>
          </a:xfrm>
          <a:prstGeom prst="rect">
            <a:avLst/>
          </a:prstGeom>
          <a:noFill/>
        </p:spPr>
        <p:txBody>
          <a:bodyPr wrap="square">
            <a:spAutoFit/>
          </a:bodyPr>
          <a:lstStyle/>
          <a:p>
            <a:pPr algn="ctr"/>
            <a:r>
              <a:rPr lang="en-US" sz="3200" dirty="0"/>
              <a:t>When an order is placed, the Shipping services initializes the shipping record so the shipping department can forecast upcoming work.</a:t>
            </a:r>
          </a:p>
        </p:txBody>
      </p:sp>
    </p:spTree>
    <p:extLst>
      <p:ext uri="{BB962C8B-B14F-4D97-AF65-F5344CB8AC3E}">
        <p14:creationId xmlns:p14="http://schemas.microsoft.com/office/powerpoint/2010/main" val="176200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CF2C-4F1E-0626-4949-163CBB14FDEB}"/>
              </a:ext>
            </a:extLst>
          </p:cNvPr>
          <p:cNvSpPr>
            <a:spLocks noGrp="1"/>
          </p:cNvSpPr>
          <p:nvPr>
            <p:ph type="title"/>
          </p:nvPr>
        </p:nvSpPr>
        <p:spPr/>
        <p:txBody>
          <a:bodyPr>
            <a:normAutofit/>
          </a:bodyPr>
          <a:lstStyle/>
          <a:p>
            <a:r>
              <a:rPr lang="en-US" sz="4000" dirty="0"/>
              <a:t>Identifying Customer Requirements</a:t>
            </a:r>
          </a:p>
        </p:txBody>
      </p:sp>
      <p:sp>
        <p:nvSpPr>
          <p:cNvPr id="3" name="Content Placeholder 2">
            <a:extLst>
              <a:ext uri="{FF2B5EF4-FFF2-40B4-BE49-F238E27FC236}">
                <a16:creationId xmlns:a16="http://schemas.microsoft.com/office/drawing/2014/main" id="{0E5C7354-BFFC-AE24-D3C9-491F145A180F}"/>
              </a:ext>
            </a:extLst>
          </p:cNvPr>
          <p:cNvSpPr>
            <a:spLocks noGrp="1"/>
          </p:cNvSpPr>
          <p:nvPr>
            <p:ph idx="1"/>
          </p:nvPr>
        </p:nvSpPr>
        <p:spPr/>
        <p:txBody>
          <a:bodyPr/>
          <a:lstStyle/>
          <a:p>
            <a:r>
              <a:rPr lang="en-US" dirty="0"/>
              <a:t>Engage with stakeholders</a:t>
            </a:r>
          </a:p>
          <a:p>
            <a:r>
              <a:rPr lang="en-US" dirty="0"/>
              <a:t>Elicit requirements through surveys and feedback</a:t>
            </a:r>
          </a:p>
          <a:p>
            <a:r>
              <a:rPr lang="en-US" b="1" dirty="0"/>
              <a:t>Analyze business processes</a:t>
            </a:r>
          </a:p>
        </p:txBody>
      </p:sp>
    </p:spTree>
    <p:extLst>
      <p:ext uri="{BB962C8B-B14F-4D97-AF65-F5344CB8AC3E}">
        <p14:creationId xmlns:p14="http://schemas.microsoft.com/office/powerpoint/2010/main" val="348208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2"/>
            <a:r>
              <a:rPr lang="en-US" dirty="0"/>
              <a:t>Reserve Inventory</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2554545"/>
          </a:xfrm>
          <a:prstGeom prst="rect">
            <a:avLst/>
          </a:prstGeom>
          <a:noFill/>
        </p:spPr>
        <p:txBody>
          <a:bodyPr wrap="square">
            <a:spAutoFit/>
          </a:bodyPr>
          <a:lstStyle/>
          <a:p>
            <a:pPr algn="ctr"/>
            <a:r>
              <a:rPr lang="en-US" sz="3200" dirty="0"/>
              <a:t>After receiving a notification from the Purchase system that a purchase has been made, the Inventory system will reserved the purchase products.</a:t>
            </a:r>
          </a:p>
        </p:txBody>
      </p:sp>
    </p:spTree>
    <p:extLst>
      <p:ext uri="{BB962C8B-B14F-4D97-AF65-F5344CB8AC3E}">
        <p14:creationId xmlns:p14="http://schemas.microsoft.com/office/powerpoint/2010/main" val="307940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2"/>
            <a:r>
              <a:rPr lang="en-US" dirty="0"/>
              <a:t>Reserve Inventory</a:t>
            </a:r>
          </a:p>
          <a:p>
            <a:pPr lvl="2"/>
            <a:r>
              <a:rPr lang="en-US" dirty="0"/>
              <a:t>Update Purchase Status</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2062103"/>
          </a:xfrm>
          <a:prstGeom prst="rect">
            <a:avLst/>
          </a:prstGeom>
          <a:noFill/>
        </p:spPr>
        <p:txBody>
          <a:bodyPr wrap="square">
            <a:spAutoFit/>
          </a:bodyPr>
          <a:lstStyle/>
          <a:p>
            <a:pPr algn="ctr"/>
            <a:r>
              <a:rPr lang="en-US" sz="3200" dirty="0"/>
              <a:t>If an ordered item is backordered, send the customer informing them that the order has been backordered.</a:t>
            </a:r>
          </a:p>
        </p:txBody>
      </p:sp>
    </p:spTree>
    <p:extLst>
      <p:ext uri="{BB962C8B-B14F-4D97-AF65-F5344CB8AC3E}">
        <p14:creationId xmlns:p14="http://schemas.microsoft.com/office/powerpoint/2010/main" val="347039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2"/>
            <a:r>
              <a:rPr lang="en-US" dirty="0"/>
              <a:t>Reserve Inventory</a:t>
            </a:r>
          </a:p>
          <a:p>
            <a:pPr lvl="2"/>
            <a:r>
              <a:rPr lang="en-US" dirty="0"/>
              <a:t>Update Purchase Status</a:t>
            </a:r>
          </a:p>
          <a:p>
            <a:pPr lvl="2"/>
            <a:r>
              <a:rPr lang="en-US" dirty="0"/>
              <a:t>Send Backorder Notice</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3046988"/>
          </a:xfrm>
          <a:prstGeom prst="rect">
            <a:avLst/>
          </a:prstGeom>
          <a:noFill/>
        </p:spPr>
        <p:txBody>
          <a:bodyPr wrap="square">
            <a:spAutoFit/>
          </a:bodyPr>
          <a:lstStyle/>
          <a:p>
            <a:pPr algn="ctr"/>
            <a:r>
              <a:rPr lang="en-US" sz="3200" dirty="0"/>
              <a:t>Once the inventory is reserved, the Purchase system will update the status of the purchase line item. If all of the line items for the purchase have been updated, then the purchase status will be updated.</a:t>
            </a:r>
          </a:p>
        </p:txBody>
      </p:sp>
    </p:spTree>
    <p:extLst>
      <p:ext uri="{BB962C8B-B14F-4D97-AF65-F5344CB8AC3E}">
        <p14:creationId xmlns:p14="http://schemas.microsoft.com/office/powerpoint/2010/main" val="196789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2"/>
            <a:r>
              <a:rPr lang="en-US" dirty="0"/>
              <a:t>Inventory Updated Notice</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1569660"/>
          </a:xfrm>
          <a:prstGeom prst="rect">
            <a:avLst/>
          </a:prstGeom>
          <a:noFill/>
        </p:spPr>
        <p:txBody>
          <a:bodyPr wrap="square">
            <a:spAutoFit/>
          </a:bodyPr>
          <a:lstStyle/>
          <a:p>
            <a:pPr algn="ctr"/>
            <a:r>
              <a:rPr lang="en-US" sz="3200" dirty="0"/>
              <a:t>When there is an update to the inventory of a product, notify other systems of the updated inventory.</a:t>
            </a:r>
          </a:p>
        </p:txBody>
      </p:sp>
    </p:spTree>
    <p:extLst>
      <p:ext uri="{BB962C8B-B14F-4D97-AF65-F5344CB8AC3E}">
        <p14:creationId xmlns:p14="http://schemas.microsoft.com/office/powerpoint/2010/main" val="113730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2"/>
            <a:r>
              <a:rPr lang="en-US" dirty="0"/>
              <a:t>Inventory Updated Notice</a:t>
            </a:r>
          </a:p>
          <a:p>
            <a:pPr lvl="2"/>
            <a:r>
              <a:rPr lang="en-US" dirty="0"/>
              <a:t>Product Availability Update</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1569660"/>
          </a:xfrm>
          <a:prstGeom prst="rect">
            <a:avLst/>
          </a:prstGeom>
          <a:noFill/>
        </p:spPr>
        <p:txBody>
          <a:bodyPr wrap="square">
            <a:spAutoFit/>
          </a:bodyPr>
          <a:lstStyle/>
          <a:p>
            <a:pPr algn="ctr"/>
            <a:r>
              <a:rPr lang="en-US" sz="3200" dirty="0"/>
              <a:t>When the inventory is updated, the affected product availability will be updated.</a:t>
            </a:r>
          </a:p>
        </p:txBody>
      </p:sp>
    </p:spTree>
    <p:extLst>
      <p:ext uri="{BB962C8B-B14F-4D97-AF65-F5344CB8AC3E}">
        <p14:creationId xmlns:p14="http://schemas.microsoft.com/office/powerpoint/2010/main" val="5073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1"/>
            <a:r>
              <a:rPr lang="en-US" dirty="0"/>
              <a:t>Fulfillment</a:t>
            </a:r>
          </a:p>
          <a:p>
            <a:pPr lvl="2"/>
            <a:r>
              <a:rPr lang="en-US" dirty="0"/>
              <a:t>Start Picking Order</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1569660"/>
          </a:xfrm>
          <a:prstGeom prst="rect">
            <a:avLst/>
          </a:prstGeom>
          <a:noFill/>
        </p:spPr>
        <p:txBody>
          <a:bodyPr wrap="square">
            <a:spAutoFit/>
          </a:bodyPr>
          <a:lstStyle/>
          <a:p>
            <a:pPr algn="ctr"/>
            <a:r>
              <a:rPr lang="en-US" sz="3200" dirty="0"/>
              <a:t>Once the inventory is reserved for an order, the order is picked for shipment.</a:t>
            </a:r>
          </a:p>
        </p:txBody>
      </p:sp>
    </p:spTree>
    <p:extLst>
      <p:ext uri="{BB962C8B-B14F-4D97-AF65-F5344CB8AC3E}">
        <p14:creationId xmlns:p14="http://schemas.microsoft.com/office/powerpoint/2010/main" val="11538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left)">
                                      <p:cBhvr>
                                        <p:cTn id="12" dur="500"/>
                                        <p:tgtEl>
                                          <p:spTgt spid="3">
                                            <p:txEl>
                                              <p:pRg st="7" end="7"/>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1"/>
            <a:r>
              <a:rPr lang="en-US" dirty="0"/>
              <a:t>Fulfillment</a:t>
            </a:r>
          </a:p>
          <a:p>
            <a:pPr lvl="2"/>
            <a:r>
              <a:rPr lang="en-US" dirty="0"/>
              <a:t>Start Picking Order</a:t>
            </a:r>
          </a:p>
          <a:p>
            <a:pPr lvl="2"/>
            <a:r>
              <a:rPr lang="en-US" dirty="0"/>
              <a:t>Order Fulfillment</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1569660"/>
          </a:xfrm>
          <a:prstGeom prst="rect">
            <a:avLst/>
          </a:prstGeom>
          <a:noFill/>
        </p:spPr>
        <p:txBody>
          <a:bodyPr wrap="square">
            <a:spAutoFit/>
          </a:bodyPr>
          <a:lstStyle/>
          <a:p>
            <a:pPr algn="ctr"/>
            <a:r>
              <a:rPr lang="en-US" sz="3200" dirty="0"/>
              <a:t>Once an order is shipped, notify other systems of the shipment.</a:t>
            </a:r>
          </a:p>
          <a:p>
            <a:pPr algn="ctr"/>
            <a:endParaRPr lang="en-US" sz="3200" dirty="0"/>
          </a:p>
        </p:txBody>
      </p:sp>
    </p:spTree>
    <p:extLst>
      <p:ext uri="{BB962C8B-B14F-4D97-AF65-F5344CB8AC3E}">
        <p14:creationId xmlns:p14="http://schemas.microsoft.com/office/powerpoint/2010/main" val="102741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500"/>
                                        <p:tgtEl>
                                          <p:spTgt spid="3">
                                            <p:txEl>
                                              <p:pRg st="8" end="8"/>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1"/>
            <a:r>
              <a:rPr lang="en-US" dirty="0"/>
              <a:t>Fulfillment</a:t>
            </a:r>
          </a:p>
          <a:p>
            <a:pPr lvl="2"/>
            <a:r>
              <a:rPr lang="en-US" dirty="0"/>
              <a:t>Start Picking Order</a:t>
            </a:r>
          </a:p>
          <a:p>
            <a:pPr lvl="2"/>
            <a:r>
              <a:rPr lang="en-US" dirty="0"/>
              <a:t>Order Fulfillment</a:t>
            </a:r>
          </a:p>
          <a:p>
            <a:pPr lvl="2"/>
            <a:r>
              <a:rPr lang="en-US" dirty="0"/>
              <a:t>Update Purchase Status on Shipment</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1569660"/>
          </a:xfrm>
          <a:prstGeom prst="rect">
            <a:avLst/>
          </a:prstGeom>
          <a:noFill/>
        </p:spPr>
        <p:txBody>
          <a:bodyPr wrap="square">
            <a:spAutoFit/>
          </a:bodyPr>
          <a:lstStyle/>
          <a:p>
            <a:pPr algn="ctr"/>
            <a:r>
              <a:rPr lang="en-US" sz="3200" dirty="0"/>
              <a:t>Once an order is shipped, the Purchase system updates the status of the order.</a:t>
            </a:r>
          </a:p>
        </p:txBody>
      </p:sp>
    </p:spTree>
    <p:extLst>
      <p:ext uri="{BB962C8B-B14F-4D97-AF65-F5344CB8AC3E}">
        <p14:creationId xmlns:p14="http://schemas.microsoft.com/office/powerpoint/2010/main" val="384593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wipe(left)">
                                      <p:cBhvr>
                                        <p:cTn id="7" dur="500"/>
                                        <p:tgtEl>
                                          <p:spTgt spid="3">
                                            <p:txEl>
                                              <p:pRg st="9" end="9"/>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1"/>
            <a:r>
              <a:rPr lang="en-US" dirty="0"/>
              <a:t>Fulfillment</a:t>
            </a:r>
          </a:p>
          <a:p>
            <a:pPr lvl="2"/>
            <a:r>
              <a:rPr lang="en-US" dirty="0"/>
              <a:t>Start Picking Order</a:t>
            </a:r>
          </a:p>
          <a:p>
            <a:pPr lvl="2"/>
            <a:r>
              <a:rPr lang="en-US" dirty="0"/>
              <a:t>Order Fulfillment</a:t>
            </a:r>
          </a:p>
          <a:p>
            <a:pPr lvl="2"/>
            <a:r>
              <a:rPr lang="en-US" dirty="0"/>
              <a:t>Update Purchase Status on Shipment</a:t>
            </a:r>
          </a:p>
          <a:p>
            <a:pPr lvl="2"/>
            <a:r>
              <a:rPr lang="en-US" dirty="0"/>
              <a:t>Send Order Shipment Notice</a:t>
            </a:r>
          </a:p>
          <a:p>
            <a:pPr lvl="2"/>
            <a:endParaRPr lang="en-US" dirty="0"/>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2062103"/>
          </a:xfrm>
          <a:prstGeom prst="rect">
            <a:avLst/>
          </a:prstGeom>
          <a:noFill/>
        </p:spPr>
        <p:txBody>
          <a:bodyPr wrap="square">
            <a:spAutoFit/>
          </a:bodyPr>
          <a:lstStyle/>
          <a:p>
            <a:pPr algn="ctr"/>
            <a:r>
              <a:rPr lang="en-US" sz="3200" dirty="0"/>
              <a:t>Once an order is shipped, the Notice sends an email to the customer informing them that the order has been shipped.</a:t>
            </a:r>
          </a:p>
        </p:txBody>
      </p:sp>
    </p:spTree>
    <p:extLst>
      <p:ext uri="{BB962C8B-B14F-4D97-AF65-F5344CB8AC3E}">
        <p14:creationId xmlns:p14="http://schemas.microsoft.com/office/powerpoint/2010/main" val="10557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wipe(left)">
                                      <p:cBhvr>
                                        <p:cTn id="7" dur="500"/>
                                        <p:tgtEl>
                                          <p:spTgt spid="3">
                                            <p:txEl>
                                              <p:pRg st="9" end="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Effect transition="in" filter="wipe(left)">
                                      <p:cBhvr>
                                        <p:cTn id="11" dur="500"/>
                                        <p:tgtEl>
                                          <p:spTgt spid="3">
                                            <p:txEl>
                                              <p:pRg st="10" end="1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normAutofit/>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1"/>
            <a:r>
              <a:rPr lang="en-US" dirty="0"/>
              <a:t>Fulfillment</a:t>
            </a:r>
          </a:p>
          <a:p>
            <a:pPr lvl="1"/>
            <a:r>
              <a:rPr lang="en-US" dirty="0"/>
              <a:t>Close Order</a:t>
            </a:r>
          </a:p>
          <a:p>
            <a:pPr lvl="2"/>
            <a:r>
              <a:rPr lang="en-US" dirty="0"/>
              <a:t>Shipment Delivered</a:t>
            </a:r>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1569660"/>
          </a:xfrm>
          <a:prstGeom prst="rect">
            <a:avLst/>
          </a:prstGeom>
          <a:noFill/>
        </p:spPr>
        <p:txBody>
          <a:bodyPr wrap="square">
            <a:spAutoFit/>
          </a:bodyPr>
          <a:lstStyle/>
          <a:p>
            <a:pPr algn="ctr"/>
            <a:r>
              <a:rPr lang="en-US" sz="3200" dirty="0"/>
              <a:t>Once an order is delivered, the Shipping system will send out an </a:t>
            </a:r>
            <a:r>
              <a:rPr lang="en-US" sz="3200" dirty="0" err="1"/>
              <a:t>OrderDeliveredMessage</a:t>
            </a:r>
            <a:r>
              <a:rPr lang="en-US" sz="3200" dirty="0"/>
              <a:t> message.</a:t>
            </a:r>
          </a:p>
        </p:txBody>
      </p:sp>
    </p:spTree>
    <p:extLst>
      <p:ext uri="{BB962C8B-B14F-4D97-AF65-F5344CB8AC3E}">
        <p14:creationId xmlns:p14="http://schemas.microsoft.com/office/powerpoint/2010/main" val="20283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b="1" dirty="0"/>
              <a:t>Identify customer behaviors</a:t>
            </a:r>
          </a:p>
        </p:txBody>
      </p:sp>
    </p:spTree>
    <p:extLst>
      <p:ext uri="{BB962C8B-B14F-4D97-AF65-F5344CB8AC3E}">
        <p14:creationId xmlns:p14="http://schemas.microsoft.com/office/powerpoint/2010/main" val="33467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normAutofit/>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1"/>
            <a:r>
              <a:rPr lang="en-US" dirty="0"/>
              <a:t>Fulfillment</a:t>
            </a:r>
          </a:p>
          <a:p>
            <a:pPr lvl="1"/>
            <a:r>
              <a:rPr lang="en-US" dirty="0"/>
              <a:t>Close Order</a:t>
            </a:r>
          </a:p>
          <a:p>
            <a:pPr lvl="2"/>
            <a:r>
              <a:rPr lang="en-US" dirty="0"/>
              <a:t>Shipment Delivered</a:t>
            </a:r>
          </a:p>
          <a:p>
            <a:pPr lvl="2"/>
            <a:r>
              <a:rPr lang="en-US" dirty="0"/>
              <a:t>Update Purchase Status on Shipment Delivery</a:t>
            </a:r>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1569660"/>
          </a:xfrm>
          <a:prstGeom prst="rect">
            <a:avLst/>
          </a:prstGeom>
          <a:noFill/>
        </p:spPr>
        <p:txBody>
          <a:bodyPr wrap="square">
            <a:spAutoFit/>
          </a:bodyPr>
          <a:lstStyle/>
          <a:p>
            <a:pPr algn="ctr"/>
            <a:r>
              <a:rPr lang="en-US" sz="3200" dirty="0"/>
              <a:t>Once a shipment is delivered, the Purchase system will update the status of the order.</a:t>
            </a:r>
          </a:p>
        </p:txBody>
      </p:sp>
    </p:spTree>
    <p:extLst>
      <p:ext uri="{BB962C8B-B14F-4D97-AF65-F5344CB8AC3E}">
        <p14:creationId xmlns:p14="http://schemas.microsoft.com/office/powerpoint/2010/main" val="187903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wipe(left)">
                                      <p:cBhvr>
                                        <p:cTn id="7" dur="500"/>
                                        <p:tgtEl>
                                          <p:spTgt spid="3">
                                            <p:txEl>
                                              <p:pRg st="9" end="9"/>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normAutofit/>
          </a:bodyPr>
          <a:lstStyle/>
          <a:p>
            <a:r>
              <a:rPr lang="en-US" dirty="0"/>
              <a:t>User Stories</a:t>
            </a:r>
          </a:p>
          <a:p>
            <a:pPr lvl="1"/>
            <a:r>
              <a:rPr lang="en-US" dirty="0"/>
              <a:t>Project Kickoff</a:t>
            </a:r>
          </a:p>
          <a:p>
            <a:pPr lvl="1"/>
            <a:r>
              <a:rPr lang="en-US" dirty="0"/>
              <a:t>Product Database</a:t>
            </a:r>
          </a:p>
          <a:p>
            <a:pPr lvl="1"/>
            <a:r>
              <a:rPr lang="en-US" dirty="0"/>
              <a:t>Initialize Order</a:t>
            </a:r>
          </a:p>
          <a:p>
            <a:pPr lvl="1"/>
            <a:r>
              <a:rPr lang="en-US" dirty="0"/>
              <a:t>Reserve Inventory</a:t>
            </a:r>
          </a:p>
          <a:p>
            <a:pPr lvl="1"/>
            <a:r>
              <a:rPr lang="en-US" dirty="0"/>
              <a:t>Inventory Update</a:t>
            </a:r>
          </a:p>
          <a:p>
            <a:pPr lvl="1"/>
            <a:r>
              <a:rPr lang="en-US" dirty="0"/>
              <a:t>Fulfillment</a:t>
            </a:r>
          </a:p>
          <a:p>
            <a:pPr lvl="1"/>
            <a:r>
              <a:rPr lang="en-US" dirty="0"/>
              <a:t>Close Order</a:t>
            </a:r>
          </a:p>
          <a:p>
            <a:pPr lvl="2"/>
            <a:r>
              <a:rPr lang="en-US" dirty="0"/>
              <a:t>Shipment Delivered</a:t>
            </a:r>
          </a:p>
          <a:p>
            <a:pPr lvl="2"/>
            <a:r>
              <a:rPr lang="en-US" dirty="0"/>
              <a:t>Update Purchase Status</a:t>
            </a:r>
          </a:p>
          <a:p>
            <a:pPr lvl="2"/>
            <a:r>
              <a:rPr lang="en-US" dirty="0"/>
              <a:t>Send Order Delivered Notice</a:t>
            </a:r>
          </a:p>
          <a:p>
            <a:pPr lvl="1"/>
            <a:endParaRPr lang="en-US" dirty="0"/>
          </a:p>
        </p:txBody>
      </p:sp>
      <p:sp>
        <p:nvSpPr>
          <p:cNvPr id="5" name="TextBox 4">
            <a:extLst>
              <a:ext uri="{FF2B5EF4-FFF2-40B4-BE49-F238E27FC236}">
                <a16:creationId xmlns:a16="http://schemas.microsoft.com/office/drawing/2014/main" id="{A4DD6900-D3ED-5F85-D4A7-1A7B93E841A5}"/>
              </a:ext>
            </a:extLst>
          </p:cNvPr>
          <p:cNvSpPr txBox="1"/>
          <p:nvPr/>
        </p:nvSpPr>
        <p:spPr>
          <a:xfrm>
            <a:off x="5638800" y="1825625"/>
            <a:ext cx="6309360" cy="2062103"/>
          </a:xfrm>
          <a:prstGeom prst="rect">
            <a:avLst/>
          </a:prstGeom>
          <a:noFill/>
        </p:spPr>
        <p:txBody>
          <a:bodyPr wrap="square">
            <a:spAutoFit/>
          </a:bodyPr>
          <a:lstStyle/>
          <a:p>
            <a:pPr algn="ctr"/>
            <a:r>
              <a:rPr lang="en-US" sz="3200" dirty="0"/>
              <a:t>Once an order is delivered, the Notice sends an email to the customer informing them that the order has been delivered.</a:t>
            </a:r>
          </a:p>
        </p:txBody>
      </p:sp>
    </p:spTree>
    <p:extLst>
      <p:ext uri="{BB962C8B-B14F-4D97-AF65-F5344CB8AC3E}">
        <p14:creationId xmlns:p14="http://schemas.microsoft.com/office/powerpoint/2010/main" val="6014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wipe(left)">
                                      <p:cBhvr>
                                        <p:cTn id="7" dur="500"/>
                                        <p:tgtEl>
                                          <p:spTgt spid="3">
                                            <p:txEl>
                                              <p:pRg st="10" end="1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1754326"/>
          </a:xfrm>
          <a:prstGeom prst="rect">
            <a:avLst/>
          </a:prstGeom>
          <a:noFill/>
        </p:spPr>
        <p:txBody>
          <a:bodyPr wrap="square" rtlCol="0">
            <a:spAutoFit/>
          </a:bodyPr>
          <a:lstStyle/>
          <a:p>
            <a:pPr algn="ctr"/>
            <a:r>
              <a:rPr lang="en-US" sz="5400" b="1" dirty="0">
                <a:solidFill>
                  <a:srgbClr val="F9975F"/>
                </a:solidFill>
              </a:rPr>
              <a:t>Work in groups to come up with possible solutions</a:t>
            </a:r>
          </a:p>
        </p:txBody>
      </p:sp>
    </p:spTree>
    <p:extLst>
      <p:ext uri="{BB962C8B-B14F-4D97-AF65-F5344CB8AC3E}">
        <p14:creationId xmlns:p14="http://schemas.microsoft.com/office/powerpoint/2010/main" val="2495344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C25B-BF63-AE0E-B22B-E0BBD815662C}"/>
              </a:ext>
            </a:extLst>
          </p:cNvPr>
          <p:cNvSpPr>
            <a:spLocks noGrp="1"/>
          </p:cNvSpPr>
          <p:nvPr>
            <p:ph type="title"/>
          </p:nvPr>
        </p:nvSpPr>
        <p:spPr/>
        <p:txBody>
          <a:bodyPr/>
          <a:lstStyle/>
          <a:p>
            <a:r>
              <a:rPr lang="en-US" dirty="0"/>
              <a:t>Hands-On Exercise</a:t>
            </a:r>
          </a:p>
        </p:txBody>
      </p:sp>
      <p:sp>
        <p:nvSpPr>
          <p:cNvPr id="3" name="TextBox 2">
            <a:extLst>
              <a:ext uri="{FF2B5EF4-FFF2-40B4-BE49-F238E27FC236}">
                <a16:creationId xmlns:a16="http://schemas.microsoft.com/office/drawing/2014/main" id="{4E126E78-EF51-B33A-4184-656FDCFFC6DA}"/>
              </a:ext>
            </a:extLst>
          </p:cNvPr>
          <p:cNvSpPr txBox="1"/>
          <p:nvPr/>
        </p:nvSpPr>
        <p:spPr>
          <a:xfrm>
            <a:off x="487680" y="1849120"/>
            <a:ext cx="10515600" cy="923330"/>
          </a:xfrm>
          <a:prstGeom prst="rect">
            <a:avLst/>
          </a:prstGeom>
          <a:noFill/>
        </p:spPr>
        <p:txBody>
          <a:bodyPr wrap="square" rtlCol="0">
            <a:spAutoFit/>
          </a:bodyPr>
          <a:lstStyle/>
          <a:p>
            <a:pPr algn="ctr"/>
            <a:r>
              <a:rPr lang="en-US" sz="5400" b="1" dirty="0">
                <a:solidFill>
                  <a:srgbClr val="F9975F"/>
                </a:solidFill>
              </a:rPr>
              <a:t>Present Group Solutions</a:t>
            </a:r>
          </a:p>
        </p:txBody>
      </p:sp>
    </p:spTree>
    <p:extLst>
      <p:ext uri="{BB962C8B-B14F-4D97-AF65-F5344CB8AC3E}">
        <p14:creationId xmlns:p14="http://schemas.microsoft.com/office/powerpoint/2010/main" val="9806285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88E1-A3AC-701A-BF69-31487876394F}"/>
              </a:ext>
            </a:extLst>
          </p:cNvPr>
          <p:cNvSpPr>
            <a:spLocks noGrp="1"/>
          </p:cNvSpPr>
          <p:nvPr>
            <p:ph type="title"/>
          </p:nvPr>
        </p:nvSpPr>
        <p:spPr/>
        <p:txBody>
          <a:bodyPr/>
          <a:lstStyle/>
          <a:p>
            <a:r>
              <a:rPr lang="en-US" dirty="0"/>
              <a:t>Solution we’ll implement</a:t>
            </a:r>
          </a:p>
        </p:txBody>
      </p:sp>
      <p:sp>
        <p:nvSpPr>
          <p:cNvPr id="3" name="Content Placeholder 2">
            <a:extLst>
              <a:ext uri="{FF2B5EF4-FFF2-40B4-BE49-F238E27FC236}">
                <a16:creationId xmlns:a16="http://schemas.microsoft.com/office/drawing/2014/main" id="{3D78CA66-6D3A-62F9-1036-E3C6053DB574}"/>
              </a:ext>
            </a:extLst>
          </p:cNvPr>
          <p:cNvSpPr>
            <a:spLocks noGrp="1"/>
          </p:cNvSpPr>
          <p:nvPr>
            <p:ph idx="1"/>
          </p:nvPr>
        </p:nvSpPr>
        <p:spPr/>
        <p:txBody>
          <a:bodyPr/>
          <a:lstStyle/>
          <a:p>
            <a:r>
              <a:rPr lang="en-US" dirty="0"/>
              <a:t>Microservices in the Solution</a:t>
            </a:r>
          </a:p>
          <a:p>
            <a:pPr lvl="1"/>
            <a:r>
              <a:rPr lang="en-US" dirty="0"/>
              <a:t>Core</a:t>
            </a:r>
          </a:p>
          <a:p>
            <a:pPr lvl="1"/>
            <a:r>
              <a:rPr lang="en-US" dirty="0"/>
              <a:t>Product</a:t>
            </a:r>
          </a:p>
          <a:p>
            <a:pPr lvl="1"/>
            <a:r>
              <a:rPr lang="en-US" dirty="0"/>
              <a:t>Website</a:t>
            </a:r>
          </a:p>
          <a:p>
            <a:pPr lvl="1"/>
            <a:r>
              <a:rPr lang="en-US" dirty="0"/>
              <a:t>Purchase</a:t>
            </a:r>
          </a:p>
          <a:p>
            <a:pPr lvl="1"/>
            <a:r>
              <a:rPr lang="en-US" dirty="0"/>
              <a:t>Inventory</a:t>
            </a:r>
          </a:p>
          <a:p>
            <a:pPr lvl="1"/>
            <a:r>
              <a:rPr lang="en-US" dirty="0"/>
              <a:t>Shipping</a:t>
            </a:r>
          </a:p>
          <a:p>
            <a:pPr lvl="1"/>
            <a:r>
              <a:rPr lang="en-US" dirty="0"/>
              <a:t>Notification</a:t>
            </a:r>
          </a:p>
        </p:txBody>
      </p:sp>
      <p:cxnSp>
        <p:nvCxnSpPr>
          <p:cNvPr id="5" name="Straight Connector 4">
            <a:extLst>
              <a:ext uri="{FF2B5EF4-FFF2-40B4-BE49-F238E27FC236}">
                <a16:creationId xmlns:a16="http://schemas.microsoft.com/office/drawing/2014/main" id="{52207599-5E3A-4D58-9847-DAFCFAD31E5C}"/>
              </a:ext>
            </a:extLst>
          </p:cNvPr>
          <p:cNvCxnSpPr/>
          <p:nvPr/>
        </p:nvCxnSpPr>
        <p:spPr>
          <a:xfrm>
            <a:off x="1564640" y="3261360"/>
            <a:ext cx="1168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705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EED5-25A0-3128-0400-DA2CCC928169}"/>
              </a:ext>
            </a:extLst>
          </p:cNvPr>
          <p:cNvSpPr>
            <a:spLocks noGrp="1"/>
          </p:cNvSpPr>
          <p:nvPr>
            <p:ph type="title"/>
          </p:nvPr>
        </p:nvSpPr>
        <p:spPr/>
        <p:txBody>
          <a:bodyPr/>
          <a:lstStyle/>
          <a:p>
            <a:r>
              <a:rPr lang="en-US" dirty="0"/>
              <a:t>What we are going to build</a:t>
            </a:r>
          </a:p>
        </p:txBody>
      </p:sp>
      <p:pic>
        <p:nvPicPr>
          <p:cNvPr id="5" name="Content Placeholder 4">
            <a:extLst>
              <a:ext uri="{FF2B5EF4-FFF2-40B4-BE49-F238E27FC236}">
                <a16:creationId xmlns:a16="http://schemas.microsoft.com/office/drawing/2014/main" id="{5263D7A1-A9DF-5ADE-A2EB-A884625EC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047" y="1381760"/>
            <a:ext cx="6593906" cy="4907280"/>
          </a:xfrm>
        </p:spPr>
      </p:pic>
    </p:spTree>
    <p:extLst>
      <p:ext uri="{BB962C8B-B14F-4D97-AF65-F5344CB8AC3E}">
        <p14:creationId xmlns:p14="http://schemas.microsoft.com/office/powerpoint/2010/main" val="297869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dirty="0"/>
              <a:t>Identify customer behaviors</a:t>
            </a:r>
          </a:p>
          <a:p>
            <a:r>
              <a:rPr lang="en-US" b="1" dirty="0"/>
              <a:t>Understand customer needs</a:t>
            </a:r>
          </a:p>
        </p:txBody>
      </p:sp>
    </p:spTree>
    <p:extLst>
      <p:ext uri="{BB962C8B-B14F-4D97-AF65-F5344CB8AC3E}">
        <p14:creationId xmlns:p14="http://schemas.microsoft.com/office/powerpoint/2010/main" val="12271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7A75-7B63-5681-C6E2-2742960D845A}"/>
              </a:ext>
            </a:extLst>
          </p:cNvPr>
          <p:cNvSpPr>
            <a:spLocks noGrp="1"/>
          </p:cNvSpPr>
          <p:nvPr>
            <p:ph type="title"/>
          </p:nvPr>
        </p:nvSpPr>
        <p:spPr/>
        <p:txBody>
          <a:bodyPr/>
          <a:lstStyle/>
          <a:p>
            <a:r>
              <a:rPr lang="en-US" dirty="0"/>
              <a:t>Empathy Mapping</a:t>
            </a:r>
          </a:p>
        </p:txBody>
      </p:sp>
      <p:sp>
        <p:nvSpPr>
          <p:cNvPr id="3" name="Content Placeholder 2">
            <a:extLst>
              <a:ext uri="{FF2B5EF4-FFF2-40B4-BE49-F238E27FC236}">
                <a16:creationId xmlns:a16="http://schemas.microsoft.com/office/drawing/2014/main" id="{68675821-9A0C-ED31-3333-81DC7AD3ABF3}"/>
              </a:ext>
            </a:extLst>
          </p:cNvPr>
          <p:cNvSpPr>
            <a:spLocks noGrp="1"/>
          </p:cNvSpPr>
          <p:nvPr>
            <p:ph idx="1"/>
          </p:nvPr>
        </p:nvSpPr>
        <p:spPr/>
        <p:txBody>
          <a:bodyPr/>
          <a:lstStyle/>
          <a:p>
            <a:r>
              <a:rPr lang="en-US" dirty="0"/>
              <a:t>Identify customer behaviors</a:t>
            </a:r>
          </a:p>
          <a:p>
            <a:r>
              <a:rPr lang="en-US" dirty="0"/>
              <a:t>Understand customer needs</a:t>
            </a:r>
          </a:p>
          <a:p>
            <a:r>
              <a:rPr lang="en-US" b="1" dirty="0"/>
              <a:t>Create empathy maps</a:t>
            </a:r>
          </a:p>
        </p:txBody>
      </p:sp>
    </p:spTree>
    <p:extLst>
      <p:ext uri="{BB962C8B-B14F-4D97-AF65-F5344CB8AC3E}">
        <p14:creationId xmlns:p14="http://schemas.microsoft.com/office/powerpoint/2010/main" val="227813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4187</Words>
  <Application>Microsoft Office PowerPoint</Application>
  <PresentationFormat>Widescreen</PresentationFormat>
  <Paragraphs>737</Paragraphs>
  <Slides>75</Slides>
  <Notes>71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75</vt:i4>
      </vt:variant>
    </vt:vector>
  </HeadingPairs>
  <TitlesOfParts>
    <vt:vector size="81" baseType="lpstr">
      <vt:lpstr>Arial</vt:lpstr>
      <vt:lpstr>Calibri</vt:lpstr>
      <vt:lpstr>Kamerik205 8</vt:lpstr>
      <vt:lpstr>Söhne</vt:lpstr>
      <vt:lpstr>Office Theme</vt:lpstr>
      <vt:lpstr>Custom Design</vt:lpstr>
      <vt:lpstr>PowerPoint Presentation</vt:lpstr>
      <vt:lpstr>Architecting Solutions to Meet Customer Needs</vt:lpstr>
      <vt:lpstr>Understanding Customer Needs</vt:lpstr>
      <vt:lpstr>Identifying Customer Requirements</vt:lpstr>
      <vt:lpstr>Identifying Customer Requirements</vt:lpstr>
      <vt:lpstr>Identifying Customer Requirements</vt:lpstr>
      <vt:lpstr>Empathy Mapping</vt:lpstr>
      <vt:lpstr>Empathy Mapping</vt:lpstr>
      <vt:lpstr>Empathy Mapping</vt:lpstr>
      <vt:lpstr>Empathy Map – Savvy Shopper Sarah</vt:lpstr>
      <vt:lpstr>Defining Customer Personas</vt:lpstr>
      <vt:lpstr>Defining Customer Personas</vt:lpstr>
      <vt:lpstr>Defining Customer Personas</vt:lpstr>
      <vt:lpstr>Persona: LEGO Enthusiast Alan (AFOL)</vt:lpstr>
      <vt:lpstr>Creating Use Cases</vt:lpstr>
      <vt:lpstr>Creating Use Cases</vt:lpstr>
      <vt:lpstr>Creating Use Cases</vt:lpstr>
      <vt:lpstr>User Story: Lego Lovers Unite!</vt:lpstr>
      <vt:lpstr>Understanding Customer Needs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Architecture Principles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Cloud Solution Design Patterns</vt:lpstr>
      <vt:lpstr>Hands-On Exercise: Design a Customer-Centric Solution</vt:lpstr>
      <vt:lpstr>Hands-On Exercise</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User Stories</vt:lpstr>
      <vt:lpstr>Hands-On Exercise</vt:lpstr>
      <vt:lpstr>Hands-On Exercise</vt:lpstr>
      <vt:lpstr>Solution we’ll implement</vt:lpstr>
      <vt:lpstr>What we are going to build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28</cp:revision>
  <dcterms:created xsi:type="dcterms:W3CDTF">2023-07-22T00:59:59Z</dcterms:created>
  <dcterms:modified xsi:type="dcterms:W3CDTF">2023-11-05T17:48:08Z</dcterms:modified>
</cp:coreProperties>
</file>