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28"/>
  </p:notesMasterIdLst>
  <p:sldIdLst>
    <p:sldId id="257" r:id="rId3"/>
    <p:sldId id="259" r:id="rId4"/>
    <p:sldId id="260" r:id="rId5"/>
    <p:sldId id="283" r:id="rId6"/>
    <p:sldId id="278" r:id="rId7"/>
    <p:sldId id="261" r:id="rId8"/>
    <p:sldId id="262" r:id="rId9"/>
    <p:sldId id="265" r:id="rId10"/>
    <p:sldId id="266" r:id="rId11"/>
    <p:sldId id="267" r:id="rId12"/>
    <p:sldId id="268" r:id="rId13"/>
    <p:sldId id="269" r:id="rId14"/>
    <p:sldId id="263" r:id="rId15"/>
    <p:sldId id="271" r:id="rId16"/>
    <p:sldId id="277" r:id="rId17"/>
    <p:sldId id="272" r:id="rId18"/>
    <p:sldId id="273" r:id="rId19"/>
    <p:sldId id="274" r:id="rId20"/>
    <p:sldId id="276" r:id="rId21"/>
    <p:sldId id="270" r:id="rId22"/>
    <p:sldId id="279" r:id="rId23"/>
    <p:sldId id="258"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5CEB8808-7C0F-4FBF-A2DE-033737CE5ADB}">
          <p14:sldIdLst>
            <p14:sldId id="257"/>
            <p14:sldId id="259"/>
            <p14:sldId id="260"/>
            <p14:sldId id="283"/>
          </p14:sldIdLst>
        </p14:section>
        <p14:section name="Agenda" id="{4742E4DA-E0C7-4FAE-ACBC-C25370C4887A}">
          <p14:sldIdLst>
            <p14:sldId id="278"/>
            <p14:sldId id="261"/>
            <p14:sldId id="262"/>
            <p14:sldId id="265"/>
            <p14:sldId id="266"/>
            <p14:sldId id="267"/>
            <p14:sldId id="268"/>
            <p14:sldId id="269"/>
            <p14:sldId id="263"/>
            <p14:sldId id="271"/>
            <p14:sldId id="277"/>
            <p14:sldId id="272"/>
            <p14:sldId id="273"/>
            <p14:sldId id="274"/>
            <p14:sldId id="276"/>
            <p14:sldId id="270"/>
          </p14:sldIdLst>
        </p14:section>
        <p14:section name="Introductions" id="{E2344D86-BA2E-41A2-99F6-61FB94C54ADC}">
          <p14:sldIdLst>
            <p14:sldId id="279"/>
            <p14:sldId id="258"/>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C1F9"/>
    <a:srgbClr val="A2A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16" autoAdjust="0"/>
  </p:normalViewPr>
  <p:slideViewPr>
    <p:cSldViewPr snapToGrid="0">
      <p:cViewPr varScale="1">
        <p:scale>
          <a:sx n="99" d="100"/>
          <a:sy n="99" d="100"/>
        </p:scale>
        <p:origin x="4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EF023-A732-4A4E-A8FB-240F3D1FABBB}"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61497-3438-4A57-A4F0-56E725182219}" type="slidenum">
              <a:rPr lang="en-US" smtClean="0"/>
              <a:t>‹#›</a:t>
            </a:fld>
            <a:endParaRPr lang="en-US"/>
          </a:p>
        </p:txBody>
      </p:sp>
    </p:spTree>
    <p:extLst>
      <p:ext uri="{BB962C8B-B14F-4D97-AF65-F5344CB8AC3E}">
        <p14:creationId xmlns:p14="http://schemas.microsoft.com/office/powerpoint/2010/main" val="28125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1</a:t>
            </a:fld>
            <a:endParaRPr lang="en-US"/>
          </a:p>
        </p:txBody>
      </p:sp>
    </p:spTree>
    <p:extLst>
      <p:ext uri="{BB962C8B-B14F-4D97-AF65-F5344CB8AC3E}">
        <p14:creationId xmlns:p14="http://schemas.microsoft.com/office/powerpoint/2010/main" val="2182050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Azure App Configuration and Azure Key Vault:</a:t>
            </a:r>
            <a:endParaRPr lang="en-US" b="0" dirty="0"/>
          </a:p>
          <a:p>
            <a:endParaRPr lang="en-US" b="0" dirty="0"/>
          </a:p>
          <a:p>
            <a:pPr marL="171450" indent="-171450">
              <a:buFont typeface="Arial" panose="020B0604020202020204" pitchFamily="34" charset="0"/>
              <a:buChar char="•"/>
            </a:pPr>
            <a:r>
              <a:rPr lang="en-US" b="0" dirty="0"/>
              <a:t>Overview of Azure App Configuration and its role in managing application settings</a:t>
            </a:r>
          </a:p>
          <a:p>
            <a:pPr marL="171450" indent="-171450">
              <a:buFont typeface="Arial" panose="020B0604020202020204" pitchFamily="34" charset="0"/>
              <a:buChar char="•"/>
            </a:pPr>
            <a:r>
              <a:rPr lang="en-US" b="0" dirty="0"/>
              <a:t>Introduction to Azure Key Vault and its significance in securely storing and accessing secrets</a:t>
            </a:r>
          </a:p>
          <a:p>
            <a:pPr marL="171450" indent="-171450">
              <a:buFont typeface="Arial" panose="020B0604020202020204" pitchFamily="34" charset="0"/>
              <a:buChar char="•"/>
            </a:pPr>
            <a:r>
              <a:rPr lang="en-US" b="0" dirty="0"/>
              <a:t>Key benefits of use cases of both services</a:t>
            </a:r>
          </a:p>
        </p:txBody>
      </p:sp>
      <p:sp>
        <p:nvSpPr>
          <p:cNvPr id="4" name="Slide Number Placeholder 3"/>
          <p:cNvSpPr>
            <a:spLocks noGrp="1"/>
          </p:cNvSpPr>
          <p:nvPr>
            <p:ph type="sldNum" sz="quarter" idx="5"/>
          </p:nvPr>
        </p:nvSpPr>
        <p:spPr/>
        <p:txBody>
          <a:bodyPr/>
          <a:lstStyle/>
          <a:p>
            <a:fld id="{A4D61497-3438-4A57-A4F0-56E725182219}" type="slidenum">
              <a:rPr lang="en-US" smtClean="0"/>
              <a:t>14</a:t>
            </a:fld>
            <a:endParaRPr lang="en-US"/>
          </a:p>
        </p:txBody>
      </p:sp>
    </p:spTree>
    <p:extLst>
      <p:ext uri="{BB962C8B-B14F-4D97-AF65-F5344CB8AC3E}">
        <p14:creationId xmlns:p14="http://schemas.microsoft.com/office/powerpoint/2010/main" val="3141022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 to Event-Driven Architecture:</a:t>
            </a:r>
            <a:endParaRPr lang="en-US" b="0" dirty="0"/>
          </a:p>
          <a:p>
            <a:endParaRPr lang="en-US" b="0" dirty="0"/>
          </a:p>
          <a:p>
            <a:pPr marL="171450" indent="-171450">
              <a:buFont typeface="Arial" panose="020B0604020202020204" pitchFamily="34" charset="0"/>
              <a:buChar char="•"/>
            </a:pPr>
            <a:r>
              <a:rPr lang="en-US" b="0" dirty="0"/>
              <a:t>Overview of event-driven architecture and its benefits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Explanation of key components: events, event producers, event consumers, and event brokers</a:t>
            </a:r>
            <a:endParaRPr lang="en-US" b="1" dirty="0"/>
          </a:p>
          <a:p>
            <a:pPr marL="171450" indent="-171450">
              <a:buFont typeface="Arial" panose="020B0604020202020204" pitchFamily="34" charset="0"/>
              <a:buChar char="•"/>
            </a:pPr>
            <a:r>
              <a:rPr lang="en-US" b="0" dirty="0"/>
              <a:t>Comparison of event-driven architecture with other architectural patterns</a:t>
            </a:r>
          </a:p>
        </p:txBody>
      </p:sp>
      <p:sp>
        <p:nvSpPr>
          <p:cNvPr id="4" name="Slide Number Placeholder 3"/>
          <p:cNvSpPr>
            <a:spLocks noGrp="1"/>
          </p:cNvSpPr>
          <p:nvPr>
            <p:ph type="sldNum" sz="quarter" idx="5"/>
          </p:nvPr>
        </p:nvSpPr>
        <p:spPr/>
        <p:txBody>
          <a:bodyPr/>
          <a:lstStyle/>
          <a:p>
            <a:fld id="{A4D61497-3438-4A57-A4F0-56E725182219}" type="slidenum">
              <a:rPr lang="en-US" smtClean="0"/>
              <a:t>15</a:t>
            </a:fld>
            <a:endParaRPr lang="en-US"/>
          </a:p>
        </p:txBody>
      </p:sp>
    </p:spTree>
    <p:extLst>
      <p:ext uri="{BB962C8B-B14F-4D97-AF65-F5344CB8AC3E}">
        <p14:creationId xmlns:p14="http://schemas.microsoft.com/office/powerpoint/2010/main" val="3049201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Event Hubs Fundamentals:</a:t>
            </a:r>
            <a:endParaRPr lang="en-US" b="0" dirty="0"/>
          </a:p>
          <a:p>
            <a:endParaRPr lang="en-US" b="0" dirty="0"/>
          </a:p>
          <a:p>
            <a:pPr marL="171450" indent="-171450">
              <a:buFont typeface="Arial" panose="020B0604020202020204" pitchFamily="34" charset="0"/>
              <a:buChar char="•"/>
            </a:pPr>
            <a:r>
              <a:rPr lang="en-US" b="0" dirty="0"/>
              <a:t>Introduction to Azure Event Hubs: features and use cases</a:t>
            </a:r>
          </a:p>
          <a:p>
            <a:pPr marL="171450" indent="-171450">
              <a:buFont typeface="Arial" panose="020B0604020202020204" pitchFamily="34" charset="0"/>
              <a:buChar char="•"/>
            </a:pPr>
            <a:r>
              <a:rPr lang="en-US" b="0" dirty="0"/>
              <a:t>Understanding event publishers and event consumers</a:t>
            </a:r>
          </a:p>
          <a:p>
            <a:pPr marL="171450" indent="-171450">
              <a:buFont typeface="Arial" panose="020B0604020202020204" pitchFamily="34" charset="0"/>
              <a:buChar char="•"/>
            </a:pPr>
            <a:r>
              <a:rPr lang="en-US" b="0" dirty="0"/>
              <a:t>Creating an Azure Event Hub instance in the Azure portal</a:t>
            </a:r>
          </a:p>
          <a:p>
            <a:pPr marL="171450" indent="-171450">
              <a:buFont typeface="Arial" panose="020B0604020202020204" pitchFamily="34" charset="0"/>
              <a:buChar char="•"/>
            </a:pPr>
            <a:r>
              <a:rPr lang="en-US" b="0" dirty="0"/>
              <a:t>Configuring security and access control for Event Hubs</a:t>
            </a:r>
          </a:p>
        </p:txBody>
      </p:sp>
      <p:sp>
        <p:nvSpPr>
          <p:cNvPr id="4" name="Slide Number Placeholder 3"/>
          <p:cNvSpPr>
            <a:spLocks noGrp="1"/>
          </p:cNvSpPr>
          <p:nvPr>
            <p:ph type="sldNum" sz="quarter" idx="5"/>
          </p:nvPr>
        </p:nvSpPr>
        <p:spPr/>
        <p:txBody>
          <a:bodyPr/>
          <a:lstStyle/>
          <a:p>
            <a:fld id="{A4D61497-3438-4A57-A4F0-56E725182219}" type="slidenum">
              <a:rPr lang="en-US" smtClean="0"/>
              <a:t>16</a:t>
            </a:fld>
            <a:endParaRPr lang="en-US"/>
          </a:p>
        </p:txBody>
      </p:sp>
    </p:spTree>
    <p:extLst>
      <p:ext uri="{BB962C8B-B14F-4D97-AF65-F5344CB8AC3E}">
        <p14:creationId xmlns:p14="http://schemas.microsoft.com/office/powerpoint/2010/main" val="3712145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Functions Basics:</a:t>
            </a:r>
            <a:endParaRPr lang="en-US" b="0" dirty="0"/>
          </a:p>
          <a:p>
            <a:endParaRPr lang="en-US" b="0" dirty="0"/>
          </a:p>
          <a:p>
            <a:pPr marL="171450" indent="-171450">
              <a:buFont typeface="Arial" panose="020B0604020202020204" pitchFamily="34" charset="0"/>
              <a:buChar char="•"/>
            </a:pPr>
            <a:r>
              <a:rPr lang="en-US" b="0" dirty="0"/>
              <a:t>Overview of Azure Functions: serverless compute service</a:t>
            </a:r>
          </a:p>
          <a:p>
            <a:pPr marL="171450" indent="-171450">
              <a:buFont typeface="Arial" panose="020B0604020202020204" pitchFamily="34" charset="0"/>
              <a:buChar char="•"/>
            </a:pPr>
            <a:r>
              <a:rPr lang="en-US" b="0" dirty="0"/>
              <a:t>Event-Driven triggers supported by Azure Functions</a:t>
            </a:r>
          </a:p>
          <a:p>
            <a:pPr marL="171450" indent="-171450">
              <a:buFont typeface="Arial" panose="020B0604020202020204" pitchFamily="34" charset="0"/>
              <a:buChar char="•"/>
            </a:pPr>
            <a:r>
              <a:rPr lang="en-US" b="0" dirty="0"/>
              <a:t>Creating a new Azure Function app in the Azure portal</a:t>
            </a:r>
          </a:p>
        </p:txBody>
      </p:sp>
      <p:sp>
        <p:nvSpPr>
          <p:cNvPr id="4" name="Slide Number Placeholder 3"/>
          <p:cNvSpPr>
            <a:spLocks noGrp="1"/>
          </p:cNvSpPr>
          <p:nvPr>
            <p:ph type="sldNum" sz="quarter" idx="5"/>
          </p:nvPr>
        </p:nvSpPr>
        <p:spPr/>
        <p:txBody>
          <a:bodyPr/>
          <a:lstStyle/>
          <a:p>
            <a:fld id="{A4D61497-3438-4A57-A4F0-56E725182219}" type="slidenum">
              <a:rPr lang="en-US" smtClean="0"/>
              <a:t>17</a:t>
            </a:fld>
            <a:endParaRPr lang="en-US"/>
          </a:p>
        </p:txBody>
      </p:sp>
    </p:spTree>
    <p:extLst>
      <p:ext uri="{BB962C8B-B14F-4D97-AF65-F5344CB8AC3E}">
        <p14:creationId xmlns:p14="http://schemas.microsoft.com/office/powerpoint/2010/main" val="2899618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Connecting Event Hubs to Azure Functions:</a:t>
            </a:r>
            <a:endParaRPr lang="en-US" b="0" dirty="0"/>
          </a:p>
          <a:p>
            <a:endParaRPr lang="en-US" b="0" dirty="0"/>
          </a:p>
          <a:p>
            <a:pPr marL="171450" indent="-171450">
              <a:buFont typeface="Arial" panose="020B0604020202020204" pitchFamily="34" charset="0"/>
              <a:buChar char="•"/>
            </a:pPr>
            <a:r>
              <a:rPr lang="en-US" b="0" dirty="0"/>
              <a:t>Exploring integration options between Event Hubs and Azure Functions</a:t>
            </a:r>
          </a:p>
          <a:p>
            <a:pPr marL="171450" indent="-171450">
              <a:buFont typeface="Arial" panose="020B0604020202020204" pitchFamily="34" charset="0"/>
              <a:buChar char="•"/>
            </a:pPr>
            <a:r>
              <a:rPr lang="en-US" b="0" dirty="0"/>
              <a:t>Configuring Event Hub triggers for Azure Functions</a:t>
            </a:r>
          </a:p>
          <a:p>
            <a:pPr marL="171450" indent="-171450">
              <a:buFont typeface="Arial" panose="020B0604020202020204" pitchFamily="34" charset="0"/>
              <a:buChar char="•"/>
            </a:pPr>
            <a:r>
              <a:rPr lang="en-US" b="0" dirty="0"/>
              <a:t>Understanding batch processing and parallelism</a:t>
            </a:r>
          </a:p>
        </p:txBody>
      </p:sp>
      <p:sp>
        <p:nvSpPr>
          <p:cNvPr id="4" name="Slide Number Placeholder 3"/>
          <p:cNvSpPr>
            <a:spLocks noGrp="1"/>
          </p:cNvSpPr>
          <p:nvPr>
            <p:ph type="sldNum" sz="quarter" idx="5"/>
          </p:nvPr>
        </p:nvSpPr>
        <p:spPr/>
        <p:txBody>
          <a:bodyPr/>
          <a:lstStyle/>
          <a:p>
            <a:fld id="{A4D61497-3438-4A57-A4F0-56E725182219}" type="slidenum">
              <a:rPr lang="en-US" smtClean="0"/>
              <a:t>18</a:t>
            </a:fld>
            <a:endParaRPr lang="en-US"/>
          </a:p>
        </p:txBody>
      </p:sp>
    </p:spTree>
    <p:extLst>
      <p:ext uri="{BB962C8B-B14F-4D97-AF65-F5344CB8AC3E}">
        <p14:creationId xmlns:p14="http://schemas.microsoft.com/office/powerpoint/2010/main" val="45864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Practices and Scaling:</a:t>
            </a:r>
            <a:endParaRPr lang="en-US" b="0" dirty="0"/>
          </a:p>
          <a:p>
            <a:endParaRPr lang="en-US" b="0" dirty="0"/>
          </a:p>
          <a:p>
            <a:pPr marL="171450" indent="-171450">
              <a:buFont typeface="Arial" panose="020B0604020202020204" pitchFamily="34" charset="0"/>
              <a:buChar char="•"/>
            </a:pPr>
            <a:r>
              <a:rPr lang="en-US" b="0" dirty="0"/>
              <a:t>Best practices for designing scalable event-driven architectures</a:t>
            </a:r>
          </a:p>
          <a:p>
            <a:pPr marL="171450" indent="-171450">
              <a:buFont typeface="Arial" panose="020B0604020202020204" pitchFamily="34" charset="0"/>
              <a:buChar char="•"/>
            </a:pPr>
            <a:r>
              <a:rPr lang="en-US" b="0" dirty="0"/>
              <a:t>Monitoring and troubleshooting event-driven applications</a:t>
            </a:r>
          </a:p>
          <a:p>
            <a:pPr marL="171450" indent="-171450">
              <a:buFont typeface="Arial" panose="020B0604020202020204" pitchFamily="34" charset="0"/>
              <a:buChar char="•"/>
            </a:pPr>
            <a:r>
              <a:rPr lang="en-US" b="0" dirty="0"/>
              <a:t>Understand scaling considerations for Event Hubs and Functions</a:t>
            </a:r>
          </a:p>
        </p:txBody>
      </p:sp>
      <p:sp>
        <p:nvSpPr>
          <p:cNvPr id="4" name="Slide Number Placeholder 3"/>
          <p:cNvSpPr>
            <a:spLocks noGrp="1"/>
          </p:cNvSpPr>
          <p:nvPr>
            <p:ph type="sldNum" sz="quarter" idx="5"/>
          </p:nvPr>
        </p:nvSpPr>
        <p:spPr/>
        <p:txBody>
          <a:bodyPr/>
          <a:lstStyle/>
          <a:p>
            <a:fld id="{A4D61497-3438-4A57-A4F0-56E725182219}" type="slidenum">
              <a:rPr lang="en-US" smtClean="0"/>
              <a:t>19</a:t>
            </a:fld>
            <a:endParaRPr lang="en-US"/>
          </a:p>
        </p:txBody>
      </p:sp>
    </p:spTree>
    <p:extLst>
      <p:ext uri="{BB962C8B-B14F-4D97-AF65-F5344CB8AC3E}">
        <p14:creationId xmlns:p14="http://schemas.microsoft.com/office/powerpoint/2010/main" val="249623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Wrap-up and Q&amp;A</a:t>
            </a:r>
          </a:p>
          <a:p>
            <a:pPr marL="171450" indent="-171450">
              <a:buFont typeface="Arial" panose="020B0604020202020204" pitchFamily="34" charset="0"/>
              <a:buChar char="•"/>
            </a:pPr>
            <a:r>
              <a:rPr lang="en-US" b="0" u="none" dirty="0"/>
              <a:t>Review of key takeaways from the workshop</a:t>
            </a:r>
          </a:p>
          <a:p>
            <a:pPr marL="171450" indent="-171450">
              <a:buFont typeface="Arial" panose="020B0604020202020204" pitchFamily="34" charset="0"/>
              <a:buChar char="•"/>
            </a:pPr>
            <a:r>
              <a:rPr lang="en-US" b="0" u="none" dirty="0"/>
              <a:t>Open Q&amp;A session to address your questions and concerns</a:t>
            </a:r>
          </a:p>
        </p:txBody>
      </p:sp>
      <p:sp>
        <p:nvSpPr>
          <p:cNvPr id="4" name="Slide Number Placeholder 3"/>
          <p:cNvSpPr>
            <a:spLocks noGrp="1"/>
          </p:cNvSpPr>
          <p:nvPr>
            <p:ph type="sldNum" sz="quarter" idx="5"/>
          </p:nvPr>
        </p:nvSpPr>
        <p:spPr/>
        <p:txBody>
          <a:bodyPr/>
          <a:lstStyle/>
          <a:p>
            <a:fld id="{A4D61497-3438-4A57-A4F0-56E725182219}" type="slidenum">
              <a:rPr lang="en-US" smtClean="0"/>
              <a:t>20</a:t>
            </a:fld>
            <a:endParaRPr lang="en-US"/>
          </a:p>
        </p:txBody>
      </p:sp>
    </p:spTree>
    <p:extLst>
      <p:ext uri="{BB962C8B-B14F-4D97-AF65-F5344CB8AC3E}">
        <p14:creationId xmlns:p14="http://schemas.microsoft.com/office/powerpoint/2010/main" val="158337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Bricks, a company specializing in the retail of LEGO products, intends to establish a robust and efficient ecommerce system to enhance their online presence, improve customer experience, and increase sales revenue.  Your company has been hired to build this solution for them and your team is responsible for the backend components.</a:t>
            </a:r>
          </a:p>
          <a:p>
            <a:endParaRPr lang="en-US" dirty="0"/>
          </a:p>
          <a:p>
            <a:r>
              <a:rPr lang="en-US" dirty="0"/>
              <a:t>The primary objectives for this project are as follows:</a:t>
            </a:r>
          </a:p>
        </p:txBody>
      </p:sp>
      <p:sp>
        <p:nvSpPr>
          <p:cNvPr id="4" name="Slide Number Placeholder 3"/>
          <p:cNvSpPr>
            <a:spLocks noGrp="1"/>
          </p:cNvSpPr>
          <p:nvPr>
            <p:ph type="sldNum" sz="quarter" idx="5"/>
          </p:nvPr>
        </p:nvSpPr>
        <p:spPr/>
        <p:txBody>
          <a:bodyPr/>
          <a:lstStyle/>
          <a:p>
            <a:fld id="{A4D61497-3438-4A57-A4F0-56E725182219}" type="slidenum">
              <a:rPr lang="en-US" smtClean="0"/>
              <a:t>24</a:t>
            </a:fld>
            <a:endParaRPr lang="en-US"/>
          </a:p>
        </p:txBody>
      </p:sp>
    </p:spTree>
    <p:extLst>
      <p:ext uri="{BB962C8B-B14F-4D97-AF65-F5344CB8AC3E}">
        <p14:creationId xmlns:p14="http://schemas.microsoft.com/office/powerpoint/2010/main" val="134621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61497-3438-4A57-A4F0-56E725182219}" type="slidenum">
              <a:rPr lang="en-US" smtClean="0"/>
              <a:t>25</a:t>
            </a:fld>
            <a:endParaRPr lang="en-US"/>
          </a:p>
        </p:txBody>
      </p:sp>
    </p:spTree>
    <p:extLst>
      <p:ext uri="{BB962C8B-B14F-4D97-AF65-F5344CB8AC3E}">
        <p14:creationId xmlns:p14="http://schemas.microsoft.com/office/powerpoint/2010/main" val="227602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Introductions</a:t>
            </a:r>
            <a:endParaRPr lang="en-US" b="0" u="none" dirty="0"/>
          </a:p>
          <a:p>
            <a:pPr marL="171450" indent="-171450">
              <a:buFont typeface="Arial" panose="020B0604020202020204" pitchFamily="34" charset="0"/>
              <a:buChar char="•"/>
            </a:pPr>
            <a:r>
              <a:rPr lang="en-US" b="0" u="none" dirty="0"/>
              <a:t>Introduce the workshop</a:t>
            </a:r>
          </a:p>
          <a:p>
            <a:pPr marL="171450" indent="-171450">
              <a:buFont typeface="Arial" panose="020B0604020202020204" pitchFamily="34" charset="0"/>
              <a:buChar char="•"/>
            </a:pPr>
            <a:r>
              <a:rPr lang="en-US" b="0" u="none" dirty="0"/>
              <a:t>Introduce me</a:t>
            </a:r>
          </a:p>
          <a:p>
            <a:pPr marL="171450" indent="-171450">
              <a:buFont typeface="Arial" panose="020B0604020202020204" pitchFamily="34" charset="0"/>
              <a:buChar char="•"/>
            </a:pPr>
            <a:r>
              <a:rPr lang="en-US" b="0" u="none" dirty="0"/>
              <a:t>Introduce you</a:t>
            </a:r>
          </a:p>
          <a:p>
            <a:pPr marL="171450" indent="-171450">
              <a:buFont typeface="Arial" panose="020B0604020202020204" pitchFamily="34" charset="0"/>
              <a:buChar char="•"/>
            </a:pPr>
            <a:r>
              <a:rPr lang="en-US" b="0" u="none" dirty="0"/>
              <a:t>Introduce the scenario</a:t>
            </a:r>
            <a:endParaRPr lang="en-US" b="1" u="sng" dirty="0"/>
          </a:p>
        </p:txBody>
      </p:sp>
      <p:sp>
        <p:nvSpPr>
          <p:cNvPr id="4" name="Slide Number Placeholder 3"/>
          <p:cNvSpPr>
            <a:spLocks noGrp="1"/>
          </p:cNvSpPr>
          <p:nvPr>
            <p:ph type="sldNum" sz="quarter" idx="5"/>
          </p:nvPr>
        </p:nvSpPr>
        <p:spPr/>
        <p:txBody>
          <a:bodyPr/>
          <a:lstStyle/>
          <a:p>
            <a:fld id="{A4D61497-3438-4A57-A4F0-56E725182219}" type="slidenum">
              <a:rPr lang="en-US" smtClean="0"/>
              <a:t>6</a:t>
            </a:fld>
            <a:endParaRPr lang="en-US"/>
          </a:p>
        </p:txBody>
      </p:sp>
    </p:spTree>
    <p:extLst>
      <p:ext uri="{BB962C8B-B14F-4D97-AF65-F5344CB8AC3E}">
        <p14:creationId xmlns:p14="http://schemas.microsoft.com/office/powerpoint/2010/main" val="305865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about the essential techniques and strategies for architecting solutions that align with customer needs.  Understanding and meeting customer requirements are crucial for delivering successful and valuable products or services.  Through a combination of theoretical insights and hands-on experience, you will gain practical experience in designing customer-centric solutions that address real-world challenges.</a:t>
            </a:r>
          </a:p>
        </p:txBody>
      </p:sp>
      <p:sp>
        <p:nvSpPr>
          <p:cNvPr id="4" name="Slide Number Placeholder 3"/>
          <p:cNvSpPr>
            <a:spLocks noGrp="1"/>
          </p:cNvSpPr>
          <p:nvPr>
            <p:ph type="sldNum" sz="quarter" idx="5"/>
          </p:nvPr>
        </p:nvSpPr>
        <p:spPr/>
        <p:txBody>
          <a:bodyPr/>
          <a:lstStyle/>
          <a:p>
            <a:fld id="{A4D61497-3438-4A57-A4F0-56E725182219}" type="slidenum">
              <a:rPr lang="en-US" smtClean="0"/>
              <a:t>7</a:t>
            </a:fld>
            <a:endParaRPr lang="en-US"/>
          </a:p>
        </p:txBody>
      </p:sp>
    </p:spTree>
    <p:extLst>
      <p:ext uri="{BB962C8B-B14F-4D97-AF65-F5344CB8AC3E}">
        <p14:creationId xmlns:p14="http://schemas.microsoft.com/office/powerpoint/2010/main" val="15134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Understanding Customer Needs:</a:t>
            </a:r>
            <a:endParaRPr lang="en-US" b="0" dirty="0"/>
          </a:p>
          <a:p>
            <a:endParaRPr lang="en-US" b="0" dirty="0"/>
          </a:p>
          <a:p>
            <a:pPr marL="171450" indent="-171450">
              <a:buFont typeface="Arial" panose="020B0604020202020204" pitchFamily="34" charset="0"/>
              <a:buChar char="•"/>
            </a:pPr>
            <a:r>
              <a:rPr lang="en-US" b="0" dirty="0"/>
              <a:t>Techniques for identifying and analyzing customer requirements</a:t>
            </a:r>
          </a:p>
          <a:p>
            <a:pPr marL="171450" indent="-171450">
              <a:buFont typeface="Arial" panose="020B0604020202020204" pitchFamily="34" charset="0"/>
              <a:buChar char="•"/>
            </a:pPr>
            <a:r>
              <a:rPr lang="en-US" b="0" dirty="0"/>
              <a:t>Empathy mapping: putting yourself in the customer’s shoes</a:t>
            </a:r>
          </a:p>
          <a:p>
            <a:pPr marL="171450" indent="-171450">
              <a:buFont typeface="Arial" panose="020B0604020202020204" pitchFamily="34" charset="0"/>
              <a:buChar char="•"/>
            </a:pPr>
            <a:r>
              <a:rPr lang="en-US" b="0" dirty="0"/>
              <a:t>Defining customer personas and use cases</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8</a:t>
            </a:fld>
            <a:endParaRPr lang="en-US"/>
          </a:p>
        </p:txBody>
      </p:sp>
    </p:spTree>
    <p:extLst>
      <p:ext uri="{BB962C8B-B14F-4D97-AF65-F5344CB8AC3E}">
        <p14:creationId xmlns:p14="http://schemas.microsoft.com/office/powerpoint/2010/main" val="176778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Architecting Customer-Centric Solutions:</a:t>
            </a:r>
            <a:endParaRPr lang="en-US" b="0" dirty="0"/>
          </a:p>
          <a:p>
            <a:endParaRPr lang="en-US" b="0" dirty="0"/>
          </a:p>
          <a:p>
            <a:pPr marL="171450" indent="-171450">
              <a:buFont typeface="Arial" panose="020B0604020202020204" pitchFamily="34" charset="0"/>
              <a:buChar char="•"/>
            </a:pPr>
            <a:r>
              <a:rPr lang="en-US" b="0" dirty="0"/>
              <a:t>Key principles for designing solutions that address customer needs</a:t>
            </a:r>
          </a:p>
          <a:p>
            <a:pPr marL="171450" indent="-171450">
              <a:buFont typeface="Arial" panose="020B0604020202020204" pitchFamily="34" charset="0"/>
              <a:buChar char="•"/>
            </a:pPr>
            <a:r>
              <a:rPr lang="en-US" b="0" dirty="0"/>
              <a:t>Mapping customer requirements to solutions features</a:t>
            </a:r>
          </a:p>
          <a:p>
            <a:pPr marL="171450" indent="-171450">
              <a:buFont typeface="Arial" panose="020B0604020202020204" pitchFamily="34" charset="0"/>
              <a:buChar char="•"/>
            </a:pPr>
            <a:r>
              <a:rPr lang="en-US" b="0" dirty="0"/>
              <a:t>Balancing innovation with practicality in solution design</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A4D61497-3438-4A57-A4F0-56E725182219}" type="slidenum">
              <a:rPr lang="en-US" smtClean="0"/>
              <a:t>9</a:t>
            </a:fld>
            <a:endParaRPr lang="en-US"/>
          </a:p>
        </p:txBody>
      </p:sp>
    </p:spTree>
    <p:extLst>
      <p:ext uri="{BB962C8B-B14F-4D97-AF65-F5344CB8AC3E}">
        <p14:creationId xmlns:p14="http://schemas.microsoft.com/office/powerpoint/2010/main" val="99217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Architecture Principles:</a:t>
            </a:r>
            <a:endParaRPr lang="en-US" b="0" dirty="0"/>
          </a:p>
          <a:p>
            <a:endParaRPr lang="en-US" b="0" dirty="0"/>
          </a:p>
          <a:p>
            <a:pPr marL="171450" indent="-171450">
              <a:buFont typeface="Arial" panose="020B0604020202020204" pitchFamily="34" charset="0"/>
              <a:buChar char="•"/>
            </a:pPr>
            <a:r>
              <a:rPr lang="en-US" b="0" dirty="0"/>
              <a:t>Understanding the principles of a well-architected cloud solution</a:t>
            </a:r>
          </a:p>
          <a:p>
            <a:pPr marL="171450" indent="-171450">
              <a:buFont typeface="Arial" panose="020B0604020202020204" pitchFamily="34" charset="0"/>
              <a:buChar char="•"/>
            </a:pPr>
            <a:r>
              <a:rPr lang="en-US" b="0" dirty="0"/>
              <a:t>Key considerations: security, reliability, performance, cost, and scalability</a:t>
            </a:r>
            <a:endParaRPr lang="en-US" b="1" dirty="0"/>
          </a:p>
          <a:p>
            <a:pPr marL="171450" indent="-171450">
              <a:buFont typeface="Arial" panose="020B0604020202020204" pitchFamily="34" charset="0"/>
              <a:buChar char="•"/>
            </a:pPr>
            <a:r>
              <a:rPr lang="en-US" b="0" dirty="0"/>
              <a:t>Designing for failure: Fault tolerance and disaster recovery</a:t>
            </a:r>
          </a:p>
          <a:p>
            <a:pPr marL="171450" indent="-171450">
              <a:buFont typeface="Arial" panose="020B0604020202020204" pitchFamily="34" charset="0"/>
              <a:buChar char="•"/>
            </a:pPr>
            <a:r>
              <a:rPr lang="en-US" b="0" dirty="0"/>
              <a:t>Leveraging cloud-native services and serverless computing</a:t>
            </a:r>
          </a:p>
        </p:txBody>
      </p:sp>
      <p:sp>
        <p:nvSpPr>
          <p:cNvPr id="4" name="Slide Number Placeholder 3"/>
          <p:cNvSpPr>
            <a:spLocks noGrp="1"/>
          </p:cNvSpPr>
          <p:nvPr>
            <p:ph type="sldNum" sz="quarter" idx="5"/>
          </p:nvPr>
        </p:nvSpPr>
        <p:spPr/>
        <p:txBody>
          <a:bodyPr/>
          <a:lstStyle/>
          <a:p>
            <a:fld id="{A4D61497-3438-4A57-A4F0-56E725182219}" type="slidenum">
              <a:rPr lang="en-US" smtClean="0"/>
              <a:t>10</a:t>
            </a:fld>
            <a:endParaRPr lang="en-US"/>
          </a:p>
        </p:txBody>
      </p:sp>
    </p:spTree>
    <p:extLst>
      <p:ext uri="{BB962C8B-B14F-4D97-AF65-F5344CB8AC3E}">
        <p14:creationId xmlns:p14="http://schemas.microsoft.com/office/powerpoint/2010/main" val="89821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Cloud Solution Design Patterns:</a:t>
            </a:r>
            <a:endParaRPr lang="en-US" b="0" dirty="0"/>
          </a:p>
          <a:p>
            <a:endParaRPr lang="en-US" b="0" dirty="0"/>
          </a:p>
          <a:p>
            <a:pPr marL="171450" indent="-171450">
              <a:buFont typeface="Arial" panose="020B0604020202020204" pitchFamily="34" charset="0"/>
              <a:buChar char="•"/>
            </a:pPr>
            <a:r>
              <a:rPr lang="en-US" b="0" dirty="0"/>
              <a:t>Introduction to common cloud solution design patterns</a:t>
            </a:r>
          </a:p>
          <a:p>
            <a:pPr marL="171450" indent="-171450">
              <a:buFont typeface="Arial" panose="020B0604020202020204" pitchFamily="34" charset="0"/>
              <a:buChar char="•"/>
            </a:pPr>
            <a:r>
              <a:rPr lang="en-US" b="0" dirty="0"/>
              <a:t>Patterns for web applications, data processing, and real-time analytics</a:t>
            </a:r>
          </a:p>
          <a:p>
            <a:pPr marL="171450" indent="-171450">
              <a:buFont typeface="Arial" panose="020B0604020202020204" pitchFamily="34" charset="0"/>
              <a:buChar char="•"/>
            </a:pPr>
            <a:r>
              <a:rPr lang="en-US" b="0" dirty="0"/>
              <a:t>Using containers and orchestration for scalable deployments</a:t>
            </a:r>
          </a:p>
        </p:txBody>
      </p:sp>
      <p:sp>
        <p:nvSpPr>
          <p:cNvPr id="4" name="Slide Number Placeholder 3"/>
          <p:cNvSpPr>
            <a:spLocks noGrp="1"/>
          </p:cNvSpPr>
          <p:nvPr>
            <p:ph type="sldNum" sz="quarter" idx="5"/>
          </p:nvPr>
        </p:nvSpPr>
        <p:spPr/>
        <p:txBody>
          <a:bodyPr/>
          <a:lstStyle/>
          <a:p>
            <a:fld id="{A4D61497-3438-4A57-A4F0-56E725182219}" type="slidenum">
              <a:rPr lang="en-US" smtClean="0"/>
              <a:t>11</a:t>
            </a:fld>
            <a:endParaRPr lang="en-US"/>
          </a:p>
        </p:txBody>
      </p:sp>
    </p:spTree>
    <p:extLst>
      <p:ext uri="{BB962C8B-B14F-4D97-AF65-F5344CB8AC3E}">
        <p14:creationId xmlns:p14="http://schemas.microsoft.com/office/powerpoint/2010/main" val="376647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Hands-On Exercise: Design a Customer-Centric Solution:</a:t>
            </a:r>
            <a:endParaRPr lang="en-US" b="0" dirty="0"/>
          </a:p>
          <a:p>
            <a:endParaRPr lang="en-US" b="0" dirty="0"/>
          </a:p>
          <a:p>
            <a:pPr marL="171450" indent="-171450">
              <a:buFont typeface="Arial" panose="020B0604020202020204" pitchFamily="34" charset="0"/>
              <a:buChar char="•"/>
            </a:pPr>
            <a:r>
              <a:rPr lang="en-US" b="0" dirty="0"/>
              <a:t>Participants will work in groups to design a cloud solution based on a provided use case</a:t>
            </a:r>
          </a:p>
          <a:p>
            <a:pPr marL="171450" indent="-171450">
              <a:buFont typeface="Arial" panose="020B0604020202020204" pitchFamily="34" charset="0"/>
              <a:buChar char="•"/>
            </a:pPr>
            <a:r>
              <a:rPr lang="en-US" b="0" dirty="0"/>
              <a:t>Using the techniques learned, each group will collaboratively architect a solution to meet the specific customer needs</a:t>
            </a:r>
          </a:p>
          <a:p>
            <a:pPr marL="171450" indent="-171450">
              <a:buFont typeface="Arial" panose="020B0604020202020204" pitchFamily="34" charset="0"/>
              <a:buChar char="•"/>
            </a:pPr>
            <a:r>
              <a:rPr lang="en-US" b="0" dirty="0"/>
              <a:t>Applying cloud architecture principles and design patterns learned in the workshop</a:t>
            </a:r>
          </a:p>
          <a:p>
            <a:pPr marL="171450" indent="-171450">
              <a:buFont typeface="Arial" panose="020B0604020202020204" pitchFamily="34" charset="0"/>
              <a:buChar char="•"/>
            </a:pPr>
            <a:r>
              <a:rPr lang="en-US" b="0" dirty="0"/>
              <a:t>Presenting and discussing the proposed cloud solution designs</a:t>
            </a:r>
          </a:p>
        </p:txBody>
      </p:sp>
      <p:sp>
        <p:nvSpPr>
          <p:cNvPr id="4" name="Slide Number Placeholder 3"/>
          <p:cNvSpPr>
            <a:spLocks noGrp="1"/>
          </p:cNvSpPr>
          <p:nvPr>
            <p:ph type="sldNum" sz="quarter" idx="5"/>
          </p:nvPr>
        </p:nvSpPr>
        <p:spPr/>
        <p:txBody>
          <a:bodyPr/>
          <a:lstStyle/>
          <a:p>
            <a:fld id="{A4D61497-3438-4A57-A4F0-56E725182219}" type="slidenum">
              <a:rPr lang="en-US" smtClean="0"/>
              <a:t>12</a:t>
            </a:fld>
            <a:endParaRPr lang="en-US"/>
          </a:p>
        </p:txBody>
      </p:sp>
    </p:spTree>
    <p:extLst>
      <p:ext uri="{BB962C8B-B14F-4D97-AF65-F5344CB8AC3E}">
        <p14:creationId xmlns:p14="http://schemas.microsoft.com/office/powerpoint/2010/main" val="281027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Event-driven architecture enables real-time communication and responsiveness in applications by using events to trigger actions.  During this section, you will learn how to leverage Azure Event Hubs and Azure Functions to design and build scalable, event-driven solutions on the Azure cloud platform.  Through a combination of theoretical explanations and practical exercises, you will gain a comprehensive understanding of key concepts and best practices for implementing EDA solutions.</a:t>
            </a:r>
          </a:p>
        </p:txBody>
      </p:sp>
      <p:sp>
        <p:nvSpPr>
          <p:cNvPr id="4" name="Slide Number Placeholder 3"/>
          <p:cNvSpPr>
            <a:spLocks noGrp="1"/>
          </p:cNvSpPr>
          <p:nvPr>
            <p:ph type="sldNum" sz="quarter" idx="5"/>
          </p:nvPr>
        </p:nvSpPr>
        <p:spPr/>
        <p:txBody>
          <a:bodyPr/>
          <a:lstStyle/>
          <a:p>
            <a:fld id="{A4D61497-3438-4A57-A4F0-56E725182219}" type="slidenum">
              <a:rPr lang="en-US" smtClean="0"/>
              <a:t>13</a:t>
            </a:fld>
            <a:endParaRPr lang="en-US"/>
          </a:p>
        </p:txBody>
      </p:sp>
    </p:spTree>
    <p:extLst>
      <p:ext uri="{BB962C8B-B14F-4D97-AF65-F5344CB8AC3E}">
        <p14:creationId xmlns:p14="http://schemas.microsoft.com/office/powerpoint/2010/main" val="290390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90FC-AF64-F5AD-27B7-BC8DF55B5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3F83C5-F384-6C08-6CB0-BBEDDDA5C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8951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5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130A-7CF0-B022-608F-10C1F1A11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D4FE6-9F07-12F5-1882-F1B5B7FFE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14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A6AD-7BCD-AF78-74C5-6F34B02B03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7" name="TextBox 6">
            <a:extLst>
              <a:ext uri="{FF2B5EF4-FFF2-40B4-BE49-F238E27FC236}">
                <a16:creationId xmlns:a16="http://schemas.microsoft.com/office/drawing/2014/main" id="{97D4490C-6ACC-FACC-FD2C-B05A07E9D38F}"/>
              </a:ext>
            </a:extLst>
          </p:cNvPr>
          <p:cNvSpPr txBox="1"/>
          <p:nvPr userDrawn="1"/>
        </p:nvSpPr>
        <p:spPr>
          <a:xfrm>
            <a:off x="831850" y="4601842"/>
            <a:ext cx="7190302" cy="369332"/>
          </a:xfrm>
          <a:prstGeom prst="rect">
            <a:avLst/>
          </a:prstGeom>
          <a:noFill/>
        </p:spPr>
        <p:txBody>
          <a:bodyPr wrap="none" rtlCol="0">
            <a:spAutoFit/>
          </a:bodyPr>
          <a:lstStyle/>
          <a:p>
            <a:r>
              <a:rPr lang="en-US" dirty="0"/>
              <a:t>Design and Develop a Serverless Event-Driven Microservice-Based Solution</a:t>
            </a:r>
          </a:p>
        </p:txBody>
      </p:sp>
    </p:spTree>
    <p:extLst>
      <p:ext uri="{BB962C8B-B14F-4D97-AF65-F5344CB8AC3E}">
        <p14:creationId xmlns:p14="http://schemas.microsoft.com/office/powerpoint/2010/main" val="65660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4A7-6099-F8FA-0D50-4AF16ACD9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BE7D79-0DCA-1CA5-E433-7009FD1C2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9F665B-7DBB-4615-67CE-C44A561E6E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42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A13C-8EA1-1E9A-FDA6-FEE7BBFF34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1F682-B496-4092-9EDC-76FC030F2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67329-E403-A65F-BE3C-0FF41E9260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2ED182-0FCD-9A0B-1599-51A40756F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09879-E17E-51BE-2A96-72DF0FECE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80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C880D-E16F-9523-42CD-31EB6C7CF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22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9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DB0-0BE5-96AC-CDB1-25D9562B8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5051A-A734-DA01-BC95-CABDF91FC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86830-EDB2-AA70-C591-E24A339F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001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F979-64BC-11CE-87C4-66A9C2E2B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C0548-5C63-42D5-BA32-CEB0EBC28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8209FA-554C-6B05-DAB9-018AE61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06332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EECD31-3C8E-7E97-A991-8A2CA3140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65E3BEE-30F8-AA38-2519-F25D1CFF9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B602F000-033C-72BF-3A3D-1266D0BABD15}"/>
              </a:ext>
            </a:extLst>
          </p:cNvPr>
          <p:cNvPicPr>
            <a:picLocks noChangeAspect="1"/>
          </p:cNvPicPr>
          <p:nvPr userDrawn="1"/>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38546" y="6501793"/>
            <a:ext cx="970684" cy="254927"/>
          </a:xfrm>
          <a:prstGeom prst="rect">
            <a:avLst/>
          </a:prstGeom>
        </p:spPr>
      </p:pic>
      <p:pic>
        <p:nvPicPr>
          <p:cNvPr id="9" name="Picture 8">
            <a:extLst>
              <a:ext uri="{FF2B5EF4-FFF2-40B4-BE49-F238E27FC236}">
                <a16:creationId xmlns:a16="http://schemas.microsoft.com/office/drawing/2014/main" id="{CA3B477F-5B00-4EF6-9D00-507DC0736E45}"/>
              </a:ext>
            </a:extLst>
          </p:cNvPr>
          <p:cNvPicPr>
            <a:picLocks noChangeAspect="1"/>
          </p:cNvPicPr>
          <p:nvPr userDrawn="1"/>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159910" y="6484405"/>
            <a:ext cx="1103096" cy="289702"/>
          </a:xfrm>
          <a:prstGeom prst="rect">
            <a:avLst/>
          </a:prstGeom>
        </p:spPr>
      </p:pic>
      <p:sp>
        <p:nvSpPr>
          <p:cNvPr id="10" name="TextBox 9">
            <a:extLst>
              <a:ext uri="{FF2B5EF4-FFF2-40B4-BE49-F238E27FC236}">
                <a16:creationId xmlns:a16="http://schemas.microsoft.com/office/drawing/2014/main" id="{BD43F37B-E1F0-F80F-FE19-CEE026CC4EB4}"/>
              </a:ext>
            </a:extLst>
          </p:cNvPr>
          <p:cNvSpPr txBox="1"/>
          <p:nvPr userDrawn="1"/>
        </p:nvSpPr>
        <p:spPr>
          <a:xfrm>
            <a:off x="3672965" y="6479721"/>
            <a:ext cx="48460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A2A1A1"/>
                </a:solidFill>
              </a:rPr>
              <a:t>Design and Develop a Serverless Event-Driven Microservice-Based Solution</a:t>
            </a:r>
          </a:p>
        </p:txBody>
      </p:sp>
    </p:spTree>
    <p:extLst>
      <p:ext uri="{BB962C8B-B14F-4D97-AF65-F5344CB8AC3E}">
        <p14:creationId xmlns:p14="http://schemas.microsoft.com/office/powerpoint/2010/main" val="1623854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5FC1F9"/>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6596829"/>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4836DB-0C2C-527E-D43E-40B9E2AE7F47}"/>
              </a:ext>
            </a:extLst>
          </p:cNvPr>
          <p:cNvSpPr txBox="1"/>
          <p:nvPr/>
        </p:nvSpPr>
        <p:spPr>
          <a:xfrm>
            <a:off x="10714480" y="6488668"/>
            <a:ext cx="1477520" cy="369332"/>
          </a:xfrm>
          <a:prstGeom prst="rect">
            <a:avLst/>
          </a:prstGeom>
          <a:noFill/>
        </p:spPr>
        <p:txBody>
          <a:bodyPr wrap="none" rtlCol="0">
            <a:spAutoFit/>
          </a:bodyPr>
          <a:lstStyle/>
          <a:p>
            <a:r>
              <a:rPr lang="en-US" dirty="0">
                <a:solidFill>
                  <a:srgbClr val="5FC1F9"/>
                </a:solidFill>
              </a:rPr>
              <a:t>01 - Welcome</a:t>
            </a:r>
          </a:p>
        </p:txBody>
      </p:sp>
    </p:spTree>
    <p:extLst>
      <p:ext uri="{BB962C8B-B14F-4D97-AF65-F5344CB8AC3E}">
        <p14:creationId xmlns:p14="http://schemas.microsoft.com/office/powerpoint/2010/main" val="28766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923330"/>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p:txBody>
      </p:sp>
    </p:spTree>
    <p:extLst>
      <p:ext uri="{BB962C8B-B14F-4D97-AF65-F5344CB8AC3E}">
        <p14:creationId xmlns:p14="http://schemas.microsoft.com/office/powerpoint/2010/main" val="341619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1200329"/>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p:txBody>
      </p:sp>
    </p:spTree>
    <p:extLst>
      <p:ext uri="{BB962C8B-B14F-4D97-AF65-F5344CB8AC3E}">
        <p14:creationId xmlns:p14="http://schemas.microsoft.com/office/powerpoint/2010/main" val="23019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5650521" cy="1477328"/>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a:p>
            <a:pPr marL="285750" indent="-285750">
              <a:buFont typeface="Arial" panose="020B0604020202020204" pitchFamily="34" charset="0"/>
              <a:buChar char="•"/>
            </a:pPr>
            <a:r>
              <a:rPr lang="en-US" dirty="0"/>
              <a:t>Cloud Architecture Principles</a:t>
            </a:r>
          </a:p>
          <a:p>
            <a:pPr marL="285750" indent="-285750">
              <a:buFont typeface="Arial" panose="020B0604020202020204" pitchFamily="34" charset="0"/>
              <a:buChar char="•"/>
            </a:pPr>
            <a:r>
              <a:rPr lang="en-US" dirty="0"/>
              <a:t>Cloud Solution Design Patterns</a:t>
            </a:r>
          </a:p>
          <a:p>
            <a:pPr marL="285750" indent="-285750">
              <a:buFont typeface="Arial" panose="020B0604020202020204" pitchFamily="34" charset="0"/>
              <a:buChar char="•"/>
            </a:pPr>
            <a:r>
              <a:rPr lang="en-US" dirty="0"/>
              <a:t>Hands-On Exercise: Design a Customer-Centric Solution</a:t>
            </a:r>
          </a:p>
        </p:txBody>
      </p:sp>
    </p:spTree>
    <p:extLst>
      <p:ext uri="{BB962C8B-B14F-4D97-AF65-F5344CB8AC3E}">
        <p14:creationId xmlns:p14="http://schemas.microsoft.com/office/powerpoint/2010/main" val="30881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Tree>
    <p:extLst>
      <p:ext uri="{BB962C8B-B14F-4D97-AF65-F5344CB8AC3E}">
        <p14:creationId xmlns:p14="http://schemas.microsoft.com/office/powerpoint/2010/main" val="279487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06352"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p:txBody>
      </p:sp>
    </p:spTree>
    <p:extLst>
      <p:ext uri="{BB962C8B-B14F-4D97-AF65-F5344CB8AC3E}">
        <p14:creationId xmlns:p14="http://schemas.microsoft.com/office/powerpoint/2010/main" val="190551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646331"/>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p:txBody>
      </p:sp>
    </p:spTree>
    <p:extLst>
      <p:ext uri="{BB962C8B-B14F-4D97-AF65-F5344CB8AC3E}">
        <p14:creationId xmlns:p14="http://schemas.microsoft.com/office/powerpoint/2010/main" val="19006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923330"/>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p:txBody>
      </p:sp>
    </p:spTree>
    <p:extLst>
      <p:ext uri="{BB962C8B-B14F-4D97-AF65-F5344CB8AC3E}">
        <p14:creationId xmlns:p14="http://schemas.microsoft.com/office/powerpoint/2010/main" val="592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200329"/>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p:txBody>
      </p:sp>
    </p:spTree>
    <p:extLst>
      <p:ext uri="{BB962C8B-B14F-4D97-AF65-F5344CB8AC3E}">
        <p14:creationId xmlns:p14="http://schemas.microsoft.com/office/powerpoint/2010/main" val="210529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477328"/>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p:txBody>
      </p:sp>
    </p:spTree>
    <p:extLst>
      <p:ext uri="{BB962C8B-B14F-4D97-AF65-F5344CB8AC3E}">
        <p14:creationId xmlns:p14="http://schemas.microsoft.com/office/powerpoint/2010/main" val="38650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p:txBody>
      </p:sp>
      <p:sp>
        <p:nvSpPr>
          <p:cNvPr id="4" name="TextBox 3">
            <a:extLst>
              <a:ext uri="{FF2B5EF4-FFF2-40B4-BE49-F238E27FC236}">
                <a16:creationId xmlns:a16="http://schemas.microsoft.com/office/drawing/2014/main" id="{E1AF588C-49BE-9863-8F43-A8D5E9AFA385}"/>
              </a:ext>
            </a:extLst>
          </p:cNvPr>
          <p:cNvSpPr txBox="1"/>
          <p:nvPr/>
        </p:nvSpPr>
        <p:spPr>
          <a:xfrm>
            <a:off x="3667225" y="4417996"/>
            <a:ext cx="6159250" cy="1754326"/>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to Azure App Configuration and Azure Key Vault</a:t>
            </a:r>
          </a:p>
          <a:p>
            <a:pPr marL="285750" indent="-285750">
              <a:buFont typeface="Arial" panose="020B0604020202020204" pitchFamily="34" charset="0"/>
              <a:buChar char="•"/>
            </a:pPr>
            <a:r>
              <a:rPr lang="en-US" dirty="0"/>
              <a:t>Introduction to Event-Driven Architecture</a:t>
            </a:r>
          </a:p>
          <a:p>
            <a:pPr marL="285750" indent="-285750">
              <a:buFont typeface="Arial" panose="020B0604020202020204" pitchFamily="34" charset="0"/>
              <a:buChar char="•"/>
            </a:pPr>
            <a:r>
              <a:rPr lang="en-US" dirty="0"/>
              <a:t>Azure Event Hubs Fundamentals</a:t>
            </a:r>
          </a:p>
          <a:p>
            <a:pPr marL="285750" indent="-285750">
              <a:buFont typeface="Arial" panose="020B0604020202020204" pitchFamily="34" charset="0"/>
              <a:buChar char="•"/>
            </a:pPr>
            <a:r>
              <a:rPr lang="en-US" dirty="0"/>
              <a:t>Azure Functions Basics</a:t>
            </a:r>
          </a:p>
          <a:p>
            <a:pPr marL="285750" indent="-285750">
              <a:buFont typeface="Arial" panose="020B0604020202020204" pitchFamily="34" charset="0"/>
              <a:buChar char="•"/>
            </a:pPr>
            <a:r>
              <a:rPr lang="en-US" dirty="0"/>
              <a:t>Connecting Event Hubs to Azure Functions</a:t>
            </a:r>
          </a:p>
          <a:p>
            <a:pPr marL="285750" indent="-285750">
              <a:buFont typeface="Arial" panose="020B0604020202020204" pitchFamily="34" charset="0"/>
              <a:buChar char="•"/>
            </a:pPr>
            <a:r>
              <a:rPr lang="en-US" dirty="0"/>
              <a:t>Best Practices and Scaling</a:t>
            </a:r>
          </a:p>
        </p:txBody>
      </p:sp>
    </p:spTree>
    <p:extLst>
      <p:ext uri="{BB962C8B-B14F-4D97-AF65-F5344CB8AC3E}">
        <p14:creationId xmlns:p14="http://schemas.microsoft.com/office/powerpoint/2010/main" val="31335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F30778-5F46-7591-72C7-78753E2A5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3498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a:p>
            <a:r>
              <a:rPr lang="en-US" dirty="0"/>
              <a:t>Building Serverless Event-Driven Architecture Solutions</a:t>
            </a:r>
          </a:p>
          <a:p>
            <a:r>
              <a:rPr lang="en-US" dirty="0"/>
              <a:t>Wrap Up</a:t>
            </a:r>
          </a:p>
        </p:txBody>
      </p:sp>
    </p:spTree>
    <p:extLst>
      <p:ext uri="{BB962C8B-B14F-4D97-AF65-F5344CB8AC3E}">
        <p14:creationId xmlns:p14="http://schemas.microsoft.com/office/powerpoint/2010/main" val="30407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15CB-8570-8E89-8A32-AA01D02C10E0}"/>
              </a:ext>
            </a:extLst>
          </p:cNvPr>
          <p:cNvSpPr>
            <a:spLocks noGrp="1"/>
          </p:cNvSpPr>
          <p:nvPr>
            <p:ph type="title"/>
          </p:nvPr>
        </p:nvSpPr>
        <p:spPr/>
        <p:txBody>
          <a:bodyPr/>
          <a:lstStyle/>
          <a:p>
            <a:r>
              <a:rPr lang="en-US" dirty="0"/>
              <a:t>Introductions</a:t>
            </a:r>
          </a:p>
        </p:txBody>
      </p:sp>
    </p:spTree>
    <p:extLst>
      <p:ext uri="{BB962C8B-B14F-4D97-AF65-F5344CB8AC3E}">
        <p14:creationId xmlns:p14="http://schemas.microsoft.com/office/powerpoint/2010/main" val="1137101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DF49-87D7-7CCB-418D-EF920AF1AF37}"/>
              </a:ext>
            </a:extLst>
          </p:cNvPr>
          <p:cNvSpPr>
            <a:spLocks noGrp="1"/>
          </p:cNvSpPr>
          <p:nvPr>
            <p:ph type="title"/>
          </p:nvPr>
        </p:nvSpPr>
        <p:spPr/>
        <p:txBody>
          <a:bodyPr/>
          <a:lstStyle/>
          <a:p>
            <a:r>
              <a:rPr lang="en-US" dirty="0"/>
              <a:t>Who is Chad Green</a:t>
            </a:r>
          </a:p>
        </p:txBody>
      </p:sp>
      <p:sp>
        <p:nvSpPr>
          <p:cNvPr id="3" name="Content Placeholder 2">
            <a:extLst>
              <a:ext uri="{FF2B5EF4-FFF2-40B4-BE49-F238E27FC236}">
                <a16:creationId xmlns:a16="http://schemas.microsoft.com/office/drawing/2014/main" id="{5B4E547E-45D8-FEB7-A195-AF60775AFC43}"/>
              </a:ext>
            </a:extLst>
          </p:cNvPr>
          <p:cNvSpPr txBox="1">
            <a:spLocks/>
          </p:cNvSpPr>
          <p:nvPr/>
        </p:nvSpPr>
        <p:spPr>
          <a:xfrm>
            <a:off x="790988" y="1630940"/>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4" name="Picture 3">
            <a:extLst>
              <a:ext uri="{FF2B5EF4-FFF2-40B4-BE49-F238E27FC236}">
                <a16:creationId xmlns:a16="http://schemas.microsoft.com/office/drawing/2014/main" id="{546F1A80-0E31-5162-A3CF-8FD858ED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 y="1741777"/>
            <a:ext cx="489978" cy="450483"/>
          </a:xfrm>
          <a:prstGeom prst="rect">
            <a:avLst/>
          </a:prstGeom>
        </p:spPr>
      </p:pic>
      <p:pic>
        <p:nvPicPr>
          <p:cNvPr id="5" name="Picture 4">
            <a:extLst>
              <a:ext uri="{FF2B5EF4-FFF2-40B4-BE49-F238E27FC236}">
                <a16:creationId xmlns:a16="http://schemas.microsoft.com/office/drawing/2014/main" id="{45B7C356-62AA-CF08-E430-056A2EFEE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9" y="2427851"/>
            <a:ext cx="480742" cy="480742"/>
          </a:xfrm>
          <a:prstGeom prst="rect">
            <a:avLst/>
          </a:prstGeom>
        </p:spPr>
      </p:pic>
      <p:pic>
        <p:nvPicPr>
          <p:cNvPr id="6" name="Picture 5">
            <a:extLst>
              <a:ext uri="{FF2B5EF4-FFF2-40B4-BE49-F238E27FC236}">
                <a16:creationId xmlns:a16="http://schemas.microsoft.com/office/drawing/2014/main" id="{A7E81A15-455B-7DBF-4F02-B8E266CA7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99" y="3004127"/>
            <a:ext cx="489978" cy="489978"/>
          </a:xfrm>
          <a:prstGeom prst="rect">
            <a:avLst/>
          </a:prstGeom>
          <a:ln>
            <a:noFill/>
          </a:ln>
        </p:spPr>
      </p:pic>
      <p:pic>
        <p:nvPicPr>
          <p:cNvPr id="7" name="Picture 6">
            <a:extLst>
              <a:ext uri="{FF2B5EF4-FFF2-40B4-BE49-F238E27FC236}">
                <a16:creationId xmlns:a16="http://schemas.microsoft.com/office/drawing/2014/main" id="{490ED529-E95D-0634-F4C2-53290A126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599" y="3720460"/>
            <a:ext cx="480742" cy="480742"/>
          </a:xfrm>
          <a:prstGeom prst="rect">
            <a:avLst/>
          </a:prstGeom>
        </p:spPr>
      </p:pic>
      <p:pic>
        <p:nvPicPr>
          <p:cNvPr id="8" name="Picture 7">
            <a:extLst>
              <a:ext uri="{FF2B5EF4-FFF2-40B4-BE49-F238E27FC236}">
                <a16:creationId xmlns:a16="http://schemas.microsoft.com/office/drawing/2014/main" id="{C5B9A9A6-1511-CE4A-5AD7-4CCB4AF78D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524" y="4358580"/>
            <a:ext cx="445655" cy="445655"/>
          </a:xfrm>
          <a:prstGeom prst="rect">
            <a:avLst/>
          </a:prstGeom>
        </p:spPr>
      </p:pic>
      <p:pic>
        <p:nvPicPr>
          <p:cNvPr id="9" name="Picture 8">
            <a:extLst>
              <a:ext uri="{FF2B5EF4-FFF2-40B4-BE49-F238E27FC236}">
                <a16:creationId xmlns:a16="http://schemas.microsoft.com/office/drawing/2014/main" id="{B135CEA4-D091-14F2-A1A9-4D63ACC968F1}"/>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l="17623" t="18049" r="15860" b="16707"/>
          <a:stretch/>
        </p:blipFill>
        <p:spPr>
          <a:xfrm>
            <a:off x="532588" y="5001472"/>
            <a:ext cx="1520497" cy="1491403"/>
          </a:xfrm>
          <a:prstGeom prst="rect">
            <a:avLst/>
          </a:prstGeom>
        </p:spPr>
      </p:pic>
      <p:pic>
        <p:nvPicPr>
          <p:cNvPr id="10" name="Picture 9">
            <a:extLst>
              <a:ext uri="{FF2B5EF4-FFF2-40B4-BE49-F238E27FC236}">
                <a16:creationId xmlns:a16="http://schemas.microsoft.com/office/drawing/2014/main" id="{C694CB58-ED7A-B507-FEE2-5C9E1C28391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27019" y="894645"/>
            <a:ext cx="3632677" cy="4845690"/>
          </a:xfrm>
          <a:prstGeom prst="rect">
            <a:avLst/>
          </a:prstGeom>
        </p:spPr>
      </p:pic>
    </p:spTree>
    <p:extLst>
      <p:ext uri="{BB962C8B-B14F-4D97-AF65-F5344CB8AC3E}">
        <p14:creationId xmlns:p14="http://schemas.microsoft.com/office/powerpoint/2010/main" val="159391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23223-B3E9-FCB7-00ED-B07D81E3C128}"/>
              </a:ext>
            </a:extLst>
          </p:cNvPr>
          <p:cNvSpPr txBox="1"/>
          <p:nvPr/>
        </p:nvSpPr>
        <p:spPr>
          <a:xfrm>
            <a:off x="1810532" y="2505670"/>
            <a:ext cx="8570936" cy="923330"/>
          </a:xfrm>
          <a:prstGeom prst="rect">
            <a:avLst/>
          </a:prstGeom>
          <a:noFill/>
        </p:spPr>
        <p:txBody>
          <a:bodyPr wrap="none" rtlCol="0">
            <a:spAutoFit/>
          </a:bodyPr>
          <a:lstStyle/>
          <a:p>
            <a:r>
              <a:rPr lang="en-US" sz="5400" dirty="0">
                <a:solidFill>
                  <a:srgbClr val="5FC1F9"/>
                </a:solidFill>
                <a:latin typeface="Kamerik205 8" panose="020B0803030600020004" pitchFamily="34" charset="0"/>
              </a:rPr>
              <a:t>Attendee Introductions</a:t>
            </a:r>
          </a:p>
        </p:txBody>
      </p:sp>
    </p:spTree>
    <p:extLst>
      <p:ext uri="{BB962C8B-B14F-4D97-AF65-F5344CB8AC3E}">
        <p14:creationId xmlns:p14="http://schemas.microsoft.com/office/powerpoint/2010/main" val="28956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spTree>
    <p:extLst>
      <p:ext uri="{BB962C8B-B14F-4D97-AF65-F5344CB8AC3E}">
        <p14:creationId xmlns:p14="http://schemas.microsoft.com/office/powerpoint/2010/main" val="344636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67E8-5D3B-451F-42DA-0212724253F5}"/>
              </a:ext>
            </a:extLst>
          </p:cNvPr>
          <p:cNvSpPr>
            <a:spLocks noGrp="1"/>
          </p:cNvSpPr>
          <p:nvPr>
            <p:ph type="title"/>
          </p:nvPr>
        </p:nvSpPr>
        <p:spPr/>
        <p:txBody>
          <a:bodyPr/>
          <a:lstStyle/>
          <a:p>
            <a:r>
              <a:rPr lang="en-US" dirty="0"/>
              <a:t>Introduction to today’s Scenario</a:t>
            </a:r>
          </a:p>
        </p:txBody>
      </p:sp>
      <p:sp>
        <p:nvSpPr>
          <p:cNvPr id="3" name="Content Placeholder 2">
            <a:extLst>
              <a:ext uri="{FF2B5EF4-FFF2-40B4-BE49-F238E27FC236}">
                <a16:creationId xmlns:a16="http://schemas.microsoft.com/office/drawing/2014/main" id="{B45F0787-552E-070C-9FA8-616E998137C5}"/>
              </a:ext>
            </a:extLst>
          </p:cNvPr>
          <p:cNvSpPr>
            <a:spLocks noGrp="1"/>
          </p:cNvSpPr>
          <p:nvPr>
            <p:ph idx="1"/>
          </p:nvPr>
        </p:nvSpPr>
        <p:spPr/>
        <p:txBody>
          <a:bodyPr>
            <a:normAutofit fontScale="92500" lnSpcReduction="10000"/>
          </a:bodyPr>
          <a:lstStyle/>
          <a:p>
            <a:r>
              <a:rPr lang="en-US" dirty="0"/>
              <a:t>Building Bricks’ Ecommerce System</a:t>
            </a:r>
          </a:p>
          <a:p>
            <a:pPr lvl="1"/>
            <a:r>
              <a:rPr lang="en-US" dirty="0"/>
              <a:t>Develop a user-friendly and secure ecommerce website for Building Bricks</a:t>
            </a:r>
          </a:p>
          <a:p>
            <a:pPr lvl="1"/>
            <a:r>
              <a:rPr lang="en-US" dirty="0"/>
              <a:t>Integrate a comprehensive product catalog showcasing LEGO products</a:t>
            </a:r>
          </a:p>
          <a:p>
            <a:pPr lvl="1"/>
            <a:r>
              <a:rPr lang="en-US" dirty="0"/>
              <a:t>Implement secure payment gateways to facilitate seamless transactions</a:t>
            </a:r>
          </a:p>
          <a:p>
            <a:pPr lvl="1"/>
            <a:r>
              <a:rPr lang="en-US" dirty="0"/>
              <a:t>Provide a personalized user account system for customers</a:t>
            </a:r>
          </a:p>
          <a:p>
            <a:pPr lvl="1"/>
            <a:r>
              <a:rPr lang="en-US" dirty="0"/>
              <a:t>Enable inventory management to track stock levels and prevent overselling</a:t>
            </a:r>
          </a:p>
          <a:p>
            <a:pPr lvl="1"/>
            <a:r>
              <a:rPr lang="en-US" dirty="0"/>
              <a:t>Handle the management of the order once placed through shipping</a:t>
            </a:r>
          </a:p>
          <a:p>
            <a:pPr lvl="1"/>
            <a:r>
              <a:rPr lang="en-US" dirty="0"/>
              <a:t>Provide a mechanism to send order confirmations and status updates</a:t>
            </a:r>
          </a:p>
          <a:p>
            <a:pPr lvl="1"/>
            <a:r>
              <a:rPr lang="en-US" dirty="0"/>
              <a:t>Optimize the website for search engines to improve online visibility</a:t>
            </a:r>
          </a:p>
          <a:p>
            <a:pPr lvl="1"/>
            <a:r>
              <a:rPr lang="en-US" dirty="0"/>
              <a:t>Ensure responsive design for optimal user experience across various devices</a:t>
            </a:r>
          </a:p>
          <a:p>
            <a:pPr lvl="1"/>
            <a:r>
              <a:rPr lang="en-US" dirty="0"/>
              <a:t>Integrate social media sharing and marketing capabilities</a:t>
            </a:r>
          </a:p>
          <a:p>
            <a:pPr lvl="1"/>
            <a:r>
              <a:rPr lang="en-US" dirty="0"/>
              <a:t>Implement analytics to track website performance and customer behavior</a:t>
            </a:r>
          </a:p>
        </p:txBody>
      </p:sp>
      <p:cxnSp>
        <p:nvCxnSpPr>
          <p:cNvPr id="5" name="Straight Connector 4">
            <a:extLst>
              <a:ext uri="{FF2B5EF4-FFF2-40B4-BE49-F238E27FC236}">
                <a16:creationId xmlns:a16="http://schemas.microsoft.com/office/drawing/2014/main" id="{DBF475DC-E42D-E090-29AB-DEA381AAD7C9}"/>
              </a:ext>
            </a:extLst>
          </p:cNvPr>
          <p:cNvCxnSpPr/>
          <p:nvPr/>
        </p:nvCxnSpPr>
        <p:spPr>
          <a:xfrm>
            <a:off x="1554480" y="2357120"/>
            <a:ext cx="85547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42A22D76-5CB9-6E15-891E-A25BB77D9ADB}"/>
              </a:ext>
            </a:extLst>
          </p:cNvPr>
          <p:cNvCxnSpPr>
            <a:cxnSpLocks/>
          </p:cNvCxnSpPr>
          <p:nvPr/>
        </p:nvCxnSpPr>
        <p:spPr>
          <a:xfrm>
            <a:off x="1554480" y="3048000"/>
            <a:ext cx="82296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0FCDC30E-7BC6-CA51-F480-DE8A05733E6E}"/>
              </a:ext>
            </a:extLst>
          </p:cNvPr>
          <p:cNvCxnSpPr>
            <a:cxnSpLocks/>
          </p:cNvCxnSpPr>
          <p:nvPr/>
        </p:nvCxnSpPr>
        <p:spPr>
          <a:xfrm>
            <a:off x="1554480" y="33578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B5797C47-6D6C-1827-ACE1-CEA3273D01E2}"/>
              </a:ext>
            </a:extLst>
          </p:cNvPr>
          <p:cNvCxnSpPr>
            <a:cxnSpLocks/>
          </p:cNvCxnSpPr>
          <p:nvPr/>
        </p:nvCxnSpPr>
        <p:spPr>
          <a:xfrm>
            <a:off x="1635760" y="4688840"/>
            <a:ext cx="758952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80B68ABF-B756-718A-DCF3-00126B547076}"/>
              </a:ext>
            </a:extLst>
          </p:cNvPr>
          <p:cNvCxnSpPr>
            <a:cxnSpLocks/>
          </p:cNvCxnSpPr>
          <p:nvPr/>
        </p:nvCxnSpPr>
        <p:spPr>
          <a:xfrm>
            <a:off x="1635760" y="5003800"/>
            <a:ext cx="857504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AAFF6C9-AE7B-8758-EB44-9D195C230D98}"/>
              </a:ext>
            </a:extLst>
          </p:cNvPr>
          <p:cNvCxnSpPr>
            <a:cxnSpLocks/>
          </p:cNvCxnSpPr>
          <p:nvPr/>
        </p:nvCxnSpPr>
        <p:spPr>
          <a:xfrm>
            <a:off x="1635760" y="5339080"/>
            <a:ext cx="6654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07340562-542D-2112-7BA5-8B9A48B9F552}"/>
              </a:ext>
            </a:extLst>
          </p:cNvPr>
          <p:cNvCxnSpPr>
            <a:cxnSpLocks/>
          </p:cNvCxnSpPr>
          <p:nvPr/>
        </p:nvCxnSpPr>
        <p:spPr>
          <a:xfrm>
            <a:off x="1595120" y="5674360"/>
            <a:ext cx="84429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26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y the Grace of Hops 2023: Beer City Code's Diversity &amp; Inclusion Mixer">
            <a:extLst>
              <a:ext uri="{FF2B5EF4-FFF2-40B4-BE49-F238E27FC236}">
                <a16:creationId xmlns:a16="http://schemas.microsoft.com/office/drawing/2014/main" id="{E8610770-9D77-CC72-CDA1-B646043D70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841" t="5968" r="33396" b="5651"/>
          <a:stretch/>
        </p:blipFill>
        <p:spPr bwMode="auto">
          <a:xfrm>
            <a:off x="522515" y="398417"/>
            <a:ext cx="4493623" cy="60611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CC5988-7AEB-6770-0216-37F0AFCDA607}"/>
              </a:ext>
            </a:extLst>
          </p:cNvPr>
          <p:cNvSpPr txBox="1"/>
          <p:nvPr/>
        </p:nvSpPr>
        <p:spPr>
          <a:xfrm>
            <a:off x="5425441" y="398417"/>
            <a:ext cx="6435634" cy="1323439"/>
          </a:xfrm>
          <a:prstGeom prst="rect">
            <a:avLst/>
          </a:prstGeom>
          <a:noFill/>
        </p:spPr>
        <p:txBody>
          <a:bodyPr wrap="square" rtlCol="0">
            <a:spAutoFit/>
          </a:bodyPr>
          <a:lstStyle/>
          <a:p>
            <a:pPr algn="ctr"/>
            <a:r>
              <a:rPr lang="en-US" sz="2000" dirty="0">
                <a:latin typeface="Kamerik205 8" panose="020B0803030600020004" pitchFamily="34" charset="0"/>
              </a:rPr>
              <a:t>Beer City Code’s Diversity &amp; Inclusion Mixer</a:t>
            </a:r>
          </a:p>
          <a:p>
            <a:pPr algn="ctr"/>
            <a:r>
              <a:rPr lang="en-US" sz="2000" dirty="0"/>
              <a:t>Friday, August 4, 6 to 9pm</a:t>
            </a:r>
          </a:p>
          <a:p>
            <a:pPr algn="ctr"/>
            <a:r>
              <a:rPr lang="en-US" sz="2000" dirty="0" err="1"/>
              <a:t>LaFleu</a:t>
            </a:r>
            <a:r>
              <a:rPr lang="en-US" sz="2000" dirty="0"/>
              <a:t> Marketing</a:t>
            </a:r>
          </a:p>
          <a:p>
            <a:pPr algn="ctr"/>
            <a:r>
              <a:rPr lang="en-US" sz="2000" dirty="0"/>
              <a:t>549 Ottawa Ave NW #201</a:t>
            </a:r>
          </a:p>
        </p:txBody>
      </p:sp>
      <p:pic>
        <p:nvPicPr>
          <p:cNvPr id="4" name="Picture 3">
            <a:extLst>
              <a:ext uri="{FF2B5EF4-FFF2-40B4-BE49-F238E27FC236}">
                <a16:creationId xmlns:a16="http://schemas.microsoft.com/office/drawing/2014/main" id="{8844E9E7-9FC7-CF0F-4D4F-D0736F190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1" y="1872342"/>
            <a:ext cx="4713514" cy="4713514"/>
          </a:xfrm>
          <a:prstGeom prst="rect">
            <a:avLst/>
          </a:prstGeom>
        </p:spPr>
      </p:pic>
    </p:spTree>
    <p:extLst>
      <p:ext uri="{BB962C8B-B14F-4D97-AF65-F5344CB8AC3E}">
        <p14:creationId xmlns:p14="http://schemas.microsoft.com/office/powerpoint/2010/main" val="3322250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B37D7-866D-FA84-5781-6A195493DA16}"/>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20415EAA-84D8-ACC8-A3DC-1357FB13CC66}"/>
              </a:ext>
            </a:extLst>
          </p:cNvPr>
          <p:cNvSpPr>
            <a:spLocks noGrp="1"/>
          </p:cNvSpPr>
          <p:nvPr>
            <p:ph idx="1"/>
          </p:nvPr>
        </p:nvSpPr>
        <p:spPr/>
        <p:txBody>
          <a:bodyPr/>
          <a:lstStyle/>
          <a:p>
            <a:r>
              <a:rPr lang="en-US" dirty="0"/>
              <a:t>Workshop Hours: 9:00 am to 5:00 pm</a:t>
            </a:r>
          </a:p>
          <a:p>
            <a:r>
              <a:rPr lang="en-US" dirty="0"/>
              <a:t>Lunch: </a:t>
            </a:r>
          </a:p>
          <a:p>
            <a:r>
              <a:rPr lang="en-US" dirty="0"/>
              <a:t>Breaks:</a:t>
            </a:r>
          </a:p>
          <a:p>
            <a:r>
              <a:rPr lang="en-US" dirty="0" err="1"/>
              <a:t>WiFi</a:t>
            </a:r>
            <a:endParaRPr lang="en-US" dirty="0"/>
          </a:p>
        </p:txBody>
      </p:sp>
    </p:spTree>
    <p:extLst>
      <p:ext uri="{BB962C8B-B14F-4D97-AF65-F5344CB8AC3E}">
        <p14:creationId xmlns:p14="http://schemas.microsoft.com/office/powerpoint/2010/main" val="187447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888F-2266-A8E0-8B93-B2E7829C8FF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29334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p:txBody>
      </p:sp>
    </p:spTree>
    <p:extLst>
      <p:ext uri="{BB962C8B-B14F-4D97-AF65-F5344CB8AC3E}">
        <p14:creationId xmlns:p14="http://schemas.microsoft.com/office/powerpoint/2010/main" val="72817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Tree>
    <p:extLst>
      <p:ext uri="{BB962C8B-B14F-4D97-AF65-F5344CB8AC3E}">
        <p14:creationId xmlns:p14="http://schemas.microsoft.com/office/powerpoint/2010/main" val="42819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3461460" cy="369332"/>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p:txBody>
      </p:sp>
    </p:spTree>
    <p:extLst>
      <p:ext uri="{BB962C8B-B14F-4D97-AF65-F5344CB8AC3E}">
        <p14:creationId xmlns:p14="http://schemas.microsoft.com/office/powerpoint/2010/main" val="33226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4B51-D208-1122-C7CC-E99AC8B7B20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B87AE56-8EE7-0B67-1928-C884B62C680A}"/>
              </a:ext>
            </a:extLst>
          </p:cNvPr>
          <p:cNvSpPr>
            <a:spLocks noGrp="1"/>
          </p:cNvSpPr>
          <p:nvPr>
            <p:ph idx="1"/>
          </p:nvPr>
        </p:nvSpPr>
        <p:spPr/>
        <p:txBody>
          <a:bodyPr/>
          <a:lstStyle/>
          <a:p>
            <a:r>
              <a:rPr lang="en-US" dirty="0"/>
              <a:t>Introductions</a:t>
            </a:r>
          </a:p>
          <a:p>
            <a:r>
              <a:rPr lang="en-US" dirty="0"/>
              <a:t>Architecting Solutions to Meet Customer Needs</a:t>
            </a:r>
          </a:p>
        </p:txBody>
      </p:sp>
      <p:sp>
        <p:nvSpPr>
          <p:cNvPr id="4" name="TextBox 3">
            <a:extLst>
              <a:ext uri="{FF2B5EF4-FFF2-40B4-BE49-F238E27FC236}">
                <a16:creationId xmlns:a16="http://schemas.microsoft.com/office/drawing/2014/main" id="{7F74B035-71D4-32B5-371E-394363B4F3AA}"/>
              </a:ext>
            </a:extLst>
          </p:cNvPr>
          <p:cNvSpPr txBox="1"/>
          <p:nvPr/>
        </p:nvSpPr>
        <p:spPr>
          <a:xfrm>
            <a:off x="3667225" y="4417996"/>
            <a:ext cx="4221027" cy="646331"/>
          </a:xfrm>
          <a:prstGeom prst="rect">
            <a:avLst/>
          </a:prstGeom>
          <a:noFill/>
        </p:spPr>
        <p:txBody>
          <a:bodyPr wrap="none" rtlCol="0">
            <a:spAutoFit/>
          </a:bodyPr>
          <a:lstStyle/>
          <a:p>
            <a:pPr marL="285750" indent="-285750">
              <a:buFont typeface="Arial" panose="020B0604020202020204" pitchFamily="34" charset="0"/>
              <a:buChar char="•"/>
            </a:pPr>
            <a:r>
              <a:rPr lang="en-US" dirty="0"/>
              <a:t>Understanding Customer Needs</a:t>
            </a:r>
          </a:p>
          <a:p>
            <a:pPr marL="285750" indent="-285750">
              <a:buFont typeface="Arial" panose="020B0604020202020204" pitchFamily="34" charset="0"/>
              <a:buChar char="•"/>
            </a:pPr>
            <a:r>
              <a:rPr lang="en-US" dirty="0"/>
              <a:t>Architecting Customer-Centric Solutions</a:t>
            </a:r>
          </a:p>
        </p:txBody>
      </p:sp>
    </p:spTree>
    <p:extLst>
      <p:ext uri="{BB962C8B-B14F-4D97-AF65-F5344CB8AC3E}">
        <p14:creationId xmlns:p14="http://schemas.microsoft.com/office/powerpoint/2010/main" val="287951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1233</Words>
  <Application>Microsoft Office PowerPoint</Application>
  <PresentationFormat>Widescreen</PresentationFormat>
  <Paragraphs>223</Paragraphs>
  <Slides>25</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Kamerik205 8</vt:lpstr>
      <vt:lpstr>Office Theme</vt:lpstr>
      <vt:lpstr>Custom Design</vt:lpstr>
      <vt:lpstr>PowerPoint Presentation</vt:lpstr>
      <vt:lpstr>PowerPoint Presentation</vt:lpstr>
      <vt:lpstr>PowerPoint Presentation</vt:lpstr>
      <vt:lpstr>Logistics</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Agenda</vt:lpstr>
      <vt:lpstr>Introductions</vt:lpstr>
      <vt:lpstr>Who is Chad Green</vt:lpstr>
      <vt:lpstr>PowerPoint Presentation</vt:lpstr>
      <vt:lpstr>Introduction to today’s Scenario</vt:lpstr>
      <vt:lpstr>Introduction to today’s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8</cp:revision>
  <dcterms:created xsi:type="dcterms:W3CDTF">2023-07-22T00:59:59Z</dcterms:created>
  <dcterms:modified xsi:type="dcterms:W3CDTF">2023-07-30T20:47:34Z</dcterms:modified>
</cp:coreProperties>
</file>