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9"/>
  </p:notesMasterIdLst>
  <p:sldIdLst>
    <p:sldId id="257" r:id="rId3"/>
    <p:sldId id="259" r:id="rId4"/>
    <p:sldId id="260" r:id="rId5"/>
    <p:sldId id="283" r:id="rId6"/>
    <p:sldId id="278" r:id="rId7"/>
    <p:sldId id="261" r:id="rId8"/>
    <p:sldId id="262" r:id="rId9"/>
    <p:sldId id="265" r:id="rId10"/>
    <p:sldId id="266" r:id="rId11"/>
    <p:sldId id="267" r:id="rId12"/>
    <p:sldId id="268" r:id="rId13"/>
    <p:sldId id="269" r:id="rId14"/>
    <p:sldId id="263" r:id="rId15"/>
    <p:sldId id="271" r:id="rId16"/>
    <p:sldId id="277" r:id="rId17"/>
    <p:sldId id="272" r:id="rId18"/>
    <p:sldId id="273" r:id="rId19"/>
    <p:sldId id="274" r:id="rId20"/>
    <p:sldId id="276" r:id="rId21"/>
    <p:sldId id="270" r:id="rId22"/>
    <p:sldId id="279" r:id="rId23"/>
    <p:sldId id="258" r:id="rId24"/>
    <p:sldId id="280" r:id="rId25"/>
    <p:sldId id="281" r:id="rId26"/>
    <p:sldId id="28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5CEB8808-7C0F-4FBF-A2DE-033737CE5ADB}">
          <p14:sldIdLst>
            <p14:sldId id="257"/>
            <p14:sldId id="259"/>
            <p14:sldId id="260"/>
            <p14:sldId id="283"/>
          </p14:sldIdLst>
        </p14:section>
        <p14:section name="Agenda" id="{4742E4DA-E0C7-4FAE-ACBC-C25370C4887A}">
          <p14:sldIdLst>
            <p14:sldId id="278"/>
            <p14:sldId id="261"/>
            <p14:sldId id="262"/>
            <p14:sldId id="265"/>
            <p14:sldId id="266"/>
            <p14:sldId id="267"/>
            <p14:sldId id="268"/>
            <p14:sldId id="269"/>
            <p14:sldId id="263"/>
            <p14:sldId id="271"/>
            <p14:sldId id="277"/>
            <p14:sldId id="272"/>
            <p14:sldId id="273"/>
            <p14:sldId id="274"/>
            <p14:sldId id="276"/>
            <p14:sldId id="270"/>
          </p14:sldIdLst>
        </p14:section>
        <p14:section name="Introductions" id="{E2344D86-BA2E-41A2-99F6-61FB94C54ADC}">
          <p14:sldIdLst>
            <p14:sldId id="279"/>
            <p14:sldId id="258"/>
            <p14:sldId id="280"/>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1F9"/>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16" autoAdjust="0"/>
  </p:normalViewPr>
  <p:slideViewPr>
    <p:cSldViewPr snapToGrid="0">
      <p:cViewPr varScale="1">
        <p:scale>
          <a:sx n="71" d="100"/>
          <a:sy n="71" d="100"/>
        </p:scale>
        <p:origin x="20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Azure App Configuration and Azure Key Vault:</a:t>
            </a:r>
            <a:endParaRPr lang="en-US" b="0" dirty="0"/>
          </a:p>
          <a:p>
            <a:endParaRPr lang="en-US" b="0" dirty="0"/>
          </a:p>
          <a:p>
            <a:pPr marL="171450" indent="-171450">
              <a:buFont typeface="Arial" panose="020B0604020202020204" pitchFamily="34" charset="0"/>
              <a:buChar char="•"/>
            </a:pPr>
            <a:r>
              <a:rPr lang="en-US" b="0" dirty="0"/>
              <a:t>Overview of Azure App Configuration and its role in managing application settings</a:t>
            </a:r>
          </a:p>
          <a:p>
            <a:pPr marL="171450" indent="-171450">
              <a:buFont typeface="Arial" panose="020B0604020202020204" pitchFamily="34" charset="0"/>
              <a:buChar char="•"/>
            </a:pPr>
            <a:r>
              <a:rPr lang="en-US" b="0" dirty="0"/>
              <a:t>Introduction to Azure Key Vault and its significance in securely storing and accessing secrets</a:t>
            </a:r>
          </a:p>
          <a:p>
            <a:pPr marL="171450" indent="-171450">
              <a:buFont typeface="Arial" panose="020B0604020202020204" pitchFamily="34" charset="0"/>
              <a:buChar char="•"/>
            </a:pPr>
            <a:r>
              <a:rPr lang="en-US" b="0" dirty="0"/>
              <a:t>Key benefits of use cases of both services</a:t>
            </a:r>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14102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Event-Driven Architecture:</a:t>
            </a:r>
            <a:endParaRPr lang="en-US" b="0" dirty="0"/>
          </a:p>
          <a:p>
            <a:endParaRPr lang="en-US" b="0" dirty="0"/>
          </a:p>
          <a:p>
            <a:pPr marL="171450" indent="-171450">
              <a:buFont typeface="Arial" panose="020B0604020202020204" pitchFamily="34" charset="0"/>
              <a:buChar char="•"/>
            </a:pPr>
            <a:r>
              <a:rPr lang="en-US" b="0" dirty="0"/>
              <a:t>Overview of event-driven architecture and its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Explanation of key components: events, event producers, event consumers, and event brokers</a:t>
            </a:r>
            <a:endParaRPr lang="en-US" b="1" dirty="0"/>
          </a:p>
          <a:p>
            <a:pPr marL="171450" indent="-171450">
              <a:buFont typeface="Arial" panose="020B0604020202020204" pitchFamily="34" charset="0"/>
              <a:buChar char="•"/>
            </a:pPr>
            <a:r>
              <a:rPr lang="en-US" b="0" dirty="0"/>
              <a:t>Comparison of event-driven architecture with other architectural patterns</a:t>
            </a:r>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049201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Event Hubs Fundamentals:</a:t>
            </a:r>
            <a:endParaRPr lang="en-US" b="0" dirty="0"/>
          </a:p>
          <a:p>
            <a:endParaRPr lang="en-US" b="0" dirty="0"/>
          </a:p>
          <a:p>
            <a:pPr marL="171450" indent="-171450">
              <a:buFont typeface="Arial" panose="020B0604020202020204" pitchFamily="34" charset="0"/>
              <a:buChar char="•"/>
            </a:pPr>
            <a:r>
              <a:rPr lang="en-US" b="0" dirty="0"/>
              <a:t>Introduction to Azure Event Hubs: features and use cases</a:t>
            </a:r>
          </a:p>
          <a:p>
            <a:pPr marL="171450" indent="-171450">
              <a:buFont typeface="Arial" panose="020B0604020202020204" pitchFamily="34" charset="0"/>
              <a:buChar char="•"/>
            </a:pPr>
            <a:r>
              <a:rPr lang="en-US" b="0" dirty="0"/>
              <a:t>Understanding event publishers and event consumers</a:t>
            </a:r>
          </a:p>
          <a:p>
            <a:pPr marL="171450" indent="-171450">
              <a:buFont typeface="Arial" panose="020B0604020202020204" pitchFamily="34" charset="0"/>
              <a:buChar char="•"/>
            </a:pPr>
            <a:r>
              <a:rPr lang="en-US" b="0" dirty="0"/>
              <a:t>Creating an Azure Event Hub instance in the Azure portal</a:t>
            </a:r>
          </a:p>
          <a:p>
            <a:pPr marL="171450" indent="-171450">
              <a:buFont typeface="Arial" panose="020B0604020202020204" pitchFamily="34" charset="0"/>
              <a:buChar char="•"/>
            </a:pPr>
            <a:r>
              <a:rPr lang="en-US" b="0" dirty="0"/>
              <a:t>Configuring security and access control for Event Hubs</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371214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Functions Basics:</a:t>
            </a:r>
            <a:endParaRPr lang="en-US" b="0" dirty="0"/>
          </a:p>
          <a:p>
            <a:endParaRPr lang="en-US" b="0" dirty="0"/>
          </a:p>
          <a:p>
            <a:pPr marL="171450" indent="-171450">
              <a:buFont typeface="Arial" panose="020B0604020202020204" pitchFamily="34" charset="0"/>
              <a:buChar char="•"/>
            </a:pPr>
            <a:r>
              <a:rPr lang="en-US" b="0" dirty="0"/>
              <a:t>Overview of Azure Functions: serverless compute service</a:t>
            </a:r>
          </a:p>
          <a:p>
            <a:pPr marL="171450" indent="-171450">
              <a:buFont typeface="Arial" panose="020B0604020202020204" pitchFamily="34" charset="0"/>
              <a:buChar char="•"/>
            </a:pPr>
            <a:r>
              <a:rPr lang="en-US" b="0" dirty="0"/>
              <a:t>Event-Driven triggers supported by Azure Functions</a:t>
            </a:r>
          </a:p>
          <a:p>
            <a:pPr marL="171450" indent="-171450">
              <a:buFont typeface="Arial" panose="020B0604020202020204" pitchFamily="34" charset="0"/>
              <a:buChar char="•"/>
            </a:pPr>
            <a:r>
              <a:rPr lang="en-US" b="0" dirty="0"/>
              <a:t>Creating a new Azure Function app in the Azure portal</a:t>
            </a:r>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2899618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Connecting Event Hubs to Azure Functions:</a:t>
            </a:r>
            <a:endParaRPr lang="en-US" b="0" dirty="0"/>
          </a:p>
          <a:p>
            <a:endParaRPr lang="en-US" b="0" dirty="0"/>
          </a:p>
          <a:p>
            <a:pPr marL="171450" indent="-171450">
              <a:buFont typeface="Arial" panose="020B0604020202020204" pitchFamily="34" charset="0"/>
              <a:buChar char="•"/>
            </a:pPr>
            <a:r>
              <a:rPr lang="en-US" b="0" dirty="0"/>
              <a:t>Exploring integration options between Event Hubs and Azure Functions</a:t>
            </a:r>
          </a:p>
          <a:p>
            <a:pPr marL="171450" indent="-171450">
              <a:buFont typeface="Arial" panose="020B0604020202020204" pitchFamily="34" charset="0"/>
              <a:buChar char="•"/>
            </a:pPr>
            <a:r>
              <a:rPr lang="en-US" b="0" dirty="0"/>
              <a:t>Configuring Event Hub triggers for Azure Functions</a:t>
            </a:r>
          </a:p>
          <a:p>
            <a:pPr marL="171450" indent="-171450">
              <a:buFont typeface="Arial" panose="020B0604020202020204" pitchFamily="34" charset="0"/>
              <a:buChar char="•"/>
            </a:pPr>
            <a:r>
              <a:rPr lang="en-US" b="0" dirty="0"/>
              <a:t>Understanding batch processing and parallelism</a:t>
            </a:r>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45864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Practices and Scaling:</a:t>
            </a:r>
            <a:endParaRPr lang="en-US" b="0" dirty="0"/>
          </a:p>
          <a:p>
            <a:endParaRPr lang="en-US" b="0" dirty="0"/>
          </a:p>
          <a:p>
            <a:pPr marL="171450" indent="-171450">
              <a:buFont typeface="Arial" panose="020B0604020202020204" pitchFamily="34" charset="0"/>
              <a:buChar char="•"/>
            </a:pPr>
            <a:r>
              <a:rPr lang="en-US" b="0" dirty="0"/>
              <a:t>Best practices for designing scalable event-driven architectures</a:t>
            </a:r>
          </a:p>
          <a:p>
            <a:pPr marL="171450" indent="-171450">
              <a:buFont typeface="Arial" panose="020B0604020202020204" pitchFamily="34" charset="0"/>
              <a:buChar char="•"/>
            </a:pPr>
            <a:r>
              <a:rPr lang="en-US" b="0" dirty="0"/>
              <a:t>Monitoring and troubleshooting event-driven applications</a:t>
            </a:r>
          </a:p>
          <a:p>
            <a:pPr marL="171450" indent="-171450">
              <a:buFont typeface="Arial" panose="020B0604020202020204" pitchFamily="34" charset="0"/>
              <a:buChar char="•"/>
            </a:pPr>
            <a:r>
              <a:rPr lang="en-US" b="0" dirty="0"/>
              <a:t>Understand scaling considerations for Event Hubs and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249623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Wrap-up and Q&amp;A</a:t>
            </a:r>
          </a:p>
          <a:p>
            <a:pPr marL="171450" indent="-171450">
              <a:buFont typeface="Arial" panose="020B0604020202020204" pitchFamily="34" charset="0"/>
              <a:buChar char="•"/>
            </a:pPr>
            <a:r>
              <a:rPr lang="en-US" b="0" u="none" dirty="0"/>
              <a:t>Review of key takeaways from the workshop</a:t>
            </a:r>
          </a:p>
          <a:p>
            <a:pPr marL="171450" indent="-171450">
              <a:buFont typeface="Arial" panose="020B0604020202020204" pitchFamily="34" charset="0"/>
              <a:buChar char="•"/>
            </a:pPr>
            <a:r>
              <a:rPr lang="en-US" b="0" u="none" dirty="0"/>
              <a:t>Open Q&amp;A session to address your questions and concerns</a:t>
            </a:r>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158337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Bricks, a company specializing in the retail of LEGO products, intends to establish a robust and efficient ecommerce system to enhance their online presence, improve customer experience, and increase sales revenue.  Your company has been hired to build this solution for them and your team is responsible for the backend components.</a:t>
            </a:r>
          </a:p>
          <a:p>
            <a:endParaRPr lang="en-US" dirty="0"/>
          </a:p>
          <a:p>
            <a:r>
              <a:rPr lang="en-US" dirty="0"/>
              <a:t>The primary objectives for this project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134621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22760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Introductions</a:t>
            </a:r>
            <a:endParaRPr lang="en-US" b="0" u="none" dirty="0"/>
          </a:p>
          <a:p>
            <a:pPr marL="171450" indent="-171450">
              <a:buFont typeface="Arial" panose="020B0604020202020204" pitchFamily="34" charset="0"/>
              <a:buChar char="•"/>
            </a:pPr>
            <a:r>
              <a:rPr lang="en-US" b="0" u="none" dirty="0"/>
              <a:t>Introduce the workshop</a:t>
            </a:r>
          </a:p>
          <a:p>
            <a:pPr marL="171450" indent="-171450">
              <a:buFont typeface="Arial" panose="020B0604020202020204" pitchFamily="34" charset="0"/>
              <a:buChar char="•"/>
            </a:pPr>
            <a:r>
              <a:rPr lang="en-US" b="0" u="none" dirty="0"/>
              <a:t>Introduce me</a:t>
            </a:r>
          </a:p>
          <a:p>
            <a:pPr marL="171450" indent="-171450">
              <a:buFont typeface="Arial" panose="020B0604020202020204" pitchFamily="34" charset="0"/>
              <a:buChar char="•"/>
            </a:pPr>
            <a:r>
              <a:rPr lang="en-US" b="0" u="none" dirty="0"/>
              <a:t>Introduce you</a:t>
            </a:r>
          </a:p>
          <a:p>
            <a:pPr marL="171450" indent="-171450">
              <a:buFont typeface="Arial" panose="020B0604020202020204" pitchFamily="34" charset="0"/>
              <a:buChar char="•"/>
            </a:pPr>
            <a:r>
              <a:rPr lang="en-US" b="0" u="none" dirty="0"/>
              <a:t>Introduce the scenario</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305865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about the essential techniques and strategies for architecting solutions that align with customer needs.  Understanding and meeting customer requirements are crucial for delivering successful and valuable products or services.  Through a combination of theoretical insights and hands-on experience, you will gain practical experience in designing customer-centric solutions that address real-world challenges.</a:t>
            </a:r>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5134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Understanding Customer Needs:</a:t>
            </a:r>
            <a:endParaRPr lang="en-US" b="0" dirty="0"/>
          </a:p>
          <a:p>
            <a:endParaRPr lang="en-US" b="0" dirty="0"/>
          </a:p>
          <a:p>
            <a:pPr marL="171450" indent="-171450">
              <a:buFont typeface="Arial" panose="020B0604020202020204" pitchFamily="34" charset="0"/>
              <a:buChar char="•"/>
            </a:pPr>
            <a:r>
              <a:rPr lang="en-US" b="0" dirty="0"/>
              <a:t>Techniques for identifying and analyzing customer requirements</a:t>
            </a:r>
          </a:p>
          <a:p>
            <a:pPr marL="171450" indent="-171450">
              <a:buFont typeface="Arial" panose="020B0604020202020204" pitchFamily="34" charset="0"/>
              <a:buChar char="•"/>
            </a:pPr>
            <a:r>
              <a:rPr lang="en-US" b="0" dirty="0"/>
              <a:t>Empathy mapping: putting yourself in the customer’s shoes</a:t>
            </a:r>
          </a:p>
          <a:p>
            <a:pPr marL="171450" indent="-171450">
              <a:buFont typeface="Arial" panose="020B0604020202020204" pitchFamily="34" charset="0"/>
              <a:buChar char="•"/>
            </a:pPr>
            <a:r>
              <a:rPr lang="en-US" b="0" dirty="0"/>
              <a:t>Defining customer personas and use cases</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176778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Architecting Customer-Centric Solutions:</a:t>
            </a:r>
            <a:endParaRPr lang="en-US" b="0" dirty="0"/>
          </a:p>
          <a:p>
            <a:endParaRPr lang="en-US" b="0" dirty="0"/>
          </a:p>
          <a:p>
            <a:pPr marL="171450" indent="-171450">
              <a:buFont typeface="Arial" panose="020B0604020202020204" pitchFamily="34" charset="0"/>
              <a:buChar char="•"/>
            </a:pPr>
            <a:r>
              <a:rPr lang="en-US" b="0" dirty="0"/>
              <a:t>Key principles for designing solutions that address customer needs</a:t>
            </a:r>
          </a:p>
          <a:p>
            <a:pPr marL="171450" indent="-171450">
              <a:buFont typeface="Arial" panose="020B0604020202020204" pitchFamily="34" charset="0"/>
              <a:buChar char="•"/>
            </a:pPr>
            <a:r>
              <a:rPr lang="en-US" b="0" dirty="0"/>
              <a:t>Mapping customer requirements to solutions features</a:t>
            </a:r>
          </a:p>
          <a:p>
            <a:pPr marL="171450" indent="-171450">
              <a:buFont typeface="Arial" panose="020B0604020202020204" pitchFamily="34" charset="0"/>
              <a:buChar char="•"/>
            </a:pPr>
            <a:r>
              <a:rPr lang="en-US" b="0" dirty="0"/>
              <a:t>Balancing innovation with practicality in solution design</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99217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Architecture Principles:</a:t>
            </a:r>
            <a:endParaRPr lang="en-US" b="0" dirty="0"/>
          </a:p>
          <a:p>
            <a:endParaRPr lang="en-US" b="0" dirty="0"/>
          </a:p>
          <a:p>
            <a:pPr marL="171450" indent="-171450">
              <a:buFont typeface="Arial" panose="020B0604020202020204" pitchFamily="34" charset="0"/>
              <a:buChar char="•"/>
            </a:pPr>
            <a:r>
              <a:rPr lang="en-US" b="0" dirty="0"/>
              <a:t>Understanding the principles of a well-architected cloud solution</a:t>
            </a:r>
          </a:p>
          <a:p>
            <a:pPr marL="171450" indent="-171450">
              <a:buFont typeface="Arial" panose="020B0604020202020204" pitchFamily="34" charset="0"/>
              <a:buChar char="•"/>
            </a:pPr>
            <a:r>
              <a:rPr lang="en-US" b="0" dirty="0"/>
              <a:t>Key considerations: security, reliability, performance, cost, and scalability</a:t>
            </a:r>
            <a:endParaRPr lang="en-US" b="1" dirty="0"/>
          </a:p>
          <a:p>
            <a:pPr marL="171450" indent="-171450">
              <a:buFont typeface="Arial" panose="020B0604020202020204" pitchFamily="34" charset="0"/>
              <a:buChar char="•"/>
            </a:pPr>
            <a:r>
              <a:rPr lang="en-US" b="0" dirty="0"/>
              <a:t>Designing for failure: Fault tolerance and disaster recovery</a:t>
            </a:r>
          </a:p>
          <a:p>
            <a:pPr marL="171450" indent="-171450">
              <a:buFont typeface="Arial" panose="020B0604020202020204" pitchFamily="34" charset="0"/>
              <a:buChar char="•"/>
            </a:pPr>
            <a:r>
              <a:rPr lang="en-US" b="0" dirty="0"/>
              <a:t>Leveraging cloud-native services and serverless computing</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8982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Solution Design Patterns:</a:t>
            </a:r>
            <a:endParaRPr lang="en-US" b="0" dirty="0"/>
          </a:p>
          <a:p>
            <a:endParaRPr lang="en-US" b="0" dirty="0"/>
          </a:p>
          <a:p>
            <a:pPr marL="171450" indent="-171450">
              <a:buFont typeface="Arial" panose="020B0604020202020204" pitchFamily="34" charset="0"/>
              <a:buChar char="•"/>
            </a:pPr>
            <a:r>
              <a:rPr lang="en-US" b="0" dirty="0"/>
              <a:t>Introduction to common cloud solution design patterns</a:t>
            </a:r>
          </a:p>
          <a:p>
            <a:pPr marL="171450" indent="-171450">
              <a:buFont typeface="Arial" panose="020B0604020202020204" pitchFamily="34" charset="0"/>
              <a:buChar char="•"/>
            </a:pPr>
            <a:r>
              <a:rPr lang="en-US" b="0" dirty="0"/>
              <a:t>Patterns for web applications, data processing, and real-time analytics</a:t>
            </a:r>
          </a:p>
          <a:p>
            <a:pPr marL="171450" indent="-171450">
              <a:buFont typeface="Arial" panose="020B0604020202020204" pitchFamily="34" charset="0"/>
              <a:buChar char="•"/>
            </a:pPr>
            <a:r>
              <a:rPr lang="en-US" b="0" dirty="0"/>
              <a:t>Using containers and orchestration for scalable deployments</a:t>
            </a:r>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376647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Hands-On Exercise: Design a Customer-Centric Solution:</a:t>
            </a:r>
            <a:endParaRPr lang="en-US" b="0" dirty="0"/>
          </a:p>
          <a:p>
            <a:endParaRPr lang="en-US" b="0" dirty="0"/>
          </a:p>
          <a:p>
            <a:pPr marL="171450" indent="-171450">
              <a:buFont typeface="Arial" panose="020B0604020202020204" pitchFamily="34" charset="0"/>
              <a:buChar char="•"/>
            </a:pPr>
            <a:r>
              <a:rPr lang="en-US" b="0" dirty="0"/>
              <a:t>Participants will work in groups to design a cloud solution based on a provided use case</a:t>
            </a:r>
          </a:p>
          <a:p>
            <a:pPr marL="171450" indent="-171450">
              <a:buFont typeface="Arial" panose="020B0604020202020204" pitchFamily="34" charset="0"/>
              <a:buChar char="•"/>
            </a:pPr>
            <a:r>
              <a:rPr lang="en-US" b="0" dirty="0"/>
              <a:t>Using the techniques learned, each group will collaboratively architect a solution to meet the specific customer needs</a:t>
            </a:r>
          </a:p>
          <a:p>
            <a:pPr marL="171450" indent="-171450">
              <a:buFont typeface="Arial" panose="020B0604020202020204" pitchFamily="34" charset="0"/>
              <a:buChar char="•"/>
            </a:pPr>
            <a:r>
              <a:rPr lang="en-US" b="0" dirty="0"/>
              <a:t>Applying cloud architecture principles and design patterns learned in the workshop</a:t>
            </a:r>
          </a:p>
          <a:p>
            <a:pPr marL="171450" indent="-171450">
              <a:buFont typeface="Arial" panose="020B0604020202020204" pitchFamily="34" charset="0"/>
              <a:buChar char="•"/>
            </a:pPr>
            <a:r>
              <a:rPr lang="en-US" b="0"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281027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Event-driven architecture enables real-time communication and responsiveness in applications by using events to trigger actions.  During this section, you will learn how to leverage Azure Event Hubs and Azure Functions to design and build scalable, event-driven solutions on the Azure cloud platform.  Through a combination of theoretical explanations and practical exercises, you will gain a comprehensive understanding of key concepts and best practices for implementing EDA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29039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10714480" y="6488668"/>
            <a:ext cx="1477520" cy="369332"/>
          </a:xfrm>
          <a:prstGeom prst="rect">
            <a:avLst/>
          </a:prstGeom>
          <a:noFill/>
        </p:spPr>
        <p:txBody>
          <a:bodyPr wrap="none" rtlCol="0">
            <a:spAutoFit/>
          </a:bodyPr>
          <a:lstStyle/>
          <a:p>
            <a:r>
              <a:rPr lang="en-US" dirty="0">
                <a:solidFill>
                  <a:srgbClr val="5FC1F9"/>
                </a:solidFill>
              </a:rPr>
              <a:t>01 - Welcome</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923330"/>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p:txBody>
      </p:sp>
    </p:spTree>
    <p:extLst>
      <p:ext uri="{BB962C8B-B14F-4D97-AF65-F5344CB8AC3E}">
        <p14:creationId xmlns:p14="http://schemas.microsoft.com/office/powerpoint/2010/main" val="34161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1200329"/>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p:txBody>
      </p:sp>
    </p:spTree>
    <p:extLst>
      <p:ext uri="{BB962C8B-B14F-4D97-AF65-F5344CB8AC3E}">
        <p14:creationId xmlns:p14="http://schemas.microsoft.com/office/powerpoint/2010/main" val="23019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5650521" cy="1477328"/>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a:p>
            <a:pPr marL="285750" indent="-285750">
              <a:buFont typeface="Arial" panose="020B0604020202020204" pitchFamily="34" charset="0"/>
              <a:buChar char="•"/>
            </a:pPr>
            <a:r>
              <a:rPr lang="en-US" dirty="0"/>
              <a:t>Hands-On Exercise: Design a Customer-Centric Solution</a:t>
            </a:r>
          </a:p>
        </p:txBody>
      </p:sp>
    </p:spTree>
    <p:extLst>
      <p:ext uri="{BB962C8B-B14F-4D97-AF65-F5344CB8AC3E}">
        <p14:creationId xmlns:p14="http://schemas.microsoft.com/office/powerpoint/2010/main" val="30881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Tree>
    <p:extLst>
      <p:ext uri="{BB962C8B-B14F-4D97-AF65-F5344CB8AC3E}">
        <p14:creationId xmlns:p14="http://schemas.microsoft.com/office/powerpoint/2010/main" val="27948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06352"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p:txBody>
      </p:sp>
    </p:spTree>
    <p:extLst>
      <p:ext uri="{BB962C8B-B14F-4D97-AF65-F5344CB8AC3E}">
        <p14:creationId xmlns:p14="http://schemas.microsoft.com/office/powerpoint/2010/main" val="190551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646331"/>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p:txBody>
      </p:sp>
    </p:spTree>
    <p:extLst>
      <p:ext uri="{BB962C8B-B14F-4D97-AF65-F5344CB8AC3E}">
        <p14:creationId xmlns:p14="http://schemas.microsoft.com/office/powerpoint/2010/main" val="19006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923330"/>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p:txBody>
      </p:sp>
    </p:spTree>
    <p:extLst>
      <p:ext uri="{BB962C8B-B14F-4D97-AF65-F5344CB8AC3E}">
        <p14:creationId xmlns:p14="http://schemas.microsoft.com/office/powerpoint/2010/main" val="592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200329"/>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p:txBody>
      </p:sp>
    </p:spTree>
    <p:extLst>
      <p:ext uri="{BB962C8B-B14F-4D97-AF65-F5344CB8AC3E}">
        <p14:creationId xmlns:p14="http://schemas.microsoft.com/office/powerpoint/2010/main" val="21052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477328"/>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p:txBody>
      </p:sp>
    </p:spTree>
    <p:extLst>
      <p:ext uri="{BB962C8B-B14F-4D97-AF65-F5344CB8AC3E}">
        <p14:creationId xmlns:p14="http://schemas.microsoft.com/office/powerpoint/2010/main" val="38650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754326"/>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a:p>
            <a:pPr marL="285750" indent="-285750">
              <a:buFont typeface="Arial" panose="020B0604020202020204" pitchFamily="34" charset="0"/>
              <a:buChar char="•"/>
            </a:pPr>
            <a:r>
              <a:rPr lang="en-US" dirty="0"/>
              <a:t>Best Practices and Scaling</a:t>
            </a:r>
          </a:p>
        </p:txBody>
      </p:sp>
    </p:spTree>
    <p:extLst>
      <p:ext uri="{BB962C8B-B14F-4D97-AF65-F5344CB8AC3E}">
        <p14:creationId xmlns:p14="http://schemas.microsoft.com/office/powerpoint/2010/main" val="31335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30778-5F46-7591-72C7-78753E2A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3498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a:p>
            <a:r>
              <a:rPr lang="en-US" dirty="0"/>
              <a:t>Wrap Up</a:t>
            </a:r>
          </a:p>
        </p:txBody>
      </p:sp>
    </p:spTree>
    <p:extLst>
      <p:ext uri="{BB962C8B-B14F-4D97-AF65-F5344CB8AC3E}">
        <p14:creationId xmlns:p14="http://schemas.microsoft.com/office/powerpoint/2010/main" val="30407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15CB-8570-8E89-8A32-AA01D02C10E0}"/>
              </a:ext>
            </a:extLst>
          </p:cNvPr>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13710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DF49-87D7-7CCB-418D-EF920AF1AF37}"/>
              </a:ext>
            </a:extLst>
          </p:cNvPr>
          <p:cNvSpPr>
            <a:spLocks noGrp="1"/>
          </p:cNvSpPr>
          <p:nvPr>
            <p:ph type="title"/>
          </p:nvPr>
        </p:nvSpPr>
        <p:spPr/>
        <p:txBody>
          <a:bodyPr/>
          <a:lstStyle/>
          <a:p>
            <a:r>
              <a:rPr lang="en-US" dirty="0"/>
              <a:t>Who is Chad Green</a:t>
            </a:r>
          </a:p>
        </p:txBody>
      </p:sp>
      <p:sp>
        <p:nvSpPr>
          <p:cNvPr id="3" name="Content Placeholder 2">
            <a:extLst>
              <a:ext uri="{FF2B5EF4-FFF2-40B4-BE49-F238E27FC236}">
                <a16:creationId xmlns:a16="http://schemas.microsoft.com/office/drawing/2014/main" id="{5B4E547E-45D8-FEB7-A195-AF60775AFC43}"/>
              </a:ext>
            </a:extLst>
          </p:cNvPr>
          <p:cNvSpPr txBox="1">
            <a:spLocks/>
          </p:cNvSpPr>
          <p:nvPr/>
        </p:nvSpPr>
        <p:spPr>
          <a:xfrm>
            <a:off x="790988" y="1630940"/>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4" name="Picture 3">
            <a:extLst>
              <a:ext uri="{FF2B5EF4-FFF2-40B4-BE49-F238E27FC236}">
                <a16:creationId xmlns:a16="http://schemas.microsoft.com/office/drawing/2014/main" id="{546F1A80-0E31-5162-A3CF-8FD858ED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 y="1741777"/>
            <a:ext cx="489978" cy="450483"/>
          </a:xfrm>
          <a:prstGeom prst="rect">
            <a:avLst/>
          </a:prstGeom>
        </p:spPr>
      </p:pic>
      <p:pic>
        <p:nvPicPr>
          <p:cNvPr id="5" name="Picture 4">
            <a:extLst>
              <a:ext uri="{FF2B5EF4-FFF2-40B4-BE49-F238E27FC236}">
                <a16:creationId xmlns:a16="http://schemas.microsoft.com/office/drawing/2014/main" id="{45B7C356-62AA-CF08-E430-056A2EFE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9" y="2427851"/>
            <a:ext cx="480742" cy="480742"/>
          </a:xfrm>
          <a:prstGeom prst="rect">
            <a:avLst/>
          </a:prstGeom>
        </p:spPr>
      </p:pic>
      <p:pic>
        <p:nvPicPr>
          <p:cNvPr id="6" name="Picture 5">
            <a:extLst>
              <a:ext uri="{FF2B5EF4-FFF2-40B4-BE49-F238E27FC236}">
                <a16:creationId xmlns:a16="http://schemas.microsoft.com/office/drawing/2014/main" id="{A7E81A15-455B-7DBF-4F02-B8E266CA7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99" y="3004127"/>
            <a:ext cx="489978" cy="489978"/>
          </a:xfrm>
          <a:prstGeom prst="rect">
            <a:avLst/>
          </a:prstGeom>
          <a:ln>
            <a:noFill/>
          </a:ln>
        </p:spPr>
      </p:pic>
      <p:pic>
        <p:nvPicPr>
          <p:cNvPr id="7" name="Picture 6">
            <a:extLst>
              <a:ext uri="{FF2B5EF4-FFF2-40B4-BE49-F238E27FC236}">
                <a16:creationId xmlns:a16="http://schemas.microsoft.com/office/drawing/2014/main" id="{490ED529-E95D-0634-F4C2-53290A126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99" y="3720460"/>
            <a:ext cx="480742" cy="480742"/>
          </a:xfrm>
          <a:prstGeom prst="rect">
            <a:avLst/>
          </a:prstGeom>
        </p:spPr>
      </p:pic>
      <p:pic>
        <p:nvPicPr>
          <p:cNvPr id="8" name="Picture 7">
            <a:extLst>
              <a:ext uri="{FF2B5EF4-FFF2-40B4-BE49-F238E27FC236}">
                <a16:creationId xmlns:a16="http://schemas.microsoft.com/office/drawing/2014/main" id="{C5B9A9A6-1511-CE4A-5AD7-4CCB4AF78D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524" y="4358580"/>
            <a:ext cx="445655" cy="445655"/>
          </a:xfrm>
          <a:prstGeom prst="rect">
            <a:avLst/>
          </a:prstGeom>
        </p:spPr>
      </p:pic>
      <p:pic>
        <p:nvPicPr>
          <p:cNvPr id="9" name="Picture 8">
            <a:extLst>
              <a:ext uri="{FF2B5EF4-FFF2-40B4-BE49-F238E27FC236}">
                <a16:creationId xmlns:a16="http://schemas.microsoft.com/office/drawing/2014/main" id="{B135CEA4-D091-14F2-A1A9-4D63ACC968F1}"/>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17623" t="18049" r="15860" b="16707"/>
          <a:stretch/>
        </p:blipFill>
        <p:spPr>
          <a:xfrm>
            <a:off x="532588" y="5001472"/>
            <a:ext cx="1520497" cy="1491403"/>
          </a:xfrm>
          <a:prstGeom prst="rect">
            <a:avLst/>
          </a:prstGeom>
        </p:spPr>
      </p:pic>
      <p:pic>
        <p:nvPicPr>
          <p:cNvPr id="10" name="Picture 9">
            <a:extLst>
              <a:ext uri="{FF2B5EF4-FFF2-40B4-BE49-F238E27FC236}">
                <a16:creationId xmlns:a16="http://schemas.microsoft.com/office/drawing/2014/main" id="{C694CB58-ED7A-B507-FEE2-5C9E1C2839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7019" y="894645"/>
            <a:ext cx="3632677" cy="4845690"/>
          </a:xfrm>
          <a:prstGeom prst="rect">
            <a:avLst/>
          </a:prstGeom>
        </p:spPr>
      </p:pic>
    </p:spTree>
    <p:extLst>
      <p:ext uri="{BB962C8B-B14F-4D97-AF65-F5344CB8AC3E}">
        <p14:creationId xmlns:p14="http://schemas.microsoft.com/office/powerpoint/2010/main" val="15939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23223-B3E9-FCB7-00ED-B07D81E3C128}"/>
              </a:ext>
            </a:extLst>
          </p:cNvPr>
          <p:cNvSpPr txBox="1"/>
          <p:nvPr/>
        </p:nvSpPr>
        <p:spPr>
          <a:xfrm>
            <a:off x="1810532" y="2505670"/>
            <a:ext cx="8570936" cy="923330"/>
          </a:xfrm>
          <a:prstGeom prst="rect">
            <a:avLst/>
          </a:prstGeom>
          <a:noFill/>
        </p:spPr>
        <p:txBody>
          <a:bodyPr wrap="none" rtlCol="0">
            <a:spAutoFit/>
          </a:bodyPr>
          <a:lstStyle/>
          <a:p>
            <a:r>
              <a:rPr lang="en-US" sz="5400" dirty="0">
                <a:solidFill>
                  <a:srgbClr val="5FC1F9"/>
                </a:solidFill>
                <a:latin typeface="Kamerik205 8" panose="020B0803030600020004" pitchFamily="34" charset="0"/>
              </a:rPr>
              <a:t>Attendee Introductions</a:t>
            </a:r>
          </a:p>
        </p:txBody>
      </p:sp>
    </p:spTree>
    <p:extLst>
      <p:ext uri="{BB962C8B-B14F-4D97-AF65-F5344CB8AC3E}">
        <p14:creationId xmlns:p14="http://schemas.microsoft.com/office/powerpoint/2010/main" val="28956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spTree>
    <p:extLst>
      <p:ext uri="{BB962C8B-B14F-4D97-AF65-F5344CB8AC3E}">
        <p14:creationId xmlns:p14="http://schemas.microsoft.com/office/powerpoint/2010/main" val="344636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cxnSp>
        <p:nvCxnSpPr>
          <p:cNvPr id="5" name="Straight Connector 4">
            <a:extLst>
              <a:ext uri="{FF2B5EF4-FFF2-40B4-BE49-F238E27FC236}">
                <a16:creationId xmlns:a16="http://schemas.microsoft.com/office/drawing/2014/main" id="{DBF475DC-E42D-E090-29AB-DEA381AAD7C9}"/>
              </a:ext>
            </a:extLst>
          </p:cNvPr>
          <p:cNvCxnSpPr/>
          <p:nvPr/>
        </p:nvCxnSpPr>
        <p:spPr>
          <a:xfrm>
            <a:off x="1554480" y="2357120"/>
            <a:ext cx="8554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42A22D76-5CB9-6E15-891E-A25BB77D9ADB}"/>
              </a:ext>
            </a:extLst>
          </p:cNvPr>
          <p:cNvCxnSpPr>
            <a:cxnSpLocks/>
          </p:cNvCxnSpPr>
          <p:nvPr/>
        </p:nvCxnSpPr>
        <p:spPr>
          <a:xfrm>
            <a:off x="1554480" y="3048000"/>
            <a:ext cx="8229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0FCDC30E-7BC6-CA51-F480-DE8A05733E6E}"/>
              </a:ext>
            </a:extLst>
          </p:cNvPr>
          <p:cNvCxnSpPr>
            <a:cxnSpLocks/>
          </p:cNvCxnSpPr>
          <p:nvPr/>
        </p:nvCxnSpPr>
        <p:spPr>
          <a:xfrm>
            <a:off x="1554480" y="33578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B5797C47-6D6C-1827-ACE1-CEA3273D01E2}"/>
              </a:ext>
            </a:extLst>
          </p:cNvPr>
          <p:cNvCxnSpPr>
            <a:cxnSpLocks/>
          </p:cNvCxnSpPr>
          <p:nvPr/>
        </p:nvCxnSpPr>
        <p:spPr>
          <a:xfrm>
            <a:off x="1635760" y="4688840"/>
            <a:ext cx="75895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80B68ABF-B756-718A-DCF3-00126B547076}"/>
              </a:ext>
            </a:extLst>
          </p:cNvPr>
          <p:cNvCxnSpPr>
            <a:cxnSpLocks/>
          </p:cNvCxnSpPr>
          <p:nvPr/>
        </p:nvCxnSpPr>
        <p:spPr>
          <a:xfrm>
            <a:off x="1635760" y="5003800"/>
            <a:ext cx="85750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AAFF6C9-AE7B-8758-EB44-9D195C230D98}"/>
              </a:ext>
            </a:extLst>
          </p:cNvPr>
          <p:cNvCxnSpPr>
            <a:cxnSpLocks/>
          </p:cNvCxnSpPr>
          <p:nvPr/>
        </p:nvCxnSpPr>
        <p:spPr>
          <a:xfrm>
            <a:off x="1635760" y="53390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07340562-542D-2112-7BA5-8B9A48B9F552}"/>
              </a:ext>
            </a:extLst>
          </p:cNvPr>
          <p:cNvCxnSpPr>
            <a:cxnSpLocks/>
          </p:cNvCxnSpPr>
          <p:nvPr/>
        </p:nvCxnSpPr>
        <p:spPr>
          <a:xfrm>
            <a:off x="1595120" y="5674360"/>
            <a:ext cx="84429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26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CA2A-DA21-17F0-925B-6821526F0E97}"/>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642A6CCE-6C39-DFE2-3012-655D64F0DD28}"/>
              </a:ext>
            </a:extLst>
          </p:cNvPr>
          <p:cNvSpPr>
            <a:spLocks noGrp="1"/>
          </p:cNvSpPr>
          <p:nvPr>
            <p:ph idx="1"/>
          </p:nvPr>
        </p:nvSpPr>
        <p:spPr/>
        <p:txBody>
          <a:bodyPr/>
          <a:lstStyle/>
          <a:p>
            <a:r>
              <a:rPr lang="en-US" dirty="0"/>
              <a:t>User Stories (Epics)</a:t>
            </a:r>
          </a:p>
          <a:p>
            <a:pPr lvl="1"/>
            <a:r>
              <a:rPr lang="en-US" dirty="0"/>
              <a:t>Order Placement and Notifications</a:t>
            </a:r>
          </a:p>
          <a:p>
            <a:pPr lvl="1"/>
            <a:r>
              <a:rPr lang="en-US" dirty="0"/>
              <a:t>Inventory Management and Order Fulfillment</a:t>
            </a:r>
          </a:p>
          <a:p>
            <a:pPr lvl="1"/>
            <a:r>
              <a:rPr lang="en-US" dirty="0"/>
              <a:t>Inventory Updates and Product Status Display</a:t>
            </a:r>
          </a:p>
          <a:p>
            <a:pPr lvl="1"/>
            <a:r>
              <a:rPr lang="en-US" dirty="0"/>
              <a:t>Shipping Management and Order Fulfillment</a:t>
            </a:r>
          </a:p>
          <a:p>
            <a:pPr lvl="1"/>
            <a:r>
              <a:rPr lang="en-US" dirty="0"/>
              <a:t>Shipping Management, Order Updates, and Delivery Confirmation</a:t>
            </a:r>
          </a:p>
          <a:p>
            <a:endParaRPr lang="en-US" dirty="0"/>
          </a:p>
        </p:txBody>
      </p:sp>
    </p:spTree>
    <p:extLst>
      <p:ext uri="{BB962C8B-B14F-4D97-AF65-F5344CB8AC3E}">
        <p14:creationId xmlns:p14="http://schemas.microsoft.com/office/powerpoint/2010/main" val="12963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y the Grace of Hops 2023: Beer City Code's Diversity &amp; Inclusion Mixer">
            <a:extLst>
              <a:ext uri="{FF2B5EF4-FFF2-40B4-BE49-F238E27FC236}">
                <a16:creationId xmlns:a16="http://schemas.microsoft.com/office/drawing/2014/main" id="{E8610770-9D77-CC72-CDA1-B646043D70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841" t="5968" r="33396" b="5651"/>
          <a:stretch/>
        </p:blipFill>
        <p:spPr bwMode="auto">
          <a:xfrm>
            <a:off x="522515" y="398417"/>
            <a:ext cx="4493623" cy="6061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CC5988-7AEB-6770-0216-37F0AFCDA607}"/>
              </a:ext>
            </a:extLst>
          </p:cNvPr>
          <p:cNvSpPr txBox="1"/>
          <p:nvPr/>
        </p:nvSpPr>
        <p:spPr>
          <a:xfrm>
            <a:off x="5425441" y="398417"/>
            <a:ext cx="6435634" cy="1323439"/>
          </a:xfrm>
          <a:prstGeom prst="rect">
            <a:avLst/>
          </a:prstGeom>
          <a:noFill/>
        </p:spPr>
        <p:txBody>
          <a:bodyPr wrap="square" rtlCol="0">
            <a:spAutoFit/>
          </a:bodyPr>
          <a:lstStyle/>
          <a:p>
            <a:pPr algn="ctr"/>
            <a:r>
              <a:rPr lang="en-US" sz="2000" dirty="0">
                <a:latin typeface="Kamerik205 8" panose="020B0803030600020004" pitchFamily="34" charset="0"/>
              </a:rPr>
              <a:t>Beer City Code’s Diversity &amp; Inclusion Mixer</a:t>
            </a:r>
          </a:p>
          <a:p>
            <a:pPr algn="ctr"/>
            <a:r>
              <a:rPr lang="en-US" sz="2000" dirty="0"/>
              <a:t>Friday, August 4, 6 to 9pm</a:t>
            </a:r>
          </a:p>
          <a:p>
            <a:pPr algn="ctr"/>
            <a:r>
              <a:rPr lang="en-US" sz="2000" dirty="0" err="1"/>
              <a:t>LaFleu</a:t>
            </a:r>
            <a:r>
              <a:rPr lang="en-US" sz="2000" dirty="0"/>
              <a:t> Marketing</a:t>
            </a:r>
          </a:p>
          <a:p>
            <a:pPr algn="ctr"/>
            <a:r>
              <a:rPr lang="en-US" sz="2000" dirty="0"/>
              <a:t>549 Ottawa Ave NW #201</a:t>
            </a:r>
          </a:p>
        </p:txBody>
      </p:sp>
      <p:pic>
        <p:nvPicPr>
          <p:cNvPr id="4" name="Picture 3">
            <a:extLst>
              <a:ext uri="{FF2B5EF4-FFF2-40B4-BE49-F238E27FC236}">
                <a16:creationId xmlns:a16="http://schemas.microsoft.com/office/drawing/2014/main" id="{8844E9E7-9FC7-CF0F-4D4F-D0736F190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1" y="1872342"/>
            <a:ext cx="4713514" cy="4713514"/>
          </a:xfrm>
          <a:prstGeom prst="rect">
            <a:avLst/>
          </a:prstGeom>
        </p:spPr>
      </p:pic>
    </p:spTree>
    <p:extLst>
      <p:ext uri="{BB962C8B-B14F-4D97-AF65-F5344CB8AC3E}">
        <p14:creationId xmlns:p14="http://schemas.microsoft.com/office/powerpoint/2010/main" val="332225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37D7-866D-FA84-5781-6A195493DA16}"/>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0415EAA-84D8-ACC8-A3DC-1357FB13CC66}"/>
              </a:ext>
            </a:extLst>
          </p:cNvPr>
          <p:cNvSpPr>
            <a:spLocks noGrp="1"/>
          </p:cNvSpPr>
          <p:nvPr>
            <p:ph idx="1"/>
          </p:nvPr>
        </p:nvSpPr>
        <p:spPr/>
        <p:txBody>
          <a:bodyPr/>
          <a:lstStyle/>
          <a:p>
            <a:r>
              <a:rPr lang="en-US" dirty="0"/>
              <a:t>Workshop Hours: 9:00 am to 5:00 pm</a:t>
            </a:r>
          </a:p>
          <a:p>
            <a:r>
              <a:rPr lang="en-US" dirty="0"/>
              <a:t>Lunch: 12:00</a:t>
            </a:r>
          </a:p>
          <a:p>
            <a:r>
              <a:rPr lang="en-US" dirty="0"/>
              <a:t>Breaks</a:t>
            </a:r>
          </a:p>
          <a:p>
            <a:r>
              <a:rPr lang="en-US" dirty="0" err="1"/>
              <a:t>WiFi</a:t>
            </a:r>
            <a:r>
              <a:rPr lang="en-US" dirty="0"/>
              <a:t>: Cavin-Guest</a:t>
            </a:r>
          </a:p>
        </p:txBody>
      </p:sp>
    </p:spTree>
    <p:extLst>
      <p:ext uri="{BB962C8B-B14F-4D97-AF65-F5344CB8AC3E}">
        <p14:creationId xmlns:p14="http://schemas.microsoft.com/office/powerpoint/2010/main" val="187447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888F-2266-A8E0-8B93-B2E7829C8FF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29334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p:txBody>
      </p:sp>
    </p:spTree>
    <p:extLst>
      <p:ext uri="{BB962C8B-B14F-4D97-AF65-F5344CB8AC3E}">
        <p14:creationId xmlns:p14="http://schemas.microsoft.com/office/powerpoint/2010/main" val="72817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Tree>
    <p:extLst>
      <p:ext uri="{BB962C8B-B14F-4D97-AF65-F5344CB8AC3E}">
        <p14:creationId xmlns:p14="http://schemas.microsoft.com/office/powerpoint/2010/main" val="4281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3461460" cy="369332"/>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p:txBody>
      </p:sp>
    </p:spTree>
    <p:extLst>
      <p:ext uri="{BB962C8B-B14F-4D97-AF65-F5344CB8AC3E}">
        <p14:creationId xmlns:p14="http://schemas.microsoft.com/office/powerpoint/2010/main" val="33226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646331"/>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p:txBody>
      </p:sp>
    </p:spTree>
    <p:extLst>
      <p:ext uri="{BB962C8B-B14F-4D97-AF65-F5344CB8AC3E}">
        <p14:creationId xmlns:p14="http://schemas.microsoft.com/office/powerpoint/2010/main" val="28795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1273</Words>
  <Application>Microsoft Office PowerPoint</Application>
  <PresentationFormat>Widescreen</PresentationFormat>
  <Paragraphs>230</Paragraphs>
  <Slides>26</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Kamerik205 8</vt:lpstr>
      <vt:lpstr>Office Theme</vt:lpstr>
      <vt:lpstr>Custom Design</vt:lpstr>
      <vt:lpstr>PowerPoint Presentation</vt:lpstr>
      <vt:lpstr>PowerPoint Presentation</vt:lpstr>
      <vt:lpstr>PowerPoint Presentation</vt:lpstr>
      <vt:lpstr>Logistics</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Introductions</vt:lpstr>
      <vt:lpstr>Who is Chad Green</vt:lpstr>
      <vt:lpstr>PowerPoint Presentation</vt:lpstr>
      <vt:lpstr>Introduction to today’s Scenario</vt:lpstr>
      <vt:lpstr>Introduction to today’s Scenario</vt:lpstr>
      <vt:lpstr>Introduction to today’s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9</cp:revision>
  <dcterms:created xsi:type="dcterms:W3CDTF">2023-07-22T00:59:59Z</dcterms:created>
  <dcterms:modified xsi:type="dcterms:W3CDTF">2023-08-04T10:57:26Z</dcterms:modified>
</cp:coreProperties>
</file>