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E4D54-E796-F1D3-F3E6-B1664F18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361ADC-F60C-C2D9-BEBC-A95670C7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499A8-B8EB-290F-E6CC-EC7AA06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57953-1682-2766-A326-6BE33BA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E9DF1-E5B7-5753-5C8F-3770D0CD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EB15C-3AD3-826C-7ED5-8150488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9E41ED-8B6C-D136-516C-0B6C1DF1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B4B0E-31F2-F706-0A93-8C138A38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1F50F-9E0F-EA88-0BCB-85E0DDA8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F9BBE-2994-4CE9-A321-CAA6603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8C3910-8702-2B6B-2F02-B6C87603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A1F1BF-9615-0F39-3DCB-209F51D2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78670-C5EE-5936-478F-8C2238EB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30229-CEA1-0F14-22D4-CD55AE0F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3F6781-ED3C-8A98-84FF-3E8EE24E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7D66-A85F-7A05-5EF0-D016A51F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8515B-7EF3-2B3E-61AB-3BAF12A4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0B663-C384-8A8E-2FA4-4996442E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20416-A027-F098-5D6E-EB3044D6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B82F9-0792-FA2F-7A2F-104FDD77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449ED-43E1-9B1D-7D56-B5C3E81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B5D629-AEE1-BE64-ABA0-846F272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4A00F-8D92-DCC3-ECFA-C89BE03D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0E8DA-B1F4-A2A0-3D1B-F15B50AF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38F0E-FC8E-8752-41DB-24B66077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9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4BA85-19C0-C918-F3F0-E3D2D328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76748-548B-B1E5-CA42-FFC1DAFF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CA4C0-836E-41AC-AA08-2848CDEC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B47E9-EA9D-DC07-BC8A-C01358D8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F82A10-684B-A5E4-5C02-65CF2F51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B8693-6445-8E7A-BE20-CB966917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DEDDD-E6D4-4BC9-0A0B-ACEBBBA1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DBCB1B-B8A2-0704-245B-96B217BD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C852EB-F1E3-788E-2EE6-9BE6276B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8C883-3E59-5ACA-D1BA-3D346DA5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A1909F-E8EE-611A-DDC7-147EE87DE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548E9A-5FCD-911D-B811-E08D1E68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4E650F-3D79-9E8D-8FE9-23B69B01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732FB-42DB-7366-8B0E-AE4411AB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1C83-2339-3176-1545-C9F8D047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596F4A-BEA1-A4D2-0207-7437F76F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92BDAA-BB29-2FDA-F8F6-3DBBDE41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01FF36-34B7-1283-C1D1-52F6B20B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CB3D87-C608-3A12-69AB-A01329F4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A5D23F-A52B-FA8B-785D-9F97136F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5AA6D6-3625-9B3E-255A-7B07F87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2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6BCF-0919-8D50-5E7C-8ABFC690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D7922-922F-1614-C56C-492E503D9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D01146-0E4D-D1A0-6717-7D25DF48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843EB-F6D0-4E24-BC5F-6719A81A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4FA048-5F52-CBF7-F252-D4AFD88B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94B71A-D96B-66A9-F763-25449145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9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91E4F-4957-825F-20C5-46F668A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715DA0-7A68-57AF-23A5-AFFA45E58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7E3953-D0D2-E858-A280-60313F2A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290201-0FCE-BD8E-EB8B-FAA0D8DF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D67B6A-112A-2675-6C61-AFC38649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9CA487-50D5-5787-4E84-2B4303E1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E7BEF-3C30-FF99-D0DA-993F4F83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5CB15B-A285-B03D-64C8-5DF5982E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E27E7-124E-AF8A-0C9A-C3C0E57FA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2C90-0592-4781-9700-25371D07E317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060A3-E4CC-A3A2-8541-F807965A8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EFD5-E29C-C554-50E3-976260D4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3C94-93E7-4ED5-934C-9520B300D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2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492A2-B971-80CA-9100-041DDE8BC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Дополнительный анализ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1EDEF2-50AA-4590-E37E-0AE2119A4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678E-7543-2BF7-EB7E-0919FE6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самых кассовых режиссёров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37173-2A9B-AC03-2F2F-9DDCA868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Проанализировав всех режиссёров, отснявших больше 2 фильмов, выявил, какие снимали в среднем наиболее прибыльные фильмы, а так же посчитал стандартное отклонение для средней прибыли.</a:t>
            </a:r>
          </a:p>
          <a:p>
            <a:r>
              <a:rPr lang="ru-RU" dirty="0"/>
              <a:t>Выводы: На основе стандартного отклонения выявил, какие режиссёры снимают стабильно кассовые хиты, а какие имеют широкий разброс в прибыли работ. На следующем слайде представлено распределение режиссёров по стандартному отклонению</a:t>
            </a:r>
          </a:p>
        </p:txBody>
      </p:sp>
    </p:spTree>
    <p:extLst>
      <p:ext uri="{BB962C8B-B14F-4D97-AF65-F5344CB8AC3E}">
        <p14:creationId xmlns:p14="http://schemas.microsoft.com/office/powerpoint/2010/main" val="93632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72062-2B20-A850-CD38-66CB2B4B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F2AC7-E3E5-294C-6785-7D808238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/>
              <a:t>1. Высокий риск (стандартное отклонение &gt; 150 млн): "Непредсказуемые гении"</a:t>
            </a:r>
          </a:p>
          <a:p>
            <a:r>
              <a:rPr lang="ru-RU" b="1" dirty="0" err="1"/>
              <a:t>Ron</a:t>
            </a:r>
            <a:r>
              <a:rPr lang="ru-RU" b="1" dirty="0"/>
              <a:t> </a:t>
            </a:r>
            <a:r>
              <a:rPr lang="ru-RU" b="1" dirty="0" err="1"/>
              <a:t>Howard</a:t>
            </a:r>
            <a:r>
              <a:rPr lang="ru-RU" b="1" dirty="0"/>
              <a:t> (отклонение = 707 млн)</a:t>
            </a:r>
            <a:r>
              <a:rPr lang="ru-RU" dirty="0"/>
              <a:t>: Чрезвычайно высокий риск. Может снять как суперхит, так и громкий провал. Разброс прибыли огромен.</a:t>
            </a:r>
          </a:p>
          <a:p>
            <a:r>
              <a:rPr lang="ru-RU" b="1" dirty="0" err="1"/>
              <a:t>Tim</a:t>
            </a:r>
            <a:r>
              <a:rPr lang="ru-RU" b="1" dirty="0"/>
              <a:t> </a:t>
            </a:r>
            <a:r>
              <a:rPr lang="ru-RU" b="1" dirty="0" err="1"/>
              <a:t>Burton</a:t>
            </a:r>
            <a:r>
              <a:rPr lang="ru-RU" b="1" dirty="0"/>
              <a:t> (отклонение = 526 млн)</a:t>
            </a:r>
            <a:r>
              <a:rPr lang="ru-RU" dirty="0"/>
              <a:t>: Очень высокий риск. Творческая непредсказуемость напрямую переходит в финансовую.</a:t>
            </a:r>
          </a:p>
          <a:p>
            <a:r>
              <a:rPr lang="ru-RU" b="1" dirty="0" err="1"/>
              <a:t>Rob</a:t>
            </a:r>
            <a:r>
              <a:rPr lang="ru-RU" b="1" dirty="0"/>
              <a:t> </a:t>
            </a:r>
            <a:r>
              <a:rPr lang="ru-RU" b="1" dirty="0" err="1"/>
              <a:t>Cohen</a:t>
            </a:r>
            <a:r>
              <a:rPr lang="ru-RU" b="1" dirty="0"/>
              <a:t> (отклонение = 212 млн)</a:t>
            </a:r>
            <a:r>
              <a:rPr lang="ru-RU" dirty="0"/>
              <a:t>: Высокий риск. Фильмы либо "выстреливают", либо нет.</a:t>
            </a:r>
          </a:p>
          <a:p>
            <a:r>
              <a:rPr lang="ru-RU" b="1" dirty="0"/>
              <a:t>Robert </a:t>
            </a:r>
            <a:r>
              <a:rPr lang="ru-RU" b="1" dirty="0" err="1"/>
              <a:t>Zemeckis</a:t>
            </a:r>
            <a:r>
              <a:rPr lang="ru-RU" b="1" dirty="0"/>
              <a:t> (отклонение = 196 млн)</a:t>
            </a:r>
            <a:r>
              <a:rPr lang="ru-RU" dirty="0"/>
              <a:t>: Высокий риск. Эксперименты с технологиями приводят к финансовой нестабильности.</a:t>
            </a:r>
          </a:p>
          <a:p>
            <a:r>
              <a:rPr lang="ru-RU" b="1" dirty="0"/>
              <a:t>2. Умеренный риск (50 млн &lt; отклонение &lt; 150 млн): "Стабильные мастера"</a:t>
            </a:r>
          </a:p>
          <a:p>
            <a:r>
              <a:rPr lang="ru-RU" b="1" dirty="0" err="1"/>
              <a:t>Steven</a:t>
            </a:r>
            <a:r>
              <a:rPr lang="ru-RU" b="1" dirty="0"/>
              <a:t> </a:t>
            </a:r>
            <a:r>
              <a:rPr lang="ru-RU" b="1" dirty="0" err="1"/>
              <a:t>Spielberg</a:t>
            </a:r>
            <a:r>
              <a:rPr lang="ru-RU" b="1" dirty="0"/>
              <a:t> (отклонение = 106 млн)</a:t>
            </a:r>
            <a:r>
              <a:rPr lang="ru-RU" dirty="0"/>
              <a:t>: При высочайшей средней прибыли сохраняет относительную стабильность. Надежная ставка.</a:t>
            </a:r>
          </a:p>
          <a:p>
            <a:r>
              <a:rPr lang="ru-RU" b="1" dirty="0" err="1"/>
              <a:t>Quentin</a:t>
            </a:r>
            <a:r>
              <a:rPr lang="ru-RU" b="1" dirty="0"/>
              <a:t> </a:t>
            </a:r>
            <a:r>
              <a:rPr lang="ru-RU" b="1" dirty="0" err="1"/>
              <a:t>Tarantino</a:t>
            </a:r>
            <a:r>
              <a:rPr lang="ru-RU" b="1" dirty="0"/>
              <a:t> (отклонение = 121 млн)</a:t>
            </a:r>
            <a:r>
              <a:rPr lang="ru-RU" dirty="0"/>
              <a:t>: Узнаваемый стиль обеспечивает стабильно высокий результат, но с некоторыми колебаниями.</a:t>
            </a:r>
          </a:p>
          <a:p>
            <a:r>
              <a:rPr lang="ru-RU" b="1" dirty="0"/>
              <a:t>Lilly и </a:t>
            </a:r>
            <a:r>
              <a:rPr lang="ru-RU" b="1" dirty="0" err="1"/>
              <a:t>Lana</a:t>
            </a:r>
            <a:r>
              <a:rPr lang="ru-RU" b="1" dirty="0"/>
              <a:t> </a:t>
            </a:r>
            <a:r>
              <a:rPr lang="ru-RU" b="1" dirty="0" err="1"/>
              <a:t>Wachowski</a:t>
            </a:r>
            <a:r>
              <a:rPr lang="ru-RU" b="1" dirty="0"/>
              <a:t> (отклонение = 133 млн)</a:t>
            </a:r>
            <a:r>
              <a:rPr lang="ru-RU" dirty="0"/>
              <a:t>: Работают в рисковой нише </a:t>
            </a:r>
            <a:r>
              <a:rPr lang="ru-RU" dirty="0" err="1"/>
              <a:t>sci-fi</a:t>
            </a:r>
            <a:r>
              <a:rPr lang="ru-RU" dirty="0"/>
              <a:t>, но держатся в рамках предсказуемого риска.</a:t>
            </a:r>
          </a:p>
          <a:p>
            <a:r>
              <a:rPr lang="ru-RU" b="1" dirty="0"/>
              <a:t>Peter </a:t>
            </a:r>
            <a:r>
              <a:rPr lang="ru-RU" b="1" dirty="0" err="1"/>
              <a:t>Jackson</a:t>
            </a:r>
            <a:r>
              <a:rPr lang="ru-RU" b="1" dirty="0"/>
              <a:t> (отклонение = 159 млн)</a:t>
            </a:r>
            <a:r>
              <a:rPr lang="ru-RU" dirty="0"/>
              <a:t>: На грани высокого риска. После "Властелина Колец" проекты разного калибра.</a:t>
            </a:r>
          </a:p>
          <a:p>
            <a:r>
              <a:rPr lang="ru-RU" b="1" dirty="0"/>
              <a:t>3. Низкий риск (отклонение &lt; 50 млн): "Финансовые снайперы"</a:t>
            </a:r>
          </a:p>
          <a:p>
            <a:r>
              <a:rPr lang="ru-RU" b="1" dirty="0"/>
              <a:t>James </a:t>
            </a:r>
            <a:r>
              <a:rPr lang="ru-RU" b="1" dirty="0" err="1"/>
              <a:t>Wan</a:t>
            </a:r>
            <a:r>
              <a:rPr lang="ru-RU" b="1" dirty="0"/>
              <a:t> (отклонение = 43 млн)</a:t>
            </a:r>
            <a:r>
              <a:rPr lang="ru-RU" dirty="0"/>
              <a:t>: </a:t>
            </a:r>
            <a:r>
              <a:rPr lang="ru-RU" b="1" dirty="0"/>
              <a:t>Самый стабильный режиссер в топе.</a:t>
            </a:r>
            <a:r>
              <a:rPr lang="ru-RU" dirty="0"/>
              <a:t> Снимает высокодоходные проекты с минимальными финансовыми отклонениями. Идеален для инвесторов.</a:t>
            </a:r>
          </a:p>
          <a:p>
            <a:r>
              <a:rPr lang="ru-RU" b="1" dirty="0"/>
              <a:t>John G. </a:t>
            </a:r>
            <a:r>
              <a:rPr lang="ru-RU" b="1" dirty="0" err="1"/>
              <a:t>Avildsen</a:t>
            </a:r>
            <a:r>
              <a:rPr lang="ru-RU" b="1" dirty="0"/>
              <a:t> (отклонение = 68 млн)</a:t>
            </a:r>
            <a:r>
              <a:rPr lang="ru-RU" dirty="0"/>
              <a:t>: Низкий риск. Классический режиссер, чьи работы дают предсказуемый результат.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46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7793-98F0-37AF-5AFA-7DEDDF58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Режиссёров по средней прибыли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8A6546-F0B2-340B-4909-1B782D26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94" y="1690688"/>
            <a:ext cx="11213611" cy="29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11569-CF9A-D686-11A2-85AB494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Годовая динамика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5149B-ADBB-2F2C-A344-03AD2B07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разделе проанализировано, как менялись некоторые данные(средний бюджет фильмов, средняя прибыль фильмов, количество проданных билетов) с течением лет. На следующих слайдах представлены графики, а так же короткий анализ каждого.</a:t>
            </a:r>
          </a:p>
        </p:txBody>
      </p:sp>
    </p:spTree>
    <p:extLst>
      <p:ext uri="{BB962C8B-B14F-4D97-AF65-F5344CB8AC3E}">
        <p14:creationId xmlns:p14="http://schemas.microsoft.com/office/powerpoint/2010/main" val="34228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616AB-78C1-7B5C-67DF-C02C1D6B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Средний бюджет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34CAB-D5EE-82C6-6DA9-423C5FE0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/>
          <a:lstStyle/>
          <a:p>
            <a:r>
              <a:rPr lang="ru-RU" dirty="0"/>
              <a:t>Тяжело проследить какую-то закономерность, наибольший средний бюджет у фильмов был примерно в 1967.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55CCA8-64F4-83CE-FC1E-4DBA6C1A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102"/>
            <a:ext cx="5727192" cy="41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3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A9335-F8EB-C7AB-D53F-3A3858C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Средняя прибыль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717BC-138D-4F8E-2445-83CD3239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Примерно в 1970г. мы видим резкий скачок в прибыли, в остальном график достаточно плавный.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E0D91F-0B04-3244-8E93-FB120BD6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2707141"/>
            <a:ext cx="6473724" cy="37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2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61663-BF7D-BE93-E559-823B9D42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проданных билетов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EE162-172D-5B29-2E71-35965857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можно заметить, </a:t>
            </a:r>
            <a:r>
              <a:rPr lang="ru-RU" dirty="0" err="1"/>
              <a:t>количетсво</a:t>
            </a:r>
            <a:r>
              <a:rPr lang="ru-RU" dirty="0"/>
              <a:t> проданных билетов со временем росло, в 2011г. Был значительный спад, затем показатель дошел до своего пика в 2017г и стремительно снизился практически до невероятно маленьких цифр в 2022(вероятно, из-за карантина)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602411-DE7F-D926-3695-6BA2D231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5219"/>
            <a:ext cx="9028176" cy="57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456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Дополнительный анализ </vt:lpstr>
      <vt:lpstr>Анализ самых кассовых режиссёров</vt:lpstr>
      <vt:lpstr>Презентация PowerPoint</vt:lpstr>
      <vt:lpstr>ТОП-10 Режиссёров по средней прибыли</vt:lpstr>
      <vt:lpstr>Годовая динамика</vt:lpstr>
      <vt:lpstr>Средний бюджет</vt:lpstr>
      <vt:lpstr>Средняя прибыль</vt:lpstr>
      <vt:lpstr>Количество проданных билетов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Golovko</dc:creator>
  <cp:lastModifiedBy>Golovko</cp:lastModifiedBy>
  <cp:revision>1</cp:revision>
  <dcterms:created xsi:type="dcterms:W3CDTF">2025-09-17T15:01:37Z</dcterms:created>
  <dcterms:modified xsi:type="dcterms:W3CDTF">2025-09-17T15:31:05Z</dcterms:modified>
</cp:coreProperties>
</file>