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Lora"/>
      <p:regular r:id="rId38"/>
      <p:bold r:id="rId39"/>
      <p:italic r:id="rId40"/>
      <p:boldItalic r:id="rId41"/>
    </p:embeddedFont>
    <p:embeddedFont>
      <p:font typeface="Work Sans"/>
      <p:regular r:id="rId42"/>
      <p:bold r:id="rId43"/>
    </p:embeddedFont>
    <p:embeddedFont>
      <p:font typeface="Work Sans Light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968277D-F50B-491B-A71E-F4E63F7A1AFF}">
  <a:tblStyle styleId="{A968277D-F50B-491B-A71E-F4E63F7A1A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ora-italic.fntdata"/><Relationship Id="rId20" Type="http://schemas.openxmlformats.org/officeDocument/2006/relationships/slide" Target="slides/slide15.xml"/><Relationship Id="rId42" Type="http://schemas.openxmlformats.org/officeDocument/2006/relationships/font" Target="fonts/WorkSans-regular.fntdata"/><Relationship Id="rId41" Type="http://schemas.openxmlformats.org/officeDocument/2006/relationships/font" Target="fonts/Lora-boldItalic.fntdata"/><Relationship Id="rId22" Type="http://schemas.openxmlformats.org/officeDocument/2006/relationships/slide" Target="slides/slide17.xml"/><Relationship Id="rId44" Type="http://schemas.openxmlformats.org/officeDocument/2006/relationships/font" Target="fonts/WorkSansLight-regular.fntdata"/><Relationship Id="rId21" Type="http://schemas.openxmlformats.org/officeDocument/2006/relationships/slide" Target="slides/slide16.xml"/><Relationship Id="rId43" Type="http://schemas.openxmlformats.org/officeDocument/2006/relationships/font" Target="fonts/Work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WorkSans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Lora-bold.fntdata"/><Relationship Id="rId16" Type="http://schemas.openxmlformats.org/officeDocument/2006/relationships/slide" Target="slides/slide11.xml"/><Relationship Id="rId38" Type="http://schemas.openxmlformats.org/officeDocument/2006/relationships/font" Target="fonts/Lor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866c16f9b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866c16f9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66c16f9b_0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866c16f9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66c16f9b_0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866c16f9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66c16f9b_0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866c16f9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66c16f9b_0_1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866c16f9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866c16f9b_0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866c16f9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866c16f9b_0_1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866c16f9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866c16f9b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866c16f9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66c16f9b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866c16f9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66c16f9b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866c16f9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66c16f9b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866c16f9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866c16f9b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866c16f9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866c16f9b_0_2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866c16f9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866c16f9b_0_2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866c16f9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866c16f9b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866c16f9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866c16f9b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866c16f9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866c16f9b_0_2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866c16f9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866c16f9b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866c16f9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866c16f9b_0_2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866c16f9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866c16f9b_0_2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866c16f9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866c16f9b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866c16f9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866c16f9b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866c16f9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866c16f9b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866c16f9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66c16f9b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66c16f9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66c16f9b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66c16f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66c16f9b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66c16f9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66c16f9b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66c16f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66c16f9b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66c16f9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66c16f9b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866c16f9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verse">
  <p:cSld name="BLANK_1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i="1" sz="3200"/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b="1" sz="1800">
                <a:latin typeface="Work Sans"/>
                <a:ea typeface="Work Sans"/>
                <a:cs typeface="Work Sans"/>
                <a:sym typeface="Work Sans"/>
              </a:defRPr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762000" y="2093925"/>
            <a:ext cx="7500900" cy="19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Generalizing Sentiment Analysis Techniques Across Sub-Categories of IMDB Movie Reviews</a:t>
            </a:r>
            <a:endParaRPr sz="3000"/>
          </a:p>
        </p:txBody>
      </p:sp>
      <p:sp>
        <p:nvSpPr>
          <p:cNvPr id="59" name="Google Shape;59;p12"/>
          <p:cNvSpPr txBox="1"/>
          <p:nvPr/>
        </p:nvSpPr>
        <p:spPr>
          <a:xfrm>
            <a:off x="741375" y="3878275"/>
            <a:ext cx="3592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Work Sans"/>
                <a:ea typeface="Work Sans"/>
                <a:cs typeface="Work Sans"/>
                <a:sym typeface="Work Sans"/>
              </a:rPr>
              <a:t>Nick Hathaway</a:t>
            </a:r>
            <a:endParaRPr sz="26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60" name="Google Shape;6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7426" y="384476"/>
            <a:ext cx="1777676" cy="177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20,000 movie cap for TMDb API (per genre)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Dead URLs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Animation lost ~40% of total movie titles through the process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1760100" y="131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{A968277D-F50B-491B-A71E-F4E63F7A1AFF}</a:tableStyleId>
              </a:tblPr>
              <a:tblGrid>
                <a:gridCol w="1098375"/>
                <a:gridCol w="920550"/>
                <a:gridCol w="1378575"/>
                <a:gridCol w="2151300"/>
              </a:tblGrid>
              <a:tr h="277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Genre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Class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Number Movies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Number of Reviews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1745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Animation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Positive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4,578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120,947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174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Negative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2,628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34,751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174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Unrated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2,977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32,889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1745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Comedy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Positive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9,855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252,001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174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Negative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7,440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85,300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174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Unrated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7,369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79,160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1745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Documentary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Positive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6,191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118,957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174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Negative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3,049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35,475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174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Unrated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3,611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32,469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0" name="Google Shape;130;p22"/>
          <p:cNvSpPr txBox="1"/>
          <p:nvPr/>
        </p:nvSpPr>
        <p:spPr>
          <a:xfrm>
            <a:off x="2215950" y="443250"/>
            <a:ext cx="47895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Work Sans"/>
                <a:ea typeface="Work Sans"/>
                <a:cs typeface="Work Sans"/>
                <a:sym typeface="Work Sans"/>
              </a:rPr>
              <a:t>The Final Corpus</a:t>
            </a:r>
            <a:endParaRPr b="1" sz="4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6" name="Google Shape;136;p23"/>
          <p:cNvGraphicFramePr/>
          <p:nvPr/>
        </p:nvGraphicFramePr>
        <p:xfrm>
          <a:off x="1757520" y="133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{A968277D-F50B-491B-A71E-F4E63F7A1AFF}</a:tableStyleId>
              </a:tblPr>
              <a:tblGrid>
                <a:gridCol w="1098375"/>
                <a:gridCol w="920550"/>
                <a:gridCol w="1378575"/>
                <a:gridCol w="2151300"/>
              </a:tblGrid>
              <a:tr h="174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Genre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Class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Number Movies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Number of Reviews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45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Horror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Positive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7,164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203,467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74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Negative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6,441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97,081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174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Unrated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5,402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65,541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1745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Romance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Positive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8,394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222,517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174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Negative 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6,011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68,829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174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Unrated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6,124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65,189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7" name="Google Shape;137;p23"/>
          <p:cNvSpPr txBox="1"/>
          <p:nvPr/>
        </p:nvSpPr>
        <p:spPr>
          <a:xfrm>
            <a:off x="2215950" y="443250"/>
            <a:ext cx="47895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Work Sans"/>
                <a:ea typeface="Work Sans"/>
                <a:cs typeface="Work Sans"/>
                <a:sym typeface="Work Sans"/>
              </a:rPr>
              <a:t>The Final Corpus</a:t>
            </a:r>
            <a:endParaRPr b="1" sz="4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634600" y="3629053"/>
            <a:ext cx="26667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Work Sans"/>
                <a:ea typeface="Work Sans"/>
                <a:cs typeface="Work Sans"/>
                <a:sym typeface="Work Sans"/>
              </a:rPr>
              <a:t>Positive: </a:t>
            </a: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917,889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Work Sans"/>
                <a:ea typeface="Work Sans"/>
                <a:cs typeface="Work Sans"/>
                <a:sym typeface="Work Sans"/>
              </a:rPr>
              <a:t>Negative: </a:t>
            </a: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321,436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Work Sans"/>
                <a:ea typeface="Work Sans"/>
                <a:cs typeface="Work Sans"/>
                <a:sym typeface="Work Sans"/>
              </a:rPr>
              <a:t>Unrated: </a:t>
            </a:r>
            <a:r>
              <a:rPr lang="en" sz="2000">
                <a:latin typeface="Work Sans"/>
                <a:ea typeface="Work Sans"/>
                <a:cs typeface="Work Sans"/>
                <a:sym typeface="Work Sans"/>
              </a:rPr>
              <a:t>275,248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593725" y="1391675"/>
            <a:ext cx="27261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Work Sans"/>
                <a:ea typeface="Work Sans"/>
                <a:cs typeface="Work Sans"/>
                <a:sym typeface="Work Sans"/>
              </a:rPr>
              <a:t>Polar word counts for </a:t>
            </a:r>
            <a:r>
              <a:rPr b="1" lang="en" sz="3000">
                <a:solidFill>
                  <a:srgbClr val="38761D"/>
                </a:solidFill>
                <a:latin typeface="Work Sans"/>
                <a:ea typeface="Work Sans"/>
                <a:cs typeface="Work Sans"/>
                <a:sym typeface="Work Sans"/>
              </a:rPr>
              <a:t>positive</a:t>
            </a:r>
            <a:r>
              <a:rPr b="1" lang="en" sz="3000">
                <a:latin typeface="Work Sans"/>
                <a:ea typeface="Work Sans"/>
                <a:cs typeface="Work Sans"/>
                <a:sym typeface="Work Sans"/>
              </a:rPr>
              <a:t> reviews</a:t>
            </a:r>
            <a:endParaRPr b="1" sz="3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45" name="Google Shape;145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750" y="1048138"/>
            <a:ext cx="4923600" cy="304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750" y="1048150"/>
            <a:ext cx="4923600" cy="30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593725" y="1391675"/>
            <a:ext cx="27261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Work Sans"/>
                <a:ea typeface="Work Sans"/>
                <a:cs typeface="Work Sans"/>
                <a:sym typeface="Work Sans"/>
              </a:rPr>
              <a:t>Polar word counts for </a:t>
            </a:r>
            <a:r>
              <a:rPr b="1" lang="en" sz="3000">
                <a:solidFill>
                  <a:srgbClr val="A61C00"/>
                </a:solidFill>
                <a:latin typeface="Work Sans"/>
                <a:ea typeface="Work Sans"/>
                <a:cs typeface="Work Sans"/>
                <a:sym typeface="Work Sans"/>
              </a:rPr>
              <a:t>negative </a:t>
            </a:r>
            <a:r>
              <a:rPr b="1" lang="en" sz="3000">
                <a:latin typeface="Work Sans"/>
                <a:ea typeface="Work Sans"/>
                <a:cs typeface="Work Sans"/>
                <a:sym typeface="Work Sans"/>
              </a:rPr>
              <a:t>reviews</a:t>
            </a:r>
            <a:endParaRPr b="1" sz="3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750" y="1048150"/>
            <a:ext cx="4923600" cy="30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593725" y="1391675"/>
            <a:ext cx="27261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Work Sans"/>
                <a:ea typeface="Work Sans"/>
                <a:cs typeface="Work Sans"/>
                <a:sym typeface="Work Sans"/>
              </a:rPr>
              <a:t>Number of titles by review contribution</a:t>
            </a:r>
            <a:endParaRPr b="1" sz="3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60" name="Google Shape;160;p2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746" y="1048150"/>
            <a:ext cx="4923603" cy="30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750" y="1048150"/>
            <a:ext cx="4923600" cy="30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/>
        </p:nvSpPr>
        <p:spPr>
          <a:xfrm>
            <a:off x="593725" y="1391675"/>
            <a:ext cx="27261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Work Sans"/>
                <a:ea typeface="Work Sans"/>
                <a:cs typeface="Work Sans"/>
                <a:sym typeface="Work Sans"/>
              </a:rPr>
              <a:t>Number of total reviews by review contribution</a:t>
            </a:r>
            <a:endParaRPr b="1" sz="3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68" name="Google Shape;168;p2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746" y="1048150"/>
            <a:ext cx="4923603" cy="30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6750" y="1054264"/>
            <a:ext cx="4923600" cy="3038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1012800" y="2726350"/>
            <a:ext cx="5558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Methodology</a:t>
            </a:r>
            <a:endParaRPr sz="6000"/>
          </a:p>
        </p:txBody>
      </p:sp>
      <p:sp>
        <p:nvSpPr>
          <p:cNvPr id="175" name="Google Shape;175;p28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Linear Support Vector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Binary: predicts review as negative or positive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Text has been stemmed, stop words removed, references to rating deleted</a:t>
            </a:r>
            <a:endParaRPr/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Extracted Features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Work Sans"/>
              <a:buAutoNum type="arabicPeriod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Unigram word counts </a:t>
            </a:r>
            <a:r>
              <a:rPr lang="en"/>
              <a:t>(from top 500 most frequent)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AutoNum type="arabicPeriod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Bigram counts</a:t>
            </a:r>
            <a:r>
              <a:rPr lang="en"/>
              <a:t> (from 100 highest mutual info)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AutoNum type="arabicPeriod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Percentage positive and negative words</a:t>
            </a:r>
            <a:r>
              <a:rPr lang="en"/>
              <a:t> (Hu and Liu’s sentiment lexicon)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AutoNum type="arabicPeriod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Positive: </a:t>
            </a:r>
            <a:r>
              <a:rPr lang="en"/>
              <a:t>Negative word ratios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1012800" y="27263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Introduction</a:t>
            </a:r>
            <a:endParaRPr sz="6000"/>
          </a:p>
        </p:txBody>
      </p:sp>
      <p:sp>
        <p:nvSpPr>
          <p:cNvPr id="66" name="Google Shape;66;p13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Train-Test Splits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Trained on mixed genres, tested on specific genre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Trained on specific genre, tested on mixed genres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Trained on four other genres, tested on specific genre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Trained on specific genres, tested on specific genres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869150" y="847600"/>
            <a:ext cx="70485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informative features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Negative:</a:t>
            </a:r>
            <a:r>
              <a:rPr lang="en"/>
              <a:t> worst, wast, aw, bore, terribl, unfortun, suppos, horribl, disappoint, poor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Positive:</a:t>
            </a:r>
            <a:r>
              <a:rPr lang="en"/>
              <a:t> percent_pos_words, highli recommend, must see, edge seat, top notch, excel, one best, perfect, brilliant, hillari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869150" y="847600"/>
            <a:ext cx="70485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informative features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Bigrams more often found as positive predictors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Only bigram in the top 20 for negative features was “wast time”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When trained on specific genres, actors and movie titles became more informative features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ctrTitle"/>
          </p:nvPr>
        </p:nvSpPr>
        <p:spPr>
          <a:xfrm>
            <a:off x="1012800" y="2726350"/>
            <a:ext cx="5558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Results</a:t>
            </a:r>
            <a:endParaRPr sz="6000"/>
          </a:p>
        </p:txBody>
      </p:sp>
      <p:sp>
        <p:nvSpPr>
          <p:cNvPr id="216" name="Google Shape;216;p34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869150" y="847600"/>
            <a:ext cx="64281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Performance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For most genres, similar F-Scores (~83 to 86%)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Some changes in precision and recall (not significant)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One genre stood out:</a:t>
            </a: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 Horror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9" name="Google Shape;229;p36"/>
          <p:cNvGraphicFramePr/>
          <p:nvPr/>
        </p:nvGraphicFramePr>
        <p:xfrm>
          <a:off x="2307672" y="60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{A968277D-F50B-491B-A71E-F4E63F7A1AFF}</a:tableStyleId>
              </a:tblPr>
              <a:tblGrid>
                <a:gridCol w="1104900"/>
                <a:gridCol w="923925"/>
                <a:gridCol w="923925"/>
                <a:gridCol w="1104900"/>
                <a:gridCol w="933450"/>
                <a:gridCol w="9525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Animation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Comedy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Documentary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Horror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Romance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Animation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85.46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85.29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85.10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85.22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Comedy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85.17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85.09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85.00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85.10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Documentary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84.53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84.50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84.00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84.41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Horror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85.07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85.22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84.58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84.54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Romance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85.48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85.52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85.23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85.00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30" name="Google Shape;230;p36"/>
          <p:cNvSpPr txBox="1"/>
          <p:nvPr/>
        </p:nvSpPr>
        <p:spPr>
          <a:xfrm>
            <a:off x="549020" y="1546150"/>
            <a:ext cx="15099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Work Sans"/>
                <a:ea typeface="Work Sans"/>
                <a:cs typeface="Work Sans"/>
                <a:sym typeface="Work Sans"/>
              </a:rPr>
              <a:t>Trained on specific genres, tested on specific genres</a:t>
            </a:r>
            <a:endParaRPr b="1" sz="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Horror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Trained on mixed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Positive reviews: higher precision, lower recall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Negative reviews: lower precision, higher recall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Trained on horror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Positive reviews: lower precision, higher recall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Negative reviews: higher precision, lower recall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Google Shape;242;p38"/>
          <p:cNvGraphicFramePr/>
          <p:nvPr/>
        </p:nvGraphicFramePr>
        <p:xfrm>
          <a:off x="2424700" y="271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{A968277D-F50B-491B-A71E-F4E63F7A1AFF}</a:tableStyleId>
              </a:tblPr>
              <a:tblGrid>
                <a:gridCol w="1469775"/>
                <a:gridCol w="1469775"/>
                <a:gridCol w="960725"/>
                <a:gridCol w="1018075"/>
                <a:gridCol w="10252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Genre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Polarity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Precision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Recall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F-Score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Horror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Positive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87.311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83.11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85.24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Negative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83.91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88.10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85.96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8"/>
          <p:cNvSpPr txBox="1"/>
          <p:nvPr/>
        </p:nvSpPr>
        <p:spPr>
          <a:xfrm>
            <a:off x="549020" y="2620489"/>
            <a:ext cx="15099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Work Sans"/>
                <a:ea typeface="Work Sans"/>
                <a:cs typeface="Work Sans"/>
                <a:sym typeface="Work Sans"/>
              </a:rPr>
              <a:t>Trained on other genres, tested on horror</a:t>
            </a:r>
            <a:endParaRPr b="1" sz="2000">
              <a:latin typeface="Work Sans"/>
              <a:ea typeface="Work Sans"/>
              <a:cs typeface="Work Sans"/>
              <a:sym typeface="Work Sans"/>
            </a:endParaRPr>
          </a:p>
        </p:txBody>
      </p:sp>
      <p:graphicFrame>
        <p:nvGraphicFramePr>
          <p:cNvPr id="245" name="Google Shape;245;p38"/>
          <p:cNvGraphicFramePr/>
          <p:nvPr/>
        </p:nvGraphicFramePr>
        <p:xfrm>
          <a:off x="2424698" y="86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{A968277D-F50B-491B-A71E-F4E63F7A1AFF}</a:tableStyleId>
              </a:tblPr>
              <a:tblGrid>
                <a:gridCol w="1469775"/>
                <a:gridCol w="1469775"/>
                <a:gridCol w="960725"/>
                <a:gridCol w="1018075"/>
                <a:gridCol w="1025250"/>
              </a:tblGrid>
              <a:tr h="279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Genre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Polarity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Precision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Recall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F-Score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Horror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Positive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88.26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81.05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84.50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94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Negative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82.48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89.22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85.72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46" name="Google Shape;246;p38"/>
          <p:cNvSpPr txBox="1"/>
          <p:nvPr/>
        </p:nvSpPr>
        <p:spPr>
          <a:xfrm>
            <a:off x="549020" y="760306"/>
            <a:ext cx="15099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Work Sans"/>
                <a:ea typeface="Work Sans"/>
                <a:cs typeface="Work Sans"/>
                <a:sym typeface="Work Sans"/>
              </a:rPr>
              <a:t>Trained on all genres, tested on horror</a:t>
            </a:r>
            <a:endParaRPr b="1" sz="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52" name="Google Shape;252;p39"/>
          <p:cNvGraphicFramePr/>
          <p:nvPr/>
        </p:nvGraphicFramePr>
        <p:xfrm>
          <a:off x="2179775" y="4879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{A968277D-F50B-491B-A71E-F4E63F7A1AFF}</a:tableStyleId>
              </a:tblPr>
              <a:tblGrid>
                <a:gridCol w="1469775"/>
                <a:gridCol w="1469775"/>
                <a:gridCol w="960725"/>
                <a:gridCol w="1018075"/>
                <a:gridCol w="10252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Genre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Polarity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Precision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Recall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F-Score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2794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Animation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Positive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82.64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88.91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85.66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2794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Negative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88.00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81.32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84.53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2794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Comedy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Positive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82.79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88.38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85.50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2794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Negative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87.54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81.63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84.48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2794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Documentary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Positive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81.62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87.80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84.60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2794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Negative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86.80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80.23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83.39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2794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Romance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Positive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81.67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90.32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85.78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  <a:tr h="2794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Negative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89.17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79.72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84.18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53" name="Google Shape;253;p39"/>
          <p:cNvSpPr txBox="1"/>
          <p:nvPr/>
        </p:nvSpPr>
        <p:spPr>
          <a:xfrm>
            <a:off x="549020" y="1546150"/>
            <a:ext cx="15099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Work Sans"/>
                <a:ea typeface="Work Sans"/>
                <a:cs typeface="Work Sans"/>
                <a:sym typeface="Work Sans"/>
              </a:rPr>
              <a:t>Trained on horror, tested on specific genres</a:t>
            </a:r>
            <a:endParaRPr b="1" sz="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869150" y="847600"/>
            <a:ext cx="58995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Overlapping Genres</a:t>
            </a:r>
            <a:endParaRPr/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Movies can have any number of genres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Concert recording: documentary, music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Stand-up routine: documentary, comedy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All genre tags given equal rating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Do multiple tags create a new genre or are the effects of the genres additive?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Defining domains for Natural Language Processing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Sentiment Analysis and online movie reviews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Classify as positive or negative</a:t>
            </a:r>
            <a:endParaRPr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Goal: create robust models</a:t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Sentiment generalizes well at the level of movie genres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Except for horror (differences in precision and recall)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Higher threshold of negative words required for negative classification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Other subdomains to consider?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869150" y="847600"/>
            <a:ext cx="53868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Thank you to Bob Frank for your guidance and support and to Raffaella Zanuttini and the linguistics seniors for your company, feedback, and endless supply of bagels. </a:t>
            </a:r>
            <a:endParaRPr/>
          </a:p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869150" y="1822025"/>
            <a:ext cx="74058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Unsplash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81" name="Google Shape;281;p43"/>
          <p:cNvSpPr/>
          <p:nvPr/>
        </p:nvSpPr>
        <p:spPr>
          <a:xfrm>
            <a:off x="7434236" y="711718"/>
            <a:ext cx="1006453" cy="903419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Other review corpora: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Pang and Lee (2004)</a:t>
            </a:r>
            <a:endParaRPr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/>
              <a:t>Maas et. al (2011)</a:t>
            </a:r>
            <a:endParaRPr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1:</a:t>
            </a:r>
            <a:r>
              <a:rPr lang="en"/>
              <a:t> How effectively will</a:t>
            </a:r>
            <a:r>
              <a:rPr lang="en"/>
              <a:t> a sentiment classifier generalize at the level of movie genres?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2:</a:t>
            </a:r>
            <a:r>
              <a:rPr lang="en"/>
              <a:t> Will some genres perform better or worse than their peers?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ctrTitle"/>
          </p:nvPr>
        </p:nvSpPr>
        <p:spPr>
          <a:xfrm>
            <a:off x="1012800" y="27263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The Corpus</a:t>
            </a:r>
            <a:endParaRPr sz="6000"/>
          </a:p>
        </p:txBody>
      </p:sp>
      <p:sp>
        <p:nvSpPr>
          <p:cNvPr id="93" name="Google Shape;93;p17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869150" y="2312925"/>
            <a:ext cx="74169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Launched in 1990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57th most visited site globally (Alexa rank)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Wiki-style editing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31.6% of visitors are from the U.S.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350" y="609111"/>
            <a:ext cx="4506825" cy="392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765750" y="1505375"/>
            <a:ext cx="2622300" cy="1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Work Sans"/>
                <a:ea typeface="Work Sans"/>
                <a:cs typeface="Work Sans"/>
                <a:sym typeface="Work Sans"/>
              </a:rPr>
              <a:t>Example review</a:t>
            </a:r>
            <a:endParaRPr b="1" sz="4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5DE5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869150" y="847600"/>
            <a:ext cx="55998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Corpus</a:t>
            </a:r>
            <a:endParaRPr/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005025" y="2518850"/>
            <a:ext cx="2555400" cy="1325100"/>
          </a:xfrm>
          <a:prstGeom prst="homePlate">
            <a:avLst>
              <a:gd fmla="val 30129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TMDb API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Titles by Genre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3221095" y="2518850"/>
            <a:ext cx="2604600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OMDb API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Title -&gt; ID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5486307" y="2518850"/>
            <a:ext cx="2604600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IMDb 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Scrape URL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