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473" r:id="rId2"/>
    <p:sldId id="474" r:id="rId3"/>
    <p:sldId id="479" r:id="rId4"/>
    <p:sldId id="477" r:id="rId5"/>
    <p:sldId id="476" r:id="rId6"/>
    <p:sldId id="478" r:id="rId7"/>
    <p:sldId id="299" r:id="rId8"/>
    <p:sldId id="339" r:id="rId9"/>
    <p:sldId id="341" r:id="rId10"/>
    <p:sldId id="342" r:id="rId11"/>
    <p:sldId id="343" r:id="rId12"/>
    <p:sldId id="344" r:id="rId13"/>
    <p:sldId id="440" r:id="rId14"/>
    <p:sldId id="459" r:id="rId15"/>
    <p:sldId id="461" r:id="rId16"/>
    <p:sldId id="480" r:id="rId17"/>
    <p:sldId id="471" r:id="rId18"/>
    <p:sldId id="349" r:id="rId19"/>
    <p:sldId id="350" r:id="rId20"/>
    <p:sldId id="441" r:id="rId21"/>
    <p:sldId id="351" r:id="rId22"/>
    <p:sldId id="462" r:id="rId23"/>
    <p:sldId id="463" r:id="rId24"/>
    <p:sldId id="354" r:id="rId25"/>
    <p:sldId id="355" r:id="rId26"/>
    <p:sldId id="464" r:id="rId27"/>
    <p:sldId id="358" r:id="rId28"/>
    <p:sldId id="345" r:id="rId29"/>
    <p:sldId id="360" r:id="rId30"/>
    <p:sldId id="442" r:id="rId31"/>
    <p:sldId id="362" r:id="rId32"/>
    <p:sldId id="363" r:id="rId33"/>
    <p:sldId id="365" r:id="rId34"/>
    <p:sldId id="369" r:id="rId35"/>
    <p:sldId id="445" r:id="rId36"/>
    <p:sldId id="465" r:id="rId37"/>
    <p:sldId id="375" r:id="rId38"/>
    <p:sldId id="444" r:id="rId39"/>
    <p:sldId id="378" r:id="rId40"/>
    <p:sldId id="380" r:id="rId41"/>
    <p:sldId id="381" r:id="rId42"/>
    <p:sldId id="382" r:id="rId43"/>
    <p:sldId id="466" r:id="rId44"/>
    <p:sldId id="383" r:id="rId45"/>
    <p:sldId id="384" r:id="rId46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00"/>
    <a:srgbClr val="CC9900"/>
    <a:srgbClr val="339933"/>
    <a:srgbClr val="C0FEF9"/>
    <a:srgbClr val="CECECE"/>
    <a:srgbClr val="DADADA"/>
    <a:srgbClr val="FF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7" autoAdjust="0"/>
    <p:restoredTop sz="94660"/>
  </p:normalViewPr>
  <p:slideViewPr>
    <p:cSldViewPr>
      <p:cViewPr varScale="1">
        <p:scale>
          <a:sx n="67" d="100"/>
          <a:sy n="67" d="100"/>
        </p:scale>
        <p:origin x="123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70D3E50-02C7-4A98-9474-588CA64AF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163" y="4121150"/>
            <a:ext cx="638175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5F0710FB-C531-4EB8-9806-CB3D328684AD}" type="slidenum">
              <a:rPr lang="en-US" altLang="en-US" sz="3500">
                <a:solidFill>
                  <a:schemeClr val="tx1"/>
                </a:solidFill>
              </a:rPr>
              <a:pPr/>
              <a:t>‹#›</a:t>
            </a:fld>
            <a:endParaRPr lang="en-US" altLang="en-US" sz="3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6B13FB9-4489-476D-B480-856BBE7C607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C4B2F13-8894-43DF-8AF6-A0334A4434A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33FC2CC-EEB5-4804-AD33-8B69399CE3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0003257-2574-40DB-800E-F23C122FD7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3C83863B-8D75-4009-AA03-48E06D9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2982913"/>
            <a:ext cx="6286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5" name="Picture 1033">
            <a:extLst>
              <a:ext uri="{FF2B5EF4-FFF2-40B4-BE49-F238E27FC236}">
                <a16:creationId xmlns:a16="http://schemas.microsoft.com/office/drawing/2014/main" id="{D5582E62-A683-4EBE-982F-41259064885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35" descr="awtri_4c UPDATE_color">
            <a:extLst>
              <a:ext uri="{FF2B5EF4-FFF2-40B4-BE49-F238E27FC236}">
                <a16:creationId xmlns:a16="http://schemas.microsoft.com/office/drawing/2014/main" id="{CE54123E-EDD9-419D-8DFD-0FECFF02C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103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7047" name="Rectangle 10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CC66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032">
            <a:extLst>
              <a:ext uri="{FF2B5EF4-FFF2-40B4-BE49-F238E27FC236}">
                <a16:creationId xmlns:a16="http://schemas.microsoft.com/office/drawing/2014/main" id="{228E7D23-6474-4E4C-AAB7-DFBCD05192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838200" y="6324600"/>
            <a:ext cx="4876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2005 Pearson Education, Inc. 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75820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EF32DC3-A1F8-49A3-9FB2-0F8F5773BC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2005 Pearson Education, Inc. 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339955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5A42CEA-5C2E-481A-95FC-2884A94F7C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2005 Pearson Education, Inc. 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375205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C665924-272F-426F-993D-2814BFD8420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2005 Pearson Education, Inc. 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1581359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8D5536-8218-4933-A657-4CAA93DA65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2005 Pearson Education, Inc. 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4036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C6035A-7CB8-44AF-A796-173B01618C0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2005 Pearson Education, Inc. 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311016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985C6BC-69A3-44E8-8483-0840A2A822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2005 Pearson Education, Inc. 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88543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289E23B-FA38-4B4B-BCB8-844C705533E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2005 Pearson Education, Inc. 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08271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D9A46B0-A813-4A60-8FE3-2C1D39BEF42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2005 Pearson Education, Inc. 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5862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851717-3A88-4021-947F-0771D3B859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2005 Pearson Education, Inc. 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02809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0C0076B-AC32-4F2B-92DF-3151FC20706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2005 Pearson Education, Inc. 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04595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7C98CE4A-7CFA-4226-9B7E-64F50185424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2005 Pearson Education, Inc. 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41699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46288C9-801B-4290-A3EB-C1B6AB7BB9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2005 Pearson Education, Inc. 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18206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0CB93A-B4AC-46E9-AE9F-B61EDE7664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2005 Pearson Education, Inc. 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334919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8733ECB-CF48-40A4-B31F-7EACEF708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2982913"/>
            <a:ext cx="6286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01C9F81-6B92-41EE-8626-D8EF3002ABC4}"/>
              </a:ext>
            </a:extLst>
          </p:cNvPr>
          <p:cNvPicPr>
            <a:picLocks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AADA27AD-F8BB-4EBF-A253-0D8D63F8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6480175"/>
            <a:ext cx="14478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316501"/>
                </a:solidFill>
                <a:latin typeface="Arial" panose="020B0604020202020204" pitchFamily="34" charset="0"/>
              </a:rPr>
              <a:t>Slide  5 -  </a:t>
            </a:r>
            <a:fld id="{78ECE88E-040A-4C1D-A48C-0959C97173E7}" type="slidenum">
              <a:rPr lang="en-US" altLang="en-US" sz="1400" b="1">
                <a:solidFill>
                  <a:srgbClr val="316501"/>
                </a:solidFill>
                <a:latin typeface="Arial" panose="020B0604020202020204" pitchFamily="34" charset="0"/>
              </a:rPr>
              <a:pPr/>
              <a:t>‹#›</a:t>
            </a:fld>
            <a:endParaRPr lang="en-US" altLang="en-US" sz="1400" b="1">
              <a:solidFill>
                <a:srgbClr val="316501"/>
              </a:solidFill>
              <a:latin typeface="Arial" panose="020B0604020202020204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D5F54E0-D55A-455E-A731-3CAB038552D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3246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31650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Copyright © 2005 Pearson Education, Inc.  Publishing as Pearson Addison-Wesley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8F009C6-393A-4A7F-8098-F509FC78A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49F37403-1CD4-4C39-82AC-AE2ED5694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1650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1650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1650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1650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16501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16501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16501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16501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1650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16501"/>
        </a:buClr>
        <a:buSzPct val="70000"/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SzPct val="70000"/>
        <a:buFont typeface="Wingdings" panose="05000000000000000000" pitchFamily="2" charset="2"/>
        <a:buChar char="q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16501"/>
        </a:buClr>
        <a:buSzPct val="70000"/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16501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16501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16501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16501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16501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0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42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2.png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54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5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25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2">
            <a:extLst>
              <a:ext uri="{FF2B5EF4-FFF2-40B4-BE49-F238E27FC236}">
                <a16:creationId xmlns:a16="http://schemas.microsoft.com/office/drawing/2014/main" id="{45EAAFB9-3E68-41DD-B3E8-2B3A1A02A0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20ADD0B-98CA-47F5-BC52-4DDA1C7F63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4.8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D9D21AE3-E433-461D-A777-1D9621AC35C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/>
              <a:t>Primitieve functies en</a:t>
            </a:r>
          </a:p>
          <a:p>
            <a:endParaRPr lang="en-US" altLang="en-US"/>
          </a:p>
          <a:p>
            <a:r>
              <a:rPr lang="en-US" altLang="en-US"/>
              <a:t>Onbepaalde integralen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>
            <a:extLst>
              <a:ext uri="{FF2B5EF4-FFF2-40B4-BE49-F238E27FC236}">
                <a16:creationId xmlns:a16="http://schemas.microsoft.com/office/drawing/2014/main" id="{952CC7EE-9625-49F6-80D8-41C0C0B504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15363" name="Picture 3074" descr="05-02">
            <a:extLst>
              <a:ext uri="{FF2B5EF4-FFF2-40B4-BE49-F238E27FC236}">
                <a16:creationId xmlns:a16="http://schemas.microsoft.com/office/drawing/2014/main" id="{160F8679-9842-4DF8-BD42-032BEA626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41375"/>
            <a:ext cx="8001000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3075">
            <a:extLst>
              <a:ext uri="{FF2B5EF4-FFF2-40B4-BE49-F238E27FC236}">
                <a16:creationId xmlns:a16="http://schemas.microsoft.com/office/drawing/2014/main" id="{65170B60-FCF4-4511-81D5-DA4A7F0A1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200" y="14288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2000">
                <a:solidFill>
                  <a:srgbClr val="FFFFFF"/>
                </a:solidFill>
              </a:rPr>
              <a:t>Bovensom</a:t>
            </a:r>
          </a:p>
        </p:txBody>
      </p:sp>
      <p:grpSp>
        <p:nvGrpSpPr>
          <p:cNvPr id="15365" name="Group 3080">
            <a:extLst>
              <a:ext uri="{FF2B5EF4-FFF2-40B4-BE49-F238E27FC236}">
                <a16:creationId xmlns:a16="http://schemas.microsoft.com/office/drawing/2014/main" id="{007EDAAC-722B-426B-8803-6C6936CE700F}"/>
              </a:ext>
            </a:extLst>
          </p:cNvPr>
          <p:cNvGrpSpPr>
            <a:grpSpLocks/>
          </p:cNvGrpSpPr>
          <p:nvPr/>
        </p:nvGrpSpPr>
        <p:grpSpPr bwMode="auto">
          <a:xfrm>
            <a:off x="1660525" y="3267075"/>
            <a:ext cx="1006475" cy="519113"/>
            <a:chOff x="1046" y="2058"/>
            <a:chExt cx="634" cy="327"/>
          </a:xfrm>
        </p:grpSpPr>
        <p:sp>
          <p:nvSpPr>
            <p:cNvPr id="15369" name="Rectangle 3078">
              <a:extLst>
                <a:ext uri="{FF2B5EF4-FFF2-40B4-BE49-F238E27FC236}">
                  <a16:creationId xmlns:a16="http://schemas.microsoft.com/office/drawing/2014/main" id="{9D0F5A17-31F9-4F65-82A4-BDC7B1B9C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112"/>
              <a:ext cx="62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5370" name="Text Box 3076">
              <a:extLst>
                <a:ext uri="{FF2B5EF4-FFF2-40B4-BE49-F238E27FC236}">
                  <a16:creationId xmlns:a16="http://schemas.microsoft.com/office/drawing/2014/main" id="{E7AAE7FE-66E4-437C-B8B8-AB374A4D2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2058"/>
              <a:ext cx="6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BE" altLang="en-US" sz="2800"/>
                <a:t>0.875</a:t>
              </a:r>
            </a:p>
          </p:txBody>
        </p:sp>
      </p:grpSp>
      <p:grpSp>
        <p:nvGrpSpPr>
          <p:cNvPr id="15366" name="Group 3081">
            <a:extLst>
              <a:ext uri="{FF2B5EF4-FFF2-40B4-BE49-F238E27FC236}">
                <a16:creationId xmlns:a16="http://schemas.microsoft.com/office/drawing/2014/main" id="{C1AC6A46-2C93-496C-A32E-D72F2CC3FFD7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419475"/>
            <a:ext cx="1447800" cy="519113"/>
            <a:chOff x="3552" y="2154"/>
            <a:chExt cx="912" cy="327"/>
          </a:xfrm>
        </p:grpSpPr>
        <p:sp>
          <p:nvSpPr>
            <p:cNvPr id="15367" name="Rectangle 3079">
              <a:extLst>
                <a:ext uri="{FF2B5EF4-FFF2-40B4-BE49-F238E27FC236}">
                  <a16:creationId xmlns:a16="http://schemas.microsoft.com/office/drawing/2014/main" id="{E35EE7F1-7055-41F6-B790-FFA4F55FE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160"/>
              <a:ext cx="912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5368" name="Text Box 3077">
              <a:extLst>
                <a:ext uri="{FF2B5EF4-FFF2-40B4-BE49-F238E27FC236}">
                  <a16:creationId xmlns:a16="http://schemas.microsoft.com/office/drawing/2014/main" id="{1DCEC181-CAF3-463E-8173-B7C8D0CD2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154"/>
              <a:ext cx="8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BE" altLang="en-US" sz="2800"/>
                <a:t>0.78215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E7E638FA-2984-4531-AF5F-DE7953DE91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751382D7-1BED-4762-9139-F2562F98E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0"/>
            <a:ext cx="1241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2000">
                <a:solidFill>
                  <a:srgbClr val="FFFFFF"/>
                </a:solidFill>
              </a:rPr>
              <a:t>Ondersom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05467A0E-6E46-4517-BEBA-8C71F3B5D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3188" y="-15875"/>
            <a:ext cx="1971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2000">
                <a:solidFill>
                  <a:srgbClr val="FFFFFF"/>
                </a:solidFill>
              </a:rPr>
              <a:t>Middelpuntsregel</a:t>
            </a:r>
          </a:p>
        </p:txBody>
      </p:sp>
      <p:grpSp>
        <p:nvGrpSpPr>
          <p:cNvPr id="16389" name="Group 11">
            <a:extLst>
              <a:ext uri="{FF2B5EF4-FFF2-40B4-BE49-F238E27FC236}">
                <a16:creationId xmlns:a16="http://schemas.microsoft.com/office/drawing/2014/main" id="{D669C85B-8369-4D52-97E7-C57D9689F7F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762000"/>
            <a:ext cx="8153400" cy="5375275"/>
            <a:chOff x="336" y="480"/>
            <a:chExt cx="5136" cy="3386"/>
          </a:xfrm>
        </p:grpSpPr>
        <p:pic>
          <p:nvPicPr>
            <p:cNvPr id="16393" name="Picture 2" descr="05-03">
              <a:extLst>
                <a:ext uri="{FF2B5EF4-FFF2-40B4-BE49-F238E27FC236}">
                  <a16:creationId xmlns:a16="http://schemas.microsoft.com/office/drawing/2014/main" id="{3162F31B-FBBB-4BC5-8677-5FB27AFEC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480"/>
              <a:ext cx="5136" cy="3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4" name="Rectangle 6">
              <a:extLst>
                <a:ext uri="{FF2B5EF4-FFF2-40B4-BE49-F238E27FC236}">
                  <a16:creationId xmlns:a16="http://schemas.microsoft.com/office/drawing/2014/main" id="{2089F24F-7D16-4E73-B25B-D7CA9C382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60"/>
              <a:ext cx="1008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6395" name="Text Box 7">
              <a:extLst>
                <a:ext uri="{FF2B5EF4-FFF2-40B4-BE49-F238E27FC236}">
                  <a16:creationId xmlns:a16="http://schemas.microsoft.com/office/drawing/2014/main" id="{BF45CD7A-43AD-41E8-A932-FF7DBD48C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2" y="2154"/>
              <a:ext cx="9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BE" altLang="en-US" sz="2800"/>
                <a:t>0.671875</a:t>
              </a:r>
            </a:p>
          </p:txBody>
        </p:sp>
      </p:grpSp>
      <p:grpSp>
        <p:nvGrpSpPr>
          <p:cNvPr id="16390" name="Group 8">
            <a:extLst>
              <a:ext uri="{FF2B5EF4-FFF2-40B4-BE49-F238E27FC236}">
                <a16:creationId xmlns:a16="http://schemas.microsoft.com/office/drawing/2014/main" id="{5189077A-674B-4A59-B893-E705E345E5CF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429000"/>
            <a:ext cx="1447800" cy="519113"/>
            <a:chOff x="3552" y="2154"/>
            <a:chExt cx="912" cy="327"/>
          </a:xfrm>
        </p:grpSpPr>
        <p:sp>
          <p:nvSpPr>
            <p:cNvPr id="16391" name="Rectangle 9">
              <a:extLst>
                <a:ext uri="{FF2B5EF4-FFF2-40B4-BE49-F238E27FC236}">
                  <a16:creationId xmlns:a16="http://schemas.microsoft.com/office/drawing/2014/main" id="{3CA9DA80-6D75-4917-910C-609FE9E09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160"/>
              <a:ext cx="912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6392" name="Text Box 10">
              <a:extLst>
                <a:ext uri="{FF2B5EF4-FFF2-40B4-BE49-F238E27FC236}">
                  <a16:creationId xmlns:a16="http://schemas.microsoft.com/office/drawing/2014/main" id="{5BD3D8DB-F70B-4CFB-A0A2-E3F5C9BB9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154"/>
              <a:ext cx="8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BE" altLang="en-US" sz="2800"/>
                <a:t>0.53125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5AB29866-2F67-4DB0-A92D-160A4D52B0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17411" name="Picture 3" descr="05-04a">
            <a:extLst>
              <a:ext uri="{FF2B5EF4-FFF2-40B4-BE49-F238E27FC236}">
                <a16:creationId xmlns:a16="http://schemas.microsoft.com/office/drawing/2014/main" id="{DEB20DAC-C5C9-4725-9AB1-543875AA9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304800"/>
            <a:ext cx="25749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 descr="05-04b">
            <a:extLst>
              <a:ext uri="{FF2B5EF4-FFF2-40B4-BE49-F238E27FC236}">
                <a16:creationId xmlns:a16="http://schemas.microsoft.com/office/drawing/2014/main" id="{5E758DD1-205D-4D3B-A24D-9E5E6B2BA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3938"/>
            <a:ext cx="297180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 descr="Ta05-01">
            <a:extLst>
              <a:ext uri="{FF2B5EF4-FFF2-40B4-BE49-F238E27FC236}">
                <a16:creationId xmlns:a16="http://schemas.microsoft.com/office/drawing/2014/main" id="{21D99C89-9E00-4D54-A5BA-59EEA28583E5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954088"/>
            <a:ext cx="6858000" cy="3465512"/>
          </a:xfrm>
          <a:noFill/>
        </p:spPr>
      </p:pic>
      <p:sp>
        <p:nvSpPr>
          <p:cNvPr id="17414" name="Text Box 7">
            <a:extLst>
              <a:ext uri="{FF2B5EF4-FFF2-40B4-BE49-F238E27FC236}">
                <a16:creationId xmlns:a16="http://schemas.microsoft.com/office/drawing/2014/main" id="{6AEA0387-6FEA-4E2E-A465-9DA0BF267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4686300"/>
            <a:ext cx="47117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/>
              <a:t>Hoe meer intervallen hoe dichter de sommen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/>
              <a:t>bij elkaar liggen en de oppervlakte benaderen.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/>
              <a:t>De sommen zijn gelijk aan de oppervlakte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/>
              <a:t>in de limiet voor het aantal intervallen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/>
              <a:t>gaande naar oneindig?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2">
            <a:extLst>
              <a:ext uri="{FF2B5EF4-FFF2-40B4-BE49-F238E27FC236}">
                <a16:creationId xmlns:a16="http://schemas.microsoft.com/office/drawing/2014/main" id="{88D9DB5A-853C-4FAF-B6DC-DF7E9A5AF76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869077A-669C-441D-BED7-36DF5042397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5.2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703FE281-B7A4-4207-9BEF-1653F42B44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/>
              <a:t>Sigma Notatie en                             Sommaties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>
            <a:extLst>
              <a:ext uri="{FF2B5EF4-FFF2-40B4-BE49-F238E27FC236}">
                <a16:creationId xmlns:a16="http://schemas.microsoft.com/office/drawing/2014/main" id="{B6918A0B-2D7F-4CC7-B2BC-0ACA048C09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19459" name="Picture 1026" descr="05-sum-336">
            <a:extLst>
              <a:ext uri="{FF2B5EF4-FFF2-40B4-BE49-F238E27FC236}">
                <a16:creationId xmlns:a16="http://schemas.microsoft.com/office/drawing/2014/main" id="{E2673639-4197-4BFF-AC6A-CFD0DDB09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304800"/>
            <a:ext cx="6977062" cy="243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1027" descr="05-TaEx-01">
            <a:extLst>
              <a:ext uri="{FF2B5EF4-FFF2-40B4-BE49-F238E27FC236}">
                <a16:creationId xmlns:a16="http://schemas.microsoft.com/office/drawing/2014/main" id="{DCD5B583-B31C-44E1-A90E-4A73F994769C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971800"/>
            <a:ext cx="7772400" cy="3729038"/>
          </a:xfr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2">
            <a:extLst>
              <a:ext uri="{FF2B5EF4-FFF2-40B4-BE49-F238E27FC236}">
                <a16:creationId xmlns:a16="http://schemas.microsoft.com/office/drawing/2014/main" id="{220E40B7-2C5A-47AC-85BA-251729FAC4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20483" name="Picture 1026" descr="05-337">
            <a:extLst>
              <a:ext uri="{FF2B5EF4-FFF2-40B4-BE49-F238E27FC236}">
                <a16:creationId xmlns:a16="http://schemas.microsoft.com/office/drawing/2014/main" id="{8B715A85-8588-4546-8934-778DB7004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6296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1027" descr="05-338">
            <a:extLst>
              <a:ext uri="{FF2B5EF4-FFF2-40B4-BE49-F238E27FC236}">
                <a16:creationId xmlns:a16="http://schemas.microsoft.com/office/drawing/2014/main" id="{1C5B5C9B-83C8-4964-B5F4-2A750D0F761A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4038600"/>
            <a:ext cx="7772400" cy="2460625"/>
          </a:xfr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6">
            <a:extLst>
              <a:ext uri="{FF2B5EF4-FFF2-40B4-BE49-F238E27FC236}">
                <a16:creationId xmlns:a16="http://schemas.microsoft.com/office/drawing/2014/main" id="{823A9393-9945-4A9C-A3AE-00B5FB76F8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21507" name="Picture 4" descr="05-04a">
            <a:extLst>
              <a:ext uri="{FF2B5EF4-FFF2-40B4-BE49-F238E27FC236}">
                <a16:creationId xmlns:a16="http://schemas.microsoft.com/office/drawing/2014/main" id="{8B3FDBED-A675-4179-BC22-522C5D41325B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609600"/>
            <a:ext cx="2576513" cy="6019800"/>
          </a:xfrm>
          <a:noFill/>
        </p:spPr>
      </p:pic>
      <p:sp>
        <p:nvSpPr>
          <p:cNvPr id="21508" name="Text Box 3">
            <a:extLst>
              <a:ext uri="{FF2B5EF4-FFF2-40B4-BE49-F238E27FC236}">
                <a16:creationId xmlns:a16="http://schemas.microsoft.com/office/drawing/2014/main" id="{23EDFDB3-9FC5-4291-99EF-2EAE320F6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475" y="-76200"/>
            <a:ext cx="326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2000">
                <a:solidFill>
                  <a:srgbClr val="FFFFFF"/>
                </a:solidFill>
              </a:rPr>
              <a:t>Limieten van eindige sommen</a:t>
            </a:r>
          </a:p>
        </p:txBody>
      </p:sp>
      <p:graphicFrame>
        <p:nvGraphicFramePr>
          <p:cNvPr id="21509" name="Object 10">
            <a:extLst>
              <a:ext uri="{FF2B5EF4-FFF2-40B4-BE49-F238E27FC236}">
                <a16:creationId xmlns:a16="http://schemas.microsoft.com/office/drawing/2014/main" id="{59CD9269-E585-41CA-8F24-46B8D6A95BCE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27738" y="1981200"/>
          <a:ext cx="104933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7738" y="1981200"/>
                        <a:ext cx="1049337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0" name="Group 26">
            <a:extLst>
              <a:ext uri="{FF2B5EF4-FFF2-40B4-BE49-F238E27FC236}">
                <a16:creationId xmlns:a16="http://schemas.microsoft.com/office/drawing/2014/main" id="{5C3FFB33-ADB0-4C98-9B39-5A5D32426291}"/>
              </a:ext>
            </a:extLst>
          </p:cNvPr>
          <p:cNvGrpSpPr>
            <a:grpSpLocks/>
          </p:cNvGrpSpPr>
          <p:nvPr/>
        </p:nvGrpSpPr>
        <p:grpSpPr bwMode="auto">
          <a:xfrm>
            <a:off x="4895850" y="723900"/>
            <a:ext cx="2876550" cy="1395413"/>
            <a:chOff x="2652" y="408"/>
            <a:chExt cx="1812" cy="879"/>
          </a:xfrm>
        </p:grpSpPr>
        <p:sp>
          <p:nvSpPr>
            <p:cNvPr id="21516" name="Text Box 7">
              <a:extLst>
                <a:ext uri="{FF2B5EF4-FFF2-40B4-BE49-F238E27FC236}">
                  <a16:creationId xmlns:a16="http://schemas.microsoft.com/office/drawing/2014/main" id="{011CC8E4-61CF-4DC4-8E12-2C2CFC283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408"/>
              <a:ext cx="18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BE" altLang="en-US" sz="1800"/>
                <a:t>n equidistante deelintervallen</a:t>
              </a:r>
            </a:p>
          </p:txBody>
        </p:sp>
        <p:sp>
          <p:nvSpPr>
            <p:cNvPr id="21517" name="Line 8">
              <a:extLst>
                <a:ext uri="{FF2B5EF4-FFF2-40B4-BE49-F238E27FC236}">
                  <a16:creationId xmlns:a16="http://schemas.microsoft.com/office/drawing/2014/main" id="{8334FF74-95C6-4E64-A73C-22BD68FF5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67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Text Box 9">
              <a:extLst>
                <a:ext uri="{FF2B5EF4-FFF2-40B4-BE49-F238E27FC236}">
                  <a16:creationId xmlns:a16="http://schemas.microsoft.com/office/drawing/2014/main" id="{2462358D-B8D7-493E-AF76-9C8CD93D1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1056"/>
              <a:ext cx="7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BE" altLang="en-US" sz="1800"/>
                <a:t>Ondersom</a:t>
              </a:r>
            </a:p>
          </p:txBody>
        </p:sp>
      </p:grpSp>
      <p:graphicFrame>
        <p:nvGraphicFramePr>
          <p:cNvPr id="21511" name="Object 20">
            <a:extLst>
              <a:ext uri="{FF2B5EF4-FFF2-40B4-BE49-F238E27FC236}">
                <a16:creationId xmlns:a16="http://schemas.microsoft.com/office/drawing/2014/main" id="{4373DFF7-E225-470F-833A-338C4307D191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4648200" y="2209800"/>
          <a:ext cx="3886200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tion" r:id="rId6" imgW="2044700" imgH="965200" progId="Equation.3">
                  <p:embed/>
                </p:oleObj>
              </mc:Choice>
              <mc:Fallback>
                <p:oleObj name="Equation" r:id="rId6" imgW="2044700" imgH="965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09800"/>
                        <a:ext cx="3886200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25">
            <a:extLst>
              <a:ext uri="{FF2B5EF4-FFF2-40B4-BE49-F238E27FC236}">
                <a16:creationId xmlns:a16="http://schemas.microsoft.com/office/drawing/2014/main" id="{4F4E9800-11A0-4B50-AE83-4F7ADF615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429000"/>
            <a:ext cx="3048000" cy="3124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21513" name="Group 27">
            <a:extLst>
              <a:ext uri="{FF2B5EF4-FFF2-40B4-BE49-F238E27FC236}">
                <a16:creationId xmlns:a16="http://schemas.microsoft.com/office/drawing/2014/main" id="{6F9FE9DD-D7D5-403D-8F97-881150C7DCA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433888"/>
            <a:ext cx="8001000" cy="976312"/>
            <a:chOff x="576" y="2649"/>
            <a:chExt cx="5040" cy="615"/>
          </a:xfrm>
        </p:grpSpPr>
        <p:graphicFrame>
          <p:nvGraphicFramePr>
            <p:cNvPr id="21514" name="Object 24">
              <a:extLst>
                <a:ext uri="{FF2B5EF4-FFF2-40B4-BE49-F238E27FC236}">
                  <a16:creationId xmlns:a16="http://schemas.microsoft.com/office/drawing/2014/main" id="{FEFAC614-A4F4-434B-97F6-54D32358C6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2649"/>
            <a:ext cx="2928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4" name="Equation" r:id="rId8" imgW="2298700" imgH="482600" progId="Equation.3">
                    <p:embed/>
                  </p:oleObj>
                </mc:Choice>
                <mc:Fallback>
                  <p:oleObj name="Equation" r:id="rId8" imgW="2298700" imgH="4826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649"/>
                          <a:ext cx="2928" cy="6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5" name="Rectangle 6">
              <a:extLst>
                <a:ext uri="{FF2B5EF4-FFF2-40B4-BE49-F238E27FC236}">
                  <a16:creationId xmlns:a16="http://schemas.microsoft.com/office/drawing/2014/main" id="{F2B11C15-7384-49AB-9700-76BF6079A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832"/>
              <a:ext cx="201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BE" altLang="en-US" sz="1800"/>
                <a:t>De Ondersom convergeert naar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EC0ABBB7-D65D-4DBA-ABE7-893FF0204A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22531" name="Picture 2" descr="05-340">
            <a:extLst>
              <a:ext uri="{FF2B5EF4-FFF2-40B4-BE49-F238E27FC236}">
                <a16:creationId xmlns:a16="http://schemas.microsoft.com/office/drawing/2014/main" id="{54F058A7-F751-4D16-9A6F-2BE0C66D7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00175"/>
            <a:ext cx="8564563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3">
            <a:extLst>
              <a:ext uri="{FF2B5EF4-FFF2-40B4-BE49-F238E27FC236}">
                <a16:creationId xmlns:a16="http://schemas.microsoft.com/office/drawing/2014/main" id="{9E60FBD4-F2F0-49B6-918B-C0DA7501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5775325"/>
            <a:ext cx="4789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2000"/>
              <a:t>Keuze van een punt c</a:t>
            </a:r>
            <a:r>
              <a:rPr lang="nl-BE" altLang="en-US" sz="2000" baseline="-25000"/>
              <a:t>k</a:t>
            </a:r>
            <a:r>
              <a:rPr lang="nl-BE" altLang="en-US" sz="2000"/>
              <a:t> in elk k-de subinterval</a:t>
            </a:r>
          </a:p>
        </p:txBody>
      </p:sp>
      <p:grpSp>
        <p:nvGrpSpPr>
          <p:cNvPr id="22533" name="Group 6">
            <a:extLst>
              <a:ext uri="{FF2B5EF4-FFF2-40B4-BE49-F238E27FC236}">
                <a16:creationId xmlns:a16="http://schemas.microsoft.com/office/drawing/2014/main" id="{AFBE35C2-F010-42E6-95F8-118FC2732C1B}"/>
              </a:ext>
            </a:extLst>
          </p:cNvPr>
          <p:cNvGrpSpPr>
            <a:grpSpLocks/>
          </p:cNvGrpSpPr>
          <p:nvPr/>
        </p:nvGrpSpPr>
        <p:grpSpPr bwMode="auto">
          <a:xfrm>
            <a:off x="493713" y="501650"/>
            <a:ext cx="8269287" cy="641350"/>
            <a:chOff x="311" y="288"/>
            <a:chExt cx="5209" cy="404"/>
          </a:xfrm>
        </p:grpSpPr>
        <p:sp>
          <p:nvSpPr>
            <p:cNvPr id="22534" name="Rectangle 5">
              <a:extLst>
                <a:ext uri="{FF2B5EF4-FFF2-40B4-BE49-F238E27FC236}">
                  <a16:creationId xmlns:a16="http://schemas.microsoft.com/office/drawing/2014/main" id="{E17D60EF-ADD2-4CF1-B757-35407CCAC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8"/>
              <a:ext cx="5184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2535" name="Rectangle 4">
              <a:extLst>
                <a:ext uri="{FF2B5EF4-FFF2-40B4-BE49-F238E27FC236}">
                  <a16:creationId xmlns:a16="http://schemas.microsoft.com/office/drawing/2014/main" id="{260BE9FB-30E9-48E6-9044-B5EA9833D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" y="288"/>
              <a:ext cx="513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BE" altLang="en-US" sz="1800"/>
                <a:t>Een </a:t>
              </a:r>
              <a:r>
                <a:rPr lang="nl-BE" altLang="en-US" sz="1800" b="1"/>
                <a:t>partitie</a:t>
              </a:r>
              <a:r>
                <a:rPr lang="nl-BE" altLang="en-US" sz="1800"/>
                <a:t> van het interval [a,b] is een verzameling punten P = </a:t>
              </a:r>
              <a:r>
                <a:rPr lang="nl-BE" altLang="en-US" sz="1800">
                  <a:sym typeface="Symbol" panose="05050102010706020507" pitchFamily="18" charset="2"/>
                </a:rPr>
                <a:t></a:t>
              </a:r>
              <a:r>
                <a:rPr lang="nl-BE" altLang="en-US" sz="1800"/>
                <a:t>a, x</a:t>
              </a:r>
              <a:r>
                <a:rPr lang="nl-BE" altLang="en-US" sz="1800">
                  <a:sym typeface="Symbol" panose="05050102010706020507" pitchFamily="18" charset="2"/>
                </a:rPr>
                <a:t>1, x2,…,xn-1, b</a:t>
              </a:r>
              <a:endParaRPr lang="en-US" altLang="en-US" sz="180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BE" altLang="en-US" sz="1800">
                  <a:sym typeface="Symbol" panose="05050102010706020507" pitchFamily="18" charset="2"/>
                </a:rPr>
                <a:t>met a &lt; x1 &lt; x2 &lt; ... </a:t>
              </a:r>
              <a:r>
                <a:rPr lang="fr-BE" altLang="en-US" sz="1800">
                  <a:sym typeface="Symbol" panose="05050102010706020507" pitchFamily="18" charset="2"/>
                </a:rPr>
                <a:t>&lt; xn-1 &lt; b  (notatie a = xo en b = xn)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48FDA8C9-F771-4E78-BFA6-0E12A2740E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23555" name="Picture 2" descr="05-09">
            <a:extLst>
              <a:ext uri="{FF2B5EF4-FFF2-40B4-BE49-F238E27FC236}">
                <a16:creationId xmlns:a16="http://schemas.microsoft.com/office/drawing/2014/main" id="{64F27353-8F19-4598-AE92-18DA09F87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39763"/>
            <a:ext cx="7620000" cy="576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1030">
            <a:extLst>
              <a:ext uri="{FF2B5EF4-FFF2-40B4-BE49-F238E27FC236}">
                <a16:creationId xmlns:a16="http://schemas.microsoft.com/office/drawing/2014/main" id="{36AFB872-523F-42F2-AACC-F5EB9608F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23557" name="Group 1035">
            <a:extLst>
              <a:ext uri="{FF2B5EF4-FFF2-40B4-BE49-F238E27FC236}">
                <a16:creationId xmlns:a16="http://schemas.microsoft.com/office/drawing/2014/main" id="{5A515656-2BF3-4C77-AB9F-FE508AF00453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4114800"/>
            <a:ext cx="2895600" cy="1143000"/>
            <a:chOff x="3072" y="2688"/>
            <a:chExt cx="1824" cy="720"/>
          </a:xfrm>
        </p:grpSpPr>
        <p:sp>
          <p:nvSpPr>
            <p:cNvPr id="23563" name="Rectangle 1034">
              <a:extLst>
                <a:ext uri="{FF2B5EF4-FFF2-40B4-BE49-F238E27FC236}">
                  <a16:creationId xmlns:a16="http://schemas.microsoft.com/office/drawing/2014/main" id="{807F86AD-E962-4A88-AC55-D923753DA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688"/>
              <a:ext cx="182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graphicFrame>
          <p:nvGraphicFramePr>
            <p:cNvPr id="23564" name="Object 1029">
              <a:extLst>
                <a:ext uri="{FF2B5EF4-FFF2-40B4-BE49-F238E27FC236}">
                  <a16:creationId xmlns:a16="http://schemas.microsoft.com/office/drawing/2014/main" id="{DD9B38AF-3BA8-4E11-9DB0-40B1D3C42F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9" y="2688"/>
            <a:ext cx="1709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6" name="Equation" r:id="rId4" imgW="1104900" imgH="431800" progId="Equation.3">
                    <p:embed/>
                  </p:oleObj>
                </mc:Choice>
                <mc:Fallback>
                  <p:oleObj name="Equation" r:id="rId4" imgW="1104900" imgH="431800" progId="Equation.3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9" y="2688"/>
                          <a:ext cx="1709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58" name="Text Box 1031">
            <a:extLst>
              <a:ext uri="{FF2B5EF4-FFF2-40B4-BE49-F238E27FC236}">
                <a16:creationId xmlns:a16="http://schemas.microsoft.com/office/drawing/2014/main" id="{679EC7F2-F0FA-4850-99B0-E33311535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-61913"/>
            <a:ext cx="1585912" cy="39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2000">
                <a:solidFill>
                  <a:srgbClr val="FFFFFF"/>
                </a:solidFill>
              </a:rPr>
              <a:t>Riemann som</a:t>
            </a:r>
          </a:p>
        </p:txBody>
      </p:sp>
      <p:sp>
        <p:nvSpPr>
          <p:cNvPr id="23559" name="Line 1032">
            <a:extLst>
              <a:ext uri="{FF2B5EF4-FFF2-40B4-BE49-F238E27FC236}">
                <a16:creationId xmlns:a16="http://schemas.microsoft.com/office/drawing/2014/main" id="{D95A05D1-460E-45E8-BEA7-74DB15B5E2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191000"/>
            <a:ext cx="1600200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Text Box 1033">
            <a:extLst>
              <a:ext uri="{FF2B5EF4-FFF2-40B4-BE49-F238E27FC236}">
                <a16:creationId xmlns:a16="http://schemas.microsoft.com/office/drawing/2014/main" id="{27F75F00-A037-414D-B9D1-AB28D1E66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6262688"/>
            <a:ext cx="2601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2000" b="1"/>
              <a:t>Negatieve oppervlakte</a:t>
            </a:r>
          </a:p>
        </p:txBody>
      </p:sp>
      <p:sp>
        <p:nvSpPr>
          <p:cNvPr id="23561" name="Text Box 1036">
            <a:extLst>
              <a:ext uri="{FF2B5EF4-FFF2-40B4-BE49-F238E27FC236}">
                <a16:creationId xmlns:a16="http://schemas.microsoft.com/office/drawing/2014/main" id="{7B5BF161-0916-4890-91D2-CBF3E74A1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3748088"/>
            <a:ext cx="40814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/>
              <a:t>De Riemann som van f op [a,b] = S</a:t>
            </a:r>
            <a:r>
              <a:rPr lang="nl-BE" altLang="en-US" sz="1800" b="1" baseline="-25000"/>
              <a:t>p</a:t>
            </a:r>
            <a:r>
              <a:rPr lang="nl-BE" altLang="en-US" sz="1800" b="1"/>
              <a:t> met</a:t>
            </a:r>
          </a:p>
        </p:txBody>
      </p:sp>
      <p:sp>
        <p:nvSpPr>
          <p:cNvPr id="23562" name="Text Box 1037">
            <a:extLst>
              <a:ext uri="{FF2B5EF4-FFF2-40B4-BE49-F238E27FC236}">
                <a16:creationId xmlns:a16="http://schemas.microsoft.com/office/drawing/2014/main" id="{D21B6A6A-67FF-475D-9810-F3050E31B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5257800"/>
            <a:ext cx="4738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/>
              <a:t>Meerdere Riemann sommen mogelijk (P en c</a:t>
            </a:r>
            <a:r>
              <a:rPr lang="nl-BE" altLang="en-US" sz="1800" b="1" baseline="-25000"/>
              <a:t>k</a:t>
            </a:r>
            <a:r>
              <a:rPr lang="nl-BE" altLang="en-US" sz="1800" b="1"/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4473A416-23F5-43FC-A7ED-B2D1F42241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sp>
        <p:nvSpPr>
          <p:cNvPr id="24579" name="Rectangle 15">
            <a:extLst>
              <a:ext uri="{FF2B5EF4-FFF2-40B4-BE49-F238E27FC236}">
                <a16:creationId xmlns:a16="http://schemas.microsoft.com/office/drawing/2014/main" id="{4E6F5616-7079-4DA1-AA64-81C9A00FB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524000"/>
            <a:ext cx="43434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pic>
        <p:nvPicPr>
          <p:cNvPr id="24580" name="Picture 3" descr="05-10a">
            <a:extLst>
              <a:ext uri="{FF2B5EF4-FFF2-40B4-BE49-F238E27FC236}">
                <a16:creationId xmlns:a16="http://schemas.microsoft.com/office/drawing/2014/main" id="{94860CB6-0214-489D-ACA4-297BA7EE6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533400"/>
            <a:ext cx="3690937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 descr="05-10b">
            <a:extLst>
              <a:ext uri="{FF2B5EF4-FFF2-40B4-BE49-F238E27FC236}">
                <a16:creationId xmlns:a16="http://schemas.microsoft.com/office/drawing/2014/main" id="{56D53BC5-C362-4909-AA3A-31FD1CF28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389438"/>
            <a:ext cx="3905250" cy="170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14">
            <a:extLst>
              <a:ext uri="{FF2B5EF4-FFF2-40B4-BE49-F238E27FC236}">
                <a16:creationId xmlns:a16="http://schemas.microsoft.com/office/drawing/2014/main" id="{986C7ADB-3F85-4DCD-9E8B-01B383957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485900"/>
            <a:ext cx="4349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/>
              <a:t>De </a:t>
            </a:r>
            <a:r>
              <a:rPr lang="nl-BE" altLang="en-US" sz="1800" b="1"/>
              <a:t>norm</a:t>
            </a:r>
            <a:r>
              <a:rPr lang="nl-BE" altLang="en-US" sz="1800"/>
              <a:t> van een partitie P is de breedte van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/>
              <a:t>het grootste subinterval van die partitie = ||P||</a:t>
            </a:r>
          </a:p>
        </p:txBody>
      </p:sp>
      <p:sp>
        <p:nvSpPr>
          <p:cNvPr id="24583" name="Text Box 16">
            <a:extLst>
              <a:ext uri="{FF2B5EF4-FFF2-40B4-BE49-F238E27FC236}">
                <a16:creationId xmlns:a16="http://schemas.microsoft.com/office/drawing/2014/main" id="{561FE3FF-7588-4F88-96F3-8A543C8A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1181100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/>
              <a:t>Definitie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1">
            <a:extLst>
              <a:ext uri="{FF2B5EF4-FFF2-40B4-BE49-F238E27FC236}">
                <a16:creationId xmlns:a16="http://schemas.microsoft.com/office/drawing/2014/main" id="{4348865F-989E-4001-A707-D11D61890A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sp>
        <p:nvSpPr>
          <p:cNvPr id="6147" name="Text Box 4">
            <a:extLst>
              <a:ext uri="{FF2B5EF4-FFF2-40B4-BE49-F238E27FC236}">
                <a16:creationId xmlns:a16="http://schemas.microsoft.com/office/drawing/2014/main" id="{C9177C54-E993-47B8-AFAC-C062A0124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0"/>
            <a:ext cx="2217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2000" b="1">
                <a:solidFill>
                  <a:srgbClr val="FFFFFF"/>
                </a:solidFill>
              </a:rPr>
              <a:t>Primitieve functies</a:t>
            </a:r>
          </a:p>
        </p:txBody>
      </p:sp>
      <p:grpSp>
        <p:nvGrpSpPr>
          <p:cNvPr id="6148" name="Group 8">
            <a:extLst>
              <a:ext uri="{FF2B5EF4-FFF2-40B4-BE49-F238E27FC236}">
                <a16:creationId xmlns:a16="http://schemas.microsoft.com/office/drawing/2014/main" id="{82B6BBBC-CC21-42AE-B270-F17440902A37}"/>
              </a:ext>
            </a:extLst>
          </p:cNvPr>
          <p:cNvGrpSpPr>
            <a:grpSpLocks/>
          </p:cNvGrpSpPr>
          <p:nvPr/>
        </p:nvGrpSpPr>
        <p:grpSpPr bwMode="auto">
          <a:xfrm>
            <a:off x="2270125" y="1295400"/>
            <a:ext cx="3521075" cy="625475"/>
            <a:chOff x="1334" y="1387"/>
            <a:chExt cx="2218" cy="394"/>
          </a:xfrm>
        </p:grpSpPr>
        <p:sp>
          <p:nvSpPr>
            <p:cNvPr id="6158" name="Text Box 5">
              <a:extLst>
                <a:ext uri="{FF2B5EF4-FFF2-40B4-BE49-F238E27FC236}">
                  <a16:creationId xmlns:a16="http://schemas.microsoft.com/office/drawing/2014/main" id="{9A27BFF0-C6DD-4CC3-97FF-789D71CE3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1387"/>
              <a:ext cx="209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BE" altLang="en-US" sz="3500"/>
                <a:t>f</a:t>
              </a:r>
            </a:p>
          </p:txBody>
        </p:sp>
        <p:sp>
          <p:nvSpPr>
            <p:cNvPr id="6159" name="Text Box 6">
              <a:extLst>
                <a:ext uri="{FF2B5EF4-FFF2-40B4-BE49-F238E27FC236}">
                  <a16:creationId xmlns:a16="http://schemas.microsoft.com/office/drawing/2014/main" id="{B22F4A00-3A02-469A-9082-3AE00DEE5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0" y="1387"/>
              <a:ext cx="372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BE" altLang="en-US" sz="3500"/>
                <a:t>f ‘</a:t>
              </a:r>
            </a:p>
          </p:txBody>
        </p:sp>
      </p:grpSp>
      <p:grpSp>
        <p:nvGrpSpPr>
          <p:cNvPr id="6149" name="Group 16">
            <a:extLst>
              <a:ext uri="{FF2B5EF4-FFF2-40B4-BE49-F238E27FC236}">
                <a16:creationId xmlns:a16="http://schemas.microsoft.com/office/drawing/2014/main" id="{EA8EFC65-1521-44A5-B42A-19CC0F7CCE34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685800"/>
            <a:ext cx="3505200" cy="990600"/>
            <a:chOff x="1440" y="432"/>
            <a:chExt cx="2208" cy="624"/>
          </a:xfrm>
        </p:grpSpPr>
        <p:sp>
          <p:nvSpPr>
            <p:cNvPr id="6156" name="AutoShape 9">
              <a:extLst>
                <a:ext uri="{FF2B5EF4-FFF2-40B4-BE49-F238E27FC236}">
                  <a16:creationId xmlns:a16="http://schemas.microsoft.com/office/drawing/2014/main" id="{3E83AE1F-4284-4A31-B65A-453555C088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2403">
              <a:off x="1440" y="432"/>
              <a:ext cx="2208" cy="624"/>
            </a:xfrm>
            <a:custGeom>
              <a:avLst/>
              <a:gdLst>
                <a:gd name="T0" fmla="*/ 12 w 21600"/>
                <a:gd name="T1" fmla="*/ 0 h 21600"/>
                <a:gd name="T2" fmla="*/ 3 w 21600"/>
                <a:gd name="T3" fmla="*/ 0 h 21600"/>
                <a:gd name="T4" fmla="*/ 12 w 21600"/>
                <a:gd name="T5" fmla="*/ 0 h 21600"/>
                <a:gd name="T6" fmla="*/ 26 w 21600"/>
                <a:gd name="T7" fmla="*/ 0 h 21600"/>
                <a:gd name="T8" fmla="*/ 20 w 21600"/>
                <a:gd name="T9" fmla="*/ 0 h 21600"/>
                <a:gd name="T10" fmla="*/ 1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0 w 21600"/>
                <a:gd name="T19" fmla="*/ 3150 h 21600"/>
                <a:gd name="T20" fmla="*/ 1844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Text Box 12">
              <a:extLst>
                <a:ext uri="{FF2B5EF4-FFF2-40B4-BE49-F238E27FC236}">
                  <a16:creationId xmlns:a16="http://schemas.microsoft.com/office/drawing/2014/main" id="{C6D9FD52-B8F6-4CF5-BF6B-DF02F16EA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9" y="432"/>
              <a:ext cx="4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BE" altLang="en-US" sz="1400" b="1"/>
                <a:t>afleiden</a:t>
              </a:r>
            </a:p>
          </p:txBody>
        </p:sp>
      </p:grpSp>
      <p:grpSp>
        <p:nvGrpSpPr>
          <p:cNvPr id="6150" name="Group 15">
            <a:extLst>
              <a:ext uri="{FF2B5EF4-FFF2-40B4-BE49-F238E27FC236}">
                <a16:creationId xmlns:a16="http://schemas.microsoft.com/office/drawing/2014/main" id="{C0A4A1DD-F585-464E-B0AD-A2E54C252CAF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600200"/>
            <a:ext cx="3505200" cy="990600"/>
            <a:chOff x="1440" y="1056"/>
            <a:chExt cx="2208" cy="624"/>
          </a:xfrm>
        </p:grpSpPr>
        <p:sp>
          <p:nvSpPr>
            <p:cNvPr id="6154" name="AutoShape 13">
              <a:extLst>
                <a:ext uri="{FF2B5EF4-FFF2-40B4-BE49-F238E27FC236}">
                  <a16:creationId xmlns:a16="http://schemas.microsoft.com/office/drawing/2014/main" id="{756504F3-17D9-4149-A024-565E323C61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557597">
              <a:off x="1440" y="1056"/>
              <a:ext cx="2208" cy="624"/>
            </a:xfrm>
            <a:custGeom>
              <a:avLst/>
              <a:gdLst>
                <a:gd name="T0" fmla="*/ 12 w 21600"/>
                <a:gd name="T1" fmla="*/ 0 h 21600"/>
                <a:gd name="T2" fmla="*/ 3 w 21600"/>
                <a:gd name="T3" fmla="*/ 0 h 21600"/>
                <a:gd name="T4" fmla="*/ 12 w 21600"/>
                <a:gd name="T5" fmla="*/ 0 h 21600"/>
                <a:gd name="T6" fmla="*/ 26 w 21600"/>
                <a:gd name="T7" fmla="*/ 0 h 21600"/>
                <a:gd name="T8" fmla="*/ 20 w 21600"/>
                <a:gd name="T9" fmla="*/ 0 h 21600"/>
                <a:gd name="T10" fmla="*/ 1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0 w 21600"/>
                <a:gd name="T19" fmla="*/ 3150 h 21600"/>
                <a:gd name="T20" fmla="*/ 1844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155" name="Text Box 14">
              <a:extLst>
                <a:ext uri="{FF2B5EF4-FFF2-40B4-BE49-F238E27FC236}">
                  <a16:creationId xmlns:a16="http://schemas.microsoft.com/office/drawing/2014/main" id="{4D3789AD-6F97-4AD8-B27F-7D7FBD2BA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488"/>
              <a:ext cx="6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BE" altLang="en-US" sz="1400" b="1"/>
                <a:t>integreren</a:t>
              </a:r>
            </a:p>
          </p:txBody>
        </p:sp>
      </p:grpSp>
      <p:grpSp>
        <p:nvGrpSpPr>
          <p:cNvPr id="6151" name="Group 21">
            <a:extLst>
              <a:ext uri="{FF2B5EF4-FFF2-40B4-BE49-F238E27FC236}">
                <a16:creationId xmlns:a16="http://schemas.microsoft.com/office/drawing/2014/main" id="{ECD4C56E-F1FB-4B81-ADAC-5D07982F165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581400"/>
            <a:ext cx="6324600" cy="1295400"/>
            <a:chOff x="672" y="1872"/>
            <a:chExt cx="3984" cy="816"/>
          </a:xfrm>
        </p:grpSpPr>
        <p:sp>
          <p:nvSpPr>
            <p:cNvPr id="6152" name="Rectangle 20">
              <a:extLst>
                <a:ext uri="{FF2B5EF4-FFF2-40B4-BE49-F238E27FC236}">
                  <a16:creationId xmlns:a16="http://schemas.microsoft.com/office/drawing/2014/main" id="{6DB115EB-A390-4A60-9958-582353342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872"/>
              <a:ext cx="3984" cy="81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6153" name="Text Box 17">
              <a:extLst>
                <a:ext uri="{FF2B5EF4-FFF2-40B4-BE49-F238E27FC236}">
                  <a16:creationId xmlns:a16="http://schemas.microsoft.com/office/drawing/2014/main" id="{6FCDBC24-49D2-475F-B968-A119EE5E5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" y="1872"/>
              <a:ext cx="3960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BE" altLang="en-US" sz="1800" b="1">
                  <a:sym typeface="Wingdings" panose="05000000000000000000" pitchFamily="2" charset="2"/>
                </a:rPr>
                <a:t>Definitie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BE" altLang="en-US" sz="1800">
                  <a:sym typeface="Wingdings" panose="05000000000000000000" pitchFamily="2" charset="2"/>
                </a:rPr>
                <a:t>Een functie F(x) is een </a:t>
              </a:r>
              <a:r>
                <a:rPr lang="nl-BE" altLang="en-US" sz="1800" b="1">
                  <a:sym typeface="Wingdings" panose="05000000000000000000" pitchFamily="2" charset="2"/>
                </a:rPr>
                <a:t>primitieve functie</a:t>
              </a:r>
              <a:r>
                <a:rPr lang="nl-BE" altLang="en-US" sz="1800">
                  <a:sym typeface="Wingdings" panose="05000000000000000000" pitchFamily="2" charset="2"/>
                </a:rPr>
                <a:t> van een functie f(x) als:</a:t>
              </a:r>
              <a:endParaRPr lang="en-US" altLang="en-US" sz="1800">
                <a:sym typeface="Wingdings" panose="05000000000000000000" pitchFamily="2" charset="2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BE" altLang="en-US" sz="1800">
                  <a:sym typeface="Wingdings" panose="05000000000000000000" pitchFamily="2" charset="2"/>
                </a:rPr>
                <a:t>	</a:t>
              </a:r>
              <a:r>
                <a:rPr lang="en-US" altLang="en-US" sz="1800">
                  <a:sym typeface="Wingdings" panose="05000000000000000000" pitchFamily="2" charset="2"/>
                </a:rPr>
                <a:t>F’(x) = f(x)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BE" altLang="en-US" sz="1800">
                  <a:sym typeface="Wingdings" panose="05000000000000000000" pitchFamily="2" charset="2"/>
                </a:rPr>
                <a:t>en dit voor alle x-waarden van het domein van f</a:t>
              </a:r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2">
            <a:extLst>
              <a:ext uri="{FF2B5EF4-FFF2-40B4-BE49-F238E27FC236}">
                <a16:creationId xmlns:a16="http://schemas.microsoft.com/office/drawing/2014/main" id="{1F1934FB-3E6B-4F79-80D4-0AB3F808B2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sp>
        <p:nvSpPr>
          <p:cNvPr id="25603" name="Rectangle 1026">
            <a:extLst>
              <a:ext uri="{FF2B5EF4-FFF2-40B4-BE49-F238E27FC236}">
                <a16:creationId xmlns:a16="http://schemas.microsoft.com/office/drawing/2014/main" id="{B5389D12-6807-4D68-B521-D9E4440750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5.3</a:t>
            </a:r>
          </a:p>
        </p:txBody>
      </p:sp>
      <p:sp>
        <p:nvSpPr>
          <p:cNvPr id="25604" name="Rectangle 1027">
            <a:extLst>
              <a:ext uri="{FF2B5EF4-FFF2-40B4-BE49-F238E27FC236}">
                <a16:creationId xmlns:a16="http://schemas.microsoft.com/office/drawing/2014/main" id="{2ED0202B-6137-4D2E-9C70-780CC65621E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/>
              <a:t>De Bepaalde Integral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5">
            <a:extLst>
              <a:ext uri="{FF2B5EF4-FFF2-40B4-BE49-F238E27FC236}">
                <a16:creationId xmlns:a16="http://schemas.microsoft.com/office/drawing/2014/main" id="{B4B7DC1D-E105-4526-9C4E-757319B486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sp>
        <p:nvSpPr>
          <p:cNvPr id="26627" name="Rectangle 24">
            <a:extLst>
              <a:ext uri="{FF2B5EF4-FFF2-40B4-BE49-F238E27FC236}">
                <a16:creationId xmlns:a16="http://schemas.microsoft.com/office/drawing/2014/main" id="{9841C8A8-216F-4915-BEBF-3CBFFE644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257800"/>
            <a:ext cx="8229600" cy="144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6628" name="Rectangle 8">
            <a:extLst>
              <a:ext uri="{FF2B5EF4-FFF2-40B4-BE49-F238E27FC236}">
                <a16:creationId xmlns:a16="http://schemas.microsoft.com/office/drawing/2014/main" id="{DC43A6EB-E1A1-446A-AD67-6963EE9CF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26629" name="Group 11">
            <a:extLst>
              <a:ext uri="{FF2B5EF4-FFF2-40B4-BE49-F238E27FC236}">
                <a16:creationId xmlns:a16="http://schemas.microsoft.com/office/drawing/2014/main" id="{F4C77A62-35B0-4291-80FD-5A3AA287BE2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8305800" cy="3276600"/>
            <a:chOff x="336" y="528"/>
            <a:chExt cx="5232" cy="2064"/>
          </a:xfrm>
        </p:grpSpPr>
        <p:sp>
          <p:nvSpPr>
            <p:cNvPr id="26638" name="Rectangle 10">
              <a:extLst>
                <a:ext uri="{FF2B5EF4-FFF2-40B4-BE49-F238E27FC236}">
                  <a16:creationId xmlns:a16="http://schemas.microsoft.com/office/drawing/2014/main" id="{D40C1B64-FFB2-4AF5-811E-CB26DD0C4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528"/>
              <a:ext cx="5232" cy="206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grpSp>
          <p:nvGrpSpPr>
            <p:cNvPr id="26639" name="Group 9">
              <a:extLst>
                <a:ext uri="{FF2B5EF4-FFF2-40B4-BE49-F238E27FC236}">
                  <a16:creationId xmlns:a16="http://schemas.microsoft.com/office/drawing/2014/main" id="{15874934-A9DC-4633-9A2F-3053185692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538"/>
              <a:ext cx="5136" cy="1961"/>
              <a:chOff x="336" y="538"/>
              <a:chExt cx="5136" cy="1961"/>
            </a:xfrm>
          </p:grpSpPr>
          <p:sp>
            <p:nvSpPr>
              <p:cNvPr id="26640" name="Rectangle 6">
                <a:extLst>
                  <a:ext uri="{FF2B5EF4-FFF2-40B4-BE49-F238E27FC236}">
                    <a16:creationId xmlns:a16="http://schemas.microsoft.com/office/drawing/2014/main" id="{0678F8FE-9D77-4C29-B0E2-AA68ABDC8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538"/>
                <a:ext cx="5136" cy="1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70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C6600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BE" altLang="en-US" sz="1800" b="1"/>
                  <a:t>Definitie</a:t>
                </a:r>
                <a:endParaRPr lang="en-US" altLang="en-US" sz="1800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BE" altLang="en-US" sz="1800"/>
                  <a:t>Zij f een functie gedefinieerd op een interval [a,b] en zij P een willekeurige partitie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BE" altLang="en-US" sz="1800"/>
                  <a:t>van [a,b].  Zij c</a:t>
                </a:r>
                <a:r>
                  <a:rPr lang="nl-BE" altLang="en-US" sz="1800" baseline="-25000"/>
                  <a:t>k</a:t>
                </a:r>
                <a:r>
                  <a:rPr lang="nl-BE" altLang="en-US" sz="1800"/>
                  <a:t> willekeurige punten in de subintervallen [x</a:t>
                </a:r>
                <a:r>
                  <a:rPr lang="nl-BE" altLang="en-US" sz="1800" baseline="-25000"/>
                  <a:t>k-1</a:t>
                </a:r>
                <a:r>
                  <a:rPr lang="nl-BE" altLang="en-US" sz="1800"/>
                  <a:t> , x</a:t>
                </a:r>
                <a:r>
                  <a:rPr lang="nl-BE" altLang="en-US" sz="1800" baseline="-25000"/>
                  <a:t>k</a:t>
                </a:r>
                <a:r>
                  <a:rPr lang="nl-BE" altLang="en-US" sz="1800"/>
                  <a:t>].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BE" altLang="en-US" sz="1800"/>
                  <a:t>Indien de volgende limiet bestaat :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nl-BE" altLang="en-US" sz="1800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nl-BE" altLang="en-US" sz="1800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nl-BE" altLang="en-US" sz="1800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nl-BE" altLang="en-US" sz="1800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nl-BE" altLang="en-US" sz="1800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BE" altLang="en-US" sz="1800"/>
                  <a:t>en onafhankelijk van de gekozen partitie en van de gekozen punten, dan zeggen we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BE" altLang="en-US" sz="1800"/>
                  <a:t>dat </a:t>
                </a:r>
                <a:r>
                  <a:rPr lang="nl-BE" altLang="en-US" sz="1800" b="1"/>
                  <a:t>f integreerbaar</a:t>
                </a:r>
                <a:r>
                  <a:rPr lang="nl-BE" altLang="en-US" sz="1800"/>
                  <a:t> is op [a,b] en we noemen I de </a:t>
                </a:r>
                <a:r>
                  <a:rPr lang="nl-BE" altLang="en-US" sz="1800" b="1"/>
                  <a:t>bepaalde integraal</a:t>
                </a:r>
                <a:r>
                  <a:rPr lang="nl-BE" altLang="en-US" sz="1800"/>
                  <a:t> van f over [a,b].</a:t>
                </a:r>
              </a:p>
            </p:txBody>
          </p:sp>
          <p:graphicFrame>
            <p:nvGraphicFramePr>
              <p:cNvPr id="26641" name="Object 7">
                <a:extLst>
                  <a:ext uri="{FF2B5EF4-FFF2-40B4-BE49-F238E27FC236}">
                    <a16:creationId xmlns:a16="http://schemas.microsoft.com/office/drawing/2014/main" id="{A823E4B6-BB33-49B5-9849-967940D5FC1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64" y="1296"/>
              <a:ext cx="2559" cy="7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47" name="Equation" r:id="rId3" imgW="1511300" imgH="431800" progId="Equation.3">
                      <p:embed/>
                    </p:oleObj>
                  </mc:Choice>
                  <mc:Fallback>
                    <p:oleObj name="Equation" r:id="rId3" imgW="1511300" imgH="43180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64" y="1296"/>
                            <a:ext cx="2559" cy="7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6630" name="Rectangle 13">
            <a:extLst>
              <a:ext uri="{FF2B5EF4-FFF2-40B4-BE49-F238E27FC236}">
                <a16:creationId xmlns:a16="http://schemas.microsoft.com/office/drawing/2014/main" id="{DD64A86F-3E10-415C-9D35-468791F6A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graphicFrame>
        <p:nvGraphicFramePr>
          <p:cNvPr id="26631" name="Object 12">
            <a:extLst>
              <a:ext uri="{FF2B5EF4-FFF2-40B4-BE49-F238E27FC236}">
                <a16:creationId xmlns:a16="http://schemas.microsoft.com/office/drawing/2014/main" id="{3062AAF9-672A-475D-9828-78D27DC278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225" y="4506913"/>
          <a:ext cx="9699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5" imgW="507780" imgH="253890" progId="Equation.3">
                  <p:embed/>
                </p:oleObj>
              </mc:Choice>
              <mc:Fallback>
                <p:oleObj name="Equation" r:id="rId5" imgW="507780" imgH="25389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4506913"/>
                        <a:ext cx="96996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14">
            <a:extLst>
              <a:ext uri="{FF2B5EF4-FFF2-40B4-BE49-F238E27FC236}">
                <a16:creationId xmlns:a16="http://schemas.microsoft.com/office/drawing/2014/main" id="{B7DECF1F-1579-4B84-8988-C8D8B5913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4540250"/>
            <a:ext cx="702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/>
              <a:t>betekent dat de lengte van alle subintervallen of de lengte van het grootste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/>
              <a:t>subinterval (de norm van de partitie), naar nul gaat. </a:t>
            </a:r>
          </a:p>
        </p:txBody>
      </p:sp>
      <p:sp>
        <p:nvSpPr>
          <p:cNvPr id="26633" name="Text Box 15">
            <a:extLst>
              <a:ext uri="{FF2B5EF4-FFF2-40B4-BE49-F238E27FC236}">
                <a16:creationId xmlns:a16="http://schemas.microsoft.com/office/drawing/2014/main" id="{7C3736F8-449E-4110-9C4E-042945C63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5295900"/>
            <a:ext cx="7962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/>
              <a:t>We kunnen ook zeggen                                           zodat voor elke partitie P van [a,b]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/>
              <a:t>met               en voor elke keuze van c</a:t>
            </a:r>
            <a:r>
              <a:rPr lang="nl-BE" altLang="en-US" sz="1800" baseline="-25000"/>
              <a:t>k</a:t>
            </a:r>
            <a:r>
              <a:rPr lang="nl-BE" altLang="en-US" sz="1800"/>
              <a:t> in de subintervallen [x</a:t>
            </a:r>
            <a:r>
              <a:rPr lang="nl-BE" altLang="en-US" sz="1800" baseline="-25000"/>
              <a:t>k-1</a:t>
            </a:r>
            <a:r>
              <a:rPr lang="nl-BE" altLang="en-US" sz="1800"/>
              <a:t>,x</a:t>
            </a:r>
            <a:r>
              <a:rPr lang="nl-BE" altLang="en-US" sz="1800" baseline="-25000"/>
              <a:t>k</a:t>
            </a:r>
            <a:r>
              <a:rPr lang="nl-BE" altLang="en-US" sz="1800"/>
              <a:t>] geldt dat</a:t>
            </a:r>
          </a:p>
        </p:txBody>
      </p:sp>
      <p:graphicFrame>
        <p:nvGraphicFramePr>
          <p:cNvPr id="26634" name="Object 16">
            <a:extLst>
              <a:ext uri="{FF2B5EF4-FFF2-40B4-BE49-F238E27FC236}">
                <a16:creationId xmlns:a16="http://schemas.microsoft.com/office/drawing/2014/main" id="{AB0CBF44-C65D-4DB1-AAEB-65EE9C5E2EEB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276600" y="5364163"/>
          <a:ext cx="16002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Equation" r:id="rId7" imgW="926698" imgH="203112" progId="Equation.3">
                  <p:embed/>
                </p:oleObj>
              </mc:Choice>
              <mc:Fallback>
                <p:oleObj name="Equation" r:id="rId7" imgW="926698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64163"/>
                        <a:ext cx="160020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8">
            <a:extLst>
              <a:ext uri="{FF2B5EF4-FFF2-40B4-BE49-F238E27FC236}">
                <a16:creationId xmlns:a16="http://schemas.microsoft.com/office/drawing/2014/main" id="{FAC5AF2B-F250-414A-8273-5C99D70CF674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43000" y="5562600"/>
          <a:ext cx="6858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Equation" r:id="rId9" imgW="469696" imgH="253890" progId="Equation.3">
                  <p:embed/>
                </p:oleObj>
              </mc:Choice>
              <mc:Fallback>
                <p:oleObj name="Equation" r:id="rId9" imgW="469696" imgH="25389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562600"/>
                        <a:ext cx="6858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21">
            <a:extLst>
              <a:ext uri="{FF2B5EF4-FFF2-40B4-BE49-F238E27FC236}">
                <a16:creationId xmlns:a16="http://schemas.microsoft.com/office/drawing/2014/main" id="{8F639803-660E-47BC-856E-A72E39C1A8F0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124200" y="5788025"/>
          <a:ext cx="25908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Equation" r:id="rId11" imgW="1270000" imgH="457200" progId="Equation.3">
                  <p:embed/>
                </p:oleObj>
              </mc:Choice>
              <mc:Fallback>
                <p:oleObj name="Equation" r:id="rId11" imgW="12700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788025"/>
                        <a:ext cx="25908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Text Box 25">
            <a:extLst>
              <a:ext uri="{FF2B5EF4-FFF2-40B4-BE49-F238E27FC236}">
                <a16:creationId xmlns:a16="http://schemas.microsoft.com/office/drawing/2014/main" id="{E2D26CC5-1FE4-4CF3-9D6F-D2FEA008E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3810000"/>
            <a:ext cx="7962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>
                <a:solidFill>
                  <a:schemeClr val="hlink"/>
                </a:solidFill>
              </a:rPr>
              <a:t>We zeggen dat de Riemann som convergeert naar de bepaalde integraal en dat f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>
                <a:solidFill>
                  <a:schemeClr val="hlink"/>
                </a:solidFill>
              </a:rPr>
              <a:t>integreerbaar is over [a,b]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>
            <a:extLst>
              <a:ext uri="{FF2B5EF4-FFF2-40B4-BE49-F238E27FC236}">
                <a16:creationId xmlns:a16="http://schemas.microsoft.com/office/drawing/2014/main" id="{6800B991-E9D1-4216-81D7-8FCF3B113B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27651" name="Picture 1026" descr="05-int-344">
            <a:extLst>
              <a:ext uri="{FF2B5EF4-FFF2-40B4-BE49-F238E27FC236}">
                <a16:creationId xmlns:a16="http://schemas.microsoft.com/office/drawing/2014/main" id="{5C5563FF-55B8-4653-A17C-6DDE30E06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077200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2" name="Group 5">
            <a:extLst>
              <a:ext uri="{FF2B5EF4-FFF2-40B4-BE49-F238E27FC236}">
                <a16:creationId xmlns:a16="http://schemas.microsoft.com/office/drawing/2014/main" id="{F1510BA6-7FA7-4519-A8DC-092D349A085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922838"/>
            <a:ext cx="4686300" cy="715962"/>
            <a:chOff x="432" y="3101"/>
            <a:chExt cx="2952" cy="451"/>
          </a:xfrm>
        </p:grpSpPr>
        <p:sp>
          <p:nvSpPr>
            <p:cNvPr id="27659" name="Rectangle 4">
              <a:extLst>
                <a:ext uri="{FF2B5EF4-FFF2-40B4-BE49-F238E27FC236}">
                  <a16:creationId xmlns:a16="http://schemas.microsoft.com/office/drawing/2014/main" id="{F35C8DA6-1A21-4FCD-B869-881EB210C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20"/>
              <a:ext cx="2928" cy="4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7660" name="Rectangle 3">
              <a:extLst>
                <a:ext uri="{FF2B5EF4-FFF2-40B4-BE49-F238E27FC236}">
                  <a16:creationId xmlns:a16="http://schemas.microsoft.com/office/drawing/2014/main" id="{BF3A540C-7519-4422-B42E-B571B268D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01"/>
              <a:ext cx="29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BE" altLang="en-US" sz="2000" b="1">
                  <a:latin typeface="Arial" panose="020B0604020202020204" pitchFamily="34" charset="0"/>
                </a:rPr>
                <a:t>Stelling</a:t>
              </a:r>
              <a:endParaRPr lang="en-US" altLang="en-US" sz="20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BE" altLang="en-US" sz="2000">
                  <a:latin typeface="Arial" panose="020B0604020202020204" pitchFamily="34" charset="0"/>
                </a:rPr>
                <a:t>Alle continue functies zijn integreerbaar.</a:t>
              </a:r>
            </a:p>
          </p:txBody>
        </p:sp>
      </p:grpSp>
      <p:sp>
        <p:nvSpPr>
          <p:cNvPr id="27653" name="Text Box 6">
            <a:extLst>
              <a:ext uri="{FF2B5EF4-FFF2-40B4-BE49-F238E27FC236}">
                <a16:creationId xmlns:a16="http://schemas.microsoft.com/office/drawing/2014/main" id="{BE682307-7240-449A-9CE5-20A7B64D1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5981700"/>
            <a:ext cx="640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/>
              <a:t>NB: om niet integreerbaar te zijn moet f   “serieus discontinu” zijn !</a:t>
            </a:r>
          </a:p>
        </p:txBody>
      </p:sp>
      <p:sp>
        <p:nvSpPr>
          <p:cNvPr id="27654" name="Text Box 7">
            <a:extLst>
              <a:ext uri="{FF2B5EF4-FFF2-40B4-BE49-F238E27FC236}">
                <a16:creationId xmlns:a16="http://schemas.microsoft.com/office/drawing/2014/main" id="{9F8DB11A-6B92-4EFD-837A-5A5CE4600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647700"/>
            <a:ext cx="500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/>
              <a:t>Notatie van de bepaalde integraal van f over [a,b]</a:t>
            </a:r>
          </a:p>
        </p:txBody>
      </p:sp>
      <p:sp>
        <p:nvSpPr>
          <p:cNvPr id="27655" name="Text Box 8">
            <a:extLst>
              <a:ext uri="{FF2B5EF4-FFF2-40B4-BE49-F238E27FC236}">
                <a16:creationId xmlns:a16="http://schemas.microsoft.com/office/drawing/2014/main" id="{8559CC5F-B10F-47A1-85DC-721324532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1333500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>
                <a:solidFill>
                  <a:schemeClr val="hlink"/>
                </a:solidFill>
              </a:rPr>
              <a:t>bovengrens</a:t>
            </a:r>
          </a:p>
        </p:txBody>
      </p:sp>
      <p:sp>
        <p:nvSpPr>
          <p:cNvPr id="27656" name="Text Box 10">
            <a:extLst>
              <a:ext uri="{FF2B5EF4-FFF2-40B4-BE49-F238E27FC236}">
                <a16:creationId xmlns:a16="http://schemas.microsoft.com/office/drawing/2014/main" id="{0A09B142-A74B-4DF6-9C96-54D010CCB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519488"/>
            <a:ext cx="1289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>
                <a:solidFill>
                  <a:schemeClr val="hlink"/>
                </a:solidFill>
              </a:rPr>
              <a:t>ondergrens</a:t>
            </a:r>
          </a:p>
        </p:txBody>
      </p:sp>
      <p:sp>
        <p:nvSpPr>
          <p:cNvPr id="27657" name="Text Box 11">
            <a:extLst>
              <a:ext uri="{FF2B5EF4-FFF2-40B4-BE49-F238E27FC236}">
                <a16:creationId xmlns:a16="http://schemas.microsoft.com/office/drawing/2014/main" id="{559926B7-BFE1-4691-B200-45E31A2B8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181100"/>
            <a:ext cx="1479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>
                <a:solidFill>
                  <a:schemeClr val="hlink"/>
                </a:solidFill>
              </a:rPr>
              <a:t>Integrandum</a:t>
            </a:r>
          </a:p>
        </p:txBody>
      </p:sp>
      <p:sp>
        <p:nvSpPr>
          <p:cNvPr id="27658" name="Text Box 12">
            <a:extLst>
              <a:ext uri="{FF2B5EF4-FFF2-40B4-BE49-F238E27FC236}">
                <a16:creationId xmlns:a16="http://schemas.microsoft.com/office/drawing/2014/main" id="{135A6AFD-C74C-43D3-A15F-A049E2938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350" y="2171700"/>
            <a:ext cx="202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>
                <a:solidFill>
                  <a:schemeClr val="hlink"/>
                </a:solidFill>
              </a:rPr>
              <a:t>integratievariabele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0450DF84-BE69-4558-A13D-9DD25B3DF7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28675" name="Picture 1026" descr="Ta05-03">
            <a:extLst>
              <a:ext uri="{FF2B5EF4-FFF2-40B4-BE49-F238E27FC236}">
                <a16:creationId xmlns:a16="http://schemas.microsoft.com/office/drawing/2014/main" id="{CBA237ED-12AA-4A21-A137-4B089A43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81013"/>
            <a:ext cx="6553200" cy="599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3">
            <a:extLst>
              <a:ext uri="{FF2B5EF4-FFF2-40B4-BE49-F238E27FC236}">
                <a16:creationId xmlns:a16="http://schemas.microsoft.com/office/drawing/2014/main" id="{C487EF04-E7D9-4F0B-B526-982FF2A06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9213" y="519113"/>
            <a:ext cx="2381251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600"/>
              <a:t>Indien f integreerbaar 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600"/>
              <a:t>bestaan alle nevenstaande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600"/>
              <a:t>integralen. Er geldt tevens: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>
            <a:extLst>
              <a:ext uri="{FF2B5EF4-FFF2-40B4-BE49-F238E27FC236}">
                <a16:creationId xmlns:a16="http://schemas.microsoft.com/office/drawing/2014/main" id="{28F6767C-32D0-477C-8E95-B00B8CA26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29699" name="Picture 2" descr="05-11">
            <a:extLst>
              <a:ext uri="{FF2B5EF4-FFF2-40B4-BE49-F238E27FC236}">
                <a16:creationId xmlns:a16="http://schemas.microsoft.com/office/drawing/2014/main" id="{1BF79200-1B95-438E-9788-4823AD12E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686800" cy="53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>
            <a:extLst>
              <a:ext uri="{FF2B5EF4-FFF2-40B4-BE49-F238E27FC236}">
                <a16:creationId xmlns:a16="http://schemas.microsoft.com/office/drawing/2014/main" id="{4B20F172-C80B-4B45-BBBF-EB54ADC61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5CC53927-AE54-47E5-9715-A65CFE85E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30724" name="Group 8">
            <a:extLst>
              <a:ext uri="{FF2B5EF4-FFF2-40B4-BE49-F238E27FC236}">
                <a16:creationId xmlns:a16="http://schemas.microsoft.com/office/drawing/2014/main" id="{72983270-03D8-49F7-A07B-21668CA052E3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81000"/>
            <a:ext cx="8915400" cy="2095500"/>
            <a:chOff x="144" y="432"/>
            <a:chExt cx="5616" cy="1320"/>
          </a:xfrm>
        </p:grpSpPr>
        <p:sp>
          <p:nvSpPr>
            <p:cNvPr id="30727" name="Rectangle 7">
              <a:extLst>
                <a:ext uri="{FF2B5EF4-FFF2-40B4-BE49-F238E27FC236}">
                  <a16:creationId xmlns:a16="http://schemas.microsoft.com/office/drawing/2014/main" id="{94143F1E-60C5-4433-A248-441408E0E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432"/>
              <a:ext cx="5616" cy="1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grpSp>
          <p:nvGrpSpPr>
            <p:cNvPr id="30728" name="Group 6">
              <a:extLst>
                <a:ext uri="{FF2B5EF4-FFF2-40B4-BE49-F238E27FC236}">
                  <a16:creationId xmlns:a16="http://schemas.microsoft.com/office/drawing/2014/main" id="{B8657F4D-ECB1-4054-B55C-6B854A3EBE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432"/>
              <a:ext cx="5589" cy="1320"/>
              <a:chOff x="144" y="432"/>
              <a:chExt cx="5589" cy="1320"/>
            </a:xfrm>
          </p:grpSpPr>
          <p:sp>
            <p:nvSpPr>
              <p:cNvPr id="30729" name="Rectangle 3">
                <a:extLst>
                  <a:ext uri="{FF2B5EF4-FFF2-40B4-BE49-F238E27FC236}">
                    <a16:creationId xmlns:a16="http://schemas.microsoft.com/office/drawing/2014/main" id="{843271C1-D251-4A7E-A1BF-D148C100E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432"/>
                <a:ext cx="5589" cy="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70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C6600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BE" altLang="en-US" sz="2000" b="1">
                    <a:latin typeface="Arial" panose="020B0604020202020204" pitchFamily="34" charset="0"/>
                  </a:rPr>
                  <a:t>Oppervlakte onder de grafiek van een positieve functie</a:t>
                </a:r>
                <a:endParaRPr lang="en-US" altLang="en-US" sz="2000"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BE" altLang="en-US" sz="2000">
                    <a:latin typeface="Arial" panose="020B0604020202020204" pitchFamily="34" charset="0"/>
                  </a:rPr>
                  <a:t>Zij y=f(x) een positieve integreerbare functie over een gesloten interval [a,b],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BE" altLang="en-US" sz="2000">
                    <a:latin typeface="Arial" panose="020B0604020202020204" pitchFamily="34" charset="0"/>
                  </a:rPr>
                  <a:t>dan wordt de oppervlakte A tussen de curve y=f(x) en de X-as, tussen a en b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BE" altLang="en-US" sz="2000">
                    <a:latin typeface="Arial" panose="020B0604020202020204" pitchFamily="34" charset="0"/>
                  </a:rPr>
                  <a:t>gegeven door:</a:t>
                </a:r>
              </a:p>
            </p:txBody>
          </p:sp>
          <p:graphicFrame>
            <p:nvGraphicFramePr>
              <p:cNvPr id="30730" name="Object 4">
                <a:extLst>
                  <a:ext uri="{FF2B5EF4-FFF2-40B4-BE49-F238E27FC236}">
                    <a16:creationId xmlns:a16="http://schemas.microsoft.com/office/drawing/2014/main" id="{EA00F61C-EEA4-4E54-B4EF-063B14B13CC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36" y="1023"/>
              <a:ext cx="1296" cy="7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32" name="Equation" r:id="rId3" imgW="812447" imgH="457002" progId="Equation.3">
                      <p:embed/>
                    </p:oleObj>
                  </mc:Choice>
                  <mc:Fallback>
                    <p:oleObj name="Equation" r:id="rId3" imgW="812447" imgH="457002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1023"/>
                            <a:ext cx="1296" cy="7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30725" name="Picture 9" descr="05-12">
            <a:extLst>
              <a:ext uri="{FF2B5EF4-FFF2-40B4-BE49-F238E27FC236}">
                <a16:creationId xmlns:a16="http://schemas.microsoft.com/office/drawing/2014/main" id="{65CB5B5F-1798-4F58-A474-69EF2F4315F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9488" y="2667000"/>
            <a:ext cx="3221037" cy="4114800"/>
          </a:xfrm>
          <a:noFill/>
        </p:spPr>
      </p:pic>
      <p:pic>
        <p:nvPicPr>
          <p:cNvPr id="30726" name="Picture 11" descr="05-13">
            <a:extLst>
              <a:ext uri="{FF2B5EF4-FFF2-40B4-BE49-F238E27FC236}">
                <a16:creationId xmlns:a16="http://schemas.microsoft.com/office/drawing/2014/main" id="{5612DE32-88B9-4A4A-A63C-04A0110DCF5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5450" y="2667000"/>
            <a:ext cx="2876550" cy="4114800"/>
          </a:xfr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>
            <a:extLst>
              <a:ext uri="{FF2B5EF4-FFF2-40B4-BE49-F238E27FC236}">
                <a16:creationId xmlns:a16="http://schemas.microsoft.com/office/drawing/2014/main" id="{B9A86E42-5D30-4C25-ACC6-51FEC0FD79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31747" name="Picture 2" descr="05-351a">
            <a:extLst>
              <a:ext uri="{FF2B5EF4-FFF2-40B4-BE49-F238E27FC236}">
                <a16:creationId xmlns:a16="http://schemas.microsoft.com/office/drawing/2014/main" id="{A354DCE0-8F14-4A2A-A215-27222F4AA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1295400"/>
            <a:ext cx="8637587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3" descr="05-351b">
            <a:extLst>
              <a:ext uri="{FF2B5EF4-FFF2-40B4-BE49-F238E27FC236}">
                <a16:creationId xmlns:a16="http://schemas.microsoft.com/office/drawing/2014/main" id="{FFBD33C1-4E80-49C3-839B-C9011710A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3036888"/>
            <a:ext cx="8637587" cy="206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2">
            <a:extLst>
              <a:ext uri="{FF2B5EF4-FFF2-40B4-BE49-F238E27FC236}">
                <a16:creationId xmlns:a16="http://schemas.microsoft.com/office/drawing/2014/main" id="{A49D205C-9405-4122-AC8B-47B99A95E6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32771" name="Picture 2" descr="05-14">
            <a:extLst>
              <a:ext uri="{FF2B5EF4-FFF2-40B4-BE49-F238E27FC236}">
                <a16:creationId xmlns:a16="http://schemas.microsoft.com/office/drawing/2014/main" id="{60A1DB7F-6467-483A-93D9-E6104E39B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541338"/>
            <a:ext cx="4895850" cy="448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4">
            <a:extLst>
              <a:ext uri="{FF2B5EF4-FFF2-40B4-BE49-F238E27FC236}">
                <a16:creationId xmlns:a16="http://schemas.microsoft.com/office/drawing/2014/main" id="{D3A00F11-5624-4218-B18F-7B28D3887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graphicFrame>
        <p:nvGraphicFramePr>
          <p:cNvPr id="32773" name="Object 3">
            <a:extLst>
              <a:ext uri="{FF2B5EF4-FFF2-40B4-BE49-F238E27FC236}">
                <a16:creationId xmlns:a16="http://schemas.microsoft.com/office/drawing/2014/main" id="{8AFA494C-B13C-4A60-AC0B-9D4B2F950F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903413"/>
          <a:ext cx="28194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Equation" r:id="rId4" imgW="1562100" imgH="393700" progId="Equation.3">
                  <p:embed/>
                </p:oleObj>
              </mc:Choice>
              <mc:Fallback>
                <p:oleObj name="Equation" r:id="rId4" imgW="15621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03413"/>
                        <a:ext cx="28194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6">
            <a:extLst>
              <a:ext uri="{FF2B5EF4-FFF2-40B4-BE49-F238E27FC236}">
                <a16:creationId xmlns:a16="http://schemas.microsoft.com/office/drawing/2014/main" id="{B27147E4-942F-4265-813B-209E11A2C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graphicFrame>
        <p:nvGraphicFramePr>
          <p:cNvPr id="32775" name="Object 5">
            <a:extLst>
              <a:ext uri="{FF2B5EF4-FFF2-40B4-BE49-F238E27FC236}">
                <a16:creationId xmlns:a16="http://schemas.microsoft.com/office/drawing/2014/main" id="{B7B6017D-4E57-458A-8BAB-19D819352D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894013"/>
          <a:ext cx="32766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Equation" r:id="rId6" imgW="1841500" imgH="431800" progId="Equation.3">
                  <p:embed/>
                </p:oleObj>
              </mc:Choice>
              <mc:Fallback>
                <p:oleObj name="Equation" r:id="rId6" imgW="18415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94013"/>
                        <a:ext cx="327660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Text Box 7">
            <a:extLst>
              <a:ext uri="{FF2B5EF4-FFF2-40B4-BE49-F238E27FC236}">
                <a16:creationId xmlns:a16="http://schemas.microsoft.com/office/drawing/2014/main" id="{BA8F6D95-5D7E-4CB5-A42D-39443E311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-61913"/>
            <a:ext cx="565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>
                <a:solidFill>
                  <a:srgbClr val="FFFFFF"/>
                </a:solidFill>
              </a:rPr>
              <a:t>Gemiddelde waarde van een arbitraire continue functie</a:t>
            </a:r>
            <a:r>
              <a:rPr lang="nl-BE" altLang="en-US" sz="18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2777" name="Rectangle 10">
            <a:extLst>
              <a:ext uri="{FF2B5EF4-FFF2-40B4-BE49-F238E27FC236}">
                <a16:creationId xmlns:a16="http://schemas.microsoft.com/office/drawing/2014/main" id="{5DF3E9B7-C2EF-43DB-A866-9D3B157DD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32778" name="Group 12">
            <a:extLst>
              <a:ext uri="{FF2B5EF4-FFF2-40B4-BE49-F238E27FC236}">
                <a16:creationId xmlns:a16="http://schemas.microsoft.com/office/drawing/2014/main" id="{BF47A64E-67D0-4F3C-9599-DB88B2A54829}"/>
              </a:ext>
            </a:extLst>
          </p:cNvPr>
          <p:cNvGrpSpPr>
            <a:grpSpLocks/>
          </p:cNvGrpSpPr>
          <p:nvPr/>
        </p:nvGrpSpPr>
        <p:grpSpPr bwMode="auto">
          <a:xfrm>
            <a:off x="0" y="5221288"/>
            <a:ext cx="9175750" cy="1560512"/>
            <a:chOff x="48" y="3215"/>
            <a:chExt cx="5780" cy="983"/>
          </a:xfrm>
        </p:grpSpPr>
        <p:sp>
          <p:nvSpPr>
            <p:cNvPr id="32782" name="Rectangle 11">
              <a:extLst>
                <a:ext uri="{FF2B5EF4-FFF2-40B4-BE49-F238E27FC236}">
                  <a16:creationId xmlns:a16="http://schemas.microsoft.com/office/drawing/2014/main" id="{DAA25D9E-7C63-4F6C-B47B-2EF218892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3216"/>
              <a:ext cx="5664" cy="96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32783" name="Text Box 8">
              <a:extLst>
                <a:ext uri="{FF2B5EF4-FFF2-40B4-BE49-F238E27FC236}">
                  <a16:creationId xmlns:a16="http://schemas.microsoft.com/office/drawing/2014/main" id="{2CFC4277-7CCF-46AA-9ABE-FD6ADAAFD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215"/>
              <a:ext cx="578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BE" altLang="en-US" sz="1800" b="1">
                  <a:latin typeface="Arial" panose="020B0604020202020204" pitchFamily="34" charset="0"/>
                </a:rPr>
                <a:t>Definitie</a:t>
              </a:r>
              <a:endParaRPr lang="nl-BE" altLang="en-US" sz="18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BE" altLang="en-US" sz="1800">
                  <a:latin typeface="Arial" panose="020B0604020202020204" pitchFamily="34" charset="0"/>
                </a:rPr>
                <a:t>Als f integreerbaar is op [a,b] dan wordt de gemiddelde waarde van f op het interval [a,b]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BE" altLang="en-US" sz="1800">
                  <a:latin typeface="Arial" panose="020B0604020202020204" pitchFamily="34" charset="0"/>
                </a:rPr>
                <a:t>gedefinieerd als:</a:t>
              </a:r>
            </a:p>
          </p:txBody>
        </p:sp>
        <p:graphicFrame>
          <p:nvGraphicFramePr>
            <p:cNvPr id="32784" name="Object 9">
              <a:extLst>
                <a:ext uri="{FF2B5EF4-FFF2-40B4-BE49-F238E27FC236}">
                  <a16:creationId xmlns:a16="http://schemas.microsoft.com/office/drawing/2014/main" id="{11CDA884-4766-457B-9167-F674872729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3648"/>
            <a:ext cx="1824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1" name="Equation" r:id="rId8" imgW="1511300" imgH="457200" progId="Equation.3">
                    <p:embed/>
                  </p:oleObj>
                </mc:Choice>
                <mc:Fallback>
                  <p:oleObj name="Equation" r:id="rId8" imgW="1511300" imgH="457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648"/>
                          <a:ext cx="1824" cy="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779" name="Group 16">
            <a:extLst>
              <a:ext uri="{FF2B5EF4-FFF2-40B4-BE49-F238E27FC236}">
                <a16:creationId xmlns:a16="http://schemas.microsoft.com/office/drawing/2014/main" id="{91B1B7BC-B7C0-4BAF-B144-7F5A03E1F20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715963"/>
            <a:ext cx="1447800" cy="579437"/>
            <a:chOff x="816" y="2208"/>
            <a:chExt cx="912" cy="365"/>
          </a:xfrm>
        </p:grpSpPr>
        <p:graphicFrame>
          <p:nvGraphicFramePr>
            <p:cNvPr id="32780" name="Object 13">
              <a:extLst>
                <a:ext uri="{FF2B5EF4-FFF2-40B4-BE49-F238E27FC236}">
                  <a16:creationId xmlns:a16="http://schemas.microsoft.com/office/drawing/2014/main" id="{379737DF-3F8F-487A-9DFF-BDDD28C13A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208"/>
            <a:ext cx="62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2" name="Equation" r:id="rId10" imgW="672808" imgH="393529" progId="Equation.3">
                    <p:embed/>
                  </p:oleObj>
                </mc:Choice>
                <mc:Fallback>
                  <p:oleObj name="Equation" r:id="rId10" imgW="672808" imgH="393529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208"/>
                          <a:ext cx="624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1" name="Text Box 15">
              <a:extLst>
                <a:ext uri="{FF2B5EF4-FFF2-40B4-BE49-F238E27FC236}">
                  <a16:creationId xmlns:a16="http://schemas.microsoft.com/office/drawing/2014/main" id="{A42E1139-1043-4ACA-965E-B72D40095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256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BE" altLang="en-US" sz="1800"/>
                <a:t>met</a:t>
              </a:r>
              <a:endParaRPr lang="nl-NL" altLang="en-US" sz="180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2">
            <a:extLst>
              <a:ext uri="{FF2B5EF4-FFF2-40B4-BE49-F238E27FC236}">
                <a16:creationId xmlns:a16="http://schemas.microsoft.com/office/drawing/2014/main" id="{EE4E5D36-C811-4D23-BF10-97AC87D0C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33795" name="Picture 2" descr="05-05">
            <a:extLst>
              <a:ext uri="{FF2B5EF4-FFF2-40B4-BE49-F238E27FC236}">
                <a16:creationId xmlns:a16="http://schemas.microsoft.com/office/drawing/2014/main" id="{DA967BC8-E58A-41DA-B876-8BDD13F0E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6781800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3" descr="05-06">
            <a:extLst>
              <a:ext uri="{FF2B5EF4-FFF2-40B4-BE49-F238E27FC236}">
                <a16:creationId xmlns:a16="http://schemas.microsoft.com/office/drawing/2014/main" id="{343A670A-97F3-45BA-9047-80F9B3D41DCE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81800" y="609600"/>
            <a:ext cx="2438400" cy="5486400"/>
          </a:xfrm>
          <a:noFill/>
        </p:spPr>
      </p:pic>
      <p:sp>
        <p:nvSpPr>
          <p:cNvPr id="33797" name="Text Box 5">
            <a:extLst>
              <a:ext uri="{FF2B5EF4-FFF2-40B4-BE49-F238E27FC236}">
                <a16:creationId xmlns:a16="http://schemas.microsoft.com/office/drawing/2014/main" id="{4F30966B-5BDC-4D69-BF66-5B5AA0E30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-38100"/>
            <a:ext cx="6456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>
                <a:solidFill>
                  <a:srgbClr val="FFFFFF"/>
                </a:solidFill>
              </a:rPr>
              <a:t>De gemiddelde waarde van een positieve functie (f(x)</a:t>
            </a:r>
            <a:r>
              <a:rPr lang="nl-BE" altLang="en-US" sz="1800">
                <a:solidFill>
                  <a:srgbClr val="FFFFFF"/>
                </a:solidFill>
                <a:cs typeface="Times New Roman" panose="02020603050405020304" pitchFamily="18" charset="0"/>
              </a:rPr>
              <a:t>≥</a:t>
            </a:r>
            <a:r>
              <a:rPr lang="nl-BE" altLang="en-US" sz="1800">
                <a:solidFill>
                  <a:srgbClr val="FFFFFF"/>
                </a:solidFill>
              </a:rPr>
              <a:t>0 voor alle x)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>
            <a:extLst>
              <a:ext uri="{FF2B5EF4-FFF2-40B4-BE49-F238E27FC236}">
                <a16:creationId xmlns:a16="http://schemas.microsoft.com/office/drawing/2014/main" id="{2B11D953-3639-4D76-80F5-A12B046DEC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34819" name="Picture 2" descr="05-15">
            <a:extLst>
              <a:ext uri="{FF2B5EF4-FFF2-40B4-BE49-F238E27FC236}">
                <a16:creationId xmlns:a16="http://schemas.microsoft.com/office/drawing/2014/main" id="{68B7C152-9947-4BE1-BD1C-D0A7E4C24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1371600"/>
            <a:ext cx="4395787" cy="422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1">
            <a:extLst>
              <a:ext uri="{FF2B5EF4-FFF2-40B4-BE49-F238E27FC236}">
                <a16:creationId xmlns:a16="http://schemas.microsoft.com/office/drawing/2014/main" id="{A082E674-8F87-49C7-814A-D429B63B0C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sp>
        <p:nvSpPr>
          <p:cNvPr id="7171" name="Rectangle 8">
            <a:extLst>
              <a:ext uri="{FF2B5EF4-FFF2-40B4-BE49-F238E27FC236}">
                <a16:creationId xmlns:a16="http://schemas.microsoft.com/office/drawing/2014/main" id="{5EB7A5E3-0BB2-45A7-84FB-E98127BC3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7172" name="Group 10">
            <a:extLst>
              <a:ext uri="{FF2B5EF4-FFF2-40B4-BE49-F238E27FC236}">
                <a16:creationId xmlns:a16="http://schemas.microsoft.com/office/drawing/2014/main" id="{6841ADE3-4E00-45CB-B7CB-551153993CA6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465388"/>
            <a:ext cx="7239000" cy="2640012"/>
            <a:chOff x="480" y="305"/>
            <a:chExt cx="4560" cy="1663"/>
          </a:xfrm>
        </p:grpSpPr>
        <p:sp>
          <p:nvSpPr>
            <p:cNvPr id="7175" name="Rectangle 5">
              <a:extLst>
                <a:ext uri="{FF2B5EF4-FFF2-40B4-BE49-F238E27FC236}">
                  <a16:creationId xmlns:a16="http://schemas.microsoft.com/office/drawing/2014/main" id="{E8179C7A-2BC1-481F-BE01-A6D7ABFDF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36"/>
              <a:ext cx="4560" cy="16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grpSp>
          <p:nvGrpSpPr>
            <p:cNvPr id="7176" name="Group 9">
              <a:extLst>
                <a:ext uri="{FF2B5EF4-FFF2-40B4-BE49-F238E27FC236}">
                  <a16:creationId xmlns:a16="http://schemas.microsoft.com/office/drawing/2014/main" id="{264FB61B-D7D6-4D5B-83FF-2C26A242F9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" y="305"/>
              <a:ext cx="4444" cy="1615"/>
              <a:chOff x="504" y="336"/>
              <a:chExt cx="4444" cy="1615"/>
            </a:xfrm>
          </p:grpSpPr>
          <p:sp>
            <p:nvSpPr>
              <p:cNvPr id="7177" name="Text Box 6">
                <a:extLst>
                  <a:ext uri="{FF2B5EF4-FFF2-40B4-BE49-F238E27FC236}">
                    <a16:creationId xmlns:a16="http://schemas.microsoft.com/office/drawing/2014/main" id="{E44AAE30-B2EE-4383-8A95-E6E6AC146E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" y="336"/>
                <a:ext cx="4444" cy="16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70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C6600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BE" altLang="en-US" sz="1800" b="1">
                    <a:sym typeface="Wingdings" panose="05000000000000000000" pitchFamily="2" charset="2"/>
                  </a:rPr>
                  <a:t>Definitie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BE" altLang="en-US" sz="1800">
                    <a:sym typeface="Wingdings" panose="05000000000000000000" pitchFamily="2" charset="2"/>
                  </a:rPr>
                  <a:t> De verzameling van alle primitieve functies van een functie f </a:t>
                </a:r>
                <a:r>
                  <a:rPr lang="en-US" altLang="en-US" sz="1800">
                    <a:sym typeface="Wingdings" panose="05000000000000000000" pitchFamily="2" charset="2"/>
                  </a:rPr>
                  <a:t> noemen we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ym typeface="Wingdings" panose="05000000000000000000" pitchFamily="2" charset="2"/>
                  </a:rPr>
                  <a:t>de </a:t>
                </a:r>
                <a:r>
                  <a:rPr lang="en-US" altLang="en-US" sz="1800" b="1">
                    <a:sym typeface="Wingdings" panose="05000000000000000000" pitchFamily="2" charset="2"/>
                  </a:rPr>
                  <a:t>onbepaalde integraal</a:t>
                </a:r>
                <a:r>
                  <a:rPr lang="en-US" altLang="en-US" sz="1800">
                    <a:sym typeface="Wingdings" panose="05000000000000000000" pitchFamily="2" charset="2"/>
                  </a:rPr>
                  <a:t> van f (voor x) en we noteren: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ym typeface="Wingdings" panose="05000000000000000000" pitchFamily="2" charset="2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ym typeface="Wingdings" panose="05000000000000000000" pitchFamily="2" charset="2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ym typeface="Wingdings" panose="05000000000000000000" pitchFamily="2" charset="2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ym typeface="Wingdings" panose="05000000000000000000" pitchFamily="2" charset="2"/>
                  </a:rPr>
                  <a:t>- het uitgerekte S-symbool heet het integratieteken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ym typeface="Wingdings" panose="05000000000000000000" pitchFamily="2" charset="2"/>
                  </a:rPr>
                  <a:t>- de functie f heet het integrandum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ym typeface="Wingdings" panose="05000000000000000000" pitchFamily="2" charset="2"/>
                  </a:rPr>
                  <a:t>- x is de integratievariabele </a:t>
                </a:r>
                <a:endParaRPr lang="nl-BE" altLang="en-US" sz="1800">
                  <a:sym typeface="Wingdings" panose="05000000000000000000" pitchFamily="2" charset="2"/>
                </a:endParaRPr>
              </a:p>
            </p:txBody>
          </p:sp>
          <p:graphicFrame>
            <p:nvGraphicFramePr>
              <p:cNvPr id="7178" name="Object 7">
                <a:extLst>
                  <a:ext uri="{FF2B5EF4-FFF2-40B4-BE49-F238E27FC236}">
                    <a16:creationId xmlns:a16="http://schemas.microsoft.com/office/drawing/2014/main" id="{6AFAB179-86FC-415D-B04E-F4955AEA126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12" y="912"/>
              <a:ext cx="1104" cy="4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80" name="Equation" r:id="rId3" imgW="545626" imgH="215713" progId="Equation.3">
                      <p:embed/>
                    </p:oleObj>
                  </mc:Choice>
                  <mc:Fallback>
                    <p:oleObj name="Equation" r:id="rId3" imgW="545626" imgH="215713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912"/>
                            <a:ext cx="1104" cy="4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173" name="Text Box 11">
            <a:extLst>
              <a:ext uri="{FF2B5EF4-FFF2-40B4-BE49-F238E27FC236}">
                <a16:creationId xmlns:a16="http://schemas.microsoft.com/office/drawing/2014/main" id="{298F3194-8422-4EDA-B479-12BE18DE8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-61913"/>
            <a:ext cx="2346325" cy="39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2000">
                <a:solidFill>
                  <a:srgbClr val="FFFFFF"/>
                </a:solidFill>
              </a:rPr>
              <a:t>Onbepaalde integraal</a:t>
            </a:r>
          </a:p>
        </p:txBody>
      </p:sp>
      <p:sp>
        <p:nvSpPr>
          <p:cNvPr id="7174" name="Rectangle 12">
            <a:extLst>
              <a:ext uri="{FF2B5EF4-FFF2-40B4-BE49-F238E27FC236}">
                <a16:creationId xmlns:a16="http://schemas.microsoft.com/office/drawing/2014/main" id="{A5C9FCCC-901C-481F-A18F-BE5DB2B2B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90600"/>
            <a:ext cx="836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/>
              <a:t>Er zijn natuurlijk meerdere functies F mogelijk, die allen op een constante na verschillen: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/>
              <a:t>Voor elke constante C geldt dat F(x)+C ook een primitieve functie is 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2">
            <a:extLst>
              <a:ext uri="{FF2B5EF4-FFF2-40B4-BE49-F238E27FC236}">
                <a16:creationId xmlns:a16="http://schemas.microsoft.com/office/drawing/2014/main" id="{3AC7C9A6-AE6B-40D5-BC6A-7717428E15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D81BCA7D-C355-4613-9036-E2FDB79CDE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5.4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FE9182A-D1EF-4334-B3F5-02AD17411C4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/>
              <a:t>Het Fundamentele Theorema van de Calculus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>
            <a:extLst>
              <a:ext uri="{FF2B5EF4-FFF2-40B4-BE49-F238E27FC236}">
                <a16:creationId xmlns:a16="http://schemas.microsoft.com/office/drawing/2014/main" id="{E65D31E2-9760-4EE8-8F2A-DAA94F50C6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sp>
        <p:nvSpPr>
          <p:cNvPr id="36867" name="Rectangle 5">
            <a:extLst>
              <a:ext uri="{FF2B5EF4-FFF2-40B4-BE49-F238E27FC236}">
                <a16:creationId xmlns:a16="http://schemas.microsoft.com/office/drawing/2014/main" id="{5C8A8551-0951-44E9-923E-B3E241A5B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36868" name="Group 7">
            <a:extLst>
              <a:ext uri="{FF2B5EF4-FFF2-40B4-BE49-F238E27FC236}">
                <a16:creationId xmlns:a16="http://schemas.microsoft.com/office/drawing/2014/main" id="{B848ACD1-5A32-40D7-A3AB-F580488FDDED}"/>
              </a:ext>
            </a:extLst>
          </p:cNvPr>
          <p:cNvGrpSpPr>
            <a:grpSpLocks/>
          </p:cNvGrpSpPr>
          <p:nvPr/>
        </p:nvGrpSpPr>
        <p:grpSpPr bwMode="auto">
          <a:xfrm>
            <a:off x="273050" y="381000"/>
            <a:ext cx="8413750" cy="1447800"/>
            <a:chOff x="192" y="480"/>
            <a:chExt cx="5300" cy="912"/>
          </a:xfrm>
        </p:grpSpPr>
        <p:sp>
          <p:nvSpPr>
            <p:cNvPr id="36872" name="Rectangle 6">
              <a:extLst>
                <a:ext uri="{FF2B5EF4-FFF2-40B4-BE49-F238E27FC236}">
                  <a16:creationId xmlns:a16="http://schemas.microsoft.com/office/drawing/2014/main" id="{BD6BCBFD-CC03-49CC-9D5E-021B86A89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480"/>
              <a:ext cx="5280" cy="91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36873" name="Rectangle 3">
              <a:extLst>
                <a:ext uri="{FF2B5EF4-FFF2-40B4-BE49-F238E27FC236}">
                  <a16:creationId xmlns:a16="http://schemas.microsoft.com/office/drawing/2014/main" id="{093A292B-19B1-491D-80C4-D58BCB219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480"/>
              <a:ext cx="53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BE" altLang="en-US" sz="1800" b="1"/>
                <a:t>Het middelwaarde theorema voor bepaalde integralen</a:t>
              </a:r>
              <a:endParaRPr lang="en-US" altLang="en-US" sz="180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BE" altLang="en-US" sz="1800"/>
                <a:t>Indien f continu is op het interval [a,b] dan bestaat er een punt c in dit interval [a,b] zodat:</a:t>
              </a:r>
            </a:p>
          </p:txBody>
        </p:sp>
        <p:graphicFrame>
          <p:nvGraphicFramePr>
            <p:cNvPr id="36874" name="Object 4">
              <a:extLst>
                <a:ext uri="{FF2B5EF4-FFF2-40B4-BE49-F238E27FC236}">
                  <a16:creationId xmlns:a16="http://schemas.microsoft.com/office/drawing/2014/main" id="{C9D558F4-77C6-4882-8AEC-9E42B80022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864"/>
            <a:ext cx="1440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6" name="Equation" r:id="rId3" imgW="1320800" imgH="457200" progId="Equation.3">
                    <p:embed/>
                  </p:oleObj>
                </mc:Choice>
                <mc:Fallback>
                  <p:oleObj name="Equation" r:id="rId3" imgW="1320800" imgH="457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864"/>
                          <a:ext cx="1440" cy="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6869" name="Picture 8" descr="05-16">
            <a:extLst>
              <a:ext uri="{FF2B5EF4-FFF2-40B4-BE49-F238E27FC236}">
                <a16:creationId xmlns:a16="http://schemas.microsoft.com/office/drawing/2014/main" id="{EF948648-E0A2-4C1A-BF1F-2C2D7C0A131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6325" y="2286000"/>
            <a:ext cx="3028950" cy="4114800"/>
          </a:xfrm>
          <a:noFill/>
        </p:spPr>
      </p:pic>
      <p:pic>
        <p:nvPicPr>
          <p:cNvPr id="36870" name="Picture 10" descr="05-18">
            <a:extLst>
              <a:ext uri="{FF2B5EF4-FFF2-40B4-BE49-F238E27FC236}">
                <a16:creationId xmlns:a16="http://schemas.microsoft.com/office/drawing/2014/main" id="{151B5BB8-AD55-4303-A45C-346A8B0C4DC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1600" y="2133600"/>
            <a:ext cx="2743200" cy="4114800"/>
          </a:xfrm>
          <a:noFill/>
        </p:spPr>
      </p:pic>
      <p:sp>
        <p:nvSpPr>
          <p:cNvPr id="36871" name="Text Box 13">
            <a:extLst>
              <a:ext uri="{FF2B5EF4-FFF2-40B4-BE49-F238E27FC236}">
                <a16:creationId xmlns:a16="http://schemas.microsoft.com/office/drawing/2014/main" id="{8666ABE6-5256-462A-9FE0-2C371778A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790700"/>
            <a:ext cx="1409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/>
              <a:t>Bewijs NIET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>
            <a:extLst>
              <a:ext uri="{FF2B5EF4-FFF2-40B4-BE49-F238E27FC236}">
                <a16:creationId xmlns:a16="http://schemas.microsoft.com/office/drawing/2014/main" id="{D824C4C1-C817-45F7-9E67-E3E52AE9D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37891" name="Picture 2" descr="05-17">
            <a:extLst>
              <a:ext uri="{FF2B5EF4-FFF2-40B4-BE49-F238E27FC236}">
                <a16:creationId xmlns:a16="http://schemas.microsoft.com/office/drawing/2014/main" id="{E97C22FC-9D85-4D1C-BF71-1D6B7C09F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524000"/>
            <a:ext cx="49911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2">
            <a:extLst>
              <a:ext uri="{FF2B5EF4-FFF2-40B4-BE49-F238E27FC236}">
                <a16:creationId xmlns:a16="http://schemas.microsoft.com/office/drawing/2014/main" id="{3CBEF170-602B-4DAA-93B9-A86ADAFC9B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38915" name="Picture 2" descr="05-19">
            <a:extLst>
              <a:ext uri="{FF2B5EF4-FFF2-40B4-BE49-F238E27FC236}">
                <a16:creationId xmlns:a16="http://schemas.microsoft.com/office/drawing/2014/main" id="{99AB93AF-201E-4386-A4A3-EC30EB171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83025"/>
            <a:ext cx="4986338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7">
            <a:extLst>
              <a:ext uri="{FF2B5EF4-FFF2-40B4-BE49-F238E27FC236}">
                <a16:creationId xmlns:a16="http://schemas.microsoft.com/office/drawing/2014/main" id="{88315AA7-6610-44FA-A705-E7C85732B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38917" name="Group 10">
            <a:extLst>
              <a:ext uri="{FF2B5EF4-FFF2-40B4-BE49-F238E27FC236}">
                <a16:creationId xmlns:a16="http://schemas.microsoft.com/office/drawing/2014/main" id="{957CC045-F90C-4384-892F-C27BCD3F76A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8153400" cy="2743200"/>
            <a:chOff x="336" y="288"/>
            <a:chExt cx="5136" cy="1728"/>
          </a:xfrm>
        </p:grpSpPr>
        <p:sp>
          <p:nvSpPr>
            <p:cNvPr id="38920" name="Rectangle 9">
              <a:extLst>
                <a:ext uri="{FF2B5EF4-FFF2-40B4-BE49-F238E27FC236}">
                  <a16:creationId xmlns:a16="http://schemas.microsoft.com/office/drawing/2014/main" id="{DB3986E7-B82D-4209-8635-3920FBA32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8"/>
              <a:ext cx="5136" cy="17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grpSp>
          <p:nvGrpSpPr>
            <p:cNvPr id="38921" name="Group 8">
              <a:extLst>
                <a:ext uri="{FF2B5EF4-FFF2-40B4-BE49-F238E27FC236}">
                  <a16:creationId xmlns:a16="http://schemas.microsoft.com/office/drawing/2014/main" id="{F8D8A3C9-0C3A-4876-A977-5376CCCABD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305"/>
              <a:ext cx="4992" cy="1674"/>
              <a:chOff x="336" y="305"/>
              <a:chExt cx="4992" cy="1674"/>
            </a:xfrm>
          </p:grpSpPr>
          <p:sp>
            <p:nvSpPr>
              <p:cNvPr id="38922" name="Rectangle 3">
                <a:extLst>
                  <a:ext uri="{FF2B5EF4-FFF2-40B4-BE49-F238E27FC236}">
                    <a16:creationId xmlns:a16="http://schemas.microsoft.com/office/drawing/2014/main" id="{4AF7C6A4-562E-4123-8A3B-DBD1CCF36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305"/>
                <a:ext cx="4992" cy="10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70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C6600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BE" altLang="en-US" sz="1800" b="1"/>
                  <a:t>Fundamentele stelling van de calculus (deel 1)</a:t>
                </a:r>
                <a:endParaRPr lang="en-US" altLang="en-US" sz="1800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BE" altLang="en-US" sz="1800"/>
                  <a:t>Indien f continu is op [a,b] dan is de functie F(x) gedefinieerd als: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nl-BE" altLang="en-US" sz="1800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nl-BE" altLang="en-US" sz="1800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nl-BE" altLang="en-US" sz="1800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BE" altLang="en-US" sz="1800"/>
                  <a:t>continu en heeft tevens een afgeleide in elk punt van het interval ]a,b[ gegeven door:</a:t>
                </a:r>
              </a:p>
            </p:txBody>
          </p:sp>
          <p:graphicFrame>
            <p:nvGraphicFramePr>
              <p:cNvPr id="38923" name="Object 4">
                <a:extLst>
                  <a:ext uri="{FF2B5EF4-FFF2-40B4-BE49-F238E27FC236}">
                    <a16:creationId xmlns:a16="http://schemas.microsoft.com/office/drawing/2014/main" id="{2216B1D3-0B87-49B5-B4A1-0A5AD2FC493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68" y="624"/>
              <a:ext cx="1152" cy="5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27" name="Equation" r:id="rId4" imgW="952500" imgH="457200" progId="Equation.3">
                      <p:embed/>
                    </p:oleObj>
                  </mc:Choice>
                  <mc:Fallback>
                    <p:oleObj name="Equation" r:id="rId4" imgW="952500" imgH="45720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624"/>
                            <a:ext cx="1152" cy="5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24" name="Object 6">
                <a:extLst>
                  <a:ext uri="{FF2B5EF4-FFF2-40B4-BE49-F238E27FC236}">
                    <a16:creationId xmlns:a16="http://schemas.microsoft.com/office/drawing/2014/main" id="{BC7BBFBC-2444-45BE-8995-344F9E12CCD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72" y="1392"/>
              <a:ext cx="1920" cy="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28" name="Equation" r:id="rId6" imgW="1498600" imgH="457200" progId="Equation.3">
                      <p:embed/>
                    </p:oleObj>
                  </mc:Choice>
                  <mc:Fallback>
                    <p:oleObj name="Equation" r:id="rId6" imgW="1498600" imgH="4572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1392"/>
                            <a:ext cx="1920" cy="5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38918" name="Picture 11" descr="05-20">
            <a:extLst>
              <a:ext uri="{FF2B5EF4-FFF2-40B4-BE49-F238E27FC236}">
                <a16:creationId xmlns:a16="http://schemas.microsoft.com/office/drawing/2014/main" id="{4B86D85C-9540-4A0D-805E-8DD44F0DAE21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38638" y="3886200"/>
            <a:ext cx="5033962" cy="5486400"/>
          </a:xfrm>
          <a:noFill/>
        </p:spPr>
      </p:pic>
      <p:sp>
        <p:nvSpPr>
          <p:cNvPr id="38919" name="Text Box 13">
            <a:extLst>
              <a:ext uri="{FF2B5EF4-FFF2-40B4-BE49-F238E27FC236}">
                <a16:creationId xmlns:a16="http://schemas.microsoft.com/office/drawing/2014/main" id="{4544C2FA-EE22-44F5-8546-8D8466AC0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3352800"/>
            <a:ext cx="1409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/>
              <a:t>Bewijs NIET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2">
            <a:extLst>
              <a:ext uri="{FF2B5EF4-FFF2-40B4-BE49-F238E27FC236}">
                <a16:creationId xmlns:a16="http://schemas.microsoft.com/office/drawing/2014/main" id="{3DB25B76-09A7-4A70-9451-556335F2F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sp>
        <p:nvSpPr>
          <p:cNvPr id="39939" name="Rectangle 4">
            <a:extLst>
              <a:ext uri="{FF2B5EF4-FFF2-40B4-BE49-F238E27FC236}">
                <a16:creationId xmlns:a16="http://schemas.microsoft.com/office/drawing/2014/main" id="{57007026-76FB-4C2D-AF0C-F34ED61E8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39940" name="Group 14">
            <a:extLst>
              <a:ext uri="{FF2B5EF4-FFF2-40B4-BE49-F238E27FC236}">
                <a16:creationId xmlns:a16="http://schemas.microsoft.com/office/drawing/2014/main" id="{1002E5AF-31EB-46C9-905F-3D9B362ECA52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676400"/>
            <a:ext cx="3949700" cy="969963"/>
            <a:chOff x="624" y="1593"/>
            <a:chExt cx="2488" cy="611"/>
          </a:xfrm>
        </p:grpSpPr>
        <p:graphicFrame>
          <p:nvGraphicFramePr>
            <p:cNvPr id="39952" name="Object 7">
              <a:extLst>
                <a:ext uri="{FF2B5EF4-FFF2-40B4-BE49-F238E27FC236}">
                  <a16:creationId xmlns:a16="http://schemas.microsoft.com/office/drawing/2014/main" id="{17BE33B9-B713-40FB-92AC-A91A5B454D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1593"/>
            <a:ext cx="1432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7" name="Equation" r:id="rId3" imgW="1129810" imgH="482391" progId="Equation.3">
                    <p:embed/>
                  </p:oleObj>
                </mc:Choice>
                <mc:Fallback>
                  <p:oleObj name="Equation" r:id="rId3" imgW="1129810" imgH="48239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593"/>
                          <a:ext cx="1432" cy="6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3" name="Text Box 9">
              <a:extLst>
                <a:ext uri="{FF2B5EF4-FFF2-40B4-BE49-F238E27FC236}">
                  <a16:creationId xmlns:a16="http://schemas.microsoft.com/office/drawing/2014/main" id="{1778F3CD-9EE8-441E-A0D5-CDE625C2C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776"/>
              <a:ext cx="8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BE" altLang="en-US" sz="2000"/>
                <a:t>Zoek y’ als</a:t>
              </a:r>
            </a:p>
          </p:txBody>
        </p:sp>
      </p:grpSp>
      <p:grpSp>
        <p:nvGrpSpPr>
          <p:cNvPr id="39941" name="Group 12">
            <a:extLst>
              <a:ext uri="{FF2B5EF4-FFF2-40B4-BE49-F238E27FC236}">
                <a16:creationId xmlns:a16="http://schemas.microsoft.com/office/drawing/2014/main" id="{F0DD96FD-F685-4D16-B066-41296A21DC44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33400"/>
            <a:ext cx="5803900" cy="1041400"/>
            <a:chOff x="576" y="384"/>
            <a:chExt cx="3656" cy="656"/>
          </a:xfrm>
        </p:grpSpPr>
        <p:graphicFrame>
          <p:nvGraphicFramePr>
            <p:cNvPr id="39949" name="Object 3">
              <a:extLst>
                <a:ext uri="{FF2B5EF4-FFF2-40B4-BE49-F238E27FC236}">
                  <a16:creationId xmlns:a16="http://schemas.microsoft.com/office/drawing/2014/main" id="{99FCA62F-DEF2-4402-B37D-0B2E9F7B74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384"/>
            <a:ext cx="1488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8" name="Equation" r:id="rId5" imgW="1041400" imgH="457200" progId="Equation.3">
                    <p:embed/>
                  </p:oleObj>
                </mc:Choice>
                <mc:Fallback>
                  <p:oleObj name="Equation" r:id="rId5" imgW="1041400" imgH="4572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84"/>
                          <a:ext cx="1488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0" name="Text Box 5">
              <a:extLst>
                <a:ext uri="{FF2B5EF4-FFF2-40B4-BE49-F238E27FC236}">
                  <a16:creationId xmlns:a16="http://schemas.microsoft.com/office/drawing/2014/main" id="{425B34E8-9B62-40BA-B2E6-5354612B47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624"/>
              <a:ext cx="8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BE" altLang="en-US" sz="2000"/>
                <a:t>Zoek y’ als</a:t>
              </a:r>
            </a:p>
          </p:txBody>
        </p:sp>
        <p:sp>
          <p:nvSpPr>
            <p:cNvPr id="39951" name="Text Box 6">
              <a:extLst>
                <a:ext uri="{FF2B5EF4-FFF2-40B4-BE49-F238E27FC236}">
                  <a16:creationId xmlns:a16="http://schemas.microsoft.com/office/drawing/2014/main" id="{B47C8BEE-4B40-4713-88CE-8D7C0A045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624"/>
              <a:ext cx="9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BE" altLang="en-US" sz="1800"/>
                <a:t>Kettingregel !</a:t>
              </a:r>
            </a:p>
          </p:txBody>
        </p:sp>
      </p:grpSp>
      <p:sp>
        <p:nvSpPr>
          <p:cNvPr id="39942" name="Rectangle 16">
            <a:extLst>
              <a:ext uri="{FF2B5EF4-FFF2-40B4-BE49-F238E27FC236}">
                <a16:creationId xmlns:a16="http://schemas.microsoft.com/office/drawing/2014/main" id="{D50FE371-6763-4BB4-AF8C-2BAD51A73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39943" name="Group 19">
            <a:extLst>
              <a:ext uri="{FF2B5EF4-FFF2-40B4-BE49-F238E27FC236}">
                <a16:creationId xmlns:a16="http://schemas.microsoft.com/office/drawing/2014/main" id="{1F7C6E73-7E82-4F71-9290-46FFCFADBA1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971800"/>
            <a:ext cx="7467600" cy="1676400"/>
            <a:chOff x="384" y="2064"/>
            <a:chExt cx="4704" cy="1056"/>
          </a:xfrm>
        </p:grpSpPr>
        <p:sp>
          <p:nvSpPr>
            <p:cNvPr id="39945" name="Rectangle 18">
              <a:extLst>
                <a:ext uri="{FF2B5EF4-FFF2-40B4-BE49-F238E27FC236}">
                  <a16:creationId xmlns:a16="http://schemas.microsoft.com/office/drawing/2014/main" id="{C483D8EA-3E5E-4E47-A08A-09BF93EFF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064"/>
              <a:ext cx="4704" cy="105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grpSp>
          <p:nvGrpSpPr>
            <p:cNvPr id="39946" name="Group 17">
              <a:extLst>
                <a:ext uri="{FF2B5EF4-FFF2-40B4-BE49-F238E27FC236}">
                  <a16:creationId xmlns:a16="http://schemas.microsoft.com/office/drawing/2014/main" id="{E02E5B07-9470-4DB0-AB41-3FE0B0414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112"/>
              <a:ext cx="4544" cy="960"/>
              <a:chOff x="432" y="2112"/>
              <a:chExt cx="4544" cy="960"/>
            </a:xfrm>
          </p:grpSpPr>
          <p:sp>
            <p:nvSpPr>
              <p:cNvPr id="39947" name="Rectangle 10">
                <a:extLst>
                  <a:ext uri="{FF2B5EF4-FFF2-40B4-BE49-F238E27FC236}">
                    <a16:creationId xmlns:a16="http://schemas.microsoft.com/office/drawing/2014/main" id="{770C2CBE-D9F5-439F-9563-12466AE27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112"/>
                <a:ext cx="454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70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C6600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BE" altLang="en-US" sz="1800" b="1"/>
                  <a:t>Fundamentele stelling van de calculus (deel 2)</a:t>
                </a:r>
                <a:endParaRPr lang="nl-BE" altLang="en-US" sz="1800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BE" altLang="en-US" sz="1800"/>
                  <a:t>Zij f continu op [a,b] en zij F een primitieve functie van f op [a,b] dan geldt</a:t>
                </a:r>
                <a:r>
                  <a:rPr lang="en-US" altLang="en-US" sz="1800"/>
                  <a:t> :</a:t>
                </a:r>
              </a:p>
            </p:txBody>
          </p:sp>
          <p:graphicFrame>
            <p:nvGraphicFramePr>
              <p:cNvPr id="39948" name="Object 15">
                <a:extLst>
                  <a:ext uri="{FF2B5EF4-FFF2-40B4-BE49-F238E27FC236}">
                    <a16:creationId xmlns:a16="http://schemas.microsoft.com/office/drawing/2014/main" id="{1CE48F8A-B45D-46A2-B782-A88000DC33A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44" y="2423"/>
              <a:ext cx="2016" cy="6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59" name="Equation" r:id="rId7" imgW="1422400" imgH="457200" progId="Equation.3">
                      <p:embed/>
                    </p:oleObj>
                  </mc:Choice>
                  <mc:Fallback>
                    <p:oleObj name="Equation" r:id="rId7" imgW="1422400" imgH="4572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2423"/>
                            <a:ext cx="2016" cy="6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9944" name="Text Box 20">
            <a:extLst>
              <a:ext uri="{FF2B5EF4-FFF2-40B4-BE49-F238E27FC236}">
                <a16:creationId xmlns:a16="http://schemas.microsoft.com/office/drawing/2014/main" id="{22BCDCA9-E92D-4605-95F8-775251901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891088"/>
            <a:ext cx="1409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/>
              <a:t>Bewijs NIET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>
            <a:extLst>
              <a:ext uri="{FF2B5EF4-FFF2-40B4-BE49-F238E27FC236}">
                <a16:creationId xmlns:a16="http://schemas.microsoft.com/office/drawing/2014/main" id="{EC8CFE04-9661-48D1-AF3C-B7C6D44DA1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40963" name="Picture 3" descr="05-23">
            <a:extLst>
              <a:ext uri="{FF2B5EF4-FFF2-40B4-BE49-F238E27FC236}">
                <a16:creationId xmlns:a16="http://schemas.microsoft.com/office/drawing/2014/main" id="{B60B5B88-35FE-4AE0-B8BA-33399046D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5" y="2033588"/>
            <a:ext cx="3794125" cy="451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 Box 4">
            <a:extLst>
              <a:ext uri="{FF2B5EF4-FFF2-40B4-BE49-F238E27FC236}">
                <a16:creationId xmlns:a16="http://schemas.microsoft.com/office/drawing/2014/main" id="{42880A32-189D-4B0F-8FD0-A35CB8DDD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33400"/>
            <a:ext cx="74612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/>
              <a:t>Oppervlaktes berekenen tussen curve van f en X-as over een interval [a,b]: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nl-BE" altLang="en-US" sz="1800"/>
              <a:t> zoek nulpunten van f in interval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nl-BE" altLang="en-US" sz="1800"/>
              <a:t> verdeel het interval bij de nulpunten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nl-BE" altLang="en-US" sz="1800"/>
              <a:t> integreer f over de deelintervallen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nl-BE" altLang="en-US" sz="1800"/>
              <a:t> sommeer de absolute waardes van de deelintegralen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2">
            <a:extLst>
              <a:ext uri="{FF2B5EF4-FFF2-40B4-BE49-F238E27FC236}">
                <a16:creationId xmlns:a16="http://schemas.microsoft.com/office/drawing/2014/main" id="{F820A36A-497E-4DD0-A645-9545666180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sp>
        <p:nvSpPr>
          <p:cNvPr id="41987" name="Text Box 5">
            <a:extLst>
              <a:ext uri="{FF2B5EF4-FFF2-40B4-BE49-F238E27FC236}">
                <a16:creationId xmlns:a16="http://schemas.microsoft.com/office/drawing/2014/main" id="{21A65D20-DA0E-4BD4-B37B-C9DAB65A6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571500"/>
            <a:ext cx="6134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/>
              <a:t>Integratieformules gekend verondersteld (oefeningensessies)!</a:t>
            </a:r>
          </a:p>
        </p:txBody>
      </p:sp>
      <p:sp>
        <p:nvSpPr>
          <p:cNvPr id="41988" name="Rectangle 9">
            <a:extLst>
              <a:ext uri="{FF2B5EF4-FFF2-40B4-BE49-F238E27FC236}">
                <a16:creationId xmlns:a16="http://schemas.microsoft.com/office/drawing/2014/main" id="{9BEC859A-46DE-44A1-823C-E2B56D90E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41989" name="Rectangle 13">
            <a:extLst>
              <a:ext uri="{FF2B5EF4-FFF2-40B4-BE49-F238E27FC236}">
                <a16:creationId xmlns:a16="http://schemas.microsoft.com/office/drawing/2014/main" id="{D8C69E21-886F-427C-BFA4-FFC43D5BF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41990" name="Rectangle 16">
            <a:extLst>
              <a:ext uri="{FF2B5EF4-FFF2-40B4-BE49-F238E27FC236}">
                <a16:creationId xmlns:a16="http://schemas.microsoft.com/office/drawing/2014/main" id="{0165BE23-39BF-4BBA-AC72-3D344C41D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41991" name="Group 23">
            <a:extLst>
              <a:ext uri="{FF2B5EF4-FFF2-40B4-BE49-F238E27FC236}">
                <a16:creationId xmlns:a16="http://schemas.microsoft.com/office/drawing/2014/main" id="{37B9DCDE-BA82-4636-B14C-6075E1EFD5EB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447800"/>
            <a:ext cx="6477000" cy="3352800"/>
            <a:chOff x="576" y="912"/>
            <a:chExt cx="4080" cy="2112"/>
          </a:xfrm>
        </p:grpSpPr>
        <p:sp>
          <p:nvSpPr>
            <p:cNvPr id="41992" name="Rectangle 20">
              <a:extLst>
                <a:ext uri="{FF2B5EF4-FFF2-40B4-BE49-F238E27FC236}">
                  <a16:creationId xmlns:a16="http://schemas.microsoft.com/office/drawing/2014/main" id="{C3F086D1-BC65-4D5E-B47B-8C74D5281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912"/>
              <a:ext cx="4080" cy="96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grpSp>
          <p:nvGrpSpPr>
            <p:cNvPr id="41993" name="Group 19">
              <a:extLst>
                <a:ext uri="{FF2B5EF4-FFF2-40B4-BE49-F238E27FC236}">
                  <a16:creationId xmlns:a16="http://schemas.microsoft.com/office/drawing/2014/main" id="{E263C459-AAE3-4429-A18A-4389A64305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912"/>
              <a:ext cx="3504" cy="802"/>
              <a:chOff x="480" y="912"/>
              <a:chExt cx="3504" cy="802"/>
            </a:xfrm>
          </p:grpSpPr>
          <p:sp>
            <p:nvSpPr>
              <p:cNvPr id="42002" name="Rectangle 6">
                <a:extLst>
                  <a:ext uri="{FF2B5EF4-FFF2-40B4-BE49-F238E27FC236}">
                    <a16:creationId xmlns:a16="http://schemas.microsoft.com/office/drawing/2014/main" id="{3E61972A-6947-4479-B063-18C8F947F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912"/>
                <a:ext cx="3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70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C6600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/>
                  <a:t>Partiële integratie</a:t>
                </a:r>
                <a:r>
                  <a:rPr lang="en-US" altLang="en-US" sz="1800"/>
                  <a:t> (Integration by parts zie ook §8.2)</a:t>
                </a:r>
              </a:p>
            </p:txBody>
          </p:sp>
          <p:graphicFrame>
            <p:nvGraphicFramePr>
              <p:cNvPr id="42003" name="Object 8">
                <a:extLst>
                  <a:ext uri="{FF2B5EF4-FFF2-40B4-BE49-F238E27FC236}">
                    <a16:creationId xmlns:a16="http://schemas.microsoft.com/office/drawing/2014/main" id="{B4BA34C3-2148-4012-846A-B27361BA1A4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16" y="1152"/>
              <a:ext cx="3168" cy="5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07" name="Equation" r:id="rId3" imgW="2578100" imgH="457200" progId="Equation.3">
                      <p:embed/>
                    </p:oleObj>
                  </mc:Choice>
                  <mc:Fallback>
                    <p:oleObj name="Equation" r:id="rId3" imgW="2578100" imgH="4572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1152"/>
                            <a:ext cx="3168" cy="5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994" name="Group 22">
              <a:extLst>
                <a:ext uri="{FF2B5EF4-FFF2-40B4-BE49-F238E27FC236}">
                  <a16:creationId xmlns:a16="http://schemas.microsoft.com/office/drawing/2014/main" id="{03F39ED5-56A5-49A2-A2E1-DC21781646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045"/>
              <a:ext cx="4080" cy="979"/>
              <a:chOff x="576" y="2045"/>
              <a:chExt cx="4080" cy="979"/>
            </a:xfrm>
          </p:grpSpPr>
          <p:sp>
            <p:nvSpPr>
              <p:cNvPr id="41995" name="Rectangle 21">
                <a:extLst>
                  <a:ext uri="{FF2B5EF4-FFF2-40B4-BE49-F238E27FC236}">
                    <a16:creationId xmlns:a16="http://schemas.microsoft.com/office/drawing/2014/main" id="{926FA19F-186A-405D-B7D5-ADE3864AC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064"/>
                <a:ext cx="4080" cy="96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70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C6600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41996" name="Group 18">
                <a:extLst>
                  <a:ext uri="{FF2B5EF4-FFF2-40B4-BE49-F238E27FC236}">
                    <a16:creationId xmlns:a16="http://schemas.microsoft.com/office/drawing/2014/main" id="{91B72ABC-FFC8-46A7-AECF-9B1BC61EA9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045"/>
                <a:ext cx="3552" cy="867"/>
                <a:chOff x="576" y="2045"/>
                <a:chExt cx="3552" cy="867"/>
              </a:xfrm>
            </p:grpSpPr>
            <p:sp>
              <p:nvSpPr>
                <p:cNvPr id="41997" name="Rectangle 11">
                  <a:extLst>
                    <a:ext uri="{FF2B5EF4-FFF2-40B4-BE49-F238E27FC236}">
                      <a16:creationId xmlns:a16="http://schemas.microsoft.com/office/drawing/2014/main" id="{5FD14999-DFC9-4076-A921-DA07BC4CE0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045"/>
                  <a:ext cx="336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316501"/>
                    </a:buClr>
                    <a:buSzPct val="70000"/>
                    <a:buFont typeface="Wingdings" panose="05000000000000000000" pitchFamily="2" charset="2"/>
                    <a:buChar char="q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6600"/>
                    </a:buClr>
                    <a:buSzPct val="70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316501"/>
                    </a:buClr>
                    <a:buSzPct val="70000"/>
                    <a:buFont typeface="Wingdings" panose="05000000000000000000" pitchFamily="2" charset="2"/>
                    <a:buChar char="q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C6600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16501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16501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16501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16501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16501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nl-BE" altLang="en-US" sz="1800" b="1"/>
                    <a:t>Integratie door substitutie  (inverse van kettingregel)</a:t>
                  </a:r>
                </a:p>
              </p:txBody>
            </p:sp>
            <p:grpSp>
              <p:nvGrpSpPr>
                <p:cNvPr id="41998" name="Group 17">
                  <a:extLst>
                    <a:ext uri="{FF2B5EF4-FFF2-40B4-BE49-F238E27FC236}">
                      <a16:creationId xmlns:a16="http://schemas.microsoft.com/office/drawing/2014/main" id="{5D5A1D9A-9456-40E5-80CE-3F58302BAE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2400"/>
                  <a:ext cx="3168" cy="512"/>
                  <a:chOff x="1056" y="2400"/>
                  <a:chExt cx="3168" cy="512"/>
                </a:xfrm>
              </p:grpSpPr>
              <p:graphicFrame>
                <p:nvGraphicFramePr>
                  <p:cNvPr id="41999" name="Object 12">
                    <a:extLst>
                      <a:ext uri="{FF2B5EF4-FFF2-40B4-BE49-F238E27FC236}">
                        <a16:creationId xmlns:a16="http://schemas.microsoft.com/office/drawing/2014/main" id="{07BCAE8D-C158-4B6F-8FA1-1D06A164019E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56" y="2400"/>
                  <a:ext cx="1920" cy="51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2008" name="Equation" r:id="rId5" imgW="1714500" imgH="457200" progId="Equation.3">
                          <p:embed/>
                        </p:oleObj>
                      </mc:Choice>
                      <mc:Fallback>
                        <p:oleObj name="Equation" r:id="rId5" imgW="1714500" imgH="457200" progId="Equation.3">
                          <p:embed/>
                          <p:pic>
                            <p:nvPicPr>
                              <p:cNvPr id="0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56" y="2400"/>
                                <a:ext cx="1920" cy="51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42000" name="Text Box 14">
                    <a:extLst>
                      <a:ext uri="{FF2B5EF4-FFF2-40B4-BE49-F238E27FC236}">
                        <a16:creationId xmlns:a16="http://schemas.microsoft.com/office/drawing/2014/main" id="{08BA38C5-BD77-4C73-8A20-52273F82633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8" y="2520"/>
                    <a:ext cx="33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316501"/>
                      </a:buClr>
                      <a:buSzPct val="70000"/>
                      <a:buFont typeface="Wingdings" panose="05000000000000000000" pitchFamily="2" charset="2"/>
                      <a:buChar char="q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6600"/>
                      </a:buClr>
                      <a:buSzPct val="70000"/>
                      <a:buFont typeface="Wingdings" panose="05000000000000000000" pitchFamily="2" charset="2"/>
                      <a:buChar char="q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316501"/>
                      </a:buClr>
                      <a:buSzPct val="70000"/>
                      <a:buFont typeface="Wingdings" panose="05000000000000000000" pitchFamily="2" charset="2"/>
                      <a:buChar char="q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CC6600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316501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16501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16501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16501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16501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nl-BE" altLang="en-US" sz="1800"/>
                      <a:t>met</a:t>
                    </a:r>
                  </a:p>
                </p:txBody>
              </p:sp>
              <p:graphicFrame>
                <p:nvGraphicFramePr>
                  <p:cNvPr id="42001" name="Object 15">
                    <a:extLst>
                      <a:ext uri="{FF2B5EF4-FFF2-40B4-BE49-F238E27FC236}">
                        <a16:creationId xmlns:a16="http://schemas.microsoft.com/office/drawing/2014/main" id="{A87571F8-6B72-48C0-BB8D-3E6DC9A8ABE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552" y="2400"/>
                  <a:ext cx="672" cy="46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2009" name="Equation" r:id="rId7" imgW="660400" imgH="457200" progId="Equation.3">
                          <p:embed/>
                        </p:oleObj>
                      </mc:Choice>
                      <mc:Fallback>
                        <p:oleObj name="Equation" r:id="rId7" imgW="660400" imgH="457200" progId="Equation.3">
                          <p:embed/>
                          <p:pic>
                            <p:nvPicPr>
                              <p:cNvPr id="0" name="Object 1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52" y="2400"/>
                                <a:ext cx="672" cy="46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>
            <a:extLst>
              <a:ext uri="{FF2B5EF4-FFF2-40B4-BE49-F238E27FC236}">
                <a16:creationId xmlns:a16="http://schemas.microsoft.com/office/drawing/2014/main" id="{15117AD0-B990-43B7-BB1C-858712E20B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44035" name="Picture 2" descr="05-26">
            <a:extLst>
              <a:ext uri="{FF2B5EF4-FFF2-40B4-BE49-F238E27FC236}">
                <a16:creationId xmlns:a16="http://schemas.microsoft.com/office/drawing/2014/main" id="{96EBE35F-E557-477E-92CA-4A732ED21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1800"/>
            <a:ext cx="853440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3" descr="T05-07">
            <a:extLst>
              <a:ext uri="{FF2B5EF4-FFF2-40B4-BE49-F238E27FC236}">
                <a16:creationId xmlns:a16="http://schemas.microsoft.com/office/drawing/2014/main" id="{2954ABF3-99B6-46AD-8BB3-D0503E34496B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304800"/>
            <a:ext cx="7772400" cy="2576513"/>
          </a:xfr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2">
            <a:extLst>
              <a:ext uri="{FF2B5EF4-FFF2-40B4-BE49-F238E27FC236}">
                <a16:creationId xmlns:a16="http://schemas.microsoft.com/office/drawing/2014/main" id="{8E6078A6-A092-40D3-91F2-96265156BC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9242F1D6-B5EA-408C-B01A-B3891558C5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5.6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E558CD7E-B92B-41A6-88D2-7CDE0295581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/>
              <a:t>                                                Oppervlakte tussen krommes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2">
            <a:extLst>
              <a:ext uri="{FF2B5EF4-FFF2-40B4-BE49-F238E27FC236}">
                <a16:creationId xmlns:a16="http://schemas.microsoft.com/office/drawing/2014/main" id="{46045F4D-6262-4D64-B8C4-7F2BA00293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46083" name="Picture 2" descr="05-28">
            <a:extLst>
              <a:ext uri="{FF2B5EF4-FFF2-40B4-BE49-F238E27FC236}">
                <a16:creationId xmlns:a16="http://schemas.microsoft.com/office/drawing/2014/main" id="{A83E33F3-8742-45B0-AD2B-9C83460AC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1409700"/>
            <a:ext cx="435292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3" descr="05-27">
            <a:extLst>
              <a:ext uri="{FF2B5EF4-FFF2-40B4-BE49-F238E27FC236}">
                <a16:creationId xmlns:a16="http://schemas.microsoft.com/office/drawing/2014/main" id="{7E06D11B-8130-496C-A8EC-67217A42E50F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1371600"/>
            <a:ext cx="4572000" cy="4953000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2">
            <a:extLst>
              <a:ext uri="{FF2B5EF4-FFF2-40B4-BE49-F238E27FC236}">
                <a16:creationId xmlns:a16="http://schemas.microsoft.com/office/drawing/2014/main" id="{D1C7E902-1F4D-4D9F-8642-994BF16853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8195" name="Picture 2" descr="Ta04-03">
            <a:extLst>
              <a:ext uri="{FF2B5EF4-FFF2-40B4-BE49-F238E27FC236}">
                <a16:creationId xmlns:a16="http://schemas.microsoft.com/office/drawing/2014/main" id="{27E516D3-D377-4B3F-ADB5-220A2894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1060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3">
            <a:extLst>
              <a:ext uri="{FF2B5EF4-FFF2-40B4-BE49-F238E27FC236}">
                <a16:creationId xmlns:a16="http://schemas.microsoft.com/office/drawing/2014/main" id="{5AB9E4B3-99BB-4E25-9457-7950996B4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2224088"/>
            <a:ext cx="28702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/>
              <a:t>Onbepaalde integraal        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2">
            <a:extLst>
              <a:ext uri="{FF2B5EF4-FFF2-40B4-BE49-F238E27FC236}">
                <a16:creationId xmlns:a16="http://schemas.microsoft.com/office/drawing/2014/main" id="{79BD3D4C-956A-423D-9CA4-18F322FD49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47107" name="Picture 14" descr="05-29">
            <a:extLst>
              <a:ext uri="{FF2B5EF4-FFF2-40B4-BE49-F238E27FC236}">
                <a16:creationId xmlns:a16="http://schemas.microsoft.com/office/drawing/2014/main" id="{C2FC42CB-0956-4DDE-AA4B-2B7DE8A7F882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0888" y="381000"/>
            <a:ext cx="5100637" cy="5486400"/>
          </a:xfrm>
          <a:noFill/>
        </p:spPr>
      </p:pic>
      <p:grpSp>
        <p:nvGrpSpPr>
          <p:cNvPr id="47108" name="Group 13">
            <a:extLst>
              <a:ext uri="{FF2B5EF4-FFF2-40B4-BE49-F238E27FC236}">
                <a16:creationId xmlns:a16="http://schemas.microsoft.com/office/drawing/2014/main" id="{4F5103AF-4963-4D7A-91B0-6F0745BC4C0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495800"/>
            <a:ext cx="7848600" cy="2057400"/>
            <a:chOff x="432" y="288"/>
            <a:chExt cx="4944" cy="1296"/>
          </a:xfrm>
        </p:grpSpPr>
        <p:sp>
          <p:nvSpPr>
            <p:cNvPr id="47111" name="Rectangle 12">
              <a:extLst>
                <a:ext uri="{FF2B5EF4-FFF2-40B4-BE49-F238E27FC236}">
                  <a16:creationId xmlns:a16="http://schemas.microsoft.com/office/drawing/2014/main" id="{B79EF515-EA09-40EF-B8A1-FF1D9C944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88"/>
              <a:ext cx="4944" cy="1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grpSp>
          <p:nvGrpSpPr>
            <p:cNvPr id="47112" name="Group 9">
              <a:extLst>
                <a:ext uri="{FF2B5EF4-FFF2-40B4-BE49-F238E27FC236}">
                  <a16:creationId xmlns:a16="http://schemas.microsoft.com/office/drawing/2014/main" id="{EC992090-4A1D-48E2-99A1-3387E3FBAA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" y="288"/>
              <a:ext cx="4844" cy="750"/>
              <a:chOff x="436" y="288"/>
              <a:chExt cx="4844" cy="750"/>
            </a:xfrm>
          </p:grpSpPr>
          <p:sp>
            <p:nvSpPr>
              <p:cNvPr id="47114" name="Rectangle 5">
                <a:extLst>
                  <a:ext uri="{FF2B5EF4-FFF2-40B4-BE49-F238E27FC236}">
                    <a16:creationId xmlns:a16="http://schemas.microsoft.com/office/drawing/2014/main" id="{DDE35B26-30D2-42D5-93C0-E0E45BC06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" y="288"/>
                <a:ext cx="4844" cy="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70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C6600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BE" altLang="en-US" sz="1800" b="1">
                    <a:latin typeface="Arial" panose="020B0604020202020204" pitchFamily="34" charset="0"/>
                    <a:cs typeface="Times New Roman" panose="02020603050405020304" pitchFamily="18" charset="0"/>
                  </a:rPr>
                  <a:t>Oppervlakte tussen krommes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BE" altLang="en-US" sz="1800">
                    <a:latin typeface="Arial" panose="020B0604020202020204" pitchFamily="34" charset="0"/>
                    <a:cs typeface="Times New Roman" panose="02020603050405020304" pitchFamily="18" charset="0"/>
                  </a:rPr>
                  <a:t>Indien f en g continu zijn met                        </a:t>
                </a:r>
                <a:r>
                  <a:rPr lang="nl-BE" altLang="en-US" sz="1800">
                    <a:latin typeface="Arial" panose="020B0604020202020204" pitchFamily="34" charset="0"/>
                  </a:rPr>
                  <a:t>op het interval [a,b] dan wordt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BE" altLang="en-US" sz="1800">
                    <a:latin typeface="Arial" panose="020B0604020202020204" pitchFamily="34" charset="0"/>
                  </a:rPr>
                  <a:t>de oppervlakte tussen beide krommes y=f(x) en y=g(x) tussen a en b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BE" altLang="en-US" sz="1800">
                    <a:latin typeface="Arial" panose="020B0604020202020204" pitchFamily="34" charset="0"/>
                  </a:rPr>
                  <a:t>gegeven door de integraal van f-g tussen a en b :</a:t>
                </a:r>
              </a:p>
            </p:txBody>
          </p:sp>
          <p:graphicFrame>
            <p:nvGraphicFramePr>
              <p:cNvPr id="47115" name="Object 4">
                <a:extLst>
                  <a:ext uri="{FF2B5EF4-FFF2-40B4-BE49-F238E27FC236}">
                    <a16:creationId xmlns:a16="http://schemas.microsoft.com/office/drawing/2014/main" id="{053E670C-8A7F-44AC-BF56-201722BCCE7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00" y="469"/>
              <a:ext cx="864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18" name="Equation" r:id="rId4" imgW="748975" imgH="215806" progId="Equation.3">
                      <p:embed/>
                    </p:oleObj>
                  </mc:Choice>
                  <mc:Fallback>
                    <p:oleObj name="Equation" r:id="rId4" imgW="748975" imgH="215806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469"/>
                            <a:ext cx="864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7113" name="Object 3">
              <a:extLst>
                <a:ext uri="{FF2B5EF4-FFF2-40B4-BE49-F238E27FC236}">
                  <a16:creationId xmlns:a16="http://schemas.microsoft.com/office/drawing/2014/main" id="{9B607E77-6BAB-4756-9030-D403FEE00C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960"/>
            <a:ext cx="1632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9" name="Equation" r:id="rId6" imgW="1282700" imgH="457200" progId="Equation.3">
                    <p:embed/>
                  </p:oleObj>
                </mc:Choice>
                <mc:Fallback>
                  <p:oleObj name="Equation" r:id="rId6" imgW="1282700" imgH="4572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960"/>
                          <a:ext cx="1632" cy="5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09" name="Rectangle 7">
            <a:extLst>
              <a:ext uri="{FF2B5EF4-FFF2-40B4-BE49-F238E27FC236}">
                <a16:creationId xmlns:a16="http://schemas.microsoft.com/office/drawing/2014/main" id="{C9A16AA6-0776-4294-889F-FE1B7BF34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2075" y="4041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nl-BE" altLang="en-US" sz="2400"/>
          </a:p>
        </p:txBody>
      </p:sp>
      <p:sp>
        <p:nvSpPr>
          <p:cNvPr id="47110" name="Rectangle 11">
            <a:extLst>
              <a:ext uri="{FF2B5EF4-FFF2-40B4-BE49-F238E27FC236}">
                <a16:creationId xmlns:a16="http://schemas.microsoft.com/office/drawing/2014/main" id="{95C7F1C3-4F59-4115-9600-DB54BAD2B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>
            <a:extLst>
              <a:ext uri="{FF2B5EF4-FFF2-40B4-BE49-F238E27FC236}">
                <a16:creationId xmlns:a16="http://schemas.microsoft.com/office/drawing/2014/main" id="{8DDA5811-3E4E-4DF3-AD3E-079B46F5A4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48131" name="Picture 2" descr="05-30">
            <a:extLst>
              <a:ext uri="{FF2B5EF4-FFF2-40B4-BE49-F238E27FC236}">
                <a16:creationId xmlns:a16="http://schemas.microsoft.com/office/drawing/2014/main" id="{B1C2BD5C-1BE5-4A5C-8DC3-262CD934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685800"/>
            <a:ext cx="3984625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>
            <a:extLst>
              <a:ext uri="{FF2B5EF4-FFF2-40B4-BE49-F238E27FC236}">
                <a16:creationId xmlns:a16="http://schemas.microsoft.com/office/drawing/2014/main" id="{54084F17-D1FA-446C-A48A-13F5B75952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49155" name="Picture 2" descr="05-31">
            <a:extLst>
              <a:ext uri="{FF2B5EF4-FFF2-40B4-BE49-F238E27FC236}">
                <a16:creationId xmlns:a16="http://schemas.microsoft.com/office/drawing/2014/main" id="{F931D5F3-0310-45F2-9E80-F9F659D15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609600"/>
            <a:ext cx="4546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>
            <a:extLst>
              <a:ext uri="{FF2B5EF4-FFF2-40B4-BE49-F238E27FC236}">
                <a16:creationId xmlns:a16="http://schemas.microsoft.com/office/drawing/2014/main" id="{BAE02D42-4B13-44A8-B901-235F44CECC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50179" name="Picture 2" descr="05-I-WITH-R_TO_Y">
            <a:extLst>
              <a:ext uri="{FF2B5EF4-FFF2-40B4-BE49-F238E27FC236}">
                <a16:creationId xmlns:a16="http://schemas.microsoft.com/office/drawing/2014/main" id="{8852DCD4-50FA-4E09-BFF7-A2FC536BB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73914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>
            <a:extLst>
              <a:ext uri="{FF2B5EF4-FFF2-40B4-BE49-F238E27FC236}">
                <a16:creationId xmlns:a16="http://schemas.microsoft.com/office/drawing/2014/main" id="{F75248BE-2737-41EA-A18F-C41C90F1F7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51203" name="Picture 2" descr="5-32">
            <a:extLst>
              <a:ext uri="{FF2B5EF4-FFF2-40B4-BE49-F238E27FC236}">
                <a16:creationId xmlns:a16="http://schemas.microsoft.com/office/drawing/2014/main" id="{66D9DC62-1041-47F3-B91B-954EE1AFE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90600"/>
            <a:ext cx="44862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>
            <a:extLst>
              <a:ext uri="{FF2B5EF4-FFF2-40B4-BE49-F238E27FC236}">
                <a16:creationId xmlns:a16="http://schemas.microsoft.com/office/drawing/2014/main" id="{B1219129-3E39-4B3F-A52A-1D822F43F4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52227" name="Picture 2" descr="05-33">
            <a:extLst>
              <a:ext uri="{FF2B5EF4-FFF2-40B4-BE49-F238E27FC236}">
                <a16:creationId xmlns:a16="http://schemas.microsoft.com/office/drawing/2014/main" id="{7AE86B71-2F43-4C63-AB75-5A006443D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4972050" cy="45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2">
            <a:extLst>
              <a:ext uri="{FF2B5EF4-FFF2-40B4-BE49-F238E27FC236}">
                <a16:creationId xmlns:a16="http://schemas.microsoft.com/office/drawing/2014/main" id="{F27C0A92-200C-45B4-A3D2-4D0C99AE60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9219" name="Picture 2" descr="T04_02">
            <a:extLst>
              <a:ext uri="{FF2B5EF4-FFF2-40B4-BE49-F238E27FC236}">
                <a16:creationId xmlns:a16="http://schemas.microsoft.com/office/drawing/2014/main" id="{B16B362B-03AC-4EA6-902C-E681DD4CE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620000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3">
            <a:extLst>
              <a:ext uri="{FF2B5EF4-FFF2-40B4-BE49-F238E27FC236}">
                <a16:creationId xmlns:a16="http://schemas.microsoft.com/office/drawing/2014/main" id="{AD5AA8D9-F8AB-4E88-9E78-8ACA135E5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371600"/>
            <a:ext cx="28702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/>
              <a:t>Onbepaalde integraal          </a:t>
            </a: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EEB0B7ED-5DC0-435A-B333-C79DA61B3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2362200"/>
            <a:ext cx="0" cy="2743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3F76B4A9-5BCE-4113-A1A9-3D67C52F3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2593975"/>
            <a:ext cx="24447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2400">
                <a:solidFill>
                  <a:schemeClr val="hlink"/>
                </a:solidFill>
              </a:rPr>
              <a:t>kennen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1">
            <a:extLst>
              <a:ext uri="{FF2B5EF4-FFF2-40B4-BE49-F238E27FC236}">
                <a16:creationId xmlns:a16="http://schemas.microsoft.com/office/drawing/2014/main" id="{62DBCF71-21E1-4658-A550-DCEA6207EB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10243" name="Picture 2" descr="04-54">
            <a:extLst>
              <a:ext uri="{FF2B5EF4-FFF2-40B4-BE49-F238E27FC236}">
                <a16:creationId xmlns:a16="http://schemas.microsoft.com/office/drawing/2014/main" id="{20C2DE2E-525E-424F-B76F-107642C2D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5" y="533400"/>
            <a:ext cx="364172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3">
            <a:extLst>
              <a:ext uri="{FF2B5EF4-FFF2-40B4-BE49-F238E27FC236}">
                <a16:creationId xmlns:a16="http://schemas.microsoft.com/office/drawing/2014/main" id="{617C719B-7B9D-4DDC-9E40-5867E1D9C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73075"/>
            <a:ext cx="2692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/>
              <a:t>Kromme ?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/>
              <a:t>Helling in punt (x,y) is 3 x</a:t>
            </a:r>
            <a:r>
              <a:rPr lang="nl-BE" altLang="en-US" sz="1800" baseline="30000"/>
              <a:t>2</a:t>
            </a:r>
            <a:endParaRPr lang="en-US" altLang="en-US" sz="1800" baseline="30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/>
              <a:t>en gaat door punt (1,-1)</a:t>
            </a: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06DA7442-8CC1-4331-9BF0-D49ACC99D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-38100"/>
            <a:ext cx="461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>
                <a:solidFill>
                  <a:srgbClr val="FFFFFF"/>
                </a:solidFill>
              </a:rPr>
              <a:t>Differentiaalvergelijking met beginvoorwaarden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32">
            <a:extLst>
              <a:ext uri="{FF2B5EF4-FFF2-40B4-BE49-F238E27FC236}">
                <a16:creationId xmlns:a16="http://schemas.microsoft.com/office/drawing/2014/main" id="{715FBFE6-548B-4ED9-B3A7-53EACB1979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A055DA65-8279-4C7E-8AD6-6E84D2A78D3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Chapter 5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FDBA9A49-9FA7-48B4-8E9D-B91784D959C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/>
              <a:t>Integratie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32">
            <a:extLst>
              <a:ext uri="{FF2B5EF4-FFF2-40B4-BE49-F238E27FC236}">
                <a16:creationId xmlns:a16="http://schemas.microsoft.com/office/drawing/2014/main" id="{81D67C37-2231-4A4C-A9F3-0583DD0FA5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7886FDC-E23B-4FED-B36F-B2BC0D7E57C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5.1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A6085BE-01D8-46BE-93FF-BF58F43D0C8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/>
              <a:t>Het schatten van een oppervlakte </a:t>
            </a:r>
          </a:p>
          <a:p>
            <a:r>
              <a:rPr lang="en-US" altLang="en-US"/>
              <a:t>met eindige sommen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CB30A764-DEDD-4CFE-AF8B-A4BF32D599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14339" name="Picture 2" descr="05-01">
            <a:extLst>
              <a:ext uri="{FF2B5EF4-FFF2-40B4-BE49-F238E27FC236}">
                <a16:creationId xmlns:a16="http://schemas.microsoft.com/office/drawing/2014/main" id="{4B2FB42F-81A0-46CD-8858-B45876ED8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685800"/>
            <a:ext cx="4318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279F"/>
      </a:dk2>
      <a:lt2>
        <a:srgbClr val="919191"/>
      </a:lt2>
      <a:accent1>
        <a:srgbClr val="C0FEF9"/>
      </a:accent1>
      <a:accent2>
        <a:srgbClr val="00AE00"/>
      </a:accent2>
      <a:accent3>
        <a:srgbClr val="FFFFFF"/>
      </a:accent3>
      <a:accent4>
        <a:srgbClr val="000000"/>
      </a:accent4>
      <a:accent5>
        <a:srgbClr val="DCFEFB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2858</TotalTime>
  <Pages>28</Pages>
  <Words>1475</Words>
  <Application>Microsoft Office PowerPoint</Application>
  <PresentationFormat>On-screen Show (4:3)</PresentationFormat>
  <Paragraphs>183</Paragraphs>
  <Slides>45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Times New Roman</vt:lpstr>
      <vt:lpstr>Wingdings</vt:lpstr>
      <vt:lpstr>Default Design</vt:lpstr>
      <vt:lpstr>Equation</vt:lpstr>
      <vt:lpstr>4.8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5</vt:lpstr>
      <vt:lpstr>5.1</vt:lpstr>
      <vt:lpstr>PowerPoint Presentation</vt:lpstr>
      <vt:lpstr>PowerPoint Presentation</vt:lpstr>
      <vt:lpstr>PowerPoint Presentation</vt:lpstr>
      <vt:lpstr>PowerPoint Presentation</vt:lpstr>
      <vt:lpstr>5.2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subject/>
  <dc:creator>Addison Wesley</dc:creator>
  <cp:keywords/>
  <dc:description/>
  <cp:lastModifiedBy>Dominique MAES</cp:lastModifiedBy>
  <cp:revision>188</cp:revision>
  <cp:lastPrinted>2000-05-10T13:32:21Z</cp:lastPrinted>
  <dcterms:created xsi:type="dcterms:W3CDTF">2000-05-09T12:24:52Z</dcterms:created>
  <dcterms:modified xsi:type="dcterms:W3CDTF">2021-11-26T08:51:07Z</dcterms:modified>
</cp:coreProperties>
</file>