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9" r:id="rId2"/>
    <p:sldId id="371" r:id="rId3"/>
    <p:sldId id="372" r:id="rId4"/>
    <p:sldId id="485" r:id="rId5"/>
    <p:sldId id="374" r:id="rId6"/>
    <p:sldId id="375" r:id="rId7"/>
    <p:sldId id="377" r:id="rId8"/>
    <p:sldId id="378" r:id="rId9"/>
    <p:sldId id="478" r:id="rId10"/>
    <p:sldId id="479" r:id="rId11"/>
    <p:sldId id="379" r:id="rId12"/>
    <p:sldId id="480" r:id="rId13"/>
    <p:sldId id="440" r:id="rId14"/>
    <p:sldId id="481" r:id="rId15"/>
    <p:sldId id="384" r:id="rId16"/>
    <p:sldId id="385" r:id="rId17"/>
    <p:sldId id="386" r:id="rId18"/>
    <p:sldId id="387" r:id="rId19"/>
    <p:sldId id="441" r:id="rId20"/>
    <p:sldId id="390" r:id="rId21"/>
    <p:sldId id="391" r:id="rId22"/>
    <p:sldId id="392" r:id="rId2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FEF9"/>
    <a:srgbClr val="CC6600"/>
    <a:srgbClr val="CC9900"/>
    <a:srgbClr val="339933"/>
    <a:srgbClr val="CECECE"/>
    <a:srgbClr val="DADADA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FC83CB-2B75-4169-B1CE-8B56A489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4121150"/>
            <a:ext cx="638175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D3570C0-48A7-444B-B631-774CB7EA5BA2}" type="slidenum">
              <a:rPr lang="en-US" altLang="en-US" sz="3500">
                <a:solidFill>
                  <a:schemeClr val="tx1"/>
                </a:solidFill>
              </a:rPr>
              <a:pPr/>
              <a:t>‹#›</a:t>
            </a:fld>
            <a:endParaRPr lang="en-US" altLang="en-US" sz="3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4947D6B-63DC-4AEE-8817-BEEBA6643D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31CC21-F94B-4F1C-9520-5C5E822B0B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715081-FD4A-441E-BC15-CE44804BD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083C87C-363D-4F2D-925E-9ABB4075E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33157A-8DDA-49A6-8E78-E3965D013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7AD72C1-77E3-4063-8CB0-F202A1E46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23D13AA-9B6E-4A67-A67D-F741B3AD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072F993-811F-448F-886A-7111242C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90BD794-3DF6-46D9-ADEC-4F37C8A24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DE983F-2DE8-4789-89EB-7071D649E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841CCC72-12CB-484E-8560-E7A45811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3">
            <a:extLst>
              <a:ext uri="{FF2B5EF4-FFF2-40B4-BE49-F238E27FC236}">
                <a16:creationId xmlns:a16="http://schemas.microsoft.com/office/drawing/2014/main" id="{61759027-05AD-42F9-881D-164BA9086F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5" descr="awtri_4c UPDATE_color">
            <a:extLst>
              <a:ext uri="{FF2B5EF4-FFF2-40B4-BE49-F238E27FC236}">
                <a16:creationId xmlns:a16="http://schemas.microsoft.com/office/drawing/2014/main" id="{F1C0FDFE-3625-45D3-BE47-51D2F6F7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7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032">
            <a:extLst>
              <a:ext uri="{FF2B5EF4-FFF2-40B4-BE49-F238E27FC236}">
                <a16:creationId xmlns:a16="http://schemas.microsoft.com/office/drawing/2014/main" id="{8A82694C-C481-414D-A282-EEA77E96CA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3938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D4EFB6-8830-4E50-B277-36A2A41CD8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30897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BA23C8-C7C2-4F03-9A26-444C527880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97186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0E5FF1-AA52-459B-8908-8FFCCA4074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40693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E851BB-B212-4166-9D1F-A74A08286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7019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DFB973-0329-4627-8A2B-BF4EAB5EEC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12912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BF654-CE47-4936-8069-973FBE2CBD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89410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67F50B4-0097-4B0A-B562-20553AAE86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3464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BD80462-2F20-4F61-8D19-97406099B9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7047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40178E-CF40-4D63-AF7F-640743F4F0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83489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81A776-D08C-4793-BF79-942504B16B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13871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1CC9F2-BC4F-484B-967E-177B6BE4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5CD1C0E-0D6D-40F3-9F14-000BED7A7814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FDB7320C-A5D5-40FF-99F1-5BEFB264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480175"/>
            <a:ext cx="1447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316501"/>
                </a:solidFill>
                <a:latin typeface="Arial" panose="020B0604020202020204" pitchFamily="34" charset="0"/>
              </a:rPr>
              <a:t>Slide  3 -  </a:t>
            </a:r>
            <a:fld id="{01B6C69A-12C6-4A9B-9418-4D1292990CC5}" type="slidenum">
              <a:rPr lang="en-US" altLang="en-US" sz="1400" b="1">
                <a:solidFill>
                  <a:srgbClr val="316501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1400" b="1">
              <a:solidFill>
                <a:srgbClr val="316501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83B15D5-B1D6-4AE0-8BF2-84649B7CF6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1650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2005 Pearson Education, Inc.  Publishing as Pearson Addison-Wesley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08252F7-F1AB-49B2-A158-A37385812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610CEF3-3165-4302-AD24-3C5FE60D7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1650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7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1650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2">
            <a:extLst>
              <a:ext uri="{FF2B5EF4-FFF2-40B4-BE49-F238E27FC236}">
                <a16:creationId xmlns:a16="http://schemas.microsoft.com/office/drawing/2014/main" id="{AD11328D-DDBE-4CBC-BA67-D893125A2C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6B3DC3E-8834-420D-8DC3-A244DB36BF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3.5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EB7AC8D-374B-4609-9C0E-25AC8CF492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De Kettingregel en                      Parametervergelijkingen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01B353FF-A865-4628-AB56-3579B731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D33F0D8E-6329-4360-A0B4-5B070353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cs typeface="Times New Roman" panose="02020603050405020304" pitchFamily="18" charset="0"/>
              </a:rPr>
              <a:t>NB:</a:t>
            </a:r>
            <a:r>
              <a:rPr lang="nl-BE" altLang="en-US" sz="1800">
                <a:cs typeface="Times New Roman" panose="02020603050405020304" pitchFamily="18" charset="0"/>
              </a:rPr>
              <a:t> y’ uitrekenen in functie van t mbv 1</a:t>
            </a:r>
            <a:r>
              <a:rPr lang="nl-BE" altLang="en-US" sz="1800" baseline="30000">
                <a:cs typeface="Times New Roman" panose="02020603050405020304" pitchFamily="18" charset="0"/>
              </a:rPr>
              <a:t>ste</a:t>
            </a:r>
            <a:r>
              <a:rPr lang="nl-BE" altLang="en-US" sz="1800">
                <a:cs typeface="Times New Roman" panose="02020603050405020304" pitchFamily="18" charset="0"/>
              </a:rPr>
              <a:t> formule</a:t>
            </a:r>
            <a:endParaRPr lang="en-US" altLang="en-US" sz="1800"/>
          </a:p>
        </p:txBody>
      </p:sp>
      <p:grpSp>
        <p:nvGrpSpPr>
          <p:cNvPr id="20484" name="Group 12">
            <a:extLst>
              <a:ext uri="{FF2B5EF4-FFF2-40B4-BE49-F238E27FC236}">
                <a16:creationId xmlns:a16="http://schemas.microsoft.com/office/drawing/2014/main" id="{62BF69B0-593A-49BA-9914-60AC5E9C8C2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14400"/>
            <a:ext cx="8656638" cy="2300288"/>
            <a:chOff x="192" y="999"/>
            <a:chExt cx="5453" cy="1449"/>
          </a:xfrm>
        </p:grpSpPr>
        <p:pic>
          <p:nvPicPr>
            <p:cNvPr id="20491" name="Picture 2" descr="03-0199">
              <a:extLst>
                <a:ext uri="{FF2B5EF4-FFF2-40B4-BE49-F238E27FC236}">
                  <a16:creationId xmlns:a16="http://schemas.microsoft.com/office/drawing/2014/main" id="{92302686-39CA-4A7A-B0DE-D6E193A9A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99"/>
              <a:ext cx="5453" cy="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Rectangle 6">
              <a:extLst>
                <a:ext uri="{FF2B5EF4-FFF2-40B4-BE49-F238E27FC236}">
                  <a16:creationId xmlns:a16="http://schemas.microsoft.com/office/drawing/2014/main" id="{5B2E3EA6-4D48-4CF8-A294-7FF09280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92"/>
              <a:ext cx="4992" cy="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aphicFrame>
          <p:nvGraphicFramePr>
            <p:cNvPr id="20493" name="Object 3">
              <a:extLst>
                <a:ext uri="{FF2B5EF4-FFF2-40B4-BE49-F238E27FC236}">
                  <a16:creationId xmlns:a16="http://schemas.microsoft.com/office/drawing/2014/main" id="{B75C8FC3-4EA5-4E3B-AB17-C501EB511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392"/>
            <a:ext cx="1680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Equation" r:id="rId5" imgW="1231366" imgH="761669" progId="Equation.3">
                    <p:embed/>
                  </p:oleObj>
                </mc:Choice>
                <mc:Fallback>
                  <p:oleObj name="Equation" r:id="rId5" imgW="1231366" imgH="76166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92"/>
                          <a:ext cx="1680" cy="10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Rectangle 8">
            <a:extLst>
              <a:ext uri="{FF2B5EF4-FFF2-40B4-BE49-F238E27FC236}">
                <a16:creationId xmlns:a16="http://schemas.microsoft.com/office/drawing/2014/main" id="{E0ADFA08-758C-40C0-825D-0A9BDBD9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54FB9586-A49E-41E3-B1B9-BC1D70A41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27550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7" imgW="1219200" imgH="787400" progId="Equation.3">
                  <p:embed/>
                </p:oleObj>
              </mc:Choice>
              <mc:Fallback>
                <p:oleObj name="Equation" r:id="rId7" imgW="12192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27550"/>
                        <a:ext cx="20574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9">
            <a:extLst>
              <a:ext uri="{FF2B5EF4-FFF2-40B4-BE49-F238E27FC236}">
                <a16:creationId xmlns:a16="http://schemas.microsoft.com/office/drawing/2014/main" id="{441B6BA6-CD1F-4554-BB9B-ADDF81F45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50292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Vb: parabool</a:t>
            </a:r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F9D73864-42A5-40CA-80AC-BBC7B819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20489" name="Object 10">
            <a:extLst>
              <a:ext uri="{FF2B5EF4-FFF2-40B4-BE49-F238E27FC236}">
                <a16:creationId xmlns:a16="http://schemas.microsoft.com/office/drawing/2014/main" id="{D1C945DA-A2A7-4990-A043-46BF9C682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572000"/>
          <a:ext cx="19812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9" imgW="1244600" imgH="787400" progId="Equation.3">
                  <p:embed/>
                </p:oleObj>
              </mc:Choice>
              <mc:Fallback>
                <p:oleObj name="Equation" r:id="rId9" imgW="12446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98120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Line 13">
            <a:extLst>
              <a:ext uri="{FF2B5EF4-FFF2-40B4-BE49-F238E27FC236}">
                <a16:creationId xmlns:a16="http://schemas.microsoft.com/office/drawing/2014/main" id="{0A934645-4FA2-4165-923E-94540003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181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>
            <a:extLst>
              <a:ext uri="{FF2B5EF4-FFF2-40B4-BE49-F238E27FC236}">
                <a16:creationId xmlns:a16="http://schemas.microsoft.com/office/drawing/2014/main" id="{B19D217B-D831-47C5-9EAD-3A2F67693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2531" name="Picture 2" descr="03-32">
            <a:extLst>
              <a:ext uri="{FF2B5EF4-FFF2-40B4-BE49-F238E27FC236}">
                <a16:creationId xmlns:a16="http://schemas.microsoft.com/office/drawing/2014/main" id="{1EB23752-CF1F-4572-9833-4A470590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8888"/>
            <a:ext cx="47244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5A334335-93C4-4C68-86F4-8E2E86413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352800"/>
          <a:ext cx="25908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1079500" imgH="457200" progId="Equation.3">
                  <p:embed/>
                </p:oleObj>
              </mc:Choice>
              <mc:Fallback>
                <p:oleObj name="Equation" r:id="rId4" imgW="1079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25908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9508E9C5-D07F-487F-948D-66F5C3E9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806450"/>
            <a:ext cx="597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Waar landt de cargo 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Geef een cartesische vergelijking van de baan van de cargo.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Hoe snel daalt de hoogte met x bij landing 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>
            <a:extLst>
              <a:ext uri="{FF2B5EF4-FFF2-40B4-BE49-F238E27FC236}">
                <a16:creationId xmlns:a16="http://schemas.microsoft.com/office/drawing/2014/main" id="{97AE2C2B-CAF8-4018-96A3-5C2F14259B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3555" name="Picture 2" descr="03-0201">
            <a:extLst>
              <a:ext uri="{FF2B5EF4-FFF2-40B4-BE49-F238E27FC236}">
                <a16:creationId xmlns:a16="http://schemas.microsoft.com/office/drawing/2014/main" id="{5392378B-CD41-4755-8F02-80720821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123950"/>
            <a:ext cx="865663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2">
            <a:extLst>
              <a:ext uri="{FF2B5EF4-FFF2-40B4-BE49-F238E27FC236}">
                <a16:creationId xmlns:a16="http://schemas.microsoft.com/office/drawing/2014/main" id="{FDA0268C-5759-4B2D-A71D-9475C7A32C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EB434AC-5608-4B9C-B2B2-8C39F60C0B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3.6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5CA9E41-B938-4EFC-9FF7-04B9A2AF5C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Impliciete Afgeleiden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EBD4F2A3-82FE-40AB-AB2D-3AA15C7206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A912302-F811-4053-975D-CACB7930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876300"/>
            <a:ext cx="789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Tot nu toe: afgeleide van  functie gedefinieerd indien functie gegeven wordt als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nl-BE" altLang="en-US" sz="1800" b="1"/>
              <a:t> y = f(x)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nl-BE" altLang="en-US" sz="1800" b="1"/>
              <a:t> Een parametervergelijking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B039BEF-469D-4917-AA41-4F25954D21C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447800"/>
            <a:ext cx="962025" cy="641350"/>
            <a:chOff x="3984" y="864"/>
            <a:chExt cx="606" cy="404"/>
          </a:xfrm>
        </p:grpSpPr>
        <p:sp>
          <p:nvSpPr>
            <p:cNvPr id="26636" name="Text Box 5">
              <a:extLst>
                <a:ext uri="{FF2B5EF4-FFF2-40B4-BE49-F238E27FC236}">
                  <a16:creationId xmlns:a16="http://schemas.microsoft.com/office/drawing/2014/main" id="{48791499-1D2D-4B73-8A5C-64EBEA122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64"/>
              <a:ext cx="5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/>
                <a:t>x = f(t)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/>
                <a:t>y = g(t)</a:t>
              </a:r>
            </a:p>
          </p:txBody>
        </p:sp>
        <p:sp>
          <p:nvSpPr>
            <p:cNvPr id="26637" name="AutoShape 6">
              <a:extLst>
                <a:ext uri="{FF2B5EF4-FFF2-40B4-BE49-F238E27FC236}">
                  <a16:creationId xmlns:a16="http://schemas.microsoft.com/office/drawing/2014/main" id="{B1192180-E5ED-477E-AFB8-9A40A6F77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86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6629" name="Text Box 7">
            <a:extLst>
              <a:ext uri="{FF2B5EF4-FFF2-40B4-BE49-F238E27FC236}">
                <a16:creationId xmlns:a16="http://schemas.microsoft.com/office/drawing/2014/main" id="{6A3FF036-F103-41F5-A40C-AA01BD4F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857500"/>
            <a:ext cx="3568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Nu : </a:t>
            </a:r>
            <a:r>
              <a:rPr lang="nl-BE" altLang="en-US" sz="1800" b="1">
                <a:solidFill>
                  <a:schemeClr val="hlink"/>
                </a:solidFill>
              </a:rPr>
              <a:t>functie impliciet gedefinieerd</a:t>
            </a:r>
            <a:r>
              <a:rPr lang="nl-BE" altLang="en-US" sz="1800" b="1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bv: x</a:t>
            </a:r>
            <a:r>
              <a:rPr lang="nl-BE" altLang="en-US" sz="1800" b="1" baseline="30000"/>
              <a:t>2</a:t>
            </a:r>
            <a:r>
              <a:rPr lang="nl-BE" altLang="en-US" sz="1800" b="1"/>
              <a:t> + y</a:t>
            </a:r>
            <a:r>
              <a:rPr lang="nl-BE" altLang="en-US" sz="1800" b="1" baseline="30000"/>
              <a:t>2</a:t>
            </a:r>
            <a:r>
              <a:rPr lang="nl-BE" altLang="en-US" sz="1800" b="1"/>
              <a:t> = 25</a:t>
            </a:r>
          </a:p>
        </p:txBody>
      </p:sp>
      <p:sp>
        <p:nvSpPr>
          <p:cNvPr id="26630" name="Line 8">
            <a:extLst>
              <a:ext uri="{FF2B5EF4-FFF2-40B4-BE49-F238E27FC236}">
                <a16:creationId xmlns:a16="http://schemas.microsoft.com/office/drawing/2014/main" id="{8B4345A9-9197-4DD4-BF2A-FA6AAEA8E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057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1" name="Picture 9" descr="03-36">
            <a:extLst>
              <a:ext uri="{FF2B5EF4-FFF2-40B4-BE49-F238E27FC236}">
                <a16:creationId xmlns:a16="http://schemas.microsoft.com/office/drawing/2014/main" id="{921EB437-C0E2-4589-AD13-73A1C361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2286000"/>
            <a:ext cx="444023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>
            <a:extLst>
              <a:ext uri="{FF2B5EF4-FFF2-40B4-BE49-F238E27FC236}">
                <a16:creationId xmlns:a16="http://schemas.microsoft.com/office/drawing/2014/main" id="{E2068722-36E3-4F5C-86F7-C5D0ECC6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-38100"/>
            <a:ext cx="324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rgbClr val="FFFFFF"/>
                </a:solidFill>
              </a:rPr>
              <a:t>Impliciet gedefinieerde functies</a:t>
            </a:r>
          </a:p>
        </p:txBody>
      </p:sp>
      <p:sp>
        <p:nvSpPr>
          <p:cNvPr id="26633" name="Text Box 11">
            <a:extLst>
              <a:ext uri="{FF2B5EF4-FFF2-40B4-BE49-F238E27FC236}">
                <a16:creationId xmlns:a16="http://schemas.microsoft.com/office/drawing/2014/main" id="{C0BC5C8B-563F-4DE8-B118-CD9C03D7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71888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Afgeleide van zo’n functie in een punt ?</a:t>
            </a:r>
          </a:p>
        </p:txBody>
      </p:sp>
      <p:sp>
        <p:nvSpPr>
          <p:cNvPr id="26634" name="Line 12">
            <a:extLst>
              <a:ext uri="{FF2B5EF4-FFF2-40B4-BE49-F238E27FC236}">
                <a16:creationId xmlns:a16="http://schemas.microsoft.com/office/drawing/2014/main" id="{0483BB4C-BDC9-4F94-8D34-5D0FFEC54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91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3">
            <a:extLst>
              <a:ext uri="{FF2B5EF4-FFF2-40B4-BE49-F238E27FC236}">
                <a16:creationId xmlns:a16="http://schemas.microsoft.com/office/drawing/2014/main" id="{18A039A4-9941-4018-8461-E3ADC2AB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800600"/>
            <a:ext cx="4330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nl-BE" altLang="en-US" sz="1800"/>
              <a:t>Differentieer linker- en rechterlid naar x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waarbij je y als een differentieerbare functie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naar x beschouwt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- Los de bekomen uitdrukking op naar dy/dx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>
            <a:extLst>
              <a:ext uri="{FF2B5EF4-FFF2-40B4-BE49-F238E27FC236}">
                <a16:creationId xmlns:a16="http://schemas.microsoft.com/office/drawing/2014/main" id="{3C213D6A-B532-438A-A5FD-6A80B116E4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8675" name="Picture 2" descr="03-37">
            <a:extLst>
              <a:ext uri="{FF2B5EF4-FFF2-40B4-BE49-F238E27FC236}">
                <a16:creationId xmlns:a16="http://schemas.microsoft.com/office/drawing/2014/main" id="{7654B45A-B614-4177-89CA-BE6B717B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57200"/>
            <a:ext cx="43481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87410A15-49BC-4399-87C7-5670AC2B0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29699" name="Picture 2" descr="03-38">
            <a:extLst>
              <a:ext uri="{FF2B5EF4-FFF2-40B4-BE49-F238E27FC236}">
                <a16:creationId xmlns:a16="http://schemas.microsoft.com/office/drawing/2014/main" id="{BA85EDB3-F479-46B2-A821-D0932371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8625"/>
            <a:ext cx="35210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 descr="03-41">
            <a:extLst>
              <a:ext uri="{FF2B5EF4-FFF2-40B4-BE49-F238E27FC236}">
                <a16:creationId xmlns:a16="http://schemas.microsoft.com/office/drawing/2014/main" id="{40B2CA9F-FB86-40E3-837C-D18E10A4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47799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>
            <a:extLst>
              <a:ext uri="{FF2B5EF4-FFF2-40B4-BE49-F238E27FC236}">
                <a16:creationId xmlns:a16="http://schemas.microsoft.com/office/drawing/2014/main" id="{648C5158-9671-4125-B318-062FAADE3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0723" name="Picture 2" descr="03-39">
            <a:extLst>
              <a:ext uri="{FF2B5EF4-FFF2-40B4-BE49-F238E27FC236}">
                <a16:creationId xmlns:a16="http://schemas.microsoft.com/office/drawing/2014/main" id="{7D1A2526-6D92-44CF-B94C-A1FC5F86B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4400"/>
            <a:ext cx="45227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>
            <a:extLst>
              <a:ext uri="{FF2B5EF4-FFF2-40B4-BE49-F238E27FC236}">
                <a16:creationId xmlns:a16="http://schemas.microsoft.com/office/drawing/2014/main" id="{76A8672F-D04F-4BF1-8173-A6EC3AF1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048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latin typeface="Arial" panose="020B0604020202020204" pitchFamily="34" charset="0"/>
              </a:rPr>
              <a:t>Bereken de helling van de onderstaande grafiek in elk punt (x,y)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>
            <a:extLst>
              <a:ext uri="{FF2B5EF4-FFF2-40B4-BE49-F238E27FC236}">
                <a16:creationId xmlns:a16="http://schemas.microsoft.com/office/drawing/2014/main" id="{32252018-3825-4865-AF37-25C5AF63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9F36D13-B087-49F1-A362-1F7177B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"/>
            <a:ext cx="326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Analoog: Hogere orde afgeleide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B917CF92-E381-4C99-B252-56CD0DFA4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00200"/>
            <a:ext cx="177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Vb. 2x</a:t>
            </a:r>
            <a:r>
              <a:rPr lang="nl-BE" altLang="en-US" sz="1800" baseline="30000"/>
              <a:t>3</a:t>
            </a:r>
            <a:r>
              <a:rPr lang="nl-BE" altLang="en-US" sz="1800"/>
              <a:t> – 3y</a:t>
            </a:r>
            <a:r>
              <a:rPr lang="nl-BE" altLang="en-US" sz="1800" baseline="30000"/>
              <a:t>2</a:t>
            </a:r>
            <a:r>
              <a:rPr lang="nl-BE" altLang="en-US" sz="1800"/>
              <a:t> = 8</a:t>
            </a:r>
          </a:p>
        </p:txBody>
      </p:sp>
      <p:pic>
        <p:nvPicPr>
          <p:cNvPr id="31749" name="Picture 5" descr="T03-04">
            <a:extLst>
              <a:ext uri="{FF2B5EF4-FFF2-40B4-BE49-F238E27FC236}">
                <a16:creationId xmlns:a16="http://schemas.microsoft.com/office/drawing/2014/main" id="{0FFBC2B4-C650-4228-9C4A-DF33939E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87757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B791CCE8-78BA-4158-846B-A62AEF75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841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Via impliciet afleiden kan men de onderstaande uitbreiding van de reeds gekende formule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bewijzen</a:t>
            </a: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E8EFA095-CC07-4FC8-B876-CF835C1EA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19200"/>
          <a:ext cx="33528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1816100" imgH="508000" progId="Equation.3">
                  <p:embed/>
                </p:oleObj>
              </mc:Choice>
              <mc:Fallback>
                <p:oleObj name="Equation" r:id="rId4" imgW="18161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3528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8">
            <a:extLst>
              <a:ext uri="{FF2B5EF4-FFF2-40B4-BE49-F238E27FC236}">
                <a16:creationId xmlns:a16="http://schemas.microsoft.com/office/drawing/2014/main" id="{1195B683-88C4-46AF-8700-8509625DF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28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58661670-5429-4A19-9832-6BE68F33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90550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Bewijs in de les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2">
            <a:extLst>
              <a:ext uri="{FF2B5EF4-FFF2-40B4-BE49-F238E27FC236}">
                <a16:creationId xmlns:a16="http://schemas.microsoft.com/office/drawing/2014/main" id="{71C4B266-2425-4DE2-8CE8-D69566F4F9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424DE44-DC05-47B8-ABC2-28F88DACDF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3.7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C1E16DA-F395-4235-92BD-0041BAA4F7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/>
              <a:t>Vraagstukken met snelheden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>
            <a:extLst>
              <a:ext uri="{FF2B5EF4-FFF2-40B4-BE49-F238E27FC236}">
                <a16:creationId xmlns:a16="http://schemas.microsoft.com/office/drawing/2014/main" id="{82AFF13A-34A7-4462-A4D1-C927F6EB4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6147" name="Picture 2" descr="03-26">
            <a:extLst>
              <a:ext uri="{FF2B5EF4-FFF2-40B4-BE49-F238E27FC236}">
                <a16:creationId xmlns:a16="http://schemas.microsoft.com/office/drawing/2014/main" id="{74C071F3-666E-4F56-B134-442BD336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066800"/>
            <a:ext cx="410845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3">
            <a:extLst>
              <a:ext uri="{FF2B5EF4-FFF2-40B4-BE49-F238E27FC236}">
                <a16:creationId xmlns:a16="http://schemas.microsoft.com/office/drawing/2014/main" id="{C2864A4C-02CD-4A47-BF8E-3D7D5E9A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19100"/>
            <a:ext cx="656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Hoe leiden we (g </a:t>
            </a:r>
            <a:r>
              <a:rPr lang="nl-BE" altLang="en-US" sz="1200"/>
              <a:t>o</a:t>
            </a:r>
            <a:r>
              <a:rPr lang="nl-BE" altLang="en-US" sz="1800"/>
              <a:t> f)  af , zoals bijvoorbeeld  cos(x</a:t>
            </a:r>
            <a:r>
              <a:rPr lang="nl-BE" altLang="en-US" sz="1800" baseline="30000"/>
              <a:t>2</a:t>
            </a:r>
            <a:r>
              <a:rPr lang="nl-BE" altLang="en-US" sz="1800"/>
              <a:t>+1)  en (3x</a:t>
            </a:r>
            <a:r>
              <a:rPr lang="nl-BE" altLang="en-US" sz="1800" baseline="30000"/>
              <a:t>2</a:t>
            </a:r>
            <a:r>
              <a:rPr lang="nl-BE" altLang="en-US" sz="1800"/>
              <a:t>+1)</a:t>
            </a:r>
            <a:r>
              <a:rPr lang="nl-BE" altLang="en-US" sz="1800" baseline="30000"/>
              <a:t>2</a:t>
            </a:r>
            <a:r>
              <a:rPr lang="nl-BE" altLang="en-US" sz="1800"/>
              <a:t> ?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>
            <a:extLst>
              <a:ext uri="{FF2B5EF4-FFF2-40B4-BE49-F238E27FC236}">
                <a16:creationId xmlns:a16="http://schemas.microsoft.com/office/drawing/2014/main" id="{CCEC9012-4674-4E19-98C4-EEA6E1FB9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3795" name="Picture 2" descr="03-42">
            <a:extLst>
              <a:ext uri="{FF2B5EF4-FFF2-40B4-BE49-F238E27FC236}">
                <a16:creationId xmlns:a16="http://schemas.microsoft.com/office/drawing/2014/main" id="{90B0B36A-6B0E-4F4B-98B4-8CC751BC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685800"/>
            <a:ext cx="4751387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>
            <a:extLst>
              <a:ext uri="{FF2B5EF4-FFF2-40B4-BE49-F238E27FC236}">
                <a16:creationId xmlns:a16="http://schemas.microsoft.com/office/drawing/2014/main" id="{B6AA9EFB-F6D2-4BCB-AC41-2DDA392BC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4819" name="Picture 2" descr="03-43">
            <a:extLst>
              <a:ext uri="{FF2B5EF4-FFF2-40B4-BE49-F238E27FC236}">
                <a16:creationId xmlns:a16="http://schemas.microsoft.com/office/drawing/2014/main" id="{89C0F13A-A543-4FDD-9312-CC9F546C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719138"/>
            <a:ext cx="4967287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>
            <a:extLst>
              <a:ext uri="{FF2B5EF4-FFF2-40B4-BE49-F238E27FC236}">
                <a16:creationId xmlns:a16="http://schemas.microsoft.com/office/drawing/2014/main" id="{83304895-F26D-46A4-BF93-95CC76D54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35843" name="Picture 2" descr="03-44">
            <a:extLst>
              <a:ext uri="{FF2B5EF4-FFF2-40B4-BE49-F238E27FC236}">
                <a16:creationId xmlns:a16="http://schemas.microsoft.com/office/drawing/2014/main" id="{424E032C-299B-4691-987F-F639082B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57200"/>
            <a:ext cx="489585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3">
            <a:extLst>
              <a:ext uri="{FF2B5EF4-FFF2-40B4-BE49-F238E27FC236}">
                <a16:creationId xmlns:a16="http://schemas.microsoft.com/office/drawing/2014/main" id="{7086D412-09B9-4522-A743-184C1A1C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210300"/>
            <a:ext cx="331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NB: 3.8: Differentialen NIET !!!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D063D04D-B04C-46E5-B5A5-0D0D03A04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grpSp>
        <p:nvGrpSpPr>
          <p:cNvPr id="7171" name="Group 11">
            <a:extLst>
              <a:ext uri="{FF2B5EF4-FFF2-40B4-BE49-F238E27FC236}">
                <a16:creationId xmlns:a16="http://schemas.microsoft.com/office/drawing/2014/main" id="{CFCE06E2-3613-49DE-B9C9-329DF2A4997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"/>
            <a:ext cx="8305800" cy="3752850"/>
            <a:chOff x="192" y="324"/>
            <a:chExt cx="5232" cy="2364"/>
          </a:xfrm>
        </p:grpSpPr>
        <p:pic>
          <p:nvPicPr>
            <p:cNvPr id="7188" name="Picture 2" descr="03-27">
              <a:extLst>
                <a:ext uri="{FF2B5EF4-FFF2-40B4-BE49-F238E27FC236}">
                  <a16:creationId xmlns:a16="http://schemas.microsoft.com/office/drawing/2014/main" id="{5EB970FC-34B2-44A4-B173-089624923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24"/>
              <a:ext cx="5184" cy="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Rectangle 10">
              <a:extLst>
                <a:ext uri="{FF2B5EF4-FFF2-40B4-BE49-F238E27FC236}">
                  <a16:creationId xmlns:a16="http://schemas.microsoft.com/office/drawing/2014/main" id="{F6847CC2-CA82-4C3E-A351-E00BB5A9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60"/>
              <a:ext cx="5232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172" name="Group 14">
            <a:extLst>
              <a:ext uri="{FF2B5EF4-FFF2-40B4-BE49-F238E27FC236}">
                <a16:creationId xmlns:a16="http://schemas.microsoft.com/office/drawing/2014/main" id="{D9896619-3828-412B-8D1C-2D66A43C8DB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29000"/>
            <a:ext cx="8686800" cy="1905000"/>
            <a:chOff x="0" y="2160"/>
            <a:chExt cx="5472" cy="1200"/>
          </a:xfrm>
        </p:grpSpPr>
        <p:sp>
          <p:nvSpPr>
            <p:cNvPr id="7183" name="Rectangle 13">
              <a:extLst>
                <a:ext uri="{FF2B5EF4-FFF2-40B4-BE49-F238E27FC236}">
                  <a16:creationId xmlns:a16="http://schemas.microsoft.com/office/drawing/2014/main" id="{45648B28-5D34-40BC-9D2C-C7686983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0"/>
              <a:ext cx="5472" cy="1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7184" name="Group 12">
              <a:extLst>
                <a:ext uri="{FF2B5EF4-FFF2-40B4-BE49-F238E27FC236}">
                  <a16:creationId xmlns:a16="http://schemas.microsoft.com/office/drawing/2014/main" id="{40F58FFB-96DF-4BDF-BC5A-316C05A00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" y="2160"/>
              <a:ext cx="5448" cy="750"/>
              <a:chOff x="68" y="2708"/>
              <a:chExt cx="5448" cy="750"/>
            </a:xfrm>
          </p:grpSpPr>
          <p:sp>
            <p:nvSpPr>
              <p:cNvPr id="7185" name="Rectangle 6">
                <a:extLst>
                  <a:ext uri="{FF2B5EF4-FFF2-40B4-BE49-F238E27FC236}">
                    <a16:creationId xmlns:a16="http://schemas.microsoft.com/office/drawing/2014/main" id="{43E1C25E-51B1-4F37-BF11-977AD78A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" y="2708"/>
                <a:ext cx="544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 b="1">
                    <a:cs typeface="Times New Roman" panose="02020603050405020304" pitchFamily="18" charset="0"/>
                  </a:rPr>
                  <a:t>Stelling</a:t>
                </a:r>
                <a:endParaRPr lang="en-US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cs typeface="Times New Roman" panose="02020603050405020304" pitchFamily="18" charset="0"/>
                  </a:rPr>
                  <a:t>Indien g(x) differentieerbaar is in x en f(u) differentieerbaar in g(x) dan is de samengestelde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BE" altLang="en-US" sz="1800"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cs typeface="Times New Roman" panose="02020603050405020304" pitchFamily="18" charset="0"/>
                  </a:rPr>
                  <a:t>functie </a:t>
                </a:r>
                <a:endParaRPr lang="nl-BE" altLang="en-US" sz="1800"/>
              </a:p>
            </p:txBody>
          </p:sp>
          <p:graphicFrame>
            <p:nvGraphicFramePr>
              <p:cNvPr id="7186" name="Object 5">
                <a:extLst>
                  <a:ext uri="{FF2B5EF4-FFF2-40B4-BE49-F238E27FC236}">
                    <a16:creationId xmlns:a16="http://schemas.microsoft.com/office/drawing/2014/main" id="{16A6171C-506F-4896-B446-B4F2CFF81D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8" y="3168"/>
              <a:ext cx="206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9" name="Equation" r:id="rId4" imgW="1701800" imgH="215900" progId="Equation.3">
                      <p:embed/>
                    </p:oleObj>
                  </mc:Choice>
                  <mc:Fallback>
                    <p:oleObj name="Equation" r:id="rId4" imgW="1701800" imgH="2159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168"/>
                            <a:ext cx="2064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7" name="Rectangle 7">
                <a:extLst>
                  <a:ext uri="{FF2B5EF4-FFF2-40B4-BE49-F238E27FC236}">
                    <a16:creationId xmlns:a16="http://schemas.microsoft.com/office/drawing/2014/main" id="{1F70BAD6-ECE7-4CB1-8A42-FEBCB12E7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1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6600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16501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BE" altLang="en-US" sz="1800">
                    <a:cs typeface="Times New Roman" panose="02020603050405020304" pitchFamily="18" charset="0"/>
                  </a:rPr>
                  <a:t> differentieerbaar in x:</a:t>
                </a:r>
                <a:endParaRPr lang="nl-BE" altLang="en-US" sz="1800"/>
              </a:p>
            </p:txBody>
          </p:sp>
        </p:grpSp>
      </p:grp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558781E8-5559-4C1B-85BE-145F34FD3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724400"/>
          <a:ext cx="5105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6" imgW="2108200" imgH="215900" progId="Equation.3">
                  <p:embed/>
                </p:oleObj>
              </mc:Choice>
              <mc:Fallback>
                <p:oleObj name="Equation" r:id="rId6" imgW="2108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05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8">
            <a:extLst>
              <a:ext uri="{FF2B5EF4-FFF2-40B4-BE49-F238E27FC236}">
                <a16:creationId xmlns:a16="http://schemas.microsoft.com/office/drawing/2014/main" id="{E11B8D2E-655A-41EB-A809-E026BBF7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9118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600" b="1">
                <a:cs typeface="Times New Roman" panose="02020603050405020304" pitchFamily="18" charset="0"/>
              </a:rPr>
              <a:t>Notatie van Leibniz:	</a:t>
            </a:r>
            <a:endParaRPr lang="nl-BE" altLang="en-US" sz="1600" b="1"/>
          </a:p>
        </p:txBody>
      </p:sp>
      <p:graphicFrame>
        <p:nvGraphicFramePr>
          <p:cNvPr id="7175" name="Object 3">
            <a:extLst>
              <a:ext uri="{FF2B5EF4-FFF2-40B4-BE49-F238E27FC236}">
                <a16:creationId xmlns:a16="http://schemas.microsoft.com/office/drawing/2014/main" id="{E4792B98-2746-4757-A95F-DF88F4F3B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638800"/>
          <a:ext cx="152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8" imgW="774364" imgH="393529" progId="Equation.3">
                  <p:embed/>
                </p:oleObj>
              </mc:Choice>
              <mc:Fallback>
                <p:oleObj name="Equation" r:id="rId8" imgW="774364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152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9">
            <a:extLst>
              <a:ext uri="{FF2B5EF4-FFF2-40B4-BE49-F238E27FC236}">
                <a16:creationId xmlns:a16="http://schemas.microsoft.com/office/drawing/2014/main" id="{2432DB3A-825B-4F52-A628-A1293795F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-111125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400">
                <a:solidFill>
                  <a:srgbClr val="FFFFFF"/>
                </a:solidFill>
              </a:rPr>
              <a:t>Kettingregel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6E69D65-5CCE-4FBA-B290-D6C48139E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791200"/>
            <a:ext cx="1066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7">
            <a:extLst>
              <a:ext uri="{FF2B5EF4-FFF2-40B4-BE49-F238E27FC236}">
                <a16:creationId xmlns:a16="http://schemas.microsoft.com/office/drawing/2014/main" id="{99BC1AFF-99AB-4D07-B59E-EA59CBAB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38800"/>
            <a:ext cx="465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400" b="1"/>
              <a:t>in x</a:t>
            </a:r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3E37A95E-5A31-43E3-8C16-5A221CC3B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6477000"/>
            <a:ext cx="681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400" b="1"/>
              <a:t>in u(x)</a:t>
            </a:r>
          </a:p>
        </p:txBody>
      </p:sp>
      <p:sp>
        <p:nvSpPr>
          <p:cNvPr id="7180" name="Line 19">
            <a:extLst>
              <a:ext uri="{FF2B5EF4-FFF2-40B4-BE49-F238E27FC236}">
                <a16:creationId xmlns:a16="http://schemas.microsoft.com/office/drawing/2014/main" id="{BFC381CA-2958-44C0-979E-77A00A84F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40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Text Box 20">
            <a:extLst>
              <a:ext uri="{FF2B5EF4-FFF2-40B4-BE49-F238E27FC236}">
                <a16:creationId xmlns:a16="http://schemas.microsoft.com/office/drawing/2014/main" id="{A32D8C34-719E-4AAF-98A7-AC69AE0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465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400" b="1"/>
              <a:t>in x</a:t>
            </a:r>
          </a:p>
        </p:txBody>
      </p:sp>
      <p:sp>
        <p:nvSpPr>
          <p:cNvPr id="7182" name="Line 21">
            <a:extLst>
              <a:ext uri="{FF2B5EF4-FFF2-40B4-BE49-F238E27FC236}">
                <a16:creationId xmlns:a16="http://schemas.microsoft.com/office/drawing/2014/main" id="{4A0D423B-BA3C-4087-A837-3232564D2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7150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>
            <a:extLst>
              <a:ext uri="{FF2B5EF4-FFF2-40B4-BE49-F238E27FC236}">
                <a16:creationId xmlns:a16="http://schemas.microsoft.com/office/drawing/2014/main" id="{8CED057E-8509-4F78-A9ED-433ED1145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8196" name="Text Box 7">
            <a:extLst>
              <a:ext uri="{FF2B5EF4-FFF2-40B4-BE49-F238E27FC236}">
                <a16:creationId xmlns:a16="http://schemas.microsoft.com/office/drawing/2014/main" id="{933C3502-3451-4AC6-873D-B18458DF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334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Voorbeelden:</a:t>
            </a:r>
          </a:p>
        </p:txBody>
      </p:sp>
      <p:sp>
        <p:nvSpPr>
          <p:cNvPr id="8198" name="Rectangle 10">
            <a:extLst>
              <a:ext uri="{FF2B5EF4-FFF2-40B4-BE49-F238E27FC236}">
                <a16:creationId xmlns:a16="http://schemas.microsoft.com/office/drawing/2014/main" id="{078E3208-F1AF-4765-8E11-11863E39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8199" name="Object 9">
            <a:extLst>
              <a:ext uri="{FF2B5EF4-FFF2-40B4-BE49-F238E27FC236}">
                <a16:creationId xmlns:a16="http://schemas.microsoft.com/office/drawing/2014/main" id="{D5183586-7016-48AA-9284-3BE5D732F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544229"/>
              </p:ext>
            </p:extLst>
          </p:nvPr>
        </p:nvGraphicFramePr>
        <p:xfrm>
          <a:off x="2057400" y="3362008"/>
          <a:ext cx="1371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62008"/>
                        <a:ext cx="1371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12">
            <a:extLst>
              <a:ext uri="{FF2B5EF4-FFF2-40B4-BE49-F238E27FC236}">
                <a16:creationId xmlns:a16="http://schemas.microsoft.com/office/drawing/2014/main" id="{2AB86A34-E41C-49CD-9DE2-F5373EDB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62933"/>
            <a:ext cx="4427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dirty="0"/>
              <a:t>1. Zoek de raaklijn aan y=sin</a:t>
            </a:r>
            <a:r>
              <a:rPr lang="nl-BE" altLang="en-US" sz="1800" baseline="30000" dirty="0"/>
              <a:t>5</a:t>
            </a:r>
            <a:r>
              <a:rPr lang="nl-BE" altLang="en-US" sz="1800" dirty="0"/>
              <a:t>x voor x = </a:t>
            </a:r>
            <a:r>
              <a:rPr lang="el-GR" altLang="en-US" sz="1800" dirty="0">
                <a:cs typeface="Times New Roman" panose="02020603050405020304" pitchFamily="18" charset="0"/>
              </a:rPr>
              <a:t>π</a:t>
            </a:r>
            <a:r>
              <a:rPr lang="nl-BE" altLang="en-US" sz="1800" dirty="0"/>
              <a:t>/3 ?</a:t>
            </a:r>
          </a:p>
        </p:txBody>
      </p:sp>
      <p:sp>
        <p:nvSpPr>
          <p:cNvPr id="8201" name="Text Box 13">
            <a:extLst>
              <a:ext uri="{FF2B5EF4-FFF2-40B4-BE49-F238E27FC236}">
                <a16:creationId xmlns:a16="http://schemas.microsoft.com/office/drawing/2014/main" id="{04015522-1AC8-4709-981A-9161841C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5010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Outside-inside regel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B8FB8-56A1-44DB-830E-1761089BB09E}"/>
              </a:ext>
            </a:extLst>
          </p:cNvPr>
          <p:cNvSpPr txBox="1"/>
          <p:nvPr/>
        </p:nvSpPr>
        <p:spPr>
          <a:xfrm>
            <a:off x="609600" y="3429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Bereken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>
            <a:extLst>
              <a:ext uri="{FF2B5EF4-FFF2-40B4-BE49-F238E27FC236}">
                <a16:creationId xmlns:a16="http://schemas.microsoft.com/office/drawing/2014/main" id="{EFE5771D-C860-407B-BF7E-2DBD2C861A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4339" name="Picture 2" descr="03-28">
            <a:extLst>
              <a:ext uri="{FF2B5EF4-FFF2-40B4-BE49-F238E27FC236}">
                <a16:creationId xmlns:a16="http://schemas.microsoft.com/office/drawing/2014/main" id="{F86AB8DB-CE14-4757-9ED0-01E1A529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3">
            <a:extLst>
              <a:ext uri="{FF2B5EF4-FFF2-40B4-BE49-F238E27FC236}">
                <a16:creationId xmlns:a16="http://schemas.microsoft.com/office/drawing/2014/main" id="{F809E85D-D12A-4662-A8C9-CAB0462E0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57200"/>
            <a:ext cx="759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 b="1">
                <a:solidFill>
                  <a:srgbClr val="FF0000"/>
                </a:solidFill>
              </a:rPr>
              <a:t>!!! De trigonometrische formules voor afgeleiden gelden enkel indien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2000" b="1">
                <a:solidFill>
                  <a:srgbClr val="FF0000"/>
                </a:solidFill>
              </a:rPr>
              <a:t>we in radialen werken !!!!</a:t>
            </a:r>
          </a:p>
        </p:txBody>
      </p:sp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7F6D3FE4-A444-496A-A609-3CBD4AC6D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10200"/>
          <a:ext cx="6781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3378200" imgH="431800" progId="Equation.3">
                  <p:embed/>
                </p:oleObj>
              </mc:Choice>
              <mc:Fallback>
                <p:oleObj name="Equation" r:id="rId4" imgW="3378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6781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>
            <a:extLst>
              <a:ext uri="{FF2B5EF4-FFF2-40B4-BE49-F238E27FC236}">
                <a16:creationId xmlns:a16="http://schemas.microsoft.com/office/drawing/2014/main" id="{4A87BB24-8FE3-4963-9B79-6D2A3698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48200"/>
            <a:ext cx="2127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Helling van grafiek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Veel minder steil</a:t>
            </a:r>
          </a:p>
        </p:txBody>
      </p:sp>
      <p:sp>
        <p:nvSpPr>
          <p:cNvPr id="14343" name="Line 6">
            <a:extLst>
              <a:ext uri="{FF2B5EF4-FFF2-40B4-BE49-F238E27FC236}">
                <a16:creationId xmlns:a16="http://schemas.microsoft.com/office/drawing/2014/main" id="{2C097892-CED0-4ACF-9A7F-CDD868450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2286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>
            <a:extLst>
              <a:ext uri="{FF2B5EF4-FFF2-40B4-BE49-F238E27FC236}">
                <a16:creationId xmlns:a16="http://schemas.microsoft.com/office/drawing/2014/main" id="{97058B97-1B14-4863-96DE-B820F6589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5363" name="Picture 2" descr="03-29">
            <a:extLst>
              <a:ext uri="{FF2B5EF4-FFF2-40B4-BE49-F238E27FC236}">
                <a16:creationId xmlns:a16="http://schemas.microsoft.com/office/drawing/2014/main" id="{54334F8B-94D1-4830-8D8C-189D8885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7038"/>
            <a:ext cx="41370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2">
            <a:extLst>
              <a:ext uri="{FF2B5EF4-FFF2-40B4-BE49-F238E27FC236}">
                <a16:creationId xmlns:a16="http://schemas.microsoft.com/office/drawing/2014/main" id="{5559EE74-70E3-4766-8716-E2852BAE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9530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943ECC8-FDEF-4BBA-8CDE-5F8FB50B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57200"/>
            <a:ext cx="565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Parametervoorstelling van een 2-dimensionale kromme:</a:t>
            </a:r>
            <a:endParaRPr lang="en-US" altLang="en-US" sz="1800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 x en y zijn functies van een parameter t:</a:t>
            </a:r>
            <a:endParaRPr lang="en-US" altLang="en-US" sz="1800" b="1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82FC22A1-65FF-4617-812E-541D522E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219200"/>
            <a:ext cx="66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voor</a:t>
            </a:r>
            <a:r>
              <a:rPr lang="nl-BE" altLang="en-US" sz="180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44407186-8D64-41EA-9E9D-B8C984F78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219200"/>
          <a:ext cx="9906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219200"/>
                        <a:ext cx="9906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10">
            <a:extLst>
              <a:ext uri="{FF2B5EF4-FFF2-40B4-BE49-F238E27FC236}">
                <a16:creationId xmlns:a16="http://schemas.microsoft.com/office/drawing/2014/main" id="{B3A5391A-EE0E-40DD-B0D2-D0376389909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143000"/>
            <a:ext cx="962025" cy="641350"/>
            <a:chOff x="3984" y="864"/>
            <a:chExt cx="606" cy="404"/>
          </a:xfrm>
        </p:grpSpPr>
        <p:sp>
          <p:nvSpPr>
            <p:cNvPr id="15374" name="Text Box 4">
              <a:extLst>
                <a:ext uri="{FF2B5EF4-FFF2-40B4-BE49-F238E27FC236}">
                  <a16:creationId xmlns:a16="http://schemas.microsoft.com/office/drawing/2014/main" id="{8664250D-3C63-4FAB-9F80-289E606BB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64"/>
              <a:ext cx="5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/>
                <a:t>x = f(t)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BE" altLang="en-US" sz="1800" b="1"/>
                <a:t>y = g(t)</a:t>
              </a:r>
            </a:p>
          </p:txBody>
        </p:sp>
        <p:sp>
          <p:nvSpPr>
            <p:cNvPr id="15375" name="AutoShape 7">
              <a:extLst>
                <a:ext uri="{FF2B5EF4-FFF2-40B4-BE49-F238E27FC236}">
                  <a16:creationId xmlns:a16="http://schemas.microsoft.com/office/drawing/2014/main" id="{44CE2097-84B6-429E-8374-F5E86C2D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86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5369" name="Text Box 8">
            <a:extLst>
              <a:ext uri="{FF2B5EF4-FFF2-40B4-BE49-F238E27FC236}">
                <a16:creationId xmlns:a16="http://schemas.microsoft.com/office/drawing/2014/main" id="{E1C97401-E30A-48C7-8E48-891F06B3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14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(f(a),g(a)) is het startpunt 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(f(b),g(b)) is het eindpunt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van de kromme</a:t>
            </a: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EB533CE8-F770-4761-9A66-D27631A5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-3810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rgbClr val="FFFFFF"/>
                </a:solidFill>
              </a:rPr>
              <a:t>Parametervergelijkingen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F0866227-68C9-4591-B516-D3906745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1790700"/>
            <a:ext cx="470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De punten (x,y)=(f(t),g(t)) vormen de kromme.</a:t>
            </a:r>
          </a:p>
        </p:txBody>
      </p:sp>
      <p:sp>
        <p:nvSpPr>
          <p:cNvPr id="15372" name="Text Box 13">
            <a:extLst>
              <a:ext uri="{FF2B5EF4-FFF2-40B4-BE49-F238E27FC236}">
                <a16:creationId xmlns:a16="http://schemas.microsoft.com/office/drawing/2014/main" id="{081027CA-F0AF-4616-9009-6EB3C50C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284788"/>
            <a:ext cx="391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latin typeface="Arial" panose="020B0604020202020204" pitchFamily="34" charset="0"/>
              </a:rPr>
              <a:t>Voorbeeld: Zoek het lijnsegment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latin typeface="Arial" panose="020B0604020202020204" pitchFamily="34" charset="0"/>
              </a:rPr>
              <a:t>dat de punten (-2,1) en (3,5) verbindt</a:t>
            </a:r>
          </a:p>
        </p:txBody>
      </p:sp>
      <p:sp>
        <p:nvSpPr>
          <p:cNvPr id="15373" name="TextBox 1">
            <a:extLst>
              <a:ext uri="{FF2B5EF4-FFF2-40B4-BE49-F238E27FC236}">
                <a16:creationId xmlns:a16="http://schemas.microsoft.com/office/drawing/2014/main" id="{7B298209-1567-47C2-BF94-D6D22AAE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3563938"/>
            <a:ext cx="342265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Met een parametervergelijking kun je krommes beschrijven die geen functies zijn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AAD20B4E-5D57-4D5C-83EC-1406C7AC3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6387" name="Picture 2" descr="03-30">
            <a:extLst>
              <a:ext uri="{FF2B5EF4-FFF2-40B4-BE49-F238E27FC236}">
                <a16:creationId xmlns:a16="http://schemas.microsoft.com/office/drawing/2014/main" id="{E4A33B99-183D-456D-8DCC-8D2535D9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762000"/>
            <a:ext cx="436086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3">
            <a:extLst>
              <a:ext uri="{FF2B5EF4-FFF2-40B4-BE49-F238E27FC236}">
                <a16:creationId xmlns:a16="http://schemas.microsoft.com/office/drawing/2014/main" id="{767C045C-63D1-477B-A4E6-1AC18C689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2900"/>
            <a:ext cx="499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Parametervoorstelling van een cirkel met straal 1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823DE3AB-B71B-4F19-B301-862EF42E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46413"/>
            <a:ext cx="2425700" cy="10382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EBB9273-C52E-4EFA-A019-618DA190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55700"/>
            <a:ext cx="2425700" cy="10382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Footer Placeholder 1">
            <a:extLst>
              <a:ext uri="{FF2B5EF4-FFF2-40B4-BE49-F238E27FC236}">
                <a16:creationId xmlns:a16="http://schemas.microsoft.com/office/drawing/2014/main" id="{3625115B-F969-4609-9E35-07AF6CF3D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7413" name="Picture 2" descr="03-31">
            <a:extLst>
              <a:ext uri="{FF2B5EF4-FFF2-40B4-BE49-F238E27FC236}">
                <a16:creationId xmlns:a16="http://schemas.microsoft.com/office/drawing/2014/main" id="{6D2B89E3-FBDB-4466-A61B-4215536F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76313"/>
            <a:ext cx="4738688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4" name="Object 3">
            <a:extLst>
              <a:ext uri="{FF2B5EF4-FFF2-40B4-BE49-F238E27FC236}">
                <a16:creationId xmlns:a16="http://schemas.microsoft.com/office/drawing/2014/main" id="{7E5E4998-C599-418A-A133-9CDA9A414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122613"/>
          <a:ext cx="12954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622300" imgH="457200" progId="Equation.3">
                  <p:embed/>
                </p:oleObj>
              </mc:Choice>
              <mc:Fallback>
                <p:oleObj name="Equation" r:id="rId4" imgW="622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122613"/>
                        <a:ext cx="12954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>
            <a:extLst>
              <a:ext uri="{FF2B5EF4-FFF2-40B4-BE49-F238E27FC236}">
                <a16:creationId xmlns:a16="http://schemas.microsoft.com/office/drawing/2014/main" id="{CCCD3E0A-26B4-481D-A54A-83C5829EB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155700"/>
          <a:ext cx="13747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6" imgW="660400" imgH="508000" progId="Equation.3">
                  <p:embed/>
                </p:oleObj>
              </mc:Choice>
              <mc:Fallback>
                <p:oleObj name="Equation" r:id="rId6" imgW="6604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155700"/>
                        <a:ext cx="13747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>
            <a:extLst>
              <a:ext uri="{FF2B5EF4-FFF2-40B4-BE49-F238E27FC236}">
                <a16:creationId xmlns:a16="http://schemas.microsoft.com/office/drawing/2014/main" id="{CEB01943-72CB-42D2-AA22-25C672BD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24749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of</a:t>
            </a:r>
          </a:p>
        </p:txBody>
      </p:sp>
      <p:sp>
        <p:nvSpPr>
          <p:cNvPr id="17417" name="Text Box 8">
            <a:extLst>
              <a:ext uri="{FF2B5EF4-FFF2-40B4-BE49-F238E27FC236}">
                <a16:creationId xmlns:a16="http://schemas.microsoft.com/office/drawing/2014/main" id="{236515F1-8F19-41C4-86DE-F3D31499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0413"/>
            <a:ext cx="2667000" cy="1525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! Interval van t bij 2 verschillende parametervoorstellingen van dezelfde kromme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>
                <a:solidFill>
                  <a:schemeClr val="hlink"/>
                </a:solidFill>
              </a:rPr>
              <a:t>kan verschillen !</a:t>
            </a:r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22492143-FA96-4390-85B1-7278BB43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2900"/>
            <a:ext cx="704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Parametervoorstelling van de parabool y=x</a:t>
            </a:r>
            <a:r>
              <a:rPr lang="nl-BE" altLang="en-US" sz="1800" b="1" baseline="30000"/>
              <a:t>2 </a:t>
            </a:r>
            <a:r>
              <a:rPr lang="nl-BE" altLang="en-US" sz="1800" b="1"/>
              <a:t>voor positieve x-waarden</a:t>
            </a:r>
            <a:endParaRPr lang="nl-BE" altLang="en-US" sz="1800" b="1" baseline="30000"/>
          </a:p>
        </p:txBody>
      </p:sp>
      <p:pic>
        <p:nvPicPr>
          <p:cNvPr id="17419" name="Picture 1">
            <a:extLst>
              <a:ext uri="{FF2B5EF4-FFF2-40B4-BE49-F238E27FC236}">
                <a16:creationId xmlns:a16="http://schemas.microsoft.com/office/drawing/2014/main" id="{13B21F49-B57E-493F-A461-895DCDA6CF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2413"/>
            <a:ext cx="80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9">
            <a:extLst>
              <a:ext uri="{FF2B5EF4-FFF2-40B4-BE49-F238E27FC236}">
                <a16:creationId xmlns:a16="http://schemas.microsoft.com/office/drawing/2014/main" id="{6C937B16-7397-4136-96F2-6BFEAF0FF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389313"/>
            <a:ext cx="80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>
            <a:extLst>
              <a:ext uri="{FF2B5EF4-FFF2-40B4-BE49-F238E27FC236}">
                <a16:creationId xmlns:a16="http://schemas.microsoft.com/office/drawing/2014/main" id="{37332B4C-CC17-441E-9E88-461597C7C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8435" name="Picture 2" descr="03-0198">
            <a:extLst>
              <a:ext uri="{FF2B5EF4-FFF2-40B4-BE49-F238E27FC236}">
                <a16:creationId xmlns:a16="http://schemas.microsoft.com/office/drawing/2014/main" id="{C489FE31-1FDE-445F-81CF-762531D7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37588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4CD66BBC-4DA2-4CC3-BBCA-169661D6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18437" name="Object 3">
            <a:extLst>
              <a:ext uri="{FF2B5EF4-FFF2-40B4-BE49-F238E27FC236}">
                <a16:creationId xmlns:a16="http://schemas.microsoft.com/office/drawing/2014/main" id="{7453352D-9ABC-4AE1-B861-15C76D28A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23622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219200" imgH="787400" progId="Equation.3">
                  <p:embed/>
                </p:oleObj>
              </mc:Choice>
              <mc:Fallback>
                <p:oleObj name="Equation" r:id="rId5" imgW="12192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3622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2D315CD4-9D89-4101-8D46-38D71583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876300"/>
            <a:ext cx="558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Helling van de raaklijn aan een parametrische kromme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913A0844-8CE8-4425-A19F-A1F34854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67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Voorbeeld: parabool</a:t>
            </a:r>
          </a:p>
        </p:txBody>
      </p:sp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2FA78D70-9BA3-408E-AD72-79278E1C0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76800"/>
          <a:ext cx="1295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7" imgW="622300" imgH="457200" progId="Equation.3">
                  <p:embed/>
                </p:oleObj>
              </mc:Choice>
              <mc:Fallback>
                <p:oleObj name="Equation" r:id="rId7" imgW="622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1295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8">
            <a:extLst>
              <a:ext uri="{FF2B5EF4-FFF2-40B4-BE49-F238E27FC236}">
                <a16:creationId xmlns:a16="http://schemas.microsoft.com/office/drawing/2014/main" id="{70A2A0F1-E708-4ED1-B4D3-00C9828F9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9">
            <a:extLst>
              <a:ext uri="{FF2B5EF4-FFF2-40B4-BE49-F238E27FC236}">
                <a16:creationId xmlns:a16="http://schemas.microsoft.com/office/drawing/2014/main" id="{D2651431-C066-422D-988B-99410429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489325"/>
            <a:ext cx="2022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600">
                <a:latin typeface="Arial" panose="020B0604020202020204" pitchFamily="34" charset="0"/>
              </a:rPr>
              <a:t>Bewijs: Kettingregel </a:t>
            </a:r>
          </a:p>
        </p:txBody>
      </p:sp>
      <p:graphicFrame>
        <p:nvGraphicFramePr>
          <p:cNvPr id="18443" name="Object 10">
            <a:extLst>
              <a:ext uri="{FF2B5EF4-FFF2-40B4-BE49-F238E27FC236}">
                <a16:creationId xmlns:a16="http://schemas.microsoft.com/office/drawing/2014/main" id="{ECB59A41-0245-40B1-8BCF-03334E9D8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7413"/>
          <a:ext cx="12192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9" imgW="736280" imgH="393529" progId="Equation.3">
                  <p:embed/>
                </p:oleObj>
              </mc:Choice>
              <mc:Fallback>
                <p:oleObj name="Equation" r:id="rId9" imgW="73628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7413"/>
                        <a:ext cx="12192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279F"/>
      </a:dk2>
      <a:lt2>
        <a:srgbClr val="919191"/>
      </a:lt2>
      <a:accent1>
        <a:srgbClr val="C0FEF9"/>
      </a:accent1>
      <a:accent2>
        <a:srgbClr val="00AE00"/>
      </a:accent2>
      <a:accent3>
        <a:srgbClr val="FFFFFF"/>
      </a:accent3>
      <a:accent4>
        <a:srgbClr val="000000"/>
      </a:accent4>
      <a:accent5>
        <a:srgbClr val="DCFEFB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Pages>28</Pages>
  <Words>714</Words>
  <Application>Microsoft Office PowerPoint</Application>
  <PresentationFormat>On-screen Show (4:3)</PresentationFormat>
  <Paragraphs>93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Wingdings</vt:lpstr>
      <vt:lpstr>Default Design</vt:lpstr>
      <vt:lpstr>Equation</vt:lpstr>
      <vt:lpstr>3.5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3.7</vt:lpstr>
      <vt:lpstr>PowerPoint Presentation</vt:lpstr>
      <vt:lpstr>PowerPoint Presentation</vt:lpstr>
      <vt:lpstr>PowerPoint Presentation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Addison Wesley</dc:creator>
  <cp:keywords/>
  <dc:description/>
  <cp:lastModifiedBy>Dominique MAES</cp:lastModifiedBy>
  <cp:revision>192</cp:revision>
  <cp:lastPrinted>2000-05-10T13:32:21Z</cp:lastPrinted>
  <dcterms:created xsi:type="dcterms:W3CDTF">2000-05-09T12:24:52Z</dcterms:created>
  <dcterms:modified xsi:type="dcterms:W3CDTF">2021-11-12T08:59:03Z</dcterms:modified>
</cp:coreProperties>
</file>