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7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79" r:id="rId12"/>
    <p:sldId id="280" r:id="rId13"/>
    <p:sldId id="282" r:id="rId14"/>
    <p:sldId id="285" r:id="rId15"/>
    <p:sldId id="302" r:id="rId16"/>
    <p:sldId id="287" r:id="rId17"/>
    <p:sldId id="268" r:id="rId18"/>
    <p:sldId id="269" r:id="rId19"/>
    <p:sldId id="271" r:id="rId20"/>
    <p:sldId id="274" r:id="rId21"/>
    <p:sldId id="275" r:id="rId22"/>
    <p:sldId id="288" r:id="rId23"/>
    <p:sldId id="289" r:id="rId24"/>
    <p:sldId id="290" r:id="rId25"/>
    <p:sldId id="291" r:id="rId26"/>
    <p:sldId id="292" r:id="rId27"/>
    <p:sldId id="294" r:id="rId28"/>
    <p:sldId id="296" r:id="rId29"/>
    <p:sldId id="276" r:id="rId30"/>
  </p:sldIdLst>
  <p:sldSz cx="9144000" cy="6858000" type="screen4x3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2B5C8-7045-4BFE-9C2F-336D32F57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49AE0-12F5-48D2-A2B0-55E8136F5E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E50F159-0704-499D-A6CD-24DD247ACE55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CC6ED9-DF4F-47A1-A13D-46E652EBA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0D1335-D9AA-4E99-827A-CDD3F6652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8571-9F7A-44A0-B38A-9822B47A9B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679C-F7BE-4E7E-9D66-EC0FB1039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DA929A-30B3-4017-BB7E-4EC7071776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13AA482-E265-4276-8E2D-9CA1F623D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57EEFD9-03A1-4C20-83C3-8306B2B71C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046F1523-0194-413D-92DA-0FAF8B145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A3C2B8-6AE0-4A8B-8139-425918082B54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27359-85C6-43B7-9999-262408E30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0D7E7-2DC2-44A0-8589-A5A295E5C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98E52-D6F9-4CCD-8066-BDA9AA3E0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44518-A169-4A43-A777-3C06648C1021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29265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B247AE-85FD-4DDA-AFA7-C0F546103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1E5F2-AE9A-4004-BABD-5C175AC17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F099B-998A-4451-9F38-9AC1FBC30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E469D-6A8C-4417-B5F5-8B68148DA958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0802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9FD55-4AED-4618-8E25-533256530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5D68EB-2D90-4E29-B342-A42A71E7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58174-1F6D-4607-B7E6-E36F50A87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B6932-87B9-443C-8807-6ECA8026EC63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9114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1A552F-D451-4214-AD7A-F38924FC4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7C5495-949E-4627-81E1-518A2934B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EE90B1-2B4F-4840-AEF5-C0F3C8961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1A2BB-321C-4F12-A78D-3D48802F072E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09013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EC8291-AC78-4077-BE46-2460EDB5C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6C936-525F-4446-B046-3162E0AAA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CE5266-D250-4686-A5CE-17A2377D4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E14E7-4F04-4382-A205-32752E430217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831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D3788-DD98-4076-B0F7-86ACD811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3261E-47E5-4629-8583-5201888F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9D68B-1161-4573-BFDC-0BDC99905B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7AC94-3F2A-43F8-87E9-EA01FCCC834F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30401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A7AECE-87BB-428F-B4F6-B52398469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9EB06E-F9D7-4F42-AF87-4EB790395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138124-DE99-4732-8DD5-4A4BF8159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53A9B-20A1-4E13-9CE4-A57F09B95AF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4701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FE6D0E-0E38-496F-8214-222310CD7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C5C42C-43D6-4E78-9ACA-EA64190DC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4FFFBC-BE2E-4FC0-A868-5B84FDBDD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1F8E4-3C8F-42AE-AA66-44F31EC1F371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5645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8D5BF1-B88C-4531-ADD5-C744606A4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AA68E1-6C4D-4EEB-8617-46A914DB0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043CE-CC59-4DBB-9402-7185C30F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2F6FA-CBA0-4696-B63A-52B390CD7F6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6426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5A69F-295D-4854-83D1-D9D604644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58BE2-9508-47C8-BB7B-07B38753C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AAA3F-CA0E-4949-B6C1-34F60FDB0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DA46F-1DAD-4106-A72E-D0E116F6953F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6371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1034A-4C5A-4D34-89E7-0E36E377B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6E5B4-6E96-4FBD-B56E-9CE0A05E8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1DAE4-5744-4F9E-9DAE-436955537B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77050-9B06-43F5-BCB1-16EF09EBE9E7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48126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621CDD-4CFC-4063-8AA2-3B9C7933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B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8D1ACC-241E-4EE8-B3A1-64152EE26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BE"/>
              <a:t>Click to edit Master text styles</a:t>
            </a:r>
          </a:p>
          <a:p>
            <a:pPr lvl="1"/>
            <a:r>
              <a:rPr lang="nl-BE" altLang="nl-BE"/>
              <a:t>Second level</a:t>
            </a:r>
          </a:p>
          <a:p>
            <a:pPr lvl="2"/>
            <a:r>
              <a:rPr lang="nl-BE" altLang="nl-BE"/>
              <a:t>Third level</a:t>
            </a:r>
          </a:p>
          <a:p>
            <a:pPr lvl="3"/>
            <a:r>
              <a:rPr lang="nl-BE" altLang="nl-BE"/>
              <a:t>Fourth level</a:t>
            </a:r>
          </a:p>
          <a:p>
            <a:pPr lvl="4"/>
            <a:r>
              <a:rPr lang="nl-BE" altLang="nl-B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797606-71F7-4592-BC5A-6026B1FDC4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231C26-9F41-418E-86A8-931CF043C4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772495-82F4-4059-AB79-0AABCE6B74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C7DC13-0AFB-4A96-8879-EE375A4006C1}" type="slidenum">
              <a:rPr lang="nl-BE" altLang="en-US"/>
              <a:pPr/>
              <a:t>‹#›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EF01DC-FEFC-40E1-9C39-A2006EA0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62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Hoofdstuk 4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1F6D3-4294-4129-BF68-5EBCDC48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557338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Toepassingen van afgeleiden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181F96-AB68-4299-8FAA-7CCAEFA4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6544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4.1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223D8BE-803B-4441-B4C9-C7A2336C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724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Extrema van functies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7D623504-9D25-4F84-B8CE-7DDB5E7F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D683C1-2B1E-4DBA-BBC0-EB8D9E8E05E8}" type="slidenum">
              <a:rPr lang="nl-BE" altLang="en-US"/>
              <a:pPr/>
              <a:t>1</a:t>
            </a:fld>
            <a:endParaRPr lang="nl-B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C9D522-4038-4223-B357-FD21A57C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38200"/>
            <a:ext cx="4572000" cy="1828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pic>
        <p:nvPicPr>
          <p:cNvPr id="13315" name="Picture 3" descr="04-10a">
            <a:extLst>
              <a:ext uri="{FF2B5EF4-FFF2-40B4-BE49-F238E27FC236}">
                <a16:creationId xmlns:a16="http://schemas.microsoft.com/office/drawing/2014/main" id="{EEB93845-D8E2-41EA-9947-DAC63429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40973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04-10b">
            <a:extLst>
              <a:ext uri="{FF2B5EF4-FFF2-40B4-BE49-F238E27FC236}">
                <a16:creationId xmlns:a16="http://schemas.microsoft.com/office/drawing/2014/main" id="{B325059F-9867-4FDF-9BD4-A413D742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0413"/>
            <a:ext cx="40005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6D1EE55E-7B00-40D6-B2F2-7EF36CFF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787400"/>
            <a:ext cx="4572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Stelling: Indien f(x) continu is in [a,b] en differentieerbaar in ]a,b[ en indien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             f(a) = f(b)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Dan bestaat er een getal c in ]a,b[, waarvoor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                 f’(c) =0.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F58431F6-9B52-4E8B-972B-F14ED6C5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88913"/>
            <a:ext cx="216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Theorema van Rolle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A74880FC-8CB1-428D-97AF-885BBFA9B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744788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Bewijs </a:t>
            </a:r>
            <a:r>
              <a:rPr lang="nl-BE" altLang="nl-BE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13320" name="Slide Number Placeholder 1">
            <a:extLst>
              <a:ext uri="{FF2B5EF4-FFF2-40B4-BE49-F238E27FC236}">
                <a16:creationId xmlns:a16="http://schemas.microsoft.com/office/drawing/2014/main" id="{AC9C705F-7FBC-4417-8CEE-2D603357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840C32-2D98-4662-8339-16D9701AB7C9}" type="slidenum">
              <a:rPr lang="nl-BE" altLang="en-US"/>
              <a:pPr/>
              <a:t>10</a:t>
            </a:fld>
            <a:endParaRPr lang="nl-B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04-11">
            <a:extLst>
              <a:ext uri="{FF2B5EF4-FFF2-40B4-BE49-F238E27FC236}">
                <a16:creationId xmlns:a16="http://schemas.microsoft.com/office/drawing/2014/main" id="{284F89E0-AADD-4A69-B680-309D20AF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id="{F529E290-7C58-4AB8-A8E6-6F25F615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639763"/>
            <a:ext cx="855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>
                <a:solidFill>
                  <a:srgbClr val="FF0000"/>
                </a:solidFill>
              </a:rPr>
              <a:t>De voorwaarden van continuïteit op [a,b] en afleidbaarheid op ]a,b[ zijn essentieel !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B7BE6902-0A2C-40BE-8361-4BD27707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F48DD7-FF22-4753-BB47-324501DF5B57}" type="slidenum">
              <a:rPr lang="nl-BE" altLang="en-US"/>
              <a:pPr/>
              <a:t>11</a:t>
            </a:fld>
            <a:endParaRPr lang="nl-B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04-12">
            <a:extLst>
              <a:ext uri="{FF2B5EF4-FFF2-40B4-BE49-F238E27FC236}">
                <a16:creationId xmlns:a16="http://schemas.microsoft.com/office/drawing/2014/main" id="{F02BE326-ED6F-4BD0-ABE8-432B9168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609600"/>
            <a:ext cx="43053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>
            <a:extLst>
              <a:ext uri="{FF2B5EF4-FFF2-40B4-BE49-F238E27FC236}">
                <a16:creationId xmlns:a16="http://schemas.microsoft.com/office/drawing/2014/main" id="{F0E2C8C0-BCE7-4EC9-9DD8-587A5BA8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65088"/>
            <a:ext cx="474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Voorbeeld: De onderstaande functie op [-3,3]</a:t>
            </a:r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4A50D95D-7726-4D7D-942A-6FA8109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0E821E-43DA-41B1-B30C-E31BFDFE0A7C}" type="slidenum">
              <a:rPr lang="nl-BE" altLang="en-US"/>
              <a:pPr/>
              <a:t>12</a:t>
            </a:fld>
            <a:endParaRPr lang="nl-B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08656D5-EA6E-4DEE-AF89-AE390E5A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848600" cy="157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F480629D-EE9C-49B4-99EE-5C2DB87B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2563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 u="sng">
                <a:latin typeface="Times New Roman" panose="02020603050405020304" pitchFamily="18" charset="0"/>
              </a:rPr>
              <a:t>Middelwaardestelling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5EF7FB-508A-4298-8EEB-4A5E57E1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7063"/>
            <a:ext cx="776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Indien f(x) continu is in [a,b] en differentieerbaar in ]a,b[ , dan bestaat er minstens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een getal c in ]a,b[ waarvoor geldt dat: </a:t>
            </a:r>
            <a:r>
              <a:rPr lang="nl-BE" altLang="nl-BE" sz="1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6C2B4C48-338F-4DB0-9A5B-D0F902DB7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438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244600" imgH="393700" progId="Equation.3">
                  <p:embed/>
                </p:oleObj>
              </mc:Choice>
              <mc:Fallback>
                <p:oleObj name="Equation" r:id="rId3" imgW="1244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438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6" descr="04-14">
            <a:extLst>
              <a:ext uri="{FF2B5EF4-FFF2-40B4-BE49-F238E27FC236}">
                <a16:creationId xmlns:a16="http://schemas.microsoft.com/office/drawing/2014/main" id="{DBE9FAAA-CA5F-42F0-8402-3F64AA5B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905000"/>
            <a:ext cx="47228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C9ABBD74-83DA-4F14-9977-F4C12684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792288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Bewijs </a:t>
            </a:r>
            <a:r>
              <a:rPr lang="nl-BE" altLang="nl-BE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16392" name="Slide Number Placeholder 1">
            <a:extLst>
              <a:ext uri="{FF2B5EF4-FFF2-40B4-BE49-F238E27FC236}">
                <a16:creationId xmlns:a16="http://schemas.microsoft.com/office/drawing/2014/main" id="{08C1DBB7-D8B7-472D-A061-B65B84E9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6ADD73-46F2-428A-9941-727669ADA95D}" type="slidenum">
              <a:rPr lang="nl-BE" altLang="en-US"/>
              <a:pPr/>
              <a:t>13</a:t>
            </a:fld>
            <a:endParaRPr lang="nl-B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04-19">
            <a:extLst>
              <a:ext uri="{FF2B5EF4-FFF2-40B4-BE49-F238E27FC236}">
                <a16:creationId xmlns:a16="http://schemas.microsoft.com/office/drawing/2014/main" id="{9AB14FBF-AC2C-4134-8451-4D397F06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260350"/>
            <a:ext cx="4840287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3AF389C2-0C3E-450F-81ED-10A752ED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824538"/>
            <a:ext cx="768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Er is steeds een tijdstip waarop je met een snelheid rijdt die gelijk is aan je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gemiddelde snelheid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4E005980-734E-41B8-962A-8A2E4A3D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B3BE62-E87A-4BBF-98D5-277EA2597857}" type="slidenum">
              <a:rPr lang="nl-BE" altLang="en-US"/>
              <a:pPr/>
              <a:t>14</a:t>
            </a:fld>
            <a:endParaRPr lang="nl-B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43716743-A192-47AA-AD98-B50E298C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047750"/>
            <a:ext cx="453707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2451FC7F-40E8-4A4C-8F26-84AF3ECA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11350"/>
            <a:ext cx="453707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pic>
        <p:nvPicPr>
          <p:cNvPr id="18436" name="Picture 2" descr="04-20a">
            <a:extLst>
              <a:ext uri="{FF2B5EF4-FFF2-40B4-BE49-F238E27FC236}">
                <a16:creationId xmlns:a16="http://schemas.microsoft.com/office/drawing/2014/main" id="{05FF8160-C4E0-4754-9150-D022A3B1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39243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04-20b">
            <a:extLst>
              <a:ext uri="{FF2B5EF4-FFF2-40B4-BE49-F238E27FC236}">
                <a16:creationId xmlns:a16="http://schemas.microsoft.com/office/drawing/2014/main" id="{9184BF3E-6453-4B99-BD56-35467C31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1225"/>
            <a:ext cx="4038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4">
            <a:extLst>
              <a:ext uri="{FF2B5EF4-FFF2-40B4-BE49-F238E27FC236}">
                <a16:creationId xmlns:a16="http://schemas.microsoft.com/office/drawing/2014/main" id="{762F68B6-BD6E-4E59-918D-3C969933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74725"/>
            <a:ext cx="4572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BE" altLang="nl-BE" sz="1600" b="1"/>
              <a:t>Gevolg 1: Functies waarvan de afgeleide op een open interval ]a,b[ overal 0 is, zijn constant op dit interval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nl-BE" altLang="nl-BE" sz="1600" b="1"/>
              <a:t>Gevolg2 : Functies met dezelfde afgeleide op een open interval</a:t>
            </a:r>
            <a:r>
              <a:rPr lang="nl-BE" altLang="nl-BE" sz="1600"/>
              <a:t> ]a,b[ </a:t>
            </a:r>
            <a:r>
              <a:rPr lang="nl-BE" altLang="nl-BE" sz="1600" b="1"/>
              <a:t>zijn op een constante na gelijk op dit</a:t>
            </a:r>
            <a:r>
              <a:rPr lang="nl-BE" altLang="nl-BE" sz="1600"/>
              <a:t> </a:t>
            </a:r>
            <a:endParaRPr lang="nl-BE" altLang="nl-BE" sz="1600" b="1"/>
          </a:p>
          <a:p>
            <a:pPr>
              <a:spcBef>
                <a:spcPct val="50000"/>
              </a:spcBef>
              <a:buFontTx/>
              <a:buNone/>
            </a:pPr>
            <a:endParaRPr lang="nl-BE" altLang="nl-BE" sz="1600" b="1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66200BB-6F26-4596-B8C5-0FC3483A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99085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Bewijs </a:t>
            </a:r>
            <a:r>
              <a:rPr lang="nl-BE" altLang="nl-BE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938234A0-5D93-45B4-8203-7CDD6CFB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6184900"/>
            <a:ext cx="747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Uit de versnelling op elk tijdstip t en de beginsnelheid en de beginpositie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kun je de positie van een punt berekenen op elk moment.</a:t>
            </a:r>
          </a:p>
        </p:txBody>
      </p:sp>
      <p:sp>
        <p:nvSpPr>
          <p:cNvPr id="18441" name="Slide Number Placeholder 1">
            <a:extLst>
              <a:ext uri="{FF2B5EF4-FFF2-40B4-BE49-F238E27FC236}">
                <a16:creationId xmlns:a16="http://schemas.microsoft.com/office/drawing/2014/main" id="{40DD8DA2-2E6B-4A8F-9A28-0A526680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2ACB57-8FC7-4802-87F5-5701A6A76513}" type="slidenum">
              <a:rPr lang="nl-BE" altLang="en-US"/>
              <a:pPr/>
              <a:t>15</a:t>
            </a:fld>
            <a:endParaRPr lang="nl-B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B34BBEF-313F-4895-A8B7-F7C4648C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4.3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3E177A6-EA26-4A07-A94A-06C196FE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Monotone Functies en                        de eerste afgeleide Test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CB582786-605F-4C99-B622-5AD25B3C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C66E8E-3814-403A-B5A2-0E04D23B309C}" type="slidenum">
              <a:rPr lang="nl-BE" altLang="en-US"/>
              <a:pPr/>
              <a:t>16</a:t>
            </a:fld>
            <a:endParaRPr lang="nl-B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>
            <a:extLst>
              <a:ext uri="{FF2B5EF4-FFF2-40B4-BE49-F238E27FC236}">
                <a16:creationId xmlns:a16="http://schemas.microsoft.com/office/drawing/2014/main" id="{DEB7C16E-C4B4-46B0-A1EB-CCA622C1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13325"/>
            <a:ext cx="6840538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pic>
        <p:nvPicPr>
          <p:cNvPr id="20483" name="Picture 2" descr="D04-01-04">
            <a:extLst>
              <a:ext uri="{FF2B5EF4-FFF2-40B4-BE49-F238E27FC236}">
                <a16:creationId xmlns:a16="http://schemas.microsoft.com/office/drawing/2014/main" id="{9487FAC6-284F-48E2-B88D-0E514948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93163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4" name="Group 4">
            <a:extLst>
              <a:ext uri="{FF2B5EF4-FFF2-40B4-BE49-F238E27FC236}">
                <a16:creationId xmlns:a16="http://schemas.microsoft.com/office/drawing/2014/main" id="{899C67D6-EE22-41AC-B152-10532518A0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7854950" cy="1773238"/>
            <a:chOff x="528" y="1824"/>
            <a:chExt cx="4948" cy="1117"/>
          </a:xfrm>
        </p:grpSpPr>
        <p:grpSp>
          <p:nvGrpSpPr>
            <p:cNvPr id="20488" name="Group 5">
              <a:extLst>
                <a:ext uri="{FF2B5EF4-FFF2-40B4-BE49-F238E27FC236}">
                  <a16:creationId xmlns:a16="http://schemas.microsoft.com/office/drawing/2014/main" id="{D45E94D7-FC39-4F5E-9AC7-E2ADD7AB1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24"/>
              <a:ext cx="3264" cy="1117"/>
              <a:chOff x="528" y="1824"/>
              <a:chExt cx="3264" cy="1117"/>
            </a:xfrm>
          </p:grpSpPr>
          <p:graphicFrame>
            <p:nvGraphicFramePr>
              <p:cNvPr id="20492" name="Object 6">
                <a:extLst>
                  <a:ext uri="{FF2B5EF4-FFF2-40B4-BE49-F238E27FC236}">
                    <a16:creationId xmlns:a16="http://schemas.microsoft.com/office/drawing/2014/main" id="{96B3D887-F4A1-43D2-89E8-BED8A075A4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1824"/>
              <a:ext cx="1872" cy="1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4" name="Equation" r:id="rId4" imgW="1574800" imgH="939800" progId="Equation.3">
                      <p:embed/>
                    </p:oleObj>
                  </mc:Choice>
                  <mc:Fallback>
                    <p:oleObj name="Equation" r:id="rId4" imgW="1574800" imgH="9398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824"/>
                            <a:ext cx="1872" cy="1117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493" name="Group 7">
                <a:extLst>
                  <a:ext uri="{FF2B5EF4-FFF2-40B4-BE49-F238E27FC236}">
                    <a16:creationId xmlns:a16="http://schemas.microsoft.com/office/drawing/2014/main" id="{CDD4F4AE-41E9-43BD-B18E-87FADD0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6" y="1824"/>
                <a:ext cx="1136" cy="1047"/>
                <a:chOff x="2528" y="1833"/>
                <a:chExt cx="1136" cy="1047"/>
              </a:xfrm>
            </p:grpSpPr>
            <p:sp>
              <p:nvSpPr>
                <p:cNvPr id="20498" name="Text Box 8">
                  <a:extLst>
                    <a:ext uri="{FF2B5EF4-FFF2-40B4-BE49-F238E27FC236}">
                      <a16:creationId xmlns:a16="http://schemas.microsoft.com/office/drawing/2014/main" id="{737D54A1-4F2D-4CB7-B458-6792537574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8" y="1833"/>
                  <a:ext cx="1120" cy="23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nl-BE" altLang="nl-BE" sz="1800">
                      <a:latin typeface="Times New Roman" panose="02020603050405020304" pitchFamily="18" charset="0"/>
                    </a:rPr>
                    <a:t>f is strikt stijgend</a:t>
                  </a:r>
                </a:p>
              </p:txBody>
            </p:sp>
            <p:sp>
              <p:nvSpPr>
                <p:cNvPr id="20499" name="Text Box 9">
                  <a:extLst>
                    <a:ext uri="{FF2B5EF4-FFF2-40B4-BE49-F238E27FC236}">
                      <a16:creationId xmlns:a16="http://schemas.microsoft.com/office/drawing/2014/main" id="{8E3AAA15-DE60-4209-9E70-49F8A1B9F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121"/>
                  <a:ext cx="1120" cy="23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nl-BE" altLang="nl-BE" sz="1800">
                      <a:latin typeface="Times New Roman" panose="02020603050405020304" pitchFamily="18" charset="0"/>
                    </a:rPr>
                    <a:t>f is stijgend</a:t>
                  </a:r>
                </a:p>
              </p:txBody>
            </p:sp>
            <p:sp>
              <p:nvSpPr>
                <p:cNvPr id="20500" name="Text Box 10">
                  <a:extLst>
                    <a:ext uri="{FF2B5EF4-FFF2-40B4-BE49-F238E27FC236}">
                      <a16:creationId xmlns:a16="http://schemas.microsoft.com/office/drawing/2014/main" id="{3D28A2AC-F89D-43DC-8795-0AC39AD7ED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400"/>
                  <a:ext cx="1120" cy="23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nl-BE" altLang="nl-BE" sz="1800">
                      <a:latin typeface="Times New Roman" panose="02020603050405020304" pitchFamily="18" charset="0"/>
                    </a:rPr>
                    <a:t>f is strikt dalend</a:t>
                  </a:r>
                </a:p>
              </p:txBody>
            </p:sp>
            <p:sp>
              <p:nvSpPr>
                <p:cNvPr id="20501" name="Text Box 11">
                  <a:extLst>
                    <a:ext uri="{FF2B5EF4-FFF2-40B4-BE49-F238E27FC236}">
                      <a16:creationId xmlns:a16="http://schemas.microsoft.com/office/drawing/2014/main" id="{5ACCF31E-BCED-476E-BBA3-EF0ACB55C8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2649"/>
                  <a:ext cx="1120" cy="23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nl-BE" altLang="nl-BE" sz="1800">
                      <a:latin typeface="Times New Roman" panose="02020603050405020304" pitchFamily="18" charset="0"/>
                    </a:rPr>
                    <a:t>f is dalend</a:t>
                  </a:r>
                </a:p>
              </p:txBody>
            </p:sp>
          </p:grpSp>
          <p:sp>
            <p:nvSpPr>
              <p:cNvPr id="20494" name="Line 12">
                <a:extLst>
                  <a:ext uri="{FF2B5EF4-FFF2-40B4-BE49-F238E27FC236}">
                    <a16:creationId xmlns:a16="http://schemas.microsoft.com/office/drawing/2014/main" id="{99C4575B-9B08-4B25-8528-79E531E49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13">
                <a:extLst>
                  <a:ext uri="{FF2B5EF4-FFF2-40B4-BE49-F238E27FC236}">
                    <a16:creationId xmlns:a16="http://schemas.microsoft.com/office/drawing/2014/main" id="{9B9C8090-C9EF-4BC2-8820-C87F436C8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25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14">
                <a:extLst>
                  <a:ext uri="{FF2B5EF4-FFF2-40B4-BE49-F238E27FC236}">
                    <a16:creationId xmlns:a16="http://schemas.microsoft.com/office/drawing/2014/main" id="{6F7D03AE-2472-4489-B43F-9B2CF3AD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15">
                <a:extLst>
                  <a:ext uri="{FF2B5EF4-FFF2-40B4-BE49-F238E27FC236}">
                    <a16:creationId xmlns:a16="http://schemas.microsoft.com/office/drawing/2014/main" id="{18E26414-DA97-45C0-AE70-1E348B9D7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9" name="AutoShape 16">
              <a:extLst>
                <a:ext uri="{FF2B5EF4-FFF2-40B4-BE49-F238E27FC236}">
                  <a16:creationId xmlns:a16="http://schemas.microsoft.com/office/drawing/2014/main" id="{02B5167C-C45F-4A2F-B115-DE831A1E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824"/>
              <a:ext cx="48" cy="1008"/>
            </a:xfrm>
            <a:prstGeom prst="rightBrace">
              <a:avLst>
                <a:gd name="adj1" fmla="val 175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  <p:sp>
          <p:nvSpPr>
            <p:cNvPr id="20490" name="Line 17">
              <a:extLst>
                <a:ext uri="{FF2B5EF4-FFF2-40B4-BE49-F238E27FC236}">
                  <a16:creationId xmlns:a16="http://schemas.microsoft.com/office/drawing/2014/main" id="{B0359719-ACF9-4F84-BF19-1CCA59F51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8">
              <a:extLst>
                <a:ext uri="{FF2B5EF4-FFF2-40B4-BE49-F238E27FC236}">
                  <a16:creationId xmlns:a16="http://schemas.microsoft.com/office/drawing/2014/main" id="{648F680F-DC99-47C4-9EBE-61EFF5135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91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nl-BE" altLang="nl-BE" sz="1800">
                  <a:latin typeface="Times New Roman" panose="02020603050405020304" pitchFamily="18" charset="0"/>
                </a:rPr>
                <a:t>f is monotoon</a:t>
              </a:r>
            </a:p>
          </p:txBody>
        </p:sp>
      </p:grpSp>
      <p:sp>
        <p:nvSpPr>
          <p:cNvPr id="20485" name="Text Box 19">
            <a:extLst>
              <a:ext uri="{FF2B5EF4-FFF2-40B4-BE49-F238E27FC236}">
                <a16:creationId xmlns:a16="http://schemas.microsoft.com/office/drawing/2014/main" id="{EA612E67-F95D-4E5B-943C-C13407F6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987925"/>
            <a:ext cx="6826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 u="sng"/>
              <a:t>Eerste afgeleide test voor monotone functies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Zij f continu op [a,b] en afleidbaar op ]a,b[ dan geldt het volgende: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- Indien f’(x)&gt;0 in elk punt van ]a,b[ dan is f stijgend op ]a,b[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- Indien f’(x)&lt;0 in elk punt van ]a,b[ dan is f dalend op ]a,b[</a:t>
            </a:r>
          </a:p>
        </p:txBody>
      </p:sp>
      <p:sp>
        <p:nvSpPr>
          <p:cNvPr id="20486" name="Text Box 21">
            <a:extLst>
              <a:ext uri="{FF2B5EF4-FFF2-40B4-BE49-F238E27FC236}">
                <a16:creationId xmlns:a16="http://schemas.microsoft.com/office/drawing/2014/main" id="{E3312FE7-C9CD-4405-A13D-F300709AB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230938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Bewijs </a:t>
            </a:r>
            <a:r>
              <a:rPr lang="nl-BE" altLang="nl-BE" sz="1800" b="1">
                <a:solidFill>
                  <a:srgbClr val="FF0000"/>
                </a:solidFill>
              </a:rPr>
              <a:t>NIET</a:t>
            </a:r>
          </a:p>
        </p:txBody>
      </p:sp>
      <p:sp>
        <p:nvSpPr>
          <p:cNvPr id="20487" name="Slide Number Placeholder 1">
            <a:extLst>
              <a:ext uri="{FF2B5EF4-FFF2-40B4-BE49-F238E27FC236}">
                <a16:creationId xmlns:a16="http://schemas.microsoft.com/office/drawing/2014/main" id="{7F9CDEE8-FD49-4375-B6DF-6B37FAE8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E01586-0320-4295-B860-BAEC49F3DBE4}" type="slidenum">
              <a:rPr lang="nl-BE" altLang="en-US"/>
              <a:pPr/>
              <a:t>17</a:t>
            </a:fld>
            <a:endParaRPr lang="nl-B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4-21">
            <a:extLst>
              <a:ext uri="{FF2B5EF4-FFF2-40B4-BE49-F238E27FC236}">
                <a16:creationId xmlns:a16="http://schemas.microsoft.com/office/drawing/2014/main" id="{A3DDD34D-5C40-4DC3-B38A-2AEECAB7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609600"/>
            <a:ext cx="46466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>
            <a:extLst>
              <a:ext uri="{FF2B5EF4-FFF2-40B4-BE49-F238E27FC236}">
                <a16:creationId xmlns:a16="http://schemas.microsoft.com/office/drawing/2014/main" id="{8A750DE8-2044-42C8-8260-A0D411D5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9519B5-D59E-4666-B136-5A982FC49ACC}" type="slidenum">
              <a:rPr lang="nl-BE" altLang="en-US"/>
              <a:pPr/>
              <a:t>18</a:t>
            </a:fld>
            <a:endParaRPr lang="nl-B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>
            <a:extLst>
              <a:ext uri="{FF2B5EF4-FFF2-40B4-BE49-F238E27FC236}">
                <a16:creationId xmlns:a16="http://schemas.microsoft.com/office/drawing/2014/main" id="{AD6DEA1E-4014-40D7-B999-1CB3240544F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4813"/>
            <a:ext cx="8601075" cy="2308225"/>
            <a:chOff x="249" y="255"/>
            <a:chExt cx="5418" cy="1454"/>
          </a:xfrm>
        </p:grpSpPr>
        <p:sp>
          <p:nvSpPr>
            <p:cNvPr id="22534" name="Rectangle 4">
              <a:extLst>
                <a:ext uri="{FF2B5EF4-FFF2-40B4-BE49-F238E27FC236}">
                  <a16:creationId xmlns:a16="http://schemas.microsoft.com/office/drawing/2014/main" id="{E1ADC314-7535-44BC-A5AE-B0C098E9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5"/>
              <a:ext cx="5353" cy="13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  <p:sp>
          <p:nvSpPr>
            <p:cNvPr id="22535" name="Text Box 3">
              <a:extLst>
                <a:ext uri="{FF2B5EF4-FFF2-40B4-BE49-F238E27FC236}">
                  <a16:creationId xmlns:a16="http://schemas.microsoft.com/office/drawing/2014/main" id="{140CDB74-AD5F-4629-96D0-5178EDFB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5"/>
              <a:ext cx="5372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 b="1" u="sng"/>
                <a:t>Eerste afgeleide test voor lokale extrema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Zij c een kritisch punt van een continue functie f en zij f differentieerbaar in elk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punt van een interval rond c, behalve eventueel in c zelf.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Er geldt in c: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nl-BE" altLang="nl-BE" sz="1800"/>
                <a:t>Als f’ van negatief verandert naar positief, dan heeft f een lokaal minimum in 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nl-BE" altLang="nl-BE" sz="1800"/>
                <a:t>Als f’ van positief verandert naar negatief, dan heeft f een lokaal maximum in 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nl-BE" altLang="nl-BE" sz="1800"/>
                <a:t>Als f’ niet van teken verandert in c, dan heeft f geen lokaal extremum in 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endParaRPr lang="nl-BE" altLang="nl-BE" sz="1800"/>
            </a:p>
          </p:txBody>
        </p:sp>
      </p:grpSp>
      <p:pic>
        <p:nvPicPr>
          <p:cNvPr id="22531" name="Picture 6" descr="04-23">
            <a:extLst>
              <a:ext uri="{FF2B5EF4-FFF2-40B4-BE49-F238E27FC236}">
                <a16:creationId xmlns:a16="http://schemas.microsoft.com/office/drawing/2014/main" id="{9759ACE0-4AE9-4833-B515-D3F458F1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97200"/>
            <a:ext cx="85344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7">
            <a:extLst>
              <a:ext uri="{FF2B5EF4-FFF2-40B4-BE49-F238E27FC236}">
                <a16:creationId xmlns:a16="http://schemas.microsoft.com/office/drawing/2014/main" id="{2E6DCA9C-7786-4449-91DB-DA6CC1A5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608263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600"/>
              <a:t>Bewijs niet</a:t>
            </a:r>
          </a:p>
        </p:txBody>
      </p:sp>
      <p:sp>
        <p:nvSpPr>
          <p:cNvPr id="22533" name="Slide Number Placeholder 1">
            <a:extLst>
              <a:ext uri="{FF2B5EF4-FFF2-40B4-BE49-F238E27FC236}">
                <a16:creationId xmlns:a16="http://schemas.microsoft.com/office/drawing/2014/main" id="{AABA56D9-F26A-48CE-98D6-5B53103F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BA39A5-099B-4B8A-9214-C6C2319596D0}" type="slidenum">
              <a:rPr lang="nl-BE" altLang="en-US"/>
              <a:pPr/>
              <a:t>19</a:t>
            </a:fld>
            <a:endParaRPr lang="nl-B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04-01">
            <a:extLst>
              <a:ext uri="{FF2B5EF4-FFF2-40B4-BE49-F238E27FC236}">
                <a16:creationId xmlns:a16="http://schemas.microsoft.com/office/drawing/2014/main" id="{7C11FAF9-69D1-4E0B-9C4E-1BF2003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43529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9">
            <a:extLst>
              <a:ext uri="{FF2B5EF4-FFF2-40B4-BE49-F238E27FC236}">
                <a16:creationId xmlns:a16="http://schemas.microsoft.com/office/drawing/2014/main" id="{B8EF72F6-C59C-47B8-B0FC-924A60A5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387850"/>
            <a:ext cx="3114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Vb: De functie sinus en cosinus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op hun domein</a:t>
            </a: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1FB329A6-5859-458C-AE93-A836480C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0863"/>
            <a:ext cx="8686800" cy="205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5125" name="Text Box 11">
            <a:extLst>
              <a:ext uri="{FF2B5EF4-FFF2-40B4-BE49-F238E27FC236}">
                <a16:creationId xmlns:a16="http://schemas.microsoft.com/office/drawing/2014/main" id="{2CF00F07-DA0F-4258-AFAA-DCCA142B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49275"/>
            <a:ext cx="8528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/>
              <a:t>Definitie van een absoluut minimum en een absoluut maximum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/>
              <a:t>Zij f een functie met domein D. f heeft een absoluut maximum in een punt c van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/>
              <a:t>D indien voor alle x in D geldt dat :</a:t>
            </a:r>
          </a:p>
          <a:p>
            <a:pPr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/>
              <a:t>f heeft een absoluut minimum in een punt c van D indien voor alle x in D geldt dat :</a:t>
            </a:r>
          </a:p>
        </p:txBody>
      </p:sp>
      <p:graphicFrame>
        <p:nvGraphicFramePr>
          <p:cNvPr id="5126" name="Object 12">
            <a:extLst>
              <a:ext uri="{FF2B5EF4-FFF2-40B4-BE49-F238E27FC236}">
                <a16:creationId xmlns:a16="http://schemas.microsoft.com/office/drawing/2014/main" id="{424E4491-A3FF-409D-B40E-1415381CB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23963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736280" imgH="215806" progId="Equation.3">
                  <p:embed/>
                </p:oleObj>
              </mc:Choice>
              <mc:Fallback>
                <p:oleObj name="Equation" r:id="rId4" imgW="73628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23963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3">
            <a:extLst>
              <a:ext uri="{FF2B5EF4-FFF2-40B4-BE49-F238E27FC236}">
                <a16:creationId xmlns:a16="http://schemas.microsoft.com/office/drawing/2014/main" id="{9F4ADAE1-0D33-44AC-BB0C-5FFCA062B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074863"/>
          <a:ext cx="1828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736280" imgH="215806" progId="Equation.3">
                  <p:embed/>
                </p:oleObj>
              </mc:Choice>
              <mc:Fallback>
                <p:oleObj name="Equation" r:id="rId6" imgW="73628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74863"/>
                        <a:ext cx="1828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4">
            <a:extLst>
              <a:ext uri="{FF2B5EF4-FFF2-40B4-BE49-F238E27FC236}">
                <a16:creationId xmlns:a16="http://schemas.microsoft.com/office/drawing/2014/main" id="{322AA432-107F-4431-AD09-26F7AFA1D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668838"/>
          <a:ext cx="7921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8" imgW="609336" imgH="431613" progId="Equation.3">
                  <p:embed/>
                </p:oleObj>
              </mc:Choice>
              <mc:Fallback>
                <p:oleObj name="Equation" r:id="rId8" imgW="609336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68838"/>
                        <a:ext cx="7921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Slide Number Placeholder 1">
            <a:extLst>
              <a:ext uri="{FF2B5EF4-FFF2-40B4-BE49-F238E27FC236}">
                <a16:creationId xmlns:a16="http://schemas.microsoft.com/office/drawing/2014/main" id="{D54157FD-45AA-4712-AC1A-3770D98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21C47D-3750-456D-8DAA-ECB13AB42F96}" type="slidenum">
              <a:rPr lang="nl-BE" altLang="en-US"/>
              <a:pPr/>
              <a:t>2</a:t>
            </a:fld>
            <a:endParaRPr lang="nl-B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1B6152-D743-406D-A08A-43A675D6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4.4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D216374-75EC-4524-BF8B-8B1750DF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Concaviteit en </a:t>
            </a:r>
          </a:p>
          <a:p>
            <a:pPr algn="ctr" eaLnBrk="1" hangingPunct="1">
              <a:buFontTx/>
              <a:buNone/>
            </a:pPr>
            <a:r>
              <a:rPr lang="en-US" altLang="nl-BE"/>
              <a:t>het Schetsen van een grafiek 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68666BCA-784B-4AE3-850F-21B0F6F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E8F8CF-002F-41F2-882E-41D0E2B8D78F}" type="slidenum">
              <a:rPr lang="nl-BE" altLang="en-US"/>
              <a:pPr/>
              <a:t>20</a:t>
            </a:fld>
            <a:endParaRPr lang="nl-B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04-25">
            <a:extLst>
              <a:ext uri="{FF2B5EF4-FFF2-40B4-BE49-F238E27FC236}">
                <a16:creationId xmlns:a16="http://schemas.microsoft.com/office/drawing/2014/main" id="{648A73C5-BDE0-4C83-BFE5-A755F0A8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9675"/>
            <a:ext cx="4960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7">
            <a:extLst>
              <a:ext uri="{FF2B5EF4-FFF2-40B4-BE49-F238E27FC236}">
                <a16:creationId xmlns:a16="http://schemas.microsoft.com/office/drawing/2014/main" id="{201F021B-56C0-4523-A4EE-191CD573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852738"/>
            <a:ext cx="3816350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FF02CE93-07B1-4EB6-91DE-DCC4FEE7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72009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3F927F1C-820A-4AC2-A7EF-374A6252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57500"/>
            <a:ext cx="38369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 u="sng">
                <a:latin typeface="Times New Roman" panose="02020603050405020304" pitchFamily="18" charset="0"/>
              </a:rPr>
              <a:t>De 2de afgeleide test voor concaviteit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f tweemaal differentieerbaar op I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nl-BE" altLang="nl-BE" sz="1800">
                <a:latin typeface="Times New Roman" panose="02020603050405020304" pitchFamily="18" charset="0"/>
              </a:rPr>
              <a:t>f boven concaaf op I als f ’’&gt;0 op I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nl-BE" altLang="nl-BE" sz="1800">
                <a:latin typeface="Times New Roman" panose="02020603050405020304" pitchFamily="18" charset="0"/>
              </a:rPr>
              <a:t>f onder concaaf op I als f ’’&lt;0 op I</a:t>
            </a: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EADCA10E-8408-436B-87CD-939B80E35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66713"/>
            <a:ext cx="594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 u="sng"/>
              <a:t>Definitie van concaaf boven en concaaf onder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De grafiek van een afleidbare functie y = f(x) is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l-BE" altLang="nl-BE" sz="1800"/>
              <a:t> Concaaf boven op een open interval I indien f’ stijgt op I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nl-BE" altLang="nl-BE" sz="1800"/>
              <a:t> Concaaf onder op een open interval I indien f’ daalt op I</a:t>
            </a:r>
          </a:p>
        </p:txBody>
      </p:sp>
      <p:sp>
        <p:nvSpPr>
          <p:cNvPr id="24583" name="Slide Number Placeholder 1">
            <a:extLst>
              <a:ext uri="{FF2B5EF4-FFF2-40B4-BE49-F238E27FC236}">
                <a16:creationId xmlns:a16="http://schemas.microsoft.com/office/drawing/2014/main" id="{FEA37B01-7EBC-4636-AED0-1AAF8C43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628132-A948-4093-AF2E-5D9322D64F53}" type="slidenum">
              <a:rPr lang="nl-BE" altLang="en-US"/>
              <a:pPr/>
              <a:t>21</a:t>
            </a:fld>
            <a:endParaRPr lang="nl-B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04-26">
            <a:extLst>
              <a:ext uri="{FF2B5EF4-FFF2-40B4-BE49-F238E27FC236}">
                <a16:creationId xmlns:a16="http://schemas.microsoft.com/office/drawing/2014/main" id="{22FD9F33-9D5E-4FE9-8A7A-0F39BD23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685800"/>
            <a:ext cx="4683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717AFA37-085F-4A4C-B78E-C51A62E7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136525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Voorbeelden:        y=x</a:t>
            </a:r>
            <a:r>
              <a:rPr lang="nl-BE" altLang="nl-BE" sz="1800" baseline="30000"/>
              <a:t>2</a:t>
            </a:r>
            <a:r>
              <a:rPr lang="nl-BE" altLang="nl-BE" sz="1800"/>
              <a:t> </a:t>
            </a: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ECB2C7D1-14CC-4308-AC6B-642B7076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5C8B89-23A9-4077-AA57-E5A2D517993A}" type="slidenum">
              <a:rPr lang="nl-BE" altLang="en-US"/>
              <a:pPr/>
              <a:t>22</a:t>
            </a:fld>
            <a:endParaRPr lang="nl-B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C9F21AAB-4279-47CE-B5BE-E3D5C9BB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8816975" cy="733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D930C244-FB53-44AB-B3F0-11EF4B01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276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 u="sng">
                <a:latin typeface="Times New Roman" panose="02020603050405020304" pitchFamily="18" charset="0"/>
              </a:rPr>
              <a:t>Definitie van een buigpunt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04586277-43B4-4253-A5AA-BD3D0BEE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890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Een buigpunt is een punt, waar de functie een raaklijn heeft en van concaviteit verandert.</a:t>
            </a:r>
          </a:p>
        </p:txBody>
      </p:sp>
      <p:pic>
        <p:nvPicPr>
          <p:cNvPr id="26629" name="Picture 4" descr="04-27">
            <a:extLst>
              <a:ext uri="{FF2B5EF4-FFF2-40B4-BE49-F238E27FC236}">
                <a16:creationId xmlns:a16="http://schemas.microsoft.com/office/drawing/2014/main" id="{836D5E38-A194-46F6-83A4-8143691E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524000"/>
            <a:ext cx="52959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Slide Number Placeholder 1">
            <a:extLst>
              <a:ext uri="{FF2B5EF4-FFF2-40B4-BE49-F238E27FC236}">
                <a16:creationId xmlns:a16="http://schemas.microsoft.com/office/drawing/2014/main" id="{1AC86AD2-30FB-4556-9F06-AF511976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5F63D9-252E-4129-B3F2-40107C238C44}" type="slidenum">
              <a:rPr lang="nl-BE" altLang="en-US"/>
              <a:pPr/>
              <a:t>23</a:t>
            </a:fld>
            <a:endParaRPr lang="nl-B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04-28">
            <a:extLst>
              <a:ext uri="{FF2B5EF4-FFF2-40B4-BE49-F238E27FC236}">
                <a16:creationId xmlns:a16="http://schemas.microsoft.com/office/drawing/2014/main" id="{286D8777-E239-48B8-8C02-48F20739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45720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04-29">
            <a:extLst>
              <a:ext uri="{FF2B5EF4-FFF2-40B4-BE49-F238E27FC236}">
                <a16:creationId xmlns:a16="http://schemas.microsoft.com/office/drawing/2014/main" id="{595DD1BB-FC10-45A1-BFCF-CA96BC3E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96975"/>
            <a:ext cx="434340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Line 4">
            <a:extLst>
              <a:ext uri="{FF2B5EF4-FFF2-40B4-BE49-F238E27FC236}">
                <a16:creationId xmlns:a16="http://schemas.microsoft.com/office/drawing/2014/main" id="{8420652E-F5B4-4E78-AED8-CB7EEDC38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"/>
            <a:ext cx="0" cy="647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85FAD4E6-2388-419D-9F55-56522F5F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04813"/>
            <a:ext cx="2713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y=x</a:t>
            </a:r>
            <a:r>
              <a:rPr lang="nl-BE" altLang="nl-BE" sz="1800" baseline="30000"/>
              <a:t>4</a:t>
            </a:r>
            <a:r>
              <a:rPr lang="nl-BE" altLang="nl-BE" sz="1800"/>
              <a:t> heeft geen buigpunt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Alhoewel y’’(0)=0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FB4ADCD2-FF02-422E-9361-DB574CD0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52425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Buigpunt alhoewel y’’ niet bestaat</a:t>
            </a:r>
          </a:p>
        </p:txBody>
      </p:sp>
      <p:sp>
        <p:nvSpPr>
          <p:cNvPr id="27655" name="Slide Number Placeholder 1">
            <a:extLst>
              <a:ext uri="{FF2B5EF4-FFF2-40B4-BE49-F238E27FC236}">
                <a16:creationId xmlns:a16="http://schemas.microsoft.com/office/drawing/2014/main" id="{45C47318-AAB7-493C-942F-481EA965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84BAE5-23C6-4607-B579-76DBA1012FF4}" type="slidenum">
              <a:rPr lang="nl-BE" altLang="en-US"/>
              <a:pPr/>
              <a:t>24</a:t>
            </a:fld>
            <a:endParaRPr lang="nl-B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9D0681C8-DF08-4E8F-8CF3-0290D00A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569325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pic>
        <p:nvPicPr>
          <p:cNvPr id="28675" name="Picture 3" descr="04-0270">
            <a:extLst>
              <a:ext uri="{FF2B5EF4-FFF2-40B4-BE49-F238E27FC236}">
                <a16:creationId xmlns:a16="http://schemas.microsoft.com/office/drawing/2014/main" id="{3ADB2033-73AA-4B7E-AFAC-9C8FF8CF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13100"/>
            <a:ext cx="381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04-30">
            <a:extLst>
              <a:ext uri="{FF2B5EF4-FFF2-40B4-BE49-F238E27FC236}">
                <a16:creationId xmlns:a16="http://schemas.microsoft.com/office/drawing/2014/main" id="{C6219E4A-319E-41A5-B1EF-48529606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20938"/>
            <a:ext cx="34051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F59932B0-AE3F-486B-9A1C-9D376E46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5931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 u="sng"/>
              <a:t>De tweede afgeleide test voor lokale extrema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Zij f ’’ continu op een open interval rond x=c dan geldt: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Als f ’(c) = 0 en f ’’(c)&lt;0 dan heeft  f een lokaal maximum in c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Als f ’(c) = 0 en f ’’(c)&gt;0 dan heeft  f een lokaal minimum in c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Als f ’(c) = 0 en f ’’(c)=0 dan weten we niets (lokaal minimum, maximum of ???)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nl-BE" altLang="nl-BE" sz="1800"/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5D53B634-6E9A-4F39-B024-D5214CDD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081213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Bewijs niet</a:t>
            </a:r>
          </a:p>
        </p:txBody>
      </p:sp>
      <p:sp>
        <p:nvSpPr>
          <p:cNvPr id="28679" name="Text Box 8">
            <a:extLst>
              <a:ext uri="{FF2B5EF4-FFF2-40B4-BE49-F238E27FC236}">
                <a16:creationId xmlns:a16="http://schemas.microsoft.com/office/drawing/2014/main" id="{42575433-8992-4960-B9BD-2A4A4B50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193675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Teken de grafiek</a:t>
            </a:r>
          </a:p>
        </p:txBody>
      </p:sp>
      <p:sp>
        <p:nvSpPr>
          <p:cNvPr id="28680" name="Slide Number Placeholder 1">
            <a:extLst>
              <a:ext uri="{FF2B5EF4-FFF2-40B4-BE49-F238E27FC236}">
                <a16:creationId xmlns:a16="http://schemas.microsoft.com/office/drawing/2014/main" id="{D9A454A3-6B30-4071-BA40-243A982B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23027A-4C8D-4695-87BD-DD8F1C17265D}" type="slidenum">
              <a:rPr lang="nl-BE" altLang="en-US"/>
              <a:pPr/>
              <a:t>25</a:t>
            </a:fld>
            <a:endParaRPr lang="nl-B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F033462C-B525-4353-B9E2-CFC7606A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88836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 u="sng"/>
              <a:t>Strategie om y = f(x) te schetsen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 b="1" u="sng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Bepaal het domein van f en eventuele symmetriën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Bereken y’ en y’’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Zoek de kritische punten van f en bepaal het gedrag van f in deze punten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Bepaal de  punten waar de functie stijgt en daalt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Zoek de buigpunten en bepaal de concaviteit van de grafiek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Identificeer de asymptoten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Plot enkele cruciale punten zoals de snijpunten met de assen en de punten uit 3-5.</a:t>
            </a:r>
          </a:p>
        </p:txBody>
      </p:sp>
      <p:pic>
        <p:nvPicPr>
          <p:cNvPr id="29699" name="Picture 4" descr="04-31">
            <a:extLst>
              <a:ext uri="{FF2B5EF4-FFF2-40B4-BE49-F238E27FC236}">
                <a16:creationId xmlns:a16="http://schemas.microsoft.com/office/drawing/2014/main" id="{117B300F-C118-4E09-A769-AB5D3694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2852738"/>
            <a:ext cx="4878388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0" name="Object 5">
            <a:extLst>
              <a:ext uri="{FF2B5EF4-FFF2-40B4-BE49-F238E27FC236}">
                <a16:creationId xmlns:a16="http://schemas.microsoft.com/office/drawing/2014/main" id="{0BEB3863-E893-4F8E-BAE7-883E8DEF4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4538"/>
          <a:ext cx="13684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736600" imgH="431800" progId="Equation.3">
                  <p:embed/>
                </p:oleObj>
              </mc:Choice>
              <mc:Fallback>
                <p:oleObj name="Equation" r:id="rId4" imgW="736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13684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6">
            <a:extLst>
              <a:ext uri="{FF2B5EF4-FFF2-40B4-BE49-F238E27FC236}">
                <a16:creationId xmlns:a16="http://schemas.microsoft.com/office/drawing/2014/main" id="{71012961-54A1-4C62-99F4-3F859ED6D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0035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Voorbeeld:</a:t>
            </a:r>
          </a:p>
        </p:txBody>
      </p:sp>
      <p:sp>
        <p:nvSpPr>
          <p:cNvPr id="29702" name="Slide Number Placeholder 1">
            <a:extLst>
              <a:ext uri="{FF2B5EF4-FFF2-40B4-BE49-F238E27FC236}">
                <a16:creationId xmlns:a16="http://schemas.microsoft.com/office/drawing/2014/main" id="{41185D19-72AE-4109-92EA-08B421E2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B18FD6-4137-45DC-BAD7-19F411824A29}" type="slidenum">
              <a:rPr lang="nl-BE" altLang="en-US"/>
              <a:pPr/>
              <a:t>26</a:t>
            </a:fld>
            <a:endParaRPr lang="nl-B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04-04-lafd">
            <a:extLst>
              <a:ext uri="{FF2B5EF4-FFF2-40B4-BE49-F238E27FC236}">
                <a16:creationId xmlns:a16="http://schemas.microsoft.com/office/drawing/2014/main" id="{8B5B113E-A698-41C0-94C9-B54D728D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7086600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lide Number Placeholder 1">
            <a:extLst>
              <a:ext uri="{FF2B5EF4-FFF2-40B4-BE49-F238E27FC236}">
                <a16:creationId xmlns:a16="http://schemas.microsoft.com/office/drawing/2014/main" id="{2C9FA366-BA64-47E4-BC8E-19B3C70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3FE733-4853-46BB-87E1-80F16E433BEA}" type="slidenum">
              <a:rPr lang="nl-BE" altLang="en-US"/>
              <a:pPr/>
              <a:t>27</a:t>
            </a:fld>
            <a:endParaRPr lang="nl-B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21AD9D-01A4-4A99-AAED-84A6D0F3B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4.5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25ED8E-7EAA-4458-B0C0-90CC40B4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Toegepaste Optimizatie Problemen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2002B136-AA83-4939-AE22-1E2B7F20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5B83E9-B6AF-4A2A-B35C-D9DAE22A5227}" type="slidenum">
              <a:rPr lang="nl-BE" altLang="en-US"/>
              <a:pPr/>
              <a:t>28</a:t>
            </a:fld>
            <a:endParaRPr lang="nl-B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icture 4" descr="04-32a">
            <a:extLst>
              <a:ext uri="{FF2B5EF4-FFF2-40B4-BE49-F238E27FC236}">
                <a16:creationId xmlns:a16="http://schemas.microsoft.com/office/drawing/2014/main" id="{A7D9F830-253B-41DD-A958-6DEBA58C2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09600"/>
            <a:ext cx="35861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pic>
        <p:nvPicPr>
          <p:cNvPr id="32771" name="Picture 5" descr="04-32b">
            <a:extLst>
              <a:ext uri="{FF2B5EF4-FFF2-40B4-BE49-F238E27FC236}">
                <a16:creationId xmlns:a16="http://schemas.microsoft.com/office/drawing/2014/main" id="{828F7DC4-D2A1-46DC-981E-FF63673C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37075"/>
            <a:ext cx="40386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04-32a">
            <a:extLst>
              <a:ext uri="{FF2B5EF4-FFF2-40B4-BE49-F238E27FC236}">
                <a16:creationId xmlns:a16="http://schemas.microsoft.com/office/drawing/2014/main" id="{2ABCD07C-80F3-4AB7-8F4F-07DCAA5B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35861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1">
            <a:extLst>
              <a:ext uri="{FF2B5EF4-FFF2-40B4-BE49-F238E27FC236}">
                <a16:creationId xmlns:a16="http://schemas.microsoft.com/office/drawing/2014/main" id="{A2DB5F9C-0AC5-47EC-8782-59BDD15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6CC3C3-F80E-4DB0-8FD6-E0F7E43C057A}" type="slidenum">
              <a:rPr lang="nl-BE" altLang="en-US"/>
              <a:pPr/>
              <a:t>29</a:t>
            </a:fld>
            <a:endParaRPr lang="nl-B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4-02">
            <a:extLst>
              <a:ext uri="{FF2B5EF4-FFF2-40B4-BE49-F238E27FC236}">
                <a16:creationId xmlns:a16="http://schemas.microsoft.com/office/drawing/2014/main" id="{B39E116D-29BE-4C82-B309-845F7634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533400"/>
            <a:ext cx="55022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Slide Number Placeholder 1">
            <a:extLst>
              <a:ext uri="{FF2B5EF4-FFF2-40B4-BE49-F238E27FC236}">
                <a16:creationId xmlns:a16="http://schemas.microsoft.com/office/drawing/2014/main" id="{650F3A18-692C-4879-926B-BBBA0C8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9AD011-53E0-412D-B0B1-80B3A6754AF4}" type="slidenum">
              <a:rPr lang="nl-BE" altLang="en-US"/>
              <a:pPr/>
              <a:t>3</a:t>
            </a:fld>
            <a:endParaRPr lang="nl-BE" altLang="en-US"/>
          </a:p>
        </p:txBody>
      </p:sp>
      <p:sp>
        <p:nvSpPr>
          <p:cNvPr id="6148" name="TextBox 2">
            <a:extLst>
              <a:ext uri="{FF2B5EF4-FFF2-40B4-BE49-F238E27FC236}">
                <a16:creationId xmlns:a16="http://schemas.microsoft.com/office/drawing/2014/main" id="{DB9BE961-E2E7-429C-9CD2-1B9F17A8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63500"/>
            <a:ext cx="421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Het domein van de functie is belangrijk!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4-03">
            <a:extLst>
              <a:ext uri="{FF2B5EF4-FFF2-40B4-BE49-F238E27FC236}">
                <a16:creationId xmlns:a16="http://schemas.microsoft.com/office/drawing/2014/main" id="{E4E93F83-4C13-4FAE-9040-315A7713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6975"/>
            <a:ext cx="6097588" cy="5661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3C0F34D3-E1E5-475A-A070-F26D4330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229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0DCA71E-84DC-4109-9927-1BDC99BD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9725"/>
            <a:ext cx="819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Elke </a:t>
            </a:r>
            <a:r>
              <a:rPr lang="nl-BE" altLang="nl-BE" sz="1800" b="1">
                <a:solidFill>
                  <a:schemeClr val="hlink"/>
                </a:solidFill>
                <a:latin typeface="Times New Roman" panose="02020603050405020304" pitchFamily="18" charset="0"/>
              </a:rPr>
              <a:t>continue</a:t>
            </a:r>
            <a:r>
              <a:rPr lang="nl-BE" altLang="nl-BE" sz="1800" b="1">
                <a:latin typeface="Times New Roman" panose="02020603050405020304" pitchFamily="18" charset="0"/>
              </a:rPr>
              <a:t> functie f gedefinieerd op een </a:t>
            </a:r>
            <a:r>
              <a:rPr lang="nl-BE" altLang="nl-BE" sz="1800" b="1">
                <a:solidFill>
                  <a:schemeClr val="hlink"/>
                </a:solidFill>
                <a:latin typeface="Times New Roman" panose="02020603050405020304" pitchFamily="18" charset="0"/>
              </a:rPr>
              <a:t>gesloten</a:t>
            </a:r>
            <a:r>
              <a:rPr lang="nl-BE" altLang="nl-BE" sz="1800" b="1">
                <a:latin typeface="Times New Roman" panose="02020603050405020304" pitchFamily="18" charset="0"/>
              </a:rPr>
              <a:t> interval bereikt op dit interval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een absoluut minimum m en een absoluut maximum M.</a:t>
            </a:r>
          </a:p>
        </p:txBody>
      </p:sp>
      <p:pic>
        <p:nvPicPr>
          <p:cNvPr id="7173" name="Picture 5" descr="04-04a">
            <a:extLst>
              <a:ext uri="{FF2B5EF4-FFF2-40B4-BE49-F238E27FC236}">
                <a16:creationId xmlns:a16="http://schemas.microsoft.com/office/drawing/2014/main" id="{29F06E0E-B865-4724-AA04-FF9082759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105150"/>
            <a:ext cx="259238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6B2FE5E8-E730-406B-8A22-8DF60D906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716338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Slide Number Placeholder 1">
            <a:extLst>
              <a:ext uri="{FF2B5EF4-FFF2-40B4-BE49-F238E27FC236}">
                <a16:creationId xmlns:a16="http://schemas.microsoft.com/office/drawing/2014/main" id="{AE649123-F537-483B-A93A-706008D9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44CC92-09BB-492F-BF56-2ACC30AF52C6}" type="slidenum">
              <a:rPr lang="nl-BE" altLang="en-US"/>
              <a:pPr/>
              <a:t>4</a:t>
            </a:fld>
            <a:endParaRPr lang="nl-BE" altLang="en-US"/>
          </a:p>
        </p:txBody>
      </p:sp>
      <p:sp>
        <p:nvSpPr>
          <p:cNvPr id="7176" name="TextBox 2">
            <a:extLst>
              <a:ext uri="{FF2B5EF4-FFF2-40B4-BE49-F238E27FC236}">
                <a16:creationId xmlns:a16="http://schemas.microsoft.com/office/drawing/2014/main" id="{C1DA6C5E-043C-43C8-BD03-2FB40554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2627313"/>
            <a:ext cx="2684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Continuiteit is belangrijk!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7C01F-CD9A-4CD3-9BB6-EA2CFF6C08F9}"/>
              </a:ext>
            </a:extLst>
          </p:cNvPr>
          <p:cNvSpPr/>
          <p:nvPr/>
        </p:nvSpPr>
        <p:spPr>
          <a:xfrm>
            <a:off x="6588125" y="2627313"/>
            <a:ext cx="2555875" cy="244792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4-05">
            <a:extLst>
              <a:ext uri="{FF2B5EF4-FFF2-40B4-BE49-F238E27FC236}">
                <a16:creationId xmlns:a16="http://schemas.microsoft.com/office/drawing/2014/main" id="{AB14D1E6-B170-463C-A8F2-056CE907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6038"/>
            <a:ext cx="8229600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>
            <a:extLst>
              <a:ext uri="{FF2B5EF4-FFF2-40B4-BE49-F238E27FC236}">
                <a16:creationId xmlns:a16="http://schemas.microsoft.com/office/drawing/2014/main" id="{EA49ACAD-F785-41B5-B228-7652FE69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475"/>
            <a:ext cx="8686800" cy="205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6B2703D8-D31D-4140-BAA8-48171B7F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5888"/>
            <a:ext cx="8540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 b="1"/>
              <a:t>Definitie van een lokaal minimum en een lokaal maximum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/>
              <a:t>Zij f een functie met domein D. f heeft een lokaal maximum in een inwendig punt c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/>
              <a:t>van D indien voor alle x in een open interval rond c geldt dat :</a:t>
            </a:r>
          </a:p>
          <a:p>
            <a:pPr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f heeft een lokaal minimum in een inwendig punt c van D indien voor alle x in 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open interval rond c geldt dat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31390003-1D88-48C6-951E-514B87F27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765175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736280" imgH="215806" progId="Equation.3">
                  <p:embed/>
                </p:oleObj>
              </mc:Choice>
              <mc:Fallback>
                <p:oleObj name="Equation" r:id="rId4" imgW="73628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765175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>
            <a:extLst>
              <a:ext uri="{FF2B5EF4-FFF2-40B4-BE49-F238E27FC236}">
                <a16:creationId xmlns:a16="http://schemas.microsoft.com/office/drawing/2014/main" id="{9865DAEB-8551-405C-970D-7129A88F5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557338"/>
          <a:ext cx="16811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736280" imgH="215806" progId="Equation.3">
                  <p:embed/>
                </p:oleObj>
              </mc:Choice>
              <mc:Fallback>
                <p:oleObj name="Equation" r:id="rId6" imgW="73628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557338"/>
                        <a:ext cx="168116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8">
            <a:extLst>
              <a:ext uri="{FF2B5EF4-FFF2-40B4-BE49-F238E27FC236}">
                <a16:creationId xmlns:a16="http://schemas.microsoft.com/office/drawing/2014/main" id="{A72727EB-8580-4A2B-A46A-F3AE82A0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205038"/>
            <a:ext cx="556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600"/>
              <a:t>NB: als c een eindpunt is gebruiken we half open intervallen</a:t>
            </a:r>
          </a:p>
        </p:txBody>
      </p:sp>
      <p:sp>
        <p:nvSpPr>
          <p:cNvPr id="8200" name="Slide Number Placeholder 1">
            <a:extLst>
              <a:ext uri="{FF2B5EF4-FFF2-40B4-BE49-F238E27FC236}">
                <a16:creationId xmlns:a16="http://schemas.microsoft.com/office/drawing/2014/main" id="{467EA6F0-1E81-4804-90BE-1253175F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24BD53-52CB-4FE9-BEF2-268160BE4A19}" type="slidenum">
              <a:rPr lang="nl-BE" altLang="en-US"/>
              <a:pPr/>
              <a:t>5</a:t>
            </a:fld>
            <a:endParaRPr lang="nl-B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04-06">
            <a:extLst>
              <a:ext uri="{FF2B5EF4-FFF2-40B4-BE49-F238E27FC236}">
                <a16:creationId xmlns:a16="http://schemas.microsoft.com/office/drawing/2014/main" id="{A116AB33-165A-45C4-B86A-B216A5AC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5038"/>
            <a:ext cx="40560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4">
            <a:extLst>
              <a:ext uri="{FF2B5EF4-FFF2-40B4-BE49-F238E27FC236}">
                <a16:creationId xmlns:a16="http://schemas.microsoft.com/office/drawing/2014/main" id="{4975DAF8-C58E-47A7-96DD-0A0A6703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4130675"/>
            <a:ext cx="4165600" cy="1190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Enkel extrema (lokaal of absoluut):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- In inwendig punt waar f ’( c ) = 0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nl-BE" altLang="nl-BE" sz="1800">
                <a:latin typeface="Times New Roman" panose="02020603050405020304" pitchFamily="18" charset="0"/>
              </a:rPr>
              <a:t> In inwendig punt waar f ‘ ( c ) niet bestaat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nl-BE" altLang="nl-BE" sz="1800">
                <a:latin typeface="Times New Roman" panose="02020603050405020304" pitchFamily="18" charset="0"/>
              </a:rPr>
              <a:t> In een randpunt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76576732-C582-4C00-83F7-FBFB4A93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2781300"/>
            <a:ext cx="156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Bewijs: </a:t>
            </a:r>
            <a:r>
              <a:rPr lang="nl-BE" altLang="nl-BE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NIET </a:t>
            </a:r>
          </a:p>
        </p:txBody>
      </p:sp>
      <p:grpSp>
        <p:nvGrpSpPr>
          <p:cNvPr id="9221" name="Group 8">
            <a:extLst>
              <a:ext uri="{FF2B5EF4-FFF2-40B4-BE49-F238E27FC236}">
                <a16:creationId xmlns:a16="http://schemas.microsoft.com/office/drawing/2014/main" id="{8923DF1E-B9ED-4697-B077-2ADDFC24A93B}"/>
              </a:ext>
            </a:extLst>
          </p:cNvPr>
          <p:cNvGrpSpPr>
            <a:grpSpLocks/>
          </p:cNvGrpSpPr>
          <p:nvPr/>
        </p:nvGrpSpPr>
        <p:grpSpPr bwMode="auto">
          <a:xfrm>
            <a:off x="592138" y="307975"/>
            <a:ext cx="8197850" cy="1465263"/>
            <a:chOff x="373" y="86"/>
            <a:chExt cx="5164" cy="923"/>
          </a:xfrm>
        </p:grpSpPr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2ACB7292-DB67-4C70-8E58-8F39AAC1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19"/>
              <a:ext cx="5126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  <p:sp>
          <p:nvSpPr>
            <p:cNvPr id="9224" name="Text Box 6">
              <a:extLst>
                <a:ext uri="{FF2B5EF4-FFF2-40B4-BE49-F238E27FC236}">
                  <a16:creationId xmlns:a16="http://schemas.microsoft.com/office/drawing/2014/main" id="{313AF586-48E0-46AF-BDFB-C76E8D400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86"/>
              <a:ext cx="516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 b="1"/>
                <a:t>Eerste afgeleide stelling voor lokale extrema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Indien f een lokaal minimum of maximum heeft in een inwendig punt c van haar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Domein en indien f’ gedefinieerd is in c dan geldt dat :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                                                                                          f’(c) =0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9222" name="Slide Number Placeholder 1">
            <a:extLst>
              <a:ext uri="{FF2B5EF4-FFF2-40B4-BE49-F238E27FC236}">
                <a16:creationId xmlns:a16="http://schemas.microsoft.com/office/drawing/2014/main" id="{0815DA41-99C4-4302-940B-316530D4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D70B1B-B47B-4079-BD14-38FD87C74C09}" type="slidenum">
              <a:rPr lang="nl-BE" altLang="en-US"/>
              <a:pPr/>
              <a:t>6</a:t>
            </a:fld>
            <a:endParaRPr lang="nl-B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9E69F1B8-67C9-4EDF-AEB6-281332F8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77771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67F2A910-5E9B-4FCD-8E98-7AA0A59D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1636713"/>
            <a:ext cx="582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! Niet elk kritisch punt is een lokaal minimum of maximum !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8D9A32C5-5F95-4523-939B-68399982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3863"/>
            <a:ext cx="7747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/>
              <a:t>Definitie van een kritisch punt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Een inwendig punt c van het domein van een functie f met f’(c)=0 of waarin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f’ niet bestaat wordt een kritisch punt genoemd</a:t>
            </a:r>
          </a:p>
        </p:txBody>
      </p:sp>
      <p:pic>
        <p:nvPicPr>
          <p:cNvPr id="10245" name="Picture 7">
            <a:extLst>
              <a:ext uri="{FF2B5EF4-FFF2-40B4-BE49-F238E27FC236}">
                <a16:creationId xmlns:a16="http://schemas.microsoft.com/office/drawing/2014/main" id="{E619004D-10E7-4506-B394-9A112E47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36838"/>
            <a:ext cx="2943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>
            <a:extLst>
              <a:ext uri="{FF2B5EF4-FFF2-40B4-BE49-F238E27FC236}">
                <a16:creationId xmlns:a16="http://schemas.microsoft.com/office/drawing/2014/main" id="{0916F935-2C21-40C3-92E8-0C946513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36838"/>
            <a:ext cx="3028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">
            <a:extLst>
              <a:ext uri="{FF2B5EF4-FFF2-40B4-BE49-F238E27FC236}">
                <a16:creationId xmlns:a16="http://schemas.microsoft.com/office/drawing/2014/main" id="{F6462E8B-B8C2-4EAF-A639-79630BB9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364163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f’(0)=0 </a:t>
            </a:r>
            <a:endParaRPr lang="nl-BE" altLang="en-US" sz="1800"/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7F5D0612-1EC1-4E62-AC7B-1882B6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949950"/>
            <a:ext cx="573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Het punt x=0 is een kritisch punt maar geen extremum</a:t>
            </a:r>
            <a:endParaRPr lang="nl-BE" altLang="en-US" sz="1800"/>
          </a:p>
        </p:txBody>
      </p:sp>
      <p:sp>
        <p:nvSpPr>
          <p:cNvPr id="10249" name="Rectangle 11">
            <a:extLst>
              <a:ext uri="{FF2B5EF4-FFF2-40B4-BE49-F238E27FC236}">
                <a16:creationId xmlns:a16="http://schemas.microsoft.com/office/drawing/2014/main" id="{3E2071F8-821B-4B97-BCEC-39E3316C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364163"/>
            <a:ext cx="1906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f’(0) bestaat niet </a:t>
            </a:r>
            <a:endParaRPr lang="nl-BE" altLang="en-US" sz="1800"/>
          </a:p>
        </p:txBody>
      </p:sp>
      <p:sp>
        <p:nvSpPr>
          <p:cNvPr id="10250" name="Slide Number Placeholder 1">
            <a:extLst>
              <a:ext uri="{FF2B5EF4-FFF2-40B4-BE49-F238E27FC236}">
                <a16:creationId xmlns:a16="http://schemas.microsoft.com/office/drawing/2014/main" id="{316D23B2-E6F7-41CF-992E-3AB8E769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3A03E9-A63D-4949-8D46-6626E5CEC203}" type="slidenum">
              <a:rPr lang="nl-BE" altLang="en-US"/>
              <a:pPr/>
              <a:t>7</a:t>
            </a:fld>
            <a:endParaRPr lang="nl-B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7">
            <a:extLst>
              <a:ext uri="{FF2B5EF4-FFF2-40B4-BE49-F238E27FC236}">
                <a16:creationId xmlns:a16="http://schemas.microsoft.com/office/drawing/2014/main" id="{F92981FF-5D8F-4406-A6AE-AA394388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5888"/>
            <a:ext cx="7664450" cy="11906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Hoe vind je het absolute minimum of maximum van een </a:t>
            </a:r>
            <a:r>
              <a:rPr lang="nl-BE" altLang="nl-BE" sz="1800">
                <a:solidFill>
                  <a:schemeClr val="accent2"/>
                </a:solidFill>
              </a:rPr>
              <a:t>continue</a:t>
            </a:r>
            <a:r>
              <a:rPr lang="nl-BE" altLang="nl-BE" sz="1800"/>
              <a:t> functie 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op een eindig gesloten interval ?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Bereken f in alle kritische punten en de beide eindpunten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nl-BE" altLang="nl-BE" sz="1800"/>
              <a:t>Neem de grootste (maximum) of de kleinste (minimum)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572C850B-8167-4EA2-8C60-4EE10BC6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2947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Voorbeeld: y = x</a:t>
            </a:r>
            <a:r>
              <a:rPr lang="nl-BE" altLang="nl-BE" sz="1800" baseline="30000"/>
              <a:t>2/3 </a:t>
            </a:r>
            <a:r>
              <a:rPr lang="nl-BE" altLang="nl-BE" sz="1800"/>
              <a:t>op [-2,3]</a:t>
            </a:r>
          </a:p>
        </p:txBody>
      </p:sp>
      <p:pic>
        <p:nvPicPr>
          <p:cNvPr id="11268" name="Picture 3" descr="04-08">
            <a:extLst>
              <a:ext uri="{FF2B5EF4-FFF2-40B4-BE49-F238E27FC236}">
                <a16:creationId xmlns:a16="http://schemas.microsoft.com/office/drawing/2014/main" id="{62D13F55-623F-4E1A-876F-986E34DE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108200"/>
            <a:ext cx="42687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Slide Number Placeholder 1">
            <a:extLst>
              <a:ext uri="{FF2B5EF4-FFF2-40B4-BE49-F238E27FC236}">
                <a16:creationId xmlns:a16="http://schemas.microsoft.com/office/drawing/2014/main" id="{C7B7022E-B8CB-4D08-AC53-6E2706CF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52342C-0854-4467-9C3F-3A507FC88759}" type="slidenum">
              <a:rPr lang="nl-BE" altLang="en-US"/>
              <a:pPr/>
              <a:t>8</a:t>
            </a:fld>
            <a:endParaRPr lang="nl-B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4FB24C3-636A-46B4-A2E8-0C7B5C0A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4.2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4A45D59-47FF-4775-8887-D81DB0AD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De middelwaardestelling</a:t>
            </a:r>
          </a:p>
        </p:txBody>
      </p:sp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B3899AE3-E85B-434E-AF1E-3E31E14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97FBD3-2115-44EB-BD7E-29E726DFE184}" type="slidenum">
              <a:rPr lang="nl-BE" altLang="en-US"/>
              <a:pPr/>
              <a:t>9</a:t>
            </a:fld>
            <a:endParaRPr lang="nl-B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1155</Words>
  <Application>Microsoft Office PowerPoint</Application>
  <PresentationFormat>On-screen Show (4:3)</PresentationFormat>
  <Paragraphs>150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Dominique Maes</dc:creator>
  <cp:lastModifiedBy>Dominique MAES</cp:lastModifiedBy>
  <cp:revision>38</cp:revision>
  <dcterms:created xsi:type="dcterms:W3CDTF">2006-11-11T17:08:30Z</dcterms:created>
  <dcterms:modified xsi:type="dcterms:W3CDTF">2021-11-12T09:55:38Z</dcterms:modified>
</cp:coreProperties>
</file>