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  <p:sldId id="492" r:id="rId3"/>
    <p:sldId id="486" r:id="rId4"/>
    <p:sldId id="487" r:id="rId5"/>
    <p:sldId id="490" r:id="rId6"/>
    <p:sldId id="4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3DA5-12F6-4079-A472-26738360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B6349-053F-4D16-8CFB-42440C31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15F5-76C2-4CE3-850D-621A98F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852F-9A70-4DE7-8AE4-96A9B587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CC07-C9D0-48C6-9B9F-4C306179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887D-AC83-4E78-BC94-E073F480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F607-3657-46B2-BCBD-3322B32B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85AC-C751-417C-8D78-A9A2E260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EBAD-ECCB-46EA-B11C-EDC90EC2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1E54-A1B8-4D81-838B-FFA8871B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2CA2-38EE-4C21-A7CA-71F724D4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BBA77-0A40-4329-BEC6-508BB48A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3F2-97D2-4C73-A4FF-725C068E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54F5-4D37-4301-ADBA-733B74EC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7923-00E1-4874-A1E6-07E56DF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820-AF8D-495C-9493-792A24BC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A7F9-DA4E-4FD7-88F3-F2DA9003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4F99-4B49-4F8A-85F9-C9C2614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EE09-E04E-4714-B964-D90CF9E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C323-D286-43E0-B52B-DC6951B0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B4FF-448B-4E03-BD07-90E6970E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7B78-57D6-4B32-8840-FEEB88D41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0F36-4F8E-4D04-BF1E-A105E1FB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7FCC-98C6-48D9-AF73-F82823CB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BDF2-E2C5-44E6-8310-3A3F5DE2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1B61-57E3-4C80-A724-E7480284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E9F5-448F-4742-A7CE-4698E1375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CDD4-4CB2-40DC-B4CB-42704A64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9871-2FBF-4699-8BCA-D66F330C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39EE-0FD3-42CC-BD31-27B364C4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1922-A92C-4843-9D47-BE9E1CF7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E84-B577-49EB-A46D-6E11CD12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C827-CA7B-4D82-9D2C-947A97D0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6A5D-9841-42F6-A840-371CBEB0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E3AC-ECB2-49C2-9C98-BDADF19CA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11BCF-7E0A-4512-A73A-4E1CBC075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A8305-1356-4FFB-B6C7-E471615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C083-F6CC-4D2C-8B56-4C00A3C0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88DEC-6461-4DC1-AC37-529D809D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981E-E7A4-4AB7-BFCE-0D73CE6F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FCA9B-689E-40B9-8D03-823EDDFF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0E1E9-A195-432E-B0BA-025D722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14F74-A320-43A5-BE46-62C0DC7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936FE-F939-4291-A9BB-3D5A83E1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3117-E5CA-40AB-A5C0-4C983096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5BDA-E9C4-41FA-B299-BA3E6061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F6AB-20F8-4A82-87FF-1317C15B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E4DB-5AD2-4AF4-9867-B39FECD0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ECE3-7FDF-4657-B681-F95B2E22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EAED-6503-4DC7-BBD6-E8C6D9F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06AB-7E61-4049-BD8B-662F17B3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E3BE-BFDE-4337-A124-422F0D45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36E4-0D23-41DA-A8A1-D621A8B9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EBA84-BD0E-439B-B680-73AFAABD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2CFC8-063C-4F6D-9CC7-C59E2CDCC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C32C-B508-4487-BD2C-B19501F5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57843-2BEE-43AD-AD8E-B7924AA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99C9-919F-4C33-B164-F978FFEF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F0BC1-3213-4FBF-AC8D-5635AABB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C80B-0C38-4FF0-AEE9-A892E564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207E-ABA0-4F82-ADB5-0099E2E8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BEF7-64B5-435B-8614-A59B95ECBB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870B-974D-414F-920D-71C7F3FA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1C17-2F90-4B1D-A6C2-680A016E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CF1E-23D0-4693-B508-5D1C8DD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>
            <a:extLst>
              <a:ext uri="{FF2B5EF4-FFF2-40B4-BE49-F238E27FC236}">
                <a16:creationId xmlns:a16="http://schemas.microsoft.com/office/drawing/2014/main" id="{8CED057E-8509-4F78-A9ED-433ED1145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sp>
        <p:nvSpPr>
          <p:cNvPr id="8195" name="Text Box 6">
            <a:extLst>
              <a:ext uri="{FF2B5EF4-FFF2-40B4-BE49-F238E27FC236}">
                <a16:creationId xmlns:a16="http://schemas.microsoft.com/office/drawing/2014/main" id="{976D6C02-9DF9-40EB-BA29-82F689E0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01347"/>
            <a:ext cx="7539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 dirty="0"/>
              <a:t>Gevolg: De afgeleide van de inverse functie (Zie ook paragraaf 7.1 in boek)</a:t>
            </a:r>
          </a:p>
        </p:txBody>
      </p:sp>
      <p:grpSp>
        <p:nvGrpSpPr>
          <p:cNvPr id="8197" name="Group 11">
            <a:extLst>
              <a:ext uri="{FF2B5EF4-FFF2-40B4-BE49-F238E27FC236}">
                <a16:creationId xmlns:a16="http://schemas.microsoft.com/office/drawing/2014/main" id="{D72B35FF-16C5-4D2B-870F-F8794CA959C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450184"/>
            <a:ext cx="6198798" cy="4386256"/>
            <a:chOff x="1104" y="1152"/>
            <a:chExt cx="3888" cy="3072"/>
          </a:xfrm>
        </p:grpSpPr>
        <p:pic>
          <p:nvPicPr>
            <p:cNvPr id="8202" name="Picture 5">
              <a:extLst>
                <a:ext uri="{FF2B5EF4-FFF2-40B4-BE49-F238E27FC236}">
                  <a16:creationId xmlns:a16="http://schemas.microsoft.com/office/drawing/2014/main" id="{9ACFCF76-43A6-42F2-980C-CC1299FA9F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152"/>
              <a:ext cx="3888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DBA5B151-BFF5-41EA-92E5-8EDA0DBB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04"/>
              <a:ext cx="115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6600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16501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198" name="Rectangle 10">
            <a:extLst>
              <a:ext uri="{FF2B5EF4-FFF2-40B4-BE49-F238E27FC236}">
                <a16:creationId xmlns:a16="http://schemas.microsoft.com/office/drawing/2014/main" id="{078E3208-F1AF-4765-8E11-11863E39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BD73A9FC-0FE0-41A9-AF6D-62D1AC30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9600"/>
            <a:ext cx="2974975" cy="2362200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Footer Placeholder 3">
            <a:extLst>
              <a:ext uri="{FF2B5EF4-FFF2-40B4-BE49-F238E27FC236}">
                <a16:creationId xmlns:a16="http://schemas.microsoft.com/office/drawing/2014/main" id="{69DF172B-CC51-4E8C-B5D8-D9CAD4F64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Addison-Wesley1	</a:t>
            </a:r>
          </a:p>
        </p:txBody>
      </p:sp>
      <p:pic>
        <p:nvPicPr>
          <p:cNvPr id="9220" name="Picture 2" descr="07-02">
            <a:extLst>
              <a:ext uri="{FF2B5EF4-FFF2-40B4-BE49-F238E27FC236}">
                <a16:creationId xmlns:a16="http://schemas.microsoft.com/office/drawing/2014/main" id="{9413E81B-74D4-4F98-9D63-B12BBE3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6" y="361950"/>
            <a:ext cx="5483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3">
            <a:extLst>
              <a:ext uri="{FF2B5EF4-FFF2-40B4-BE49-F238E27FC236}">
                <a16:creationId xmlns:a16="http://schemas.microsoft.com/office/drawing/2014/main" id="{B552E295-AF90-4795-839F-22039456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-38100"/>
            <a:ext cx="281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>
                <a:solidFill>
                  <a:srgbClr val="FFFFFF"/>
                </a:solidFill>
              </a:rPr>
              <a:t>Intermezzo: Inverse functies</a:t>
            </a: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763D5E1F-7F49-406B-BFF9-3A793617C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1"/>
            <a:ext cx="912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 b="1"/>
              <a:t>Een inverse functie bestaat indien elke horizontale lijn de grafiek hoogstens één maal snijdt.</a:t>
            </a:r>
          </a:p>
        </p:txBody>
      </p:sp>
      <p:sp>
        <p:nvSpPr>
          <p:cNvPr id="9223" name="TextBox 1">
            <a:extLst>
              <a:ext uri="{FF2B5EF4-FFF2-40B4-BE49-F238E27FC236}">
                <a16:creationId xmlns:a16="http://schemas.microsoft.com/office/drawing/2014/main" id="{8BCBAA10-C11E-4B8F-9C9A-BA47C925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582614"/>
            <a:ext cx="156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Inverse functie</a:t>
            </a:r>
          </a:p>
        </p:txBody>
      </p:sp>
      <p:sp>
        <p:nvSpPr>
          <p:cNvPr id="9224" name="TextBox 2">
            <a:extLst>
              <a:ext uri="{FF2B5EF4-FFF2-40B4-BE49-F238E27FC236}">
                <a16:creationId xmlns:a16="http://schemas.microsoft.com/office/drawing/2014/main" id="{61A98675-5DED-45E7-9D6E-687A031A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1371600"/>
            <a:ext cx="194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x en y omwisselen</a:t>
            </a:r>
          </a:p>
        </p:txBody>
      </p:sp>
      <p:sp>
        <p:nvSpPr>
          <p:cNvPr id="9225" name="TextBox 3">
            <a:extLst>
              <a:ext uri="{FF2B5EF4-FFF2-40B4-BE49-F238E27FC236}">
                <a16:creationId xmlns:a16="http://schemas.microsoft.com/office/drawing/2014/main" id="{1D089673-252C-4FEC-87B7-F3959977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1" y="2209801"/>
            <a:ext cx="3063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Grafiek spiegelen tov 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bissectrice van eerste kwadrant</a:t>
            </a:r>
          </a:p>
        </p:txBody>
      </p:sp>
      <p:cxnSp>
        <p:nvCxnSpPr>
          <p:cNvPr id="9226" name="Straight Arrow Connector 7">
            <a:extLst>
              <a:ext uri="{FF2B5EF4-FFF2-40B4-BE49-F238E27FC236}">
                <a16:creationId xmlns:a16="http://schemas.microsoft.com/office/drawing/2014/main" id="{44EFAABD-A6F4-4C8A-8EB8-D503359FAE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9906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2">
            <a:extLst>
              <a:ext uri="{FF2B5EF4-FFF2-40B4-BE49-F238E27FC236}">
                <a16:creationId xmlns:a16="http://schemas.microsoft.com/office/drawing/2014/main" id="{40D2867F-C549-4993-AF23-5FA79629FF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9738" y="17526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DC42544-1136-45C8-A63A-6BE4F97C8F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0243" name="Picture 2" descr="07-04">
            <a:extLst>
              <a:ext uri="{FF2B5EF4-FFF2-40B4-BE49-F238E27FC236}">
                <a16:creationId xmlns:a16="http://schemas.microsoft.com/office/drawing/2014/main" id="{35B61E19-050A-476B-8C39-A3A16817E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047750"/>
            <a:ext cx="46450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3">
            <a:extLst>
              <a:ext uri="{FF2B5EF4-FFF2-40B4-BE49-F238E27FC236}">
                <a16:creationId xmlns:a16="http://schemas.microsoft.com/office/drawing/2014/main" id="{5BA07C2F-7249-4E2C-9166-66FBAB1C5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1"/>
            <a:ext cx="841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Voor de functie y=x</a:t>
            </a:r>
            <a:r>
              <a:rPr lang="nl-BE" altLang="en-US" sz="1800" baseline="30000"/>
              <a:t>2 </a:t>
            </a:r>
            <a:r>
              <a:rPr lang="nl-BE" altLang="en-US" sz="1800"/>
              <a:t>bestaat er enkel een inverse indien we het domein beperken tot x </a:t>
            </a:r>
            <a:r>
              <a:rPr lang="nl-BE" altLang="en-US" sz="1800">
                <a:cs typeface="Times New Roman" panose="02020603050405020304" pitchFamily="18" charset="0"/>
              </a:rPr>
              <a:t>≥ </a:t>
            </a:r>
            <a:r>
              <a:rPr lang="nl-BE" altLang="en-US" sz="1800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94FDD3F7-7EA9-4251-9EE9-D39FBFE29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1267" name="Picture 2" descr="07-05">
            <a:extLst>
              <a:ext uri="{FF2B5EF4-FFF2-40B4-BE49-F238E27FC236}">
                <a16:creationId xmlns:a16="http://schemas.microsoft.com/office/drawing/2014/main" id="{0EFDA3CF-81C3-4120-B025-67E2645A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4" y="838200"/>
            <a:ext cx="484663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5D043E0C-10D7-4F64-9F63-28FDF9CEC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2291" name="Picture 2" descr="07-07">
            <a:extLst>
              <a:ext uri="{FF2B5EF4-FFF2-40B4-BE49-F238E27FC236}">
                <a16:creationId xmlns:a16="http://schemas.microsoft.com/office/drawing/2014/main" id="{C39F4E07-E9E1-43F4-A0BE-B637456D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4318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3">
            <a:extLst>
              <a:ext uri="{FF2B5EF4-FFF2-40B4-BE49-F238E27FC236}">
                <a16:creationId xmlns:a16="http://schemas.microsoft.com/office/drawing/2014/main" id="{293FCF44-3D09-418B-8BE6-55AE227D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19101"/>
            <a:ext cx="460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en-US" sz="1800"/>
              <a:t>Voorbeeld van afgeleide van een inverse functie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CF583-9EE3-49EF-8FD5-01EA1CF9B6D8}"/>
              </a:ext>
            </a:extLst>
          </p:cNvPr>
          <p:cNvSpPr txBox="1"/>
          <p:nvPr/>
        </p:nvSpPr>
        <p:spPr>
          <a:xfrm>
            <a:off x="7207251" y="1447801"/>
            <a:ext cx="3108325" cy="36941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De </a:t>
            </a:r>
            <a:r>
              <a:rPr lang="en-US" dirty="0" err="1"/>
              <a:t>raaklijn</a:t>
            </a:r>
            <a:r>
              <a:rPr lang="en-US" dirty="0"/>
              <a:t> van de </a:t>
            </a:r>
            <a:r>
              <a:rPr lang="en-US" dirty="0" err="1"/>
              <a:t>functie</a:t>
            </a:r>
            <a:r>
              <a:rPr lang="en-US" dirty="0"/>
              <a:t> f(x)=x</a:t>
            </a:r>
            <a:r>
              <a:rPr lang="en-US" baseline="30000" dirty="0"/>
              <a:t>2</a:t>
            </a:r>
            <a:r>
              <a:rPr lang="en-US" dirty="0"/>
              <a:t> in het punt (2,4) met </a:t>
            </a:r>
            <a:r>
              <a:rPr lang="en-US" dirty="0" err="1"/>
              <a:t>rico</a:t>
            </a:r>
            <a:r>
              <a:rPr lang="en-US" dirty="0"/>
              <a:t> 4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spiegeling</a:t>
            </a:r>
            <a:r>
              <a:rPr lang="en-US" dirty="0"/>
              <a:t> de </a:t>
            </a:r>
            <a:r>
              <a:rPr lang="en-US" dirty="0" err="1"/>
              <a:t>raaklijn</a:t>
            </a:r>
            <a:r>
              <a:rPr lang="en-US" dirty="0"/>
              <a:t> van de inverse </a:t>
            </a:r>
            <a:r>
              <a:rPr lang="en-US" dirty="0" err="1"/>
              <a:t>functie</a:t>
            </a:r>
            <a:r>
              <a:rPr lang="en-US" dirty="0"/>
              <a:t> in het punt (4,2) met </a:t>
            </a:r>
            <a:r>
              <a:rPr lang="en-US" dirty="0" err="1"/>
              <a:t>rico</a:t>
            </a:r>
            <a:r>
              <a:rPr lang="en-US" dirty="0"/>
              <a:t> ¼.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bevestigt</a:t>
            </a:r>
            <a:r>
              <a:rPr lang="en-US" dirty="0"/>
              <a:t> de regel: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 err="1"/>
              <a:t>waarbij</a:t>
            </a:r>
            <a:r>
              <a:rPr lang="en-US" dirty="0"/>
              <a:t> a=2 </a:t>
            </a:r>
            <a:r>
              <a:rPr lang="en-US" dirty="0" err="1"/>
              <a:t>en</a:t>
            </a:r>
            <a:r>
              <a:rPr lang="en-US" dirty="0"/>
              <a:t> f(a)=4</a:t>
            </a:r>
          </a:p>
        </p:txBody>
      </p:sp>
      <p:pic>
        <p:nvPicPr>
          <p:cNvPr id="12294" name="Picture 2">
            <a:extLst>
              <a:ext uri="{FF2B5EF4-FFF2-40B4-BE49-F238E27FC236}">
                <a16:creationId xmlns:a16="http://schemas.microsoft.com/office/drawing/2014/main" id="{9846077C-38BD-4EA8-8F9A-55164182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6" y="3479800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0CEC2350-394D-4069-A512-1BCCD62AE3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16501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316501"/>
                </a:solidFill>
                <a:latin typeface="Arial" panose="020B0604020202020204" pitchFamily="34" charset="0"/>
              </a:rPr>
              <a:t>Copyright © 2005 Pearson Education, Inc.  Publishing as Pearson Addison-Wesley</a:t>
            </a:r>
          </a:p>
        </p:txBody>
      </p:sp>
      <p:pic>
        <p:nvPicPr>
          <p:cNvPr id="13315" name="Picture 2" descr="07-08">
            <a:extLst>
              <a:ext uri="{FF2B5EF4-FFF2-40B4-BE49-F238E27FC236}">
                <a16:creationId xmlns:a16="http://schemas.microsoft.com/office/drawing/2014/main" id="{2D73C30D-897F-4A5E-B63A-83253355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09600"/>
            <a:ext cx="450373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1">
            <a:extLst>
              <a:ext uri="{FF2B5EF4-FFF2-40B4-BE49-F238E27FC236}">
                <a16:creationId xmlns:a16="http://schemas.microsoft.com/office/drawing/2014/main" id="{0E826138-AA75-4320-A476-70D6CB705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6858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Vb: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MAES</dc:creator>
  <cp:lastModifiedBy>Dominique MAES</cp:lastModifiedBy>
  <cp:revision>1</cp:revision>
  <dcterms:created xsi:type="dcterms:W3CDTF">2021-11-12T08:51:11Z</dcterms:created>
  <dcterms:modified xsi:type="dcterms:W3CDTF">2021-11-12T08:52:08Z</dcterms:modified>
</cp:coreProperties>
</file>