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71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Untitled Section" id="{0364A279-6877-4BD1-A9C0-D010BD951E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nwaylife.com/w/index.php?title=Main_Page" TargetMode="External"/><Relationship Id="rId2" Type="http://schemas.openxmlformats.org/officeDocument/2006/relationships/hyperlink" Target="http://web.stanford.edu/~cdebs/GameOfLif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amazon.com/exec/obidos/ASIN/1579550088/ref=nosim/ericstreasure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Cellular Automata and Conway’s Game of Life</a:t>
            </a:r>
          </a:p>
          <a:p>
            <a:r>
              <a:rPr lang="en-US" dirty="0"/>
              <a:t>2/13/18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Dimensionality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How many dimensions?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Neighborhood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Ex: Von Neumann, Moore, radius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State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How many states can a cell be in?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652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Boundaries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i="1" dirty="0"/>
              <a:t>None, Periodic, Cut-off, Fixed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Rules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“Totalistic”, symmetrical (in different axes)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Starting States, number of cells, </a:t>
            </a:r>
            <a:r>
              <a:rPr lang="en-US" sz="3200" b="1" dirty="0" err="1"/>
              <a:t>etc</a:t>
            </a:r>
            <a:r>
              <a:rPr lang="en-US" sz="3200" b="1" dirty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517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Wide World of 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i="1" dirty="0"/>
              <a:t>A lot </a:t>
            </a:r>
            <a:r>
              <a:rPr lang="en-US" sz="3200" dirty="0"/>
              <a:t>of CA models have been developed, some with stronger connections to the Real World than others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i="1" dirty="0"/>
          </a:p>
          <a:p>
            <a:r>
              <a:rPr lang="en-US" sz="3200" i="1" dirty="0"/>
              <a:t>Forest Fire model</a:t>
            </a:r>
          </a:p>
          <a:p>
            <a:r>
              <a:rPr lang="en-US" sz="3200" i="1" dirty="0"/>
              <a:t>Sand Heap/Avalanches</a:t>
            </a:r>
          </a:p>
          <a:p>
            <a:r>
              <a:rPr lang="en-US" sz="3200" i="1" dirty="0"/>
              <a:t>Majority Rule and Voter Models</a:t>
            </a:r>
          </a:p>
          <a:p>
            <a:r>
              <a:rPr lang="en-US" sz="3200" i="1" dirty="0"/>
              <a:t>Diffusion Limited Aggregation (DLA) and Percolation</a:t>
            </a:r>
          </a:p>
          <a:p>
            <a:pPr marL="0" indent="0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0557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672" y="1690688"/>
            <a:ext cx="93657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6862" y="1791884"/>
            <a:ext cx="98765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Wide World of CA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Arguably there is no CA so famous or well-loved, however, than that of </a:t>
            </a:r>
            <a:r>
              <a:rPr lang="en-US" sz="3200" dirty="0">
                <a:hlinkClick r:id="rId2"/>
              </a:rPr>
              <a:t>Conway’s Game of Life</a:t>
            </a:r>
            <a:r>
              <a:rPr lang="en-US" sz="3200" dirty="0"/>
              <a:t>*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has inspired countless articles, </a:t>
            </a:r>
            <a:r>
              <a:rPr lang="en-US" sz="3200" dirty="0">
                <a:hlinkClick r:id="rId3"/>
              </a:rPr>
              <a:t>entire communities of hobbyists</a:t>
            </a:r>
            <a:r>
              <a:rPr lang="en-US" sz="3200" dirty="0"/>
              <a:t>, and even helped give rise to an entire research subfield known as </a:t>
            </a:r>
            <a:r>
              <a:rPr lang="en-US" sz="3200"/>
              <a:t>“Artificial </a:t>
            </a:r>
            <a:r>
              <a:rPr lang="en-US" sz="3200" dirty="0"/>
              <a:t>Life”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200" dirty="0"/>
              <a:t>*</a:t>
            </a:r>
            <a:r>
              <a:rPr lang="en-US" sz="2200" b="1" dirty="0"/>
              <a:t>Note: </a:t>
            </a:r>
            <a:r>
              <a:rPr lang="en-US" sz="2200" dirty="0" err="1"/>
              <a:t>GoL</a:t>
            </a:r>
            <a:r>
              <a:rPr lang="en-US" sz="2200" dirty="0"/>
              <a:t> has </a:t>
            </a:r>
            <a:r>
              <a:rPr lang="en-US" sz="2200" i="1" dirty="0"/>
              <a:t>also </a:t>
            </a:r>
            <a:r>
              <a:rPr lang="en-US" sz="2200" dirty="0"/>
              <a:t>been </a:t>
            </a:r>
            <a:r>
              <a:rPr lang="en-US" sz="2200" i="1" dirty="0"/>
              <a:t>proven</a:t>
            </a:r>
            <a:r>
              <a:rPr lang="en-US" sz="2200" dirty="0"/>
              <a:t> to be capable of universal computation!!! (</a:t>
            </a:r>
            <a:r>
              <a:rPr lang="en-US" sz="2200" i="1" dirty="0"/>
              <a:t>Crazy!!!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88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Borrowing from </a:t>
            </a:r>
            <a:r>
              <a:rPr lang="en-US" sz="3200" b="1" i="1" dirty="0" err="1"/>
              <a:t>Sayama</a:t>
            </a:r>
            <a:r>
              <a:rPr lang="en-US" sz="3200" b="1" i="1" dirty="0"/>
              <a:t> p.185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u="sng" dirty="0"/>
              <a:t>Automata</a:t>
            </a:r>
            <a:r>
              <a:rPr lang="en-US" sz="3200" dirty="0"/>
              <a:t> refers to a theoretical machine that changes its internal state based on inputs and its previous state (usually</a:t>
            </a:r>
            <a:r>
              <a:rPr lang="en-US" sz="3200" i="1" dirty="0"/>
              <a:t> </a:t>
            </a:r>
            <a:r>
              <a:rPr lang="en-US" sz="3200" b="1" i="1" dirty="0"/>
              <a:t>finite</a:t>
            </a:r>
            <a:r>
              <a:rPr lang="en-US" sz="3200" i="1" dirty="0"/>
              <a:t> </a:t>
            </a:r>
            <a:r>
              <a:rPr lang="en-US" sz="3200" dirty="0"/>
              <a:t>and </a:t>
            </a:r>
            <a:r>
              <a:rPr lang="en-US" sz="3200" b="1" i="1" dirty="0"/>
              <a:t>discrete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u="sng" dirty="0"/>
              <a:t>Cellular automata (CA)</a:t>
            </a:r>
            <a:r>
              <a:rPr lang="en-US" sz="3200" dirty="0"/>
              <a:t> are automata arranged along a regular spatial grid, whose states are simultaneously updated by a </a:t>
            </a:r>
            <a:r>
              <a:rPr lang="en-US" sz="3200" b="1" i="1" dirty="0"/>
              <a:t>state-transition function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67" y="1833880"/>
            <a:ext cx="6371666" cy="46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0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So what?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 algn="ctr">
              <a:buNone/>
            </a:pPr>
            <a:r>
              <a:rPr lang="en-US" sz="3200" dirty="0"/>
              <a:t>Simple rules </a:t>
            </a:r>
            <a:r>
              <a:rPr lang="en-US" sz="3200" dirty="0">
                <a:sym typeface="Wingdings" panose="05000000000000000000" pitchFamily="2" charset="2"/>
              </a:rPr>
              <a:t> Exceptionally complex outcomes 						(</a:t>
            </a:r>
            <a:r>
              <a:rPr lang="en-US" sz="3200" i="1" dirty="0">
                <a:sym typeface="Wingdings" panose="05000000000000000000" pitchFamily="2" charset="2"/>
              </a:rPr>
              <a:t>sometimes</a:t>
            </a:r>
            <a:r>
              <a:rPr lang="en-US" sz="32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b="1" dirty="0">
                <a:sym typeface="Wingdings" panose="05000000000000000000" pitchFamily="2" charset="2"/>
              </a:rPr>
              <a:t>Prototypical example: </a:t>
            </a:r>
            <a:r>
              <a:rPr lang="en-US" sz="3200" dirty="0">
                <a:sym typeface="Wingdings" panose="05000000000000000000" pitchFamily="2" charset="2"/>
              </a:rPr>
              <a:t>Wolfram’s exploration of 1-D CA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884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59" y="2083513"/>
            <a:ext cx="5913958" cy="3633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34" r="30541" b="-3655"/>
          <a:stretch/>
        </p:blipFill>
        <p:spPr>
          <a:xfrm>
            <a:off x="6697362" y="3334674"/>
            <a:ext cx="4349580" cy="565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86832" y="2710249"/>
            <a:ext cx="38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Rule 50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8617" y="4413551"/>
            <a:ext cx="384707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00110010 </a:t>
            </a:r>
            <a:r>
              <a:rPr lang="en-US" dirty="0"/>
              <a:t>= 50 in binary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340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3" y="1690688"/>
            <a:ext cx="48431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Wolfram’s Classification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Class I </a:t>
            </a:r>
            <a:r>
              <a:rPr lang="en-US" sz="3200" dirty="0"/>
              <a:t>– almost always evolve to same uniform pattern (</a:t>
            </a:r>
            <a:r>
              <a:rPr lang="en-US" sz="3200" i="1" dirty="0"/>
              <a:t>boring!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Class II </a:t>
            </a:r>
            <a:r>
              <a:rPr lang="en-US" sz="3200" dirty="0"/>
              <a:t>– Simple pattern with nested structure (</a:t>
            </a:r>
            <a:r>
              <a:rPr lang="en-US" sz="3200" i="1" dirty="0"/>
              <a:t>pretty!)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91" y="2589806"/>
            <a:ext cx="5152368" cy="32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9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3" y="1690688"/>
            <a:ext cx="48431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Wolfram’s Classification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Class III</a:t>
            </a:r>
          </a:p>
          <a:p>
            <a:pPr marL="0" indent="0">
              <a:buNone/>
            </a:pPr>
            <a:r>
              <a:rPr lang="en-US" sz="3200" dirty="0"/>
              <a:t>CAs that produce patterns with the statistical properties of randomness</a:t>
            </a:r>
          </a:p>
          <a:p>
            <a:pPr marL="0" indent="0">
              <a:buNone/>
            </a:pPr>
            <a:r>
              <a:rPr lang="en-US" sz="3200" i="1" dirty="0"/>
              <a:t>(surprising!...why?)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85" y="2083411"/>
            <a:ext cx="6600751" cy="35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1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3" y="1690688"/>
            <a:ext cx="48431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Wolfram’s Classification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Class IV</a:t>
            </a:r>
          </a:p>
          <a:p>
            <a:pPr marL="0" indent="0">
              <a:buNone/>
            </a:pPr>
            <a:r>
              <a:rPr lang="en-US" sz="3200" dirty="0"/>
              <a:t>Evolve in complex ways that involve a mix of “chaotic” and “ordered” (Class II and Class IV)</a:t>
            </a:r>
            <a:endParaRPr lang="en-US" sz="3200" b="1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2050" name="Picture 2" descr="Rule 110 after 250 it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29" y="2130893"/>
            <a:ext cx="3543214" cy="35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8594" y="5687479"/>
            <a:ext cx="38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Rule 110, 250 </a:t>
            </a:r>
            <a:r>
              <a:rPr lang="en-US" sz="2400" b="1" dirty="0" err="1"/>
              <a:t>timesteps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838" y="877828"/>
            <a:ext cx="5357681" cy="16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3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92" y="1690688"/>
            <a:ext cx="515622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Wolfram’s conjecture:</a:t>
            </a:r>
          </a:p>
          <a:p>
            <a:pPr marL="0" indent="0">
              <a:buNone/>
            </a:pPr>
            <a:r>
              <a:rPr lang="en-US" sz="3200" dirty="0"/>
              <a:t>Class IV CAs are capable of </a:t>
            </a:r>
            <a:r>
              <a:rPr lang="en-US" sz="3200" b="1" i="1" dirty="0"/>
              <a:t>universal computation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So far, this has been </a:t>
            </a:r>
            <a:r>
              <a:rPr lang="en-US" sz="3200" b="1" i="1" dirty="0"/>
              <a:t>proven</a:t>
            </a:r>
            <a:r>
              <a:rPr lang="en-US" sz="3200" dirty="0"/>
              <a:t> for Rule 110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3200" i="1" dirty="0"/>
              <a:t>(</a:t>
            </a:r>
            <a:r>
              <a:rPr lang="en-US" sz="3200" i="1" dirty="0" err="1"/>
              <a:t>Bwaahh</a:t>
            </a:r>
            <a:r>
              <a:rPr lang="en-US" sz="3200" i="1" dirty="0"/>
              <a:t>?!?!?!)</a:t>
            </a:r>
          </a:p>
          <a:p>
            <a:pPr marL="0" indent="0" algn="ctr">
              <a:buNone/>
            </a:pPr>
            <a:endParaRPr lang="en-US" sz="3200" i="1" dirty="0"/>
          </a:p>
          <a:p>
            <a:pPr marL="0" indent="0" algn="ctr">
              <a:buNone/>
            </a:pPr>
            <a:r>
              <a:rPr lang="en-US" sz="2000" dirty="0"/>
              <a:t>Wolfram, S. </a:t>
            </a:r>
            <a:r>
              <a:rPr lang="en-US" sz="2000" i="1" dirty="0">
                <a:hlinkClick r:id="rId2"/>
              </a:rPr>
              <a:t>A New Kind of Science.</a:t>
            </a:r>
            <a:r>
              <a:rPr lang="en-US" sz="2000" dirty="0"/>
              <a:t> Champaign, IL: Wolfram Media</a:t>
            </a:r>
            <a:endParaRPr lang="en-US" sz="2000" i="1" dirty="0"/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i="1" dirty="0"/>
          </a:p>
        </p:txBody>
      </p:sp>
      <p:pic>
        <p:nvPicPr>
          <p:cNvPr id="2050" name="Picture 2" descr="Rule 110 after 250 iter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29" y="2130893"/>
            <a:ext cx="3543214" cy="35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8594" y="5687479"/>
            <a:ext cx="38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Rule 110, 250 </a:t>
            </a:r>
            <a:r>
              <a:rPr lang="en-US" sz="2400" b="1" dirty="0" err="1"/>
              <a:t>timesteps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838" y="877828"/>
            <a:ext cx="5357681" cy="16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382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CMPLXSYS 530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  <vt:lpstr>Cellular Automata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212</cp:revision>
  <dcterms:created xsi:type="dcterms:W3CDTF">2017-01-06T15:00:21Z</dcterms:created>
  <dcterms:modified xsi:type="dcterms:W3CDTF">2018-02-12T21:59:12Z</dcterms:modified>
</cp:coreProperties>
</file>