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86" r:id="rId4"/>
    <p:sldId id="398" r:id="rId5"/>
    <p:sldId id="399" r:id="rId6"/>
    <p:sldId id="400" r:id="rId7"/>
    <p:sldId id="401" r:id="rId8"/>
    <p:sldId id="402" r:id="rId9"/>
    <p:sldId id="404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05" r:id="rId23"/>
    <p:sldId id="418" r:id="rId24"/>
    <p:sldId id="419" r:id="rId25"/>
    <p:sldId id="421" r:id="rId26"/>
    <p:sldId id="420" r:id="rId27"/>
    <p:sldId id="4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Networks I</a:t>
            </a:r>
          </a:p>
          <a:p>
            <a:r>
              <a:rPr lang="en-US" dirty="0"/>
              <a:t>3/8/17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238607" cy="46112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i="1" u="sng" dirty="0"/>
              <a:t>Walk</a:t>
            </a:r>
          </a:p>
          <a:p>
            <a:pPr marL="0" indent="0">
              <a:buNone/>
            </a:pPr>
            <a:r>
              <a:rPr lang="en-US" sz="3200" dirty="0"/>
              <a:t>List of edges sequentially connected to form a continuous route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Path</a:t>
            </a:r>
          </a:p>
          <a:p>
            <a:pPr marL="0" indent="0">
              <a:buNone/>
            </a:pPr>
            <a:r>
              <a:rPr lang="en-US" sz="3200" dirty="0"/>
              <a:t>Walk that doesn’t visit any node twice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</a:rPr>
              <a:t>Cycle</a:t>
            </a:r>
          </a:p>
          <a:p>
            <a:pPr marL="0" indent="0">
              <a:buNone/>
            </a:pPr>
            <a:r>
              <a:rPr lang="en-US" sz="3200" dirty="0"/>
              <a:t>Walk that starts and ends at same node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8270789" y="3273547"/>
            <a:ext cx="329514" cy="137259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6940" y="2670610"/>
            <a:ext cx="1280984" cy="41034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98011" y="3146854"/>
            <a:ext cx="123825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93427" y="3273547"/>
            <a:ext cx="842841" cy="78770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15632" y="3273547"/>
            <a:ext cx="296563" cy="68629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2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238607" cy="46112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i="1" u="sng" dirty="0"/>
              <a:t>Subgraph </a:t>
            </a:r>
          </a:p>
          <a:p>
            <a:pPr marL="0" indent="0">
              <a:buNone/>
            </a:pPr>
            <a:r>
              <a:rPr lang="en-US" sz="3200" dirty="0"/>
              <a:t>Part of the graph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u="sng" dirty="0"/>
              <a:t>Connected Graph</a:t>
            </a:r>
          </a:p>
          <a:p>
            <a:pPr marL="0" indent="0">
              <a:buNone/>
            </a:pPr>
            <a:r>
              <a:rPr lang="en-US" sz="3200" dirty="0"/>
              <a:t>Graph in which every node is “reachable” from every other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u="sng" dirty="0"/>
              <a:t>Connected Component</a:t>
            </a:r>
          </a:p>
          <a:p>
            <a:pPr marL="0" indent="0">
              <a:buNone/>
            </a:pPr>
            <a:r>
              <a:rPr lang="en-US" sz="3200" dirty="0"/>
              <a:t>Subgraph that is connected w/in itself but not the rest of the graph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13124" y="2603157"/>
            <a:ext cx="2314833" cy="19523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7641" y="5025081"/>
            <a:ext cx="5238607" cy="9555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b="1" dirty="0"/>
              <a:t>Complete Graph</a:t>
            </a:r>
          </a:p>
          <a:p>
            <a:pPr marL="0" indent="0" algn="ctr">
              <a:buNone/>
            </a:pPr>
            <a:r>
              <a:rPr lang="en-US" sz="3000" dirty="0"/>
              <a:t>All pairs of nodes are connected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4" y="2291924"/>
            <a:ext cx="4214326" cy="213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29" y="2353743"/>
            <a:ext cx="4366651" cy="2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978" y="5280454"/>
            <a:ext cx="5238607" cy="955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Regular Graph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All nodes have the same degree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40" y="2689255"/>
            <a:ext cx="4315876" cy="1954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632" y="2689255"/>
            <a:ext cx="4315876" cy="2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1752" y="5255741"/>
            <a:ext cx="9302578" cy="955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Bipartite (</a:t>
            </a:r>
            <a:r>
              <a:rPr lang="en-US" sz="3000" b="1" i="1" dirty="0"/>
              <a:t>n-partite</a:t>
            </a:r>
            <a:r>
              <a:rPr lang="en-US" sz="3000" b="1" dirty="0"/>
              <a:t>) Graph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Graph whose nodes can be divided into </a:t>
            </a:r>
            <a:r>
              <a:rPr lang="en-US" sz="3000" b="1" i="1" dirty="0"/>
              <a:t>n</a:t>
            </a:r>
            <a:r>
              <a:rPr lang="en-US" sz="3000" dirty="0"/>
              <a:t> groups such that no edges connect w/in a group</a:t>
            </a: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35" y="2082607"/>
            <a:ext cx="5769045" cy="23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1752" y="5255741"/>
            <a:ext cx="9844216" cy="1309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Tree and Forests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 </a:t>
            </a:r>
            <a:r>
              <a:rPr lang="en-US" sz="3000" i="1" dirty="0"/>
              <a:t>tree</a:t>
            </a:r>
            <a:r>
              <a:rPr lang="en-US" sz="3000" dirty="0"/>
              <a:t> is a graph with no cycles; </a:t>
            </a:r>
            <a:r>
              <a:rPr lang="en-US" sz="3000" i="1" dirty="0"/>
              <a:t>forest </a:t>
            </a:r>
            <a:r>
              <a:rPr lang="en-US" sz="3000" dirty="0"/>
              <a:t>is a graph containing multiple trees</a:t>
            </a: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62" y="2185139"/>
            <a:ext cx="5873203" cy="25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421" y="5609967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Undirected: </a:t>
            </a:r>
            <a:r>
              <a:rPr lang="en-US" sz="3200" dirty="0"/>
              <a:t>symmetrical relationships [e(1, 2) = e(2,1)]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Directed: </a:t>
            </a:r>
            <a:r>
              <a:rPr lang="en-US" sz="3200" dirty="0"/>
              <a:t>asymmetrical relationships [e(1, 2) =/= e(2,1)]</a:t>
            </a: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1026" name="Picture 2" descr="Image result for undirec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97" y="1578846"/>
            <a:ext cx="7826889" cy="39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5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421" y="5609967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Unweighted: </a:t>
            </a:r>
            <a:r>
              <a:rPr lang="en-US" sz="3200" dirty="0"/>
              <a:t>Edges are binary [0,1]</a:t>
            </a: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Directed: </a:t>
            </a:r>
            <a:r>
              <a:rPr lang="en-US" sz="3200" dirty="0"/>
              <a:t>Edges have weight values attached to them</a:t>
            </a: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2050" name="Picture 2" descr="https://home.kpn.nl/stam7883/graph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60" y="1779093"/>
            <a:ext cx="5421203" cy="3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1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0117" y="5642919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Multiple Edge Graphs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Graph containing multiple edge types (i.e. multiple edge sets)</a:t>
            </a: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4098" name="Picture 2" descr="Image result for multi edg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03" y="1894401"/>
            <a:ext cx="58102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7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9501" y="5782962"/>
            <a:ext cx="9976021" cy="828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Adjacency Matrix vs. Adjacency 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12" y="1735524"/>
            <a:ext cx="6806398" cy="4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ABM and Networks</a:t>
            </a:r>
          </a:p>
          <a:p>
            <a:r>
              <a:rPr lang="en-US" dirty="0"/>
              <a:t>What is being represented?</a:t>
            </a:r>
          </a:p>
          <a:p>
            <a:r>
              <a:rPr lang="en-US" dirty="0"/>
              <a:t>Classes of network dynamics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Terminology</a:t>
            </a:r>
          </a:p>
          <a:p>
            <a:r>
              <a:rPr lang="en-US" dirty="0"/>
              <a:t>Overview of basic network terms and concepts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Network Metrics</a:t>
            </a:r>
          </a:p>
          <a:p>
            <a:r>
              <a:rPr lang="en-US" dirty="0"/>
              <a:t>Overview of metrics characterizing network structure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Model work time!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989" y="1458096"/>
            <a:ext cx="9976021" cy="505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Network Measures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There are variety of measures, of varying levels of complexity,  that are used to characterize networks at both the “micro” (i.e. node and edge) and “macro” (i.e. network) levels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45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990" y="1458096"/>
            <a:ext cx="5647038" cy="5058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Number of nodes and edges in a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Density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Portion of all </a:t>
            </a:r>
            <a:r>
              <a:rPr lang="en-US" sz="3200" i="1" dirty="0"/>
              <a:t>realized</a:t>
            </a:r>
            <a:r>
              <a:rPr lang="en-US" sz="3200" dirty="0"/>
              <a:t> edges relative to </a:t>
            </a:r>
            <a:r>
              <a:rPr lang="en-US" sz="3200" i="1" dirty="0"/>
              <a:t>possible </a:t>
            </a:r>
            <a:r>
              <a:rPr lang="en-US" sz="3200" dirty="0"/>
              <a:t>edges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n = number of 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m = number of edges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D = 2m/n(n-1)  [</a:t>
            </a:r>
            <a:r>
              <a:rPr lang="en-US" sz="3200" i="1" dirty="0"/>
              <a:t>for undirected]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01" y="2228074"/>
            <a:ext cx="4810599" cy="27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6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6148888" cy="46112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Degree</a:t>
            </a:r>
          </a:p>
          <a:p>
            <a:pPr marL="0" indent="0">
              <a:buNone/>
            </a:pPr>
            <a:r>
              <a:rPr lang="en-US" sz="3200" dirty="0"/>
              <a:t>Number of edges connected to a node [</a:t>
            </a:r>
            <a:r>
              <a:rPr lang="en-US" sz="3200" i="1" dirty="0"/>
              <a:t>Ex: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3200" i="1" dirty="0"/>
              <a:t>(5) </a:t>
            </a:r>
            <a:r>
              <a:rPr lang="en-US" sz="3200" dirty="0"/>
              <a:t>= 2]</a:t>
            </a: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Average Degree</a:t>
            </a:r>
          </a:p>
          <a:p>
            <a:pPr marL="0" indent="0">
              <a:buNone/>
            </a:pPr>
            <a:r>
              <a:rPr lang="en-US" sz="3200" dirty="0"/>
              <a:t>Average degree of nodes in network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In/Out Degree</a:t>
            </a:r>
          </a:p>
          <a:p>
            <a:pPr marL="0" indent="0">
              <a:buNone/>
            </a:pPr>
            <a:r>
              <a:rPr lang="en-US" sz="3200" dirty="0"/>
              <a:t>In a directed graph, number of edges coming into or out of a node</a:t>
            </a: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962" y="1898559"/>
            <a:ext cx="3435336" cy="1967981"/>
          </a:xfrm>
          <a:prstGeom prst="rect">
            <a:avLst/>
          </a:prstGeom>
        </p:spPr>
      </p:pic>
      <p:pic>
        <p:nvPicPr>
          <p:cNvPr id="5122" name="Picture 2" descr="Image result for in degree out deg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62" y="4450798"/>
            <a:ext cx="2817241" cy="19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6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10707588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Degree Distribution</a:t>
            </a:r>
          </a:p>
          <a:p>
            <a:pPr marL="0" indent="0">
              <a:buNone/>
            </a:pPr>
            <a:r>
              <a:rPr lang="en-US" sz="2400" dirty="0"/>
              <a:t>Distribution of node degrees in a network [</a:t>
            </a:r>
            <a:r>
              <a:rPr lang="en-US" sz="2400" i="1" dirty="0"/>
              <a:t>probability distribution indicating probability of a node having degree k </a:t>
            </a:r>
            <a:r>
              <a:rPr lang="en-US" sz="2400" dirty="0"/>
              <a:t>]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27" y="2999273"/>
            <a:ext cx="4676770" cy="3302673"/>
          </a:xfrm>
          <a:prstGeom prst="rect">
            <a:avLst/>
          </a:prstGeom>
        </p:spPr>
      </p:pic>
      <p:pic>
        <p:nvPicPr>
          <p:cNvPr id="9218" name="Picture 2" descr="Image result for karate club network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91" y="3474271"/>
            <a:ext cx="3695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255740" y="4255143"/>
            <a:ext cx="1540476" cy="955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8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5921404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Average (Characteristic) Path Length</a:t>
            </a:r>
          </a:p>
          <a:p>
            <a:pPr marL="0" indent="0">
              <a:buNone/>
            </a:pPr>
            <a:r>
              <a:rPr lang="en-US" sz="2400" dirty="0"/>
              <a:t>Average of the shortest path lengths between all pairs of nodes in the network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Eccentricity</a:t>
            </a:r>
          </a:p>
          <a:p>
            <a:pPr marL="0" indent="0">
              <a:buNone/>
            </a:pPr>
            <a:r>
              <a:rPr lang="en-US" sz="2400" dirty="0"/>
              <a:t>For each </a:t>
            </a:r>
            <a:r>
              <a:rPr lang="en-US" sz="2400" b="1" i="1" dirty="0"/>
              <a:t>node</a:t>
            </a:r>
            <a:r>
              <a:rPr lang="en-US" sz="2400" dirty="0"/>
              <a:t>, shortest path to the node farthest away from it in the network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dirty="0"/>
              <a:t>Network Diameter</a:t>
            </a:r>
          </a:p>
          <a:p>
            <a:pPr marL="0" indent="0">
              <a:buNone/>
            </a:pPr>
            <a:r>
              <a:rPr lang="en-US" sz="2400" dirty="0"/>
              <a:t>Maximum eccentricity value in the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06" y="2148137"/>
            <a:ext cx="5132173" cy="30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6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6613383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Clustering Coefficient</a:t>
            </a:r>
          </a:p>
          <a:p>
            <a:pPr marL="0" indent="0">
              <a:buNone/>
            </a:pPr>
            <a:r>
              <a:rPr lang="en-US" sz="2400" dirty="0"/>
              <a:t>For a </a:t>
            </a:r>
            <a:r>
              <a:rPr lang="en-US" sz="2400" b="1" i="1" dirty="0"/>
              <a:t>node</a:t>
            </a:r>
            <a:r>
              <a:rPr lang="en-US" sz="2400" i="1" dirty="0"/>
              <a:t>, </a:t>
            </a:r>
            <a:r>
              <a:rPr lang="en-US" sz="2400" dirty="0"/>
              <a:t>proportion of </a:t>
            </a:r>
            <a:r>
              <a:rPr lang="en-US" sz="2400" i="1" dirty="0"/>
              <a:t>realized ties</a:t>
            </a:r>
            <a:r>
              <a:rPr lang="en-US" sz="2400" dirty="0"/>
              <a:t> </a:t>
            </a:r>
            <a:r>
              <a:rPr lang="en-US" sz="2400" i="1" dirty="0"/>
              <a:t>between neighbors</a:t>
            </a:r>
            <a:r>
              <a:rPr lang="en-US" sz="2400" dirty="0"/>
              <a:t> as compared to </a:t>
            </a:r>
            <a:r>
              <a:rPr lang="en-US" sz="2400" i="1" dirty="0"/>
              <a:t>possible ties </a:t>
            </a:r>
            <a:r>
              <a:rPr lang="en-US" sz="2400" dirty="0"/>
              <a:t>between neighbors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Average Clustering Coefficient</a:t>
            </a:r>
          </a:p>
          <a:p>
            <a:pPr marL="0" indent="0">
              <a:buNone/>
            </a:pPr>
            <a:r>
              <a:rPr lang="en-US" sz="2400" dirty="0"/>
              <a:t>Average of all individual node clustering coefficients; gets at “</a:t>
            </a:r>
            <a:r>
              <a:rPr lang="en-US" sz="2400" dirty="0" err="1"/>
              <a:t>clumpiness</a:t>
            </a:r>
            <a:r>
              <a:rPr lang="en-US" sz="2400" dirty="0"/>
              <a:t>” or “cliquishness” of a network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Also related to the notion of </a:t>
            </a:r>
            <a:r>
              <a:rPr lang="en-US" sz="2400" b="1" i="1" dirty="0"/>
              <a:t>network transitivity</a:t>
            </a:r>
            <a:endParaRPr lang="en-US" sz="2400" dirty="0"/>
          </a:p>
        </p:txBody>
      </p:sp>
      <p:pic>
        <p:nvPicPr>
          <p:cNvPr id="12290" name="Picture 2" descr="File:Clustering coefficient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131" y="749043"/>
            <a:ext cx="1587721" cy="53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3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3944323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Centrality Measures</a:t>
            </a:r>
          </a:p>
          <a:p>
            <a:pPr marL="0" indent="0">
              <a:buNone/>
            </a:pPr>
            <a:r>
              <a:rPr lang="en-US" sz="2400" dirty="0"/>
              <a:t>Way of getting at how “important” a node is in a network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different approaches to assessing this…</a:t>
            </a:r>
          </a:p>
        </p:txBody>
      </p:sp>
      <p:pic>
        <p:nvPicPr>
          <p:cNvPr id="10242" name="Picture 2" descr="Image result for network centr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43" y="576947"/>
            <a:ext cx="5651157" cy="531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6920" y="5978780"/>
            <a:ext cx="342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Centrality of Florentine Families </a:t>
            </a:r>
          </a:p>
          <a:p>
            <a:pPr algn="ctr"/>
            <a:r>
              <a:rPr lang="en-US" i="1" dirty="0"/>
              <a:t>(from Wolfram Mathematica)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120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10229795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/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b="1" dirty="0"/>
              <a:t>Model work time!</a:t>
            </a:r>
          </a:p>
        </p:txBody>
      </p:sp>
    </p:spTree>
    <p:extLst>
      <p:ext uri="{BB962C8B-B14F-4D97-AF65-F5344CB8AC3E}">
        <p14:creationId xmlns:p14="http://schemas.microsoft.com/office/powerpoint/2010/main" val="166336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Networks in ABM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In contrast to either </a:t>
            </a:r>
            <a:r>
              <a:rPr lang="en-US" sz="3200" i="1" u="sng" dirty="0"/>
              <a:t>perfectly mixed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i="1" u="sng" dirty="0"/>
              <a:t>regular grid</a:t>
            </a:r>
            <a:r>
              <a:rPr lang="en-US" sz="3200" i="1" dirty="0"/>
              <a:t> </a:t>
            </a:r>
            <a:r>
              <a:rPr lang="en-US" sz="3200" dirty="0"/>
              <a:t>topologies, networks</a:t>
            </a:r>
            <a:r>
              <a:rPr lang="en-US" sz="3200" i="1" dirty="0"/>
              <a:t> </a:t>
            </a:r>
            <a:r>
              <a:rPr lang="en-US" sz="3200" dirty="0"/>
              <a:t>provide a way of getting at the role of </a:t>
            </a:r>
            <a:r>
              <a:rPr lang="en-US" sz="3200" b="1" i="1" dirty="0"/>
              <a:t>non-homogeneous</a:t>
            </a:r>
            <a:r>
              <a:rPr lang="en-US" sz="3200" dirty="0"/>
              <a:t> interaction structures in emergent processes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Consequently, understanding of networks often proves to be important in computational model of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is being represented in a network?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Networks are an </a:t>
            </a:r>
            <a:r>
              <a:rPr lang="en-US" sz="3200" i="1" dirty="0"/>
              <a:t>extraordinarily</a:t>
            </a:r>
            <a:r>
              <a:rPr lang="en-US" sz="3200" dirty="0"/>
              <a:t> flexible means of </a:t>
            </a:r>
            <a:r>
              <a:rPr lang="en-US" sz="3200" b="1" dirty="0"/>
              <a:t>representing the relationships/interactions between entities </a:t>
            </a:r>
            <a:r>
              <a:rPr lang="en-US" sz="3200" dirty="0"/>
              <a:t>within a system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 with ABM more generally, networks can handle a wide range of conceptual concreteness – from empirically driven to highly abstracted </a:t>
            </a:r>
          </a:p>
        </p:txBody>
      </p:sp>
    </p:spTree>
    <p:extLst>
      <p:ext uri="{BB962C8B-B14F-4D97-AF65-F5344CB8AC3E}">
        <p14:creationId xmlns:p14="http://schemas.microsoft.com/office/powerpoint/2010/main" val="219204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What is being represented in a network?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i="1" dirty="0"/>
              <a:t>Examples:</a:t>
            </a:r>
          </a:p>
          <a:p>
            <a:pPr marL="0" indent="0">
              <a:buNone/>
            </a:pPr>
            <a:endParaRPr lang="en-US" sz="3200" b="1" i="1" dirty="0"/>
          </a:p>
          <a:p>
            <a:r>
              <a:rPr lang="en-US" sz="3200" dirty="0"/>
              <a:t>Links between webpages</a:t>
            </a:r>
          </a:p>
          <a:p>
            <a:r>
              <a:rPr lang="en-US" sz="3200" dirty="0"/>
              <a:t>Family trees</a:t>
            </a:r>
          </a:p>
          <a:p>
            <a:r>
              <a:rPr lang="en-US" sz="3200" dirty="0"/>
              <a:t>Food webs among species</a:t>
            </a:r>
          </a:p>
          <a:p>
            <a:r>
              <a:rPr lang="en-US" sz="3200" dirty="0"/>
              <a:t>Friendships</a:t>
            </a:r>
          </a:p>
          <a:p>
            <a:r>
              <a:rPr lang="en-US" sz="3200" dirty="0"/>
              <a:t>Diplomatic relationships </a:t>
            </a:r>
            <a:r>
              <a:rPr lang="en-US" sz="3200" dirty="0" err="1"/>
              <a:t>btwn</a:t>
            </a:r>
            <a:r>
              <a:rPr lang="en-US" sz="3200" dirty="0"/>
              <a:t> countries</a:t>
            </a:r>
          </a:p>
          <a:p>
            <a:r>
              <a:rPr lang="en-US" sz="3200" dirty="0"/>
              <a:t>Gene regulatory networks</a:t>
            </a:r>
          </a:p>
          <a:p>
            <a:r>
              <a:rPr lang="en-US" sz="3200" dirty="0"/>
              <a:t>Boolean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6833" y="2240692"/>
            <a:ext cx="3937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CAUTION!!!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Just because you </a:t>
            </a:r>
            <a:r>
              <a:rPr lang="en-US" sz="2400" b="1" i="1" dirty="0"/>
              <a:t>can</a:t>
            </a:r>
            <a:r>
              <a:rPr lang="en-US" sz="2400" dirty="0"/>
              <a:t> </a:t>
            </a:r>
            <a:r>
              <a:rPr lang="en-US" sz="2400" b="1" i="1" dirty="0"/>
              <a:t>think</a:t>
            </a:r>
            <a:r>
              <a:rPr lang="en-US" sz="2400" dirty="0"/>
              <a:t> of a network representation of a system </a:t>
            </a:r>
            <a:r>
              <a:rPr lang="en-US" sz="2400" b="1" i="1" dirty="0"/>
              <a:t>does not make it a meaningful</a:t>
            </a:r>
            <a:r>
              <a:rPr lang="en-US" sz="2400" dirty="0"/>
              <a:t> representation of that system</a:t>
            </a:r>
          </a:p>
        </p:txBody>
      </p:sp>
    </p:spTree>
    <p:extLst>
      <p:ext uri="{BB962C8B-B14F-4D97-AF65-F5344CB8AC3E}">
        <p14:creationId xmlns:p14="http://schemas.microsoft.com/office/powerpoint/2010/main" val="1293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Dynamics </a:t>
            </a:r>
            <a:r>
              <a:rPr lang="en-US" sz="3200" b="1" i="1" u="sng" dirty="0"/>
              <a:t>on</a:t>
            </a:r>
            <a:r>
              <a:rPr lang="en-US" sz="3200" b="1" dirty="0"/>
              <a:t> networks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models with fixed topologies wherein the processes of interest occur over the network structure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Dynamics </a:t>
            </a:r>
            <a:r>
              <a:rPr lang="en-US" sz="3200" b="1" i="1" u="sng" dirty="0"/>
              <a:t>of</a:t>
            </a:r>
            <a:r>
              <a:rPr lang="en-US" sz="3200" b="1" dirty="0"/>
              <a:t> networks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models concerned with the mechanisms that generate certain topologies, network features, or characteristics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Adaptive networks</a:t>
            </a:r>
          </a:p>
          <a:p>
            <a:pPr marL="0" indent="0">
              <a:buNone/>
            </a:pPr>
            <a:r>
              <a:rPr lang="en-US" sz="3200" dirty="0"/>
              <a:t>models looking at the interplay of the two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598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Network, Graph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1330" y="1878227"/>
            <a:ext cx="4596713" cy="33280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0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Network, Graph</a:t>
            </a:r>
          </a:p>
          <a:p>
            <a:r>
              <a:rPr lang="en-US" sz="3200" dirty="0"/>
              <a:t>Node, Vertex, Actor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82897" y="2611395"/>
            <a:ext cx="1466335" cy="11121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914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Network, Graph</a:t>
            </a:r>
          </a:p>
          <a:p>
            <a:r>
              <a:rPr lang="en-US" sz="3200" dirty="0"/>
              <a:t>Node, Vertex, Actor</a:t>
            </a:r>
          </a:p>
          <a:p>
            <a:r>
              <a:rPr lang="en-US" sz="3200" dirty="0"/>
              <a:t>Tie, Edge, Link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798012" y="2636108"/>
            <a:ext cx="1219200" cy="930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8499</TotalTime>
  <Words>835</Words>
  <Application>Microsoft Office PowerPoint</Application>
  <PresentationFormat>Widescreen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CMPLXSYS 530</vt:lpstr>
      <vt:lpstr>Agenda for Today</vt:lpstr>
      <vt:lpstr>ABM and Networks</vt:lpstr>
      <vt:lpstr>ABM and Networks</vt:lpstr>
      <vt:lpstr>ABM and Networks</vt:lpstr>
      <vt:lpstr>ABM and Networks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Metrics</vt:lpstr>
      <vt:lpstr>Network Metrics</vt:lpstr>
      <vt:lpstr>Network Metrics</vt:lpstr>
      <vt:lpstr>Network Metrics</vt:lpstr>
      <vt:lpstr>Network Metrics</vt:lpstr>
      <vt:lpstr>Network Metrics</vt:lpstr>
      <vt:lpstr>Network Metrics</vt:lpstr>
      <vt:lpstr>Networks in ABM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251</cp:revision>
  <dcterms:created xsi:type="dcterms:W3CDTF">2017-01-06T15:00:21Z</dcterms:created>
  <dcterms:modified xsi:type="dcterms:W3CDTF">2018-03-08T12:45:14Z</dcterms:modified>
</cp:coreProperties>
</file>