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308" r:id="rId5"/>
    <p:sldId id="343" r:id="rId6"/>
    <p:sldId id="344" r:id="rId7"/>
    <p:sldId id="348" r:id="rId8"/>
    <p:sldId id="346" r:id="rId9"/>
    <p:sldId id="347" r:id="rId10"/>
    <p:sldId id="345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5" r:id="rId19"/>
    <p:sldId id="330" r:id="rId20"/>
    <p:sldId id="358" r:id="rId21"/>
    <p:sldId id="359" r:id="rId22"/>
    <p:sldId id="360" r:id="rId23"/>
    <p:sldId id="3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257"/>
            <p14:sldId id="271"/>
            <p14:sldId id="308"/>
            <p14:sldId id="343"/>
            <p14:sldId id="344"/>
            <p14:sldId id="348"/>
            <p14:sldId id="346"/>
            <p14:sldId id="347"/>
            <p14:sldId id="345"/>
            <p14:sldId id="349"/>
            <p14:sldId id="350"/>
            <p14:sldId id="351"/>
            <p14:sldId id="352"/>
            <p14:sldId id="353"/>
            <p14:sldId id="354"/>
            <p14:sldId id="356"/>
            <p14:sldId id="355"/>
            <p14:sldId id="330"/>
            <p14:sldId id="358"/>
            <p14:sldId id="359"/>
            <p14:sldId id="360"/>
            <p14:sldId id="361"/>
          </p14:sldIdLst>
        </p14:section>
        <p14:section name="Untitled Section" id="{0364A279-6877-4BD1-A9C0-D010BD951E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/>
              <a:t>Validation and Verification</a:t>
            </a:r>
          </a:p>
          <a:p>
            <a:r>
              <a:rPr lang="en-US" dirty="0"/>
              <a:t>2/6/18</a:t>
            </a:r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/>
              <a:t>Bug or Feature?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dirty="0"/>
              <a:t>Sometimes models don’t behave as expected at the global level – and that is actually to be expected from ABMs (and part of the reason we use them!)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Understanding unexpected results, and inquiring into the processes driving them, can be one of the most fruitful aspects of ABM.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In particular, finding these “bugs” that are actually “features” can lead to very productive </a:t>
            </a:r>
            <a:r>
              <a:rPr lang="en-US" sz="3200" b="1" i="1" dirty="0"/>
              <a:t>iterative design process</a:t>
            </a:r>
            <a:r>
              <a:rPr lang="en-US" sz="3200" dirty="0"/>
              <a:t>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288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Bug or Feature?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dirty="0"/>
              <a:t>However, since most of our control is in the arena of </a:t>
            </a:r>
            <a:r>
              <a:rPr lang="en-US" sz="3200" b="1" i="1" dirty="0"/>
              <a:t>lower level components </a:t>
            </a:r>
            <a:r>
              <a:rPr lang="en-US" sz="3200" dirty="0"/>
              <a:t>but we often end up drawing </a:t>
            </a:r>
            <a:r>
              <a:rPr lang="en-US" sz="3200" b="1" i="1" dirty="0"/>
              <a:t>system level conclusions</a:t>
            </a:r>
            <a:r>
              <a:rPr lang="en-US" sz="3200" dirty="0"/>
              <a:t> we must proceed with caution.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u="sng" dirty="0"/>
              <a:t>Big, unexpected claims </a:t>
            </a:r>
            <a:r>
              <a:rPr lang="en-US" sz="3200" u="sng" dirty="0"/>
              <a:t>require *</a:t>
            </a:r>
            <a:r>
              <a:rPr lang="en-US" sz="3200" b="1" i="1" u="sng" dirty="0"/>
              <a:t>thorough* verification</a:t>
            </a:r>
            <a:r>
              <a:rPr lang="en-US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80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Oval 2"/>
          <p:cNvSpPr/>
          <p:nvPr/>
        </p:nvSpPr>
        <p:spPr>
          <a:xfrm>
            <a:off x="509914" y="1592528"/>
            <a:ext cx="5169877" cy="4334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Your Model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3779" y="2761160"/>
            <a:ext cx="2198077" cy="2124181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Conceptual</a:t>
            </a:r>
          </a:p>
        </p:txBody>
      </p:sp>
      <p:sp>
        <p:nvSpPr>
          <p:cNvPr id="7" name="Oval 6"/>
          <p:cNvSpPr/>
          <p:nvPr/>
        </p:nvSpPr>
        <p:spPr>
          <a:xfrm>
            <a:off x="3327850" y="2761160"/>
            <a:ext cx="2224453" cy="201054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Computational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2639122" y="3139228"/>
            <a:ext cx="1011115" cy="62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5613889" y="2886889"/>
            <a:ext cx="2242040" cy="2224454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2542407" y="3584433"/>
            <a:ext cx="1011115" cy="62938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55929" y="1626577"/>
            <a:ext cx="3714748" cy="4202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THE REAL WORLD</a:t>
            </a:r>
          </a:p>
        </p:txBody>
      </p:sp>
      <p:pic>
        <p:nvPicPr>
          <p:cNvPr id="1026" name="Picture 2" descr="http://i2.kym-cdn.com/photos/images/newsfeed/000/230/518/38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63" y="3050662"/>
            <a:ext cx="2775439" cy="207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91907" y="4516009"/>
            <a:ext cx="154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00378" y="5688231"/>
            <a:ext cx="252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838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Given all that philosophy about how </a:t>
            </a:r>
            <a:r>
              <a:rPr lang="en-US" sz="3200" b="1" i="1" dirty="0"/>
              <a:t>all models are incomplete and incorrect</a:t>
            </a:r>
            <a:r>
              <a:rPr lang="en-US" sz="3200" dirty="0"/>
              <a:t>, what are we supposed to be shooting for when it comes to </a:t>
            </a:r>
            <a:r>
              <a:rPr lang="en-US" sz="3200" b="1" i="1" dirty="0"/>
              <a:t>model validation</a:t>
            </a:r>
            <a:r>
              <a:rPr lang="en-US" sz="3200" dirty="0"/>
              <a:t>?</a:t>
            </a:r>
            <a:endParaRPr lang="en-US" sz="3200" b="1" i="1" dirty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Perfect fit to observations? Model concreteness? Prediction?</a:t>
            </a:r>
          </a:p>
        </p:txBody>
      </p:sp>
    </p:spTree>
    <p:extLst>
      <p:ext uri="{BB962C8B-B14F-4D97-AF65-F5344CB8AC3E}">
        <p14:creationId xmlns:p14="http://schemas.microsoft.com/office/powerpoint/2010/main" val="356979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Like a lot of other things in ABM, </a:t>
            </a:r>
            <a:r>
              <a:rPr lang="en-US" sz="3200" b="1" i="1" dirty="0"/>
              <a:t>model validity </a:t>
            </a:r>
            <a:r>
              <a:rPr lang="en-US" sz="3200" dirty="0"/>
              <a:t>depends on the </a:t>
            </a:r>
            <a:r>
              <a:rPr lang="en-US" sz="3200" b="1" i="1" dirty="0"/>
              <a:t>context</a:t>
            </a:r>
            <a:r>
              <a:rPr lang="en-US" sz="3200" dirty="0"/>
              <a:t> and the </a:t>
            </a:r>
            <a:r>
              <a:rPr lang="en-US" sz="3200" b="1" i="1" dirty="0"/>
              <a:t>purpose </a:t>
            </a:r>
            <a:r>
              <a:rPr lang="en-US" sz="3200" dirty="0"/>
              <a:t>of the model.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Model validity is </a:t>
            </a:r>
            <a:r>
              <a:rPr lang="en-US" sz="3200" i="1" u="sng" dirty="0"/>
              <a:t>less of a binary</a:t>
            </a:r>
            <a:r>
              <a:rPr lang="en-US" sz="3200" u="sng" dirty="0"/>
              <a:t> </a:t>
            </a:r>
            <a:r>
              <a:rPr lang="en-US" sz="3200" dirty="0"/>
              <a:t>and </a:t>
            </a:r>
            <a:r>
              <a:rPr lang="en-US" sz="3200" i="1" u="sng" dirty="0"/>
              <a:t>more of a spectrum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123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Wilensky</a:t>
            </a:r>
            <a:r>
              <a:rPr lang="en-US" sz="3200" dirty="0"/>
              <a:t> and Rand suggest thinking of model validity along two axes: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1) </a:t>
            </a:r>
            <a:r>
              <a:rPr lang="en-US" sz="3200" b="1" dirty="0" err="1"/>
              <a:t>Microvalidation</a:t>
            </a:r>
            <a:r>
              <a:rPr lang="en-US" sz="3200" b="1" dirty="0"/>
              <a:t> </a:t>
            </a:r>
            <a:r>
              <a:rPr lang="en-US" sz="3200" dirty="0"/>
              <a:t>to</a:t>
            </a:r>
            <a:r>
              <a:rPr lang="en-US" sz="3200" b="1" dirty="0"/>
              <a:t> </a:t>
            </a:r>
            <a:r>
              <a:rPr lang="en-US" sz="3200" b="1" dirty="0" err="1"/>
              <a:t>Macrovalidation</a:t>
            </a:r>
            <a:endParaRPr lang="en-US" sz="3200" b="1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2) Face validity </a:t>
            </a:r>
            <a:r>
              <a:rPr lang="en-US" sz="3200" dirty="0"/>
              <a:t>to</a:t>
            </a:r>
            <a:r>
              <a:rPr lang="en-US" sz="3200" b="1" dirty="0"/>
              <a:t> Empirical validity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393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 err="1"/>
              <a:t>Microvalidation</a:t>
            </a:r>
            <a:r>
              <a:rPr lang="en-US" sz="3200" b="1" dirty="0"/>
              <a:t>: </a:t>
            </a:r>
            <a:r>
              <a:rPr lang="en-US" sz="3200" i="1" dirty="0"/>
              <a:t>validating the individual level model</a:t>
            </a:r>
            <a:endParaRPr lang="en-US" sz="3200" b="1" i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Best place to begin with validation is at the agent level (think “bottom-up” again). </a:t>
            </a:r>
            <a:r>
              <a:rPr lang="en-US" sz="3200" i="1" dirty="0"/>
              <a:t>Why?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How do your agents’ behavior compare to the behavior of the individuals you are attempting to model?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Example sources for </a:t>
            </a:r>
            <a:r>
              <a:rPr lang="en-US" sz="3200" i="1" dirty="0" err="1"/>
              <a:t>microvalidation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animal behavior, physics, psychology	</a:t>
            </a:r>
          </a:p>
        </p:txBody>
      </p:sp>
    </p:spTree>
    <p:extLst>
      <p:ext uri="{BB962C8B-B14F-4D97-AF65-F5344CB8AC3E}">
        <p14:creationId xmlns:p14="http://schemas.microsoft.com/office/powerpoint/2010/main" val="104436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err="1"/>
              <a:t>Microvalidation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What has been simplified away in the model of the individual? Does it matter?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Almost always, you should be shooting for “</a:t>
            </a:r>
            <a:r>
              <a:rPr lang="en-US" sz="3200" b="1" dirty="0"/>
              <a:t>sufficiency</a:t>
            </a:r>
            <a:r>
              <a:rPr lang="en-US" sz="3200" dirty="0"/>
              <a:t>” at this level – specifying and representing just those elements of the individuals which are most essential to generating the global results of interest</a:t>
            </a:r>
          </a:p>
        </p:txBody>
      </p:sp>
    </p:spTree>
    <p:extLst>
      <p:ext uri="{BB962C8B-B14F-4D97-AF65-F5344CB8AC3E}">
        <p14:creationId xmlns:p14="http://schemas.microsoft.com/office/powerpoint/2010/main" val="364247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b="1" dirty="0" err="1"/>
              <a:t>Macrovalidation</a:t>
            </a:r>
            <a:r>
              <a:rPr lang="en-US" sz="3200" b="1" dirty="0"/>
              <a:t>: </a:t>
            </a:r>
            <a:r>
              <a:rPr lang="en-US" sz="3200" i="1" dirty="0"/>
              <a:t>validating the global properties of the model</a:t>
            </a:r>
            <a:endParaRPr lang="en-US" sz="3200" b="1" i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/>
              <a:t>What global properties are you looking to compare against Reality?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By what measure or criteria do you assess goodness of fit? Does this degree of fit change under certain conditions?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One of the major bonuses of ABM is the ability to validate </a:t>
            </a:r>
            <a:r>
              <a:rPr lang="en-US" sz="3200" b="1" i="1" dirty="0"/>
              <a:t>intermediate levels</a:t>
            </a:r>
            <a:r>
              <a:rPr lang="en-US" sz="3200" dirty="0"/>
              <a:t> of the model too! Ideally, would like to see model validated at each stage.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1244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Face Validity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Aside from scale, we also need to consider the issue of concreteness in validation.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Face validity</a:t>
            </a:r>
            <a:r>
              <a:rPr lang="en-US" dirty="0"/>
              <a:t> refers to the first-pass level of validity any model needs to be able to achieve. It essentially establishes, at both the micro and macro levels, that there is a “defensible connection” between your model and what happens in the world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Might be surprised at how easily ABMs can fail to meet this… </a:t>
            </a:r>
            <a:endParaRPr lang="en-US" b="1" i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842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Verification</a:t>
            </a:r>
          </a:p>
          <a:p>
            <a:r>
              <a:rPr lang="en-US" dirty="0"/>
              <a:t>Conceptual clarification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Bug or feature?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Validation</a:t>
            </a:r>
          </a:p>
          <a:p>
            <a:r>
              <a:rPr lang="en-US" dirty="0"/>
              <a:t>Macro vs Micro validation </a:t>
            </a:r>
          </a:p>
          <a:p>
            <a:r>
              <a:rPr lang="en-US" dirty="0"/>
              <a:t>Face vs Empirical Validation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PyCX</a:t>
            </a:r>
            <a:r>
              <a:rPr lang="en-US" b="1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4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Empirical Validity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Empirical validity</a:t>
            </a:r>
            <a:r>
              <a:rPr lang="en-US" dirty="0"/>
              <a:t> is a much higher and more difficult level of validity to achieve. Here, we’re looking for matches between the micro AND macro levels of the model and </a:t>
            </a:r>
            <a:r>
              <a:rPr lang="en-US" b="1" i="1" dirty="0"/>
              <a:t>specific</a:t>
            </a:r>
            <a:r>
              <a:rPr lang="en-US" b="1" dirty="0"/>
              <a:t>, </a:t>
            </a:r>
            <a:r>
              <a:rPr lang="en-US" b="1" i="1" dirty="0"/>
              <a:t>empirical observations</a:t>
            </a:r>
            <a:r>
              <a:rPr lang="en-US" b="1" dirty="0"/>
              <a:t> 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What factors might make this difficult or potentially impossible?</a:t>
            </a: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How does level of model abstraction play in here?</a:t>
            </a:r>
          </a:p>
          <a:p>
            <a:pPr marL="0" indent="0" algn="ctr">
              <a:buNone/>
            </a:pPr>
            <a:r>
              <a:rPr lang="en-US" i="1" dirty="0"/>
              <a:t>Does empirical validity *necessarily* entail face validity?</a:t>
            </a:r>
          </a:p>
        </p:txBody>
      </p:sp>
    </p:spTree>
    <p:extLst>
      <p:ext uri="{BB962C8B-B14F-4D97-AF65-F5344CB8AC3E}">
        <p14:creationId xmlns:p14="http://schemas.microsoft.com/office/powerpoint/2010/main" val="387626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Empirical Validity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As before, need to consider empirical validity at </a:t>
            </a:r>
            <a:r>
              <a:rPr lang="en-US" i="1" dirty="0"/>
              <a:t>multiple levels </a:t>
            </a:r>
            <a:r>
              <a:rPr lang="en-US" dirty="0"/>
              <a:t>of the model. A </a:t>
            </a:r>
            <a:r>
              <a:rPr lang="en-US" b="1" i="1" dirty="0"/>
              <a:t>“pattern-oriented” modeling </a:t>
            </a:r>
            <a:r>
              <a:rPr lang="en-US" dirty="0"/>
              <a:t>approach can help in this regard (Grimm et. al.  2005)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 with verification, there can also be an </a:t>
            </a:r>
            <a:r>
              <a:rPr lang="en-US" b="1" i="1" dirty="0"/>
              <a:t>iterative </a:t>
            </a:r>
            <a:r>
              <a:rPr lang="en-US" dirty="0"/>
              <a:t>element to empirical validation wherein the modeler can progressively </a:t>
            </a:r>
            <a:r>
              <a:rPr lang="en-US" b="1" i="1" dirty="0"/>
              <a:t>calibrate</a:t>
            </a:r>
            <a:r>
              <a:rPr lang="en-US" dirty="0"/>
              <a:t> the model in order to make it more realistic. (</a:t>
            </a:r>
            <a:r>
              <a:rPr lang="en-US" i="1" dirty="0"/>
              <a:t>Here again is another reason to favor “starting simple” and adding complexity later!</a:t>
            </a:r>
            <a:r>
              <a:rPr lang="en-US" dirty="0"/>
              <a:t>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1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When is your model valid enough?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Again, that’s ultimately up to you, your context, and your purposes (and probably also your reviewers…)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with verification, however, the more validation, the better!</a:t>
            </a:r>
          </a:p>
        </p:txBody>
      </p:sp>
    </p:spTree>
    <p:extLst>
      <p:ext uri="{BB962C8B-B14F-4D97-AF65-F5344CB8AC3E}">
        <p14:creationId xmlns:p14="http://schemas.microsoft.com/office/powerpoint/2010/main" val="130368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34" y="1690688"/>
            <a:ext cx="9876511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“Less Random Walks”</a:t>
            </a:r>
          </a:p>
          <a:p>
            <a:pPr>
              <a:buFontTx/>
              <a:buChar char="-"/>
            </a:pPr>
            <a:r>
              <a:rPr lang="en-US" dirty="0"/>
              <a:t>Bias the “walks” of the agents toward the bottom left</a:t>
            </a:r>
          </a:p>
          <a:p>
            <a:pPr>
              <a:buFontTx/>
              <a:buChar char="-"/>
            </a:pPr>
            <a:r>
              <a:rPr lang="en-US" dirty="0"/>
              <a:t>Use a different probability distribution to generate steps</a:t>
            </a:r>
          </a:p>
          <a:p>
            <a:pPr>
              <a:buFontTx/>
              <a:buChar char="-"/>
            </a:pPr>
            <a:r>
              <a:rPr lang="en-US" dirty="0"/>
              <a:t>Make the agents more likely to take big steps</a:t>
            </a:r>
          </a:p>
          <a:p>
            <a:pPr>
              <a:buFontTx/>
              <a:buChar char="-"/>
            </a:pPr>
            <a:r>
              <a:rPr lang="en-US" dirty="0"/>
              <a:t>Change the agents’ color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Challenges</a:t>
            </a:r>
          </a:p>
          <a:p>
            <a:pPr>
              <a:buFontTx/>
              <a:buChar char="-"/>
            </a:pPr>
            <a:r>
              <a:rPr lang="en-US" dirty="0"/>
              <a:t>Make agent color change based on location</a:t>
            </a:r>
          </a:p>
          <a:p>
            <a:pPr>
              <a:buFontTx/>
              <a:buChar char="-"/>
            </a:pPr>
            <a:r>
              <a:rPr lang="en-US" dirty="0"/>
              <a:t>Create two different types of agents with different biases in their movements</a:t>
            </a:r>
          </a:p>
          <a:p>
            <a:pPr>
              <a:buFontTx/>
              <a:buChar char="-"/>
            </a:pPr>
            <a:r>
              <a:rPr lang="en-US" dirty="0"/>
              <a:t>Create interactive sliders to adjust the mean and stand. dev. of steps (see </a:t>
            </a:r>
            <a:r>
              <a:rPr lang="en-US" dirty="0" err="1"/>
              <a:t>PyCX</a:t>
            </a:r>
            <a:r>
              <a:rPr lang="en-US"/>
              <a:t> documentation)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9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Today we turn our thoughts back to a earlier philosophical question…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Can a model ever be completely correct?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b="1" dirty="0"/>
              <a:t>Short answer</a:t>
            </a:r>
            <a:r>
              <a:rPr lang="en-US" sz="3200" dirty="0"/>
              <a:t>: No.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Better answer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No, but some models are still </a:t>
            </a:r>
            <a:r>
              <a:rPr lang="en-US" sz="3200" i="1" dirty="0"/>
              <a:t>more</a:t>
            </a:r>
            <a:r>
              <a:rPr lang="en-US" sz="3200" dirty="0"/>
              <a:t> correct and useful than others. </a:t>
            </a:r>
          </a:p>
        </p:txBody>
      </p:sp>
    </p:spTree>
    <p:extLst>
      <p:ext uri="{BB962C8B-B14F-4D97-AF65-F5344CB8AC3E}">
        <p14:creationId xmlns:p14="http://schemas.microsoft.com/office/powerpoint/2010/main" val="25943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and Validation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3780" y="1775408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brings us to the subject of </a:t>
            </a:r>
            <a:r>
              <a:rPr lang="en-US" b="1" i="1" dirty="0"/>
              <a:t>verification </a:t>
            </a:r>
            <a:r>
              <a:rPr lang="en-US" dirty="0"/>
              <a:t>and </a:t>
            </a:r>
            <a:r>
              <a:rPr lang="en-US" b="1" i="1" dirty="0"/>
              <a:t>validation</a:t>
            </a:r>
            <a:r>
              <a:rPr lang="en-US" i="1" dirty="0"/>
              <a:t>.</a:t>
            </a:r>
            <a:endParaRPr lang="en-US" sz="3200" b="1" i="1" dirty="0"/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b="1" i="1" dirty="0"/>
              <a:t>Verification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Confirming the mapping between your </a:t>
            </a:r>
            <a:r>
              <a:rPr lang="en-US" sz="3200" i="1" u="sng" dirty="0"/>
              <a:t>conceptual model</a:t>
            </a:r>
            <a:r>
              <a:rPr lang="en-US" sz="3200" dirty="0"/>
              <a:t> and your </a:t>
            </a:r>
            <a:r>
              <a:rPr lang="en-US" sz="3200" i="1" u="sng" dirty="0"/>
              <a:t>computational model</a:t>
            </a:r>
            <a:endParaRPr lang="en-US" sz="3200" dirty="0"/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b="1" i="1" dirty="0"/>
              <a:t>Validation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Confirming the connection between your </a:t>
            </a:r>
            <a:r>
              <a:rPr lang="en-US" sz="3200" i="1" u="sng" dirty="0"/>
              <a:t>conceptual and computational models </a:t>
            </a:r>
            <a:r>
              <a:rPr lang="en-US" sz="3200" dirty="0"/>
              <a:t>and </a:t>
            </a:r>
            <a:r>
              <a:rPr lang="en-US" sz="3200" i="1" u="sng" dirty="0"/>
              <a:t>Reality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477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54049" y="186684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Verification</a:t>
            </a:r>
            <a:r>
              <a:rPr lang="en-US" sz="2400" dirty="0"/>
              <a:t> begins with making sure you are clear on your </a:t>
            </a:r>
            <a:r>
              <a:rPr lang="en-US" sz="2400" i="1" dirty="0"/>
              <a:t>conceptual model</a:t>
            </a:r>
            <a:r>
              <a:rPr lang="en-US" sz="2400" dirty="0"/>
              <a:t>.   </a:t>
            </a:r>
          </a:p>
          <a:p>
            <a:pPr marL="0" indent="0">
              <a:buNone/>
            </a:pPr>
            <a:r>
              <a:rPr lang="en-US" sz="2400" dirty="0"/>
              <a:t>Tools to help with this: </a:t>
            </a:r>
            <a:r>
              <a:rPr lang="en-US" sz="2400" b="1" i="1" dirty="0"/>
              <a:t>Flowcharts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53" y="2877179"/>
            <a:ext cx="9333007" cy="30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03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54049" y="186684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Verification</a:t>
            </a:r>
            <a:r>
              <a:rPr lang="en-US" sz="2400" dirty="0"/>
              <a:t> begins with making sure you are clear on your </a:t>
            </a:r>
            <a:r>
              <a:rPr lang="en-US" sz="2400" i="1" dirty="0"/>
              <a:t>conceptual model</a:t>
            </a:r>
            <a:r>
              <a:rPr lang="en-US" sz="2400" dirty="0"/>
              <a:t>.   </a:t>
            </a:r>
          </a:p>
          <a:p>
            <a:pPr marL="0" indent="0">
              <a:buNone/>
            </a:pPr>
            <a:r>
              <a:rPr lang="en-US" sz="2400" dirty="0"/>
              <a:t>Tools to help with this: </a:t>
            </a:r>
            <a:r>
              <a:rPr lang="en-US" sz="2400" b="1" i="1" dirty="0"/>
              <a:t>Pseudocode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56" y="2951279"/>
            <a:ext cx="8748144" cy="32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Once the conceptual model is clarified, it’s time to come to the most important question for verification: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i="1" dirty="0"/>
              <a:t>Is the thing that I think is happening actually happening, in the way I think it is happening?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b="1" i="1" dirty="0"/>
              <a:t>Note: </a:t>
            </a:r>
            <a:r>
              <a:rPr lang="en-US" dirty="0"/>
              <a:t>This question needs to be assessed at </a:t>
            </a:r>
            <a:r>
              <a:rPr lang="en-US" b="1" i="1" dirty="0"/>
              <a:t>both</a:t>
            </a:r>
            <a:r>
              <a:rPr lang="en-US" dirty="0"/>
              <a:t> the global level AND the individual level.</a:t>
            </a:r>
          </a:p>
        </p:txBody>
      </p:sp>
    </p:spTree>
    <p:extLst>
      <p:ext uri="{BB962C8B-B14F-4D97-AF65-F5344CB8AC3E}">
        <p14:creationId xmlns:p14="http://schemas.microsoft.com/office/powerpoint/2010/main" val="28986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Like our model design, usually want to work through this in a “</a:t>
            </a:r>
            <a:r>
              <a:rPr lang="en-US" sz="3200" b="1" dirty="0"/>
              <a:t>bottom-up</a:t>
            </a:r>
            <a:r>
              <a:rPr lang="en-US" sz="3200" dirty="0"/>
              <a:t>” fashion. Start with the agents, and move up.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 </a:t>
            </a:r>
            <a:r>
              <a:rPr lang="en-US" sz="3200" b="1" i="1" dirty="0"/>
              <a:t>unit testing</a:t>
            </a:r>
            <a:r>
              <a:rPr lang="en-US" sz="3200" dirty="0"/>
              <a:t> approach is extremely useful here. Basically, you want to code some small tests to make sure different parts of your program (“units”) are working like you think they do.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b="1" i="1" dirty="0"/>
              <a:t>“Online” </a:t>
            </a:r>
            <a:r>
              <a:rPr lang="en-US" b="1" dirty="0"/>
              <a:t>testing: </a:t>
            </a:r>
            <a:r>
              <a:rPr lang="en-US" dirty="0"/>
              <a:t>tests that run during the model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“Offline” testing</a:t>
            </a:r>
            <a:r>
              <a:rPr lang="en-US" b="1" dirty="0"/>
              <a:t>:</a:t>
            </a:r>
            <a:r>
              <a:rPr lang="en-US" dirty="0"/>
              <a:t> tests of correspondence </a:t>
            </a:r>
            <a:r>
              <a:rPr lang="en-US" dirty="0" err="1"/>
              <a:t>btwn</a:t>
            </a:r>
            <a:r>
              <a:rPr lang="en-US" dirty="0"/>
              <a:t> inputs and outputs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3817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57744" y="1845747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Philosophical assertion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000" i="1" dirty="0"/>
              <a:t>If you can’t “break” your model, you probably don’t understand it</a:t>
            </a:r>
          </a:p>
          <a:p>
            <a:pPr marL="0" indent="0" algn="ctr">
              <a:buNone/>
            </a:pPr>
            <a:endParaRPr lang="en-US" sz="4000" i="1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[We’ll return to this when we discuss Robustness and Sensitivity Analysis]</a:t>
            </a:r>
          </a:p>
        </p:txBody>
      </p:sp>
    </p:spTree>
    <p:extLst>
      <p:ext uri="{BB962C8B-B14F-4D97-AF65-F5344CB8AC3E}">
        <p14:creationId xmlns:p14="http://schemas.microsoft.com/office/powerpoint/2010/main" val="85258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1108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CMPLXSYS 530</vt:lpstr>
      <vt:lpstr>Agenda for Today</vt:lpstr>
      <vt:lpstr>Verification and Validation</vt:lpstr>
      <vt:lpstr>Verification and Validation</vt:lpstr>
      <vt:lpstr>Verification</vt:lpstr>
      <vt:lpstr>Verification</vt:lpstr>
      <vt:lpstr>Verification</vt:lpstr>
      <vt:lpstr>Verification</vt:lpstr>
      <vt:lpstr>Verification</vt:lpstr>
      <vt:lpstr>Verification</vt:lpstr>
      <vt:lpstr>Verification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PyCX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Lynette Shaw</cp:lastModifiedBy>
  <cp:revision>167</cp:revision>
  <dcterms:created xsi:type="dcterms:W3CDTF">2017-01-06T15:00:21Z</dcterms:created>
  <dcterms:modified xsi:type="dcterms:W3CDTF">2018-02-06T14:39:16Z</dcterms:modified>
</cp:coreProperties>
</file>