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2" r:id="rId3"/>
    <p:sldId id="423" r:id="rId4"/>
    <p:sldId id="424" r:id="rId5"/>
    <p:sldId id="426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</p14:sldIdLst>
        </p14:section>
        <p14:section name="Untitled Section" id="{473A83D3-B563-4CF2-B4EA-DB8523DB373E}">
          <p14:sldIdLst>
            <p14:sldId id="422"/>
            <p14:sldId id="423"/>
            <p14:sldId id="424"/>
            <p14:sldId id="426"/>
            <p14:sldId id="425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Networks I</a:t>
            </a:r>
          </a:p>
          <a:p>
            <a:r>
              <a:rPr lang="en-US" dirty="0"/>
              <a:t>3/8/17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Dynamics </a:t>
            </a:r>
            <a:r>
              <a:rPr lang="en-US" sz="2400" b="1" i="1" dirty="0"/>
              <a:t>on</a:t>
            </a:r>
            <a:r>
              <a:rPr lang="en-US" sz="2400" b="1" dirty="0"/>
              <a:t> Networks</a:t>
            </a:r>
          </a:p>
          <a:p>
            <a:pPr marL="0" indent="0">
              <a:buNone/>
            </a:pPr>
            <a:r>
              <a:rPr lang="en-US" sz="2400" dirty="0"/>
              <a:t>Investigating how introduction of different interactional topologies between agents impacts emergent outcomes </a:t>
            </a:r>
          </a:p>
          <a:p>
            <a:pPr marL="0" indent="0">
              <a:buNone/>
            </a:pPr>
            <a:r>
              <a:rPr lang="en-US" sz="2400" b="1" i="1" dirty="0"/>
              <a:t>Think: </a:t>
            </a:r>
            <a:r>
              <a:rPr lang="en-US" sz="2400" i="1" dirty="0"/>
              <a:t>network characteristics as </a:t>
            </a:r>
            <a:r>
              <a:rPr lang="en-US" sz="2400" i="1" u="sng" dirty="0"/>
              <a:t>independent</a:t>
            </a:r>
            <a:r>
              <a:rPr lang="en-US" sz="2400" i="1" dirty="0"/>
              <a:t> variables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Dynamics </a:t>
            </a:r>
            <a:r>
              <a:rPr lang="en-US" sz="2400" b="1" i="1" dirty="0"/>
              <a:t>of </a:t>
            </a:r>
            <a:r>
              <a:rPr lang="en-US" sz="2400" b="1" dirty="0"/>
              <a:t>Networks</a:t>
            </a:r>
          </a:p>
          <a:p>
            <a:pPr marL="0" indent="0">
              <a:buNone/>
            </a:pPr>
            <a:r>
              <a:rPr lang="en-US" sz="2400" dirty="0"/>
              <a:t>Investigating how individual rules constitute emergent network structures</a:t>
            </a:r>
          </a:p>
          <a:p>
            <a:pPr marL="0" indent="0">
              <a:buNone/>
            </a:pPr>
            <a:r>
              <a:rPr lang="en-US" sz="2400" b="1" i="1" dirty="0"/>
              <a:t>Think: </a:t>
            </a:r>
            <a:r>
              <a:rPr lang="en-US" sz="2400" i="1" dirty="0"/>
              <a:t>network characteristics as </a:t>
            </a:r>
            <a:r>
              <a:rPr lang="en-US" sz="2400" i="1" u="sng" dirty="0"/>
              <a:t>dependent</a:t>
            </a:r>
            <a:r>
              <a:rPr lang="en-US" sz="2400" i="1" dirty="0"/>
              <a:t> variables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Adaptive Networks</a:t>
            </a:r>
          </a:p>
          <a:p>
            <a:pPr marL="0" indent="0">
              <a:buNone/>
            </a:pPr>
            <a:r>
              <a:rPr lang="en-US" sz="2400" dirty="0"/>
              <a:t>Individual rules interact dynamically with topology of interaction</a:t>
            </a:r>
          </a:p>
          <a:p>
            <a:pPr marL="0" indent="0">
              <a:buNone/>
            </a:pPr>
            <a:r>
              <a:rPr lang="en-US" sz="2400" b="1" i="1" dirty="0"/>
              <a:t>Think: </a:t>
            </a:r>
            <a:r>
              <a:rPr lang="en-US" sz="2400" i="1" dirty="0"/>
              <a:t>recursive, evolving interplay between the two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5597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Agents as Nodes</a:t>
            </a:r>
          </a:p>
          <a:p>
            <a:pPr marL="0" indent="0">
              <a:buNone/>
            </a:pPr>
            <a:r>
              <a:rPr lang="en-US" sz="2400" dirty="0"/>
              <a:t>Almost always, your agents will be your nodes.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Will consequently need ways to specify </a:t>
            </a:r>
            <a:r>
              <a:rPr lang="en-US" sz="2400" b="1" i="1" u="sng" dirty="0"/>
              <a:t>node attributes</a:t>
            </a:r>
            <a:r>
              <a:rPr lang="en-US" sz="2400" b="1" dirty="0"/>
              <a:t> </a:t>
            </a:r>
            <a:r>
              <a:rPr lang="en-US" sz="2400" dirty="0"/>
              <a:t>in order to capture agent attributes and be able to </a:t>
            </a:r>
            <a:r>
              <a:rPr lang="en-US" sz="2400" b="1" i="1" u="sng" dirty="0"/>
              <a:t>iterate through the node set</a:t>
            </a:r>
            <a:r>
              <a:rPr lang="en-US" sz="2400" i="1" dirty="0"/>
              <a:t> </a:t>
            </a:r>
            <a:r>
              <a:rPr lang="en-US" sz="2400" dirty="0"/>
              <a:t>to apply agent methods.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Interaction Structure as Ties</a:t>
            </a:r>
          </a:p>
          <a:p>
            <a:pPr marL="0" indent="0">
              <a:buNone/>
            </a:pPr>
            <a:r>
              <a:rPr lang="en-US" sz="2400" dirty="0"/>
              <a:t>Agents’ interaction partners for a turn will be drawn (usually) from their </a:t>
            </a:r>
            <a:r>
              <a:rPr lang="en-US" sz="2400" b="1" i="1" u="sng" dirty="0"/>
              <a:t>network neighbors</a:t>
            </a:r>
            <a:r>
              <a:rPr lang="en-US" sz="2400" dirty="0"/>
              <a:t>. Will need a way of identifying and storing this set of neighbors.</a:t>
            </a:r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dirty="0"/>
              <a:t>Additionally, if different partnerships will have different qualities (e.g. type of relationship, weight, etc.) will need to be able to specify </a:t>
            </a:r>
            <a:r>
              <a:rPr lang="en-US" sz="2400" b="1" i="1" u="sng" dirty="0"/>
              <a:t>tie attributes</a:t>
            </a:r>
            <a:endParaRPr lang="en-US" sz="2400" u="sng" dirty="0"/>
          </a:p>
          <a:p>
            <a:pPr marL="0" indent="0">
              <a:buNone/>
            </a:pPr>
            <a:endParaRPr lang="en-US" sz="2400" b="1" i="1" u="sng" dirty="0"/>
          </a:p>
          <a:p>
            <a:pPr marL="0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5374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22724" y="1690688"/>
            <a:ext cx="7346551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 err="1"/>
              <a:t>NetLogo</a:t>
            </a:r>
            <a:endParaRPr lang="en-US" sz="31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Nodes </a:t>
            </a:r>
            <a:r>
              <a:rPr lang="en-US" sz="2400" dirty="0">
                <a:sym typeface="Wingdings" panose="05000000000000000000" pitchFamily="2" charset="2"/>
              </a:rPr>
              <a:t> Turtles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Node attributes are “turtles-own” variables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Node sets are the </a:t>
            </a:r>
            <a:r>
              <a:rPr lang="en-US" sz="2400" dirty="0" err="1">
                <a:sym typeface="Wingdings" panose="05000000000000000000" pitchFamily="2" charset="2"/>
              </a:rPr>
              <a:t>agentsets</a:t>
            </a:r>
            <a:r>
              <a:rPr lang="en-US" sz="2400" dirty="0">
                <a:sym typeface="Wingdings" panose="05000000000000000000" pitchFamily="2" charset="2"/>
              </a:rPr>
              <a:t> of turtles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Ties  </a:t>
            </a:r>
            <a:r>
              <a:rPr lang="en-US" sz="2400" dirty="0">
                <a:sym typeface="Wingdings" panose="05000000000000000000" pitchFamily="2" charset="2"/>
              </a:rPr>
              <a:t>Links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Links treated as their own agents in </a:t>
            </a:r>
            <a:r>
              <a:rPr lang="en-US" sz="2400" dirty="0" err="1">
                <a:sym typeface="Wingdings" panose="05000000000000000000" pitchFamily="2" charset="2"/>
              </a:rPr>
              <a:t>NetLogo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Identified by the “who” id of the turtles they connect</a:t>
            </a:r>
          </a:p>
          <a:p>
            <a:r>
              <a:rPr lang="en-US" sz="2400" dirty="0">
                <a:sym typeface="Wingdings" panose="05000000000000000000" pitchFamily="2" charset="2"/>
              </a:rPr>
              <a:t>Default is </a:t>
            </a:r>
            <a:r>
              <a:rPr lang="en-US" sz="2400" i="1" dirty="0">
                <a:sym typeface="Wingdings" panose="05000000000000000000" pitchFamily="2" charset="2"/>
              </a:rPr>
              <a:t>undirected</a:t>
            </a:r>
            <a:r>
              <a:rPr lang="en-US" sz="2400" dirty="0">
                <a:sym typeface="Wingdings" panose="05000000000000000000" pitchFamily="2" charset="2"/>
              </a:rPr>
              <a:t>, but can be directed</a:t>
            </a:r>
          </a:p>
          <a:p>
            <a:r>
              <a:rPr lang="en-US" sz="2400" dirty="0">
                <a:sym typeface="Wingdings" panose="05000000000000000000" pitchFamily="2" charset="2"/>
              </a:rPr>
              <a:t>Tie attributes handled through “links-own”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Neighbor set is identified via “[turtle] link-neighbors”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400" b="1" dirty="0">
                <a:sym typeface="Wingdings" panose="05000000000000000000" pitchFamily="2" charset="2"/>
              </a:rPr>
              <a:t>Further flexibility available via the </a:t>
            </a:r>
            <a:r>
              <a:rPr lang="en-US" sz="2400" b="1" dirty="0" err="1">
                <a:sym typeface="Wingdings" panose="05000000000000000000" pitchFamily="2" charset="2"/>
              </a:rPr>
              <a:t>NetLogo</a:t>
            </a:r>
            <a:r>
              <a:rPr lang="en-US" sz="2400" b="1" dirty="0">
                <a:sym typeface="Wingdings" panose="05000000000000000000" pitchFamily="2" charset="2"/>
              </a:rPr>
              <a:t> Network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5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1492" y="1690688"/>
            <a:ext cx="10791567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/>
              <a:t>Python </a:t>
            </a:r>
            <a:r>
              <a:rPr lang="en-US" sz="3100" dirty="0"/>
              <a:t>(</a:t>
            </a:r>
            <a:r>
              <a:rPr lang="en-US" sz="3100" dirty="0" err="1"/>
              <a:t>NetworkX</a:t>
            </a:r>
            <a:r>
              <a:rPr lang="en-US" sz="3100" dirty="0"/>
              <a:t> package)</a:t>
            </a:r>
            <a:endParaRPr lang="en-US" sz="31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Graph</a:t>
            </a:r>
          </a:p>
          <a:p>
            <a:pPr marL="0" indent="0">
              <a:buNone/>
            </a:pPr>
            <a:r>
              <a:rPr lang="en-US" sz="2400" dirty="0"/>
              <a:t>The entire graph is stored as a </a:t>
            </a:r>
            <a:r>
              <a:rPr lang="en-US" sz="2400" dirty="0" err="1"/>
              <a:t>NetworkX</a:t>
            </a:r>
            <a:r>
              <a:rPr lang="en-US" sz="2400" dirty="0"/>
              <a:t> Graph object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Nodes </a:t>
            </a:r>
            <a:r>
              <a:rPr lang="en-US" sz="2400" dirty="0">
                <a:sym typeface="Wingdings" panose="05000000000000000000" pitchFamily="2" charset="2"/>
              </a:rPr>
              <a:t> Keys in “dictionary of dictionaries” called </a:t>
            </a:r>
            <a:r>
              <a:rPr lang="en-US" sz="2400" b="1" i="1" dirty="0">
                <a:sym typeface="Wingdings" panose="05000000000000000000" pitchFamily="2" charset="2"/>
              </a:rPr>
              <a:t>&lt;Graph object&gt;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r>
              <a:rPr lang="en-US" sz="2400" b="1" dirty="0">
                <a:sym typeface="Wingdings" panose="05000000000000000000" pitchFamily="2" charset="2"/>
              </a:rPr>
              <a:t>node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Node attributes are kept in that node’s associated dictionary</a:t>
            </a:r>
          </a:p>
          <a:p>
            <a:pPr marL="0" indent="0" algn="ctr">
              <a:buNone/>
            </a:pPr>
            <a:r>
              <a:rPr lang="en-US" sz="2400" i="1" u="sng" dirty="0">
                <a:sym typeface="Wingdings" panose="05000000000000000000" pitchFamily="2" charset="2"/>
              </a:rPr>
              <a:t>Example</a:t>
            </a:r>
            <a:r>
              <a:rPr lang="en-US" sz="2400" dirty="0">
                <a:sym typeface="Wingdings" panose="05000000000000000000" pitchFamily="2" charset="2"/>
              </a:rPr>
              <a:t>: {“Node1”: { “attribute1”: attribute1 value}}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Edges  </a:t>
            </a:r>
            <a:r>
              <a:rPr lang="en-US" sz="2400" dirty="0">
                <a:sym typeface="Wingdings" panose="05000000000000000000" pitchFamily="2" charset="2"/>
              </a:rPr>
              <a:t>Each node acts as the key in another “dictionary of dictionaries of dictionaries” called </a:t>
            </a:r>
            <a:r>
              <a:rPr lang="en-US" sz="2400" b="1" i="1" dirty="0">
                <a:sym typeface="Wingdings" panose="05000000000000000000" pitchFamily="2" charset="2"/>
              </a:rPr>
              <a:t>&lt;Graph object&gt;.</a:t>
            </a:r>
            <a:r>
              <a:rPr lang="en-US" sz="2400" b="1" dirty="0">
                <a:sym typeface="Wingdings" panose="05000000000000000000" pitchFamily="2" charset="2"/>
              </a:rPr>
              <a:t>edge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Each node acts as a key for a dictionary containing each of its neighbors</a:t>
            </a:r>
          </a:p>
          <a:p>
            <a:r>
              <a:rPr lang="en-US" sz="2400" dirty="0">
                <a:sym typeface="Wingdings" panose="05000000000000000000" pitchFamily="2" charset="2"/>
              </a:rPr>
              <a:t>Specifying a node and then neighbor allows access to edge attributes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Default is </a:t>
            </a:r>
            <a:r>
              <a:rPr lang="en-US" sz="2400" b="1" i="1" dirty="0">
                <a:sym typeface="Wingdings" panose="05000000000000000000" pitchFamily="2" charset="2"/>
              </a:rPr>
              <a:t>undirected</a:t>
            </a:r>
            <a:r>
              <a:rPr lang="en-US" sz="2400" dirty="0">
                <a:sym typeface="Wingdings" panose="05000000000000000000" pitchFamily="2" charset="2"/>
              </a:rPr>
              <a:t> graph that populates edge symmetrically (can use “</a:t>
            </a:r>
            <a:r>
              <a:rPr lang="en-US" sz="2400" dirty="0" err="1">
                <a:sym typeface="Wingdings" panose="05000000000000000000" pitchFamily="2" charset="2"/>
              </a:rPr>
              <a:t>DiGraph</a:t>
            </a:r>
            <a:r>
              <a:rPr lang="en-US" sz="2400" dirty="0">
                <a:sym typeface="Wingdings" panose="05000000000000000000" pitchFamily="2" charset="2"/>
              </a:rPr>
              <a:t>” for a directed one)</a:t>
            </a:r>
          </a:p>
          <a:p>
            <a:pPr marL="0" indent="0" algn="ctr">
              <a:buNone/>
            </a:pPr>
            <a:r>
              <a:rPr lang="en-US" sz="2400" i="1" u="sng" dirty="0">
                <a:sym typeface="Wingdings" panose="05000000000000000000" pitchFamily="2" charset="2"/>
              </a:rPr>
              <a:t>Example</a:t>
            </a:r>
            <a:r>
              <a:rPr lang="en-US" sz="2400" i="1" dirty="0">
                <a:sym typeface="Wingdings" panose="05000000000000000000" pitchFamily="2" charset="2"/>
              </a:rPr>
              <a:t>: </a:t>
            </a:r>
            <a:r>
              <a:rPr lang="en-US" sz="2400" dirty="0">
                <a:sym typeface="Wingdings" panose="05000000000000000000" pitchFamily="2" charset="2"/>
              </a:rPr>
              <a:t>{“Node1” : { “Node3” : {“weight”: .5}, “Node8”: {“dislike”: .2}}… “Node8”: {“Node1”: {“dislike: 2}}}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53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b="1" dirty="0"/>
              <a:t>Practice with </a:t>
            </a:r>
            <a:r>
              <a:rPr lang="en-US" sz="2600" b="1" dirty="0" err="1"/>
              <a:t>NetLogo</a:t>
            </a:r>
            <a:r>
              <a:rPr lang="en-US" sz="2600" b="1" dirty="0"/>
              <a:t> and </a:t>
            </a:r>
            <a:r>
              <a:rPr lang="en-US" sz="2600" b="1" dirty="0" err="1"/>
              <a:t>NetworkX</a:t>
            </a:r>
            <a:r>
              <a:rPr lang="en-US" sz="2600" b="1" dirty="0"/>
              <a:t> with “</a:t>
            </a:r>
            <a:r>
              <a:rPr lang="en-US" sz="2600" b="1" dirty="0" err="1"/>
              <a:t>Intro_to_NetworkX</a:t>
            </a:r>
            <a:r>
              <a:rPr lang="en-US" sz="2600" b="1" dirty="0"/>
              <a:t>” notebook</a:t>
            </a:r>
          </a:p>
        </p:txBody>
      </p:sp>
    </p:spTree>
    <p:extLst>
      <p:ext uri="{BB962C8B-B14F-4D97-AF65-F5344CB8AC3E}">
        <p14:creationId xmlns:p14="http://schemas.microsoft.com/office/powerpoint/2010/main" val="16633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435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CMPLXSYS 530</vt:lpstr>
      <vt:lpstr>Networks in ABM</vt:lpstr>
      <vt:lpstr>Networks in ABM</vt:lpstr>
      <vt:lpstr>Networks in ABM</vt:lpstr>
      <vt:lpstr>Networks in ABM</vt:lpstr>
      <vt:lpstr>Networks in ABM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249</cp:revision>
  <dcterms:created xsi:type="dcterms:W3CDTF">2017-01-06T15:00:21Z</dcterms:created>
  <dcterms:modified xsi:type="dcterms:W3CDTF">2018-03-08T13:47:10Z</dcterms:modified>
</cp:coreProperties>
</file>