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308" r:id="rId5"/>
    <p:sldId id="330" r:id="rId6"/>
    <p:sldId id="331" r:id="rId7"/>
    <p:sldId id="332" r:id="rId8"/>
    <p:sldId id="310" r:id="rId9"/>
    <p:sldId id="333" r:id="rId10"/>
    <p:sldId id="334" r:id="rId11"/>
    <p:sldId id="335" r:id="rId12"/>
    <p:sldId id="311" r:id="rId13"/>
    <p:sldId id="336" r:id="rId14"/>
    <p:sldId id="337" r:id="rId15"/>
    <p:sldId id="338" r:id="rId16"/>
    <p:sldId id="312" r:id="rId17"/>
    <p:sldId id="339" r:id="rId18"/>
    <p:sldId id="342" r:id="rId19"/>
    <p:sldId id="313" r:id="rId20"/>
    <p:sldId id="340" r:id="rId21"/>
    <p:sldId id="341"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271"/>
            <p14:sldId id="308"/>
            <p14:sldId id="330"/>
            <p14:sldId id="331"/>
            <p14:sldId id="332"/>
            <p14:sldId id="310"/>
            <p14:sldId id="333"/>
            <p14:sldId id="334"/>
            <p14:sldId id="335"/>
            <p14:sldId id="311"/>
            <p14:sldId id="336"/>
            <p14:sldId id="337"/>
            <p14:sldId id="338"/>
            <p14:sldId id="312"/>
            <p14:sldId id="339"/>
            <p14:sldId id="342"/>
            <p14:sldId id="313"/>
            <p14:sldId id="340"/>
            <p14:sldId id="341"/>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lynetteshaw/cscs-530-wi2018/blob/master/Assignments/Assignment2_Brainstorm_LitReview.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a:t>Analyzing ABM Results</a:t>
            </a:r>
          </a:p>
          <a:p>
            <a:r>
              <a:rPr lang="en-US" dirty="0"/>
              <a:t>1/30/18</a:t>
            </a:r>
          </a:p>
        </p:txBody>
      </p:sp>
    </p:spTree>
    <p:extLst>
      <p:ext uri="{BB962C8B-B14F-4D97-AF65-F5344CB8AC3E}">
        <p14:creationId xmlns:p14="http://schemas.microsoft.com/office/powerpoint/2010/main" val="14053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a:bodyPr>
          <a:lstStyle/>
          <a:p>
            <a:pPr marL="0" indent="0">
              <a:buNone/>
            </a:pPr>
            <a:r>
              <a:rPr lang="en-US" b="1" dirty="0"/>
              <a:t>How many individual runs do you need?</a:t>
            </a:r>
          </a:p>
          <a:p>
            <a:pPr marL="0" indent="0">
              <a:buNone/>
            </a:pPr>
            <a:endParaRPr lang="en-US" b="1" dirty="0"/>
          </a:p>
          <a:p>
            <a:pPr marL="0" indent="0">
              <a:buNone/>
            </a:pPr>
            <a:r>
              <a:rPr lang="en-US" b="1" i="1" dirty="0"/>
              <a:t>Not ridiculously many either though…</a:t>
            </a:r>
          </a:p>
          <a:p>
            <a:pPr marL="0" indent="0">
              <a:buNone/>
            </a:pPr>
            <a:endParaRPr lang="en-US" dirty="0"/>
          </a:p>
          <a:p>
            <a:pPr marL="0" indent="0">
              <a:buNone/>
            </a:pPr>
            <a:r>
              <a:rPr lang="en-US" dirty="0"/>
              <a:t>Too many runs can actually give you so much statistical power in your estimates, that you run the risk of pulling out very small effects that are in truth, not of key importance to the model’s behavior</a:t>
            </a:r>
          </a:p>
          <a:p>
            <a:pPr marL="0" indent="0">
              <a:buNone/>
            </a:pPr>
            <a:endParaRPr lang="en-US" dirty="0"/>
          </a:p>
        </p:txBody>
      </p:sp>
    </p:spTree>
    <p:extLst>
      <p:ext uri="{BB962C8B-B14F-4D97-AF65-F5344CB8AC3E}">
        <p14:creationId xmlns:p14="http://schemas.microsoft.com/office/powerpoint/2010/main" val="314293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fontScale="92500" lnSpcReduction="10000"/>
          </a:bodyPr>
          <a:lstStyle/>
          <a:p>
            <a:pPr marL="0" indent="0">
              <a:buNone/>
            </a:pPr>
            <a:r>
              <a:rPr lang="en-US" b="1" dirty="0"/>
              <a:t>How many individual runs do you need?</a:t>
            </a:r>
          </a:p>
          <a:p>
            <a:pPr marL="0" indent="0">
              <a:buNone/>
            </a:pPr>
            <a:endParaRPr lang="en-US" b="1" dirty="0"/>
          </a:p>
          <a:p>
            <a:pPr marL="0" indent="0">
              <a:buNone/>
            </a:pPr>
            <a:r>
              <a:rPr lang="en-US" b="1" i="1" dirty="0"/>
              <a:t>Okay, but seriously *how many* runs do I actually need???</a:t>
            </a:r>
          </a:p>
          <a:p>
            <a:pPr marL="0" indent="0">
              <a:buNone/>
            </a:pPr>
            <a:endParaRPr lang="en-US" dirty="0"/>
          </a:p>
          <a:p>
            <a:pPr marL="0" indent="0">
              <a:buNone/>
            </a:pPr>
            <a:r>
              <a:rPr lang="en-US" dirty="0"/>
              <a:t>That’s a deep question. Ultimately, it’s going to depend on your analysis objectives and the complexity of your model (more parameters and outputs, more runs).</a:t>
            </a:r>
          </a:p>
          <a:p>
            <a:pPr marL="0" indent="0">
              <a:buNone/>
            </a:pPr>
            <a:endParaRPr lang="en-US" dirty="0"/>
          </a:p>
          <a:p>
            <a:pPr marL="0" indent="0">
              <a:buNone/>
            </a:pPr>
            <a:r>
              <a:rPr lang="en-US" dirty="0"/>
              <a:t>Discerning exactly how many appropriate, however, is a difficult problem:</a:t>
            </a:r>
          </a:p>
          <a:p>
            <a:pPr marL="0" indent="0">
              <a:buNone/>
            </a:pPr>
            <a:r>
              <a:rPr lang="en-US" sz="2600" b="1" i="1" dirty="0"/>
              <a:t>The Complexity of Agent-Based Modeling Output Analysis</a:t>
            </a:r>
            <a:r>
              <a:rPr lang="en-US" sz="2600" b="1" dirty="0"/>
              <a:t> (Lee et. al. 2015)</a:t>
            </a:r>
            <a:endParaRPr lang="en-US" sz="2600" b="1" i="1" dirty="0"/>
          </a:p>
          <a:p>
            <a:pPr marL="0" indent="0">
              <a:buNone/>
            </a:pPr>
            <a:endParaRPr lang="en-US" dirty="0"/>
          </a:p>
        </p:txBody>
      </p:sp>
    </p:spTree>
    <p:extLst>
      <p:ext uri="{BB962C8B-B14F-4D97-AF65-F5344CB8AC3E}">
        <p14:creationId xmlns:p14="http://schemas.microsoft.com/office/powerpoint/2010/main" val="118930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1" y="1690688"/>
            <a:ext cx="4450492" cy="4351338"/>
          </a:xfrm>
        </p:spPr>
        <p:txBody>
          <a:bodyPr>
            <a:normAutofit lnSpcReduction="10000"/>
          </a:bodyPr>
          <a:lstStyle/>
          <a:p>
            <a:pPr marL="0" indent="0">
              <a:buNone/>
            </a:pPr>
            <a:r>
              <a:rPr lang="en-US" b="1" dirty="0"/>
              <a:t>Statistical Analysis of ABM</a:t>
            </a:r>
          </a:p>
          <a:p>
            <a:pPr marL="0" indent="0">
              <a:buNone/>
            </a:pPr>
            <a:endParaRPr lang="en-US" i="1" dirty="0"/>
          </a:p>
          <a:p>
            <a:pPr marL="0" indent="0">
              <a:buNone/>
            </a:pPr>
            <a:r>
              <a:rPr lang="en-US" b="1" i="1" dirty="0"/>
              <a:t>Basic Descriptive</a:t>
            </a:r>
          </a:p>
          <a:p>
            <a:pPr marL="0" indent="0">
              <a:buNone/>
            </a:pPr>
            <a:endParaRPr lang="en-US" b="1" dirty="0"/>
          </a:p>
          <a:p>
            <a:r>
              <a:rPr lang="en-US" dirty="0"/>
              <a:t>Mean</a:t>
            </a:r>
          </a:p>
          <a:p>
            <a:r>
              <a:rPr lang="en-US" dirty="0"/>
              <a:t>Stand. Dev./Variance</a:t>
            </a:r>
          </a:p>
          <a:p>
            <a:r>
              <a:rPr lang="en-US" dirty="0"/>
              <a:t>Mode</a:t>
            </a:r>
          </a:p>
          <a:p>
            <a:r>
              <a:rPr lang="en-US" dirty="0"/>
              <a:t>Median</a:t>
            </a:r>
          </a:p>
          <a:p>
            <a:r>
              <a:rPr lang="en-US" dirty="0"/>
              <a:t>Proportions</a:t>
            </a:r>
          </a:p>
          <a:p>
            <a:pPr marL="0" indent="0">
              <a:buNone/>
            </a:pPr>
            <a:endParaRPr lang="en-US" dirty="0"/>
          </a:p>
        </p:txBody>
      </p:sp>
      <p:pic>
        <p:nvPicPr>
          <p:cNvPr id="4" name="Picture 3"/>
          <p:cNvPicPr>
            <a:picLocks noChangeAspect="1"/>
          </p:cNvPicPr>
          <p:nvPr/>
        </p:nvPicPr>
        <p:blipFill>
          <a:blip r:embed="rId2"/>
          <a:stretch>
            <a:fillRect/>
          </a:stretch>
        </p:blipFill>
        <p:spPr>
          <a:xfrm>
            <a:off x="6203091" y="2675710"/>
            <a:ext cx="4300151" cy="3225113"/>
          </a:xfrm>
          <a:prstGeom prst="rect">
            <a:avLst/>
          </a:prstGeom>
        </p:spPr>
      </p:pic>
    </p:spTree>
    <p:extLst>
      <p:ext uri="{BB962C8B-B14F-4D97-AF65-F5344CB8AC3E}">
        <p14:creationId xmlns:p14="http://schemas.microsoft.com/office/powerpoint/2010/main" val="310505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4821195" cy="4351338"/>
          </a:xfrm>
        </p:spPr>
        <p:txBody>
          <a:bodyPr>
            <a:normAutofit/>
          </a:bodyPr>
          <a:lstStyle/>
          <a:p>
            <a:pPr marL="0" indent="0">
              <a:buNone/>
            </a:pPr>
            <a:r>
              <a:rPr lang="en-US" b="1" dirty="0"/>
              <a:t>Statistical Analysis of ABM</a:t>
            </a:r>
          </a:p>
          <a:p>
            <a:pPr marL="0" indent="0">
              <a:buNone/>
            </a:pPr>
            <a:endParaRPr lang="en-US" i="1" dirty="0"/>
          </a:p>
          <a:p>
            <a:pPr marL="0" indent="0">
              <a:buNone/>
            </a:pPr>
            <a:r>
              <a:rPr lang="en-US" b="1" i="1" dirty="0"/>
              <a:t>Comparison of outcomes under different conditions</a:t>
            </a:r>
          </a:p>
          <a:p>
            <a:pPr marL="0" indent="0">
              <a:buNone/>
            </a:pPr>
            <a:endParaRPr lang="en-US" b="1" dirty="0"/>
          </a:p>
          <a:p>
            <a:r>
              <a:rPr lang="en-US" dirty="0"/>
              <a:t>Student’s t-test</a:t>
            </a:r>
          </a:p>
          <a:p>
            <a:r>
              <a:rPr lang="en-US" dirty="0"/>
              <a:t>ANOVA</a:t>
            </a:r>
          </a:p>
          <a:p>
            <a:pPr marL="0" indent="0">
              <a:buNone/>
            </a:pPr>
            <a:endParaRPr lang="en-US" dirty="0"/>
          </a:p>
        </p:txBody>
      </p:sp>
      <p:pic>
        <p:nvPicPr>
          <p:cNvPr id="2050" name="Picture 2" descr="Image result for t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7167"/>
            <a:ext cx="5717694" cy="313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3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4821195" cy="4351338"/>
          </a:xfrm>
        </p:spPr>
        <p:txBody>
          <a:bodyPr>
            <a:normAutofit/>
          </a:bodyPr>
          <a:lstStyle/>
          <a:p>
            <a:pPr marL="0" indent="0">
              <a:buNone/>
            </a:pPr>
            <a:r>
              <a:rPr lang="en-US" b="1" dirty="0"/>
              <a:t>Statistical Analysis of ABM</a:t>
            </a:r>
          </a:p>
          <a:p>
            <a:pPr marL="0" indent="0">
              <a:buNone/>
            </a:pPr>
            <a:endParaRPr lang="en-US" i="1" dirty="0"/>
          </a:p>
          <a:p>
            <a:pPr marL="0" indent="0">
              <a:buNone/>
            </a:pPr>
            <a:r>
              <a:rPr lang="en-US" b="1" i="1" dirty="0"/>
              <a:t>Modeling relationship between parameters and outcomes</a:t>
            </a:r>
          </a:p>
          <a:p>
            <a:pPr marL="0" indent="0">
              <a:buNone/>
            </a:pPr>
            <a:endParaRPr lang="en-US" b="1" dirty="0"/>
          </a:p>
          <a:p>
            <a:r>
              <a:rPr lang="en-US" dirty="0"/>
              <a:t>Regression (e.g. multiple, Poisson, Ordered </a:t>
            </a:r>
            <a:r>
              <a:rPr lang="en-US" dirty="0" err="1"/>
              <a:t>probit</a:t>
            </a:r>
            <a:r>
              <a:rPr lang="en-US" dirty="0"/>
              <a:t>, etc.)</a:t>
            </a:r>
          </a:p>
          <a:p>
            <a:r>
              <a:rPr lang="en-US" dirty="0"/>
              <a:t>Classification (e.g. PCA, clustering, etc.)</a:t>
            </a:r>
          </a:p>
          <a:p>
            <a:pPr marL="0" indent="0">
              <a:buNone/>
            </a:pPr>
            <a:endParaRPr lang="en-US" dirty="0"/>
          </a:p>
        </p:txBody>
      </p:sp>
      <p:pic>
        <p:nvPicPr>
          <p:cNvPr id="1026" name="Picture 2" descr="https://upload.wikimedia.org/wikipedia/commons/thumb/8/8b/Polyreg_scheffe.svg/341px-Polyreg_scheff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424" y="1763025"/>
            <a:ext cx="4655322" cy="39317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91849" y="6042026"/>
            <a:ext cx="2973859" cy="369332"/>
          </a:xfrm>
          <a:prstGeom prst="rect">
            <a:avLst/>
          </a:prstGeom>
          <a:noFill/>
        </p:spPr>
        <p:txBody>
          <a:bodyPr wrap="square" rtlCol="0">
            <a:spAutoFit/>
          </a:bodyPr>
          <a:lstStyle/>
          <a:p>
            <a:r>
              <a:rPr lang="en-US" i="1" dirty="0"/>
              <a:t>Parameter of Interest</a:t>
            </a:r>
          </a:p>
        </p:txBody>
      </p:sp>
      <p:cxnSp>
        <p:nvCxnSpPr>
          <p:cNvPr id="8" name="Straight Arrow Connector 7"/>
          <p:cNvCxnSpPr/>
          <p:nvPr/>
        </p:nvCxnSpPr>
        <p:spPr>
          <a:xfrm flipV="1">
            <a:off x="8696389" y="5718348"/>
            <a:ext cx="309391" cy="362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47604" y="2402755"/>
            <a:ext cx="1639329" cy="646331"/>
          </a:xfrm>
          <a:prstGeom prst="rect">
            <a:avLst/>
          </a:prstGeom>
          <a:noFill/>
        </p:spPr>
        <p:txBody>
          <a:bodyPr wrap="square" rtlCol="0">
            <a:spAutoFit/>
          </a:bodyPr>
          <a:lstStyle/>
          <a:p>
            <a:r>
              <a:rPr lang="en-US" i="1" dirty="0"/>
              <a:t>Model Outcome</a:t>
            </a:r>
          </a:p>
        </p:txBody>
      </p:sp>
      <p:cxnSp>
        <p:nvCxnSpPr>
          <p:cNvPr id="12" name="Straight Arrow Connector 11"/>
          <p:cNvCxnSpPr/>
          <p:nvPr/>
        </p:nvCxnSpPr>
        <p:spPr>
          <a:xfrm>
            <a:off x="6366331" y="3049086"/>
            <a:ext cx="314186" cy="461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9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b="1" dirty="0"/>
              <a:t>Visual Analysis of ABM</a:t>
            </a:r>
          </a:p>
          <a:p>
            <a:pPr marL="0" indent="0">
              <a:buNone/>
            </a:pPr>
            <a:endParaRPr lang="en-US" i="1" dirty="0"/>
          </a:p>
          <a:p>
            <a:pPr marL="0" indent="0">
              <a:buNone/>
            </a:pPr>
            <a:r>
              <a:rPr lang="en-US" dirty="0"/>
              <a:t>Effective visual comparisons of model outcomes are sometimes as important as statistical descriptions</a:t>
            </a:r>
          </a:p>
          <a:p>
            <a:pPr marL="0" indent="0">
              <a:buNone/>
            </a:pPr>
            <a:endParaRPr lang="en-US" dirty="0"/>
          </a:p>
          <a:p>
            <a:pPr marL="0" indent="0">
              <a:buNone/>
            </a:pPr>
            <a:r>
              <a:rPr lang="en-US" dirty="0"/>
              <a:t>This is especially true when trying to capture “weird” behavior of a model or interesting qualitative features of its behavior</a:t>
            </a:r>
          </a:p>
        </p:txBody>
      </p:sp>
    </p:spTree>
    <p:extLst>
      <p:ext uri="{BB962C8B-B14F-4D97-AF65-F5344CB8AC3E}">
        <p14:creationId xmlns:p14="http://schemas.microsoft.com/office/powerpoint/2010/main" val="81718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59613" y="2265405"/>
            <a:ext cx="5439032" cy="3036045"/>
          </a:xfrm>
          <a:prstGeom prst="rect">
            <a:avLst/>
          </a:prstGeom>
          <a:noFill/>
          <a:ln>
            <a:noFill/>
          </a:ln>
        </p:spPr>
      </p:pic>
      <p:pic>
        <p:nvPicPr>
          <p:cNvPr id="7" name="Picture 6"/>
          <p:cNvPicPr>
            <a:picLocks noChangeAspect="1"/>
          </p:cNvPicPr>
          <p:nvPr/>
        </p:nvPicPr>
        <p:blipFill rotWithShape="1">
          <a:blip r:embed="rId3"/>
          <a:srcRect l="7470" t="2300" r="5500" b="4951"/>
          <a:stretch/>
        </p:blipFill>
        <p:spPr>
          <a:xfrm>
            <a:off x="774359" y="2470121"/>
            <a:ext cx="5032065" cy="2530247"/>
          </a:xfrm>
          <a:prstGeom prst="rect">
            <a:avLst/>
          </a:prstGeom>
        </p:spPr>
      </p:pic>
      <p:sp>
        <p:nvSpPr>
          <p:cNvPr id="8" name="TextBox 7"/>
          <p:cNvSpPr txBox="1"/>
          <p:nvPr/>
        </p:nvSpPr>
        <p:spPr>
          <a:xfrm>
            <a:off x="2496065" y="5231027"/>
            <a:ext cx="2356022" cy="369332"/>
          </a:xfrm>
          <a:prstGeom prst="rect">
            <a:avLst/>
          </a:prstGeom>
          <a:noFill/>
        </p:spPr>
        <p:txBody>
          <a:bodyPr wrap="square" rtlCol="0">
            <a:spAutoFit/>
          </a:bodyPr>
          <a:lstStyle/>
          <a:p>
            <a:r>
              <a:rPr lang="en-US" b="1" i="1" dirty="0"/>
              <a:t>Scatterplots</a:t>
            </a:r>
          </a:p>
        </p:txBody>
      </p:sp>
      <p:sp>
        <p:nvSpPr>
          <p:cNvPr id="9" name="TextBox 8"/>
          <p:cNvSpPr txBox="1"/>
          <p:nvPr/>
        </p:nvSpPr>
        <p:spPr>
          <a:xfrm>
            <a:off x="7772399" y="5301450"/>
            <a:ext cx="2541373" cy="923330"/>
          </a:xfrm>
          <a:prstGeom prst="rect">
            <a:avLst/>
          </a:prstGeom>
          <a:noFill/>
        </p:spPr>
        <p:txBody>
          <a:bodyPr wrap="square" rtlCol="0">
            <a:spAutoFit/>
          </a:bodyPr>
          <a:lstStyle/>
          <a:p>
            <a:r>
              <a:rPr lang="en-US" b="1" i="1" dirty="0"/>
              <a:t>Box-and-Whisker Plots</a:t>
            </a:r>
          </a:p>
          <a:p>
            <a:endParaRPr lang="en-US" b="1" i="1" dirty="0"/>
          </a:p>
          <a:p>
            <a:pPr algn="ctr"/>
            <a:r>
              <a:rPr lang="en-US" i="1" dirty="0"/>
              <a:t>(know them, love them)</a:t>
            </a:r>
          </a:p>
        </p:txBody>
      </p:sp>
    </p:spTree>
    <p:extLst>
      <p:ext uri="{BB962C8B-B14F-4D97-AF65-F5344CB8AC3E}">
        <p14:creationId xmlns:p14="http://schemas.microsoft.com/office/powerpoint/2010/main" val="227962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8" name="TextBox 7"/>
          <p:cNvSpPr txBox="1"/>
          <p:nvPr/>
        </p:nvSpPr>
        <p:spPr>
          <a:xfrm>
            <a:off x="3115960" y="5261804"/>
            <a:ext cx="5527588" cy="276999"/>
          </a:xfrm>
          <a:prstGeom prst="rect">
            <a:avLst/>
          </a:prstGeom>
          <a:noFill/>
        </p:spPr>
        <p:txBody>
          <a:bodyPr wrap="square" rtlCol="0">
            <a:spAutoFit/>
          </a:bodyPr>
          <a:lstStyle/>
          <a:p>
            <a:r>
              <a:rPr lang="en-US" sz="1200" dirty="0"/>
              <a:t>3D Chart of NUM-PEOPLE and DISEASE-DECAY versus time to 100 percent infection</a:t>
            </a:r>
            <a:endParaRPr lang="en-US" b="1" i="1" dirty="0"/>
          </a:p>
        </p:txBody>
      </p:sp>
      <p:pic>
        <p:nvPicPr>
          <p:cNvPr id="3" name="Picture 2"/>
          <p:cNvPicPr>
            <a:picLocks noChangeAspect="1"/>
          </p:cNvPicPr>
          <p:nvPr/>
        </p:nvPicPr>
        <p:blipFill>
          <a:blip r:embed="rId2"/>
          <a:stretch>
            <a:fillRect/>
          </a:stretch>
        </p:blipFill>
        <p:spPr>
          <a:xfrm>
            <a:off x="3453007" y="1986914"/>
            <a:ext cx="4508865" cy="3145594"/>
          </a:xfrm>
          <a:prstGeom prst="rect">
            <a:avLst/>
          </a:prstGeom>
        </p:spPr>
      </p:pic>
      <p:sp>
        <p:nvSpPr>
          <p:cNvPr id="10" name="TextBox 9"/>
          <p:cNvSpPr txBox="1"/>
          <p:nvPr/>
        </p:nvSpPr>
        <p:spPr>
          <a:xfrm>
            <a:off x="3875208" y="5759681"/>
            <a:ext cx="4009092" cy="369332"/>
          </a:xfrm>
          <a:prstGeom prst="rect">
            <a:avLst/>
          </a:prstGeom>
          <a:noFill/>
        </p:spPr>
        <p:txBody>
          <a:bodyPr wrap="square" rtlCol="0">
            <a:spAutoFit/>
          </a:bodyPr>
          <a:lstStyle/>
          <a:p>
            <a:r>
              <a:rPr lang="en-US" b="1" i="1" dirty="0"/>
              <a:t>Visualizing Multivariate Relationships</a:t>
            </a:r>
          </a:p>
        </p:txBody>
      </p:sp>
    </p:spTree>
    <p:extLst>
      <p:ext uri="{BB962C8B-B14F-4D97-AF65-F5344CB8AC3E}">
        <p14:creationId xmlns:p14="http://schemas.microsoft.com/office/powerpoint/2010/main" val="137615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9" name="TextBox 8"/>
          <p:cNvSpPr txBox="1"/>
          <p:nvPr/>
        </p:nvSpPr>
        <p:spPr>
          <a:xfrm>
            <a:off x="741864" y="5672604"/>
            <a:ext cx="4168346" cy="923330"/>
          </a:xfrm>
          <a:prstGeom prst="rect">
            <a:avLst/>
          </a:prstGeom>
          <a:noFill/>
        </p:spPr>
        <p:txBody>
          <a:bodyPr wrap="square" rtlCol="0">
            <a:spAutoFit/>
          </a:bodyPr>
          <a:lstStyle/>
          <a:p>
            <a:pPr algn="ctr"/>
            <a:r>
              <a:rPr lang="en-US" b="1" i="1" dirty="0"/>
              <a:t>Providing examples of “prototypical” temporal and spatial patterns</a:t>
            </a:r>
          </a:p>
          <a:p>
            <a:endParaRPr lang="en-US" b="1" i="1" dirty="0"/>
          </a:p>
        </p:txBody>
      </p:sp>
      <p:pic>
        <p:nvPicPr>
          <p:cNvPr id="4" name="Picture 3"/>
          <p:cNvPicPr>
            <a:picLocks noChangeAspect="1"/>
          </p:cNvPicPr>
          <p:nvPr/>
        </p:nvPicPr>
        <p:blipFill>
          <a:blip r:embed="rId2"/>
          <a:stretch>
            <a:fillRect/>
          </a:stretch>
        </p:blipFill>
        <p:spPr>
          <a:xfrm>
            <a:off x="475851" y="2143044"/>
            <a:ext cx="2681687" cy="1999862"/>
          </a:xfrm>
          <a:prstGeom prst="rect">
            <a:avLst/>
          </a:prstGeom>
        </p:spPr>
      </p:pic>
      <p:pic>
        <p:nvPicPr>
          <p:cNvPr id="6" name="Picture 5"/>
          <p:cNvPicPr>
            <a:picLocks noChangeAspect="1"/>
          </p:cNvPicPr>
          <p:nvPr/>
        </p:nvPicPr>
        <p:blipFill>
          <a:blip r:embed="rId3"/>
          <a:stretch>
            <a:fillRect/>
          </a:stretch>
        </p:blipFill>
        <p:spPr>
          <a:xfrm>
            <a:off x="3157538" y="2790005"/>
            <a:ext cx="2309756" cy="2427923"/>
          </a:xfrm>
          <a:prstGeom prst="rect">
            <a:avLst/>
          </a:prstGeom>
        </p:spPr>
      </p:pic>
      <p:pic>
        <p:nvPicPr>
          <p:cNvPr id="7" name="Picture 6"/>
          <p:cNvPicPr>
            <a:picLocks noChangeAspect="1"/>
          </p:cNvPicPr>
          <p:nvPr/>
        </p:nvPicPr>
        <p:blipFill rotWithShape="1">
          <a:blip r:embed="rId4"/>
          <a:srcRect r="13926" b="1452"/>
          <a:stretch/>
        </p:blipFill>
        <p:spPr>
          <a:xfrm>
            <a:off x="8182129" y="2987095"/>
            <a:ext cx="3728384" cy="2652584"/>
          </a:xfrm>
          <a:prstGeom prst="rect">
            <a:avLst/>
          </a:prstGeom>
        </p:spPr>
      </p:pic>
      <p:pic>
        <p:nvPicPr>
          <p:cNvPr id="5" name="Picture 4"/>
          <p:cNvPicPr>
            <a:picLocks noChangeAspect="1"/>
          </p:cNvPicPr>
          <p:nvPr/>
        </p:nvPicPr>
        <p:blipFill rotWithShape="1">
          <a:blip r:embed="rId5"/>
          <a:srcRect l="11133" r="14245" b="673"/>
          <a:stretch/>
        </p:blipFill>
        <p:spPr>
          <a:xfrm>
            <a:off x="6186811" y="1885908"/>
            <a:ext cx="2718488" cy="2662415"/>
          </a:xfrm>
          <a:prstGeom prst="rect">
            <a:avLst/>
          </a:prstGeom>
        </p:spPr>
      </p:pic>
      <p:sp>
        <p:nvSpPr>
          <p:cNvPr id="11" name="TextBox 10"/>
          <p:cNvSpPr txBox="1"/>
          <p:nvPr/>
        </p:nvSpPr>
        <p:spPr>
          <a:xfrm>
            <a:off x="6619104" y="5672604"/>
            <a:ext cx="4168346" cy="923330"/>
          </a:xfrm>
          <a:prstGeom prst="rect">
            <a:avLst/>
          </a:prstGeom>
          <a:noFill/>
        </p:spPr>
        <p:txBody>
          <a:bodyPr wrap="square" rtlCol="0">
            <a:spAutoFit/>
          </a:bodyPr>
          <a:lstStyle/>
          <a:p>
            <a:pPr algn="ctr"/>
            <a:r>
              <a:rPr lang="en-US" b="1" i="1" dirty="0"/>
              <a:t>More sophisticated visualization of spatial-temporal patterns</a:t>
            </a:r>
          </a:p>
          <a:p>
            <a:endParaRPr lang="en-US" b="1" i="1" dirty="0"/>
          </a:p>
        </p:txBody>
      </p:sp>
    </p:spTree>
    <p:extLst>
      <p:ext uri="{BB962C8B-B14F-4D97-AF65-F5344CB8AC3E}">
        <p14:creationId xmlns:p14="http://schemas.microsoft.com/office/powerpoint/2010/main" val="104932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dirty="0"/>
              <a:t>Given the number of parameters and outcomes one could potentially include, undertaking an effective and principled exploration of the “input-output space” of an ABM can be a difficult issue</a:t>
            </a:r>
          </a:p>
          <a:p>
            <a:pPr marL="0" indent="0">
              <a:buNone/>
            </a:pPr>
            <a:endParaRPr lang="en-US" dirty="0"/>
          </a:p>
          <a:p>
            <a:pPr marL="0" indent="0">
              <a:buNone/>
            </a:pPr>
            <a:r>
              <a:rPr lang="en-US" b="1" i="1" dirty="0"/>
              <a:t>Example</a:t>
            </a:r>
          </a:p>
          <a:p>
            <a:pPr marL="0" indent="0">
              <a:buNone/>
            </a:pPr>
            <a:r>
              <a:rPr lang="en-US" dirty="0"/>
              <a:t>In a model including 1,000 agents who are characterized </a:t>
            </a:r>
            <a:r>
              <a:rPr lang="en-US" b="1" i="1" dirty="0"/>
              <a:t>5 binary attributes</a:t>
            </a:r>
            <a:r>
              <a:rPr lang="en-US" dirty="0"/>
              <a:t>, there are </a:t>
            </a:r>
            <a:r>
              <a:rPr lang="en-US" b="1" i="1" dirty="0"/>
              <a:t>2</a:t>
            </a:r>
            <a:r>
              <a:rPr lang="en-US" b="1" i="1" baseline="30000" dirty="0"/>
              <a:t>5</a:t>
            </a:r>
            <a:r>
              <a:rPr lang="en-US" b="1" i="1" dirty="0"/>
              <a:t> or 32 types of agents possible </a:t>
            </a:r>
            <a:r>
              <a:rPr lang="en-US" dirty="0"/>
              <a:t>and </a:t>
            </a:r>
            <a:r>
              <a:rPr lang="en-US" b="1" i="1" dirty="0"/>
              <a:t>32</a:t>
            </a:r>
            <a:r>
              <a:rPr lang="en-US" b="1" i="1" baseline="30000" dirty="0"/>
              <a:t>1000</a:t>
            </a:r>
            <a:r>
              <a:rPr lang="en-US" b="1" i="1" dirty="0"/>
              <a:t> different possible starting populations</a:t>
            </a:r>
            <a:r>
              <a:rPr lang="en-US" dirty="0"/>
              <a:t> to potentially consider</a:t>
            </a:r>
            <a:endParaRPr lang="en-US" baseline="30000" dirty="0"/>
          </a:p>
        </p:txBody>
      </p:sp>
    </p:spTree>
    <p:extLst>
      <p:ext uri="{BB962C8B-B14F-4D97-AF65-F5344CB8AC3E}">
        <p14:creationId xmlns:p14="http://schemas.microsoft.com/office/powerpoint/2010/main" val="296607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85000" lnSpcReduction="20000"/>
          </a:bodyPr>
          <a:lstStyle/>
          <a:p>
            <a:pPr marL="0" indent="0">
              <a:buNone/>
            </a:pPr>
            <a:r>
              <a:rPr lang="en-US" b="1" dirty="0"/>
              <a:t>ABM Results</a:t>
            </a:r>
          </a:p>
          <a:p>
            <a:r>
              <a:rPr lang="en-US" dirty="0"/>
              <a:t>High dimensionality issues</a:t>
            </a:r>
          </a:p>
          <a:p>
            <a:r>
              <a:rPr lang="en-US" dirty="0"/>
              <a:t>Parameters and Measuring Outcomes</a:t>
            </a:r>
          </a:p>
          <a:p>
            <a:pPr marL="0" indent="0">
              <a:buNone/>
            </a:pPr>
            <a:endParaRPr lang="en-US" b="1" dirty="0"/>
          </a:p>
          <a:p>
            <a:pPr marL="0" indent="0">
              <a:buNone/>
            </a:pPr>
            <a:r>
              <a:rPr lang="en-US" b="1" dirty="0"/>
              <a:t>Standard Analysis Approaches</a:t>
            </a:r>
          </a:p>
          <a:p>
            <a:r>
              <a:rPr lang="en-US" dirty="0"/>
              <a:t>Statistical </a:t>
            </a:r>
          </a:p>
          <a:p>
            <a:r>
              <a:rPr lang="en-US" dirty="0"/>
              <a:t>Visual</a:t>
            </a:r>
          </a:p>
          <a:p>
            <a:pPr marL="0" indent="0">
              <a:buNone/>
            </a:pPr>
            <a:endParaRPr lang="en-US" b="1" dirty="0"/>
          </a:p>
          <a:p>
            <a:pPr marL="0" indent="0">
              <a:buNone/>
            </a:pPr>
            <a:r>
              <a:rPr lang="en-US" b="1" dirty="0"/>
              <a:t>Exploring the “input-output space”</a:t>
            </a:r>
          </a:p>
          <a:p>
            <a:r>
              <a:rPr lang="en-US" dirty="0"/>
              <a:t>Parameter Sweeps</a:t>
            </a:r>
          </a:p>
          <a:p>
            <a:pPr marL="0" indent="0">
              <a:buNone/>
            </a:pPr>
            <a:endParaRPr lang="en-US" dirty="0"/>
          </a:p>
          <a:p>
            <a:pPr marL="0" indent="0">
              <a:buNone/>
            </a:pPr>
            <a:r>
              <a:rPr lang="en-US" b="1" dirty="0"/>
              <a:t>Assignment #2 reminder and continue with </a:t>
            </a:r>
            <a:r>
              <a:rPr lang="en-US" b="1" dirty="0" err="1"/>
              <a:t>Codecademy</a:t>
            </a:r>
            <a:r>
              <a:rPr lang="en-US" b="1" dirty="0"/>
              <a:t> Lessons</a:t>
            </a:r>
          </a:p>
          <a:p>
            <a:endParaRPr lang="en-US"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dirty="0"/>
              <a:t>Per this, a complete exploration of the input-output space of a model is not usually feasible. </a:t>
            </a:r>
          </a:p>
          <a:p>
            <a:pPr marL="0" indent="0">
              <a:buNone/>
            </a:pPr>
            <a:endParaRPr lang="en-US" dirty="0"/>
          </a:p>
          <a:p>
            <a:pPr marL="0" indent="0">
              <a:buNone/>
            </a:pPr>
            <a:r>
              <a:rPr lang="en-US" dirty="0"/>
              <a:t>Instead, we’ll be relying on generating individual sets of runs (usually of </a:t>
            </a:r>
            <a:r>
              <a:rPr lang="en-US" b="1" i="1" dirty="0"/>
              <a:t>n= 100+ </a:t>
            </a:r>
            <a:r>
              <a:rPr lang="en-US" dirty="0"/>
              <a:t>each) at a </a:t>
            </a:r>
            <a:r>
              <a:rPr lang="en-US" b="1" i="1" dirty="0"/>
              <a:t>series of different parameter settings</a:t>
            </a:r>
            <a:r>
              <a:rPr lang="en-US" dirty="0"/>
              <a:t>. </a:t>
            </a:r>
          </a:p>
          <a:p>
            <a:pPr marL="0" indent="0">
              <a:buNone/>
            </a:pPr>
            <a:endParaRPr lang="en-US" dirty="0"/>
          </a:p>
          <a:p>
            <a:pPr marL="0" indent="0">
              <a:buNone/>
            </a:pPr>
            <a:r>
              <a:rPr lang="en-US" dirty="0"/>
              <a:t>This is what is known as a </a:t>
            </a:r>
            <a:r>
              <a:rPr lang="en-US" b="1" u="sng" dirty="0"/>
              <a:t>parameter sweep</a:t>
            </a:r>
            <a:r>
              <a:rPr lang="en-US" i="1" dirty="0"/>
              <a:t>.</a:t>
            </a:r>
            <a:endParaRPr lang="en-US" dirty="0"/>
          </a:p>
          <a:p>
            <a:pPr marL="0" indent="0">
              <a:buNone/>
            </a:pPr>
            <a:endParaRPr lang="en-US" dirty="0"/>
          </a:p>
        </p:txBody>
      </p:sp>
    </p:spTree>
    <p:extLst>
      <p:ext uri="{BB962C8B-B14F-4D97-AF65-F5344CB8AC3E}">
        <p14:creationId xmlns:p14="http://schemas.microsoft.com/office/powerpoint/2010/main" val="218224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fontScale="92500" lnSpcReduction="10000"/>
          </a:bodyPr>
          <a:lstStyle/>
          <a:p>
            <a:pPr marL="0" indent="0" algn="ctr">
              <a:buNone/>
            </a:pPr>
            <a:r>
              <a:rPr lang="en-US" b="1" dirty="0"/>
              <a:t>Which parameter settings do we use in the sweep?</a:t>
            </a:r>
          </a:p>
          <a:p>
            <a:pPr marL="0" indent="0">
              <a:buNone/>
            </a:pPr>
            <a:endParaRPr lang="en-US" b="1" dirty="0"/>
          </a:p>
          <a:p>
            <a:pPr marL="0" indent="0">
              <a:buNone/>
            </a:pPr>
            <a:r>
              <a:rPr lang="en-US" b="1" i="1" dirty="0"/>
              <a:t>No single answer to this either, but there are many possible approaches…</a:t>
            </a:r>
            <a:endParaRPr lang="en-US" dirty="0"/>
          </a:p>
          <a:p>
            <a:pPr marL="0" indent="0">
              <a:buNone/>
            </a:pPr>
            <a:endParaRPr lang="en-US" dirty="0"/>
          </a:p>
          <a:p>
            <a:r>
              <a:rPr lang="en-US" dirty="0"/>
              <a:t>Manual/human guided </a:t>
            </a:r>
          </a:p>
          <a:p>
            <a:r>
              <a:rPr lang="en-US" dirty="0"/>
              <a:t>Sampling</a:t>
            </a:r>
          </a:p>
          <a:p>
            <a:pPr lvl="1"/>
            <a:r>
              <a:rPr lang="en-US" dirty="0"/>
              <a:t>Regular intervals, random, factorial design, one at time vs. many, etc.</a:t>
            </a:r>
          </a:p>
          <a:p>
            <a:r>
              <a:rPr lang="en-US" dirty="0"/>
              <a:t>Optimization and machine learning to select parameters</a:t>
            </a:r>
          </a:p>
          <a:p>
            <a:endParaRPr lang="en-US" dirty="0"/>
          </a:p>
          <a:p>
            <a:pPr marL="0" indent="0" algn="ctr">
              <a:buNone/>
            </a:pPr>
            <a:r>
              <a:rPr lang="en-US" sz="2600" dirty="0"/>
              <a:t>See Lee et. al. 2015 reading for more discussion</a:t>
            </a:r>
          </a:p>
          <a:p>
            <a:pPr marL="0" indent="0">
              <a:buNone/>
            </a:pPr>
            <a:endParaRPr lang="en-US" dirty="0"/>
          </a:p>
        </p:txBody>
      </p:sp>
    </p:spTree>
    <p:extLst>
      <p:ext uri="{BB962C8B-B14F-4D97-AF65-F5344CB8AC3E}">
        <p14:creationId xmlns:p14="http://schemas.microsoft.com/office/powerpoint/2010/main" val="81059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pPr marL="0" indent="0">
              <a:buNone/>
            </a:pPr>
            <a:endParaRPr lang="en-US" b="1" dirty="0"/>
          </a:p>
          <a:p>
            <a:pPr marL="0" indent="0" algn="ctr">
              <a:buNone/>
            </a:pPr>
            <a:r>
              <a:rPr lang="en-US" b="1" dirty="0">
                <a:hlinkClick r:id="rId2"/>
              </a:rPr>
              <a:t>Assignment #2 – </a:t>
            </a:r>
            <a:r>
              <a:rPr lang="en-US" b="1" i="1" dirty="0">
                <a:hlinkClick r:id="rId2"/>
              </a:rPr>
              <a:t>Project Brainstorm and Lit Review</a:t>
            </a:r>
            <a:endParaRPr lang="en-US" b="1" dirty="0"/>
          </a:p>
          <a:p>
            <a:pPr marL="0" indent="0" algn="ctr">
              <a:buNone/>
            </a:pPr>
            <a:r>
              <a:rPr lang="en-US" b="1" dirty="0"/>
              <a:t>Due: </a:t>
            </a:r>
            <a:r>
              <a:rPr lang="en-US" dirty="0"/>
              <a:t>Tues., 2/6 via Canvas Dropbox</a:t>
            </a:r>
            <a:endParaRPr lang="en-US" b="1"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fontScale="92500" lnSpcReduction="10000"/>
          </a:bodyPr>
          <a:lstStyle/>
          <a:p>
            <a:pPr marL="0" indent="0">
              <a:buNone/>
            </a:pPr>
            <a:r>
              <a:rPr lang="en-US" b="1" dirty="0"/>
              <a:t>High dimensionality of ABM</a:t>
            </a:r>
          </a:p>
          <a:p>
            <a:pPr marL="0" indent="0">
              <a:buNone/>
            </a:pPr>
            <a:endParaRPr lang="en-US" dirty="0"/>
          </a:p>
          <a:p>
            <a:pPr marL="0" indent="0">
              <a:buNone/>
            </a:pPr>
            <a:r>
              <a:rPr lang="en-US" dirty="0"/>
              <a:t>A major benefit of ABM is the ability to explore relationships between a large space of </a:t>
            </a:r>
            <a:r>
              <a:rPr lang="en-US" b="1" i="1" dirty="0"/>
              <a:t>system inputs </a:t>
            </a:r>
            <a:r>
              <a:rPr lang="en-US" dirty="0"/>
              <a:t>to a large space of </a:t>
            </a:r>
            <a:r>
              <a:rPr lang="en-US" b="1" i="1" dirty="0"/>
              <a:t>system outputs </a:t>
            </a:r>
            <a:endParaRPr lang="en-US" dirty="0"/>
          </a:p>
          <a:p>
            <a:pPr marL="0" indent="0">
              <a:buNone/>
            </a:pPr>
            <a:endParaRPr lang="en-US" b="1" i="1" dirty="0"/>
          </a:p>
          <a:p>
            <a:pPr marL="0" indent="0">
              <a:buNone/>
            </a:pPr>
            <a:r>
              <a:rPr lang="en-US" dirty="0"/>
              <a:t>Also allows for exploration of </a:t>
            </a:r>
            <a:r>
              <a:rPr lang="en-US" b="1" dirty="0"/>
              <a:t>stochastic</a:t>
            </a:r>
            <a:r>
              <a:rPr lang="en-US" dirty="0"/>
              <a:t> processes and evolution of systems across </a:t>
            </a:r>
            <a:r>
              <a:rPr lang="en-US" b="1" dirty="0"/>
              <a:t>time and space</a:t>
            </a:r>
          </a:p>
          <a:p>
            <a:pPr marL="0" indent="0">
              <a:buNone/>
            </a:pPr>
            <a:endParaRPr lang="en-US" b="1" dirty="0"/>
          </a:p>
          <a:p>
            <a:pPr marL="0" indent="0">
              <a:buNone/>
            </a:pPr>
            <a:r>
              <a:rPr lang="en-US" dirty="0"/>
              <a:t>In terms of analysis, however, all these benefits potentially entail a </a:t>
            </a:r>
            <a:r>
              <a:rPr lang="en-US" b="1" dirty="0"/>
              <a:t>very high dimensionality of data</a:t>
            </a:r>
            <a:r>
              <a:rPr lang="en-US" dirty="0"/>
              <a:t> to deal with in analysis</a:t>
            </a:r>
          </a:p>
        </p:txBody>
      </p:sp>
    </p:spTree>
    <p:extLst>
      <p:ext uri="{BB962C8B-B14F-4D97-AF65-F5344CB8AC3E}">
        <p14:creationId xmlns:p14="http://schemas.microsoft.com/office/powerpoint/2010/main" val="259435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42" y="1690688"/>
            <a:ext cx="6845642" cy="46922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07975" y="2492219"/>
            <a:ext cx="3453713" cy="923330"/>
          </a:xfrm>
          <a:prstGeom prst="rect">
            <a:avLst/>
          </a:prstGeom>
        </p:spPr>
        <p:txBody>
          <a:bodyPr wrap="square">
            <a:spAutoFit/>
          </a:bodyPr>
          <a:lstStyle/>
          <a:p>
            <a:r>
              <a:rPr lang="en-US" b="1" dirty="0">
                <a:solidFill>
                  <a:srgbClr val="724128"/>
                </a:solidFill>
                <a:latin typeface="arial" panose="020B0604020202020204" pitchFamily="34" charset="0"/>
              </a:rPr>
              <a:t>FIGURE 2-1 Agents and relationships within the tobacco control landscape</a:t>
            </a:r>
            <a:endParaRPr lang="en-US" b="1" i="0" dirty="0">
              <a:solidFill>
                <a:srgbClr val="724128"/>
              </a:solidFill>
              <a:effectLst/>
              <a:latin typeface="arial" panose="020B0604020202020204" pitchFamily="34" charset="0"/>
            </a:endParaRPr>
          </a:p>
        </p:txBody>
      </p:sp>
      <p:sp>
        <p:nvSpPr>
          <p:cNvPr id="5" name="TextBox 4"/>
          <p:cNvSpPr txBox="1"/>
          <p:nvPr/>
        </p:nvSpPr>
        <p:spPr>
          <a:xfrm>
            <a:off x="8031892" y="4357815"/>
            <a:ext cx="4160108" cy="1754326"/>
          </a:xfrm>
          <a:prstGeom prst="rect">
            <a:avLst/>
          </a:prstGeom>
          <a:noFill/>
        </p:spPr>
        <p:txBody>
          <a:bodyPr wrap="square" rtlCol="0">
            <a:spAutoFit/>
          </a:bodyPr>
          <a:lstStyle/>
          <a:p>
            <a:r>
              <a:rPr lang="en-US" dirty="0"/>
              <a:t>Example from </a:t>
            </a:r>
          </a:p>
          <a:p>
            <a:r>
              <a:rPr lang="en-US" b="1" i="1" u="sng" dirty="0"/>
              <a:t>Assessing the Use of Agent-based Models </a:t>
            </a:r>
          </a:p>
          <a:p>
            <a:r>
              <a:rPr lang="en-US" b="1" i="1" u="sng" dirty="0"/>
              <a:t>for Tobacco Regulation</a:t>
            </a:r>
            <a:r>
              <a:rPr lang="en-US" dirty="0"/>
              <a:t>, </a:t>
            </a:r>
            <a:endParaRPr lang="en-US" i="1" u="sng" dirty="0"/>
          </a:p>
          <a:p>
            <a:endParaRPr lang="en-US" dirty="0"/>
          </a:p>
          <a:p>
            <a:r>
              <a:rPr lang="en-US" dirty="0"/>
              <a:t>Robert Wallace, Amy Geller, and V. </a:t>
            </a:r>
            <a:r>
              <a:rPr lang="en-US" dirty="0" err="1"/>
              <a:t>Ayano</a:t>
            </a:r>
            <a:r>
              <a:rPr lang="en-US" dirty="0"/>
              <a:t> Ogawa, </a:t>
            </a:r>
            <a:r>
              <a:rPr lang="en-US" i="1" dirty="0"/>
              <a:t>Editors</a:t>
            </a:r>
            <a:endParaRPr lang="en-US" dirty="0"/>
          </a:p>
        </p:txBody>
      </p:sp>
    </p:spTree>
    <p:extLst>
      <p:ext uri="{BB962C8B-B14F-4D97-AF65-F5344CB8AC3E}">
        <p14:creationId xmlns:p14="http://schemas.microsoft.com/office/powerpoint/2010/main" val="20047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a:bodyPr>
          <a:lstStyle/>
          <a:p>
            <a:pPr marL="0" indent="0">
              <a:buNone/>
            </a:pPr>
            <a:r>
              <a:rPr lang="en-US" b="1" dirty="0"/>
              <a:t>The “Input-Output” Space </a:t>
            </a:r>
            <a:r>
              <a:rPr lang="en-US" i="1" dirty="0"/>
              <a:t>(examples)</a:t>
            </a:r>
          </a:p>
          <a:p>
            <a:pPr marL="0" indent="0">
              <a:buNone/>
            </a:pPr>
            <a:endParaRPr lang="en-US" b="1" dirty="0"/>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225978159"/>
              </p:ext>
            </p:extLst>
          </p:nvPr>
        </p:nvGraphicFramePr>
        <p:xfrm>
          <a:off x="838200" y="2770888"/>
          <a:ext cx="8127999" cy="2839720"/>
        </p:xfrm>
        <a:graphic>
          <a:graphicData uri="http://schemas.openxmlformats.org/drawingml/2006/table">
            <a:tbl>
              <a:tblPr firstRow="1" bandRow="1">
                <a:tableStyleId>{5C22544A-7EE6-4342-B048-85BDC9FD1C3A}</a:tableStyleId>
              </a:tblPr>
              <a:tblGrid>
                <a:gridCol w="1543221">
                  <a:extLst>
                    <a:ext uri="{9D8B030D-6E8A-4147-A177-3AD203B41FA5}">
                      <a16:colId xmlns:a16="http://schemas.microsoft.com/office/drawing/2014/main" val="20000"/>
                    </a:ext>
                  </a:extLst>
                </a:gridCol>
                <a:gridCol w="3385752">
                  <a:extLst>
                    <a:ext uri="{9D8B030D-6E8A-4147-A177-3AD203B41FA5}">
                      <a16:colId xmlns:a16="http://schemas.microsoft.com/office/drawing/2014/main" val="20001"/>
                    </a:ext>
                  </a:extLst>
                </a:gridCol>
                <a:gridCol w="3199026">
                  <a:extLst>
                    <a:ext uri="{9D8B030D-6E8A-4147-A177-3AD203B41FA5}">
                      <a16:colId xmlns:a16="http://schemas.microsoft.com/office/drawing/2014/main" val="20002"/>
                    </a:ext>
                  </a:extLst>
                </a:gridCol>
              </a:tblGrid>
              <a:tr h="370840">
                <a:tc>
                  <a:txBody>
                    <a:bodyPr/>
                    <a:lstStyle/>
                    <a:p>
                      <a:r>
                        <a:rPr lang="en-US" dirty="0"/>
                        <a:t>Level</a:t>
                      </a:r>
                    </a:p>
                  </a:txBody>
                  <a:tcPr/>
                </a:tc>
                <a:tc>
                  <a:txBody>
                    <a:bodyPr/>
                    <a:lstStyle/>
                    <a:p>
                      <a:r>
                        <a:rPr lang="en-US" dirty="0"/>
                        <a:t>Model Parameters</a:t>
                      </a:r>
                    </a:p>
                  </a:txBody>
                  <a:tcPr/>
                </a:tc>
                <a:tc>
                  <a:txBody>
                    <a:bodyPr/>
                    <a:lstStyle/>
                    <a:p>
                      <a:r>
                        <a:rPr lang="en-US" dirty="0"/>
                        <a:t>Model Outputs</a:t>
                      </a:r>
                    </a:p>
                  </a:txBody>
                  <a:tcPr/>
                </a:tc>
                <a:extLst>
                  <a:ext uri="{0D108BD9-81ED-4DB2-BD59-A6C34878D82A}">
                    <a16:rowId xmlns:a16="http://schemas.microsoft.com/office/drawing/2014/main" val="10000"/>
                  </a:ext>
                </a:extLst>
              </a:tr>
              <a:tr h="370840">
                <a:tc>
                  <a:txBody>
                    <a:bodyPr/>
                    <a:lstStyle/>
                    <a:p>
                      <a:r>
                        <a:rPr lang="en-US" b="1" i="1" dirty="0"/>
                        <a:t>Agent</a:t>
                      </a:r>
                    </a:p>
                  </a:txBody>
                  <a:tcPr/>
                </a:tc>
                <a:tc>
                  <a:txBody>
                    <a:bodyPr/>
                    <a:lstStyle/>
                    <a:p>
                      <a:pPr algn="ctr"/>
                      <a:r>
                        <a:rPr lang="en-US" baseline="0" dirty="0"/>
                        <a:t>Initial distribution of resources, breed or type, preference structure, direction, number, density</a:t>
                      </a:r>
                      <a:endParaRPr lang="en-US" dirty="0"/>
                    </a:p>
                  </a:txBody>
                  <a:tcPr/>
                </a:tc>
                <a:tc>
                  <a:txBody>
                    <a:bodyPr/>
                    <a:lstStyle/>
                    <a:p>
                      <a:pPr algn="ctr"/>
                      <a:r>
                        <a:rPr lang="en-US" dirty="0"/>
                        <a:t>Final</a:t>
                      </a:r>
                      <a:r>
                        <a:rPr lang="en-US" baseline="0" dirty="0"/>
                        <a:t> distribution of resources, density, proportion in a given state, position</a:t>
                      </a:r>
                      <a:endParaRPr lang="en-US" dirty="0"/>
                    </a:p>
                  </a:txBody>
                  <a:tcPr/>
                </a:tc>
                <a:extLst>
                  <a:ext uri="{0D108BD9-81ED-4DB2-BD59-A6C34878D82A}">
                    <a16:rowId xmlns:a16="http://schemas.microsoft.com/office/drawing/2014/main" val="10001"/>
                  </a:ext>
                </a:extLst>
              </a:tr>
              <a:tr h="370840">
                <a:tc>
                  <a:txBody>
                    <a:bodyPr/>
                    <a:lstStyle/>
                    <a:p>
                      <a:r>
                        <a:rPr lang="en-US" b="1" i="1" dirty="0"/>
                        <a:t>Interaction</a:t>
                      </a:r>
                    </a:p>
                  </a:txBody>
                  <a:tcPr/>
                </a:tc>
                <a:tc>
                  <a:txBody>
                    <a:bodyPr/>
                    <a:lstStyle/>
                    <a:p>
                      <a:pPr algn="ctr"/>
                      <a:r>
                        <a:rPr lang="en-US" dirty="0"/>
                        <a:t>Type</a:t>
                      </a:r>
                      <a:r>
                        <a:rPr lang="en-US" baseline="0" dirty="0"/>
                        <a:t> of strategy, topology, adaptation</a:t>
                      </a:r>
                      <a:endParaRPr lang="en-US" dirty="0"/>
                    </a:p>
                  </a:txBody>
                  <a:tcPr/>
                </a:tc>
                <a:tc>
                  <a:txBody>
                    <a:bodyPr/>
                    <a:lstStyle/>
                    <a:p>
                      <a:pPr algn="ctr"/>
                      <a:r>
                        <a:rPr lang="en-US" dirty="0"/>
                        <a:t>Strategy</a:t>
                      </a:r>
                      <a:r>
                        <a:rPr lang="en-US" baseline="0" dirty="0"/>
                        <a:t> prevalence, network structure</a:t>
                      </a:r>
                      <a:endParaRPr lang="en-US" dirty="0"/>
                    </a:p>
                  </a:txBody>
                  <a:tcPr/>
                </a:tc>
                <a:extLst>
                  <a:ext uri="{0D108BD9-81ED-4DB2-BD59-A6C34878D82A}">
                    <a16:rowId xmlns:a16="http://schemas.microsoft.com/office/drawing/2014/main" val="10002"/>
                  </a:ext>
                </a:extLst>
              </a:tr>
              <a:tr h="370840">
                <a:tc>
                  <a:txBody>
                    <a:bodyPr/>
                    <a:lstStyle/>
                    <a:p>
                      <a:r>
                        <a:rPr lang="en-US" b="1" i="1" dirty="0"/>
                        <a:t>Environment</a:t>
                      </a:r>
                    </a:p>
                  </a:txBody>
                  <a:tcPr/>
                </a:tc>
                <a:tc>
                  <a:txBody>
                    <a:bodyPr/>
                    <a:lstStyle/>
                    <a:p>
                      <a:pPr algn="ctr"/>
                      <a:r>
                        <a:rPr lang="en-US" dirty="0"/>
                        <a:t>Resources, elevation, type, layout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Resources,</a:t>
                      </a:r>
                      <a:r>
                        <a:rPr lang="en-US" baseline="0" dirty="0"/>
                        <a:t> elevation, percent of environment in a given state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842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a:bodyPr>
          <a:lstStyle/>
          <a:p>
            <a:pPr marL="0" indent="0">
              <a:buNone/>
            </a:pPr>
            <a:r>
              <a:rPr lang="en-US" b="1" dirty="0"/>
              <a:t>The “Input-Output” Space </a:t>
            </a:r>
            <a:r>
              <a:rPr lang="en-US" i="1" dirty="0"/>
              <a:t>(examples)</a:t>
            </a:r>
          </a:p>
          <a:p>
            <a:pPr marL="0" indent="0">
              <a:buNone/>
            </a:pPr>
            <a:endParaRPr lang="en-US" b="1" dirty="0"/>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0825888"/>
              </p:ext>
            </p:extLst>
          </p:nvPr>
        </p:nvGraphicFramePr>
        <p:xfrm>
          <a:off x="838200" y="2770888"/>
          <a:ext cx="8127999" cy="2839720"/>
        </p:xfrm>
        <a:graphic>
          <a:graphicData uri="http://schemas.openxmlformats.org/drawingml/2006/table">
            <a:tbl>
              <a:tblPr firstRow="1" bandRow="1">
                <a:tableStyleId>{5C22544A-7EE6-4342-B048-85BDC9FD1C3A}</a:tableStyleId>
              </a:tblPr>
              <a:tblGrid>
                <a:gridCol w="1543221">
                  <a:extLst>
                    <a:ext uri="{9D8B030D-6E8A-4147-A177-3AD203B41FA5}">
                      <a16:colId xmlns:a16="http://schemas.microsoft.com/office/drawing/2014/main" val="20000"/>
                    </a:ext>
                  </a:extLst>
                </a:gridCol>
                <a:gridCol w="3385752">
                  <a:extLst>
                    <a:ext uri="{9D8B030D-6E8A-4147-A177-3AD203B41FA5}">
                      <a16:colId xmlns:a16="http://schemas.microsoft.com/office/drawing/2014/main" val="20001"/>
                    </a:ext>
                  </a:extLst>
                </a:gridCol>
                <a:gridCol w="3199026">
                  <a:extLst>
                    <a:ext uri="{9D8B030D-6E8A-4147-A177-3AD203B41FA5}">
                      <a16:colId xmlns:a16="http://schemas.microsoft.com/office/drawing/2014/main" val="20002"/>
                    </a:ext>
                  </a:extLst>
                </a:gridCol>
              </a:tblGrid>
              <a:tr h="370840">
                <a:tc>
                  <a:txBody>
                    <a:bodyPr/>
                    <a:lstStyle/>
                    <a:p>
                      <a:r>
                        <a:rPr lang="en-US" dirty="0"/>
                        <a:t>Level</a:t>
                      </a:r>
                    </a:p>
                  </a:txBody>
                  <a:tcPr/>
                </a:tc>
                <a:tc>
                  <a:txBody>
                    <a:bodyPr/>
                    <a:lstStyle/>
                    <a:p>
                      <a:r>
                        <a:rPr lang="en-US" dirty="0"/>
                        <a:t>Model Parameters</a:t>
                      </a:r>
                    </a:p>
                  </a:txBody>
                  <a:tcPr/>
                </a:tc>
                <a:tc>
                  <a:txBody>
                    <a:bodyPr/>
                    <a:lstStyle/>
                    <a:p>
                      <a:r>
                        <a:rPr lang="en-US" dirty="0"/>
                        <a:t>Model Outputs</a:t>
                      </a:r>
                    </a:p>
                  </a:txBody>
                  <a:tcPr/>
                </a:tc>
                <a:extLst>
                  <a:ext uri="{0D108BD9-81ED-4DB2-BD59-A6C34878D82A}">
                    <a16:rowId xmlns:a16="http://schemas.microsoft.com/office/drawing/2014/main" val="10000"/>
                  </a:ext>
                </a:extLst>
              </a:tr>
              <a:tr h="370840">
                <a:tc>
                  <a:txBody>
                    <a:bodyPr/>
                    <a:lstStyle/>
                    <a:p>
                      <a:r>
                        <a:rPr lang="en-US" b="1" i="1" dirty="0"/>
                        <a:t>Agent</a:t>
                      </a:r>
                    </a:p>
                  </a:txBody>
                  <a:tcPr/>
                </a:tc>
                <a:tc>
                  <a:txBody>
                    <a:bodyPr/>
                    <a:lstStyle/>
                    <a:p>
                      <a:pPr algn="ctr"/>
                      <a:r>
                        <a:rPr lang="en-US" baseline="0" dirty="0"/>
                        <a:t>Initial distribution of resources, breed or type, preference structure, direction, number, density</a:t>
                      </a:r>
                      <a:endParaRPr lang="en-US" dirty="0"/>
                    </a:p>
                  </a:txBody>
                  <a:tcPr/>
                </a:tc>
                <a:tc>
                  <a:txBody>
                    <a:bodyPr/>
                    <a:lstStyle/>
                    <a:p>
                      <a:pPr algn="ctr"/>
                      <a:r>
                        <a:rPr lang="en-US" dirty="0"/>
                        <a:t>Final</a:t>
                      </a:r>
                      <a:r>
                        <a:rPr lang="en-US" baseline="0" dirty="0"/>
                        <a:t> distribution of resources, density, proportion in a given state, position</a:t>
                      </a:r>
                      <a:endParaRPr lang="en-US" dirty="0"/>
                    </a:p>
                  </a:txBody>
                  <a:tcPr/>
                </a:tc>
                <a:extLst>
                  <a:ext uri="{0D108BD9-81ED-4DB2-BD59-A6C34878D82A}">
                    <a16:rowId xmlns:a16="http://schemas.microsoft.com/office/drawing/2014/main" val="10001"/>
                  </a:ext>
                </a:extLst>
              </a:tr>
              <a:tr h="370840">
                <a:tc>
                  <a:txBody>
                    <a:bodyPr/>
                    <a:lstStyle/>
                    <a:p>
                      <a:r>
                        <a:rPr lang="en-US" b="1" i="1" dirty="0"/>
                        <a:t>Interaction</a:t>
                      </a:r>
                    </a:p>
                  </a:txBody>
                  <a:tcPr/>
                </a:tc>
                <a:tc>
                  <a:txBody>
                    <a:bodyPr/>
                    <a:lstStyle/>
                    <a:p>
                      <a:pPr algn="ctr"/>
                      <a:r>
                        <a:rPr lang="en-US" dirty="0"/>
                        <a:t>Type</a:t>
                      </a:r>
                      <a:r>
                        <a:rPr lang="en-US" baseline="0" dirty="0"/>
                        <a:t> of strategy, topology, adaptation</a:t>
                      </a:r>
                      <a:endParaRPr lang="en-US" dirty="0"/>
                    </a:p>
                  </a:txBody>
                  <a:tcPr/>
                </a:tc>
                <a:tc>
                  <a:txBody>
                    <a:bodyPr/>
                    <a:lstStyle/>
                    <a:p>
                      <a:pPr algn="ctr"/>
                      <a:r>
                        <a:rPr lang="en-US" dirty="0"/>
                        <a:t>Strategy</a:t>
                      </a:r>
                      <a:r>
                        <a:rPr lang="en-US" baseline="0" dirty="0"/>
                        <a:t> prevalence, network structure</a:t>
                      </a:r>
                      <a:endParaRPr lang="en-US" dirty="0"/>
                    </a:p>
                  </a:txBody>
                  <a:tcPr/>
                </a:tc>
                <a:extLst>
                  <a:ext uri="{0D108BD9-81ED-4DB2-BD59-A6C34878D82A}">
                    <a16:rowId xmlns:a16="http://schemas.microsoft.com/office/drawing/2014/main" val="10002"/>
                  </a:ext>
                </a:extLst>
              </a:tr>
              <a:tr h="370840">
                <a:tc>
                  <a:txBody>
                    <a:bodyPr/>
                    <a:lstStyle/>
                    <a:p>
                      <a:r>
                        <a:rPr lang="en-US" b="1" i="1" dirty="0"/>
                        <a:t>Environment</a:t>
                      </a:r>
                    </a:p>
                  </a:txBody>
                  <a:tcPr/>
                </a:tc>
                <a:tc>
                  <a:txBody>
                    <a:bodyPr/>
                    <a:lstStyle/>
                    <a:p>
                      <a:pPr algn="ctr"/>
                      <a:r>
                        <a:rPr lang="en-US" dirty="0"/>
                        <a:t>Resources, elevation, type, layout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Resources,</a:t>
                      </a:r>
                      <a:r>
                        <a:rPr lang="en-US" baseline="0" dirty="0"/>
                        <a:t> elevation, percent of environment in a given state</a:t>
                      </a:r>
                      <a:endParaRPr lang="en-US" dirty="0"/>
                    </a:p>
                  </a:txBody>
                  <a:tcPr/>
                </a:tc>
                <a:extLst>
                  <a:ext uri="{0D108BD9-81ED-4DB2-BD59-A6C34878D82A}">
                    <a16:rowId xmlns:a16="http://schemas.microsoft.com/office/drawing/2014/main" val="10003"/>
                  </a:ext>
                </a:extLst>
              </a:tr>
            </a:tbl>
          </a:graphicData>
        </a:graphic>
      </p:graphicFrame>
      <p:sp>
        <p:nvSpPr>
          <p:cNvPr id="5" name="Rounded Rectangle 4"/>
          <p:cNvSpPr/>
          <p:nvPr/>
        </p:nvSpPr>
        <p:spPr>
          <a:xfrm>
            <a:off x="5750011" y="3141598"/>
            <a:ext cx="3150285" cy="2553730"/>
          </a:xfrm>
          <a:prstGeom prst="round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41708" y="2765632"/>
            <a:ext cx="2232454" cy="2862322"/>
          </a:xfrm>
          <a:prstGeom prst="rect">
            <a:avLst/>
          </a:prstGeom>
          <a:noFill/>
        </p:spPr>
        <p:txBody>
          <a:bodyPr wrap="square" rtlCol="0">
            <a:spAutoFit/>
          </a:bodyPr>
          <a:lstStyle/>
          <a:p>
            <a:pPr algn="ctr"/>
            <a:r>
              <a:rPr lang="en-US" sz="2000" b="1" dirty="0"/>
              <a:t>Determining how (and when!) you will measure your outputs is as important as any other aspect of model design –</a:t>
            </a:r>
          </a:p>
          <a:p>
            <a:pPr algn="ctr"/>
            <a:endParaRPr lang="en-US" sz="2000" b="1" dirty="0"/>
          </a:p>
          <a:p>
            <a:pPr algn="ctr"/>
            <a:r>
              <a:rPr lang="en-US" sz="2000" b="1" dirty="0"/>
              <a:t> </a:t>
            </a:r>
            <a:r>
              <a:rPr lang="en-US" sz="2000" b="1" i="1" dirty="0"/>
              <a:t>Choose wisely!</a:t>
            </a:r>
            <a:endParaRPr lang="en-US" sz="2000" b="1" dirty="0"/>
          </a:p>
        </p:txBody>
      </p:sp>
    </p:spTree>
    <p:extLst>
      <p:ext uri="{BB962C8B-B14F-4D97-AF65-F5344CB8AC3E}">
        <p14:creationId xmlns:p14="http://schemas.microsoft.com/office/powerpoint/2010/main" val="343041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fontScale="77500" lnSpcReduction="20000"/>
          </a:bodyPr>
          <a:lstStyle/>
          <a:p>
            <a:pPr marL="0" indent="0">
              <a:buNone/>
            </a:pPr>
            <a:endParaRPr lang="en-US" b="1" dirty="0"/>
          </a:p>
          <a:p>
            <a:pPr marL="0" indent="0">
              <a:buNone/>
            </a:pPr>
            <a:r>
              <a:rPr lang="en-US" dirty="0"/>
              <a:t>All this freedom to means you can easily end up with </a:t>
            </a:r>
            <a:r>
              <a:rPr lang="en-US" b="1" i="1" dirty="0"/>
              <a:t>way too many</a:t>
            </a:r>
            <a:r>
              <a:rPr lang="en-US" dirty="0"/>
              <a:t> </a:t>
            </a:r>
            <a:r>
              <a:rPr lang="en-US" b="1" i="1" dirty="0"/>
              <a:t>variables to analyze effectively</a:t>
            </a:r>
            <a:endParaRPr lang="en-US" dirty="0"/>
          </a:p>
          <a:p>
            <a:pPr marL="0" indent="0">
              <a:buNone/>
            </a:pPr>
            <a:endParaRPr lang="en-US" dirty="0"/>
          </a:p>
          <a:p>
            <a:pPr marL="0" indent="0">
              <a:buNone/>
            </a:pPr>
            <a:r>
              <a:rPr lang="en-US" b="1" u="sng" dirty="0"/>
              <a:t>Simplicity</a:t>
            </a:r>
            <a:r>
              <a:rPr lang="en-US" dirty="0"/>
              <a:t> is consequently going to be the running mantra:</a:t>
            </a:r>
          </a:p>
          <a:p>
            <a:pPr marL="0" indent="0">
              <a:buNone/>
            </a:pPr>
            <a:endParaRPr lang="en-US" dirty="0"/>
          </a:p>
          <a:p>
            <a:r>
              <a:rPr lang="en-US" dirty="0"/>
              <a:t>Start simple, get more complicated</a:t>
            </a:r>
          </a:p>
          <a:p>
            <a:r>
              <a:rPr lang="en-US" dirty="0"/>
              <a:t>Shoot for “as simple as possible, but no more”</a:t>
            </a:r>
          </a:p>
          <a:p>
            <a:r>
              <a:rPr lang="en-US" b="1" dirty="0"/>
              <a:t>KISS</a:t>
            </a:r>
            <a:r>
              <a:rPr lang="en-US" dirty="0"/>
              <a:t> principle (</a:t>
            </a:r>
            <a:r>
              <a:rPr lang="en-US" b="1" dirty="0"/>
              <a:t>K</a:t>
            </a:r>
            <a:r>
              <a:rPr lang="en-US" dirty="0"/>
              <a:t>eep </a:t>
            </a:r>
            <a:r>
              <a:rPr lang="en-US" b="1" dirty="0"/>
              <a:t>I</a:t>
            </a:r>
            <a:r>
              <a:rPr lang="en-US" dirty="0"/>
              <a:t>t </a:t>
            </a:r>
            <a:r>
              <a:rPr lang="en-US" b="1" dirty="0"/>
              <a:t>S</a:t>
            </a:r>
            <a:r>
              <a:rPr lang="en-US" dirty="0"/>
              <a:t>imple and </a:t>
            </a:r>
            <a:r>
              <a:rPr lang="en-US" b="1" dirty="0"/>
              <a:t>S</a:t>
            </a:r>
            <a:r>
              <a:rPr lang="en-US" dirty="0"/>
              <a:t>tupid)*</a:t>
            </a:r>
          </a:p>
          <a:p>
            <a:pPr marL="0" indent="0">
              <a:buNone/>
            </a:pPr>
            <a:endParaRPr lang="en-US" b="1" dirty="0"/>
          </a:p>
          <a:p>
            <a:pPr marL="0" indent="0">
              <a:buNone/>
            </a:pPr>
            <a:endParaRPr lang="en-US" b="1" i="1" dirty="0"/>
          </a:p>
          <a:p>
            <a:pPr marL="0" indent="0">
              <a:buNone/>
            </a:pPr>
            <a:r>
              <a:rPr lang="en-US" dirty="0"/>
              <a:t>*</a:t>
            </a:r>
            <a:r>
              <a:rPr lang="en-US" i="1" dirty="0"/>
              <a:t>Arguments for when this principle might not be as appropriate?</a:t>
            </a:r>
            <a:r>
              <a:rPr lang="en-US" dirty="0"/>
              <a:t> </a:t>
            </a:r>
          </a:p>
        </p:txBody>
      </p:sp>
    </p:spTree>
    <p:extLst>
      <p:ext uri="{BB962C8B-B14F-4D97-AF65-F5344CB8AC3E}">
        <p14:creationId xmlns:p14="http://schemas.microsoft.com/office/powerpoint/2010/main" val="18827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a:bodyPr>
          <a:lstStyle/>
          <a:p>
            <a:pPr marL="0" indent="0">
              <a:buNone/>
            </a:pPr>
            <a:r>
              <a:rPr lang="en-US" b="1" u="sng" dirty="0"/>
              <a:t>Stats are your friend</a:t>
            </a:r>
          </a:p>
          <a:p>
            <a:pPr marL="0" indent="0">
              <a:buNone/>
            </a:pPr>
            <a:endParaRPr lang="en-US" b="1" dirty="0"/>
          </a:p>
          <a:p>
            <a:pPr marL="0" indent="0">
              <a:buNone/>
            </a:pPr>
            <a:r>
              <a:rPr lang="en-US" dirty="0"/>
              <a:t>As explored last time, the incorporation of </a:t>
            </a:r>
            <a:r>
              <a:rPr lang="en-US" b="1" dirty="0"/>
              <a:t>randomness</a:t>
            </a:r>
            <a:r>
              <a:rPr lang="en-US" dirty="0"/>
              <a:t> into ABM entails a reliance on the logic on </a:t>
            </a:r>
            <a:r>
              <a:rPr lang="en-US" b="1" dirty="0"/>
              <a:t>Monte Carlo</a:t>
            </a:r>
            <a:r>
              <a:rPr lang="en-US" dirty="0"/>
              <a:t> simulation methods when characterizing and analyzing models</a:t>
            </a:r>
          </a:p>
          <a:p>
            <a:pPr marL="0" indent="0">
              <a:buNone/>
            </a:pPr>
            <a:endParaRPr lang="en-US" dirty="0"/>
          </a:p>
          <a:p>
            <a:pPr marL="0" indent="0">
              <a:buNone/>
            </a:pPr>
            <a:r>
              <a:rPr lang="en-US" dirty="0"/>
              <a:t>Consequently, the bulk of ABM model analysis usually involves the use of standard </a:t>
            </a:r>
            <a:r>
              <a:rPr lang="en-US" b="1" i="1" dirty="0"/>
              <a:t>statistical methods</a:t>
            </a:r>
            <a:r>
              <a:rPr lang="en-US" i="1" dirty="0"/>
              <a:t> </a:t>
            </a:r>
            <a:r>
              <a:rPr lang="en-US" dirty="0"/>
              <a:t>to characterize behaviors of a model over many individual runs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340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fontScale="92500" lnSpcReduction="20000"/>
          </a:bodyPr>
          <a:lstStyle/>
          <a:p>
            <a:pPr marL="0" indent="0">
              <a:buNone/>
            </a:pPr>
            <a:r>
              <a:rPr lang="en-US" b="1" dirty="0"/>
              <a:t>How many individual runs do you need?</a:t>
            </a:r>
          </a:p>
          <a:p>
            <a:pPr marL="0" indent="0">
              <a:buNone/>
            </a:pPr>
            <a:endParaRPr lang="en-US" b="1" dirty="0"/>
          </a:p>
          <a:p>
            <a:pPr marL="0" indent="0">
              <a:buNone/>
            </a:pPr>
            <a:r>
              <a:rPr lang="en-US" b="1" i="1" dirty="0"/>
              <a:t>Definitely not too few…</a:t>
            </a:r>
            <a:r>
              <a:rPr lang="en-US" dirty="0"/>
              <a:t> </a:t>
            </a:r>
          </a:p>
          <a:p>
            <a:pPr marL="0" indent="0">
              <a:buNone/>
            </a:pPr>
            <a:endParaRPr lang="en-US" dirty="0"/>
          </a:p>
          <a:p>
            <a:pPr marL="0" indent="0">
              <a:buNone/>
            </a:pPr>
            <a:r>
              <a:rPr lang="en-US" dirty="0"/>
              <a:t>No matter your model, you need to do enough runs to have a large enough sample size to generate reliable statistical estimates. </a:t>
            </a:r>
          </a:p>
          <a:p>
            <a:pPr marL="0" indent="0">
              <a:buNone/>
            </a:pPr>
            <a:endParaRPr lang="en-US" dirty="0"/>
          </a:p>
          <a:p>
            <a:pPr marL="0" indent="0">
              <a:buNone/>
            </a:pPr>
            <a:r>
              <a:rPr lang="en-US" dirty="0"/>
              <a:t>Should probably be thinking of 100 runs as the lowest possible bar here.</a:t>
            </a:r>
          </a:p>
          <a:p>
            <a:pPr marL="0" indent="0">
              <a:buNone/>
            </a:pPr>
            <a:endParaRPr lang="en-US" dirty="0"/>
          </a:p>
          <a:p>
            <a:pPr marL="0" indent="0" algn="ctr">
              <a:buNone/>
            </a:pPr>
            <a:r>
              <a:rPr lang="en-US" i="1" dirty="0"/>
              <a:t>Why would having a very complicated model make this requirement more difficult?</a:t>
            </a:r>
          </a:p>
        </p:txBody>
      </p:sp>
    </p:spTree>
    <p:extLst>
      <p:ext uri="{BB962C8B-B14F-4D97-AF65-F5344CB8AC3E}">
        <p14:creationId xmlns:p14="http://schemas.microsoft.com/office/powerpoint/2010/main" val="44507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Words>1064</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vt:lpstr>
      <vt:lpstr>Calibri</vt:lpstr>
      <vt:lpstr>Calibri Light</vt:lpstr>
      <vt:lpstr>Office Theme</vt:lpstr>
      <vt:lpstr>CMPLXSYS 530</vt:lpstr>
      <vt:lpstr>Agenda for Today</vt:lpstr>
      <vt:lpstr>ABM Results</vt:lpstr>
      <vt:lpstr>Design Process of ABM</vt:lpstr>
      <vt:lpstr>ABM Results</vt:lpstr>
      <vt:lpstr>ABM Results</vt:lpstr>
      <vt:lpstr>ABM Results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Exploring the “input-output space”</vt:lpstr>
      <vt:lpstr>Exploring the “input-output space”</vt:lpstr>
      <vt:lpstr>Exploring the “input-output space”</vt:lpstr>
      <vt:lpstr>Assignment #2</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Lynette Shaw</cp:lastModifiedBy>
  <cp:revision>144</cp:revision>
  <dcterms:created xsi:type="dcterms:W3CDTF">2017-01-06T15:00:21Z</dcterms:created>
  <dcterms:modified xsi:type="dcterms:W3CDTF">2018-01-30T14:04:11Z</dcterms:modified>
</cp:coreProperties>
</file>