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300" r:id="rId3"/>
    <p:sldId id="299" r:id="rId4"/>
    <p:sldId id="337" r:id="rId5"/>
    <p:sldId id="338" r:id="rId6"/>
    <p:sldId id="293" r:id="rId7"/>
    <p:sldId id="268" r:id="rId8"/>
    <p:sldId id="273" r:id="rId9"/>
    <p:sldId id="279" r:id="rId10"/>
    <p:sldId id="280" r:id="rId11"/>
    <p:sldId id="281" r:id="rId12"/>
    <p:sldId id="282" r:id="rId13"/>
    <p:sldId id="283" r:id="rId14"/>
    <p:sldId id="284" r:id="rId15"/>
    <p:sldId id="320" r:id="rId16"/>
    <p:sldId id="285" r:id="rId17"/>
    <p:sldId id="321" r:id="rId18"/>
    <p:sldId id="287" r:id="rId19"/>
    <p:sldId id="295" r:id="rId20"/>
    <p:sldId id="333" r:id="rId21"/>
    <p:sldId id="332" r:id="rId22"/>
    <p:sldId id="329" r:id="rId23"/>
    <p:sldId id="330" r:id="rId24"/>
    <p:sldId id="331" r:id="rId25"/>
    <p:sldId id="296" r:id="rId26"/>
    <p:sldId id="289" r:id="rId27"/>
    <p:sldId id="319" r:id="rId28"/>
    <p:sldId id="288" r:id="rId29"/>
    <p:sldId id="302" r:id="rId30"/>
    <p:sldId id="322" r:id="rId31"/>
    <p:sldId id="305" r:id="rId32"/>
    <p:sldId id="306" r:id="rId33"/>
    <p:sldId id="307" r:id="rId34"/>
    <p:sldId id="308" r:id="rId35"/>
    <p:sldId id="309" r:id="rId36"/>
    <p:sldId id="318" r:id="rId37"/>
    <p:sldId id="315" r:id="rId38"/>
    <p:sldId id="310" r:id="rId39"/>
    <p:sldId id="323" r:id="rId40"/>
    <p:sldId id="325" r:id="rId41"/>
    <p:sldId id="326"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99" autoAdjust="0"/>
    <p:restoredTop sz="89464" autoAdjust="0"/>
  </p:normalViewPr>
  <p:slideViewPr>
    <p:cSldViewPr snapToGrid="0">
      <p:cViewPr varScale="1">
        <p:scale>
          <a:sx n="58" d="100"/>
          <a:sy n="58" d="100"/>
        </p:scale>
        <p:origin x="78"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98.wmf"/><Relationship Id="rId1" Type="http://schemas.openxmlformats.org/officeDocument/2006/relationships/image" Target="../media/image96.wmf"/><Relationship Id="rId5" Type="http://schemas.openxmlformats.org/officeDocument/2006/relationships/image" Target="../media/image87.wmf"/><Relationship Id="rId4" Type="http://schemas.openxmlformats.org/officeDocument/2006/relationships/image" Target="../media/image8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60.wmf"/><Relationship Id="rId13" Type="http://schemas.openxmlformats.org/officeDocument/2006/relationships/image" Target="../media/image65.wmf"/><Relationship Id="rId3" Type="http://schemas.openxmlformats.org/officeDocument/2006/relationships/image" Target="../media/image55.wmf"/><Relationship Id="rId7" Type="http://schemas.openxmlformats.org/officeDocument/2006/relationships/image" Target="../media/image59.wmf"/><Relationship Id="rId12" Type="http://schemas.openxmlformats.org/officeDocument/2006/relationships/image" Target="../media/image64.wmf"/><Relationship Id="rId2" Type="http://schemas.openxmlformats.org/officeDocument/2006/relationships/image" Target="../media/image54.wmf"/><Relationship Id="rId1" Type="http://schemas.openxmlformats.org/officeDocument/2006/relationships/image" Target="../media/image53.wmf"/><Relationship Id="rId6" Type="http://schemas.openxmlformats.org/officeDocument/2006/relationships/image" Target="../media/image58.wmf"/><Relationship Id="rId11" Type="http://schemas.openxmlformats.org/officeDocument/2006/relationships/image" Target="../media/image63.wmf"/><Relationship Id="rId5" Type="http://schemas.openxmlformats.org/officeDocument/2006/relationships/image" Target="../media/image57.wmf"/><Relationship Id="rId10" Type="http://schemas.openxmlformats.org/officeDocument/2006/relationships/image" Target="../media/image62.wmf"/><Relationship Id="rId4" Type="http://schemas.openxmlformats.org/officeDocument/2006/relationships/image" Target="../media/image56.wmf"/><Relationship Id="rId9" Type="http://schemas.openxmlformats.org/officeDocument/2006/relationships/image" Target="../media/image6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 Id="rId5" Type="http://schemas.openxmlformats.org/officeDocument/2006/relationships/image" Target="../media/image70.wmf"/><Relationship Id="rId4" Type="http://schemas.openxmlformats.org/officeDocument/2006/relationships/image" Target="../media/image6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image" Target="../media/image7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79.wmf"/><Relationship Id="rId7" Type="http://schemas.openxmlformats.org/officeDocument/2006/relationships/image" Target="../media/image83.wmf"/><Relationship Id="rId2" Type="http://schemas.openxmlformats.org/officeDocument/2006/relationships/image" Target="../media/image67.wmf"/><Relationship Id="rId1" Type="http://schemas.openxmlformats.org/officeDocument/2006/relationships/image" Target="../media/image66.wmf"/><Relationship Id="rId6" Type="http://schemas.openxmlformats.org/officeDocument/2006/relationships/image" Target="../media/image82.wmf"/><Relationship Id="rId5" Type="http://schemas.openxmlformats.org/officeDocument/2006/relationships/image" Target="../media/image81.wmf"/><Relationship Id="rId4" Type="http://schemas.openxmlformats.org/officeDocument/2006/relationships/image" Target="../media/image8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84.wmf"/><Relationship Id="rId7" Type="http://schemas.openxmlformats.org/officeDocument/2006/relationships/image" Target="../media/image87.wmf"/><Relationship Id="rId2" Type="http://schemas.openxmlformats.org/officeDocument/2006/relationships/image" Target="../media/image67.wmf"/><Relationship Id="rId1" Type="http://schemas.openxmlformats.org/officeDocument/2006/relationships/image" Target="../media/image66.wmf"/><Relationship Id="rId6" Type="http://schemas.openxmlformats.org/officeDocument/2006/relationships/image" Target="../media/image86.wmf"/><Relationship Id="rId5" Type="http://schemas.openxmlformats.org/officeDocument/2006/relationships/image" Target="../media/image79.wmf"/><Relationship Id="rId4" Type="http://schemas.openxmlformats.org/officeDocument/2006/relationships/image" Target="../media/image85.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95.wmf"/><Relationship Id="rId3" Type="http://schemas.openxmlformats.org/officeDocument/2006/relationships/image" Target="../media/image90.wmf"/><Relationship Id="rId7" Type="http://schemas.openxmlformats.org/officeDocument/2006/relationships/image" Target="../media/image94.wmf"/><Relationship Id="rId2" Type="http://schemas.openxmlformats.org/officeDocument/2006/relationships/image" Target="../media/image89.wmf"/><Relationship Id="rId1" Type="http://schemas.openxmlformats.org/officeDocument/2006/relationships/image" Target="../media/image88.wmf"/><Relationship Id="rId6" Type="http://schemas.openxmlformats.org/officeDocument/2006/relationships/image" Target="../media/image93.wmf"/><Relationship Id="rId5" Type="http://schemas.openxmlformats.org/officeDocument/2006/relationships/image" Target="../media/image92.wmf"/><Relationship Id="rId10" Type="http://schemas.openxmlformats.org/officeDocument/2006/relationships/image" Target="../media/image97.wmf"/><Relationship Id="rId4" Type="http://schemas.openxmlformats.org/officeDocument/2006/relationships/image" Target="../media/image91.wmf"/><Relationship Id="rId9" Type="http://schemas.openxmlformats.org/officeDocument/2006/relationships/image" Target="../media/image9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C2CABB-EB14-42B4-9510-FF6105B8D47A}" type="datetimeFigureOut">
              <a:rPr lang="zh-TW" altLang="en-US" smtClean="0"/>
              <a:t>2018/2/12</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5FD5E6-1D4C-4574-A5FD-B73197860C4A}" type="slidenum">
              <a:rPr lang="zh-TW" altLang="en-US" smtClean="0"/>
              <a:t>‹#›</a:t>
            </a:fld>
            <a:endParaRPr lang="zh-TW" altLang="en-US"/>
          </a:p>
        </p:txBody>
      </p:sp>
    </p:spTree>
    <p:extLst>
      <p:ext uri="{BB962C8B-B14F-4D97-AF65-F5344CB8AC3E}">
        <p14:creationId xmlns:p14="http://schemas.microsoft.com/office/powerpoint/2010/main" val="2108770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Stochastic</a:t>
            </a:r>
          </a:p>
          <a:p>
            <a:endParaRPr lang="en-US" altLang="zh-TW" dirty="0"/>
          </a:p>
          <a:p>
            <a:r>
              <a:rPr lang="en-US" altLang="zh-TW" dirty="0"/>
              <a:t>Data</a:t>
            </a:r>
            <a:r>
              <a:rPr lang="en-US" altLang="zh-TW" baseline="0" dirty="0"/>
              <a:t> normalization</a:t>
            </a:r>
          </a:p>
          <a:p>
            <a:endParaRPr lang="en-US" altLang="zh-TW" baseline="0" dirty="0"/>
          </a:p>
          <a:p>
            <a:r>
              <a:rPr lang="en-US" altLang="zh-TW" baseline="0" dirty="0"/>
              <a:t>Mine ,,,,,,</a:t>
            </a:r>
            <a:endParaRPr lang="zh-TW" altLang="en-US" dirty="0"/>
          </a:p>
        </p:txBody>
      </p:sp>
      <p:sp>
        <p:nvSpPr>
          <p:cNvPr id="4" name="投影片編號版面配置區 3"/>
          <p:cNvSpPr>
            <a:spLocks noGrp="1"/>
          </p:cNvSpPr>
          <p:nvPr>
            <p:ph type="sldNum" sz="quarter" idx="10"/>
          </p:nvPr>
        </p:nvSpPr>
        <p:spPr/>
        <p:txBody>
          <a:bodyPr/>
          <a:lstStyle/>
          <a:p>
            <a:fld id="{3D5FD5E6-1D4C-4574-A5FD-B73197860C4A}" type="slidenum">
              <a:rPr lang="zh-TW" altLang="en-US" smtClean="0"/>
              <a:t>1</a:t>
            </a:fld>
            <a:endParaRPr lang="zh-TW" altLang="en-US"/>
          </a:p>
        </p:txBody>
      </p:sp>
    </p:spTree>
    <p:extLst>
      <p:ext uri="{BB962C8B-B14F-4D97-AF65-F5344CB8AC3E}">
        <p14:creationId xmlns:p14="http://schemas.microsoft.com/office/powerpoint/2010/main" val="624112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Larger Gradient </a:t>
            </a:r>
            <a:endParaRPr lang="zh-TW" altLang="en-US" sz="1200" dirty="0"/>
          </a:p>
          <a:p>
            <a:pPr algn="ctr"/>
            <a:r>
              <a:rPr lang="en-US" altLang="zh-TW" sz="1200" dirty="0"/>
              <a:t>Smaller Learning</a:t>
            </a:r>
          </a:p>
          <a:p>
            <a:pPr algn="ctr"/>
            <a:r>
              <a:rPr lang="en-US" altLang="zh-TW" sz="1200" dirty="0"/>
              <a:t>Rate </a:t>
            </a: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15</a:t>
            </a:fld>
            <a:endParaRPr lang="zh-TW" altLang="en-US"/>
          </a:p>
        </p:txBody>
      </p:sp>
    </p:spTree>
    <p:extLst>
      <p:ext uri="{BB962C8B-B14F-4D97-AF65-F5344CB8AC3E}">
        <p14:creationId xmlns:p14="http://schemas.microsoft.com/office/powerpoint/2010/main" val="22588154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You will ignore it in this case,</a:t>
            </a:r>
          </a:p>
          <a:p>
            <a:r>
              <a:rPr lang="en-US" altLang="zh-TW" dirty="0"/>
              <a:t>Because the second is always the </a:t>
            </a:r>
            <a:r>
              <a:rPr lang="en-US" altLang="zh-TW" dirty="0" err="1"/>
              <a:t>saem</a:t>
            </a:r>
            <a:endParaRPr lang="en-US" altLang="zh-TW" dirty="0"/>
          </a:p>
          <a:p>
            <a:endParaRPr lang="en-US" altLang="zh-TW" dirty="0"/>
          </a:p>
          <a:p>
            <a:r>
              <a:rPr lang="en-US" altLang="zh-TW" dirty="0"/>
              <a:t>For </a:t>
            </a:r>
            <a:r>
              <a:rPr lang="en-US" altLang="zh-TW" dirty="0" err="1"/>
              <a:t>taylor</a:t>
            </a:r>
            <a:r>
              <a:rPr lang="en-US" altLang="zh-TW" dirty="0"/>
              <a:t>, second</a:t>
            </a:r>
            <a:r>
              <a:rPr lang="en-US" altLang="zh-TW" baseline="0" dirty="0"/>
              <a:t> order is </a:t>
            </a:r>
            <a:r>
              <a:rPr lang="en-US" altLang="zh-TW" baseline="0" dirty="0" err="1"/>
              <a:t>consdierd</a:t>
            </a:r>
            <a:endParaRPr lang="zh-TW" altLang="en-US" dirty="0"/>
          </a:p>
        </p:txBody>
      </p:sp>
      <p:sp>
        <p:nvSpPr>
          <p:cNvPr id="4" name="投影片編號版面配置區 3"/>
          <p:cNvSpPr>
            <a:spLocks noGrp="1"/>
          </p:cNvSpPr>
          <p:nvPr>
            <p:ph type="sldNum" sz="quarter" idx="10"/>
          </p:nvPr>
        </p:nvSpPr>
        <p:spPr/>
        <p:txBody>
          <a:bodyPr/>
          <a:lstStyle/>
          <a:p>
            <a:fld id="{E1F38C80-00F7-436B-8B87-50F370165391}" type="slidenum">
              <a:rPr lang="zh-TW" altLang="en-US" smtClean="0"/>
              <a:t>16</a:t>
            </a:fld>
            <a:endParaRPr lang="zh-TW" altLang="en-US"/>
          </a:p>
        </p:txBody>
      </p:sp>
    </p:spTree>
    <p:extLst>
      <p:ext uri="{BB962C8B-B14F-4D97-AF65-F5344CB8AC3E}">
        <p14:creationId xmlns:p14="http://schemas.microsoft.com/office/powerpoint/2010/main" val="72491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Larger Gradient </a:t>
            </a:r>
            <a:endParaRPr lang="zh-TW" altLang="en-US" sz="1200" dirty="0"/>
          </a:p>
          <a:p>
            <a:pPr algn="ctr"/>
            <a:r>
              <a:rPr lang="en-US" altLang="zh-TW" sz="1200" dirty="0"/>
              <a:t>Smaller Learning</a:t>
            </a:r>
          </a:p>
          <a:p>
            <a:pPr algn="ctr"/>
            <a:r>
              <a:rPr lang="en-US" altLang="zh-TW" sz="1200" dirty="0"/>
              <a:t>Rate </a:t>
            </a: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17</a:t>
            </a:fld>
            <a:endParaRPr lang="zh-TW" altLang="en-US"/>
          </a:p>
        </p:txBody>
      </p:sp>
    </p:spTree>
    <p:extLst>
      <p:ext uri="{BB962C8B-B14F-4D97-AF65-F5344CB8AC3E}">
        <p14:creationId xmlns:p14="http://schemas.microsoft.com/office/powerpoint/2010/main" val="29147702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What would</a:t>
            </a:r>
            <a:r>
              <a:rPr lang="en-US" altLang="zh-TW" baseline="0" dirty="0"/>
              <a:t> you see?</a:t>
            </a:r>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18</a:t>
            </a:fld>
            <a:endParaRPr lang="zh-TW" altLang="en-US"/>
          </a:p>
        </p:txBody>
      </p:sp>
    </p:spTree>
    <p:extLst>
      <p:ext uri="{BB962C8B-B14F-4D97-AF65-F5344CB8AC3E}">
        <p14:creationId xmlns:p14="http://schemas.microsoft.com/office/powerpoint/2010/main" val="27494211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Each time</a:t>
            </a:r>
            <a:r>
              <a:rPr lang="zh-TW" altLang="en-US" sz="1200" dirty="0"/>
              <a:t> </a:t>
            </a:r>
            <a:r>
              <a:rPr lang="en-US" altLang="zh-TW" sz="1200" dirty="0"/>
              <a:t>we update</a:t>
            </a:r>
            <a:r>
              <a:rPr lang="en-US" altLang="zh-TW" sz="1200" baseline="0" dirty="0"/>
              <a:t> </a:t>
            </a:r>
            <a:r>
              <a:rPr lang="en-US" altLang="zh-TW" sz="1200" baseline="0" dirty="0" err="1"/>
              <a:t>paramters</a:t>
            </a:r>
            <a:r>
              <a:rPr lang="en-US" altLang="zh-TW" sz="1200" baseline="0" dirty="0"/>
              <a:t>, we have different target</a:t>
            </a:r>
            <a:r>
              <a:rPr lang="zh-TW" altLang="en-US" sz="1200" baseline="0" dirty="0"/>
              <a:t> </a:t>
            </a:r>
            <a:r>
              <a:rPr lang="en-US" altLang="zh-TW" sz="1200" baseline="0" dirty="0"/>
              <a:t>-&gt; </a:t>
            </a:r>
            <a:r>
              <a:rPr lang="zh-TW" altLang="en-US" sz="1200" dirty="0"/>
              <a:t>不安</a:t>
            </a: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Shuffle data, and repeat above process</a:t>
            </a: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20</a:t>
            </a:fld>
            <a:endParaRPr lang="zh-TW" altLang="en-US"/>
          </a:p>
        </p:txBody>
      </p:sp>
    </p:spTree>
    <p:extLst>
      <p:ext uri="{BB962C8B-B14F-4D97-AF65-F5344CB8AC3E}">
        <p14:creationId xmlns:p14="http://schemas.microsoft.com/office/powerpoint/2010/main" val="21719328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Full?</a:t>
            </a:r>
            <a:endParaRPr lang="zh-TW" altLang="en-US" dirty="0"/>
          </a:p>
        </p:txBody>
      </p:sp>
      <p:sp>
        <p:nvSpPr>
          <p:cNvPr id="4" name="投影片編號版面配置區 3"/>
          <p:cNvSpPr>
            <a:spLocks noGrp="1"/>
          </p:cNvSpPr>
          <p:nvPr>
            <p:ph type="sldNum" sz="quarter" idx="10"/>
          </p:nvPr>
        </p:nvSpPr>
        <p:spPr/>
        <p:txBody>
          <a:bodyPr/>
          <a:lstStyle/>
          <a:p>
            <a:fld id="{3D5FD5E6-1D4C-4574-A5FD-B73197860C4A}" type="slidenum">
              <a:rPr lang="zh-TW" altLang="en-US" smtClean="0"/>
              <a:t>21</a:t>
            </a:fld>
            <a:endParaRPr lang="zh-TW" altLang="en-US"/>
          </a:p>
        </p:txBody>
      </p:sp>
    </p:spTree>
    <p:extLst>
      <p:ext uri="{BB962C8B-B14F-4D97-AF65-F5344CB8AC3E}">
        <p14:creationId xmlns:p14="http://schemas.microsoft.com/office/powerpoint/2010/main" val="24895591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C8CB7710-8CD0-4638-B869-9CE298800CD8}" type="slidenum">
              <a:rPr lang="zh-TW" altLang="en-US" smtClean="0"/>
              <a:t>22</a:t>
            </a:fld>
            <a:endParaRPr lang="zh-TW" altLang="en-US"/>
          </a:p>
        </p:txBody>
      </p:sp>
    </p:spTree>
    <p:extLst>
      <p:ext uri="{BB962C8B-B14F-4D97-AF65-F5344CB8AC3E}">
        <p14:creationId xmlns:p14="http://schemas.microsoft.com/office/powerpoint/2010/main" val="39162627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Draw it?</a:t>
            </a:r>
            <a:endParaRPr lang="zh-TW" altLang="en-US" dirty="0"/>
          </a:p>
        </p:txBody>
      </p:sp>
      <p:sp>
        <p:nvSpPr>
          <p:cNvPr id="4" name="投影片編號版面配置區 3"/>
          <p:cNvSpPr>
            <a:spLocks noGrp="1"/>
          </p:cNvSpPr>
          <p:nvPr>
            <p:ph type="sldNum" sz="quarter" idx="10"/>
          </p:nvPr>
        </p:nvSpPr>
        <p:spPr/>
        <p:txBody>
          <a:bodyPr/>
          <a:lstStyle/>
          <a:p>
            <a:fld id="{1504DF33-A099-48C3-97F8-77FEC4A41389}" type="slidenum">
              <a:rPr lang="zh-TW" altLang="en-US" smtClean="0"/>
              <a:t>23</a:t>
            </a:fld>
            <a:endParaRPr lang="zh-TW" altLang="en-US"/>
          </a:p>
        </p:txBody>
      </p:sp>
    </p:spTree>
    <p:extLst>
      <p:ext uri="{BB962C8B-B14F-4D97-AF65-F5344CB8AC3E}">
        <p14:creationId xmlns:p14="http://schemas.microsoft.com/office/powerpoint/2010/main" val="33728237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5D05C0D-00F1-4D27-9FA2-F1BC4B0526DB}" type="slidenum">
              <a:rPr lang="zh-TW" altLang="en-US" smtClean="0"/>
              <a:t>24</a:t>
            </a:fld>
            <a:endParaRPr lang="zh-TW" altLang="en-US"/>
          </a:p>
        </p:txBody>
      </p:sp>
    </p:spTree>
    <p:extLst>
      <p:ext uri="{BB962C8B-B14F-4D97-AF65-F5344CB8AC3E}">
        <p14:creationId xmlns:p14="http://schemas.microsoft.com/office/powerpoint/2010/main" val="10457151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Can we demo this???????????????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https://standardfrancis.wordpress.com/2015/04/16/batch-normalization/</a:t>
            </a: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28</a:t>
            </a:fld>
            <a:endParaRPr lang="zh-TW" altLang="en-US"/>
          </a:p>
        </p:txBody>
      </p:sp>
    </p:spTree>
    <p:extLst>
      <p:ext uri="{BB962C8B-B14F-4D97-AF65-F5344CB8AC3E}">
        <p14:creationId xmlns:p14="http://schemas.microsoft.com/office/powerpoint/2010/main" val="3522449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Draw is so comply use</a:t>
            </a:r>
            <a:r>
              <a:rPr lang="en-US" altLang="zh-TW" baseline="0" dirty="0"/>
              <a:t> </a:t>
            </a:r>
            <a:r>
              <a:rPr lang="en-US" altLang="zh-TW" baseline="0" dirty="0" err="1"/>
              <a:t>minecraft</a:t>
            </a:r>
            <a:endParaRPr lang="en-US" altLang="zh-TW" dirty="0"/>
          </a:p>
          <a:p>
            <a:endParaRPr lang="en-US" altLang="zh-TW" dirty="0"/>
          </a:p>
          <a:p>
            <a:r>
              <a:rPr lang="en-US" altLang="zh-TW" dirty="0"/>
              <a:t>Easy</a:t>
            </a:r>
            <a:r>
              <a:rPr lang="en-US" altLang="zh-TW" baseline="0" dirty="0"/>
              <a:t> for more than two variables</a:t>
            </a: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95D05C0D-00F1-4D27-9FA2-F1BC4B0526DB}" type="slidenum">
              <a:rPr lang="zh-TW" altLang="en-US" smtClean="0"/>
              <a:t>3</a:t>
            </a:fld>
            <a:endParaRPr lang="zh-TW" altLang="en-US"/>
          </a:p>
        </p:txBody>
      </p:sp>
    </p:spTree>
    <p:extLst>
      <p:ext uri="{BB962C8B-B14F-4D97-AF65-F5344CB8AC3E}">
        <p14:creationId xmlns:p14="http://schemas.microsoft.com/office/powerpoint/2010/main" val="32681175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rgbClr val="0000FF"/>
                </a:solidFill>
              </a:rPr>
              <a:t>You cannot know C(</a:t>
            </a:r>
            <a:r>
              <a:rPr lang="el-GR" altLang="zh-TW" sz="1200" dirty="0">
                <a:solidFill>
                  <a:srgbClr val="0000FF"/>
                </a:solidFill>
              </a:rPr>
              <a:t>θ</a:t>
            </a:r>
            <a:r>
              <a:rPr lang="en-US" altLang="zh-TW" sz="1200" dirty="0">
                <a:solidFill>
                  <a:srgbClr val="0000FF"/>
                </a:solidFill>
              </a:rPr>
              <a:t>) outside the red circle!</a:t>
            </a:r>
            <a:endParaRPr lang="zh-TW" altLang="en-US" sz="1200" dirty="0">
              <a:solidFill>
                <a:srgbClr val="0000FF"/>
              </a:solidFill>
            </a:endParaRPr>
          </a:p>
          <a:p>
            <a:endParaRPr lang="zh-TW" altLang="en-US" dirty="0"/>
          </a:p>
        </p:txBody>
      </p:sp>
      <p:sp>
        <p:nvSpPr>
          <p:cNvPr id="4" name="投影片編號版面配置區 3"/>
          <p:cNvSpPr>
            <a:spLocks noGrp="1"/>
          </p:cNvSpPr>
          <p:nvPr>
            <p:ph type="sldNum" sz="quarter" idx="10"/>
          </p:nvPr>
        </p:nvSpPr>
        <p:spPr/>
        <p:txBody>
          <a:bodyPr/>
          <a:lstStyle/>
          <a:p>
            <a:fld id="{1504DF33-A099-48C3-97F8-77FEC4A41389}" type="slidenum">
              <a:rPr lang="zh-TW" altLang="en-US" smtClean="0"/>
              <a:t>31</a:t>
            </a:fld>
            <a:endParaRPr lang="zh-TW" altLang="en-US"/>
          </a:p>
        </p:txBody>
      </p:sp>
    </p:spTree>
    <p:extLst>
      <p:ext uri="{BB962C8B-B14F-4D97-AF65-F5344CB8AC3E}">
        <p14:creationId xmlns:p14="http://schemas.microsoft.com/office/powerpoint/2010/main" val="20289387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eta</a:t>
            </a:r>
            <a:endParaRPr lang="zh-TW" altLang="en-US" dirty="0"/>
          </a:p>
        </p:txBody>
      </p:sp>
      <p:sp>
        <p:nvSpPr>
          <p:cNvPr id="4" name="投影片編號版面配置區 3"/>
          <p:cNvSpPr>
            <a:spLocks noGrp="1"/>
          </p:cNvSpPr>
          <p:nvPr>
            <p:ph type="sldNum" sz="quarter" idx="10"/>
          </p:nvPr>
        </p:nvSpPr>
        <p:spPr/>
        <p:txBody>
          <a:bodyPr/>
          <a:lstStyle/>
          <a:p>
            <a:fld id="{1504DF33-A099-48C3-97F8-77FEC4A41389}" type="slidenum">
              <a:rPr lang="zh-TW" altLang="en-US" smtClean="0"/>
              <a:t>37</a:t>
            </a:fld>
            <a:endParaRPr lang="zh-TW" altLang="en-US"/>
          </a:p>
        </p:txBody>
      </p:sp>
    </p:spTree>
    <p:extLst>
      <p:ext uri="{BB962C8B-B14F-4D97-AF65-F5344CB8AC3E}">
        <p14:creationId xmlns:p14="http://schemas.microsoft.com/office/powerpoint/2010/main" val="34734863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1" dirty="0">
                <a:solidFill>
                  <a:srgbClr val="0000FF"/>
                </a:solidFill>
              </a:rPr>
              <a:t>Simple, right?</a:t>
            </a:r>
            <a:endParaRPr lang="zh-TW" altLang="en-US" sz="1200" b="1" dirty="0">
              <a:solidFill>
                <a:srgbClr val="0000FF"/>
              </a:solidFill>
            </a:endParaRPr>
          </a:p>
          <a:p>
            <a:endParaRPr lang="zh-TW" altLang="en-US" dirty="0"/>
          </a:p>
        </p:txBody>
      </p:sp>
      <p:sp>
        <p:nvSpPr>
          <p:cNvPr id="4" name="投影片編號版面配置區 3"/>
          <p:cNvSpPr>
            <a:spLocks noGrp="1"/>
          </p:cNvSpPr>
          <p:nvPr>
            <p:ph type="sldNum" sz="quarter" idx="10"/>
          </p:nvPr>
        </p:nvSpPr>
        <p:spPr/>
        <p:txBody>
          <a:bodyPr/>
          <a:lstStyle/>
          <a:p>
            <a:fld id="{95D05C0D-00F1-4D27-9FA2-F1BC4B0526DB}" type="slidenum">
              <a:rPr lang="zh-TW" altLang="en-US" smtClean="0"/>
              <a:t>38</a:t>
            </a:fld>
            <a:endParaRPr lang="zh-TW" altLang="en-US"/>
          </a:p>
        </p:txBody>
      </p:sp>
    </p:spTree>
    <p:extLst>
      <p:ext uri="{BB962C8B-B14F-4D97-AF65-F5344CB8AC3E}">
        <p14:creationId xmlns:p14="http://schemas.microsoft.com/office/powerpoint/2010/main" val="25302367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t>Optimization neural network is an non-convex optimization problem ……</a:t>
            </a:r>
          </a:p>
          <a:p>
            <a:endParaRPr lang="zh-TW" altLang="en-US" dirty="0"/>
          </a:p>
        </p:txBody>
      </p:sp>
      <p:sp>
        <p:nvSpPr>
          <p:cNvPr id="4" name="投影片編號版面配置區 3"/>
          <p:cNvSpPr>
            <a:spLocks noGrp="1"/>
          </p:cNvSpPr>
          <p:nvPr>
            <p:ph type="sldNum" sz="quarter" idx="10"/>
          </p:nvPr>
        </p:nvSpPr>
        <p:spPr/>
        <p:txBody>
          <a:bodyPr/>
          <a:lstStyle/>
          <a:p>
            <a:fld id="{0FEF7412-3632-4F86-9F0D-96DD7199597B}" type="slidenum">
              <a:rPr lang="zh-TW" altLang="en-US" smtClean="0"/>
              <a:t>40</a:t>
            </a:fld>
            <a:endParaRPr lang="zh-TW" altLang="en-US"/>
          </a:p>
        </p:txBody>
      </p:sp>
    </p:spTree>
    <p:extLst>
      <p:ext uri="{BB962C8B-B14F-4D97-AF65-F5344CB8AC3E}">
        <p14:creationId xmlns:p14="http://schemas.microsoft.com/office/powerpoint/2010/main" val="37867685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t>Optimization neural network is an non-convex optimization problem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t>Why?</a:t>
            </a:r>
          </a:p>
          <a:p>
            <a:endParaRPr lang="zh-TW" altLang="en-US" dirty="0"/>
          </a:p>
        </p:txBody>
      </p:sp>
      <p:sp>
        <p:nvSpPr>
          <p:cNvPr id="4" name="投影片編號版面配置區 3"/>
          <p:cNvSpPr>
            <a:spLocks noGrp="1"/>
          </p:cNvSpPr>
          <p:nvPr>
            <p:ph type="sldNum" sz="quarter" idx="10"/>
          </p:nvPr>
        </p:nvSpPr>
        <p:spPr/>
        <p:txBody>
          <a:bodyPr/>
          <a:lstStyle/>
          <a:p>
            <a:fld id="{0FEF7412-3632-4F86-9F0D-96DD7199597B}" type="slidenum">
              <a:rPr lang="zh-TW" altLang="en-US" smtClean="0"/>
              <a:t>41</a:t>
            </a:fld>
            <a:endParaRPr lang="zh-TW" altLang="en-US"/>
          </a:p>
        </p:txBody>
      </p:sp>
    </p:spTree>
    <p:extLst>
      <p:ext uri="{BB962C8B-B14F-4D97-AF65-F5344CB8AC3E}">
        <p14:creationId xmlns:p14="http://schemas.microsoft.com/office/powerpoint/2010/main" val="1602890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Demo </a:t>
            </a:r>
            <a:r>
              <a:rPr lang="en-US" altLang="zh-TW" dirty="0" err="1"/>
              <a:t>minecraft</a:t>
            </a:r>
            <a:endParaRPr lang="zh-TW" altLang="en-US" dirty="0"/>
          </a:p>
        </p:txBody>
      </p:sp>
      <p:sp>
        <p:nvSpPr>
          <p:cNvPr id="4" name="投影片編號版面配置區 3"/>
          <p:cNvSpPr>
            <a:spLocks noGrp="1"/>
          </p:cNvSpPr>
          <p:nvPr>
            <p:ph type="sldNum" sz="quarter" idx="10"/>
          </p:nvPr>
        </p:nvSpPr>
        <p:spPr/>
        <p:txBody>
          <a:bodyPr/>
          <a:lstStyle/>
          <a:p>
            <a:fld id="{3D5FD5E6-1D4C-4574-A5FD-B73197860C4A}" type="slidenum">
              <a:rPr lang="zh-TW" altLang="en-US" smtClean="0"/>
              <a:t>4</a:t>
            </a:fld>
            <a:endParaRPr lang="zh-TW" altLang="en-US"/>
          </a:p>
        </p:txBody>
      </p:sp>
    </p:spTree>
    <p:extLst>
      <p:ext uri="{BB962C8B-B14F-4D97-AF65-F5344CB8AC3E}">
        <p14:creationId xmlns:p14="http://schemas.microsoft.com/office/powerpoint/2010/main" val="1659176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D5FD5E6-1D4C-4574-A5FD-B73197860C4A}" type="slidenum">
              <a:rPr lang="zh-TW" altLang="en-US" smtClean="0"/>
              <a:t>7</a:t>
            </a:fld>
            <a:endParaRPr lang="zh-TW" altLang="en-US"/>
          </a:p>
        </p:txBody>
      </p:sp>
    </p:spTree>
    <p:extLst>
      <p:ext uri="{BB962C8B-B14F-4D97-AF65-F5344CB8AC3E}">
        <p14:creationId xmlns:p14="http://schemas.microsoft.com/office/powerpoint/2010/main" val="4289990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solidFill>
                  <a:srgbClr val="0000FF"/>
                </a:solidFill>
              </a:rPr>
              <a:t>Advanced Idea: </a:t>
            </a:r>
            <a:r>
              <a:rPr lang="en-US" altLang="zh-TW" sz="1200" b="0" i="0" kern="1200" dirty="0">
                <a:solidFill>
                  <a:schemeClr val="tx1"/>
                </a:solidFill>
                <a:effectLst/>
                <a:latin typeface="+mn-lt"/>
                <a:ea typeface="+mn-ea"/>
                <a:cs typeface="+mn-cs"/>
              </a:rPr>
              <a:t>Eta</a:t>
            </a:r>
            <a:endParaRPr lang="en-US" altLang="zh-TW" dirty="0">
              <a:solidFill>
                <a:srgbClr val="0000FF"/>
              </a:solidFill>
            </a:endParaRPr>
          </a:p>
          <a:p>
            <a:pPr lvl="1"/>
            <a:r>
              <a:rPr lang="en-US" altLang="zh-TW" dirty="0">
                <a:solidFill>
                  <a:srgbClr val="0000FF"/>
                </a:solidFill>
              </a:rPr>
              <a:t>Can we give each parameters different learning rates?</a:t>
            </a:r>
          </a:p>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8</a:t>
            </a:fld>
            <a:endParaRPr lang="zh-TW" altLang="en-US"/>
          </a:p>
        </p:txBody>
      </p:sp>
    </p:spTree>
    <p:extLst>
      <p:ext uri="{BB962C8B-B14F-4D97-AF65-F5344CB8AC3E}">
        <p14:creationId xmlns:p14="http://schemas.microsoft.com/office/powerpoint/2010/main" val="1610219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Why</a:t>
            </a:r>
            <a:r>
              <a:rPr lang="en-US" altLang="zh-TW" baseline="0" dirty="0"/>
              <a:t> square</a:t>
            </a:r>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10</a:t>
            </a:fld>
            <a:endParaRPr lang="zh-TW" altLang="en-US"/>
          </a:p>
        </p:txBody>
      </p:sp>
    </p:spTree>
    <p:extLst>
      <p:ext uri="{BB962C8B-B14F-4D97-AF65-F5344CB8AC3E}">
        <p14:creationId xmlns:p14="http://schemas.microsoft.com/office/powerpoint/2010/main" val="3930105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11</a:t>
            </a:fld>
            <a:endParaRPr lang="zh-TW" altLang="en-US"/>
          </a:p>
        </p:txBody>
      </p:sp>
    </p:spTree>
    <p:extLst>
      <p:ext uri="{BB962C8B-B14F-4D97-AF65-F5344CB8AC3E}">
        <p14:creationId xmlns:p14="http://schemas.microsoft.com/office/powerpoint/2010/main" val="2683498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Contradiction??????</a:t>
            </a:r>
            <a:endParaRPr lang="zh-TW" altLang="en-US" dirty="0"/>
          </a:p>
        </p:txBody>
      </p:sp>
      <p:sp>
        <p:nvSpPr>
          <p:cNvPr id="4" name="投影片編號版面配置區 3"/>
          <p:cNvSpPr>
            <a:spLocks noGrp="1"/>
          </p:cNvSpPr>
          <p:nvPr>
            <p:ph type="sldNum" sz="quarter" idx="10"/>
          </p:nvPr>
        </p:nvSpPr>
        <p:spPr/>
        <p:txBody>
          <a:bodyPr/>
          <a:lstStyle/>
          <a:p>
            <a:fld id="{E1F38C80-00F7-436B-8B87-50F370165391}" type="slidenum">
              <a:rPr lang="zh-TW" altLang="en-US" smtClean="0"/>
              <a:t>12</a:t>
            </a:fld>
            <a:endParaRPr lang="zh-TW" altLang="en-US"/>
          </a:p>
        </p:txBody>
      </p:sp>
    </p:spTree>
    <p:extLst>
      <p:ext uri="{BB962C8B-B14F-4D97-AF65-F5344CB8AC3E}">
        <p14:creationId xmlns:p14="http://schemas.microsoft.com/office/powerpoint/2010/main" val="1660350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http://seed.ucsd.edu/mediawiki/images/6/6a/Adagrad.pdf</a:t>
            </a:r>
          </a:p>
          <a:p>
            <a:r>
              <a:rPr lang="en-US" altLang="zh-TW" dirty="0"/>
              <a:t>http://courses.cs.washington.edu/courses/cse547/15sp/slides/adagrad.pdf</a:t>
            </a:r>
          </a:p>
          <a:p>
            <a:endParaRPr lang="en-US" altLang="zh-TW" dirty="0"/>
          </a:p>
          <a:p>
            <a:r>
              <a:rPr lang="en-US" altLang="zh-TW" sz="1200" b="0" i="0" kern="1200" dirty="0">
                <a:solidFill>
                  <a:schemeClr val="tx1"/>
                </a:solidFill>
                <a:effectLst/>
                <a:latin typeface="+mn-lt"/>
                <a:ea typeface="+mn-ea"/>
                <a:cs typeface="+mn-cs"/>
              </a:rPr>
              <a:t>Some features can be extremely useful and informative to an optimization problem but they may not show up in most of the training instances or data. If, when they do show up, they are weighted equally in terms of learning rate as a feature that has shown up hundreds of times we are practically saying that the influence of such features means nothing in the overall optimization (it's impact per step in the stochastic gradient descent will be so small that it can practically be discounted). To counter this, </a:t>
            </a:r>
            <a:r>
              <a:rPr lang="en-US" altLang="zh-TW" sz="1200" b="0" i="0" kern="1200" dirty="0" err="1">
                <a:solidFill>
                  <a:schemeClr val="tx1"/>
                </a:solidFill>
                <a:effectLst/>
                <a:latin typeface="+mn-lt"/>
                <a:ea typeface="+mn-ea"/>
                <a:cs typeface="+mn-cs"/>
              </a:rPr>
              <a:t>AdaGrad</a:t>
            </a:r>
            <a:r>
              <a:rPr lang="en-US" altLang="zh-TW" sz="1200" b="0" i="0" kern="1200" dirty="0">
                <a:solidFill>
                  <a:schemeClr val="tx1"/>
                </a:solidFill>
                <a:effectLst/>
                <a:latin typeface="+mn-lt"/>
                <a:ea typeface="+mn-ea"/>
                <a:cs typeface="+mn-cs"/>
              </a:rPr>
              <a:t> makes it such that features that are more sparse in the data have a higher learning rate which translates into a larger update for that feature (i.e. in logistic regression that feature's regression coefficient will be increased/decreased more than a coefficient of a feature that is seen very often).</a:t>
            </a:r>
            <a:br>
              <a:rPr lang="en-US" altLang="zh-TW" dirty="0"/>
            </a:br>
            <a:br>
              <a:rPr lang="en-US" altLang="zh-TW" dirty="0"/>
            </a:br>
            <a:r>
              <a:rPr lang="en-US" altLang="zh-TW" sz="1200" b="0" i="0" kern="1200" dirty="0">
                <a:solidFill>
                  <a:schemeClr val="tx1"/>
                </a:solidFill>
                <a:effectLst/>
                <a:latin typeface="+mn-lt"/>
                <a:ea typeface="+mn-ea"/>
                <a:cs typeface="+mn-cs"/>
              </a:rPr>
              <a:t>Simply put, sparse features can be very useful. I don't have an example of application in neural network training. Different adaptive learning algorithms are useful with different data (it would really depend on what your data is and how much importance you place on sparse features). </a:t>
            </a:r>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13</a:t>
            </a:fld>
            <a:endParaRPr lang="zh-TW" altLang="en-US"/>
          </a:p>
        </p:txBody>
      </p:sp>
    </p:spTree>
    <p:extLst>
      <p:ext uri="{BB962C8B-B14F-4D97-AF65-F5344CB8AC3E}">
        <p14:creationId xmlns:p14="http://schemas.microsoft.com/office/powerpoint/2010/main" val="1778397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075530D7-D365-434A-A1C5-9D1EA6A59F33}" type="datetimeFigureOut">
              <a:rPr lang="zh-TW" altLang="en-US" smtClean="0"/>
              <a:t>2018/2/12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6D7AD17-CCB3-4BD5-8827-FA38ED0EA86B}" type="slidenum">
              <a:rPr lang="zh-TW" altLang="en-US" smtClean="0"/>
              <a:t>‹#›</a:t>
            </a:fld>
            <a:endParaRPr lang="zh-TW" altLang="en-US"/>
          </a:p>
        </p:txBody>
      </p:sp>
    </p:spTree>
    <p:extLst>
      <p:ext uri="{BB962C8B-B14F-4D97-AF65-F5344CB8AC3E}">
        <p14:creationId xmlns:p14="http://schemas.microsoft.com/office/powerpoint/2010/main" val="2400364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75530D7-D365-434A-A1C5-9D1EA6A59F33}" type="datetimeFigureOut">
              <a:rPr lang="zh-TW" altLang="en-US" smtClean="0"/>
              <a:t>2018/2/12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6D7AD17-CCB3-4BD5-8827-FA38ED0EA86B}" type="slidenum">
              <a:rPr lang="zh-TW" altLang="en-US" smtClean="0"/>
              <a:t>‹#›</a:t>
            </a:fld>
            <a:endParaRPr lang="zh-TW" altLang="en-US"/>
          </a:p>
        </p:txBody>
      </p:sp>
    </p:spTree>
    <p:extLst>
      <p:ext uri="{BB962C8B-B14F-4D97-AF65-F5344CB8AC3E}">
        <p14:creationId xmlns:p14="http://schemas.microsoft.com/office/powerpoint/2010/main" val="626858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75530D7-D365-434A-A1C5-9D1EA6A59F33}" type="datetimeFigureOut">
              <a:rPr lang="zh-TW" altLang="en-US" smtClean="0"/>
              <a:t>2018/2/12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6D7AD17-CCB3-4BD5-8827-FA38ED0EA86B}" type="slidenum">
              <a:rPr lang="zh-TW" altLang="en-US" smtClean="0"/>
              <a:t>‹#›</a:t>
            </a:fld>
            <a:endParaRPr lang="zh-TW" altLang="en-US"/>
          </a:p>
        </p:txBody>
      </p:sp>
    </p:spTree>
    <p:extLst>
      <p:ext uri="{BB962C8B-B14F-4D97-AF65-F5344CB8AC3E}">
        <p14:creationId xmlns:p14="http://schemas.microsoft.com/office/powerpoint/2010/main" val="4183345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75530D7-D365-434A-A1C5-9D1EA6A59F33}" type="datetimeFigureOut">
              <a:rPr lang="zh-TW" altLang="en-US" smtClean="0"/>
              <a:t>2018/2/12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6D7AD17-CCB3-4BD5-8827-FA38ED0EA86B}" type="slidenum">
              <a:rPr lang="zh-TW" altLang="en-US" smtClean="0"/>
              <a:t>‹#›</a:t>
            </a:fld>
            <a:endParaRPr lang="zh-TW" altLang="en-US"/>
          </a:p>
        </p:txBody>
      </p:sp>
    </p:spTree>
    <p:extLst>
      <p:ext uri="{BB962C8B-B14F-4D97-AF65-F5344CB8AC3E}">
        <p14:creationId xmlns:p14="http://schemas.microsoft.com/office/powerpoint/2010/main" val="2360987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075530D7-D365-434A-A1C5-9D1EA6A59F33}" type="datetimeFigureOut">
              <a:rPr lang="zh-TW" altLang="en-US" smtClean="0"/>
              <a:t>2018/2/12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6D7AD17-CCB3-4BD5-8827-FA38ED0EA86B}" type="slidenum">
              <a:rPr lang="zh-TW" altLang="en-US" smtClean="0"/>
              <a:t>‹#›</a:t>
            </a:fld>
            <a:endParaRPr lang="zh-TW" altLang="en-US"/>
          </a:p>
        </p:txBody>
      </p:sp>
    </p:spTree>
    <p:extLst>
      <p:ext uri="{BB962C8B-B14F-4D97-AF65-F5344CB8AC3E}">
        <p14:creationId xmlns:p14="http://schemas.microsoft.com/office/powerpoint/2010/main" val="238940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075530D7-D365-434A-A1C5-9D1EA6A59F33}" type="datetimeFigureOut">
              <a:rPr lang="zh-TW" altLang="en-US" smtClean="0"/>
              <a:t>2018/2/12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6D7AD17-CCB3-4BD5-8827-FA38ED0EA86B}" type="slidenum">
              <a:rPr lang="zh-TW" altLang="en-US" smtClean="0"/>
              <a:t>‹#›</a:t>
            </a:fld>
            <a:endParaRPr lang="zh-TW" altLang="en-US"/>
          </a:p>
        </p:txBody>
      </p:sp>
    </p:spTree>
    <p:extLst>
      <p:ext uri="{BB962C8B-B14F-4D97-AF65-F5344CB8AC3E}">
        <p14:creationId xmlns:p14="http://schemas.microsoft.com/office/powerpoint/2010/main" val="3759650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075530D7-D365-434A-A1C5-9D1EA6A59F33}" type="datetimeFigureOut">
              <a:rPr lang="zh-TW" altLang="en-US" smtClean="0"/>
              <a:t>2018/2/12</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C6D7AD17-CCB3-4BD5-8827-FA38ED0EA86B}" type="slidenum">
              <a:rPr lang="zh-TW" altLang="en-US" smtClean="0"/>
              <a:t>‹#›</a:t>
            </a:fld>
            <a:endParaRPr lang="zh-TW" altLang="en-US"/>
          </a:p>
        </p:txBody>
      </p:sp>
    </p:spTree>
    <p:extLst>
      <p:ext uri="{BB962C8B-B14F-4D97-AF65-F5344CB8AC3E}">
        <p14:creationId xmlns:p14="http://schemas.microsoft.com/office/powerpoint/2010/main" val="2151527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075530D7-D365-434A-A1C5-9D1EA6A59F33}" type="datetimeFigureOut">
              <a:rPr lang="zh-TW" altLang="en-US" smtClean="0"/>
              <a:t>2018/2/12</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C6D7AD17-CCB3-4BD5-8827-FA38ED0EA86B}" type="slidenum">
              <a:rPr lang="zh-TW" altLang="en-US" smtClean="0"/>
              <a:t>‹#›</a:t>
            </a:fld>
            <a:endParaRPr lang="zh-TW" altLang="en-US"/>
          </a:p>
        </p:txBody>
      </p:sp>
    </p:spTree>
    <p:extLst>
      <p:ext uri="{BB962C8B-B14F-4D97-AF65-F5344CB8AC3E}">
        <p14:creationId xmlns:p14="http://schemas.microsoft.com/office/powerpoint/2010/main" val="3182749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5530D7-D365-434A-A1C5-9D1EA6A59F33}" type="datetimeFigureOut">
              <a:rPr lang="zh-TW" altLang="en-US" smtClean="0"/>
              <a:t>2018/2/12</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C6D7AD17-CCB3-4BD5-8827-FA38ED0EA86B}" type="slidenum">
              <a:rPr lang="zh-TW" altLang="en-US" smtClean="0"/>
              <a:t>‹#›</a:t>
            </a:fld>
            <a:endParaRPr lang="zh-TW" altLang="en-US"/>
          </a:p>
        </p:txBody>
      </p:sp>
    </p:spTree>
    <p:extLst>
      <p:ext uri="{BB962C8B-B14F-4D97-AF65-F5344CB8AC3E}">
        <p14:creationId xmlns:p14="http://schemas.microsoft.com/office/powerpoint/2010/main" val="111079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075530D7-D365-434A-A1C5-9D1EA6A59F33}" type="datetimeFigureOut">
              <a:rPr lang="zh-TW" altLang="en-US" smtClean="0"/>
              <a:t>2018/2/12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6D7AD17-CCB3-4BD5-8827-FA38ED0EA86B}" type="slidenum">
              <a:rPr lang="zh-TW" altLang="en-US" smtClean="0"/>
              <a:t>‹#›</a:t>
            </a:fld>
            <a:endParaRPr lang="zh-TW" altLang="en-US"/>
          </a:p>
        </p:txBody>
      </p:sp>
    </p:spTree>
    <p:extLst>
      <p:ext uri="{BB962C8B-B14F-4D97-AF65-F5344CB8AC3E}">
        <p14:creationId xmlns:p14="http://schemas.microsoft.com/office/powerpoint/2010/main" val="426155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075530D7-D365-434A-A1C5-9D1EA6A59F33}" type="datetimeFigureOut">
              <a:rPr lang="zh-TW" altLang="en-US" smtClean="0"/>
              <a:t>2018/2/12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6D7AD17-CCB3-4BD5-8827-FA38ED0EA86B}" type="slidenum">
              <a:rPr lang="zh-TW" altLang="en-US" smtClean="0"/>
              <a:t>‹#›</a:t>
            </a:fld>
            <a:endParaRPr lang="zh-TW" altLang="en-US"/>
          </a:p>
        </p:txBody>
      </p:sp>
    </p:spTree>
    <p:extLst>
      <p:ext uri="{BB962C8B-B14F-4D97-AF65-F5344CB8AC3E}">
        <p14:creationId xmlns:p14="http://schemas.microsoft.com/office/powerpoint/2010/main" val="4286165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5530D7-D365-434A-A1C5-9D1EA6A59F33}" type="datetimeFigureOut">
              <a:rPr lang="zh-TW" altLang="en-US" smtClean="0"/>
              <a:t>2018/2/12</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D7AD17-CCB3-4BD5-8827-FA38ED0EA86B}" type="slidenum">
              <a:rPr lang="zh-TW" altLang="en-US" smtClean="0"/>
              <a:t>‹#›</a:t>
            </a:fld>
            <a:endParaRPr lang="zh-TW" altLang="en-US"/>
          </a:p>
        </p:txBody>
      </p:sp>
    </p:spTree>
    <p:extLst>
      <p:ext uri="{BB962C8B-B14F-4D97-AF65-F5344CB8AC3E}">
        <p14:creationId xmlns:p14="http://schemas.microsoft.com/office/powerpoint/2010/main" val="512660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0.png"/><Relationship Id="rId3" Type="http://schemas.openxmlformats.org/officeDocument/2006/relationships/image" Target="../media/image137.png"/><Relationship Id="rId7" Type="http://schemas.openxmlformats.org/officeDocument/2006/relationships/image" Target="../media/image110.png"/><Relationship Id="rId12" Type="http://schemas.openxmlformats.org/officeDocument/2006/relationships/image" Target="../media/image14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1.png"/><Relationship Id="rId11" Type="http://schemas.openxmlformats.org/officeDocument/2006/relationships/image" Target="../media/image20.png"/><Relationship Id="rId5" Type="http://schemas.openxmlformats.org/officeDocument/2006/relationships/image" Target="../media/image140.png"/><Relationship Id="rId10" Type="http://schemas.openxmlformats.org/officeDocument/2006/relationships/image" Target="../media/image145.png"/><Relationship Id="rId4" Type="http://schemas.openxmlformats.org/officeDocument/2006/relationships/image" Target="../media/image138.png"/><Relationship Id="rId9" Type="http://schemas.openxmlformats.org/officeDocument/2006/relationships/image" Target="../media/image190.png"/></Relationships>
</file>

<file path=ppt/slides/_rels/slide11.xml.rels><?xml version="1.0" encoding="UTF-8" standalone="yes"?>
<Relationships xmlns="http://schemas.openxmlformats.org/package/2006/relationships"><Relationship Id="rId8" Type="http://schemas.openxmlformats.org/officeDocument/2006/relationships/image" Target="../media/image154.png"/><Relationship Id="rId3" Type="http://schemas.openxmlformats.org/officeDocument/2006/relationships/image" Target="../media/image148.png"/><Relationship Id="rId7" Type="http://schemas.openxmlformats.org/officeDocument/2006/relationships/image" Target="../media/image15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1.png"/><Relationship Id="rId5" Type="http://schemas.openxmlformats.org/officeDocument/2006/relationships/image" Target="../media/image150.png"/><Relationship Id="rId4" Type="http://schemas.openxmlformats.org/officeDocument/2006/relationships/image" Target="../media/image149.png"/></Relationships>
</file>

<file path=ppt/slides/_rels/slide1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350.pn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7.png"/></Relationships>
</file>

<file path=ppt/slides/_rels/slide13.xml.rels><?xml version="1.0" encoding="UTF-8" standalone="yes"?>
<Relationships xmlns="http://schemas.openxmlformats.org/package/2006/relationships"><Relationship Id="rId3" Type="http://schemas.openxmlformats.org/officeDocument/2006/relationships/image" Target="../media/image16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8" Type="http://schemas.openxmlformats.org/officeDocument/2006/relationships/image" Target="../media/image172.png"/><Relationship Id="rId3" Type="http://schemas.openxmlformats.org/officeDocument/2006/relationships/image" Target="../media/image26.png"/><Relationship Id="rId7" Type="http://schemas.openxmlformats.org/officeDocument/2006/relationships/image" Target="../media/image60.png"/><Relationship Id="rId12" Type="http://schemas.openxmlformats.org/officeDocument/2006/relationships/image" Target="../media/image173.png"/><Relationship Id="rId2" Type="http://schemas.openxmlformats.org/officeDocument/2006/relationships/image" Target="../media/image25.png"/><Relationship Id="rId1" Type="http://schemas.openxmlformats.org/officeDocument/2006/relationships/slideLayout" Target="../slideLayouts/slideLayout2.xml"/><Relationship Id="rId11" Type="http://schemas.openxmlformats.org/officeDocument/2006/relationships/image" Target="../media/image90.png"/><Relationship Id="rId5" Type="http://schemas.openxmlformats.org/officeDocument/2006/relationships/image" Target="../media/image45.png"/><Relationship Id="rId10" Type="http://schemas.openxmlformats.org/officeDocument/2006/relationships/image" Target="../media/image51.png"/><Relationship Id="rId4" Type="http://schemas.openxmlformats.org/officeDocument/2006/relationships/image" Target="../media/image32.png"/><Relationship Id="rId9" Type="http://schemas.openxmlformats.org/officeDocument/2006/relationships/image" Target="../media/image80.png"/></Relationships>
</file>

<file path=ppt/slides/_rels/slide1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70.png"/><Relationship Id="rId5" Type="http://schemas.openxmlformats.org/officeDocument/2006/relationships/image" Target="../media/image260.png"/><Relationship Id="rId4" Type="http://schemas.openxmlformats.org/officeDocument/2006/relationships/image" Target="../media/image28.png"/><Relationship Id="rId9" Type="http://schemas.openxmlformats.org/officeDocument/2006/relationships/image" Target="../media/image300.png"/></Relationships>
</file>

<file path=ppt/slides/_rels/slide16.xml.rels><?xml version="1.0" encoding="UTF-8" standalone="yes"?>
<Relationships xmlns="http://schemas.openxmlformats.org/package/2006/relationships"><Relationship Id="rId8" Type="http://schemas.openxmlformats.org/officeDocument/2006/relationships/image" Target="../media/image1810.png"/><Relationship Id="rId13" Type="http://schemas.openxmlformats.org/officeDocument/2006/relationships/image" Target="../media/image180.png"/><Relationship Id="rId3" Type="http://schemas.openxmlformats.org/officeDocument/2006/relationships/image" Target="../media/image26.png"/><Relationship Id="rId7" Type="http://schemas.openxmlformats.org/officeDocument/2006/relationships/image" Target="../media/image170.png"/><Relationship Id="rId12" Type="http://schemas.openxmlformats.org/officeDocument/2006/relationships/image" Target="../media/image22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67.png"/><Relationship Id="rId11" Type="http://schemas.openxmlformats.org/officeDocument/2006/relationships/image" Target="../media/image210.png"/><Relationship Id="rId5" Type="http://schemas.openxmlformats.org/officeDocument/2006/relationships/image" Target="../media/image152.png"/><Relationship Id="rId10" Type="http://schemas.openxmlformats.org/officeDocument/2006/relationships/image" Target="../media/image201.png"/><Relationship Id="rId4" Type="http://schemas.openxmlformats.org/officeDocument/2006/relationships/image" Target="../media/image25.png"/><Relationship Id="rId9" Type="http://schemas.openxmlformats.org/officeDocument/2006/relationships/image" Target="../media/image175.png"/></Relationships>
</file>

<file path=ppt/slides/_rels/slide1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70.png"/><Relationship Id="rId5" Type="http://schemas.openxmlformats.org/officeDocument/2006/relationships/image" Target="../media/image260.png"/><Relationship Id="rId4" Type="http://schemas.openxmlformats.org/officeDocument/2006/relationships/image" Target="../media/image28.png"/><Relationship Id="rId9" Type="http://schemas.openxmlformats.org/officeDocument/2006/relationships/image" Target="../media/image300.png"/></Relationships>
</file>

<file path=ppt/slides/_rels/slide1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1.png"/><Relationship Id="rId7" Type="http://schemas.openxmlformats.org/officeDocument/2006/relationships/image" Target="../media/image34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29.png"/><Relationship Id="rId10" Type="http://schemas.openxmlformats.org/officeDocument/2006/relationships/image" Target="../media/image37.png"/><Relationship Id="rId4" Type="http://schemas.openxmlformats.org/officeDocument/2006/relationships/image" Target="../media/image33.png"/><Relationship Id="rId9" Type="http://schemas.openxmlformats.org/officeDocument/2006/relationships/image" Target="../media/image3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122.png"/><Relationship Id="rId3" Type="http://schemas.openxmlformats.org/officeDocument/2006/relationships/image" Target="../media/image1160.png"/><Relationship Id="rId7" Type="http://schemas.openxmlformats.org/officeDocument/2006/relationships/image" Target="../media/image38.png"/><Relationship Id="rId12" Type="http://schemas.openxmlformats.org/officeDocument/2006/relationships/image" Target="../media/image221.png"/><Relationship Id="rId2" Type="http://schemas.openxmlformats.org/officeDocument/2006/relationships/notesSlide" Target="../notesSlides/notesSlide14.xml"/><Relationship Id="rId16" Type="http://schemas.openxmlformats.org/officeDocument/2006/relationships/image" Target="../media/image251.png"/><Relationship Id="rId1" Type="http://schemas.openxmlformats.org/officeDocument/2006/relationships/slideLayout" Target="../slideLayouts/slideLayout2.xml"/><Relationship Id="rId6" Type="http://schemas.openxmlformats.org/officeDocument/2006/relationships/image" Target="../media/image171.png"/><Relationship Id="rId11" Type="http://schemas.openxmlformats.org/officeDocument/2006/relationships/image" Target="../media/image1200.png"/><Relationship Id="rId5" Type="http://schemas.openxmlformats.org/officeDocument/2006/relationships/image" Target="../media/image1180.png"/><Relationship Id="rId15" Type="http://schemas.openxmlformats.org/officeDocument/2006/relationships/image" Target="../media/image240.png"/><Relationship Id="rId10" Type="http://schemas.openxmlformats.org/officeDocument/2006/relationships/image" Target="../media/image41.png"/><Relationship Id="rId4" Type="http://schemas.openxmlformats.org/officeDocument/2006/relationships/image" Target="../media/image160.png"/><Relationship Id="rId9" Type="http://schemas.openxmlformats.org/officeDocument/2006/relationships/image" Target="../media/image40.png"/><Relationship Id="rId14" Type="http://schemas.openxmlformats.org/officeDocument/2006/relationships/image" Target="../media/image230.png"/></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422.png"/><Relationship Id="rId3" Type="http://schemas.openxmlformats.org/officeDocument/2006/relationships/notesSlide" Target="../notesSlides/notesSlide17.xml"/><Relationship Id="rId7" Type="http://schemas.openxmlformats.org/officeDocument/2006/relationships/image" Target="../media/image47.wmf"/><Relationship Id="rId12" Type="http://schemas.openxmlformats.org/officeDocument/2006/relationships/image" Target="../media/image411.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2.bin"/><Relationship Id="rId11" Type="http://schemas.openxmlformats.org/officeDocument/2006/relationships/image" Target="../media/image49.wmf"/><Relationship Id="rId5" Type="http://schemas.openxmlformats.org/officeDocument/2006/relationships/image" Target="../media/image402.png"/><Relationship Id="rId10" Type="http://schemas.openxmlformats.org/officeDocument/2006/relationships/oleObject" Target="../embeddings/oleObject4.bin"/><Relationship Id="rId4" Type="http://schemas.openxmlformats.org/officeDocument/2006/relationships/image" Target="../media/image390.png"/><Relationship Id="rId9" Type="http://schemas.openxmlformats.org/officeDocument/2006/relationships/image" Target="../media/image48.wmf"/></Relationships>
</file>

<file path=ppt/slides/_rels/slide24.xml.rels><?xml version="1.0" encoding="UTF-8" standalone="yes"?>
<Relationships xmlns="http://schemas.openxmlformats.org/package/2006/relationships"><Relationship Id="rId8" Type="http://schemas.openxmlformats.org/officeDocument/2006/relationships/image" Target="../media/image262.png"/><Relationship Id="rId13" Type="http://schemas.openxmlformats.org/officeDocument/2006/relationships/image" Target="../media/image267.png"/><Relationship Id="rId3" Type="http://schemas.openxmlformats.org/officeDocument/2006/relationships/image" Target="../media/image257.png"/><Relationship Id="rId7" Type="http://schemas.openxmlformats.org/officeDocument/2006/relationships/image" Target="../media/image261.png"/><Relationship Id="rId12" Type="http://schemas.openxmlformats.org/officeDocument/2006/relationships/image" Target="../media/image26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80.png"/><Relationship Id="rId11" Type="http://schemas.openxmlformats.org/officeDocument/2006/relationships/image" Target="../media/image265.png"/><Relationship Id="rId5" Type="http://schemas.openxmlformats.org/officeDocument/2006/relationships/image" Target="../media/image259.png"/><Relationship Id="rId10" Type="http://schemas.openxmlformats.org/officeDocument/2006/relationships/image" Target="../media/image264.png"/><Relationship Id="rId4" Type="http://schemas.openxmlformats.org/officeDocument/2006/relationships/image" Target="../media/image258.png"/><Relationship Id="rId9" Type="http://schemas.openxmlformats.org/officeDocument/2006/relationships/image" Target="../media/image26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image" Target="../media/image440.png"/><Relationship Id="rId3" Type="http://schemas.openxmlformats.org/officeDocument/2006/relationships/image" Target="../media/image52.png"/><Relationship Id="rId7" Type="http://schemas.openxmlformats.org/officeDocument/2006/relationships/image" Target="../media/image431.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421.png"/><Relationship Id="rId5" Type="http://schemas.openxmlformats.org/officeDocument/2006/relationships/image" Target="../media/image410.png"/><Relationship Id="rId4" Type="http://schemas.openxmlformats.org/officeDocument/2006/relationships/image" Target="../media/image401.png"/></Relationships>
</file>

<file path=ppt/slides/_rels/slide27.xml.rels><?xml version="1.0" encoding="UTF-8" standalone="yes"?>
<Relationships xmlns="http://schemas.openxmlformats.org/package/2006/relationships"><Relationship Id="rId8" Type="http://schemas.openxmlformats.org/officeDocument/2006/relationships/image" Target="../media/image55.wmf"/><Relationship Id="rId13" Type="http://schemas.openxmlformats.org/officeDocument/2006/relationships/oleObject" Target="../embeddings/oleObject10.bin"/><Relationship Id="rId18" Type="http://schemas.openxmlformats.org/officeDocument/2006/relationships/image" Target="../media/image60.wmf"/><Relationship Id="rId26" Type="http://schemas.openxmlformats.org/officeDocument/2006/relationships/image" Target="../media/image64.wmf"/><Relationship Id="rId3" Type="http://schemas.openxmlformats.org/officeDocument/2006/relationships/oleObject" Target="../embeddings/oleObject5.bin"/><Relationship Id="rId21" Type="http://schemas.openxmlformats.org/officeDocument/2006/relationships/oleObject" Target="../embeddings/oleObject14.bin"/><Relationship Id="rId7" Type="http://schemas.openxmlformats.org/officeDocument/2006/relationships/oleObject" Target="../embeddings/oleObject7.bin"/><Relationship Id="rId12" Type="http://schemas.openxmlformats.org/officeDocument/2006/relationships/image" Target="../media/image57.wmf"/><Relationship Id="rId17" Type="http://schemas.openxmlformats.org/officeDocument/2006/relationships/oleObject" Target="../embeddings/oleObject12.bin"/><Relationship Id="rId25" Type="http://schemas.openxmlformats.org/officeDocument/2006/relationships/oleObject" Target="../embeddings/oleObject16.bin"/><Relationship Id="rId2" Type="http://schemas.openxmlformats.org/officeDocument/2006/relationships/slideLayout" Target="../slideLayouts/slideLayout2.xml"/><Relationship Id="rId16" Type="http://schemas.openxmlformats.org/officeDocument/2006/relationships/image" Target="../media/image59.wmf"/><Relationship Id="rId20" Type="http://schemas.openxmlformats.org/officeDocument/2006/relationships/image" Target="../media/image61.wmf"/><Relationship Id="rId29" Type="http://schemas.openxmlformats.org/officeDocument/2006/relationships/oleObject" Target="../embeddings/oleObject18.bin"/><Relationship Id="rId1" Type="http://schemas.openxmlformats.org/officeDocument/2006/relationships/vmlDrawing" Target="../drawings/vmlDrawing3.vml"/><Relationship Id="rId6" Type="http://schemas.openxmlformats.org/officeDocument/2006/relationships/image" Target="../media/image54.wmf"/><Relationship Id="rId11" Type="http://schemas.openxmlformats.org/officeDocument/2006/relationships/oleObject" Target="../embeddings/oleObject9.bin"/><Relationship Id="rId24" Type="http://schemas.openxmlformats.org/officeDocument/2006/relationships/image" Target="../media/image63.wmf"/><Relationship Id="rId5" Type="http://schemas.openxmlformats.org/officeDocument/2006/relationships/oleObject" Target="../embeddings/oleObject6.bin"/><Relationship Id="rId15" Type="http://schemas.openxmlformats.org/officeDocument/2006/relationships/oleObject" Target="../embeddings/oleObject11.bin"/><Relationship Id="rId23" Type="http://schemas.openxmlformats.org/officeDocument/2006/relationships/oleObject" Target="../embeddings/oleObject15.bin"/><Relationship Id="rId28" Type="http://schemas.openxmlformats.org/officeDocument/2006/relationships/image" Target="../media/image65.wmf"/><Relationship Id="rId10" Type="http://schemas.openxmlformats.org/officeDocument/2006/relationships/image" Target="../media/image56.wmf"/><Relationship Id="rId19" Type="http://schemas.openxmlformats.org/officeDocument/2006/relationships/oleObject" Target="../embeddings/oleObject13.bin"/><Relationship Id="rId4" Type="http://schemas.openxmlformats.org/officeDocument/2006/relationships/image" Target="../media/image53.wmf"/><Relationship Id="rId9" Type="http://schemas.openxmlformats.org/officeDocument/2006/relationships/oleObject" Target="../embeddings/oleObject8.bin"/><Relationship Id="rId14" Type="http://schemas.openxmlformats.org/officeDocument/2006/relationships/image" Target="../media/image58.wmf"/><Relationship Id="rId22" Type="http://schemas.openxmlformats.org/officeDocument/2006/relationships/image" Target="../media/image62.wmf"/><Relationship Id="rId27" Type="http://schemas.openxmlformats.org/officeDocument/2006/relationships/oleObject" Target="../embeddings/oleObject17.bin"/><Relationship Id="rId30" Type="http://schemas.openxmlformats.org/officeDocument/2006/relationships/image" Target="../media/image61.png"/></Relationships>
</file>

<file path=ppt/slides/_rels/slide28.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image" Target="../media/image69.png"/><Relationship Id="rId3" Type="http://schemas.openxmlformats.org/officeDocument/2006/relationships/image" Target="../media/image58.png"/><Relationship Id="rId7" Type="http://schemas.openxmlformats.org/officeDocument/2006/relationships/image" Target="../media/image63.png"/><Relationship Id="rId12" Type="http://schemas.openxmlformats.org/officeDocument/2006/relationships/image" Target="../media/image68.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62.png"/><Relationship Id="rId11" Type="http://schemas.openxmlformats.org/officeDocument/2006/relationships/image" Target="../media/image67.png"/><Relationship Id="rId5" Type="http://schemas.openxmlformats.org/officeDocument/2006/relationships/image" Target="../media/image610.png"/><Relationship Id="rId10" Type="http://schemas.openxmlformats.org/officeDocument/2006/relationships/image" Target="../media/image66.png"/><Relationship Id="rId4" Type="http://schemas.openxmlformats.org/officeDocument/2006/relationships/image" Target="../media/image59.png"/><Relationship Id="rId9" Type="http://schemas.openxmlformats.org/officeDocument/2006/relationships/image" Target="../media/image65.png"/><Relationship Id="rId14" Type="http://schemas.openxmlformats.org/officeDocument/2006/relationships/image" Target="../media/image7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media/image12.png"/><Relationship Id="rId3" Type="http://schemas.openxmlformats.org/officeDocument/2006/relationships/image" Target="../media/image13.png"/><Relationship Id="rId7" Type="http://schemas.openxmlformats.org/officeDocument/2006/relationships/image" Target="../media/image10.png"/><Relationship Id="rId12" Type="http://schemas.openxmlformats.org/officeDocument/2006/relationships/image" Target="../media/image11.png"/><Relationship Id="rId17" Type="http://schemas.openxmlformats.org/officeDocument/2006/relationships/image" Target="../media/image18.png"/><Relationship Id="rId2" Type="http://schemas.openxmlformats.org/officeDocument/2006/relationships/notesSlide" Target="../notesSlides/notesSlide2.xml"/><Relationship Id="rId16"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NULL"/><Relationship Id="rId5" Type="http://schemas.openxmlformats.org/officeDocument/2006/relationships/image" Target="../media/image9.png"/><Relationship Id="rId15" Type="http://schemas.openxmlformats.org/officeDocument/2006/relationships/image" Target="../media/image17.png"/><Relationship Id="rId10" Type="http://schemas.openxmlformats.org/officeDocument/2006/relationships/image" Target="NULL"/><Relationship Id="rId4" Type="http://schemas.openxmlformats.org/officeDocument/2006/relationships/image" Target="../media/image14.png"/><Relationship Id="rId9" Type="http://schemas.openxmlformats.org/officeDocument/2006/relationships/image" Target="NULL"/><Relationship Id="rId14" Type="http://schemas.openxmlformats.org/officeDocument/2006/relationships/image" Target="../media/image1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8" Type="http://schemas.openxmlformats.org/officeDocument/2006/relationships/image" Target="../media/image67.wmf"/><Relationship Id="rId13" Type="http://schemas.openxmlformats.org/officeDocument/2006/relationships/oleObject" Target="../embeddings/oleObject23.bin"/><Relationship Id="rId3" Type="http://schemas.openxmlformats.org/officeDocument/2006/relationships/notesSlide" Target="../notesSlides/notesSlide20.xml"/><Relationship Id="rId7" Type="http://schemas.openxmlformats.org/officeDocument/2006/relationships/oleObject" Target="../embeddings/oleObject20.bin"/><Relationship Id="rId12" Type="http://schemas.openxmlformats.org/officeDocument/2006/relationships/image" Target="../media/image69.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66.w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68.wmf"/><Relationship Id="rId4" Type="http://schemas.openxmlformats.org/officeDocument/2006/relationships/image" Target="../media/image71.png"/><Relationship Id="rId9" Type="http://schemas.openxmlformats.org/officeDocument/2006/relationships/oleObject" Target="../embeddings/oleObject21.bin"/><Relationship Id="rId14" Type="http://schemas.openxmlformats.org/officeDocument/2006/relationships/image" Target="../media/image70.wmf"/></Relationships>
</file>

<file path=ppt/slides/_rels/slide32.x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73.wmf"/><Relationship Id="rId5" Type="http://schemas.openxmlformats.org/officeDocument/2006/relationships/oleObject" Target="../embeddings/oleObject25.bin"/><Relationship Id="rId4" Type="http://schemas.openxmlformats.org/officeDocument/2006/relationships/image" Target="../media/image72.wmf"/></Relationships>
</file>

<file path=ppt/slides/_rels/slide3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78.wmf"/><Relationship Id="rId5" Type="http://schemas.openxmlformats.org/officeDocument/2006/relationships/oleObject" Target="../embeddings/oleObject28.bin"/><Relationship Id="rId4" Type="http://schemas.openxmlformats.org/officeDocument/2006/relationships/image" Target="../media/image77.wmf"/></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31.bin"/><Relationship Id="rId13" Type="http://schemas.openxmlformats.org/officeDocument/2006/relationships/image" Target="../media/image81.wmf"/><Relationship Id="rId3" Type="http://schemas.openxmlformats.org/officeDocument/2006/relationships/image" Target="../media/image71.png"/><Relationship Id="rId7" Type="http://schemas.openxmlformats.org/officeDocument/2006/relationships/image" Target="../media/image67.wmf"/><Relationship Id="rId12" Type="http://schemas.openxmlformats.org/officeDocument/2006/relationships/oleObject" Target="../embeddings/oleObject33.bin"/><Relationship Id="rId17" Type="http://schemas.openxmlformats.org/officeDocument/2006/relationships/image" Target="../media/image83.wmf"/><Relationship Id="rId2" Type="http://schemas.openxmlformats.org/officeDocument/2006/relationships/slideLayout" Target="../slideLayouts/slideLayout2.xml"/><Relationship Id="rId16" Type="http://schemas.openxmlformats.org/officeDocument/2006/relationships/oleObject" Target="../embeddings/oleObject35.bin"/><Relationship Id="rId1" Type="http://schemas.openxmlformats.org/officeDocument/2006/relationships/vmlDrawing" Target="../drawings/vmlDrawing7.vml"/><Relationship Id="rId6" Type="http://schemas.openxmlformats.org/officeDocument/2006/relationships/oleObject" Target="../embeddings/oleObject30.bin"/><Relationship Id="rId11" Type="http://schemas.openxmlformats.org/officeDocument/2006/relationships/image" Target="../media/image80.wmf"/><Relationship Id="rId5" Type="http://schemas.openxmlformats.org/officeDocument/2006/relationships/image" Target="../media/image66.wmf"/><Relationship Id="rId15" Type="http://schemas.openxmlformats.org/officeDocument/2006/relationships/image" Target="../media/image82.wmf"/><Relationship Id="rId10" Type="http://schemas.openxmlformats.org/officeDocument/2006/relationships/oleObject" Target="../embeddings/oleObject32.bin"/><Relationship Id="rId4" Type="http://schemas.openxmlformats.org/officeDocument/2006/relationships/oleObject" Target="../embeddings/oleObject29.bin"/><Relationship Id="rId9" Type="http://schemas.openxmlformats.org/officeDocument/2006/relationships/image" Target="../media/image79.wmf"/><Relationship Id="rId14" Type="http://schemas.openxmlformats.org/officeDocument/2006/relationships/oleObject" Target="../embeddings/oleObject34.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36.bin"/><Relationship Id="rId13" Type="http://schemas.openxmlformats.org/officeDocument/2006/relationships/image" Target="../media/image79.wmf"/><Relationship Id="rId3" Type="http://schemas.openxmlformats.org/officeDocument/2006/relationships/image" Target="../media/image71.png"/><Relationship Id="rId7" Type="http://schemas.openxmlformats.org/officeDocument/2006/relationships/image" Target="../media/image67.wmf"/><Relationship Id="rId12" Type="http://schemas.openxmlformats.org/officeDocument/2006/relationships/oleObject" Target="../embeddings/oleObject31.bin"/><Relationship Id="rId17" Type="http://schemas.openxmlformats.org/officeDocument/2006/relationships/image" Target="../media/image87.wmf"/><Relationship Id="rId2" Type="http://schemas.openxmlformats.org/officeDocument/2006/relationships/slideLayout" Target="../slideLayouts/slideLayout2.xml"/><Relationship Id="rId16" Type="http://schemas.openxmlformats.org/officeDocument/2006/relationships/oleObject" Target="../embeddings/oleObject39.bin"/><Relationship Id="rId1" Type="http://schemas.openxmlformats.org/officeDocument/2006/relationships/vmlDrawing" Target="../drawings/vmlDrawing8.vml"/><Relationship Id="rId6" Type="http://schemas.openxmlformats.org/officeDocument/2006/relationships/oleObject" Target="../embeddings/oleObject30.bin"/><Relationship Id="rId11" Type="http://schemas.openxmlformats.org/officeDocument/2006/relationships/image" Target="../media/image85.wmf"/><Relationship Id="rId5" Type="http://schemas.openxmlformats.org/officeDocument/2006/relationships/image" Target="../media/image66.wmf"/><Relationship Id="rId15" Type="http://schemas.openxmlformats.org/officeDocument/2006/relationships/image" Target="../media/image86.wmf"/><Relationship Id="rId10" Type="http://schemas.openxmlformats.org/officeDocument/2006/relationships/oleObject" Target="../embeddings/oleObject37.bin"/><Relationship Id="rId4" Type="http://schemas.openxmlformats.org/officeDocument/2006/relationships/oleObject" Target="../embeddings/oleObject29.bin"/><Relationship Id="rId9" Type="http://schemas.openxmlformats.org/officeDocument/2006/relationships/image" Target="../media/image84.wmf"/><Relationship Id="rId14" Type="http://schemas.openxmlformats.org/officeDocument/2006/relationships/oleObject" Target="../embeddings/oleObject38.bin"/></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42.bin"/><Relationship Id="rId13" Type="http://schemas.openxmlformats.org/officeDocument/2006/relationships/image" Target="../media/image92.wmf"/><Relationship Id="rId18" Type="http://schemas.openxmlformats.org/officeDocument/2006/relationships/oleObject" Target="../embeddings/oleObject47.bin"/><Relationship Id="rId3" Type="http://schemas.openxmlformats.org/officeDocument/2006/relationships/notesSlide" Target="../notesSlides/notesSlide21.xml"/><Relationship Id="rId21" Type="http://schemas.openxmlformats.org/officeDocument/2006/relationships/image" Target="../media/image96.wmf"/><Relationship Id="rId7" Type="http://schemas.openxmlformats.org/officeDocument/2006/relationships/image" Target="../media/image89.wmf"/><Relationship Id="rId12" Type="http://schemas.openxmlformats.org/officeDocument/2006/relationships/oleObject" Target="../embeddings/oleObject44.bin"/><Relationship Id="rId17" Type="http://schemas.openxmlformats.org/officeDocument/2006/relationships/image" Target="../media/image94.wmf"/><Relationship Id="rId2" Type="http://schemas.openxmlformats.org/officeDocument/2006/relationships/slideLayout" Target="../slideLayouts/slideLayout2.xml"/><Relationship Id="rId16" Type="http://schemas.openxmlformats.org/officeDocument/2006/relationships/oleObject" Target="../embeddings/oleObject46.bin"/><Relationship Id="rId20" Type="http://schemas.openxmlformats.org/officeDocument/2006/relationships/oleObject" Target="../embeddings/oleObject48.bin"/><Relationship Id="rId1" Type="http://schemas.openxmlformats.org/officeDocument/2006/relationships/vmlDrawing" Target="../drawings/vmlDrawing9.vml"/><Relationship Id="rId6" Type="http://schemas.openxmlformats.org/officeDocument/2006/relationships/oleObject" Target="../embeddings/oleObject41.bin"/><Relationship Id="rId11" Type="http://schemas.openxmlformats.org/officeDocument/2006/relationships/image" Target="../media/image91.wmf"/><Relationship Id="rId5" Type="http://schemas.openxmlformats.org/officeDocument/2006/relationships/image" Target="../media/image88.wmf"/><Relationship Id="rId15" Type="http://schemas.openxmlformats.org/officeDocument/2006/relationships/image" Target="../media/image93.wmf"/><Relationship Id="rId23" Type="http://schemas.openxmlformats.org/officeDocument/2006/relationships/image" Target="../media/image97.wmf"/><Relationship Id="rId10" Type="http://schemas.openxmlformats.org/officeDocument/2006/relationships/oleObject" Target="../embeddings/oleObject43.bin"/><Relationship Id="rId19" Type="http://schemas.openxmlformats.org/officeDocument/2006/relationships/image" Target="../media/image95.wmf"/><Relationship Id="rId4" Type="http://schemas.openxmlformats.org/officeDocument/2006/relationships/oleObject" Target="../embeddings/oleObject40.bin"/><Relationship Id="rId9" Type="http://schemas.openxmlformats.org/officeDocument/2006/relationships/image" Target="../media/image90.wmf"/><Relationship Id="rId14" Type="http://schemas.openxmlformats.org/officeDocument/2006/relationships/oleObject" Target="../embeddings/oleObject45.bin"/><Relationship Id="rId22" Type="http://schemas.openxmlformats.org/officeDocument/2006/relationships/oleObject" Target="../embeddings/oleObject49.bin"/></Relationships>
</file>

<file path=ppt/slides/_rels/slide38.xml.rels><?xml version="1.0" encoding="UTF-8" standalone="yes"?>
<Relationships xmlns="http://schemas.openxmlformats.org/package/2006/relationships"><Relationship Id="rId8" Type="http://schemas.openxmlformats.org/officeDocument/2006/relationships/image" Target="../media/image98.wmf"/><Relationship Id="rId13" Type="http://schemas.openxmlformats.org/officeDocument/2006/relationships/oleObject" Target="../embeddings/oleObject54.bin"/><Relationship Id="rId3" Type="http://schemas.openxmlformats.org/officeDocument/2006/relationships/notesSlide" Target="../notesSlides/notesSlide22.xml"/><Relationship Id="rId7" Type="http://schemas.openxmlformats.org/officeDocument/2006/relationships/oleObject" Target="../embeddings/oleObject51.bin"/><Relationship Id="rId12" Type="http://schemas.openxmlformats.org/officeDocument/2006/relationships/image" Target="../media/image85.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96.wmf"/><Relationship Id="rId11" Type="http://schemas.openxmlformats.org/officeDocument/2006/relationships/oleObject" Target="../embeddings/oleObject53.bin"/><Relationship Id="rId5" Type="http://schemas.openxmlformats.org/officeDocument/2006/relationships/oleObject" Target="../embeddings/oleObject50.bin"/><Relationship Id="rId10" Type="http://schemas.openxmlformats.org/officeDocument/2006/relationships/image" Target="../media/image84.wmf"/><Relationship Id="rId4" Type="http://schemas.openxmlformats.org/officeDocument/2006/relationships/image" Target="../media/image760.png"/><Relationship Id="rId9" Type="http://schemas.openxmlformats.org/officeDocument/2006/relationships/oleObject" Target="../embeddings/oleObject52.bin"/><Relationship Id="rId14" Type="http://schemas.openxmlformats.org/officeDocument/2006/relationships/image" Target="../media/image87.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00.png"/><Relationship Id="rId4" Type="http://schemas.openxmlformats.org/officeDocument/2006/relationships/image" Target="../media/image57.png"/></Relationships>
</file>

<file path=ppt/slides/_rels/slide40.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02.png"/><Relationship Id="rId4" Type="http://schemas.openxmlformats.org/officeDocument/2006/relationships/image" Target="../media/image101.png"/></Relationships>
</file>

<file path=ppt/slides/_rels/slide41.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0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image" Target="../media/image70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35.png"/><Relationship Id="rId1" Type="http://schemas.openxmlformats.org/officeDocument/2006/relationships/slideLayout" Target="../slideLayouts/slideLayout2.xml"/><Relationship Id="rId6" Type="http://schemas.openxmlformats.org/officeDocument/2006/relationships/image" Target="../media/image1330.png"/><Relationship Id="rId5" Type="http://schemas.openxmlformats.org/officeDocument/2006/relationships/image" Target="../media/image100.png"/><Relationship Id="rId4" Type="http://schemas.openxmlformats.org/officeDocument/2006/relationships/image" Target="../media/image13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Gradient Descent</a:t>
            </a:r>
            <a:endParaRPr lang="zh-TW" altLang="en-US" dirty="0"/>
          </a:p>
        </p:txBody>
      </p:sp>
      <p:sp>
        <p:nvSpPr>
          <p:cNvPr id="3" name="副標題 2"/>
          <p:cNvSpPr>
            <a:spLocks noGrp="1"/>
          </p:cNvSpPr>
          <p:nvPr>
            <p:ph type="subTitle" idx="1"/>
          </p:nvPr>
        </p:nvSpPr>
        <p:spPr/>
        <p:txBody>
          <a:bodyPr/>
          <a:lstStyle/>
          <a:p>
            <a:endParaRPr lang="zh-TW" altLang="en-US" dirty="0"/>
          </a:p>
        </p:txBody>
      </p:sp>
    </p:spTree>
    <p:extLst>
      <p:ext uri="{BB962C8B-B14F-4D97-AF65-F5344CB8AC3E}">
        <p14:creationId xmlns:p14="http://schemas.microsoft.com/office/powerpoint/2010/main" val="3240625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Adagrad</a:t>
            </a:r>
            <a:endParaRPr lang="zh-TW" altLang="en-US" dirty="0"/>
          </a:p>
        </p:txBody>
      </p:sp>
      <mc:AlternateContent xmlns:mc="http://schemas.openxmlformats.org/markup-compatibility/2006" xmlns:a14="http://schemas.microsoft.com/office/drawing/2010/main">
        <mc:Choice Requires="a14">
          <p:sp>
            <p:nvSpPr>
              <p:cNvPr id="23" name="文字方塊 22"/>
              <p:cNvSpPr txBox="1"/>
              <p:nvPr/>
            </p:nvSpPr>
            <p:spPr>
              <a:xfrm>
                <a:off x="305157" y="1611846"/>
                <a:ext cx="2760306" cy="8593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1</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0</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sSup>
                            <m:sSupPr>
                              <m:ctrlPr>
                                <a:rPr lang="en-US" altLang="zh-TW" sz="2800" i="1">
                                  <a:latin typeface="Cambria Math" panose="02040503050406030204" pitchFamily="18" charset="0"/>
                                </a:rPr>
                              </m:ctrlPr>
                            </m:sSupPr>
                            <m:e>
                              <m:r>
                                <m:rPr>
                                  <m:nor/>
                                </m:rPr>
                                <a:rPr lang="zh-TW" altLang="en-US" sz="2800">
                                  <a:latin typeface="Cambria Math" panose="02040503050406030204" pitchFamily="18" charset="0"/>
                                </a:rPr>
                                <m:t>𝜂</m:t>
                              </m:r>
                            </m:e>
                            <m:sup>
                              <m:r>
                                <a:rPr lang="en-US" altLang="zh-TW" sz="2800" b="0" i="1" smtClean="0">
                                  <a:latin typeface="Cambria Math" panose="02040503050406030204" pitchFamily="18" charset="0"/>
                                </a:rPr>
                                <m:t>0</m:t>
                              </m:r>
                            </m:sup>
                          </m:sSup>
                        </m:num>
                        <m:den>
                          <m:sSup>
                            <m:sSupPr>
                              <m:ctrlPr>
                                <a:rPr lang="en-US" altLang="zh-TW" sz="2800" b="0" i="1" smtClean="0">
                                  <a:latin typeface="Cambria Math" panose="02040503050406030204" pitchFamily="18" charset="0"/>
                                </a:rPr>
                              </m:ctrlPr>
                            </m:sSupPr>
                            <m:e>
                              <m:r>
                                <a:rPr lang="zh-TW" altLang="en-US" sz="2800" b="0" i="1" smtClean="0">
                                  <a:latin typeface="Cambria Math" panose="02040503050406030204" pitchFamily="18" charset="0"/>
                                </a:rPr>
                                <m:t>𝜎</m:t>
                              </m:r>
                            </m:e>
                            <m:sup>
                              <m:r>
                                <a:rPr lang="en-US" altLang="zh-TW" sz="2800" b="0" i="1" smtClean="0">
                                  <a:latin typeface="Cambria Math" panose="02040503050406030204" pitchFamily="18" charset="0"/>
                                </a:rPr>
                                <m:t>0</m:t>
                              </m:r>
                            </m:sup>
                          </m:sSup>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0</m:t>
                          </m:r>
                        </m:sup>
                      </m:sSup>
                    </m:oMath>
                  </m:oMathPara>
                </a14:m>
                <a:endParaRPr lang="zh-TW" altLang="en-US" sz="28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305157" y="1611846"/>
                <a:ext cx="2760306" cy="859338"/>
              </a:xfrm>
              <a:prstGeom prst="rect">
                <a:avLst/>
              </a:prstGeom>
              <a:blipFill rotWithShape="0">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23"/>
              <p:cNvSpPr txBox="1"/>
              <p:nvPr/>
            </p:nvSpPr>
            <p:spPr>
              <a:xfrm rot="5400000">
                <a:off x="1600896" y="4920988"/>
                <a:ext cx="68018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smtClean="0">
                          <a:latin typeface="Cambria Math" panose="02040503050406030204" pitchFamily="18" charset="0"/>
                          <a:ea typeface="Cambria Math" panose="02040503050406030204" pitchFamily="18" charset="0"/>
                        </a:rPr>
                        <m:t>…</m:t>
                      </m:r>
                      <m:r>
                        <a:rPr lang="en-US" altLang="zh-TW" sz="2800" b="0" i="1" smtClean="0">
                          <a:latin typeface="Cambria Math" panose="02040503050406030204" pitchFamily="18" charset="0"/>
                          <a:ea typeface="Cambria Math" panose="02040503050406030204" pitchFamily="18" charset="0"/>
                        </a:rPr>
                        <m:t>…</m:t>
                      </m:r>
                    </m:oMath>
                  </m:oMathPara>
                </a14:m>
                <a:endParaRPr lang="zh-TW" altLang="en-US" sz="2800" dirty="0"/>
              </a:p>
            </p:txBody>
          </p:sp>
        </mc:Choice>
        <mc:Fallback xmlns="">
          <p:sp>
            <p:nvSpPr>
              <p:cNvPr id="24" name="文字方塊 23"/>
              <p:cNvSpPr txBox="1">
                <a:spLocks noRot="1" noChangeAspect="1" noMove="1" noResize="1" noEditPoints="1" noAdjustHandles="1" noChangeArrowheads="1" noChangeShapeType="1" noTextEdit="1"/>
              </p:cNvSpPr>
              <p:nvPr/>
            </p:nvSpPr>
            <p:spPr>
              <a:xfrm rot="5400000">
                <a:off x="1600896" y="4920988"/>
                <a:ext cx="680186" cy="430887"/>
              </a:xfrm>
              <a:prstGeom prst="rect">
                <a:avLst/>
              </a:prstGeom>
              <a:blipFill rotWithShape="0">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 name="文字方塊 24"/>
              <p:cNvSpPr txBox="1"/>
              <p:nvPr/>
            </p:nvSpPr>
            <p:spPr>
              <a:xfrm>
                <a:off x="305157" y="2596930"/>
                <a:ext cx="2744918" cy="8636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2</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1</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sSup>
                            <m:sSupPr>
                              <m:ctrlPr>
                                <a:rPr lang="en-US" altLang="zh-TW" sz="2800" i="1">
                                  <a:latin typeface="Cambria Math" panose="02040503050406030204" pitchFamily="18" charset="0"/>
                                </a:rPr>
                              </m:ctrlPr>
                            </m:sSupPr>
                            <m:e>
                              <m:r>
                                <m:rPr>
                                  <m:nor/>
                                </m:rPr>
                                <a:rPr lang="zh-TW" altLang="en-US" sz="2800">
                                  <a:latin typeface="Cambria Math" panose="02040503050406030204" pitchFamily="18" charset="0"/>
                                </a:rPr>
                                <m:t>𝜂</m:t>
                              </m:r>
                            </m:e>
                            <m:sup>
                              <m:r>
                                <a:rPr lang="en-US" altLang="zh-TW" sz="2800" b="0" i="1" smtClean="0">
                                  <a:latin typeface="Cambria Math" panose="02040503050406030204" pitchFamily="18" charset="0"/>
                                </a:rPr>
                                <m:t>1</m:t>
                              </m:r>
                            </m:sup>
                          </m:sSup>
                        </m:num>
                        <m:den>
                          <m:sSup>
                            <m:sSupPr>
                              <m:ctrlPr>
                                <a:rPr lang="en-US" altLang="zh-TW" sz="2800" b="0" i="1" smtClean="0">
                                  <a:latin typeface="Cambria Math" panose="02040503050406030204" pitchFamily="18" charset="0"/>
                                </a:rPr>
                              </m:ctrlPr>
                            </m:sSupPr>
                            <m:e>
                              <m:r>
                                <a:rPr lang="zh-TW" altLang="en-US" sz="2800" b="0" i="1" smtClean="0">
                                  <a:latin typeface="Cambria Math" panose="02040503050406030204" pitchFamily="18" charset="0"/>
                                </a:rPr>
                                <m:t>𝜎</m:t>
                              </m:r>
                            </m:e>
                            <m:sup>
                              <m:r>
                                <a:rPr lang="en-US" altLang="zh-TW" sz="2800" b="0" i="1" smtClean="0">
                                  <a:latin typeface="Cambria Math" panose="02040503050406030204" pitchFamily="18" charset="0"/>
                                </a:rPr>
                                <m:t>1</m:t>
                              </m:r>
                            </m:sup>
                          </m:sSup>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1</m:t>
                          </m:r>
                        </m:sup>
                      </m:sSup>
                    </m:oMath>
                  </m:oMathPara>
                </a14:m>
                <a:endParaRPr lang="zh-TW" altLang="en-US" sz="28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305157" y="2596930"/>
                <a:ext cx="2744918" cy="863698"/>
              </a:xfrm>
              <a:prstGeom prst="rect">
                <a:avLst/>
              </a:prstGeom>
              <a:blipFill rotWithShape="0">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344137" y="5499897"/>
                <a:ext cx="2984086" cy="8593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r>
                            <a:rPr lang="en-US" altLang="zh-TW" sz="2800" b="0" i="1" smtClean="0">
                              <a:latin typeface="Cambria Math" panose="02040503050406030204" pitchFamily="18" charset="0"/>
                              <a:ea typeface="Cambria Math" panose="02040503050406030204" pitchFamily="18" charset="0"/>
                            </a:rPr>
                            <m:t>+1</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sSup>
                            <m:sSupPr>
                              <m:ctrlPr>
                                <a:rPr lang="en-US" altLang="zh-TW" sz="2800" i="1">
                                  <a:latin typeface="Cambria Math" panose="02040503050406030204" pitchFamily="18" charset="0"/>
                                </a:rPr>
                              </m:ctrlPr>
                            </m:sSupPr>
                            <m:e>
                              <m:r>
                                <m:rPr>
                                  <m:nor/>
                                </m:rPr>
                                <a:rPr lang="zh-TW" altLang="en-US" sz="2800">
                                  <a:latin typeface="Cambria Math" panose="02040503050406030204" pitchFamily="18" charset="0"/>
                                </a:rPr>
                                <m:t>𝜂</m:t>
                              </m:r>
                            </m:e>
                            <m:sup>
                              <m:r>
                                <a:rPr lang="en-US" altLang="zh-TW" sz="2800" b="0" i="1" smtClean="0">
                                  <a:latin typeface="Cambria Math" panose="02040503050406030204" pitchFamily="18" charset="0"/>
                                </a:rPr>
                                <m:t>𝑡</m:t>
                              </m:r>
                            </m:sup>
                          </m:sSup>
                        </m:num>
                        <m:den>
                          <m:sSup>
                            <m:sSupPr>
                              <m:ctrlPr>
                                <a:rPr lang="en-US" altLang="zh-TW" sz="2800" b="0" i="1" smtClean="0">
                                  <a:latin typeface="Cambria Math" panose="02040503050406030204" pitchFamily="18" charset="0"/>
                                </a:rPr>
                              </m:ctrlPr>
                            </m:sSupPr>
                            <m:e>
                              <m:r>
                                <a:rPr lang="zh-TW" altLang="en-US" sz="2800" b="0" i="1" smtClean="0">
                                  <a:latin typeface="Cambria Math" panose="02040503050406030204" pitchFamily="18" charset="0"/>
                                </a:rPr>
                                <m:t>𝜎</m:t>
                              </m:r>
                            </m:e>
                            <m:sup>
                              <m:r>
                                <a:rPr lang="en-US" altLang="zh-TW" sz="2800" b="0" i="1" smtClean="0">
                                  <a:latin typeface="Cambria Math" panose="02040503050406030204" pitchFamily="18" charset="0"/>
                                </a:rPr>
                                <m:t>𝑡</m:t>
                              </m:r>
                            </m:sup>
                          </m:sSup>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oMath>
                  </m:oMathPara>
                </a14:m>
                <a:endParaRPr lang="zh-TW" altLang="en-US" sz="28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344137" y="5499897"/>
                <a:ext cx="2984086" cy="859338"/>
              </a:xfrm>
              <a:prstGeom prst="rect">
                <a:avLst/>
              </a:prstGeom>
              <a:blipFill rotWithShape="0">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7" name="文字方塊 26"/>
              <p:cNvSpPr txBox="1"/>
              <p:nvPr/>
            </p:nvSpPr>
            <p:spPr>
              <a:xfrm>
                <a:off x="3780356" y="1737826"/>
                <a:ext cx="2071977" cy="5218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𝜎</m:t>
                          </m:r>
                        </m:e>
                        <m:sup>
                          <m:r>
                            <a:rPr lang="en-US" altLang="zh-TW" sz="2800" b="0" i="1" smtClean="0">
                              <a:latin typeface="Cambria Math" panose="02040503050406030204" pitchFamily="18" charset="0"/>
                            </a:rPr>
                            <m:t>0</m:t>
                          </m:r>
                        </m:sup>
                      </m:sSup>
                      <m:r>
                        <a:rPr lang="en-US" altLang="zh-TW" sz="2800">
                          <a:latin typeface="Cambria Math" panose="02040503050406030204" pitchFamily="18" charset="0"/>
                        </a:rPr>
                        <m:t>=</m:t>
                      </m:r>
                      <m:rad>
                        <m:radPr>
                          <m:degHide m:val="on"/>
                          <m:ctrlPr>
                            <a:rPr lang="en-US" altLang="zh-TW" sz="2800" i="1">
                              <a:latin typeface="Cambria Math" panose="02040503050406030204" pitchFamily="18" charset="0"/>
                            </a:rPr>
                          </m:ctrlPr>
                        </m:radPr>
                        <m:deg/>
                        <m:e>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i="1">
                                          <a:latin typeface="Cambria Math" panose="02040503050406030204" pitchFamily="18" charset="0"/>
                                        </a:rPr>
                                        <m:t>0</m:t>
                                      </m:r>
                                    </m:sup>
                                  </m:sSup>
                                </m:e>
                              </m:d>
                            </m:e>
                            <m:sup>
                              <m:r>
                                <a:rPr lang="en-US" altLang="zh-TW" sz="2800" i="1">
                                  <a:latin typeface="Cambria Math" panose="02040503050406030204" pitchFamily="18" charset="0"/>
                                </a:rPr>
                                <m:t>2</m:t>
                              </m:r>
                            </m:sup>
                          </m:sSup>
                        </m:e>
                      </m:rad>
                    </m:oMath>
                  </m:oMathPara>
                </a14:m>
                <a:endParaRPr lang="zh-TW" altLang="en-US" sz="2800" dirty="0"/>
              </a:p>
            </p:txBody>
          </p:sp>
        </mc:Choice>
        <mc:Fallback xmlns="">
          <p:sp>
            <p:nvSpPr>
              <p:cNvPr id="27" name="文字方塊 26"/>
              <p:cNvSpPr txBox="1">
                <a:spLocks noRot="1" noChangeAspect="1" noMove="1" noResize="1" noEditPoints="1" noAdjustHandles="1" noChangeArrowheads="1" noChangeShapeType="1" noTextEdit="1"/>
              </p:cNvSpPr>
              <p:nvPr/>
            </p:nvSpPr>
            <p:spPr>
              <a:xfrm>
                <a:off x="3780356" y="1737826"/>
                <a:ext cx="2071977" cy="521810"/>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 name="文字方塊 27"/>
              <p:cNvSpPr txBox="1"/>
              <p:nvPr/>
            </p:nvSpPr>
            <p:spPr>
              <a:xfrm>
                <a:off x="3759199" y="2278951"/>
                <a:ext cx="3859903" cy="1273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𝜎</m:t>
                          </m:r>
                        </m:e>
                        <m:sup>
                          <m:r>
                            <a:rPr lang="en-US" altLang="zh-TW" sz="2800" b="0" i="1" smtClean="0">
                              <a:latin typeface="Cambria Math" panose="02040503050406030204" pitchFamily="18" charset="0"/>
                            </a:rPr>
                            <m:t>1</m:t>
                          </m:r>
                        </m:sup>
                      </m:sSup>
                      <m:r>
                        <a:rPr lang="en-US" altLang="zh-TW" sz="2800" b="0" i="0" smtClean="0">
                          <a:latin typeface="Cambria Math" panose="02040503050406030204" pitchFamily="18" charset="0"/>
                        </a:rPr>
                        <m:t>=</m:t>
                      </m:r>
                      <m:rad>
                        <m:radPr>
                          <m:degHide m:val="on"/>
                          <m:ctrlPr>
                            <a:rPr lang="en-US" altLang="zh-TW" sz="2800" i="1">
                              <a:latin typeface="Cambria Math" panose="02040503050406030204" pitchFamily="18" charset="0"/>
                            </a:rPr>
                          </m:ctrlPr>
                        </m:radPr>
                        <m:deg/>
                        <m:e>
                          <m:f>
                            <m:fPr>
                              <m:ctrlPr>
                                <a:rPr lang="en-US" altLang="zh-TW" sz="2800" i="1">
                                  <a:latin typeface="Cambria Math" panose="02040503050406030204" pitchFamily="18" charset="0"/>
                                </a:rPr>
                              </m:ctrlPr>
                            </m:fPr>
                            <m:num>
                              <m:r>
                                <a:rPr lang="en-US" altLang="zh-TW" sz="2800" i="1">
                                  <a:latin typeface="Cambria Math" panose="02040503050406030204" pitchFamily="18" charset="0"/>
                                </a:rPr>
                                <m:t>1</m:t>
                              </m:r>
                            </m:num>
                            <m:den>
                              <m:r>
                                <a:rPr lang="en-US" altLang="zh-TW" sz="2800" i="1">
                                  <a:latin typeface="Cambria Math" panose="02040503050406030204" pitchFamily="18" charset="0"/>
                                </a:rPr>
                                <m:t>2</m:t>
                              </m:r>
                            </m:den>
                          </m:f>
                          <m:d>
                            <m:dPr>
                              <m:begChr m:val="["/>
                              <m:endChr m:val="]"/>
                              <m:ctrlPr>
                                <a:rPr lang="en-US" altLang="zh-TW" sz="2800" i="1" smtClean="0">
                                  <a:latin typeface="Cambria Math" panose="02040503050406030204" pitchFamily="18" charset="0"/>
                                </a:rPr>
                              </m:ctrlPr>
                            </m:dPr>
                            <m:e>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i="1">
                                              <a:latin typeface="Cambria Math" panose="02040503050406030204" pitchFamily="18" charset="0"/>
                                            </a:rPr>
                                            <m:t>0</m:t>
                                          </m:r>
                                        </m:sup>
                                      </m:sSup>
                                    </m:e>
                                  </m:d>
                                </m:e>
                                <m:sup>
                                  <m:r>
                                    <a:rPr lang="en-US" altLang="zh-TW" sz="2800" i="1">
                                      <a:latin typeface="Cambria Math" panose="02040503050406030204" pitchFamily="18" charset="0"/>
                                    </a:rPr>
                                    <m:t>2</m:t>
                                  </m:r>
                                </m:sup>
                              </m:sSup>
                              <m:r>
                                <a:rPr lang="en-US" altLang="zh-TW" sz="2800" i="1">
                                  <a:latin typeface="Cambria Math" panose="02040503050406030204" pitchFamily="18" charset="0"/>
                                </a:rPr>
                                <m:t>+</m:t>
                              </m:r>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i="1">
                                              <a:latin typeface="Cambria Math" panose="02040503050406030204" pitchFamily="18" charset="0"/>
                                            </a:rPr>
                                            <m:t>1</m:t>
                                          </m:r>
                                        </m:sup>
                                      </m:sSup>
                                    </m:e>
                                  </m:d>
                                </m:e>
                                <m:sup>
                                  <m:r>
                                    <a:rPr lang="en-US" altLang="zh-TW" sz="2800" i="1">
                                      <a:latin typeface="Cambria Math" panose="02040503050406030204" pitchFamily="18" charset="0"/>
                                    </a:rPr>
                                    <m:t>2</m:t>
                                  </m:r>
                                </m:sup>
                              </m:sSup>
                            </m:e>
                          </m:d>
                        </m:e>
                      </m:rad>
                    </m:oMath>
                  </m:oMathPara>
                </a14:m>
                <a:endParaRPr lang="zh-TW" altLang="en-US" sz="28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3759199" y="2278951"/>
                <a:ext cx="3859903" cy="1273041"/>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 name="文字方塊 28"/>
              <p:cNvSpPr txBox="1"/>
              <p:nvPr/>
            </p:nvSpPr>
            <p:spPr>
              <a:xfrm>
                <a:off x="3755296" y="4999469"/>
                <a:ext cx="3310778" cy="16762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𝜎</m:t>
                          </m:r>
                        </m:e>
                        <m:sup>
                          <m:r>
                            <a:rPr lang="en-US" altLang="zh-TW" sz="2800" b="0" i="1" smtClean="0">
                              <a:latin typeface="Cambria Math" panose="02040503050406030204" pitchFamily="18" charset="0"/>
                            </a:rPr>
                            <m:t>𝑡</m:t>
                          </m:r>
                        </m:sup>
                      </m:sSup>
                      <m:r>
                        <a:rPr lang="en-US" altLang="zh-TW" sz="2800" b="0" i="0" smtClean="0">
                          <a:latin typeface="Cambria Math" panose="02040503050406030204" pitchFamily="18" charset="0"/>
                        </a:rPr>
                        <m:t>=</m:t>
                      </m:r>
                      <m:rad>
                        <m:radPr>
                          <m:degHide m:val="on"/>
                          <m:ctrlPr>
                            <a:rPr lang="en-US" altLang="zh-TW" sz="2800" i="1">
                              <a:latin typeface="Cambria Math" panose="02040503050406030204" pitchFamily="18" charset="0"/>
                            </a:rPr>
                          </m:ctrlPr>
                        </m:radPr>
                        <m:deg/>
                        <m:e>
                          <m:f>
                            <m:fPr>
                              <m:ctrlPr>
                                <a:rPr lang="en-US" altLang="zh-TW" sz="2800" i="1">
                                  <a:latin typeface="Cambria Math" panose="02040503050406030204" pitchFamily="18" charset="0"/>
                                </a:rPr>
                              </m:ctrlPr>
                            </m:fPr>
                            <m:num>
                              <m:r>
                                <a:rPr lang="en-US" altLang="zh-TW" sz="2800" i="1">
                                  <a:latin typeface="Cambria Math" panose="02040503050406030204" pitchFamily="18" charset="0"/>
                                </a:rPr>
                                <m:t>1</m:t>
                              </m:r>
                            </m:num>
                            <m:den>
                              <m:r>
                                <a:rPr lang="en-US" altLang="zh-TW" sz="2800" i="1">
                                  <a:latin typeface="Cambria Math" panose="02040503050406030204" pitchFamily="18" charset="0"/>
                                </a:rPr>
                                <m:t>𝑡</m:t>
                              </m:r>
                              <m:r>
                                <a:rPr lang="en-US" altLang="zh-TW" sz="2800" b="0" i="1" smtClean="0">
                                  <a:latin typeface="Cambria Math" panose="02040503050406030204" pitchFamily="18" charset="0"/>
                                </a:rPr>
                                <m:t>+1</m:t>
                              </m:r>
                            </m:den>
                          </m:f>
                          <m:nary>
                            <m:naryPr>
                              <m:chr m:val="∑"/>
                              <m:ctrlPr>
                                <a:rPr lang="en-US" altLang="zh-TW" sz="2800" i="1">
                                  <a:latin typeface="Cambria Math" panose="02040503050406030204" pitchFamily="18" charset="0"/>
                                </a:rPr>
                              </m:ctrlPr>
                            </m:naryPr>
                            <m:sub>
                              <m:r>
                                <a:rPr lang="en-US" altLang="zh-TW" sz="2800" b="0" i="1" smtClean="0">
                                  <a:latin typeface="Cambria Math" panose="02040503050406030204" pitchFamily="18" charset="0"/>
                                </a:rPr>
                                <m:t>𝑖</m:t>
                              </m:r>
                              <m:r>
                                <a:rPr lang="en-US" altLang="zh-TW" sz="2800" i="1">
                                  <a:latin typeface="Cambria Math" panose="02040503050406030204" pitchFamily="18" charset="0"/>
                                </a:rPr>
                                <m:t>=0</m:t>
                              </m:r>
                            </m:sub>
                            <m:sup>
                              <m:r>
                                <a:rPr lang="en-US" altLang="zh-TW" sz="2800" b="0" i="1" smtClean="0">
                                  <a:latin typeface="Cambria Math" panose="02040503050406030204" pitchFamily="18" charset="0"/>
                                </a:rPr>
                                <m:t>𝑡</m:t>
                              </m:r>
                            </m:sup>
                            <m:e>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𝑖</m:t>
                                          </m:r>
                                        </m:sup>
                                      </m:sSup>
                                    </m:e>
                                  </m:d>
                                </m:e>
                                <m:sup>
                                  <m:r>
                                    <a:rPr lang="en-US" altLang="zh-TW" sz="2800" i="1">
                                      <a:latin typeface="Cambria Math" panose="02040503050406030204" pitchFamily="18" charset="0"/>
                                    </a:rPr>
                                    <m:t>2</m:t>
                                  </m:r>
                                </m:sup>
                              </m:sSup>
                            </m:e>
                          </m:nary>
                        </m:e>
                      </m:rad>
                    </m:oMath>
                  </m:oMathPara>
                </a14:m>
                <a:endParaRPr lang="zh-TW" altLang="en-US" sz="28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3755296" y="4999469"/>
                <a:ext cx="3310778" cy="1676293"/>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0" name="文字方塊 29"/>
              <p:cNvSpPr txBox="1"/>
              <p:nvPr/>
            </p:nvSpPr>
            <p:spPr>
              <a:xfrm>
                <a:off x="345393" y="3749893"/>
                <a:ext cx="2768002" cy="8645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3</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2</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sSup>
                            <m:sSupPr>
                              <m:ctrlPr>
                                <a:rPr lang="en-US" altLang="zh-TW" sz="2800" i="1">
                                  <a:latin typeface="Cambria Math" panose="02040503050406030204" pitchFamily="18" charset="0"/>
                                </a:rPr>
                              </m:ctrlPr>
                            </m:sSupPr>
                            <m:e>
                              <m:r>
                                <m:rPr>
                                  <m:nor/>
                                </m:rPr>
                                <a:rPr lang="zh-TW" altLang="en-US" sz="2800">
                                  <a:latin typeface="Cambria Math" panose="02040503050406030204" pitchFamily="18" charset="0"/>
                                </a:rPr>
                                <m:t>𝜂</m:t>
                              </m:r>
                            </m:e>
                            <m:sup>
                              <m:r>
                                <a:rPr lang="en-US" altLang="zh-TW" sz="2800" b="0" i="1" smtClean="0">
                                  <a:latin typeface="Cambria Math" panose="02040503050406030204" pitchFamily="18" charset="0"/>
                                </a:rPr>
                                <m:t>2</m:t>
                              </m:r>
                            </m:sup>
                          </m:sSup>
                        </m:num>
                        <m:den>
                          <m:sSup>
                            <m:sSupPr>
                              <m:ctrlPr>
                                <a:rPr lang="en-US" altLang="zh-TW" sz="2800" b="0" i="1" smtClean="0">
                                  <a:latin typeface="Cambria Math" panose="02040503050406030204" pitchFamily="18" charset="0"/>
                                </a:rPr>
                              </m:ctrlPr>
                            </m:sSupPr>
                            <m:e>
                              <m:r>
                                <a:rPr lang="zh-TW" altLang="en-US" sz="2800" b="0" i="1" smtClean="0">
                                  <a:latin typeface="Cambria Math" panose="02040503050406030204" pitchFamily="18" charset="0"/>
                                </a:rPr>
                                <m:t>𝜎</m:t>
                              </m:r>
                            </m:e>
                            <m:sup>
                              <m:r>
                                <a:rPr lang="en-US" altLang="zh-TW" sz="2800" b="0" i="1" smtClean="0">
                                  <a:latin typeface="Cambria Math" panose="02040503050406030204" pitchFamily="18" charset="0"/>
                                </a:rPr>
                                <m:t>2</m:t>
                              </m:r>
                            </m:sup>
                          </m:sSup>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2</m:t>
                          </m:r>
                        </m:sup>
                      </m:sSup>
                    </m:oMath>
                  </m:oMathPara>
                </a14:m>
                <a:endParaRPr lang="zh-TW" altLang="en-US" sz="2800" dirty="0"/>
              </a:p>
            </p:txBody>
          </p:sp>
        </mc:Choice>
        <mc:Fallback xmlns="">
          <p:sp>
            <p:nvSpPr>
              <p:cNvPr id="30" name="文字方塊 29"/>
              <p:cNvSpPr txBox="1">
                <a:spLocks noRot="1" noChangeAspect="1" noMove="1" noResize="1" noEditPoints="1" noAdjustHandles="1" noChangeArrowheads="1" noChangeShapeType="1" noTextEdit="1"/>
              </p:cNvSpPr>
              <p:nvPr/>
            </p:nvSpPr>
            <p:spPr>
              <a:xfrm>
                <a:off x="345393" y="3749893"/>
                <a:ext cx="2768002" cy="864596"/>
              </a:xfrm>
              <a:prstGeom prst="rect">
                <a:avLst/>
              </a:prstGeom>
              <a:blipFill rotWithShape="0">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 name="文字方塊 30"/>
              <p:cNvSpPr txBox="1"/>
              <p:nvPr/>
            </p:nvSpPr>
            <p:spPr>
              <a:xfrm>
                <a:off x="3647847" y="3546705"/>
                <a:ext cx="5268815" cy="1273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𝜎</m:t>
                          </m:r>
                        </m:e>
                        <m:sup>
                          <m:r>
                            <a:rPr lang="en-US" altLang="zh-TW" sz="2800" b="0" i="1" smtClean="0">
                              <a:latin typeface="Cambria Math" panose="02040503050406030204" pitchFamily="18" charset="0"/>
                            </a:rPr>
                            <m:t>2</m:t>
                          </m:r>
                        </m:sup>
                      </m:sSup>
                      <m:r>
                        <a:rPr lang="en-US" altLang="zh-TW" sz="2800" b="0" i="0" smtClean="0">
                          <a:latin typeface="Cambria Math" panose="02040503050406030204" pitchFamily="18" charset="0"/>
                        </a:rPr>
                        <m:t>=</m:t>
                      </m:r>
                      <m:rad>
                        <m:radPr>
                          <m:degHide m:val="on"/>
                          <m:ctrlPr>
                            <a:rPr lang="en-US" altLang="zh-TW" sz="2800" i="1">
                              <a:latin typeface="Cambria Math" panose="02040503050406030204" pitchFamily="18" charset="0"/>
                            </a:rPr>
                          </m:ctrlPr>
                        </m:radPr>
                        <m:deg/>
                        <m:e>
                          <m:f>
                            <m:fPr>
                              <m:ctrlPr>
                                <a:rPr lang="en-US" altLang="zh-TW" sz="2800" i="1">
                                  <a:latin typeface="Cambria Math" panose="02040503050406030204" pitchFamily="18" charset="0"/>
                                </a:rPr>
                              </m:ctrlPr>
                            </m:fPr>
                            <m:num>
                              <m:r>
                                <a:rPr lang="en-US" altLang="zh-TW" sz="2800" i="1">
                                  <a:latin typeface="Cambria Math" panose="02040503050406030204" pitchFamily="18" charset="0"/>
                                </a:rPr>
                                <m:t>1</m:t>
                              </m:r>
                            </m:num>
                            <m:den>
                              <m:r>
                                <a:rPr lang="en-US" altLang="zh-TW" sz="2800" b="0" i="1" smtClean="0">
                                  <a:latin typeface="Cambria Math" panose="02040503050406030204" pitchFamily="18" charset="0"/>
                                </a:rPr>
                                <m:t>3</m:t>
                              </m:r>
                            </m:den>
                          </m:f>
                          <m:d>
                            <m:dPr>
                              <m:begChr m:val="["/>
                              <m:endChr m:val="]"/>
                              <m:ctrlPr>
                                <a:rPr lang="en-US" altLang="zh-TW" sz="2800" i="1" smtClean="0">
                                  <a:latin typeface="Cambria Math" panose="02040503050406030204" pitchFamily="18" charset="0"/>
                                </a:rPr>
                              </m:ctrlPr>
                            </m:dPr>
                            <m:e>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i="1">
                                              <a:latin typeface="Cambria Math" panose="02040503050406030204" pitchFamily="18" charset="0"/>
                                            </a:rPr>
                                            <m:t>0</m:t>
                                          </m:r>
                                        </m:sup>
                                      </m:sSup>
                                    </m:e>
                                  </m:d>
                                </m:e>
                                <m:sup>
                                  <m:r>
                                    <a:rPr lang="en-US" altLang="zh-TW" sz="2800" i="1">
                                      <a:latin typeface="Cambria Math" panose="02040503050406030204" pitchFamily="18" charset="0"/>
                                    </a:rPr>
                                    <m:t>2</m:t>
                                  </m:r>
                                </m:sup>
                              </m:sSup>
                              <m:r>
                                <a:rPr lang="en-US" altLang="zh-TW" sz="2800" i="1">
                                  <a:latin typeface="Cambria Math" panose="02040503050406030204" pitchFamily="18" charset="0"/>
                                </a:rPr>
                                <m:t>+</m:t>
                              </m:r>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i="1">
                                              <a:latin typeface="Cambria Math" panose="02040503050406030204" pitchFamily="18" charset="0"/>
                                            </a:rPr>
                                            <m:t>1</m:t>
                                          </m:r>
                                        </m:sup>
                                      </m:sSup>
                                    </m:e>
                                  </m:d>
                                </m:e>
                                <m:sup>
                                  <m:r>
                                    <a:rPr lang="en-US" altLang="zh-TW" sz="2800" i="1">
                                      <a:latin typeface="Cambria Math" panose="02040503050406030204" pitchFamily="18" charset="0"/>
                                    </a:rPr>
                                    <m:t>2</m:t>
                                  </m:r>
                                </m:sup>
                              </m:sSup>
                              <m:r>
                                <a:rPr lang="en-US" altLang="zh-TW" sz="2800" i="1">
                                  <a:latin typeface="Cambria Math" panose="02040503050406030204" pitchFamily="18" charset="0"/>
                                </a:rPr>
                                <m:t>+</m:t>
                              </m:r>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2</m:t>
                                          </m:r>
                                        </m:sup>
                                      </m:sSup>
                                    </m:e>
                                  </m:d>
                                </m:e>
                                <m:sup>
                                  <m:r>
                                    <a:rPr lang="en-US" altLang="zh-TW" sz="2800" i="1">
                                      <a:latin typeface="Cambria Math" panose="02040503050406030204" pitchFamily="18" charset="0"/>
                                    </a:rPr>
                                    <m:t>2</m:t>
                                  </m:r>
                                </m:sup>
                              </m:sSup>
                            </m:e>
                          </m:d>
                        </m:e>
                      </m:rad>
                    </m:oMath>
                  </m:oMathPara>
                </a14:m>
                <a:endParaRPr lang="zh-TW" altLang="en-US" sz="2800" dirty="0"/>
              </a:p>
            </p:txBody>
          </p:sp>
        </mc:Choice>
        <mc:Fallback xmlns="">
          <p:sp>
            <p:nvSpPr>
              <p:cNvPr id="31" name="文字方塊 30"/>
              <p:cNvSpPr txBox="1">
                <a:spLocks noRot="1" noChangeAspect="1" noMove="1" noResize="1" noEditPoints="1" noAdjustHandles="1" noChangeArrowheads="1" noChangeShapeType="1" noTextEdit="1"/>
              </p:cNvSpPr>
              <p:nvPr/>
            </p:nvSpPr>
            <p:spPr>
              <a:xfrm>
                <a:off x="3647847" y="3546705"/>
                <a:ext cx="5268815" cy="1273041"/>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p:cNvSpPr txBox="1"/>
              <p:nvPr/>
            </p:nvSpPr>
            <p:spPr>
              <a:xfrm>
                <a:off x="4675528" y="90551"/>
                <a:ext cx="4269709" cy="138499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14:m>
                  <m:oMath xmlns:m="http://schemas.openxmlformats.org/officeDocument/2006/math">
                    <m:sSup>
                      <m:sSupPr>
                        <m:ctrlPr>
                          <a:rPr lang="en-US" altLang="zh-TW" sz="2800" i="1">
                            <a:latin typeface="Cambria Math" panose="02040503050406030204" pitchFamily="18" charset="0"/>
                          </a:rPr>
                        </m:ctrlPr>
                      </m:sSupPr>
                      <m:e>
                        <m:r>
                          <a:rPr lang="zh-TW" altLang="en-US" sz="2800" i="1">
                            <a:latin typeface="Cambria Math" panose="02040503050406030204" pitchFamily="18" charset="0"/>
                          </a:rPr>
                          <m:t>𝜎</m:t>
                        </m:r>
                      </m:e>
                      <m:sup>
                        <m:r>
                          <a:rPr lang="en-US" altLang="zh-TW" sz="2800" i="1">
                            <a:latin typeface="Cambria Math" panose="02040503050406030204" pitchFamily="18" charset="0"/>
                          </a:rPr>
                          <m:t>𝑡</m:t>
                        </m:r>
                      </m:sup>
                    </m:sSup>
                  </m:oMath>
                </a14:m>
                <a:r>
                  <a:rPr lang="en-US" altLang="zh-TW" sz="2800" dirty="0"/>
                  <a:t>: </a:t>
                </a:r>
                <a:r>
                  <a:rPr lang="en-US" altLang="zh-TW" sz="2800" b="1" i="1" dirty="0"/>
                  <a:t>root mean square</a:t>
                </a:r>
                <a:r>
                  <a:rPr lang="en-US" altLang="zh-TW" sz="2800" dirty="0"/>
                  <a:t> of the previous derivatives of parameter w</a:t>
                </a:r>
              </a:p>
            </p:txBody>
          </p:sp>
        </mc:Choice>
        <mc:Fallback xmlns="">
          <p:sp>
            <p:nvSpPr>
              <p:cNvPr id="16" name="文字方塊 15"/>
              <p:cNvSpPr txBox="1">
                <a:spLocks noRot="1" noChangeAspect="1" noMove="1" noResize="1" noEditPoints="1" noAdjustHandles="1" noChangeArrowheads="1" noChangeShapeType="1" noTextEdit="1"/>
              </p:cNvSpPr>
              <p:nvPr/>
            </p:nvSpPr>
            <p:spPr>
              <a:xfrm>
                <a:off x="4675528" y="90551"/>
                <a:ext cx="4269709" cy="1384995"/>
              </a:xfrm>
              <a:prstGeom prst="rect">
                <a:avLst/>
              </a:prstGeom>
              <a:blipFill rotWithShape="0">
                <a:blip r:embed="rId12"/>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770023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P spid="27" grpId="0"/>
      <p:bldP spid="28" grpId="0"/>
      <p:bldP spid="29" grpId="0"/>
      <p:bldP spid="30" grpId="0"/>
      <p:bldP spid="3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Adagrad</a:t>
            </a:r>
            <a:endParaRPr lang="zh-TW" altLang="en-US" dirty="0"/>
          </a:p>
        </p:txBody>
      </p:sp>
      <p:sp>
        <p:nvSpPr>
          <p:cNvPr id="3" name="內容版面配置區 2"/>
          <p:cNvSpPr>
            <a:spLocks noGrp="1"/>
          </p:cNvSpPr>
          <p:nvPr>
            <p:ph idx="1"/>
          </p:nvPr>
        </p:nvSpPr>
        <p:spPr/>
        <p:txBody>
          <a:bodyPr/>
          <a:lstStyle/>
          <a:p>
            <a:r>
              <a:rPr lang="en-US" altLang="zh-TW" dirty="0"/>
              <a:t>Divide the learning rate of each parameter by the  </a:t>
            </a:r>
            <a:r>
              <a:rPr lang="en-US" altLang="zh-TW" b="1" i="1" dirty="0"/>
              <a:t> root mean square of its previous derivatives</a:t>
            </a:r>
          </a:p>
          <a:p>
            <a:pPr marL="0" indent="0">
              <a:buNone/>
            </a:pPr>
            <a:endParaRPr lang="zh-TW" altLang="en-US" dirty="0"/>
          </a:p>
        </p:txBody>
      </p:sp>
      <mc:AlternateContent xmlns:mc="http://schemas.openxmlformats.org/markup-compatibility/2006" xmlns:a14="http://schemas.microsoft.com/office/drawing/2010/main">
        <mc:Choice Requires="a14">
          <p:sp>
            <p:nvSpPr>
              <p:cNvPr id="22" name="文字方塊 21"/>
              <p:cNvSpPr txBox="1"/>
              <p:nvPr/>
            </p:nvSpPr>
            <p:spPr>
              <a:xfrm>
                <a:off x="4642116" y="2725080"/>
                <a:ext cx="1896096" cy="8183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𝜂</m:t>
                          </m:r>
                        </m:e>
                        <m:sup>
                          <m:r>
                            <a:rPr lang="en-US" altLang="zh-TW" sz="2800" i="1">
                              <a:latin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𝜂</m:t>
                          </m:r>
                        </m:num>
                        <m:den>
                          <m:rad>
                            <m:radPr>
                              <m:degHide m:val="on"/>
                              <m:ctrlPr>
                                <a:rPr lang="en-US" altLang="zh-TW" sz="2800" b="0" i="1" smtClean="0">
                                  <a:latin typeface="Cambria Math" panose="02040503050406030204" pitchFamily="18" charset="0"/>
                                </a:rPr>
                              </m:ctrlPr>
                            </m:radPr>
                            <m:deg/>
                            <m:e>
                              <m:r>
                                <a:rPr lang="en-US" altLang="zh-TW" sz="2800" b="0" i="1" smtClean="0">
                                  <a:latin typeface="Cambria Math" panose="02040503050406030204" pitchFamily="18" charset="0"/>
                                </a:rPr>
                                <m:t>𝑡</m:t>
                              </m:r>
                              <m:r>
                                <a:rPr lang="en-US" altLang="zh-TW" sz="2800" b="0" i="1" smtClean="0">
                                  <a:latin typeface="Cambria Math" panose="02040503050406030204" pitchFamily="18" charset="0"/>
                                </a:rPr>
                                <m:t>+1</m:t>
                              </m:r>
                            </m:e>
                          </m:rad>
                        </m:den>
                      </m:f>
                    </m:oMath>
                  </m:oMathPara>
                </a14:m>
                <a:endParaRPr lang="zh-TW" altLang="en-US" sz="2800" dirty="0"/>
              </a:p>
            </p:txBody>
          </p:sp>
        </mc:Choice>
        <mc:Fallback xmlns="">
          <p:sp>
            <p:nvSpPr>
              <p:cNvPr id="22" name="文字方塊 21"/>
              <p:cNvSpPr txBox="1">
                <a:spLocks noRot="1" noChangeAspect="1" noMove="1" noResize="1" noEditPoints="1" noAdjustHandles="1" noChangeArrowheads="1" noChangeShapeType="1" noTextEdit="1"/>
              </p:cNvSpPr>
              <p:nvPr/>
            </p:nvSpPr>
            <p:spPr>
              <a:xfrm>
                <a:off x="4642116" y="2725080"/>
                <a:ext cx="1896096" cy="818301"/>
              </a:xfrm>
              <a:prstGeom prst="rect">
                <a:avLst/>
              </a:prstGeom>
              <a:blipFill rotWithShape="0">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文字方塊 22"/>
              <p:cNvSpPr txBox="1"/>
              <p:nvPr/>
            </p:nvSpPr>
            <p:spPr>
              <a:xfrm>
                <a:off x="1051619" y="5374337"/>
                <a:ext cx="4396781" cy="12736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r>
                            <a:rPr lang="en-US" altLang="zh-TW" sz="2800" b="0" i="1" smtClean="0">
                              <a:latin typeface="Cambria Math" panose="02040503050406030204" pitchFamily="18" charset="0"/>
                              <a:ea typeface="Cambria Math" panose="02040503050406030204" pitchFamily="18" charset="0"/>
                            </a:rPr>
                            <m:t>+1</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𝜂</m:t>
                          </m:r>
                        </m:num>
                        <m:den>
                          <m:rad>
                            <m:radPr>
                              <m:degHide m:val="on"/>
                              <m:ctrlPr>
                                <a:rPr lang="en-US" altLang="zh-TW" sz="2800" i="1">
                                  <a:latin typeface="Cambria Math" panose="02040503050406030204" pitchFamily="18" charset="0"/>
                                </a:rPr>
                              </m:ctrlPr>
                            </m:radPr>
                            <m:deg/>
                            <m:e>
                              <m:nary>
                                <m:naryPr>
                                  <m:chr m:val="∑"/>
                                  <m:ctrlPr>
                                    <a:rPr lang="en-US" altLang="zh-TW" sz="2800" i="1">
                                      <a:latin typeface="Cambria Math" panose="02040503050406030204" pitchFamily="18" charset="0"/>
                                    </a:rPr>
                                  </m:ctrlPr>
                                </m:naryPr>
                                <m:sub>
                                  <m:r>
                                    <a:rPr lang="en-US" altLang="zh-TW" sz="2800" i="1">
                                      <a:latin typeface="Cambria Math" panose="02040503050406030204" pitchFamily="18" charset="0"/>
                                    </a:rPr>
                                    <m:t>𝑖</m:t>
                                  </m:r>
                                  <m:r>
                                    <a:rPr lang="en-US" altLang="zh-TW" sz="2800" i="1">
                                      <a:latin typeface="Cambria Math" panose="02040503050406030204" pitchFamily="18" charset="0"/>
                                    </a:rPr>
                                    <m:t>=0</m:t>
                                  </m:r>
                                </m:sub>
                                <m:sup>
                                  <m:r>
                                    <a:rPr lang="en-US" altLang="zh-TW" sz="2800" i="1">
                                      <a:latin typeface="Cambria Math" panose="02040503050406030204" pitchFamily="18" charset="0"/>
                                    </a:rPr>
                                    <m:t>𝑡</m:t>
                                  </m:r>
                                </m:sup>
                                <m:e>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i="1">
                                                  <a:latin typeface="Cambria Math" panose="02040503050406030204" pitchFamily="18" charset="0"/>
                                                </a:rPr>
                                                <m:t>𝑖</m:t>
                                              </m:r>
                                            </m:sup>
                                          </m:sSup>
                                        </m:e>
                                      </m:d>
                                    </m:e>
                                    <m:sup>
                                      <m:r>
                                        <a:rPr lang="en-US" altLang="zh-TW" sz="2800" i="1">
                                          <a:latin typeface="Cambria Math" panose="02040503050406030204" pitchFamily="18" charset="0"/>
                                        </a:rPr>
                                        <m:t>2</m:t>
                                      </m:r>
                                    </m:sup>
                                  </m:sSup>
                                </m:e>
                              </m:nary>
                            </m:e>
                          </m:rad>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oMath>
                  </m:oMathPara>
                </a14:m>
                <a:endParaRPr lang="zh-TW" altLang="en-US" sz="28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1051619" y="5374337"/>
                <a:ext cx="4396781" cy="1273682"/>
              </a:xfrm>
              <a:prstGeom prst="rect">
                <a:avLst/>
              </a:prstGeom>
              <a:blipFill rotWithShape="0">
                <a:blip r:embed="rId4"/>
                <a:stretch>
                  <a:fillRect/>
                </a:stretch>
              </a:blipFill>
            </p:spPr>
            <p:txBody>
              <a:bodyPr/>
              <a:lstStyle/>
              <a:p>
                <a:r>
                  <a:rPr lang="zh-TW" altLang="en-US">
                    <a:noFill/>
                  </a:rPr>
                  <a:t> </a:t>
                </a:r>
              </a:p>
            </p:txBody>
          </p:sp>
        </mc:Fallback>
      </mc:AlternateContent>
      <p:sp>
        <p:nvSpPr>
          <p:cNvPr id="6" name="文字方塊 5"/>
          <p:cNvSpPr txBox="1"/>
          <p:nvPr/>
        </p:nvSpPr>
        <p:spPr>
          <a:xfrm>
            <a:off x="6032354" y="2866798"/>
            <a:ext cx="2482996" cy="461665"/>
          </a:xfrm>
          <a:prstGeom prst="rect">
            <a:avLst/>
          </a:prstGeom>
          <a:noFill/>
        </p:spPr>
        <p:txBody>
          <a:bodyPr wrap="square" rtlCol="0">
            <a:spAutoFit/>
          </a:bodyPr>
          <a:lstStyle/>
          <a:p>
            <a:pPr algn="ctr"/>
            <a:r>
              <a:rPr lang="en-US" altLang="zh-TW" sz="2400" dirty="0">
                <a:solidFill>
                  <a:srgbClr val="FF0000"/>
                </a:solidFill>
              </a:rPr>
              <a:t>1/t decay</a:t>
            </a:r>
            <a:endParaRPr lang="zh-TW" altLang="en-US" sz="2400" dirty="0">
              <a:solidFill>
                <a:srgbClr val="FF0000"/>
              </a:solidFill>
            </a:endParaRPr>
          </a:p>
        </p:txBody>
      </p:sp>
      <mc:AlternateContent xmlns:mc="http://schemas.openxmlformats.org/markup-compatibility/2006" xmlns:a14="http://schemas.microsoft.com/office/drawing/2010/main">
        <mc:Choice Requires="a14">
          <p:sp>
            <p:nvSpPr>
              <p:cNvPr id="10" name="文字方塊 9"/>
              <p:cNvSpPr txBox="1"/>
              <p:nvPr/>
            </p:nvSpPr>
            <p:spPr>
              <a:xfrm>
                <a:off x="1051619" y="3478696"/>
                <a:ext cx="2984086" cy="7377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r>
                            <a:rPr lang="en-US" altLang="zh-TW" sz="2800" b="0" i="1" smtClean="0">
                              <a:latin typeface="Cambria Math" panose="02040503050406030204" pitchFamily="18" charset="0"/>
                              <a:ea typeface="Cambria Math" panose="02040503050406030204" pitchFamily="18" charset="0"/>
                            </a:rPr>
                            <m:t>+1</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𝜂</m:t>
                          </m:r>
                        </m:num>
                        <m:den>
                          <m:sSup>
                            <m:sSupPr>
                              <m:ctrlPr>
                                <a:rPr lang="en-US" altLang="zh-TW" sz="2800" b="0" i="1" smtClean="0">
                                  <a:latin typeface="Cambria Math" panose="02040503050406030204" pitchFamily="18" charset="0"/>
                                </a:rPr>
                              </m:ctrlPr>
                            </m:sSupPr>
                            <m:e>
                              <m:r>
                                <a:rPr lang="zh-TW" altLang="en-US" sz="2800" b="0" i="1" smtClean="0">
                                  <a:latin typeface="Cambria Math" panose="02040503050406030204" pitchFamily="18" charset="0"/>
                                </a:rPr>
                                <m:t>𝜎</m:t>
                              </m:r>
                            </m:e>
                            <m:sup>
                              <m:r>
                                <a:rPr lang="en-US" altLang="zh-TW" sz="2800" b="0" i="1" smtClean="0">
                                  <a:latin typeface="Cambria Math" panose="02040503050406030204" pitchFamily="18" charset="0"/>
                                </a:rPr>
                                <m:t>𝑡</m:t>
                              </m:r>
                            </m:sup>
                          </m:sSup>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oMath>
                  </m:oMathPara>
                </a14:m>
                <a:endParaRPr lang="zh-TW" altLang="en-US" sz="2800" dirty="0"/>
              </a:p>
            </p:txBody>
          </p:sp>
        </mc:Choice>
        <mc:Fallback xmlns="">
          <p:sp>
            <p:nvSpPr>
              <p:cNvPr id="10" name="文字方塊 9"/>
              <p:cNvSpPr txBox="1">
                <a:spLocks noRot="1" noChangeAspect="1" noMove="1" noResize="1" noEditPoints="1" noAdjustHandles="1" noChangeArrowheads="1" noChangeShapeType="1" noTextEdit="1"/>
              </p:cNvSpPr>
              <p:nvPr/>
            </p:nvSpPr>
            <p:spPr>
              <a:xfrm>
                <a:off x="1051619" y="3478696"/>
                <a:ext cx="2984086" cy="737766"/>
              </a:xfrm>
              <a:prstGeom prst="rect">
                <a:avLst/>
              </a:prstGeom>
              <a:blipFill rotWithShape="0">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p:cNvSpPr txBox="1"/>
              <p:nvPr/>
            </p:nvSpPr>
            <p:spPr>
              <a:xfrm>
                <a:off x="4620138" y="3666215"/>
                <a:ext cx="3310778" cy="16762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𝜎</m:t>
                          </m:r>
                        </m:e>
                        <m:sup>
                          <m:r>
                            <a:rPr lang="en-US" altLang="zh-TW" sz="2800" b="0" i="1" smtClean="0">
                              <a:latin typeface="Cambria Math" panose="02040503050406030204" pitchFamily="18" charset="0"/>
                            </a:rPr>
                            <m:t>𝑡</m:t>
                          </m:r>
                        </m:sup>
                      </m:sSup>
                      <m:r>
                        <a:rPr lang="en-US" altLang="zh-TW" sz="2800" b="0" i="0" smtClean="0">
                          <a:latin typeface="Cambria Math" panose="02040503050406030204" pitchFamily="18" charset="0"/>
                        </a:rPr>
                        <m:t>=</m:t>
                      </m:r>
                      <m:rad>
                        <m:radPr>
                          <m:degHide m:val="on"/>
                          <m:ctrlPr>
                            <a:rPr lang="en-US" altLang="zh-TW" sz="2800" i="1">
                              <a:latin typeface="Cambria Math" panose="02040503050406030204" pitchFamily="18" charset="0"/>
                            </a:rPr>
                          </m:ctrlPr>
                        </m:radPr>
                        <m:deg/>
                        <m:e>
                          <m:f>
                            <m:fPr>
                              <m:ctrlPr>
                                <a:rPr lang="en-US" altLang="zh-TW" sz="2800" i="1">
                                  <a:latin typeface="Cambria Math" panose="02040503050406030204" pitchFamily="18" charset="0"/>
                                </a:rPr>
                              </m:ctrlPr>
                            </m:fPr>
                            <m:num>
                              <m:r>
                                <a:rPr lang="en-US" altLang="zh-TW" sz="2800" i="1">
                                  <a:latin typeface="Cambria Math" panose="02040503050406030204" pitchFamily="18" charset="0"/>
                                </a:rPr>
                                <m:t>1</m:t>
                              </m:r>
                            </m:num>
                            <m:den>
                              <m:r>
                                <a:rPr lang="en-US" altLang="zh-TW" sz="2800" i="1">
                                  <a:latin typeface="Cambria Math" panose="02040503050406030204" pitchFamily="18" charset="0"/>
                                </a:rPr>
                                <m:t>𝑡</m:t>
                              </m:r>
                              <m:r>
                                <a:rPr lang="en-US" altLang="zh-TW" sz="2800" b="0" i="1" smtClean="0">
                                  <a:latin typeface="Cambria Math" panose="02040503050406030204" pitchFamily="18" charset="0"/>
                                </a:rPr>
                                <m:t>+1</m:t>
                              </m:r>
                            </m:den>
                          </m:f>
                          <m:nary>
                            <m:naryPr>
                              <m:chr m:val="∑"/>
                              <m:ctrlPr>
                                <a:rPr lang="en-US" altLang="zh-TW" sz="2800" i="1">
                                  <a:latin typeface="Cambria Math" panose="02040503050406030204" pitchFamily="18" charset="0"/>
                                </a:rPr>
                              </m:ctrlPr>
                            </m:naryPr>
                            <m:sub>
                              <m:r>
                                <a:rPr lang="en-US" altLang="zh-TW" sz="2800" b="0" i="1" smtClean="0">
                                  <a:latin typeface="Cambria Math" panose="02040503050406030204" pitchFamily="18" charset="0"/>
                                </a:rPr>
                                <m:t>𝑖</m:t>
                              </m:r>
                              <m:r>
                                <a:rPr lang="en-US" altLang="zh-TW" sz="2800" i="1">
                                  <a:latin typeface="Cambria Math" panose="02040503050406030204" pitchFamily="18" charset="0"/>
                                </a:rPr>
                                <m:t>=0</m:t>
                              </m:r>
                            </m:sub>
                            <m:sup>
                              <m:r>
                                <a:rPr lang="en-US" altLang="zh-TW" sz="2800" b="0" i="1" smtClean="0">
                                  <a:latin typeface="Cambria Math" panose="02040503050406030204" pitchFamily="18" charset="0"/>
                                </a:rPr>
                                <m:t>𝑡</m:t>
                              </m:r>
                            </m:sup>
                            <m:e>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𝑖</m:t>
                                          </m:r>
                                        </m:sup>
                                      </m:sSup>
                                    </m:e>
                                  </m:d>
                                </m:e>
                                <m:sup>
                                  <m:r>
                                    <a:rPr lang="en-US" altLang="zh-TW" sz="2800" i="1">
                                      <a:latin typeface="Cambria Math" panose="02040503050406030204" pitchFamily="18" charset="0"/>
                                    </a:rPr>
                                    <m:t>2</m:t>
                                  </m:r>
                                </m:sup>
                              </m:sSup>
                            </m:e>
                          </m:nary>
                        </m:e>
                      </m:rad>
                    </m:oMath>
                  </m:oMathPara>
                </a14:m>
                <a:endParaRPr lang="zh-TW" altLang="en-US" sz="2800"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4620138" y="3666215"/>
                <a:ext cx="3310778" cy="1676293"/>
              </a:xfrm>
              <a:prstGeom prst="rect">
                <a:avLst/>
              </a:prstGeom>
              <a:blipFill rotWithShape="0">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 name="文字方塊 3"/>
              <p:cNvSpPr txBox="1"/>
              <p:nvPr/>
            </p:nvSpPr>
            <p:spPr>
              <a:xfrm>
                <a:off x="3131157" y="3276211"/>
                <a:ext cx="495946" cy="523220"/>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a:latin typeface="Cambria Math" panose="02040503050406030204" pitchFamily="18" charset="0"/>
                            </a:rPr>
                          </m:ctrlPr>
                        </m:sSupPr>
                        <m:e>
                          <m:r>
                            <m:rPr>
                              <m:nor/>
                            </m:rPr>
                            <a:rPr lang="zh-TW" altLang="en-US" sz="2800">
                              <a:latin typeface="Cambria Math" panose="02040503050406030204" pitchFamily="18" charset="0"/>
                            </a:rPr>
                            <m:t>𝜂</m:t>
                          </m:r>
                        </m:e>
                        <m:sup>
                          <m:r>
                            <a:rPr lang="en-US" altLang="zh-TW" sz="2800" i="1">
                              <a:latin typeface="Cambria Math" panose="02040503050406030204" pitchFamily="18" charset="0"/>
                            </a:rPr>
                            <m:t>𝑡</m:t>
                          </m:r>
                        </m:sup>
                      </m:sSup>
                    </m:oMath>
                  </m:oMathPara>
                </a14:m>
                <a:endParaRPr lang="zh-TW" altLang="en-US" sz="28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3131157" y="3276211"/>
                <a:ext cx="495946" cy="523220"/>
              </a:xfrm>
              <a:prstGeom prst="rect">
                <a:avLst/>
              </a:prstGeom>
              <a:blipFill rotWithShape="0">
                <a:blip r:embed="rId7"/>
                <a:stretch>
                  <a:fillRect/>
                </a:stretch>
              </a:blipFill>
              <a:ln/>
            </p:spPr>
            <p:txBody>
              <a:bodyPr/>
              <a:lstStyle/>
              <a:p>
                <a:r>
                  <a:rPr lang="zh-TW" altLang="en-US">
                    <a:noFill/>
                  </a:rPr>
                  <a:t> </a:t>
                </a:r>
              </a:p>
            </p:txBody>
          </p:sp>
        </mc:Fallback>
      </mc:AlternateContent>
      <p:sp>
        <p:nvSpPr>
          <p:cNvPr id="5" name="向下箭號 4"/>
          <p:cNvSpPr/>
          <p:nvPr/>
        </p:nvSpPr>
        <p:spPr>
          <a:xfrm>
            <a:off x="1915038" y="4180823"/>
            <a:ext cx="438150" cy="11260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1" name="文字方塊 10"/>
              <p:cNvSpPr txBox="1"/>
              <p:nvPr/>
            </p:nvSpPr>
            <p:spPr>
              <a:xfrm>
                <a:off x="3131157" y="3919213"/>
                <a:ext cx="495946" cy="523220"/>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a:latin typeface="Cambria Math" panose="02040503050406030204" pitchFamily="18" charset="0"/>
                            </a:rPr>
                          </m:ctrlPr>
                        </m:sSupPr>
                        <m:e>
                          <m:r>
                            <a:rPr lang="zh-TW" altLang="en-US" sz="2800" i="1">
                              <a:latin typeface="Cambria Math" panose="02040503050406030204" pitchFamily="18" charset="0"/>
                            </a:rPr>
                            <m:t>𝜎</m:t>
                          </m:r>
                        </m:e>
                        <m:sup>
                          <m:r>
                            <a:rPr lang="en-US" altLang="zh-TW" sz="2800" i="1">
                              <a:latin typeface="Cambria Math" panose="02040503050406030204" pitchFamily="18" charset="0"/>
                            </a:rPr>
                            <m:t>𝑡</m:t>
                          </m:r>
                        </m:sup>
                      </m:sSup>
                    </m:oMath>
                  </m:oMathPara>
                </a14:m>
                <a:endParaRPr lang="zh-TW" altLang="en-US" sz="2800" dirty="0"/>
              </a:p>
            </p:txBody>
          </p:sp>
        </mc:Choice>
        <mc:Fallback xmlns="">
          <p:sp>
            <p:nvSpPr>
              <p:cNvPr id="11" name="文字方塊 10"/>
              <p:cNvSpPr txBox="1">
                <a:spLocks noRot="1" noChangeAspect="1" noMove="1" noResize="1" noEditPoints="1" noAdjustHandles="1" noChangeArrowheads="1" noChangeShapeType="1" noTextEdit="1"/>
              </p:cNvSpPr>
              <p:nvPr/>
            </p:nvSpPr>
            <p:spPr>
              <a:xfrm>
                <a:off x="3131157" y="3919213"/>
                <a:ext cx="495946" cy="523220"/>
              </a:xfrm>
              <a:prstGeom prst="rect">
                <a:avLst/>
              </a:prstGeom>
              <a:blipFill rotWithShape="0">
                <a:blip r:embed="rId8"/>
                <a:stretch>
                  <a:fillRect/>
                </a:stretch>
              </a:blipFill>
              <a:ln/>
            </p:spPr>
            <p:txBody>
              <a:bodyPr/>
              <a:lstStyle/>
              <a:p>
                <a:r>
                  <a:rPr lang="zh-TW" altLang="en-US">
                    <a:noFill/>
                  </a:rPr>
                  <a:t> </a:t>
                </a:r>
              </a:p>
            </p:txBody>
          </p:sp>
        </mc:Fallback>
      </mc:AlternateContent>
      <p:cxnSp>
        <p:nvCxnSpPr>
          <p:cNvPr id="13" name="直線單箭頭接點 12"/>
          <p:cNvCxnSpPr>
            <a:stCxn id="4" idx="3"/>
          </p:cNvCxnSpPr>
          <p:nvPr/>
        </p:nvCxnSpPr>
        <p:spPr>
          <a:xfrm flipV="1">
            <a:off x="3627103" y="3134230"/>
            <a:ext cx="993035" cy="40359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a:stCxn id="11" idx="3"/>
            <a:endCxn id="12" idx="1"/>
          </p:cNvCxnSpPr>
          <p:nvPr/>
        </p:nvCxnSpPr>
        <p:spPr>
          <a:xfrm>
            <a:off x="3627103" y="4180823"/>
            <a:ext cx="993035" cy="323539"/>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接點 7"/>
          <p:cNvCxnSpPr/>
          <p:nvPr/>
        </p:nvCxnSpPr>
        <p:spPr>
          <a:xfrm>
            <a:off x="5646591" y="3143143"/>
            <a:ext cx="771525" cy="3857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a:off x="5770001" y="4584554"/>
            <a:ext cx="771525" cy="3857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564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6" grpId="0"/>
      <p:bldP spid="12" grpId="0"/>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Contradiction?</a:t>
            </a:r>
            <a:endParaRPr lang="zh-TW" altLang="en-US" dirty="0"/>
          </a:p>
        </p:txBody>
      </p:sp>
      <mc:AlternateContent xmlns:mc="http://schemas.openxmlformats.org/markup-compatibility/2006" xmlns:a14="http://schemas.microsoft.com/office/drawing/2010/main">
        <mc:Choice Requires="a14">
          <p:sp>
            <p:nvSpPr>
              <p:cNvPr id="6" name="文字方塊 5"/>
              <p:cNvSpPr txBox="1"/>
              <p:nvPr/>
            </p:nvSpPr>
            <p:spPr>
              <a:xfrm>
                <a:off x="1477556" y="4461952"/>
                <a:ext cx="4396781" cy="12736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r>
                            <a:rPr lang="en-US" altLang="zh-TW" sz="2800" b="0" i="1" smtClean="0">
                              <a:latin typeface="Cambria Math" panose="02040503050406030204" pitchFamily="18" charset="0"/>
                              <a:ea typeface="Cambria Math" panose="02040503050406030204" pitchFamily="18" charset="0"/>
                            </a:rPr>
                            <m:t>+1</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𝜂</m:t>
                          </m:r>
                        </m:num>
                        <m:den>
                          <m:rad>
                            <m:radPr>
                              <m:degHide m:val="on"/>
                              <m:ctrlPr>
                                <a:rPr lang="en-US" altLang="zh-TW" sz="2800" i="1">
                                  <a:latin typeface="Cambria Math" panose="02040503050406030204" pitchFamily="18" charset="0"/>
                                </a:rPr>
                              </m:ctrlPr>
                            </m:radPr>
                            <m:deg/>
                            <m:e>
                              <m:nary>
                                <m:naryPr>
                                  <m:chr m:val="∑"/>
                                  <m:ctrlPr>
                                    <a:rPr lang="en-US" altLang="zh-TW" sz="2800" i="1">
                                      <a:latin typeface="Cambria Math" panose="02040503050406030204" pitchFamily="18" charset="0"/>
                                    </a:rPr>
                                  </m:ctrlPr>
                                </m:naryPr>
                                <m:sub>
                                  <m:r>
                                    <a:rPr lang="en-US" altLang="zh-TW" sz="2800" i="1">
                                      <a:latin typeface="Cambria Math" panose="02040503050406030204" pitchFamily="18" charset="0"/>
                                    </a:rPr>
                                    <m:t>𝑖</m:t>
                                  </m:r>
                                  <m:r>
                                    <a:rPr lang="en-US" altLang="zh-TW" sz="2800" i="1">
                                      <a:latin typeface="Cambria Math" panose="02040503050406030204" pitchFamily="18" charset="0"/>
                                    </a:rPr>
                                    <m:t>=0</m:t>
                                  </m:r>
                                </m:sub>
                                <m:sup>
                                  <m:r>
                                    <a:rPr lang="en-US" altLang="zh-TW" sz="2800" i="1">
                                      <a:latin typeface="Cambria Math" panose="02040503050406030204" pitchFamily="18" charset="0"/>
                                    </a:rPr>
                                    <m:t>𝑡</m:t>
                                  </m:r>
                                </m:sup>
                                <m:e>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i="1">
                                                  <a:latin typeface="Cambria Math" panose="02040503050406030204" pitchFamily="18" charset="0"/>
                                                </a:rPr>
                                                <m:t>𝑖</m:t>
                                              </m:r>
                                            </m:sup>
                                          </m:sSup>
                                        </m:e>
                                      </m:d>
                                    </m:e>
                                    <m:sup>
                                      <m:r>
                                        <a:rPr lang="en-US" altLang="zh-TW" sz="2800" i="1">
                                          <a:latin typeface="Cambria Math" panose="02040503050406030204" pitchFamily="18" charset="0"/>
                                        </a:rPr>
                                        <m:t>2</m:t>
                                      </m:r>
                                    </m:sup>
                                  </m:sSup>
                                </m:e>
                              </m:nary>
                            </m:e>
                          </m:rad>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oMath>
                  </m:oMathPara>
                </a14:m>
                <a:endParaRPr lang="zh-TW" altLang="en-US" sz="28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1477556" y="4461952"/>
                <a:ext cx="4396781" cy="1273682"/>
              </a:xfrm>
              <a:prstGeom prst="rect">
                <a:avLst/>
              </a:prstGeom>
              <a:blipFill rotWithShape="0">
                <a:blip r:embed="rId3"/>
                <a:stretch>
                  <a:fillRect/>
                </a:stretch>
              </a:blipFill>
            </p:spPr>
            <p:txBody>
              <a:bodyPr/>
              <a:lstStyle/>
              <a:p>
                <a:r>
                  <a:rPr lang="zh-TW" altLang="en-US">
                    <a:noFill/>
                  </a:rPr>
                  <a:t> </a:t>
                </a:r>
              </a:p>
            </p:txBody>
          </p:sp>
        </mc:Fallback>
      </mc:AlternateContent>
      <p:sp>
        <p:nvSpPr>
          <p:cNvPr id="7" name="文字方塊 6"/>
          <p:cNvSpPr txBox="1"/>
          <p:nvPr/>
        </p:nvSpPr>
        <p:spPr>
          <a:xfrm>
            <a:off x="689610" y="2120322"/>
            <a:ext cx="3971541" cy="523220"/>
          </a:xfrm>
          <a:prstGeom prst="rect">
            <a:avLst/>
          </a:prstGeom>
          <a:noFill/>
        </p:spPr>
        <p:txBody>
          <a:bodyPr wrap="square" rtlCol="0">
            <a:spAutoFit/>
          </a:bodyPr>
          <a:lstStyle/>
          <a:p>
            <a:pPr algn="ctr"/>
            <a:r>
              <a:rPr lang="en-US" altLang="zh-TW" sz="2800" b="1" i="1" u="sng" dirty="0"/>
              <a:t>Vanilla Gradient descent</a:t>
            </a:r>
            <a:endParaRPr lang="zh-TW" altLang="en-US" sz="2800" b="1" i="1" u="sng" dirty="0"/>
          </a:p>
        </p:txBody>
      </p:sp>
      <p:sp>
        <p:nvSpPr>
          <p:cNvPr id="8" name="文字方塊 7"/>
          <p:cNvSpPr txBox="1"/>
          <p:nvPr/>
        </p:nvSpPr>
        <p:spPr>
          <a:xfrm>
            <a:off x="628650" y="3782194"/>
            <a:ext cx="1632927" cy="523220"/>
          </a:xfrm>
          <a:prstGeom prst="rect">
            <a:avLst/>
          </a:prstGeom>
          <a:noFill/>
        </p:spPr>
        <p:txBody>
          <a:bodyPr wrap="square" rtlCol="0">
            <a:spAutoFit/>
          </a:bodyPr>
          <a:lstStyle/>
          <a:p>
            <a:pPr algn="ctr"/>
            <a:r>
              <a:rPr lang="en-US" altLang="zh-TW" sz="2800" b="1" i="1" u="sng" dirty="0" err="1"/>
              <a:t>Adagrad</a:t>
            </a:r>
            <a:endParaRPr lang="zh-TW" altLang="en-US" sz="2800" b="1" i="1" u="sng" dirty="0"/>
          </a:p>
        </p:txBody>
      </p:sp>
      <p:sp>
        <p:nvSpPr>
          <p:cNvPr id="3" name="矩形 2"/>
          <p:cNvSpPr/>
          <p:nvPr/>
        </p:nvSpPr>
        <p:spPr>
          <a:xfrm>
            <a:off x="5749100" y="2541742"/>
            <a:ext cx="2114108" cy="82933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Larger gradient, </a:t>
            </a:r>
          </a:p>
          <a:p>
            <a:pPr algn="ctr"/>
            <a:r>
              <a:rPr lang="en-US" altLang="zh-TW" sz="2400" dirty="0"/>
              <a:t>larger step</a:t>
            </a:r>
            <a:endParaRPr lang="zh-TW" altLang="en-US" sz="2400" dirty="0"/>
          </a:p>
        </p:txBody>
      </p:sp>
      <p:sp>
        <p:nvSpPr>
          <p:cNvPr id="12" name="矩形 11"/>
          <p:cNvSpPr/>
          <p:nvPr/>
        </p:nvSpPr>
        <p:spPr>
          <a:xfrm>
            <a:off x="6285021" y="5352675"/>
            <a:ext cx="2114108" cy="82933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Larger gradient, smaller step</a:t>
            </a:r>
            <a:endParaRPr lang="zh-TW" altLang="en-US" sz="2400" dirty="0"/>
          </a:p>
        </p:txBody>
      </p:sp>
      <p:sp>
        <p:nvSpPr>
          <p:cNvPr id="14" name="矩形 13"/>
          <p:cNvSpPr/>
          <p:nvPr/>
        </p:nvSpPr>
        <p:spPr>
          <a:xfrm>
            <a:off x="6285021" y="3996565"/>
            <a:ext cx="2114108" cy="82933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Larger gradient, </a:t>
            </a:r>
          </a:p>
          <a:p>
            <a:pPr algn="ctr"/>
            <a:r>
              <a:rPr lang="en-US" altLang="zh-TW" sz="2400" dirty="0"/>
              <a:t>larger step</a:t>
            </a:r>
            <a:endParaRPr lang="zh-TW" altLang="en-US" sz="2400" dirty="0"/>
          </a:p>
        </p:txBody>
      </p:sp>
      <p:cxnSp>
        <p:nvCxnSpPr>
          <p:cNvPr id="5" name="直線接點 4"/>
          <p:cNvCxnSpPr/>
          <p:nvPr/>
        </p:nvCxnSpPr>
        <p:spPr>
          <a:xfrm>
            <a:off x="4349094" y="3180485"/>
            <a:ext cx="31205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a:xfrm>
            <a:off x="5437042" y="5047993"/>
            <a:ext cx="31205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a:off x="3885472" y="5515435"/>
            <a:ext cx="1551570" cy="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endCxn id="3" idx="1"/>
          </p:cNvCxnSpPr>
          <p:nvPr/>
        </p:nvCxnSpPr>
        <p:spPr>
          <a:xfrm flipV="1">
            <a:off x="4827616" y="2956408"/>
            <a:ext cx="92148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a:endCxn id="14" idx="1"/>
          </p:cNvCxnSpPr>
          <p:nvPr/>
        </p:nvCxnSpPr>
        <p:spPr>
          <a:xfrm flipV="1">
            <a:off x="5813449" y="4411231"/>
            <a:ext cx="471572" cy="2630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a:off x="4709049" y="5574773"/>
            <a:ext cx="1575972" cy="269075"/>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文字方塊 21"/>
              <p:cNvSpPr txBox="1"/>
              <p:nvPr/>
            </p:nvSpPr>
            <p:spPr>
              <a:xfrm>
                <a:off x="1898621" y="2714571"/>
                <a:ext cx="289899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r>
                            <a:rPr lang="en-US" altLang="zh-TW" sz="2800" b="0" i="1" smtClean="0">
                              <a:latin typeface="Cambria Math" panose="02040503050406030204" pitchFamily="18" charset="0"/>
                              <a:ea typeface="Cambria Math" panose="02040503050406030204" pitchFamily="18" charset="0"/>
                            </a:rPr>
                            <m:t>+1</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sup>
                      </m:sSup>
                      <m:r>
                        <a:rPr lang="en-US" altLang="zh-TW" sz="2800" b="0" i="1" smtClean="0">
                          <a:latin typeface="Cambria Math" panose="02040503050406030204" pitchFamily="18" charset="0"/>
                        </a:rPr>
                        <m:t>−</m:t>
                      </m:r>
                      <m:sSup>
                        <m:sSupPr>
                          <m:ctrlPr>
                            <a:rPr lang="en-US" altLang="zh-TW" sz="2800" i="1">
                              <a:latin typeface="Cambria Math" panose="02040503050406030204" pitchFamily="18" charset="0"/>
                            </a:rPr>
                          </m:ctrlPr>
                        </m:sSupPr>
                        <m:e>
                          <m:r>
                            <m:rPr>
                              <m:nor/>
                            </m:rPr>
                            <a:rPr lang="zh-TW" altLang="en-US" sz="2800">
                              <a:latin typeface="Cambria Math" panose="02040503050406030204" pitchFamily="18" charset="0"/>
                            </a:rPr>
                            <m:t>𝜂</m:t>
                          </m:r>
                        </m:e>
                        <m:sup>
                          <m:r>
                            <a:rPr lang="en-US" altLang="zh-TW" sz="2800" i="1">
                              <a:latin typeface="Cambria Math" panose="02040503050406030204" pitchFamily="18" charset="0"/>
                            </a:rPr>
                            <m:t>𝑡</m:t>
                          </m:r>
                        </m:sup>
                      </m:sSup>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oMath>
                  </m:oMathPara>
                </a14:m>
                <a:endParaRPr lang="zh-TW" altLang="en-US" sz="2800" dirty="0"/>
              </a:p>
            </p:txBody>
          </p:sp>
        </mc:Choice>
        <mc:Fallback xmlns="">
          <p:sp>
            <p:nvSpPr>
              <p:cNvPr id="22" name="文字方塊 21"/>
              <p:cNvSpPr txBox="1">
                <a:spLocks noRot="1" noChangeAspect="1" noMove="1" noResize="1" noEditPoints="1" noAdjustHandles="1" noChangeArrowheads="1" noChangeShapeType="1" noTextEdit="1"/>
              </p:cNvSpPr>
              <p:nvPr/>
            </p:nvSpPr>
            <p:spPr>
              <a:xfrm>
                <a:off x="1898621" y="2714571"/>
                <a:ext cx="2898999" cy="430887"/>
              </a:xfrm>
              <a:prstGeom prst="rect">
                <a:avLst/>
              </a:prstGeom>
              <a:blipFill rotWithShape="0">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文字方塊 22"/>
              <p:cNvSpPr txBox="1"/>
              <p:nvPr/>
            </p:nvSpPr>
            <p:spPr>
              <a:xfrm>
                <a:off x="6693056" y="460343"/>
                <a:ext cx="1997918" cy="8593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m:t>
                          </m:r>
                          <m:r>
                            <a:rPr lang="en-US" altLang="zh-TW" sz="2800" b="0" i="1" smtClean="0">
                              <a:latin typeface="Cambria Math" panose="02040503050406030204" pitchFamily="18" charset="0"/>
                            </a:rPr>
                            <m:t>𝐿</m:t>
                          </m:r>
                          <m:d>
                            <m:dPr>
                              <m:ctrlPr>
                                <a:rPr lang="en-US" altLang="zh-TW" sz="2800" b="0" i="1" smtClean="0">
                                  <a:latin typeface="Cambria Math" panose="02040503050406030204" pitchFamily="18" charset="0"/>
                                </a:rPr>
                              </m:ctrlPr>
                            </m:dPr>
                            <m:e>
                              <m:sSup>
                                <m:sSupPr>
                                  <m:ctrlPr>
                                    <a:rPr lang="en-US" altLang="zh-TW" sz="2800" i="1">
                                      <a:latin typeface="Cambria Math" panose="02040503050406030204" pitchFamily="18" charset="0"/>
                                      <a:ea typeface="Cambria Math" panose="02040503050406030204" pitchFamily="18" charset="0"/>
                                    </a:rPr>
                                  </m:ctrlPr>
                                </m:sSupPr>
                                <m:e>
                                  <m:r>
                                    <a:rPr lang="zh-TW" altLang="en-US" sz="2800" i="1" smtClean="0">
                                      <a:latin typeface="Cambria Math" panose="02040503050406030204" pitchFamily="18" charset="0"/>
                                      <a:ea typeface="Cambria Math" panose="02040503050406030204" pitchFamily="18" charset="0"/>
                                    </a:rPr>
                                    <m:t>𝜃</m:t>
                                  </m:r>
                                </m:e>
                                <m:sup>
                                  <m:r>
                                    <a:rPr lang="en-US" altLang="zh-TW" sz="2800" i="1">
                                      <a:latin typeface="Cambria Math" panose="02040503050406030204" pitchFamily="18" charset="0"/>
                                      <a:ea typeface="Cambria Math" panose="02040503050406030204" pitchFamily="18" charset="0"/>
                                    </a:rPr>
                                    <m:t>𝑡</m:t>
                                  </m:r>
                                </m:sup>
                              </m:sSup>
                            </m:e>
                          </m:d>
                        </m:num>
                        <m:den>
                          <m:r>
                            <a:rPr lang="zh-TW" altLang="en-US" sz="2800" b="0" i="1" smtClean="0">
                              <a:latin typeface="Cambria Math" panose="02040503050406030204" pitchFamily="18" charset="0"/>
                            </a:rPr>
                            <m:t>𝜕</m:t>
                          </m:r>
                          <m:r>
                            <a:rPr lang="en-US" altLang="zh-TW" sz="2800" b="0" i="1" smtClean="0">
                              <a:latin typeface="Cambria Math" panose="02040503050406030204" pitchFamily="18" charset="0"/>
                            </a:rPr>
                            <m:t>𝑤</m:t>
                          </m:r>
                        </m:den>
                      </m:f>
                    </m:oMath>
                  </m:oMathPara>
                </a14:m>
                <a:endParaRPr lang="zh-TW" altLang="en-US" sz="28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6693056" y="460343"/>
                <a:ext cx="1997918" cy="859338"/>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23"/>
              <p:cNvSpPr txBox="1"/>
              <p:nvPr/>
            </p:nvSpPr>
            <p:spPr>
              <a:xfrm>
                <a:off x="4349094" y="553348"/>
                <a:ext cx="1896096" cy="8183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𝜂</m:t>
                          </m:r>
                        </m:e>
                        <m:sup>
                          <m:r>
                            <a:rPr lang="en-US" altLang="zh-TW" sz="2800" i="1">
                              <a:latin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𝜂</m:t>
                          </m:r>
                        </m:num>
                        <m:den>
                          <m:rad>
                            <m:radPr>
                              <m:degHide m:val="on"/>
                              <m:ctrlPr>
                                <a:rPr lang="en-US" altLang="zh-TW" sz="2800" b="0" i="1" smtClean="0">
                                  <a:latin typeface="Cambria Math" panose="02040503050406030204" pitchFamily="18" charset="0"/>
                                </a:rPr>
                              </m:ctrlPr>
                            </m:radPr>
                            <m:deg/>
                            <m:e>
                              <m:r>
                                <a:rPr lang="en-US" altLang="zh-TW" sz="2800" b="0" i="1" smtClean="0">
                                  <a:latin typeface="Cambria Math" panose="02040503050406030204" pitchFamily="18" charset="0"/>
                                </a:rPr>
                                <m:t>𝑡</m:t>
                              </m:r>
                              <m:r>
                                <a:rPr lang="en-US" altLang="zh-TW" sz="2800" b="0" i="1" smtClean="0">
                                  <a:latin typeface="Cambria Math" panose="02040503050406030204" pitchFamily="18" charset="0"/>
                                </a:rPr>
                                <m:t>+1</m:t>
                              </m:r>
                            </m:e>
                          </m:rad>
                        </m:den>
                      </m:f>
                    </m:oMath>
                  </m:oMathPara>
                </a14:m>
                <a:endParaRPr lang="zh-TW" altLang="en-US" sz="2800" dirty="0"/>
              </a:p>
            </p:txBody>
          </p:sp>
        </mc:Choice>
        <mc:Fallback xmlns="">
          <p:sp>
            <p:nvSpPr>
              <p:cNvPr id="24" name="文字方塊 23"/>
              <p:cNvSpPr txBox="1">
                <a:spLocks noRot="1" noChangeAspect="1" noMove="1" noResize="1" noEditPoints="1" noAdjustHandles="1" noChangeArrowheads="1" noChangeShapeType="1" noTextEdit="1"/>
              </p:cNvSpPr>
              <p:nvPr/>
            </p:nvSpPr>
            <p:spPr>
              <a:xfrm>
                <a:off x="4349094" y="553348"/>
                <a:ext cx="1896096" cy="818301"/>
              </a:xfrm>
              <a:prstGeom prst="rect">
                <a:avLst/>
              </a:prstGeom>
              <a:blipFill>
                <a:blip r:embed="rId8"/>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735873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3" grpId="0" animBg="1"/>
      <p:bldP spid="12" grpId="0" animBg="1"/>
      <p:bldP spid="14" grpId="0" animBg="1"/>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Intuitive Reason</a:t>
            </a:r>
            <a:endParaRPr lang="zh-TW" altLang="en-US" dirty="0"/>
          </a:p>
        </p:txBody>
      </p:sp>
      <p:sp>
        <p:nvSpPr>
          <p:cNvPr id="3" name="內容版面配置區 2"/>
          <p:cNvSpPr>
            <a:spLocks noGrp="1"/>
          </p:cNvSpPr>
          <p:nvPr>
            <p:ph idx="1"/>
          </p:nvPr>
        </p:nvSpPr>
        <p:spPr/>
        <p:txBody>
          <a:bodyPr/>
          <a:lstStyle/>
          <a:p>
            <a:r>
              <a:rPr lang="en-US" altLang="zh-TW" dirty="0"/>
              <a:t>How surprise it is</a:t>
            </a:r>
            <a:endParaRPr lang="zh-TW" altLang="en-US" dirty="0"/>
          </a:p>
        </p:txBody>
      </p:sp>
      <mc:AlternateContent xmlns:mc="http://schemas.openxmlformats.org/markup-compatibility/2006" xmlns:a14="http://schemas.microsoft.com/office/drawing/2010/main">
        <mc:Choice Requires="a14">
          <p:sp>
            <p:nvSpPr>
              <p:cNvPr id="15" name="文字方塊 14"/>
              <p:cNvSpPr txBox="1"/>
              <p:nvPr/>
            </p:nvSpPr>
            <p:spPr>
              <a:xfrm>
                <a:off x="1240060" y="5098301"/>
                <a:ext cx="4401276" cy="127368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r>
                            <a:rPr lang="en-US" altLang="zh-TW" sz="2800" b="0" i="1" smtClean="0">
                              <a:latin typeface="Cambria Math" panose="02040503050406030204" pitchFamily="18" charset="0"/>
                              <a:ea typeface="Cambria Math" panose="02040503050406030204" pitchFamily="18" charset="0"/>
                            </a:rPr>
                            <m:t>+1</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𝜂</m:t>
                          </m:r>
                        </m:num>
                        <m:den>
                          <m:rad>
                            <m:radPr>
                              <m:degHide m:val="on"/>
                              <m:ctrlPr>
                                <a:rPr lang="en-US" altLang="zh-TW" sz="2800" i="1">
                                  <a:latin typeface="Cambria Math" panose="02040503050406030204" pitchFamily="18" charset="0"/>
                                </a:rPr>
                              </m:ctrlPr>
                            </m:radPr>
                            <m:deg/>
                            <m:e>
                              <m:nary>
                                <m:naryPr>
                                  <m:chr m:val="∑"/>
                                  <m:ctrlPr>
                                    <a:rPr lang="en-US" altLang="zh-TW" sz="2800" i="1">
                                      <a:latin typeface="Cambria Math" panose="02040503050406030204" pitchFamily="18" charset="0"/>
                                    </a:rPr>
                                  </m:ctrlPr>
                                </m:naryPr>
                                <m:sub>
                                  <m:r>
                                    <a:rPr lang="en-US" altLang="zh-TW" sz="2800" i="1">
                                      <a:latin typeface="Cambria Math" panose="02040503050406030204" pitchFamily="18" charset="0"/>
                                    </a:rPr>
                                    <m:t>𝑖</m:t>
                                  </m:r>
                                  <m:r>
                                    <a:rPr lang="en-US" altLang="zh-TW" sz="2800" i="1">
                                      <a:latin typeface="Cambria Math" panose="02040503050406030204" pitchFamily="18" charset="0"/>
                                    </a:rPr>
                                    <m:t>=0</m:t>
                                  </m:r>
                                </m:sub>
                                <m:sup>
                                  <m:r>
                                    <a:rPr lang="en-US" altLang="zh-TW" sz="2800" i="1">
                                      <a:latin typeface="Cambria Math" panose="02040503050406030204" pitchFamily="18" charset="0"/>
                                    </a:rPr>
                                    <m:t>𝑡</m:t>
                                  </m:r>
                                </m:sup>
                                <m:e>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i="1">
                                                  <a:latin typeface="Cambria Math" panose="02040503050406030204" pitchFamily="18" charset="0"/>
                                                </a:rPr>
                                                <m:t>𝑖</m:t>
                                              </m:r>
                                            </m:sup>
                                          </m:sSup>
                                        </m:e>
                                      </m:d>
                                    </m:e>
                                    <m:sup>
                                      <m:r>
                                        <a:rPr lang="en-US" altLang="zh-TW" sz="2800" i="1">
                                          <a:latin typeface="Cambria Math" panose="02040503050406030204" pitchFamily="18" charset="0"/>
                                        </a:rPr>
                                        <m:t>2</m:t>
                                      </m:r>
                                    </m:sup>
                                  </m:sSup>
                                </m:e>
                              </m:nary>
                            </m:e>
                          </m:rad>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oMath>
                  </m:oMathPara>
                </a14:m>
                <a:endParaRPr lang="zh-TW" altLang="en-US" sz="2800"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1240060" y="5098301"/>
                <a:ext cx="4401276" cy="1273682"/>
              </a:xfrm>
              <a:prstGeom prst="rect">
                <a:avLst/>
              </a:prstGeom>
              <a:blipFill rotWithShape="0">
                <a:blip r:embed="rId3"/>
                <a:stretch>
                  <a:fillRect/>
                </a:stretch>
              </a:blipFill>
            </p:spPr>
            <p:txBody>
              <a:bodyPr/>
              <a:lstStyle/>
              <a:p>
                <a:r>
                  <a:rPr lang="zh-TW" altLang="en-US">
                    <a:noFill/>
                  </a:rPr>
                  <a:t> </a:t>
                </a:r>
              </a:p>
            </p:txBody>
          </p:sp>
        </mc:Fallback>
      </mc:AlternateContent>
      <p:sp>
        <p:nvSpPr>
          <p:cNvPr id="17" name="矩形 16"/>
          <p:cNvSpPr/>
          <p:nvPr/>
        </p:nvSpPr>
        <p:spPr>
          <a:xfrm>
            <a:off x="5818843" y="5696719"/>
            <a:ext cx="2488519" cy="553057"/>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TW" altLang="en-US" sz="2400" dirty="0"/>
              <a:t>造成反差的效果</a:t>
            </a:r>
          </a:p>
        </p:txBody>
      </p:sp>
      <p:cxnSp>
        <p:nvCxnSpPr>
          <p:cNvPr id="20" name="直線接點 19"/>
          <p:cNvCxnSpPr/>
          <p:nvPr/>
        </p:nvCxnSpPr>
        <p:spPr>
          <a:xfrm flipV="1">
            <a:off x="3684538" y="6249776"/>
            <a:ext cx="1375142" cy="1"/>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a:endCxn id="17" idx="1"/>
          </p:cNvCxnSpPr>
          <p:nvPr/>
        </p:nvCxnSpPr>
        <p:spPr>
          <a:xfrm>
            <a:off x="5251297" y="5973247"/>
            <a:ext cx="567546" cy="1"/>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8" name="表格 17"/>
          <p:cNvGraphicFramePr>
            <a:graphicFrameLocks noGrp="1"/>
          </p:cNvGraphicFramePr>
          <p:nvPr>
            <p:extLst/>
          </p:nvPr>
        </p:nvGraphicFramePr>
        <p:xfrm>
          <a:off x="1615440" y="2517914"/>
          <a:ext cx="6096000" cy="103632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a:txBody>
                    <a:bodyPr/>
                    <a:lstStyle/>
                    <a:p>
                      <a:pPr algn="ctr"/>
                      <a:r>
                        <a:rPr lang="en-US" altLang="zh-TW" sz="2800" dirty="0"/>
                        <a:t>g</a:t>
                      </a:r>
                      <a:r>
                        <a:rPr lang="en-US" altLang="zh-TW" sz="2800" baseline="30000" dirty="0"/>
                        <a:t>0</a:t>
                      </a:r>
                      <a:endParaRPr lang="zh-TW" altLang="en-US" sz="2800" baseline="30000" dirty="0"/>
                    </a:p>
                  </a:txBody>
                  <a:tcPr/>
                </a:tc>
                <a:tc>
                  <a:txBody>
                    <a:bodyPr/>
                    <a:lstStyle/>
                    <a:p>
                      <a:pPr algn="ctr"/>
                      <a:r>
                        <a:rPr lang="en-US" altLang="zh-TW" sz="2800" dirty="0"/>
                        <a:t>g</a:t>
                      </a:r>
                      <a:r>
                        <a:rPr lang="en-US" altLang="zh-TW" sz="2800" b="1" kern="1200" baseline="30000" dirty="0">
                          <a:solidFill>
                            <a:schemeClr val="lt1"/>
                          </a:solidFill>
                          <a:latin typeface="+mn-lt"/>
                          <a:ea typeface="+mn-ea"/>
                          <a:cs typeface="+mn-cs"/>
                        </a:rPr>
                        <a:t>1</a:t>
                      </a:r>
                      <a:endParaRPr lang="zh-TW" altLang="en-US" sz="2800" b="1" kern="1200" baseline="30000" dirty="0">
                        <a:solidFill>
                          <a:schemeClr val="lt1"/>
                        </a:solidFill>
                        <a:latin typeface="+mn-lt"/>
                        <a:ea typeface="+mn-ea"/>
                        <a:cs typeface="+mn-cs"/>
                      </a:endParaRPr>
                    </a:p>
                  </a:txBody>
                  <a:tcPr/>
                </a:tc>
                <a:tc>
                  <a:txBody>
                    <a:bodyPr/>
                    <a:lstStyle/>
                    <a:p>
                      <a:pPr algn="ctr"/>
                      <a:r>
                        <a:rPr lang="en-US" altLang="zh-TW" sz="2800" dirty="0"/>
                        <a:t>g</a:t>
                      </a:r>
                      <a:r>
                        <a:rPr lang="en-US" altLang="zh-TW" sz="2800" b="1" kern="1200" baseline="30000" dirty="0">
                          <a:solidFill>
                            <a:schemeClr val="lt1"/>
                          </a:solidFill>
                          <a:latin typeface="+mn-lt"/>
                          <a:ea typeface="+mn-ea"/>
                          <a:cs typeface="+mn-cs"/>
                        </a:rPr>
                        <a:t>2</a:t>
                      </a:r>
                      <a:endParaRPr lang="zh-TW" altLang="en-US" sz="2800" b="1" kern="1200" baseline="30000" dirty="0">
                        <a:solidFill>
                          <a:schemeClr val="lt1"/>
                        </a:solidFill>
                        <a:latin typeface="+mn-lt"/>
                        <a:ea typeface="+mn-ea"/>
                        <a:cs typeface="+mn-cs"/>
                      </a:endParaRPr>
                    </a:p>
                  </a:txBody>
                  <a:tcPr/>
                </a:tc>
                <a:tc>
                  <a:txBody>
                    <a:bodyPr/>
                    <a:lstStyle/>
                    <a:p>
                      <a:pPr algn="ctr"/>
                      <a:r>
                        <a:rPr lang="en-US" altLang="zh-TW" sz="2800" dirty="0"/>
                        <a:t>g</a:t>
                      </a:r>
                      <a:r>
                        <a:rPr lang="en-US" altLang="zh-TW" sz="2800" b="1" kern="1200" baseline="30000" dirty="0">
                          <a:solidFill>
                            <a:schemeClr val="lt1"/>
                          </a:solidFill>
                          <a:latin typeface="+mn-lt"/>
                          <a:ea typeface="+mn-ea"/>
                          <a:cs typeface="+mn-cs"/>
                        </a:rPr>
                        <a:t>3</a:t>
                      </a:r>
                      <a:endParaRPr lang="zh-TW" altLang="en-US" sz="2800" b="1" kern="1200" baseline="30000" dirty="0">
                        <a:solidFill>
                          <a:schemeClr val="lt1"/>
                        </a:solidFill>
                        <a:latin typeface="+mn-lt"/>
                        <a:ea typeface="+mn-ea"/>
                        <a:cs typeface="+mn-cs"/>
                      </a:endParaRPr>
                    </a:p>
                  </a:txBody>
                  <a:tcPr/>
                </a:tc>
                <a:tc>
                  <a:txBody>
                    <a:bodyPr/>
                    <a:lstStyle/>
                    <a:p>
                      <a:pPr algn="ctr"/>
                      <a:r>
                        <a:rPr lang="en-US" altLang="zh-TW" sz="2800" dirty="0"/>
                        <a:t>g</a:t>
                      </a:r>
                      <a:r>
                        <a:rPr lang="en-US" altLang="zh-TW" sz="2800" b="1" kern="1200" baseline="30000" dirty="0">
                          <a:solidFill>
                            <a:schemeClr val="lt1"/>
                          </a:solidFill>
                          <a:latin typeface="+mn-lt"/>
                          <a:ea typeface="+mn-ea"/>
                          <a:cs typeface="+mn-cs"/>
                        </a:rPr>
                        <a:t>4</a:t>
                      </a:r>
                      <a:endParaRPr lang="zh-TW" altLang="en-US" sz="2800" b="1" kern="1200" baseline="30000" dirty="0">
                        <a:solidFill>
                          <a:schemeClr val="lt1"/>
                        </a:solidFill>
                        <a:latin typeface="+mn-lt"/>
                        <a:ea typeface="+mn-ea"/>
                        <a:cs typeface="+mn-cs"/>
                      </a:endParaRPr>
                    </a:p>
                  </a:txBody>
                  <a:tcPr/>
                </a:tc>
                <a:tc>
                  <a:txBody>
                    <a:bodyPr/>
                    <a:lstStyle/>
                    <a:p>
                      <a:pPr algn="ctr"/>
                      <a:r>
                        <a:rPr lang="en-US" altLang="zh-TW" sz="2800" dirty="0"/>
                        <a:t>……</a:t>
                      </a:r>
                      <a:endParaRPr lang="zh-TW" altLang="en-US" sz="2800" dirty="0"/>
                    </a:p>
                  </a:txBody>
                  <a:tcPr/>
                </a:tc>
                <a:extLst>
                  <a:ext uri="{0D108BD9-81ED-4DB2-BD59-A6C34878D82A}">
                    <a16:rowId xmlns:a16="http://schemas.microsoft.com/office/drawing/2014/main" val="10000"/>
                  </a:ext>
                </a:extLst>
              </a:tr>
              <a:tr h="370840">
                <a:tc>
                  <a:txBody>
                    <a:bodyPr/>
                    <a:lstStyle/>
                    <a:p>
                      <a:r>
                        <a:rPr lang="en-US" altLang="zh-TW" sz="2800" dirty="0"/>
                        <a:t>0.001</a:t>
                      </a:r>
                      <a:endParaRPr lang="zh-TW" altLang="en-US" sz="2800" dirty="0"/>
                    </a:p>
                  </a:txBody>
                  <a:tcPr/>
                </a:tc>
                <a:tc>
                  <a:txBody>
                    <a:bodyPr/>
                    <a:lstStyle/>
                    <a:p>
                      <a:r>
                        <a:rPr lang="en-US" altLang="zh-TW" sz="2800" dirty="0"/>
                        <a:t>0.001</a:t>
                      </a:r>
                      <a:endParaRPr lang="zh-TW" altLang="en-US" sz="2800" dirty="0"/>
                    </a:p>
                  </a:txBody>
                  <a:tcPr/>
                </a:tc>
                <a:tc>
                  <a:txBody>
                    <a:bodyPr/>
                    <a:lstStyle/>
                    <a:p>
                      <a:r>
                        <a:rPr lang="en-US" altLang="zh-TW" sz="2800" dirty="0"/>
                        <a:t>0.003</a:t>
                      </a:r>
                      <a:endParaRPr lang="zh-TW" altLang="en-US" sz="2800" dirty="0"/>
                    </a:p>
                  </a:txBody>
                  <a:tcPr/>
                </a:tc>
                <a:tc>
                  <a:txBody>
                    <a:bodyPr/>
                    <a:lstStyle/>
                    <a:p>
                      <a:r>
                        <a:rPr lang="en-US" altLang="zh-TW" sz="2800" dirty="0"/>
                        <a:t>0.002</a:t>
                      </a:r>
                      <a:endParaRPr lang="zh-TW" altLang="en-US" sz="2800" dirty="0"/>
                    </a:p>
                  </a:txBody>
                  <a:tcPr/>
                </a:tc>
                <a:tc>
                  <a:txBody>
                    <a:bodyPr/>
                    <a:lstStyle/>
                    <a:p>
                      <a:r>
                        <a:rPr lang="en-US" altLang="zh-TW" sz="2800" dirty="0"/>
                        <a:t>0.1</a:t>
                      </a:r>
                      <a:endParaRPr lang="zh-TW" altLang="en-US" sz="2800" dirty="0"/>
                    </a:p>
                  </a:txBody>
                  <a:tcPr/>
                </a:tc>
                <a:tc>
                  <a:txBody>
                    <a:bodyPr/>
                    <a:lstStyle/>
                    <a:p>
                      <a:r>
                        <a:rPr lang="en-US" altLang="zh-TW" sz="2800" dirty="0"/>
                        <a:t>……</a:t>
                      </a:r>
                      <a:endParaRPr lang="zh-TW" altLang="en-US" sz="2800" dirty="0"/>
                    </a:p>
                  </a:txBody>
                  <a:tcPr/>
                </a:tc>
                <a:extLst>
                  <a:ext uri="{0D108BD9-81ED-4DB2-BD59-A6C34878D82A}">
                    <a16:rowId xmlns:a16="http://schemas.microsoft.com/office/drawing/2014/main" val="10001"/>
                  </a:ext>
                </a:extLst>
              </a:tr>
            </a:tbl>
          </a:graphicData>
        </a:graphic>
      </p:graphicFrame>
      <p:graphicFrame>
        <p:nvGraphicFramePr>
          <p:cNvPr id="21" name="表格 20"/>
          <p:cNvGraphicFramePr>
            <a:graphicFrameLocks noGrp="1"/>
          </p:cNvGraphicFramePr>
          <p:nvPr>
            <p:extLst/>
          </p:nvPr>
        </p:nvGraphicFramePr>
        <p:xfrm>
          <a:off x="1615440" y="3606619"/>
          <a:ext cx="6096000" cy="103632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a:txBody>
                    <a:bodyPr/>
                    <a:lstStyle/>
                    <a:p>
                      <a:pPr algn="ctr"/>
                      <a:r>
                        <a:rPr lang="en-US" altLang="zh-TW" sz="2800" dirty="0"/>
                        <a:t>g</a:t>
                      </a:r>
                      <a:r>
                        <a:rPr lang="en-US" altLang="zh-TW" sz="2800" baseline="30000" dirty="0"/>
                        <a:t>0</a:t>
                      </a:r>
                      <a:endParaRPr lang="zh-TW" altLang="en-US" sz="2800" baseline="30000" dirty="0"/>
                    </a:p>
                  </a:txBody>
                  <a:tcPr/>
                </a:tc>
                <a:tc>
                  <a:txBody>
                    <a:bodyPr/>
                    <a:lstStyle/>
                    <a:p>
                      <a:pPr algn="ctr"/>
                      <a:r>
                        <a:rPr lang="en-US" altLang="zh-TW" sz="2800" dirty="0"/>
                        <a:t>g</a:t>
                      </a:r>
                      <a:r>
                        <a:rPr lang="en-US" altLang="zh-TW" sz="2800" b="1" kern="1200" baseline="30000" dirty="0">
                          <a:solidFill>
                            <a:schemeClr val="lt1"/>
                          </a:solidFill>
                          <a:latin typeface="+mn-lt"/>
                          <a:ea typeface="+mn-ea"/>
                          <a:cs typeface="+mn-cs"/>
                        </a:rPr>
                        <a:t>1</a:t>
                      </a:r>
                      <a:endParaRPr lang="zh-TW" altLang="en-US" sz="2800" b="1" kern="1200" baseline="30000" dirty="0">
                        <a:solidFill>
                          <a:schemeClr val="lt1"/>
                        </a:solidFill>
                        <a:latin typeface="+mn-lt"/>
                        <a:ea typeface="+mn-ea"/>
                        <a:cs typeface="+mn-cs"/>
                      </a:endParaRPr>
                    </a:p>
                  </a:txBody>
                  <a:tcPr/>
                </a:tc>
                <a:tc>
                  <a:txBody>
                    <a:bodyPr/>
                    <a:lstStyle/>
                    <a:p>
                      <a:pPr algn="ctr"/>
                      <a:r>
                        <a:rPr lang="en-US" altLang="zh-TW" sz="2800" dirty="0"/>
                        <a:t>g</a:t>
                      </a:r>
                      <a:r>
                        <a:rPr lang="en-US" altLang="zh-TW" sz="2800" b="1" kern="1200" baseline="30000" dirty="0">
                          <a:solidFill>
                            <a:schemeClr val="lt1"/>
                          </a:solidFill>
                          <a:latin typeface="+mn-lt"/>
                          <a:ea typeface="+mn-ea"/>
                          <a:cs typeface="+mn-cs"/>
                        </a:rPr>
                        <a:t>2</a:t>
                      </a:r>
                      <a:endParaRPr lang="zh-TW" altLang="en-US" sz="2800" b="1" kern="1200" baseline="30000" dirty="0">
                        <a:solidFill>
                          <a:schemeClr val="lt1"/>
                        </a:solidFill>
                        <a:latin typeface="+mn-lt"/>
                        <a:ea typeface="+mn-ea"/>
                        <a:cs typeface="+mn-cs"/>
                      </a:endParaRPr>
                    </a:p>
                  </a:txBody>
                  <a:tcPr/>
                </a:tc>
                <a:tc>
                  <a:txBody>
                    <a:bodyPr/>
                    <a:lstStyle/>
                    <a:p>
                      <a:pPr algn="ctr"/>
                      <a:r>
                        <a:rPr lang="en-US" altLang="zh-TW" sz="2800" dirty="0"/>
                        <a:t>g</a:t>
                      </a:r>
                      <a:r>
                        <a:rPr lang="en-US" altLang="zh-TW" sz="2800" b="1" kern="1200" baseline="30000" dirty="0">
                          <a:solidFill>
                            <a:schemeClr val="lt1"/>
                          </a:solidFill>
                          <a:latin typeface="+mn-lt"/>
                          <a:ea typeface="+mn-ea"/>
                          <a:cs typeface="+mn-cs"/>
                        </a:rPr>
                        <a:t>3</a:t>
                      </a:r>
                      <a:endParaRPr lang="zh-TW" altLang="en-US" sz="2800" b="1" kern="1200" baseline="30000" dirty="0">
                        <a:solidFill>
                          <a:schemeClr val="lt1"/>
                        </a:solidFill>
                        <a:latin typeface="+mn-lt"/>
                        <a:ea typeface="+mn-ea"/>
                        <a:cs typeface="+mn-cs"/>
                      </a:endParaRPr>
                    </a:p>
                  </a:txBody>
                  <a:tcPr/>
                </a:tc>
                <a:tc>
                  <a:txBody>
                    <a:bodyPr/>
                    <a:lstStyle/>
                    <a:p>
                      <a:pPr algn="ctr"/>
                      <a:r>
                        <a:rPr lang="en-US" altLang="zh-TW" sz="2800" dirty="0"/>
                        <a:t>g</a:t>
                      </a:r>
                      <a:r>
                        <a:rPr lang="en-US" altLang="zh-TW" sz="2800" b="1" kern="1200" baseline="30000" dirty="0">
                          <a:solidFill>
                            <a:schemeClr val="lt1"/>
                          </a:solidFill>
                          <a:latin typeface="+mn-lt"/>
                          <a:ea typeface="+mn-ea"/>
                          <a:cs typeface="+mn-cs"/>
                        </a:rPr>
                        <a:t>4</a:t>
                      </a:r>
                      <a:endParaRPr lang="zh-TW" altLang="en-US" sz="2800" b="1" kern="1200" baseline="30000" dirty="0">
                        <a:solidFill>
                          <a:schemeClr val="lt1"/>
                        </a:solidFill>
                        <a:latin typeface="+mn-lt"/>
                        <a:ea typeface="+mn-ea"/>
                        <a:cs typeface="+mn-cs"/>
                      </a:endParaRPr>
                    </a:p>
                  </a:txBody>
                  <a:tcPr/>
                </a:tc>
                <a:tc>
                  <a:txBody>
                    <a:bodyPr/>
                    <a:lstStyle/>
                    <a:p>
                      <a:pPr algn="ctr"/>
                      <a:r>
                        <a:rPr lang="en-US" altLang="zh-TW" sz="2800" dirty="0"/>
                        <a:t>……</a:t>
                      </a:r>
                      <a:endParaRPr lang="zh-TW" altLang="en-US" sz="2800" dirty="0"/>
                    </a:p>
                  </a:txBody>
                  <a:tcPr/>
                </a:tc>
                <a:extLst>
                  <a:ext uri="{0D108BD9-81ED-4DB2-BD59-A6C34878D82A}">
                    <a16:rowId xmlns:a16="http://schemas.microsoft.com/office/drawing/2014/main" val="10000"/>
                  </a:ext>
                </a:extLst>
              </a:tr>
              <a:tr h="370840">
                <a:tc>
                  <a:txBody>
                    <a:bodyPr/>
                    <a:lstStyle/>
                    <a:p>
                      <a:r>
                        <a:rPr lang="en-US" altLang="zh-TW" sz="2800" dirty="0"/>
                        <a:t>10.8</a:t>
                      </a:r>
                      <a:endParaRPr lang="zh-TW" altLang="en-US" sz="2800" dirty="0"/>
                    </a:p>
                  </a:txBody>
                  <a:tcPr/>
                </a:tc>
                <a:tc>
                  <a:txBody>
                    <a:bodyPr/>
                    <a:lstStyle/>
                    <a:p>
                      <a:r>
                        <a:rPr lang="en-US" altLang="zh-TW" sz="2800" dirty="0"/>
                        <a:t>20.9</a:t>
                      </a:r>
                      <a:endParaRPr lang="zh-TW" altLang="en-US" sz="2800" dirty="0"/>
                    </a:p>
                  </a:txBody>
                  <a:tcPr/>
                </a:tc>
                <a:tc>
                  <a:txBody>
                    <a:bodyPr/>
                    <a:lstStyle/>
                    <a:p>
                      <a:r>
                        <a:rPr lang="en-US" altLang="zh-TW" sz="2800" dirty="0"/>
                        <a:t>31.7</a:t>
                      </a:r>
                      <a:endParaRPr lang="zh-TW" altLang="en-US" sz="2800" dirty="0"/>
                    </a:p>
                  </a:txBody>
                  <a:tcPr/>
                </a:tc>
                <a:tc>
                  <a:txBody>
                    <a:bodyPr/>
                    <a:lstStyle/>
                    <a:p>
                      <a:r>
                        <a:rPr lang="en-US" altLang="zh-TW" sz="2800" dirty="0"/>
                        <a:t>12.1</a:t>
                      </a:r>
                      <a:endParaRPr lang="zh-TW" altLang="en-US" sz="2800" dirty="0"/>
                    </a:p>
                  </a:txBody>
                  <a:tcPr/>
                </a:tc>
                <a:tc>
                  <a:txBody>
                    <a:bodyPr/>
                    <a:lstStyle/>
                    <a:p>
                      <a:r>
                        <a:rPr lang="en-US" altLang="zh-TW" sz="2800" dirty="0"/>
                        <a:t>0.1</a:t>
                      </a:r>
                      <a:endParaRPr lang="zh-TW" altLang="en-US" sz="2800" dirty="0"/>
                    </a:p>
                  </a:txBody>
                  <a:tcPr/>
                </a:tc>
                <a:tc>
                  <a:txBody>
                    <a:bodyPr/>
                    <a:lstStyle/>
                    <a:p>
                      <a:r>
                        <a:rPr lang="en-US" altLang="zh-TW" sz="2800" dirty="0"/>
                        <a:t>……</a:t>
                      </a:r>
                      <a:endParaRPr lang="zh-TW" altLang="en-US" sz="2800" dirty="0"/>
                    </a:p>
                  </a:txBody>
                  <a:tcPr/>
                </a:tc>
                <a:extLst>
                  <a:ext uri="{0D108BD9-81ED-4DB2-BD59-A6C34878D82A}">
                    <a16:rowId xmlns:a16="http://schemas.microsoft.com/office/drawing/2014/main" val="10001"/>
                  </a:ext>
                </a:extLst>
              </a:tr>
            </a:tbl>
          </a:graphicData>
        </a:graphic>
      </p:graphicFrame>
      <p:sp>
        <p:nvSpPr>
          <p:cNvPr id="4" name="矩形 3"/>
          <p:cNvSpPr/>
          <p:nvPr/>
        </p:nvSpPr>
        <p:spPr>
          <a:xfrm>
            <a:off x="3571890" y="1825625"/>
            <a:ext cx="800219" cy="461665"/>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zh-TW" altLang="en-US" sz="2400" dirty="0"/>
              <a:t>反差</a:t>
            </a:r>
          </a:p>
        </p:txBody>
      </p:sp>
      <p:sp>
        <p:nvSpPr>
          <p:cNvPr id="5" name="矩形 4"/>
          <p:cNvSpPr/>
          <p:nvPr/>
        </p:nvSpPr>
        <p:spPr>
          <a:xfrm>
            <a:off x="5645244" y="2517914"/>
            <a:ext cx="984155" cy="10363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3" name="文字方塊 12"/>
              <p:cNvSpPr txBox="1"/>
              <p:nvPr/>
            </p:nvSpPr>
            <p:spPr>
              <a:xfrm>
                <a:off x="6863075" y="437937"/>
                <a:ext cx="1965474" cy="8593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m:t>
                          </m:r>
                          <m:r>
                            <a:rPr lang="en-US" altLang="zh-TW" sz="2800" b="0" i="1" smtClean="0">
                              <a:latin typeface="Cambria Math" panose="02040503050406030204" pitchFamily="18" charset="0"/>
                            </a:rPr>
                            <m:t>𝐿</m:t>
                          </m:r>
                          <m:d>
                            <m:dPr>
                              <m:ctrlPr>
                                <a:rPr lang="en-US" altLang="zh-TW" sz="2800" b="0" i="1" smtClean="0">
                                  <a:latin typeface="Cambria Math" panose="02040503050406030204" pitchFamily="18" charset="0"/>
                                </a:rPr>
                              </m:ctrlPr>
                            </m:dPr>
                            <m:e>
                              <m:sSup>
                                <m:sSupPr>
                                  <m:ctrlPr>
                                    <a:rPr lang="en-US" altLang="zh-TW" sz="2800" i="1">
                                      <a:latin typeface="Cambria Math" panose="02040503050406030204" pitchFamily="18" charset="0"/>
                                      <a:ea typeface="Cambria Math" panose="02040503050406030204" pitchFamily="18" charset="0"/>
                                    </a:rPr>
                                  </m:ctrlPr>
                                </m:sSupPr>
                                <m:e>
                                  <m:r>
                                    <a:rPr lang="zh-TW" altLang="en-US" sz="2800" i="1" smtClean="0">
                                      <a:latin typeface="Cambria Math" panose="02040503050406030204" pitchFamily="18" charset="0"/>
                                      <a:ea typeface="Cambria Math" panose="02040503050406030204" pitchFamily="18" charset="0"/>
                                    </a:rPr>
                                    <m:t>𝜃</m:t>
                                  </m:r>
                                </m:e>
                                <m:sup>
                                  <m:r>
                                    <a:rPr lang="en-US" altLang="zh-TW" sz="2800" i="1">
                                      <a:latin typeface="Cambria Math" panose="02040503050406030204" pitchFamily="18" charset="0"/>
                                      <a:ea typeface="Cambria Math" panose="02040503050406030204" pitchFamily="18" charset="0"/>
                                    </a:rPr>
                                    <m:t>𝑡</m:t>
                                  </m:r>
                                </m:sup>
                              </m:sSup>
                            </m:e>
                          </m:d>
                        </m:num>
                        <m:den>
                          <m:r>
                            <a:rPr lang="zh-TW" altLang="en-US" sz="2800" b="0" i="1" smtClean="0">
                              <a:latin typeface="Cambria Math" panose="02040503050406030204" pitchFamily="18" charset="0"/>
                            </a:rPr>
                            <m:t>𝜕</m:t>
                          </m:r>
                          <m:r>
                            <a:rPr lang="en-US" altLang="zh-TW" sz="2800" b="0" i="1" smtClean="0">
                              <a:latin typeface="Cambria Math" panose="02040503050406030204" pitchFamily="18" charset="0"/>
                            </a:rPr>
                            <m:t>𝑤</m:t>
                          </m:r>
                        </m:den>
                      </m:f>
                    </m:oMath>
                  </m:oMathPara>
                </a14:m>
                <a:endParaRPr lang="zh-TW" altLang="en-US" sz="28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6863075" y="437937"/>
                <a:ext cx="1965474" cy="859338"/>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p:cNvSpPr txBox="1"/>
              <p:nvPr/>
            </p:nvSpPr>
            <p:spPr>
              <a:xfrm>
                <a:off x="4851139" y="506915"/>
                <a:ext cx="1896096" cy="8183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𝜂</m:t>
                          </m:r>
                        </m:e>
                        <m:sup>
                          <m:r>
                            <a:rPr lang="en-US" altLang="zh-TW" sz="2800" i="1">
                              <a:latin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𝜂</m:t>
                          </m:r>
                        </m:num>
                        <m:den>
                          <m:rad>
                            <m:radPr>
                              <m:degHide m:val="on"/>
                              <m:ctrlPr>
                                <a:rPr lang="en-US" altLang="zh-TW" sz="2800" b="0" i="1" smtClean="0">
                                  <a:latin typeface="Cambria Math" panose="02040503050406030204" pitchFamily="18" charset="0"/>
                                </a:rPr>
                              </m:ctrlPr>
                            </m:radPr>
                            <m:deg/>
                            <m:e>
                              <m:r>
                                <a:rPr lang="en-US" altLang="zh-TW" sz="2800" b="0" i="1" smtClean="0">
                                  <a:latin typeface="Cambria Math" panose="02040503050406030204" pitchFamily="18" charset="0"/>
                                </a:rPr>
                                <m:t>𝑡</m:t>
                              </m:r>
                              <m:r>
                                <a:rPr lang="en-US" altLang="zh-TW" sz="2800" b="0" i="1" smtClean="0">
                                  <a:latin typeface="Cambria Math" panose="02040503050406030204" pitchFamily="18" charset="0"/>
                                </a:rPr>
                                <m:t>+1</m:t>
                              </m:r>
                            </m:e>
                          </m:rad>
                        </m:den>
                      </m:f>
                    </m:oMath>
                  </m:oMathPara>
                </a14:m>
                <a:endParaRPr lang="zh-TW" altLang="en-US" sz="2800" dirty="0"/>
              </a:p>
            </p:txBody>
          </p:sp>
        </mc:Choice>
        <mc:Fallback xmlns="">
          <p:sp>
            <p:nvSpPr>
              <p:cNvPr id="14" name="文字方塊 13"/>
              <p:cNvSpPr txBox="1">
                <a:spLocks noRot="1" noChangeAspect="1" noMove="1" noResize="1" noEditPoints="1" noAdjustHandles="1" noChangeArrowheads="1" noChangeShapeType="1" noTextEdit="1"/>
              </p:cNvSpPr>
              <p:nvPr/>
            </p:nvSpPr>
            <p:spPr>
              <a:xfrm>
                <a:off x="4851139" y="506915"/>
                <a:ext cx="1896096" cy="818301"/>
              </a:xfrm>
              <a:prstGeom prst="rect">
                <a:avLst/>
              </a:prstGeom>
              <a:blipFill>
                <a:blip r:embed="rId5"/>
                <a:stretch>
                  <a:fillRect/>
                </a:stretch>
              </a:blipFill>
            </p:spPr>
            <p:txBody>
              <a:bodyPr/>
              <a:lstStyle/>
              <a:p>
                <a:r>
                  <a:rPr lang="zh-TW" altLang="en-US">
                    <a:noFill/>
                  </a:rPr>
                  <a:t> </a:t>
                </a:r>
              </a:p>
            </p:txBody>
          </p:sp>
        </mc:Fallback>
      </mc:AlternateContent>
      <p:sp>
        <p:nvSpPr>
          <p:cNvPr id="16" name="矩形 15"/>
          <p:cNvSpPr/>
          <p:nvPr/>
        </p:nvSpPr>
        <p:spPr>
          <a:xfrm>
            <a:off x="5641336" y="3589157"/>
            <a:ext cx="984155" cy="10363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6119029" y="2056457"/>
            <a:ext cx="1196320" cy="461665"/>
          </a:xfrm>
          <a:prstGeom prst="rect">
            <a:avLst/>
          </a:prstGeom>
          <a:noFill/>
        </p:spPr>
        <p:txBody>
          <a:bodyPr wrap="square" rtlCol="0">
            <a:spAutoFit/>
          </a:bodyPr>
          <a:lstStyle/>
          <a:p>
            <a:r>
              <a:rPr lang="zh-TW" altLang="en-US" sz="2400" dirty="0">
                <a:solidFill>
                  <a:srgbClr val="FF0000"/>
                </a:solidFill>
              </a:rPr>
              <a:t>特別大</a:t>
            </a:r>
          </a:p>
        </p:txBody>
      </p:sp>
      <p:sp>
        <p:nvSpPr>
          <p:cNvPr id="23" name="文字方塊 22"/>
          <p:cNvSpPr txBox="1"/>
          <p:nvPr/>
        </p:nvSpPr>
        <p:spPr>
          <a:xfrm>
            <a:off x="6149075" y="4649658"/>
            <a:ext cx="1196320" cy="461665"/>
          </a:xfrm>
          <a:prstGeom prst="rect">
            <a:avLst/>
          </a:prstGeom>
          <a:noFill/>
        </p:spPr>
        <p:txBody>
          <a:bodyPr wrap="square" rtlCol="0">
            <a:spAutoFit/>
          </a:bodyPr>
          <a:lstStyle/>
          <a:p>
            <a:r>
              <a:rPr lang="zh-TW" altLang="en-US" sz="2400" dirty="0">
                <a:solidFill>
                  <a:srgbClr val="FF0000"/>
                </a:solidFill>
              </a:rPr>
              <a:t>特別小</a:t>
            </a:r>
          </a:p>
        </p:txBody>
      </p:sp>
    </p:spTree>
    <p:extLst>
      <p:ext uri="{BB962C8B-B14F-4D97-AF65-F5344CB8AC3E}">
        <p14:creationId xmlns:p14="http://schemas.microsoft.com/office/powerpoint/2010/main" val="52639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animBg="1"/>
      <p:bldP spid="4" grpId="0" animBg="1"/>
      <p:bldP spid="5" grpId="0" animBg="1"/>
      <p:bldP spid="16" grpId="0" animBg="1"/>
      <p:bldP spid="6" grpId="0"/>
      <p:bldP spid="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a:stretch>
            <a:fillRect/>
          </a:stretch>
        </p:blipFill>
        <p:spPr>
          <a:xfrm>
            <a:off x="2106431" y="1570767"/>
            <a:ext cx="5583524" cy="3094096"/>
          </a:xfrm>
          <a:prstGeom prst="rect">
            <a:avLst/>
          </a:prstGeom>
        </p:spPr>
      </p:pic>
      <p:pic>
        <p:nvPicPr>
          <p:cNvPr id="7" name="圖片 6"/>
          <p:cNvPicPr>
            <a:picLocks noChangeAspect="1"/>
          </p:cNvPicPr>
          <p:nvPr/>
        </p:nvPicPr>
        <p:blipFill>
          <a:blip r:embed="rId3"/>
          <a:stretch>
            <a:fillRect/>
          </a:stretch>
        </p:blipFill>
        <p:spPr>
          <a:xfrm>
            <a:off x="2190165" y="4784319"/>
            <a:ext cx="5416056" cy="1700336"/>
          </a:xfrm>
          <a:prstGeom prst="rect">
            <a:avLst/>
          </a:prstGeom>
        </p:spPr>
      </p:pic>
      <p:sp>
        <p:nvSpPr>
          <p:cNvPr id="2" name="標題 1"/>
          <p:cNvSpPr>
            <a:spLocks noGrp="1"/>
          </p:cNvSpPr>
          <p:nvPr>
            <p:ph type="title"/>
          </p:nvPr>
        </p:nvSpPr>
        <p:spPr/>
        <p:txBody>
          <a:bodyPr/>
          <a:lstStyle/>
          <a:p>
            <a:r>
              <a:rPr lang="en-US" altLang="zh-TW" dirty="0"/>
              <a:t>Larger gradient, larger steps?</a:t>
            </a:r>
            <a:endParaRPr lang="zh-TW" altLang="en-US" dirty="0"/>
          </a:p>
        </p:txBody>
      </p:sp>
      <mc:AlternateContent xmlns:mc="http://schemas.openxmlformats.org/markup-compatibility/2006" xmlns:a14="http://schemas.microsoft.com/office/drawing/2010/main">
        <mc:Choice Requires="a14">
          <p:sp>
            <p:nvSpPr>
              <p:cNvPr id="8" name="文字方塊 7"/>
              <p:cNvSpPr txBox="1"/>
              <p:nvPr/>
            </p:nvSpPr>
            <p:spPr>
              <a:xfrm>
                <a:off x="1093345" y="3917228"/>
                <a:ext cx="23702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𝑦</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𝑎</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𝑏𝑥</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𝑐</m:t>
                      </m:r>
                    </m:oMath>
                  </m:oMathPara>
                </a14:m>
                <a:endParaRPr lang="zh-TW" altLang="en-US" sz="2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1093345" y="3917228"/>
                <a:ext cx="2370264" cy="369332"/>
              </a:xfrm>
              <a:prstGeom prst="rect">
                <a:avLst/>
              </a:prstGeom>
              <a:blipFill rotWithShape="0">
                <a:blip r:embed="rId4"/>
                <a:stretch>
                  <a:fillRect l="-2828" t="-1667" r="-1028" b="-2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p:cNvSpPr txBox="1"/>
              <p:nvPr/>
            </p:nvSpPr>
            <p:spPr>
              <a:xfrm>
                <a:off x="1055495" y="5525625"/>
                <a:ext cx="2269339" cy="8217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b="0" i="1" smtClean="0">
                              <a:latin typeface="Cambria Math" panose="02040503050406030204" pitchFamily="18" charset="0"/>
                            </a:rPr>
                          </m:ctrlPr>
                        </m:dPr>
                        <m:e>
                          <m:f>
                            <m:fPr>
                              <m:ctrlPr>
                                <a:rPr lang="en-US" altLang="zh-TW" sz="2400" b="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𝑦</m:t>
                              </m:r>
                            </m:num>
                            <m:den>
                              <m:r>
                                <a:rPr lang="zh-TW" altLang="en-US" sz="2400" b="0" i="1" smtClean="0">
                                  <a:latin typeface="Cambria Math" panose="02040503050406030204" pitchFamily="18" charset="0"/>
                                </a:rPr>
                                <m:t>𝜕</m:t>
                              </m:r>
                              <m:r>
                                <a:rPr lang="en-US" altLang="zh-TW" sz="2400" b="0" i="1" smtClean="0">
                                  <a:latin typeface="Cambria Math" panose="02040503050406030204" pitchFamily="18" charset="0"/>
                                </a:rPr>
                                <m:t>𝑥</m:t>
                              </m:r>
                            </m:den>
                          </m:f>
                        </m:e>
                      </m:d>
                      <m:r>
                        <a:rPr lang="en-US" altLang="zh-TW" sz="2400" b="0" i="1" smtClean="0">
                          <a:latin typeface="Cambria Math" panose="02040503050406030204" pitchFamily="18" charset="0"/>
                        </a:rPr>
                        <m:t>=</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r>
                        <a:rPr lang="en-US" altLang="zh-TW" sz="2400" b="0" i="1" smtClean="0">
                          <a:latin typeface="Cambria Math" panose="02040503050406030204" pitchFamily="18" charset="0"/>
                        </a:rPr>
                        <m:t>𝑎𝑥</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r>
                        <a:rPr lang="en-US" altLang="zh-TW" sz="2400" i="1">
                          <a:latin typeface="Cambria Math" panose="02040503050406030204" pitchFamily="18" charset="0"/>
                        </a:rPr>
                        <m:t>|</m:t>
                      </m:r>
                    </m:oMath>
                  </m:oMathPara>
                </a14:m>
                <a:endParaRPr lang="zh-TW" altLang="en-US" sz="24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1055495" y="5525625"/>
                <a:ext cx="2269339" cy="821763"/>
              </a:xfrm>
              <a:prstGeom prst="rect">
                <a:avLst/>
              </a:prstGeom>
              <a:blipFill rotWithShape="0">
                <a:blip r:embed="rId5"/>
                <a:stretch>
                  <a:fillRect/>
                </a:stretch>
              </a:blipFill>
            </p:spPr>
            <p:txBody>
              <a:bodyPr/>
              <a:lstStyle/>
              <a:p>
                <a:r>
                  <a:rPr lang="zh-TW" altLang="en-US">
                    <a:noFill/>
                  </a:rPr>
                  <a:t> </a:t>
                </a:r>
              </a:p>
            </p:txBody>
          </p:sp>
        </mc:Fallback>
      </mc:AlternateContent>
      <p:cxnSp>
        <p:nvCxnSpPr>
          <p:cNvPr id="11" name="直線單箭頭接點 10"/>
          <p:cNvCxnSpPr/>
          <p:nvPr/>
        </p:nvCxnSpPr>
        <p:spPr>
          <a:xfrm>
            <a:off x="2252373" y="1482473"/>
            <a:ext cx="797861" cy="1435453"/>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3057945" y="2943678"/>
            <a:ext cx="598554" cy="839104"/>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a:off x="3692269" y="3797772"/>
            <a:ext cx="326687" cy="304122"/>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9" name="橢圓 18"/>
          <p:cNvSpPr/>
          <p:nvPr/>
        </p:nvSpPr>
        <p:spPr>
          <a:xfrm>
            <a:off x="6672334" y="3071150"/>
            <a:ext cx="164892" cy="1648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3" name="文字方塊 22"/>
              <p:cNvSpPr txBox="1"/>
              <p:nvPr/>
            </p:nvSpPr>
            <p:spPr>
              <a:xfrm>
                <a:off x="6777252" y="3159534"/>
                <a:ext cx="3720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0</m:t>
                          </m:r>
                        </m:sub>
                      </m:sSub>
                    </m:oMath>
                  </m:oMathPara>
                </a14:m>
                <a:endParaRPr lang="zh-TW" altLang="en-US" sz="24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6777252" y="3159534"/>
                <a:ext cx="372025" cy="369332"/>
              </a:xfrm>
              <a:prstGeom prst="rect">
                <a:avLst/>
              </a:prstGeom>
              <a:blipFill rotWithShape="0">
                <a:blip r:embed="rId7"/>
                <a:stretch>
                  <a:fillRect l="-11475" r="-8197"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23"/>
              <p:cNvSpPr txBox="1"/>
              <p:nvPr/>
            </p:nvSpPr>
            <p:spPr>
              <a:xfrm>
                <a:off x="4839333" y="2279300"/>
                <a:ext cx="1925798" cy="70128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0</m:t>
                          </m:r>
                        </m:sub>
                      </m:sSub>
                      <m:r>
                        <a:rPr lang="en-US" altLang="zh-TW" sz="2400" b="0" i="0" smtClean="0">
                          <a:latin typeface="Cambria Math" panose="02040503050406030204" pitchFamily="18" charset="0"/>
                        </a:rPr>
                        <m:t>+</m:t>
                      </m:r>
                      <m:f>
                        <m:fPr>
                          <m:ctrlPr>
                            <a:rPr lang="en-US" altLang="zh-TW" sz="2400" i="1" smtClean="0">
                              <a:latin typeface="Cambria Math" panose="02040503050406030204" pitchFamily="18" charset="0"/>
                            </a:rPr>
                          </m:ctrlPr>
                        </m:fPr>
                        <m:num>
                          <m:r>
                            <a:rPr lang="en-US" altLang="zh-TW" sz="2400" b="0" i="1" smtClean="0">
                              <a:latin typeface="Cambria Math" panose="02040503050406030204" pitchFamily="18" charset="0"/>
                            </a:rPr>
                            <m:t>𝑏</m:t>
                          </m:r>
                        </m:num>
                        <m:den>
                          <m:r>
                            <a:rPr lang="en-US" altLang="zh-TW" sz="2400" b="0" i="1" smtClean="0">
                              <a:latin typeface="Cambria Math" panose="02040503050406030204" pitchFamily="18" charset="0"/>
                            </a:rPr>
                            <m:t>2</m:t>
                          </m:r>
                          <m:r>
                            <a:rPr lang="en-US" altLang="zh-TW" sz="2400" b="0" i="1" smtClean="0">
                              <a:latin typeface="Cambria Math" panose="02040503050406030204" pitchFamily="18" charset="0"/>
                            </a:rPr>
                            <m:t>𝑎</m:t>
                          </m:r>
                        </m:den>
                      </m:f>
                      <m:r>
                        <a:rPr lang="en-US" altLang="zh-TW" sz="2400" b="0" i="1" smtClean="0">
                          <a:latin typeface="Cambria Math" panose="02040503050406030204" pitchFamily="18" charset="0"/>
                        </a:rPr>
                        <m:t>|</m:t>
                      </m:r>
                    </m:oMath>
                  </m:oMathPara>
                </a14:m>
                <a:endParaRPr lang="zh-TW" altLang="en-US" sz="2400" dirty="0"/>
              </a:p>
            </p:txBody>
          </p:sp>
        </mc:Choice>
        <mc:Fallback xmlns="">
          <p:sp>
            <p:nvSpPr>
              <p:cNvPr id="24" name="文字方塊 23"/>
              <p:cNvSpPr txBox="1">
                <a:spLocks noRot="1" noChangeAspect="1" noMove="1" noResize="1" noEditPoints="1" noAdjustHandles="1" noChangeArrowheads="1" noChangeShapeType="1" noTextEdit="1"/>
              </p:cNvSpPr>
              <p:nvPr/>
            </p:nvSpPr>
            <p:spPr>
              <a:xfrm>
                <a:off x="4839333" y="2279300"/>
                <a:ext cx="1925798" cy="701282"/>
              </a:xfrm>
              <a:prstGeom prst="rect">
                <a:avLst/>
              </a:prstGeom>
              <a:blipFill rotWithShape="0">
                <a:blip r:embed="rId8"/>
                <a:stretch>
                  <a:fillRect/>
                </a:stretch>
              </a:blipFill>
            </p:spPr>
            <p:txBody>
              <a:bodyPr/>
              <a:lstStyle/>
              <a:p>
                <a:r>
                  <a:rPr lang="zh-TW" altLang="en-US">
                    <a:noFill/>
                  </a:rPr>
                  <a:t> </a:t>
                </a:r>
              </a:p>
            </p:txBody>
          </p:sp>
        </mc:Fallback>
      </mc:AlternateContent>
      <p:cxnSp>
        <p:nvCxnSpPr>
          <p:cNvPr id="26" name="直線單箭頭接點 25"/>
          <p:cNvCxnSpPr/>
          <p:nvPr/>
        </p:nvCxnSpPr>
        <p:spPr>
          <a:xfrm>
            <a:off x="4885181" y="3153596"/>
            <a:ext cx="1757173"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橢圓 28"/>
          <p:cNvSpPr/>
          <p:nvPr/>
        </p:nvSpPr>
        <p:spPr>
          <a:xfrm>
            <a:off x="6747298" y="5488921"/>
            <a:ext cx="164892" cy="1648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0" name="文字方塊 29"/>
              <p:cNvSpPr txBox="1"/>
              <p:nvPr/>
            </p:nvSpPr>
            <p:spPr>
              <a:xfrm>
                <a:off x="6852216" y="5577305"/>
                <a:ext cx="3720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0</m:t>
                          </m:r>
                        </m:sub>
                      </m:sSub>
                    </m:oMath>
                  </m:oMathPara>
                </a14:m>
                <a:endParaRPr lang="zh-TW" altLang="en-US" sz="2400" dirty="0"/>
              </a:p>
            </p:txBody>
          </p:sp>
        </mc:Choice>
        <mc:Fallback xmlns="">
          <p:sp>
            <p:nvSpPr>
              <p:cNvPr id="30" name="文字方塊 29"/>
              <p:cNvSpPr txBox="1">
                <a:spLocks noRot="1" noChangeAspect="1" noMove="1" noResize="1" noEditPoints="1" noAdjustHandles="1" noChangeArrowheads="1" noChangeShapeType="1" noTextEdit="1"/>
              </p:cNvSpPr>
              <p:nvPr/>
            </p:nvSpPr>
            <p:spPr>
              <a:xfrm>
                <a:off x="6852216" y="5577305"/>
                <a:ext cx="372025" cy="369332"/>
              </a:xfrm>
              <a:prstGeom prst="rect">
                <a:avLst/>
              </a:prstGeom>
              <a:blipFill rotWithShape="0">
                <a:blip r:embed="rId9"/>
                <a:stretch>
                  <a:fillRect l="-9836" r="-8197"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 name="文字方塊 30"/>
              <p:cNvSpPr txBox="1"/>
              <p:nvPr/>
            </p:nvSpPr>
            <p:spPr>
              <a:xfrm>
                <a:off x="4961267" y="5033902"/>
                <a:ext cx="145604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m:t>
                      </m:r>
                      <m:r>
                        <a:rPr lang="en-US" altLang="zh-TW" sz="2400" b="0" i="1" smtClean="0">
                          <a:latin typeface="Cambria Math" panose="02040503050406030204" pitchFamily="18" charset="0"/>
                        </a:rPr>
                        <m:t>2</m:t>
                      </m:r>
                      <m:r>
                        <a:rPr lang="en-US" altLang="zh-TW" sz="2400" b="0" i="1" smtClean="0">
                          <a:latin typeface="Cambria Math" panose="02040503050406030204" pitchFamily="18" charset="0"/>
                        </a:rPr>
                        <m:t>𝑎</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0</m:t>
                          </m:r>
                        </m:sub>
                      </m:sSub>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r>
                        <a:rPr lang="en-US" altLang="zh-TW" sz="2400" i="1">
                          <a:latin typeface="Cambria Math" panose="02040503050406030204" pitchFamily="18" charset="0"/>
                        </a:rPr>
                        <m:t>|</m:t>
                      </m:r>
                    </m:oMath>
                  </m:oMathPara>
                </a14:m>
                <a:endParaRPr lang="zh-TW" altLang="en-US" sz="2400" dirty="0"/>
              </a:p>
            </p:txBody>
          </p:sp>
        </mc:Choice>
        <mc:Fallback xmlns="">
          <p:sp>
            <p:nvSpPr>
              <p:cNvPr id="31" name="文字方塊 30"/>
              <p:cNvSpPr txBox="1">
                <a:spLocks noRot="1" noChangeAspect="1" noMove="1" noResize="1" noEditPoints="1" noAdjustHandles="1" noChangeArrowheads="1" noChangeShapeType="1" noTextEdit="1"/>
              </p:cNvSpPr>
              <p:nvPr/>
            </p:nvSpPr>
            <p:spPr>
              <a:xfrm>
                <a:off x="4961267" y="5033902"/>
                <a:ext cx="1456040" cy="369332"/>
              </a:xfrm>
              <a:prstGeom prst="rect">
                <a:avLst/>
              </a:prstGeom>
              <a:blipFill rotWithShape="0">
                <a:blip r:embed="rId10"/>
                <a:stretch>
                  <a:fillRect l="-7113" r="-6695" b="-35000"/>
                </a:stretch>
              </a:blipFill>
            </p:spPr>
            <p:txBody>
              <a:bodyPr/>
              <a:lstStyle/>
              <a:p>
                <a:r>
                  <a:rPr lang="zh-TW" altLang="en-US">
                    <a:noFill/>
                  </a:rPr>
                  <a:t> </a:t>
                </a:r>
              </a:p>
            </p:txBody>
          </p:sp>
        </mc:Fallback>
      </mc:AlternateContent>
      <p:cxnSp>
        <p:nvCxnSpPr>
          <p:cNvPr id="32" name="直線單箭頭接點 31"/>
          <p:cNvCxnSpPr>
            <a:stCxn id="29" idx="1"/>
            <a:endCxn id="31" idx="3"/>
          </p:cNvCxnSpPr>
          <p:nvPr/>
        </p:nvCxnSpPr>
        <p:spPr>
          <a:xfrm flipH="1" flipV="1">
            <a:off x="6417307" y="5218568"/>
            <a:ext cx="354139" cy="294501"/>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6" name="文字方塊 35"/>
          <p:cNvSpPr txBox="1"/>
          <p:nvPr/>
        </p:nvSpPr>
        <p:spPr>
          <a:xfrm>
            <a:off x="4898193" y="1840332"/>
            <a:ext cx="1353579" cy="461665"/>
          </a:xfrm>
          <a:prstGeom prst="rect">
            <a:avLst/>
          </a:prstGeom>
          <a:noFill/>
        </p:spPr>
        <p:txBody>
          <a:bodyPr wrap="square" rtlCol="0">
            <a:spAutoFit/>
          </a:bodyPr>
          <a:lstStyle/>
          <a:p>
            <a:r>
              <a:rPr lang="en-US" altLang="zh-TW" sz="2400" dirty="0">
                <a:solidFill>
                  <a:srgbClr val="FF0000"/>
                </a:solidFill>
              </a:rPr>
              <a:t>Best step:</a:t>
            </a:r>
            <a:endParaRPr lang="zh-TW" altLang="en-US" sz="2400" dirty="0">
              <a:solidFill>
                <a:srgbClr val="FF0000"/>
              </a:solidFill>
            </a:endParaRPr>
          </a:p>
        </p:txBody>
      </p:sp>
      <mc:AlternateContent xmlns:mc="http://schemas.openxmlformats.org/markup-compatibility/2006" xmlns:a14="http://schemas.microsoft.com/office/drawing/2010/main">
        <mc:Choice Requires="a14">
          <p:sp>
            <p:nvSpPr>
              <p:cNvPr id="28" name="文字方塊 27"/>
              <p:cNvSpPr txBox="1"/>
              <p:nvPr/>
            </p:nvSpPr>
            <p:spPr>
              <a:xfrm>
                <a:off x="4137068" y="3653002"/>
                <a:ext cx="698396" cy="7012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0" smtClean="0">
                          <a:latin typeface="Cambria Math" panose="02040503050406030204" pitchFamily="18" charset="0"/>
                        </a:rPr>
                        <m:t>−</m:t>
                      </m:r>
                      <m:f>
                        <m:fPr>
                          <m:ctrlPr>
                            <a:rPr lang="en-US" altLang="zh-TW" sz="2400" i="1" smtClean="0">
                              <a:latin typeface="Cambria Math" panose="02040503050406030204" pitchFamily="18" charset="0"/>
                            </a:rPr>
                          </m:ctrlPr>
                        </m:fPr>
                        <m:num>
                          <m:r>
                            <a:rPr lang="en-US" altLang="zh-TW" sz="2400" b="0" i="1" smtClean="0">
                              <a:latin typeface="Cambria Math" panose="02040503050406030204" pitchFamily="18" charset="0"/>
                            </a:rPr>
                            <m:t>𝑏</m:t>
                          </m:r>
                        </m:num>
                        <m:den>
                          <m:r>
                            <a:rPr lang="en-US" altLang="zh-TW" sz="2400" b="0" i="1" smtClean="0">
                              <a:latin typeface="Cambria Math" panose="02040503050406030204" pitchFamily="18" charset="0"/>
                            </a:rPr>
                            <m:t>2</m:t>
                          </m:r>
                          <m:r>
                            <a:rPr lang="en-US" altLang="zh-TW" sz="2400" b="0" i="1" smtClean="0">
                              <a:latin typeface="Cambria Math" panose="02040503050406030204" pitchFamily="18" charset="0"/>
                            </a:rPr>
                            <m:t>𝑎</m:t>
                          </m:r>
                        </m:den>
                      </m:f>
                    </m:oMath>
                  </m:oMathPara>
                </a14:m>
                <a:endParaRPr lang="zh-TW" altLang="en-US" sz="24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4137068" y="3653002"/>
                <a:ext cx="698396" cy="701282"/>
              </a:xfrm>
              <a:prstGeom prst="rect">
                <a:avLst/>
              </a:prstGeom>
              <a:blipFill rotWithShape="0">
                <a:blip r:embed="rId11"/>
                <a:stretch>
                  <a:fillRect/>
                </a:stretch>
              </a:blipFill>
            </p:spPr>
            <p:txBody>
              <a:bodyPr/>
              <a:lstStyle/>
              <a:p>
                <a:r>
                  <a:rPr lang="zh-TW" altLang="en-US">
                    <a:noFill/>
                  </a:rPr>
                  <a:t> </a:t>
                </a:r>
              </a:p>
            </p:txBody>
          </p:sp>
        </mc:Fallback>
      </mc:AlternateContent>
      <p:sp>
        <p:nvSpPr>
          <p:cNvPr id="33" name="橢圓 32"/>
          <p:cNvSpPr/>
          <p:nvPr/>
        </p:nvSpPr>
        <p:spPr>
          <a:xfrm>
            <a:off x="4796375" y="4457325"/>
            <a:ext cx="164892" cy="16489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7" name="矩形 36"/>
              <p:cNvSpPr/>
              <p:nvPr/>
            </p:nvSpPr>
            <p:spPr>
              <a:xfrm>
                <a:off x="7458101" y="2233069"/>
                <a:ext cx="1709635" cy="7937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|2</m:t>
                          </m:r>
                          <m:r>
                            <a:rPr lang="en-US" altLang="zh-TW" sz="2400" i="1">
                              <a:latin typeface="Cambria Math" panose="02040503050406030204" pitchFamily="18" charset="0"/>
                            </a:rPr>
                            <m:t>𝑎</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0</m:t>
                              </m:r>
                            </m:sub>
                          </m:sSub>
                          <m:r>
                            <a:rPr lang="en-US" altLang="zh-TW" sz="2400" b="0" i="1" smtClean="0">
                              <a:latin typeface="Cambria Math" panose="02040503050406030204" pitchFamily="18" charset="0"/>
                            </a:rPr>
                            <m:t>+</m:t>
                          </m:r>
                          <m:r>
                            <a:rPr lang="en-US" altLang="zh-TW" sz="2400" i="1">
                              <a:latin typeface="Cambria Math" panose="02040503050406030204" pitchFamily="18" charset="0"/>
                            </a:rPr>
                            <m:t>𝑏</m:t>
                          </m:r>
                          <m:r>
                            <a:rPr lang="en-US" altLang="zh-TW" sz="2400" i="1">
                              <a:latin typeface="Cambria Math" panose="02040503050406030204" pitchFamily="18" charset="0"/>
                            </a:rPr>
                            <m:t>|</m:t>
                          </m:r>
                          <m:r>
                            <m:rPr>
                              <m:nor/>
                            </m:rPr>
                            <a:rPr lang="zh-TW" altLang="en-US" sz="2400" dirty="0"/>
                            <m:t> </m:t>
                          </m:r>
                        </m:num>
                        <m:den>
                          <m:r>
                            <a:rPr lang="en-US" altLang="zh-TW" sz="2400" i="1">
                              <a:latin typeface="Cambria Math" panose="02040503050406030204" pitchFamily="18" charset="0"/>
                            </a:rPr>
                            <m:t>2</m:t>
                          </m:r>
                          <m:r>
                            <a:rPr lang="en-US" altLang="zh-TW" sz="2400" i="1">
                              <a:latin typeface="Cambria Math" panose="02040503050406030204" pitchFamily="18" charset="0"/>
                            </a:rPr>
                            <m:t>𝑎</m:t>
                          </m:r>
                        </m:den>
                      </m:f>
                    </m:oMath>
                  </m:oMathPara>
                </a14:m>
                <a:endParaRPr lang="zh-TW" altLang="en-US" sz="2400" dirty="0"/>
              </a:p>
            </p:txBody>
          </p:sp>
        </mc:Choice>
        <mc:Fallback xmlns="">
          <p:sp>
            <p:nvSpPr>
              <p:cNvPr id="37" name="矩形 36"/>
              <p:cNvSpPr>
                <a:spLocks noRot="1" noChangeAspect="1" noMove="1" noResize="1" noEditPoints="1" noAdjustHandles="1" noChangeArrowheads="1" noChangeShapeType="1" noTextEdit="1"/>
              </p:cNvSpPr>
              <p:nvPr/>
            </p:nvSpPr>
            <p:spPr>
              <a:xfrm>
                <a:off x="7458101" y="2233069"/>
                <a:ext cx="1709635" cy="793743"/>
              </a:xfrm>
              <a:prstGeom prst="rect">
                <a:avLst/>
              </a:prstGeom>
              <a:blipFill rotWithShape="0">
                <a:blip r:embed="rId12"/>
                <a:stretch>
                  <a:fillRect/>
                </a:stretch>
              </a:blipFill>
            </p:spPr>
            <p:txBody>
              <a:bodyPr/>
              <a:lstStyle/>
              <a:p>
                <a:r>
                  <a:rPr lang="zh-TW" altLang="en-US">
                    <a:noFill/>
                  </a:rPr>
                  <a:t> </a:t>
                </a:r>
              </a:p>
            </p:txBody>
          </p:sp>
        </mc:Fallback>
      </mc:AlternateContent>
      <p:cxnSp>
        <p:nvCxnSpPr>
          <p:cNvPr id="38" name="直線單箭頭接點 37"/>
          <p:cNvCxnSpPr/>
          <p:nvPr/>
        </p:nvCxnSpPr>
        <p:spPr>
          <a:xfrm>
            <a:off x="6499951" y="2671547"/>
            <a:ext cx="988286"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 name="文字方塊 3"/>
          <p:cNvSpPr txBox="1"/>
          <p:nvPr/>
        </p:nvSpPr>
        <p:spPr>
          <a:xfrm>
            <a:off x="273262" y="2452207"/>
            <a:ext cx="2843623"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TW" sz="2400" dirty="0"/>
              <a:t>Larger 1</a:t>
            </a:r>
            <a:r>
              <a:rPr lang="en-US" altLang="zh-TW" sz="2400" baseline="30000" dirty="0"/>
              <a:t>st</a:t>
            </a:r>
            <a:r>
              <a:rPr lang="en-US" altLang="zh-TW" sz="2400" dirty="0"/>
              <a:t> order derivative means far from the minima</a:t>
            </a:r>
            <a:endParaRPr lang="zh-TW" altLang="en-US" sz="2400" dirty="0"/>
          </a:p>
        </p:txBody>
      </p:sp>
    </p:spTree>
    <p:extLst>
      <p:ext uri="{BB962C8B-B14F-4D97-AF65-F5344CB8AC3E}">
        <p14:creationId xmlns:p14="http://schemas.microsoft.com/office/powerpoint/2010/main" val="2381026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9" grpId="0" animBg="1"/>
      <p:bldP spid="23" grpId="0"/>
      <p:bldP spid="24" grpId="0"/>
      <p:bldP spid="29" grpId="0" animBg="1"/>
      <p:bldP spid="30" grpId="0"/>
      <p:bldP spid="31" grpId="0"/>
      <p:bldP spid="36" grpId="0"/>
      <p:bldP spid="28" grpId="0"/>
      <p:bldP spid="33" grpId="0" animBg="1"/>
      <p:bldP spid="37" grpId="0"/>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圖片 18"/>
          <p:cNvPicPr>
            <a:picLocks noChangeAspect="1"/>
          </p:cNvPicPr>
          <p:nvPr/>
        </p:nvPicPr>
        <p:blipFill>
          <a:blip r:embed="rId3"/>
          <a:stretch>
            <a:fillRect/>
          </a:stretch>
        </p:blipFill>
        <p:spPr>
          <a:xfrm>
            <a:off x="5624075" y="3913113"/>
            <a:ext cx="2960678" cy="2645153"/>
          </a:xfrm>
          <a:prstGeom prst="rect">
            <a:avLst/>
          </a:prstGeom>
        </p:spPr>
      </p:pic>
      <p:sp>
        <p:nvSpPr>
          <p:cNvPr id="2" name="標題 1"/>
          <p:cNvSpPr>
            <a:spLocks noGrp="1"/>
          </p:cNvSpPr>
          <p:nvPr>
            <p:ph type="title"/>
          </p:nvPr>
        </p:nvSpPr>
        <p:spPr/>
        <p:txBody>
          <a:bodyPr/>
          <a:lstStyle/>
          <a:p>
            <a:r>
              <a:rPr lang="en-US" altLang="zh-TW" dirty="0"/>
              <a:t>Comparison between </a:t>
            </a:r>
            <a:br>
              <a:rPr lang="en-US" altLang="zh-TW" dirty="0"/>
            </a:br>
            <a:r>
              <a:rPr lang="en-US" altLang="zh-TW" dirty="0"/>
              <a:t>different parameters</a:t>
            </a:r>
            <a:endParaRPr lang="zh-TW" altLang="en-US" dirty="0"/>
          </a:p>
        </p:txBody>
      </p:sp>
      <p:grpSp>
        <p:nvGrpSpPr>
          <p:cNvPr id="5" name="群組 4"/>
          <p:cNvGrpSpPr/>
          <p:nvPr/>
        </p:nvGrpSpPr>
        <p:grpSpPr>
          <a:xfrm>
            <a:off x="45329" y="1981145"/>
            <a:ext cx="5558825" cy="4289424"/>
            <a:chOff x="773413" y="2230720"/>
            <a:chExt cx="5558825" cy="4289424"/>
          </a:xfrm>
        </p:grpSpPr>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413" y="2230720"/>
              <a:ext cx="5558825" cy="4169118"/>
            </a:xfrm>
            <a:prstGeom prst="rect">
              <a:avLst/>
            </a:prstGeom>
          </p:spPr>
        </p:pic>
        <mc:AlternateContent xmlns:mc="http://schemas.openxmlformats.org/markup-compatibility/2006" xmlns:a14="http://schemas.microsoft.com/office/drawing/2010/main">
          <mc:Choice Requires="a14">
            <p:sp>
              <p:nvSpPr>
                <p:cNvPr id="7" name="文字方塊 6"/>
                <p:cNvSpPr txBox="1"/>
                <p:nvPr/>
              </p:nvSpPr>
              <p:spPr>
                <a:xfrm>
                  <a:off x="3552825" y="6150812"/>
                  <a:ext cx="421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3552825" y="6150812"/>
                  <a:ext cx="421847" cy="369332"/>
                </a:xfrm>
                <a:prstGeom prst="rect">
                  <a:avLst/>
                </a:prstGeom>
                <a:blipFill rotWithShape="0">
                  <a:blip r:embed="rId5"/>
                  <a:stretch>
                    <a:fillRect l="-8571" r="-4286"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文字方塊 7"/>
                <p:cNvSpPr txBox="1"/>
                <p:nvPr/>
              </p:nvSpPr>
              <p:spPr>
                <a:xfrm>
                  <a:off x="843326" y="4119935"/>
                  <a:ext cx="428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843326" y="4119935"/>
                  <a:ext cx="428964" cy="369332"/>
                </a:xfrm>
                <a:prstGeom prst="rect">
                  <a:avLst/>
                </a:prstGeom>
                <a:blipFill rotWithShape="0">
                  <a:blip r:embed="rId6"/>
                  <a:stretch>
                    <a:fillRect l="-10000" r="-5714" b="-13115"/>
                  </a:stretch>
                </a:blipFill>
              </p:spPr>
              <p:txBody>
                <a:bodyPr/>
                <a:lstStyle/>
                <a:p>
                  <a:r>
                    <a:rPr lang="zh-TW" altLang="en-US">
                      <a:noFill/>
                    </a:rPr>
                    <a:t> </a:t>
                  </a:r>
                </a:p>
              </p:txBody>
            </p:sp>
          </mc:Fallback>
        </mc:AlternateContent>
      </p:grpSp>
      <p:cxnSp>
        <p:nvCxnSpPr>
          <p:cNvPr id="10" name="直線接點 9"/>
          <p:cNvCxnSpPr/>
          <p:nvPr/>
        </p:nvCxnSpPr>
        <p:spPr>
          <a:xfrm flipH="1">
            <a:off x="544206" y="4055026"/>
            <a:ext cx="4693798"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a:off x="2898146" y="2163845"/>
            <a:ext cx="0" cy="3782362"/>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pic>
        <p:nvPicPr>
          <p:cNvPr id="16" name="圖片 15"/>
          <p:cNvPicPr>
            <a:picLocks noChangeAspect="1"/>
          </p:cNvPicPr>
          <p:nvPr/>
        </p:nvPicPr>
        <p:blipFill>
          <a:blip r:embed="rId7"/>
          <a:stretch>
            <a:fillRect/>
          </a:stretch>
        </p:blipFill>
        <p:spPr>
          <a:xfrm>
            <a:off x="5252087" y="2348756"/>
            <a:ext cx="3746235" cy="1469653"/>
          </a:xfrm>
          <a:prstGeom prst="rect">
            <a:avLst/>
          </a:prstGeom>
        </p:spPr>
      </p:pic>
      <mc:AlternateContent xmlns:mc="http://schemas.openxmlformats.org/markup-compatibility/2006" xmlns:a14="http://schemas.microsoft.com/office/drawing/2010/main">
        <mc:Choice Requires="a14">
          <p:sp>
            <p:nvSpPr>
              <p:cNvPr id="17" name="文字方塊 16"/>
              <p:cNvSpPr txBox="1"/>
              <p:nvPr/>
            </p:nvSpPr>
            <p:spPr>
              <a:xfrm>
                <a:off x="8452360" y="3369374"/>
                <a:ext cx="421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8452360" y="3369374"/>
                <a:ext cx="421847" cy="369332"/>
              </a:xfrm>
              <a:prstGeom prst="rect">
                <a:avLst/>
              </a:prstGeom>
              <a:blipFill>
                <a:blip r:embed="rId8"/>
                <a:stretch>
                  <a:fillRect l="-10145" r="-5797"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 name="文字方塊 17"/>
              <p:cNvSpPr txBox="1"/>
              <p:nvPr/>
            </p:nvSpPr>
            <p:spPr>
              <a:xfrm>
                <a:off x="8476844" y="5900377"/>
                <a:ext cx="428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8" name="文字方塊 17"/>
              <p:cNvSpPr txBox="1">
                <a:spLocks noRot="1" noChangeAspect="1" noMove="1" noResize="1" noEditPoints="1" noAdjustHandles="1" noChangeArrowheads="1" noChangeShapeType="1" noTextEdit="1"/>
              </p:cNvSpPr>
              <p:nvPr/>
            </p:nvSpPr>
            <p:spPr>
              <a:xfrm>
                <a:off x="8476844" y="5900377"/>
                <a:ext cx="428964" cy="369332"/>
              </a:xfrm>
              <a:prstGeom prst="rect">
                <a:avLst/>
              </a:prstGeom>
              <a:blipFill rotWithShape="0">
                <a:blip r:embed="rId9"/>
                <a:stretch>
                  <a:fillRect l="-10000" r="-5714" b="-15000"/>
                </a:stretch>
              </a:blipFill>
            </p:spPr>
            <p:txBody>
              <a:bodyPr/>
              <a:lstStyle/>
              <a:p>
                <a:r>
                  <a:rPr lang="zh-TW" altLang="en-US">
                    <a:noFill/>
                  </a:rPr>
                  <a:t> </a:t>
                </a:r>
              </a:p>
            </p:txBody>
          </p:sp>
        </mc:Fallback>
      </mc:AlternateContent>
      <p:sp>
        <p:nvSpPr>
          <p:cNvPr id="29" name="橢圓 28"/>
          <p:cNvSpPr/>
          <p:nvPr/>
        </p:nvSpPr>
        <p:spPr>
          <a:xfrm>
            <a:off x="5630508" y="2840990"/>
            <a:ext cx="149902" cy="1499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橢圓 29"/>
          <p:cNvSpPr/>
          <p:nvPr/>
        </p:nvSpPr>
        <p:spPr>
          <a:xfrm>
            <a:off x="6399327" y="3487848"/>
            <a:ext cx="149902" cy="1499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橢圓 30"/>
          <p:cNvSpPr/>
          <p:nvPr/>
        </p:nvSpPr>
        <p:spPr>
          <a:xfrm>
            <a:off x="5851445" y="4594328"/>
            <a:ext cx="149902" cy="14990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32" name="橢圓 31"/>
          <p:cNvSpPr/>
          <p:nvPr/>
        </p:nvSpPr>
        <p:spPr>
          <a:xfrm>
            <a:off x="6467845" y="5900377"/>
            <a:ext cx="149902" cy="14990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33" name="文字方塊 32"/>
          <p:cNvSpPr txBox="1"/>
          <p:nvPr/>
        </p:nvSpPr>
        <p:spPr>
          <a:xfrm>
            <a:off x="5423841" y="2415685"/>
            <a:ext cx="563236" cy="461665"/>
          </a:xfrm>
          <a:prstGeom prst="rect">
            <a:avLst/>
          </a:prstGeom>
          <a:noFill/>
        </p:spPr>
        <p:txBody>
          <a:bodyPr wrap="square" rtlCol="0">
            <a:spAutoFit/>
          </a:bodyPr>
          <a:lstStyle/>
          <a:p>
            <a:pPr algn="ctr"/>
            <a:r>
              <a:rPr lang="en-US" altLang="zh-TW" sz="2400" dirty="0">
                <a:solidFill>
                  <a:srgbClr val="0070C0"/>
                </a:solidFill>
              </a:rPr>
              <a:t>a</a:t>
            </a:r>
            <a:endParaRPr lang="zh-TW" altLang="en-US" sz="2400" dirty="0">
              <a:solidFill>
                <a:srgbClr val="0070C0"/>
              </a:solidFill>
            </a:endParaRPr>
          </a:p>
        </p:txBody>
      </p:sp>
      <p:sp>
        <p:nvSpPr>
          <p:cNvPr id="34" name="文字方塊 33"/>
          <p:cNvSpPr txBox="1"/>
          <p:nvPr/>
        </p:nvSpPr>
        <p:spPr>
          <a:xfrm>
            <a:off x="6210846" y="3058446"/>
            <a:ext cx="563236" cy="461665"/>
          </a:xfrm>
          <a:prstGeom prst="rect">
            <a:avLst/>
          </a:prstGeom>
          <a:noFill/>
        </p:spPr>
        <p:txBody>
          <a:bodyPr wrap="square" rtlCol="0">
            <a:spAutoFit/>
          </a:bodyPr>
          <a:lstStyle/>
          <a:p>
            <a:pPr algn="ctr"/>
            <a:r>
              <a:rPr lang="en-US" altLang="zh-TW" sz="2400" dirty="0">
                <a:solidFill>
                  <a:srgbClr val="0070C0"/>
                </a:solidFill>
              </a:rPr>
              <a:t>b</a:t>
            </a:r>
            <a:endParaRPr lang="zh-TW" altLang="en-US" sz="2400" dirty="0">
              <a:solidFill>
                <a:srgbClr val="0070C0"/>
              </a:solidFill>
            </a:endParaRPr>
          </a:p>
        </p:txBody>
      </p:sp>
      <p:sp>
        <p:nvSpPr>
          <p:cNvPr id="35" name="文字方塊 34"/>
          <p:cNvSpPr txBox="1"/>
          <p:nvPr/>
        </p:nvSpPr>
        <p:spPr>
          <a:xfrm>
            <a:off x="5742370" y="4185126"/>
            <a:ext cx="563236" cy="461665"/>
          </a:xfrm>
          <a:prstGeom prst="rect">
            <a:avLst/>
          </a:prstGeom>
          <a:noFill/>
        </p:spPr>
        <p:txBody>
          <a:bodyPr wrap="square" rtlCol="0">
            <a:spAutoFit/>
          </a:bodyPr>
          <a:lstStyle/>
          <a:p>
            <a:pPr algn="ctr"/>
            <a:r>
              <a:rPr lang="en-US" altLang="zh-TW" sz="2400" dirty="0">
                <a:solidFill>
                  <a:srgbClr val="00B050"/>
                </a:solidFill>
              </a:rPr>
              <a:t>c</a:t>
            </a:r>
            <a:endParaRPr lang="zh-TW" altLang="en-US" sz="2400" dirty="0">
              <a:solidFill>
                <a:srgbClr val="00B050"/>
              </a:solidFill>
            </a:endParaRPr>
          </a:p>
        </p:txBody>
      </p:sp>
      <p:sp>
        <p:nvSpPr>
          <p:cNvPr id="36" name="文字方塊 35"/>
          <p:cNvSpPr txBox="1"/>
          <p:nvPr/>
        </p:nvSpPr>
        <p:spPr>
          <a:xfrm>
            <a:off x="6336129" y="5497005"/>
            <a:ext cx="563236" cy="461665"/>
          </a:xfrm>
          <a:prstGeom prst="rect">
            <a:avLst/>
          </a:prstGeom>
          <a:noFill/>
        </p:spPr>
        <p:txBody>
          <a:bodyPr wrap="square" rtlCol="0">
            <a:spAutoFit/>
          </a:bodyPr>
          <a:lstStyle/>
          <a:p>
            <a:pPr algn="ctr"/>
            <a:r>
              <a:rPr lang="en-US" altLang="zh-TW" sz="2400" dirty="0">
                <a:solidFill>
                  <a:srgbClr val="00B050"/>
                </a:solidFill>
              </a:rPr>
              <a:t>d</a:t>
            </a:r>
            <a:endParaRPr lang="zh-TW" altLang="en-US" sz="2400" dirty="0">
              <a:solidFill>
                <a:srgbClr val="00B050"/>
              </a:solidFill>
            </a:endParaRPr>
          </a:p>
        </p:txBody>
      </p:sp>
      <p:sp>
        <p:nvSpPr>
          <p:cNvPr id="40" name="文字方塊 39"/>
          <p:cNvSpPr txBox="1"/>
          <p:nvPr/>
        </p:nvSpPr>
        <p:spPr>
          <a:xfrm>
            <a:off x="6009977" y="4550520"/>
            <a:ext cx="881262" cy="461665"/>
          </a:xfrm>
          <a:prstGeom prst="rect">
            <a:avLst/>
          </a:prstGeom>
          <a:noFill/>
        </p:spPr>
        <p:txBody>
          <a:bodyPr wrap="square" rtlCol="0">
            <a:spAutoFit/>
          </a:bodyPr>
          <a:lstStyle/>
          <a:p>
            <a:pPr algn="ctr"/>
            <a:r>
              <a:rPr lang="en-US" altLang="zh-TW" sz="2400" dirty="0">
                <a:solidFill>
                  <a:srgbClr val="00B050"/>
                </a:solidFill>
              </a:rPr>
              <a:t>c &gt; d</a:t>
            </a:r>
            <a:endParaRPr lang="zh-TW" altLang="en-US" sz="2400" dirty="0">
              <a:solidFill>
                <a:srgbClr val="00B050"/>
              </a:solidFill>
            </a:endParaRPr>
          </a:p>
        </p:txBody>
      </p:sp>
      <p:sp>
        <p:nvSpPr>
          <p:cNvPr id="38" name="文字方塊 37"/>
          <p:cNvSpPr txBox="1"/>
          <p:nvPr/>
        </p:nvSpPr>
        <p:spPr>
          <a:xfrm>
            <a:off x="5945045" y="2164263"/>
            <a:ext cx="881262" cy="461665"/>
          </a:xfrm>
          <a:prstGeom prst="rect">
            <a:avLst/>
          </a:prstGeom>
          <a:noFill/>
        </p:spPr>
        <p:txBody>
          <a:bodyPr wrap="square" rtlCol="0">
            <a:spAutoFit/>
          </a:bodyPr>
          <a:lstStyle/>
          <a:p>
            <a:pPr algn="ctr"/>
            <a:r>
              <a:rPr lang="en-US" altLang="zh-TW" sz="2400" dirty="0">
                <a:solidFill>
                  <a:srgbClr val="0070C0"/>
                </a:solidFill>
              </a:rPr>
              <a:t>a &gt; b</a:t>
            </a:r>
            <a:endParaRPr lang="zh-TW" altLang="en-US" sz="2400" dirty="0">
              <a:solidFill>
                <a:srgbClr val="0070C0"/>
              </a:solidFill>
            </a:endParaRPr>
          </a:p>
        </p:txBody>
      </p:sp>
      <p:sp>
        <p:nvSpPr>
          <p:cNvPr id="46" name="文字方塊 45"/>
          <p:cNvSpPr txBox="1"/>
          <p:nvPr/>
        </p:nvSpPr>
        <p:spPr>
          <a:xfrm>
            <a:off x="5974199" y="269387"/>
            <a:ext cx="2843623"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TW" sz="2400" dirty="0"/>
              <a:t>Larger 1</a:t>
            </a:r>
            <a:r>
              <a:rPr lang="en-US" altLang="zh-TW" sz="2400" baseline="30000" dirty="0"/>
              <a:t>st</a:t>
            </a:r>
            <a:r>
              <a:rPr lang="en-US" altLang="zh-TW" sz="2400" dirty="0"/>
              <a:t> order derivative means far from the minima</a:t>
            </a:r>
            <a:endParaRPr lang="zh-TW" altLang="en-US" sz="2400" dirty="0"/>
          </a:p>
        </p:txBody>
      </p:sp>
      <p:sp>
        <p:nvSpPr>
          <p:cNvPr id="4" name="矩形 3"/>
          <p:cNvSpPr/>
          <p:nvPr/>
        </p:nvSpPr>
        <p:spPr>
          <a:xfrm>
            <a:off x="5448959" y="2464548"/>
            <a:ext cx="457200" cy="68481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矩形 46"/>
          <p:cNvSpPr/>
          <p:nvPr/>
        </p:nvSpPr>
        <p:spPr>
          <a:xfrm>
            <a:off x="5647574" y="4216862"/>
            <a:ext cx="457200" cy="68481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5780410" y="1454626"/>
            <a:ext cx="3225031" cy="461665"/>
          </a:xfrm>
          <a:prstGeom prst="rect">
            <a:avLst/>
          </a:prstGeom>
          <a:noFill/>
        </p:spPr>
        <p:txBody>
          <a:bodyPr wrap="square" rtlCol="0">
            <a:spAutoFit/>
          </a:bodyPr>
          <a:lstStyle/>
          <a:p>
            <a:r>
              <a:rPr lang="en-US" altLang="zh-TW" sz="2400" dirty="0">
                <a:solidFill>
                  <a:srgbClr val="FF0000"/>
                </a:solidFill>
              </a:rPr>
              <a:t>Do not cross parameters</a:t>
            </a:r>
            <a:endParaRPr lang="zh-TW" altLang="en-US" sz="2400" dirty="0">
              <a:solidFill>
                <a:srgbClr val="FF0000"/>
              </a:solidFill>
            </a:endParaRPr>
          </a:p>
        </p:txBody>
      </p:sp>
      <p:cxnSp>
        <p:nvCxnSpPr>
          <p:cNvPr id="48" name="直線接點 47"/>
          <p:cNvCxnSpPr/>
          <p:nvPr/>
        </p:nvCxnSpPr>
        <p:spPr>
          <a:xfrm>
            <a:off x="5876174" y="459783"/>
            <a:ext cx="3099534" cy="97897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6106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9" grpId="0" animBg="1"/>
      <p:bldP spid="30" grpId="0" animBg="1"/>
      <p:bldP spid="31" grpId="0" animBg="1"/>
      <p:bldP spid="32" grpId="0" animBg="1"/>
      <p:bldP spid="33" grpId="0"/>
      <p:bldP spid="34" grpId="0"/>
      <p:bldP spid="35" grpId="0"/>
      <p:bldP spid="36" grpId="0"/>
      <p:bldP spid="40" grpId="0"/>
      <p:bldP spid="38" grpId="0"/>
      <p:bldP spid="4" grpId="0" animBg="1"/>
      <p:bldP spid="47" grpId="0" animBg="1"/>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p:cNvPicPr>
            <a:picLocks noChangeAspect="1"/>
          </p:cNvPicPr>
          <p:nvPr/>
        </p:nvPicPr>
        <p:blipFill>
          <a:blip r:embed="rId3"/>
          <a:stretch>
            <a:fillRect/>
          </a:stretch>
        </p:blipFill>
        <p:spPr>
          <a:xfrm>
            <a:off x="2198949" y="3668181"/>
            <a:ext cx="5416056" cy="1700336"/>
          </a:xfrm>
          <a:prstGeom prst="rect">
            <a:avLst/>
          </a:prstGeom>
        </p:spPr>
      </p:pic>
      <p:sp>
        <p:nvSpPr>
          <p:cNvPr id="2" name="標題 1"/>
          <p:cNvSpPr>
            <a:spLocks noGrp="1"/>
          </p:cNvSpPr>
          <p:nvPr>
            <p:ph type="title"/>
          </p:nvPr>
        </p:nvSpPr>
        <p:spPr/>
        <p:txBody>
          <a:bodyPr/>
          <a:lstStyle/>
          <a:p>
            <a:r>
              <a:rPr lang="en-US" altLang="zh-TW" dirty="0"/>
              <a:t>Second Derivative</a:t>
            </a:r>
            <a:endParaRPr lang="zh-TW" altLang="en-US" dirty="0"/>
          </a:p>
        </p:txBody>
      </p:sp>
      <p:pic>
        <p:nvPicPr>
          <p:cNvPr id="3" name="圖片 2"/>
          <p:cNvPicPr>
            <a:picLocks noChangeAspect="1"/>
          </p:cNvPicPr>
          <p:nvPr/>
        </p:nvPicPr>
        <p:blipFill>
          <a:blip r:embed="rId4"/>
          <a:stretch>
            <a:fillRect/>
          </a:stretch>
        </p:blipFill>
        <p:spPr>
          <a:xfrm>
            <a:off x="2106431" y="1570767"/>
            <a:ext cx="5583524" cy="1973089"/>
          </a:xfrm>
          <a:prstGeom prst="rect">
            <a:avLst/>
          </a:prstGeom>
        </p:spPr>
      </p:pic>
      <mc:AlternateContent xmlns:mc="http://schemas.openxmlformats.org/markup-compatibility/2006" xmlns:a14="http://schemas.microsoft.com/office/drawing/2010/main">
        <mc:Choice Requires="a14">
          <p:sp>
            <p:nvSpPr>
              <p:cNvPr id="8" name="文字方塊 7"/>
              <p:cNvSpPr txBox="1"/>
              <p:nvPr/>
            </p:nvSpPr>
            <p:spPr>
              <a:xfrm>
                <a:off x="628650" y="2987492"/>
                <a:ext cx="23702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𝑦</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𝑎</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𝑏𝑥</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𝑐</m:t>
                      </m:r>
                    </m:oMath>
                  </m:oMathPara>
                </a14:m>
                <a:endParaRPr lang="zh-TW" altLang="en-US" sz="2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628650" y="2987492"/>
                <a:ext cx="2370264" cy="369332"/>
              </a:xfrm>
              <a:prstGeom prst="rect">
                <a:avLst/>
              </a:prstGeom>
              <a:blipFill rotWithShape="0">
                <a:blip r:embed="rId5"/>
                <a:stretch>
                  <a:fillRect l="-2828" r="-1028"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p:cNvSpPr txBox="1"/>
              <p:nvPr/>
            </p:nvSpPr>
            <p:spPr>
              <a:xfrm>
                <a:off x="1064279" y="4409487"/>
                <a:ext cx="2269339" cy="8217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b="0" i="1" smtClean="0">
                              <a:latin typeface="Cambria Math" panose="02040503050406030204" pitchFamily="18" charset="0"/>
                            </a:rPr>
                          </m:ctrlPr>
                        </m:dPr>
                        <m:e>
                          <m:f>
                            <m:fPr>
                              <m:ctrlPr>
                                <a:rPr lang="en-US" altLang="zh-TW" sz="2400" b="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𝑦</m:t>
                              </m:r>
                            </m:num>
                            <m:den>
                              <m:r>
                                <a:rPr lang="zh-TW" altLang="en-US" sz="2400" b="0" i="1" smtClean="0">
                                  <a:latin typeface="Cambria Math" panose="02040503050406030204" pitchFamily="18" charset="0"/>
                                </a:rPr>
                                <m:t>𝜕</m:t>
                              </m:r>
                              <m:r>
                                <a:rPr lang="en-US" altLang="zh-TW" sz="2400" b="0" i="1" smtClean="0">
                                  <a:latin typeface="Cambria Math" panose="02040503050406030204" pitchFamily="18" charset="0"/>
                                </a:rPr>
                                <m:t>𝑥</m:t>
                              </m:r>
                            </m:den>
                          </m:f>
                        </m:e>
                      </m:d>
                      <m:r>
                        <a:rPr lang="en-US" altLang="zh-TW" sz="2400" b="0" i="1" smtClean="0">
                          <a:latin typeface="Cambria Math" panose="02040503050406030204" pitchFamily="18" charset="0"/>
                        </a:rPr>
                        <m:t>=</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r>
                        <a:rPr lang="en-US" altLang="zh-TW" sz="2400" b="0" i="1" smtClean="0">
                          <a:latin typeface="Cambria Math" panose="02040503050406030204" pitchFamily="18" charset="0"/>
                        </a:rPr>
                        <m:t>𝑎𝑥</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r>
                        <a:rPr lang="en-US" altLang="zh-TW" sz="2400" i="1">
                          <a:latin typeface="Cambria Math" panose="02040503050406030204" pitchFamily="18" charset="0"/>
                        </a:rPr>
                        <m:t>|</m:t>
                      </m:r>
                    </m:oMath>
                  </m:oMathPara>
                </a14:m>
                <a:endParaRPr lang="zh-TW" altLang="en-US" sz="24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1064279" y="4409487"/>
                <a:ext cx="2269339" cy="821763"/>
              </a:xfrm>
              <a:prstGeom prst="rect">
                <a:avLst/>
              </a:prstGeom>
              <a:blipFill rotWithShape="0">
                <a:blip r:embed="rId6"/>
                <a:stretch>
                  <a:fillRect/>
                </a:stretch>
              </a:blipFill>
            </p:spPr>
            <p:txBody>
              <a:bodyPr/>
              <a:lstStyle/>
              <a:p>
                <a:r>
                  <a:rPr lang="zh-TW" altLang="en-US">
                    <a:noFill/>
                  </a:rPr>
                  <a:t> </a:t>
                </a:r>
              </a:p>
            </p:txBody>
          </p:sp>
        </mc:Fallback>
      </mc:AlternateContent>
      <p:sp>
        <p:nvSpPr>
          <p:cNvPr id="19" name="橢圓 18"/>
          <p:cNvSpPr/>
          <p:nvPr/>
        </p:nvSpPr>
        <p:spPr>
          <a:xfrm>
            <a:off x="6725529" y="2443106"/>
            <a:ext cx="164892" cy="1648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0" name="文字方塊 19"/>
              <p:cNvSpPr txBox="1"/>
              <p:nvPr/>
            </p:nvSpPr>
            <p:spPr>
              <a:xfrm>
                <a:off x="4081841" y="2644931"/>
                <a:ext cx="698396" cy="7012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0" smtClean="0">
                          <a:latin typeface="Cambria Math" panose="02040503050406030204" pitchFamily="18" charset="0"/>
                        </a:rPr>
                        <m:t>−</m:t>
                      </m:r>
                      <m:f>
                        <m:fPr>
                          <m:ctrlPr>
                            <a:rPr lang="en-US" altLang="zh-TW" sz="2400" i="1" smtClean="0">
                              <a:latin typeface="Cambria Math" panose="02040503050406030204" pitchFamily="18" charset="0"/>
                            </a:rPr>
                          </m:ctrlPr>
                        </m:fPr>
                        <m:num>
                          <m:r>
                            <a:rPr lang="en-US" altLang="zh-TW" sz="2400" b="0" i="1" smtClean="0">
                              <a:latin typeface="Cambria Math" panose="02040503050406030204" pitchFamily="18" charset="0"/>
                            </a:rPr>
                            <m:t>𝑏</m:t>
                          </m:r>
                        </m:num>
                        <m:den>
                          <m:r>
                            <a:rPr lang="en-US" altLang="zh-TW" sz="2400" b="0" i="1" smtClean="0">
                              <a:latin typeface="Cambria Math" panose="02040503050406030204" pitchFamily="18" charset="0"/>
                            </a:rPr>
                            <m:t>2</m:t>
                          </m:r>
                          <m:r>
                            <a:rPr lang="en-US" altLang="zh-TW" sz="2400" b="0" i="1" smtClean="0">
                              <a:latin typeface="Cambria Math" panose="02040503050406030204" pitchFamily="18" charset="0"/>
                            </a:rPr>
                            <m:t>𝑎</m:t>
                          </m:r>
                        </m:den>
                      </m:f>
                    </m:oMath>
                  </m:oMathPara>
                </a14:m>
                <a:endParaRPr lang="zh-TW" altLang="en-US" sz="2400" dirty="0"/>
              </a:p>
            </p:txBody>
          </p:sp>
        </mc:Choice>
        <mc:Fallback xmlns="">
          <p:sp>
            <p:nvSpPr>
              <p:cNvPr id="20" name="文字方塊 19"/>
              <p:cNvSpPr txBox="1">
                <a:spLocks noRot="1" noChangeAspect="1" noMove="1" noResize="1" noEditPoints="1" noAdjustHandles="1" noChangeArrowheads="1" noChangeShapeType="1" noTextEdit="1"/>
              </p:cNvSpPr>
              <p:nvPr/>
            </p:nvSpPr>
            <p:spPr>
              <a:xfrm>
                <a:off x="4081841" y="2644931"/>
                <a:ext cx="698396" cy="701282"/>
              </a:xfrm>
              <a:prstGeom prst="rect">
                <a:avLst/>
              </a:prstGeom>
              <a:blipFill rotWithShape="0">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文字方塊 22"/>
              <p:cNvSpPr txBox="1"/>
              <p:nvPr/>
            </p:nvSpPr>
            <p:spPr>
              <a:xfrm>
                <a:off x="6785477" y="2516500"/>
                <a:ext cx="3720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0</m:t>
                          </m:r>
                        </m:sub>
                      </m:sSub>
                    </m:oMath>
                  </m:oMathPara>
                </a14:m>
                <a:endParaRPr lang="zh-TW" altLang="en-US" sz="24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6785477" y="2516500"/>
                <a:ext cx="372025" cy="369332"/>
              </a:xfrm>
              <a:prstGeom prst="rect">
                <a:avLst/>
              </a:prstGeom>
              <a:blipFill rotWithShape="0">
                <a:blip r:embed="rId8"/>
                <a:stretch>
                  <a:fillRect l="-9836" r="-8197"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23"/>
              <p:cNvSpPr txBox="1"/>
              <p:nvPr/>
            </p:nvSpPr>
            <p:spPr>
              <a:xfrm>
                <a:off x="4847558" y="1636266"/>
                <a:ext cx="1925798" cy="70128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0</m:t>
                          </m:r>
                        </m:sub>
                      </m:sSub>
                      <m:r>
                        <a:rPr lang="en-US" altLang="zh-TW" sz="2400" b="0" i="0" smtClean="0">
                          <a:latin typeface="Cambria Math" panose="02040503050406030204" pitchFamily="18" charset="0"/>
                        </a:rPr>
                        <m:t>+</m:t>
                      </m:r>
                      <m:f>
                        <m:fPr>
                          <m:ctrlPr>
                            <a:rPr lang="en-US" altLang="zh-TW" sz="2400" i="1" smtClean="0">
                              <a:latin typeface="Cambria Math" panose="02040503050406030204" pitchFamily="18" charset="0"/>
                            </a:rPr>
                          </m:ctrlPr>
                        </m:fPr>
                        <m:num>
                          <m:r>
                            <a:rPr lang="en-US" altLang="zh-TW" sz="2400" b="0" i="1" smtClean="0">
                              <a:latin typeface="Cambria Math" panose="02040503050406030204" pitchFamily="18" charset="0"/>
                            </a:rPr>
                            <m:t>𝑏</m:t>
                          </m:r>
                        </m:num>
                        <m:den>
                          <m:r>
                            <a:rPr lang="en-US" altLang="zh-TW" sz="2400" b="0" i="1" smtClean="0">
                              <a:latin typeface="Cambria Math" panose="02040503050406030204" pitchFamily="18" charset="0"/>
                            </a:rPr>
                            <m:t>2</m:t>
                          </m:r>
                          <m:r>
                            <a:rPr lang="en-US" altLang="zh-TW" sz="2400" b="0" i="1" smtClean="0">
                              <a:latin typeface="Cambria Math" panose="02040503050406030204" pitchFamily="18" charset="0"/>
                            </a:rPr>
                            <m:t>𝑎</m:t>
                          </m:r>
                        </m:den>
                      </m:f>
                      <m:r>
                        <a:rPr lang="en-US" altLang="zh-TW" sz="2400" b="0" i="1" smtClean="0">
                          <a:latin typeface="Cambria Math" panose="02040503050406030204" pitchFamily="18" charset="0"/>
                        </a:rPr>
                        <m:t>|</m:t>
                      </m:r>
                    </m:oMath>
                  </m:oMathPara>
                </a14:m>
                <a:endParaRPr lang="zh-TW" altLang="en-US" sz="2400" dirty="0"/>
              </a:p>
            </p:txBody>
          </p:sp>
        </mc:Choice>
        <mc:Fallback xmlns="">
          <p:sp>
            <p:nvSpPr>
              <p:cNvPr id="24" name="文字方塊 23"/>
              <p:cNvSpPr txBox="1">
                <a:spLocks noRot="1" noChangeAspect="1" noMove="1" noResize="1" noEditPoints="1" noAdjustHandles="1" noChangeArrowheads="1" noChangeShapeType="1" noTextEdit="1"/>
              </p:cNvSpPr>
              <p:nvPr/>
            </p:nvSpPr>
            <p:spPr>
              <a:xfrm>
                <a:off x="4847558" y="1636266"/>
                <a:ext cx="1925798" cy="701282"/>
              </a:xfrm>
              <a:prstGeom prst="rect">
                <a:avLst/>
              </a:prstGeom>
              <a:blipFill rotWithShape="0">
                <a:blip r:embed="rId9"/>
                <a:stretch>
                  <a:fillRect/>
                </a:stretch>
              </a:blipFill>
            </p:spPr>
            <p:txBody>
              <a:bodyPr/>
              <a:lstStyle/>
              <a:p>
                <a:r>
                  <a:rPr lang="zh-TW" altLang="en-US">
                    <a:noFill/>
                  </a:rPr>
                  <a:t> </a:t>
                </a:r>
              </a:p>
            </p:txBody>
          </p:sp>
        </mc:Fallback>
      </mc:AlternateContent>
      <p:cxnSp>
        <p:nvCxnSpPr>
          <p:cNvPr id="26" name="直線單箭頭接點 25"/>
          <p:cNvCxnSpPr/>
          <p:nvPr/>
        </p:nvCxnSpPr>
        <p:spPr>
          <a:xfrm>
            <a:off x="4893406" y="2510562"/>
            <a:ext cx="1757173"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橢圓 28"/>
          <p:cNvSpPr/>
          <p:nvPr/>
        </p:nvSpPr>
        <p:spPr>
          <a:xfrm>
            <a:off x="6756082" y="4372783"/>
            <a:ext cx="164892" cy="1648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0" name="文字方塊 29"/>
              <p:cNvSpPr txBox="1"/>
              <p:nvPr/>
            </p:nvSpPr>
            <p:spPr>
              <a:xfrm>
                <a:off x="6861000" y="4461167"/>
                <a:ext cx="3720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0</m:t>
                          </m:r>
                        </m:sub>
                      </m:sSub>
                    </m:oMath>
                  </m:oMathPara>
                </a14:m>
                <a:endParaRPr lang="zh-TW" altLang="en-US" sz="2400" dirty="0"/>
              </a:p>
            </p:txBody>
          </p:sp>
        </mc:Choice>
        <mc:Fallback xmlns="">
          <p:sp>
            <p:nvSpPr>
              <p:cNvPr id="30" name="文字方塊 29"/>
              <p:cNvSpPr txBox="1">
                <a:spLocks noRot="1" noChangeAspect="1" noMove="1" noResize="1" noEditPoints="1" noAdjustHandles="1" noChangeArrowheads="1" noChangeShapeType="1" noTextEdit="1"/>
              </p:cNvSpPr>
              <p:nvPr/>
            </p:nvSpPr>
            <p:spPr>
              <a:xfrm>
                <a:off x="6861000" y="4461167"/>
                <a:ext cx="372025" cy="369332"/>
              </a:xfrm>
              <a:prstGeom prst="rect">
                <a:avLst/>
              </a:prstGeom>
              <a:blipFill rotWithShape="0">
                <a:blip r:embed="rId10"/>
                <a:stretch>
                  <a:fillRect l="-9677" r="-6452"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 name="文字方塊 30"/>
              <p:cNvSpPr txBox="1"/>
              <p:nvPr/>
            </p:nvSpPr>
            <p:spPr>
              <a:xfrm>
                <a:off x="4987991" y="4113093"/>
                <a:ext cx="145604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m:t>
                      </m:r>
                      <m:r>
                        <a:rPr lang="en-US" altLang="zh-TW" sz="2400" b="0" i="1" smtClean="0">
                          <a:latin typeface="Cambria Math" panose="02040503050406030204" pitchFamily="18" charset="0"/>
                        </a:rPr>
                        <m:t>2</m:t>
                      </m:r>
                      <m:r>
                        <a:rPr lang="en-US" altLang="zh-TW" sz="2400" b="0" i="1" smtClean="0">
                          <a:latin typeface="Cambria Math" panose="02040503050406030204" pitchFamily="18" charset="0"/>
                        </a:rPr>
                        <m:t>𝑎</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0</m:t>
                          </m:r>
                        </m:sub>
                      </m:sSub>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r>
                        <a:rPr lang="en-US" altLang="zh-TW" sz="2400" i="1">
                          <a:latin typeface="Cambria Math" panose="02040503050406030204" pitchFamily="18" charset="0"/>
                        </a:rPr>
                        <m:t>|</m:t>
                      </m:r>
                    </m:oMath>
                  </m:oMathPara>
                </a14:m>
                <a:endParaRPr lang="zh-TW" altLang="en-US" sz="2400" dirty="0"/>
              </a:p>
            </p:txBody>
          </p:sp>
        </mc:Choice>
        <mc:Fallback xmlns="">
          <p:sp>
            <p:nvSpPr>
              <p:cNvPr id="31" name="文字方塊 30"/>
              <p:cNvSpPr txBox="1">
                <a:spLocks noRot="1" noChangeAspect="1" noMove="1" noResize="1" noEditPoints="1" noAdjustHandles="1" noChangeArrowheads="1" noChangeShapeType="1" noTextEdit="1"/>
              </p:cNvSpPr>
              <p:nvPr/>
            </p:nvSpPr>
            <p:spPr>
              <a:xfrm>
                <a:off x="4987991" y="4113093"/>
                <a:ext cx="1456040" cy="369332"/>
              </a:xfrm>
              <a:prstGeom prst="rect">
                <a:avLst/>
              </a:prstGeom>
              <a:blipFill rotWithShape="0">
                <a:blip r:embed="rId11"/>
                <a:stretch>
                  <a:fillRect l="-6695" r="-7113" b="-35000"/>
                </a:stretch>
              </a:blipFill>
            </p:spPr>
            <p:txBody>
              <a:bodyPr/>
              <a:lstStyle/>
              <a:p>
                <a:r>
                  <a:rPr lang="zh-TW" altLang="en-US">
                    <a:noFill/>
                  </a:rPr>
                  <a:t> </a:t>
                </a:r>
              </a:p>
            </p:txBody>
          </p:sp>
        </mc:Fallback>
      </mc:AlternateContent>
      <p:cxnSp>
        <p:nvCxnSpPr>
          <p:cNvPr id="32" name="直線單箭頭接點 31"/>
          <p:cNvCxnSpPr/>
          <p:nvPr/>
        </p:nvCxnSpPr>
        <p:spPr>
          <a:xfrm flipH="1" flipV="1">
            <a:off x="6398826" y="4405212"/>
            <a:ext cx="386031" cy="3755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6" name="文字方塊 35"/>
          <p:cNvSpPr txBox="1"/>
          <p:nvPr/>
        </p:nvSpPr>
        <p:spPr>
          <a:xfrm>
            <a:off x="4906418" y="1197298"/>
            <a:ext cx="1353579" cy="461665"/>
          </a:xfrm>
          <a:prstGeom prst="rect">
            <a:avLst/>
          </a:prstGeom>
          <a:noFill/>
        </p:spPr>
        <p:txBody>
          <a:bodyPr wrap="square" rtlCol="0">
            <a:spAutoFit/>
          </a:bodyPr>
          <a:lstStyle/>
          <a:p>
            <a:r>
              <a:rPr lang="en-US" altLang="zh-TW" sz="2400" dirty="0">
                <a:solidFill>
                  <a:srgbClr val="FF0000"/>
                </a:solidFill>
              </a:rPr>
              <a:t>Best step:</a:t>
            </a:r>
            <a:endParaRPr lang="zh-TW" altLang="en-US" sz="2400" dirty="0">
              <a:solidFill>
                <a:srgbClr val="FF0000"/>
              </a:solidFill>
            </a:endParaRPr>
          </a:p>
        </p:txBody>
      </p:sp>
      <mc:AlternateContent xmlns:mc="http://schemas.openxmlformats.org/markup-compatibility/2006" xmlns:a14="http://schemas.microsoft.com/office/drawing/2010/main">
        <mc:Choice Requires="a14">
          <p:sp>
            <p:nvSpPr>
              <p:cNvPr id="25" name="文字方塊 24"/>
              <p:cNvSpPr txBox="1"/>
              <p:nvPr/>
            </p:nvSpPr>
            <p:spPr>
              <a:xfrm>
                <a:off x="2003638" y="5680015"/>
                <a:ext cx="1322798" cy="7411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i="1" smtClean="0">
                              <a:latin typeface="Cambria Math" panose="02040503050406030204" pitchFamily="18" charset="0"/>
                            </a:rPr>
                          </m:ctrlPr>
                        </m:fPr>
                        <m:num>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m:t>
                              </m:r>
                            </m:e>
                            <m:sup>
                              <m:r>
                                <a:rPr lang="en-US" altLang="zh-TW" sz="2400" i="1">
                                  <a:latin typeface="Cambria Math" panose="02040503050406030204" pitchFamily="18" charset="0"/>
                                </a:rPr>
                                <m:t>2</m:t>
                              </m:r>
                            </m:sup>
                          </m:sSup>
                          <m:r>
                            <a:rPr lang="en-US" altLang="zh-TW" sz="2400" i="1">
                              <a:latin typeface="Cambria Math" panose="02040503050406030204" pitchFamily="18" charset="0"/>
                            </a:rPr>
                            <m:t>𝑦</m:t>
                          </m:r>
                        </m:num>
                        <m:den>
                          <m:r>
                            <a:rPr lang="zh-TW" altLang="en-US" sz="2400" i="1">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2</m:t>
                              </m:r>
                            </m:sup>
                          </m:sSup>
                        </m:den>
                      </m:f>
                      <m:r>
                        <a:rPr lang="en-US" altLang="zh-TW" sz="2400" b="0" i="1" smtClean="0">
                          <a:latin typeface="Cambria Math" panose="02040503050406030204" pitchFamily="18" charset="0"/>
                        </a:rPr>
                        <m:t>=2</m:t>
                      </m:r>
                      <m:r>
                        <a:rPr lang="en-US" altLang="zh-TW" sz="2400" b="0" i="1" smtClean="0">
                          <a:latin typeface="Cambria Math" panose="02040503050406030204" pitchFamily="18" charset="0"/>
                        </a:rPr>
                        <m:t>𝑎</m:t>
                      </m:r>
                    </m:oMath>
                  </m:oMathPara>
                </a14:m>
                <a:endParaRPr lang="zh-TW" altLang="en-US" sz="24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2003638" y="5680015"/>
                <a:ext cx="1322798" cy="741165"/>
              </a:xfrm>
              <a:prstGeom prst="rect">
                <a:avLst/>
              </a:prstGeom>
              <a:blipFill rotWithShape="0">
                <a:blip r:embed="rId12"/>
                <a:stretch>
                  <a:fillRect/>
                </a:stretch>
              </a:blipFill>
            </p:spPr>
            <p:txBody>
              <a:bodyPr/>
              <a:lstStyle/>
              <a:p>
                <a:r>
                  <a:rPr lang="zh-TW" altLang="en-US">
                    <a:noFill/>
                  </a:rPr>
                  <a:t> </a:t>
                </a:r>
              </a:p>
            </p:txBody>
          </p:sp>
        </mc:Fallback>
      </mc:AlternateContent>
      <p:sp>
        <p:nvSpPr>
          <p:cNvPr id="27" name="橢圓 26"/>
          <p:cNvSpPr/>
          <p:nvPr/>
        </p:nvSpPr>
        <p:spPr>
          <a:xfrm>
            <a:off x="4809238" y="3376193"/>
            <a:ext cx="164892" cy="16489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grpSp>
        <p:nvGrpSpPr>
          <p:cNvPr id="5" name="群組 4"/>
          <p:cNvGrpSpPr/>
          <p:nvPr/>
        </p:nvGrpSpPr>
        <p:grpSpPr>
          <a:xfrm>
            <a:off x="3677551" y="5610681"/>
            <a:ext cx="4837799" cy="989733"/>
            <a:chOff x="4125436" y="5610681"/>
            <a:chExt cx="4837799" cy="989733"/>
          </a:xfrm>
        </p:grpSpPr>
        <p:sp>
          <p:nvSpPr>
            <p:cNvPr id="28" name="文字方塊 27"/>
            <p:cNvSpPr txBox="1"/>
            <p:nvPr/>
          </p:nvSpPr>
          <p:spPr>
            <a:xfrm>
              <a:off x="4125436" y="5850652"/>
              <a:ext cx="3293112" cy="461665"/>
            </a:xfrm>
            <a:prstGeom prst="rect">
              <a:avLst/>
            </a:prstGeom>
            <a:noFill/>
          </p:spPr>
          <p:txBody>
            <a:bodyPr wrap="square" rtlCol="0">
              <a:spAutoFit/>
            </a:bodyPr>
            <a:lstStyle/>
            <a:p>
              <a:r>
                <a:rPr lang="en-US" altLang="zh-TW" sz="2400" dirty="0">
                  <a:solidFill>
                    <a:srgbClr val="FF0000"/>
                  </a:solidFill>
                </a:rPr>
                <a:t>The best step is</a:t>
              </a:r>
              <a:endParaRPr lang="zh-TW" altLang="en-US" sz="2400" dirty="0">
                <a:solidFill>
                  <a:srgbClr val="FF0000"/>
                </a:solidFill>
              </a:endParaRPr>
            </a:p>
          </p:txBody>
        </p:sp>
        <p:grpSp>
          <p:nvGrpSpPr>
            <p:cNvPr id="15" name="群組 14"/>
            <p:cNvGrpSpPr/>
            <p:nvPr/>
          </p:nvGrpSpPr>
          <p:grpSpPr>
            <a:xfrm>
              <a:off x="6066292" y="5610681"/>
              <a:ext cx="2896943" cy="989733"/>
              <a:chOff x="6066292" y="5610681"/>
              <a:chExt cx="2896943" cy="989733"/>
            </a:xfrm>
          </p:grpSpPr>
          <p:sp>
            <p:nvSpPr>
              <p:cNvPr id="13" name="矩形 12"/>
              <p:cNvSpPr/>
              <p:nvPr/>
            </p:nvSpPr>
            <p:spPr>
              <a:xfrm>
                <a:off x="6245007" y="5610681"/>
                <a:ext cx="2584200" cy="98973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nvGrpSpPr>
              <p:cNvPr id="10" name="群組 9"/>
              <p:cNvGrpSpPr/>
              <p:nvPr/>
            </p:nvGrpSpPr>
            <p:grpSpPr>
              <a:xfrm>
                <a:off x="6066292" y="5610681"/>
                <a:ext cx="2896943" cy="989733"/>
                <a:chOff x="6135564" y="5633435"/>
                <a:chExt cx="2896943" cy="989733"/>
              </a:xfrm>
            </p:grpSpPr>
            <p:sp>
              <p:nvSpPr>
                <p:cNvPr id="34" name="文字方塊 33"/>
                <p:cNvSpPr txBox="1"/>
                <p:nvPr/>
              </p:nvSpPr>
              <p:spPr>
                <a:xfrm>
                  <a:off x="6456919" y="5633435"/>
                  <a:ext cx="2296454" cy="461665"/>
                </a:xfrm>
                <a:prstGeom prst="rect">
                  <a:avLst/>
                </a:prstGeom>
                <a:noFill/>
              </p:spPr>
              <p:txBody>
                <a:bodyPr wrap="square" rtlCol="0">
                  <a:spAutoFit/>
                </a:bodyPr>
                <a:lstStyle/>
                <a:p>
                  <a:pPr algn="ctr"/>
                  <a:r>
                    <a:rPr lang="en-US" altLang="zh-TW" sz="2400" dirty="0"/>
                    <a:t>|First derivative|</a:t>
                  </a:r>
                  <a:endParaRPr lang="zh-TW" altLang="en-US" sz="2400" dirty="0"/>
                </a:p>
              </p:txBody>
            </p:sp>
            <p:cxnSp>
              <p:nvCxnSpPr>
                <p:cNvPr id="6" name="直線接點 5"/>
                <p:cNvCxnSpPr/>
                <p:nvPr/>
              </p:nvCxnSpPr>
              <p:spPr>
                <a:xfrm>
                  <a:off x="6398826" y="6113376"/>
                  <a:ext cx="237042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35" name="文字方塊 34"/>
                <p:cNvSpPr txBox="1"/>
                <p:nvPr/>
              </p:nvSpPr>
              <p:spPr>
                <a:xfrm>
                  <a:off x="6135564" y="6161503"/>
                  <a:ext cx="2896943" cy="461665"/>
                </a:xfrm>
                <a:prstGeom prst="rect">
                  <a:avLst/>
                </a:prstGeom>
                <a:noFill/>
              </p:spPr>
              <p:txBody>
                <a:bodyPr wrap="square" rtlCol="0">
                  <a:spAutoFit/>
                </a:bodyPr>
                <a:lstStyle/>
                <a:p>
                  <a:pPr algn="ctr"/>
                  <a:r>
                    <a:rPr lang="en-US" altLang="zh-TW" sz="2400" dirty="0"/>
                    <a:t>Second derivative</a:t>
                  </a:r>
                  <a:endParaRPr lang="zh-TW" altLang="en-US" sz="2400" dirty="0"/>
                </a:p>
              </p:txBody>
            </p:sp>
          </p:grpSp>
        </p:grpSp>
      </p:grpSp>
      <mc:AlternateContent xmlns:mc="http://schemas.openxmlformats.org/markup-compatibility/2006" xmlns:a14="http://schemas.microsoft.com/office/drawing/2010/main">
        <mc:Choice Requires="a14">
          <p:sp>
            <p:nvSpPr>
              <p:cNvPr id="4" name="矩形 3"/>
              <p:cNvSpPr/>
              <p:nvPr/>
            </p:nvSpPr>
            <p:spPr>
              <a:xfrm>
                <a:off x="7514763" y="1596250"/>
                <a:ext cx="1709635" cy="7937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|2</m:t>
                          </m:r>
                          <m:r>
                            <a:rPr lang="en-US" altLang="zh-TW" sz="2400" i="1">
                              <a:latin typeface="Cambria Math" panose="02040503050406030204" pitchFamily="18" charset="0"/>
                            </a:rPr>
                            <m:t>𝑎</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0</m:t>
                              </m:r>
                            </m:sub>
                          </m:sSub>
                          <m:r>
                            <a:rPr lang="en-US" altLang="zh-TW" sz="2400" b="0" i="1" smtClean="0">
                              <a:latin typeface="Cambria Math" panose="02040503050406030204" pitchFamily="18" charset="0"/>
                            </a:rPr>
                            <m:t>+</m:t>
                          </m:r>
                          <m:r>
                            <a:rPr lang="en-US" altLang="zh-TW" sz="2400" i="1">
                              <a:latin typeface="Cambria Math" panose="02040503050406030204" pitchFamily="18" charset="0"/>
                            </a:rPr>
                            <m:t>𝑏</m:t>
                          </m:r>
                          <m:r>
                            <a:rPr lang="en-US" altLang="zh-TW" sz="2400" i="1">
                              <a:latin typeface="Cambria Math" panose="02040503050406030204" pitchFamily="18" charset="0"/>
                            </a:rPr>
                            <m:t>|</m:t>
                          </m:r>
                          <m:r>
                            <m:rPr>
                              <m:nor/>
                            </m:rPr>
                            <a:rPr lang="zh-TW" altLang="en-US" sz="2400" dirty="0"/>
                            <m:t> </m:t>
                          </m:r>
                        </m:num>
                        <m:den>
                          <m:r>
                            <a:rPr lang="en-US" altLang="zh-TW" sz="2400" i="1">
                              <a:latin typeface="Cambria Math" panose="02040503050406030204" pitchFamily="18" charset="0"/>
                            </a:rPr>
                            <m:t>2</m:t>
                          </m:r>
                          <m:r>
                            <a:rPr lang="en-US" altLang="zh-TW" sz="2400" i="1">
                              <a:latin typeface="Cambria Math" panose="02040503050406030204" pitchFamily="18" charset="0"/>
                            </a:rPr>
                            <m:t>𝑎</m:t>
                          </m:r>
                        </m:den>
                      </m:f>
                    </m:oMath>
                  </m:oMathPara>
                </a14:m>
                <a:endParaRPr lang="zh-TW" altLang="en-US" sz="2400" dirty="0"/>
              </a:p>
            </p:txBody>
          </p:sp>
        </mc:Choice>
        <mc:Fallback xmlns="">
          <p:sp>
            <p:nvSpPr>
              <p:cNvPr id="4" name="矩形 3"/>
              <p:cNvSpPr>
                <a:spLocks noRot="1" noChangeAspect="1" noMove="1" noResize="1" noEditPoints="1" noAdjustHandles="1" noChangeArrowheads="1" noChangeShapeType="1" noTextEdit="1"/>
              </p:cNvSpPr>
              <p:nvPr/>
            </p:nvSpPr>
            <p:spPr>
              <a:xfrm>
                <a:off x="7514763" y="1596250"/>
                <a:ext cx="1709635" cy="793743"/>
              </a:xfrm>
              <a:prstGeom prst="rect">
                <a:avLst/>
              </a:prstGeom>
              <a:blipFill rotWithShape="0">
                <a:blip r:embed="rId13"/>
                <a:stretch>
                  <a:fillRect/>
                </a:stretch>
              </a:blipFill>
            </p:spPr>
            <p:txBody>
              <a:bodyPr/>
              <a:lstStyle/>
              <a:p>
                <a:r>
                  <a:rPr lang="zh-TW" altLang="en-US">
                    <a:noFill/>
                  </a:rPr>
                  <a:t> </a:t>
                </a:r>
              </a:p>
            </p:txBody>
          </p:sp>
        </mc:Fallback>
      </mc:AlternateContent>
      <p:cxnSp>
        <p:nvCxnSpPr>
          <p:cNvPr id="12" name="直線單箭頭接點 11"/>
          <p:cNvCxnSpPr/>
          <p:nvPr/>
        </p:nvCxnSpPr>
        <p:spPr>
          <a:xfrm>
            <a:off x="6526477" y="2047239"/>
            <a:ext cx="1088528"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8145187" y="2084288"/>
            <a:ext cx="447885" cy="30570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186872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圖片 18"/>
          <p:cNvPicPr>
            <a:picLocks noChangeAspect="1"/>
          </p:cNvPicPr>
          <p:nvPr/>
        </p:nvPicPr>
        <p:blipFill>
          <a:blip r:embed="rId3"/>
          <a:stretch>
            <a:fillRect/>
          </a:stretch>
        </p:blipFill>
        <p:spPr>
          <a:xfrm>
            <a:off x="5624075" y="3913113"/>
            <a:ext cx="2960678" cy="2645153"/>
          </a:xfrm>
          <a:prstGeom prst="rect">
            <a:avLst/>
          </a:prstGeom>
        </p:spPr>
      </p:pic>
      <p:sp>
        <p:nvSpPr>
          <p:cNvPr id="2" name="標題 1"/>
          <p:cNvSpPr>
            <a:spLocks noGrp="1"/>
          </p:cNvSpPr>
          <p:nvPr>
            <p:ph type="title"/>
          </p:nvPr>
        </p:nvSpPr>
        <p:spPr/>
        <p:txBody>
          <a:bodyPr/>
          <a:lstStyle/>
          <a:p>
            <a:r>
              <a:rPr lang="en-US" altLang="zh-TW" dirty="0"/>
              <a:t>Comparison between </a:t>
            </a:r>
            <a:br>
              <a:rPr lang="en-US" altLang="zh-TW" dirty="0"/>
            </a:br>
            <a:r>
              <a:rPr lang="en-US" altLang="zh-TW" dirty="0"/>
              <a:t>different parameters</a:t>
            </a:r>
            <a:endParaRPr lang="zh-TW" altLang="en-US" dirty="0"/>
          </a:p>
        </p:txBody>
      </p:sp>
      <p:grpSp>
        <p:nvGrpSpPr>
          <p:cNvPr id="5" name="群組 4"/>
          <p:cNvGrpSpPr/>
          <p:nvPr/>
        </p:nvGrpSpPr>
        <p:grpSpPr>
          <a:xfrm>
            <a:off x="45329" y="1981145"/>
            <a:ext cx="5558825" cy="4289424"/>
            <a:chOff x="773413" y="2230720"/>
            <a:chExt cx="5558825" cy="4289424"/>
          </a:xfrm>
        </p:grpSpPr>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413" y="2230720"/>
              <a:ext cx="5558825" cy="4169118"/>
            </a:xfrm>
            <a:prstGeom prst="rect">
              <a:avLst/>
            </a:prstGeom>
          </p:spPr>
        </p:pic>
        <mc:AlternateContent xmlns:mc="http://schemas.openxmlformats.org/markup-compatibility/2006" xmlns:a14="http://schemas.microsoft.com/office/drawing/2010/main">
          <mc:Choice Requires="a14">
            <p:sp>
              <p:nvSpPr>
                <p:cNvPr id="7" name="文字方塊 6"/>
                <p:cNvSpPr txBox="1"/>
                <p:nvPr/>
              </p:nvSpPr>
              <p:spPr>
                <a:xfrm>
                  <a:off x="3552825" y="6150812"/>
                  <a:ext cx="421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3552825" y="6150812"/>
                  <a:ext cx="421847" cy="369332"/>
                </a:xfrm>
                <a:prstGeom prst="rect">
                  <a:avLst/>
                </a:prstGeom>
                <a:blipFill rotWithShape="0">
                  <a:blip r:embed="rId5"/>
                  <a:stretch>
                    <a:fillRect l="-8571" r="-4286"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文字方塊 7"/>
                <p:cNvSpPr txBox="1"/>
                <p:nvPr/>
              </p:nvSpPr>
              <p:spPr>
                <a:xfrm>
                  <a:off x="843326" y="4119935"/>
                  <a:ext cx="428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843326" y="4119935"/>
                  <a:ext cx="428964" cy="369332"/>
                </a:xfrm>
                <a:prstGeom prst="rect">
                  <a:avLst/>
                </a:prstGeom>
                <a:blipFill rotWithShape="0">
                  <a:blip r:embed="rId6"/>
                  <a:stretch>
                    <a:fillRect l="-10000" r="-5714" b="-13115"/>
                  </a:stretch>
                </a:blipFill>
              </p:spPr>
              <p:txBody>
                <a:bodyPr/>
                <a:lstStyle/>
                <a:p>
                  <a:r>
                    <a:rPr lang="zh-TW" altLang="en-US">
                      <a:noFill/>
                    </a:rPr>
                    <a:t> </a:t>
                  </a:r>
                </a:p>
              </p:txBody>
            </p:sp>
          </mc:Fallback>
        </mc:AlternateContent>
      </p:grpSp>
      <p:cxnSp>
        <p:nvCxnSpPr>
          <p:cNvPr id="10" name="直線接點 9"/>
          <p:cNvCxnSpPr/>
          <p:nvPr/>
        </p:nvCxnSpPr>
        <p:spPr>
          <a:xfrm flipH="1">
            <a:off x="544206" y="4055026"/>
            <a:ext cx="4693798"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a:off x="2898146" y="2163845"/>
            <a:ext cx="0" cy="3782362"/>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pic>
        <p:nvPicPr>
          <p:cNvPr id="16" name="圖片 15"/>
          <p:cNvPicPr>
            <a:picLocks noChangeAspect="1"/>
          </p:cNvPicPr>
          <p:nvPr/>
        </p:nvPicPr>
        <p:blipFill>
          <a:blip r:embed="rId7"/>
          <a:stretch>
            <a:fillRect/>
          </a:stretch>
        </p:blipFill>
        <p:spPr>
          <a:xfrm>
            <a:off x="5252087" y="2348756"/>
            <a:ext cx="3746235" cy="1469653"/>
          </a:xfrm>
          <a:prstGeom prst="rect">
            <a:avLst/>
          </a:prstGeom>
        </p:spPr>
      </p:pic>
      <mc:AlternateContent xmlns:mc="http://schemas.openxmlformats.org/markup-compatibility/2006" xmlns:a14="http://schemas.microsoft.com/office/drawing/2010/main">
        <mc:Choice Requires="a14">
          <p:sp>
            <p:nvSpPr>
              <p:cNvPr id="17" name="文字方塊 16"/>
              <p:cNvSpPr txBox="1"/>
              <p:nvPr/>
            </p:nvSpPr>
            <p:spPr>
              <a:xfrm>
                <a:off x="8452360" y="3369374"/>
                <a:ext cx="421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8452360" y="3369374"/>
                <a:ext cx="421847" cy="369332"/>
              </a:xfrm>
              <a:prstGeom prst="rect">
                <a:avLst/>
              </a:prstGeom>
              <a:blipFill>
                <a:blip r:embed="rId8"/>
                <a:stretch>
                  <a:fillRect l="-10145" r="-5797"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 name="文字方塊 17"/>
              <p:cNvSpPr txBox="1"/>
              <p:nvPr/>
            </p:nvSpPr>
            <p:spPr>
              <a:xfrm>
                <a:off x="8476844" y="5900377"/>
                <a:ext cx="428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8" name="文字方塊 17"/>
              <p:cNvSpPr txBox="1">
                <a:spLocks noRot="1" noChangeAspect="1" noMove="1" noResize="1" noEditPoints="1" noAdjustHandles="1" noChangeArrowheads="1" noChangeShapeType="1" noTextEdit="1"/>
              </p:cNvSpPr>
              <p:nvPr/>
            </p:nvSpPr>
            <p:spPr>
              <a:xfrm>
                <a:off x="8476844" y="5900377"/>
                <a:ext cx="428964" cy="369332"/>
              </a:xfrm>
              <a:prstGeom prst="rect">
                <a:avLst/>
              </a:prstGeom>
              <a:blipFill rotWithShape="0">
                <a:blip r:embed="rId9"/>
                <a:stretch>
                  <a:fillRect l="-10000" r="-5714" b="-15000"/>
                </a:stretch>
              </a:blipFill>
            </p:spPr>
            <p:txBody>
              <a:bodyPr/>
              <a:lstStyle/>
              <a:p>
                <a:r>
                  <a:rPr lang="zh-TW" altLang="en-US">
                    <a:noFill/>
                  </a:rPr>
                  <a:t> </a:t>
                </a:r>
              </a:p>
            </p:txBody>
          </p:sp>
        </mc:Fallback>
      </mc:AlternateContent>
      <p:sp>
        <p:nvSpPr>
          <p:cNvPr id="29" name="橢圓 28"/>
          <p:cNvSpPr/>
          <p:nvPr/>
        </p:nvSpPr>
        <p:spPr>
          <a:xfrm>
            <a:off x="5630508" y="2840990"/>
            <a:ext cx="149902" cy="1499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橢圓 29"/>
          <p:cNvSpPr/>
          <p:nvPr/>
        </p:nvSpPr>
        <p:spPr>
          <a:xfrm>
            <a:off x="6399327" y="3487848"/>
            <a:ext cx="149902" cy="1499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橢圓 30"/>
          <p:cNvSpPr/>
          <p:nvPr/>
        </p:nvSpPr>
        <p:spPr>
          <a:xfrm>
            <a:off x="5851445" y="4594328"/>
            <a:ext cx="149902" cy="14990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32" name="橢圓 31"/>
          <p:cNvSpPr/>
          <p:nvPr/>
        </p:nvSpPr>
        <p:spPr>
          <a:xfrm>
            <a:off x="6467845" y="5900377"/>
            <a:ext cx="149902" cy="14990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33" name="文字方塊 32"/>
          <p:cNvSpPr txBox="1"/>
          <p:nvPr/>
        </p:nvSpPr>
        <p:spPr>
          <a:xfrm>
            <a:off x="5423841" y="2415685"/>
            <a:ext cx="563236" cy="461665"/>
          </a:xfrm>
          <a:prstGeom prst="rect">
            <a:avLst/>
          </a:prstGeom>
          <a:noFill/>
        </p:spPr>
        <p:txBody>
          <a:bodyPr wrap="square" rtlCol="0">
            <a:spAutoFit/>
          </a:bodyPr>
          <a:lstStyle/>
          <a:p>
            <a:pPr algn="ctr"/>
            <a:r>
              <a:rPr lang="en-US" altLang="zh-TW" sz="2400" dirty="0">
                <a:solidFill>
                  <a:srgbClr val="0070C0"/>
                </a:solidFill>
              </a:rPr>
              <a:t>a</a:t>
            </a:r>
            <a:endParaRPr lang="zh-TW" altLang="en-US" sz="2400" dirty="0">
              <a:solidFill>
                <a:srgbClr val="0070C0"/>
              </a:solidFill>
            </a:endParaRPr>
          </a:p>
        </p:txBody>
      </p:sp>
      <p:sp>
        <p:nvSpPr>
          <p:cNvPr id="34" name="文字方塊 33"/>
          <p:cNvSpPr txBox="1"/>
          <p:nvPr/>
        </p:nvSpPr>
        <p:spPr>
          <a:xfrm>
            <a:off x="6210846" y="3058446"/>
            <a:ext cx="563236" cy="461665"/>
          </a:xfrm>
          <a:prstGeom prst="rect">
            <a:avLst/>
          </a:prstGeom>
          <a:noFill/>
        </p:spPr>
        <p:txBody>
          <a:bodyPr wrap="square" rtlCol="0">
            <a:spAutoFit/>
          </a:bodyPr>
          <a:lstStyle/>
          <a:p>
            <a:pPr algn="ctr"/>
            <a:r>
              <a:rPr lang="en-US" altLang="zh-TW" sz="2400" dirty="0">
                <a:solidFill>
                  <a:srgbClr val="0070C0"/>
                </a:solidFill>
              </a:rPr>
              <a:t>b</a:t>
            </a:r>
            <a:endParaRPr lang="zh-TW" altLang="en-US" sz="2400" dirty="0">
              <a:solidFill>
                <a:srgbClr val="0070C0"/>
              </a:solidFill>
            </a:endParaRPr>
          </a:p>
        </p:txBody>
      </p:sp>
      <p:sp>
        <p:nvSpPr>
          <p:cNvPr id="35" name="文字方塊 34"/>
          <p:cNvSpPr txBox="1"/>
          <p:nvPr/>
        </p:nvSpPr>
        <p:spPr>
          <a:xfrm>
            <a:off x="5742370" y="4185126"/>
            <a:ext cx="563236" cy="461665"/>
          </a:xfrm>
          <a:prstGeom prst="rect">
            <a:avLst/>
          </a:prstGeom>
          <a:noFill/>
        </p:spPr>
        <p:txBody>
          <a:bodyPr wrap="square" rtlCol="0">
            <a:spAutoFit/>
          </a:bodyPr>
          <a:lstStyle/>
          <a:p>
            <a:pPr algn="ctr"/>
            <a:r>
              <a:rPr lang="en-US" altLang="zh-TW" sz="2400" dirty="0">
                <a:solidFill>
                  <a:srgbClr val="00B050"/>
                </a:solidFill>
              </a:rPr>
              <a:t>c</a:t>
            </a:r>
            <a:endParaRPr lang="zh-TW" altLang="en-US" sz="2400" dirty="0">
              <a:solidFill>
                <a:srgbClr val="00B050"/>
              </a:solidFill>
            </a:endParaRPr>
          </a:p>
        </p:txBody>
      </p:sp>
      <p:sp>
        <p:nvSpPr>
          <p:cNvPr id="36" name="文字方塊 35"/>
          <p:cNvSpPr txBox="1"/>
          <p:nvPr/>
        </p:nvSpPr>
        <p:spPr>
          <a:xfrm>
            <a:off x="6336129" y="5497005"/>
            <a:ext cx="563236" cy="461665"/>
          </a:xfrm>
          <a:prstGeom prst="rect">
            <a:avLst/>
          </a:prstGeom>
          <a:noFill/>
        </p:spPr>
        <p:txBody>
          <a:bodyPr wrap="square" rtlCol="0">
            <a:spAutoFit/>
          </a:bodyPr>
          <a:lstStyle/>
          <a:p>
            <a:pPr algn="ctr"/>
            <a:r>
              <a:rPr lang="en-US" altLang="zh-TW" sz="2400" dirty="0">
                <a:solidFill>
                  <a:srgbClr val="00B050"/>
                </a:solidFill>
              </a:rPr>
              <a:t>d</a:t>
            </a:r>
            <a:endParaRPr lang="zh-TW" altLang="en-US" sz="2400" dirty="0">
              <a:solidFill>
                <a:srgbClr val="00B050"/>
              </a:solidFill>
            </a:endParaRPr>
          </a:p>
        </p:txBody>
      </p:sp>
      <p:sp>
        <p:nvSpPr>
          <p:cNvPr id="40" name="文字方塊 39"/>
          <p:cNvSpPr txBox="1"/>
          <p:nvPr/>
        </p:nvSpPr>
        <p:spPr>
          <a:xfrm>
            <a:off x="6009977" y="4550520"/>
            <a:ext cx="881262" cy="461665"/>
          </a:xfrm>
          <a:prstGeom prst="rect">
            <a:avLst/>
          </a:prstGeom>
          <a:noFill/>
        </p:spPr>
        <p:txBody>
          <a:bodyPr wrap="square" rtlCol="0">
            <a:spAutoFit/>
          </a:bodyPr>
          <a:lstStyle/>
          <a:p>
            <a:pPr algn="ctr"/>
            <a:r>
              <a:rPr lang="en-US" altLang="zh-TW" sz="2400" dirty="0">
                <a:solidFill>
                  <a:srgbClr val="00B050"/>
                </a:solidFill>
              </a:rPr>
              <a:t>c &gt; d</a:t>
            </a:r>
            <a:endParaRPr lang="zh-TW" altLang="en-US" sz="2400" dirty="0">
              <a:solidFill>
                <a:srgbClr val="00B050"/>
              </a:solidFill>
            </a:endParaRPr>
          </a:p>
        </p:txBody>
      </p:sp>
      <p:sp>
        <p:nvSpPr>
          <p:cNvPr id="38" name="文字方塊 37"/>
          <p:cNvSpPr txBox="1"/>
          <p:nvPr/>
        </p:nvSpPr>
        <p:spPr>
          <a:xfrm>
            <a:off x="5945045" y="2164263"/>
            <a:ext cx="881262" cy="461665"/>
          </a:xfrm>
          <a:prstGeom prst="rect">
            <a:avLst/>
          </a:prstGeom>
          <a:noFill/>
        </p:spPr>
        <p:txBody>
          <a:bodyPr wrap="square" rtlCol="0">
            <a:spAutoFit/>
          </a:bodyPr>
          <a:lstStyle/>
          <a:p>
            <a:pPr algn="ctr"/>
            <a:r>
              <a:rPr lang="en-US" altLang="zh-TW" sz="2400" dirty="0">
                <a:solidFill>
                  <a:srgbClr val="0070C0"/>
                </a:solidFill>
              </a:rPr>
              <a:t>a &gt; b</a:t>
            </a:r>
            <a:endParaRPr lang="zh-TW" altLang="en-US" sz="2400" dirty="0">
              <a:solidFill>
                <a:srgbClr val="0070C0"/>
              </a:solidFill>
            </a:endParaRPr>
          </a:p>
        </p:txBody>
      </p:sp>
      <p:sp>
        <p:nvSpPr>
          <p:cNvPr id="46" name="文字方塊 45"/>
          <p:cNvSpPr txBox="1"/>
          <p:nvPr/>
        </p:nvSpPr>
        <p:spPr>
          <a:xfrm>
            <a:off x="5974199" y="269387"/>
            <a:ext cx="2843623"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TW" sz="2400" dirty="0"/>
              <a:t>Larger 1</a:t>
            </a:r>
            <a:r>
              <a:rPr lang="en-US" altLang="zh-TW" sz="2400" baseline="30000" dirty="0"/>
              <a:t>st</a:t>
            </a:r>
            <a:r>
              <a:rPr lang="en-US" altLang="zh-TW" sz="2400" dirty="0"/>
              <a:t> order derivative means far from the minima</a:t>
            </a:r>
            <a:endParaRPr lang="zh-TW" altLang="en-US" sz="2400" dirty="0"/>
          </a:p>
        </p:txBody>
      </p:sp>
      <p:sp>
        <p:nvSpPr>
          <p:cNvPr id="4" name="矩形 3"/>
          <p:cNvSpPr/>
          <p:nvPr/>
        </p:nvSpPr>
        <p:spPr>
          <a:xfrm>
            <a:off x="5448959" y="2464548"/>
            <a:ext cx="457200" cy="68481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矩形 46"/>
          <p:cNvSpPr/>
          <p:nvPr/>
        </p:nvSpPr>
        <p:spPr>
          <a:xfrm>
            <a:off x="5647574" y="4216862"/>
            <a:ext cx="457200" cy="68481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5780410" y="1454626"/>
            <a:ext cx="3225031" cy="461665"/>
          </a:xfrm>
          <a:prstGeom prst="rect">
            <a:avLst/>
          </a:prstGeom>
          <a:noFill/>
        </p:spPr>
        <p:txBody>
          <a:bodyPr wrap="square" rtlCol="0">
            <a:spAutoFit/>
          </a:bodyPr>
          <a:lstStyle/>
          <a:p>
            <a:r>
              <a:rPr lang="en-US" altLang="zh-TW" sz="2400" dirty="0">
                <a:solidFill>
                  <a:srgbClr val="FF0000"/>
                </a:solidFill>
              </a:rPr>
              <a:t>Do not cross parameters</a:t>
            </a:r>
            <a:endParaRPr lang="zh-TW" altLang="en-US" sz="2400" dirty="0">
              <a:solidFill>
                <a:srgbClr val="FF0000"/>
              </a:solidFill>
            </a:endParaRPr>
          </a:p>
        </p:txBody>
      </p:sp>
      <p:cxnSp>
        <p:nvCxnSpPr>
          <p:cNvPr id="48" name="直線接點 47"/>
          <p:cNvCxnSpPr/>
          <p:nvPr/>
        </p:nvCxnSpPr>
        <p:spPr>
          <a:xfrm>
            <a:off x="5876174" y="459783"/>
            <a:ext cx="3099534" cy="97897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8" name="群組 27"/>
          <p:cNvGrpSpPr/>
          <p:nvPr/>
        </p:nvGrpSpPr>
        <p:grpSpPr>
          <a:xfrm>
            <a:off x="442813" y="1686173"/>
            <a:ext cx="4795191" cy="989733"/>
            <a:chOff x="450463" y="1098472"/>
            <a:chExt cx="4795191" cy="989733"/>
          </a:xfrm>
        </p:grpSpPr>
        <p:grpSp>
          <p:nvGrpSpPr>
            <p:cNvPr id="37" name="群組 36"/>
            <p:cNvGrpSpPr/>
            <p:nvPr/>
          </p:nvGrpSpPr>
          <p:grpSpPr>
            <a:xfrm>
              <a:off x="2348711" y="1098472"/>
              <a:ext cx="2896943" cy="989733"/>
              <a:chOff x="6066292" y="5610681"/>
              <a:chExt cx="2896943" cy="989733"/>
            </a:xfrm>
          </p:grpSpPr>
          <p:sp>
            <p:nvSpPr>
              <p:cNvPr id="41" name="矩形 40"/>
              <p:cNvSpPr/>
              <p:nvPr/>
            </p:nvSpPr>
            <p:spPr>
              <a:xfrm>
                <a:off x="6245007" y="5610681"/>
                <a:ext cx="2584200" cy="98973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nvGrpSpPr>
              <p:cNvPr id="42" name="群組 41"/>
              <p:cNvGrpSpPr/>
              <p:nvPr/>
            </p:nvGrpSpPr>
            <p:grpSpPr>
              <a:xfrm>
                <a:off x="6066292" y="5610681"/>
                <a:ext cx="2896943" cy="989733"/>
                <a:chOff x="6135564" y="5633435"/>
                <a:chExt cx="2896943" cy="989733"/>
              </a:xfrm>
            </p:grpSpPr>
            <p:sp>
              <p:nvSpPr>
                <p:cNvPr id="43" name="文字方塊 42"/>
                <p:cNvSpPr txBox="1"/>
                <p:nvPr/>
              </p:nvSpPr>
              <p:spPr>
                <a:xfrm>
                  <a:off x="6456919" y="5633435"/>
                  <a:ext cx="2296454" cy="461665"/>
                </a:xfrm>
                <a:prstGeom prst="rect">
                  <a:avLst/>
                </a:prstGeom>
                <a:noFill/>
              </p:spPr>
              <p:txBody>
                <a:bodyPr wrap="square" rtlCol="0">
                  <a:spAutoFit/>
                </a:bodyPr>
                <a:lstStyle/>
                <a:p>
                  <a:pPr algn="ctr"/>
                  <a:r>
                    <a:rPr lang="en-US" altLang="zh-TW" sz="2400" dirty="0"/>
                    <a:t>|First derivative|</a:t>
                  </a:r>
                  <a:endParaRPr lang="zh-TW" altLang="en-US" sz="2400" dirty="0"/>
                </a:p>
              </p:txBody>
            </p:sp>
            <p:cxnSp>
              <p:nvCxnSpPr>
                <p:cNvPr id="44" name="直線接點 43"/>
                <p:cNvCxnSpPr/>
                <p:nvPr/>
              </p:nvCxnSpPr>
              <p:spPr>
                <a:xfrm>
                  <a:off x="6398826" y="6113376"/>
                  <a:ext cx="237042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45" name="文字方塊 44"/>
                <p:cNvSpPr txBox="1"/>
                <p:nvPr/>
              </p:nvSpPr>
              <p:spPr>
                <a:xfrm>
                  <a:off x="6135564" y="6161503"/>
                  <a:ext cx="2896943" cy="461665"/>
                </a:xfrm>
                <a:prstGeom prst="rect">
                  <a:avLst/>
                </a:prstGeom>
                <a:noFill/>
              </p:spPr>
              <p:txBody>
                <a:bodyPr wrap="square" rtlCol="0">
                  <a:spAutoFit/>
                </a:bodyPr>
                <a:lstStyle/>
                <a:p>
                  <a:pPr algn="ctr"/>
                  <a:r>
                    <a:rPr lang="en-US" altLang="zh-TW" sz="2400" dirty="0"/>
                    <a:t>Second derivative</a:t>
                  </a:r>
                  <a:endParaRPr lang="zh-TW" altLang="en-US" sz="2400" dirty="0"/>
                </a:p>
              </p:txBody>
            </p:sp>
          </p:grpSp>
        </p:grpSp>
        <p:sp>
          <p:nvSpPr>
            <p:cNvPr id="39" name="文字方塊 38"/>
            <p:cNvSpPr txBox="1"/>
            <p:nvPr/>
          </p:nvSpPr>
          <p:spPr>
            <a:xfrm>
              <a:off x="450463" y="1283138"/>
              <a:ext cx="2732674" cy="461665"/>
            </a:xfrm>
            <a:prstGeom prst="rect">
              <a:avLst/>
            </a:prstGeom>
            <a:noFill/>
          </p:spPr>
          <p:txBody>
            <a:bodyPr wrap="square" rtlCol="0">
              <a:spAutoFit/>
            </a:bodyPr>
            <a:lstStyle/>
            <a:p>
              <a:r>
                <a:rPr lang="en-US" altLang="zh-TW" sz="2400" dirty="0">
                  <a:solidFill>
                    <a:srgbClr val="FF0000"/>
                  </a:solidFill>
                </a:rPr>
                <a:t>The best step is</a:t>
              </a:r>
              <a:endParaRPr lang="zh-TW" altLang="en-US" sz="2400" dirty="0">
                <a:solidFill>
                  <a:srgbClr val="FF0000"/>
                </a:solidFill>
              </a:endParaRPr>
            </a:p>
          </p:txBody>
        </p:sp>
      </p:grpSp>
      <p:sp>
        <p:nvSpPr>
          <p:cNvPr id="49" name="矩形 48"/>
          <p:cNvSpPr/>
          <p:nvPr/>
        </p:nvSpPr>
        <p:spPr>
          <a:xfrm>
            <a:off x="3262983" y="4797957"/>
            <a:ext cx="1720825" cy="80639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TW" sz="2400" dirty="0"/>
              <a:t>Smaller </a:t>
            </a:r>
          </a:p>
          <a:p>
            <a:pPr algn="ctr"/>
            <a:r>
              <a:rPr lang="en-US" altLang="zh-TW" sz="2400" dirty="0"/>
              <a:t>Second</a:t>
            </a:r>
            <a:endParaRPr lang="zh-TW" altLang="en-US" sz="2400" dirty="0"/>
          </a:p>
        </p:txBody>
      </p:sp>
      <p:cxnSp>
        <p:nvCxnSpPr>
          <p:cNvPr id="50" name="直線單箭頭接點 49"/>
          <p:cNvCxnSpPr/>
          <p:nvPr/>
        </p:nvCxnSpPr>
        <p:spPr>
          <a:xfrm>
            <a:off x="1260092" y="5215383"/>
            <a:ext cx="2000250" cy="0"/>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774540" y="2520595"/>
            <a:ext cx="1492466" cy="80639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a:t>Larger</a:t>
            </a:r>
          </a:p>
          <a:p>
            <a:pPr algn="ctr"/>
            <a:r>
              <a:rPr lang="en-US" altLang="zh-TW" sz="2400" dirty="0"/>
              <a:t>Second</a:t>
            </a:r>
            <a:endParaRPr lang="zh-TW" altLang="en-US" sz="2400" dirty="0"/>
          </a:p>
        </p:txBody>
      </p:sp>
      <p:cxnSp>
        <p:nvCxnSpPr>
          <p:cNvPr id="52" name="直線單箭頭接點 51"/>
          <p:cNvCxnSpPr/>
          <p:nvPr/>
        </p:nvCxnSpPr>
        <p:spPr>
          <a:xfrm rot="5400000" flipH="1">
            <a:off x="539298" y="4332576"/>
            <a:ext cx="2000250"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3" name="文字方塊 52"/>
          <p:cNvSpPr txBox="1"/>
          <p:nvPr/>
        </p:nvSpPr>
        <p:spPr>
          <a:xfrm>
            <a:off x="5072283" y="6297143"/>
            <a:ext cx="3990055" cy="461665"/>
          </a:xfrm>
          <a:prstGeom prst="rect">
            <a:avLst/>
          </a:prstGeom>
          <a:noFill/>
        </p:spPr>
        <p:txBody>
          <a:bodyPr wrap="square" rtlCol="0">
            <a:spAutoFit/>
          </a:bodyPr>
          <a:lstStyle/>
          <a:p>
            <a:pPr algn="ctr"/>
            <a:r>
              <a:rPr lang="en-US" altLang="zh-TW" sz="2400" dirty="0">
                <a:solidFill>
                  <a:srgbClr val="00B050"/>
                </a:solidFill>
              </a:rPr>
              <a:t>Larger second derivative</a:t>
            </a:r>
            <a:endParaRPr lang="zh-TW" altLang="en-US" sz="2400" dirty="0">
              <a:solidFill>
                <a:srgbClr val="00B050"/>
              </a:solidFill>
            </a:endParaRPr>
          </a:p>
        </p:txBody>
      </p:sp>
      <p:sp>
        <p:nvSpPr>
          <p:cNvPr id="54" name="文字方塊 53"/>
          <p:cNvSpPr txBox="1"/>
          <p:nvPr/>
        </p:nvSpPr>
        <p:spPr>
          <a:xfrm>
            <a:off x="5130176" y="3665071"/>
            <a:ext cx="3990055" cy="461665"/>
          </a:xfrm>
          <a:prstGeom prst="rect">
            <a:avLst/>
          </a:prstGeom>
          <a:noFill/>
        </p:spPr>
        <p:txBody>
          <a:bodyPr wrap="square" rtlCol="0">
            <a:spAutoFit/>
          </a:bodyPr>
          <a:lstStyle/>
          <a:p>
            <a:pPr algn="ctr"/>
            <a:r>
              <a:rPr lang="en-US" altLang="zh-TW" sz="2400" dirty="0">
                <a:solidFill>
                  <a:srgbClr val="0070C0"/>
                </a:solidFill>
              </a:rPr>
              <a:t>smaller second derivative</a:t>
            </a:r>
            <a:endParaRPr lang="zh-TW" altLang="en-US" sz="2400" dirty="0">
              <a:solidFill>
                <a:srgbClr val="0070C0"/>
              </a:solidFill>
            </a:endParaRPr>
          </a:p>
        </p:txBody>
      </p:sp>
    </p:spTree>
    <p:extLst>
      <p:ext uri="{BB962C8B-B14F-4D97-AF65-F5344CB8AC3E}">
        <p14:creationId xmlns:p14="http://schemas.microsoft.com/office/powerpoint/2010/main" val="1057740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1" grpId="0" animBg="1"/>
      <p:bldP spid="53" grpId="0"/>
      <p:bldP spid="5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群組 15"/>
          <p:cNvGrpSpPr/>
          <p:nvPr/>
        </p:nvGrpSpPr>
        <p:grpSpPr>
          <a:xfrm>
            <a:off x="5690639" y="228114"/>
            <a:ext cx="2896943" cy="1478910"/>
            <a:chOff x="6022886" y="43863"/>
            <a:chExt cx="2896943" cy="1478910"/>
          </a:xfrm>
        </p:grpSpPr>
        <p:grpSp>
          <p:nvGrpSpPr>
            <p:cNvPr id="7" name="群組 6"/>
            <p:cNvGrpSpPr/>
            <p:nvPr/>
          </p:nvGrpSpPr>
          <p:grpSpPr>
            <a:xfrm>
              <a:off x="6022886" y="533040"/>
              <a:ext cx="2896943" cy="989733"/>
              <a:chOff x="6066292" y="5610681"/>
              <a:chExt cx="2896943" cy="989733"/>
            </a:xfrm>
          </p:grpSpPr>
          <p:sp>
            <p:nvSpPr>
              <p:cNvPr id="9" name="矩形 8"/>
              <p:cNvSpPr/>
              <p:nvPr/>
            </p:nvSpPr>
            <p:spPr>
              <a:xfrm>
                <a:off x="6245007" y="5610681"/>
                <a:ext cx="2584200" cy="98973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nvGrpSpPr>
              <p:cNvPr id="10" name="群組 9"/>
              <p:cNvGrpSpPr/>
              <p:nvPr/>
            </p:nvGrpSpPr>
            <p:grpSpPr>
              <a:xfrm>
                <a:off x="6066292" y="5610681"/>
                <a:ext cx="2896943" cy="989733"/>
                <a:chOff x="6135564" y="5633435"/>
                <a:chExt cx="2896943" cy="989733"/>
              </a:xfrm>
            </p:grpSpPr>
            <p:sp>
              <p:nvSpPr>
                <p:cNvPr id="11" name="文字方塊 10"/>
                <p:cNvSpPr txBox="1"/>
                <p:nvPr/>
              </p:nvSpPr>
              <p:spPr>
                <a:xfrm>
                  <a:off x="6456919" y="5633435"/>
                  <a:ext cx="2296454" cy="461665"/>
                </a:xfrm>
                <a:prstGeom prst="rect">
                  <a:avLst/>
                </a:prstGeom>
                <a:noFill/>
              </p:spPr>
              <p:txBody>
                <a:bodyPr wrap="square" rtlCol="0">
                  <a:spAutoFit/>
                </a:bodyPr>
                <a:lstStyle/>
                <a:p>
                  <a:pPr algn="ctr"/>
                  <a:r>
                    <a:rPr lang="en-US" altLang="zh-TW" sz="2400" dirty="0"/>
                    <a:t>|First derivative|</a:t>
                  </a:r>
                  <a:endParaRPr lang="zh-TW" altLang="en-US" sz="2400" dirty="0"/>
                </a:p>
              </p:txBody>
            </p:sp>
            <p:cxnSp>
              <p:nvCxnSpPr>
                <p:cNvPr id="12" name="直線接點 11"/>
                <p:cNvCxnSpPr/>
                <p:nvPr/>
              </p:nvCxnSpPr>
              <p:spPr>
                <a:xfrm>
                  <a:off x="6398826" y="6113376"/>
                  <a:ext cx="237042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6135564" y="6161503"/>
                  <a:ext cx="2896943" cy="461665"/>
                </a:xfrm>
                <a:prstGeom prst="rect">
                  <a:avLst/>
                </a:prstGeom>
                <a:noFill/>
              </p:spPr>
              <p:txBody>
                <a:bodyPr wrap="square" rtlCol="0">
                  <a:spAutoFit/>
                </a:bodyPr>
                <a:lstStyle/>
                <a:p>
                  <a:pPr algn="ctr"/>
                  <a:r>
                    <a:rPr lang="en-US" altLang="zh-TW" sz="2400" dirty="0"/>
                    <a:t>Second derivative</a:t>
                  </a:r>
                  <a:endParaRPr lang="zh-TW" altLang="en-US" sz="2400" dirty="0"/>
                </a:p>
              </p:txBody>
            </p:sp>
          </p:grpSp>
        </p:grpSp>
        <p:sp>
          <p:nvSpPr>
            <p:cNvPr id="8" name="文字方塊 7"/>
            <p:cNvSpPr txBox="1"/>
            <p:nvPr/>
          </p:nvSpPr>
          <p:spPr>
            <a:xfrm>
              <a:off x="6105020" y="43863"/>
              <a:ext cx="2732674" cy="461665"/>
            </a:xfrm>
            <a:prstGeom prst="rect">
              <a:avLst/>
            </a:prstGeom>
            <a:noFill/>
          </p:spPr>
          <p:txBody>
            <a:bodyPr wrap="square" rtlCol="0">
              <a:spAutoFit/>
            </a:bodyPr>
            <a:lstStyle/>
            <a:p>
              <a:pPr algn="ctr"/>
              <a:r>
                <a:rPr lang="en-US" altLang="zh-TW" sz="2400" dirty="0">
                  <a:solidFill>
                    <a:srgbClr val="FF0000"/>
                  </a:solidFill>
                </a:rPr>
                <a:t>The best step is</a:t>
              </a:r>
              <a:endParaRPr lang="zh-TW" altLang="en-US" sz="2400" dirty="0">
                <a:solidFill>
                  <a:srgbClr val="FF0000"/>
                </a:solidFill>
              </a:endParaRPr>
            </a:p>
          </p:txBody>
        </p:sp>
      </p:grpSp>
      <p:sp>
        <p:nvSpPr>
          <p:cNvPr id="14" name="文字方塊 13"/>
          <p:cNvSpPr txBox="1"/>
          <p:nvPr/>
        </p:nvSpPr>
        <p:spPr>
          <a:xfrm>
            <a:off x="1039702" y="2038270"/>
            <a:ext cx="7180289" cy="461665"/>
          </a:xfrm>
          <a:prstGeom prst="rect">
            <a:avLst/>
          </a:prstGeom>
          <a:noFill/>
        </p:spPr>
        <p:txBody>
          <a:bodyPr wrap="square" rtlCol="0">
            <a:spAutoFit/>
          </a:bodyPr>
          <a:lstStyle/>
          <a:p>
            <a:pPr algn="ctr"/>
            <a:r>
              <a:rPr lang="en-US" altLang="zh-TW" sz="2400" dirty="0"/>
              <a:t>Use </a:t>
            </a:r>
            <a:r>
              <a:rPr lang="en-US" altLang="zh-TW" sz="2400" i="1" dirty="0"/>
              <a:t>first derivative </a:t>
            </a:r>
            <a:r>
              <a:rPr lang="en-US" altLang="zh-TW" sz="2400" dirty="0"/>
              <a:t>to estimate </a:t>
            </a:r>
            <a:r>
              <a:rPr lang="en-US" altLang="zh-TW" sz="2400" i="1" dirty="0"/>
              <a:t>second derivative</a:t>
            </a:r>
            <a:endParaRPr lang="zh-TW" altLang="en-US" sz="2400" i="1" dirty="0"/>
          </a:p>
        </p:txBody>
      </p:sp>
      <p:pic>
        <p:nvPicPr>
          <p:cNvPr id="17" name="圖片 16"/>
          <p:cNvPicPr>
            <a:picLocks noChangeAspect="1"/>
          </p:cNvPicPr>
          <p:nvPr/>
        </p:nvPicPr>
        <p:blipFill>
          <a:blip r:embed="rId3"/>
          <a:stretch>
            <a:fillRect/>
          </a:stretch>
        </p:blipFill>
        <p:spPr>
          <a:xfrm>
            <a:off x="5199067" y="2815422"/>
            <a:ext cx="3114675" cy="1800225"/>
          </a:xfrm>
          <a:prstGeom prst="rect">
            <a:avLst/>
          </a:prstGeom>
        </p:spPr>
      </p:pic>
      <p:pic>
        <p:nvPicPr>
          <p:cNvPr id="19" name="圖片 18"/>
          <p:cNvPicPr>
            <a:picLocks noChangeAspect="1"/>
          </p:cNvPicPr>
          <p:nvPr/>
        </p:nvPicPr>
        <p:blipFill>
          <a:blip r:embed="rId4"/>
          <a:stretch>
            <a:fillRect/>
          </a:stretch>
        </p:blipFill>
        <p:spPr>
          <a:xfrm>
            <a:off x="5755147" y="4629822"/>
            <a:ext cx="1952625" cy="1952625"/>
          </a:xfrm>
          <a:prstGeom prst="rect">
            <a:avLst/>
          </a:prstGeom>
        </p:spPr>
      </p:pic>
      <p:pic>
        <p:nvPicPr>
          <p:cNvPr id="20" name="圖片 19"/>
          <p:cNvPicPr>
            <a:picLocks noChangeAspect="1"/>
          </p:cNvPicPr>
          <p:nvPr/>
        </p:nvPicPr>
        <p:blipFill>
          <a:blip r:embed="rId5"/>
          <a:stretch>
            <a:fillRect/>
          </a:stretch>
        </p:blipFill>
        <p:spPr>
          <a:xfrm>
            <a:off x="1201246" y="2890372"/>
            <a:ext cx="3746235" cy="1469653"/>
          </a:xfrm>
          <a:prstGeom prst="rect">
            <a:avLst/>
          </a:prstGeom>
        </p:spPr>
      </p:pic>
      <p:pic>
        <p:nvPicPr>
          <p:cNvPr id="21" name="圖片 20"/>
          <p:cNvPicPr>
            <a:picLocks noChangeAspect="1"/>
          </p:cNvPicPr>
          <p:nvPr/>
        </p:nvPicPr>
        <p:blipFill>
          <a:blip r:embed="rId6"/>
          <a:stretch>
            <a:fillRect/>
          </a:stretch>
        </p:blipFill>
        <p:spPr>
          <a:xfrm>
            <a:off x="1231226" y="4706220"/>
            <a:ext cx="3736281" cy="1857375"/>
          </a:xfrm>
          <a:prstGeom prst="rect">
            <a:avLst/>
          </a:prstGeom>
        </p:spPr>
      </p:pic>
      <p:sp>
        <p:nvSpPr>
          <p:cNvPr id="22" name="橢圓 21"/>
          <p:cNvSpPr/>
          <p:nvPr/>
        </p:nvSpPr>
        <p:spPr>
          <a:xfrm>
            <a:off x="1596304" y="5592359"/>
            <a:ext cx="128739" cy="12873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3" name="橢圓 22"/>
          <p:cNvSpPr/>
          <p:nvPr/>
        </p:nvSpPr>
        <p:spPr>
          <a:xfrm>
            <a:off x="2536213" y="5983644"/>
            <a:ext cx="128739" cy="12873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4" name="橢圓 23"/>
          <p:cNvSpPr/>
          <p:nvPr/>
        </p:nvSpPr>
        <p:spPr>
          <a:xfrm>
            <a:off x="3471710" y="5993375"/>
            <a:ext cx="128739" cy="12873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5" name="橢圓 24"/>
          <p:cNvSpPr/>
          <p:nvPr/>
        </p:nvSpPr>
        <p:spPr>
          <a:xfrm>
            <a:off x="3915166" y="5820089"/>
            <a:ext cx="128739" cy="12873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6" name="橢圓 25"/>
          <p:cNvSpPr/>
          <p:nvPr/>
        </p:nvSpPr>
        <p:spPr>
          <a:xfrm>
            <a:off x="6322232" y="4986365"/>
            <a:ext cx="128739" cy="12873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7" name="橢圓 26"/>
          <p:cNvSpPr/>
          <p:nvPr/>
        </p:nvSpPr>
        <p:spPr>
          <a:xfrm>
            <a:off x="6438271" y="5438282"/>
            <a:ext cx="128739" cy="12873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8" name="橢圓 27"/>
          <p:cNvSpPr/>
          <p:nvPr/>
        </p:nvSpPr>
        <p:spPr>
          <a:xfrm>
            <a:off x="6736192" y="5956478"/>
            <a:ext cx="128739" cy="12873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9" name="橢圓 28"/>
          <p:cNvSpPr/>
          <p:nvPr/>
        </p:nvSpPr>
        <p:spPr>
          <a:xfrm>
            <a:off x="6830541" y="5463619"/>
            <a:ext cx="128739" cy="12873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0" name="文字方塊 29"/>
              <p:cNvSpPr txBox="1"/>
              <p:nvPr/>
            </p:nvSpPr>
            <p:spPr>
              <a:xfrm>
                <a:off x="353833" y="4761212"/>
                <a:ext cx="2640018" cy="4472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ad>
                        <m:radPr>
                          <m:degHide m:val="on"/>
                          <m:ctrlPr>
                            <a:rPr lang="zh-TW" altLang="en-US" sz="2400" i="1" smtClean="0">
                              <a:latin typeface="Cambria Math" panose="02040503050406030204" pitchFamily="18" charset="0"/>
                            </a:rPr>
                          </m:ctrlPr>
                        </m:radPr>
                        <m:deg/>
                        <m:e>
                          <m:sSup>
                            <m:sSupPr>
                              <m:ctrlPr>
                                <a:rPr lang="en-US" altLang="zh-TW" sz="2400" i="1" smtClean="0">
                                  <a:latin typeface="Cambria Math" panose="02040503050406030204" pitchFamily="18" charset="0"/>
                                </a:rPr>
                              </m:ctrlPr>
                            </m:sSupPr>
                            <m:e>
                              <m:d>
                                <m:dPr>
                                  <m:ctrlPr>
                                    <a:rPr lang="en-US" altLang="zh-TW" sz="2400" i="1" smtClean="0">
                                      <a:latin typeface="Cambria Math" panose="02040503050406030204" pitchFamily="18" charset="0"/>
                                    </a:rPr>
                                  </m:ctrlPr>
                                </m:dPr>
                                <m:e>
                                  <m:r>
                                    <m:rPr>
                                      <m:sty m:val="p"/>
                                    </m:rPr>
                                    <a:rPr lang="en-US" altLang="zh-TW" sz="2400" b="0" i="0" smtClean="0">
                                      <a:latin typeface="Cambria Math" panose="02040503050406030204" pitchFamily="18" charset="0"/>
                                    </a:rPr>
                                    <m:t>first</m:t>
                                  </m:r>
                                  <m:r>
                                    <a:rPr lang="en-US" altLang="zh-TW" sz="2400" b="0" i="0" smtClean="0">
                                      <a:latin typeface="Cambria Math" panose="02040503050406030204" pitchFamily="18" charset="0"/>
                                    </a:rPr>
                                    <m:t> </m:t>
                                  </m:r>
                                  <m:r>
                                    <m:rPr>
                                      <m:sty m:val="p"/>
                                    </m:rPr>
                                    <a:rPr lang="en-US" altLang="zh-TW" sz="2400" b="0" i="0" smtClean="0">
                                      <a:latin typeface="Cambria Math" panose="02040503050406030204" pitchFamily="18" charset="0"/>
                                    </a:rPr>
                                    <m:t>derivative</m:t>
                                  </m:r>
                                </m:e>
                              </m:d>
                            </m:e>
                            <m:sup>
                              <m:r>
                                <a:rPr lang="en-US" altLang="zh-TW" sz="2400" b="0" i="0" smtClean="0">
                                  <a:latin typeface="Cambria Math" panose="02040503050406030204" pitchFamily="18" charset="0"/>
                                </a:rPr>
                                <m:t>2</m:t>
                              </m:r>
                            </m:sup>
                          </m:sSup>
                        </m:e>
                      </m:rad>
                    </m:oMath>
                  </m:oMathPara>
                </a14:m>
                <a:endParaRPr lang="zh-TW" altLang="en-US" sz="2400" dirty="0"/>
              </a:p>
            </p:txBody>
          </p:sp>
        </mc:Choice>
        <mc:Fallback xmlns="">
          <p:sp>
            <p:nvSpPr>
              <p:cNvPr id="30" name="文字方塊 29"/>
              <p:cNvSpPr txBox="1">
                <a:spLocks noRot="1" noChangeAspect="1" noMove="1" noResize="1" noEditPoints="1" noAdjustHandles="1" noChangeArrowheads="1" noChangeShapeType="1" noTextEdit="1"/>
              </p:cNvSpPr>
              <p:nvPr/>
            </p:nvSpPr>
            <p:spPr>
              <a:xfrm>
                <a:off x="353833" y="4761212"/>
                <a:ext cx="2640018" cy="447238"/>
              </a:xfrm>
              <a:prstGeom prst="rect">
                <a:avLst/>
              </a:prstGeom>
              <a:blipFill rotWithShape="0">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 name="文字方塊 30"/>
              <p:cNvSpPr txBox="1"/>
              <p:nvPr/>
            </p:nvSpPr>
            <p:spPr>
              <a:xfrm>
                <a:off x="4339067" y="3909633"/>
                <a:ext cx="421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31" name="文字方塊 30"/>
              <p:cNvSpPr txBox="1">
                <a:spLocks noRot="1" noChangeAspect="1" noMove="1" noResize="1" noEditPoints="1" noAdjustHandles="1" noChangeArrowheads="1" noChangeShapeType="1" noTextEdit="1"/>
              </p:cNvSpPr>
              <p:nvPr/>
            </p:nvSpPr>
            <p:spPr>
              <a:xfrm>
                <a:off x="4339067" y="3909633"/>
                <a:ext cx="421847" cy="369332"/>
              </a:xfrm>
              <a:prstGeom prst="rect">
                <a:avLst/>
              </a:prstGeom>
              <a:blipFill>
                <a:blip r:embed="rId8"/>
                <a:stretch>
                  <a:fillRect l="-10145" r="-5797"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 name="文字方塊 31"/>
              <p:cNvSpPr txBox="1"/>
              <p:nvPr/>
            </p:nvSpPr>
            <p:spPr>
              <a:xfrm>
                <a:off x="7707772" y="3909633"/>
                <a:ext cx="428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32" name="文字方塊 31"/>
              <p:cNvSpPr txBox="1">
                <a:spLocks noRot="1" noChangeAspect="1" noMove="1" noResize="1" noEditPoints="1" noAdjustHandles="1" noChangeArrowheads="1" noChangeShapeType="1" noTextEdit="1"/>
              </p:cNvSpPr>
              <p:nvPr/>
            </p:nvSpPr>
            <p:spPr>
              <a:xfrm>
                <a:off x="7707772" y="3909633"/>
                <a:ext cx="428964" cy="369332"/>
              </a:xfrm>
              <a:prstGeom prst="rect">
                <a:avLst/>
              </a:prstGeom>
              <a:blipFill>
                <a:blip r:embed="rId9"/>
                <a:stretch>
                  <a:fillRect l="-8451" r="-4225" b="-13115"/>
                </a:stretch>
              </a:blipFill>
            </p:spPr>
            <p:txBody>
              <a:bodyPr/>
              <a:lstStyle/>
              <a:p>
                <a:r>
                  <a:rPr lang="zh-TW" altLang="en-US">
                    <a:noFill/>
                  </a:rPr>
                  <a:t> </a:t>
                </a:r>
              </a:p>
            </p:txBody>
          </p:sp>
        </mc:Fallback>
      </mc:AlternateContent>
      <p:sp>
        <p:nvSpPr>
          <p:cNvPr id="33" name="文字方塊 32"/>
          <p:cNvSpPr txBox="1"/>
          <p:nvPr/>
        </p:nvSpPr>
        <p:spPr>
          <a:xfrm>
            <a:off x="5292817" y="2510245"/>
            <a:ext cx="2927174" cy="830997"/>
          </a:xfrm>
          <a:prstGeom prst="rect">
            <a:avLst/>
          </a:prstGeom>
          <a:noFill/>
        </p:spPr>
        <p:txBody>
          <a:bodyPr wrap="square" rtlCol="0">
            <a:spAutoFit/>
          </a:bodyPr>
          <a:lstStyle/>
          <a:p>
            <a:pPr algn="ctr"/>
            <a:r>
              <a:rPr lang="en-US" altLang="zh-TW" sz="2400" dirty="0">
                <a:solidFill>
                  <a:srgbClr val="00B050"/>
                </a:solidFill>
              </a:rPr>
              <a:t>larger second derivative</a:t>
            </a:r>
            <a:endParaRPr lang="zh-TW" altLang="en-US" sz="2400" dirty="0">
              <a:solidFill>
                <a:srgbClr val="00B050"/>
              </a:solidFill>
            </a:endParaRPr>
          </a:p>
        </p:txBody>
      </p:sp>
      <p:sp>
        <p:nvSpPr>
          <p:cNvPr id="34" name="文字方塊 33"/>
          <p:cNvSpPr txBox="1"/>
          <p:nvPr/>
        </p:nvSpPr>
        <p:spPr>
          <a:xfrm>
            <a:off x="1818588" y="2725489"/>
            <a:ext cx="2511550" cy="830997"/>
          </a:xfrm>
          <a:prstGeom prst="rect">
            <a:avLst/>
          </a:prstGeom>
          <a:noFill/>
        </p:spPr>
        <p:txBody>
          <a:bodyPr wrap="square" rtlCol="0">
            <a:spAutoFit/>
          </a:bodyPr>
          <a:lstStyle/>
          <a:p>
            <a:pPr algn="ctr"/>
            <a:r>
              <a:rPr lang="en-US" altLang="zh-TW" sz="2400" dirty="0">
                <a:solidFill>
                  <a:srgbClr val="0070C0"/>
                </a:solidFill>
              </a:rPr>
              <a:t>smaller second derivative</a:t>
            </a:r>
            <a:endParaRPr lang="zh-TW" altLang="en-US" sz="2400" dirty="0">
              <a:solidFill>
                <a:srgbClr val="0070C0"/>
              </a:solidFill>
            </a:endParaRPr>
          </a:p>
        </p:txBody>
      </p:sp>
      <mc:AlternateContent xmlns:mc="http://schemas.openxmlformats.org/markup-compatibility/2006" xmlns:a14="http://schemas.microsoft.com/office/drawing/2010/main">
        <mc:Choice Requires="a14">
          <p:sp>
            <p:nvSpPr>
              <p:cNvPr id="35" name="文字方塊 34"/>
              <p:cNvSpPr txBox="1"/>
              <p:nvPr/>
            </p:nvSpPr>
            <p:spPr>
              <a:xfrm>
                <a:off x="674124" y="491379"/>
                <a:ext cx="4401276" cy="127368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r>
                            <a:rPr lang="en-US" altLang="zh-TW" sz="2800" b="0" i="1" smtClean="0">
                              <a:latin typeface="Cambria Math" panose="02040503050406030204" pitchFamily="18" charset="0"/>
                              <a:ea typeface="Cambria Math" panose="02040503050406030204" pitchFamily="18" charset="0"/>
                            </a:rPr>
                            <m:t>+1</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𝜂</m:t>
                          </m:r>
                        </m:num>
                        <m:den>
                          <m:rad>
                            <m:radPr>
                              <m:degHide m:val="on"/>
                              <m:ctrlPr>
                                <a:rPr lang="en-US" altLang="zh-TW" sz="2800" i="1">
                                  <a:latin typeface="Cambria Math" panose="02040503050406030204" pitchFamily="18" charset="0"/>
                                </a:rPr>
                              </m:ctrlPr>
                            </m:radPr>
                            <m:deg/>
                            <m:e>
                              <m:nary>
                                <m:naryPr>
                                  <m:chr m:val="∑"/>
                                  <m:ctrlPr>
                                    <a:rPr lang="en-US" altLang="zh-TW" sz="2800" i="1">
                                      <a:latin typeface="Cambria Math" panose="02040503050406030204" pitchFamily="18" charset="0"/>
                                    </a:rPr>
                                  </m:ctrlPr>
                                </m:naryPr>
                                <m:sub>
                                  <m:r>
                                    <a:rPr lang="en-US" altLang="zh-TW" sz="2800" i="1">
                                      <a:latin typeface="Cambria Math" panose="02040503050406030204" pitchFamily="18" charset="0"/>
                                    </a:rPr>
                                    <m:t>𝑖</m:t>
                                  </m:r>
                                  <m:r>
                                    <a:rPr lang="en-US" altLang="zh-TW" sz="2800" i="1">
                                      <a:latin typeface="Cambria Math" panose="02040503050406030204" pitchFamily="18" charset="0"/>
                                    </a:rPr>
                                    <m:t>=0</m:t>
                                  </m:r>
                                </m:sub>
                                <m:sup>
                                  <m:r>
                                    <a:rPr lang="en-US" altLang="zh-TW" sz="2800" i="1">
                                      <a:latin typeface="Cambria Math" panose="02040503050406030204" pitchFamily="18" charset="0"/>
                                    </a:rPr>
                                    <m:t>𝑡</m:t>
                                  </m:r>
                                </m:sup>
                                <m:e>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i="1">
                                                  <a:latin typeface="Cambria Math" panose="02040503050406030204" pitchFamily="18" charset="0"/>
                                                </a:rPr>
                                                <m:t>𝑖</m:t>
                                              </m:r>
                                            </m:sup>
                                          </m:sSup>
                                        </m:e>
                                      </m:d>
                                    </m:e>
                                    <m:sup>
                                      <m:r>
                                        <a:rPr lang="en-US" altLang="zh-TW" sz="2800" i="1">
                                          <a:latin typeface="Cambria Math" panose="02040503050406030204" pitchFamily="18" charset="0"/>
                                        </a:rPr>
                                        <m:t>2</m:t>
                                      </m:r>
                                    </m:sup>
                                  </m:sSup>
                                </m:e>
                              </m:nary>
                            </m:e>
                          </m:rad>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oMath>
                  </m:oMathPara>
                </a14:m>
                <a:endParaRPr lang="zh-TW" altLang="en-US" sz="2800" dirty="0"/>
              </a:p>
            </p:txBody>
          </p:sp>
        </mc:Choice>
        <mc:Fallback xmlns="">
          <p:sp>
            <p:nvSpPr>
              <p:cNvPr id="35" name="文字方塊 34"/>
              <p:cNvSpPr txBox="1">
                <a:spLocks noRot="1" noChangeAspect="1" noMove="1" noResize="1" noEditPoints="1" noAdjustHandles="1" noChangeArrowheads="1" noChangeShapeType="1" noTextEdit="1"/>
              </p:cNvSpPr>
              <p:nvPr/>
            </p:nvSpPr>
            <p:spPr>
              <a:xfrm>
                <a:off x="674124" y="491379"/>
                <a:ext cx="4401276" cy="1273682"/>
              </a:xfrm>
              <a:prstGeom prst="rect">
                <a:avLst/>
              </a:prstGeom>
              <a:blipFill>
                <a:blip r:embed="rId10"/>
                <a:stretch>
                  <a:fillRect/>
                </a:stretch>
              </a:blipFill>
            </p:spPr>
            <p:txBody>
              <a:bodyPr/>
              <a:lstStyle/>
              <a:p>
                <a:r>
                  <a:rPr lang="zh-TW" altLang="en-US">
                    <a:noFill/>
                  </a:rPr>
                  <a:t> </a:t>
                </a:r>
              </a:p>
            </p:txBody>
          </p:sp>
        </mc:Fallback>
      </mc:AlternateContent>
      <p:cxnSp>
        <p:nvCxnSpPr>
          <p:cNvPr id="5" name="直線單箭頭接點 4"/>
          <p:cNvCxnSpPr/>
          <p:nvPr/>
        </p:nvCxnSpPr>
        <p:spPr>
          <a:xfrm>
            <a:off x="4947481" y="914400"/>
            <a:ext cx="1221090" cy="72571"/>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a:off x="4558907" y="1432313"/>
            <a:ext cx="1453087" cy="37566"/>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文字方塊 14"/>
          <p:cNvSpPr txBox="1"/>
          <p:nvPr/>
        </p:nvSpPr>
        <p:spPr>
          <a:xfrm>
            <a:off x="5086381" y="1409992"/>
            <a:ext cx="352943" cy="523220"/>
          </a:xfrm>
          <a:prstGeom prst="rect">
            <a:avLst/>
          </a:prstGeom>
          <a:noFill/>
        </p:spPr>
        <p:txBody>
          <a:bodyPr wrap="square" rtlCol="0">
            <a:spAutoFit/>
          </a:bodyPr>
          <a:lstStyle/>
          <a:p>
            <a:r>
              <a:rPr lang="en-US" altLang="zh-TW" sz="2800" b="1" dirty="0">
                <a:solidFill>
                  <a:srgbClr val="FF0000"/>
                </a:solidFill>
              </a:rPr>
              <a:t>?</a:t>
            </a:r>
            <a:endParaRPr lang="zh-TW" altLang="en-US" sz="2800" b="1" dirty="0">
              <a:solidFill>
                <a:srgbClr val="FF0000"/>
              </a:solidFill>
            </a:endParaRPr>
          </a:p>
        </p:txBody>
      </p:sp>
    </p:spTree>
    <p:extLst>
      <p:ext uri="{BB962C8B-B14F-4D97-AF65-F5344CB8AC3E}">
        <p14:creationId xmlns:p14="http://schemas.microsoft.com/office/powerpoint/2010/main" val="848227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2" grpId="0" animBg="1"/>
      <p:bldP spid="23" grpId="0" animBg="1"/>
      <p:bldP spid="24" grpId="0" animBg="1"/>
      <p:bldP spid="25" grpId="0" animBg="1"/>
      <p:bldP spid="26" grpId="0" animBg="1"/>
      <p:bldP spid="27" grpId="0" animBg="1"/>
      <p:bldP spid="28" grpId="0" animBg="1"/>
      <p:bldP spid="29" grpId="0" animBg="1"/>
      <p:bldP spid="30" grpId="0"/>
      <p:bldP spid="31" grpId="0"/>
      <p:bldP spid="32" grpId="0"/>
      <p:bldP spid="33" grpId="0"/>
      <p:bldP spid="34" grpId="0"/>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Gradient Descent</a:t>
            </a:r>
            <a:endParaRPr lang="zh-TW" altLang="en-US" dirty="0"/>
          </a:p>
        </p:txBody>
      </p:sp>
      <p:sp>
        <p:nvSpPr>
          <p:cNvPr id="3" name="副標題 2"/>
          <p:cNvSpPr>
            <a:spLocks noGrp="1"/>
          </p:cNvSpPr>
          <p:nvPr>
            <p:ph type="subTitle" idx="1"/>
          </p:nvPr>
        </p:nvSpPr>
        <p:spPr/>
        <p:txBody>
          <a:bodyPr>
            <a:normAutofit/>
          </a:bodyPr>
          <a:lstStyle/>
          <a:p>
            <a:r>
              <a:rPr lang="en-US" altLang="zh-TW" sz="4400" dirty="0"/>
              <a:t>Tip 2: Stochastic </a:t>
            </a:r>
          </a:p>
          <a:p>
            <a:r>
              <a:rPr lang="en-US" altLang="zh-TW" sz="4400" dirty="0"/>
              <a:t>Gradient Descent </a:t>
            </a:r>
            <a:endParaRPr lang="zh-TW" altLang="en-US" sz="4400" dirty="0"/>
          </a:p>
        </p:txBody>
      </p:sp>
      <p:sp>
        <p:nvSpPr>
          <p:cNvPr id="4" name="文字方塊 3"/>
          <p:cNvSpPr txBox="1"/>
          <p:nvPr/>
        </p:nvSpPr>
        <p:spPr>
          <a:xfrm>
            <a:off x="2613454" y="5349875"/>
            <a:ext cx="3917092" cy="52322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800" dirty="0"/>
              <a:t>Make the training faster</a:t>
            </a:r>
            <a:endParaRPr lang="zh-TW" altLang="en-US" sz="2800" dirty="0"/>
          </a:p>
        </p:txBody>
      </p:sp>
    </p:spTree>
    <p:extLst>
      <p:ext uri="{BB962C8B-B14F-4D97-AF65-F5344CB8AC3E}">
        <p14:creationId xmlns:p14="http://schemas.microsoft.com/office/powerpoint/2010/main" val="3081550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Review: Gradient Descent</a:t>
            </a:r>
            <a:endParaRPr lang="zh-TW" altLang="en-US" dirty="0"/>
          </a:p>
        </p:txBody>
      </p:sp>
      <p:sp>
        <p:nvSpPr>
          <p:cNvPr id="3" name="內容版面配置區 2"/>
          <p:cNvSpPr>
            <a:spLocks noGrp="1"/>
          </p:cNvSpPr>
          <p:nvPr>
            <p:ph idx="1"/>
          </p:nvPr>
        </p:nvSpPr>
        <p:spPr/>
        <p:txBody>
          <a:bodyPr>
            <a:normAutofit/>
          </a:bodyPr>
          <a:lstStyle/>
          <a:p>
            <a:r>
              <a:rPr lang="en-US" altLang="zh-TW" sz="2400" dirty="0"/>
              <a:t>In step 3, we have to solve the following optimization problem:</a:t>
            </a:r>
            <a:endParaRPr lang="zh-TW" altLang="en-US" sz="2400" dirty="0"/>
          </a:p>
        </p:txBody>
      </p:sp>
      <mc:AlternateContent xmlns:mc="http://schemas.openxmlformats.org/markup-compatibility/2006" xmlns:a14="http://schemas.microsoft.com/office/drawing/2010/main">
        <mc:Choice Requires="a14">
          <p:sp>
            <p:nvSpPr>
              <p:cNvPr id="4" name="文字方塊 3"/>
              <p:cNvSpPr txBox="1"/>
              <p:nvPr/>
            </p:nvSpPr>
            <p:spPr>
              <a:xfrm>
                <a:off x="943805" y="2670048"/>
                <a:ext cx="2431628" cy="4807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smtClean="0">
                              <a:latin typeface="Cambria Math" panose="02040503050406030204" pitchFamily="18" charset="0"/>
                            </a:rPr>
                            <m:t>𝜃</m:t>
                          </m:r>
                        </m:e>
                        <m:sup>
                          <m:r>
                            <a:rPr lang="en-US" altLang="zh-TW" sz="2400" b="0" i="1" smtClean="0">
                              <a:latin typeface="Cambria Math" panose="02040503050406030204" pitchFamily="18" charset="0"/>
                            </a:rPr>
                            <m:t>∗</m:t>
                          </m:r>
                        </m:sup>
                      </m:sSup>
                      <m:r>
                        <a:rPr lang="en-US" altLang="zh-TW" sz="2400" b="0" i="0" smtClean="0">
                          <a:latin typeface="Cambria Math" panose="02040503050406030204" pitchFamily="18" charset="0"/>
                        </a:rPr>
                        <m:t>=</m:t>
                      </m:r>
                      <m:r>
                        <m:rPr>
                          <m:sty m:val="p"/>
                        </m:rPr>
                        <a:rPr lang="en-US" altLang="zh-TW" sz="2400" b="0" i="0" smtClean="0">
                          <a:latin typeface="Cambria Math" panose="02040503050406030204" pitchFamily="18" charset="0"/>
                        </a:rPr>
                        <m:t>arg</m:t>
                      </m:r>
                      <m:func>
                        <m:funcPr>
                          <m:ctrlPr>
                            <a:rPr lang="en-US" altLang="zh-TW" sz="2400" b="0" i="1" smtClean="0">
                              <a:latin typeface="Cambria Math" panose="02040503050406030204" pitchFamily="18" charset="0"/>
                            </a:rPr>
                          </m:ctrlPr>
                        </m:funcPr>
                        <m:fName>
                          <m:limLow>
                            <m:limLowPr>
                              <m:ctrlPr>
                                <a:rPr lang="en-US" altLang="zh-TW" sz="2400" b="0" i="1" smtClean="0">
                                  <a:latin typeface="Cambria Math" panose="02040503050406030204" pitchFamily="18" charset="0"/>
                                </a:rPr>
                              </m:ctrlPr>
                            </m:limLowPr>
                            <m:e>
                              <m:r>
                                <m:rPr>
                                  <m:sty m:val="p"/>
                                </m:rPr>
                                <a:rPr lang="en-US" altLang="zh-TW" sz="2400" b="0" i="0" smtClean="0">
                                  <a:latin typeface="Cambria Math" panose="02040503050406030204" pitchFamily="18" charset="0"/>
                                </a:rPr>
                                <m:t>min</m:t>
                              </m:r>
                            </m:e>
                            <m:lim>
                              <m:r>
                                <a:rPr lang="zh-TW" altLang="en-US" sz="2400" b="0" i="1" smtClean="0">
                                  <a:latin typeface="Cambria Math" panose="02040503050406030204" pitchFamily="18" charset="0"/>
                                </a:rPr>
                                <m:t>𝜃</m:t>
                              </m:r>
                            </m:lim>
                          </m:limLow>
                        </m:fName>
                        <m:e>
                          <m:r>
                            <a:rPr lang="en-US" altLang="zh-TW" sz="2400" b="0" i="1" smtClean="0">
                              <a:latin typeface="Cambria Math" panose="02040503050406030204" pitchFamily="18" charset="0"/>
                            </a:rPr>
                            <m:t>𝐿</m:t>
                          </m:r>
                          <m:d>
                            <m:dPr>
                              <m:ctrlPr>
                                <a:rPr lang="en-US" altLang="zh-TW" sz="2400" b="0" i="1" smtClean="0">
                                  <a:latin typeface="Cambria Math" panose="02040503050406030204" pitchFamily="18" charset="0"/>
                                </a:rPr>
                              </m:ctrlPr>
                            </m:dPr>
                            <m:e>
                              <m:r>
                                <a:rPr lang="zh-TW" altLang="en-US" sz="2400" i="1">
                                  <a:latin typeface="Cambria Math" panose="02040503050406030204" pitchFamily="18" charset="0"/>
                                </a:rPr>
                                <m:t>𝜃</m:t>
                              </m:r>
                            </m:e>
                          </m:d>
                        </m:e>
                      </m:func>
                    </m:oMath>
                  </m:oMathPara>
                </a14:m>
                <a:endParaRPr lang="zh-TW" altLang="en-US" sz="24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943805" y="2670048"/>
                <a:ext cx="2431628" cy="480773"/>
              </a:xfrm>
              <a:prstGeom prst="rect">
                <a:avLst/>
              </a:prstGeom>
              <a:blipFill>
                <a:blip r:embed="rId2"/>
                <a:stretch>
                  <a:fillRect l="-2757" b="-15190"/>
                </a:stretch>
              </a:blipFill>
            </p:spPr>
            <p:txBody>
              <a:bodyPr/>
              <a:lstStyle/>
              <a:p>
                <a:r>
                  <a:rPr lang="zh-TW" altLang="en-US">
                    <a:noFill/>
                  </a:rPr>
                  <a:t> </a:t>
                </a:r>
              </a:p>
            </p:txBody>
          </p:sp>
        </mc:Fallback>
      </mc:AlternateContent>
      <p:sp>
        <p:nvSpPr>
          <p:cNvPr id="5" name="文字方塊 4"/>
          <p:cNvSpPr txBox="1"/>
          <p:nvPr/>
        </p:nvSpPr>
        <p:spPr>
          <a:xfrm>
            <a:off x="3733867" y="2606070"/>
            <a:ext cx="2623390" cy="461665"/>
          </a:xfrm>
          <a:prstGeom prst="rect">
            <a:avLst/>
          </a:prstGeom>
          <a:noFill/>
        </p:spPr>
        <p:txBody>
          <a:bodyPr wrap="square" rtlCol="0">
            <a:spAutoFit/>
          </a:bodyPr>
          <a:lstStyle/>
          <a:p>
            <a:r>
              <a:rPr lang="en-US" altLang="zh-TW" sz="2400" dirty="0"/>
              <a:t>L: loss function</a:t>
            </a:r>
            <a:endParaRPr lang="zh-TW" altLang="en-US" sz="2400" dirty="0"/>
          </a:p>
        </p:txBody>
      </p:sp>
      <mc:AlternateContent xmlns:mc="http://schemas.openxmlformats.org/markup-compatibility/2006" xmlns:a14="http://schemas.microsoft.com/office/drawing/2010/main">
        <mc:Choice Requires="a14">
          <p:sp>
            <p:nvSpPr>
              <p:cNvPr id="6" name="文字方塊 5"/>
              <p:cNvSpPr txBox="1"/>
              <p:nvPr/>
            </p:nvSpPr>
            <p:spPr>
              <a:xfrm>
                <a:off x="5839969" y="2606069"/>
                <a:ext cx="2626612" cy="461665"/>
              </a:xfrm>
              <a:prstGeom prst="rect">
                <a:avLst/>
              </a:prstGeom>
              <a:noFill/>
            </p:spPr>
            <p:txBody>
              <a:bodyPr wrap="square" rtlCol="0">
                <a:spAutoFit/>
              </a:bodyPr>
              <a:lstStyle/>
              <a:p>
                <a14:m>
                  <m:oMath xmlns:m="http://schemas.openxmlformats.org/officeDocument/2006/math">
                    <m:r>
                      <a:rPr lang="zh-TW" altLang="en-US" sz="2400" i="1">
                        <a:latin typeface="Cambria Math" panose="02040503050406030204" pitchFamily="18" charset="0"/>
                      </a:rPr>
                      <m:t>𝜃</m:t>
                    </m:r>
                  </m:oMath>
                </a14:m>
                <a:r>
                  <a:rPr lang="en-US" altLang="zh-TW" sz="2400" dirty="0"/>
                  <a:t>: parameters</a:t>
                </a:r>
                <a:endParaRPr lang="zh-TW" altLang="en-US" sz="24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5839969" y="2606069"/>
                <a:ext cx="2626612" cy="461665"/>
              </a:xfrm>
              <a:prstGeom prst="rect">
                <a:avLst/>
              </a:prstGeom>
              <a:blipFill>
                <a:blip r:embed="rId3"/>
                <a:stretch>
                  <a:fillRect l="-464" t="-10667" b="-30667"/>
                </a:stretch>
              </a:blipFill>
            </p:spPr>
            <p:txBody>
              <a:bodyPr/>
              <a:lstStyle/>
              <a:p>
                <a:r>
                  <a:rPr lang="zh-TW" altLang="en-US">
                    <a:noFill/>
                  </a:rPr>
                  <a:t> </a:t>
                </a:r>
              </a:p>
            </p:txBody>
          </p:sp>
        </mc:Fallback>
      </mc:AlternateContent>
      <p:sp>
        <p:nvSpPr>
          <p:cNvPr id="7" name="矩形 6"/>
          <p:cNvSpPr/>
          <p:nvPr/>
        </p:nvSpPr>
        <p:spPr>
          <a:xfrm>
            <a:off x="751905" y="3482499"/>
            <a:ext cx="5235087" cy="461665"/>
          </a:xfrm>
          <a:prstGeom prst="rect">
            <a:avLst/>
          </a:prstGeom>
        </p:spPr>
        <p:txBody>
          <a:bodyPr wrap="none">
            <a:spAutoFit/>
          </a:bodyPr>
          <a:lstStyle/>
          <a:p>
            <a:r>
              <a:rPr lang="en-US" altLang="zh-TW" sz="2400" dirty="0"/>
              <a:t>Suppose that </a:t>
            </a:r>
            <a:r>
              <a:rPr lang="el-GR" altLang="zh-TW" sz="2400" dirty="0"/>
              <a:t>θ</a:t>
            </a:r>
            <a:r>
              <a:rPr lang="en-US" altLang="zh-TW" sz="2400" dirty="0"/>
              <a:t> has two variables {</a:t>
            </a:r>
            <a:r>
              <a:rPr lang="el-GR" altLang="zh-TW" sz="2400" dirty="0"/>
              <a:t>θ</a:t>
            </a:r>
            <a:r>
              <a:rPr lang="en-US" altLang="zh-TW" sz="2400" baseline="-25000" dirty="0"/>
              <a:t>1</a:t>
            </a:r>
            <a:r>
              <a:rPr lang="en-US" altLang="zh-TW" sz="2400" dirty="0"/>
              <a:t>,</a:t>
            </a:r>
            <a:r>
              <a:rPr lang="el-GR" altLang="zh-TW" sz="2400" dirty="0"/>
              <a:t> θ</a:t>
            </a:r>
            <a:r>
              <a:rPr lang="en-US" altLang="zh-TW" sz="2400" baseline="-25000" dirty="0"/>
              <a:t>2</a:t>
            </a:r>
            <a:r>
              <a:rPr lang="en-US" altLang="zh-TW" sz="2400" dirty="0"/>
              <a:t>}</a:t>
            </a:r>
            <a:endParaRPr lang="zh-TW" altLang="en-US" sz="2400" dirty="0"/>
          </a:p>
        </p:txBody>
      </p:sp>
      <mc:AlternateContent xmlns:mc="http://schemas.openxmlformats.org/markup-compatibility/2006" xmlns:a14="http://schemas.microsoft.com/office/drawing/2010/main">
        <mc:Choice Requires="a14">
          <p:sp>
            <p:nvSpPr>
              <p:cNvPr id="8" name="文字方塊 7"/>
              <p:cNvSpPr txBox="1"/>
              <p:nvPr/>
            </p:nvSpPr>
            <p:spPr>
              <a:xfrm>
                <a:off x="331353" y="3893247"/>
                <a:ext cx="4578235" cy="914225"/>
              </a:xfrm>
              <a:prstGeom prst="rect">
                <a:avLst/>
              </a:prstGeom>
              <a:noFill/>
            </p:spPr>
            <p:txBody>
              <a:bodyPr wrap="square" rtlCol="0">
                <a:spAutoFit/>
              </a:bodyPr>
              <a:lstStyle/>
              <a:p>
                <a:pPr algn="ctr"/>
                <a:r>
                  <a:rPr lang="en-US" altLang="zh-TW" sz="2400" dirty="0"/>
                  <a:t>Randomly start at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r>
                      <a:rPr lang="en-US" altLang="zh-TW" sz="2400" i="1">
                        <a:latin typeface="Cambria Math" panose="02040503050406030204" pitchFamily="18" charset="0"/>
                      </a:rPr>
                      <m:t>=</m:t>
                    </m:r>
                    <m:d>
                      <m:dPr>
                        <m:begChr m:val="["/>
                        <m:endChr m:val="]"/>
                        <m:ctrlPr>
                          <a:rPr lang="en-US" altLang="zh-TW" sz="2400" i="1">
                            <a:latin typeface="Cambria Math" panose="02040503050406030204" pitchFamily="18" charset="0"/>
                          </a:rPr>
                        </m:ctrlPr>
                      </m:dPr>
                      <m:e>
                        <m:m>
                          <m:mPr>
                            <m:mcs>
                              <m:mc>
                                <m:mcPr>
                                  <m:count m:val="1"/>
                                  <m:mcJc m:val="center"/>
                                </m:mcPr>
                              </m:mc>
                            </m:mcs>
                            <m:ctrlPr>
                              <a:rPr lang="en-US" altLang="zh-TW" sz="2400" i="1">
                                <a:latin typeface="Cambria Math" panose="02040503050406030204" pitchFamily="18" charset="0"/>
                              </a:rPr>
                            </m:ctrlPr>
                          </m:mPr>
                          <m:mr>
                            <m:e>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1</m:t>
                                  </m:r>
                                </m:sub>
                                <m:sup>
                                  <m:r>
                                    <a:rPr lang="en-US" altLang="zh-TW" sz="2400" i="1">
                                      <a:latin typeface="Cambria Math" panose="02040503050406030204" pitchFamily="18" charset="0"/>
                                    </a:rPr>
                                    <m:t>0</m:t>
                                  </m:r>
                                </m:sup>
                              </m:sSubSup>
                            </m:e>
                          </m:mr>
                          <m:m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2</m:t>
                                  </m:r>
                                </m:sub>
                                <m:sup>
                                  <m:r>
                                    <a:rPr lang="en-US" altLang="zh-TW" sz="2400" i="1">
                                      <a:latin typeface="Cambria Math" panose="02040503050406030204" pitchFamily="18" charset="0"/>
                                    </a:rPr>
                                    <m:t>0</m:t>
                                  </m:r>
                                </m:sup>
                              </m:sSubSup>
                            </m:e>
                          </m:mr>
                        </m:m>
                      </m:e>
                    </m:d>
                  </m:oMath>
                </a14:m>
                <a:endParaRPr lang="zh-TW" altLang="en-US" sz="2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331353" y="3893247"/>
                <a:ext cx="4578235" cy="914225"/>
              </a:xfrm>
              <a:prstGeom prst="rect">
                <a:avLst/>
              </a:prstGeom>
              <a:blipFill>
                <a:blip r:embed="rId4"/>
                <a:stretch>
                  <a:fillRect/>
                </a:stretch>
              </a:blipFill>
            </p:spPr>
            <p:txBody>
              <a:bodyPr/>
              <a:lstStyle/>
              <a:p>
                <a:r>
                  <a:rPr lang="zh-TW" altLang="en-US">
                    <a:noFill/>
                  </a:rPr>
                  <a:t> </a:t>
                </a:r>
              </a:p>
            </p:txBody>
          </p:sp>
        </mc:Fallback>
      </mc:AlternateContent>
      <p:grpSp>
        <p:nvGrpSpPr>
          <p:cNvPr id="22" name="群組 21"/>
          <p:cNvGrpSpPr/>
          <p:nvPr/>
        </p:nvGrpSpPr>
        <p:grpSpPr>
          <a:xfrm>
            <a:off x="5335972" y="4053661"/>
            <a:ext cx="3296095" cy="837468"/>
            <a:chOff x="5289885" y="3905521"/>
            <a:chExt cx="3296095" cy="837468"/>
          </a:xfrm>
        </p:grpSpPr>
        <p:sp>
          <p:nvSpPr>
            <p:cNvPr id="21" name="矩形 20"/>
            <p:cNvSpPr/>
            <p:nvPr/>
          </p:nvSpPr>
          <p:spPr>
            <a:xfrm>
              <a:off x="5378163" y="3905521"/>
              <a:ext cx="3137188" cy="83746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0" name="矩形 9"/>
                <p:cNvSpPr/>
                <p:nvPr/>
              </p:nvSpPr>
              <p:spPr>
                <a:xfrm>
                  <a:off x="5289885" y="3910837"/>
                  <a:ext cx="3296095" cy="8220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𝐿</m:t>
                        </m:r>
                        <m:d>
                          <m:dPr>
                            <m:ctrlPr>
                              <a:rPr lang="en-US" altLang="zh-TW" sz="2400" b="0" i="1" smtClean="0">
                                <a:latin typeface="Cambria Math" panose="02040503050406030204" pitchFamily="18" charset="0"/>
                                <a:ea typeface="Cambria Math" panose="02040503050406030204" pitchFamily="18" charset="0"/>
                              </a:rPr>
                            </m:ctrlPr>
                          </m:dPr>
                          <m:e>
                            <m:r>
                              <a:rPr lang="zh-TW" altLang="en-US" sz="2400" i="1">
                                <a:latin typeface="Cambria Math" panose="02040503050406030204" pitchFamily="18" charset="0"/>
                              </a:rPr>
                              <m:t>𝜃</m:t>
                            </m:r>
                          </m:e>
                        </m:d>
                        <m:r>
                          <a:rPr lang="en-US" altLang="zh-TW" sz="2400" i="1">
                            <a:latin typeface="Cambria Math" panose="02040503050406030204" pitchFamily="18" charset="0"/>
                          </a:rPr>
                          <m:t>=</m:t>
                        </m:r>
                        <m:d>
                          <m:dPr>
                            <m:begChr m:val="["/>
                            <m:endChr m:val="]"/>
                            <m:ctrlPr>
                              <a:rPr lang="en-US" altLang="zh-TW" sz="2400" i="1">
                                <a:latin typeface="Cambria Math" panose="02040503050406030204" pitchFamily="18" charset="0"/>
                              </a:rPr>
                            </m:ctrlPr>
                          </m:dPr>
                          <m:e>
                            <m:m>
                              <m:mPr>
                                <m:mcs>
                                  <m:mc>
                                    <m:mcPr>
                                      <m:count m:val="1"/>
                                      <m:mcJc m:val="center"/>
                                    </m:mcPr>
                                  </m:mc>
                                </m:mcs>
                                <m:ctrlPr>
                                  <a:rPr lang="en-US" altLang="zh-TW" sz="2400" i="1">
                                    <a:latin typeface="Cambria Math" panose="02040503050406030204" pitchFamily="18" charset="0"/>
                                  </a:rPr>
                                </m:ctrlPr>
                              </m:mPr>
                              <m:mr>
                                <m:e>
                                  <m:f>
                                    <m:fPr>
                                      <m:type m:val="lin"/>
                                      <m:ctrlPr>
                                        <a:rPr lang="en-US" altLang="zh-TW" sz="240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i="1">
                                                  <a:latin typeface="Cambria Math" panose="02040503050406030204" pitchFamily="18" charset="0"/>
                                                </a:rPr>
                                                <m:t>1</m:t>
                                              </m:r>
                                            </m:sub>
                                          </m:sSub>
                                        </m:e>
                                      </m:d>
                                    </m:num>
                                    <m:den>
                                      <m:r>
                                        <a:rPr lang="zh-TW" altLang="en-US" sz="2400" i="1">
                                          <a:latin typeface="Cambria Math" panose="02040503050406030204" pitchFamily="18" charset="0"/>
                                        </a:rPr>
                                        <m:t>𝜕</m:t>
                                      </m:r>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b="0" i="1" smtClean="0">
                                              <a:latin typeface="Cambria Math" panose="02040503050406030204" pitchFamily="18" charset="0"/>
                                            </a:rPr>
                                            <m:t>1</m:t>
                                          </m:r>
                                        </m:sub>
                                      </m:sSub>
                                    </m:den>
                                  </m:f>
                                </m:e>
                              </m:mr>
                              <m:mr>
                                <m:e>
                                  <m:f>
                                    <m:fPr>
                                      <m:type m:val="lin"/>
                                      <m:ctrlPr>
                                        <a:rPr lang="en-US" altLang="zh-TW" sz="2400" i="1">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i="1">
                                                  <a:latin typeface="Cambria Math" panose="02040503050406030204" pitchFamily="18" charset="0"/>
                                                </a:rPr>
                                                <m:t>2</m:t>
                                              </m:r>
                                            </m:sub>
                                          </m:sSub>
                                        </m:e>
                                      </m:d>
                                    </m:num>
                                    <m:den>
                                      <m:r>
                                        <a:rPr lang="zh-TW" altLang="en-US" sz="2400" i="1" smtClean="0">
                                          <a:latin typeface="Cambria Math" panose="02040503050406030204" pitchFamily="18" charset="0"/>
                                        </a:rPr>
                                        <m:t>𝜕</m:t>
                                      </m:r>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b="0" i="1" smtClean="0">
                                              <a:latin typeface="Cambria Math" panose="02040503050406030204" pitchFamily="18" charset="0"/>
                                            </a:rPr>
                                            <m:t>2</m:t>
                                          </m:r>
                                        </m:sub>
                                      </m:sSub>
                                    </m:den>
                                  </m:f>
                                </m:e>
                              </m:mr>
                            </m:m>
                          </m:e>
                        </m:d>
                      </m:oMath>
                    </m:oMathPara>
                  </a14:m>
                  <a:endParaRPr lang="zh-TW" altLang="en-US" sz="2400" dirty="0"/>
                </a:p>
              </p:txBody>
            </p:sp>
          </mc:Choice>
          <mc:Fallback xmlns="">
            <p:sp>
              <p:nvSpPr>
                <p:cNvPr id="10" name="矩形 9"/>
                <p:cNvSpPr>
                  <a:spLocks noRot="1" noChangeAspect="1" noMove="1" noResize="1" noEditPoints="1" noAdjustHandles="1" noChangeArrowheads="1" noChangeShapeType="1" noTextEdit="1"/>
                </p:cNvSpPr>
                <p:nvPr/>
              </p:nvSpPr>
              <p:spPr>
                <a:xfrm>
                  <a:off x="5289885" y="3910837"/>
                  <a:ext cx="3296095" cy="822085"/>
                </a:xfrm>
                <a:prstGeom prst="rect">
                  <a:avLst/>
                </a:prstGeom>
                <a:blipFill>
                  <a:blip r:embed="rId5"/>
                  <a:stretch>
                    <a:fillRect/>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11" name="矩形 10"/>
              <p:cNvSpPr/>
              <p:nvPr/>
            </p:nvSpPr>
            <p:spPr>
              <a:xfrm>
                <a:off x="628651" y="4781632"/>
                <a:ext cx="4303807" cy="91422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i="1" smtClean="0">
                              <a:latin typeface="Cambria Math" panose="02040503050406030204" pitchFamily="18" charset="0"/>
                            </a:rPr>
                          </m:ctrlPr>
                        </m:dPr>
                        <m:e>
                          <m:m>
                            <m:mPr>
                              <m:mcs>
                                <m:mc>
                                  <m:mcPr>
                                    <m:count m:val="1"/>
                                    <m:mcJc m:val="center"/>
                                  </m:mcPr>
                                </m:mc>
                              </m:mcs>
                              <m:ctrlPr>
                                <a:rPr lang="en-US" altLang="zh-TW" sz="2400" i="1">
                                  <a:latin typeface="Cambria Math" panose="02040503050406030204" pitchFamily="18" charset="0"/>
                                </a:rPr>
                              </m:ctrlPr>
                            </m:mPr>
                            <m:m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1</m:t>
                                    </m:r>
                                  </m:sub>
                                  <m:sup>
                                    <m:r>
                                      <a:rPr lang="en-US" altLang="zh-TW" sz="2400" b="0" i="1" smtClean="0">
                                        <a:latin typeface="Cambria Math" panose="02040503050406030204" pitchFamily="18" charset="0"/>
                                      </a:rPr>
                                      <m:t>1</m:t>
                                    </m:r>
                                  </m:sup>
                                </m:sSubSup>
                              </m:e>
                            </m:mr>
                            <m:m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2</m:t>
                                    </m:r>
                                  </m:sub>
                                  <m:sup>
                                    <m:r>
                                      <a:rPr lang="en-US" altLang="zh-TW" sz="2400" b="0" i="1" smtClean="0">
                                        <a:latin typeface="Cambria Math" panose="02040503050406030204" pitchFamily="18" charset="0"/>
                                      </a:rPr>
                                      <m:t>1</m:t>
                                    </m:r>
                                  </m:sup>
                                </m:sSubSup>
                              </m:e>
                            </m:mr>
                          </m:m>
                        </m:e>
                      </m:d>
                      <m:r>
                        <a:rPr lang="en-US" altLang="zh-TW" sz="2400" b="0" i="1" smtClean="0">
                          <a:latin typeface="Cambria Math" panose="02040503050406030204" pitchFamily="18" charset="0"/>
                        </a:rPr>
                        <m:t>=</m:t>
                      </m:r>
                      <m:d>
                        <m:dPr>
                          <m:begChr m:val="["/>
                          <m:endChr m:val="]"/>
                          <m:ctrlPr>
                            <a:rPr lang="en-US" altLang="zh-TW" sz="2400" i="1">
                              <a:latin typeface="Cambria Math" panose="02040503050406030204" pitchFamily="18" charset="0"/>
                            </a:rPr>
                          </m:ctrlPr>
                        </m:dPr>
                        <m:e>
                          <m:m>
                            <m:mPr>
                              <m:mcs>
                                <m:mc>
                                  <m:mcPr>
                                    <m:count m:val="1"/>
                                    <m:mcJc m:val="center"/>
                                  </m:mcPr>
                                </m:mc>
                              </m:mcs>
                              <m:ctrlPr>
                                <a:rPr lang="en-US" altLang="zh-TW" sz="2400" i="1">
                                  <a:latin typeface="Cambria Math" panose="02040503050406030204" pitchFamily="18" charset="0"/>
                                </a:rPr>
                              </m:ctrlPr>
                            </m:mPr>
                            <m:m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1</m:t>
                                    </m:r>
                                  </m:sub>
                                  <m:sup>
                                    <m:r>
                                      <a:rPr lang="en-US" altLang="zh-TW" sz="2400" i="1">
                                        <a:latin typeface="Cambria Math" panose="02040503050406030204" pitchFamily="18" charset="0"/>
                                      </a:rPr>
                                      <m:t>0</m:t>
                                    </m:r>
                                  </m:sup>
                                </m:sSubSup>
                              </m:e>
                            </m:mr>
                            <m:m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2</m:t>
                                    </m:r>
                                  </m:sub>
                                  <m:sup>
                                    <m:r>
                                      <a:rPr lang="en-US" altLang="zh-TW" sz="2400" i="1">
                                        <a:latin typeface="Cambria Math" panose="02040503050406030204" pitchFamily="18" charset="0"/>
                                      </a:rPr>
                                      <m:t>0</m:t>
                                    </m:r>
                                  </m:sup>
                                </m:sSubSup>
                              </m:e>
                            </m:mr>
                          </m:m>
                        </m:e>
                      </m:d>
                      <m:r>
                        <a:rPr lang="en-US" altLang="zh-TW" sz="2400" b="0" i="1" smtClean="0">
                          <a:latin typeface="Cambria Math" panose="02040503050406030204" pitchFamily="18" charset="0"/>
                        </a:rPr>
                        <m:t>−</m:t>
                      </m:r>
                      <m:r>
                        <a:rPr lang="zh-TW" altLang="en-US" sz="2400" i="1">
                          <a:latin typeface="Cambria Math" panose="02040503050406030204" pitchFamily="18" charset="0"/>
                        </a:rPr>
                        <m:t>𝜂</m:t>
                      </m:r>
                      <m:d>
                        <m:dPr>
                          <m:begChr m:val="["/>
                          <m:endChr m:val="]"/>
                          <m:ctrlPr>
                            <a:rPr lang="en-US" altLang="zh-TW" sz="2400" i="1">
                              <a:latin typeface="Cambria Math" panose="02040503050406030204" pitchFamily="18" charset="0"/>
                            </a:rPr>
                          </m:ctrlPr>
                        </m:dPr>
                        <m:e>
                          <m:m>
                            <m:mPr>
                              <m:mcs>
                                <m:mc>
                                  <m:mcPr>
                                    <m:count m:val="1"/>
                                    <m:mcJc m:val="center"/>
                                  </m:mcPr>
                                </m:mc>
                              </m:mcs>
                              <m:ctrlPr>
                                <a:rPr lang="en-US" altLang="zh-TW" sz="2400" i="1">
                                  <a:latin typeface="Cambria Math" panose="02040503050406030204" pitchFamily="18" charset="0"/>
                                </a:rPr>
                              </m:ctrlPr>
                            </m:mPr>
                            <m:mr>
                              <m:e>
                                <m:f>
                                  <m:fPr>
                                    <m:type m:val="lin"/>
                                    <m:ctrlPr>
                                      <a:rPr lang="en-US" altLang="zh-TW" sz="2400" i="1">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1</m:t>
                                            </m:r>
                                          </m:sub>
                                          <m:sup>
                                            <m:r>
                                              <a:rPr lang="en-US" altLang="zh-TW" sz="2400" i="1">
                                                <a:latin typeface="Cambria Math" panose="02040503050406030204" pitchFamily="18" charset="0"/>
                                              </a:rPr>
                                              <m:t>0</m:t>
                                            </m:r>
                                          </m:sup>
                                        </m:sSubSup>
                                      </m:e>
                                    </m:d>
                                  </m:num>
                                  <m:den>
                                    <m:r>
                                      <a:rPr lang="zh-TW" altLang="en-US" sz="2400" i="1">
                                        <a:latin typeface="Cambria Math" panose="02040503050406030204" pitchFamily="18" charset="0"/>
                                      </a:rPr>
                                      <m:t>𝜕</m:t>
                                    </m:r>
                                    <m:sSub>
                                      <m:sSubPr>
                                        <m:ctrlPr>
                                          <a:rPr lang="en-US" altLang="zh-TW" sz="2400" i="1">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i="1">
                                            <a:latin typeface="Cambria Math" panose="02040503050406030204" pitchFamily="18" charset="0"/>
                                          </a:rPr>
                                          <m:t>1</m:t>
                                        </m:r>
                                      </m:sub>
                                    </m:sSub>
                                  </m:den>
                                </m:f>
                              </m:e>
                            </m:mr>
                            <m:mr>
                              <m:e>
                                <m:f>
                                  <m:fPr>
                                    <m:type m:val="lin"/>
                                    <m:ctrlPr>
                                      <a:rPr lang="en-US" altLang="zh-TW" sz="2400" i="1">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2</m:t>
                                            </m:r>
                                          </m:sub>
                                          <m:sup>
                                            <m:r>
                                              <a:rPr lang="en-US" altLang="zh-TW" sz="2400" i="1">
                                                <a:latin typeface="Cambria Math" panose="02040503050406030204" pitchFamily="18" charset="0"/>
                                              </a:rPr>
                                              <m:t>0</m:t>
                                            </m:r>
                                          </m:sup>
                                        </m:sSubSup>
                                      </m:e>
                                    </m:d>
                                  </m:num>
                                  <m:den>
                                    <m:r>
                                      <a:rPr lang="zh-TW" altLang="en-US" sz="2400" i="1">
                                        <a:latin typeface="Cambria Math" panose="02040503050406030204" pitchFamily="18" charset="0"/>
                                      </a:rPr>
                                      <m:t>𝜕</m:t>
                                    </m:r>
                                    <m:sSub>
                                      <m:sSubPr>
                                        <m:ctrlPr>
                                          <a:rPr lang="en-US" altLang="zh-TW" sz="2400" i="1">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b="0" i="1" smtClean="0">
                                            <a:latin typeface="Cambria Math" panose="02040503050406030204" pitchFamily="18" charset="0"/>
                                          </a:rPr>
                                          <m:t>2</m:t>
                                        </m:r>
                                      </m:sub>
                                    </m:sSub>
                                  </m:den>
                                </m:f>
                              </m:e>
                            </m:mr>
                          </m:m>
                        </m:e>
                      </m:d>
                    </m:oMath>
                  </m:oMathPara>
                </a14:m>
                <a:endParaRPr lang="zh-TW" altLang="en-US" sz="2400" dirty="0"/>
              </a:p>
            </p:txBody>
          </p:sp>
        </mc:Choice>
        <mc:Fallback xmlns="">
          <p:sp>
            <p:nvSpPr>
              <p:cNvPr id="11" name="矩形 10"/>
              <p:cNvSpPr>
                <a:spLocks noRot="1" noChangeAspect="1" noMove="1" noResize="1" noEditPoints="1" noAdjustHandles="1" noChangeArrowheads="1" noChangeShapeType="1" noTextEdit="1"/>
              </p:cNvSpPr>
              <p:nvPr/>
            </p:nvSpPr>
            <p:spPr>
              <a:xfrm>
                <a:off x="628651" y="4781632"/>
                <a:ext cx="4303807" cy="914225"/>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5461161" y="5065091"/>
                <a:ext cx="281262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0</m:t>
                          </m:r>
                        </m:sup>
                      </m:sSup>
                      <m:r>
                        <a:rPr lang="en-US" altLang="zh-TW" sz="2400" b="0" i="1" smtClean="0">
                          <a:latin typeface="Cambria Math" panose="02040503050406030204" pitchFamily="18" charset="0"/>
                        </a:rPr>
                        <m:t>−</m:t>
                      </m:r>
                      <m:r>
                        <a:rPr lang="zh-TW" altLang="en-US" sz="2400" i="1">
                          <a:latin typeface="Cambria Math" panose="02040503050406030204" pitchFamily="18" charset="0"/>
                        </a:rPr>
                        <m:t>𝜂</m:t>
                      </m:r>
                      <m:r>
                        <a:rPr lang="en-US" altLang="zh-TW" sz="240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𝐿</m:t>
                      </m:r>
                      <m:d>
                        <m:dPr>
                          <m:ctrlPr>
                            <a:rPr lang="en-US" altLang="zh-TW" sz="2400" b="0" i="1" smtClean="0">
                              <a:latin typeface="Cambria Math" panose="02040503050406030204" pitchFamily="18" charset="0"/>
                              <a:ea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e>
                      </m:d>
                    </m:oMath>
                  </m:oMathPara>
                </a14:m>
                <a:endParaRPr lang="zh-TW" altLang="en-US" sz="2400" dirty="0"/>
              </a:p>
            </p:txBody>
          </p:sp>
        </mc:Choice>
        <mc:Fallback xmlns="">
          <p:sp>
            <p:nvSpPr>
              <p:cNvPr id="12" name="矩形 11"/>
              <p:cNvSpPr>
                <a:spLocks noRot="1" noChangeAspect="1" noMove="1" noResize="1" noEditPoints="1" noAdjustHandles="1" noChangeArrowheads="1" noChangeShapeType="1" noTextEdit="1"/>
              </p:cNvSpPr>
              <p:nvPr/>
            </p:nvSpPr>
            <p:spPr>
              <a:xfrm>
                <a:off x="5461161" y="5065091"/>
                <a:ext cx="2812628" cy="461665"/>
              </a:xfrm>
              <a:prstGeom prst="rect">
                <a:avLst/>
              </a:prstGeom>
              <a:blipFill>
                <a:blip r:embed="rId7"/>
                <a:stretch>
                  <a:fillRect b="-9211"/>
                </a:stretch>
              </a:blipFill>
            </p:spPr>
            <p:txBody>
              <a:bodyPr/>
              <a:lstStyle/>
              <a:p>
                <a:r>
                  <a:rPr lang="zh-TW" altLang="en-US">
                    <a:noFill/>
                  </a:rPr>
                  <a:t> </a:t>
                </a:r>
              </a:p>
            </p:txBody>
          </p:sp>
        </mc:Fallback>
      </mc:AlternateContent>
      <p:sp>
        <p:nvSpPr>
          <p:cNvPr id="13" name="向右箭號 13"/>
          <p:cNvSpPr/>
          <p:nvPr/>
        </p:nvSpPr>
        <p:spPr>
          <a:xfrm>
            <a:off x="4878007" y="5032858"/>
            <a:ext cx="501110" cy="4616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6" name="矩形 15"/>
              <p:cNvSpPr/>
              <p:nvPr/>
            </p:nvSpPr>
            <p:spPr>
              <a:xfrm>
                <a:off x="628650" y="5705562"/>
                <a:ext cx="4303807" cy="91422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i="1" smtClean="0">
                              <a:latin typeface="Cambria Math" panose="02040503050406030204" pitchFamily="18" charset="0"/>
                            </a:rPr>
                          </m:ctrlPr>
                        </m:dPr>
                        <m:e>
                          <m:m>
                            <m:mPr>
                              <m:mcs>
                                <m:mc>
                                  <m:mcPr>
                                    <m:count m:val="1"/>
                                    <m:mcJc m:val="center"/>
                                  </m:mcPr>
                                </m:mc>
                              </m:mcs>
                              <m:ctrlPr>
                                <a:rPr lang="en-US" altLang="zh-TW" sz="2400" i="1">
                                  <a:latin typeface="Cambria Math" panose="02040503050406030204" pitchFamily="18" charset="0"/>
                                </a:rPr>
                              </m:ctrlPr>
                            </m:mPr>
                            <m:m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1</m:t>
                                    </m:r>
                                  </m:sub>
                                  <m:sup>
                                    <m:r>
                                      <a:rPr lang="en-US" altLang="zh-TW" sz="2400" b="0" i="1" smtClean="0">
                                        <a:latin typeface="Cambria Math" panose="02040503050406030204" pitchFamily="18" charset="0"/>
                                      </a:rPr>
                                      <m:t>2</m:t>
                                    </m:r>
                                  </m:sup>
                                </m:sSubSup>
                              </m:e>
                            </m:mr>
                            <m:m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2</m:t>
                                    </m:r>
                                  </m:sub>
                                  <m:sup>
                                    <m:r>
                                      <a:rPr lang="en-US" altLang="zh-TW" sz="2400" b="0" i="1" smtClean="0">
                                        <a:latin typeface="Cambria Math" panose="02040503050406030204" pitchFamily="18" charset="0"/>
                                      </a:rPr>
                                      <m:t>2</m:t>
                                    </m:r>
                                  </m:sup>
                                </m:sSubSup>
                              </m:e>
                            </m:mr>
                          </m:m>
                        </m:e>
                      </m:d>
                      <m:r>
                        <a:rPr lang="en-US" altLang="zh-TW" sz="2400" b="0" i="1" smtClean="0">
                          <a:latin typeface="Cambria Math" panose="02040503050406030204" pitchFamily="18" charset="0"/>
                        </a:rPr>
                        <m:t>=</m:t>
                      </m:r>
                      <m:d>
                        <m:dPr>
                          <m:begChr m:val="["/>
                          <m:endChr m:val="]"/>
                          <m:ctrlPr>
                            <a:rPr lang="en-US" altLang="zh-TW" sz="2400" i="1">
                              <a:latin typeface="Cambria Math" panose="02040503050406030204" pitchFamily="18" charset="0"/>
                            </a:rPr>
                          </m:ctrlPr>
                        </m:dPr>
                        <m:e>
                          <m:m>
                            <m:mPr>
                              <m:mcs>
                                <m:mc>
                                  <m:mcPr>
                                    <m:count m:val="1"/>
                                    <m:mcJc m:val="center"/>
                                  </m:mcPr>
                                </m:mc>
                              </m:mcs>
                              <m:ctrlPr>
                                <a:rPr lang="en-US" altLang="zh-TW" sz="2400" i="1">
                                  <a:latin typeface="Cambria Math" panose="02040503050406030204" pitchFamily="18" charset="0"/>
                                </a:rPr>
                              </m:ctrlPr>
                            </m:mPr>
                            <m:m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1</m:t>
                                    </m:r>
                                  </m:sub>
                                  <m:sup>
                                    <m:r>
                                      <a:rPr lang="en-US" altLang="zh-TW" sz="2400" b="0" i="1" smtClean="0">
                                        <a:latin typeface="Cambria Math" panose="02040503050406030204" pitchFamily="18" charset="0"/>
                                      </a:rPr>
                                      <m:t>1</m:t>
                                    </m:r>
                                  </m:sup>
                                </m:sSubSup>
                              </m:e>
                            </m:mr>
                            <m:m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2</m:t>
                                    </m:r>
                                  </m:sub>
                                  <m:sup>
                                    <m:r>
                                      <a:rPr lang="en-US" altLang="zh-TW" sz="2400" b="0" i="1" smtClean="0">
                                        <a:latin typeface="Cambria Math" panose="02040503050406030204" pitchFamily="18" charset="0"/>
                                      </a:rPr>
                                      <m:t>1</m:t>
                                    </m:r>
                                  </m:sup>
                                </m:sSubSup>
                              </m:e>
                            </m:mr>
                          </m:m>
                        </m:e>
                      </m:d>
                      <m:r>
                        <a:rPr lang="en-US" altLang="zh-TW" sz="2400" b="0" i="1" smtClean="0">
                          <a:latin typeface="Cambria Math" panose="02040503050406030204" pitchFamily="18" charset="0"/>
                        </a:rPr>
                        <m:t>−</m:t>
                      </m:r>
                      <m:r>
                        <a:rPr lang="zh-TW" altLang="en-US" sz="2400" i="1">
                          <a:latin typeface="Cambria Math" panose="02040503050406030204" pitchFamily="18" charset="0"/>
                        </a:rPr>
                        <m:t>𝜂</m:t>
                      </m:r>
                      <m:d>
                        <m:dPr>
                          <m:begChr m:val="["/>
                          <m:endChr m:val="]"/>
                          <m:ctrlPr>
                            <a:rPr lang="en-US" altLang="zh-TW" sz="2400" i="1">
                              <a:latin typeface="Cambria Math" panose="02040503050406030204" pitchFamily="18" charset="0"/>
                            </a:rPr>
                          </m:ctrlPr>
                        </m:dPr>
                        <m:e>
                          <m:m>
                            <m:mPr>
                              <m:mcs>
                                <m:mc>
                                  <m:mcPr>
                                    <m:count m:val="1"/>
                                    <m:mcJc m:val="center"/>
                                  </m:mcPr>
                                </m:mc>
                              </m:mcs>
                              <m:ctrlPr>
                                <a:rPr lang="en-US" altLang="zh-TW" sz="2400" i="1">
                                  <a:latin typeface="Cambria Math" panose="02040503050406030204" pitchFamily="18" charset="0"/>
                                </a:rPr>
                              </m:ctrlPr>
                            </m:mPr>
                            <m:mr>
                              <m:e>
                                <m:f>
                                  <m:fPr>
                                    <m:type m:val="lin"/>
                                    <m:ctrlPr>
                                      <a:rPr lang="en-US" altLang="zh-TW" sz="2400" i="1">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1</m:t>
                                            </m:r>
                                          </m:sub>
                                          <m:sup>
                                            <m:r>
                                              <a:rPr lang="en-US" altLang="zh-TW" sz="2400" b="0" i="1" smtClean="0">
                                                <a:latin typeface="Cambria Math" panose="02040503050406030204" pitchFamily="18" charset="0"/>
                                              </a:rPr>
                                              <m:t>1</m:t>
                                            </m:r>
                                          </m:sup>
                                        </m:sSubSup>
                                      </m:e>
                                    </m:d>
                                  </m:num>
                                  <m:den>
                                    <m:r>
                                      <a:rPr lang="zh-TW" altLang="en-US" sz="2400" i="1">
                                        <a:latin typeface="Cambria Math" panose="02040503050406030204" pitchFamily="18" charset="0"/>
                                      </a:rPr>
                                      <m:t>𝜕</m:t>
                                    </m:r>
                                    <m:sSub>
                                      <m:sSubPr>
                                        <m:ctrlPr>
                                          <a:rPr lang="en-US" altLang="zh-TW" sz="2400" i="1">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i="1">
                                            <a:latin typeface="Cambria Math" panose="02040503050406030204" pitchFamily="18" charset="0"/>
                                          </a:rPr>
                                          <m:t>1</m:t>
                                        </m:r>
                                      </m:sub>
                                    </m:sSub>
                                  </m:den>
                                </m:f>
                              </m:e>
                            </m:mr>
                            <m:mr>
                              <m:e>
                                <m:f>
                                  <m:fPr>
                                    <m:type m:val="lin"/>
                                    <m:ctrlPr>
                                      <a:rPr lang="en-US" altLang="zh-TW" sz="2400" i="1">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2</m:t>
                                            </m:r>
                                          </m:sub>
                                          <m:sup>
                                            <m:r>
                                              <a:rPr lang="en-US" altLang="zh-TW" sz="2400" b="0" i="1" smtClean="0">
                                                <a:latin typeface="Cambria Math" panose="02040503050406030204" pitchFamily="18" charset="0"/>
                                              </a:rPr>
                                              <m:t>1</m:t>
                                            </m:r>
                                          </m:sup>
                                        </m:sSubSup>
                                      </m:e>
                                    </m:d>
                                  </m:num>
                                  <m:den>
                                    <m:r>
                                      <a:rPr lang="zh-TW" altLang="en-US" sz="2400" i="1">
                                        <a:latin typeface="Cambria Math" panose="02040503050406030204" pitchFamily="18" charset="0"/>
                                      </a:rPr>
                                      <m:t>𝜕</m:t>
                                    </m:r>
                                    <m:sSub>
                                      <m:sSubPr>
                                        <m:ctrlPr>
                                          <a:rPr lang="en-US" altLang="zh-TW" sz="2400" i="1">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b="0" i="1" smtClean="0">
                                            <a:latin typeface="Cambria Math" panose="02040503050406030204" pitchFamily="18" charset="0"/>
                                          </a:rPr>
                                          <m:t>2</m:t>
                                        </m:r>
                                      </m:sub>
                                    </m:sSub>
                                  </m:den>
                                </m:f>
                              </m:e>
                            </m:mr>
                          </m:m>
                        </m:e>
                      </m:d>
                    </m:oMath>
                  </m:oMathPara>
                </a14:m>
                <a:endParaRPr lang="zh-TW" altLang="en-US" sz="2400" dirty="0"/>
              </a:p>
            </p:txBody>
          </p:sp>
        </mc:Choice>
        <mc:Fallback xmlns="">
          <p:sp>
            <p:nvSpPr>
              <p:cNvPr id="16" name="矩形 15"/>
              <p:cNvSpPr>
                <a:spLocks noRot="1" noChangeAspect="1" noMove="1" noResize="1" noEditPoints="1" noAdjustHandles="1" noChangeArrowheads="1" noChangeShapeType="1" noTextEdit="1"/>
              </p:cNvSpPr>
              <p:nvPr/>
            </p:nvSpPr>
            <p:spPr>
              <a:xfrm>
                <a:off x="628650" y="5705562"/>
                <a:ext cx="4303807" cy="914225"/>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矩形 16"/>
              <p:cNvSpPr/>
              <p:nvPr/>
            </p:nvSpPr>
            <p:spPr>
              <a:xfrm>
                <a:off x="5461161" y="5970948"/>
                <a:ext cx="28033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r>
                        <a:rPr lang="en-US" altLang="zh-TW" sz="2400" b="0" i="1" smtClean="0">
                          <a:latin typeface="Cambria Math" panose="02040503050406030204" pitchFamily="18" charset="0"/>
                        </a:rPr>
                        <m:t>−</m:t>
                      </m:r>
                      <m:r>
                        <a:rPr lang="zh-TW" altLang="en-US" sz="2400" i="1">
                          <a:latin typeface="Cambria Math" panose="02040503050406030204" pitchFamily="18" charset="0"/>
                        </a:rPr>
                        <m:t>𝜂</m:t>
                      </m:r>
                      <m:r>
                        <a:rPr lang="en-US" altLang="zh-TW" sz="240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𝐿</m:t>
                      </m:r>
                      <m:d>
                        <m:dPr>
                          <m:ctrlPr>
                            <a:rPr lang="en-US" altLang="zh-TW" sz="2400" b="0" i="1" smtClean="0">
                              <a:latin typeface="Cambria Math" panose="02040503050406030204" pitchFamily="18" charset="0"/>
                              <a:ea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e>
                      </m:d>
                    </m:oMath>
                  </m:oMathPara>
                </a14:m>
                <a:endParaRPr lang="zh-TW" altLang="en-US" sz="2400" dirty="0"/>
              </a:p>
            </p:txBody>
          </p:sp>
        </mc:Choice>
        <mc:Fallback xmlns="">
          <p:sp>
            <p:nvSpPr>
              <p:cNvPr id="17" name="矩形 16"/>
              <p:cNvSpPr>
                <a:spLocks noRot="1" noChangeAspect="1" noMove="1" noResize="1" noEditPoints="1" noAdjustHandles="1" noChangeArrowheads="1" noChangeShapeType="1" noTextEdit="1"/>
              </p:cNvSpPr>
              <p:nvPr/>
            </p:nvSpPr>
            <p:spPr>
              <a:xfrm>
                <a:off x="5461161" y="5970948"/>
                <a:ext cx="2803395" cy="461665"/>
              </a:xfrm>
              <a:prstGeom prst="rect">
                <a:avLst/>
              </a:prstGeom>
              <a:blipFill>
                <a:blip r:embed="rId9"/>
                <a:stretch>
                  <a:fillRect b="-10526"/>
                </a:stretch>
              </a:blipFill>
            </p:spPr>
            <p:txBody>
              <a:bodyPr/>
              <a:lstStyle/>
              <a:p>
                <a:r>
                  <a:rPr lang="zh-TW" altLang="en-US">
                    <a:noFill/>
                  </a:rPr>
                  <a:t> </a:t>
                </a:r>
              </a:p>
            </p:txBody>
          </p:sp>
        </mc:Fallback>
      </mc:AlternateContent>
      <p:sp>
        <p:nvSpPr>
          <p:cNvPr id="18" name="向右箭號 13"/>
          <p:cNvSpPr/>
          <p:nvPr/>
        </p:nvSpPr>
        <p:spPr>
          <a:xfrm>
            <a:off x="4877052" y="5970949"/>
            <a:ext cx="501110" cy="4616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20" name="直線接點 19"/>
          <p:cNvCxnSpPr/>
          <p:nvPr/>
        </p:nvCxnSpPr>
        <p:spPr>
          <a:xfrm>
            <a:off x="-557213" y="3314702"/>
            <a:ext cx="10372726"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1390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p:bldP spid="12" grpId="0"/>
      <p:bldP spid="13" grpId="0" animBg="1"/>
      <p:bldP spid="16" grpId="0"/>
      <p:bldP spid="17" grpId="0"/>
      <p:bldP spid="1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Mini-batch</a:t>
            </a:r>
            <a:endParaRPr lang="zh-TW" altLang="en-US" dirty="0"/>
          </a:p>
        </p:txBody>
      </p:sp>
      <p:grpSp>
        <p:nvGrpSpPr>
          <p:cNvPr id="4" name="群組 3"/>
          <p:cNvGrpSpPr/>
          <p:nvPr/>
        </p:nvGrpSpPr>
        <p:grpSpPr>
          <a:xfrm>
            <a:off x="1258864" y="1778496"/>
            <a:ext cx="421911" cy="671513"/>
            <a:chOff x="510563" y="3417283"/>
            <a:chExt cx="421911" cy="671513"/>
          </a:xfrm>
        </p:grpSpPr>
        <p:sp>
          <p:nvSpPr>
            <p:cNvPr id="5" name="矩形 4"/>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30000" dirty="0"/>
            </a:p>
          </p:txBody>
        </p:sp>
        <p:sp>
          <p:nvSpPr>
            <p:cNvPr id="6" name="矩形 5"/>
            <p:cNvSpPr/>
            <p:nvPr/>
          </p:nvSpPr>
          <p:spPr>
            <a:xfrm>
              <a:off x="510563" y="3522206"/>
              <a:ext cx="421911" cy="461665"/>
            </a:xfrm>
            <a:prstGeom prst="rect">
              <a:avLst/>
            </a:prstGeom>
          </p:spPr>
          <p:txBody>
            <a:bodyPr wrap="none">
              <a:spAutoFit/>
            </a:bodyPr>
            <a:lstStyle/>
            <a:p>
              <a:pPr algn="ctr"/>
              <a:r>
                <a:rPr lang="en-US" altLang="zh-TW" sz="2400" dirty="0"/>
                <a:t>x</a:t>
              </a:r>
              <a:r>
                <a:rPr lang="en-US" altLang="zh-TW" sz="2400" baseline="30000" dirty="0"/>
                <a:t>1</a:t>
              </a:r>
              <a:endParaRPr lang="zh-TW" altLang="en-US" sz="2400" baseline="30000" dirty="0"/>
            </a:p>
          </p:txBody>
        </p:sp>
      </p:grpSp>
      <p:sp>
        <p:nvSpPr>
          <p:cNvPr id="13" name="矩形 12"/>
          <p:cNvSpPr/>
          <p:nvPr/>
        </p:nvSpPr>
        <p:spPr>
          <a:xfrm>
            <a:off x="2058789" y="1781067"/>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NN</a:t>
            </a:r>
            <a:endParaRPr lang="zh-TW" altLang="en-US" sz="2400" dirty="0"/>
          </a:p>
        </p:txBody>
      </p:sp>
      <p:sp>
        <p:nvSpPr>
          <p:cNvPr id="17" name="文字方塊 16"/>
          <p:cNvSpPr txBox="1"/>
          <p:nvPr/>
        </p:nvSpPr>
        <p:spPr>
          <a:xfrm rot="5400000">
            <a:off x="2281307" y="3323803"/>
            <a:ext cx="828675"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18" name="直線單箭頭接點 17"/>
          <p:cNvCxnSpPr/>
          <p:nvPr/>
        </p:nvCxnSpPr>
        <p:spPr>
          <a:xfrm flipV="1">
            <a:off x="1627406" y="2114251"/>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flipV="1">
            <a:off x="3027655" y="2109044"/>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4" name="群組 23"/>
          <p:cNvGrpSpPr/>
          <p:nvPr/>
        </p:nvGrpSpPr>
        <p:grpSpPr>
          <a:xfrm>
            <a:off x="3426170" y="1778496"/>
            <a:ext cx="428323" cy="671513"/>
            <a:chOff x="507357" y="3417283"/>
            <a:chExt cx="428323" cy="671513"/>
          </a:xfrm>
        </p:grpSpPr>
        <p:sp>
          <p:nvSpPr>
            <p:cNvPr id="25" name="矩形 24"/>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400" baseline="30000" dirty="0"/>
            </a:p>
          </p:txBody>
        </p:sp>
        <p:sp>
          <p:nvSpPr>
            <p:cNvPr id="26" name="矩形 25"/>
            <p:cNvSpPr/>
            <p:nvPr/>
          </p:nvSpPr>
          <p:spPr>
            <a:xfrm>
              <a:off x="507357" y="3522206"/>
              <a:ext cx="428323" cy="461665"/>
            </a:xfrm>
            <a:prstGeom prst="rect">
              <a:avLst/>
            </a:prstGeom>
          </p:spPr>
          <p:txBody>
            <a:bodyPr wrap="none">
              <a:spAutoFit/>
            </a:bodyPr>
            <a:lstStyle/>
            <a:p>
              <a:pPr algn="ctr"/>
              <a:r>
                <a:rPr lang="en-US" altLang="zh-TW" sz="2400" dirty="0"/>
                <a:t>y</a:t>
              </a:r>
              <a:r>
                <a:rPr lang="en-US" altLang="zh-TW" sz="2400" baseline="30000" dirty="0"/>
                <a:t>1</a:t>
              </a:r>
              <a:endParaRPr lang="zh-TW" altLang="en-US" sz="2400" baseline="30000" dirty="0"/>
            </a:p>
          </p:txBody>
        </p:sp>
      </p:grpSp>
      <p:sp>
        <p:nvSpPr>
          <p:cNvPr id="33" name="矩形 32"/>
          <p:cNvSpPr/>
          <p:nvPr/>
        </p:nvSpPr>
        <p:spPr>
          <a:xfrm>
            <a:off x="4444214" y="1778496"/>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baseline="30000" dirty="0"/>
          </a:p>
        </p:txBody>
      </p:sp>
      <mc:AlternateContent xmlns:mc="http://schemas.openxmlformats.org/markup-compatibility/2006" xmlns:a14="http://schemas.microsoft.com/office/drawing/2010/main">
        <mc:Choice Requires="a14">
          <p:sp>
            <p:nvSpPr>
              <p:cNvPr id="36" name="文字方塊 35"/>
              <p:cNvSpPr txBox="1"/>
              <p:nvPr/>
            </p:nvSpPr>
            <p:spPr>
              <a:xfrm>
                <a:off x="4433773" y="1952099"/>
                <a:ext cx="39145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36" name="文字方塊 35"/>
              <p:cNvSpPr txBox="1">
                <a:spLocks noRot="1" noChangeAspect="1" noMove="1" noResize="1" noEditPoints="1" noAdjustHandles="1" noChangeArrowheads="1" noChangeShapeType="1" noTextEdit="1"/>
              </p:cNvSpPr>
              <p:nvPr/>
            </p:nvSpPr>
            <p:spPr>
              <a:xfrm>
                <a:off x="4433773" y="1952099"/>
                <a:ext cx="391454" cy="369332"/>
              </a:xfrm>
              <a:prstGeom prst="rect">
                <a:avLst/>
              </a:prstGeom>
              <a:blipFill rotWithShape="0">
                <a:blip r:embed="rId3"/>
                <a:stretch>
                  <a:fillRect l="-18462" t="-16393" r="-47692" b="-24590"/>
                </a:stretch>
              </a:blipFill>
            </p:spPr>
            <p:txBody>
              <a:bodyPr/>
              <a:lstStyle/>
              <a:p>
                <a:r>
                  <a:rPr lang="zh-TW" altLang="en-US">
                    <a:noFill/>
                  </a:rPr>
                  <a:t> </a:t>
                </a:r>
              </a:p>
            </p:txBody>
          </p:sp>
        </mc:Fallback>
      </mc:AlternateContent>
      <p:sp>
        <p:nvSpPr>
          <p:cNvPr id="39" name="左-右雙向箭號 38"/>
          <p:cNvSpPr/>
          <p:nvPr/>
        </p:nvSpPr>
        <p:spPr>
          <a:xfrm>
            <a:off x="3785800" y="2070470"/>
            <a:ext cx="602650" cy="18104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42" name="文字方塊 41"/>
              <p:cNvSpPr txBox="1"/>
              <p:nvPr/>
            </p:nvSpPr>
            <p:spPr>
              <a:xfrm>
                <a:off x="3927373" y="2265204"/>
                <a:ext cx="3124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42" name="文字方塊 41"/>
              <p:cNvSpPr txBox="1">
                <a:spLocks noRot="1" noChangeAspect="1" noMove="1" noResize="1" noEditPoints="1" noAdjustHandles="1" noChangeArrowheads="1" noChangeShapeType="1" noTextEdit="1"/>
              </p:cNvSpPr>
              <p:nvPr/>
            </p:nvSpPr>
            <p:spPr>
              <a:xfrm>
                <a:off x="3927373" y="2265204"/>
                <a:ext cx="312457" cy="369332"/>
              </a:xfrm>
              <a:prstGeom prst="rect">
                <a:avLst/>
              </a:prstGeom>
              <a:blipFill>
                <a:blip r:embed="rId4"/>
                <a:stretch>
                  <a:fillRect l="-23077" t="-1667" r="-7692" b="-8333"/>
                </a:stretch>
              </a:blipFill>
            </p:spPr>
            <p:txBody>
              <a:bodyPr/>
              <a:lstStyle/>
              <a:p>
                <a:r>
                  <a:rPr lang="zh-TW" altLang="en-US">
                    <a:noFill/>
                  </a:rPr>
                  <a:t> </a:t>
                </a:r>
              </a:p>
            </p:txBody>
          </p:sp>
        </mc:Fallback>
      </mc:AlternateContent>
      <p:grpSp>
        <p:nvGrpSpPr>
          <p:cNvPr id="47" name="群組 46"/>
          <p:cNvGrpSpPr/>
          <p:nvPr/>
        </p:nvGrpSpPr>
        <p:grpSpPr>
          <a:xfrm>
            <a:off x="1209850" y="2586461"/>
            <a:ext cx="526106" cy="671513"/>
            <a:chOff x="458466" y="3417283"/>
            <a:chExt cx="526106" cy="671513"/>
          </a:xfrm>
        </p:grpSpPr>
        <p:sp>
          <p:nvSpPr>
            <p:cNvPr id="48" name="矩形 47"/>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30000" dirty="0"/>
            </a:p>
          </p:txBody>
        </p:sp>
        <p:sp>
          <p:nvSpPr>
            <p:cNvPr id="49" name="矩形 48"/>
            <p:cNvSpPr/>
            <p:nvPr/>
          </p:nvSpPr>
          <p:spPr>
            <a:xfrm>
              <a:off x="458466" y="3522206"/>
              <a:ext cx="526106" cy="461665"/>
            </a:xfrm>
            <a:prstGeom prst="rect">
              <a:avLst/>
            </a:prstGeom>
          </p:spPr>
          <p:txBody>
            <a:bodyPr wrap="none">
              <a:spAutoFit/>
            </a:bodyPr>
            <a:lstStyle/>
            <a:p>
              <a:pPr algn="ctr"/>
              <a:r>
                <a:rPr lang="en-US" altLang="zh-TW" sz="2400" dirty="0"/>
                <a:t>x</a:t>
              </a:r>
              <a:r>
                <a:rPr lang="en-US" altLang="zh-TW" sz="2400" baseline="30000" dirty="0"/>
                <a:t>31</a:t>
              </a:r>
              <a:endParaRPr lang="zh-TW" altLang="en-US" sz="2400" baseline="30000" dirty="0"/>
            </a:p>
          </p:txBody>
        </p:sp>
      </p:grpSp>
      <p:sp>
        <p:nvSpPr>
          <p:cNvPr id="50" name="矩形 49"/>
          <p:cNvSpPr/>
          <p:nvPr/>
        </p:nvSpPr>
        <p:spPr>
          <a:xfrm>
            <a:off x="2061873" y="2580637"/>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NN</a:t>
            </a:r>
            <a:endParaRPr lang="zh-TW" altLang="en-US" sz="2400" dirty="0"/>
          </a:p>
        </p:txBody>
      </p:sp>
      <p:cxnSp>
        <p:nvCxnSpPr>
          <p:cNvPr id="51" name="直線單箭頭接點 50"/>
          <p:cNvCxnSpPr/>
          <p:nvPr/>
        </p:nvCxnSpPr>
        <p:spPr>
          <a:xfrm flipV="1">
            <a:off x="1627529" y="2922216"/>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p:nvPr/>
        </p:nvCxnSpPr>
        <p:spPr>
          <a:xfrm flipV="1">
            <a:off x="3027778" y="2917009"/>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3" name="群組 52"/>
          <p:cNvGrpSpPr/>
          <p:nvPr/>
        </p:nvGrpSpPr>
        <p:grpSpPr>
          <a:xfrm>
            <a:off x="3377157" y="2586461"/>
            <a:ext cx="532518" cy="671513"/>
            <a:chOff x="455261" y="3417283"/>
            <a:chExt cx="532518" cy="671513"/>
          </a:xfrm>
        </p:grpSpPr>
        <p:sp>
          <p:nvSpPr>
            <p:cNvPr id="54" name="矩形 53"/>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400" baseline="30000" dirty="0"/>
            </a:p>
          </p:txBody>
        </p:sp>
        <p:sp>
          <p:nvSpPr>
            <p:cNvPr id="55" name="矩形 54"/>
            <p:cNvSpPr/>
            <p:nvPr/>
          </p:nvSpPr>
          <p:spPr>
            <a:xfrm>
              <a:off x="455261" y="3522206"/>
              <a:ext cx="532518" cy="461665"/>
            </a:xfrm>
            <a:prstGeom prst="rect">
              <a:avLst/>
            </a:prstGeom>
          </p:spPr>
          <p:txBody>
            <a:bodyPr wrap="none">
              <a:spAutoFit/>
            </a:bodyPr>
            <a:lstStyle/>
            <a:p>
              <a:pPr algn="ctr"/>
              <a:r>
                <a:rPr lang="en-US" altLang="zh-TW" sz="2400" dirty="0"/>
                <a:t>y</a:t>
              </a:r>
              <a:r>
                <a:rPr lang="en-US" altLang="zh-TW" sz="2400" baseline="30000" dirty="0"/>
                <a:t>31</a:t>
              </a:r>
              <a:endParaRPr lang="zh-TW" altLang="en-US" sz="2400" baseline="30000" dirty="0"/>
            </a:p>
          </p:txBody>
        </p:sp>
      </p:grpSp>
      <p:sp>
        <p:nvSpPr>
          <p:cNvPr id="56" name="矩形 55"/>
          <p:cNvSpPr/>
          <p:nvPr/>
        </p:nvSpPr>
        <p:spPr>
          <a:xfrm>
            <a:off x="4447297" y="2586461"/>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baseline="30000" dirty="0"/>
          </a:p>
        </p:txBody>
      </p:sp>
      <mc:AlternateContent xmlns:mc="http://schemas.openxmlformats.org/markup-compatibility/2006" xmlns:a14="http://schemas.microsoft.com/office/drawing/2010/main">
        <mc:Choice Requires="a14">
          <p:sp>
            <p:nvSpPr>
              <p:cNvPr id="57" name="文字方塊 56"/>
              <p:cNvSpPr txBox="1"/>
              <p:nvPr/>
            </p:nvSpPr>
            <p:spPr>
              <a:xfrm>
                <a:off x="4447297" y="2748469"/>
                <a:ext cx="52790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31</m:t>
                          </m:r>
                        </m:sup>
                      </m:sSup>
                    </m:oMath>
                  </m:oMathPara>
                </a14:m>
                <a:endParaRPr lang="zh-TW" altLang="en-US" sz="2400" dirty="0"/>
              </a:p>
            </p:txBody>
          </p:sp>
        </mc:Choice>
        <mc:Fallback xmlns="">
          <p:sp>
            <p:nvSpPr>
              <p:cNvPr id="57" name="文字方塊 56"/>
              <p:cNvSpPr txBox="1">
                <a:spLocks noRot="1" noChangeAspect="1" noMove="1" noResize="1" noEditPoints="1" noAdjustHandles="1" noChangeArrowheads="1" noChangeShapeType="1" noTextEdit="1"/>
              </p:cNvSpPr>
              <p:nvPr/>
            </p:nvSpPr>
            <p:spPr>
              <a:xfrm>
                <a:off x="4447297" y="2748469"/>
                <a:ext cx="527901" cy="369332"/>
              </a:xfrm>
              <a:prstGeom prst="rect">
                <a:avLst/>
              </a:prstGeom>
              <a:blipFill rotWithShape="0">
                <a:blip r:embed="rId5"/>
                <a:stretch>
                  <a:fillRect l="-13953" t="-18333" r="-33721" b="-26667"/>
                </a:stretch>
              </a:blipFill>
            </p:spPr>
            <p:txBody>
              <a:bodyPr/>
              <a:lstStyle/>
              <a:p>
                <a:r>
                  <a:rPr lang="zh-TW" altLang="en-US">
                    <a:noFill/>
                  </a:rPr>
                  <a:t> </a:t>
                </a:r>
              </a:p>
            </p:txBody>
          </p:sp>
        </mc:Fallback>
      </mc:AlternateContent>
      <p:sp>
        <p:nvSpPr>
          <p:cNvPr id="58" name="左-右雙向箭號 57"/>
          <p:cNvSpPr/>
          <p:nvPr/>
        </p:nvSpPr>
        <p:spPr>
          <a:xfrm>
            <a:off x="3783522" y="2852030"/>
            <a:ext cx="602650" cy="18104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59" name="文字方塊 58"/>
              <p:cNvSpPr txBox="1"/>
              <p:nvPr/>
            </p:nvSpPr>
            <p:spPr>
              <a:xfrm>
                <a:off x="3926811" y="3109079"/>
                <a:ext cx="44890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b="0" i="1" smtClean="0">
                              <a:latin typeface="Cambria Math" panose="02040503050406030204" pitchFamily="18" charset="0"/>
                            </a:rPr>
                            <m:t>31</m:t>
                          </m:r>
                        </m:sup>
                      </m:sSup>
                    </m:oMath>
                  </m:oMathPara>
                </a14:m>
                <a:endParaRPr lang="zh-TW" altLang="en-US" sz="2400" dirty="0"/>
              </a:p>
            </p:txBody>
          </p:sp>
        </mc:Choice>
        <mc:Fallback xmlns="">
          <p:sp>
            <p:nvSpPr>
              <p:cNvPr id="59" name="文字方塊 58"/>
              <p:cNvSpPr txBox="1">
                <a:spLocks noRot="1" noChangeAspect="1" noMove="1" noResize="1" noEditPoints="1" noAdjustHandles="1" noChangeArrowheads="1" noChangeShapeType="1" noTextEdit="1"/>
              </p:cNvSpPr>
              <p:nvPr/>
            </p:nvSpPr>
            <p:spPr>
              <a:xfrm>
                <a:off x="3926811" y="3109079"/>
                <a:ext cx="448905" cy="369332"/>
              </a:xfrm>
              <a:prstGeom prst="rect">
                <a:avLst/>
              </a:prstGeom>
              <a:blipFill>
                <a:blip r:embed="rId6"/>
                <a:stretch>
                  <a:fillRect l="-16216" r="-5405" b="-6557"/>
                </a:stretch>
              </a:blipFill>
            </p:spPr>
            <p:txBody>
              <a:bodyPr/>
              <a:lstStyle/>
              <a:p>
                <a:r>
                  <a:rPr lang="zh-TW" altLang="en-US">
                    <a:noFill/>
                  </a:rPr>
                  <a:t> </a:t>
                </a:r>
              </a:p>
            </p:txBody>
          </p:sp>
        </mc:Fallback>
      </mc:AlternateContent>
      <p:pic>
        <p:nvPicPr>
          <p:cNvPr id="60" name="圖片 59"/>
          <p:cNvPicPr preferRelativeResize="0">
            <a:picLocks/>
          </p:cNvPicPr>
          <p:nvPr/>
        </p:nvPicPr>
        <p:blipFill>
          <a:blip r:embed="rId7"/>
          <a:stretch>
            <a:fillRect/>
          </a:stretch>
        </p:blipFill>
        <p:spPr>
          <a:xfrm>
            <a:off x="853541" y="1961431"/>
            <a:ext cx="360000" cy="360000"/>
          </a:xfrm>
          <a:prstGeom prst="rect">
            <a:avLst/>
          </a:prstGeom>
          <a:ln w="38100">
            <a:solidFill>
              <a:schemeClr val="tx1"/>
            </a:solidFill>
          </a:ln>
        </p:spPr>
      </p:pic>
      <p:pic>
        <p:nvPicPr>
          <p:cNvPr id="61" name="圖片 60"/>
          <p:cNvPicPr preferRelativeResize="0">
            <a:picLocks/>
          </p:cNvPicPr>
          <p:nvPr/>
        </p:nvPicPr>
        <p:blipFill>
          <a:blip r:embed="rId8"/>
          <a:stretch>
            <a:fillRect/>
          </a:stretch>
        </p:blipFill>
        <p:spPr>
          <a:xfrm>
            <a:off x="811991" y="4331374"/>
            <a:ext cx="360000" cy="360000"/>
          </a:xfrm>
          <a:prstGeom prst="rect">
            <a:avLst/>
          </a:prstGeom>
          <a:ln w="38100">
            <a:solidFill>
              <a:schemeClr val="tx1"/>
            </a:solidFill>
          </a:ln>
        </p:spPr>
      </p:pic>
      <p:pic>
        <p:nvPicPr>
          <p:cNvPr id="62" name="圖片 61"/>
          <p:cNvPicPr preferRelativeResize="0">
            <a:picLocks/>
          </p:cNvPicPr>
          <p:nvPr/>
        </p:nvPicPr>
        <p:blipFill>
          <a:blip r:embed="rId9"/>
          <a:stretch>
            <a:fillRect/>
          </a:stretch>
        </p:blipFill>
        <p:spPr>
          <a:xfrm>
            <a:off x="824563" y="2718563"/>
            <a:ext cx="360000" cy="360000"/>
          </a:xfrm>
          <a:prstGeom prst="rect">
            <a:avLst/>
          </a:prstGeom>
          <a:ln w="38100">
            <a:solidFill>
              <a:schemeClr val="tx1"/>
            </a:solidFill>
          </a:ln>
        </p:spPr>
      </p:pic>
      <p:pic>
        <p:nvPicPr>
          <p:cNvPr id="63" name="圖片 62"/>
          <p:cNvPicPr preferRelativeResize="0">
            <a:picLocks/>
          </p:cNvPicPr>
          <p:nvPr/>
        </p:nvPicPr>
        <p:blipFill>
          <a:blip r:embed="rId10"/>
          <a:stretch>
            <a:fillRect/>
          </a:stretch>
        </p:blipFill>
        <p:spPr>
          <a:xfrm>
            <a:off x="778436" y="5322008"/>
            <a:ext cx="360000" cy="360000"/>
          </a:xfrm>
          <a:prstGeom prst="rect">
            <a:avLst/>
          </a:prstGeom>
          <a:ln w="38100">
            <a:solidFill>
              <a:schemeClr val="tx1"/>
            </a:solidFill>
          </a:ln>
        </p:spPr>
      </p:pic>
      <p:grpSp>
        <p:nvGrpSpPr>
          <p:cNvPr id="65" name="群組 64"/>
          <p:cNvGrpSpPr/>
          <p:nvPr/>
        </p:nvGrpSpPr>
        <p:grpSpPr>
          <a:xfrm>
            <a:off x="1244871" y="4218355"/>
            <a:ext cx="421910" cy="671513"/>
            <a:chOff x="510564" y="3417283"/>
            <a:chExt cx="421910" cy="671513"/>
          </a:xfrm>
        </p:grpSpPr>
        <p:sp>
          <p:nvSpPr>
            <p:cNvPr id="66" name="矩形 65"/>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30000" dirty="0"/>
            </a:p>
          </p:txBody>
        </p:sp>
        <p:sp>
          <p:nvSpPr>
            <p:cNvPr id="67" name="矩形 66"/>
            <p:cNvSpPr/>
            <p:nvPr/>
          </p:nvSpPr>
          <p:spPr>
            <a:xfrm>
              <a:off x="510564" y="3522206"/>
              <a:ext cx="421910" cy="461665"/>
            </a:xfrm>
            <a:prstGeom prst="rect">
              <a:avLst/>
            </a:prstGeom>
          </p:spPr>
          <p:txBody>
            <a:bodyPr wrap="none">
              <a:spAutoFit/>
            </a:bodyPr>
            <a:lstStyle/>
            <a:p>
              <a:pPr algn="ctr"/>
              <a:r>
                <a:rPr lang="en-US" altLang="zh-TW" sz="2400" dirty="0"/>
                <a:t>x</a:t>
              </a:r>
              <a:r>
                <a:rPr lang="en-US" altLang="zh-TW" sz="2400" baseline="30000" dirty="0"/>
                <a:t>2</a:t>
              </a:r>
              <a:endParaRPr lang="zh-TW" altLang="en-US" sz="2400" baseline="30000" dirty="0"/>
            </a:p>
          </p:txBody>
        </p:sp>
      </p:grpSp>
      <p:sp>
        <p:nvSpPr>
          <p:cNvPr id="68" name="矩形 67"/>
          <p:cNvSpPr/>
          <p:nvPr/>
        </p:nvSpPr>
        <p:spPr>
          <a:xfrm>
            <a:off x="2044795" y="4220926"/>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NN</a:t>
            </a:r>
            <a:endParaRPr lang="zh-TW" altLang="en-US" sz="2400" dirty="0"/>
          </a:p>
        </p:txBody>
      </p:sp>
      <p:sp>
        <p:nvSpPr>
          <p:cNvPr id="69" name="文字方塊 68"/>
          <p:cNvSpPr txBox="1"/>
          <p:nvPr/>
        </p:nvSpPr>
        <p:spPr>
          <a:xfrm rot="5400000">
            <a:off x="2266552" y="5908663"/>
            <a:ext cx="828675"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70" name="直線單箭頭接點 69"/>
          <p:cNvCxnSpPr/>
          <p:nvPr/>
        </p:nvCxnSpPr>
        <p:spPr>
          <a:xfrm flipV="1">
            <a:off x="1613412" y="4554110"/>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p:nvPr/>
        </p:nvCxnSpPr>
        <p:spPr>
          <a:xfrm flipV="1">
            <a:off x="3013661" y="4548903"/>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2" name="群組 71"/>
          <p:cNvGrpSpPr/>
          <p:nvPr/>
        </p:nvGrpSpPr>
        <p:grpSpPr>
          <a:xfrm>
            <a:off x="3412177" y="4218355"/>
            <a:ext cx="428322" cy="671513"/>
            <a:chOff x="507358" y="3417283"/>
            <a:chExt cx="428322" cy="671513"/>
          </a:xfrm>
        </p:grpSpPr>
        <p:sp>
          <p:nvSpPr>
            <p:cNvPr id="73" name="矩形 72"/>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400" baseline="30000" dirty="0"/>
            </a:p>
          </p:txBody>
        </p:sp>
        <p:sp>
          <p:nvSpPr>
            <p:cNvPr id="74" name="矩形 73"/>
            <p:cNvSpPr/>
            <p:nvPr/>
          </p:nvSpPr>
          <p:spPr>
            <a:xfrm>
              <a:off x="507358" y="3522206"/>
              <a:ext cx="428322" cy="461665"/>
            </a:xfrm>
            <a:prstGeom prst="rect">
              <a:avLst/>
            </a:prstGeom>
          </p:spPr>
          <p:txBody>
            <a:bodyPr wrap="none">
              <a:spAutoFit/>
            </a:bodyPr>
            <a:lstStyle/>
            <a:p>
              <a:pPr algn="ctr"/>
              <a:r>
                <a:rPr lang="en-US" altLang="zh-TW" sz="2400" dirty="0"/>
                <a:t>y</a:t>
              </a:r>
              <a:r>
                <a:rPr lang="en-US" altLang="zh-TW" sz="2400" baseline="30000" dirty="0"/>
                <a:t>2</a:t>
              </a:r>
              <a:endParaRPr lang="zh-TW" altLang="en-US" sz="2400" baseline="30000" dirty="0"/>
            </a:p>
          </p:txBody>
        </p:sp>
      </p:grpSp>
      <p:sp>
        <p:nvSpPr>
          <p:cNvPr id="75" name="矩形 74"/>
          <p:cNvSpPr/>
          <p:nvPr/>
        </p:nvSpPr>
        <p:spPr>
          <a:xfrm>
            <a:off x="4430220" y="4218355"/>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baseline="30000" dirty="0"/>
          </a:p>
        </p:txBody>
      </p:sp>
      <mc:AlternateContent xmlns:mc="http://schemas.openxmlformats.org/markup-compatibility/2006" xmlns:a14="http://schemas.microsoft.com/office/drawing/2010/main">
        <mc:Choice Requires="a14">
          <p:sp>
            <p:nvSpPr>
              <p:cNvPr id="76" name="文字方塊 75"/>
              <p:cNvSpPr txBox="1"/>
              <p:nvPr/>
            </p:nvSpPr>
            <p:spPr>
              <a:xfrm>
                <a:off x="4419779" y="4391958"/>
                <a:ext cx="39805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76" name="文字方塊 75"/>
              <p:cNvSpPr txBox="1">
                <a:spLocks noRot="1" noChangeAspect="1" noMove="1" noResize="1" noEditPoints="1" noAdjustHandles="1" noChangeArrowheads="1" noChangeShapeType="1" noTextEdit="1"/>
              </p:cNvSpPr>
              <p:nvPr/>
            </p:nvSpPr>
            <p:spPr>
              <a:xfrm>
                <a:off x="4419779" y="4391958"/>
                <a:ext cx="398058" cy="369332"/>
              </a:xfrm>
              <a:prstGeom prst="rect">
                <a:avLst/>
              </a:prstGeom>
              <a:blipFill rotWithShape="0">
                <a:blip r:embed="rId11"/>
                <a:stretch>
                  <a:fillRect l="-18462" t="-16393" r="-49231" b="-24590"/>
                </a:stretch>
              </a:blipFill>
            </p:spPr>
            <p:txBody>
              <a:bodyPr/>
              <a:lstStyle/>
              <a:p>
                <a:r>
                  <a:rPr lang="zh-TW" altLang="en-US">
                    <a:noFill/>
                  </a:rPr>
                  <a:t> </a:t>
                </a:r>
              </a:p>
            </p:txBody>
          </p:sp>
        </mc:Fallback>
      </mc:AlternateContent>
      <p:sp>
        <p:nvSpPr>
          <p:cNvPr id="77" name="左-右雙向箭號 76"/>
          <p:cNvSpPr/>
          <p:nvPr/>
        </p:nvSpPr>
        <p:spPr>
          <a:xfrm>
            <a:off x="3771806" y="4510329"/>
            <a:ext cx="602650" cy="18104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78" name="文字方塊 77"/>
              <p:cNvSpPr txBox="1"/>
              <p:nvPr/>
            </p:nvSpPr>
            <p:spPr>
              <a:xfrm>
                <a:off x="3913379" y="4705063"/>
                <a:ext cx="31906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78" name="文字方塊 77"/>
              <p:cNvSpPr txBox="1">
                <a:spLocks noRot="1" noChangeAspect="1" noMove="1" noResize="1" noEditPoints="1" noAdjustHandles="1" noChangeArrowheads="1" noChangeShapeType="1" noTextEdit="1"/>
              </p:cNvSpPr>
              <p:nvPr/>
            </p:nvSpPr>
            <p:spPr>
              <a:xfrm>
                <a:off x="3913379" y="4705063"/>
                <a:ext cx="319062" cy="369332"/>
              </a:xfrm>
              <a:prstGeom prst="rect">
                <a:avLst/>
              </a:prstGeom>
              <a:blipFill>
                <a:blip r:embed="rId12"/>
                <a:stretch>
                  <a:fillRect l="-23077" r="-9615" b="-8333"/>
                </a:stretch>
              </a:blipFill>
            </p:spPr>
            <p:txBody>
              <a:bodyPr/>
              <a:lstStyle/>
              <a:p>
                <a:r>
                  <a:rPr lang="zh-TW" altLang="en-US">
                    <a:noFill/>
                  </a:rPr>
                  <a:t> </a:t>
                </a:r>
              </a:p>
            </p:txBody>
          </p:sp>
        </mc:Fallback>
      </mc:AlternateContent>
      <p:grpSp>
        <p:nvGrpSpPr>
          <p:cNvPr id="79" name="群組 78"/>
          <p:cNvGrpSpPr/>
          <p:nvPr/>
        </p:nvGrpSpPr>
        <p:grpSpPr>
          <a:xfrm>
            <a:off x="1210370" y="5171460"/>
            <a:ext cx="526106" cy="671513"/>
            <a:chOff x="458466" y="3417283"/>
            <a:chExt cx="526106" cy="671513"/>
          </a:xfrm>
        </p:grpSpPr>
        <p:sp>
          <p:nvSpPr>
            <p:cNvPr id="80" name="矩形 79"/>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30000" dirty="0"/>
            </a:p>
          </p:txBody>
        </p:sp>
        <p:sp>
          <p:nvSpPr>
            <p:cNvPr id="81" name="矩形 80"/>
            <p:cNvSpPr/>
            <p:nvPr/>
          </p:nvSpPr>
          <p:spPr>
            <a:xfrm>
              <a:off x="458466" y="3522206"/>
              <a:ext cx="526106" cy="461665"/>
            </a:xfrm>
            <a:prstGeom prst="rect">
              <a:avLst/>
            </a:prstGeom>
          </p:spPr>
          <p:txBody>
            <a:bodyPr wrap="none">
              <a:spAutoFit/>
            </a:bodyPr>
            <a:lstStyle/>
            <a:p>
              <a:pPr algn="ctr"/>
              <a:r>
                <a:rPr lang="en-US" altLang="zh-TW" sz="2400" dirty="0"/>
                <a:t>x</a:t>
              </a:r>
              <a:r>
                <a:rPr lang="en-US" altLang="zh-TW" sz="2400" baseline="30000" dirty="0"/>
                <a:t>16</a:t>
              </a:r>
              <a:endParaRPr lang="zh-TW" altLang="en-US" sz="2400" baseline="30000" dirty="0"/>
            </a:p>
          </p:txBody>
        </p:sp>
      </p:grpSp>
      <p:sp>
        <p:nvSpPr>
          <p:cNvPr id="82" name="矩形 81"/>
          <p:cNvSpPr/>
          <p:nvPr/>
        </p:nvSpPr>
        <p:spPr>
          <a:xfrm>
            <a:off x="2062393" y="5165636"/>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NN</a:t>
            </a:r>
            <a:endParaRPr lang="zh-TW" altLang="en-US" sz="2400" dirty="0"/>
          </a:p>
        </p:txBody>
      </p:sp>
      <p:cxnSp>
        <p:nvCxnSpPr>
          <p:cNvPr id="83" name="直線單箭頭接點 82"/>
          <p:cNvCxnSpPr/>
          <p:nvPr/>
        </p:nvCxnSpPr>
        <p:spPr>
          <a:xfrm flipV="1">
            <a:off x="1628049" y="5507215"/>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單箭頭接點 83"/>
          <p:cNvCxnSpPr/>
          <p:nvPr/>
        </p:nvCxnSpPr>
        <p:spPr>
          <a:xfrm flipV="1">
            <a:off x="3028298" y="5502008"/>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5" name="群組 84"/>
          <p:cNvGrpSpPr/>
          <p:nvPr/>
        </p:nvGrpSpPr>
        <p:grpSpPr>
          <a:xfrm>
            <a:off x="3377677" y="5171460"/>
            <a:ext cx="532518" cy="671513"/>
            <a:chOff x="455261" y="3417283"/>
            <a:chExt cx="532518" cy="671513"/>
          </a:xfrm>
        </p:grpSpPr>
        <p:sp>
          <p:nvSpPr>
            <p:cNvPr id="86" name="矩形 85"/>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400" baseline="30000" dirty="0"/>
            </a:p>
          </p:txBody>
        </p:sp>
        <p:sp>
          <p:nvSpPr>
            <p:cNvPr id="87" name="矩形 86"/>
            <p:cNvSpPr/>
            <p:nvPr/>
          </p:nvSpPr>
          <p:spPr>
            <a:xfrm>
              <a:off x="455261" y="3522206"/>
              <a:ext cx="532518" cy="461665"/>
            </a:xfrm>
            <a:prstGeom prst="rect">
              <a:avLst/>
            </a:prstGeom>
          </p:spPr>
          <p:txBody>
            <a:bodyPr wrap="none">
              <a:spAutoFit/>
            </a:bodyPr>
            <a:lstStyle/>
            <a:p>
              <a:pPr algn="ctr"/>
              <a:r>
                <a:rPr lang="en-US" altLang="zh-TW" sz="2400" dirty="0"/>
                <a:t>y</a:t>
              </a:r>
              <a:r>
                <a:rPr lang="en-US" altLang="zh-TW" sz="2400" baseline="30000" dirty="0"/>
                <a:t>16</a:t>
              </a:r>
              <a:endParaRPr lang="zh-TW" altLang="en-US" sz="2400" baseline="30000" dirty="0"/>
            </a:p>
          </p:txBody>
        </p:sp>
      </p:grpSp>
      <p:sp>
        <p:nvSpPr>
          <p:cNvPr id="88" name="矩形 87"/>
          <p:cNvSpPr/>
          <p:nvPr/>
        </p:nvSpPr>
        <p:spPr>
          <a:xfrm>
            <a:off x="4447817" y="5171460"/>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baseline="30000" dirty="0"/>
          </a:p>
        </p:txBody>
      </p:sp>
      <mc:AlternateContent xmlns:mc="http://schemas.openxmlformats.org/markup-compatibility/2006" xmlns:a14="http://schemas.microsoft.com/office/drawing/2010/main">
        <mc:Choice Requires="a14">
          <p:sp>
            <p:nvSpPr>
              <p:cNvPr id="89" name="文字方塊 88"/>
              <p:cNvSpPr txBox="1"/>
              <p:nvPr/>
            </p:nvSpPr>
            <p:spPr>
              <a:xfrm>
                <a:off x="4447817" y="5333468"/>
                <a:ext cx="52129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16</m:t>
                          </m:r>
                        </m:sup>
                      </m:sSup>
                    </m:oMath>
                  </m:oMathPara>
                </a14:m>
                <a:endParaRPr lang="zh-TW" altLang="en-US" sz="2400" dirty="0"/>
              </a:p>
            </p:txBody>
          </p:sp>
        </mc:Choice>
        <mc:Fallback xmlns="">
          <p:sp>
            <p:nvSpPr>
              <p:cNvPr id="89" name="文字方塊 88"/>
              <p:cNvSpPr txBox="1">
                <a:spLocks noRot="1" noChangeAspect="1" noMove="1" noResize="1" noEditPoints="1" noAdjustHandles="1" noChangeArrowheads="1" noChangeShapeType="1" noTextEdit="1"/>
              </p:cNvSpPr>
              <p:nvPr/>
            </p:nvSpPr>
            <p:spPr>
              <a:xfrm>
                <a:off x="4447817" y="5333468"/>
                <a:ext cx="521297" cy="369332"/>
              </a:xfrm>
              <a:prstGeom prst="rect">
                <a:avLst/>
              </a:prstGeom>
              <a:blipFill rotWithShape="0">
                <a:blip r:embed="rId13"/>
                <a:stretch>
                  <a:fillRect l="-14118" t="-18333" r="-35294" b="-26667"/>
                </a:stretch>
              </a:blipFill>
            </p:spPr>
            <p:txBody>
              <a:bodyPr/>
              <a:lstStyle/>
              <a:p>
                <a:r>
                  <a:rPr lang="zh-TW" altLang="en-US">
                    <a:noFill/>
                  </a:rPr>
                  <a:t> </a:t>
                </a:r>
              </a:p>
            </p:txBody>
          </p:sp>
        </mc:Fallback>
      </mc:AlternateContent>
      <p:sp>
        <p:nvSpPr>
          <p:cNvPr id="90" name="左-右雙向箭號 89"/>
          <p:cNvSpPr/>
          <p:nvPr/>
        </p:nvSpPr>
        <p:spPr>
          <a:xfrm>
            <a:off x="3784042" y="5437029"/>
            <a:ext cx="602650" cy="18104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91" name="文字方塊 90"/>
              <p:cNvSpPr txBox="1"/>
              <p:nvPr/>
            </p:nvSpPr>
            <p:spPr>
              <a:xfrm>
                <a:off x="3837322" y="5682008"/>
                <a:ext cx="44230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b="0" i="1" smtClean="0">
                              <a:latin typeface="Cambria Math" panose="02040503050406030204" pitchFamily="18" charset="0"/>
                            </a:rPr>
                            <m:t>16</m:t>
                          </m:r>
                        </m:sup>
                      </m:sSup>
                    </m:oMath>
                  </m:oMathPara>
                </a14:m>
                <a:endParaRPr lang="zh-TW" altLang="en-US" sz="2400" dirty="0"/>
              </a:p>
            </p:txBody>
          </p:sp>
        </mc:Choice>
        <mc:Fallback xmlns="">
          <p:sp>
            <p:nvSpPr>
              <p:cNvPr id="91" name="文字方塊 90"/>
              <p:cNvSpPr txBox="1">
                <a:spLocks noRot="1" noChangeAspect="1" noMove="1" noResize="1" noEditPoints="1" noAdjustHandles="1" noChangeArrowheads="1" noChangeShapeType="1" noTextEdit="1"/>
              </p:cNvSpPr>
              <p:nvPr/>
            </p:nvSpPr>
            <p:spPr>
              <a:xfrm>
                <a:off x="3837322" y="5682008"/>
                <a:ext cx="442301" cy="369332"/>
              </a:xfrm>
              <a:prstGeom prst="rect">
                <a:avLst/>
              </a:prstGeom>
              <a:blipFill>
                <a:blip r:embed="rId14"/>
                <a:stretch>
                  <a:fillRect l="-16438" r="-5479" b="-6557"/>
                </a:stretch>
              </a:blipFill>
            </p:spPr>
            <p:txBody>
              <a:bodyPr/>
              <a:lstStyle/>
              <a:p>
                <a:r>
                  <a:rPr lang="zh-TW" altLang="en-US">
                    <a:noFill/>
                  </a:rPr>
                  <a:t> </a:t>
                </a:r>
              </a:p>
            </p:txBody>
          </p:sp>
        </mc:Fallback>
      </mc:AlternateContent>
      <p:sp>
        <p:nvSpPr>
          <p:cNvPr id="94" name="文字方塊 93"/>
          <p:cNvSpPr txBox="1"/>
          <p:nvPr/>
        </p:nvSpPr>
        <p:spPr>
          <a:xfrm>
            <a:off x="5201054" y="1759132"/>
            <a:ext cx="3069419" cy="461665"/>
          </a:xfrm>
          <a:prstGeom prst="rect">
            <a:avLst/>
          </a:prstGeom>
          <a:noFill/>
        </p:spPr>
        <p:txBody>
          <a:bodyPr wrap="square" rtlCol="0">
            <a:spAutoFit/>
          </a:bodyPr>
          <a:lstStyle/>
          <a:p>
            <a:pPr marL="514350" indent="-514350">
              <a:buFont typeface="Wingdings" panose="05000000000000000000" pitchFamily="2" charset="2"/>
              <a:buChar char="Ø"/>
            </a:pPr>
            <a:r>
              <a:rPr lang="en-US" altLang="zh-TW" sz="2400" dirty="0"/>
              <a:t>Pick the 1</a:t>
            </a:r>
            <a:r>
              <a:rPr lang="en-US" altLang="zh-TW" sz="2400" baseline="30000" dirty="0"/>
              <a:t>st</a:t>
            </a:r>
            <a:r>
              <a:rPr lang="en-US" altLang="zh-TW" sz="2400" dirty="0"/>
              <a:t> batch</a:t>
            </a:r>
            <a:endParaRPr lang="zh-TW" altLang="en-US" sz="2400" baseline="30000" dirty="0"/>
          </a:p>
        </p:txBody>
      </p:sp>
      <p:sp>
        <p:nvSpPr>
          <p:cNvPr id="95" name="文字方塊 94"/>
          <p:cNvSpPr txBox="1"/>
          <p:nvPr/>
        </p:nvSpPr>
        <p:spPr>
          <a:xfrm>
            <a:off x="5179448" y="904753"/>
            <a:ext cx="3438906" cy="830997"/>
          </a:xfrm>
          <a:prstGeom prst="rect">
            <a:avLst/>
          </a:prstGeom>
          <a:noFill/>
        </p:spPr>
        <p:txBody>
          <a:bodyPr wrap="square" rtlCol="0">
            <a:spAutoFit/>
          </a:bodyPr>
          <a:lstStyle/>
          <a:p>
            <a:pPr marL="514350" indent="-514350">
              <a:buFont typeface="Wingdings" panose="05000000000000000000" pitchFamily="2" charset="2"/>
              <a:buChar char="Ø"/>
            </a:pPr>
            <a:r>
              <a:rPr lang="en-US" altLang="zh-TW" sz="2400" dirty="0"/>
              <a:t>Randomly initialize network parameters</a:t>
            </a:r>
            <a:endParaRPr lang="zh-TW" altLang="en-US" sz="2400" baseline="30000" dirty="0"/>
          </a:p>
        </p:txBody>
      </p:sp>
      <p:sp>
        <p:nvSpPr>
          <p:cNvPr id="97" name="文字方塊 96"/>
          <p:cNvSpPr txBox="1"/>
          <p:nvPr/>
        </p:nvSpPr>
        <p:spPr>
          <a:xfrm>
            <a:off x="5214990" y="3136165"/>
            <a:ext cx="3069419" cy="461665"/>
          </a:xfrm>
          <a:prstGeom prst="rect">
            <a:avLst/>
          </a:prstGeom>
          <a:noFill/>
        </p:spPr>
        <p:txBody>
          <a:bodyPr wrap="square" rtlCol="0">
            <a:spAutoFit/>
          </a:bodyPr>
          <a:lstStyle/>
          <a:p>
            <a:pPr marL="514350" indent="-514350">
              <a:buFont typeface="Wingdings" panose="05000000000000000000" pitchFamily="2" charset="2"/>
              <a:buChar char="Ø"/>
            </a:pPr>
            <a:r>
              <a:rPr lang="en-US" altLang="zh-TW" sz="2400" dirty="0"/>
              <a:t>Pick the 2</a:t>
            </a:r>
            <a:r>
              <a:rPr lang="en-US" altLang="zh-TW" sz="2400" baseline="30000" dirty="0"/>
              <a:t>nd</a:t>
            </a:r>
            <a:r>
              <a:rPr lang="en-US" altLang="zh-TW" sz="2400" dirty="0"/>
              <a:t> batch</a:t>
            </a:r>
            <a:endParaRPr lang="zh-TW" altLang="en-US" sz="2400" baseline="30000" dirty="0"/>
          </a:p>
        </p:txBody>
      </p:sp>
      <p:sp>
        <p:nvSpPr>
          <p:cNvPr id="107" name="文字方塊 106"/>
          <p:cNvSpPr txBox="1"/>
          <p:nvPr/>
        </p:nvSpPr>
        <p:spPr>
          <a:xfrm rot="16200000">
            <a:off x="-479666" y="2468681"/>
            <a:ext cx="1677869" cy="461665"/>
          </a:xfrm>
          <a:prstGeom prst="rect">
            <a:avLst/>
          </a:prstGeom>
          <a:noFill/>
        </p:spPr>
        <p:txBody>
          <a:bodyPr wrap="square" rtlCol="0">
            <a:spAutoFit/>
          </a:bodyPr>
          <a:lstStyle/>
          <a:p>
            <a:pPr algn="ctr"/>
            <a:r>
              <a:rPr lang="en-US" altLang="zh-TW" sz="2400" dirty="0">
                <a:solidFill>
                  <a:srgbClr val="0000FF"/>
                </a:solidFill>
              </a:rPr>
              <a:t>Mini-batch</a:t>
            </a:r>
            <a:endParaRPr lang="zh-TW" altLang="en-US" sz="2400" dirty="0">
              <a:solidFill>
                <a:srgbClr val="0000FF"/>
              </a:solidFill>
            </a:endParaRPr>
          </a:p>
        </p:txBody>
      </p:sp>
      <p:sp>
        <p:nvSpPr>
          <p:cNvPr id="108" name="文字方塊 107"/>
          <p:cNvSpPr txBox="1"/>
          <p:nvPr/>
        </p:nvSpPr>
        <p:spPr>
          <a:xfrm rot="16200000">
            <a:off x="-488377" y="4939476"/>
            <a:ext cx="1677869" cy="461665"/>
          </a:xfrm>
          <a:prstGeom prst="rect">
            <a:avLst/>
          </a:prstGeom>
          <a:noFill/>
        </p:spPr>
        <p:txBody>
          <a:bodyPr wrap="square" rtlCol="0">
            <a:spAutoFit/>
          </a:bodyPr>
          <a:lstStyle/>
          <a:p>
            <a:pPr algn="ctr"/>
            <a:r>
              <a:rPr lang="en-US" altLang="zh-TW" sz="2400" dirty="0">
                <a:solidFill>
                  <a:srgbClr val="0000FF"/>
                </a:solidFill>
              </a:rPr>
              <a:t>Mini-batch</a:t>
            </a:r>
            <a:endParaRPr lang="zh-TW" altLang="en-US" sz="2400" dirty="0">
              <a:solidFill>
                <a:srgbClr val="0000FF"/>
              </a:solidFill>
            </a:endParaRPr>
          </a:p>
        </p:txBody>
      </p:sp>
      <p:sp>
        <p:nvSpPr>
          <p:cNvPr id="109" name="矩形 108"/>
          <p:cNvSpPr/>
          <p:nvPr/>
        </p:nvSpPr>
        <p:spPr>
          <a:xfrm>
            <a:off x="648662" y="1634942"/>
            <a:ext cx="4279192" cy="231005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矩形 109"/>
          <p:cNvSpPr/>
          <p:nvPr/>
        </p:nvSpPr>
        <p:spPr>
          <a:xfrm>
            <a:off x="648662" y="4132044"/>
            <a:ext cx="4279192" cy="231005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12" name="文字方塊 111"/>
              <p:cNvSpPr txBox="1"/>
              <p:nvPr/>
            </p:nvSpPr>
            <p:spPr>
              <a:xfrm>
                <a:off x="5795308" y="2244813"/>
                <a:ext cx="233127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𝐿</m:t>
                      </m:r>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i="1">
                              <a:latin typeface="Cambria Math" panose="02040503050406030204" pitchFamily="18" charset="0"/>
                            </a:rPr>
                            <m:t>1</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b="0" i="1" smtClean="0">
                              <a:latin typeface="Cambria Math" panose="02040503050406030204" pitchFamily="18" charset="0"/>
                            </a:rPr>
                            <m:t>3</m:t>
                          </m:r>
                          <m:r>
                            <a:rPr lang="en-US" altLang="zh-TW" sz="2400" i="1">
                              <a:latin typeface="Cambria Math" panose="02040503050406030204" pitchFamily="18" charset="0"/>
                            </a:rPr>
                            <m:t>1</m:t>
                          </m:r>
                        </m:sup>
                      </m:sSup>
                      <m:r>
                        <a:rPr lang="en-US" altLang="zh-TW" sz="2400" b="0" i="1" smtClean="0">
                          <a:latin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m:t>
                      </m:r>
                    </m:oMath>
                  </m:oMathPara>
                </a14:m>
                <a:endParaRPr lang="zh-TW" altLang="en-US" sz="2400" dirty="0"/>
              </a:p>
            </p:txBody>
          </p:sp>
        </mc:Choice>
        <mc:Fallback xmlns="">
          <p:sp>
            <p:nvSpPr>
              <p:cNvPr id="112" name="文字方塊 111"/>
              <p:cNvSpPr txBox="1">
                <a:spLocks noRot="1" noChangeAspect="1" noMove="1" noResize="1" noEditPoints="1" noAdjustHandles="1" noChangeArrowheads="1" noChangeShapeType="1" noTextEdit="1"/>
              </p:cNvSpPr>
              <p:nvPr/>
            </p:nvSpPr>
            <p:spPr>
              <a:xfrm>
                <a:off x="5795308" y="2244813"/>
                <a:ext cx="2331279" cy="369332"/>
              </a:xfrm>
              <a:prstGeom prst="rect">
                <a:avLst/>
              </a:prstGeom>
              <a:blipFill>
                <a:blip r:embed="rId15"/>
                <a:stretch>
                  <a:fillRect l="-3403" t="-1639" r="-524" b="-983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3" name="文字方塊 112"/>
              <p:cNvSpPr txBox="1"/>
              <p:nvPr/>
            </p:nvSpPr>
            <p:spPr>
              <a:xfrm>
                <a:off x="5795308" y="3621097"/>
                <a:ext cx="241142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𝐿</m:t>
                      </m:r>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i="1">
                              <a:latin typeface="Cambria Math" panose="02040503050406030204" pitchFamily="18" charset="0"/>
                            </a:rPr>
                            <m:t>1</m:t>
                          </m:r>
                          <m:r>
                            <a:rPr lang="en-US" altLang="zh-TW" sz="2400" b="0" i="1" smtClean="0">
                              <a:latin typeface="Cambria Math" panose="02040503050406030204" pitchFamily="18" charset="0"/>
                            </a:rPr>
                            <m:t>6</m:t>
                          </m:r>
                        </m:sup>
                      </m:sSup>
                      <m:r>
                        <a:rPr lang="en-US" altLang="zh-TW" sz="2400" b="0" i="1" smtClean="0">
                          <a:latin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m:t>
                      </m:r>
                    </m:oMath>
                  </m:oMathPara>
                </a14:m>
                <a:endParaRPr lang="zh-TW" altLang="en-US" sz="2400" dirty="0"/>
              </a:p>
            </p:txBody>
          </p:sp>
        </mc:Choice>
        <mc:Fallback xmlns="">
          <p:sp>
            <p:nvSpPr>
              <p:cNvPr id="113" name="文字方塊 112"/>
              <p:cNvSpPr txBox="1">
                <a:spLocks noRot="1" noChangeAspect="1" noMove="1" noResize="1" noEditPoints="1" noAdjustHandles="1" noChangeArrowheads="1" noChangeShapeType="1" noTextEdit="1"/>
              </p:cNvSpPr>
              <p:nvPr/>
            </p:nvSpPr>
            <p:spPr>
              <a:xfrm>
                <a:off x="5795308" y="3621097"/>
                <a:ext cx="2411429" cy="369332"/>
              </a:xfrm>
              <a:prstGeom prst="rect">
                <a:avLst/>
              </a:prstGeom>
              <a:blipFill>
                <a:blip r:embed="rId16"/>
                <a:stretch>
                  <a:fillRect l="-3038" t="-1639" r="-506" b="-9836"/>
                </a:stretch>
              </a:blipFill>
            </p:spPr>
            <p:txBody>
              <a:bodyPr/>
              <a:lstStyle/>
              <a:p>
                <a:r>
                  <a:rPr lang="zh-TW" altLang="en-US">
                    <a:noFill/>
                  </a:rPr>
                  <a:t> </a:t>
                </a:r>
              </a:p>
            </p:txBody>
          </p:sp>
        </mc:Fallback>
      </mc:AlternateContent>
      <p:sp>
        <p:nvSpPr>
          <p:cNvPr id="7" name="文字方塊 6"/>
          <p:cNvSpPr txBox="1"/>
          <p:nvPr/>
        </p:nvSpPr>
        <p:spPr>
          <a:xfrm>
            <a:off x="5726242" y="2614145"/>
            <a:ext cx="3507698" cy="461665"/>
          </a:xfrm>
          <a:prstGeom prst="rect">
            <a:avLst/>
          </a:prstGeom>
          <a:noFill/>
        </p:spPr>
        <p:txBody>
          <a:bodyPr wrap="square" rtlCol="0">
            <a:spAutoFit/>
          </a:bodyPr>
          <a:lstStyle/>
          <a:p>
            <a:r>
              <a:rPr lang="en-US" altLang="zh-TW" sz="2400" dirty="0"/>
              <a:t>Update parameters once</a:t>
            </a:r>
            <a:endParaRPr lang="zh-TW" altLang="en-US" sz="2400" dirty="0"/>
          </a:p>
        </p:txBody>
      </p:sp>
      <p:sp>
        <p:nvSpPr>
          <p:cNvPr id="92" name="文字方塊 91"/>
          <p:cNvSpPr txBox="1"/>
          <p:nvPr/>
        </p:nvSpPr>
        <p:spPr>
          <a:xfrm>
            <a:off x="5726242" y="3950553"/>
            <a:ext cx="3507698" cy="461665"/>
          </a:xfrm>
          <a:prstGeom prst="rect">
            <a:avLst/>
          </a:prstGeom>
          <a:noFill/>
        </p:spPr>
        <p:txBody>
          <a:bodyPr wrap="square" rtlCol="0">
            <a:spAutoFit/>
          </a:bodyPr>
          <a:lstStyle/>
          <a:p>
            <a:r>
              <a:rPr lang="en-US" altLang="zh-TW" sz="2400" dirty="0"/>
              <a:t>Update parameters once</a:t>
            </a:r>
            <a:endParaRPr lang="zh-TW" altLang="en-US" sz="2400" dirty="0"/>
          </a:p>
        </p:txBody>
      </p:sp>
      <p:sp>
        <p:nvSpPr>
          <p:cNvPr id="93" name="文字方塊 92"/>
          <p:cNvSpPr txBox="1"/>
          <p:nvPr/>
        </p:nvSpPr>
        <p:spPr>
          <a:xfrm>
            <a:off x="5228849" y="4734287"/>
            <a:ext cx="3537276" cy="830997"/>
          </a:xfrm>
          <a:prstGeom prst="rect">
            <a:avLst/>
          </a:prstGeom>
          <a:noFill/>
        </p:spPr>
        <p:txBody>
          <a:bodyPr wrap="square" rtlCol="0">
            <a:spAutoFit/>
          </a:bodyPr>
          <a:lstStyle/>
          <a:p>
            <a:pPr marL="514350" indent="-514350">
              <a:buFont typeface="Wingdings" panose="05000000000000000000" pitchFamily="2" charset="2"/>
              <a:buChar char="Ø"/>
            </a:pPr>
            <a:r>
              <a:rPr lang="en-US" altLang="zh-TW" sz="2400" dirty="0"/>
              <a:t>Until all mini-batches have been picked</a:t>
            </a:r>
            <a:endParaRPr lang="zh-TW" altLang="en-US" sz="2400" baseline="30000" dirty="0"/>
          </a:p>
        </p:txBody>
      </p:sp>
      <p:sp>
        <p:nvSpPr>
          <p:cNvPr id="96" name="文字方塊 95"/>
          <p:cNvSpPr txBox="1"/>
          <p:nvPr/>
        </p:nvSpPr>
        <p:spPr>
          <a:xfrm rot="5400000">
            <a:off x="6523363" y="4589259"/>
            <a:ext cx="751076" cy="461665"/>
          </a:xfrm>
          <a:prstGeom prst="rect">
            <a:avLst/>
          </a:prstGeom>
          <a:noFill/>
        </p:spPr>
        <p:txBody>
          <a:bodyPr wrap="square" rtlCol="0">
            <a:spAutoFit/>
          </a:bodyPr>
          <a:lstStyle/>
          <a:p>
            <a:r>
              <a:rPr lang="en-US" altLang="zh-TW" sz="2400" dirty="0"/>
              <a:t>…</a:t>
            </a:r>
            <a:endParaRPr lang="zh-TW" altLang="en-US" sz="2400" baseline="30000" dirty="0"/>
          </a:p>
        </p:txBody>
      </p:sp>
      <p:sp>
        <p:nvSpPr>
          <p:cNvPr id="98" name="矩形 97"/>
          <p:cNvSpPr/>
          <p:nvPr/>
        </p:nvSpPr>
        <p:spPr>
          <a:xfrm>
            <a:off x="5951196" y="5552015"/>
            <a:ext cx="2209169" cy="44716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TW" sz="2400" dirty="0"/>
              <a:t>one epoch</a:t>
            </a:r>
            <a:endParaRPr lang="zh-TW" altLang="en-US" sz="2400" dirty="0"/>
          </a:p>
        </p:txBody>
      </p:sp>
      <p:sp>
        <p:nvSpPr>
          <p:cNvPr id="99" name="矩形 98"/>
          <p:cNvSpPr/>
          <p:nvPr/>
        </p:nvSpPr>
        <p:spPr>
          <a:xfrm>
            <a:off x="5201053" y="1796342"/>
            <a:ext cx="3820463" cy="3728024"/>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0" name="矩形 99"/>
          <p:cNvSpPr/>
          <p:nvPr/>
        </p:nvSpPr>
        <p:spPr>
          <a:xfrm>
            <a:off x="5335426" y="6082993"/>
            <a:ext cx="3436207" cy="518351"/>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TW" sz="2400" dirty="0"/>
              <a:t>Repeat the above process</a:t>
            </a:r>
            <a:endParaRPr lang="zh-TW" altLang="en-US" sz="2400" dirty="0"/>
          </a:p>
        </p:txBody>
      </p:sp>
      <p:sp>
        <p:nvSpPr>
          <p:cNvPr id="3" name="文字方塊 2"/>
          <p:cNvSpPr txBox="1"/>
          <p:nvPr/>
        </p:nvSpPr>
        <p:spPr>
          <a:xfrm>
            <a:off x="3412177" y="156580"/>
            <a:ext cx="5559485" cy="52322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TW" sz="2800" dirty="0"/>
              <a:t>We do not really minimize total loss!</a:t>
            </a:r>
            <a:endParaRPr lang="zh-TW" altLang="en-US" sz="2800" dirty="0"/>
          </a:p>
        </p:txBody>
      </p:sp>
    </p:spTree>
    <p:extLst>
      <p:ext uri="{BB962C8B-B14F-4D97-AF65-F5344CB8AC3E}">
        <p14:creationId xmlns:p14="http://schemas.microsoft.com/office/powerpoint/2010/main" val="313131645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9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P spid="95" grpId="0"/>
      <p:bldP spid="97" grpId="0"/>
      <p:bldP spid="107" grpId="0"/>
      <p:bldP spid="108" grpId="0"/>
      <p:bldP spid="109" grpId="0" animBg="1"/>
      <p:bldP spid="110" grpId="0" animBg="1"/>
      <p:bldP spid="112" grpId="0"/>
      <p:bldP spid="113" grpId="0"/>
      <p:bldP spid="7" grpId="0"/>
      <p:bldP spid="92" grpId="0"/>
      <p:bldP spid="93" grpId="0"/>
      <p:bldP spid="96" grpId="0"/>
      <p:bldP spid="98" grpId="0" animBg="1"/>
      <p:bldP spid="99" grpId="0" animBg="1"/>
      <p:bldP spid="100" grpId="0" animBg="1"/>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5081" y="2920369"/>
            <a:ext cx="4800001" cy="3600000"/>
          </a:xfrm>
          <a:prstGeom prst="rect">
            <a:avLst/>
          </a:prstGeom>
        </p:spPr>
      </p:pic>
      <p:sp>
        <p:nvSpPr>
          <p:cNvPr id="2" name="標題 1"/>
          <p:cNvSpPr>
            <a:spLocks noGrp="1"/>
          </p:cNvSpPr>
          <p:nvPr>
            <p:ph type="title"/>
          </p:nvPr>
        </p:nvSpPr>
        <p:spPr/>
        <p:txBody>
          <a:bodyPr/>
          <a:lstStyle/>
          <a:p>
            <a:r>
              <a:rPr lang="en-US" altLang="zh-TW" dirty="0"/>
              <a:t>Stochastic Gradient Descent</a:t>
            </a:r>
            <a:endParaRPr lang="zh-TW" altLang="en-US" dirty="0"/>
          </a:p>
        </p:txBody>
      </p:sp>
      <p:pic>
        <p:nvPicPr>
          <p:cNvPr id="4" name="內容版面配置區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950929"/>
            <a:ext cx="4800000" cy="3600000"/>
          </a:xfrm>
          <a:prstGeom prst="rect">
            <a:avLst/>
          </a:prstGeom>
        </p:spPr>
      </p:pic>
      <p:sp>
        <p:nvSpPr>
          <p:cNvPr id="6" name="文字方塊 5"/>
          <p:cNvSpPr txBox="1"/>
          <p:nvPr/>
        </p:nvSpPr>
        <p:spPr>
          <a:xfrm>
            <a:off x="591165" y="1938009"/>
            <a:ext cx="3438524" cy="461665"/>
          </a:xfrm>
          <a:prstGeom prst="rect">
            <a:avLst/>
          </a:prstGeom>
          <a:noFill/>
        </p:spPr>
        <p:txBody>
          <a:bodyPr wrap="square" rtlCol="0">
            <a:spAutoFit/>
          </a:bodyPr>
          <a:lstStyle/>
          <a:p>
            <a:r>
              <a:rPr lang="en-US" altLang="zh-TW" sz="2400" b="1" i="1" u="sng" dirty="0"/>
              <a:t>Gradient Descent</a:t>
            </a:r>
            <a:endParaRPr lang="zh-TW" altLang="en-US" sz="2400" b="1" i="1" u="sng" dirty="0"/>
          </a:p>
        </p:txBody>
      </p:sp>
      <p:sp>
        <p:nvSpPr>
          <p:cNvPr id="7" name="文字方塊 6"/>
          <p:cNvSpPr txBox="1"/>
          <p:nvPr/>
        </p:nvSpPr>
        <p:spPr>
          <a:xfrm>
            <a:off x="4720771" y="1410202"/>
            <a:ext cx="3790350" cy="461665"/>
          </a:xfrm>
          <a:prstGeom prst="rect">
            <a:avLst/>
          </a:prstGeom>
          <a:noFill/>
        </p:spPr>
        <p:txBody>
          <a:bodyPr wrap="square" rtlCol="0">
            <a:spAutoFit/>
          </a:bodyPr>
          <a:lstStyle/>
          <a:p>
            <a:pPr algn="ctr"/>
            <a:r>
              <a:rPr lang="en-US" altLang="zh-TW" sz="2400" b="1" i="1" u="sng" dirty="0"/>
              <a:t>Stochastic Gradient Descent</a:t>
            </a:r>
            <a:endParaRPr lang="zh-TW" altLang="en-US" sz="2400" b="1" i="1" u="sng" dirty="0"/>
          </a:p>
        </p:txBody>
      </p:sp>
      <p:sp>
        <p:nvSpPr>
          <p:cNvPr id="8" name="文字方塊 7"/>
          <p:cNvSpPr txBox="1"/>
          <p:nvPr/>
        </p:nvSpPr>
        <p:spPr>
          <a:xfrm>
            <a:off x="5218179" y="5501129"/>
            <a:ext cx="1760443" cy="830997"/>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t>See all examples</a:t>
            </a:r>
            <a:endParaRPr lang="zh-TW" altLang="en-US" sz="2400" dirty="0"/>
          </a:p>
        </p:txBody>
      </p:sp>
      <p:sp>
        <p:nvSpPr>
          <p:cNvPr id="9" name="文字方塊 8"/>
          <p:cNvSpPr txBox="1"/>
          <p:nvPr/>
        </p:nvSpPr>
        <p:spPr>
          <a:xfrm>
            <a:off x="1308382" y="3685004"/>
            <a:ext cx="1698171" cy="83099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400" dirty="0"/>
              <a:t>See all examples</a:t>
            </a:r>
            <a:endParaRPr lang="zh-TW" altLang="en-US" sz="2400" dirty="0"/>
          </a:p>
        </p:txBody>
      </p:sp>
      <p:sp>
        <p:nvSpPr>
          <p:cNvPr id="11" name="文字方塊 10"/>
          <p:cNvSpPr txBox="1"/>
          <p:nvPr/>
        </p:nvSpPr>
        <p:spPr>
          <a:xfrm>
            <a:off x="5261587" y="3591070"/>
            <a:ext cx="1807162" cy="830997"/>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altLang="zh-TW" sz="2400" dirty="0"/>
              <a:t>See only one example</a:t>
            </a:r>
            <a:endParaRPr lang="zh-TW" altLang="en-US" sz="2400" dirty="0"/>
          </a:p>
        </p:txBody>
      </p:sp>
      <p:cxnSp>
        <p:nvCxnSpPr>
          <p:cNvPr id="14" name="直線單箭頭接點 13"/>
          <p:cNvCxnSpPr>
            <a:endCxn id="8" idx="3"/>
          </p:cNvCxnSpPr>
          <p:nvPr/>
        </p:nvCxnSpPr>
        <p:spPr>
          <a:xfrm flipH="1">
            <a:off x="6978622" y="5501129"/>
            <a:ext cx="195234" cy="41549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文字方塊 14"/>
          <p:cNvSpPr txBox="1"/>
          <p:nvPr/>
        </p:nvSpPr>
        <p:spPr>
          <a:xfrm>
            <a:off x="807831" y="2394263"/>
            <a:ext cx="3306115" cy="830997"/>
          </a:xfrm>
          <a:prstGeom prst="rect">
            <a:avLst/>
          </a:prstGeom>
          <a:noFill/>
        </p:spPr>
        <p:txBody>
          <a:bodyPr wrap="square" rtlCol="0">
            <a:spAutoFit/>
          </a:bodyPr>
          <a:lstStyle/>
          <a:p>
            <a:r>
              <a:rPr lang="en-US" altLang="zh-TW" sz="2400" dirty="0"/>
              <a:t>Update after seeing all examples</a:t>
            </a:r>
            <a:endParaRPr lang="zh-TW" altLang="en-US" sz="2400" dirty="0"/>
          </a:p>
        </p:txBody>
      </p:sp>
      <p:sp>
        <p:nvSpPr>
          <p:cNvPr id="18" name="文字方塊 17"/>
          <p:cNvSpPr txBox="1"/>
          <p:nvPr/>
        </p:nvSpPr>
        <p:spPr>
          <a:xfrm>
            <a:off x="4993307" y="2344096"/>
            <a:ext cx="4008467" cy="830997"/>
          </a:xfrm>
          <a:prstGeom prst="rect">
            <a:avLst/>
          </a:prstGeom>
          <a:noFill/>
        </p:spPr>
        <p:txBody>
          <a:bodyPr wrap="square" rtlCol="0">
            <a:spAutoFit/>
          </a:bodyPr>
          <a:lstStyle/>
          <a:p>
            <a:r>
              <a:rPr lang="en-US" altLang="zh-TW" sz="2400" dirty="0"/>
              <a:t>If there are 20 examples, </a:t>
            </a:r>
          </a:p>
          <a:p>
            <a:r>
              <a:rPr lang="en-US" altLang="zh-TW" sz="2400" dirty="0"/>
              <a:t>20 times faster.</a:t>
            </a:r>
            <a:endParaRPr lang="zh-TW" altLang="en-US" sz="2400" dirty="0"/>
          </a:p>
        </p:txBody>
      </p:sp>
      <p:cxnSp>
        <p:nvCxnSpPr>
          <p:cNvPr id="21" name="直線單箭頭接點 20"/>
          <p:cNvCxnSpPr/>
          <p:nvPr/>
        </p:nvCxnSpPr>
        <p:spPr>
          <a:xfrm flipH="1">
            <a:off x="7054993" y="3557099"/>
            <a:ext cx="591165" cy="44947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文字方塊 15"/>
          <p:cNvSpPr txBox="1"/>
          <p:nvPr/>
        </p:nvSpPr>
        <p:spPr>
          <a:xfrm>
            <a:off x="4993307" y="1922261"/>
            <a:ext cx="3306115" cy="461665"/>
          </a:xfrm>
          <a:prstGeom prst="rect">
            <a:avLst/>
          </a:prstGeom>
          <a:noFill/>
        </p:spPr>
        <p:txBody>
          <a:bodyPr wrap="square" rtlCol="0">
            <a:spAutoFit/>
          </a:bodyPr>
          <a:lstStyle/>
          <a:p>
            <a:r>
              <a:rPr lang="en-US" altLang="zh-TW" sz="2400" dirty="0"/>
              <a:t>Update for each example</a:t>
            </a:r>
            <a:endParaRPr lang="zh-TW" altLang="en-US" sz="2400" dirty="0"/>
          </a:p>
        </p:txBody>
      </p:sp>
      <p:grpSp>
        <p:nvGrpSpPr>
          <p:cNvPr id="3" name="群組 2">
            <a:extLst>
              <a:ext uri="{FF2B5EF4-FFF2-40B4-BE49-F238E27FC236}">
                <a16:creationId xmlns:a16="http://schemas.microsoft.com/office/drawing/2014/main" id="{CBB44967-3443-4321-A6F5-10EAE839BB64}"/>
              </a:ext>
            </a:extLst>
          </p:cNvPr>
          <p:cNvGrpSpPr/>
          <p:nvPr/>
        </p:nvGrpSpPr>
        <p:grpSpPr>
          <a:xfrm>
            <a:off x="2146105" y="95077"/>
            <a:ext cx="7053272" cy="531659"/>
            <a:chOff x="2146105" y="95077"/>
            <a:chExt cx="7053272" cy="531659"/>
          </a:xfrm>
        </p:grpSpPr>
        <p:sp>
          <p:nvSpPr>
            <p:cNvPr id="17" name="文字方塊 16">
              <a:extLst>
                <a:ext uri="{FF2B5EF4-FFF2-40B4-BE49-F238E27FC236}">
                  <a16:creationId xmlns:a16="http://schemas.microsoft.com/office/drawing/2014/main" id="{B1E25E62-A95C-4419-8131-2D298563A5DB}"/>
                </a:ext>
              </a:extLst>
            </p:cNvPr>
            <p:cNvSpPr txBox="1"/>
            <p:nvPr/>
          </p:nvSpPr>
          <p:spPr>
            <a:xfrm>
              <a:off x="2146105" y="95077"/>
              <a:ext cx="2147431" cy="523220"/>
            </a:xfrm>
            <a:prstGeom prst="rect">
              <a:avLst/>
            </a:prstGeom>
            <a:noFill/>
          </p:spPr>
          <p:txBody>
            <a:bodyPr wrap="square" rtlCol="0">
              <a:spAutoFit/>
            </a:bodyPr>
            <a:lstStyle/>
            <a:p>
              <a:pPr algn="ctr"/>
              <a:r>
                <a:rPr lang="en-US" altLang="zh-TW" sz="2800" dirty="0">
                  <a:solidFill>
                    <a:srgbClr val="FF0000"/>
                  </a:solidFill>
                </a:rPr>
                <a:t>Batch size = 1</a:t>
              </a:r>
              <a:endParaRPr lang="zh-TW" altLang="en-US" sz="2800" dirty="0">
                <a:solidFill>
                  <a:srgbClr val="FF0000"/>
                </a:solidFill>
              </a:endParaRPr>
            </a:p>
          </p:txBody>
        </p:sp>
        <p:sp>
          <p:nvSpPr>
            <p:cNvPr id="19" name="文字方塊 18">
              <a:extLst>
                <a:ext uri="{FF2B5EF4-FFF2-40B4-BE49-F238E27FC236}">
                  <a16:creationId xmlns:a16="http://schemas.microsoft.com/office/drawing/2014/main" id="{9FE4E854-52B0-44E4-88C4-882607382245}"/>
                </a:ext>
              </a:extLst>
            </p:cNvPr>
            <p:cNvSpPr txBox="1"/>
            <p:nvPr/>
          </p:nvSpPr>
          <p:spPr>
            <a:xfrm>
              <a:off x="4732377" y="103516"/>
              <a:ext cx="4467000" cy="523220"/>
            </a:xfrm>
            <a:prstGeom prst="rect">
              <a:avLst/>
            </a:prstGeom>
            <a:noFill/>
          </p:spPr>
          <p:txBody>
            <a:bodyPr wrap="square" rtlCol="0">
              <a:spAutoFit/>
            </a:bodyPr>
            <a:lstStyle/>
            <a:p>
              <a:pPr algn="ctr"/>
              <a:r>
                <a:rPr lang="en-US" altLang="zh-TW" sz="2800" dirty="0">
                  <a:solidFill>
                    <a:srgbClr val="FF0000"/>
                  </a:solidFill>
                </a:rPr>
                <a:t>Stochastic gradient descent</a:t>
              </a:r>
              <a:endParaRPr lang="zh-TW" altLang="en-US" sz="2800" dirty="0">
                <a:solidFill>
                  <a:srgbClr val="FF0000"/>
                </a:solidFill>
              </a:endParaRPr>
            </a:p>
          </p:txBody>
        </p:sp>
        <p:sp>
          <p:nvSpPr>
            <p:cNvPr id="20" name="箭號: 向右 19">
              <a:extLst>
                <a:ext uri="{FF2B5EF4-FFF2-40B4-BE49-F238E27FC236}">
                  <a16:creationId xmlns:a16="http://schemas.microsoft.com/office/drawing/2014/main" id="{7945A896-1939-4CC4-AEC6-F02FD21C1B26}"/>
                </a:ext>
              </a:extLst>
            </p:cNvPr>
            <p:cNvSpPr/>
            <p:nvPr/>
          </p:nvSpPr>
          <p:spPr>
            <a:xfrm>
              <a:off x="4333319" y="211536"/>
              <a:ext cx="495298" cy="35136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2128793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Speed </a:t>
            </a:r>
            <a:endParaRPr lang="zh-TW" altLang="en-US" dirty="0"/>
          </a:p>
        </p:txBody>
      </p:sp>
      <p:sp>
        <p:nvSpPr>
          <p:cNvPr id="3" name="內容版面配置區 2"/>
          <p:cNvSpPr>
            <a:spLocks noGrp="1"/>
          </p:cNvSpPr>
          <p:nvPr>
            <p:ph idx="1"/>
          </p:nvPr>
        </p:nvSpPr>
        <p:spPr/>
        <p:txBody>
          <a:bodyPr>
            <a:normAutofit/>
          </a:bodyPr>
          <a:lstStyle/>
          <a:p>
            <a:r>
              <a:rPr lang="en-US" altLang="zh-TW" sz="2400" dirty="0"/>
              <a:t>Smaller batch size means more updates in one epoch</a:t>
            </a:r>
          </a:p>
          <a:p>
            <a:pPr lvl="1"/>
            <a:r>
              <a:rPr lang="en-US" altLang="zh-TW" dirty="0"/>
              <a:t>E.g. 50000 examples</a:t>
            </a:r>
          </a:p>
          <a:p>
            <a:pPr lvl="1"/>
            <a:r>
              <a:rPr lang="en-US" altLang="zh-TW" dirty="0"/>
              <a:t>batch size = 1, 50000 updates in one epoch</a:t>
            </a:r>
          </a:p>
          <a:p>
            <a:pPr lvl="1"/>
            <a:r>
              <a:rPr lang="en-US" altLang="zh-TW" dirty="0"/>
              <a:t>batch size = 10, 5000 updates in one epoch</a:t>
            </a:r>
          </a:p>
        </p:txBody>
      </p:sp>
      <p:pic>
        <p:nvPicPr>
          <p:cNvPr id="4" name="圖片 3"/>
          <p:cNvPicPr>
            <a:picLocks noChangeAspect="1"/>
          </p:cNvPicPr>
          <p:nvPr/>
        </p:nvPicPr>
        <p:blipFill>
          <a:blip r:embed="rId3"/>
          <a:stretch>
            <a:fillRect/>
          </a:stretch>
        </p:blipFill>
        <p:spPr>
          <a:xfrm>
            <a:off x="1154566" y="3441265"/>
            <a:ext cx="6139608" cy="3304879"/>
          </a:xfrm>
          <a:prstGeom prst="rect">
            <a:avLst/>
          </a:prstGeom>
        </p:spPr>
      </p:pic>
      <p:sp>
        <p:nvSpPr>
          <p:cNvPr id="5" name="文字方塊 4"/>
          <p:cNvSpPr txBox="1"/>
          <p:nvPr/>
        </p:nvSpPr>
        <p:spPr>
          <a:xfrm>
            <a:off x="5443828" y="5261954"/>
            <a:ext cx="3401559" cy="830997"/>
          </a:xfrm>
          <a:prstGeom prst="rect">
            <a:avLst/>
          </a:prstGeom>
          <a:noFill/>
        </p:spPr>
        <p:txBody>
          <a:bodyPr wrap="square" rtlCol="0">
            <a:spAutoFit/>
          </a:bodyPr>
          <a:lstStyle/>
          <a:p>
            <a:r>
              <a:rPr lang="en-US" altLang="zh-TW" sz="2400" dirty="0"/>
              <a:t>GTX 980 on MNIST with 50000 training examples</a:t>
            </a:r>
            <a:endParaRPr lang="zh-TW" altLang="en-US" sz="2400" dirty="0"/>
          </a:p>
        </p:txBody>
      </p:sp>
      <p:sp>
        <p:nvSpPr>
          <p:cNvPr id="6" name="文字方塊 5"/>
          <p:cNvSpPr txBox="1"/>
          <p:nvPr/>
        </p:nvSpPr>
        <p:spPr>
          <a:xfrm>
            <a:off x="2067670" y="3709481"/>
            <a:ext cx="9144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TW" sz="2400" dirty="0"/>
              <a:t>166s</a:t>
            </a:r>
            <a:endParaRPr lang="zh-TW" altLang="en-US" sz="2400" dirty="0"/>
          </a:p>
        </p:txBody>
      </p:sp>
      <p:sp>
        <p:nvSpPr>
          <p:cNvPr id="7" name="文字方塊 6"/>
          <p:cNvSpPr txBox="1"/>
          <p:nvPr/>
        </p:nvSpPr>
        <p:spPr>
          <a:xfrm>
            <a:off x="6772276" y="2512525"/>
            <a:ext cx="9144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TW" sz="2400" dirty="0"/>
              <a:t>166s</a:t>
            </a:r>
            <a:endParaRPr lang="zh-TW" altLang="en-US" sz="2400" dirty="0"/>
          </a:p>
        </p:txBody>
      </p:sp>
      <p:sp>
        <p:nvSpPr>
          <p:cNvPr id="8" name="文字方塊 7"/>
          <p:cNvSpPr txBox="1"/>
          <p:nvPr/>
        </p:nvSpPr>
        <p:spPr>
          <a:xfrm>
            <a:off x="6772276" y="2998763"/>
            <a:ext cx="914400"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TW" sz="2400" dirty="0"/>
              <a:t>17s</a:t>
            </a:r>
            <a:endParaRPr lang="zh-TW" altLang="en-US" sz="2400" dirty="0"/>
          </a:p>
        </p:txBody>
      </p:sp>
      <p:sp>
        <p:nvSpPr>
          <p:cNvPr id="9" name="文字方塊 8"/>
          <p:cNvSpPr txBox="1"/>
          <p:nvPr/>
        </p:nvSpPr>
        <p:spPr>
          <a:xfrm>
            <a:off x="3119502" y="5308747"/>
            <a:ext cx="914400"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TW" sz="2400" dirty="0"/>
              <a:t>17s</a:t>
            </a:r>
            <a:endParaRPr lang="zh-TW" altLang="en-US" sz="2400" dirty="0"/>
          </a:p>
        </p:txBody>
      </p:sp>
      <p:sp>
        <p:nvSpPr>
          <p:cNvPr id="10" name="文字方塊 9"/>
          <p:cNvSpPr txBox="1"/>
          <p:nvPr/>
        </p:nvSpPr>
        <p:spPr>
          <a:xfrm>
            <a:off x="7655216" y="2538063"/>
            <a:ext cx="1190171" cy="461665"/>
          </a:xfrm>
          <a:prstGeom prst="rect">
            <a:avLst/>
          </a:prstGeom>
          <a:noFill/>
        </p:spPr>
        <p:txBody>
          <a:bodyPr wrap="square" rtlCol="0">
            <a:spAutoFit/>
          </a:bodyPr>
          <a:lstStyle/>
          <a:p>
            <a:r>
              <a:rPr lang="en-US" altLang="zh-TW" sz="2400" dirty="0"/>
              <a:t>1 epoch</a:t>
            </a:r>
            <a:endParaRPr lang="zh-TW" altLang="en-US" sz="2400" dirty="0"/>
          </a:p>
        </p:txBody>
      </p:sp>
      <p:sp>
        <p:nvSpPr>
          <p:cNvPr id="11" name="文字方塊 10"/>
          <p:cNvSpPr txBox="1"/>
          <p:nvPr/>
        </p:nvSpPr>
        <p:spPr>
          <a:xfrm>
            <a:off x="7655216" y="2979600"/>
            <a:ext cx="1488784" cy="461665"/>
          </a:xfrm>
          <a:prstGeom prst="rect">
            <a:avLst/>
          </a:prstGeom>
          <a:noFill/>
        </p:spPr>
        <p:txBody>
          <a:bodyPr wrap="square" rtlCol="0">
            <a:spAutoFit/>
          </a:bodyPr>
          <a:lstStyle/>
          <a:p>
            <a:r>
              <a:rPr lang="en-US" altLang="zh-TW" sz="2400" dirty="0"/>
              <a:t>10 epoch</a:t>
            </a:r>
            <a:endParaRPr lang="zh-TW" altLang="en-US" sz="2400" dirty="0"/>
          </a:p>
        </p:txBody>
      </p:sp>
      <p:sp>
        <p:nvSpPr>
          <p:cNvPr id="12" name="文字方塊 11"/>
          <p:cNvSpPr txBox="1"/>
          <p:nvPr/>
        </p:nvSpPr>
        <p:spPr>
          <a:xfrm>
            <a:off x="3610719" y="3700836"/>
            <a:ext cx="5047633" cy="830997"/>
          </a:xfrm>
          <a:prstGeom prst="rect">
            <a:avLst/>
          </a:prstGeom>
          <a:noFill/>
        </p:spPr>
        <p:txBody>
          <a:bodyPr wrap="square" rtlCol="0">
            <a:spAutoFit/>
          </a:bodyPr>
          <a:lstStyle/>
          <a:p>
            <a:r>
              <a:rPr lang="en-US" altLang="zh-TW" sz="2400" dirty="0"/>
              <a:t>Batch size = 1 and 10, update the same amount of times in the same period.</a:t>
            </a:r>
            <a:endParaRPr lang="zh-TW" altLang="en-US" sz="2400" dirty="0"/>
          </a:p>
        </p:txBody>
      </p:sp>
      <p:sp>
        <p:nvSpPr>
          <p:cNvPr id="13" name="文字方塊 12"/>
          <p:cNvSpPr txBox="1"/>
          <p:nvPr/>
        </p:nvSpPr>
        <p:spPr>
          <a:xfrm>
            <a:off x="3610720" y="4500452"/>
            <a:ext cx="5093380" cy="830997"/>
          </a:xfrm>
          <a:prstGeom prst="rect">
            <a:avLst/>
          </a:prstGeom>
          <a:noFill/>
        </p:spPr>
        <p:txBody>
          <a:bodyPr wrap="square" rtlCol="0">
            <a:spAutoFit/>
          </a:bodyPr>
          <a:lstStyle/>
          <a:p>
            <a:r>
              <a:rPr lang="en-US" altLang="zh-TW" sz="2400" dirty="0"/>
              <a:t>Batch size = 10 is more stable, converge faster </a:t>
            </a:r>
            <a:endParaRPr lang="zh-TW" altLang="en-US" sz="2400" dirty="0"/>
          </a:p>
        </p:txBody>
      </p:sp>
      <p:pic>
        <p:nvPicPr>
          <p:cNvPr id="14" name="圖片 13"/>
          <p:cNvPicPr>
            <a:picLocks noChangeAspect="1"/>
          </p:cNvPicPr>
          <p:nvPr/>
        </p:nvPicPr>
        <p:blipFill>
          <a:blip r:embed="rId4"/>
          <a:stretch>
            <a:fillRect/>
          </a:stretch>
        </p:blipFill>
        <p:spPr>
          <a:xfrm>
            <a:off x="568018" y="2879213"/>
            <a:ext cx="638695" cy="562052"/>
          </a:xfrm>
          <a:prstGeom prst="rect">
            <a:avLst/>
          </a:prstGeom>
        </p:spPr>
      </p:pic>
      <p:sp>
        <p:nvSpPr>
          <p:cNvPr id="15" name="矩形 14"/>
          <p:cNvSpPr/>
          <p:nvPr/>
        </p:nvSpPr>
        <p:spPr>
          <a:xfrm>
            <a:off x="4148895" y="461135"/>
            <a:ext cx="4571923" cy="954107"/>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r>
              <a:rPr lang="en-US" altLang="zh-TW" sz="2800" dirty="0"/>
              <a:t>Very large batch size can yield worse performance</a:t>
            </a:r>
            <a:endParaRPr lang="zh-TW" altLang="en-US" sz="2800" dirty="0"/>
          </a:p>
        </p:txBody>
      </p:sp>
    </p:spTree>
    <p:extLst>
      <p:ext uri="{BB962C8B-B14F-4D97-AF65-F5344CB8AC3E}">
        <p14:creationId xmlns:p14="http://schemas.microsoft.com/office/powerpoint/2010/main" val="119615722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animBg="1"/>
      <p:bldP spid="7" grpId="0" animBg="1"/>
      <p:bldP spid="8" grpId="0" animBg="1"/>
      <p:bldP spid="9" grpId="0" animBg="1"/>
      <p:bldP spid="10" grpId="0"/>
      <p:bldP spid="11" grpId="0"/>
      <p:bldP spid="12" grpId="0"/>
      <p:bldP spid="13" grpId="0"/>
      <p:bldP spid="1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73" name="文字方塊 172"/>
              <p:cNvSpPr txBox="1"/>
              <p:nvPr/>
            </p:nvSpPr>
            <p:spPr>
              <a:xfrm>
                <a:off x="321349" y="5960609"/>
                <a:ext cx="850130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i="1" smtClean="0">
                          <a:latin typeface="Cambria Math" panose="02040503050406030204" pitchFamily="18" charset="0"/>
                        </a:rPr>
                        <m:t>𝜎</m:t>
                      </m:r>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                                                                                                                  </m:t>
                          </m:r>
                        </m:e>
                      </m:d>
                    </m:oMath>
                  </m:oMathPara>
                </a14:m>
                <a:endParaRPr lang="zh-TW" altLang="en-US" sz="2400" dirty="0"/>
              </a:p>
            </p:txBody>
          </p:sp>
        </mc:Choice>
        <mc:Fallback xmlns="">
          <p:sp>
            <p:nvSpPr>
              <p:cNvPr id="173" name="文字方塊 172"/>
              <p:cNvSpPr txBox="1">
                <a:spLocks noRot="1" noChangeAspect="1" noMove="1" noResize="1" noEditPoints="1" noAdjustHandles="1" noChangeArrowheads="1" noChangeShapeType="1" noTextEdit="1"/>
              </p:cNvSpPr>
              <p:nvPr/>
            </p:nvSpPr>
            <p:spPr>
              <a:xfrm>
                <a:off x="321349" y="5960609"/>
                <a:ext cx="8501302" cy="369332"/>
              </a:xfrm>
              <a:prstGeom prst="rect">
                <a:avLst/>
              </a:prstGeom>
              <a:blipFill rotWithShape="0">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3" name="文字方塊 152"/>
              <p:cNvSpPr txBox="1"/>
              <p:nvPr/>
            </p:nvSpPr>
            <p:spPr>
              <a:xfrm>
                <a:off x="2399137" y="5965343"/>
                <a:ext cx="51569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𝜎</m:t>
                      </m:r>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                                                                     </m:t>
                          </m:r>
                        </m:e>
                      </m:d>
                    </m:oMath>
                  </m:oMathPara>
                </a14:m>
                <a:endParaRPr lang="zh-TW" altLang="en-US" sz="2400" dirty="0"/>
              </a:p>
            </p:txBody>
          </p:sp>
        </mc:Choice>
        <mc:Fallback xmlns="">
          <p:sp>
            <p:nvSpPr>
              <p:cNvPr id="153" name="文字方塊 152"/>
              <p:cNvSpPr txBox="1">
                <a:spLocks noRot="1" noChangeAspect="1" noMove="1" noResize="1" noEditPoints="1" noAdjustHandles="1" noChangeArrowheads="1" noChangeShapeType="1" noTextEdit="1"/>
              </p:cNvSpPr>
              <p:nvPr/>
            </p:nvSpPr>
            <p:spPr>
              <a:xfrm>
                <a:off x="2399137" y="5965343"/>
                <a:ext cx="5156925" cy="369332"/>
              </a:xfrm>
              <a:prstGeom prst="rect">
                <a:avLst/>
              </a:prstGeom>
              <a:blipFill rotWithShape="0">
                <a:blip r:embed="rId5"/>
                <a:stretch>
                  <a:fillRect l="-355"/>
                </a:stretch>
              </a:blipFill>
            </p:spPr>
            <p:txBody>
              <a:bodyPr/>
              <a:lstStyle/>
              <a:p>
                <a:r>
                  <a:rPr lang="zh-TW" altLang="en-US">
                    <a:noFill/>
                  </a:rPr>
                  <a:t> </a:t>
                </a:r>
              </a:p>
            </p:txBody>
          </p:sp>
        </mc:Fallback>
      </mc:AlternateContent>
      <p:sp>
        <p:nvSpPr>
          <p:cNvPr id="78" name="矩形 77"/>
          <p:cNvSpPr/>
          <p:nvPr/>
        </p:nvSpPr>
        <p:spPr>
          <a:xfrm>
            <a:off x="7180166" y="1554096"/>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4" name="矩形 73"/>
          <p:cNvSpPr/>
          <p:nvPr/>
        </p:nvSpPr>
        <p:spPr>
          <a:xfrm>
            <a:off x="3029726" y="1606514"/>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5" name="矩形 74"/>
          <p:cNvSpPr/>
          <p:nvPr/>
        </p:nvSpPr>
        <p:spPr>
          <a:xfrm>
            <a:off x="4355312" y="1590167"/>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6" name="矩形 75"/>
          <p:cNvSpPr/>
          <p:nvPr/>
        </p:nvSpPr>
        <p:spPr>
          <a:xfrm>
            <a:off x="5766871" y="1606514"/>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7" name="矩形 76"/>
          <p:cNvSpPr/>
          <p:nvPr/>
        </p:nvSpPr>
        <p:spPr>
          <a:xfrm>
            <a:off x="1846623" y="1634155"/>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93" name="直線單箭頭接點 92"/>
          <p:cNvCxnSpPr/>
          <p:nvPr/>
        </p:nvCxnSpPr>
        <p:spPr>
          <a:xfrm>
            <a:off x="6153678" y="2654934"/>
            <a:ext cx="10185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p:cNvCxnSpPr/>
          <p:nvPr/>
        </p:nvCxnSpPr>
        <p:spPr>
          <a:xfrm>
            <a:off x="6262994" y="3900824"/>
            <a:ext cx="9057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a:off x="6129794" y="1876131"/>
            <a:ext cx="10503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矩形 95"/>
          <p:cNvSpPr/>
          <p:nvPr/>
        </p:nvSpPr>
        <p:spPr>
          <a:xfrm>
            <a:off x="1915011" y="2351848"/>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97" name="矩形 96"/>
          <p:cNvSpPr/>
          <p:nvPr/>
        </p:nvSpPr>
        <p:spPr>
          <a:xfrm>
            <a:off x="1920829" y="1781519"/>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98" name="Object 12"/>
          <p:cNvGraphicFramePr>
            <a:graphicFrameLocks noChangeAspect="1"/>
          </p:cNvGraphicFramePr>
          <p:nvPr>
            <p:extLst/>
          </p:nvPr>
        </p:nvGraphicFramePr>
        <p:xfrm>
          <a:off x="1933528" y="1686269"/>
          <a:ext cx="325438" cy="461962"/>
        </p:xfrm>
        <a:graphic>
          <a:graphicData uri="http://schemas.openxmlformats.org/presentationml/2006/ole">
            <mc:AlternateContent xmlns:mc="http://schemas.openxmlformats.org/markup-compatibility/2006">
              <mc:Choice xmlns:v="urn:schemas-microsoft-com:vml" Requires="v">
                <p:oleObj spid="_x0000_s19494" name="方程式" r:id="rId6" imgW="152280" imgH="215640" progId="Equation.3">
                  <p:embed/>
                </p:oleObj>
              </mc:Choice>
              <mc:Fallback>
                <p:oleObj name="方程式" r:id="rId6" imgW="152280" imgH="215640" progId="Equation.3">
                  <p:embed/>
                  <p:pic>
                    <p:nvPicPr>
                      <p:cNvPr id="98" name="Object 12"/>
                      <p:cNvPicPr>
                        <a:picLocks noChangeAspect="1" noChangeArrowheads="1"/>
                      </p:cNvPicPr>
                      <p:nvPr/>
                    </p:nvPicPr>
                    <p:blipFill>
                      <a:blip r:embed="rId7"/>
                      <a:srcRect/>
                      <a:stretch>
                        <a:fillRect/>
                      </a:stretch>
                    </p:blipFill>
                    <p:spPr bwMode="auto">
                      <a:xfrm>
                        <a:off x="1933528" y="1686269"/>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 name="Object 12"/>
          <p:cNvGraphicFramePr>
            <a:graphicFrameLocks noChangeAspect="1"/>
          </p:cNvGraphicFramePr>
          <p:nvPr>
            <p:extLst/>
          </p:nvPr>
        </p:nvGraphicFramePr>
        <p:xfrm>
          <a:off x="1938824" y="2268998"/>
          <a:ext cx="352425" cy="461963"/>
        </p:xfrm>
        <a:graphic>
          <a:graphicData uri="http://schemas.openxmlformats.org/presentationml/2006/ole">
            <mc:AlternateContent xmlns:mc="http://schemas.openxmlformats.org/markup-compatibility/2006">
              <mc:Choice xmlns:v="urn:schemas-microsoft-com:vml" Requires="v">
                <p:oleObj spid="_x0000_s19495" name="方程式" r:id="rId8" imgW="164880" imgH="215640" progId="Equation.3">
                  <p:embed/>
                </p:oleObj>
              </mc:Choice>
              <mc:Fallback>
                <p:oleObj name="方程式" r:id="rId8" imgW="164880" imgH="215640" progId="Equation.3">
                  <p:embed/>
                  <p:pic>
                    <p:nvPicPr>
                      <p:cNvPr id="99" name="Object 12"/>
                      <p:cNvPicPr>
                        <a:picLocks noChangeAspect="1" noChangeArrowheads="1"/>
                      </p:cNvPicPr>
                      <p:nvPr/>
                    </p:nvPicPr>
                    <p:blipFill>
                      <a:blip r:embed="rId9"/>
                      <a:srcRect/>
                      <a:stretch>
                        <a:fillRect/>
                      </a:stretch>
                    </p:blipFill>
                    <p:spPr bwMode="auto">
                      <a:xfrm>
                        <a:off x="1938824" y="2268998"/>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0" name="橢圓 99"/>
          <p:cNvSpPr/>
          <p:nvPr/>
        </p:nvSpPr>
        <p:spPr>
          <a:xfrm>
            <a:off x="3126836" y="161751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1" name="橢圓 100"/>
          <p:cNvSpPr/>
          <p:nvPr/>
        </p:nvSpPr>
        <p:spPr>
          <a:xfrm>
            <a:off x="3129178" y="239608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2" name="橢圓 101"/>
          <p:cNvSpPr/>
          <p:nvPr/>
        </p:nvSpPr>
        <p:spPr>
          <a:xfrm>
            <a:off x="3117545" y="362409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3" name="文字方塊 102"/>
          <p:cNvSpPr txBox="1"/>
          <p:nvPr/>
        </p:nvSpPr>
        <p:spPr>
          <a:xfrm rot="5400000">
            <a:off x="3114798" y="304639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04" name="矩形 103"/>
          <p:cNvSpPr/>
          <p:nvPr/>
        </p:nvSpPr>
        <p:spPr>
          <a:xfrm>
            <a:off x="1924536" y="3749605"/>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05" name="Object 12"/>
          <p:cNvGraphicFramePr>
            <a:graphicFrameLocks noChangeAspect="1"/>
          </p:cNvGraphicFramePr>
          <p:nvPr>
            <p:extLst/>
          </p:nvPr>
        </p:nvGraphicFramePr>
        <p:xfrm>
          <a:off x="1921420" y="3653351"/>
          <a:ext cx="407988" cy="488950"/>
        </p:xfrm>
        <a:graphic>
          <a:graphicData uri="http://schemas.openxmlformats.org/presentationml/2006/ole">
            <mc:AlternateContent xmlns:mc="http://schemas.openxmlformats.org/markup-compatibility/2006">
              <mc:Choice xmlns:v="urn:schemas-microsoft-com:vml" Requires="v">
                <p:oleObj spid="_x0000_s19496" name="方程式" r:id="rId10" imgW="190440" imgH="228600" progId="Equation.3">
                  <p:embed/>
                </p:oleObj>
              </mc:Choice>
              <mc:Fallback>
                <p:oleObj name="方程式" r:id="rId10" imgW="190440" imgH="228600" progId="Equation.3">
                  <p:embed/>
                  <p:pic>
                    <p:nvPicPr>
                      <p:cNvPr id="105" name="Object 12"/>
                      <p:cNvPicPr>
                        <a:picLocks noChangeAspect="1" noChangeArrowheads="1"/>
                      </p:cNvPicPr>
                      <p:nvPr/>
                    </p:nvPicPr>
                    <p:blipFill>
                      <a:blip r:embed="rId11"/>
                      <a:srcRect/>
                      <a:stretch>
                        <a:fillRect/>
                      </a:stretch>
                    </p:blipFill>
                    <p:spPr bwMode="auto">
                      <a:xfrm>
                        <a:off x="1921420" y="3653351"/>
                        <a:ext cx="40798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 name="文字方塊 105"/>
          <p:cNvSpPr txBox="1"/>
          <p:nvPr/>
        </p:nvSpPr>
        <p:spPr>
          <a:xfrm rot="5400000">
            <a:off x="1800468" y="3034547"/>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07" name="橢圓 106"/>
          <p:cNvSpPr/>
          <p:nvPr/>
        </p:nvSpPr>
        <p:spPr>
          <a:xfrm>
            <a:off x="4442398" y="161751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08" name="橢圓 107"/>
          <p:cNvSpPr/>
          <p:nvPr/>
        </p:nvSpPr>
        <p:spPr>
          <a:xfrm>
            <a:off x="4444740" y="239608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09" name="橢圓 108"/>
          <p:cNvSpPr/>
          <p:nvPr/>
        </p:nvSpPr>
        <p:spPr>
          <a:xfrm>
            <a:off x="4433107" y="3624098"/>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10" name="文字方塊 109"/>
          <p:cNvSpPr txBox="1"/>
          <p:nvPr/>
        </p:nvSpPr>
        <p:spPr>
          <a:xfrm rot="5400000">
            <a:off x="4430360" y="304639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1" name="橢圓 110"/>
          <p:cNvSpPr/>
          <p:nvPr/>
        </p:nvSpPr>
        <p:spPr>
          <a:xfrm>
            <a:off x="5842715" y="159840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12" name="橢圓 111"/>
          <p:cNvSpPr/>
          <p:nvPr/>
        </p:nvSpPr>
        <p:spPr>
          <a:xfrm>
            <a:off x="5845057" y="2358317"/>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13" name="橢圓 112"/>
          <p:cNvSpPr/>
          <p:nvPr/>
        </p:nvSpPr>
        <p:spPr>
          <a:xfrm>
            <a:off x="5852085" y="3604990"/>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14" name="文字方塊 113"/>
          <p:cNvSpPr txBox="1"/>
          <p:nvPr/>
        </p:nvSpPr>
        <p:spPr>
          <a:xfrm rot="5400000">
            <a:off x="5849338" y="3024120"/>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5" name="文字方塊 114"/>
          <p:cNvSpPr txBox="1"/>
          <p:nvPr/>
        </p:nvSpPr>
        <p:spPr>
          <a:xfrm>
            <a:off x="5014443" y="155893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6" name="文字方塊 115"/>
          <p:cNvSpPr txBox="1"/>
          <p:nvPr/>
        </p:nvSpPr>
        <p:spPr>
          <a:xfrm>
            <a:off x="5032066" y="234443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7" name="文字方塊 116"/>
          <p:cNvSpPr txBox="1"/>
          <p:nvPr/>
        </p:nvSpPr>
        <p:spPr>
          <a:xfrm>
            <a:off x="5044246" y="3600723"/>
            <a:ext cx="769257"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118" name="直線單箭頭接點 117"/>
          <p:cNvCxnSpPr>
            <a:stCxn id="100" idx="6"/>
            <a:endCxn id="107" idx="2"/>
          </p:cNvCxnSpPr>
          <p:nvPr/>
        </p:nvCxnSpPr>
        <p:spPr>
          <a:xfrm>
            <a:off x="3700994" y="190459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p:cNvCxnSpPr/>
          <p:nvPr/>
        </p:nvCxnSpPr>
        <p:spPr>
          <a:xfrm>
            <a:off x="3700994" y="2696347"/>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p:cNvCxnSpPr/>
          <p:nvPr/>
        </p:nvCxnSpPr>
        <p:spPr>
          <a:xfrm>
            <a:off x="3691703" y="391831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p:cNvCxnSpPr>
            <a:stCxn id="101" idx="6"/>
            <a:endCxn id="107" idx="2"/>
          </p:cNvCxnSpPr>
          <p:nvPr/>
        </p:nvCxnSpPr>
        <p:spPr>
          <a:xfrm flipV="1">
            <a:off x="3703336" y="1904595"/>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單箭頭接點 121"/>
          <p:cNvCxnSpPr>
            <a:stCxn id="100" idx="6"/>
            <a:endCxn id="108" idx="2"/>
          </p:cNvCxnSpPr>
          <p:nvPr/>
        </p:nvCxnSpPr>
        <p:spPr>
          <a:xfrm>
            <a:off x="3700994" y="1904595"/>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單箭頭接點 122"/>
          <p:cNvCxnSpPr>
            <a:stCxn id="100" idx="6"/>
            <a:endCxn id="109" idx="2"/>
          </p:cNvCxnSpPr>
          <p:nvPr/>
        </p:nvCxnSpPr>
        <p:spPr>
          <a:xfrm>
            <a:off x="3700994" y="1904595"/>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23"/>
          <p:cNvCxnSpPr>
            <a:stCxn id="101" idx="6"/>
            <a:endCxn id="109" idx="2"/>
          </p:cNvCxnSpPr>
          <p:nvPr/>
        </p:nvCxnSpPr>
        <p:spPr>
          <a:xfrm>
            <a:off x="3703336" y="2683165"/>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線單箭頭接點 124"/>
          <p:cNvCxnSpPr>
            <a:stCxn id="102" idx="6"/>
            <a:endCxn id="107" idx="2"/>
          </p:cNvCxnSpPr>
          <p:nvPr/>
        </p:nvCxnSpPr>
        <p:spPr>
          <a:xfrm flipV="1">
            <a:off x="3691703" y="1904595"/>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單箭頭接點 125"/>
          <p:cNvCxnSpPr>
            <a:stCxn id="102" idx="6"/>
            <a:endCxn id="108" idx="2"/>
          </p:cNvCxnSpPr>
          <p:nvPr/>
        </p:nvCxnSpPr>
        <p:spPr>
          <a:xfrm flipV="1">
            <a:off x="3691703" y="2683165"/>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線單箭頭接點 126"/>
          <p:cNvCxnSpPr>
            <a:endCxn id="100" idx="2"/>
          </p:cNvCxnSpPr>
          <p:nvPr/>
        </p:nvCxnSpPr>
        <p:spPr>
          <a:xfrm flipV="1">
            <a:off x="2267436" y="1904595"/>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線單箭頭接點 127"/>
          <p:cNvCxnSpPr>
            <a:stCxn id="97" idx="3"/>
            <a:endCxn id="101" idx="2"/>
          </p:cNvCxnSpPr>
          <p:nvPr/>
        </p:nvCxnSpPr>
        <p:spPr>
          <a:xfrm>
            <a:off x="2263729" y="1952969"/>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線單箭頭接點 128"/>
          <p:cNvCxnSpPr>
            <a:stCxn id="97" idx="3"/>
            <a:endCxn id="102" idx="2"/>
          </p:cNvCxnSpPr>
          <p:nvPr/>
        </p:nvCxnSpPr>
        <p:spPr>
          <a:xfrm>
            <a:off x="2263729" y="1952969"/>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線單箭頭接點 129"/>
          <p:cNvCxnSpPr>
            <a:stCxn id="99" idx="3"/>
            <a:endCxn id="100" idx="2"/>
          </p:cNvCxnSpPr>
          <p:nvPr/>
        </p:nvCxnSpPr>
        <p:spPr>
          <a:xfrm flipV="1">
            <a:off x="2291249" y="1904595"/>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單箭頭接點 130"/>
          <p:cNvCxnSpPr>
            <a:stCxn id="96" idx="3"/>
            <a:endCxn id="101" idx="2"/>
          </p:cNvCxnSpPr>
          <p:nvPr/>
        </p:nvCxnSpPr>
        <p:spPr>
          <a:xfrm>
            <a:off x="2257911" y="2523298"/>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線單箭頭接點 131"/>
          <p:cNvCxnSpPr>
            <a:stCxn id="96" idx="3"/>
            <a:endCxn id="102" idx="2"/>
          </p:cNvCxnSpPr>
          <p:nvPr/>
        </p:nvCxnSpPr>
        <p:spPr>
          <a:xfrm>
            <a:off x="2257911" y="2523298"/>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單箭頭接點 132"/>
          <p:cNvCxnSpPr>
            <a:stCxn id="105" idx="3"/>
            <a:endCxn id="100" idx="2"/>
          </p:cNvCxnSpPr>
          <p:nvPr/>
        </p:nvCxnSpPr>
        <p:spPr>
          <a:xfrm flipV="1">
            <a:off x="2329408" y="1904595"/>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線單箭頭接點 133"/>
          <p:cNvCxnSpPr>
            <a:stCxn id="105" idx="3"/>
            <a:endCxn id="101" idx="2"/>
          </p:cNvCxnSpPr>
          <p:nvPr/>
        </p:nvCxnSpPr>
        <p:spPr>
          <a:xfrm flipV="1">
            <a:off x="2303039" y="2683165"/>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線單箭頭接點 134"/>
          <p:cNvCxnSpPr>
            <a:stCxn id="105" idx="3"/>
            <a:endCxn id="102" idx="2"/>
          </p:cNvCxnSpPr>
          <p:nvPr/>
        </p:nvCxnSpPr>
        <p:spPr>
          <a:xfrm>
            <a:off x="2303039" y="3897771"/>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6" name="文字方塊 135"/>
          <p:cNvSpPr txBox="1"/>
          <p:nvPr/>
        </p:nvSpPr>
        <p:spPr>
          <a:xfrm rot="5400000">
            <a:off x="7122356" y="305509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37" name="文字方塊 136"/>
          <p:cNvSpPr txBox="1"/>
          <p:nvPr/>
        </p:nvSpPr>
        <p:spPr>
          <a:xfrm>
            <a:off x="7191449" y="1536271"/>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138" name="文字方塊 137"/>
          <p:cNvSpPr txBox="1"/>
          <p:nvPr/>
        </p:nvSpPr>
        <p:spPr>
          <a:xfrm>
            <a:off x="7180166" y="2334491"/>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139" name="文字方塊 138"/>
          <p:cNvSpPr txBox="1"/>
          <p:nvPr/>
        </p:nvSpPr>
        <p:spPr>
          <a:xfrm>
            <a:off x="7180166" y="3600723"/>
            <a:ext cx="631069" cy="523220"/>
          </a:xfrm>
          <a:prstGeom prst="rect">
            <a:avLst/>
          </a:prstGeom>
          <a:noFill/>
        </p:spPr>
        <p:txBody>
          <a:bodyPr wrap="square" rtlCol="0">
            <a:spAutoFit/>
          </a:bodyPr>
          <a:lstStyle/>
          <a:p>
            <a:r>
              <a:rPr lang="en-US" altLang="zh-TW" sz="2800" dirty="0" err="1"/>
              <a:t>y</a:t>
            </a:r>
            <a:r>
              <a:rPr lang="en-US" altLang="zh-TW" sz="2800" baseline="-25000" dirty="0" err="1"/>
              <a:t>M</a:t>
            </a:r>
            <a:endParaRPr lang="zh-TW" altLang="en-US" sz="2800" baseline="-25000" dirty="0"/>
          </a:p>
        </p:txBody>
      </p:sp>
      <p:sp>
        <p:nvSpPr>
          <p:cNvPr id="2" name="標題 1"/>
          <p:cNvSpPr>
            <a:spLocks noGrp="1"/>
          </p:cNvSpPr>
          <p:nvPr>
            <p:ph type="title"/>
          </p:nvPr>
        </p:nvSpPr>
        <p:spPr/>
        <p:txBody>
          <a:bodyPr/>
          <a:lstStyle/>
          <a:p>
            <a:r>
              <a:rPr lang="en-US" altLang="zh-TW" dirty="0"/>
              <a:t>Speed - Matrix Operation </a:t>
            </a:r>
            <a:endParaRPr lang="zh-TW" altLang="en-US" dirty="0"/>
          </a:p>
        </p:txBody>
      </p:sp>
      <p:sp>
        <p:nvSpPr>
          <p:cNvPr id="70" name="矩形 69"/>
          <p:cNvSpPr/>
          <p:nvPr/>
        </p:nvSpPr>
        <p:spPr>
          <a:xfrm>
            <a:off x="2318544" y="218578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1</a:t>
            </a:r>
            <a:endParaRPr lang="zh-TW" altLang="en-US" sz="2400" baseline="30000" dirty="0"/>
          </a:p>
        </p:txBody>
      </p:sp>
      <p:sp>
        <p:nvSpPr>
          <p:cNvPr id="79" name="矩形 78"/>
          <p:cNvSpPr/>
          <p:nvPr/>
        </p:nvSpPr>
        <p:spPr>
          <a:xfrm>
            <a:off x="3706747" y="2193987"/>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2</a:t>
            </a:r>
            <a:endParaRPr lang="zh-TW" altLang="en-US" sz="2400" baseline="30000" dirty="0"/>
          </a:p>
        </p:txBody>
      </p:sp>
      <p:sp>
        <p:nvSpPr>
          <p:cNvPr id="80" name="矩形 79"/>
          <p:cNvSpPr/>
          <p:nvPr/>
        </p:nvSpPr>
        <p:spPr>
          <a:xfrm>
            <a:off x="5172752" y="2187088"/>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L</a:t>
            </a:r>
            <a:endParaRPr lang="zh-TW" altLang="en-US" sz="2400" baseline="30000" dirty="0"/>
          </a:p>
        </p:txBody>
      </p:sp>
      <p:sp>
        <p:nvSpPr>
          <p:cNvPr id="82" name="矩形 81"/>
          <p:cNvSpPr/>
          <p:nvPr/>
        </p:nvSpPr>
        <p:spPr>
          <a:xfrm>
            <a:off x="4322227" y="2527382"/>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2</a:t>
            </a:r>
            <a:endParaRPr lang="zh-TW" altLang="en-US" sz="2400" baseline="30000" dirty="0"/>
          </a:p>
        </p:txBody>
      </p:sp>
      <p:sp>
        <p:nvSpPr>
          <p:cNvPr id="83" name="矩形 82"/>
          <p:cNvSpPr/>
          <p:nvPr/>
        </p:nvSpPr>
        <p:spPr>
          <a:xfrm>
            <a:off x="5812126" y="2503875"/>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err="1"/>
              <a:t>b</a:t>
            </a:r>
            <a:r>
              <a:rPr lang="en-US" altLang="zh-TW" sz="2400" baseline="30000" dirty="0" err="1"/>
              <a:t>L</a:t>
            </a:r>
            <a:endParaRPr lang="zh-TW" altLang="en-US" sz="2400" baseline="30000" dirty="0"/>
          </a:p>
        </p:txBody>
      </p:sp>
      <p:sp>
        <p:nvSpPr>
          <p:cNvPr id="88" name="矩形 87"/>
          <p:cNvSpPr/>
          <p:nvPr/>
        </p:nvSpPr>
        <p:spPr>
          <a:xfrm>
            <a:off x="2230673" y="3581029"/>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x</a:t>
            </a:r>
            <a:endParaRPr lang="zh-TW" altLang="en-US" sz="2400" dirty="0"/>
          </a:p>
        </p:txBody>
      </p:sp>
      <p:sp>
        <p:nvSpPr>
          <p:cNvPr id="89" name="矩形 88"/>
          <p:cNvSpPr/>
          <p:nvPr/>
        </p:nvSpPr>
        <p:spPr>
          <a:xfrm>
            <a:off x="3540087" y="3581029"/>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a</a:t>
            </a:r>
            <a:r>
              <a:rPr lang="en-US" altLang="zh-TW" sz="2400" baseline="30000" dirty="0"/>
              <a:t>1</a:t>
            </a:r>
            <a:endParaRPr lang="zh-TW" altLang="en-US" sz="2400" baseline="30000" dirty="0"/>
          </a:p>
        </p:txBody>
      </p:sp>
      <p:sp>
        <p:nvSpPr>
          <p:cNvPr id="90" name="矩形 89"/>
          <p:cNvSpPr/>
          <p:nvPr/>
        </p:nvSpPr>
        <p:spPr>
          <a:xfrm>
            <a:off x="4875211" y="3594769"/>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a</a:t>
            </a:r>
            <a:r>
              <a:rPr lang="en-US" altLang="zh-TW" sz="2400" baseline="30000" dirty="0"/>
              <a:t>2</a:t>
            </a:r>
            <a:endParaRPr lang="zh-TW" altLang="en-US" sz="2400" baseline="30000" dirty="0"/>
          </a:p>
        </p:txBody>
      </p:sp>
      <p:sp>
        <p:nvSpPr>
          <p:cNvPr id="92" name="矩形 91"/>
          <p:cNvSpPr/>
          <p:nvPr/>
        </p:nvSpPr>
        <p:spPr>
          <a:xfrm>
            <a:off x="6464825" y="3589712"/>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y</a:t>
            </a:r>
            <a:endParaRPr lang="zh-TW" altLang="en-US" sz="2400" baseline="30000" dirty="0"/>
          </a:p>
        </p:txBody>
      </p:sp>
      <p:sp>
        <p:nvSpPr>
          <p:cNvPr id="85" name="矩形 84"/>
          <p:cNvSpPr/>
          <p:nvPr/>
        </p:nvSpPr>
        <p:spPr>
          <a:xfrm>
            <a:off x="521225" y="4593012"/>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y</a:t>
            </a:r>
            <a:endParaRPr lang="zh-TW" altLang="en-US" sz="2400" baseline="30000" dirty="0"/>
          </a:p>
        </p:txBody>
      </p:sp>
      <p:grpSp>
        <p:nvGrpSpPr>
          <p:cNvPr id="6" name="群組 5"/>
          <p:cNvGrpSpPr/>
          <p:nvPr/>
        </p:nvGrpSpPr>
        <p:grpSpPr>
          <a:xfrm>
            <a:off x="1022727" y="4582414"/>
            <a:ext cx="1423980" cy="877076"/>
            <a:chOff x="3047770" y="5664328"/>
            <a:chExt cx="1423980" cy="877076"/>
          </a:xfrm>
        </p:grpSpPr>
        <mc:AlternateContent xmlns:mc="http://schemas.openxmlformats.org/markup-compatibility/2006" xmlns:a14="http://schemas.microsoft.com/office/drawing/2010/main">
          <mc:Choice Requires="a14">
            <p:sp>
              <p:nvSpPr>
                <p:cNvPr id="5" name="文字方塊 4"/>
                <p:cNvSpPr txBox="1"/>
                <p:nvPr/>
              </p:nvSpPr>
              <p:spPr>
                <a:xfrm>
                  <a:off x="3047770" y="5918200"/>
                  <a:ext cx="142398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𝑓</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         </m:t>
                            </m:r>
                          </m:e>
                        </m:d>
                      </m:oMath>
                    </m:oMathPara>
                  </a14:m>
                  <a:endParaRPr lang="zh-TW" altLang="en-US" sz="24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3047770" y="5918200"/>
                  <a:ext cx="1423980" cy="369332"/>
                </a:xfrm>
                <a:prstGeom prst="rect">
                  <a:avLst/>
                </a:prstGeom>
                <a:blipFill rotWithShape="0">
                  <a:blip r:embed="rId12"/>
                  <a:stretch>
                    <a:fillRect l="-1717" b="-34426"/>
                  </a:stretch>
                </a:blipFill>
              </p:spPr>
              <p:txBody>
                <a:bodyPr/>
                <a:lstStyle/>
                <a:p>
                  <a:r>
                    <a:rPr lang="zh-TW" altLang="en-US">
                      <a:noFill/>
                    </a:rPr>
                    <a:t> </a:t>
                  </a:r>
                </a:p>
              </p:txBody>
            </p:sp>
          </mc:Fallback>
        </mc:AlternateContent>
        <p:sp>
          <p:nvSpPr>
            <p:cNvPr id="87" name="矩形 86"/>
            <p:cNvSpPr/>
            <p:nvPr/>
          </p:nvSpPr>
          <p:spPr>
            <a:xfrm>
              <a:off x="3778163" y="5664328"/>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x</a:t>
              </a:r>
              <a:endParaRPr lang="zh-TW" altLang="en-US" sz="2400" dirty="0"/>
            </a:p>
          </p:txBody>
        </p:sp>
      </p:grpSp>
      <p:sp>
        <p:nvSpPr>
          <p:cNvPr id="140" name="矩形 139"/>
          <p:cNvSpPr/>
          <p:nvPr/>
        </p:nvSpPr>
        <p:spPr>
          <a:xfrm>
            <a:off x="5934446" y="5686811"/>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1</a:t>
            </a:r>
            <a:endParaRPr lang="zh-TW" altLang="en-US" sz="2400" baseline="30000" dirty="0"/>
          </a:p>
        </p:txBody>
      </p:sp>
      <p:sp>
        <p:nvSpPr>
          <p:cNvPr id="141" name="矩形 140"/>
          <p:cNvSpPr/>
          <p:nvPr/>
        </p:nvSpPr>
        <p:spPr>
          <a:xfrm>
            <a:off x="4112961" y="570896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1</a:t>
            </a:r>
            <a:endParaRPr lang="zh-TW" altLang="en-US" sz="2400" baseline="30000" dirty="0"/>
          </a:p>
        </p:txBody>
      </p:sp>
      <p:sp>
        <p:nvSpPr>
          <p:cNvPr id="142" name="矩形 141"/>
          <p:cNvSpPr/>
          <p:nvPr/>
        </p:nvSpPr>
        <p:spPr>
          <a:xfrm>
            <a:off x="5013903" y="5685008"/>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x</a:t>
            </a:r>
            <a:endParaRPr lang="zh-TW" altLang="en-US" sz="2400" dirty="0"/>
          </a:p>
        </p:txBody>
      </p:sp>
      <p:sp>
        <p:nvSpPr>
          <p:cNvPr id="146" name="文字方塊 145"/>
          <p:cNvSpPr txBox="1"/>
          <p:nvPr/>
        </p:nvSpPr>
        <p:spPr>
          <a:xfrm>
            <a:off x="5514543" y="5880611"/>
            <a:ext cx="360621" cy="461665"/>
          </a:xfrm>
          <a:prstGeom prst="rect">
            <a:avLst/>
          </a:prstGeom>
          <a:noFill/>
        </p:spPr>
        <p:txBody>
          <a:bodyPr wrap="square" rtlCol="0">
            <a:spAutoFit/>
          </a:bodyPr>
          <a:lstStyle/>
          <a:p>
            <a:pPr algn="ctr"/>
            <a:r>
              <a:rPr lang="en-US" altLang="zh-TW" sz="2400" dirty="0"/>
              <a:t>+</a:t>
            </a:r>
            <a:endParaRPr lang="zh-TW" altLang="en-US" sz="2400" dirty="0"/>
          </a:p>
        </p:txBody>
      </p:sp>
      <mc:AlternateContent xmlns:mc="http://schemas.openxmlformats.org/markup-compatibility/2006" xmlns:a14="http://schemas.microsoft.com/office/drawing/2010/main">
        <mc:Choice Requires="a14">
          <p:sp>
            <p:nvSpPr>
              <p:cNvPr id="147" name="文字方塊 146"/>
              <p:cNvSpPr txBox="1"/>
              <p:nvPr/>
            </p:nvSpPr>
            <p:spPr>
              <a:xfrm>
                <a:off x="3652491" y="5938880"/>
                <a:ext cx="300248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𝜎</m:t>
                      </m:r>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                                    </m:t>
                          </m:r>
                        </m:e>
                      </m:d>
                    </m:oMath>
                  </m:oMathPara>
                </a14:m>
                <a:endParaRPr lang="zh-TW" altLang="en-US" sz="2400" dirty="0"/>
              </a:p>
            </p:txBody>
          </p:sp>
        </mc:Choice>
        <mc:Fallback xmlns="">
          <p:sp>
            <p:nvSpPr>
              <p:cNvPr id="147" name="文字方塊 146"/>
              <p:cNvSpPr txBox="1">
                <a:spLocks noRot="1" noChangeAspect="1" noMove="1" noResize="1" noEditPoints="1" noAdjustHandles="1" noChangeArrowheads="1" noChangeShapeType="1" noTextEdit="1"/>
              </p:cNvSpPr>
              <p:nvPr/>
            </p:nvSpPr>
            <p:spPr>
              <a:xfrm>
                <a:off x="3652491" y="5938880"/>
                <a:ext cx="3002489" cy="369332"/>
              </a:xfrm>
              <a:prstGeom prst="rect">
                <a:avLst/>
              </a:prstGeom>
              <a:blipFill rotWithShape="0">
                <a:blip r:embed="rId13"/>
                <a:stretch>
                  <a:fillRect/>
                </a:stretch>
              </a:blipFill>
            </p:spPr>
            <p:txBody>
              <a:bodyPr/>
              <a:lstStyle/>
              <a:p>
                <a:r>
                  <a:rPr lang="zh-TW" altLang="en-US">
                    <a:noFill/>
                  </a:rPr>
                  <a:t> </a:t>
                </a:r>
              </a:p>
            </p:txBody>
          </p:sp>
        </mc:Fallback>
      </mc:AlternateContent>
      <p:sp>
        <p:nvSpPr>
          <p:cNvPr id="149" name="矩形 148"/>
          <p:cNvSpPr/>
          <p:nvPr/>
        </p:nvSpPr>
        <p:spPr>
          <a:xfrm>
            <a:off x="6876409" y="5703455"/>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2</a:t>
            </a:r>
            <a:endParaRPr lang="zh-TW" altLang="en-US" sz="2400" baseline="30000" dirty="0"/>
          </a:p>
        </p:txBody>
      </p:sp>
      <p:sp>
        <p:nvSpPr>
          <p:cNvPr id="150" name="矩形 149"/>
          <p:cNvSpPr/>
          <p:nvPr/>
        </p:nvSpPr>
        <p:spPr>
          <a:xfrm>
            <a:off x="2825706" y="5725607"/>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2</a:t>
            </a:r>
            <a:endParaRPr lang="zh-TW" altLang="en-US" sz="2400" baseline="30000" dirty="0"/>
          </a:p>
        </p:txBody>
      </p:sp>
      <p:sp>
        <p:nvSpPr>
          <p:cNvPr id="152" name="文字方塊 151"/>
          <p:cNvSpPr txBox="1"/>
          <p:nvPr/>
        </p:nvSpPr>
        <p:spPr>
          <a:xfrm>
            <a:off x="6521219" y="5892199"/>
            <a:ext cx="360621" cy="461665"/>
          </a:xfrm>
          <a:prstGeom prst="rect">
            <a:avLst/>
          </a:prstGeom>
          <a:noFill/>
        </p:spPr>
        <p:txBody>
          <a:bodyPr wrap="square" rtlCol="0">
            <a:spAutoFit/>
          </a:bodyPr>
          <a:lstStyle/>
          <a:p>
            <a:pPr algn="ctr"/>
            <a:r>
              <a:rPr lang="en-US" altLang="zh-TW" sz="2400" dirty="0"/>
              <a:t>+</a:t>
            </a:r>
            <a:endParaRPr lang="zh-TW" altLang="en-US" sz="2400" dirty="0"/>
          </a:p>
        </p:txBody>
      </p:sp>
      <p:sp>
        <p:nvSpPr>
          <p:cNvPr id="155" name="矩形 154"/>
          <p:cNvSpPr/>
          <p:nvPr/>
        </p:nvSpPr>
        <p:spPr>
          <a:xfrm>
            <a:off x="8091450" y="5685008"/>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err="1"/>
              <a:t>b</a:t>
            </a:r>
            <a:r>
              <a:rPr lang="en-US" altLang="zh-TW" sz="2400" baseline="30000" dirty="0" err="1"/>
              <a:t>L</a:t>
            </a:r>
            <a:endParaRPr lang="zh-TW" altLang="en-US" sz="2400" baseline="30000" dirty="0"/>
          </a:p>
        </p:txBody>
      </p:sp>
      <p:sp>
        <p:nvSpPr>
          <p:cNvPr id="156" name="矩形 155"/>
          <p:cNvSpPr/>
          <p:nvPr/>
        </p:nvSpPr>
        <p:spPr>
          <a:xfrm>
            <a:off x="1129407" y="571837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L</a:t>
            </a:r>
            <a:endParaRPr lang="zh-TW" altLang="en-US" sz="2400" baseline="30000" dirty="0"/>
          </a:p>
        </p:txBody>
      </p:sp>
      <p:sp>
        <p:nvSpPr>
          <p:cNvPr id="158" name="文字方塊 157"/>
          <p:cNvSpPr txBox="1"/>
          <p:nvPr/>
        </p:nvSpPr>
        <p:spPr>
          <a:xfrm>
            <a:off x="7780895" y="5884466"/>
            <a:ext cx="360621" cy="461665"/>
          </a:xfrm>
          <a:prstGeom prst="rect">
            <a:avLst/>
          </a:prstGeom>
          <a:noFill/>
        </p:spPr>
        <p:txBody>
          <a:bodyPr wrap="square" rtlCol="0">
            <a:spAutoFit/>
          </a:bodyPr>
          <a:lstStyle/>
          <a:p>
            <a:pPr algn="ctr"/>
            <a:r>
              <a:rPr lang="en-US" altLang="zh-TW" sz="2400" dirty="0"/>
              <a:t>+</a:t>
            </a:r>
            <a:endParaRPr lang="zh-TW" altLang="en-US" sz="2400" dirty="0"/>
          </a:p>
        </p:txBody>
      </p:sp>
      <p:sp>
        <p:nvSpPr>
          <p:cNvPr id="8" name="文字方塊 7"/>
          <p:cNvSpPr txBox="1"/>
          <p:nvPr/>
        </p:nvSpPr>
        <p:spPr>
          <a:xfrm>
            <a:off x="1860078" y="5819056"/>
            <a:ext cx="719116"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74" name="矩形 173"/>
          <p:cNvSpPr/>
          <p:nvPr/>
        </p:nvSpPr>
        <p:spPr>
          <a:xfrm>
            <a:off x="2881004" y="2531687"/>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1</a:t>
            </a:r>
            <a:endParaRPr lang="zh-TW" altLang="en-US" sz="2400" baseline="30000" dirty="0"/>
          </a:p>
        </p:txBody>
      </p:sp>
      <p:sp>
        <p:nvSpPr>
          <p:cNvPr id="175" name="文字方塊 174"/>
          <p:cNvSpPr txBox="1"/>
          <p:nvPr/>
        </p:nvSpPr>
        <p:spPr>
          <a:xfrm>
            <a:off x="7372935" y="5774436"/>
            <a:ext cx="719116"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76" name="文字方塊 175"/>
          <p:cNvSpPr txBox="1"/>
          <p:nvPr/>
        </p:nvSpPr>
        <p:spPr>
          <a:xfrm>
            <a:off x="2601928" y="4813178"/>
            <a:ext cx="2273284" cy="523220"/>
          </a:xfrm>
          <a:prstGeom prst="rect">
            <a:avLst/>
          </a:prstGeom>
          <a:noFill/>
        </p:spPr>
        <p:txBody>
          <a:bodyPr wrap="square" rtlCol="0">
            <a:spAutoFit/>
          </a:bodyPr>
          <a:lstStyle/>
          <a:p>
            <a:r>
              <a:rPr lang="en-US" altLang="zh-TW" sz="2800" dirty="0"/>
              <a:t>Forward pass</a:t>
            </a:r>
            <a:endParaRPr lang="zh-TW" altLang="en-US" sz="2800" dirty="0"/>
          </a:p>
        </p:txBody>
      </p:sp>
      <p:sp>
        <p:nvSpPr>
          <p:cNvPr id="86" name="文字方塊 85"/>
          <p:cNvSpPr txBox="1"/>
          <p:nvPr/>
        </p:nvSpPr>
        <p:spPr>
          <a:xfrm>
            <a:off x="4708241" y="4815545"/>
            <a:ext cx="3893477" cy="523220"/>
          </a:xfrm>
          <a:prstGeom prst="rect">
            <a:avLst/>
          </a:prstGeom>
          <a:noFill/>
        </p:spPr>
        <p:txBody>
          <a:bodyPr wrap="square" rtlCol="0">
            <a:spAutoFit/>
          </a:bodyPr>
          <a:lstStyle/>
          <a:p>
            <a:r>
              <a:rPr lang="en-US" altLang="zh-TW" sz="2800" dirty="0"/>
              <a:t>(Backward pass is similar)</a:t>
            </a:r>
            <a:endParaRPr lang="zh-TW" altLang="en-US" sz="2800" dirty="0"/>
          </a:p>
        </p:txBody>
      </p:sp>
    </p:spTree>
    <p:extLst>
      <p:ext uri="{BB962C8B-B14F-4D97-AF65-F5344CB8AC3E}">
        <p14:creationId xmlns:p14="http://schemas.microsoft.com/office/powerpoint/2010/main" val="301583561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p:bldP spid="153" grpId="0"/>
      <p:bldP spid="85" grpId="0" animBg="1"/>
      <p:bldP spid="140" grpId="0" animBg="1"/>
      <p:bldP spid="141" grpId="0" animBg="1"/>
      <p:bldP spid="142" grpId="0" animBg="1"/>
      <p:bldP spid="146" grpId="0"/>
      <p:bldP spid="147" grpId="0"/>
      <p:bldP spid="149" grpId="0" animBg="1"/>
      <p:bldP spid="150" grpId="0" animBg="1"/>
      <p:bldP spid="152" grpId="0"/>
      <p:bldP spid="155" grpId="0" animBg="1"/>
      <p:bldP spid="156" grpId="0" animBg="1"/>
      <p:bldP spid="158" grpId="0"/>
      <p:bldP spid="8" grpId="0"/>
      <p:bldP spid="175" grpId="0"/>
      <p:bldP spid="176" grpId="0"/>
      <p:bldP spid="8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Speed - Matrix Operation </a:t>
            </a:r>
            <a:endParaRPr lang="zh-TW" altLang="en-US" dirty="0"/>
          </a:p>
        </p:txBody>
      </p:sp>
      <p:sp>
        <p:nvSpPr>
          <p:cNvPr id="3" name="內容版面配置區 2"/>
          <p:cNvSpPr>
            <a:spLocks noGrp="1"/>
          </p:cNvSpPr>
          <p:nvPr>
            <p:ph idx="1"/>
          </p:nvPr>
        </p:nvSpPr>
        <p:spPr/>
        <p:txBody>
          <a:bodyPr/>
          <a:lstStyle/>
          <a:p>
            <a:r>
              <a:rPr lang="en-US" altLang="zh-TW" dirty="0"/>
              <a:t>Why mini-batch is faster than stochastic gradient descent?</a:t>
            </a:r>
            <a:endParaRPr lang="zh-TW" altLang="en-US" dirty="0"/>
          </a:p>
        </p:txBody>
      </p:sp>
      <p:sp>
        <p:nvSpPr>
          <p:cNvPr id="4" name="矩形 3"/>
          <p:cNvSpPr/>
          <p:nvPr/>
        </p:nvSpPr>
        <p:spPr>
          <a:xfrm>
            <a:off x="1936528" y="3354746"/>
            <a:ext cx="1562100" cy="1068387"/>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10" name="矩形 9"/>
          <p:cNvSpPr/>
          <p:nvPr/>
        </p:nvSpPr>
        <p:spPr>
          <a:xfrm>
            <a:off x="5454650" y="3389153"/>
            <a:ext cx="1562100" cy="1068388"/>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628650" y="2741334"/>
            <a:ext cx="4257675" cy="461665"/>
          </a:xfrm>
          <a:prstGeom prst="rect">
            <a:avLst/>
          </a:prstGeom>
          <a:noFill/>
        </p:spPr>
        <p:txBody>
          <a:bodyPr wrap="square" rtlCol="0">
            <a:spAutoFit/>
          </a:bodyPr>
          <a:lstStyle/>
          <a:p>
            <a:r>
              <a:rPr lang="en-US" altLang="zh-TW" sz="2400" b="1" i="1" u="sng" dirty="0"/>
              <a:t>Stochastic Gradient Descent</a:t>
            </a:r>
            <a:endParaRPr lang="zh-TW" altLang="en-US" sz="2400" b="1" i="1" u="sng" dirty="0"/>
          </a:p>
        </p:txBody>
      </p:sp>
      <p:sp>
        <p:nvSpPr>
          <p:cNvPr id="18" name="文字方塊 17"/>
          <p:cNvSpPr txBox="1"/>
          <p:nvPr/>
        </p:nvSpPr>
        <p:spPr>
          <a:xfrm>
            <a:off x="628650" y="4558622"/>
            <a:ext cx="4257675" cy="461665"/>
          </a:xfrm>
          <a:prstGeom prst="rect">
            <a:avLst/>
          </a:prstGeom>
          <a:noFill/>
        </p:spPr>
        <p:txBody>
          <a:bodyPr wrap="square" rtlCol="0">
            <a:spAutoFit/>
          </a:bodyPr>
          <a:lstStyle/>
          <a:p>
            <a:r>
              <a:rPr lang="en-US" altLang="zh-TW" sz="2400" b="1" i="1" u="sng" dirty="0"/>
              <a:t>Mini-batch</a:t>
            </a:r>
            <a:endParaRPr lang="zh-TW" altLang="en-US" sz="2400" b="1" i="1" u="sng" dirty="0"/>
          </a:p>
        </p:txBody>
      </p:sp>
      <p:sp>
        <p:nvSpPr>
          <p:cNvPr id="23" name="矩形 22"/>
          <p:cNvSpPr/>
          <p:nvPr/>
        </p:nvSpPr>
        <p:spPr>
          <a:xfrm>
            <a:off x="4276097" y="5137468"/>
            <a:ext cx="1320313" cy="1266812"/>
          </a:xfrm>
          <a:prstGeom prst="rect">
            <a:avLst/>
          </a:prstGeom>
          <a:noFill/>
          <a:ln>
            <a:solidFill>
              <a:srgbClr val="0000FF"/>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24" name="文字方塊 23"/>
          <p:cNvSpPr txBox="1"/>
          <p:nvPr/>
        </p:nvSpPr>
        <p:spPr>
          <a:xfrm>
            <a:off x="4241282" y="4718526"/>
            <a:ext cx="1333500" cy="461665"/>
          </a:xfrm>
          <a:prstGeom prst="rect">
            <a:avLst/>
          </a:prstGeom>
          <a:noFill/>
        </p:spPr>
        <p:txBody>
          <a:bodyPr wrap="square" rtlCol="0">
            <a:spAutoFit/>
          </a:bodyPr>
          <a:lstStyle/>
          <a:p>
            <a:pPr algn="ctr"/>
            <a:r>
              <a:rPr lang="en-US" altLang="zh-TW" sz="2400" dirty="0"/>
              <a:t>matrix</a:t>
            </a:r>
            <a:endParaRPr lang="zh-TW" altLang="en-US" sz="2400" dirty="0"/>
          </a:p>
        </p:txBody>
      </p:sp>
      <p:sp>
        <p:nvSpPr>
          <p:cNvPr id="25" name="文字方塊 24"/>
          <p:cNvSpPr txBox="1"/>
          <p:nvPr/>
        </p:nvSpPr>
        <p:spPr>
          <a:xfrm>
            <a:off x="6128919" y="5362384"/>
            <a:ext cx="2502694" cy="83099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altLang="zh-TW" sz="2400" dirty="0"/>
              <a:t>Practically, which one is faster?</a:t>
            </a:r>
            <a:endParaRPr lang="zh-TW" altLang="en-US" sz="2400" dirty="0"/>
          </a:p>
        </p:txBody>
      </p:sp>
      <mc:AlternateContent xmlns:mc="http://schemas.openxmlformats.org/markup-compatibility/2006" xmlns:a14="http://schemas.microsoft.com/office/drawing/2010/main">
        <mc:Choice Requires="a14">
          <p:sp>
            <p:nvSpPr>
              <p:cNvPr id="6" name="文字方塊 5"/>
              <p:cNvSpPr txBox="1"/>
              <p:nvPr/>
            </p:nvSpPr>
            <p:spPr>
              <a:xfrm>
                <a:off x="2448362" y="3673495"/>
                <a:ext cx="60510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𝑊</m:t>
                          </m:r>
                        </m:e>
                        <m:sup>
                          <m:r>
                            <a:rPr lang="en-US" altLang="zh-TW" sz="2800" b="0" i="1" smtClean="0">
                              <a:latin typeface="Cambria Math" panose="02040503050406030204" pitchFamily="18" charset="0"/>
                            </a:rPr>
                            <m:t>1</m:t>
                          </m:r>
                        </m:sup>
                      </m:sSup>
                    </m:oMath>
                  </m:oMathPara>
                </a14:m>
                <a:endParaRPr lang="zh-TW" altLang="en-US" sz="28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2448362" y="3673495"/>
                <a:ext cx="605102" cy="430887"/>
              </a:xfrm>
              <a:prstGeom prst="rect">
                <a:avLst/>
              </a:prstGeom>
              <a:blipFill rotWithShape="0">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5996835" y="3707901"/>
                <a:ext cx="60510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𝑊</m:t>
                          </m:r>
                        </m:e>
                        <m:sup>
                          <m:r>
                            <a:rPr lang="en-US" altLang="zh-TW" sz="2800" b="0" i="1" smtClean="0">
                              <a:latin typeface="Cambria Math" panose="02040503050406030204" pitchFamily="18" charset="0"/>
                            </a:rPr>
                            <m:t>1</m:t>
                          </m:r>
                        </m:sup>
                      </m:sSup>
                    </m:oMath>
                  </m:oMathPara>
                </a14:m>
                <a:endParaRPr lang="zh-TW" altLang="en-US" sz="28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5996835" y="3707901"/>
                <a:ext cx="605102" cy="430887"/>
              </a:xfrm>
              <a:prstGeom prst="rect">
                <a:avLst/>
              </a:prstGeom>
              <a:blipFill rotWithShape="0">
                <a:blip r:embed="rId4"/>
                <a:stretch>
                  <a:fillRect/>
                </a:stretch>
              </a:blipFill>
            </p:spPr>
            <p:txBody>
              <a:bodyPr/>
              <a:lstStyle/>
              <a:p>
                <a:r>
                  <a:rPr lang="zh-TW" altLang="en-US">
                    <a:noFill/>
                  </a:rPr>
                  <a:t> </a:t>
                </a:r>
              </a:p>
            </p:txBody>
          </p:sp>
        </mc:Fallback>
      </mc:AlternateContent>
      <p:grpSp>
        <p:nvGrpSpPr>
          <p:cNvPr id="13" name="群組 12"/>
          <p:cNvGrpSpPr/>
          <p:nvPr/>
        </p:nvGrpSpPr>
        <p:grpSpPr>
          <a:xfrm>
            <a:off x="2550461" y="5227272"/>
            <a:ext cx="1562100" cy="1068387"/>
            <a:chOff x="2236136" y="5406286"/>
            <a:chExt cx="1562100" cy="1068387"/>
          </a:xfrm>
        </p:grpSpPr>
        <p:sp>
          <p:nvSpPr>
            <p:cNvPr id="19" name="矩形 18"/>
            <p:cNvSpPr/>
            <p:nvPr/>
          </p:nvSpPr>
          <p:spPr>
            <a:xfrm>
              <a:off x="2236136" y="5406286"/>
              <a:ext cx="1562100" cy="1068387"/>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8" name="文字方塊 27"/>
                <p:cNvSpPr txBox="1"/>
                <p:nvPr/>
              </p:nvSpPr>
              <p:spPr>
                <a:xfrm>
                  <a:off x="2759299" y="5731881"/>
                  <a:ext cx="60510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𝑊</m:t>
                            </m:r>
                          </m:e>
                          <m:sup>
                            <m:r>
                              <a:rPr lang="en-US" altLang="zh-TW" sz="2800" b="0" i="1" smtClean="0">
                                <a:latin typeface="Cambria Math" panose="02040503050406030204" pitchFamily="18" charset="0"/>
                              </a:rPr>
                              <m:t>1</m:t>
                            </m:r>
                          </m:sup>
                        </m:sSup>
                      </m:oMath>
                    </m:oMathPara>
                  </a14:m>
                  <a:endParaRPr lang="zh-TW" altLang="en-US" sz="28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2759299" y="5731881"/>
                  <a:ext cx="605102" cy="430887"/>
                </a:xfrm>
                <a:prstGeom prst="rect">
                  <a:avLst/>
                </a:prstGeom>
                <a:blipFill rotWithShape="0">
                  <a:blip r:embed="rId5"/>
                  <a:stretch>
                    <a:fillRect/>
                  </a:stretch>
                </a:blipFill>
              </p:spPr>
              <p:txBody>
                <a:bodyPr/>
                <a:lstStyle/>
                <a:p>
                  <a:r>
                    <a:rPr lang="zh-TW" altLang="en-US">
                      <a:noFill/>
                    </a:rPr>
                    <a:t> </a:t>
                  </a:r>
                </a:p>
              </p:txBody>
            </p:sp>
          </mc:Fallback>
        </mc:AlternateContent>
      </p:grpSp>
      <p:grpSp>
        <p:nvGrpSpPr>
          <p:cNvPr id="7" name="群組 6"/>
          <p:cNvGrpSpPr/>
          <p:nvPr/>
        </p:nvGrpSpPr>
        <p:grpSpPr>
          <a:xfrm>
            <a:off x="3678726" y="3369946"/>
            <a:ext cx="432000" cy="1068388"/>
            <a:chOff x="2456573" y="3474094"/>
            <a:chExt cx="432000" cy="1068388"/>
          </a:xfrm>
        </p:grpSpPr>
        <p:sp>
          <p:nvSpPr>
            <p:cNvPr id="5" name="矩形 4"/>
            <p:cNvSpPr/>
            <p:nvPr/>
          </p:nvSpPr>
          <p:spPr>
            <a:xfrm>
              <a:off x="2456573" y="3474094"/>
              <a:ext cx="432000" cy="1068388"/>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9" name="文字方塊 28"/>
                <p:cNvSpPr txBox="1"/>
                <p:nvPr/>
              </p:nvSpPr>
              <p:spPr>
                <a:xfrm>
                  <a:off x="2528954" y="3775317"/>
                  <a:ext cx="28341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smtClean="0">
                            <a:latin typeface="Cambria Math" panose="02040503050406030204" pitchFamily="18" charset="0"/>
                          </a:rPr>
                          <m:t>𝑥</m:t>
                        </m:r>
                      </m:oMath>
                    </m:oMathPara>
                  </a14:m>
                  <a:endParaRPr lang="zh-TW" altLang="en-US" sz="28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2528954" y="3775317"/>
                  <a:ext cx="283411" cy="430887"/>
                </a:xfrm>
                <a:prstGeom prst="rect">
                  <a:avLst/>
                </a:prstGeom>
                <a:blipFill>
                  <a:blip r:embed="rId6"/>
                  <a:stretch>
                    <a:fillRect/>
                  </a:stretch>
                </a:blipFill>
              </p:spPr>
              <p:txBody>
                <a:bodyPr/>
                <a:lstStyle/>
                <a:p>
                  <a:r>
                    <a:rPr lang="zh-TW" altLang="en-US">
                      <a:noFill/>
                    </a:rPr>
                    <a:t> </a:t>
                  </a:r>
                </a:p>
              </p:txBody>
            </p:sp>
          </mc:Fallback>
        </mc:AlternateContent>
      </p:grpSp>
      <p:grpSp>
        <p:nvGrpSpPr>
          <p:cNvPr id="8" name="群組 7"/>
          <p:cNvGrpSpPr/>
          <p:nvPr/>
        </p:nvGrpSpPr>
        <p:grpSpPr>
          <a:xfrm>
            <a:off x="7150098" y="3389153"/>
            <a:ext cx="432000" cy="1068388"/>
            <a:chOff x="5210173" y="3458894"/>
            <a:chExt cx="432000" cy="1068388"/>
          </a:xfrm>
        </p:grpSpPr>
        <p:sp>
          <p:nvSpPr>
            <p:cNvPr id="15" name="矩形 14"/>
            <p:cNvSpPr/>
            <p:nvPr/>
          </p:nvSpPr>
          <p:spPr>
            <a:xfrm>
              <a:off x="5210173" y="3458894"/>
              <a:ext cx="432000" cy="106838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0" name="文字方塊 29"/>
                <p:cNvSpPr txBox="1"/>
                <p:nvPr/>
              </p:nvSpPr>
              <p:spPr>
                <a:xfrm>
                  <a:off x="5273673" y="3761544"/>
                  <a:ext cx="28341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smtClean="0">
                            <a:latin typeface="Cambria Math" panose="02040503050406030204" pitchFamily="18" charset="0"/>
                          </a:rPr>
                          <m:t>𝑥</m:t>
                        </m:r>
                      </m:oMath>
                    </m:oMathPara>
                  </a14:m>
                  <a:endParaRPr lang="zh-TW" altLang="en-US" sz="2800" dirty="0"/>
                </a:p>
              </p:txBody>
            </p:sp>
          </mc:Choice>
          <mc:Fallback xmlns="">
            <p:sp>
              <p:nvSpPr>
                <p:cNvPr id="30" name="文字方塊 29"/>
                <p:cNvSpPr txBox="1">
                  <a:spLocks noRot="1" noChangeAspect="1" noMove="1" noResize="1" noEditPoints="1" noAdjustHandles="1" noChangeArrowheads="1" noChangeShapeType="1" noTextEdit="1"/>
                </p:cNvSpPr>
                <p:nvPr/>
              </p:nvSpPr>
              <p:spPr>
                <a:xfrm>
                  <a:off x="5273673" y="3761544"/>
                  <a:ext cx="283411" cy="430887"/>
                </a:xfrm>
                <a:prstGeom prst="rect">
                  <a:avLst/>
                </a:prstGeom>
                <a:blipFill rotWithShape="0">
                  <a:blip r:embed="rId7"/>
                  <a:stretch>
                    <a:fillRect/>
                  </a:stretch>
                </a:blipFill>
              </p:spPr>
              <p:txBody>
                <a:bodyPr/>
                <a:lstStyle/>
                <a:p>
                  <a:r>
                    <a:rPr lang="zh-TW" altLang="en-US">
                      <a:noFill/>
                    </a:rPr>
                    <a:t> </a:t>
                  </a:r>
                </a:p>
              </p:txBody>
            </p:sp>
          </mc:Fallback>
        </mc:AlternateContent>
      </p:grpSp>
      <p:grpSp>
        <p:nvGrpSpPr>
          <p:cNvPr id="32" name="群組 31"/>
          <p:cNvGrpSpPr/>
          <p:nvPr/>
        </p:nvGrpSpPr>
        <p:grpSpPr>
          <a:xfrm>
            <a:off x="4455729" y="5234559"/>
            <a:ext cx="432000" cy="1068388"/>
            <a:chOff x="2456573" y="3474094"/>
            <a:chExt cx="432000" cy="1068388"/>
          </a:xfrm>
        </p:grpSpPr>
        <p:sp>
          <p:nvSpPr>
            <p:cNvPr id="33" name="矩形 32"/>
            <p:cNvSpPr/>
            <p:nvPr/>
          </p:nvSpPr>
          <p:spPr>
            <a:xfrm>
              <a:off x="2456573" y="3474094"/>
              <a:ext cx="432000" cy="1068388"/>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4" name="文字方塊 33"/>
                <p:cNvSpPr txBox="1"/>
                <p:nvPr/>
              </p:nvSpPr>
              <p:spPr>
                <a:xfrm>
                  <a:off x="2567949" y="3765738"/>
                  <a:ext cx="28341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smtClean="0">
                            <a:latin typeface="Cambria Math" panose="02040503050406030204" pitchFamily="18" charset="0"/>
                          </a:rPr>
                          <m:t>𝑥</m:t>
                        </m:r>
                      </m:oMath>
                    </m:oMathPara>
                  </a14:m>
                  <a:endParaRPr lang="zh-TW" altLang="en-US" sz="2800" dirty="0"/>
                </a:p>
              </p:txBody>
            </p:sp>
          </mc:Choice>
          <mc:Fallback xmlns="">
            <p:sp>
              <p:nvSpPr>
                <p:cNvPr id="34" name="文字方塊 33"/>
                <p:cNvSpPr txBox="1">
                  <a:spLocks noRot="1" noChangeAspect="1" noMove="1" noResize="1" noEditPoints="1" noAdjustHandles="1" noChangeArrowheads="1" noChangeShapeType="1" noTextEdit="1"/>
                </p:cNvSpPr>
                <p:nvPr/>
              </p:nvSpPr>
              <p:spPr>
                <a:xfrm>
                  <a:off x="2567949" y="3765738"/>
                  <a:ext cx="283411" cy="430887"/>
                </a:xfrm>
                <a:prstGeom prst="rect">
                  <a:avLst/>
                </a:prstGeom>
                <a:blipFill rotWithShape="0">
                  <a:blip r:embed="rId8"/>
                  <a:stretch>
                    <a:fillRect/>
                  </a:stretch>
                </a:blipFill>
              </p:spPr>
              <p:txBody>
                <a:bodyPr/>
                <a:lstStyle/>
                <a:p>
                  <a:r>
                    <a:rPr lang="zh-TW" altLang="en-US">
                      <a:noFill/>
                    </a:rPr>
                    <a:t> </a:t>
                  </a:r>
                </a:p>
              </p:txBody>
            </p:sp>
          </mc:Fallback>
        </mc:AlternateContent>
      </p:grpSp>
      <p:grpSp>
        <p:nvGrpSpPr>
          <p:cNvPr id="35" name="群組 34"/>
          <p:cNvGrpSpPr/>
          <p:nvPr/>
        </p:nvGrpSpPr>
        <p:grpSpPr>
          <a:xfrm>
            <a:off x="5003992" y="5234559"/>
            <a:ext cx="432000" cy="1068388"/>
            <a:chOff x="5210173" y="3458894"/>
            <a:chExt cx="432000" cy="1068388"/>
          </a:xfrm>
        </p:grpSpPr>
        <p:sp>
          <p:nvSpPr>
            <p:cNvPr id="36" name="矩形 35"/>
            <p:cNvSpPr/>
            <p:nvPr/>
          </p:nvSpPr>
          <p:spPr>
            <a:xfrm>
              <a:off x="5210173" y="3458894"/>
              <a:ext cx="432000" cy="106838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7" name="文字方塊 36"/>
                <p:cNvSpPr txBox="1"/>
                <p:nvPr/>
              </p:nvSpPr>
              <p:spPr>
                <a:xfrm>
                  <a:off x="5257446" y="3747578"/>
                  <a:ext cx="28341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smtClean="0">
                            <a:latin typeface="Cambria Math" panose="02040503050406030204" pitchFamily="18" charset="0"/>
                          </a:rPr>
                          <m:t>𝑥</m:t>
                        </m:r>
                      </m:oMath>
                    </m:oMathPara>
                  </a14:m>
                  <a:endParaRPr lang="zh-TW" altLang="en-US" sz="2800" dirty="0"/>
                </a:p>
              </p:txBody>
            </p:sp>
          </mc:Choice>
          <mc:Fallback xmlns="">
            <p:sp>
              <p:nvSpPr>
                <p:cNvPr id="37" name="文字方塊 36"/>
                <p:cNvSpPr txBox="1">
                  <a:spLocks noRot="1" noChangeAspect="1" noMove="1" noResize="1" noEditPoints="1" noAdjustHandles="1" noChangeArrowheads="1" noChangeShapeType="1" noTextEdit="1"/>
                </p:cNvSpPr>
                <p:nvPr/>
              </p:nvSpPr>
              <p:spPr>
                <a:xfrm>
                  <a:off x="5257446" y="3747578"/>
                  <a:ext cx="283411" cy="430887"/>
                </a:xfrm>
                <a:prstGeom prst="rect">
                  <a:avLst/>
                </a:prstGeom>
                <a:blipFill rotWithShape="0">
                  <a:blip r:embed="rId9"/>
                  <a:stretch>
                    <a:fillRect/>
                  </a:stretch>
                </a:blipFill>
              </p:spPr>
              <p:txBody>
                <a:bodyPr/>
                <a:lstStyle/>
                <a:p>
                  <a:r>
                    <a:rPr lang="zh-TW" altLang="en-US">
                      <a:noFill/>
                    </a:rPr>
                    <a:t> </a:t>
                  </a:r>
                </a:p>
              </p:txBody>
            </p:sp>
          </mc:Fallback>
        </mc:AlternateContent>
      </p:grpSp>
      <p:grpSp>
        <p:nvGrpSpPr>
          <p:cNvPr id="41" name="群組 40"/>
          <p:cNvGrpSpPr/>
          <p:nvPr/>
        </p:nvGrpSpPr>
        <p:grpSpPr>
          <a:xfrm>
            <a:off x="1184352" y="3336888"/>
            <a:ext cx="442314" cy="1068388"/>
            <a:chOff x="2456573" y="3474094"/>
            <a:chExt cx="442314" cy="1068388"/>
          </a:xfrm>
        </p:grpSpPr>
        <p:sp>
          <p:nvSpPr>
            <p:cNvPr id="42" name="矩形 41"/>
            <p:cNvSpPr/>
            <p:nvPr/>
          </p:nvSpPr>
          <p:spPr>
            <a:xfrm>
              <a:off x="2456573" y="3474094"/>
              <a:ext cx="432000" cy="1068388"/>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43" name="文字方塊 42"/>
                <p:cNvSpPr txBox="1"/>
                <p:nvPr/>
              </p:nvSpPr>
              <p:spPr>
                <a:xfrm>
                  <a:off x="2466974" y="3775317"/>
                  <a:ext cx="43191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𝑧</m:t>
                            </m:r>
                          </m:e>
                          <m:sup>
                            <m:r>
                              <a:rPr lang="en-US" altLang="zh-TW" sz="2800" b="0" i="1" smtClean="0">
                                <a:latin typeface="Cambria Math" panose="02040503050406030204" pitchFamily="18" charset="0"/>
                              </a:rPr>
                              <m:t>1</m:t>
                            </m:r>
                          </m:sup>
                        </m:sSup>
                      </m:oMath>
                    </m:oMathPara>
                  </a14:m>
                  <a:endParaRPr lang="zh-TW" altLang="en-US" sz="2800" dirty="0"/>
                </a:p>
              </p:txBody>
            </p:sp>
          </mc:Choice>
          <mc:Fallback xmlns="">
            <p:sp>
              <p:nvSpPr>
                <p:cNvPr id="43" name="文字方塊 42"/>
                <p:cNvSpPr txBox="1">
                  <a:spLocks noRot="1" noChangeAspect="1" noMove="1" noResize="1" noEditPoints="1" noAdjustHandles="1" noChangeArrowheads="1" noChangeShapeType="1" noTextEdit="1"/>
                </p:cNvSpPr>
                <p:nvPr/>
              </p:nvSpPr>
              <p:spPr>
                <a:xfrm>
                  <a:off x="2466974" y="3775317"/>
                  <a:ext cx="431913" cy="430887"/>
                </a:xfrm>
                <a:prstGeom prst="rect">
                  <a:avLst/>
                </a:prstGeom>
                <a:blipFill rotWithShape="0">
                  <a:blip r:embed="rId10"/>
                  <a:stretch>
                    <a:fillRect/>
                  </a:stretch>
                </a:blipFill>
              </p:spPr>
              <p:txBody>
                <a:bodyPr/>
                <a:lstStyle/>
                <a:p>
                  <a:r>
                    <a:rPr lang="zh-TW" altLang="en-US">
                      <a:noFill/>
                    </a:rPr>
                    <a:t> </a:t>
                  </a:r>
                </a:p>
              </p:txBody>
            </p:sp>
          </mc:Fallback>
        </mc:AlternateContent>
      </p:grpSp>
      <p:sp>
        <p:nvSpPr>
          <p:cNvPr id="11" name="文字方塊 10"/>
          <p:cNvSpPr txBox="1"/>
          <p:nvPr/>
        </p:nvSpPr>
        <p:spPr>
          <a:xfrm>
            <a:off x="1488255" y="3638111"/>
            <a:ext cx="5660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44" name="群組 43"/>
          <p:cNvGrpSpPr/>
          <p:nvPr/>
        </p:nvGrpSpPr>
        <p:grpSpPr>
          <a:xfrm>
            <a:off x="4646616" y="3373053"/>
            <a:ext cx="456173" cy="1068388"/>
            <a:chOff x="2456573" y="3474094"/>
            <a:chExt cx="456173" cy="1068388"/>
          </a:xfrm>
        </p:grpSpPr>
        <p:sp>
          <p:nvSpPr>
            <p:cNvPr id="45" name="矩形 44"/>
            <p:cNvSpPr/>
            <p:nvPr/>
          </p:nvSpPr>
          <p:spPr>
            <a:xfrm>
              <a:off x="2456573" y="3474094"/>
              <a:ext cx="432000" cy="106838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46" name="文字方塊 45"/>
                <p:cNvSpPr txBox="1"/>
                <p:nvPr/>
              </p:nvSpPr>
              <p:spPr>
                <a:xfrm>
                  <a:off x="2480833" y="3772210"/>
                  <a:ext cx="43191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𝑧</m:t>
                            </m:r>
                          </m:e>
                          <m:sup>
                            <m:r>
                              <a:rPr lang="en-US" altLang="zh-TW" sz="2800" i="1">
                                <a:latin typeface="Cambria Math" panose="02040503050406030204" pitchFamily="18" charset="0"/>
                              </a:rPr>
                              <m:t>1</m:t>
                            </m:r>
                          </m:sup>
                        </m:sSup>
                      </m:oMath>
                    </m:oMathPara>
                  </a14:m>
                  <a:endParaRPr lang="zh-TW" altLang="en-US" sz="2800" dirty="0"/>
                </a:p>
              </p:txBody>
            </p:sp>
          </mc:Choice>
          <mc:Fallback xmlns="">
            <p:sp>
              <p:nvSpPr>
                <p:cNvPr id="46" name="文字方塊 45"/>
                <p:cNvSpPr txBox="1">
                  <a:spLocks noRot="1" noChangeAspect="1" noMove="1" noResize="1" noEditPoints="1" noAdjustHandles="1" noChangeArrowheads="1" noChangeShapeType="1" noTextEdit="1"/>
                </p:cNvSpPr>
                <p:nvPr/>
              </p:nvSpPr>
              <p:spPr>
                <a:xfrm>
                  <a:off x="2480833" y="3772210"/>
                  <a:ext cx="431913" cy="430887"/>
                </a:xfrm>
                <a:prstGeom prst="rect">
                  <a:avLst/>
                </a:prstGeom>
                <a:blipFill rotWithShape="0">
                  <a:blip r:embed="rId11"/>
                  <a:stretch>
                    <a:fillRect/>
                  </a:stretch>
                </a:blipFill>
              </p:spPr>
              <p:txBody>
                <a:bodyPr/>
                <a:lstStyle/>
                <a:p>
                  <a:r>
                    <a:rPr lang="zh-TW" altLang="en-US">
                      <a:noFill/>
                    </a:rPr>
                    <a:t> </a:t>
                  </a:r>
                </a:p>
              </p:txBody>
            </p:sp>
          </mc:Fallback>
        </mc:AlternateContent>
      </p:grpSp>
      <p:sp>
        <p:nvSpPr>
          <p:cNvPr id="47" name="文字方塊 46"/>
          <p:cNvSpPr txBox="1"/>
          <p:nvPr/>
        </p:nvSpPr>
        <p:spPr>
          <a:xfrm>
            <a:off x="4950519" y="3674276"/>
            <a:ext cx="5660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48" name="文字方塊 47"/>
          <p:cNvSpPr txBox="1"/>
          <p:nvPr/>
        </p:nvSpPr>
        <p:spPr>
          <a:xfrm>
            <a:off x="7542635" y="3648356"/>
            <a:ext cx="1030836"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49" name="群組 48"/>
          <p:cNvGrpSpPr/>
          <p:nvPr/>
        </p:nvGrpSpPr>
        <p:grpSpPr>
          <a:xfrm>
            <a:off x="927644" y="5215050"/>
            <a:ext cx="442314" cy="1068388"/>
            <a:chOff x="2456573" y="3474094"/>
            <a:chExt cx="442314" cy="1068388"/>
          </a:xfrm>
        </p:grpSpPr>
        <p:sp>
          <p:nvSpPr>
            <p:cNvPr id="50" name="矩形 49"/>
            <p:cNvSpPr/>
            <p:nvPr/>
          </p:nvSpPr>
          <p:spPr>
            <a:xfrm>
              <a:off x="2456573" y="3474094"/>
              <a:ext cx="432000" cy="1068388"/>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51" name="文字方塊 50"/>
                <p:cNvSpPr txBox="1"/>
                <p:nvPr/>
              </p:nvSpPr>
              <p:spPr>
                <a:xfrm>
                  <a:off x="2466974" y="3775317"/>
                  <a:ext cx="43191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𝑧</m:t>
                            </m:r>
                          </m:e>
                          <m:sup>
                            <m:r>
                              <a:rPr lang="en-US" altLang="zh-TW" sz="2800" b="0" i="1" smtClean="0">
                                <a:latin typeface="Cambria Math" panose="02040503050406030204" pitchFamily="18" charset="0"/>
                              </a:rPr>
                              <m:t>1</m:t>
                            </m:r>
                          </m:sup>
                        </m:sSup>
                      </m:oMath>
                    </m:oMathPara>
                  </a14:m>
                  <a:endParaRPr lang="zh-TW" altLang="en-US" sz="2800" dirty="0"/>
                </a:p>
              </p:txBody>
            </p:sp>
          </mc:Choice>
          <mc:Fallback xmlns="">
            <p:sp>
              <p:nvSpPr>
                <p:cNvPr id="51" name="文字方塊 50"/>
                <p:cNvSpPr txBox="1">
                  <a:spLocks noRot="1" noChangeAspect="1" noMove="1" noResize="1" noEditPoints="1" noAdjustHandles="1" noChangeArrowheads="1" noChangeShapeType="1" noTextEdit="1"/>
                </p:cNvSpPr>
                <p:nvPr/>
              </p:nvSpPr>
              <p:spPr>
                <a:xfrm>
                  <a:off x="2466974" y="3775317"/>
                  <a:ext cx="431913" cy="430887"/>
                </a:xfrm>
                <a:prstGeom prst="rect">
                  <a:avLst/>
                </a:prstGeom>
                <a:blipFill rotWithShape="0">
                  <a:blip r:embed="rId12"/>
                  <a:stretch>
                    <a:fillRect/>
                  </a:stretch>
                </a:blipFill>
              </p:spPr>
              <p:txBody>
                <a:bodyPr/>
                <a:lstStyle/>
                <a:p>
                  <a:r>
                    <a:rPr lang="zh-TW" altLang="en-US">
                      <a:noFill/>
                    </a:rPr>
                    <a:t> </a:t>
                  </a:r>
                </a:p>
              </p:txBody>
            </p:sp>
          </mc:Fallback>
        </mc:AlternateContent>
      </p:grpSp>
      <p:sp>
        <p:nvSpPr>
          <p:cNvPr id="52" name="文字方塊 51"/>
          <p:cNvSpPr txBox="1"/>
          <p:nvPr/>
        </p:nvSpPr>
        <p:spPr>
          <a:xfrm>
            <a:off x="1992574" y="5516273"/>
            <a:ext cx="5660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53" name="群組 52"/>
          <p:cNvGrpSpPr/>
          <p:nvPr/>
        </p:nvGrpSpPr>
        <p:grpSpPr>
          <a:xfrm>
            <a:off x="1459278" y="5227272"/>
            <a:ext cx="442314" cy="1068388"/>
            <a:chOff x="2456573" y="3474094"/>
            <a:chExt cx="442314" cy="1068388"/>
          </a:xfrm>
        </p:grpSpPr>
        <p:sp>
          <p:nvSpPr>
            <p:cNvPr id="54" name="矩形 53"/>
            <p:cNvSpPr/>
            <p:nvPr/>
          </p:nvSpPr>
          <p:spPr>
            <a:xfrm>
              <a:off x="2456573" y="3474094"/>
              <a:ext cx="432000" cy="106838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55" name="文字方塊 54"/>
                <p:cNvSpPr txBox="1"/>
                <p:nvPr/>
              </p:nvSpPr>
              <p:spPr>
                <a:xfrm>
                  <a:off x="2466974" y="3775317"/>
                  <a:ext cx="43191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𝑧</m:t>
                            </m:r>
                          </m:e>
                          <m:sup>
                            <m:r>
                              <a:rPr lang="en-US" altLang="zh-TW" sz="2800" b="0" i="1" smtClean="0">
                                <a:latin typeface="Cambria Math" panose="02040503050406030204" pitchFamily="18" charset="0"/>
                              </a:rPr>
                              <m:t>1</m:t>
                            </m:r>
                          </m:sup>
                        </m:sSup>
                      </m:oMath>
                    </m:oMathPara>
                  </a14:m>
                  <a:endParaRPr lang="zh-TW" altLang="en-US" sz="2800" dirty="0"/>
                </a:p>
              </p:txBody>
            </p:sp>
          </mc:Choice>
          <mc:Fallback xmlns="">
            <p:sp>
              <p:nvSpPr>
                <p:cNvPr id="55" name="文字方塊 54"/>
                <p:cNvSpPr txBox="1">
                  <a:spLocks noRot="1" noChangeAspect="1" noMove="1" noResize="1" noEditPoints="1" noAdjustHandles="1" noChangeArrowheads="1" noChangeShapeType="1" noTextEdit="1"/>
                </p:cNvSpPr>
                <p:nvPr/>
              </p:nvSpPr>
              <p:spPr>
                <a:xfrm>
                  <a:off x="2466974" y="3775317"/>
                  <a:ext cx="431913" cy="430887"/>
                </a:xfrm>
                <a:prstGeom prst="rect">
                  <a:avLst/>
                </a:prstGeom>
                <a:blipFill rotWithShape="0">
                  <a:blip r:embed="rId13"/>
                  <a:stretch>
                    <a:fillRect/>
                  </a:stretch>
                </a:blipFill>
              </p:spPr>
              <p:txBody>
                <a:bodyPr/>
                <a:lstStyle/>
                <a:p>
                  <a:r>
                    <a:rPr lang="zh-TW" altLang="en-US">
                      <a:noFill/>
                    </a:rPr>
                    <a:t> </a:t>
                  </a:r>
                </a:p>
              </p:txBody>
            </p:sp>
          </mc:Fallback>
        </mc:AlternateContent>
      </p:grpSp>
      <p:sp>
        <p:nvSpPr>
          <p:cNvPr id="56" name="矩形 55"/>
          <p:cNvSpPr/>
          <p:nvPr/>
        </p:nvSpPr>
        <p:spPr>
          <a:xfrm>
            <a:off x="792291" y="5110532"/>
            <a:ext cx="1216585" cy="1266812"/>
          </a:xfrm>
          <a:prstGeom prst="rect">
            <a:avLst/>
          </a:prstGeom>
          <a:noFill/>
          <a:ln>
            <a:solidFill>
              <a:srgbClr val="0000FF"/>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57817753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23" grpId="0" animBg="1"/>
      <p:bldP spid="24" grpId="0"/>
      <p:bldP spid="25" grpId="0" animBg="1"/>
      <p:bldP spid="6" grpId="0"/>
      <p:bldP spid="26" grpId="0"/>
      <p:bldP spid="11" grpId="0"/>
      <p:bldP spid="47" grpId="0"/>
      <p:bldP spid="48" grpId="0"/>
      <p:bldP spid="52" grpId="0"/>
      <p:bldP spid="5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Gradient Descent</a:t>
            </a:r>
            <a:endParaRPr lang="zh-TW" altLang="en-US" dirty="0"/>
          </a:p>
        </p:txBody>
      </p:sp>
      <p:sp>
        <p:nvSpPr>
          <p:cNvPr id="3" name="副標題 2"/>
          <p:cNvSpPr>
            <a:spLocks noGrp="1"/>
          </p:cNvSpPr>
          <p:nvPr>
            <p:ph type="subTitle" idx="1"/>
          </p:nvPr>
        </p:nvSpPr>
        <p:spPr/>
        <p:txBody>
          <a:bodyPr>
            <a:normAutofit/>
          </a:bodyPr>
          <a:lstStyle/>
          <a:p>
            <a:r>
              <a:rPr lang="en-US" altLang="zh-TW" sz="4400" dirty="0"/>
              <a:t>Tip 3: Feature Scaling</a:t>
            </a:r>
            <a:endParaRPr lang="zh-TW" altLang="en-US" sz="4400" dirty="0"/>
          </a:p>
        </p:txBody>
      </p:sp>
    </p:spTree>
    <p:extLst>
      <p:ext uri="{BB962C8B-B14F-4D97-AF65-F5344CB8AC3E}">
        <p14:creationId xmlns:p14="http://schemas.microsoft.com/office/powerpoint/2010/main" val="23557523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Feature Scaling</a:t>
            </a:r>
            <a:endParaRPr lang="zh-TW" altLang="en-US" dirty="0"/>
          </a:p>
        </p:txBody>
      </p:sp>
      <p:sp>
        <p:nvSpPr>
          <p:cNvPr id="6" name="文字方塊 5"/>
          <p:cNvSpPr txBox="1"/>
          <p:nvPr/>
        </p:nvSpPr>
        <p:spPr>
          <a:xfrm>
            <a:off x="977233" y="5827267"/>
            <a:ext cx="7329485" cy="52322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800" dirty="0">
                <a:solidFill>
                  <a:schemeClr val="bg1"/>
                </a:solidFill>
              </a:rPr>
              <a:t>Make different features have the same scaling</a:t>
            </a:r>
            <a:endParaRPr lang="zh-TW" altLang="en-US" sz="2800" dirty="0">
              <a:solidFill>
                <a:schemeClr val="bg1"/>
              </a:solidFill>
            </a:endParaRPr>
          </a:p>
        </p:txBody>
      </p:sp>
      <p:sp>
        <p:nvSpPr>
          <p:cNvPr id="4" name="矩形 3"/>
          <p:cNvSpPr/>
          <p:nvPr/>
        </p:nvSpPr>
        <p:spPr>
          <a:xfrm>
            <a:off x="5438644" y="452081"/>
            <a:ext cx="3357694" cy="923330"/>
          </a:xfrm>
          <a:prstGeom prst="rect">
            <a:avLst/>
          </a:prstGeom>
        </p:spPr>
        <p:txBody>
          <a:bodyPr wrap="square">
            <a:spAutoFit/>
          </a:bodyPr>
          <a:lstStyle/>
          <a:p>
            <a:r>
              <a:rPr lang="en-US" altLang="zh-TW" dirty="0"/>
              <a:t>Source of figure: </a:t>
            </a:r>
            <a:r>
              <a:rPr lang="zh-TW" altLang="en-US" dirty="0"/>
              <a:t>http://cs231n.github.io/neural-networks-2/</a:t>
            </a:r>
          </a:p>
        </p:txBody>
      </p:sp>
      <p:pic>
        <p:nvPicPr>
          <p:cNvPr id="9" name="圖片 8"/>
          <p:cNvPicPr>
            <a:picLocks noChangeAspect="1"/>
          </p:cNvPicPr>
          <p:nvPr/>
        </p:nvPicPr>
        <p:blipFill>
          <a:blip r:embed="rId2"/>
          <a:stretch>
            <a:fillRect/>
          </a:stretch>
        </p:blipFill>
        <p:spPr>
          <a:xfrm>
            <a:off x="915520" y="2190510"/>
            <a:ext cx="3262313" cy="3250662"/>
          </a:xfrm>
          <a:prstGeom prst="rect">
            <a:avLst/>
          </a:prstGeom>
        </p:spPr>
      </p:pic>
      <p:pic>
        <p:nvPicPr>
          <p:cNvPr id="10" name="圖片 9"/>
          <p:cNvPicPr>
            <a:picLocks noChangeAspect="1"/>
          </p:cNvPicPr>
          <p:nvPr/>
        </p:nvPicPr>
        <p:blipFill>
          <a:blip r:embed="rId3"/>
          <a:stretch>
            <a:fillRect/>
          </a:stretch>
        </p:blipFill>
        <p:spPr>
          <a:xfrm>
            <a:off x="4987912" y="2190510"/>
            <a:ext cx="3344206" cy="3250662"/>
          </a:xfrm>
          <a:prstGeom prst="rect">
            <a:avLst/>
          </a:prstGeom>
        </p:spPr>
      </p:pic>
      <mc:AlternateContent xmlns:mc="http://schemas.openxmlformats.org/markup-compatibility/2006" xmlns:a14="http://schemas.microsoft.com/office/drawing/2010/main">
        <mc:Choice Requires="a14">
          <p:sp>
            <p:nvSpPr>
              <p:cNvPr id="11" name="文字方塊 10"/>
              <p:cNvSpPr txBox="1"/>
              <p:nvPr/>
            </p:nvSpPr>
            <p:spPr>
              <a:xfrm>
                <a:off x="3140261" y="1690689"/>
                <a:ext cx="286347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𝑦</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r>
                        <a:rPr lang="en-US" altLang="zh-TW"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1</m:t>
                          </m:r>
                        </m:sub>
                      </m:sSub>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b="0" i="1" smtClean="0">
                              <a:latin typeface="Cambria Math" panose="02040503050406030204" pitchFamily="18" charset="0"/>
                            </a:rPr>
                            <m:t>2</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1" name="文字方塊 10"/>
              <p:cNvSpPr txBox="1">
                <a:spLocks noRot="1" noChangeAspect="1" noMove="1" noResize="1" noEditPoints="1" noAdjustHandles="1" noChangeArrowheads="1" noChangeShapeType="1" noTextEdit="1"/>
              </p:cNvSpPr>
              <p:nvPr/>
            </p:nvSpPr>
            <p:spPr>
              <a:xfrm>
                <a:off x="3140261" y="1690689"/>
                <a:ext cx="2863476" cy="369332"/>
              </a:xfrm>
              <a:prstGeom prst="rect">
                <a:avLst/>
              </a:prstGeom>
              <a:blipFill>
                <a:blip r:embed="rId4"/>
                <a:stretch>
                  <a:fillRect l="-2128" r="-638"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p:cNvSpPr txBox="1"/>
              <p:nvPr/>
            </p:nvSpPr>
            <p:spPr>
              <a:xfrm>
                <a:off x="2453122" y="5275822"/>
                <a:ext cx="36490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2453122" y="5275822"/>
                <a:ext cx="364908" cy="369332"/>
              </a:xfrm>
              <a:prstGeom prst="rect">
                <a:avLst/>
              </a:prstGeom>
              <a:blipFill>
                <a:blip r:embed="rId5"/>
                <a:stretch>
                  <a:fillRect l="-10000" r="-8333"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p:cNvSpPr txBox="1"/>
              <p:nvPr/>
            </p:nvSpPr>
            <p:spPr>
              <a:xfrm>
                <a:off x="6565091" y="5260601"/>
                <a:ext cx="36490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6565091" y="5260601"/>
                <a:ext cx="364908" cy="369332"/>
              </a:xfrm>
              <a:prstGeom prst="rect">
                <a:avLst/>
              </a:prstGeom>
              <a:blipFill>
                <a:blip r:embed="rId6"/>
                <a:stretch>
                  <a:fillRect l="-11667" r="-8333"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p:cNvSpPr txBox="1"/>
              <p:nvPr/>
            </p:nvSpPr>
            <p:spPr>
              <a:xfrm>
                <a:off x="729507" y="3562209"/>
                <a:ext cx="3720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4" name="文字方塊 13"/>
              <p:cNvSpPr txBox="1">
                <a:spLocks noRot="1" noChangeAspect="1" noMove="1" noResize="1" noEditPoints="1" noAdjustHandles="1" noChangeArrowheads="1" noChangeShapeType="1" noTextEdit="1"/>
              </p:cNvSpPr>
              <p:nvPr/>
            </p:nvSpPr>
            <p:spPr>
              <a:xfrm>
                <a:off x="729507" y="3562209"/>
                <a:ext cx="372025" cy="369332"/>
              </a:xfrm>
              <a:prstGeom prst="rect">
                <a:avLst/>
              </a:prstGeom>
              <a:blipFill>
                <a:blip r:embed="rId7"/>
                <a:stretch>
                  <a:fillRect l="-11475" r="-8197"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文字方塊 14"/>
              <p:cNvSpPr txBox="1"/>
              <p:nvPr/>
            </p:nvSpPr>
            <p:spPr>
              <a:xfrm>
                <a:off x="4801899" y="3562209"/>
                <a:ext cx="3720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4801899" y="3562209"/>
                <a:ext cx="372025" cy="369332"/>
              </a:xfrm>
              <a:prstGeom prst="rect">
                <a:avLst/>
              </a:prstGeom>
              <a:blipFill>
                <a:blip r:embed="rId8"/>
                <a:stretch>
                  <a:fillRect l="-11475" r="-8197" b="-13115"/>
                </a:stretch>
              </a:blipFill>
            </p:spPr>
            <p:txBody>
              <a:bodyPr/>
              <a:lstStyle/>
              <a:p>
                <a:r>
                  <a:rPr lang="zh-TW" altLang="en-US">
                    <a:noFill/>
                  </a:rPr>
                  <a:t> </a:t>
                </a:r>
              </a:p>
            </p:txBody>
          </p:sp>
        </mc:Fallback>
      </mc:AlternateContent>
      <p:sp>
        <p:nvSpPr>
          <p:cNvPr id="16" name="箭號: 向右 15"/>
          <p:cNvSpPr/>
          <p:nvPr/>
        </p:nvSpPr>
        <p:spPr>
          <a:xfrm>
            <a:off x="4255325" y="3523250"/>
            <a:ext cx="453567" cy="58518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879014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p:bldP spid="12" grpId="0"/>
      <p:bldP spid="13" grpId="0"/>
      <p:bldP spid="14" grpId="0"/>
      <p:bldP spid="15" grpId="0"/>
      <p:bldP spid="1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Feature Scaling</a:t>
            </a:r>
            <a:endParaRPr lang="zh-TW" altLang="en-US" dirty="0"/>
          </a:p>
        </p:txBody>
      </p:sp>
      <p:grpSp>
        <p:nvGrpSpPr>
          <p:cNvPr id="36" name="群組 35"/>
          <p:cNvGrpSpPr/>
          <p:nvPr/>
        </p:nvGrpSpPr>
        <p:grpSpPr>
          <a:xfrm>
            <a:off x="1835283" y="1576293"/>
            <a:ext cx="2834233" cy="2136741"/>
            <a:chOff x="2953164" y="4040259"/>
            <a:chExt cx="2834233" cy="2136741"/>
          </a:xfrm>
        </p:grpSpPr>
        <p:sp>
          <p:nvSpPr>
            <p:cNvPr id="33" name="矩形 32"/>
            <p:cNvSpPr/>
            <p:nvPr/>
          </p:nvSpPr>
          <p:spPr>
            <a:xfrm>
              <a:off x="2961737" y="4391890"/>
              <a:ext cx="538582" cy="467726"/>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34" name="矩形 33"/>
            <p:cNvSpPr/>
            <p:nvPr/>
          </p:nvSpPr>
          <p:spPr>
            <a:xfrm>
              <a:off x="2953164" y="5685336"/>
              <a:ext cx="538582" cy="467726"/>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 name="矩形 4"/>
            <p:cNvSpPr/>
            <p:nvPr/>
          </p:nvSpPr>
          <p:spPr>
            <a:xfrm>
              <a:off x="4593227" y="5691018"/>
              <a:ext cx="538582" cy="467726"/>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7" name="直線單箭頭接點 6"/>
            <p:cNvCxnSpPr>
              <a:endCxn id="20" idx="1"/>
            </p:cNvCxnSpPr>
            <p:nvPr/>
          </p:nvCxnSpPr>
          <p:spPr>
            <a:xfrm flipV="1">
              <a:off x="3473662" y="4655201"/>
              <a:ext cx="1142392" cy="12526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 name="Object 12"/>
            <p:cNvGraphicFramePr>
              <a:graphicFrameLocks noChangeAspect="1"/>
            </p:cNvGraphicFramePr>
            <p:nvPr>
              <p:extLst>
                <p:ext uri="{D42A27DB-BD31-4B8C-83A1-F6EECF244321}">
                  <p14:modId xmlns:p14="http://schemas.microsoft.com/office/powerpoint/2010/main" val="1728897911"/>
                </p:ext>
              </p:extLst>
            </p:nvPr>
          </p:nvGraphicFramePr>
          <p:xfrm>
            <a:off x="5400047" y="4407766"/>
            <a:ext cx="387350" cy="455612"/>
          </p:xfrm>
          <a:graphic>
            <a:graphicData uri="http://schemas.openxmlformats.org/presentationml/2006/ole">
              <mc:AlternateContent xmlns:mc="http://schemas.openxmlformats.org/markup-compatibility/2006">
                <mc:Choice xmlns:v="urn:schemas-microsoft-com:vml" Requires="v">
                  <p:oleObj spid="_x0000_s19251" name="方程式" r:id="rId3" imgW="139680" imgH="164880" progId="Equation.3">
                    <p:embed/>
                  </p:oleObj>
                </mc:Choice>
                <mc:Fallback>
                  <p:oleObj name="方程式" r:id="rId3" imgW="139680" imgH="164880" progId="Equation.3">
                    <p:embed/>
                    <p:pic>
                      <p:nvPicPr>
                        <p:cNvPr id="8" name="Object 12"/>
                        <p:cNvPicPr>
                          <a:picLocks noChangeAspect="1" noChangeArrowheads="1"/>
                        </p:cNvPicPr>
                        <p:nvPr/>
                      </p:nvPicPr>
                      <p:blipFill>
                        <a:blip r:embed="rId4"/>
                        <a:srcRect/>
                        <a:stretch>
                          <a:fillRect/>
                        </a:stretch>
                      </p:blipFill>
                      <p:spPr bwMode="auto">
                        <a:xfrm>
                          <a:off x="5400047" y="4407766"/>
                          <a:ext cx="387350" cy="455612"/>
                        </a:xfrm>
                        <a:prstGeom prst="rect">
                          <a:avLst/>
                        </a:prstGeom>
                        <a:noFill/>
                        <a:extLst/>
                      </p:spPr>
                    </p:pic>
                  </p:oleObj>
                </mc:Fallback>
              </mc:AlternateContent>
            </a:graphicData>
          </a:graphic>
        </p:graphicFrame>
        <p:graphicFrame>
          <p:nvGraphicFramePr>
            <p:cNvPr id="9" name="Object 12"/>
            <p:cNvGraphicFramePr>
              <a:graphicFrameLocks noChangeAspect="1"/>
            </p:cNvGraphicFramePr>
            <p:nvPr>
              <p:extLst>
                <p:ext uri="{D42A27DB-BD31-4B8C-83A1-F6EECF244321}">
                  <p14:modId xmlns:p14="http://schemas.microsoft.com/office/powerpoint/2010/main" val="4231228848"/>
                </p:ext>
              </p:extLst>
            </p:nvPr>
          </p:nvGraphicFramePr>
          <p:xfrm>
            <a:off x="3678951" y="4040259"/>
            <a:ext cx="493713" cy="595313"/>
          </p:xfrm>
          <a:graphic>
            <a:graphicData uri="http://schemas.openxmlformats.org/presentationml/2006/ole">
              <mc:AlternateContent xmlns:mc="http://schemas.openxmlformats.org/markup-compatibility/2006">
                <mc:Choice xmlns:v="urn:schemas-microsoft-com:vml" Requires="v">
                  <p:oleObj spid="_x0000_s19252" name="方程式" r:id="rId5" imgW="177480" imgH="215640" progId="Equation.3">
                    <p:embed/>
                  </p:oleObj>
                </mc:Choice>
                <mc:Fallback>
                  <p:oleObj name="方程式" r:id="rId5" imgW="177480" imgH="215640" progId="Equation.3">
                    <p:embed/>
                    <p:pic>
                      <p:nvPicPr>
                        <p:cNvPr id="9" name="Object 12"/>
                        <p:cNvPicPr>
                          <a:picLocks noChangeAspect="1" noChangeArrowheads="1"/>
                        </p:cNvPicPr>
                        <p:nvPr/>
                      </p:nvPicPr>
                      <p:blipFill>
                        <a:blip r:embed="rId6"/>
                        <a:srcRect/>
                        <a:stretch>
                          <a:fillRect/>
                        </a:stretch>
                      </p:blipFill>
                      <p:spPr bwMode="auto">
                        <a:xfrm>
                          <a:off x="3678951" y="4040259"/>
                          <a:ext cx="493713" cy="595313"/>
                        </a:xfrm>
                        <a:prstGeom prst="rect">
                          <a:avLst/>
                        </a:prstGeom>
                        <a:noFill/>
                        <a:extLst/>
                      </p:spPr>
                    </p:pic>
                  </p:oleObj>
                </mc:Fallback>
              </mc:AlternateContent>
            </a:graphicData>
          </a:graphic>
        </p:graphicFrame>
        <p:graphicFrame>
          <p:nvGraphicFramePr>
            <p:cNvPr id="11" name="Object 12"/>
            <p:cNvGraphicFramePr>
              <a:graphicFrameLocks noChangeAspect="1"/>
            </p:cNvGraphicFramePr>
            <p:nvPr>
              <p:extLst>
                <p:ext uri="{D42A27DB-BD31-4B8C-83A1-F6EECF244321}">
                  <p14:modId xmlns:p14="http://schemas.microsoft.com/office/powerpoint/2010/main" val="2809930620"/>
                </p:ext>
              </p:extLst>
            </p:nvPr>
          </p:nvGraphicFramePr>
          <p:xfrm>
            <a:off x="3693434" y="4688760"/>
            <a:ext cx="527050" cy="595313"/>
          </p:xfrm>
          <a:graphic>
            <a:graphicData uri="http://schemas.openxmlformats.org/presentationml/2006/ole">
              <mc:AlternateContent xmlns:mc="http://schemas.openxmlformats.org/markup-compatibility/2006">
                <mc:Choice xmlns:v="urn:schemas-microsoft-com:vml" Requires="v">
                  <p:oleObj spid="_x0000_s19253" name="方程式" r:id="rId7" imgW="190440" imgH="215640" progId="Equation.3">
                    <p:embed/>
                  </p:oleObj>
                </mc:Choice>
                <mc:Fallback>
                  <p:oleObj name="方程式" r:id="rId7" imgW="190440" imgH="215640" progId="Equation.3">
                    <p:embed/>
                    <p:pic>
                      <p:nvPicPr>
                        <p:cNvPr id="11" name="Object 12"/>
                        <p:cNvPicPr>
                          <a:picLocks noChangeAspect="1" noChangeArrowheads="1"/>
                        </p:cNvPicPr>
                        <p:nvPr/>
                      </p:nvPicPr>
                      <p:blipFill>
                        <a:blip r:embed="rId8"/>
                        <a:srcRect/>
                        <a:stretch>
                          <a:fillRect/>
                        </a:stretch>
                      </p:blipFill>
                      <p:spPr bwMode="auto">
                        <a:xfrm>
                          <a:off x="3693434" y="4688760"/>
                          <a:ext cx="527050" cy="595313"/>
                        </a:xfrm>
                        <a:prstGeom prst="rect">
                          <a:avLst/>
                        </a:prstGeom>
                        <a:noFill/>
                        <a:extLst/>
                      </p:spPr>
                    </p:pic>
                  </p:oleObj>
                </mc:Fallback>
              </mc:AlternateContent>
            </a:graphicData>
          </a:graphic>
        </p:graphicFrame>
        <p:cxnSp>
          <p:nvCxnSpPr>
            <p:cNvPr id="12" name="直線單箭頭接點 11"/>
            <p:cNvCxnSpPr/>
            <p:nvPr/>
          </p:nvCxnSpPr>
          <p:spPr>
            <a:xfrm flipV="1">
              <a:off x="4957568" y="4624600"/>
              <a:ext cx="482383"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stCxn id="33" idx="3"/>
              <a:endCxn id="20" idx="1"/>
            </p:cNvCxnSpPr>
            <p:nvPr/>
          </p:nvCxnSpPr>
          <p:spPr>
            <a:xfrm>
              <a:off x="3500319" y="4625753"/>
              <a:ext cx="111573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Object 12"/>
            <p:cNvGraphicFramePr>
              <a:graphicFrameLocks noChangeAspect="1"/>
            </p:cNvGraphicFramePr>
            <p:nvPr>
              <p:extLst>
                <p:ext uri="{D42A27DB-BD31-4B8C-83A1-F6EECF244321}">
                  <p14:modId xmlns:p14="http://schemas.microsoft.com/office/powerpoint/2010/main" val="1772516736"/>
                </p:ext>
              </p:extLst>
            </p:nvPr>
          </p:nvGraphicFramePr>
          <p:xfrm>
            <a:off x="3012231" y="4259000"/>
            <a:ext cx="495300" cy="630238"/>
          </p:xfrm>
          <a:graphic>
            <a:graphicData uri="http://schemas.openxmlformats.org/presentationml/2006/ole">
              <mc:AlternateContent xmlns:mc="http://schemas.openxmlformats.org/markup-compatibility/2006">
                <mc:Choice xmlns:v="urn:schemas-microsoft-com:vml" Requires="v">
                  <p:oleObj spid="_x0000_s19254" name="方程式" r:id="rId9" imgW="177480" imgH="228600" progId="Equation.3">
                    <p:embed/>
                  </p:oleObj>
                </mc:Choice>
                <mc:Fallback>
                  <p:oleObj name="方程式" r:id="rId9" imgW="177480" imgH="228600" progId="Equation.3">
                    <p:embed/>
                    <p:pic>
                      <p:nvPicPr>
                        <p:cNvPr id="16" name="Object 12"/>
                        <p:cNvPicPr>
                          <a:picLocks noChangeAspect="1" noChangeArrowheads="1"/>
                        </p:cNvPicPr>
                        <p:nvPr/>
                      </p:nvPicPr>
                      <p:blipFill>
                        <a:blip r:embed="rId10"/>
                        <a:srcRect/>
                        <a:stretch>
                          <a:fillRect/>
                        </a:stretch>
                      </p:blipFill>
                      <p:spPr bwMode="auto">
                        <a:xfrm>
                          <a:off x="3012231" y="4259000"/>
                          <a:ext cx="495300" cy="630238"/>
                        </a:xfrm>
                        <a:prstGeom prst="rect">
                          <a:avLst/>
                        </a:prstGeom>
                        <a:noFill/>
                        <a:extLst/>
                      </p:spPr>
                    </p:pic>
                  </p:oleObj>
                </mc:Fallback>
              </mc:AlternateContent>
            </a:graphicData>
          </a:graphic>
        </p:graphicFrame>
        <p:graphicFrame>
          <p:nvGraphicFramePr>
            <p:cNvPr id="18" name="Object 12"/>
            <p:cNvGraphicFramePr>
              <a:graphicFrameLocks noChangeAspect="1"/>
            </p:cNvGraphicFramePr>
            <p:nvPr>
              <p:extLst>
                <p:ext uri="{D42A27DB-BD31-4B8C-83A1-F6EECF244321}">
                  <p14:modId xmlns:p14="http://schemas.microsoft.com/office/powerpoint/2010/main" val="4140385329"/>
                </p:ext>
              </p:extLst>
            </p:nvPr>
          </p:nvGraphicFramePr>
          <p:xfrm>
            <a:off x="2976775" y="5546763"/>
            <a:ext cx="496887" cy="630237"/>
          </p:xfrm>
          <a:graphic>
            <a:graphicData uri="http://schemas.openxmlformats.org/presentationml/2006/ole">
              <mc:AlternateContent xmlns:mc="http://schemas.openxmlformats.org/markup-compatibility/2006">
                <mc:Choice xmlns:v="urn:schemas-microsoft-com:vml" Requires="v">
                  <p:oleObj spid="_x0000_s19255" name="方程式" r:id="rId11" imgW="177480" imgH="228600" progId="Equation.3">
                    <p:embed/>
                  </p:oleObj>
                </mc:Choice>
                <mc:Fallback>
                  <p:oleObj name="方程式" r:id="rId11" imgW="177480" imgH="228600" progId="Equation.3">
                    <p:embed/>
                    <p:pic>
                      <p:nvPicPr>
                        <p:cNvPr id="18" name="Object 12"/>
                        <p:cNvPicPr>
                          <a:picLocks noChangeAspect="1" noChangeArrowheads="1"/>
                        </p:cNvPicPr>
                        <p:nvPr/>
                      </p:nvPicPr>
                      <p:blipFill>
                        <a:blip r:embed="rId12"/>
                        <a:srcRect/>
                        <a:stretch>
                          <a:fillRect/>
                        </a:stretch>
                      </p:blipFill>
                      <p:spPr bwMode="auto">
                        <a:xfrm>
                          <a:off x="2976775" y="5546763"/>
                          <a:ext cx="496887" cy="630237"/>
                        </a:xfrm>
                        <a:prstGeom prst="rect">
                          <a:avLst/>
                        </a:prstGeom>
                        <a:noFill/>
                        <a:extLst/>
                      </p:spPr>
                    </p:pic>
                  </p:oleObj>
                </mc:Fallback>
              </mc:AlternateContent>
            </a:graphicData>
          </a:graphic>
        </p:graphicFrame>
        <p:grpSp>
          <p:nvGrpSpPr>
            <p:cNvPr id="19" name="群組 18"/>
            <p:cNvGrpSpPr/>
            <p:nvPr/>
          </p:nvGrpSpPr>
          <p:grpSpPr>
            <a:xfrm>
              <a:off x="4616054" y="4395041"/>
              <a:ext cx="520319" cy="520319"/>
              <a:chOff x="3342651" y="3507082"/>
              <a:chExt cx="520319" cy="520319"/>
            </a:xfrm>
          </p:grpSpPr>
          <p:sp>
            <p:nvSpPr>
              <p:cNvPr id="20" name="矩形 19"/>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21" name="Object 12"/>
              <p:cNvGraphicFramePr>
                <a:graphicFrameLocks noChangeAspect="1"/>
              </p:cNvGraphicFramePr>
              <p:nvPr>
                <p:extLst>
                  <p:ext uri="{D42A27DB-BD31-4B8C-83A1-F6EECF244321}">
                    <p14:modId xmlns:p14="http://schemas.microsoft.com/office/powerpoint/2010/main" val="3105937066"/>
                  </p:ext>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19256" name="方程式" r:id="rId13" imgW="139680" imgH="139680" progId="Equation.3">
                      <p:embed/>
                    </p:oleObj>
                  </mc:Choice>
                  <mc:Fallback>
                    <p:oleObj name="方程式" r:id="rId13" imgW="139680" imgH="139680" progId="Equation.3">
                      <p:embed/>
                      <p:pic>
                        <p:nvPicPr>
                          <p:cNvPr id="23" name="Object 12"/>
                          <p:cNvPicPr>
                            <a:picLocks noChangeAspect="1" noChangeArrowheads="1"/>
                          </p:cNvPicPr>
                          <p:nvPr/>
                        </p:nvPicPr>
                        <p:blipFill>
                          <a:blip r:embed="rId14"/>
                          <a:srcRect/>
                          <a:stretch>
                            <a:fillRect/>
                          </a:stretch>
                        </p:blipFill>
                        <p:spPr bwMode="auto">
                          <a:xfrm>
                            <a:off x="3435128" y="3545009"/>
                            <a:ext cx="385763" cy="387350"/>
                          </a:xfrm>
                          <a:prstGeom prst="rect">
                            <a:avLst/>
                          </a:prstGeom>
                          <a:noFill/>
                          <a:extLst/>
                        </p:spPr>
                      </p:pic>
                    </p:oleObj>
                  </mc:Fallback>
                </mc:AlternateContent>
              </a:graphicData>
            </a:graphic>
          </p:graphicFrame>
        </p:grpSp>
        <p:graphicFrame>
          <p:nvGraphicFramePr>
            <p:cNvPr id="22" name="Object 12"/>
            <p:cNvGraphicFramePr>
              <a:graphicFrameLocks noChangeAspect="1"/>
            </p:cNvGraphicFramePr>
            <p:nvPr>
              <p:extLst>
                <p:ext uri="{D42A27DB-BD31-4B8C-83A1-F6EECF244321}">
                  <p14:modId xmlns:p14="http://schemas.microsoft.com/office/powerpoint/2010/main" val="2682465240"/>
                </p:ext>
              </p:extLst>
            </p:nvPr>
          </p:nvGraphicFramePr>
          <p:xfrm>
            <a:off x="4708531" y="5663406"/>
            <a:ext cx="354012" cy="488950"/>
          </p:xfrm>
          <a:graphic>
            <a:graphicData uri="http://schemas.openxmlformats.org/presentationml/2006/ole">
              <mc:AlternateContent xmlns:mc="http://schemas.openxmlformats.org/markup-compatibility/2006">
                <mc:Choice xmlns:v="urn:schemas-microsoft-com:vml" Requires="v">
                  <p:oleObj spid="_x0000_s19257" name="方程式" r:id="rId15" imgW="126720" imgH="177480" progId="Equation.3">
                    <p:embed/>
                  </p:oleObj>
                </mc:Choice>
                <mc:Fallback>
                  <p:oleObj name="方程式" r:id="rId15" imgW="126720" imgH="177480" progId="Equation.3">
                    <p:embed/>
                    <p:pic>
                      <p:nvPicPr>
                        <p:cNvPr id="24" name="Object 12"/>
                        <p:cNvPicPr>
                          <a:picLocks noChangeAspect="1" noChangeArrowheads="1"/>
                        </p:cNvPicPr>
                        <p:nvPr/>
                      </p:nvPicPr>
                      <p:blipFill>
                        <a:blip r:embed="rId16"/>
                        <a:srcRect/>
                        <a:stretch>
                          <a:fillRect/>
                        </a:stretch>
                      </p:blipFill>
                      <p:spPr bwMode="auto">
                        <a:xfrm>
                          <a:off x="4708531" y="5663406"/>
                          <a:ext cx="354012" cy="488950"/>
                        </a:xfrm>
                        <a:prstGeom prst="rect">
                          <a:avLst/>
                        </a:prstGeom>
                        <a:noFill/>
                        <a:extLst/>
                      </p:spPr>
                    </p:pic>
                  </p:oleObj>
                </mc:Fallback>
              </mc:AlternateContent>
            </a:graphicData>
          </a:graphic>
        </p:graphicFrame>
        <p:cxnSp>
          <p:nvCxnSpPr>
            <p:cNvPr id="23" name="直線單箭頭接點 22"/>
            <p:cNvCxnSpPr/>
            <p:nvPr/>
          </p:nvCxnSpPr>
          <p:spPr>
            <a:xfrm flipV="1">
              <a:off x="4867261" y="4925804"/>
              <a:ext cx="0" cy="7547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7" name="文字方塊 36"/>
          <p:cNvSpPr txBox="1"/>
          <p:nvPr/>
        </p:nvSpPr>
        <p:spPr>
          <a:xfrm>
            <a:off x="662048" y="1906518"/>
            <a:ext cx="1335483" cy="461665"/>
          </a:xfrm>
          <a:prstGeom prst="rect">
            <a:avLst/>
          </a:prstGeom>
          <a:noFill/>
        </p:spPr>
        <p:txBody>
          <a:bodyPr wrap="square" rtlCol="0">
            <a:spAutoFit/>
          </a:bodyPr>
          <a:lstStyle/>
          <a:p>
            <a:r>
              <a:rPr lang="en-US" altLang="zh-TW" sz="2400" dirty="0"/>
              <a:t>1, 2 ……</a:t>
            </a:r>
            <a:endParaRPr lang="zh-TW" altLang="en-US" sz="2400" dirty="0"/>
          </a:p>
        </p:txBody>
      </p:sp>
      <p:sp>
        <p:nvSpPr>
          <p:cNvPr id="38" name="文字方塊 37"/>
          <p:cNvSpPr txBox="1"/>
          <p:nvPr/>
        </p:nvSpPr>
        <p:spPr>
          <a:xfrm>
            <a:off x="45509" y="3199440"/>
            <a:ext cx="1859024" cy="461665"/>
          </a:xfrm>
          <a:prstGeom prst="rect">
            <a:avLst/>
          </a:prstGeom>
          <a:noFill/>
        </p:spPr>
        <p:txBody>
          <a:bodyPr wrap="square" rtlCol="0">
            <a:spAutoFit/>
          </a:bodyPr>
          <a:lstStyle/>
          <a:p>
            <a:r>
              <a:rPr lang="en-US" altLang="zh-TW" sz="2400" dirty="0"/>
              <a:t>100, 200 ……</a:t>
            </a:r>
            <a:endParaRPr lang="zh-TW" altLang="en-US" sz="2400" dirty="0"/>
          </a:p>
        </p:txBody>
      </p:sp>
      <p:cxnSp>
        <p:nvCxnSpPr>
          <p:cNvPr id="40" name="直線單箭頭接點 39"/>
          <p:cNvCxnSpPr/>
          <p:nvPr/>
        </p:nvCxnSpPr>
        <p:spPr>
          <a:xfrm>
            <a:off x="886402" y="6183313"/>
            <a:ext cx="38373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p:nvPr/>
        </p:nvCxnSpPr>
        <p:spPr>
          <a:xfrm flipV="1">
            <a:off x="1469724" y="4072241"/>
            <a:ext cx="0" cy="24857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3" name="Object 12"/>
          <p:cNvGraphicFramePr>
            <a:graphicFrameLocks noChangeAspect="1"/>
          </p:cNvGraphicFramePr>
          <p:nvPr>
            <p:extLst>
              <p:ext uri="{D42A27DB-BD31-4B8C-83A1-F6EECF244321}">
                <p14:modId xmlns:p14="http://schemas.microsoft.com/office/powerpoint/2010/main" val="1388934819"/>
              </p:ext>
            </p:extLst>
          </p:nvPr>
        </p:nvGraphicFramePr>
        <p:xfrm>
          <a:off x="4153411" y="6131331"/>
          <a:ext cx="493713" cy="595313"/>
        </p:xfrm>
        <a:graphic>
          <a:graphicData uri="http://schemas.openxmlformats.org/presentationml/2006/ole">
            <mc:AlternateContent xmlns:mc="http://schemas.openxmlformats.org/markup-compatibility/2006">
              <mc:Choice xmlns:v="urn:schemas-microsoft-com:vml" Requires="v">
                <p:oleObj spid="_x0000_s19258" name="方程式" r:id="rId5" imgW="177480" imgH="215640" progId="Equation.3">
                  <p:embed/>
                </p:oleObj>
              </mc:Choice>
              <mc:Fallback>
                <p:oleObj name="方程式" r:id="rId5" imgW="177480" imgH="215640" progId="Equation.3">
                  <p:embed/>
                  <p:pic>
                    <p:nvPicPr>
                      <p:cNvPr id="9" name="Object 12"/>
                      <p:cNvPicPr>
                        <a:picLocks noChangeAspect="1" noChangeArrowheads="1"/>
                      </p:cNvPicPr>
                      <p:nvPr/>
                    </p:nvPicPr>
                    <p:blipFill>
                      <a:blip r:embed="rId6"/>
                      <a:srcRect/>
                      <a:stretch>
                        <a:fillRect/>
                      </a:stretch>
                    </p:blipFill>
                    <p:spPr bwMode="auto">
                      <a:xfrm>
                        <a:off x="4153411" y="6131331"/>
                        <a:ext cx="493713" cy="595313"/>
                      </a:xfrm>
                      <a:prstGeom prst="rect">
                        <a:avLst/>
                      </a:prstGeom>
                      <a:noFill/>
                      <a:extLst/>
                    </p:spPr>
                  </p:pic>
                </p:oleObj>
              </mc:Fallback>
            </mc:AlternateContent>
          </a:graphicData>
        </a:graphic>
      </p:graphicFrame>
      <p:graphicFrame>
        <p:nvGraphicFramePr>
          <p:cNvPr id="44" name="Object 12"/>
          <p:cNvGraphicFramePr>
            <a:graphicFrameLocks noChangeAspect="1"/>
          </p:cNvGraphicFramePr>
          <p:nvPr>
            <p:extLst>
              <p:ext uri="{D42A27DB-BD31-4B8C-83A1-F6EECF244321}">
                <p14:modId xmlns:p14="http://schemas.microsoft.com/office/powerpoint/2010/main" val="1517715234"/>
              </p:ext>
            </p:extLst>
          </p:nvPr>
        </p:nvGraphicFramePr>
        <p:xfrm>
          <a:off x="929682" y="3996931"/>
          <a:ext cx="527050" cy="595313"/>
        </p:xfrm>
        <a:graphic>
          <a:graphicData uri="http://schemas.openxmlformats.org/presentationml/2006/ole">
            <mc:AlternateContent xmlns:mc="http://schemas.openxmlformats.org/markup-compatibility/2006">
              <mc:Choice xmlns:v="urn:schemas-microsoft-com:vml" Requires="v">
                <p:oleObj spid="_x0000_s19259" name="方程式" r:id="rId17" imgW="190440" imgH="215640" progId="Equation.3">
                  <p:embed/>
                </p:oleObj>
              </mc:Choice>
              <mc:Fallback>
                <p:oleObj name="方程式" r:id="rId17" imgW="190440" imgH="215640" progId="Equation.3">
                  <p:embed/>
                  <p:pic>
                    <p:nvPicPr>
                      <p:cNvPr id="11" name="Object 12"/>
                      <p:cNvPicPr>
                        <a:picLocks noChangeAspect="1" noChangeArrowheads="1"/>
                      </p:cNvPicPr>
                      <p:nvPr/>
                    </p:nvPicPr>
                    <p:blipFill>
                      <a:blip r:embed="rId18"/>
                      <a:srcRect/>
                      <a:stretch>
                        <a:fillRect/>
                      </a:stretch>
                    </p:blipFill>
                    <p:spPr bwMode="auto">
                      <a:xfrm>
                        <a:off x="929682" y="3996931"/>
                        <a:ext cx="527050" cy="595313"/>
                      </a:xfrm>
                      <a:prstGeom prst="rect">
                        <a:avLst/>
                      </a:prstGeom>
                      <a:noFill/>
                      <a:extLst/>
                    </p:spPr>
                  </p:pic>
                </p:oleObj>
              </mc:Fallback>
            </mc:AlternateContent>
          </a:graphicData>
        </a:graphic>
      </p:graphicFrame>
      <p:sp>
        <p:nvSpPr>
          <p:cNvPr id="46" name="文字方塊 45"/>
          <p:cNvSpPr txBox="1"/>
          <p:nvPr/>
        </p:nvSpPr>
        <p:spPr>
          <a:xfrm>
            <a:off x="1843856" y="4043665"/>
            <a:ext cx="1947131" cy="461665"/>
          </a:xfrm>
          <a:prstGeom prst="rect">
            <a:avLst/>
          </a:prstGeom>
          <a:noFill/>
        </p:spPr>
        <p:txBody>
          <a:bodyPr wrap="square" rtlCol="0">
            <a:spAutoFit/>
          </a:bodyPr>
          <a:lstStyle/>
          <a:p>
            <a:pPr algn="ctr"/>
            <a:r>
              <a:rPr lang="en-US" altLang="zh-TW" sz="2400" dirty="0"/>
              <a:t>Loss L</a:t>
            </a:r>
            <a:endParaRPr lang="zh-TW" altLang="en-US" sz="2400" dirty="0"/>
          </a:p>
        </p:txBody>
      </p:sp>
      <p:sp>
        <p:nvSpPr>
          <p:cNvPr id="47" name="橢圓 46"/>
          <p:cNvSpPr/>
          <p:nvPr/>
        </p:nvSpPr>
        <p:spPr>
          <a:xfrm>
            <a:off x="1700351" y="4910054"/>
            <a:ext cx="2207802" cy="706239"/>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 name="橢圓 47"/>
          <p:cNvSpPr/>
          <p:nvPr/>
        </p:nvSpPr>
        <p:spPr>
          <a:xfrm>
            <a:off x="1151671" y="4774124"/>
            <a:ext cx="3298704" cy="995327"/>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橢圓 48"/>
          <p:cNvSpPr/>
          <p:nvPr/>
        </p:nvSpPr>
        <p:spPr>
          <a:xfrm>
            <a:off x="781022" y="4649169"/>
            <a:ext cx="3942773" cy="1226798"/>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78" name="群組 77"/>
          <p:cNvGrpSpPr/>
          <p:nvPr/>
        </p:nvGrpSpPr>
        <p:grpSpPr>
          <a:xfrm>
            <a:off x="6030926" y="1547717"/>
            <a:ext cx="2834233" cy="2136741"/>
            <a:chOff x="2953164" y="4040259"/>
            <a:chExt cx="2834233" cy="2136741"/>
          </a:xfrm>
        </p:grpSpPr>
        <p:sp>
          <p:nvSpPr>
            <p:cNvPr id="79" name="矩形 78"/>
            <p:cNvSpPr/>
            <p:nvPr/>
          </p:nvSpPr>
          <p:spPr>
            <a:xfrm>
              <a:off x="2961737" y="4391890"/>
              <a:ext cx="538582" cy="467726"/>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80" name="矩形 79"/>
            <p:cNvSpPr/>
            <p:nvPr/>
          </p:nvSpPr>
          <p:spPr>
            <a:xfrm>
              <a:off x="2953164" y="5685336"/>
              <a:ext cx="538582" cy="467726"/>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81" name="矩形 80"/>
            <p:cNvSpPr/>
            <p:nvPr/>
          </p:nvSpPr>
          <p:spPr>
            <a:xfrm>
              <a:off x="4593227" y="5691018"/>
              <a:ext cx="538582" cy="467726"/>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82" name="直線單箭頭接點 81"/>
            <p:cNvCxnSpPr>
              <a:endCxn id="93" idx="1"/>
            </p:cNvCxnSpPr>
            <p:nvPr/>
          </p:nvCxnSpPr>
          <p:spPr>
            <a:xfrm flipV="1">
              <a:off x="3473662" y="4655201"/>
              <a:ext cx="1142392" cy="12526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3" name="Object 12"/>
            <p:cNvGraphicFramePr>
              <a:graphicFrameLocks noChangeAspect="1"/>
            </p:cNvGraphicFramePr>
            <p:nvPr>
              <p:extLst>
                <p:ext uri="{D42A27DB-BD31-4B8C-83A1-F6EECF244321}">
                  <p14:modId xmlns:p14="http://schemas.microsoft.com/office/powerpoint/2010/main" val="1525166967"/>
                </p:ext>
              </p:extLst>
            </p:nvPr>
          </p:nvGraphicFramePr>
          <p:xfrm>
            <a:off x="5400047" y="4407766"/>
            <a:ext cx="387350" cy="455612"/>
          </p:xfrm>
          <a:graphic>
            <a:graphicData uri="http://schemas.openxmlformats.org/presentationml/2006/ole">
              <mc:AlternateContent xmlns:mc="http://schemas.openxmlformats.org/markup-compatibility/2006">
                <mc:Choice xmlns:v="urn:schemas-microsoft-com:vml" Requires="v">
                  <p:oleObj spid="_x0000_s19260" name="方程式" r:id="rId19" imgW="139680" imgH="164880" progId="Equation.3">
                    <p:embed/>
                  </p:oleObj>
                </mc:Choice>
                <mc:Fallback>
                  <p:oleObj name="方程式" r:id="rId19" imgW="139680" imgH="164880" progId="Equation.3">
                    <p:embed/>
                    <p:pic>
                      <p:nvPicPr>
                        <p:cNvPr id="8" name="Object 12"/>
                        <p:cNvPicPr>
                          <a:picLocks noChangeAspect="1" noChangeArrowheads="1"/>
                        </p:cNvPicPr>
                        <p:nvPr/>
                      </p:nvPicPr>
                      <p:blipFill>
                        <a:blip r:embed="rId20"/>
                        <a:srcRect/>
                        <a:stretch>
                          <a:fillRect/>
                        </a:stretch>
                      </p:blipFill>
                      <p:spPr bwMode="auto">
                        <a:xfrm>
                          <a:off x="5400047" y="4407766"/>
                          <a:ext cx="387350" cy="455612"/>
                        </a:xfrm>
                        <a:prstGeom prst="rect">
                          <a:avLst/>
                        </a:prstGeom>
                        <a:noFill/>
                        <a:extLst/>
                      </p:spPr>
                    </p:pic>
                  </p:oleObj>
                </mc:Fallback>
              </mc:AlternateContent>
            </a:graphicData>
          </a:graphic>
        </p:graphicFrame>
        <p:graphicFrame>
          <p:nvGraphicFramePr>
            <p:cNvPr id="84" name="Object 12"/>
            <p:cNvGraphicFramePr>
              <a:graphicFrameLocks noChangeAspect="1"/>
            </p:cNvGraphicFramePr>
            <p:nvPr>
              <p:extLst>
                <p:ext uri="{D42A27DB-BD31-4B8C-83A1-F6EECF244321}">
                  <p14:modId xmlns:p14="http://schemas.microsoft.com/office/powerpoint/2010/main" val="309495682"/>
                </p:ext>
              </p:extLst>
            </p:nvPr>
          </p:nvGraphicFramePr>
          <p:xfrm>
            <a:off x="3678951" y="4040259"/>
            <a:ext cx="493713" cy="595313"/>
          </p:xfrm>
          <a:graphic>
            <a:graphicData uri="http://schemas.openxmlformats.org/presentationml/2006/ole">
              <mc:AlternateContent xmlns:mc="http://schemas.openxmlformats.org/markup-compatibility/2006">
                <mc:Choice xmlns:v="urn:schemas-microsoft-com:vml" Requires="v">
                  <p:oleObj spid="_x0000_s19261" name="方程式" r:id="rId5" imgW="177480" imgH="215640" progId="Equation.3">
                    <p:embed/>
                  </p:oleObj>
                </mc:Choice>
                <mc:Fallback>
                  <p:oleObj name="方程式" r:id="rId5" imgW="177480" imgH="215640" progId="Equation.3">
                    <p:embed/>
                    <p:pic>
                      <p:nvPicPr>
                        <p:cNvPr id="9" name="Object 12"/>
                        <p:cNvPicPr>
                          <a:picLocks noChangeAspect="1" noChangeArrowheads="1"/>
                        </p:cNvPicPr>
                        <p:nvPr/>
                      </p:nvPicPr>
                      <p:blipFill>
                        <a:blip r:embed="rId6"/>
                        <a:srcRect/>
                        <a:stretch>
                          <a:fillRect/>
                        </a:stretch>
                      </p:blipFill>
                      <p:spPr bwMode="auto">
                        <a:xfrm>
                          <a:off x="3678951" y="4040259"/>
                          <a:ext cx="493713" cy="595313"/>
                        </a:xfrm>
                        <a:prstGeom prst="rect">
                          <a:avLst/>
                        </a:prstGeom>
                        <a:noFill/>
                        <a:extLst/>
                      </p:spPr>
                    </p:pic>
                  </p:oleObj>
                </mc:Fallback>
              </mc:AlternateContent>
            </a:graphicData>
          </a:graphic>
        </p:graphicFrame>
        <p:graphicFrame>
          <p:nvGraphicFramePr>
            <p:cNvPr id="85" name="Object 12"/>
            <p:cNvGraphicFramePr>
              <a:graphicFrameLocks noChangeAspect="1"/>
            </p:cNvGraphicFramePr>
            <p:nvPr>
              <p:extLst>
                <p:ext uri="{D42A27DB-BD31-4B8C-83A1-F6EECF244321}">
                  <p14:modId xmlns:p14="http://schemas.microsoft.com/office/powerpoint/2010/main" val="1566220051"/>
                </p:ext>
              </p:extLst>
            </p:nvPr>
          </p:nvGraphicFramePr>
          <p:xfrm>
            <a:off x="3693434" y="4688760"/>
            <a:ext cx="527050" cy="595313"/>
          </p:xfrm>
          <a:graphic>
            <a:graphicData uri="http://schemas.openxmlformats.org/presentationml/2006/ole">
              <mc:AlternateContent xmlns:mc="http://schemas.openxmlformats.org/markup-compatibility/2006">
                <mc:Choice xmlns:v="urn:schemas-microsoft-com:vml" Requires="v">
                  <p:oleObj spid="_x0000_s19262" name="方程式" r:id="rId21" imgW="190440" imgH="215640" progId="Equation.3">
                    <p:embed/>
                  </p:oleObj>
                </mc:Choice>
                <mc:Fallback>
                  <p:oleObj name="方程式" r:id="rId21" imgW="190440" imgH="215640" progId="Equation.3">
                    <p:embed/>
                    <p:pic>
                      <p:nvPicPr>
                        <p:cNvPr id="11" name="Object 12"/>
                        <p:cNvPicPr>
                          <a:picLocks noChangeAspect="1" noChangeArrowheads="1"/>
                        </p:cNvPicPr>
                        <p:nvPr/>
                      </p:nvPicPr>
                      <p:blipFill>
                        <a:blip r:embed="rId22"/>
                        <a:srcRect/>
                        <a:stretch>
                          <a:fillRect/>
                        </a:stretch>
                      </p:blipFill>
                      <p:spPr bwMode="auto">
                        <a:xfrm>
                          <a:off x="3693434" y="4688760"/>
                          <a:ext cx="527050" cy="595313"/>
                        </a:xfrm>
                        <a:prstGeom prst="rect">
                          <a:avLst/>
                        </a:prstGeom>
                        <a:noFill/>
                        <a:extLst/>
                      </p:spPr>
                    </p:pic>
                  </p:oleObj>
                </mc:Fallback>
              </mc:AlternateContent>
            </a:graphicData>
          </a:graphic>
        </p:graphicFrame>
        <p:cxnSp>
          <p:nvCxnSpPr>
            <p:cNvPr id="86" name="直線單箭頭接點 85"/>
            <p:cNvCxnSpPr/>
            <p:nvPr/>
          </p:nvCxnSpPr>
          <p:spPr>
            <a:xfrm flipV="1">
              <a:off x="4957568" y="4624600"/>
              <a:ext cx="482383"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單箭頭接點 86"/>
            <p:cNvCxnSpPr>
              <a:stCxn id="79" idx="3"/>
              <a:endCxn id="93" idx="1"/>
            </p:cNvCxnSpPr>
            <p:nvPr/>
          </p:nvCxnSpPr>
          <p:spPr>
            <a:xfrm>
              <a:off x="3500319" y="4625753"/>
              <a:ext cx="111573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8" name="Object 12"/>
            <p:cNvGraphicFramePr>
              <a:graphicFrameLocks noChangeAspect="1"/>
            </p:cNvGraphicFramePr>
            <p:nvPr>
              <p:extLst>
                <p:ext uri="{D42A27DB-BD31-4B8C-83A1-F6EECF244321}">
                  <p14:modId xmlns:p14="http://schemas.microsoft.com/office/powerpoint/2010/main" val="3227303742"/>
                </p:ext>
              </p:extLst>
            </p:nvPr>
          </p:nvGraphicFramePr>
          <p:xfrm>
            <a:off x="3012231" y="4259000"/>
            <a:ext cx="495300" cy="630238"/>
          </p:xfrm>
          <a:graphic>
            <a:graphicData uri="http://schemas.openxmlformats.org/presentationml/2006/ole">
              <mc:AlternateContent xmlns:mc="http://schemas.openxmlformats.org/markup-compatibility/2006">
                <mc:Choice xmlns:v="urn:schemas-microsoft-com:vml" Requires="v">
                  <p:oleObj spid="_x0000_s19263" name="方程式" r:id="rId23" imgW="177480" imgH="228600" progId="Equation.3">
                    <p:embed/>
                  </p:oleObj>
                </mc:Choice>
                <mc:Fallback>
                  <p:oleObj name="方程式" r:id="rId23" imgW="177480" imgH="228600" progId="Equation.3">
                    <p:embed/>
                    <p:pic>
                      <p:nvPicPr>
                        <p:cNvPr id="16" name="Object 12"/>
                        <p:cNvPicPr>
                          <a:picLocks noChangeAspect="1" noChangeArrowheads="1"/>
                        </p:cNvPicPr>
                        <p:nvPr/>
                      </p:nvPicPr>
                      <p:blipFill>
                        <a:blip r:embed="rId24"/>
                        <a:srcRect/>
                        <a:stretch>
                          <a:fillRect/>
                        </a:stretch>
                      </p:blipFill>
                      <p:spPr bwMode="auto">
                        <a:xfrm>
                          <a:off x="3012231" y="4259000"/>
                          <a:ext cx="495300" cy="630238"/>
                        </a:xfrm>
                        <a:prstGeom prst="rect">
                          <a:avLst/>
                        </a:prstGeom>
                        <a:noFill/>
                        <a:extLst/>
                      </p:spPr>
                    </p:pic>
                  </p:oleObj>
                </mc:Fallback>
              </mc:AlternateContent>
            </a:graphicData>
          </a:graphic>
        </p:graphicFrame>
        <p:graphicFrame>
          <p:nvGraphicFramePr>
            <p:cNvPr id="89" name="Object 12"/>
            <p:cNvGraphicFramePr>
              <a:graphicFrameLocks noChangeAspect="1"/>
            </p:cNvGraphicFramePr>
            <p:nvPr>
              <p:extLst>
                <p:ext uri="{D42A27DB-BD31-4B8C-83A1-F6EECF244321}">
                  <p14:modId xmlns:p14="http://schemas.microsoft.com/office/powerpoint/2010/main" val="4058257754"/>
                </p:ext>
              </p:extLst>
            </p:nvPr>
          </p:nvGraphicFramePr>
          <p:xfrm>
            <a:off x="2976775" y="5546763"/>
            <a:ext cx="496887" cy="630237"/>
          </p:xfrm>
          <a:graphic>
            <a:graphicData uri="http://schemas.openxmlformats.org/presentationml/2006/ole">
              <mc:AlternateContent xmlns:mc="http://schemas.openxmlformats.org/markup-compatibility/2006">
                <mc:Choice xmlns:v="urn:schemas-microsoft-com:vml" Requires="v">
                  <p:oleObj spid="_x0000_s19264" name="方程式" r:id="rId25" imgW="177480" imgH="228600" progId="Equation.3">
                    <p:embed/>
                  </p:oleObj>
                </mc:Choice>
                <mc:Fallback>
                  <p:oleObj name="方程式" r:id="rId25" imgW="177480" imgH="228600" progId="Equation.3">
                    <p:embed/>
                    <p:pic>
                      <p:nvPicPr>
                        <p:cNvPr id="18" name="Object 12"/>
                        <p:cNvPicPr>
                          <a:picLocks noChangeAspect="1" noChangeArrowheads="1"/>
                        </p:cNvPicPr>
                        <p:nvPr/>
                      </p:nvPicPr>
                      <p:blipFill>
                        <a:blip r:embed="rId26"/>
                        <a:srcRect/>
                        <a:stretch>
                          <a:fillRect/>
                        </a:stretch>
                      </p:blipFill>
                      <p:spPr bwMode="auto">
                        <a:xfrm>
                          <a:off x="2976775" y="5546763"/>
                          <a:ext cx="496887" cy="630237"/>
                        </a:xfrm>
                        <a:prstGeom prst="rect">
                          <a:avLst/>
                        </a:prstGeom>
                        <a:noFill/>
                        <a:extLst/>
                      </p:spPr>
                    </p:pic>
                  </p:oleObj>
                </mc:Fallback>
              </mc:AlternateContent>
            </a:graphicData>
          </a:graphic>
        </p:graphicFrame>
        <p:grpSp>
          <p:nvGrpSpPr>
            <p:cNvPr id="90" name="群組 89"/>
            <p:cNvGrpSpPr/>
            <p:nvPr/>
          </p:nvGrpSpPr>
          <p:grpSpPr>
            <a:xfrm>
              <a:off x="4616054" y="4395041"/>
              <a:ext cx="520319" cy="520319"/>
              <a:chOff x="3342651" y="3507082"/>
              <a:chExt cx="520319" cy="520319"/>
            </a:xfrm>
          </p:grpSpPr>
          <p:sp>
            <p:nvSpPr>
              <p:cNvPr id="93" name="矩形 92"/>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94" name="Object 12"/>
              <p:cNvGraphicFramePr>
                <a:graphicFrameLocks noChangeAspect="1"/>
              </p:cNvGraphicFramePr>
              <p:nvPr>
                <p:extLst>
                  <p:ext uri="{D42A27DB-BD31-4B8C-83A1-F6EECF244321}">
                    <p14:modId xmlns:p14="http://schemas.microsoft.com/office/powerpoint/2010/main" val="2621327726"/>
                  </p:ext>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19265" name="方程式" r:id="rId27" imgW="139680" imgH="139680" progId="Equation.3">
                      <p:embed/>
                    </p:oleObj>
                  </mc:Choice>
                  <mc:Fallback>
                    <p:oleObj name="方程式" r:id="rId27" imgW="139680" imgH="139680" progId="Equation.3">
                      <p:embed/>
                      <p:pic>
                        <p:nvPicPr>
                          <p:cNvPr id="21" name="Object 12"/>
                          <p:cNvPicPr>
                            <a:picLocks noChangeAspect="1" noChangeArrowheads="1"/>
                          </p:cNvPicPr>
                          <p:nvPr/>
                        </p:nvPicPr>
                        <p:blipFill>
                          <a:blip r:embed="rId28"/>
                          <a:srcRect/>
                          <a:stretch>
                            <a:fillRect/>
                          </a:stretch>
                        </p:blipFill>
                        <p:spPr bwMode="auto">
                          <a:xfrm>
                            <a:off x="3435128" y="3545009"/>
                            <a:ext cx="385763" cy="387350"/>
                          </a:xfrm>
                          <a:prstGeom prst="rect">
                            <a:avLst/>
                          </a:prstGeom>
                          <a:noFill/>
                          <a:extLst/>
                        </p:spPr>
                      </p:pic>
                    </p:oleObj>
                  </mc:Fallback>
                </mc:AlternateContent>
              </a:graphicData>
            </a:graphic>
          </p:graphicFrame>
        </p:grpSp>
        <p:graphicFrame>
          <p:nvGraphicFramePr>
            <p:cNvPr id="91" name="Object 12"/>
            <p:cNvGraphicFramePr>
              <a:graphicFrameLocks noChangeAspect="1"/>
            </p:cNvGraphicFramePr>
            <p:nvPr>
              <p:extLst>
                <p:ext uri="{D42A27DB-BD31-4B8C-83A1-F6EECF244321}">
                  <p14:modId xmlns:p14="http://schemas.microsoft.com/office/powerpoint/2010/main" val="2287384554"/>
                </p:ext>
              </p:extLst>
            </p:nvPr>
          </p:nvGraphicFramePr>
          <p:xfrm>
            <a:off x="4708531" y="5663406"/>
            <a:ext cx="354012" cy="488950"/>
          </p:xfrm>
          <a:graphic>
            <a:graphicData uri="http://schemas.openxmlformats.org/presentationml/2006/ole">
              <mc:AlternateContent xmlns:mc="http://schemas.openxmlformats.org/markup-compatibility/2006">
                <mc:Choice xmlns:v="urn:schemas-microsoft-com:vml" Requires="v">
                  <p:oleObj spid="_x0000_s19266" name="方程式" r:id="rId15" imgW="126720" imgH="177480" progId="Equation.3">
                    <p:embed/>
                  </p:oleObj>
                </mc:Choice>
                <mc:Fallback>
                  <p:oleObj name="方程式" r:id="rId15" imgW="126720" imgH="177480" progId="Equation.3">
                    <p:embed/>
                    <p:pic>
                      <p:nvPicPr>
                        <p:cNvPr id="22" name="Object 12"/>
                        <p:cNvPicPr>
                          <a:picLocks noChangeAspect="1" noChangeArrowheads="1"/>
                        </p:cNvPicPr>
                        <p:nvPr/>
                      </p:nvPicPr>
                      <p:blipFill>
                        <a:blip r:embed="rId16"/>
                        <a:srcRect/>
                        <a:stretch>
                          <a:fillRect/>
                        </a:stretch>
                      </p:blipFill>
                      <p:spPr bwMode="auto">
                        <a:xfrm>
                          <a:off x="4708531" y="5663406"/>
                          <a:ext cx="354012" cy="488950"/>
                        </a:xfrm>
                        <a:prstGeom prst="rect">
                          <a:avLst/>
                        </a:prstGeom>
                        <a:noFill/>
                        <a:extLst/>
                      </p:spPr>
                    </p:pic>
                  </p:oleObj>
                </mc:Fallback>
              </mc:AlternateContent>
            </a:graphicData>
          </a:graphic>
        </p:graphicFrame>
        <p:cxnSp>
          <p:nvCxnSpPr>
            <p:cNvPr id="92" name="直線單箭頭接點 91"/>
            <p:cNvCxnSpPr/>
            <p:nvPr/>
          </p:nvCxnSpPr>
          <p:spPr>
            <a:xfrm flipV="1">
              <a:off x="4867261" y="4925804"/>
              <a:ext cx="0" cy="7547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5" name="文字方塊 94"/>
          <p:cNvSpPr txBox="1"/>
          <p:nvPr/>
        </p:nvSpPr>
        <p:spPr>
          <a:xfrm>
            <a:off x="4857691" y="1877942"/>
            <a:ext cx="1335483" cy="461665"/>
          </a:xfrm>
          <a:prstGeom prst="rect">
            <a:avLst/>
          </a:prstGeom>
          <a:noFill/>
        </p:spPr>
        <p:txBody>
          <a:bodyPr wrap="square" rtlCol="0">
            <a:spAutoFit/>
          </a:bodyPr>
          <a:lstStyle/>
          <a:p>
            <a:r>
              <a:rPr lang="en-US" altLang="zh-TW" sz="2400" dirty="0"/>
              <a:t>1, 2 ……</a:t>
            </a:r>
            <a:endParaRPr lang="zh-TW" altLang="en-US" sz="2400" dirty="0"/>
          </a:p>
        </p:txBody>
      </p:sp>
      <p:cxnSp>
        <p:nvCxnSpPr>
          <p:cNvPr id="97" name="直線單箭頭接點 96"/>
          <p:cNvCxnSpPr/>
          <p:nvPr/>
        </p:nvCxnSpPr>
        <p:spPr>
          <a:xfrm>
            <a:off x="5082045" y="6154737"/>
            <a:ext cx="38373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單箭頭接點 97"/>
          <p:cNvCxnSpPr/>
          <p:nvPr/>
        </p:nvCxnSpPr>
        <p:spPr>
          <a:xfrm flipV="1">
            <a:off x="5665367" y="4043665"/>
            <a:ext cx="0" cy="24857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99" name="Object 12"/>
          <p:cNvGraphicFramePr>
            <a:graphicFrameLocks noChangeAspect="1"/>
          </p:cNvGraphicFramePr>
          <p:nvPr>
            <p:extLst>
              <p:ext uri="{D42A27DB-BD31-4B8C-83A1-F6EECF244321}">
                <p14:modId xmlns:p14="http://schemas.microsoft.com/office/powerpoint/2010/main" val="2446827666"/>
              </p:ext>
            </p:extLst>
          </p:nvPr>
        </p:nvGraphicFramePr>
        <p:xfrm>
          <a:off x="8349054" y="6102755"/>
          <a:ext cx="493713" cy="595313"/>
        </p:xfrm>
        <a:graphic>
          <a:graphicData uri="http://schemas.openxmlformats.org/presentationml/2006/ole">
            <mc:AlternateContent xmlns:mc="http://schemas.openxmlformats.org/markup-compatibility/2006">
              <mc:Choice xmlns:v="urn:schemas-microsoft-com:vml" Requires="v">
                <p:oleObj spid="_x0000_s19267" name="方程式" r:id="rId5" imgW="177480" imgH="215640" progId="Equation.3">
                  <p:embed/>
                </p:oleObj>
              </mc:Choice>
              <mc:Fallback>
                <p:oleObj name="方程式" r:id="rId5" imgW="177480" imgH="215640" progId="Equation.3">
                  <p:embed/>
                  <p:pic>
                    <p:nvPicPr>
                      <p:cNvPr id="43" name="Object 12"/>
                      <p:cNvPicPr>
                        <a:picLocks noChangeAspect="1" noChangeArrowheads="1"/>
                      </p:cNvPicPr>
                      <p:nvPr/>
                    </p:nvPicPr>
                    <p:blipFill>
                      <a:blip r:embed="rId6"/>
                      <a:srcRect/>
                      <a:stretch>
                        <a:fillRect/>
                      </a:stretch>
                    </p:blipFill>
                    <p:spPr bwMode="auto">
                      <a:xfrm>
                        <a:off x="8349054" y="6102755"/>
                        <a:ext cx="493713" cy="595313"/>
                      </a:xfrm>
                      <a:prstGeom prst="rect">
                        <a:avLst/>
                      </a:prstGeom>
                      <a:noFill/>
                      <a:extLst/>
                    </p:spPr>
                  </p:pic>
                </p:oleObj>
              </mc:Fallback>
            </mc:AlternateContent>
          </a:graphicData>
        </a:graphic>
      </p:graphicFrame>
      <p:graphicFrame>
        <p:nvGraphicFramePr>
          <p:cNvPr id="100" name="Object 12"/>
          <p:cNvGraphicFramePr>
            <a:graphicFrameLocks noChangeAspect="1"/>
          </p:cNvGraphicFramePr>
          <p:nvPr>
            <p:extLst>
              <p:ext uri="{D42A27DB-BD31-4B8C-83A1-F6EECF244321}">
                <p14:modId xmlns:p14="http://schemas.microsoft.com/office/powerpoint/2010/main" val="1673047753"/>
              </p:ext>
            </p:extLst>
          </p:nvPr>
        </p:nvGraphicFramePr>
        <p:xfrm>
          <a:off x="5125325" y="3968355"/>
          <a:ext cx="527050" cy="595313"/>
        </p:xfrm>
        <a:graphic>
          <a:graphicData uri="http://schemas.openxmlformats.org/presentationml/2006/ole">
            <mc:AlternateContent xmlns:mc="http://schemas.openxmlformats.org/markup-compatibility/2006">
              <mc:Choice xmlns:v="urn:schemas-microsoft-com:vml" Requires="v">
                <p:oleObj spid="_x0000_s19268" name="方程式" r:id="rId29" imgW="190440" imgH="215640" progId="Equation.3">
                  <p:embed/>
                </p:oleObj>
              </mc:Choice>
              <mc:Fallback>
                <p:oleObj name="方程式" r:id="rId29" imgW="190440" imgH="215640" progId="Equation.3">
                  <p:embed/>
                  <p:pic>
                    <p:nvPicPr>
                      <p:cNvPr id="44" name="Object 12"/>
                      <p:cNvPicPr>
                        <a:picLocks noChangeAspect="1" noChangeArrowheads="1"/>
                      </p:cNvPicPr>
                      <p:nvPr/>
                    </p:nvPicPr>
                    <p:blipFill>
                      <a:blip r:embed="rId18"/>
                      <a:srcRect/>
                      <a:stretch>
                        <a:fillRect/>
                      </a:stretch>
                    </p:blipFill>
                    <p:spPr bwMode="auto">
                      <a:xfrm>
                        <a:off x="5125325" y="3968355"/>
                        <a:ext cx="527050" cy="595313"/>
                      </a:xfrm>
                      <a:prstGeom prst="rect">
                        <a:avLst/>
                      </a:prstGeom>
                      <a:noFill/>
                      <a:extLst/>
                    </p:spPr>
                  </p:pic>
                </p:oleObj>
              </mc:Fallback>
            </mc:AlternateContent>
          </a:graphicData>
        </a:graphic>
      </p:graphicFrame>
      <p:sp>
        <p:nvSpPr>
          <p:cNvPr id="101" name="文字方塊 100"/>
          <p:cNvSpPr txBox="1"/>
          <p:nvPr/>
        </p:nvSpPr>
        <p:spPr>
          <a:xfrm>
            <a:off x="6117169" y="4046849"/>
            <a:ext cx="1947131" cy="461665"/>
          </a:xfrm>
          <a:prstGeom prst="rect">
            <a:avLst/>
          </a:prstGeom>
          <a:noFill/>
        </p:spPr>
        <p:txBody>
          <a:bodyPr wrap="square" rtlCol="0">
            <a:spAutoFit/>
          </a:bodyPr>
          <a:lstStyle/>
          <a:p>
            <a:pPr algn="ctr"/>
            <a:r>
              <a:rPr lang="en-US" altLang="zh-TW" sz="2400" dirty="0"/>
              <a:t>Loss L</a:t>
            </a:r>
            <a:endParaRPr lang="zh-TW" altLang="en-US" sz="2400" dirty="0"/>
          </a:p>
        </p:txBody>
      </p:sp>
      <p:sp>
        <p:nvSpPr>
          <p:cNvPr id="105" name="文字方塊 104"/>
          <p:cNvSpPr txBox="1"/>
          <p:nvPr/>
        </p:nvSpPr>
        <p:spPr>
          <a:xfrm>
            <a:off x="4888713" y="3155347"/>
            <a:ext cx="1335483" cy="461665"/>
          </a:xfrm>
          <a:prstGeom prst="rect">
            <a:avLst/>
          </a:prstGeom>
          <a:noFill/>
        </p:spPr>
        <p:txBody>
          <a:bodyPr wrap="square" rtlCol="0">
            <a:spAutoFit/>
          </a:bodyPr>
          <a:lstStyle/>
          <a:p>
            <a:r>
              <a:rPr lang="en-US" altLang="zh-TW" sz="2400" dirty="0"/>
              <a:t>1, 2 ……</a:t>
            </a:r>
            <a:endParaRPr lang="zh-TW" altLang="en-US" sz="2400" dirty="0"/>
          </a:p>
        </p:txBody>
      </p:sp>
      <p:sp>
        <p:nvSpPr>
          <p:cNvPr id="106" name="橢圓 105"/>
          <p:cNvSpPr/>
          <p:nvPr/>
        </p:nvSpPr>
        <p:spPr>
          <a:xfrm>
            <a:off x="442913" y="4529884"/>
            <a:ext cx="4639132" cy="14517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8" name="橢圓 107"/>
          <p:cNvSpPr/>
          <p:nvPr/>
        </p:nvSpPr>
        <p:spPr>
          <a:xfrm>
            <a:off x="6843361" y="5230412"/>
            <a:ext cx="558518" cy="558518"/>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9" name="橢圓 108"/>
          <p:cNvSpPr/>
          <p:nvPr/>
        </p:nvSpPr>
        <p:spPr>
          <a:xfrm>
            <a:off x="6568603" y="4970601"/>
            <a:ext cx="1108034" cy="1041809"/>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橢圓 109"/>
          <p:cNvSpPr/>
          <p:nvPr/>
        </p:nvSpPr>
        <p:spPr>
          <a:xfrm>
            <a:off x="6208784" y="4702019"/>
            <a:ext cx="1883365" cy="1619856"/>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1" name="橢圓 110"/>
          <p:cNvSpPr/>
          <p:nvPr/>
        </p:nvSpPr>
        <p:spPr>
          <a:xfrm>
            <a:off x="5882366" y="4500197"/>
            <a:ext cx="2543359" cy="2057765"/>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13" name="直線單箭頭接點 112"/>
          <p:cNvCxnSpPr/>
          <p:nvPr/>
        </p:nvCxnSpPr>
        <p:spPr>
          <a:xfrm flipH="1" flipV="1">
            <a:off x="7690218" y="6012150"/>
            <a:ext cx="418053" cy="44734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線單箭頭接點 114"/>
          <p:cNvCxnSpPr/>
          <p:nvPr/>
        </p:nvCxnSpPr>
        <p:spPr>
          <a:xfrm flipH="1" flipV="1">
            <a:off x="7402677" y="5740405"/>
            <a:ext cx="262309" cy="25889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線單箭頭接點 116"/>
          <p:cNvCxnSpPr/>
          <p:nvPr/>
        </p:nvCxnSpPr>
        <p:spPr>
          <a:xfrm flipH="1" flipV="1">
            <a:off x="7198449" y="5546692"/>
            <a:ext cx="203430" cy="20078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p:cNvCxnSpPr/>
          <p:nvPr/>
        </p:nvCxnSpPr>
        <p:spPr>
          <a:xfrm flipV="1">
            <a:off x="5870361" y="5805578"/>
            <a:ext cx="498810" cy="26045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p:cNvCxnSpPr/>
          <p:nvPr/>
        </p:nvCxnSpPr>
        <p:spPr>
          <a:xfrm flipV="1">
            <a:off x="6362492" y="5681849"/>
            <a:ext cx="287068" cy="13932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p:cNvCxnSpPr/>
          <p:nvPr/>
        </p:nvCxnSpPr>
        <p:spPr>
          <a:xfrm flipV="1">
            <a:off x="6655635" y="5541743"/>
            <a:ext cx="310106" cy="1446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線單箭頭接點 126"/>
          <p:cNvCxnSpPr/>
          <p:nvPr/>
        </p:nvCxnSpPr>
        <p:spPr>
          <a:xfrm flipH="1" flipV="1">
            <a:off x="3667125" y="5614064"/>
            <a:ext cx="169407" cy="42705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單箭頭接點 130"/>
          <p:cNvCxnSpPr/>
          <p:nvPr/>
        </p:nvCxnSpPr>
        <p:spPr>
          <a:xfrm flipH="1" flipV="1">
            <a:off x="3498173" y="5299702"/>
            <a:ext cx="177181" cy="33202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單箭頭接點 132"/>
          <p:cNvCxnSpPr/>
          <p:nvPr/>
        </p:nvCxnSpPr>
        <p:spPr>
          <a:xfrm flipH="1" flipV="1">
            <a:off x="3336995" y="5230412"/>
            <a:ext cx="206489" cy="1100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直線單箭頭接點 135"/>
          <p:cNvCxnSpPr/>
          <p:nvPr/>
        </p:nvCxnSpPr>
        <p:spPr>
          <a:xfrm flipH="1">
            <a:off x="3123415" y="5250699"/>
            <a:ext cx="200272" cy="228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直線單箭頭接點 138"/>
          <p:cNvCxnSpPr/>
          <p:nvPr/>
        </p:nvCxnSpPr>
        <p:spPr>
          <a:xfrm flipH="1">
            <a:off x="2931333" y="5269506"/>
            <a:ext cx="200272" cy="228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 name="文字方塊 69"/>
              <p:cNvSpPr txBox="1"/>
              <p:nvPr/>
            </p:nvSpPr>
            <p:spPr>
              <a:xfrm>
                <a:off x="5434173" y="732508"/>
                <a:ext cx="286347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𝑦</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r>
                        <a:rPr lang="en-US" altLang="zh-TW"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1</m:t>
                          </m:r>
                        </m:sub>
                      </m:sSub>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b="0" i="1" smtClean="0">
                              <a:latin typeface="Cambria Math" panose="02040503050406030204" pitchFamily="18" charset="0"/>
                            </a:rPr>
                            <m:t>2</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70" name="文字方塊 69"/>
              <p:cNvSpPr txBox="1">
                <a:spLocks noRot="1" noChangeAspect="1" noMove="1" noResize="1" noEditPoints="1" noAdjustHandles="1" noChangeArrowheads="1" noChangeShapeType="1" noTextEdit="1"/>
              </p:cNvSpPr>
              <p:nvPr/>
            </p:nvSpPr>
            <p:spPr>
              <a:xfrm>
                <a:off x="5434173" y="732508"/>
                <a:ext cx="2863476" cy="369332"/>
              </a:xfrm>
              <a:prstGeom prst="rect">
                <a:avLst/>
              </a:prstGeom>
              <a:blipFill>
                <a:blip r:embed="rId30"/>
                <a:stretch>
                  <a:fillRect l="-2128" r="-638" b="-24590"/>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743824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0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0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0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1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1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2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3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3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3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3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13"/>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1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1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2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20"/>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46" grpId="0"/>
      <p:bldP spid="47" grpId="0" animBg="1"/>
      <p:bldP spid="48" grpId="0" animBg="1"/>
      <p:bldP spid="49" grpId="0" animBg="1"/>
      <p:bldP spid="95" grpId="0"/>
      <p:bldP spid="101" grpId="0"/>
      <p:bldP spid="105" grpId="0"/>
      <p:bldP spid="106" grpId="0" animBg="1"/>
      <p:bldP spid="108" grpId="0" animBg="1"/>
      <p:bldP spid="109" grpId="0" animBg="1"/>
      <p:bldP spid="110" grpId="0" animBg="1"/>
      <p:bldP spid="1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Feature Scaling</a:t>
            </a:r>
            <a:endParaRPr lang="zh-TW" altLang="en-US" dirty="0"/>
          </a:p>
        </p:txBody>
      </p:sp>
      <p:grpSp>
        <p:nvGrpSpPr>
          <p:cNvPr id="10" name="群組 9"/>
          <p:cNvGrpSpPr/>
          <p:nvPr/>
        </p:nvGrpSpPr>
        <p:grpSpPr>
          <a:xfrm>
            <a:off x="673193" y="2209368"/>
            <a:ext cx="600796" cy="2380593"/>
            <a:chOff x="1387366" y="2569780"/>
            <a:chExt cx="600796" cy="2380593"/>
          </a:xfrm>
        </p:grpSpPr>
        <p:sp>
          <p:nvSpPr>
            <p:cNvPr id="4" name="矩形 3"/>
            <p:cNvSpPr/>
            <p:nvPr/>
          </p:nvSpPr>
          <p:spPr>
            <a:xfrm>
              <a:off x="1387366" y="2569780"/>
              <a:ext cx="441435" cy="23805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 name="橢圓 4"/>
            <p:cNvSpPr/>
            <p:nvPr/>
          </p:nvSpPr>
          <p:spPr>
            <a:xfrm>
              <a:off x="1450428" y="2695904"/>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6" name="橢圓 5"/>
            <p:cNvSpPr/>
            <p:nvPr/>
          </p:nvSpPr>
          <p:spPr>
            <a:xfrm>
              <a:off x="1450428" y="3137338"/>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7" name="橢圓 6"/>
            <p:cNvSpPr/>
            <p:nvPr/>
          </p:nvSpPr>
          <p:spPr>
            <a:xfrm>
              <a:off x="1450428" y="3578772"/>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8" name="文字方塊 7"/>
            <p:cNvSpPr txBox="1"/>
            <p:nvPr/>
          </p:nvSpPr>
          <p:spPr>
            <a:xfrm rot="5400000">
              <a:off x="1370952" y="3984295"/>
              <a:ext cx="711200" cy="523220"/>
            </a:xfrm>
            <a:prstGeom prst="rect">
              <a:avLst/>
            </a:prstGeom>
            <a:noFill/>
          </p:spPr>
          <p:txBody>
            <a:bodyPr wrap="square" rtlCol="0">
              <a:spAutoFit/>
            </a:bodyPr>
            <a:lstStyle/>
            <a:p>
              <a:r>
                <a:rPr lang="en-US" altLang="zh-TW" sz="2800" dirty="0"/>
                <a:t>……</a:t>
              </a:r>
              <a:endParaRPr lang="zh-TW" altLang="en-US" sz="2800" dirty="0"/>
            </a:p>
          </p:txBody>
        </p:sp>
        <p:sp>
          <p:nvSpPr>
            <p:cNvPr id="9" name="橢圓 8"/>
            <p:cNvSpPr/>
            <p:nvPr/>
          </p:nvSpPr>
          <p:spPr>
            <a:xfrm>
              <a:off x="1469948" y="4540470"/>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grpSp>
        <p:nvGrpSpPr>
          <p:cNvPr id="11" name="群組 10"/>
          <p:cNvGrpSpPr/>
          <p:nvPr/>
        </p:nvGrpSpPr>
        <p:grpSpPr>
          <a:xfrm>
            <a:off x="1623880" y="2209368"/>
            <a:ext cx="600796" cy="2380593"/>
            <a:chOff x="1387366" y="2569780"/>
            <a:chExt cx="600796" cy="2380593"/>
          </a:xfrm>
        </p:grpSpPr>
        <p:sp>
          <p:nvSpPr>
            <p:cNvPr id="12" name="矩形 11"/>
            <p:cNvSpPr/>
            <p:nvPr/>
          </p:nvSpPr>
          <p:spPr>
            <a:xfrm>
              <a:off x="1387366" y="2569780"/>
              <a:ext cx="441435" cy="23805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3" name="橢圓 12"/>
            <p:cNvSpPr/>
            <p:nvPr/>
          </p:nvSpPr>
          <p:spPr>
            <a:xfrm>
              <a:off x="1450428" y="2695904"/>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4" name="橢圓 13"/>
            <p:cNvSpPr/>
            <p:nvPr/>
          </p:nvSpPr>
          <p:spPr>
            <a:xfrm>
              <a:off x="1450428" y="3137338"/>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5" name="橢圓 14"/>
            <p:cNvSpPr/>
            <p:nvPr/>
          </p:nvSpPr>
          <p:spPr>
            <a:xfrm>
              <a:off x="1450428" y="3578772"/>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6" name="文字方塊 15"/>
            <p:cNvSpPr txBox="1"/>
            <p:nvPr/>
          </p:nvSpPr>
          <p:spPr>
            <a:xfrm rot="5400000">
              <a:off x="1370952" y="3984295"/>
              <a:ext cx="711200" cy="523220"/>
            </a:xfrm>
            <a:prstGeom prst="rect">
              <a:avLst/>
            </a:prstGeom>
            <a:noFill/>
          </p:spPr>
          <p:txBody>
            <a:bodyPr wrap="square" rtlCol="0">
              <a:spAutoFit/>
            </a:bodyPr>
            <a:lstStyle/>
            <a:p>
              <a:r>
                <a:rPr lang="en-US" altLang="zh-TW" sz="2800" dirty="0"/>
                <a:t>……</a:t>
              </a:r>
              <a:endParaRPr lang="zh-TW" altLang="en-US" sz="2800" dirty="0"/>
            </a:p>
          </p:txBody>
        </p:sp>
        <p:sp>
          <p:nvSpPr>
            <p:cNvPr id="17" name="橢圓 16"/>
            <p:cNvSpPr/>
            <p:nvPr/>
          </p:nvSpPr>
          <p:spPr>
            <a:xfrm>
              <a:off x="1469948" y="4540470"/>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grpSp>
        <p:nvGrpSpPr>
          <p:cNvPr id="18" name="群組 17"/>
          <p:cNvGrpSpPr/>
          <p:nvPr/>
        </p:nvGrpSpPr>
        <p:grpSpPr>
          <a:xfrm>
            <a:off x="2568857" y="2209368"/>
            <a:ext cx="600796" cy="2380593"/>
            <a:chOff x="1387366" y="2569780"/>
            <a:chExt cx="600796" cy="2380593"/>
          </a:xfrm>
        </p:grpSpPr>
        <p:sp>
          <p:nvSpPr>
            <p:cNvPr id="19" name="矩形 18"/>
            <p:cNvSpPr/>
            <p:nvPr/>
          </p:nvSpPr>
          <p:spPr>
            <a:xfrm>
              <a:off x="1387366" y="2569780"/>
              <a:ext cx="441435" cy="23805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0" name="橢圓 19"/>
            <p:cNvSpPr/>
            <p:nvPr/>
          </p:nvSpPr>
          <p:spPr>
            <a:xfrm>
              <a:off x="1450428" y="2695904"/>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1" name="橢圓 20"/>
            <p:cNvSpPr/>
            <p:nvPr/>
          </p:nvSpPr>
          <p:spPr>
            <a:xfrm>
              <a:off x="1450428" y="3137338"/>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2" name="橢圓 21"/>
            <p:cNvSpPr/>
            <p:nvPr/>
          </p:nvSpPr>
          <p:spPr>
            <a:xfrm>
              <a:off x="1450428" y="3578772"/>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3" name="文字方塊 22"/>
            <p:cNvSpPr txBox="1"/>
            <p:nvPr/>
          </p:nvSpPr>
          <p:spPr>
            <a:xfrm rot="5400000">
              <a:off x="1370952" y="3984295"/>
              <a:ext cx="711200" cy="523220"/>
            </a:xfrm>
            <a:prstGeom prst="rect">
              <a:avLst/>
            </a:prstGeom>
            <a:noFill/>
          </p:spPr>
          <p:txBody>
            <a:bodyPr wrap="square" rtlCol="0">
              <a:spAutoFit/>
            </a:bodyPr>
            <a:lstStyle/>
            <a:p>
              <a:r>
                <a:rPr lang="en-US" altLang="zh-TW" sz="2800" dirty="0"/>
                <a:t>……</a:t>
              </a:r>
              <a:endParaRPr lang="zh-TW" altLang="en-US" sz="2800" dirty="0"/>
            </a:p>
          </p:txBody>
        </p:sp>
        <p:sp>
          <p:nvSpPr>
            <p:cNvPr id="24" name="橢圓 23"/>
            <p:cNvSpPr/>
            <p:nvPr/>
          </p:nvSpPr>
          <p:spPr>
            <a:xfrm>
              <a:off x="1469948" y="4540470"/>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grpSp>
        <p:nvGrpSpPr>
          <p:cNvPr id="25" name="群組 24"/>
          <p:cNvGrpSpPr/>
          <p:nvPr/>
        </p:nvGrpSpPr>
        <p:grpSpPr>
          <a:xfrm>
            <a:off x="5657303" y="2209368"/>
            <a:ext cx="600796" cy="2380593"/>
            <a:chOff x="1387366" y="2569780"/>
            <a:chExt cx="600796" cy="2380593"/>
          </a:xfrm>
        </p:grpSpPr>
        <p:sp>
          <p:nvSpPr>
            <p:cNvPr id="26" name="矩形 25"/>
            <p:cNvSpPr/>
            <p:nvPr/>
          </p:nvSpPr>
          <p:spPr>
            <a:xfrm>
              <a:off x="1387366" y="2569780"/>
              <a:ext cx="441435" cy="23805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7" name="橢圓 26"/>
            <p:cNvSpPr/>
            <p:nvPr/>
          </p:nvSpPr>
          <p:spPr>
            <a:xfrm>
              <a:off x="1450428" y="2695904"/>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8" name="橢圓 27"/>
            <p:cNvSpPr/>
            <p:nvPr/>
          </p:nvSpPr>
          <p:spPr>
            <a:xfrm>
              <a:off x="1450428" y="3137338"/>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9" name="橢圓 28"/>
            <p:cNvSpPr/>
            <p:nvPr/>
          </p:nvSpPr>
          <p:spPr>
            <a:xfrm>
              <a:off x="1450428" y="3578772"/>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0" name="文字方塊 29"/>
            <p:cNvSpPr txBox="1"/>
            <p:nvPr/>
          </p:nvSpPr>
          <p:spPr>
            <a:xfrm rot="5400000">
              <a:off x="1370952" y="3984295"/>
              <a:ext cx="711200" cy="523220"/>
            </a:xfrm>
            <a:prstGeom prst="rect">
              <a:avLst/>
            </a:prstGeom>
            <a:noFill/>
          </p:spPr>
          <p:txBody>
            <a:bodyPr wrap="square" rtlCol="0">
              <a:spAutoFit/>
            </a:bodyPr>
            <a:lstStyle/>
            <a:p>
              <a:r>
                <a:rPr lang="en-US" altLang="zh-TW" sz="2800" dirty="0"/>
                <a:t>……</a:t>
              </a:r>
              <a:endParaRPr lang="zh-TW" altLang="en-US" sz="2800" dirty="0"/>
            </a:p>
          </p:txBody>
        </p:sp>
        <p:sp>
          <p:nvSpPr>
            <p:cNvPr id="31" name="橢圓 30"/>
            <p:cNvSpPr/>
            <p:nvPr/>
          </p:nvSpPr>
          <p:spPr>
            <a:xfrm>
              <a:off x="1469948" y="4540470"/>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grpSp>
        <p:nvGrpSpPr>
          <p:cNvPr id="32" name="群組 31"/>
          <p:cNvGrpSpPr/>
          <p:nvPr/>
        </p:nvGrpSpPr>
        <p:grpSpPr>
          <a:xfrm>
            <a:off x="4113080" y="2209368"/>
            <a:ext cx="600796" cy="2380593"/>
            <a:chOff x="1387366" y="2569780"/>
            <a:chExt cx="600796" cy="2380593"/>
          </a:xfrm>
        </p:grpSpPr>
        <p:sp>
          <p:nvSpPr>
            <p:cNvPr id="33" name="矩形 32"/>
            <p:cNvSpPr/>
            <p:nvPr/>
          </p:nvSpPr>
          <p:spPr>
            <a:xfrm>
              <a:off x="1387366" y="2569780"/>
              <a:ext cx="441435" cy="23805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34" name="橢圓 33"/>
            <p:cNvSpPr/>
            <p:nvPr/>
          </p:nvSpPr>
          <p:spPr>
            <a:xfrm>
              <a:off x="1450428" y="2695904"/>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5" name="橢圓 34"/>
            <p:cNvSpPr/>
            <p:nvPr/>
          </p:nvSpPr>
          <p:spPr>
            <a:xfrm>
              <a:off x="1450428" y="3137338"/>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6" name="橢圓 35"/>
            <p:cNvSpPr/>
            <p:nvPr/>
          </p:nvSpPr>
          <p:spPr>
            <a:xfrm>
              <a:off x="1450428" y="3578772"/>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7" name="文字方塊 36"/>
            <p:cNvSpPr txBox="1"/>
            <p:nvPr/>
          </p:nvSpPr>
          <p:spPr>
            <a:xfrm rot="5400000">
              <a:off x="1370952" y="3984295"/>
              <a:ext cx="711200" cy="523220"/>
            </a:xfrm>
            <a:prstGeom prst="rect">
              <a:avLst/>
            </a:prstGeom>
            <a:noFill/>
          </p:spPr>
          <p:txBody>
            <a:bodyPr wrap="square" rtlCol="0">
              <a:spAutoFit/>
            </a:bodyPr>
            <a:lstStyle/>
            <a:p>
              <a:r>
                <a:rPr lang="en-US" altLang="zh-TW" sz="2800" dirty="0"/>
                <a:t>……</a:t>
              </a:r>
              <a:endParaRPr lang="zh-TW" altLang="en-US" sz="2800" dirty="0"/>
            </a:p>
          </p:txBody>
        </p:sp>
        <p:sp>
          <p:nvSpPr>
            <p:cNvPr id="38" name="橢圓 37"/>
            <p:cNvSpPr/>
            <p:nvPr/>
          </p:nvSpPr>
          <p:spPr>
            <a:xfrm>
              <a:off x="1469948" y="4540470"/>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sp>
        <p:nvSpPr>
          <p:cNvPr id="39" name="文字方塊 38"/>
          <p:cNvSpPr txBox="1"/>
          <p:nvPr/>
        </p:nvSpPr>
        <p:spPr>
          <a:xfrm>
            <a:off x="3148578" y="2996544"/>
            <a:ext cx="834276" cy="646331"/>
          </a:xfrm>
          <a:prstGeom prst="rect">
            <a:avLst/>
          </a:prstGeom>
          <a:noFill/>
        </p:spPr>
        <p:txBody>
          <a:bodyPr wrap="square" rtlCol="0">
            <a:spAutoFit/>
          </a:bodyPr>
          <a:lstStyle/>
          <a:p>
            <a:r>
              <a:rPr lang="en-US" altLang="zh-TW" sz="3600" dirty="0"/>
              <a:t>……</a:t>
            </a:r>
            <a:endParaRPr lang="zh-TW" altLang="en-US" sz="3600" dirty="0"/>
          </a:p>
        </p:txBody>
      </p:sp>
      <p:sp>
        <p:nvSpPr>
          <p:cNvPr id="40" name="文字方塊 39"/>
          <p:cNvSpPr txBox="1"/>
          <p:nvPr/>
        </p:nvSpPr>
        <p:spPr>
          <a:xfrm>
            <a:off x="4731115" y="2996543"/>
            <a:ext cx="834276" cy="646331"/>
          </a:xfrm>
          <a:prstGeom prst="rect">
            <a:avLst/>
          </a:prstGeom>
          <a:noFill/>
        </p:spPr>
        <p:txBody>
          <a:bodyPr wrap="square" rtlCol="0">
            <a:spAutoFit/>
          </a:bodyPr>
          <a:lstStyle/>
          <a:p>
            <a:r>
              <a:rPr lang="en-US" altLang="zh-TW" sz="3600" dirty="0"/>
              <a:t>……</a:t>
            </a:r>
            <a:endParaRPr lang="zh-TW" altLang="en-US" sz="3600" dirty="0"/>
          </a:p>
        </p:txBody>
      </p:sp>
      <mc:AlternateContent xmlns:mc="http://schemas.openxmlformats.org/markup-compatibility/2006" xmlns:a14="http://schemas.microsoft.com/office/drawing/2010/main">
        <mc:Choice Requires="a14">
          <p:sp>
            <p:nvSpPr>
              <p:cNvPr id="41" name="文字方塊 40"/>
              <p:cNvSpPr txBox="1"/>
              <p:nvPr/>
            </p:nvSpPr>
            <p:spPr>
              <a:xfrm>
                <a:off x="741965" y="1797666"/>
                <a:ext cx="45166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𝑥</m:t>
                          </m:r>
                        </m:e>
                        <m:sup>
                          <m:r>
                            <a:rPr lang="en-US" altLang="zh-TW" sz="2800" b="0" i="1" smtClean="0">
                              <a:latin typeface="Cambria Math" panose="02040503050406030204" pitchFamily="18" charset="0"/>
                            </a:rPr>
                            <m:t>1</m:t>
                          </m:r>
                        </m:sup>
                      </m:sSup>
                    </m:oMath>
                  </m:oMathPara>
                </a14:m>
                <a:endParaRPr lang="zh-TW" altLang="en-US" sz="2800" dirty="0"/>
              </a:p>
            </p:txBody>
          </p:sp>
        </mc:Choice>
        <mc:Fallback xmlns="">
          <p:sp>
            <p:nvSpPr>
              <p:cNvPr id="41" name="文字方塊 40"/>
              <p:cNvSpPr txBox="1">
                <a:spLocks noRot="1" noChangeAspect="1" noMove="1" noResize="1" noEditPoints="1" noAdjustHandles="1" noChangeArrowheads="1" noChangeShapeType="1" noTextEdit="1"/>
              </p:cNvSpPr>
              <p:nvPr/>
            </p:nvSpPr>
            <p:spPr>
              <a:xfrm>
                <a:off x="741965" y="1797666"/>
                <a:ext cx="451662" cy="430887"/>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2" name="文字方塊 41"/>
              <p:cNvSpPr txBox="1"/>
              <p:nvPr/>
            </p:nvSpPr>
            <p:spPr>
              <a:xfrm>
                <a:off x="1679027" y="1789251"/>
                <a:ext cx="45935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𝑥</m:t>
                          </m:r>
                        </m:e>
                        <m:sup>
                          <m:r>
                            <a:rPr lang="en-US" altLang="zh-TW" sz="2800" b="0" i="1" smtClean="0">
                              <a:latin typeface="Cambria Math" panose="02040503050406030204" pitchFamily="18" charset="0"/>
                            </a:rPr>
                            <m:t>2</m:t>
                          </m:r>
                        </m:sup>
                      </m:sSup>
                    </m:oMath>
                  </m:oMathPara>
                </a14:m>
                <a:endParaRPr lang="zh-TW" altLang="en-US" sz="2800" dirty="0"/>
              </a:p>
            </p:txBody>
          </p:sp>
        </mc:Choice>
        <mc:Fallback xmlns="">
          <p:sp>
            <p:nvSpPr>
              <p:cNvPr id="42" name="文字方塊 41"/>
              <p:cNvSpPr txBox="1">
                <a:spLocks noRot="1" noChangeAspect="1" noMove="1" noResize="1" noEditPoints="1" noAdjustHandles="1" noChangeArrowheads="1" noChangeShapeType="1" noTextEdit="1"/>
              </p:cNvSpPr>
              <p:nvPr/>
            </p:nvSpPr>
            <p:spPr>
              <a:xfrm>
                <a:off x="1679027" y="1789251"/>
                <a:ext cx="459357" cy="430887"/>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3" name="文字方塊 42"/>
              <p:cNvSpPr txBox="1"/>
              <p:nvPr/>
            </p:nvSpPr>
            <p:spPr>
              <a:xfrm>
                <a:off x="2616089" y="1795773"/>
                <a:ext cx="45935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𝑥</m:t>
                          </m:r>
                        </m:e>
                        <m:sup>
                          <m:r>
                            <a:rPr lang="en-US" altLang="zh-TW" sz="2800" b="0" i="1" smtClean="0">
                              <a:latin typeface="Cambria Math" panose="02040503050406030204" pitchFamily="18" charset="0"/>
                            </a:rPr>
                            <m:t>3</m:t>
                          </m:r>
                        </m:sup>
                      </m:sSup>
                    </m:oMath>
                  </m:oMathPara>
                </a14:m>
                <a:endParaRPr lang="zh-TW" altLang="en-US" sz="2800" dirty="0"/>
              </a:p>
            </p:txBody>
          </p:sp>
        </mc:Choice>
        <mc:Fallback xmlns="">
          <p:sp>
            <p:nvSpPr>
              <p:cNvPr id="43" name="文字方塊 42"/>
              <p:cNvSpPr txBox="1">
                <a:spLocks noRot="1" noChangeAspect="1" noMove="1" noResize="1" noEditPoints="1" noAdjustHandles="1" noChangeArrowheads="1" noChangeShapeType="1" noTextEdit="1"/>
              </p:cNvSpPr>
              <p:nvPr/>
            </p:nvSpPr>
            <p:spPr>
              <a:xfrm>
                <a:off x="2616089" y="1795773"/>
                <a:ext cx="459357" cy="430887"/>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4" name="文字方塊 43"/>
              <p:cNvSpPr txBox="1"/>
              <p:nvPr/>
            </p:nvSpPr>
            <p:spPr>
              <a:xfrm>
                <a:off x="4168227" y="1789251"/>
                <a:ext cx="45480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𝑥</m:t>
                          </m:r>
                        </m:e>
                        <m:sup>
                          <m:r>
                            <a:rPr lang="en-US" altLang="zh-TW" sz="2800" b="0" i="1" smtClean="0">
                              <a:latin typeface="Cambria Math" panose="02040503050406030204" pitchFamily="18" charset="0"/>
                            </a:rPr>
                            <m:t>𝑟</m:t>
                          </m:r>
                        </m:sup>
                      </m:sSup>
                    </m:oMath>
                  </m:oMathPara>
                </a14:m>
                <a:endParaRPr lang="zh-TW" altLang="en-US" sz="2800" dirty="0"/>
              </a:p>
            </p:txBody>
          </p:sp>
        </mc:Choice>
        <mc:Fallback xmlns="">
          <p:sp>
            <p:nvSpPr>
              <p:cNvPr id="44" name="文字方塊 43"/>
              <p:cNvSpPr txBox="1">
                <a:spLocks noRot="1" noChangeAspect="1" noMove="1" noResize="1" noEditPoints="1" noAdjustHandles="1" noChangeArrowheads="1" noChangeShapeType="1" noTextEdit="1"/>
              </p:cNvSpPr>
              <p:nvPr/>
            </p:nvSpPr>
            <p:spPr>
              <a:xfrm>
                <a:off x="4168227" y="1789251"/>
                <a:ext cx="454803" cy="430887"/>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5" name="文字方塊 44"/>
              <p:cNvSpPr txBox="1"/>
              <p:nvPr/>
            </p:nvSpPr>
            <p:spPr>
              <a:xfrm>
                <a:off x="5720365" y="1795773"/>
                <a:ext cx="48654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𝑥</m:t>
                          </m:r>
                        </m:e>
                        <m:sup>
                          <m:r>
                            <a:rPr lang="en-US" altLang="zh-TW" sz="2800" b="0" i="1" smtClean="0">
                              <a:latin typeface="Cambria Math" panose="02040503050406030204" pitchFamily="18" charset="0"/>
                            </a:rPr>
                            <m:t>𝑅</m:t>
                          </m:r>
                        </m:sup>
                      </m:sSup>
                    </m:oMath>
                  </m:oMathPara>
                </a14:m>
                <a:endParaRPr lang="zh-TW" altLang="en-US" sz="2800" dirty="0"/>
              </a:p>
            </p:txBody>
          </p:sp>
        </mc:Choice>
        <mc:Fallback xmlns="">
          <p:sp>
            <p:nvSpPr>
              <p:cNvPr id="45" name="文字方塊 44"/>
              <p:cNvSpPr txBox="1">
                <a:spLocks noRot="1" noChangeAspect="1" noMove="1" noResize="1" noEditPoints="1" noAdjustHandles="1" noChangeArrowheads="1" noChangeShapeType="1" noTextEdit="1"/>
              </p:cNvSpPr>
              <p:nvPr/>
            </p:nvSpPr>
            <p:spPr>
              <a:xfrm>
                <a:off x="5720365" y="1795773"/>
                <a:ext cx="486543" cy="430887"/>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6" name="文字方塊 45"/>
              <p:cNvSpPr txBox="1"/>
              <p:nvPr/>
            </p:nvSpPr>
            <p:spPr>
              <a:xfrm>
                <a:off x="6559331" y="3132316"/>
                <a:ext cx="1736303" cy="523220"/>
              </a:xfrm>
              <a:prstGeom prst="rect">
                <a:avLst/>
              </a:prstGeom>
              <a:noFill/>
            </p:spPr>
            <p:txBody>
              <a:bodyPr wrap="square" rtlCol="0">
                <a:spAutoFit/>
              </a:bodyPr>
              <a:lstStyle/>
              <a:p>
                <a:r>
                  <a:rPr lang="en-US" altLang="zh-TW" sz="2800" dirty="0"/>
                  <a:t>mean: </a:t>
                </a:r>
                <a14:m>
                  <m:oMath xmlns:m="http://schemas.openxmlformats.org/officeDocument/2006/math">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𝑚</m:t>
                        </m:r>
                      </m:e>
                      <m:sub>
                        <m:r>
                          <a:rPr lang="en-US" altLang="zh-TW" sz="2800" b="0" i="1" smtClean="0">
                            <a:latin typeface="Cambria Math" panose="02040503050406030204" pitchFamily="18" charset="0"/>
                          </a:rPr>
                          <m:t>𝑖</m:t>
                        </m:r>
                      </m:sub>
                    </m:sSub>
                  </m:oMath>
                </a14:m>
                <a:endParaRPr lang="zh-TW" altLang="en-US" sz="2800" dirty="0"/>
              </a:p>
            </p:txBody>
          </p:sp>
        </mc:Choice>
        <mc:Fallback xmlns="">
          <p:sp>
            <p:nvSpPr>
              <p:cNvPr id="46" name="文字方塊 45"/>
              <p:cNvSpPr txBox="1">
                <a:spLocks noRot="1" noChangeAspect="1" noMove="1" noResize="1" noEditPoints="1" noAdjustHandles="1" noChangeArrowheads="1" noChangeShapeType="1" noTextEdit="1"/>
              </p:cNvSpPr>
              <p:nvPr/>
            </p:nvSpPr>
            <p:spPr>
              <a:xfrm>
                <a:off x="6559331" y="3132316"/>
                <a:ext cx="1736303" cy="523220"/>
              </a:xfrm>
              <a:prstGeom prst="rect">
                <a:avLst/>
              </a:prstGeom>
              <a:blipFill>
                <a:blip r:embed="rId8"/>
                <a:stretch>
                  <a:fillRect l="-7018" t="-11628" b="-3255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7" name="文字方塊 46"/>
              <p:cNvSpPr txBox="1"/>
              <p:nvPr/>
            </p:nvSpPr>
            <p:spPr>
              <a:xfrm>
                <a:off x="6559331" y="3711363"/>
                <a:ext cx="2283392" cy="954107"/>
              </a:xfrm>
              <a:prstGeom prst="rect">
                <a:avLst/>
              </a:prstGeom>
              <a:noFill/>
            </p:spPr>
            <p:txBody>
              <a:bodyPr wrap="square" rtlCol="0">
                <a:spAutoFit/>
              </a:bodyPr>
              <a:lstStyle/>
              <a:p>
                <a:r>
                  <a:rPr lang="en-US" altLang="zh-TW" sz="2800" dirty="0"/>
                  <a:t>standard deviation: </a:t>
                </a:r>
                <a14:m>
                  <m:oMath xmlns:m="http://schemas.openxmlformats.org/officeDocument/2006/math">
                    <m:sSub>
                      <m:sSubPr>
                        <m:ctrlPr>
                          <a:rPr lang="en-US" altLang="zh-TW" sz="2800" i="1" smtClean="0">
                            <a:latin typeface="Cambria Math" panose="02040503050406030204" pitchFamily="18" charset="0"/>
                          </a:rPr>
                        </m:ctrlPr>
                      </m:sSubPr>
                      <m:e>
                        <m:r>
                          <a:rPr lang="zh-TW" altLang="en-US" sz="2800" i="1" smtClean="0">
                            <a:latin typeface="Cambria Math" panose="02040503050406030204" pitchFamily="18" charset="0"/>
                          </a:rPr>
                          <m:t>𝜎</m:t>
                        </m:r>
                      </m:e>
                      <m:sub>
                        <m:r>
                          <a:rPr lang="en-US" altLang="zh-TW" sz="2800" b="0" i="1" smtClean="0">
                            <a:latin typeface="Cambria Math" panose="02040503050406030204" pitchFamily="18" charset="0"/>
                          </a:rPr>
                          <m:t>𝑖</m:t>
                        </m:r>
                      </m:sub>
                    </m:sSub>
                  </m:oMath>
                </a14:m>
                <a:endParaRPr lang="zh-TW" altLang="en-US" sz="2800" dirty="0"/>
              </a:p>
            </p:txBody>
          </p:sp>
        </mc:Choice>
        <mc:Fallback xmlns="">
          <p:sp>
            <p:nvSpPr>
              <p:cNvPr id="47" name="文字方塊 46"/>
              <p:cNvSpPr txBox="1">
                <a:spLocks noRot="1" noChangeAspect="1" noMove="1" noResize="1" noEditPoints="1" noAdjustHandles="1" noChangeArrowheads="1" noChangeShapeType="1" noTextEdit="1"/>
              </p:cNvSpPr>
              <p:nvPr/>
            </p:nvSpPr>
            <p:spPr>
              <a:xfrm>
                <a:off x="6559331" y="3711363"/>
                <a:ext cx="2283392" cy="954107"/>
              </a:xfrm>
              <a:prstGeom prst="rect">
                <a:avLst/>
              </a:prstGeom>
              <a:blipFill>
                <a:blip r:embed="rId9"/>
                <a:stretch>
                  <a:fillRect l="-5333" t="-6410" b="-1794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8" name="文字方塊 47"/>
              <p:cNvSpPr txBox="1"/>
              <p:nvPr/>
            </p:nvSpPr>
            <p:spPr>
              <a:xfrm>
                <a:off x="1362304" y="5229610"/>
                <a:ext cx="2172518" cy="9166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en-US" altLang="zh-TW" sz="2800" b="0" i="1" smtClean="0">
                              <a:latin typeface="Cambria Math" panose="02040503050406030204" pitchFamily="18" charset="0"/>
                            </a:rPr>
                            <m:t>𝑥</m:t>
                          </m:r>
                        </m:e>
                        <m:sub>
                          <m:r>
                            <a:rPr lang="en-US" altLang="zh-TW" sz="2800" b="0" i="1" smtClean="0">
                              <a:latin typeface="Cambria Math" panose="02040503050406030204" pitchFamily="18" charset="0"/>
                            </a:rPr>
                            <m:t>𝑖</m:t>
                          </m:r>
                        </m:sub>
                        <m:sup>
                          <m:r>
                            <a:rPr lang="en-US" altLang="zh-TW" sz="2800" b="0" i="1" smtClean="0">
                              <a:latin typeface="Cambria Math" panose="02040503050406030204" pitchFamily="18" charset="0"/>
                            </a:rPr>
                            <m:t>𝑟</m:t>
                          </m:r>
                        </m:sup>
                      </m:sSubSup>
                      <m:r>
                        <a:rPr lang="en-US" altLang="zh-TW" sz="2800" i="1" smtClean="0">
                          <a:latin typeface="Cambria Math" panose="02040503050406030204" pitchFamily="18" charset="0"/>
                          <a:ea typeface="Cambria Math" panose="02040503050406030204" pitchFamily="18" charset="0"/>
                        </a:rPr>
                        <m:t>←</m:t>
                      </m:r>
                      <m:f>
                        <m:fPr>
                          <m:ctrlPr>
                            <a:rPr lang="en-US" altLang="zh-TW" sz="2800" i="1" smtClean="0">
                              <a:latin typeface="Cambria Math" panose="02040503050406030204" pitchFamily="18" charset="0"/>
                              <a:ea typeface="Cambria Math" panose="02040503050406030204" pitchFamily="18" charset="0"/>
                            </a:rPr>
                          </m:ctrlPr>
                        </m:fPr>
                        <m:num>
                          <m:sSubSup>
                            <m:sSubSupPr>
                              <m:ctrlPr>
                                <a:rPr lang="en-US" altLang="zh-TW" sz="2800" i="1">
                                  <a:latin typeface="Cambria Math" panose="02040503050406030204" pitchFamily="18" charset="0"/>
                                </a:rPr>
                              </m:ctrlPr>
                            </m:sSubSupPr>
                            <m:e>
                              <m:r>
                                <a:rPr lang="en-US" altLang="zh-TW" sz="2800" i="1">
                                  <a:latin typeface="Cambria Math" panose="02040503050406030204" pitchFamily="18" charset="0"/>
                                </a:rPr>
                                <m:t>𝑥</m:t>
                              </m:r>
                            </m:e>
                            <m:sub>
                              <m:r>
                                <a:rPr lang="en-US" altLang="zh-TW" sz="2800" i="1">
                                  <a:latin typeface="Cambria Math" panose="02040503050406030204" pitchFamily="18" charset="0"/>
                                </a:rPr>
                                <m:t>𝑖</m:t>
                              </m:r>
                            </m:sub>
                            <m:sup>
                              <m:r>
                                <a:rPr lang="en-US" altLang="zh-TW" sz="2800" i="1">
                                  <a:latin typeface="Cambria Math" panose="02040503050406030204" pitchFamily="18" charset="0"/>
                                </a:rPr>
                                <m:t>𝑟</m:t>
                              </m:r>
                            </m:sup>
                          </m:sSubSup>
                          <m:r>
                            <a:rPr lang="en-US" altLang="zh-TW" sz="2800" b="0" i="1" smtClean="0">
                              <a:latin typeface="Cambria Math" panose="02040503050406030204" pitchFamily="18" charset="0"/>
                            </a:rPr>
                            <m:t>−</m:t>
                          </m:r>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𝑚</m:t>
                              </m:r>
                            </m:e>
                            <m:sub>
                              <m:r>
                                <a:rPr lang="en-US" altLang="zh-TW" sz="2800" b="0" i="1" smtClean="0">
                                  <a:latin typeface="Cambria Math" panose="02040503050406030204" pitchFamily="18" charset="0"/>
                                </a:rPr>
                                <m:t>𝑖</m:t>
                              </m:r>
                            </m:sub>
                          </m:sSub>
                        </m:num>
                        <m:den>
                          <m:sSub>
                            <m:sSubPr>
                              <m:ctrlPr>
                                <a:rPr lang="en-US" altLang="zh-TW" sz="2800" i="1">
                                  <a:latin typeface="Cambria Math" panose="02040503050406030204" pitchFamily="18" charset="0"/>
                                </a:rPr>
                              </m:ctrlPr>
                            </m:sSubPr>
                            <m:e>
                              <m:r>
                                <a:rPr lang="zh-TW" altLang="en-US" sz="2800" i="1">
                                  <a:latin typeface="Cambria Math" panose="02040503050406030204" pitchFamily="18" charset="0"/>
                                </a:rPr>
                                <m:t>𝜎</m:t>
                              </m:r>
                            </m:e>
                            <m:sub>
                              <m:r>
                                <a:rPr lang="en-US" altLang="zh-TW" sz="2800" i="1">
                                  <a:latin typeface="Cambria Math" panose="02040503050406030204" pitchFamily="18" charset="0"/>
                                </a:rPr>
                                <m:t>𝑖</m:t>
                              </m:r>
                            </m:sub>
                          </m:sSub>
                        </m:den>
                      </m:f>
                    </m:oMath>
                  </m:oMathPara>
                </a14:m>
                <a:endParaRPr lang="zh-TW" altLang="en-US" sz="2800" dirty="0"/>
              </a:p>
            </p:txBody>
          </p:sp>
        </mc:Choice>
        <mc:Fallback xmlns="">
          <p:sp>
            <p:nvSpPr>
              <p:cNvPr id="48" name="文字方塊 47"/>
              <p:cNvSpPr txBox="1">
                <a:spLocks noRot="1" noChangeAspect="1" noMove="1" noResize="1" noEditPoints="1" noAdjustHandles="1" noChangeArrowheads="1" noChangeShapeType="1" noTextEdit="1"/>
              </p:cNvSpPr>
              <p:nvPr/>
            </p:nvSpPr>
            <p:spPr>
              <a:xfrm>
                <a:off x="1362304" y="5229610"/>
                <a:ext cx="2172518" cy="916661"/>
              </a:xfrm>
              <a:prstGeom prst="rect">
                <a:avLst/>
              </a:prstGeom>
              <a:blipFill>
                <a:blip r:embed="rId10"/>
                <a:stretch>
                  <a:fillRect/>
                </a:stretch>
              </a:blipFill>
            </p:spPr>
            <p:txBody>
              <a:bodyPr/>
              <a:lstStyle/>
              <a:p>
                <a:r>
                  <a:rPr lang="zh-TW" altLang="en-US">
                    <a:noFill/>
                  </a:rPr>
                  <a:t> </a:t>
                </a:r>
              </a:p>
            </p:txBody>
          </p:sp>
        </mc:Fallback>
      </mc:AlternateContent>
      <p:sp>
        <p:nvSpPr>
          <p:cNvPr id="49" name="文字方塊 48"/>
          <p:cNvSpPr txBox="1"/>
          <p:nvPr/>
        </p:nvSpPr>
        <p:spPr>
          <a:xfrm>
            <a:off x="3780245" y="5291378"/>
            <a:ext cx="4515389" cy="83099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altLang="zh-TW" sz="2400" dirty="0"/>
              <a:t>The means of all dimensions are 0, and the variances are all 1 </a:t>
            </a:r>
            <a:endParaRPr lang="zh-TW" altLang="en-US" sz="2400" dirty="0"/>
          </a:p>
        </p:txBody>
      </p:sp>
      <p:sp>
        <p:nvSpPr>
          <p:cNvPr id="50" name="矩形 49"/>
          <p:cNvSpPr/>
          <p:nvPr/>
        </p:nvSpPr>
        <p:spPr>
          <a:xfrm>
            <a:off x="552971" y="3166158"/>
            <a:ext cx="5749443" cy="434431"/>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文字方塊 50"/>
          <p:cNvSpPr txBox="1"/>
          <p:nvPr/>
        </p:nvSpPr>
        <p:spPr>
          <a:xfrm>
            <a:off x="6559331" y="2119165"/>
            <a:ext cx="2283393" cy="954107"/>
          </a:xfrm>
          <a:prstGeom prst="rect">
            <a:avLst/>
          </a:prstGeom>
          <a:noFill/>
        </p:spPr>
        <p:txBody>
          <a:bodyPr wrap="square" rtlCol="0">
            <a:spAutoFit/>
          </a:bodyPr>
          <a:lstStyle/>
          <a:p>
            <a:r>
              <a:rPr lang="en-US" altLang="zh-TW" sz="2800" dirty="0"/>
              <a:t>For each dimension i:</a:t>
            </a:r>
            <a:endParaRPr lang="zh-TW" altLang="en-US" sz="2800" dirty="0"/>
          </a:p>
        </p:txBody>
      </p:sp>
      <p:sp>
        <p:nvSpPr>
          <p:cNvPr id="3" name="矩形 2"/>
          <p:cNvSpPr/>
          <p:nvPr/>
        </p:nvSpPr>
        <p:spPr>
          <a:xfrm>
            <a:off x="4075400" y="3166158"/>
            <a:ext cx="521748" cy="41991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手繪多邊形 51"/>
          <p:cNvSpPr/>
          <p:nvPr/>
        </p:nvSpPr>
        <p:spPr>
          <a:xfrm>
            <a:off x="3024804" y="3341031"/>
            <a:ext cx="1056439" cy="1929248"/>
          </a:xfrm>
          <a:custGeom>
            <a:avLst/>
            <a:gdLst>
              <a:gd name="connsiteX0" fmla="*/ 2836190 w 2836190"/>
              <a:gd name="connsiteY0" fmla="*/ 0 h 2262753"/>
              <a:gd name="connsiteX1" fmla="*/ 1549831 w 2836190"/>
              <a:gd name="connsiteY1" fmla="*/ 464949 h 2262753"/>
              <a:gd name="connsiteX2" fmla="*/ 0 w 2836190"/>
              <a:gd name="connsiteY2" fmla="*/ 2262753 h 2262753"/>
            </a:gdLst>
            <a:ahLst/>
            <a:cxnLst>
              <a:cxn ang="0">
                <a:pos x="connsiteX0" y="connsiteY0"/>
              </a:cxn>
              <a:cxn ang="0">
                <a:pos x="connsiteX1" y="connsiteY1"/>
              </a:cxn>
              <a:cxn ang="0">
                <a:pos x="connsiteX2" y="connsiteY2"/>
              </a:cxn>
            </a:cxnLst>
            <a:rect l="l" t="t" r="r" b="b"/>
            <a:pathLst>
              <a:path w="2836190" h="2262753">
                <a:moveTo>
                  <a:pt x="2836190" y="0"/>
                </a:moveTo>
                <a:cubicBezTo>
                  <a:pt x="2429359" y="43912"/>
                  <a:pt x="2022529" y="87824"/>
                  <a:pt x="1549831" y="464949"/>
                </a:cubicBezTo>
                <a:cubicBezTo>
                  <a:pt x="1077133" y="842074"/>
                  <a:pt x="538566" y="1552413"/>
                  <a:pt x="0" y="2262753"/>
                </a:cubicBezTo>
              </a:path>
            </a:pathLst>
          </a:custGeom>
          <a:noFill/>
          <a:ln w="381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53" name="文字方塊 52"/>
              <p:cNvSpPr txBox="1"/>
              <p:nvPr/>
            </p:nvSpPr>
            <p:spPr>
              <a:xfrm>
                <a:off x="726028" y="2223411"/>
                <a:ext cx="451662" cy="4349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en-US" altLang="zh-TW" sz="2800" b="0" i="1" smtClean="0">
                              <a:latin typeface="Cambria Math" panose="02040503050406030204" pitchFamily="18" charset="0"/>
                            </a:rPr>
                            <m:t>𝑥</m:t>
                          </m:r>
                        </m:e>
                        <m:sub>
                          <m:r>
                            <a:rPr lang="en-US" altLang="zh-TW" sz="2800" b="0" i="1" smtClean="0">
                              <a:latin typeface="Cambria Math" panose="02040503050406030204" pitchFamily="18" charset="0"/>
                            </a:rPr>
                            <m:t>1</m:t>
                          </m:r>
                        </m:sub>
                        <m:sup>
                          <m:r>
                            <a:rPr lang="en-US" altLang="zh-TW" sz="2800" b="0" i="1" smtClean="0">
                              <a:latin typeface="Cambria Math" panose="02040503050406030204" pitchFamily="18" charset="0"/>
                            </a:rPr>
                            <m:t>1</m:t>
                          </m:r>
                        </m:sup>
                      </m:sSubSup>
                    </m:oMath>
                  </m:oMathPara>
                </a14:m>
                <a:endParaRPr lang="zh-TW" altLang="en-US" sz="2800" dirty="0"/>
              </a:p>
            </p:txBody>
          </p:sp>
        </mc:Choice>
        <mc:Fallback xmlns="">
          <p:sp>
            <p:nvSpPr>
              <p:cNvPr id="53" name="文字方塊 52"/>
              <p:cNvSpPr txBox="1">
                <a:spLocks noRot="1" noChangeAspect="1" noMove="1" noResize="1" noEditPoints="1" noAdjustHandles="1" noChangeArrowheads="1" noChangeShapeType="1" noTextEdit="1"/>
              </p:cNvSpPr>
              <p:nvPr/>
            </p:nvSpPr>
            <p:spPr>
              <a:xfrm>
                <a:off x="726028" y="2223411"/>
                <a:ext cx="451662" cy="434991"/>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4" name="文字方塊 53"/>
              <p:cNvSpPr txBox="1"/>
              <p:nvPr/>
            </p:nvSpPr>
            <p:spPr>
              <a:xfrm>
                <a:off x="744798" y="2664248"/>
                <a:ext cx="451662" cy="4349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en-US" altLang="zh-TW" sz="2800" b="0" i="1" smtClean="0">
                              <a:latin typeface="Cambria Math" panose="02040503050406030204" pitchFamily="18" charset="0"/>
                            </a:rPr>
                            <m:t>𝑥</m:t>
                          </m:r>
                        </m:e>
                        <m:sub>
                          <m:r>
                            <a:rPr lang="en-US" altLang="zh-TW" sz="2800" b="0" i="1" smtClean="0">
                              <a:latin typeface="Cambria Math" panose="02040503050406030204" pitchFamily="18" charset="0"/>
                            </a:rPr>
                            <m:t>2</m:t>
                          </m:r>
                        </m:sub>
                        <m:sup>
                          <m:r>
                            <a:rPr lang="en-US" altLang="zh-TW" sz="2800" b="0" i="1" smtClean="0">
                              <a:latin typeface="Cambria Math" panose="02040503050406030204" pitchFamily="18" charset="0"/>
                            </a:rPr>
                            <m:t>1</m:t>
                          </m:r>
                        </m:sup>
                      </m:sSubSup>
                    </m:oMath>
                  </m:oMathPara>
                </a14:m>
                <a:endParaRPr lang="zh-TW" altLang="en-US" sz="2800" dirty="0"/>
              </a:p>
            </p:txBody>
          </p:sp>
        </mc:Choice>
        <mc:Fallback xmlns="">
          <p:sp>
            <p:nvSpPr>
              <p:cNvPr id="54" name="文字方塊 53"/>
              <p:cNvSpPr txBox="1">
                <a:spLocks noRot="1" noChangeAspect="1" noMove="1" noResize="1" noEditPoints="1" noAdjustHandles="1" noChangeArrowheads="1" noChangeShapeType="1" noTextEdit="1"/>
              </p:cNvSpPr>
              <p:nvPr/>
            </p:nvSpPr>
            <p:spPr>
              <a:xfrm>
                <a:off x="744798" y="2664248"/>
                <a:ext cx="451662" cy="434991"/>
              </a:xfrm>
              <a:prstGeom prst="rect">
                <a:avLst/>
              </a:prstGeom>
              <a:blipFill>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5" name="文字方塊 54"/>
              <p:cNvSpPr txBox="1"/>
              <p:nvPr/>
            </p:nvSpPr>
            <p:spPr>
              <a:xfrm>
                <a:off x="1632817" y="2231911"/>
                <a:ext cx="459357" cy="4358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en-US" altLang="zh-TW" sz="2800" b="0" i="1" smtClean="0">
                              <a:latin typeface="Cambria Math" panose="02040503050406030204" pitchFamily="18" charset="0"/>
                            </a:rPr>
                            <m:t>𝑥</m:t>
                          </m:r>
                        </m:e>
                        <m:sub>
                          <m:r>
                            <a:rPr lang="en-US" altLang="zh-TW" sz="2800" b="0" i="1" smtClean="0">
                              <a:latin typeface="Cambria Math" panose="02040503050406030204" pitchFamily="18" charset="0"/>
                            </a:rPr>
                            <m:t>1</m:t>
                          </m:r>
                        </m:sub>
                        <m:sup>
                          <m:r>
                            <a:rPr lang="en-US" altLang="zh-TW" sz="2800" b="0" i="1" smtClean="0">
                              <a:latin typeface="Cambria Math" panose="02040503050406030204" pitchFamily="18" charset="0"/>
                            </a:rPr>
                            <m:t>2</m:t>
                          </m:r>
                        </m:sup>
                      </m:sSubSup>
                    </m:oMath>
                  </m:oMathPara>
                </a14:m>
                <a:endParaRPr lang="zh-TW" altLang="en-US" sz="2800" dirty="0"/>
              </a:p>
            </p:txBody>
          </p:sp>
        </mc:Choice>
        <mc:Fallback xmlns="">
          <p:sp>
            <p:nvSpPr>
              <p:cNvPr id="55" name="文字方塊 54"/>
              <p:cNvSpPr txBox="1">
                <a:spLocks noRot="1" noChangeAspect="1" noMove="1" noResize="1" noEditPoints="1" noAdjustHandles="1" noChangeArrowheads="1" noChangeShapeType="1" noTextEdit="1"/>
              </p:cNvSpPr>
              <p:nvPr/>
            </p:nvSpPr>
            <p:spPr>
              <a:xfrm>
                <a:off x="1632817" y="2231911"/>
                <a:ext cx="459357" cy="435889"/>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6" name="文字方塊 55"/>
              <p:cNvSpPr txBox="1"/>
              <p:nvPr/>
            </p:nvSpPr>
            <p:spPr>
              <a:xfrm>
                <a:off x="1651587" y="2672748"/>
                <a:ext cx="459357" cy="4366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en-US" altLang="zh-TW" sz="2800" b="0" i="1" smtClean="0">
                              <a:latin typeface="Cambria Math" panose="02040503050406030204" pitchFamily="18" charset="0"/>
                            </a:rPr>
                            <m:t>𝑥</m:t>
                          </m:r>
                        </m:e>
                        <m:sub>
                          <m:r>
                            <a:rPr lang="en-US" altLang="zh-TW" sz="2800" b="0" i="1" smtClean="0">
                              <a:latin typeface="Cambria Math" panose="02040503050406030204" pitchFamily="18" charset="0"/>
                            </a:rPr>
                            <m:t>2</m:t>
                          </m:r>
                        </m:sub>
                        <m:sup>
                          <m:r>
                            <a:rPr lang="en-US" altLang="zh-TW" sz="2800" b="0" i="1" smtClean="0">
                              <a:latin typeface="Cambria Math" panose="02040503050406030204" pitchFamily="18" charset="0"/>
                            </a:rPr>
                            <m:t>2</m:t>
                          </m:r>
                        </m:sup>
                      </m:sSubSup>
                    </m:oMath>
                  </m:oMathPara>
                </a14:m>
                <a:endParaRPr lang="zh-TW" altLang="en-US" sz="2800" dirty="0"/>
              </a:p>
            </p:txBody>
          </p:sp>
        </mc:Choice>
        <mc:Fallback xmlns="">
          <p:sp>
            <p:nvSpPr>
              <p:cNvPr id="56" name="文字方塊 55"/>
              <p:cNvSpPr txBox="1">
                <a:spLocks noRot="1" noChangeAspect="1" noMove="1" noResize="1" noEditPoints="1" noAdjustHandles="1" noChangeArrowheads="1" noChangeShapeType="1" noTextEdit="1"/>
              </p:cNvSpPr>
              <p:nvPr/>
            </p:nvSpPr>
            <p:spPr>
              <a:xfrm>
                <a:off x="1651587" y="2672748"/>
                <a:ext cx="459357" cy="436658"/>
              </a:xfrm>
              <a:prstGeom prst="rect">
                <a:avLst/>
              </a:prstGeom>
              <a:blipFill>
                <a:blip r:embed="rId14"/>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659674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2" grpId="0"/>
      <p:bldP spid="43" grpId="0"/>
      <p:bldP spid="44" grpId="0"/>
      <p:bldP spid="45" grpId="0"/>
      <p:bldP spid="46" grpId="0"/>
      <p:bldP spid="47" grpId="0"/>
      <p:bldP spid="48" grpId="0"/>
      <p:bldP spid="49" grpId="0" animBg="1"/>
      <p:bldP spid="50" grpId="0" animBg="1"/>
      <p:bldP spid="51" grpId="0"/>
      <p:bldP spid="3" grpId="0" animBg="1"/>
      <p:bldP spid="52" grpId="0" animBg="1"/>
      <p:bldP spid="53" grpId="0"/>
      <p:bldP spid="54" grpId="0"/>
      <p:bldP spid="55" grpId="0"/>
      <p:bldP spid="5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Gradient Descent</a:t>
            </a:r>
            <a:endParaRPr lang="zh-TW" altLang="en-US" dirty="0"/>
          </a:p>
        </p:txBody>
      </p:sp>
      <p:sp>
        <p:nvSpPr>
          <p:cNvPr id="3" name="副標題 2"/>
          <p:cNvSpPr>
            <a:spLocks noGrp="1"/>
          </p:cNvSpPr>
          <p:nvPr>
            <p:ph type="subTitle" idx="1"/>
          </p:nvPr>
        </p:nvSpPr>
        <p:spPr/>
        <p:txBody>
          <a:bodyPr>
            <a:normAutofit/>
          </a:bodyPr>
          <a:lstStyle/>
          <a:p>
            <a:r>
              <a:rPr lang="en-US" altLang="zh-TW" sz="4400" dirty="0"/>
              <a:t>Theory</a:t>
            </a:r>
            <a:endParaRPr lang="zh-TW" altLang="en-US" sz="4400" dirty="0"/>
          </a:p>
        </p:txBody>
      </p:sp>
    </p:spTree>
    <p:extLst>
      <p:ext uri="{BB962C8B-B14F-4D97-AF65-F5344CB8AC3E}">
        <p14:creationId xmlns:p14="http://schemas.microsoft.com/office/powerpoint/2010/main" val="2405107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Review: Gradient Descent </a:t>
            </a:r>
            <a:endParaRPr lang="zh-TW" altLang="en-US" dirty="0"/>
          </a:p>
        </p:txBody>
      </p:sp>
      <p:cxnSp>
        <p:nvCxnSpPr>
          <p:cNvPr id="21" name="直線單箭頭接點 20"/>
          <p:cNvCxnSpPr/>
          <p:nvPr/>
        </p:nvCxnSpPr>
        <p:spPr>
          <a:xfrm>
            <a:off x="1558606" y="2599261"/>
            <a:ext cx="1709005" cy="623248"/>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a:off x="3256289" y="3219525"/>
            <a:ext cx="908500" cy="683399"/>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p:nvPr/>
        </p:nvCxnSpPr>
        <p:spPr>
          <a:xfrm flipH="1">
            <a:off x="4097014" y="3874324"/>
            <a:ext cx="49277" cy="1096034"/>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flipH="1">
            <a:off x="3005306" y="4862278"/>
            <a:ext cx="1140985" cy="1424354"/>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單箭頭接點 5"/>
          <p:cNvCxnSpPr/>
          <p:nvPr/>
        </p:nvCxnSpPr>
        <p:spPr>
          <a:xfrm>
            <a:off x="998643" y="4699997"/>
            <a:ext cx="690196" cy="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a:off x="1007626" y="4201838"/>
            <a:ext cx="690196"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flipH="1" flipV="1">
            <a:off x="610500" y="2217027"/>
            <a:ext cx="948106" cy="382234"/>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文字方塊 18"/>
              <p:cNvSpPr txBox="1"/>
              <p:nvPr/>
            </p:nvSpPr>
            <p:spPr>
              <a:xfrm>
                <a:off x="5455792" y="2246884"/>
                <a:ext cx="3055326" cy="461665"/>
              </a:xfrm>
              <a:prstGeom prst="rect">
                <a:avLst/>
              </a:prstGeom>
              <a:noFill/>
            </p:spPr>
            <p:txBody>
              <a:bodyPr wrap="square" rtlCol="0">
                <a:spAutoFit/>
              </a:bodyPr>
              <a:lstStyle/>
              <a:p>
                <a:r>
                  <a:rPr lang="en-US" altLang="zh-TW" sz="2400" dirty="0"/>
                  <a:t>Start at position </a:t>
                </a:r>
                <a14:m>
                  <m:oMath xmlns:m="http://schemas.openxmlformats.org/officeDocument/2006/math">
                    <m:sSup>
                      <m:sSupPr>
                        <m:ctrlPr>
                          <a:rPr lang="en-US" altLang="zh-TW" sz="2400" i="1" smtClean="0">
                            <a:latin typeface="Cambria Math" panose="02040503050406030204" pitchFamily="18" charset="0"/>
                          </a:rPr>
                        </m:ctrlPr>
                      </m:sSupPr>
                      <m:e>
                        <m:r>
                          <a:rPr lang="zh-TW" altLang="en-US" sz="2400" i="1" smtClean="0">
                            <a:latin typeface="Cambria Math" panose="02040503050406030204" pitchFamily="18" charset="0"/>
                          </a:rPr>
                          <m:t>𝜃</m:t>
                        </m:r>
                      </m:e>
                      <m:sup>
                        <m:r>
                          <a:rPr lang="en-US" altLang="zh-TW" sz="2400" b="0" i="1" smtClean="0">
                            <a:latin typeface="Cambria Math" panose="02040503050406030204" pitchFamily="18" charset="0"/>
                          </a:rPr>
                          <m:t>0</m:t>
                        </m:r>
                      </m:sup>
                    </m:sSup>
                  </m:oMath>
                </a14:m>
                <a:endParaRPr lang="zh-TW" altLang="en-US" sz="2400" baseline="-25000" dirty="0"/>
              </a:p>
            </p:txBody>
          </p:sp>
        </mc:Choice>
        <mc:Fallback xmlns="">
          <p:sp>
            <p:nvSpPr>
              <p:cNvPr id="19" name="文字方塊 18"/>
              <p:cNvSpPr txBox="1">
                <a:spLocks noRot="1" noChangeAspect="1" noMove="1" noResize="1" noEditPoints="1" noAdjustHandles="1" noChangeArrowheads="1" noChangeShapeType="1" noTextEdit="1"/>
              </p:cNvSpPr>
              <p:nvPr/>
            </p:nvSpPr>
            <p:spPr>
              <a:xfrm>
                <a:off x="5455792" y="2246884"/>
                <a:ext cx="3055326" cy="461665"/>
              </a:xfrm>
              <a:prstGeom prst="rect">
                <a:avLst/>
              </a:prstGeom>
              <a:blipFill>
                <a:blip r:embed="rId3"/>
                <a:stretch>
                  <a:fillRect l="-3194" t="-10667" b="-30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5438206" y="2885190"/>
                <a:ext cx="4393958" cy="461665"/>
              </a:xfrm>
              <a:prstGeom prst="rect">
                <a:avLst/>
              </a:prstGeom>
              <a:noFill/>
            </p:spPr>
            <p:txBody>
              <a:bodyPr wrap="square" rtlCol="0">
                <a:spAutoFit/>
              </a:bodyPr>
              <a:lstStyle/>
              <a:p>
                <a:r>
                  <a:rPr lang="en-US" altLang="zh-TW" sz="2400" dirty="0"/>
                  <a:t>Compute gradient at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oMath>
                </a14:m>
                <a:endParaRPr lang="zh-TW" altLang="en-US" sz="2400" baseline="-250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5438206" y="2885190"/>
                <a:ext cx="4393958" cy="461665"/>
              </a:xfrm>
              <a:prstGeom prst="rect">
                <a:avLst/>
              </a:prstGeom>
              <a:blipFill>
                <a:blip r:embed="rId4"/>
                <a:stretch>
                  <a:fillRect l="-2080"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 name="文字方塊 27"/>
              <p:cNvSpPr txBox="1"/>
              <p:nvPr/>
            </p:nvSpPr>
            <p:spPr>
              <a:xfrm>
                <a:off x="5457256" y="3561575"/>
                <a:ext cx="4169019" cy="461665"/>
              </a:xfrm>
              <a:prstGeom prst="rect">
                <a:avLst/>
              </a:prstGeom>
              <a:noFill/>
            </p:spPr>
            <p:txBody>
              <a:bodyPr wrap="square" rtlCol="0">
                <a:spAutoFit/>
              </a:bodyPr>
              <a:lstStyle/>
              <a:p>
                <a:r>
                  <a:rPr lang="en-US" altLang="zh-TW" sz="2400" dirty="0"/>
                  <a:t>Move to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oMath>
                </a14:m>
                <a:r>
                  <a:rPr lang="en-US" altLang="zh-TW" sz="2400" dirty="0"/>
                  <a:t> =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oMath>
                </a14:m>
                <a:r>
                  <a:rPr lang="en-US" altLang="zh-TW" sz="2400" dirty="0"/>
                  <a:t> - </a:t>
                </a:r>
                <a:r>
                  <a:rPr lang="el-GR" altLang="zh-TW" sz="2400" dirty="0"/>
                  <a:t>η</a:t>
                </a:r>
                <a14:m>
                  <m:oMath xmlns:m="http://schemas.openxmlformats.org/officeDocument/2006/math">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e>
                    </m:d>
                  </m:oMath>
                </a14:m>
                <a:endParaRPr lang="zh-TW" altLang="en-US" sz="2400" baseline="-250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5457256" y="3561575"/>
                <a:ext cx="4169019" cy="461665"/>
              </a:xfrm>
              <a:prstGeom prst="rect">
                <a:avLst/>
              </a:prstGeom>
              <a:blipFill>
                <a:blip r:embed="rId5"/>
                <a:stretch>
                  <a:fillRect l="-2193"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 name="文字方塊 28"/>
              <p:cNvSpPr txBox="1"/>
              <p:nvPr/>
            </p:nvSpPr>
            <p:spPr>
              <a:xfrm>
                <a:off x="5440365" y="4190993"/>
                <a:ext cx="3993172" cy="461665"/>
              </a:xfrm>
              <a:prstGeom prst="rect">
                <a:avLst/>
              </a:prstGeom>
              <a:noFill/>
            </p:spPr>
            <p:txBody>
              <a:bodyPr wrap="square" rtlCol="0">
                <a:spAutoFit/>
              </a:bodyPr>
              <a:lstStyle/>
              <a:p>
                <a:r>
                  <a:rPr lang="en-US" altLang="zh-TW" sz="2400" dirty="0"/>
                  <a:t>Compute gradient at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oMath>
                </a14:m>
                <a:endParaRPr lang="zh-TW" altLang="en-US" sz="2400" baseline="-250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5440365" y="4190993"/>
                <a:ext cx="3993172" cy="461665"/>
              </a:xfrm>
              <a:prstGeom prst="rect">
                <a:avLst/>
              </a:prstGeom>
              <a:blipFill>
                <a:blip r:embed="rId6"/>
                <a:stretch>
                  <a:fillRect l="-2290"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0" name="文字方塊 19"/>
              <p:cNvSpPr txBox="1"/>
              <p:nvPr/>
            </p:nvSpPr>
            <p:spPr>
              <a:xfrm>
                <a:off x="5451256" y="4866814"/>
                <a:ext cx="4169019" cy="461665"/>
              </a:xfrm>
              <a:prstGeom prst="rect">
                <a:avLst/>
              </a:prstGeom>
              <a:noFill/>
            </p:spPr>
            <p:txBody>
              <a:bodyPr wrap="square" rtlCol="0">
                <a:spAutoFit/>
              </a:bodyPr>
              <a:lstStyle/>
              <a:p>
                <a:r>
                  <a:rPr lang="en-US" altLang="zh-TW" sz="2400" dirty="0"/>
                  <a:t>Move to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2</m:t>
                        </m:r>
                      </m:sup>
                    </m:sSup>
                  </m:oMath>
                </a14:m>
                <a:r>
                  <a:rPr lang="en-US" altLang="zh-TW" sz="2400" dirty="0"/>
                  <a:t> =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oMath>
                </a14:m>
                <a:r>
                  <a:rPr lang="en-US" altLang="zh-TW" sz="2400" dirty="0"/>
                  <a:t> – </a:t>
                </a:r>
                <a:r>
                  <a:rPr lang="el-GR" altLang="zh-TW" sz="2400" dirty="0"/>
                  <a:t>η</a:t>
                </a:r>
                <a14:m>
                  <m:oMath xmlns:m="http://schemas.openxmlformats.org/officeDocument/2006/math">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1</m:t>
                            </m:r>
                          </m:sup>
                        </m:sSup>
                      </m:e>
                    </m:d>
                  </m:oMath>
                </a14:m>
                <a:endParaRPr lang="zh-TW" altLang="en-US" sz="2400" baseline="-25000" dirty="0"/>
              </a:p>
            </p:txBody>
          </p:sp>
        </mc:Choice>
        <mc:Fallback xmlns="">
          <p:sp>
            <p:nvSpPr>
              <p:cNvPr id="20" name="文字方塊 19"/>
              <p:cNvSpPr txBox="1">
                <a:spLocks noRot="1" noChangeAspect="1" noMove="1" noResize="1" noEditPoints="1" noAdjustHandles="1" noChangeArrowheads="1" noChangeShapeType="1" noTextEdit="1"/>
              </p:cNvSpPr>
              <p:nvPr/>
            </p:nvSpPr>
            <p:spPr>
              <a:xfrm>
                <a:off x="5451256" y="4866814"/>
                <a:ext cx="4169019" cy="461665"/>
              </a:xfrm>
              <a:prstGeom prst="rect">
                <a:avLst/>
              </a:prstGeom>
              <a:blipFill>
                <a:blip r:embed="rId7"/>
                <a:stretch>
                  <a:fillRect l="-2193" t="-10526" b="-28947"/>
                </a:stretch>
              </a:blipFill>
            </p:spPr>
            <p:txBody>
              <a:bodyPr/>
              <a:lstStyle/>
              <a:p>
                <a:r>
                  <a:rPr lang="zh-TW" altLang="en-US">
                    <a:noFill/>
                  </a:rPr>
                  <a:t> </a:t>
                </a:r>
              </a:p>
            </p:txBody>
          </p:sp>
        </mc:Fallback>
      </mc:AlternateContent>
      <p:cxnSp>
        <p:nvCxnSpPr>
          <p:cNvPr id="34" name="直線單箭頭接點 33"/>
          <p:cNvCxnSpPr/>
          <p:nvPr/>
        </p:nvCxnSpPr>
        <p:spPr>
          <a:xfrm flipH="1" flipV="1">
            <a:off x="2788811" y="2857005"/>
            <a:ext cx="500337" cy="34967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p:nvPr/>
        </p:nvCxnSpPr>
        <p:spPr>
          <a:xfrm flipV="1">
            <a:off x="4146291" y="3327605"/>
            <a:ext cx="18498" cy="536038"/>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flipV="1">
            <a:off x="4123486" y="4092124"/>
            <a:ext cx="560875" cy="770154"/>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文字方塊 37"/>
          <p:cNvSpPr txBox="1"/>
          <p:nvPr/>
        </p:nvSpPr>
        <p:spPr>
          <a:xfrm>
            <a:off x="1688839" y="4458502"/>
            <a:ext cx="1923316" cy="461665"/>
          </a:xfrm>
          <a:prstGeom prst="rect">
            <a:avLst/>
          </a:prstGeom>
          <a:noFill/>
        </p:spPr>
        <p:txBody>
          <a:bodyPr wrap="square" rtlCol="0">
            <a:spAutoFit/>
          </a:bodyPr>
          <a:lstStyle/>
          <a:p>
            <a:r>
              <a:rPr lang="en-US" altLang="zh-TW" sz="2400" dirty="0"/>
              <a:t>Movement</a:t>
            </a:r>
            <a:endParaRPr lang="zh-TW" altLang="en-US" sz="2400" dirty="0"/>
          </a:p>
        </p:txBody>
      </p:sp>
      <p:sp>
        <p:nvSpPr>
          <p:cNvPr id="39" name="文字方塊 38"/>
          <p:cNvSpPr txBox="1"/>
          <p:nvPr/>
        </p:nvSpPr>
        <p:spPr>
          <a:xfrm>
            <a:off x="1697822" y="3992093"/>
            <a:ext cx="1923316" cy="461665"/>
          </a:xfrm>
          <a:prstGeom prst="rect">
            <a:avLst/>
          </a:prstGeom>
          <a:noFill/>
        </p:spPr>
        <p:txBody>
          <a:bodyPr wrap="square" rtlCol="0">
            <a:spAutoFit/>
          </a:bodyPr>
          <a:lstStyle/>
          <a:p>
            <a:r>
              <a:rPr lang="en-US" altLang="zh-TW" sz="2400" dirty="0"/>
              <a:t>Gradient</a:t>
            </a:r>
            <a:endParaRPr lang="zh-TW" altLang="en-US" sz="2400" dirty="0"/>
          </a:p>
        </p:txBody>
      </p:sp>
      <p:sp>
        <p:nvSpPr>
          <p:cNvPr id="40" name="文字方塊 39"/>
          <p:cNvSpPr txBox="1"/>
          <p:nvPr/>
        </p:nvSpPr>
        <p:spPr>
          <a:xfrm rot="5400000">
            <a:off x="6792530" y="5588999"/>
            <a:ext cx="775882" cy="523220"/>
          </a:xfrm>
          <a:prstGeom prst="rect">
            <a:avLst/>
          </a:prstGeom>
          <a:noFill/>
        </p:spPr>
        <p:txBody>
          <a:bodyPr wrap="square" rtlCol="0">
            <a:spAutoFit/>
          </a:bodyPr>
          <a:lstStyle/>
          <a:p>
            <a:r>
              <a:rPr lang="en-US" altLang="zh-TW" sz="2800" dirty="0"/>
              <a:t>……</a:t>
            </a:r>
            <a:endParaRPr lang="zh-TW" altLang="en-US" sz="2800" dirty="0"/>
          </a:p>
        </p:txBody>
      </p:sp>
      <mc:AlternateContent xmlns:mc="http://schemas.openxmlformats.org/markup-compatibility/2006" xmlns:a14="http://schemas.microsoft.com/office/drawing/2010/main">
        <mc:Choice Requires="a14">
          <p:sp>
            <p:nvSpPr>
              <p:cNvPr id="41" name="文字方塊 40"/>
              <p:cNvSpPr txBox="1"/>
              <p:nvPr/>
            </p:nvSpPr>
            <p:spPr>
              <a:xfrm>
                <a:off x="1225951" y="2674189"/>
                <a:ext cx="689088"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oMath>
                  </m:oMathPara>
                </a14:m>
                <a:endParaRPr lang="zh-TW" altLang="en-US" sz="2400" baseline="-25000" dirty="0"/>
              </a:p>
            </p:txBody>
          </p:sp>
        </mc:Choice>
        <mc:Fallback xmlns="">
          <p:sp>
            <p:nvSpPr>
              <p:cNvPr id="41" name="文字方塊 40"/>
              <p:cNvSpPr txBox="1">
                <a:spLocks noRot="1" noChangeAspect="1" noMove="1" noResize="1" noEditPoints="1" noAdjustHandles="1" noChangeArrowheads="1" noChangeShapeType="1" noTextEdit="1"/>
              </p:cNvSpPr>
              <p:nvPr/>
            </p:nvSpPr>
            <p:spPr>
              <a:xfrm>
                <a:off x="1225951" y="2674189"/>
                <a:ext cx="689088" cy="460575"/>
              </a:xfrm>
              <a:prstGeom prst="rect">
                <a:avLst/>
              </a:prstGeom>
              <a:blipFill rotWithShape="0">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2" name="文字方塊 41"/>
              <p:cNvSpPr txBox="1"/>
              <p:nvPr/>
            </p:nvSpPr>
            <p:spPr>
              <a:xfrm>
                <a:off x="2767261" y="3216032"/>
                <a:ext cx="689088" cy="4598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oMath>
                  </m:oMathPara>
                </a14:m>
                <a:endParaRPr lang="zh-TW" altLang="en-US" sz="2400" baseline="-25000" dirty="0"/>
              </a:p>
            </p:txBody>
          </p:sp>
        </mc:Choice>
        <mc:Fallback xmlns="">
          <p:sp>
            <p:nvSpPr>
              <p:cNvPr id="42" name="文字方塊 41"/>
              <p:cNvSpPr txBox="1">
                <a:spLocks noRot="1" noChangeAspect="1" noMove="1" noResize="1" noEditPoints="1" noAdjustHandles="1" noChangeArrowheads="1" noChangeShapeType="1" noTextEdit="1"/>
              </p:cNvSpPr>
              <p:nvPr/>
            </p:nvSpPr>
            <p:spPr>
              <a:xfrm>
                <a:off x="2767261" y="3216032"/>
                <a:ext cx="689088" cy="459806"/>
              </a:xfrm>
              <a:prstGeom prst="rect">
                <a:avLst/>
              </a:prstGeom>
              <a:blipFill rotWithShape="0">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3" name="文字方塊 42"/>
              <p:cNvSpPr txBox="1"/>
              <p:nvPr/>
            </p:nvSpPr>
            <p:spPr>
              <a:xfrm>
                <a:off x="3541079" y="3843899"/>
                <a:ext cx="689088"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2</m:t>
                          </m:r>
                        </m:sup>
                      </m:sSup>
                    </m:oMath>
                  </m:oMathPara>
                </a14:m>
                <a:endParaRPr lang="zh-TW" altLang="en-US" sz="2400" baseline="-25000" dirty="0"/>
              </a:p>
            </p:txBody>
          </p:sp>
        </mc:Choice>
        <mc:Fallback xmlns="">
          <p:sp>
            <p:nvSpPr>
              <p:cNvPr id="43" name="文字方塊 42"/>
              <p:cNvSpPr txBox="1">
                <a:spLocks noRot="1" noChangeAspect="1" noMove="1" noResize="1" noEditPoints="1" noAdjustHandles="1" noChangeArrowheads="1" noChangeShapeType="1" noTextEdit="1"/>
              </p:cNvSpPr>
              <p:nvPr/>
            </p:nvSpPr>
            <p:spPr>
              <a:xfrm>
                <a:off x="3541079" y="3843899"/>
                <a:ext cx="689088" cy="460575"/>
              </a:xfrm>
              <a:prstGeom prst="rect">
                <a:avLst/>
              </a:prstGeom>
              <a:blipFill rotWithShape="0">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4" name="文字方塊 43"/>
              <p:cNvSpPr txBox="1"/>
              <p:nvPr/>
            </p:nvSpPr>
            <p:spPr>
              <a:xfrm>
                <a:off x="3464876" y="4682239"/>
                <a:ext cx="689088"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3</m:t>
                          </m:r>
                        </m:sup>
                      </m:sSup>
                    </m:oMath>
                  </m:oMathPara>
                </a14:m>
                <a:endParaRPr lang="zh-TW" altLang="en-US" sz="2400" baseline="-25000" dirty="0"/>
              </a:p>
            </p:txBody>
          </p:sp>
        </mc:Choice>
        <mc:Fallback xmlns="">
          <p:sp>
            <p:nvSpPr>
              <p:cNvPr id="44" name="文字方塊 43"/>
              <p:cNvSpPr txBox="1">
                <a:spLocks noRot="1" noChangeAspect="1" noMove="1" noResize="1" noEditPoints="1" noAdjustHandles="1" noChangeArrowheads="1" noChangeShapeType="1" noTextEdit="1"/>
              </p:cNvSpPr>
              <p:nvPr/>
            </p:nvSpPr>
            <p:spPr>
              <a:xfrm>
                <a:off x="3464876" y="4682239"/>
                <a:ext cx="689088" cy="460575"/>
              </a:xfrm>
              <a:prstGeom prst="rect">
                <a:avLst/>
              </a:prstGeom>
              <a:blipFill rotWithShape="0">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8" name="文字方塊 47"/>
              <p:cNvSpPr txBox="1"/>
              <p:nvPr/>
            </p:nvSpPr>
            <p:spPr>
              <a:xfrm>
                <a:off x="1038888" y="2020899"/>
                <a:ext cx="1110652"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e>
                      </m:d>
                    </m:oMath>
                  </m:oMathPara>
                </a14:m>
                <a:endParaRPr lang="zh-TW" altLang="en-US" sz="2400" baseline="-25000" dirty="0"/>
              </a:p>
            </p:txBody>
          </p:sp>
        </mc:Choice>
        <mc:Fallback xmlns="">
          <p:sp>
            <p:nvSpPr>
              <p:cNvPr id="48" name="文字方塊 47"/>
              <p:cNvSpPr txBox="1">
                <a:spLocks noRot="1" noChangeAspect="1" noMove="1" noResize="1" noEditPoints="1" noAdjustHandles="1" noChangeArrowheads="1" noChangeShapeType="1" noTextEdit="1"/>
              </p:cNvSpPr>
              <p:nvPr/>
            </p:nvSpPr>
            <p:spPr>
              <a:xfrm>
                <a:off x="1038888" y="2020899"/>
                <a:ext cx="1110652" cy="460575"/>
              </a:xfrm>
              <a:prstGeom prst="rect">
                <a:avLst/>
              </a:prstGeom>
              <a:blipFill>
                <a:blip r:embed="rId12"/>
                <a:stretch>
                  <a:fillRect l="-10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9" name="文字方塊 48"/>
              <p:cNvSpPr txBox="1"/>
              <p:nvPr/>
            </p:nvSpPr>
            <p:spPr>
              <a:xfrm>
                <a:off x="2997937" y="2560268"/>
                <a:ext cx="689088" cy="4598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e>
                      </m:d>
                    </m:oMath>
                  </m:oMathPara>
                </a14:m>
                <a:endParaRPr lang="zh-TW" altLang="en-US" sz="2400" baseline="-25000" dirty="0"/>
              </a:p>
            </p:txBody>
          </p:sp>
        </mc:Choice>
        <mc:Fallback xmlns="">
          <p:sp>
            <p:nvSpPr>
              <p:cNvPr id="49" name="文字方塊 48"/>
              <p:cNvSpPr txBox="1">
                <a:spLocks noRot="1" noChangeAspect="1" noMove="1" noResize="1" noEditPoints="1" noAdjustHandles="1" noChangeArrowheads="1" noChangeShapeType="1" noTextEdit="1"/>
              </p:cNvSpPr>
              <p:nvPr/>
            </p:nvSpPr>
            <p:spPr>
              <a:xfrm>
                <a:off x="2997937" y="2560268"/>
                <a:ext cx="689088" cy="459806"/>
              </a:xfrm>
              <a:prstGeom prst="rect">
                <a:avLst/>
              </a:prstGeom>
              <a:blipFill>
                <a:blip r:embed="rId13"/>
                <a:stretch>
                  <a:fillRect l="-2655" r="-451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0" name="文字方塊 49"/>
              <p:cNvSpPr txBox="1"/>
              <p:nvPr/>
            </p:nvSpPr>
            <p:spPr>
              <a:xfrm>
                <a:off x="4203120" y="3344063"/>
                <a:ext cx="689088"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2</m:t>
                              </m:r>
                            </m:sup>
                          </m:sSup>
                        </m:e>
                      </m:d>
                    </m:oMath>
                  </m:oMathPara>
                </a14:m>
                <a:endParaRPr lang="zh-TW" altLang="en-US" sz="2400" baseline="-25000" dirty="0"/>
              </a:p>
            </p:txBody>
          </p:sp>
        </mc:Choice>
        <mc:Fallback xmlns="">
          <p:sp>
            <p:nvSpPr>
              <p:cNvPr id="50" name="文字方塊 49"/>
              <p:cNvSpPr txBox="1">
                <a:spLocks noRot="1" noChangeAspect="1" noMove="1" noResize="1" noEditPoints="1" noAdjustHandles="1" noChangeArrowheads="1" noChangeShapeType="1" noTextEdit="1"/>
              </p:cNvSpPr>
              <p:nvPr/>
            </p:nvSpPr>
            <p:spPr>
              <a:xfrm>
                <a:off x="4203120" y="3344063"/>
                <a:ext cx="689088" cy="460575"/>
              </a:xfrm>
              <a:prstGeom prst="rect">
                <a:avLst/>
              </a:prstGeom>
              <a:blipFill>
                <a:blip r:embed="rId14"/>
                <a:stretch>
                  <a:fillRect l="-1754" r="-4473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1" name="文字方塊 50"/>
              <p:cNvSpPr txBox="1"/>
              <p:nvPr/>
            </p:nvSpPr>
            <p:spPr>
              <a:xfrm>
                <a:off x="4302526" y="4400613"/>
                <a:ext cx="689088"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3</m:t>
                              </m:r>
                            </m:sup>
                          </m:sSup>
                        </m:e>
                      </m:d>
                    </m:oMath>
                  </m:oMathPara>
                </a14:m>
                <a:endParaRPr lang="zh-TW" altLang="en-US" sz="2400" baseline="-25000" dirty="0"/>
              </a:p>
            </p:txBody>
          </p:sp>
        </mc:Choice>
        <mc:Fallback xmlns="">
          <p:sp>
            <p:nvSpPr>
              <p:cNvPr id="51" name="文字方塊 50"/>
              <p:cNvSpPr txBox="1">
                <a:spLocks noRot="1" noChangeAspect="1" noMove="1" noResize="1" noEditPoints="1" noAdjustHandles="1" noChangeArrowheads="1" noChangeShapeType="1" noTextEdit="1"/>
              </p:cNvSpPr>
              <p:nvPr/>
            </p:nvSpPr>
            <p:spPr>
              <a:xfrm>
                <a:off x="4302526" y="4400613"/>
                <a:ext cx="689088" cy="460575"/>
              </a:xfrm>
              <a:prstGeom prst="rect">
                <a:avLst/>
              </a:prstGeom>
              <a:blipFill>
                <a:blip r:embed="rId15"/>
                <a:stretch>
                  <a:fillRect l="-2655" r="-46018"/>
                </a:stretch>
              </a:blipFill>
            </p:spPr>
            <p:txBody>
              <a:bodyPr/>
              <a:lstStyle/>
              <a:p>
                <a:r>
                  <a:rPr lang="zh-TW" altLang="en-US">
                    <a:noFill/>
                  </a:rPr>
                  <a:t> </a:t>
                </a:r>
              </a:p>
            </p:txBody>
          </p:sp>
        </mc:Fallback>
      </mc:AlternateContent>
      <p:sp>
        <p:nvSpPr>
          <p:cNvPr id="52" name="橢圓 51"/>
          <p:cNvSpPr/>
          <p:nvPr/>
        </p:nvSpPr>
        <p:spPr>
          <a:xfrm>
            <a:off x="1449821" y="2505737"/>
            <a:ext cx="180000" cy="180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 name="直線單箭頭接點 3"/>
          <p:cNvCxnSpPr/>
          <p:nvPr/>
        </p:nvCxnSpPr>
        <p:spPr>
          <a:xfrm>
            <a:off x="610500" y="5898096"/>
            <a:ext cx="438111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p:nvPr/>
        </p:nvCxnSpPr>
        <p:spPr>
          <a:xfrm flipV="1">
            <a:off x="817533" y="1690689"/>
            <a:ext cx="0" cy="448196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文字方塊 36"/>
              <p:cNvSpPr txBox="1"/>
              <p:nvPr/>
            </p:nvSpPr>
            <p:spPr>
              <a:xfrm>
                <a:off x="4520375" y="5946087"/>
                <a:ext cx="689088" cy="4531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b="0" i="1" smtClean="0">
                              <a:latin typeface="Cambria Math" panose="02040503050406030204" pitchFamily="18" charset="0"/>
                            </a:rPr>
                            <m:t>1</m:t>
                          </m:r>
                        </m:sub>
                      </m:sSub>
                    </m:oMath>
                  </m:oMathPara>
                </a14:m>
                <a:endParaRPr lang="zh-TW" altLang="en-US" sz="2400" baseline="-25000" dirty="0"/>
              </a:p>
            </p:txBody>
          </p:sp>
        </mc:Choice>
        <mc:Fallback xmlns="">
          <p:sp>
            <p:nvSpPr>
              <p:cNvPr id="37" name="文字方塊 36"/>
              <p:cNvSpPr txBox="1">
                <a:spLocks noRot="1" noChangeAspect="1" noMove="1" noResize="1" noEditPoints="1" noAdjustHandles="1" noChangeArrowheads="1" noChangeShapeType="1" noTextEdit="1"/>
              </p:cNvSpPr>
              <p:nvPr/>
            </p:nvSpPr>
            <p:spPr>
              <a:xfrm>
                <a:off x="4520375" y="5946087"/>
                <a:ext cx="689088" cy="453137"/>
              </a:xfrm>
              <a:prstGeom prst="rect">
                <a:avLst/>
              </a:prstGeom>
              <a:blipFill rotWithShape="0">
                <a:blip r:embed="rId16"/>
                <a:stretch>
                  <a:fillRect b="-4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5" name="文字方塊 44"/>
              <p:cNvSpPr txBox="1"/>
              <p:nvPr/>
            </p:nvSpPr>
            <p:spPr>
              <a:xfrm>
                <a:off x="176721" y="1600204"/>
                <a:ext cx="689088" cy="4531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b="0" i="1" smtClean="0">
                              <a:latin typeface="Cambria Math" panose="02040503050406030204" pitchFamily="18" charset="0"/>
                            </a:rPr>
                            <m:t>2</m:t>
                          </m:r>
                        </m:sub>
                      </m:sSub>
                    </m:oMath>
                  </m:oMathPara>
                </a14:m>
                <a:endParaRPr lang="zh-TW" altLang="en-US" sz="2400" baseline="-25000" dirty="0"/>
              </a:p>
            </p:txBody>
          </p:sp>
        </mc:Choice>
        <mc:Fallback xmlns="">
          <p:sp>
            <p:nvSpPr>
              <p:cNvPr id="45" name="文字方塊 44"/>
              <p:cNvSpPr txBox="1">
                <a:spLocks noRot="1" noChangeAspect="1" noMove="1" noResize="1" noEditPoints="1" noAdjustHandles="1" noChangeArrowheads="1" noChangeShapeType="1" noTextEdit="1"/>
              </p:cNvSpPr>
              <p:nvPr/>
            </p:nvSpPr>
            <p:spPr>
              <a:xfrm>
                <a:off x="176721" y="1600204"/>
                <a:ext cx="689088" cy="453137"/>
              </a:xfrm>
              <a:prstGeom prst="rect">
                <a:avLst/>
              </a:prstGeom>
              <a:blipFill>
                <a:blip r:embed="rId17"/>
                <a:stretch>
                  <a:fillRect b="-4054"/>
                </a:stretch>
              </a:blipFill>
            </p:spPr>
            <p:txBody>
              <a:bodyPr/>
              <a:lstStyle/>
              <a:p>
                <a:r>
                  <a:rPr lang="zh-TW" altLang="en-US">
                    <a:noFill/>
                  </a:rPr>
                  <a:t> </a:t>
                </a:r>
              </a:p>
            </p:txBody>
          </p:sp>
        </mc:Fallback>
      </mc:AlternateContent>
      <p:sp>
        <p:nvSpPr>
          <p:cNvPr id="46" name="文字方塊 45"/>
          <p:cNvSpPr txBox="1"/>
          <p:nvPr/>
        </p:nvSpPr>
        <p:spPr>
          <a:xfrm>
            <a:off x="2536717" y="1720838"/>
            <a:ext cx="5072916" cy="461665"/>
          </a:xfrm>
          <a:prstGeom prst="rect">
            <a:avLst/>
          </a:prstGeom>
          <a:noFill/>
        </p:spPr>
        <p:txBody>
          <a:bodyPr wrap="square" rtlCol="0">
            <a:spAutoFit/>
          </a:bodyPr>
          <a:lstStyle/>
          <a:p>
            <a:r>
              <a:rPr lang="en-US" altLang="zh-TW" sz="2400" dirty="0"/>
              <a:t>Gradient: Loss </a:t>
            </a:r>
            <a:r>
              <a:rPr lang="zh-TW" altLang="en-US" sz="2400" dirty="0"/>
              <a:t>的等高線的法線方向</a:t>
            </a:r>
          </a:p>
        </p:txBody>
      </p:sp>
    </p:spTree>
    <p:extLst>
      <p:ext uri="{BB962C8B-B14F-4D97-AF65-F5344CB8AC3E}">
        <p14:creationId xmlns:p14="http://schemas.microsoft.com/office/powerpoint/2010/main" val="3736551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6" grpId="0"/>
      <p:bldP spid="28" grpId="0"/>
      <p:bldP spid="29" grpId="0"/>
      <p:bldP spid="20" grpId="0"/>
      <p:bldP spid="38" grpId="0"/>
      <p:bldP spid="39" grpId="0"/>
      <p:bldP spid="40" grpId="0"/>
      <p:bldP spid="41" grpId="0"/>
      <p:bldP spid="42" grpId="0"/>
      <p:bldP spid="43" grpId="0"/>
      <p:bldP spid="44" grpId="0"/>
      <p:bldP spid="48" grpId="0"/>
      <p:bldP spid="49" grpId="0"/>
      <p:bldP spid="50" grpId="0"/>
      <p:bldP spid="51" grpId="0"/>
      <p:bldP spid="52" grpId="0" animBg="1"/>
      <p:bldP spid="4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263137"/>
            <a:ext cx="7772400" cy="2387600"/>
          </a:xfrm>
        </p:spPr>
        <p:txBody>
          <a:bodyPr/>
          <a:lstStyle/>
          <a:p>
            <a:r>
              <a:rPr lang="en-US" altLang="zh-TW" dirty="0">
                <a:solidFill>
                  <a:srgbClr val="FF0000"/>
                </a:solidFill>
              </a:rPr>
              <a:t>Warning of Math</a:t>
            </a:r>
            <a:endParaRPr lang="zh-TW" altLang="en-US" dirty="0">
              <a:solidFill>
                <a:srgbClr val="FF0000"/>
              </a:solidFill>
            </a:endParaRPr>
          </a:p>
        </p:txBody>
      </p:sp>
    </p:spTree>
    <p:extLst>
      <p:ext uri="{BB962C8B-B14F-4D97-AF65-F5344CB8AC3E}">
        <p14:creationId xmlns:p14="http://schemas.microsoft.com/office/powerpoint/2010/main" val="12974505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群組 6"/>
          <p:cNvGrpSpPr/>
          <p:nvPr/>
        </p:nvGrpSpPr>
        <p:grpSpPr>
          <a:xfrm>
            <a:off x="2921814" y="1952893"/>
            <a:ext cx="6299739" cy="4849496"/>
            <a:chOff x="1755296" y="1825625"/>
            <a:chExt cx="6299739" cy="4849496"/>
          </a:xfrm>
        </p:grpSpPr>
        <p:pic>
          <p:nvPicPr>
            <p:cNvPr id="4" name="圖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5296" y="1825625"/>
              <a:ext cx="6299739" cy="4724804"/>
            </a:xfrm>
            <a:prstGeom prst="rect">
              <a:avLst/>
            </a:prstGeom>
          </p:spPr>
        </p:pic>
        <p:graphicFrame>
          <p:nvGraphicFramePr>
            <p:cNvPr id="5" name="Object 12"/>
            <p:cNvGraphicFramePr>
              <a:graphicFrameLocks noChangeAspect="1"/>
            </p:cNvGraphicFramePr>
            <p:nvPr>
              <p:extLst/>
            </p:nvPr>
          </p:nvGraphicFramePr>
          <p:xfrm>
            <a:off x="4823324" y="6214746"/>
            <a:ext cx="328612" cy="460375"/>
          </p:xfrm>
          <a:graphic>
            <a:graphicData uri="http://schemas.openxmlformats.org/presentationml/2006/ole">
              <mc:AlternateContent xmlns:mc="http://schemas.openxmlformats.org/markup-compatibility/2006">
                <mc:Choice xmlns:v="urn:schemas-microsoft-com:vml" Requires="v">
                  <p:oleObj spid="_x0000_s8489" name="方程式" r:id="rId5" imgW="152280" imgH="215640" progId="Equation.3">
                    <p:embed/>
                  </p:oleObj>
                </mc:Choice>
                <mc:Fallback>
                  <p:oleObj name="方程式" r:id="rId5" imgW="152280" imgH="215640" progId="Equation.3">
                    <p:embed/>
                    <p:pic>
                      <p:nvPicPr>
                        <p:cNvPr id="5" name="Object 12"/>
                        <p:cNvPicPr>
                          <a:picLocks noChangeAspect="1" noChangeArrowheads="1"/>
                        </p:cNvPicPr>
                        <p:nvPr/>
                      </p:nvPicPr>
                      <p:blipFill>
                        <a:blip r:embed="rId6"/>
                        <a:srcRect/>
                        <a:stretch>
                          <a:fillRect/>
                        </a:stretch>
                      </p:blipFill>
                      <p:spPr bwMode="auto">
                        <a:xfrm>
                          <a:off x="4823324" y="6214746"/>
                          <a:ext cx="328612"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12"/>
            <p:cNvGraphicFramePr>
              <a:graphicFrameLocks noChangeAspect="1"/>
            </p:cNvGraphicFramePr>
            <p:nvPr>
              <p:extLst/>
            </p:nvPr>
          </p:nvGraphicFramePr>
          <p:xfrm>
            <a:off x="1895291" y="3937552"/>
            <a:ext cx="355600" cy="460375"/>
          </p:xfrm>
          <a:graphic>
            <a:graphicData uri="http://schemas.openxmlformats.org/presentationml/2006/ole">
              <mc:AlternateContent xmlns:mc="http://schemas.openxmlformats.org/markup-compatibility/2006">
                <mc:Choice xmlns:v="urn:schemas-microsoft-com:vml" Requires="v">
                  <p:oleObj spid="_x0000_s8490" name="方程式" r:id="rId7" imgW="164880" imgH="215640" progId="Equation.3">
                    <p:embed/>
                  </p:oleObj>
                </mc:Choice>
                <mc:Fallback>
                  <p:oleObj name="方程式" r:id="rId7" imgW="164880" imgH="215640" progId="Equation.3">
                    <p:embed/>
                    <p:pic>
                      <p:nvPicPr>
                        <p:cNvPr id="6" name="Object 12"/>
                        <p:cNvPicPr>
                          <a:picLocks noChangeAspect="1" noChangeArrowheads="1"/>
                        </p:cNvPicPr>
                        <p:nvPr/>
                      </p:nvPicPr>
                      <p:blipFill>
                        <a:blip r:embed="rId8"/>
                        <a:srcRect/>
                        <a:stretch>
                          <a:fillRect/>
                        </a:stretch>
                      </p:blipFill>
                      <p:spPr bwMode="auto">
                        <a:xfrm>
                          <a:off x="1895291" y="3937552"/>
                          <a:ext cx="3556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標題 1"/>
          <p:cNvSpPr>
            <a:spLocks noGrp="1"/>
          </p:cNvSpPr>
          <p:nvPr>
            <p:ph type="title"/>
          </p:nvPr>
        </p:nvSpPr>
        <p:spPr/>
        <p:txBody>
          <a:bodyPr/>
          <a:lstStyle/>
          <a:p>
            <a:r>
              <a:rPr lang="en-US" altLang="zh-TW" dirty="0"/>
              <a:t>Formal Derivation</a:t>
            </a:r>
            <a:endParaRPr lang="zh-TW" altLang="en-US" dirty="0"/>
          </a:p>
        </p:txBody>
      </p:sp>
      <p:sp>
        <p:nvSpPr>
          <p:cNvPr id="3" name="內容版面配置區 2"/>
          <p:cNvSpPr>
            <a:spLocks noGrp="1"/>
          </p:cNvSpPr>
          <p:nvPr>
            <p:ph idx="1"/>
          </p:nvPr>
        </p:nvSpPr>
        <p:spPr/>
        <p:txBody>
          <a:bodyPr/>
          <a:lstStyle/>
          <a:p>
            <a:r>
              <a:rPr lang="en-US" altLang="zh-TW" dirty="0"/>
              <a:t>Suppose that </a:t>
            </a:r>
            <a:r>
              <a:rPr lang="el-GR" altLang="zh-TW" dirty="0"/>
              <a:t>θ</a:t>
            </a:r>
            <a:r>
              <a:rPr lang="en-US" altLang="zh-TW" dirty="0"/>
              <a:t> has two variables {</a:t>
            </a:r>
            <a:r>
              <a:rPr lang="el-GR" altLang="zh-TW" dirty="0"/>
              <a:t>θ</a:t>
            </a:r>
            <a:r>
              <a:rPr lang="en-US" altLang="zh-TW" baseline="-25000" dirty="0"/>
              <a:t>1</a:t>
            </a:r>
            <a:r>
              <a:rPr lang="en-US" altLang="zh-TW" dirty="0"/>
              <a:t>,</a:t>
            </a:r>
            <a:r>
              <a:rPr lang="el-GR" altLang="zh-TW" dirty="0"/>
              <a:t> θ</a:t>
            </a:r>
            <a:r>
              <a:rPr lang="en-US" altLang="zh-TW" baseline="-25000" dirty="0"/>
              <a:t>2</a:t>
            </a:r>
            <a:r>
              <a:rPr lang="en-US" altLang="zh-TW" dirty="0"/>
              <a:t>}</a:t>
            </a:r>
            <a:endParaRPr lang="zh-TW" altLang="en-US" dirty="0"/>
          </a:p>
        </p:txBody>
      </p:sp>
      <p:sp>
        <p:nvSpPr>
          <p:cNvPr id="8" name="橢圓 7"/>
          <p:cNvSpPr/>
          <p:nvPr/>
        </p:nvSpPr>
        <p:spPr>
          <a:xfrm>
            <a:off x="6377640" y="5079893"/>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p:cNvSpPr/>
          <p:nvPr/>
        </p:nvSpPr>
        <p:spPr>
          <a:xfrm>
            <a:off x="6482440" y="5723259"/>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橢圓 9"/>
          <p:cNvSpPr/>
          <p:nvPr/>
        </p:nvSpPr>
        <p:spPr>
          <a:xfrm>
            <a:off x="6248487" y="4496827"/>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橢圓 10"/>
          <p:cNvSpPr/>
          <p:nvPr/>
        </p:nvSpPr>
        <p:spPr>
          <a:xfrm>
            <a:off x="5912188" y="5131668"/>
            <a:ext cx="1248503" cy="124850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15" name="Object 12"/>
          <p:cNvGraphicFramePr>
            <a:graphicFrameLocks noChangeAspect="1"/>
          </p:cNvGraphicFramePr>
          <p:nvPr>
            <p:extLst/>
          </p:nvPr>
        </p:nvGraphicFramePr>
        <p:xfrm>
          <a:off x="6590440" y="5445597"/>
          <a:ext cx="411163" cy="433387"/>
        </p:xfrm>
        <a:graphic>
          <a:graphicData uri="http://schemas.openxmlformats.org/presentationml/2006/ole">
            <mc:AlternateContent xmlns:mc="http://schemas.openxmlformats.org/markup-compatibility/2006">
              <mc:Choice xmlns:v="urn:schemas-microsoft-com:vml" Requires="v">
                <p:oleObj spid="_x0000_s8491" name="方程式" r:id="rId9" imgW="190440" imgH="203040" progId="Equation.3">
                  <p:embed/>
                </p:oleObj>
              </mc:Choice>
              <mc:Fallback>
                <p:oleObj name="方程式" r:id="rId9" imgW="190440" imgH="203040" progId="Equation.3">
                  <p:embed/>
                  <p:pic>
                    <p:nvPicPr>
                      <p:cNvPr id="15" name="Object 12"/>
                      <p:cNvPicPr>
                        <a:picLocks noChangeAspect="1" noChangeArrowheads="1"/>
                      </p:cNvPicPr>
                      <p:nvPr/>
                    </p:nvPicPr>
                    <p:blipFill>
                      <a:blip r:embed="rId10"/>
                      <a:srcRect/>
                      <a:stretch>
                        <a:fillRect/>
                      </a:stretch>
                    </p:blipFill>
                    <p:spPr bwMode="auto">
                      <a:xfrm>
                        <a:off x="6590440" y="5445597"/>
                        <a:ext cx="411163" cy="433387"/>
                      </a:xfrm>
                      <a:prstGeom prst="rect">
                        <a:avLst/>
                      </a:prstGeom>
                      <a:noFill/>
                      <a:extLst/>
                    </p:spPr>
                  </p:pic>
                </p:oleObj>
              </mc:Fallback>
            </mc:AlternateContent>
          </a:graphicData>
        </a:graphic>
      </p:graphicFrame>
      <p:sp>
        <p:nvSpPr>
          <p:cNvPr id="16" name="橢圓 15"/>
          <p:cNvSpPr/>
          <p:nvPr/>
        </p:nvSpPr>
        <p:spPr>
          <a:xfrm>
            <a:off x="5807388" y="4550587"/>
            <a:ext cx="1248503" cy="124850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17" name="Object 12"/>
          <p:cNvGraphicFramePr>
            <a:graphicFrameLocks noChangeAspect="1"/>
          </p:cNvGraphicFramePr>
          <p:nvPr>
            <p:extLst/>
          </p:nvPr>
        </p:nvGraphicFramePr>
        <p:xfrm>
          <a:off x="6469735" y="4887517"/>
          <a:ext cx="355600" cy="433388"/>
        </p:xfrm>
        <a:graphic>
          <a:graphicData uri="http://schemas.openxmlformats.org/presentationml/2006/ole">
            <mc:AlternateContent xmlns:mc="http://schemas.openxmlformats.org/markup-compatibility/2006">
              <mc:Choice xmlns:v="urn:schemas-microsoft-com:vml" Requires="v">
                <p:oleObj spid="_x0000_s8492" name="方程式" r:id="rId11" imgW="164880" imgH="203040" progId="Equation.3">
                  <p:embed/>
                </p:oleObj>
              </mc:Choice>
              <mc:Fallback>
                <p:oleObj name="方程式" r:id="rId11" imgW="164880" imgH="203040" progId="Equation.3">
                  <p:embed/>
                  <p:pic>
                    <p:nvPicPr>
                      <p:cNvPr id="17" name="Object 12"/>
                      <p:cNvPicPr>
                        <a:picLocks noChangeAspect="1" noChangeArrowheads="1"/>
                      </p:cNvPicPr>
                      <p:nvPr/>
                    </p:nvPicPr>
                    <p:blipFill>
                      <a:blip r:embed="rId12"/>
                      <a:srcRect/>
                      <a:stretch>
                        <a:fillRect/>
                      </a:stretch>
                    </p:blipFill>
                    <p:spPr bwMode="auto">
                      <a:xfrm>
                        <a:off x="6469735" y="4887517"/>
                        <a:ext cx="355600" cy="433388"/>
                      </a:xfrm>
                      <a:prstGeom prst="rect">
                        <a:avLst/>
                      </a:prstGeom>
                      <a:noFill/>
                      <a:extLst/>
                    </p:spPr>
                  </p:pic>
                </p:oleObj>
              </mc:Fallback>
            </mc:AlternateContent>
          </a:graphicData>
        </a:graphic>
      </p:graphicFrame>
      <p:sp>
        <p:nvSpPr>
          <p:cNvPr id="18" name="橢圓 17"/>
          <p:cNvSpPr/>
          <p:nvPr/>
        </p:nvSpPr>
        <p:spPr>
          <a:xfrm>
            <a:off x="5673786" y="3890130"/>
            <a:ext cx="1248503" cy="124850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19" name="Object 12"/>
          <p:cNvGraphicFramePr>
            <a:graphicFrameLocks noChangeAspect="1"/>
          </p:cNvGraphicFramePr>
          <p:nvPr>
            <p:extLst/>
          </p:nvPr>
        </p:nvGraphicFramePr>
        <p:xfrm>
          <a:off x="6367673" y="4290982"/>
          <a:ext cx="409575" cy="433387"/>
        </p:xfrm>
        <a:graphic>
          <a:graphicData uri="http://schemas.openxmlformats.org/presentationml/2006/ole">
            <mc:AlternateContent xmlns:mc="http://schemas.openxmlformats.org/markup-compatibility/2006">
              <mc:Choice xmlns:v="urn:schemas-microsoft-com:vml" Requires="v">
                <p:oleObj spid="_x0000_s8493" name="方程式" r:id="rId13" imgW="190440" imgH="203040" progId="Equation.3">
                  <p:embed/>
                </p:oleObj>
              </mc:Choice>
              <mc:Fallback>
                <p:oleObj name="方程式" r:id="rId13" imgW="190440" imgH="203040" progId="Equation.3">
                  <p:embed/>
                  <p:pic>
                    <p:nvPicPr>
                      <p:cNvPr id="19" name="Object 12"/>
                      <p:cNvPicPr>
                        <a:picLocks noChangeAspect="1" noChangeArrowheads="1"/>
                      </p:cNvPicPr>
                      <p:nvPr/>
                    </p:nvPicPr>
                    <p:blipFill>
                      <a:blip r:embed="rId14"/>
                      <a:srcRect/>
                      <a:stretch>
                        <a:fillRect/>
                      </a:stretch>
                    </p:blipFill>
                    <p:spPr bwMode="auto">
                      <a:xfrm>
                        <a:off x="6367673" y="4290982"/>
                        <a:ext cx="409575" cy="433387"/>
                      </a:xfrm>
                      <a:prstGeom prst="rect">
                        <a:avLst/>
                      </a:prstGeom>
                      <a:noFill/>
                      <a:extLst/>
                    </p:spPr>
                  </p:pic>
                </p:oleObj>
              </mc:Fallback>
            </mc:AlternateContent>
          </a:graphicData>
        </a:graphic>
      </p:graphicFrame>
      <p:cxnSp>
        <p:nvCxnSpPr>
          <p:cNvPr id="21" name="直線單箭頭接點 20"/>
          <p:cNvCxnSpPr/>
          <p:nvPr/>
        </p:nvCxnSpPr>
        <p:spPr>
          <a:xfrm flipH="1" flipV="1">
            <a:off x="6440738" y="5156144"/>
            <a:ext cx="77070" cy="54504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p:nvPr/>
        </p:nvCxnSpPr>
        <p:spPr>
          <a:xfrm flipH="1" flipV="1">
            <a:off x="6318454" y="4574752"/>
            <a:ext cx="98249" cy="4941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flipH="1" flipV="1">
            <a:off x="6154148" y="3915999"/>
            <a:ext cx="134439" cy="59054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文字方塊 28"/>
          <p:cNvSpPr txBox="1"/>
          <p:nvPr/>
        </p:nvSpPr>
        <p:spPr>
          <a:xfrm>
            <a:off x="1537456" y="5805672"/>
            <a:ext cx="2381250" cy="461665"/>
          </a:xfrm>
          <a:prstGeom prst="rect">
            <a:avLst/>
          </a:prstGeom>
          <a:noFill/>
        </p:spPr>
        <p:txBody>
          <a:bodyPr wrap="square" rtlCol="0">
            <a:spAutoFit/>
          </a:bodyPr>
          <a:lstStyle/>
          <a:p>
            <a:r>
              <a:rPr lang="en-US" altLang="zh-TW" sz="2400" dirty="0">
                <a:solidFill>
                  <a:srgbClr val="FF0000"/>
                </a:solidFill>
              </a:rPr>
              <a:t>How?</a:t>
            </a:r>
            <a:endParaRPr lang="zh-TW" altLang="en-US" sz="2400" dirty="0">
              <a:solidFill>
                <a:srgbClr val="FF0000"/>
              </a:solidFill>
            </a:endParaRPr>
          </a:p>
        </p:txBody>
      </p:sp>
      <p:cxnSp>
        <p:nvCxnSpPr>
          <p:cNvPr id="13" name="直線單箭頭接點 12"/>
          <p:cNvCxnSpPr/>
          <p:nvPr/>
        </p:nvCxnSpPr>
        <p:spPr>
          <a:xfrm flipV="1">
            <a:off x="7505689" y="2090707"/>
            <a:ext cx="741872" cy="101544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字方塊 13"/>
          <p:cNvSpPr txBox="1"/>
          <p:nvPr/>
        </p:nvSpPr>
        <p:spPr>
          <a:xfrm>
            <a:off x="7521791" y="1686418"/>
            <a:ext cx="1451540" cy="461665"/>
          </a:xfrm>
          <a:prstGeom prst="rect">
            <a:avLst/>
          </a:prstGeom>
          <a:noFill/>
        </p:spPr>
        <p:txBody>
          <a:bodyPr wrap="square" rtlCol="0">
            <a:spAutoFit/>
          </a:bodyPr>
          <a:lstStyle/>
          <a:p>
            <a:pPr algn="ctr"/>
            <a:r>
              <a:rPr lang="en-US" altLang="zh-TW" sz="2400" dirty="0">
                <a:solidFill>
                  <a:srgbClr val="FF0000"/>
                </a:solidFill>
              </a:rPr>
              <a:t>L(</a:t>
            </a:r>
            <a:r>
              <a:rPr lang="el-GR" altLang="zh-TW" sz="2400" dirty="0">
                <a:solidFill>
                  <a:srgbClr val="FF0000"/>
                </a:solidFill>
              </a:rPr>
              <a:t>θ</a:t>
            </a:r>
            <a:r>
              <a:rPr lang="en-US" altLang="zh-TW" sz="2400" dirty="0">
                <a:solidFill>
                  <a:srgbClr val="FF0000"/>
                </a:solidFill>
              </a:rPr>
              <a:t>)</a:t>
            </a:r>
            <a:endParaRPr lang="zh-TW" altLang="en-US" sz="2400" dirty="0">
              <a:solidFill>
                <a:srgbClr val="FF0000"/>
              </a:solidFill>
            </a:endParaRPr>
          </a:p>
        </p:txBody>
      </p:sp>
      <p:sp>
        <p:nvSpPr>
          <p:cNvPr id="23" name="文字方塊 22"/>
          <p:cNvSpPr txBox="1"/>
          <p:nvPr/>
        </p:nvSpPr>
        <p:spPr>
          <a:xfrm>
            <a:off x="415248" y="4724369"/>
            <a:ext cx="3242534" cy="1569660"/>
          </a:xfrm>
          <a:prstGeom prst="rect">
            <a:avLst/>
          </a:prstGeom>
          <a:noFill/>
        </p:spPr>
        <p:txBody>
          <a:bodyPr wrap="square" rtlCol="0">
            <a:spAutoFit/>
          </a:bodyPr>
          <a:lstStyle/>
          <a:p>
            <a:r>
              <a:rPr lang="en-US" altLang="zh-TW" sz="2400" dirty="0">
                <a:solidFill>
                  <a:srgbClr val="0000FF"/>
                </a:solidFill>
              </a:rPr>
              <a:t>Given a point, we can easily find the point with the smallest value nearby.</a:t>
            </a:r>
            <a:endParaRPr lang="zh-TW" altLang="en-US" sz="2400" dirty="0">
              <a:solidFill>
                <a:srgbClr val="0000FF"/>
              </a:solidFill>
            </a:endParaRPr>
          </a:p>
        </p:txBody>
      </p:sp>
    </p:spTree>
    <p:extLst>
      <p:ext uri="{BB962C8B-B14F-4D97-AF65-F5344CB8AC3E}">
        <p14:creationId xmlns:p14="http://schemas.microsoft.com/office/powerpoint/2010/main" val="3556327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16"/>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1" grpId="1" animBg="1"/>
      <p:bldP spid="16" grpId="0" animBg="1"/>
      <p:bldP spid="16" grpId="1" animBg="1"/>
      <p:bldP spid="18" grpId="0" animBg="1"/>
      <p:bldP spid="29" grpId="0"/>
      <p:bldP spid="2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Taylor Series</a:t>
            </a:r>
            <a:endParaRPr lang="zh-TW" altLang="en-US" dirty="0"/>
          </a:p>
        </p:txBody>
      </p:sp>
      <p:sp>
        <p:nvSpPr>
          <p:cNvPr id="3" name="內容版面配置區 2"/>
          <p:cNvSpPr>
            <a:spLocks noGrp="1"/>
          </p:cNvSpPr>
          <p:nvPr>
            <p:ph idx="1"/>
          </p:nvPr>
        </p:nvSpPr>
        <p:spPr/>
        <p:txBody>
          <a:bodyPr>
            <a:normAutofit/>
          </a:bodyPr>
          <a:lstStyle/>
          <a:p>
            <a:r>
              <a:rPr lang="en-US" altLang="zh-TW" b="1" dirty="0"/>
              <a:t>Taylor series</a:t>
            </a:r>
            <a:r>
              <a:rPr lang="en-US" altLang="zh-TW" dirty="0"/>
              <a:t>: Let h(x) be any function infinitely differentiable around x = x</a:t>
            </a:r>
            <a:r>
              <a:rPr lang="en-US" altLang="zh-TW" baseline="-25000" dirty="0"/>
              <a:t>0</a:t>
            </a:r>
            <a:r>
              <a:rPr lang="en-US" altLang="zh-TW" dirty="0"/>
              <a:t>. </a:t>
            </a:r>
            <a:endParaRPr lang="zh-TW" altLang="en-US" dirty="0"/>
          </a:p>
        </p:txBody>
      </p:sp>
      <p:graphicFrame>
        <p:nvGraphicFramePr>
          <p:cNvPr id="5" name="Object 12"/>
          <p:cNvGraphicFramePr>
            <a:graphicFrameLocks noChangeAspect="1"/>
          </p:cNvGraphicFramePr>
          <p:nvPr>
            <p:extLst/>
          </p:nvPr>
        </p:nvGraphicFramePr>
        <p:xfrm>
          <a:off x="1245883" y="3113026"/>
          <a:ext cx="3601889" cy="998668"/>
        </p:xfrm>
        <a:graphic>
          <a:graphicData uri="http://schemas.openxmlformats.org/presentationml/2006/ole">
            <mc:AlternateContent xmlns:mc="http://schemas.openxmlformats.org/markup-compatibility/2006">
              <mc:Choice xmlns:v="urn:schemas-microsoft-com:vml" Requires="v">
                <p:oleObj spid="_x0000_s9398" name="方程式" r:id="rId3" imgW="1600200" imgH="444240" progId="Equation.3">
                  <p:embed/>
                </p:oleObj>
              </mc:Choice>
              <mc:Fallback>
                <p:oleObj name="方程式" r:id="rId3" imgW="1600200" imgH="444240" progId="Equation.3">
                  <p:embed/>
                  <p:pic>
                    <p:nvPicPr>
                      <p:cNvPr id="5" name="Object 12"/>
                      <p:cNvPicPr>
                        <a:picLocks noChangeAspect="1" noChangeArrowheads="1"/>
                      </p:cNvPicPr>
                      <p:nvPr/>
                    </p:nvPicPr>
                    <p:blipFill>
                      <a:blip r:embed="rId4"/>
                      <a:srcRect/>
                      <a:stretch>
                        <a:fillRect/>
                      </a:stretch>
                    </p:blipFill>
                    <p:spPr bwMode="auto">
                      <a:xfrm>
                        <a:off x="1245883" y="3113026"/>
                        <a:ext cx="3601889" cy="998668"/>
                      </a:xfrm>
                      <a:prstGeom prst="rect">
                        <a:avLst/>
                      </a:prstGeom>
                      <a:noFill/>
                      <a:extLst/>
                    </p:spPr>
                  </p:pic>
                </p:oleObj>
              </mc:Fallback>
            </mc:AlternateContent>
          </a:graphicData>
        </a:graphic>
      </p:graphicFrame>
      <p:graphicFrame>
        <p:nvGraphicFramePr>
          <p:cNvPr id="6" name="Object 12"/>
          <p:cNvGraphicFramePr>
            <a:graphicFrameLocks noChangeAspect="1"/>
          </p:cNvGraphicFramePr>
          <p:nvPr>
            <p:extLst/>
          </p:nvPr>
        </p:nvGraphicFramePr>
        <p:xfrm>
          <a:off x="1807554" y="4186705"/>
          <a:ext cx="6080435" cy="887808"/>
        </p:xfrm>
        <a:graphic>
          <a:graphicData uri="http://schemas.openxmlformats.org/presentationml/2006/ole">
            <mc:AlternateContent xmlns:mc="http://schemas.openxmlformats.org/markup-compatibility/2006">
              <mc:Choice xmlns:v="urn:schemas-microsoft-com:vml" Requires="v">
                <p:oleObj spid="_x0000_s9399" name="方程式" r:id="rId5" imgW="2692080" imgH="393480" progId="Equation.3">
                  <p:embed/>
                </p:oleObj>
              </mc:Choice>
              <mc:Fallback>
                <p:oleObj name="方程式" r:id="rId5" imgW="2692080" imgH="393480" progId="Equation.3">
                  <p:embed/>
                  <p:pic>
                    <p:nvPicPr>
                      <p:cNvPr id="6" name="Object 12"/>
                      <p:cNvPicPr>
                        <a:picLocks noChangeAspect="1" noChangeArrowheads="1"/>
                      </p:cNvPicPr>
                      <p:nvPr/>
                    </p:nvPicPr>
                    <p:blipFill>
                      <a:blip r:embed="rId6"/>
                      <a:srcRect/>
                      <a:stretch>
                        <a:fillRect/>
                      </a:stretch>
                    </p:blipFill>
                    <p:spPr bwMode="auto">
                      <a:xfrm>
                        <a:off x="1807554" y="4186705"/>
                        <a:ext cx="6080435" cy="887808"/>
                      </a:xfrm>
                      <a:prstGeom prst="rect">
                        <a:avLst/>
                      </a:prstGeom>
                      <a:noFill/>
                      <a:extLst/>
                    </p:spPr>
                  </p:pic>
                </p:oleObj>
              </mc:Fallback>
            </mc:AlternateContent>
          </a:graphicData>
        </a:graphic>
      </p:graphicFrame>
      <p:sp>
        <p:nvSpPr>
          <p:cNvPr id="17" name="文字方塊 16"/>
          <p:cNvSpPr txBox="1"/>
          <p:nvPr/>
        </p:nvSpPr>
        <p:spPr>
          <a:xfrm>
            <a:off x="792995" y="5606942"/>
            <a:ext cx="3189295" cy="523220"/>
          </a:xfrm>
          <a:prstGeom prst="rect">
            <a:avLst/>
          </a:prstGeom>
          <a:noFill/>
        </p:spPr>
        <p:txBody>
          <a:bodyPr wrap="square" rtlCol="0">
            <a:spAutoFit/>
          </a:bodyPr>
          <a:lstStyle/>
          <a:p>
            <a:r>
              <a:rPr lang="en-US" altLang="zh-TW" sz="2800" dirty="0"/>
              <a:t>When x is close to x</a:t>
            </a:r>
            <a:r>
              <a:rPr lang="en-US" altLang="zh-TW" sz="2800" baseline="-25000" dirty="0"/>
              <a:t>0</a:t>
            </a:r>
            <a:endParaRPr lang="zh-TW" altLang="en-US" sz="2800" baseline="-25000" dirty="0"/>
          </a:p>
        </p:txBody>
      </p:sp>
      <p:grpSp>
        <p:nvGrpSpPr>
          <p:cNvPr id="18" name="群組 17"/>
          <p:cNvGrpSpPr/>
          <p:nvPr/>
        </p:nvGrpSpPr>
        <p:grpSpPr>
          <a:xfrm>
            <a:off x="4007690" y="5654243"/>
            <a:ext cx="4301065" cy="536575"/>
            <a:chOff x="3796772" y="3169588"/>
            <a:chExt cx="4301065" cy="536575"/>
          </a:xfrm>
        </p:grpSpPr>
        <p:graphicFrame>
          <p:nvGraphicFramePr>
            <p:cNvPr id="19" name="Object 12"/>
            <p:cNvGraphicFramePr>
              <a:graphicFrameLocks noChangeAspect="1"/>
            </p:cNvGraphicFramePr>
            <p:nvPr>
              <p:extLst/>
            </p:nvPr>
          </p:nvGraphicFramePr>
          <p:xfrm>
            <a:off x="4194175" y="3169588"/>
            <a:ext cx="3903662" cy="536575"/>
          </p:xfrm>
          <a:graphic>
            <a:graphicData uri="http://schemas.openxmlformats.org/presentationml/2006/ole">
              <mc:AlternateContent xmlns:mc="http://schemas.openxmlformats.org/markup-compatibility/2006">
                <mc:Choice xmlns:v="urn:schemas-microsoft-com:vml" Requires="v">
                  <p:oleObj spid="_x0000_s9400" name="方程式" r:id="rId7" imgW="1663560" imgH="228600" progId="Equation.3">
                    <p:embed/>
                  </p:oleObj>
                </mc:Choice>
                <mc:Fallback>
                  <p:oleObj name="方程式" r:id="rId7" imgW="1663560" imgH="228600" progId="Equation.3">
                    <p:embed/>
                    <p:pic>
                      <p:nvPicPr>
                        <p:cNvPr id="19" name="Object 12"/>
                        <p:cNvPicPr>
                          <a:picLocks noChangeAspect="1" noChangeArrowheads="1"/>
                        </p:cNvPicPr>
                        <p:nvPr/>
                      </p:nvPicPr>
                      <p:blipFill>
                        <a:blip r:embed="rId8"/>
                        <a:srcRect/>
                        <a:stretch>
                          <a:fillRect/>
                        </a:stretch>
                      </p:blipFill>
                      <p:spPr bwMode="auto">
                        <a:xfrm>
                          <a:off x="4194175" y="3169588"/>
                          <a:ext cx="3903662" cy="536575"/>
                        </a:xfrm>
                        <a:prstGeom prst="rect">
                          <a:avLst/>
                        </a:prstGeom>
                        <a:noFill/>
                        <a:extLst/>
                      </p:spPr>
                    </p:pic>
                  </p:oleObj>
                </mc:Fallback>
              </mc:AlternateContent>
            </a:graphicData>
          </a:graphic>
        </p:graphicFrame>
        <p:sp>
          <p:nvSpPr>
            <p:cNvPr id="20" name="向右箭號 19"/>
            <p:cNvSpPr/>
            <p:nvPr/>
          </p:nvSpPr>
          <p:spPr>
            <a:xfrm>
              <a:off x="3796772" y="3194165"/>
              <a:ext cx="346603" cy="4544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3377004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128994" y="1010048"/>
            <a:ext cx="1079142" cy="461665"/>
          </a:xfrm>
          <a:prstGeom prst="rect">
            <a:avLst/>
          </a:prstGeom>
        </p:spPr>
        <p:txBody>
          <a:bodyPr wrap="none">
            <a:spAutoFit/>
          </a:bodyPr>
          <a:lstStyle/>
          <a:p>
            <a:r>
              <a:rPr lang="en-US" altLang="zh-TW" sz="2400" dirty="0"/>
              <a:t>sin(x)= </a:t>
            </a:r>
            <a:endParaRPr lang="zh-TW" altLang="en-US" sz="2400" dirty="0"/>
          </a:p>
        </p:txBody>
      </p:sp>
      <p:grpSp>
        <p:nvGrpSpPr>
          <p:cNvPr id="5" name="群組 4"/>
          <p:cNvGrpSpPr/>
          <p:nvPr/>
        </p:nvGrpSpPr>
        <p:grpSpPr>
          <a:xfrm>
            <a:off x="1104900" y="718346"/>
            <a:ext cx="8039100" cy="1944686"/>
            <a:chOff x="1104900" y="4722890"/>
            <a:chExt cx="8039100" cy="1944686"/>
          </a:xfrm>
        </p:grpSpPr>
        <p:pic>
          <p:nvPicPr>
            <p:cNvPr id="6" name="圖片 5"/>
            <p:cNvPicPr>
              <a:picLocks noChangeAspect="1"/>
            </p:cNvPicPr>
            <p:nvPr/>
          </p:nvPicPr>
          <p:blipFill>
            <a:blip r:embed="rId2"/>
            <a:stretch>
              <a:fillRect/>
            </a:stretch>
          </p:blipFill>
          <p:spPr>
            <a:xfrm>
              <a:off x="1104900" y="4722890"/>
              <a:ext cx="8039100" cy="1809750"/>
            </a:xfrm>
            <a:prstGeom prst="rect">
              <a:avLst/>
            </a:prstGeom>
          </p:spPr>
        </p:pic>
        <p:sp>
          <p:nvSpPr>
            <p:cNvPr id="7" name="矩形 6"/>
            <p:cNvSpPr/>
            <p:nvPr/>
          </p:nvSpPr>
          <p:spPr>
            <a:xfrm>
              <a:off x="7624916" y="5708649"/>
              <a:ext cx="1390090" cy="9589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7549304" y="5883575"/>
              <a:ext cx="1106129" cy="461665"/>
            </a:xfrm>
            <a:prstGeom prst="rect">
              <a:avLst/>
            </a:prstGeom>
            <a:noFill/>
          </p:spPr>
          <p:txBody>
            <a:bodyPr wrap="square" rtlCol="0">
              <a:spAutoFit/>
            </a:bodyPr>
            <a:lstStyle/>
            <a:p>
              <a:r>
                <a:rPr lang="en-US" altLang="zh-TW" sz="2400" dirty="0"/>
                <a:t>……</a:t>
              </a:r>
              <a:endParaRPr lang="zh-TW" altLang="en-US" sz="2400" dirty="0"/>
            </a:p>
          </p:txBody>
        </p:sp>
      </p:grpSp>
      <p:sp>
        <p:nvSpPr>
          <p:cNvPr id="9" name="矩形 8"/>
          <p:cNvSpPr/>
          <p:nvPr/>
        </p:nvSpPr>
        <p:spPr>
          <a:xfrm>
            <a:off x="128994" y="110830"/>
            <a:ext cx="5920852" cy="461665"/>
          </a:xfrm>
          <a:prstGeom prst="rect">
            <a:avLst/>
          </a:prstGeom>
        </p:spPr>
        <p:txBody>
          <a:bodyPr wrap="none">
            <a:spAutoFit/>
          </a:bodyPr>
          <a:lstStyle/>
          <a:p>
            <a:r>
              <a:rPr lang="en-US" altLang="zh-TW" sz="2400" u="sng" dirty="0"/>
              <a:t>E.g. Taylor series for h(x)=sin(x) around x</a:t>
            </a:r>
            <a:r>
              <a:rPr lang="en-US" altLang="zh-TW" sz="2400" u="sng" baseline="-25000" dirty="0"/>
              <a:t>0</a:t>
            </a:r>
            <a:r>
              <a:rPr lang="en-US" altLang="zh-TW" sz="2400" u="sng" dirty="0"/>
              <a:t>=</a:t>
            </a:r>
            <a:r>
              <a:rPr lang="el-GR" altLang="zh-TW" sz="2400" u="sng" dirty="0"/>
              <a:t>π</a:t>
            </a:r>
            <a:r>
              <a:rPr lang="en-US" altLang="zh-TW" sz="2400" u="sng" dirty="0"/>
              <a:t>/4</a:t>
            </a:r>
          </a:p>
        </p:txBody>
      </p:sp>
      <p:pic>
        <p:nvPicPr>
          <p:cNvPr id="10" name="圖片 9"/>
          <p:cNvPicPr>
            <a:picLocks noChangeAspect="1"/>
          </p:cNvPicPr>
          <p:nvPr/>
        </p:nvPicPr>
        <p:blipFill>
          <a:blip r:embed="rId3"/>
          <a:stretch>
            <a:fillRect/>
          </a:stretch>
        </p:blipFill>
        <p:spPr>
          <a:xfrm>
            <a:off x="1208136" y="2663032"/>
            <a:ext cx="6473190" cy="4038944"/>
          </a:xfrm>
          <a:prstGeom prst="rect">
            <a:avLst/>
          </a:prstGeom>
        </p:spPr>
      </p:pic>
      <p:sp>
        <p:nvSpPr>
          <p:cNvPr id="11" name="文字方塊 10"/>
          <p:cNvSpPr txBox="1"/>
          <p:nvPr/>
        </p:nvSpPr>
        <p:spPr>
          <a:xfrm>
            <a:off x="4141404" y="5697094"/>
            <a:ext cx="2604827" cy="830997"/>
          </a:xfrm>
          <a:prstGeom prst="rect">
            <a:avLst/>
          </a:prstGeom>
          <a:solidFill>
            <a:schemeClr val="accent4">
              <a:lumMod val="20000"/>
              <a:lumOff val="80000"/>
            </a:schemeClr>
          </a:solidFill>
          <a:ln w="38100">
            <a:solidFill>
              <a:srgbClr val="FFC000"/>
            </a:solidFill>
          </a:ln>
        </p:spPr>
        <p:txBody>
          <a:bodyPr wrap="square" rtlCol="0">
            <a:spAutoFit/>
          </a:bodyPr>
          <a:lstStyle/>
          <a:p>
            <a:r>
              <a:rPr lang="en-US" altLang="zh-TW" sz="2400" dirty="0"/>
              <a:t>The approximation is good around </a:t>
            </a:r>
            <a:r>
              <a:rPr lang="el-GR" altLang="zh-TW" sz="2400" dirty="0"/>
              <a:t>π</a:t>
            </a:r>
            <a:r>
              <a:rPr lang="en-US" altLang="zh-TW" sz="2400" dirty="0"/>
              <a:t>/4.</a:t>
            </a:r>
            <a:endParaRPr lang="zh-TW" altLang="en-US" sz="2400" dirty="0"/>
          </a:p>
        </p:txBody>
      </p:sp>
      <p:cxnSp>
        <p:nvCxnSpPr>
          <p:cNvPr id="12" name="直線單箭頭接點 11"/>
          <p:cNvCxnSpPr/>
          <p:nvPr/>
        </p:nvCxnSpPr>
        <p:spPr>
          <a:xfrm flipV="1">
            <a:off x="4472613" y="4243750"/>
            <a:ext cx="0" cy="145334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462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Multivariable Taylor Series</a:t>
            </a:r>
            <a:endParaRPr lang="zh-TW" altLang="en-US" dirty="0"/>
          </a:p>
        </p:txBody>
      </p:sp>
      <p:graphicFrame>
        <p:nvGraphicFramePr>
          <p:cNvPr id="6" name="Object 12"/>
          <p:cNvGraphicFramePr>
            <a:graphicFrameLocks noChangeAspect="1"/>
          </p:cNvGraphicFramePr>
          <p:nvPr>
            <p:extLst/>
          </p:nvPr>
        </p:nvGraphicFramePr>
        <p:xfrm>
          <a:off x="428625" y="1956162"/>
          <a:ext cx="8286750" cy="989013"/>
        </p:xfrm>
        <a:graphic>
          <a:graphicData uri="http://schemas.openxmlformats.org/presentationml/2006/ole">
            <mc:AlternateContent xmlns:mc="http://schemas.openxmlformats.org/markup-compatibility/2006">
              <mc:Choice xmlns:v="urn:schemas-microsoft-com:vml" Requires="v">
                <p:oleObj spid="_x0000_s10362" name="方程式" r:id="rId3" imgW="3504960" imgH="419040" progId="Equation.3">
                  <p:embed/>
                </p:oleObj>
              </mc:Choice>
              <mc:Fallback>
                <p:oleObj name="方程式" r:id="rId3" imgW="3504960" imgH="419040" progId="Equation.3">
                  <p:embed/>
                  <p:pic>
                    <p:nvPicPr>
                      <p:cNvPr id="6" name="Object 12"/>
                      <p:cNvPicPr>
                        <a:picLocks noChangeAspect="1" noChangeArrowheads="1"/>
                      </p:cNvPicPr>
                      <p:nvPr/>
                    </p:nvPicPr>
                    <p:blipFill>
                      <a:blip r:embed="rId4"/>
                      <a:srcRect/>
                      <a:stretch>
                        <a:fillRect/>
                      </a:stretch>
                    </p:blipFill>
                    <p:spPr bwMode="auto">
                      <a:xfrm>
                        <a:off x="428625" y="1956162"/>
                        <a:ext cx="8286750" cy="989013"/>
                      </a:xfrm>
                      <a:prstGeom prst="rect">
                        <a:avLst/>
                      </a:prstGeom>
                      <a:noFill/>
                      <a:extLst/>
                    </p:spPr>
                  </p:pic>
                </p:oleObj>
              </mc:Fallback>
            </mc:AlternateContent>
          </a:graphicData>
        </a:graphic>
      </p:graphicFrame>
      <p:sp>
        <p:nvSpPr>
          <p:cNvPr id="9" name="文字方塊 8"/>
          <p:cNvSpPr txBox="1"/>
          <p:nvPr/>
        </p:nvSpPr>
        <p:spPr>
          <a:xfrm>
            <a:off x="396875" y="3951492"/>
            <a:ext cx="5024437" cy="523220"/>
          </a:xfrm>
          <a:prstGeom prst="rect">
            <a:avLst/>
          </a:prstGeom>
          <a:noFill/>
        </p:spPr>
        <p:txBody>
          <a:bodyPr wrap="square" rtlCol="0">
            <a:spAutoFit/>
          </a:bodyPr>
          <a:lstStyle/>
          <a:p>
            <a:r>
              <a:rPr lang="en-US" altLang="zh-TW" sz="2800" dirty="0"/>
              <a:t>When x and y is close to x</a:t>
            </a:r>
            <a:r>
              <a:rPr lang="en-US" altLang="zh-TW" sz="2800" baseline="-25000" dirty="0"/>
              <a:t>0 </a:t>
            </a:r>
            <a:r>
              <a:rPr lang="en-US" altLang="zh-TW" sz="2800" dirty="0"/>
              <a:t>and</a:t>
            </a:r>
            <a:r>
              <a:rPr lang="en-US" altLang="zh-TW" sz="2800" baseline="-25000" dirty="0"/>
              <a:t> </a:t>
            </a:r>
            <a:r>
              <a:rPr lang="en-US" altLang="zh-TW" sz="2800" dirty="0"/>
              <a:t>y</a:t>
            </a:r>
            <a:r>
              <a:rPr lang="en-US" altLang="zh-TW" sz="2800" baseline="-25000" dirty="0"/>
              <a:t>0</a:t>
            </a:r>
            <a:endParaRPr lang="zh-TW" altLang="en-US" sz="2800" baseline="-25000" dirty="0"/>
          </a:p>
        </p:txBody>
      </p:sp>
      <p:grpSp>
        <p:nvGrpSpPr>
          <p:cNvPr id="13" name="群組 12"/>
          <p:cNvGrpSpPr/>
          <p:nvPr/>
        </p:nvGrpSpPr>
        <p:grpSpPr>
          <a:xfrm>
            <a:off x="428625" y="4512005"/>
            <a:ext cx="8286750" cy="1539230"/>
            <a:chOff x="743478" y="5040930"/>
            <a:chExt cx="8286750" cy="1539230"/>
          </a:xfrm>
        </p:grpSpPr>
        <p:sp>
          <p:nvSpPr>
            <p:cNvPr id="10" name="向右箭號 9"/>
            <p:cNvSpPr/>
            <p:nvPr/>
          </p:nvSpPr>
          <p:spPr>
            <a:xfrm rot="5400000">
              <a:off x="2671533" y="5070173"/>
              <a:ext cx="512925" cy="4544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11" name="Object 12"/>
            <p:cNvGraphicFramePr>
              <a:graphicFrameLocks noChangeAspect="1"/>
            </p:cNvGraphicFramePr>
            <p:nvPr>
              <p:extLst/>
            </p:nvPr>
          </p:nvGraphicFramePr>
          <p:xfrm>
            <a:off x="743478" y="5591148"/>
            <a:ext cx="8286750" cy="989012"/>
          </p:xfrm>
          <a:graphic>
            <a:graphicData uri="http://schemas.openxmlformats.org/presentationml/2006/ole">
              <mc:AlternateContent xmlns:mc="http://schemas.openxmlformats.org/markup-compatibility/2006">
                <mc:Choice xmlns:v="urn:schemas-microsoft-com:vml" Requires="v">
                  <p:oleObj spid="_x0000_s10363" name="方程式" r:id="rId5" imgW="3504960" imgH="419040" progId="Equation.3">
                    <p:embed/>
                  </p:oleObj>
                </mc:Choice>
                <mc:Fallback>
                  <p:oleObj name="方程式" r:id="rId5" imgW="3504960" imgH="419040" progId="Equation.3">
                    <p:embed/>
                    <p:pic>
                      <p:nvPicPr>
                        <p:cNvPr id="11" name="Object 12"/>
                        <p:cNvPicPr>
                          <a:picLocks noChangeAspect="1" noChangeArrowheads="1"/>
                        </p:cNvPicPr>
                        <p:nvPr/>
                      </p:nvPicPr>
                      <p:blipFill>
                        <a:blip r:embed="rId6"/>
                        <a:srcRect/>
                        <a:stretch>
                          <a:fillRect/>
                        </a:stretch>
                      </p:blipFill>
                      <p:spPr bwMode="auto">
                        <a:xfrm>
                          <a:off x="743478" y="5591148"/>
                          <a:ext cx="8286750" cy="989012"/>
                        </a:xfrm>
                        <a:prstGeom prst="rect">
                          <a:avLst/>
                        </a:prstGeom>
                        <a:noFill/>
                        <a:extLst/>
                      </p:spPr>
                    </p:pic>
                  </p:oleObj>
                </mc:Fallback>
              </mc:AlternateContent>
            </a:graphicData>
          </a:graphic>
        </p:graphicFrame>
      </p:grpSp>
      <p:sp>
        <p:nvSpPr>
          <p:cNvPr id="15" name="文字方塊 14"/>
          <p:cNvSpPr txBox="1"/>
          <p:nvPr/>
        </p:nvSpPr>
        <p:spPr>
          <a:xfrm>
            <a:off x="1446115" y="2952972"/>
            <a:ext cx="7528130" cy="523220"/>
          </a:xfrm>
          <a:prstGeom prst="rect">
            <a:avLst/>
          </a:prstGeom>
          <a:noFill/>
        </p:spPr>
        <p:txBody>
          <a:bodyPr wrap="square" rtlCol="0">
            <a:spAutoFit/>
          </a:bodyPr>
          <a:lstStyle/>
          <a:p>
            <a:r>
              <a:rPr lang="en-US" altLang="zh-TW" sz="2800" dirty="0"/>
              <a:t>+ something related to (x-x</a:t>
            </a:r>
            <a:r>
              <a:rPr lang="en-US" altLang="zh-TW" sz="2800" baseline="-25000" dirty="0"/>
              <a:t>0</a:t>
            </a:r>
            <a:r>
              <a:rPr lang="en-US" altLang="zh-TW" sz="2800" dirty="0"/>
              <a:t>)</a:t>
            </a:r>
            <a:r>
              <a:rPr lang="en-US" altLang="zh-TW" sz="2800" baseline="30000" dirty="0"/>
              <a:t>2</a:t>
            </a:r>
            <a:r>
              <a:rPr lang="en-US" altLang="zh-TW" sz="2800" dirty="0"/>
              <a:t> and (y-y</a:t>
            </a:r>
            <a:r>
              <a:rPr lang="en-US" altLang="zh-TW" sz="2800" baseline="-25000" dirty="0"/>
              <a:t>0</a:t>
            </a:r>
            <a:r>
              <a:rPr lang="en-US" altLang="zh-TW" sz="2800" dirty="0"/>
              <a:t>)</a:t>
            </a:r>
            <a:r>
              <a:rPr lang="en-US" altLang="zh-TW" sz="2800" baseline="30000" dirty="0"/>
              <a:t>2</a:t>
            </a:r>
            <a:r>
              <a:rPr lang="en-US" altLang="zh-TW" sz="2800" dirty="0"/>
              <a:t> + …… </a:t>
            </a:r>
            <a:endParaRPr lang="zh-TW" altLang="en-US" sz="2800" dirty="0"/>
          </a:p>
        </p:txBody>
      </p:sp>
    </p:spTree>
    <p:extLst>
      <p:ext uri="{BB962C8B-B14F-4D97-AF65-F5344CB8AC3E}">
        <p14:creationId xmlns:p14="http://schemas.microsoft.com/office/powerpoint/2010/main" val="3591139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Back to Formal Derivation</a:t>
            </a:r>
            <a:endParaRPr lang="zh-TW" altLang="en-US" dirty="0"/>
          </a:p>
        </p:txBody>
      </p:sp>
      <p:grpSp>
        <p:nvGrpSpPr>
          <p:cNvPr id="4" name="群組 3"/>
          <p:cNvGrpSpPr/>
          <p:nvPr/>
        </p:nvGrpSpPr>
        <p:grpSpPr>
          <a:xfrm>
            <a:off x="4510576" y="3212089"/>
            <a:ext cx="4698304" cy="3589808"/>
            <a:chOff x="2041936" y="1762916"/>
            <a:chExt cx="4970003" cy="3897410"/>
          </a:xfrm>
        </p:grpSpPr>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1936" y="1762916"/>
              <a:ext cx="4970003" cy="3727501"/>
            </a:xfrm>
            <a:prstGeom prst="rect">
              <a:avLst/>
            </a:prstGeom>
          </p:spPr>
        </p:pic>
        <p:graphicFrame>
          <p:nvGraphicFramePr>
            <p:cNvPr id="6" name="Object 12"/>
            <p:cNvGraphicFramePr>
              <a:graphicFrameLocks noChangeAspect="1"/>
            </p:cNvGraphicFramePr>
            <p:nvPr>
              <p:extLst/>
            </p:nvPr>
          </p:nvGraphicFramePr>
          <p:xfrm>
            <a:off x="4448835" y="5199951"/>
            <a:ext cx="328613" cy="460375"/>
          </p:xfrm>
          <a:graphic>
            <a:graphicData uri="http://schemas.openxmlformats.org/presentationml/2006/ole">
              <mc:AlternateContent xmlns:mc="http://schemas.openxmlformats.org/markup-compatibility/2006">
                <mc:Choice xmlns:v="urn:schemas-microsoft-com:vml" Requires="v">
                  <p:oleObj spid="_x0000_s11714" name="方程式" r:id="rId4" imgW="152280" imgH="215640" progId="Equation.3">
                    <p:embed/>
                  </p:oleObj>
                </mc:Choice>
                <mc:Fallback>
                  <p:oleObj name="方程式" r:id="rId4" imgW="152280" imgH="215640" progId="Equation.3">
                    <p:embed/>
                    <p:pic>
                      <p:nvPicPr>
                        <p:cNvPr id="6" name="Object 12"/>
                        <p:cNvPicPr>
                          <a:picLocks noChangeAspect="1" noChangeArrowheads="1"/>
                        </p:cNvPicPr>
                        <p:nvPr/>
                      </p:nvPicPr>
                      <p:blipFill>
                        <a:blip r:embed="rId5"/>
                        <a:srcRect/>
                        <a:stretch>
                          <a:fillRect/>
                        </a:stretch>
                      </p:blipFill>
                      <p:spPr bwMode="auto">
                        <a:xfrm>
                          <a:off x="4448835" y="5199951"/>
                          <a:ext cx="328613"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2"/>
            <p:cNvGraphicFramePr>
              <a:graphicFrameLocks noChangeAspect="1"/>
            </p:cNvGraphicFramePr>
            <p:nvPr>
              <p:extLst/>
            </p:nvPr>
          </p:nvGraphicFramePr>
          <p:xfrm>
            <a:off x="2125917" y="3409135"/>
            <a:ext cx="355600" cy="460375"/>
          </p:xfrm>
          <a:graphic>
            <a:graphicData uri="http://schemas.openxmlformats.org/presentationml/2006/ole">
              <mc:AlternateContent xmlns:mc="http://schemas.openxmlformats.org/markup-compatibility/2006">
                <mc:Choice xmlns:v="urn:schemas-microsoft-com:vml" Requires="v">
                  <p:oleObj spid="_x0000_s11715" name="方程式" r:id="rId6" imgW="164880" imgH="215640" progId="Equation.3">
                    <p:embed/>
                  </p:oleObj>
                </mc:Choice>
                <mc:Fallback>
                  <p:oleObj name="方程式" r:id="rId6" imgW="164880" imgH="215640" progId="Equation.3">
                    <p:embed/>
                    <p:pic>
                      <p:nvPicPr>
                        <p:cNvPr id="7" name="Object 12"/>
                        <p:cNvPicPr>
                          <a:picLocks noChangeAspect="1" noChangeArrowheads="1"/>
                        </p:cNvPicPr>
                        <p:nvPr/>
                      </p:nvPicPr>
                      <p:blipFill>
                        <a:blip r:embed="rId7"/>
                        <a:srcRect/>
                        <a:stretch>
                          <a:fillRect/>
                        </a:stretch>
                      </p:blipFill>
                      <p:spPr bwMode="auto">
                        <a:xfrm>
                          <a:off x="2125917" y="3409135"/>
                          <a:ext cx="3556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8" name="橢圓 7"/>
          <p:cNvSpPr/>
          <p:nvPr/>
        </p:nvSpPr>
        <p:spPr>
          <a:xfrm>
            <a:off x="6972230" y="5460326"/>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p:cNvSpPr/>
          <p:nvPr/>
        </p:nvSpPr>
        <p:spPr>
          <a:xfrm>
            <a:off x="6573982" y="5045242"/>
            <a:ext cx="912767" cy="91276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10" name="Object 12"/>
          <p:cNvGraphicFramePr>
            <a:graphicFrameLocks noChangeAspect="1"/>
          </p:cNvGraphicFramePr>
          <p:nvPr>
            <p:extLst/>
          </p:nvPr>
        </p:nvGraphicFramePr>
        <p:xfrm>
          <a:off x="7064473" y="5032739"/>
          <a:ext cx="736600" cy="463550"/>
        </p:xfrm>
        <a:graphic>
          <a:graphicData uri="http://schemas.openxmlformats.org/presentationml/2006/ole">
            <mc:AlternateContent xmlns:mc="http://schemas.openxmlformats.org/markup-compatibility/2006">
              <mc:Choice xmlns:v="urn:schemas-microsoft-com:vml" Requires="v">
                <p:oleObj spid="_x0000_s11716" name="方程式" r:id="rId8" imgW="342720" imgH="215640" progId="Equation.3">
                  <p:embed/>
                </p:oleObj>
              </mc:Choice>
              <mc:Fallback>
                <p:oleObj name="方程式" r:id="rId8" imgW="342720" imgH="215640" progId="Equation.3">
                  <p:embed/>
                  <p:pic>
                    <p:nvPicPr>
                      <p:cNvPr id="10" name="Object 12"/>
                      <p:cNvPicPr>
                        <a:picLocks noChangeAspect="1" noChangeArrowheads="1"/>
                      </p:cNvPicPr>
                      <p:nvPr/>
                    </p:nvPicPr>
                    <p:blipFill>
                      <a:blip r:embed="rId9"/>
                      <a:srcRect/>
                      <a:stretch>
                        <a:fillRect/>
                      </a:stretch>
                    </p:blipFill>
                    <p:spPr bwMode="auto">
                      <a:xfrm>
                        <a:off x="7064473" y="5032739"/>
                        <a:ext cx="736600" cy="463550"/>
                      </a:xfrm>
                      <a:prstGeom prst="rect">
                        <a:avLst/>
                      </a:prstGeom>
                      <a:noFill/>
                      <a:extLst/>
                    </p:spPr>
                  </p:pic>
                </p:oleObj>
              </mc:Fallback>
            </mc:AlternateContent>
          </a:graphicData>
        </a:graphic>
      </p:graphicFrame>
      <p:graphicFrame>
        <p:nvGraphicFramePr>
          <p:cNvPr id="12" name="Object 12"/>
          <p:cNvGraphicFramePr>
            <a:graphicFrameLocks noChangeAspect="1"/>
          </p:cNvGraphicFramePr>
          <p:nvPr>
            <p:extLst>
              <p:ext uri="{D42A27DB-BD31-4B8C-83A1-F6EECF244321}">
                <p14:modId xmlns:p14="http://schemas.microsoft.com/office/powerpoint/2010/main" val="2473832873"/>
              </p:ext>
            </p:extLst>
          </p:nvPr>
        </p:nvGraphicFramePr>
        <p:xfrm>
          <a:off x="528638" y="2422837"/>
          <a:ext cx="6877050" cy="979487"/>
        </p:xfrm>
        <a:graphic>
          <a:graphicData uri="http://schemas.openxmlformats.org/presentationml/2006/ole">
            <mc:AlternateContent xmlns:mc="http://schemas.openxmlformats.org/markup-compatibility/2006">
              <mc:Choice xmlns:v="urn:schemas-microsoft-com:vml" Requires="v">
                <p:oleObj spid="_x0000_s11717" name="方程式" r:id="rId10" imgW="3022560" imgH="431640" progId="Equation.3">
                  <p:embed/>
                </p:oleObj>
              </mc:Choice>
              <mc:Fallback>
                <p:oleObj name="方程式" r:id="rId10" imgW="3022560" imgH="431640" progId="Equation.3">
                  <p:embed/>
                  <p:pic>
                    <p:nvPicPr>
                      <p:cNvPr id="12" name="Object 12"/>
                      <p:cNvPicPr>
                        <a:picLocks noChangeAspect="1" noChangeArrowheads="1"/>
                      </p:cNvPicPr>
                      <p:nvPr/>
                    </p:nvPicPr>
                    <p:blipFill>
                      <a:blip r:embed="rId11"/>
                      <a:srcRect/>
                      <a:stretch>
                        <a:fillRect/>
                      </a:stretch>
                    </p:blipFill>
                    <p:spPr bwMode="auto">
                      <a:xfrm>
                        <a:off x="528638" y="2422837"/>
                        <a:ext cx="6877050" cy="979487"/>
                      </a:xfrm>
                      <a:prstGeom prst="rect">
                        <a:avLst/>
                      </a:prstGeom>
                      <a:noFill/>
                      <a:extLst/>
                    </p:spPr>
                  </p:pic>
                </p:oleObj>
              </mc:Fallback>
            </mc:AlternateContent>
          </a:graphicData>
        </a:graphic>
      </p:graphicFrame>
      <p:sp>
        <p:nvSpPr>
          <p:cNvPr id="14" name="文字方塊 13"/>
          <p:cNvSpPr txBox="1"/>
          <p:nvPr/>
        </p:nvSpPr>
        <p:spPr>
          <a:xfrm>
            <a:off x="528638" y="1511024"/>
            <a:ext cx="3513992" cy="461665"/>
          </a:xfrm>
          <a:prstGeom prst="rect">
            <a:avLst/>
          </a:prstGeom>
          <a:noFill/>
        </p:spPr>
        <p:txBody>
          <a:bodyPr wrap="square" rtlCol="0">
            <a:spAutoFit/>
          </a:bodyPr>
          <a:lstStyle/>
          <a:p>
            <a:r>
              <a:rPr lang="en-US" altLang="zh-TW" sz="2400" dirty="0">
                <a:solidFill>
                  <a:srgbClr val="0000FF"/>
                </a:solidFill>
              </a:rPr>
              <a:t>Based on Taylor Series:</a:t>
            </a:r>
            <a:endParaRPr lang="zh-TW" altLang="en-US" sz="2400" dirty="0">
              <a:solidFill>
                <a:srgbClr val="0000FF"/>
              </a:solidFill>
            </a:endParaRPr>
          </a:p>
        </p:txBody>
      </p:sp>
      <p:sp>
        <p:nvSpPr>
          <p:cNvPr id="15" name="文字方塊 14"/>
          <p:cNvSpPr txBox="1"/>
          <p:nvPr/>
        </p:nvSpPr>
        <p:spPr>
          <a:xfrm>
            <a:off x="528638" y="1866495"/>
            <a:ext cx="6604240" cy="461665"/>
          </a:xfrm>
          <a:prstGeom prst="rect">
            <a:avLst/>
          </a:prstGeom>
          <a:noFill/>
        </p:spPr>
        <p:txBody>
          <a:bodyPr wrap="square" rtlCol="0">
            <a:spAutoFit/>
          </a:bodyPr>
          <a:lstStyle/>
          <a:p>
            <a:r>
              <a:rPr lang="en-US" altLang="zh-TW" sz="2400" dirty="0">
                <a:solidFill>
                  <a:srgbClr val="FF0000"/>
                </a:solidFill>
              </a:rPr>
              <a:t>If the red circle is </a:t>
            </a:r>
            <a:r>
              <a:rPr lang="en-US" altLang="zh-TW" sz="2400" b="1" i="1" u="sng" dirty="0">
                <a:solidFill>
                  <a:srgbClr val="FF0000"/>
                </a:solidFill>
              </a:rPr>
              <a:t>small enough</a:t>
            </a:r>
            <a:r>
              <a:rPr lang="en-US" altLang="zh-TW" sz="2400" dirty="0">
                <a:solidFill>
                  <a:srgbClr val="FF0000"/>
                </a:solidFill>
              </a:rPr>
              <a:t>, in the red circle</a:t>
            </a:r>
            <a:endParaRPr lang="zh-TW" altLang="en-US" sz="2400" dirty="0">
              <a:solidFill>
                <a:srgbClr val="FF0000"/>
              </a:solidFill>
            </a:endParaRPr>
          </a:p>
        </p:txBody>
      </p:sp>
      <p:graphicFrame>
        <p:nvGraphicFramePr>
          <p:cNvPr id="20" name="Object 12"/>
          <p:cNvGraphicFramePr>
            <a:graphicFrameLocks noChangeAspect="1"/>
          </p:cNvGraphicFramePr>
          <p:nvPr>
            <p:extLst>
              <p:ext uri="{D42A27DB-BD31-4B8C-83A1-F6EECF244321}">
                <p14:modId xmlns:p14="http://schemas.microsoft.com/office/powerpoint/2010/main" val="488122369"/>
              </p:ext>
            </p:extLst>
          </p:nvPr>
        </p:nvGraphicFramePr>
        <p:xfrm>
          <a:off x="538163" y="4170363"/>
          <a:ext cx="3722687" cy="1030287"/>
        </p:xfrm>
        <a:graphic>
          <a:graphicData uri="http://schemas.openxmlformats.org/presentationml/2006/ole">
            <mc:AlternateContent xmlns:mc="http://schemas.openxmlformats.org/markup-compatibility/2006">
              <mc:Choice xmlns:v="urn:schemas-microsoft-com:vml" Requires="v">
                <p:oleObj spid="_x0000_s11718" name="方程式" r:id="rId12" imgW="1562040" imgH="431640" progId="Equation.3">
                  <p:embed/>
                </p:oleObj>
              </mc:Choice>
              <mc:Fallback>
                <p:oleObj name="方程式" r:id="rId12" imgW="1562040" imgH="431640" progId="Equation.3">
                  <p:embed/>
                  <p:pic>
                    <p:nvPicPr>
                      <p:cNvPr id="20" name="Object 12"/>
                      <p:cNvPicPr>
                        <a:picLocks noChangeAspect="1" noChangeArrowheads="1"/>
                      </p:cNvPicPr>
                      <p:nvPr/>
                    </p:nvPicPr>
                    <p:blipFill>
                      <a:blip r:embed="rId13"/>
                      <a:srcRect/>
                      <a:stretch>
                        <a:fillRect/>
                      </a:stretch>
                    </p:blipFill>
                    <p:spPr bwMode="auto">
                      <a:xfrm>
                        <a:off x="538163" y="4170363"/>
                        <a:ext cx="3722687" cy="1030287"/>
                      </a:xfrm>
                      <a:prstGeom prst="rect">
                        <a:avLst/>
                      </a:prstGeom>
                      <a:noFill/>
                      <a:extLst/>
                    </p:spPr>
                  </p:pic>
                </p:oleObj>
              </mc:Fallback>
            </mc:AlternateContent>
          </a:graphicData>
        </a:graphic>
      </p:graphicFrame>
      <p:graphicFrame>
        <p:nvGraphicFramePr>
          <p:cNvPr id="21" name="Object 12"/>
          <p:cNvGraphicFramePr>
            <a:graphicFrameLocks noChangeAspect="1"/>
          </p:cNvGraphicFramePr>
          <p:nvPr>
            <p:extLst>
              <p:ext uri="{D42A27DB-BD31-4B8C-83A1-F6EECF244321}">
                <p14:modId xmlns:p14="http://schemas.microsoft.com/office/powerpoint/2010/main" val="768465073"/>
              </p:ext>
            </p:extLst>
          </p:nvPr>
        </p:nvGraphicFramePr>
        <p:xfrm>
          <a:off x="543623" y="5280343"/>
          <a:ext cx="3571876" cy="1076325"/>
        </p:xfrm>
        <a:graphic>
          <a:graphicData uri="http://schemas.openxmlformats.org/presentationml/2006/ole">
            <mc:AlternateContent xmlns:mc="http://schemas.openxmlformats.org/markup-compatibility/2006">
              <mc:Choice xmlns:v="urn:schemas-microsoft-com:vml" Requires="v">
                <p:oleObj spid="_x0000_s11719" name="方程式" r:id="rId14" imgW="1511280" imgH="457200" progId="Equation.3">
                  <p:embed/>
                </p:oleObj>
              </mc:Choice>
              <mc:Fallback>
                <p:oleObj name="方程式" r:id="rId14" imgW="1511280" imgH="457200" progId="Equation.3">
                  <p:embed/>
                  <p:pic>
                    <p:nvPicPr>
                      <p:cNvPr id="21" name="Object 12"/>
                      <p:cNvPicPr>
                        <a:picLocks noChangeAspect="1" noChangeArrowheads="1"/>
                      </p:cNvPicPr>
                      <p:nvPr/>
                    </p:nvPicPr>
                    <p:blipFill>
                      <a:blip r:embed="rId15"/>
                      <a:srcRect/>
                      <a:stretch>
                        <a:fillRect/>
                      </a:stretch>
                    </p:blipFill>
                    <p:spPr bwMode="auto">
                      <a:xfrm>
                        <a:off x="543623" y="5280343"/>
                        <a:ext cx="3571876" cy="1076325"/>
                      </a:xfrm>
                      <a:prstGeom prst="rect">
                        <a:avLst/>
                      </a:prstGeom>
                      <a:noFill/>
                      <a:extLst/>
                    </p:spPr>
                  </p:pic>
                </p:oleObj>
              </mc:Fallback>
            </mc:AlternateContent>
          </a:graphicData>
        </a:graphic>
      </p:graphicFrame>
      <p:graphicFrame>
        <p:nvGraphicFramePr>
          <p:cNvPr id="22" name="Object 12"/>
          <p:cNvGraphicFramePr>
            <a:graphicFrameLocks noChangeAspect="1"/>
          </p:cNvGraphicFramePr>
          <p:nvPr>
            <p:extLst>
              <p:ext uri="{D42A27DB-BD31-4B8C-83A1-F6EECF244321}">
                <p14:modId xmlns:p14="http://schemas.microsoft.com/office/powerpoint/2010/main" val="325146949"/>
              </p:ext>
            </p:extLst>
          </p:nvPr>
        </p:nvGraphicFramePr>
        <p:xfrm>
          <a:off x="528638" y="3498850"/>
          <a:ext cx="1574800" cy="515938"/>
        </p:xfrm>
        <a:graphic>
          <a:graphicData uri="http://schemas.openxmlformats.org/presentationml/2006/ole">
            <mc:AlternateContent xmlns:mc="http://schemas.openxmlformats.org/markup-compatibility/2006">
              <mc:Choice xmlns:v="urn:schemas-microsoft-com:vml" Requires="v">
                <p:oleObj spid="_x0000_s11720" name="方程式" r:id="rId16" imgW="660240" imgH="215640" progId="Equation.3">
                  <p:embed/>
                </p:oleObj>
              </mc:Choice>
              <mc:Fallback>
                <p:oleObj name="方程式" r:id="rId16" imgW="660240" imgH="215640" progId="Equation.3">
                  <p:embed/>
                  <p:pic>
                    <p:nvPicPr>
                      <p:cNvPr id="22" name="Object 12"/>
                      <p:cNvPicPr>
                        <a:picLocks noChangeAspect="1" noChangeArrowheads="1"/>
                      </p:cNvPicPr>
                      <p:nvPr/>
                    </p:nvPicPr>
                    <p:blipFill>
                      <a:blip r:embed="rId17"/>
                      <a:srcRect/>
                      <a:stretch>
                        <a:fillRect/>
                      </a:stretch>
                    </p:blipFill>
                    <p:spPr bwMode="auto">
                      <a:xfrm>
                        <a:off x="528638" y="3498850"/>
                        <a:ext cx="1574800" cy="515938"/>
                      </a:xfrm>
                      <a:prstGeom prst="rect">
                        <a:avLst/>
                      </a:prstGeom>
                      <a:noFill/>
                      <a:extLst/>
                    </p:spPr>
                  </p:pic>
                </p:oleObj>
              </mc:Fallback>
            </mc:AlternateContent>
          </a:graphicData>
        </a:graphic>
      </p:graphicFrame>
      <p:sp>
        <p:nvSpPr>
          <p:cNvPr id="17" name="文字方塊 16"/>
          <p:cNvSpPr txBox="1"/>
          <p:nvPr/>
        </p:nvSpPr>
        <p:spPr>
          <a:xfrm>
            <a:off x="7080230" y="3971212"/>
            <a:ext cx="1451540" cy="461665"/>
          </a:xfrm>
          <a:prstGeom prst="rect">
            <a:avLst/>
          </a:prstGeom>
          <a:noFill/>
        </p:spPr>
        <p:txBody>
          <a:bodyPr wrap="square" rtlCol="0">
            <a:spAutoFit/>
          </a:bodyPr>
          <a:lstStyle/>
          <a:p>
            <a:pPr algn="ctr"/>
            <a:r>
              <a:rPr lang="en-US" altLang="zh-TW" sz="2400" dirty="0">
                <a:solidFill>
                  <a:srgbClr val="FF0000"/>
                </a:solidFill>
              </a:rPr>
              <a:t>L(</a:t>
            </a:r>
            <a:r>
              <a:rPr lang="el-GR" altLang="zh-TW" sz="2400" dirty="0">
                <a:solidFill>
                  <a:srgbClr val="FF0000"/>
                </a:solidFill>
              </a:rPr>
              <a:t>θ</a:t>
            </a:r>
            <a:r>
              <a:rPr lang="en-US" altLang="zh-TW" sz="2400" dirty="0">
                <a:solidFill>
                  <a:srgbClr val="FF0000"/>
                </a:solidFill>
              </a:rPr>
              <a:t>)</a:t>
            </a:r>
            <a:endParaRPr lang="zh-TW" altLang="en-US" sz="2400" dirty="0">
              <a:solidFill>
                <a:srgbClr val="FF0000"/>
              </a:solidFill>
            </a:endParaRPr>
          </a:p>
        </p:txBody>
      </p:sp>
    </p:spTree>
    <p:extLst>
      <p:ext uri="{BB962C8B-B14F-4D97-AF65-F5344CB8AC3E}">
        <p14:creationId xmlns:p14="http://schemas.microsoft.com/office/powerpoint/2010/main" val="3812452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群組 9"/>
          <p:cNvGrpSpPr/>
          <p:nvPr/>
        </p:nvGrpSpPr>
        <p:grpSpPr>
          <a:xfrm>
            <a:off x="4510576" y="3212089"/>
            <a:ext cx="4698304" cy="3589808"/>
            <a:chOff x="2041936" y="1762916"/>
            <a:chExt cx="4970003" cy="3897410"/>
          </a:xfrm>
        </p:grpSpPr>
        <p:pic>
          <p:nvPicPr>
            <p:cNvPr id="11" name="圖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1936" y="1762916"/>
              <a:ext cx="4970003" cy="3727501"/>
            </a:xfrm>
            <a:prstGeom prst="rect">
              <a:avLst/>
            </a:prstGeom>
          </p:spPr>
        </p:pic>
        <p:graphicFrame>
          <p:nvGraphicFramePr>
            <p:cNvPr id="12" name="Object 12"/>
            <p:cNvGraphicFramePr>
              <a:graphicFrameLocks noChangeAspect="1"/>
            </p:cNvGraphicFramePr>
            <p:nvPr>
              <p:extLst/>
            </p:nvPr>
          </p:nvGraphicFramePr>
          <p:xfrm>
            <a:off x="4448835" y="5199951"/>
            <a:ext cx="328613" cy="460375"/>
          </p:xfrm>
          <a:graphic>
            <a:graphicData uri="http://schemas.openxmlformats.org/presentationml/2006/ole">
              <mc:AlternateContent xmlns:mc="http://schemas.openxmlformats.org/markup-compatibility/2006">
                <mc:Choice xmlns:v="urn:schemas-microsoft-com:vml" Requires="v">
                  <p:oleObj spid="_x0000_s17802" name="方程式" r:id="rId4" imgW="152280" imgH="215640" progId="Equation.3">
                    <p:embed/>
                  </p:oleObj>
                </mc:Choice>
                <mc:Fallback>
                  <p:oleObj name="方程式" r:id="rId4" imgW="152280" imgH="215640" progId="Equation.3">
                    <p:embed/>
                    <p:pic>
                      <p:nvPicPr>
                        <p:cNvPr id="6" name="Object 12"/>
                        <p:cNvPicPr>
                          <a:picLocks noChangeAspect="1" noChangeArrowheads="1"/>
                        </p:cNvPicPr>
                        <p:nvPr/>
                      </p:nvPicPr>
                      <p:blipFill>
                        <a:blip r:embed="rId5"/>
                        <a:srcRect/>
                        <a:stretch>
                          <a:fillRect/>
                        </a:stretch>
                      </p:blipFill>
                      <p:spPr bwMode="auto">
                        <a:xfrm>
                          <a:off x="4448835" y="5199951"/>
                          <a:ext cx="328613"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extLst/>
            </p:nvPr>
          </p:nvGraphicFramePr>
          <p:xfrm>
            <a:off x="2125917" y="3409135"/>
            <a:ext cx="355600" cy="460375"/>
          </p:xfrm>
          <a:graphic>
            <a:graphicData uri="http://schemas.openxmlformats.org/presentationml/2006/ole">
              <mc:AlternateContent xmlns:mc="http://schemas.openxmlformats.org/markup-compatibility/2006">
                <mc:Choice xmlns:v="urn:schemas-microsoft-com:vml" Requires="v">
                  <p:oleObj spid="_x0000_s17803" name="方程式" r:id="rId6" imgW="164880" imgH="215640" progId="Equation.3">
                    <p:embed/>
                  </p:oleObj>
                </mc:Choice>
                <mc:Fallback>
                  <p:oleObj name="方程式" r:id="rId6" imgW="164880" imgH="215640" progId="Equation.3">
                    <p:embed/>
                    <p:pic>
                      <p:nvPicPr>
                        <p:cNvPr id="7" name="Object 12"/>
                        <p:cNvPicPr>
                          <a:picLocks noChangeAspect="1" noChangeArrowheads="1"/>
                        </p:cNvPicPr>
                        <p:nvPr/>
                      </p:nvPicPr>
                      <p:blipFill>
                        <a:blip r:embed="rId7"/>
                        <a:srcRect/>
                        <a:stretch>
                          <a:fillRect/>
                        </a:stretch>
                      </p:blipFill>
                      <p:spPr bwMode="auto">
                        <a:xfrm>
                          <a:off x="2125917" y="3409135"/>
                          <a:ext cx="3556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1" name="矩形 20"/>
          <p:cNvSpPr/>
          <p:nvPr/>
        </p:nvSpPr>
        <p:spPr>
          <a:xfrm>
            <a:off x="5543793" y="2371024"/>
            <a:ext cx="3413370" cy="1011604"/>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2" name="矩形 21"/>
          <p:cNvSpPr/>
          <p:nvPr/>
        </p:nvSpPr>
        <p:spPr>
          <a:xfrm>
            <a:off x="7132878" y="1791909"/>
            <a:ext cx="1824285" cy="1491914"/>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 name="標題 1"/>
          <p:cNvSpPr>
            <a:spLocks noGrp="1"/>
          </p:cNvSpPr>
          <p:nvPr>
            <p:ph type="title"/>
          </p:nvPr>
        </p:nvSpPr>
        <p:spPr/>
        <p:txBody>
          <a:bodyPr/>
          <a:lstStyle/>
          <a:p>
            <a:r>
              <a:rPr lang="en-US" altLang="zh-TW" dirty="0"/>
              <a:t>Back to Formal Derivation</a:t>
            </a:r>
            <a:endParaRPr lang="zh-TW" altLang="en-US" dirty="0"/>
          </a:p>
        </p:txBody>
      </p:sp>
      <p:sp>
        <p:nvSpPr>
          <p:cNvPr id="5" name="文字方塊 4"/>
          <p:cNvSpPr txBox="1"/>
          <p:nvPr/>
        </p:nvSpPr>
        <p:spPr>
          <a:xfrm>
            <a:off x="528638" y="1511024"/>
            <a:ext cx="3513992" cy="461665"/>
          </a:xfrm>
          <a:prstGeom prst="rect">
            <a:avLst/>
          </a:prstGeom>
          <a:noFill/>
        </p:spPr>
        <p:txBody>
          <a:bodyPr wrap="square" rtlCol="0">
            <a:spAutoFit/>
          </a:bodyPr>
          <a:lstStyle/>
          <a:p>
            <a:r>
              <a:rPr lang="en-US" altLang="zh-TW" sz="2400" dirty="0">
                <a:solidFill>
                  <a:srgbClr val="0000FF"/>
                </a:solidFill>
              </a:rPr>
              <a:t>Based on Taylor Series:</a:t>
            </a:r>
            <a:endParaRPr lang="zh-TW" altLang="en-US" sz="2400" dirty="0">
              <a:solidFill>
                <a:srgbClr val="0000FF"/>
              </a:solidFill>
            </a:endParaRPr>
          </a:p>
        </p:txBody>
      </p:sp>
      <p:sp>
        <p:nvSpPr>
          <p:cNvPr id="6" name="文字方塊 5"/>
          <p:cNvSpPr txBox="1"/>
          <p:nvPr/>
        </p:nvSpPr>
        <p:spPr>
          <a:xfrm>
            <a:off x="528638" y="1866495"/>
            <a:ext cx="6604240" cy="461665"/>
          </a:xfrm>
          <a:prstGeom prst="rect">
            <a:avLst/>
          </a:prstGeom>
          <a:noFill/>
        </p:spPr>
        <p:txBody>
          <a:bodyPr wrap="square" rtlCol="0">
            <a:spAutoFit/>
          </a:bodyPr>
          <a:lstStyle/>
          <a:p>
            <a:r>
              <a:rPr lang="en-US" altLang="zh-TW" sz="2400" dirty="0">
                <a:solidFill>
                  <a:srgbClr val="FF0000"/>
                </a:solidFill>
              </a:rPr>
              <a:t>If the red circle is </a:t>
            </a:r>
            <a:r>
              <a:rPr lang="en-US" altLang="zh-TW" sz="2400" b="1" i="1" u="sng" dirty="0">
                <a:solidFill>
                  <a:srgbClr val="FF0000"/>
                </a:solidFill>
              </a:rPr>
              <a:t>small enough</a:t>
            </a:r>
            <a:r>
              <a:rPr lang="en-US" altLang="zh-TW" sz="2400" dirty="0">
                <a:solidFill>
                  <a:srgbClr val="FF0000"/>
                </a:solidFill>
              </a:rPr>
              <a:t>, in the red circle</a:t>
            </a:r>
            <a:endParaRPr lang="zh-TW" altLang="en-US" sz="2400" dirty="0">
              <a:solidFill>
                <a:srgbClr val="FF0000"/>
              </a:solidFill>
            </a:endParaRPr>
          </a:p>
        </p:txBody>
      </p:sp>
      <p:graphicFrame>
        <p:nvGraphicFramePr>
          <p:cNvPr id="7" name="Object 12"/>
          <p:cNvGraphicFramePr>
            <a:graphicFrameLocks noChangeAspect="1"/>
          </p:cNvGraphicFramePr>
          <p:nvPr>
            <p:extLst>
              <p:ext uri="{D42A27DB-BD31-4B8C-83A1-F6EECF244321}">
                <p14:modId xmlns:p14="http://schemas.microsoft.com/office/powerpoint/2010/main" val="3332379785"/>
              </p:ext>
            </p:extLst>
          </p:nvPr>
        </p:nvGraphicFramePr>
        <p:xfrm>
          <a:off x="628650" y="2429631"/>
          <a:ext cx="4292600" cy="508000"/>
        </p:xfrm>
        <a:graphic>
          <a:graphicData uri="http://schemas.openxmlformats.org/presentationml/2006/ole">
            <mc:AlternateContent xmlns:mc="http://schemas.openxmlformats.org/markup-compatibility/2006">
              <mc:Choice xmlns:v="urn:schemas-microsoft-com:vml" Requires="v">
                <p:oleObj spid="_x0000_s17804" name="方程式" r:id="rId8" imgW="1815840" imgH="215640" progId="Equation.3">
                  <p:embed/>
                </p:oleObj>
              </mc:Choice>
              <mc:Fallback>
                <p:oleObj name="方程式" r:id="rId8" imgW="1815840" imgH="215640" progId="Equation.3">
                  <p:embed/>
                  <p:pic>
                    <p:nvPicPr>
                      <p:cNvPr id="22" name="Object 12"/>
                      <p:cNvPicPr>
                        <a:picLocks noChangeAspect="1" noChangeArrowheads="1"/>
                      </p:cNvPicPr>
                      <p:nvPr/>
                    </p:nvPicPr>
                    <p:blipFill>
                      <a:blip r:embed="rId9"/>
                      <a:srcRect/>
                      <a:stretch>
                        <a:fillRect/>
                      </a:stretch>
                    </p:blipFill>
                    <p:spPr bwMode="auto">
                      <a:xfrm>
                        <a:off x="628650" y="2429631"/>
                        <a:ext cx="4292600" cy="508000"/>
                      </a:xfrm>
                      <a:prstGeom prst="rect">
                        <a:avLst/>
                      </a:prstGeom>
                      <a:noFill/>
                      <a:extLst/>
                    </p:spPr>
                  </p:pic>
                </p:oleObj>
              </mc:Fallback>
            </mc:AlternateContent>
          </a:graphicData>
        </a:graphic>
      </p:graphicFrame>
      <p:graphicFrame>
        <p:nvGraphicFramePr>
          <p:cNvPr id="9" name="Object 12"/>
          <p:cNvGraphicFramePr>
            <a:graphicFrameLocks noChangeAspect="1"/>
          </p:cNvGraphicFramePr>
          <p:nvPr>
            <p:extLst>
              <p:ext uri="{D42A27DB-BD31-4B8C-83A1-F6EECF244321}">
                <p14:modId xmlns:p14="http://schemas.microsoft.com/office/powerpoint/2010/main" val="789418875"/>
              </p:ext>
            </p:extLst>
          </p:nvPr>
        </p:nvGraphicFramePr>
        <p:xfrm>
          <a:off x="7242175" y="1890713"/>
          <a:ext cx="1574800" cy="515937"/>
        </p:xfrm>
        <a:graphic>
          <a:graphicData uri="http://schemas.openxmlformats.org/presentationml/2006/ole">
            <mc:AlternateContent xmlns:mc="http://schemas.openxmlformats.org/markup-compatibility/2006">
              <mc:Choice xmlns:v="urn:schemas-microsoft-com:vml" Requires="v">
                <p:oleObj spid="_x0000_s17805" name="方程式" r:id="rId10" imgW="660240" imgH="215640" progId="Equation.3">
                  <p:embed/>
                </p:oleObj>
              </mc:Choice>
              <mc:Fallback>
                <p:oleObj name="方程式" r:id="rId10" imgW="660240" imgH="215640" progId="Equation.3">
                  <p:embed/>
                  <p:pic>
                    <p:nvPicPr>
                      <p:cNvPr id="14" name="Object 12"/>
                      <p:cNvPicPr>
                        <a:picLocks noChangeAspect="1" noChangeArrowheads="1"/>
                      </p:cNvPicPr>
                      <p:nvPr/>
                    </p:nvPicPr>
                    <p:blipFill>
                      <a:blip r:embed="rId11"/>
                      <a:srcRect/>
                      <a:stretch>
                        <a:fillRect/>
                      </a:stretch>
                    </p:blipFill>
                    <p:spPr bwMode="auto">
                      <a:xfrm>
                        <a:off x="7242175" y="1890713"/>
                        <a:ext cx="1574800" cy="515937"/>
                      </a:xfrm>
                      <a:prstGeom prst="rect">
                        <a:avLst/>
                      </a:prstGeom>
                      <a:noFill/>
                      <a:extLst/>
                    </p:spPr>
                  </p:pic>
                </p:oleObj>
              </mc:Fallback>
            </mc:AlternateContent>
          </a:graphicData>
        </a:graphic>
      </p:graphicFrame>
      <p:sp>
        <p:nvSpPr>
          <p:cNvPr id="14" name="橢圓 13"/>
          <p:cNvSpPr/>
          <p:nvPr/>
        </p:nvSpPr>
        <p:spPr>
          <a:xfrm>
            <a:off x="6972230" y="5460326"/>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橢圓 14"/>
          <p:cNvSpPr/>
          <p:nvPr/>
        </p:nvSpPr>
        <p:spPr>
          <a:xfrm>
            <a:off x="6573982" y="5045242"/>
            <a:ext cx="912767" cy="91276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16" name="Object 12"/>
          <p:cNvGraphicFramePr>
            <a:graphicFrameLocks noChangeAspect="1"/>
          </p:cNvGraphicFramePr>
          <p:nvPr>
            <p:extLst/>
          </p:nvPr>
        </p:nvGraphicFramePr>
        <p:xfrm>
          <a:off x="7064473" y="5032739"/>
          <a:ext cx="736600" cy="463550"/>
        </p:xfrm>
        <a:graphic>
          <a:graphicData uri="http://schemas.openxmlformats.org/presentationml/2006/ole">
            <mc:AlternateContent xmlns:mc="http://schemas.openxmlformats.org/markup-compatibility/2006">
              <mc:Choice xmlns:v="urn:schemas-microsoft-com:vml" Requires="v">
                <p:oleObj spid="_x0000_s17806" name="方程式" r:id="rId12" imgW="342720" imgH="215640" progId="Equation.3">
                  <p:embed/>
                </p:oleObj>
              </mc:Choice>
              <mc:Fallback>
                <p:oleObj name="方程式" r:id="rId12" imgW="342720" imgH="215640" progId="Equation.3">
                  <p:embed/>
                  <p:pic>
                    <p:nvPicPr>
                      <p:cNvPr id="10" name="Object 12"/>
                      <p:cNvPicPr>
                        <a:picLocks noChangeAspect="1" noChangeArrowheads="1"/>
                      </p:cNvPicPr>
                      <p:nvPr/>
                    </p:nvPicPr>
                    <p:blipFill>
                      <a:blip r:embed="rId13"/>
                      <a:srcRect/>
                      <a:stretch>
                        <a:fillRect/>
                      </a:stretch>
                    </p:blipFill>
                    <p:spPr bwMode="auto">
                      <a:xfrm>
                        <a:off x="7064473" y="5032739"/>
                        <a:ext cx="736600" cy="463550"/>
                      </a:xfrm>
                      <a:prstGeom prst="rect">
                        <a:avLst/>
                      </a:prstGeom>
                      <a:noFill/>
                      <a:extLst/>
                    </p:spPr>
                  </p:pic>
                </p:oleObj>
              </mc:Fallback>
            </mc:AlternateContent>
          </a:graphicData>
        </a:graphic>
      </p:graphicFrame>
      <p:sp>
        <p:nvSpPr>
          <p:cNvPr id="17" name="文字方塊 16"/>
          <p:cNvSpPr txBox="1"/>
          <p:nvPr/>
        </p:nvSpPr>
        <p:spPr>
          <a:xfrm>
            <a:off x="7080230" y="3971212"/>
            <a:ext cx="1451540" cy="461665"/>
          </a:xfrm>
          <a:prstGeom prst="rect">
            <a:avLst/>
          </a:prstGeom>
          <a:noFill/>
        </p:spPr>
        <p:txBody>
          <a:bodyPr wrap="square" rtlCol="0">
            <a:spAutoFit/>
          </a:bodyPr>
          <a:lstStyle/>
          <a:p>
            <a:pPr algn="ctr"/>
            <a:r>
              <a:rPr lang="en-US" altLang="zh-TW" sz="2400" dirty="0">
                <a:solidFill>
                  <a:srgbClr val="FF0000"/>
                </a:solidFill>
              </a:rPr>
              <a:t>L(</a:t>
            </a:r>
            <a:r>
              <a:rPr lang="el-GR" altLang="zh-TW" sz="2400" dirty="0">
                <a:solidFill>
                  <a:srgbClr val="FF0000"/>
                </a:solidFill>
              </a:rPr>
              <a:t>θ</a:t>
            </a:r>
            <a:r>
              <a:rPr lang="en-US" altLang="zh-TW" sz="2400" dirty="0">
                <a:solidFill>
                  <a:srgbClr val="FF0000"/>
                </a:solidFill>
              </a:rPr>
              <a:t>)</a:t>
            </a:r>
            <a:endParaRPr lang="zh-TW" altLang="en-US" sz="2400" dirty="0">
              <a:solidFill>
                <a:srgbClr val="FF0000"/>
              </a:solidFill>
            </a:endParaRPr>
          </a:p>
        </p:txBody>
      </p:sp>
      <p:sp>
        <p:nvSpPr>
          <p:cNvPr id="18" name="文字方塊 17"/>
          <p:cNvSpPr txBox="1"/>
          <p:nvPr/>
        </p:nvSpPr>
        <p:spPr>
          <a:xfrm>
            <a:off x="601716" y="3063150"/>
            <a:ext cx="4411663" cy="830997"/>
          </a:xfrm>
          <a:prstGeom prst="rect">
            <a:avLst/>
          </a:prstGeom>
          <a:noFill/>
        </p:spPr>
        <p:txBody>
          <a:bodyPr wrap="square" rtlCol="0">
            <a:spAutoFit/>
          </a:bodyPr>
          <a:lstStyle/>
          <a:p>
            <a:r>
              <a:rPr lang="en-US" altLang="zh-TW" sz="2400" dirty="0"/>
              <a:t>Find </a:t>
            </a:r>
            <a:r>
              <a:rPr lang="el-GR" altLang="zh-TW" sz="2400" dirty="0"/>
              <a:t>θ</a:t>
            </a:r>
            <a:r>
              <a:rPr lang="en-US" altLang="zh-TW" sz="2400" baseline="-25000" dirty="0"/>
              <a:t>1</a:t>
            </a:r>
            <a:r>
              <a:rPr lang="en-US" altLang="zh-TW" sz="2400" dirty="0"/>
              <a:t> and </a:t>
            </a:r>
            <a:r>
              <a:rPr lang="el-GR" altLang="zh-TW" sz="2400" dirty="0"/>
              <a:t>θ</a:t>
            </a:r>
            <a:r>
              <a:rPr lang="en-US" altLang="zh-TW" sz="2400" baseline="-25000" dirty="0"/>
              <a:t>2 </a:t>
            </a:r>
            <a:r>
              <a:rPr lang="en-US" altLang="zh-TW" sz="2400" dirty="0"/>
              <a:t> in the red circle </a:t>
            </a:r>
            <a:r>
              <a:rPr lang="en-US" altLang="zh-TW" sz="2400" b="1" i="1" dirty="0"/>
              <a:t>minimizing</a:t>
            </a:r>
            <a:r>
              <a:rPr lang="en-US" altLang="zh-TW" sz="2400" dirty="0"/>
              <a:t> L(</a:t>
            </a:r>
            <a:r>
              <a:rPr lang="el-GR" altLang="zh-TW" sz="2400" dirty="0"/>
              <a:t>θ</a:t>
            </a:r>
            <a:r>
              <a:rPr lang="en-US" altLang="zh-TW" sz="2400" dirty="0"/>
              <a:t>) </a:t>
            </a:r>
            <a:endParaRPr lang="zh-TW" altLang="en-US" sz="2400" dirty="0"/>
          </a:p>
        </p:txBody>
      </p:sp>
      <p:graphicFrame>
        <p:nvGraphicFramePr>
          <p:cNvPr id="19" name="Object 12"/>
          <p:cNvGraphicFramePr>
            <a:graphicFrameLocks noChangeAspect="1"/>
          </p:cNvGraphicFramePr>
          <p:nvPr>
            <p:extLst>
              <p:ext uri="{D42A27DB-BD31-4B8C-83A1-F6EECF244321}">
                <p14:modId xmlns:p14="http://schemas.microsoft.com/office/powerpoint/2010/main" val="2910566001"/>
              </p:ext>
            </p:extLst>
          </p:nvPr>
        </p:nvGraphicFramePr>
        <p:xfrm>
          <a:off x="836094" y="3920554"/>
          <a:ext cx="3440105" cy="562980"/>
        </p:xfrm>
        <a:graphic>
          <a:graphicData uri="http://schemas.openxmlformats.org/presentationml/2006/ole">
            <mc:AlternateContent xmlns:mc="http://schemas.openxmlformats.org/markup-compatibility/2006">
              <mc:Choice xmlns:v="urn:schemas-microsoft-com:vml" Requires="v">
                <p:oleObj spid="_x0000_s17807" name="方程式" r:id="rId14" imgW="1473120" imgH="241200" progId="Equation.3">
                  <p:embed/>
                </p:oleObj>
              </mc:Choice>
              <mc:Fallback>
                <p:oleObj name="方程式" r:id="rId14" imgW="1473120" imgH="241200" progId="Equation.3">
                  <p:embed/>
                  <p:pic>
                    <p:nvPicPr>
                      <p:cNvPr id="18" name="Object 12"/>
                      <p:cNvPicPr>
                        <a:picLocks noChangeAspect="1" noChangeArrowheads="1"/>
                      </p:cNvPicPr>
                      <p:nvPr/>
                    </p:nvPicPr>
                    <p:blipFill>
                      <a:blip r:embed="rId15"/>
                      <a:srcRect/>
                      <a:stretch>
                        <a:fillRect/>
                      </a:stretch>
                    </p:blipFill>
                    <p:spPr bwMode="auto">
                      <a:xfrm>
                        <a:off x="836094" y="3920554"/>
                        <a:ext cx="3440105" cy="562980"/>
                      </a:xfrm>
                      <a:prstGeom prst="rect">
                        <a:avLst/>
                      </a:prstGeom>
                      <a:noFill/>
                      <a:extLst/>
                    </p:spPr>
                  </p:pic>
                </p:oleObj>
              </mc:Fallback>
            </mc:AlternateContent>
          </a:graphicData>
        </a:graphic>
      </p:graphicFrame>
      <p:graphicFrame>
        <p:nvGraphicFramePr>
          <p:cNvPr id="8" name="Object 12"/>
          <p:cNvGraphicFramePr>
            <a:graphicFrameLocks noChangeAspect="1"/>
          </p:cNvGraphicFramePr>
          <p:nvPr>
            <p:extLst>
              <p:ext uri="{D42A27DB-BD31-4B8C-83A1-F6EECF244321}">
                <p14:modId xmlns:p14="http://schemas.microsoft.com/office/powerpoint/2010/main" val="3583347261"/>
              </p:ext>
            </p:extLst>
          </p:nvPr>
        </p:nvGraphicFramePr>
        <p:xfrm>
          <a:off x="5589588" y="2449513"/>
          <a:ext cx="3290887" cy="911225"/>
        </p:xfrm>
        <a:graphic>
          <a:graphicData uri="http://schemas.openxmlformats.org/presentationml/2006/ole">
            <mc:AlternateContent xmlns:mc="http://schemas.openxmlformats.org/markup-compatibility/2006">
              <mc:Choice xmlns:v="urn:schemas-microsoft-com:vml" Requires="v">
                <p:oleObj spid="_x0000_s17808" name="方程式" r:id="rId16" imgW="1562040" imgH="431640" progId="Equation.3">
                  <p:embed/>
                </p:oleObj>
              </mc:Choice>
              <mc:Fallback>
                <p:oleObj name="方程式" r:id="rId16" imgW="1562040" imgH="431640" progId="Equation.3">
                  <p:embed/>
                  <p:pic>
                    <p:nvPicPr>
                      <p:cNvPr id="45" name="Object 12"/>
                      <p:cNvPicPr>
                        <a:picLocks noChangeAspect="1" noChangeArrowheads="1"/>
                      </p:cNvPicPr>
                      <p:nvPr/>
                    </p:nvPicPr>
                    <p:blipFill>
                      <a:blip r:embed="rId17"/>
                      <a:srcRect/>
                      <a:stretch>
                        <a:fillRect/>
                      </a:stretch>
                    </p:blipFill>
                    <p:spPr bwMode="auto">
                      <a:xfrm>
                        <a:off x="5589588" y="2449513"/>
                        <a:ext cx="3290887" cy="911225"/>
                      </a:xfrm>
                      <a:prstGeom prst="rect">
                        <a:avLst/>
                      </a:prstGeom>
                      <a:noFill/>
                      <a:extLst/>
                    </p:spPr>
                  </p:pic>
                </p:oleObj>
              </mc:Fallback>
            </mc:AlternateContent>
          </a:graphicData>
        </a:graphic>
      </p:graphicFrame>
      <p:sp>
        <p:nvSpPr>
          <p:cNvPr id="20" name="文字方塊 19"/>
          <p:cNvSpPr txBox="1"/>
          <p:nvPr/>
        </p:nvSpPr>
        <p:spPr>
          <a:xfrm>
            <a:off x="7392987" y="1374732"/>
            <a:ext cx="1273175" cy="461665"/>
          </a:xfrm>
          <a:prstGeom prst="rect">
            <a:avLst/>
          </a:prstGeom>
          <a:noFill/>
        </p:spPr>
        <p:txBody>
          <a:bodyPr wrap="square" rtlCol="0">
            <a:spAutoFit/>
          </a:bodyPr>
          <a:lstStyle/>
          <a:p>
            <a:pPr algn="ctr"/>
            <a:r>
              <a:rPr lang="en-US" altLang="zh-TW" sz="2400" dirty="0">
                <a:solidFill>
                  <a:srgbClr val="0070C0"/>
                </a:solidFill>
              </a:rPr>
              <a:t>constant</a:t>
            </a:r>
            <a:endParaRPr lang="zh-TW" altLang="en-US" sz="2400" dirty="0">
              <a:solidFill>
                <a:srgbClr val="0070C0"/>
              </a:solidFill>
            </a:endParaRPr>
          </a:p>
        </p:txBody>
      </p:sp>
      <p:cxnSp>
        <p:nvCxnSpPr>
          <p:cNvPr id="24" name="直線接點 23"/>
          <p:cNvCxnSpPr/>
          <p:nvPr/>
        </p:nvCxnSpPr>
        <p:spPr>
          <a:xfrm>
            <a:off x="3316670" y="3450072"/>
            <a:ext cx="114135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a:off x="3878350" y="3450072"/>
            <a:ext cx="0" cy="47899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接點 30"/>
          <p:cNvCxnSpPr/>
          <p:nvPr/>
        </p:nvCxnSpPr>
        <p:spPr>
          <a:xfrm>
            <a:off x="6620104" y="5259643"/>
            <a:ext cx="398248" cy="249812"/>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2" name="文字方塊 31"/>
          <p:cNvSpPr txBox="1"/>
          <p:nvPr/>
        </p:nvSpPr>
        <p:spPr>
          <a:xfrm>
            <a:off x="6627075" y="5427561"/>
            <a:ext cx="276225"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t>d</a:t>
            </a:r>
            <a:endParaRPr lang="zh-TW" altLang="en-US" sz="2400" dirty="0"/>
          </a:p>
        </p:txBody>
      </p:sp>
      <p:sp>
        <p:nvSpPr>
          <p:cNvPr id="33" name="文字方塊 32"/>
          <p:cNvSpPr txBox="1"/>
          <p:nvPr/>
        </p:nvSpPr>
        <p:spPr>
          <a:xfrm>
            <a:off x="1279975" y="5221418"/>
            <a:ext cx="2406673" cy="523220"/>
          </a:xfrm>
          <a:prstGeom prst="rect">
            <a:avLst/>
          </a:prstGeom>
          <a:noFill/>
        </p:spPr>
        <p:txBody>
          <a:bodyPr wrap="square" rtlCol="0">
            <a:spAutoFit/>
          </a:bodyPr>
          <a:lstStyle/>
          <a:p>
            <a:r>
              <a:rPr lang="en-US" altLang="zh-TW" sz="2800" b="1" dirty="0">
                <a:solidFill>
                  <a:srgbClr val="0000FF"/>
                </a:solidFill>
              </a:rPr>
              <a:t>Simple, right?</a:t>
            </a:r>
            <a:endParaRPr lang="zh-TW" altLang="en-US" sz="2800" b="1" dirty="0">
              <a:solidFill>
                <a:srgbClr val="0000FF"/>
              </a:solidFill>
            </a:endParaRPr>
          </a:p>
        </p:txBody>
      </p:sp>
    </p:spTree>
    <p:extLst>
      <p:ext uri="{BB962C8B-B14F-4D97-AF65-F5344CB8AC3E}">
        <p14:creationId xmlns:p14="http://schemas.microsoft.com/office/powerpoint/2010/main" val="1061933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18" grpId="0"/>
      <p:bldP spid="20" grpId="0"/>
      <p:bldP spid="32" grpId="0" animBg="1"/>
      <p:bldP spid="3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Gradient descent – two variables</a:t>
            </a:r>
            <a:endParaRPr lang="zh-TW" altLang="en-US" dirty="0"/>
          </a:p>
        </p:txBody>
      </p:sp>
      <p:sp>
        <p:nvSpPr>
          <p:cNvPr id="14" name="文字方塊 13"/>
          <p:cNvSpPr txBox="1"/>
          <p:nvPr/>
        </p:nvSpPr>
        <p:spPr>
          <a:xfrm>
            <a:off x="601716" y="1505376"/>
            <a:ext cx="1772704" cy="461665"/>
          </a:xfrm>
          <a:prstGeom prst="rect">
            <a:avLst/>
          </a:prstGeom>
          <a:noFill/>
        </p:spPr>
        <p:txBody>
          <a:bodyPr wrap="square" rtlCol="0">
            <a:spAutoFit/>
          </a:bodyPr>
          <a:lstStyle/>
          <a:p>
            <a:r>
              <a:rPr lang="en-US" altLang="zh-TW" sz="2400" dirty="0">
                <a:solidFill>
                  <a:srgbClr val="FF0000"/>
                </a:solidFill>
              </a:rPr>
              <a:t>Red Circle:</a:t>
            </a:r>
            <a:endParaRPr lang="zh-TW" altLang="en-US" sz="2400" dirty="0">
              <a:solidFill>
                <a:srgbClr val="FF0000"/>
              </a:solidFill>
            </a:endParaRPr>
          </a:p>
        </p:txBody>
      </p:sp>
      <p:sp>
        <p:nvSpPr>
          <p:cNvPr id="15" name="文字方塊 14"/>
          <p:cNvSpPr txBox="1"/>
          <p:nvPr/>
        </p:nvSpPr>
        <p:spPr>
          <a:xfrm>
            <a:off x="2049515" y="1505376"/>
            <a:ext cx="3055893" cy="461665"/>
          </a:xfrm>
          <a:prstGeom prst="rect">
            <a:avLst/>
          </a:prstGeom>
          <a:noFill/>
        </p:spPr>
        <p:txBody>
          <a:bodyPr wrap="square" rtlCol="0">
            <a:spAutoFit/>
          </a:bodyPr>
          <a:lstStyle/>
          <a:p>
            <a:r>
              <a:rPr lang="en-US" altLang="zh-TW" sz="2400" dirty="0">
                <a:solidFill>
                  <a:srgbClr val="0000FF"/>
                </a:solidFill>
              </a:rPr>
              <a:t>(If the radius is small)</a:t>
            </a:r>
            <a:endParaRPr lang="zh-TW" altLang="en-US" sz="2400" dirty="0">
              <a:solidFill>
                <a:srgbClr val="0000FF"/>
              </a:solidFill>
            </a:endParaRPr>
          </a:p>
        </p:txBody>
      </p:sp>
      <p:graphicFrame>
        <p:nvGraphicFramePr>
          <p:cNvPr id="21" name="Object 12"/>
          <p:cNvGraphicFramePr>
            <a:graphicFrameLocks noChangeAspect="1"/>
          </p:cNvGraphicFramePr>
          <p:nvPr>
            <p:extLst>
              <p:ext uri="{D42A27DB-BD31-4B8C-83A1-F6EECF244321}">
                <p14:modId xmlns:p14="http://schemas.microsoft.com/office/powerpoint/2010/main" val="2549202990"/>
              </p:ext>
            </p:extLst>
          </p:nvPr>
        </p:nvGraphicFramePr>
        <p:xfrm>
          <a:off x="752475" y="2138363"/>
          <a:ext cx="4291013" cy="508000"/>
        </p:xfrm>
        <a:graphic>
          <a:graphicData uri="http://schemas.openxmlformats.org/presentationml/2006/ole">
            <mc:AlternateContent xmlns:mc="http://schemas.openxmlformats.org/markup-compatibility/2006">
              <mc:Choice xmlns:v="urn:schemas-microsoft-com:vml" Requires="v">
                <p:oleObj spid="_x0000_s16083" name="方程式" r:id="rId4" imgW="1815840" imgH="215640" progId="Equation.3">
                  <p:embed/>
                </p:oleObj>
              </mc:Choice>
              <mc:Fallback>
                <p:oleObj name="方程式" r:id="rId4" imgW="1815840" imgH="215640" progId="Equation.3">
                  <p:embed/>
                  <p:pic>
                    <p:nvPicPr>
                      <p:cNvPr id="21" name="Object 12"/>
                      <p:cNvPicPr>
                        <a:picLocks noChangeAspect="1" noChangeArrowheads="1"/>
                      </p:cNvPicPr>
                      <p:nvPr/>
                    </p:nvPicPr>
                    <p:blipFill>
                      <a:blip r:embed="rId5"/>
                      <a:srcRect/>
                      <a:stretch>
                        <a:fillRect/>
                      </a:stretch>
                    </p:blipFill>
                    <p:spPr bwMode="auto">
                      <a:xfrm>
                        <a:off x="752475" y="2138363"/>
                        <a:ext cx="4291013" cy="508000"/>
                      </a:xfrm>
                      <a:prstGeom prst="rect">
                        <a:avLst/>
                      </a:prstGeom>
                      <a:noFill/>
                      <a:extLst/>
                    </p:spPr>
                  </p:pic>
                </p:oleObj>
              </mc:Fallback>
            </mc:AlternateContent>
          </a:graphicData>
        </a:graphic>
      </p:graphicFrame>
      <p:graphicFrame>
        <p:nvGraphicFramePr>
          <p:cNvPr id="23" name="Object 12"/>
          <p:cNvGraphicFramePr>
            <a:graphicFrameLocks noChangeAspect="1"/>
          </p:cNvGraphicFramePr>
          <p:nvPr>
            <p:extLst/>
          </p:nvPr>
        </p:nvGraphicFramePr>
        <p:xfrm>
          <a:off x="2728975" y="2608357"/>
          <a:ext cx="622300" cy="501650"/>
        </p:xfrm>
        <a:graphic>
          <a:graphicData uri="http://schemas.openxmlformats.org/presentationml/2006/ole">
            <mc:AlternateContent xmlns:mc="http://schemas.openxmlformats.org/markup-compatibility/2006">
              <mc:Choice xmlns:v="urn:schemas-microsoft-com:vml" Requires="v">
                <p:oleObj spid="_x0000_s16084" name="方程式" r:id="rId6" imgW="266400" imgH="215640" progId="Equation.3">
                  <p:embed/>
                </p:oleObj>
              </mc:Choice>
              <mc:Fallback>
                <p:oleObj name="方程式" r:id="rId6" imgW="266400" imgH="215640" progId="Equation.3">
                  <p:embed/>
                  <p:pic>
                    <p:nvPicPr>
                      <p:cNvPr id="23" name="Object 12"/>
                      <p:cNvPicPr>
                        <a:picLocks noChangeAspect="1" noChangeArrowheads="1"/>
                      </p:cNvPicPr>
                      <p:nvPr/>
                    </p:nvPicPr>
                    <p:blipFill>
                      <a:blip r:embed="rId7"/>
                      <a:srcRect/>
                      <a:stretch>
                        <a:fillRect/>
                      </a:stretch>
                    </p:blipFill>
                    <p:spPr bwMode="auto">
                      <a:xfrm>
                        <a:off x="2728975" y="2608357"/>
                        <a:ext cx="622300" cy="501650"/>
                      </a:xfrm>
                      <a:prstGeom prst="rect">
                        <a:avLst/>
                      </a:prstGeom>
                      <a:noFill/>
                      <a:extLst/>
                    </p:spPr>
                  </p:pic>
                </p:oleObj>
              </mc:Fallback>
            </mc:AlternateContent>
          </a:graphicData>
        </a:graphic>
      </p:graphicFrame>
      <p:graphicFrame>
        <p:nvGraphicFramePr>
          <p:cNvPr id="24" name="Object 12"/>
          <p:cNvGraphicFramePr>
            <a:graphicFrameLocks noChangeAspect="1"/>
          </p:cNvGraphicFramePr>
          <p:nvPr>
            <p:extLst/>
          </p:nvPr>
        </p:nvGraphicFramePr>
        <p:xfrm>
          <a:off x="4246562" y="2646457"/>
          <a:ext cx="650875" cy="501650"/>
        </p:xfrm>
        <a:graphic>
          <a:graphicData uri="http://schemas.openxmlformats.org/presentationml/2006/ole">
            <mc:AlternateContent xmlns:mc="http://schemas.openxmlformats.org/markup-compatibility/2006">
              <mc:Choice xmlns:v="urn:schemas-microsoft-com:vml" Requires="v">
                <p:oleObj spid="_x0000_s16085" name="方程式" r:id="rId8" imgW="279360" imgH="215640" progId="Equation.3">
                  <p:embed/>
                </p:oleObj>
              </mc:Choice>
              <mc:Fallback>
                <p:oleObj name="方程式" r:id="rId8" imgW="279360" imgH="215640" progId="Equation.3">
                  <p:embed/>
                  <p:pic>
                    <p:nvPicPr>
                      <p:cNvPr id="24" name="Object 12"/>
                      <p:cNvPicPr>
                        <a:picLocks noChangeAspect="1" noChangeArrowheads="1"/>
                      </p:cNvPicPr>
                      <p:nvPr/>
                    </p:nvPicPr>
                    <p:blipFill>
                      <a:blip r:embed="rId9"/>
                      <a:srcRect/>
                      <a:stretch>
                        <a:fillRect/>
                      </a:stretch>
                    </p:blipFill>
                    <p:spPr bwMode="auto">
                      <a:xfrm>
                        <a:off x="4246562" y="2646457"/>
                        <a:ext cx="650875" cy="501650"/>
                      </a:xfrm>
                      <a:prstGeom prst="rect">
                        <a:avLst/>
                      </a:prstGeom>
                      <a:noFill/>
                      <a:extLst/>
                    </p:spPr>
                  </p:pic>
                </p:oleObj>
              </mc:Fallback>
            </mc:AlternateContent>
          </a:graphicData>
        </a:graphic>
      </p:graphicFrame>
      <p:graphicFrame>
        <p:nvGraphicFramePr>
          <p:cNvPr id="25" name="Object 12"/>
          <p:cNvGraphicFramePr>
            <a:graphicFrameLocks noChangeAspect="1"/>
          </p:cNvGraphicFramePr>
          <p:nvPr>
            <p:extLst>
              <p:ext uri="{D42A27DB-BD31-4B8C-83A1-F6EECF244321}">
                <p14:modId xmlns:p14="http://schemas.microsoft.com/office/powerpoint/2010/main" val="2461298016"/>
              </p:ext>
            </p:extLst>
          </p:nvPr>
        </p:nvGraphicFramePr>
        <p:xfrm>
          <a:off x="1118214" y="4408058"/>
          <a:ext cx="622300" cy="501650"/>
        </p:xfrm>
        <a:graphic>
          <a:graphicData uri="http://schemas.openxmlformats.org/presentationml/2006/ole">
            <mc:AlternateContent xmlns:mc="http://schemas.openxmlformats.org/markup-compatibility/2006">
              <mc:Choice xmlns:v="urn:schemas-microsoft-com:vml" Requires="v">
                <p:oleObj spid="_x0000_s16086" name="方程式" r:id="rId10" imgW="266400" imgH="215640" progId="Equation.3">
                  <p:embed/>
                </p:oleObj>
              </mc:Choice>
              <mc:Fallback>
                <p:oleObj name="方程式" r:id="rId10" imgW="266400" imgH="215640" progId="Equation.3">
                  <p:embed/>
                  <p:pic>
                    <p:nvPicPr>
                      <p:cNvPr id="25" name="Object 12"/>
                      <p:cNvPicPr>
                        <a:picLocks noChangeAspect="1" noChangeArrowheads="1"/>
                      </p:cNvPicPr>
                      <p:nvPr/>
                    </p:nvPicPr>
                    <p:blipFill>
                      <a:blip r:embed="rId11"/>
                      <a:srcRect/>
                      <a:stretch>
                        <a:fillRect/>
                      </a:stretch>
                    </p:blipFill>
                    <p:spPr bwMode="auto">
                      <a:xfrm>
                        <a:off x="1118214" y="4408058"/>
                        <a:ext cx="622300" cy="501650"/>
                      </a:xfrm>
                      <a:prstGeom prst="rect">
                        <a:avLst/>
                      </a:prstGeom>
                      <a:noFill/>
                      <a:extLst/>
                    </p:spPr>
                  </p:pic>
                </p:oleObj>
              </mc:Fallback>
            </mc:AlternateContent>
          </a:graphicData>
        </a:graphic>
      </p:graphicFrame>
      <p:graphicFrame>
        <p:nvGraphicFramePr>
          <p:cNvPr id="26" name="Object 12"/>
          <p:cNvGraphicFramePr>
            <a:graphicFrameLocks noChangeAspect="1"/>
          </p:cNvGraphicFramePr>
          <p:nvPr>
            <p:extLst>
              <p:ext uri="{D42A27DB-BD31-4B8C-83A1-F6EECF244321}">
                <p14:modId xmlns:p14="http://schemas.microsoft.com/office/powerpoint/2010/main" val="2871961810"/>
              </p:ext>
            </p:extLst>
          </p:nvPr>
        </p:nvGraphicFramePr>
        <p:xfrm>
          <a:off x="2616751" y="4408058"/>
          <a:ext cx="650875" cy="501650"/>
        </p:xfrm>
        <a:graphic>
          <a:graphicData uri="http://schemas.openxmlformats.org/presentationml/2006/ole">
            <mc:AlternateContent xmlns:mc="http://schemas.openxmlformats.org/markup-compatibility/2006">
              <mc:Choice xmlns:v="urn:schemas-microsoft-com:vml" Requires="v">
                <p:oleObj spid="_x0000_s16087" name="方程式" r:id="rId12" imgW="279360" imgH="215640" progId="Equation.3">
                  <p:embed/>
                </p:oleObj>
              </mc:Choice>
              <mc:Fallback>
                <p:oleObj name="方程式" r:id="rId12" imgW="279360" imgH="215640" progId="Equation.3">
                  <p:embed/>
                  <p:pic>
                    <p:nvPicPr>
                      <p:cNvPr id="26" name="Object 12"/>
                      <p:cNvPicPr>
                        <a:picLocks noChangeAspect="1" noChangeArrowheads="1"/>
                      </p:cNvPicPr>
                      <p:nvPr/>
                    </p:nvPicPr>
                    <p:blipFill>
                      <a:blip r:embed="rId13"/>
                      <a:srcRect/>
                      <a:stretch>
                        <a:fillRect/>
                      </a:stretch>
                    </p:blipFill>
                    <p:spPr bwMode="auto">
                      <a:xfrm>
                        <a:off x="2616751" y="4408058"/>
                        <a:ext cx="650875" cy="501650"/>
                      </a:xfrm>
                      <a:prstGeom prst="rect">
                        <a:avLst/>
                      </a:prstGeom>
                      <a:noFill/>
                      <a:extLst/>
                    </p:spPr>
                  </p:pic>
                </p:oleObj>
              </mc:Fallback>
            </mc:AlternateContent>
          </a:graphicData>
        </a:graphic>
      </p:graphicFrame>
      <p:cxnSp>
        <p:nvCxnSpPr>
          <p:cNvPr id="11" name="直線接點 10"/>
          <p:cNvCxnSpPr/>
          <p:nvPr/>
        </p:nvCxnSpPr>
        <p:spPr>
          <a:xfrm>
            <a:off x="2597212" y="2627407"/>
            <a:ext cx="773113"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直線接點 26"/>
          <p:cNvCxnSpPr/>
          <p:nvPr/>
        </p:nvCxnSpPr>
        <p:spPr>
          <a:xfrm>
            <a:off x="1080114" y="4406565"/>
            <a:ext cx="773113"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p:nvPr/>
        </p:nvCxnSpPr>
        <p:spPr>
          <a:xfrm>
            <a:off x="4133850" y="2627407"/>
            <a:ext cx="773113"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9" name="直線接點 28"/>
          <p:cNvCxnSpPr/>
          <p:nvPr/>
        </p:nvCxnSpPr>
        <p:spPr>
          <a:xfrm>
            <a:off x="2507276" y="4400086"/>
            <a:ext cx="773113"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30" name="橢圓 29"/>
          <p:cNvSpPr/>
          <p:nvPr/>
        </p:nvSpPr>
        <p:spPr>
          <a:xfrm>
            <a:off x="6413344" y="3628439"/>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橢圓 30"/>
          <p:cNvSpPr/>
          <p:nvPr/>
        </p:nvSpPr>
        <p:spPr>
          <a:xfrm>
            <a:off x="5306069" y="2608357"/>
            <a:ext cx="2214550" cy="209591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32" name="Object 12"/>
          <p:cNvGraphicFramePr>
            <a:graphicFrameLocks noChangeAspect="1"/>
          </p:cNvGraphicFramePr>
          <p:nvPr>
            <p:extLst>
              <p:ext uri="{D42A27DB-BD31-4B8C-83A1-F6EECF244321}">
                <p14:modId xmlns:p14="http://schemas.microsoft.com/office/powerpoint/2010/main" val="3862091441"/>
              </p:ext>
            </p:extLst>
          </p:nvPr>
        </p:nvGraphicFramePr>
        <p:xfrm>
          <a:off x="7383438" y="2766945"/>
          <a:ext cx="1541462" cy="503237"/>
        </p:xfrm>
        <a:graphic>
          <a:graphicData uri="http://schemas.openxmlformats.org/presentationml/2006/ole">
            <mc:AlternateContent xmlns:mc="http://schemas.openxmlformats.org/markup-compatibility/2006">
              <mc:Choice xmlns:v="urn:schemas-microsoft-com:vml" Requires="v">
                <p:oleObj spid="_x0000_s16088" name="方程式" r:id="rId14" imgW="660240" imgH="215640" progId="Equation.3">
                  <p:embed/>
                </p:oleObj>
              </mc:Choice>
              <mc:Fallback>
                <p:oleObj name="方程式" r:id="rId14" imgW="660240" imgH="215640" progId="Equation.3">
                  <p:embed/>
                  <p:pic>
                    <p:nvPicPr>
                      <p:cNvPr id="32" name="Object 12"/>
                      <p:cNvPicPr>
                        <a:picLocks noChangeAspect="1" noChangeArrowheads="1"/>
                      </p:cNvPicPr>
                      <p:nvPr/>
                    </p:nvPicPr>
                    <p:blipFill>
                      <a:blip r:embed="rId15"/>
                      <a:srcRect/>
                      <a:stretch>
                        <a:fillRect/>
                      </a:stretch>
                    </p:blipFill>
                    <p:spPr bwMode="auto">
                      <a:xfrm>
                        <a:off x="7383438" y="2766945"/>
                        <a:ext cx="1541462" cy="503237"/>
                      </a:xfrm>
                      <a:prstGeom prst="rect">
                        <a:avLst/>
                      </a:prstGeom>
                      <a:noFill/>
                      <a:extLst/>
                    </p:spPr>
                  </p:pic>
                </p:oleObj>
              </mc:Fallback>
            </mc:AlternateContent>
          </a:graphicData>
        </a:graphic>
      </p:graphicFrame>
      <p:cxnSp>
        <p:nvCxnSpPr>
          <p:cNvPr id="33" name="直線單箭頭接點 32"/>
          <p:cNvCxnSpPr/>
          <p:nvPr/>
        </p:nvCxnSpPr>
        <p:spPr>
          <a:xfrm>
            <a:off x="6448294" y="3698376"/>
            <a:ext cx="1389750" cy="7628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flipV="1">
            <a:off x="6467344" y="3281994"/>
            <a:ext cx="665655" cy="416383"/>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5" name="Object 12"/>
          <p:cNvGraphicFramePr>
            <a:graphicFrameLocks noChangeAspect="1"/>
          </p:cNvGraphicFramePr>
          <p:nvPr>
            <p:extLst>
              <p:ext uri="{D42A27DB-BD31-4B8C-83A1-F6EECF244321}">
                <p14:modId xmlns:p14="http://schemas.microsoft.com/office/powerpoint/2010/main" val="4170186626"/>
              </p:ext>
            </p:extLst>
          </p:nvPr>
        </p:nvGraphicFramePr>
        <p:xfrm>
          <a:off x="7838044" y="4242636"/>
          <a:ext cx="798513" cy="503237"/>
        </p:xfrm>
        <a:graphic>
          <a:graphicData uri="http://schemas.openxmlformats.org/presentationml/2006/ole">
            <mc:AlternateContent xmlns:mc="http://schemas.openxmlformats.org/markup-compatibility/2006">
              <mc:Choice xmlns:v="urn:schemas-microsoft-com:vml" Requires="v">
                <p:oleObj spid="_x0000_s16089" name="方程式" r:id="rId16" imgW="342720" imgH="215640" progId="Equation.3">
                  <p:embed/>
                </p:oleObj>
              </mc:Choice>
              <mc:Fallback>
                <p:oleObj name="方程式" r:id="rId16" imgW="342720" imgH="215640" progId="Equation.3">
                  <p:embed/>
                  <p:pic>
                    <p:nvPicPr>
                      <p:cNvPr id="35" name="Object 12"/>
                      <p:cNvPicPr>
                        <a:picLocks noChangeAspect="1" noChangeArrowheads="1"/>
                      </p:cNvPicPr>
                      <p:nvPr/>
                    </p:nvPicPr>
                    <p:blipFill>
                      <a:blip r:embed="rId17"/>
                      <a:srcRect/>
                      <a:stretch>
                        <a:fillRect/>
                      </a:stretch>
                    </p:blipFill>
                    <p:spPr bwMode="auto">
                      <a:xfrm>
                        <a:off x="7838044" y="4242636"/>
                        <a:ext cx="798513" cy="503237"/>
                      </a:xfrm>
                      <a:prstGeom prst="rect">
                        <a:avLst/>
                      </a:prstGeom>
                      <a:noFill/>
                      <a:extLst/>
                    </p:spPr>
                  </p:pic>
                </p:oleObj>
              </mc:Fallback>
            </mc:AlternateContent>
          </a:graphicData>
        </a:graphic>
      </p:graphicFrame>
      <p:graphicFrame>
        <p:nvGraphicFramePr>
          <p:cNvPr id="36" name="Object 12"/>
          <p:cNvGraphicFramePr>
            <a:graphicFrameLocks noChangeAspect="1"/>
          </p:cNvGraphicFramePr>
          <p:nvPr>
            <p:extLst>
              <p:ext uri="{D42A27DB-BD31-4B8C-83A1-F6EECF244321}">
                <p14:modId xmlns:p14="http://schemas.microsoft.com/office/powerpoint/2010/main" val="3226150324"/>
              </p:ext>
            </p:extLst>
          </p:nvPr>
        </p:nvGraphicFramePr>
        <p:xfrm>
          <a:off x="1962909" y="5407754"/>
          <a:ext cx="2251075" cy="1125537"/>
        </p:xfrm>
        <a:graphic>
          <a:graphicData uri="http://schemas.openxmlformats.org/presentationml/2006/ole">
            <mc:AlternateContent xmlns:mc="http://schemas.openxmlformats.org/markup-compatibility/2006">
              <mc:Choice xmlns:v="urn:schemas-microsoft-com:vml" Requires="v">
                <p:oleObj spid="_x0000_s16090" name="方程式" r:id="rId18" imgW="965160" imgH="482400" progId="Equation.3">
                  <p:embed/>
                </p:oleObj>
              </mc:Choice>
              <mc:Fallback>
                <p:oleObj name="方程式" r:id="rId18" imgW="965160" imgH="482400" progId="Equation.3">
                  <p:embed/>
                  <p:pic>
                    <p:nvPicPr>
                      <p:cNvPr id="36" name="Object 12"/>
                      <p:cNvPicPr>
                        <a:picLocks noChangeAspect="1" noChangeArrowheads="1"/>
                      </p:cNvPicPr>
                      <p:nvPr/>
                    </p:nvPicPr>
                    <p:blipFill>
                      <a:blip r:embed="rId19"/>
                      <a:srcRect/>
                      <a:stretch>
                        <a:fillRect/>
                      </a:stretch>
                    </p:blipFill>
                    <p:spPr bwMode="auto">
                      <a:xfrm>
                        <a:off x="1962909" y="5407754"/>
                        <a:ext cx="2251075" cy="1125537"/>
                      </a:xfrm>
                      <a:prstGeom prst="rect">
                        <a:avLst/>
                      </a:prstGeom>
                      <a:noFill/>
                      <a:extLst/>
                    </p:spPr>
                  </p:pic>
                </p:oleObj>
              </mc:Fallback>
            </mc:AlternateContent>
          </a:graphicData>
        </a:graphic>
      </p:graphicFrame>
      <p:sp>
        <p:nvSpPr>
          <p:cNvPr id="37" name="文字方塊 36"/>
          <p:cNvSpPr txBox="1"/>
          <p:nvPr/>
        </p:nvSpPr>
        <p:spPr>
          <a:xfrm>
            <a:off x="637159" y="4906010"/>
            <a:ext cx="4411663" cy="461665"/>
          </a:xfrm>
          <a:prstGeom prst="rect">
            <a:avLst/>
          </a:prstGeom>
          <a:noFill/>
        </p:spPr>
        <p:txBody>
          <a:bodyPr wrap="square" rtlCol="0">
            <a:spAutoFit/>
          </a:bodyPr>
          <a:lstStyle/>
          <a:p>
            <a:r>
              <a:rPr lang="en-US" altLang="zh-TW" sz="2400" dirty="0"/>
              <a:t>To minimize L(</a:t>
            </a:r>
            <a:r>
              <a:rPr lang="el-GR" altLang="zh-TW" sz="2400" dirty="0"/>
              <a:t>θ</a:t>
            </a:r>
            <a:r>
              <a:rPr lang="en-US" altLang="zh-TW" sz="2400" dirty="0"/>
              <a:t>) </a:t>
            </a:r>
            <a:endParaRPr lang="zh-TW" altLang="en-US" sz="2400" dirty="0"/>
          </a:p>
        </p:txBody>
      </p:sp>
      <p:grpSp>
        <p:nvGrpSpPr>
          <p:cNvPr id="39" name="群組 38"/>
          <p:cNvGrpSpPr/>
          <p:nvPr/>
        </p:nvGrpSpPr>
        <p:grpSpPr>
          <a:xfrm>
            <a:off x="4413706" y="5395565"/>
            <a:ext cx="3325804" cy="1123950"/>
            <a:chOff x="4428377" y="5286436"/>
            <a:chExt cx="3325804" cy="1123950"/>
          </a:xfrm>
        </p:grpSpPr>
        <p:sp>
          <p:nvSpPr>
            <p:cNvPr id="16" name="向右箭號 15"/>
            <p:cNvSpPr/>
            <p:nvPr/>
          </p:nvSpPr>
          <p:spPr>
            <a:xfrm>
              <a:off x="4428377" y="5580917"/>
              <a:ext cx="585002"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38" name="Object 12"/>
            <p:cNvGraphicFramePr>
              <a:graphicFrameLocks noChangeAspect="1"/>
            </p:cNvGraphicFramePr>
            <p:nvPr>
              <p:extLst/>
            </p:nvPr>
          </p:nvGraphicFramePr>
          <p:xfrm>
            <a:off x="5177669" y="5286436"/>
            <a:ext cx="2576512" cy="1123950"/>
          </p:xfrm>
          <a:graphic>
            <a:graphicData uri="http://schemas.openxmlformats.org/presentationml/2006/ole">
              <mc:AlternateContent xmlns:mc="http://schemas.openxmlformats.org/markup-compatibility/2006">
                <mc:Choice xmlns:v="urn:schemas-microsoft-com:vml" Requires="v">
                  <p:oleObj spid="_x0000_s16091" name="方程式" r:id="rId20" imgW="1104840" imgH="482400" progId="Equation.3">
                    <p:embed/>
                  </p:oleObj>
                </mc:Choice>
                <mc:Fallback>
                  <p:oleObj name="方程式" r:id="rId20" imgW="1104840" imgH="482400" progId="Equation.3">
                    <p:embed/>
                    <p:pic>
                      <p:nvPicPr>
                        <p:cNvPr id="38" name="Object 12"/>
                        <p:cNvPicPr>
                          <a:picLocks noChangeAspect="1" noChangeArrowheads="1"/>
                        </p:cNvPicPr>
                        <p:nvPr/>
                      </p:nvPicPr>
                      <p:blipFill>
                        <a:blip r:embed="rId21"/>
                        <a:srcRect/>
                        <a:stretch>
                          <a:fillRect/>
                        </a:stretch>
                      </p:blipFill>
                      <p:spPr bwMode="auto">
                        <a:xfrm>
                          <a:off x="5177669" y="5286436"/>
                          <a:ext cx="2576512" cy="1123950"/>
                        </a:xfrm>
                        <a:prstGeom prst="rect">
                          <a:avLst/>
                        </a:prstGeom>
                        <a:noFill/>
                        <a:extLst/>
                      </p:spPr>
                    </p:pic>
                  </p:oleObj>
                </mc:Fallback>
              </mc:AlternateContent>
            </a:graphicData>
          </a:graphic>
        </p:graphicFrame>
      </p:grpSp>
      <p:cxnSp>
        <p:nvCxnSpPr>
          <p:cNvPr id="40" name="直線接點 39"/>
          <p:cNvCxnSpPr/>
          <p:nvPr/>
        </p:nvCxnSpPr>
        <p:spPr>
          <a:xfrm>
            <a:off x="1739205" y="2222384"/>
            <a:ext cx="447408" cy="421613"/>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41" name="文字方塊 40"/>
          <p:cNvSpPr txBox="1"/>
          <p:nvPr/>
        </p:nvSpPr>
        <p:spPr>
          <a:xfrm>
            <a:off x="621255" y="3010392"/>
            <a:ext cx="4411663" cy="830997"/>
          </a:xfrm>
          <a:prstGeom prst="rect">
            <a:avLst/>
          </a:prstGeom>
          <a:noFill/>
        </p:spPr>
        <p:txBody>
          <a:bodyPr wrap="square" rtlCol="0">
            <a:spAutoFit/>
          </a:bodyPr>
          <a:lstStyle/>
          <a:p>
            <a:r>
              <a:rPr lang="en-US" altLang="zh-TW" sz="2400" dirty="0"/>
              <a:t>Find </a:t>
            </a:r>
            <a:r>
              <a:rPr lang="el-GR" altLang="zh-TW" sz="2400" dirty="0"/>
              <a:t>θ</a:t>
            </a:r>
            <a:r>
              <a:rPr lang="en-US" altLang="zh-TW" sz="2400" baseline="-25000" dirty="0"/>
              <a:t>1</a:t>
            </a:r>
            <a:r>
              <a:rPr lang="en-US" altLang="zh-TW" sz="2400" dirty="0"/>
              <a:t> and </a:t>
            </a:r>
            <a:r>
              <a:rPr lang="el-GR" altLang="zh-TW" sz="2400" dirty="0"/>
              <a:t>θ</a:t>
            </a:r>
            <a:r>
              <a:rPr lang="en-US" altLang="zh-TW" sz="2400" baseline="-25000" dirty="0"/>
              <a:t>2 </a:t>
            </a:r>
            <a:r>
              <a:rPr lang="en-US" altLang="zh-TW" sz="2400" dirty="0"/>
              <a:t> in the red circle </a:t>
            </a:r>
            <a:r>
              <a:rPr lang="en-US" altLang="zh-TW" sz="2400" b="1" i="1" dirty="0"/>
              <a:t>minimizing</a:t>
            </a:r>
            <a:r>
              <a:rPr lang="en-US" altLang="zh-TW" sz="2400" dirty="0"/>
              <a:t> L(</a:t>
            </a:r>
            <a:r>
              <a:rPr lang="el-GR" altLang="zh-TW" sz="2400" dirty="0"/>
              <a:t>θ</a:t>
            </a:r>
            <a:r>
              <a:rPr lang="en-US" altLang="zh-TW" sz="2400" dirty="0"/>
              <a:t>) </a:t>
            </a:r>
            <a:endParaRPr lang="zh-TW" altLang="en-US" sz="2400" dirty="0"/>
          </a:p>
        </p:txBody>
      </p:sp>
      <p:graphicFrame>
        <p:nvGraphicFramePr>
          <p:cNvPr id="42" name="Object 12"/>
          <p:cNvGraphicFramePr>
            <a:graphicFrameLocks noChangeAspect="1"/>
          </p:cNvGraphicFramePr>
          <p:nvPr>
            <p:extLst>
              <p:ext uri="{D42A27DB-BD31-4B8C-83A1-F6EECF244321}">
                <p14:modId xmlns:p14="http://schemas.microsoft.com/office/powerpoint/2010/main" val="2591658462"/>
              </p:ext>
            </p:extLst>
          </p:nvPr>
        </p:nvGraphicFramePr>
        <p:xfrm>
          <a:off x="855633" y="3867796"/>
          <a:ext cx="3440105" cy="562980"/>
        </p:xfrm>
        <a:graphic>
          <a:graphicData uri="http://schemas.openxmlformats.org/presentationml/2006/ole">
            <mc:AlternateContent xmlns:mc="http://schemas.openxmlformats.org/markup-compatibility/2006">
              <mc:Choice xmlns:v="urn:schemas-microsoft-com:vml" Requires="v">
                <p:oleObj spid="_x0000_s16092" name="方程式" r:id="rId22" imgW="1473120" imgH="241200" progId="Equation.3">
                  <p:embed/>
                </p:oleObj>
              </mc:Choice>
              <mc:Fallback>
                <p:oleObj name="方程式" r:id="rId22" imgW="1473120" imgH="241200" progId="Equation.3">
                  <p:embed/>
                  <p:pic>
                    <p:nvPicPr>
                      <p:cNvPr id="19" name="Object 12"/>
                      <p:cNvPicPr>
                        <a:picLocks noChangeAspect="1" noChangeArrowheads="1"/>
                      </p:cNvPicPr>
                      <p:nvPr/>
                    </p:nvPicPr>
                    <p:blipFill>
                      <a:blip r:embed="rId23"/>
                      <a:srcRect/>
                      <a:stretch>
                        <a:fillRect/>
                      </a:stretch>
                    </p:blipFill>
                    <p:spPr bwMode="auto">
                      <a:xfrm>
                        <a:off x="855633" y="3867796"/>
                        <a:ext cx="3440105" cy="562980"/>
                      </a:xfrm>
                      <a:prstGeom prst="rect">
                        <a:avLst/>
                      </a:prstGeom>
                      <a:noFill/>
                      <a:extLst/>
                    </p:spPr>
                  </p:pic>
                </p:oleObj>
              </mc:Fallback>
            </mc:AlternateContent>
          </a:graphicData>
        </a:graphic>
      </p:graphicFrame>
      <p:cxnSp>
        <p:nvCxnSpPr>
          <p:cNvPr id="47" name="直線接點 46"/>
          <p:cNvCxnSpPr/>
          <p:nvPr/>
        </p:nvCxnSpPr>
        <p:spPr>
          <a:xfrm>
            <a:off x="3316670" y="3450072"/>
            <a:ext cx="114135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p:nvPr/>
        </p:nvCxnSpPr>
        <p:spPr>
          <a:xfrm>
            <a:off x="3878350" y="3450072"/>
            <a:ext cx="0" cy="47899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p:nvPr/>
        </p:nvCxnSpPr>
        <p:spPr>
          <a:xfrm flipH="1" flipV="1">
            <a:off x="5514280" y="3107186"/>
            <a:ext cx="840894" cy="521253"/>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3" name="Object 12"/>
          <p:cNvGraphicFramePr>
            <a:graphicFrameLocks noChangeAspect="1"/>
          </p:cNvGraphicFramePr>
          <p:nvPr>
            <p:extLst>
              <p:ext uri="{D42A27DB-BD31-4B8C-83A1-F6EECF244321}">
                <p14:modId xmlns:p14="http://schemas.microsoft.com/office/powerpoint/2010/main" val="1087412587"/>
              </p:ext>
            </p:extLst>
          </p:nvPr>
        </p:nvGraphicFramePr>
        <p:xfrm>
          <a:off x="5195543" y="2587029"/>
          <a:ext cx="1541462" cy="503237"/>
        </p:xfrm>
        <a:graphic>
          <a:graphicData uri="http://schemas.openxmlformats.org/presentationml/2006/ole">
            <mc:AlternateContent xmlns:mc="http://schemas.openxmlformats.org/markup-compatibility/2006">
              <mc:Choice xmlns:v="urn:schemas-microsoft-com:vml" Requires="v">
                <p:oleObj spid="_x0000_s16093" name="方程式" r:id="rId14" imgW="660240" imgH="215640" progId="Equation.3">
                  <p:embed/>
                </p:oleObj>
              </mc:Choice>
              <mc:Fallback>
                <p:oleObj name="方程式" r:id="rId14" imgW="660240" imgH="215640" progId="Equation.3">
                  <p:embed/>
                  <p:pic>
                    <p:nvPicPr>
                      <p:cNvPr id="32" name="Object 12"/>
                      <p:cNvPicPr>
                        <a:picLocks noChangeAspect="1" noChangeArrowheads="1"/>
                      </p:cNvPicPr>
                      <p:nvPr/>
                    </p:nvPicPr>
                    <p:blipFill>
                      <a:blip r:embed="rId15"/>
                      <a:srcRect/>
                      <a:stretch>
                        <a:fillRect/>
                      </a:stretch>
                    </p:blipFill>
                    <p:spPr bwMode="auto">
                      <a:xfrm>
                        <a:off x="5195543" y="2587029"/>
                        <a:ext cx="1541462" cy="503237"/>
                      </a:xfrm>
                      <a:prstGeom prst="rect">
                        <a:avLst/>
                      </a:prstGeom>
                      <a:noFill/>
                      <a:extLst/>
                    </p:spPr>
                  </p:pic>
                </p:oleObj>
              </mc:Fallback>
            </mc:AlternateContent>
          </a:graphicData>
        </a:graphic>
      </p:graphicFrame>
    </p:spTree>
    <p:extLst>
      <p:ext uri="{BB962C8B-B14F-4D97-AF65-F5344CB8AC3E}">
        <p14:creationId xmlns:p14="http://schemas.microsoft.com/office/powerpoint/2010/main" val="1799973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par>
                                <p:cTn id="55" presetID="1" presetClass="exit" presetSubtype="0" fill="hold" nodeType="withEffect">
                                  <p:stCondLst>
                                    <p:cond delay="0"/>
                                  </p:stCondLst>
                                  <p:childTnLst>
                                    <p:set>
                                      <p:cBhvr>
                                        <p:cTn id="56" dur="1" fill="hold">
                                          <p:stCondLst>
                                            <p:cond delay="0"/>
                                          </p:stCondLst>
                                        </p:cTn>
                                        <p:tgtEl>
                                          <p:spTgt spid="34"/>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32"/>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5543793" y="2371024"/>
            <a:ext cx="3413370" cy="1011604"/>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 name="標題 1"/>
          <p:cNvSpPr>
            <a:spLocks noGrp="1"/>
          </p:cNvSpPr>
          <p:nvPr>
            <p:ph type="title"/>
          </p:nvPr>
        </p:nvSpPr>
        <p:spPr/>
        <p:txBody>
          <a:bodyPr/>
          <a:lstStyle/>
          <a:p>
            <a:r>
              <a:rPr lang="en-US" altLang="zh-TW" dirty="0"/>
              <a:t>Back to Formal Derivation</a:t>
            </a:r>
            <a:endParaRPr lang="zh-TW" altLang="en-US" dirty="0"/>
          </a:p>
        </p:txBody>
      </p:sp>
      <mc:AlternateContent xmlns:mc="http://schemas.openxmlformats.org/markup-compatibility/2006" xmlns:a14="http://schemas.microsoft.com/office/drawing/2010/main">
        <mc:Choice Requires="a14">
          <p:sp>
            <p:nvSpPr>
              <p:cNvPr id="17" name="文字方塊 16"/>
              <p:cNvSpPr txBox="1"/>
              <p:nvPr/>
            </p:nvSpPr>
            <p:spPr>
              <a:xfrm>
                <a:off x="570595" y="3485194"/>
                <a:ext cx="8066540" cy="476221"/>
              </a:xfrm>
              <a:prstGeom prst="rect">
                <a:avLst/>
              </a:prstGeom>
              <a:noFill/>
            </p:spPr>
            <p:txBody>
              <a:bodyPr wrap="square" rtlCol="0">
                <a:spAutoFit/>
              </a:bodyPr>
              <a:lstStyle/>
              <a:p>
                <a:r>
                  <a:rPr lang="en-US" altLang="zh-TW" sz="2400" dirty="0"/>
                  <a:t>Find </a:t>
                </a:r>
                <a14:m>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b="0" i="1" smtClean="0">
                            <a:latin typeface="Cambria Math" panose="02040503050406030204" pitchFamily="18" charset="0"/>
                          </a:rPr>
                          <m:t>1</m:t>
                        </m:r>
                      </m:sub>
                    </m:sSub>
                  </m:oMath>
                </a14:m>
                <a:r>
                  <a:rPr lang="en-US" altLang="zh-TW" sz="2400" dirty="0"/>
                  <a:t> and </a:t>
                </a:r>
                <a14:m>
                  <m:oMath xmlns:m="http://schemas.openxmlformats.org/officeDocument/2006/math">
                    <m:sSub>
                      <m:sSubPr>
                        <m:ctrlPr>
                          <a:rPr lang="en-US" altLang="zh-TW" sz="2400" i="1">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b="0" i="1" smtClean="0">
                            <a:latin typeface="Cambria Math" panose="02040503050406030204" pitchFamily="18" charset="0"/>
                          </a:rPr>
                          <m:t>2</m:t>
                        </m:r>
                      </m:sub>
                    </m:sSub>
                  </m:oMath>
                </a14:m>
                <a:r>
                  <a:rPr lang="en-US" altLang="zh-TW" sz="2400" dirty="0"/>
                  <a:t> yielding the smallest value of </a:t>
                </a:r>
                <a14:m>
                  <m:oMath xmlns:m="http://schemas.openxmlformats.org/officeDocument/2006/math">
                    <m:r>
                      <a:rPr lang="en-US" altLang="zh-TW" sz="2400" b="0" i="1" smtClean="0">
                        <a:latin typeface="Cambria Math" panose="02040503050406030204" pitchFamily="18" charset="0"/>
                      </a:rPr>
                      <m:t>𝐿</m:t>
                    </m:r>
                    <m:d>
                      <m:dPr>
                        <m:ctrlPr>
                          <a:rPr lang="en-US" altLang="zh-TW" sz="2400" b="0" i="1" smtClean="0">
                            <a:latin typeface="Cambria Math" panose="02040503050406030204" pitchFamily="18" charset="0"/>
                          </a:rPr>
                        </m:ctrlPr>
                      </m:dPr>
                      <m:e>
                        <m:r>
                          <a:rPr lang="zh-TW" altLang="en-US" sz="2400" b="0" i="1" smtClean="0">
                            <a:latin typeface="Cambria Math" panose="02040503050406030204" pitchFamily="18" charset="0"/>
                          </a:rPr>
                          <m:t>𝜃</m:t>
                        </m:r>
                      </m:e>
                    </m:d>
                  </m:oMath>
                </a14:m>
                <a:r>
                  <a:rPr lang="en-US" altLang="zh-TW" sz="2400" dirty="0"/>
                  <a:t> in the circle</a:t>
                </a:r>
                <a:endParaRPr lang="zh-TW" altLang="en-US" sz="24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570595" y="3485194"/>
                <a:ext cx="8066540" cy="476221"/>
              </a:xfrm>
              <a:prstGeom prst="rect">
                <a:avLst/>
              </a:prstGeom>
              <a:blipFill>
                <a:blip r:embed="rId4"/>
                <a:stretch>
                  <a:fillRect l="-1209" t="-10256" b="-25641"/>
                </a:stretch>
              </a:blipFill>
            </p:spPr>
            <p:txBody>
              <a:bodyPr/>
              <a:lstStyle/>
              <a:p>
                <a:r>
                  <a:rPr lang="zh-TW" altLang="en-US">
                    <a:noFill/>
                  </a:rPr>
                  <a:t> </a:t>
                </a:r>
              </a:p>
            </p:txBody>
          </p:sp>
        </mc:Fallback>
      </mc:AlternateContent>
      <p:graphicFrame>
        <p:nvGraphicFramePr>
          <p:cNvPr id="32" name="Object 12"/>
          <p:cNvGraphicFramePr>
            <a:graphicFrameLocks noChangeAspect="1"/>
          </p:cNvGraphicFramePr>
          <p:nvPr>
            <p:extLst>
              <p:ext uri="{D42A27DB-BD31-4B8C-83A1-F6EECF244321}">
                <p14:modId xmlns:p14="http://schemas.microsoft.com/office/powerpoint/2010/main" val="2133785128"/>
              </p:ext>
            </p:extLst>
          </p:nvPr>
        </p:nvGraphicFramePr>
        <p:xfrm>
          <a:off x="854055" y="4346294"/>
          <a:ext cx="2576512" cy="1123950"/>
        </p:xfrm>
        <a:graphic>
          <a:graphicData uri="http://schemas.openxmlformats.org/presentationml/2006/ole">
            <mc:AlternateContent xmlns:mc="http://schemas.openxmlformats.org/markup-compatibility/2006">
              <mc:Choice xmlns:v="urn:schemas-microsoft-com:vml" Requires="v">
                <p:oleObj spid="_x0000_s13632" name="方程式" r:id="rId5" imgW="1104840" imgH="482400" progId="Equation.3">
                  <p:embed/>
                </p:oleObj>
              </mc:Choice>
              <mc:Fallback>
                <p:oleObj name="方程式" r:id="rId5" imgW="1104840" imgH="482400" progId="Equation.3">
                  <p:embed/>
                  <p:pic>
                    <p:nvPicPr>
                      <p:cNvPr id="32" name="Object 12"/>
                      <p:cNvPicPr>
                        <a:picLocks noChangeAspect="1" noChangeArrowheads="1"/>
                      </p:cNvPicPr>
                      <p:nvPr/>
                    </p:nvPicPr>
                    <p:blipFill>
                      <a:blip r:embed="rId6"/>
                      <a:srcRect/>
                      <a:stretch>
                        <a:fillRect/>
                      </a:stretch>
                    </p:blipFill>
                    <p:spPr bwMode="auto">
                      <a:xfrm>
                        <a:off x="854055" y="4346294"/>
                        <a:ext cx="2576512" cy="1123950"/>
                      </a:xfrm>
                      <a:prstGeom prst="rect">
                        <a:avLst/>
                      </a:prstGeom>
                      <a:noFill/>
                      <a:extLst/>
                    </p:spPr>
                  </p:pic>
                </p:oleObj>
              </mc:Fallback>
            </mc:AlternateContent>
          </a:graphicData>
        </a:graphic>
      </p:graphicFrame>
      <p:graphicFrame>
        <p:nvGraphicFramePr>
          <p:cNvPr id="46" name="Object 12"/>
          <p:cNvGraphicFramePr>
            <a:graphicFrameLocks noChangeAspect="1"/>
          </p:cNvGraphicFramePr>
          <p:nvPr>
            <p:extLst>
              <p:ext uri="{D42A27DB-BD31-4B8C-83A1-F6EECF244321}">
                <p14:modId xmlns:p14="http://schemas.microsoft.com/office/powerpoint/2010/main" val="49089781"/>
              </p:ext>
            </p:extLst>
          </p:nvPr>
        </p:nvGraphicFramePr>
        <p:xfrm>
          <a:off x="3592513" y="3916363"/>
          <a:ext cx="2841625" cy="2011362"/>
        </p:xfrm>
        <a:graphic>
          <a:graphicData uri="http://schemas.openxmlformats.org/presentationml/2006/ole">
            <mc:AlternateContent xmlns:mc="http://schemas.openxmlformats.org/markup-compatibility/2006">
              <mc:Choice xmlns:v="urn:schemas-microsoft-com:vml" Requires="v">
                <p:oleObj spid="_x0000_s13633" name="方程式" r:id="rId7" imgW="1218960" imgH="863280" progId="Equation.3">
                  <p:embed/>
                </p:oleObj>
              </mc:Choice>
              <mc:Fallback>
                <p:oleObj name="方程式" r:id="rId7" imgW="1218960" imgH="863280" progId="Equation.3">
                  <p:embed/>
                  <p:pic>
                    <p:nvPicPr>
                      <p:cNvPr id="46" name="Object 12"/>
                      <p:cNvPicPr>
                        <a:picLocks noChangeAspect="1" noChangeArrowheads="1"/>
                      </p:cNvPicPr>
                      <p:nvPr/>
                    </p:nvPicPr>
                    <p:blipFill>
                      <a:blip r:embed="rId8"/>
                      <a:srcRect/>
                      <a:stretch>
                        <a:fillRect/>
                      </a:stretch>
                    </p:blipFill>
                    <p:spPr bwMode="auto">
                      <a:xfrm>
                        <a:off x="3592513" y="3916363"/>
                        <a:ext cx="2841625" cy="2011362"/>
                      </a:xfrm>
                      <a:prstGeom prst="rect">
                        <a:avLst/>
                      </a:prstGeom>
                      <a:noFill/>
                      <a:extLst/>
                    </p:spPr>
                  </p:pic>
                </p:oleObj>
              </mc:Fallback>
            </mc:AlternateContent>
          </a:graphicData>
        </a:graphic>
      </p:graphicFrame>
      <p:sp>
        <p:nvSpPr>
          <p:cNvPr id="48" name="文字方塊 47"/>
          <p:cNvSpPr txBox="1"/>
          <p:nvPr/>
        </p:nvSpPr>
        <p:spPr>
          <a:xfrm>
            <a:off x="6450522" y="4530327"/>
            <a:ext cx="2312758" cy="830997"/>
          </a:xfrm>
          <a:prstGeom prst="rect">
            <a:avLst/>
          </a:prstGeom>
          <a:noFill/>
        </p:spPr>
        <p:txBody>
          <a:bodyPr wrap="square" rtlCol="0">
            <a:spAutoFit/>
          </a:bodyPr>
          <a:lstStyle/>
          <a:p>
            <a:r>
              <a:rPr lang="en-US" altLang="zh-TW" sz="2400" dirty="0">
                <a:solidFill>
                  <a:srgbClr val="0000FF"/>
                </a:solidFill>
              </a:rPr>
              <a:t>This is gradient descent.</a:t>
            </a:r>
            <a:endParaRPr lang="zh-TW" altLang="en-US" sz="2400" dirty="0">
              <a:solidFill>
                <a:srgbClr val="0000FF"/>
              </a:solidFill>
            </a:endParaRPr>
          </a:p>
        </p:txBody>
      </p:sp>
      <p:sp>
        <p:nvSpPr>
          <p:cNvPr id="15" name="矩形 14"/>
          <p:cNvSpPr/>
          <p:nvPr/>
        </p:nvSpPr>
        <p:spPr>
          <a:xfrm>
            <a:off x="7132878" y="1791909"/>
            <a:ext cx="1824285" cy="1491914"/>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6" name="文字方塊 15"/>
          <p:cNvSpPr txBox="1"/>
          <p:nvPr/>
        </p:nvSpPr>
        <p:spPr>
          <a:xfrm>
            <a:off x="528638" y="1511024"/>
            <a:ext cx="3513992" cy="461665"/>
          </a:xfrm>
          <a:prstGeom prst="rect">
            <a:avLst/>
          </a:prstGeom>
          <a:noFill/>
        </p:spPr>
        <p:txBody>
          <a:bodyPr wrap="square" rtlCol="0">
            <a:spAutoFit/>
          </a:bodyPr>
          <a:lstStyle/>
          <a:p>
            <a:r>
              <a:rPr lang="en-US" altLang="zh-TW" sz="2400" dirty="0">
                <a:solidFill>
                  <a:srgbClr val="0000FF"/>
                </a:solidFill>
              </a:rPr>
              <a:t>Based on Taylor Series:</a:t>
            </a:r>
            <a:endParaRPr lang="zh-TW" altLang="en-US" sz="2400" dirty="0">
              <a:solidFill>
                <a:srgbClr val="0000FF"/>
              </a:solidFill>
            </a:endParaRPr>
          </a:p>
        </p:txBody>
      </p:sp>
      <p:sp>
        <p:nvSpPr>
          <p:cNvPr id="18" name="文字方塊 17"/>
          <p:cNvSpPr txBox="1"/>
          <p:nvPr/>
        </p:nvSpPr>
        <p:spPr>
          <a:xfrm>
            <a:off x="528638" y="1866495"/>
            <a:ext cx="6604240" cy="461665"/>
          </a:xfrm>
          <a:prstGeom prst="rect">
            <a:avLst/>
          </a:prstGeom>
          <a:noFill/>
        </p:spPr>
        <p:txBody>
          <a:bodyPr wrap="square" rtlCol="0">
            <a:spAutoFit/>
          </a:bodyPr>
          <a:lstStyle/>
          <a:p>
            <a:r>
              <a:rPr lang="en-US" altLang="zh-TW" sz="2400" dirty="0">
                <a:solidFill>
                  <a:srgbClr val="FF0000"/>
                </a:solidFill>
              </a:rPr>
              <a:t>If the red circle is </a:t>
            </a:r>
            <a:r>
              <a:rPr lang="en-US" altLang="zh-TW" sz="2400" b="1" i="1" u="sng" dirty="0">
                <a:solidFill>
                  <a:srgbClr val="FF0000"/>
                </a:solidFill>
              </a:rPr>
              <a:t>small enough</a:t>
            </a:r>
            <a:r>
              <a:rPr lang="en-US" altLang="zh-TW" sz="2400" dirty="0">
                <a:solidFill>
                  <a:srgbClr val="FF0000"/>
                </a:solidFill>
              </a:rPr>
              <a:t>, in the red circle</a:t>
            </a:r>
            <a:endParaRPr lang="zh-TW" altLang="en-US" sz="2400" dirty="0">
              <a:solidFill>
                <a:srgbClr val="FF0000"/>
              </a:solidFill>
            </a:endParaRPr>
          </a:p>
        </p:txBody>
      </p:sp>
      <p:graphicFrame>
        <p:nvGraphicFramePr>
          <p:cNvPr id="19" name="Object 12"/>
          <p:cNvGraphicFramePr>
            <a:graphicFrameLocks noChangeAspect="1"/>
          </p:cNvGraphicFramePr>
          <p:nvPr>
            <p:extLst>
              <p:ext uri="{D42A27DB-BD31-4B8C-83A1-F6EECF244321}">
                <p14:modId xmlns:p14="http://schemas.microsoft.com/office/powerpoint/2010/main" val="3088657399"/>
              </p:ext>
            </p:extLst>
          </p:nvPr>
        </p:nvGraphicFramePr>
        <p:xfrm>
          <a:off x="628650" y="2429631"/>
          <a:ext cx="4292600" cy="508000"/>
        </p:xfrm>
        <a:graphic>
          <a:graphicData uri="http://schemas.openxmlformats.org/presentationml/2006/ole">
            <mc:AlternateContent xmlns:mc="http://schemas.openxmlformats.org/markup-compatibility/2006">
              <mc:Choice xmlns:v="urn:schemas-microsoft-com:vml" Requires="v">
                <p:oleObj spid="_x0000_s13634" name="方程式" r:id="rId9" imgW="1815840" imgH="215640" progId="Equation.3">
                  <p:embed/>
                </p:oleObj>
              </mc:Choice>
              <mc:Fallback>
                <p:oleObj name="方程式" r:id="rId9" imgW="1815840" imgH="215640" progId="Equation.3">
                  <p:embed/>
                  <p:pic>
                    <p:nvPicPr>
                      <p:cNvPr id="7" name="Object 12"/>
                      <p:cNvPicPr>
                        <a:picLocks noChangeAspect="1" noChangeArrowheads="1"/>
                      </p:cNvPicPr>
                      <p:nvPr/>
                    </p:nvPicPr>
                    <p:blipFill>
                      <a:blip r:embed="rId10"/>
                      <a:srcRect/>
                      <a:stretch>
                        <a:fillRect/>
                      </a:stretch>
                    </p:blipFill>
                    <p:spPr bwMode="auto">
                      <a:xfrm>
                        <a:off x="628650" y="2429631"/>
                        <a:ext cx="4292600" cy="508000"/>
                      </a:xfrm>
                      <a:prstGeom prst="rect">
                        <a:avLst/>
                      </a:prstGeom>
                      <a:noFill/>
                      <a:extLst/>
                    </p:spPr>
                  </p:pic>
                </p:oleObj>
              </mc:Fallback>
            </mc:AlternateContent>
          </a:graphicData>
        </a:graphic>
      </p:graphicFrame>
      <p:graphicFrame>
        <p:nvGraphicFramePr>
          <p:cNvPr id="20" name="Object 12"/>
          <p:cNvGraphicFramePr>
            <a:graphicFrameLocks noChangeAspect="1"/>
          </p:cNvGraphicFramePr>
          <p:nvPr>
            <p:extLst>
              <p:ext uri="{D42A27DB-BD31-4B8C-83A1-F6EECF244321}">
                <p14:modId xmlns:p14="http://schemas.microsoft.com/office/powerpoint/2010/main" val="916886644"/>
              </p:ext>
            </p:extLst>
          </p:nvPr>
        </p:nvGraphicFramePr>
        <p:xfrm>
          <a:off x="7242175" y="1890713"/>
          <a:ext cx="1574800" cy="515937"/>
        </p:xfrm>
        <a:graphic>
          <a:graphicData uri="http://schemas.openxmlformats.org/presentationml/2006/ole">
            <mc:AlternateContent xmlns:mc="http://schemas.openxmlformats.org/markup-compatibility/2006">
              <mc:Choice xmlns:v="urn:schemas-microsoft-com:vml" Requires="v">
                <p:oleObj spid="_x0000_s13635" name="方程式" r:id="rId11" imgW="660240" imgH="215640" progId="Equation.3">
                  <p:embed/>
                </p:oleObj>
              </mc:Choice>
              <mc:Fallback>
                <p:oleObj name="方程式" r:id="rId11" imgW="660240" imgH="215640" progId="Equation.3">
                  <p:embed/>
                  <p:pic>
                    <p:nvPicPr>
                      <p:cNvPr id="9" name="Object 12"/>
                      <p:cNvPicPr>
                        <a:picLocks noChangeAspect="1" noChangeArrowheads="1"/>
                      </p:cNvPicPr>
                      <p:nvPr/>
                    </p:nvPicPr>
                    <p:blipFill>
                      <a:blip r:embed="rId12"/>
                      <a:srcRect/>
                      <a:stretch>
                        <a:fillRect/>
                      </a:stretch>
                    </p:blipFill>
                    <p:spPr bwMode="auto">
                      <a:xfrm>
                        <a:off x="7242175" y="1890713"/>
                        <a:ext cx="1574800" cy="515937"/>
                      </a:xfrm>
                      <a:prstGeom prst="rect">
                        <a:avLst/>
                      </a:prstGeom>
                      <a:noFill/>
                      <a:extLst/>
                    </p:spPr>
                  </p:pic>
                </p:oleObj>
              </mc:Fallback>
            </mc:AlternateContent>
          </a:graphicData>
        </a:graphic>
      </p:graphicFrame>
      <p:graphicFrame>
        <p:nvGraphicFramePr>
          <p:cNvPr id="21" name="Object 12"/>
          <p:cNvGraphicFramePr>
            <a:graphicFrameLocks noChangeAspect="1"/>
          </p:cNvGraphicFramePr>
          <p:nvPr>
            <p:extLst>
              <p:ext uri="{D42A27DB-BD31-4B8C-83A1-F6EECF244321}">
                <p14:modId xmlns:p14="http://schemas.microsoft.com/office/powerpoint/2010/main" val="1506831192"/>
              </p:ext>
            </p:extLst>
          </p:nvPr>
        </p:nvGraphicFramePr>
        <p:xfrm>
          <a:off x="5589588" y="2449513"/>
          <a:ext cx="3290887" cy="911225"/>
        </p:xfrm>
        <a:graphic>
          <a:graphicData uri="http://schemas.openxmlformats.org/presentationml/2006/ole">
            <mc:AlternateContent xmlns:mc="http://schemas.openxmlformats.org/markup-compatibility/2006">
              <mc:Choice xmlns:v="urn:schemas-microsoft-com:vml" Requires="v">
                <p:oleObj spid="_x0000_s13636" name="方程式" r:id="rId13" imgW="1562040" imgH="431640" progId="Equation.3">
                  <p:embed/>
                </p:oleObj>
              </mc:Choice>
              <mc:Fallback>
                <p:oleObj name="方程式" r:id="rId13" imgW="1562040" imgH="431640" progId="Equation.3">
                  <p:embed/>
                  <p:pic>
                    <p:nvPicPr>
                      <p:cNvPr id="8" name="Object 12"/>
                      <p:cNvPicPr>
                        <a:picLocks noChangeAspect="1" noChangeArrowheads="1"/>
                      </p:cNvPicPr>
                      <p:nvPr/>
                    </p:nvPicPr>
                    <p:blipFill>
                      <a:blip r:embed="rId14"/>
                      <a:srcRect/>
                      <a:stretch>
                        <a:fillRect/>
                      </a:stretch>
                    </p:blipFill>
                    <p:spPr bwMode="auto">
                      <a:xfrm>
                        <a:off x="5589588" y="2449513"/>
                        <a:ext cx="3290887" cy="911225"/>
                      </a:xfrm>
                      <a:prstGeom prst="rect">
                        <a:avLst/>
                      </a:prstGeom>
                      <a:noFill/>
                      <a:extLst/>
                    </p:spPr>
                  </p:pic>
                </p:oleObj>
              </mc:Fallback>
            </mc:AlternateContent>
          </a:graphicData>
        </a:graphic>
      </p:graphicFrame>
      <p:sp>
        <p:nvSpPr>
          <p:cNvPr id="23" name="文字方塊 22"/>
          <p:cNvSpPr txBox="1"/>
          <p:nvPr/>
        </p:nvSpPr>
        <p:spPr>
          <a:xfrm>
            <a:off x="7392987" y="1374732"/>
            <a:ext cx="1273175" cy="461665"/>
          </a:xfrm>
          <a:prstGeom prst="rect">
            <a:avLst/>
          </a:prstGeom>
          <a:noFill/>
        </p:spPr>
        <p:txBody>
          <a:bodyPr wrap="square" rtlCol="0">
            <a:spAutoFit/>
          </a:bodyPr>
          <a:lstStyle/>
          <a:p>
            <a:pPr algn="ctr"/>
            <a:r>
              <a:rPr lang="en-US" altLang="zh-TW" sz="2400" dirty="0">
                <a:solidFill>
                  <a:srgbClr val="0070C0"/>
                </a:solidFill>
              </a:rPr>
              <a:t>constant</a:t>
            </a:r>
            <a:endParaRPr lang="zh-TW" altLang="en-US" sz="2400" dirty="0">
              <a:solidFill>
                <a:srgbClr val="0070C0"/>
              </a:solidFill>
            </a:endParaRPr>
          </a:p>
        </p:txBody>
      </p:sp>
      <p:sp>
        <p:nvSpPr>
          <p:cNvPr id="4" name="文字方塊 3"/>
          <p:cNvSpPr txBox="1"/>
          <p:nvPr/>
        </p:nvSpPr>
        <p:spPr>
          <a:xfrm>
            <a:off x="570595" y="5796494"/>
            <a:ext cx="8573405" cy="461665"/>
          </a:xfrm>
          <a:prstGeom prst="rect">
            <a:avLst/>
          </a:prstGeom>
          <a:noFill/>
        </p:spPr>
        <p:txBody>
          <a:bodyPr wrap="square" rtlCol="0">
            <a:spAutoFit/>
          </a:bodyPr>
          <a:lstStyle/>
          <a:p>
            <a:r>
              <a:rPr lang="en-US" altLang="zh-TW" sz="2400" dirty="0"/>
              <a:t>Not satisfied if the red circle (learning rate) is not small enough</a:t>
            </a:r>
            <a:endParaRPr lang="zh-TW" altLang="en-US" sz="2400" dirty="0"/>
          </a:p>
        </p:txBody>
      </p:sp>
      <p:sp>
        <p:nvSpPr>
          <p:cNvPr id="25" name="文字方塊 24"/>
          <p:cNvSpPr txBox="1"/>
          <p:nvPr/>
        </p:nvSpPr>
        <p:spPr>
          <a:xfrm>
            <a:off x="570594" y="6278190"/>
            <a:ext cx="8573405" cy="461665"/>
          </a:xfrm>
          <a:prstGeom prst="rect">
            <a:avLst/>
          </a:prstGeom>
          <a:noFill/>
        </p:spPr>
        <p:txBody>
          <a:bodyPr wrap="square" rtlCol="0">
            <a:spAutoFit/>
          </a:bodyPr>
          <a:lstStyle/>
          <a:p>
            <a:r>
              <a:rPr lang="en-US" altLang="zh-TW" sz="2400" dirty="0"/>
              <a:t>You can consider the second order term, e.g. Newton’s method.</a:t>
            </a:r>
            <a:endParaRPr lang="zh-TW" altLang="en-US" sz="2400" dirty="0"/>
          </a:p>
        </p:txBody>
      </p:sp>
      <p:sp>
        <p:nvSpPr>
          <p:cNvPr id="3" name="箭號: 弧形右彎 2"/>
          <p:cNvSpPr/>
          <p:nvPr/>
        </p:nvSpPr>
        <p:spPr>
          <a:xfrm>
            <a:off x="101600" y="2683631"/>
            <a:ext cx="527050" cy="3343695"/>
          </a:xfrm>
          <a:prstGeom prst="curv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solidFill>
                <a:schemeClr val="tx1"/>
              </a:solidFill>
            </a:endParaRPr>
          </a:p>
        </p:txBody>
      </p:sp>
    </p:spTree>
    <p:extLst>
      <p:ext uri="{BB962C8B-B14F-4D97-AF65-F5344CB8AC3E}">
        <p14:creationId xmlns:p14="http://schemas.microsoft.com/office/powerpoint/2010/main" val="3295540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48" grpId="0"/>
      <p:bldP spid="4" grpId="0"/>
      <p:bldP spid="25" grpId="0"/>
      <p:bldP spid="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263137"/>
            <a:ext cx="7772400" cy="2387600"/>
          </a:xfrm>
        </p:spPr>
        <p:txBody>
          <a:bodyPr/>
          <a:lstStyle/>
          <a:p>
            <a:r>
              <a:rPr lang="en-US" altLang="zh-TW" dirty="0">
                <a:solidFill>
                  <a:srgbClr val="FF0000"/>
                </a:solidFill>
              </a:rPr>
              <a:t>End of Warning </a:t>
            </a:r>
            <a:endParaRPr lang="zh-TW" altLang="en-US" dirty="0">
              <a:solidFill>
                <a:srgbClr val="FF0000"/>
              </a:solidFill>
            </a:endParaRPr>
          </a:p>
        </p:txBody>
      </p:sp>
    </p:spTree>
    <p:extLst>
      <p:ext uri="{BB962C8B-B14F-4D97-AF65-F5344CB8AC3E}">
        <p14:creationId xmlns:p14="http://schemas.microsoft.com/office/powerpoint/2010/main" val="543773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Question</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en-US" altLang="zh-TW" dirty="0"/>
                  <a:t>When solving: </a:t>
                </a:r>
              </a:p>
              <a:p>
                <a:endParaRPr lang="en-US" altLang="zh-TW" dirty="0"/>
              </a:p>
              <a:p>
                <a:endParaRPr lang="en-US" altLang="zh-TW" dirty="0"/>
              </a:p>
              <a:p>
                <a:r>
                  <a:rPr lang="en-US" altLang="zh-TW" dirty="0"/>
                  <a:t>Each time we update the parameters, we obtain </a:t>
                </a:r>
                <a14:m>
                  <m:oMath xmlns:m="http://schemas.openxmlformats.org/officeDocument/2006/math">
                    <m:r>
                      <a:rPr lang="zh-TW" altLang="en-US" i="1">
                        <a:latin typeface="Cambria Math" panose="02040503050406030204" pitchFamily="18" charset="0"/>
                      </a:rPr>
                      <m:t>𝜃</m:t>
                    </m:r>
                  </m:oMath>
                </a14:m>
                <a:r>
                  <a:rPr lang="zh-TW" altLang="en-US" dirty="0"/>
                  <a:t> </a:t>
                </a:r>
                <a:r>
                  <a:rPr lang="en-US" altLang="zh-TW" dirty="0"/>
                  <a:t>that makes </a:t>
                </a:r>
                <a14:m>
                  <m:oMath xmlns:m="http://schemas.openxmlformats.org/officeDocument/2006/math">
                    <m:r>
                      <a:rPr lang="en-US" altLang="zh-TW" i="1">
                        <a:latin typeface="Cambria Math" panose="02040503050406030204" pitchFamily="18" charset="0"/>
                      </a:rPr>
                      <m:t>𝐿</m:t>
                    </m:r>
                    <m:d>
                      <m:dPr>
                        <m:ctrlPr>
                          <a:rPr lang="en-US" altLang="zh-TW" i="1">
                            <a:latin typeface="Cambria Math" panose="02040503050406030204" pitchFamily="18" charset="0"/>
                          </a:rPr>
                        </m:ctrlPr>
                      </m:dPr>
                      <m:e>
                        <m:r>
                          <a:rPr lang="zh-TW" altLang="en-US" i="1">
                            <a:latin typeface="Cambria Math" panose="02040503050406030204" pitchFamily="18" charset="0"/>
                          </a:rPr>
                          <m:t>𝜃</m:t>
                        </m:r>
                      </m:e>
                    </m:d>
                  </m:oMath>
                </a14:m>
                <a:r>
                  <a:rPr lang="zh-TW" altLang="en-US" dirty="0"/>
                  <a:t> </a:t>
                </a:r>
                <a:r>
                  <a:rPr lang="en-US" altLang="zh-TW" dirty="0"/>
                  <a:t>smaller.</a:t>
                </a:r>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3"/>
                <a:stretch>
                  <a:fillRect l="-1391" t="-224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 name="文字方塊 3"/>
              <p:cNvSpPr txBox="1"/>
              <p:nvPr/>
            </p:nvSpPr>
            <p:spPr>
              <a:xfrm>
                <a:off x="1865871" y="2526958"/>
                <a:ext cx="2868157" cy="5637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smtClean="0">
                              <a:latin typeface="Cambria Math" panose="02040503050406030204" pitchFamily="18" charset="0"/>
                            </a:rPr>
                            <m:t>𝜃</m:t>
                          </m:r>
                        </m:e>
                        <m:sup>
                          <m:r>
                            <a:rPr lang="en-US" altLang="zh-TW" sz="2800" b="0" i="1" smtClean="0">
                              <a:latin typeface="Cambria Math" panose="02040503050406030204" pitchFamily="18" charset="0"/>
                            </a:rPr>
                            <m:t>∗</m:t>
                          </m:r>
                        </m:sup>
                      </m:sSup>
                      <m:r>
                        <a:rPr lang="en-US" altLang="zh-TW" sz="2800" b="0" i="0" smtClean="0">
                          <a:latin typeface="Cambria Math" panose="02040503050406030204" pitchFamily="18" charset="0"/>
                        </a:rPr>
                        <m:t>=</m:t>
                      </m:r>
                      <m:r>
                        <m:rPr>
                          <m:sty m:val="p"/>
                        </m:rPr>
                        <a:rPr lang="en-US" altLang="zh-TW" sz="2800" b="0" i="0" smtClean="0">
                          <a:latin typeface="Cambria Math" panose="02040503050406030204" pitchFamily="18" charset="0"/>
                        </a:rPr>
                        <m:t>arg</m:t>
                      </m:r>
                      <m:func>
                        <m:funcPr>
                          <m:ctrlPr>
                            <a:rPr lang="en-US" altLang="zh-TW" sz="2800" b="0" i="1" smtClean="0">
                              <a:latin typeface="Cambria Math" panose="02040503050406030204" pitchFamily="18" charset="0"/>
                            </a:rPr>
                          </m:ctrlPr>
                        </m:funcPr>
                        <m:fName>
                          <m:limLow>
                            <m:limLowPr>
                              <m:ctrlPr>
                                <a:rPr lang="en-US" altLang="zh-TW" sz="2800" b="0" i="1" smtClean="0">
                                  <a:latin typeface="Cambria Math" panose="02040503050406030204" pitchFamily="18" charset="0"/>
                                </a:rPr>
                              </m:ctrlPr>
                            </m:limLowPr>
                            <m:e>
                              <m:r>
                                <a:rPr lang="en-US" altLang="zh-TW" sz="2800" b="0" i="1" smtClean="0">
                                  <a:latin typeface="Cambria Math" panose="02040503050406030204" pitchFamily="18" charset="0"/>
                                </a:rPr>
                                <m:t>𝑚𝑖𝑛</m:t>
                              </m:r>
                            </m:e>
                            <m:lim>
                              <m:r>
                                <a:rPr lang="zh-TW" altLang="en-US" sz="2800" b="0" i="1" smtClean="0">
                                  <a:latin typeface="Cambria Math" panose="02040503050406030204" pitchFamily="18" charset="0"/>
                                </a:rPr>
                                <m:t>𝜃</m:t>
                              </m:r>
                            </m:lim>
                          </m:limLow>
                        </m:fName>
                        <m:e>
                          <m:r>
                            <a:rPr lang="en-US" altLang="zh-TW" sz="2800" b="0" i="1" smtClean="0">
                              <a:latin typeface="Cambria Math" panose="02040503050406030204" pitchFamily="18" charset="0"/>
                            </a:rPr>
                            <m:t>𝐿</m:t>
                          </m:r>
                          <m:d>
                            <m:dPr>
                              <m:ctrlPr>
                                <a:rPr lang="en-US" altLang="zh-TW" sz="2800" b="0" i="1" smtClean="0">
                                  <a:latin typeface="Cambria Math" panose="02040503050406030204" pitchFamily="18" charset="0"/>
                                </a:rPr>
                              </m:ctrlPr>
                            </m:dPr>
                            <m:e>
                              <m:r>
                                <a:rPr lang="zh-TW" altLang="en-US" sz="2800" i="1">
                                  <a:latin typeface="Cambria Math" panose="02040503050406030204" pitchFamily="18" charset="0"/>
                                </a:rPr>
                                <m:t>𝜃</m:t>
                              </m:r>
                            </m:e>
                          </m:d>
                        </m:e>
                      </m:func>
                    </m:oMath>
                  </m:oMathPara>
                </a14:m>
                <a:endParaRPr lang="zh-TW" altLang="en-US" sz="28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1865871" y="2526958"/>
                <a:ext cx="2868157" cy="563744"/>
              </a:xfrm>
              <a:prstGeom prst="rect">
                <a:avLst/>
              </a:prstGeom>
              <a:blipFill>
                <a:blip r:embed="rId4"/>
                <a:stretch>
                  <a:fillRect/>
                </a:stretch>
              </a:blipFill>
            </p:spPr>
            <p:txBody>
              <a:bodyPr/>
              <a:lstStyle/>
              <a:p>
                <a:r>
                  <a:rPr lang="zh-TW" altLang="en-US">
                    <a:noFill/>
                  </a:rPr>
                  <a:t> </a:t>
                </a:r>
              </a:p>
            </p:txBody>
          </p:sp>
        </mc:Fallback>
      </mc:AlternateContent>
      <p:sp>
        <p:nvSpPr>
          <p:cNvPr id="5" name="文字方塊 4"/>
          <p:cNvSpPr txBox="1"/>
          <p:nvPr/>
        </p:nvSpPr>
        <p:spPr>
          <a:xfrm>
            <a:off x="4912557" y="2465173"/>
            <a:ext cx="3144051" cy="523220"/>
          </a:xfrm>
          <a:prstGeom prst="rect">
            <a:avLst/>
          </a:prstGeom>
          <a:noFill/>
        </p:spPr>
        <p:txBody>
          <a:bodyPr wrap="square" rtlCol="0">
            <a:spAutoFit/>
          </a:bodyPr>
          <a:lstStyle/>
          <a:p>
            <a:r>
              <a:rPr lang="en-US" altLang="zh-TW" sz="2800" dirty="0"/>
              <a:t>by gradient descent</a:t>
            </a:r>
            <a:endParaRPr lang="zh-TW" altLang="en-US" sz="2800" dirty="0"/>
          </a:p>
        </p:txBody>
      </p:sp>
      <mc:AlternateContent xmlns:mc="http://schemas.openxmlformats.org/markup-compatibility/2006" xmlns:a14="http://schemas.microsoft.com/office/drawing/2010/main">
        <mc:Choice Requires="a14">
          <p:sp>
            <p:nvSpPr>
              <p:cNvPr id="6" name="文字方塊 5"/>
              <p:cNvSpPr txBox="1"/>
              <p:nvPr/>
            </p:nvSpPr>
            <p:spPr>
              <a:xfrm>
                <a:off x="953427" y="4589656"/>
                <a:ext cx="443679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smtClean="0">
                          <a:latin typeface="Cambria Math" panose="02040503050406030204" pitchFamily="18" charset="0"/>
                        </a:rPr>
                        <m:t>𝐿</m:t>
                      </m:r>
                      <m:d>
                        <m:dPr>
                          <m:ctrlPr>
                            <a:rPr lang="en-US" altLang="zh-TW" sz="2800" i="1" smtClean="0">
                              <a:latin typeface="Cambria Math" panose="02040503050406030204" pitchFamily="18" charset="0"/>
                            </a:rPr>
                          </m:ctrlPr>
                        </m:dPr>
                        <m:e>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𝜃</m:t>
                              </m:r>
                            </m:e>
                            <m:sup>
                              <m:r>
                                <a:rPr lang="en-US" altLang="zh-TW" sz="2800" b="0" i="1" smtClean="0">
                                  <a:latin typeface="Cambria Math" panose="02040503050406030204" pitchFamily="18" charset="0"/>
                                </a:rPr>
                                <m:t>0</m:t>
                              </m:r>
                            </m:sup>
                          </m:sSup>
                        </m:e>
                      </m:d>
                      <m:r>
                        <a:rPr lang="en-US" altLang="zh-TW" sz="2800" b="0" i="1" smtClean="0">
                          <a:latin typeface="Cambria Math" panose="02040503050406030204" pitchFamily="18" charset="0"/>
                        </a:rPr>
                        <m:t>&gt;</m:t>
                      </m:r>
                      <m:r>
                        <a:rPr lang="en-US" altLang="zh-TW" sz="2800" i="1">
                          <a:latin typeface="Cambria Math" panose="02040503050406030204" pitchFamily="18" charset="0"/>
                        </a:rPr>
                        <m:t>𝐿</m:t>
                      </m:r>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zh-TW" altLang="en-US" sz="2800" i="1">
                                  <a:latin typeface="Cambria Math" panose="02040503050406030204" pitchFamily="18" charset="0"/>
                                </a:rPr>
                                <m:t>𝜃</m:t>
                              </m:r>
                            </m:e>
                            <m:sup>
                              <m:r>
                                <a:rPr lang="en-US" altLang="zh-TW" sz="2800" b="0" i="1" smtClean="0">
                                  <a:latin typeface="Cambria Math" panose="02040503050406030204" pitchFamily="18" charset="0"/>
                                </a:rPr>
                                <m:t>1</m:t>
                              </m:r>
                            </m:sup>
                          </m:sSup>
                        </m:e>
                      </m:d>
                      <m:r>
                        <a:rPr lang="en-US" altLang="zh-TW" sz="2800" i="1">
                          <a:latin typeface="Cambria Math" panose="02040503050406030204" pitchFamily="18" charset="0"/>
                        </a:rPr>
                        <m:t>&gt;</m:t>
                      </m:r>
                      <m:r>
                        <a:rPr lang="en-US" altLang="zh-TW" sz="2800" i="1">
                          <a:latin typeface="Cambria Math" panose="02040503050406030204" pitchFamily="18" charset="0"/>
                        </a:rPr>
                        <m:t>𝐿</m:t>
                      </m:r>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zh-TW" altLang="en-US" sz="2800" i="1">
                                  <a:latin typeface="Cambria Math" panose="02040503050406030204" pitchFamily="18" charset="0"/>
                                </a:rPr>
                                <m:t>𝜃</m:t>
                              </m:r>
                            </m:e>
                            <m:sup>
                              <m:r>
                                <a:rPr lang="en-US" altLang="zh-TW" sz="2800" b="0" i="1" smtClean="0">
                                  <a:latin typeface="Cambria Math" panose="02040503050406030204" pitchFamily="18" charset="0"/>
                                </a:rPr>
                                <m:t>2</m:t>
                              </m:r>
                            </m:sup>
                          </m:sSup>
                        </m:e>
                      </m:d>
                      <m:r>
                        <a:rPr lang="en-US" altLang="zh-TW" sz="2800" i="1">
                          <a:latin typeface="Cambria Math" panose="02040503050406030204" pitchFamily="18" charset="0"/>
                        </a:rPr>
                        <m:t>&gt;</m:t>
                      </m:r>
                      <m:r>
                        <a:rPr lang="en-US" altLang="zh-TW" sz="2800" b="0" i="1" smtClean="0">
                          <a:latin typeface="Cambria Math" panose="02040503050406030204" pitchFamily="18" charset="0"/>
                        </a:rPr>
                        <m:t>…</m:t>
                      </m:r>
                    </m:oMath>
                  </m:oMathPara>
                </a14:m>
                <a:endParaRPr lang="zh-TW" altLang="en-US" sz="28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953427" y="4589656"/>
                <a:ext cx="4436791" cy="430887"/>
              </a:xfrm>
              <a:prstGeom prst="rect">
                <a:avLst/>
              </a:prstGeom>
              <a:blipFill>
                <a:blip r:embed="rId5"/>
                <a:stretch>
                  <a:fillRect/>
                </a:stretch>
              </a:blipFill>
            </p:spPr>
            <p:txBody>
              <a:bodyPr/>
              <a:lstStyle/>
              <a:p>
                <a:r>
                  <a:rPr lang="zh-TW" altLang="en-US">
                    <a:noFill/>
                  </a:rPr>
                  <a:t> </a:t>
                </a:r>
              </a:p>
            </p:txBody>
          </p:sp>
        </mc:Fallback>
      </mc:AlternateContent>
      <p:sp>
        <p:nvSpPr>
          <p:cNvPr id="7" name="文字方塊 6"/>
          <p:cNvSpPr txBox="1"/>
          <p:nvPr/>
        </p:nvSpPr>
        <p:spPr>
          <a:xfrm>
            <a:off x="4751917" y="5155479"/>
            <a:ext cx="3978876" cy="523220"/>
          </a:xfrm>
          <a:prstGeom prst="rect">
            <a:avLst/>
          </a:prstGeom>
          <a:noFill/>
        </p:spPr>
        <p:txBody>
          <a:bodyPr wrap="square" rtlCol="0">
            <a:spAutoFit/>
          </a:bodyPr>
          <a:lstStyle/>
          <a:p>
            <a:r>
              <a:rPr lang="en-US" altLang="zh-TW" sz="2800" dirty="0"/>
              <a:t>Is this statement correct?</a:t>
            </a:r>
            <a:endParaRPr lang="zh-TW" altLang="en-US" sz="2800" dirty="0"/>
          </a:p>
        </p:txBody>
      </p:sp>
    </p:spTree>
    <p:extLst>
      <p:ext uri="{BB962C8B-B14F-4D97-AF65-F5344CB8AC3E}">
        <p14:creationId xmlns:p14="http://schemas.microsoft.com/office/powerpoint/2010/main" val="1428611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圖片 9"/>
          <p:cNvPicPr>
            <a:picLocks noChangeAspect="1"/>
          </p:cNvPicPr>
          <p:nvPr/>
        </p:nvPicPr>
        <p:blipFill>
          <a:blip r:embed="rId3"/>
          <a:stretch>
            <a:fillRect/>
          </a:stretch>
        </p:blipFill>
        <p:spPr>
          <a:xfrm>
            <a:off x="4887422" y="2231407"/>
            <a:ext cx="3215178" cy="2626561"/>
          </a:xfrm>
          <a:prstGeom prst="rect">
            <a:avLst/>
          </a:prstGeom>
        </p:spPr>
      </p:pic>
      <p:sp>
        <p:nvSpPr>
          <p:cNvPr id="2" name="標題 1"/>
          <p:cNvSpPr>
            <a:spLocks noGrp="1"/>
          </p:cNvSpPr>
          <p:nvPr>
            <p:ph type="title"/>
          </p:nvPr>
        </p:nvSpPr>
        <p:spPr/>
        <p:txBody>
          <a:bodyPr/>
          <a:lstStyle/>
          <a:p>
            <a:r>
              <a:rPr lang="en-US" altLang="zh-TW" dirty="0"/>
              <a:t>Limitation of Gradient Descent</a:t>
            </a:r>
            <a:endParaRPr lang="zh-TW" altLang="en-US" dirty="0"/>
          </a:p>
        </p:txBody>
      </p:sp>
      <p:sp>
        <p:nvSpPr>
          <p:cNvPr id="3" name="內容版面配置區 2"/>
          <p:cNvSpPr>
            <a:spLocks noGrp="1"/>
          </p:cNvSpPr>
          <p:nvPr>
            <p:ph idx="1"/>
          </p:nvPr>
        </p:nvSpPr>
        <p:spPr/>
        <p:txBody>
          <a:bodyPr>
            <a:normAutofit/>
          </a:bodyPr>
          <a:lstStyle/>
          <a:p>
            <a:r>
              <a:rPr lang="en-US" altLang="zh-TW" dirty="0"/>
              <a:t>People believe training stuck because the parameters are near a local minima</a:t>
            </a:r>
            <a:endParaRPr lang="zh-TW" altLang="en-US" sz="2800" dirty="0"/>
          </a:p>
        </p:txBody>
      </p:sp>
      <p:pic>
        <p:nvPicPr>
          <p:cNvPr id="4" name="圖片 3"/>
          <p:cNvPicPr>
            <a:picLocks noChangeAspect="1"/>
          </p:cNvPicPr>
          <p:nvPr/>
        </p:nvPicPr>
        <p:blipFill>
          <a:blip r:embed="rId4"/>
          <a:stretch>
            <a:fillRect/>
          </a:stretch>
        </p:blipFill>
        <p:spPr>
          <a:xfrm>
            <a:off x="789919" y="2818854"/>
            <a:ext cx="3829871" cy="3618718"/>
          </a:xfrm>
          <a:prstGeom prst="rect">
            <a:avLst/>
          </a:prstGeom>
        </p:spPr>
      </p:pic>
      <p:sp>
        <p:nvSpPr>
          <p:cNvPr id="6" name="橢圓 5"/>
          <p:cNvSpPr/>
          <p:nvPr/>
        </p:nvSpPr>
        <p:spPr>
          <a:xfrm>
            <a:off x="3457028" y="5563022"/>
            <a:ext cx="186137" cy="18613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橢圓 6"/>
          <p:cNvSpPr/>
          <p:nvPr/>
        </p:nvSpPr>
        <p:spPr>
          <a:xfrm>
            <a:off x="6033334" y="3558130"/>
            <a:ext cx="186137" cy="18613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7169782" y="3889829"/>
            <a:ext cx="1772280" cy="461665"/>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r>
              <a:rPr lang="en-US" altLang="zh-TW" sz="2400" dirty="0"/>
              <a:t>local minima</a:t>
            </a:r>
            <a:endParaRPr lang="zh-TW" altLang="en-US" sz="2400" dirty="0"/>
          </a:p>
        </p:txBody>
      </p:sp>
      <p:pic>
        <p:nvPicPr>
          <p:cNvPr id="18434" name="Picture 2" descr="「saddle point」的圖片搜尋結果"/>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56074" y="4120662"/>
            <a:ext cx="3708400" cy="2892552"/>
          </a:xfrm>
          <a:prstGeom prst="rect">
            <a:avLst/>
          </a:prstGeom>
          <a:noFill/>
          <a:extLst>
            <a:ext uri="{909E8E84-426E-40DD-AFC4-6F175D3DCCD1}">
              <a14:hiddenFill xmlns:a14="http://schemas.microsoft.com/office/drawing/2010/main">
                <a:solidFill>
                  <a:srgbClr val="FFFFFF"/>
                </a:solidFill>
              </a14:hiddenFill>
            </a:ext>
          </a:extLst>
        </p:spPr>
      </p:pic>
      <p:sp>
        <p:nvSpPr>
          <p:cNvPr id="12" name="橢圓 11"/>
          <p:cNvSpPr/>
          <p:nvPr/>
        </p:nvSpPr>
        <p:spPr>
          <a:xfrm>
            <a:off x="6232034" y="5424397"/>
            <a:ext cx="186137" cy="18613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7169782" y="5698093"/>
            <a:ext cx="1772280" cy="830997"/>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altLang="zh-TW" sz="2400" dirty="0"/>
              <a:t>How about saddle point?</a:t>
            </a:r>
            <a:endParaRPr lang="zh-TW" altLang="en-US" sz="2400" dirty="0"/>
          </a:p>
        </p:txBody>
      </p:sp>
      <p:sp>
        <p:nvSpPr>
          <p:cNvPr id="16" name="矩形 15"/>
          <p:cNvSpPr/>
          <p:nvPr/>
        </p:nvSpPr>
        <p:spPr>
          <a:xfrm>
            <a:off x="3090041" y="43418"/>
            <a:ext cx="6053959" cy="369332"/>
          </a:xfrm>
          <a:prstGeom prst="rect">
            <a:avLst/>
          </a:prstGeom>
        </p:spPr>
        <p:txBody>
          <a:bodyPr wrap="square">
            <a:spAutoFit/>
          </a:bodyPr>
          <a:lstStyle/>
          <a:p>
            <a:r>
              <a:rPr lang="zh-TW" altLang="en-US" dirty="0"/>
              <a:t>http://www.deeplearningbook.org/contents/optimization.html</a:t>
            </a:r>
          </a:p>
        </p:txBody>
      </p:sp>
    </p:spTree>
    <p:extLst>
      <p:ext uri="{BB962C8B-B14F-4D97-AF65-F5344CB8AC3E}">
        <p14:creationId xmlns:p14="http://schemas.microsoft.com/office/powerpoint/2010/main" val="356240047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4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2" grpId="0" animBg="1"/>
      <p:bldP spid="1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Limitation of Gradient Descent</a:t>
            </a:r>
            <a:endParaRPr lang="zh-TW" altLang="en-US" dirty="0"/>
          </a:p>
        </p:txBody>
      </p:sp>
      <p:sp>
        <p:nvSpPr>
          <p:cNvPr id="3" name="內容版面配置區 2"/>
          <p:cNvSpPr>
            <a:spLocks noGrp="1"/>
          </p:cNvSpPr>
          <p:nvPr>
            <p:ph idx="1"/>
          </p:nvPr>
        </p:nvSpPr>
        <p:spPr/>
        <p:txBody>
          <a:bodyPr>
            <a:normAutofit/>
          </a:bodyPr>
          <a:lstStyle/>
          <a:p>
            <a:r>
              <a:rPr lang="en-US" altLang="zh-TW" dirty="0"/>
              <a:t>People believe training stuck because the parameters are around a critical point</a:t>
            </a:r>
            <a:endParaRPr lang="zh-TW" altLang="en-US" sz="2800" dirty="0"/>
          </a:p>
        </p:txBody>
      </p:sp>
      <p:pic>
        <p:nvPicPr>
          <p:cNvPr id="4" name="圖片 3"/>
          <p:cNvPicPr>
            <a:picLocks noChangeAspect="1"/>
          </p:cNvPicPr>
          <p:nvPr/>
        </p:nvPicPr>
        <p:blipFill>
          <a:blip r:embed="rId3"/>
          <a:stretch>
            <a:fillRect/>
          </a:stretch>
        </p:blipFill>
        <p:spPr>
          <a:xfrm>
            <a:off x="789919" y="2818854"/>
            <a:ext cx="3829871" cy="3618718"/>
          </a:xfrm>
          <a:prstGeom prst="rect">
            <a:avLst/>
          </a:prstGeom>
        </p:spPr>
      </p:pic>
      <p:sp>
        <p:nvSpPr>
          <p:cNvPr id="6" name="橢圓 5"/>
          <p:cNvSpPr/>
          <p:nvPr/>
        </p:nvSpPr>
        <p:spPr>
          <a:xfrm>
            <a:off x="3457028" y="5563022"/>
            <a:ext cx="186137" cy="18613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 name="圖片 4"/>
          <p:cNvPicPr>
            <a:picLocks noChangeAspect="1"/>
          </p:cNvPicPr>
          <p:nvPr/>
        </p:nvPicPr>
        <p:blipFill>
          <a:blip r:embed="rId4"/>
          <a:stretch>
            <a:fillRect/>
          </a:stretch>
        </p:blipFill>
        <p:spPr>
          <a:xfrm>
            <a:off x="4619790" y="2757755"/>
            <a:ext cx="3895560" cy="3740916"/>
          </a:xfrm>
          <a:prstGeom prst="rect">
            <a:avLst/>
          </a:prstGeom>
        </p:spPr>
      </p:pic>
      <p:sp>
        <p:nvSpPr>
          <p:cNvPr id="8" name="文字方塊 7"/>
          <p:cNvSpPr txBox="1"/>
          <p:nvPr/>
        </p:nvSpPr>
        <p:spPr>
          <a:xfrm>
            <a:off x="6934200" y="4799663"/>
            <a:ext cx="876300" cy="523220"/>
          </a:xfrm>
          <a:prstGeom prst="rect">
            <a:avLst/>
          </a:prstGeom>
          <a:noFill/>
        </p:spPr>
        <p:txBody>
          <a:bodyPr wrap="square" rtlCol="0">
            <a:spAutoFit/>
          </a:bodyPr>
          <a:lstStyle/>
          <a:p>
            <a:pPr algn="ctr"/>
            <a:r>
              <a:rPr lang="en-US" altLang="zh-TW" sz="2800" dirty="0">
                <a:solidFill>
                  <a:srgbClr val="FF0000"/>
                </a:solidFill>
              </a:rPr>
              <a:t>!!!</a:t>
            </a:r>
            <a:endParaRPr lang="zh-TW" altLang="en-US" sz="2800" dirty="0">
              <a:solidFill>
                <a:srgbClr val="FF0000"/>
              </a:solidFill>
            </a:endParaRPr>
          </a:p>
        </p:txBody>
      </p:sp>
      <p:sp>
        <p:nvSpPr>
          <p:cNvPr id="11" name="矩形 10"/>
          <p:cNvSpPr/>
          <p:nvPr/>
        </p:nvSpPr>
        <p:spPr>
          <a:xfrm>
            <a:off x="3090041" y="43418"/>
            <a:ext cx="6053959" cy="369332"/>
          </a:xfrm>
          <a:prstGeom prst="rect">
            <a:avLst/>
          </a:prstGeom>
        </p:spPr>
        <p:txBody>
          <a:bodyPr wrap="square">
            <a:spAutoFit/>
          </a:bodyPr>
          <a:lstStyle/>
          <a:p>
            <a:r>
              <a:rPr lang="zh-TW" altLang="en-US" dirty="0"/>
              <a:t>http://www.deeplearningbook.org/contents/optimization.html</a:t>
            </a:r>
          </a:p>
        </p:txBody>
      </p:sp>
    </p:spTree>
    <p:extLst>
      <p:ext uri="{BB962C8B-B14F-4D97-AF65-F5344CB8AC3E}">
        <p14:creationId xmlns:p14="http://schemas.microsoft.com/office/powerpoint/2010/main" val="399035714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2A9AEE-6230-4ADE-9E75-116DE15F1EC4}"/>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9CBECB63-69FA-4497-954B-37D0F809EABF}"/>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133912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Gradient Descent</a:t>
            </a:r>
            <a:endParaRPr lang="zh-TW" altLang="en-US" dirty="0"/>
          </a:p>
        </p:txBody>
      </p:sp>
      <p:sp>
        <p:nvSpPr>
          <p:cNvPr id="3" name="副標題 2"/>
          <p:cNvSpPr>
            <a:spLocks noGrp="1"/>
          </p:cNvSpPr>
          <p:nvPr>
            <p:ph type="subTitle" idx="1"/>
          </p:nvPr>
        </p:nvSpPr>
        <p:spPr/>
        <p:txBody>
          <a:bodyPr>
            <a:normAutofit/>
          </a:bodyPr>
          <a:lstStyle/>
          <a:p>
            <a:r>
              <a:rPr lang="en-US" altLang="zh-TW" sz="4400" dirty="0"/>
              <a:t>Tip 1: Tuning your </a:t>
            </a:r>
          </a:p>
          <a:p>
            <a:r>
              <a:rPr lang="en-US" altLang="zh-TW" sz="4400" dirty="0"/>
              <a:t>learning rates</a:t>
            </a:r>
            <a:endParaRPr lang="zh-TW" altLang="en-US" sz="4400" dirty="0"/>
          </a:p>
        </p:txBody>
      </p:sp>
    </p:spTree>
    <p:extLst>
      <p:ext uri="{BB962C8B-B14F-4D97-AF65-F5344CB8AC3E}">
        <p14:creationId xmlns:p14="http://schemas.microsoft.com/office/powerpoint/2010/main" val="640248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Learning Rate</a:t>
            </a:r>
            <a:endParaRPr lang="zh-TW" altLang="en-US" dirty="0"/>
          </a:p>
        </p:txBody>
      </p:sp>
      <p:cxnSp>
        <p:nvCxnSpPr>
          <p:cNvPr id="5" name="直線單箭頭接點 4"/>
          <p:cNvCxnSpPr/>
          <p:nvPr/>
        </p:nvCxnSpPr>
        <p:spPr>
          <a:xfrm>
            <a:off x="4776201" y="5553831"/>
            <a:ext cx="40767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單箭頭接點 6"/>
          <p:cNvCxnSpPr/>
          <p:nvPr/>
        </p:nvCxnSpPr>
        <p:spPr>
          <a:xfrm flipV="1">
            <a:off x="4776201" y="2429631"/>
            <a:ext cx="0" cy="31242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字方塊 8"/>
          <p:cNvSpPr txBox="1"/>
          <p:nvPr/>
        </p:nvSpPr>
        <p:spPr>
          <a:xfrm>
            <a:off x="4601472" y="5592269"/>
            <a:ext cx="4077583" cy="461665"/>
          </a:xfrm>
          <a:prstGeom prst="rect">
            <a:avLst/>
          </a:prstGeom>
          <a:noFill/>
        </p:spPr>
        <p:txBody>
          <a:bodyPr wrap="square" rtlCol="0">
            <a:spAutoFit/>
          </a:bodyPr>
          <a:lstStyle/>
          <a:p>
            <a:pPr algn="ctr"/>
            <a:r>
              <a:rPr lang="en-US" altLang="zh-TW" sz="2400" dirty="0"/>
              <a:t>No. of parameters updates</a:t>
            </a:r>
            <a:endParaRPr lang="zh-TW" altLang="en-US" sz="2400" dirty="0"/>
          </a:p>
        </p:txBody>
      </p:sp>
      <p:sp>
        <p:nvSpPr>
          <p:cNvPr id="11" name="文字方塊 10"/>
          <p:cNvSpPr txBox="1"/>
          <p:nvPr/>
        </p:nvSpPr>
        <p:spPr>
          <a:xfrm>
            <a:off x="4256531" y="1998523"/>
            <a:ext cx="1143000" cy="461665"/>
          </a:xfrm>
          <a:prstGeom prst="rect">
            <a:avLst/>
          </a:prstGeom>
          <a:noFill/>
        </p:spPr>
        <p:txBody>
          <a:bodyPr wrap="square" rtlCol="0">
            <a:spAutoFit/>
          </a:bodyPr>
          <a:lstStyle/>
          <a:p>
            <a:pPr algn="ctr"/>
            <a:r>
              <a:rPr lang="en-US" altLang="zh-TW" sz="2400" dirty="0"/>
              <a:t>Loss</a:t>
            </a:r>
            <a:endParaRPr lang="zh-TW" altLang="en-US" sz="2400" dirty="0"/>
          </a:p>
        </p:txBody>
      </p:sp>
      <p:sp>
        <p:nvSpPr>
          <p:cNvPr id="12" name="手繪多邊形 11"/>
          <p:cNvSpPr/>
          <p:nvPr/>
        </p:nvSpPr>
        <p:spPr>
          <a:xfrm>
            <a:off x="592333" y="1712383"/>
            <a:ext cx="3900367" cy="4523185"/>
          </a:xfrm>
          <a:custGeom>
            <a:avLst/>
            <a:gdLst>
              <a:gd name="connsiteX0" fmla="*/ 0 w 3899756"/>
              <a:gd name="connsiteY0" fmla="*/ 2050581 h 4527158"/>
              <a:gd name="connsiteX1" fmla="*/ 514350 w 3899756"/>
              <a:gd name="connsiteY1" fmla="*/ 2964981 h 4527158"/>
              <a:gd name="connsiteX2" fmla="*/ 1257300 w 3899756"/>
              <a:gd name="connsiteY2" fmla="*/ 3403131 h 4527158"/>
              <a:gd name="connsiteX3" fmla="*/ 1733550 w 3899756"/>
              <a:gd name="connsiteY3" fmla="*/ 4527081 h 4527158"/>
              <a:gd name="connsiteX4" fmla="*/ 2266950 w 3899756"/>
              <a:gd name="connsiteY4" fmla="*/ 3345981 h 4527158"/>
              <a:gd name="connsiteX5" fmla="*/ 2552700 w 3899756"/>
              <a:gd name="connsiteY5" fmla="*/ 2641131 h 4527158"/>
              <a:gd name="connsiteX6" fmla="*/ 3162300 w 3899756"/>
              <a:gd name="connsiteY6" fmla="*/ 2488731 h 4527158"/>
              <a:gd name="connsiteX7" fmla="*/ 3829050 w 3899756"/>
              <a:gd name="connsiteY7" fmla="*/ 374181 h 4527158"/>
              <a:gd name="connsiteX8" fmla="*/ 3848100 w 3899756"/>
              <a:gd name="connsiteY8" fmla="*/ 12231 h 4527158"/>
              <a:gd name="connsiteX0" fmla="*/ 0 w 3902334"/>
              <a:gd name="connsiteY0" fmla="*/ 2047495 h 4524072"/>
              <a:gd name="connsiteX1" fmla="*/ 514350 w 3902334"/>
              <a:gd name="connsiteY1" fmla="*/ 2961895 h 4524072"/>
              <a:gd name="connsiteX2" fmla="*/ 1257300 w 3902334"/>
              <a:gd name="connsiteY2" fmla="*/ 3400045 h 4524072"/>
              <a:gd name="connsiteX3" fmla="*/ 1733550 w 3902334"/>
              <a:gd name="connsiteY3" fmla="*/ 4523995 h 4524072"/>
              <a:gd name="connsiteX4" fmla="*/ 2266950 w 3902334"/>
              <a:gd name="connsiteY4" fmla="*/ 3342895 h 4524072"/>
              <a:gd name="connsiteX5" fmla="*/ 2552700 w 3902334"/>
              <a:gd name="connsiteY5" fmla="*/ 2638045 h 4524072"/>
              <a:gd name="connsiteX6" fmla="*/ 3124200 w 3902334"/>
              <a:gd name="connsiteY6" fmla="*/ 2323720 h 4524072"/>
              <a:gd name="connsiteX7" fmla="*/ 3829050 w 3902334"/>
              <a:gd name="connsiteY7" fmla="*/ 371095 h 4524072"/>
              <a:gd name="connsiteX8" fmla="*/ 3848100 w 3902334"/>
              <a:gd name="connsiteY8" fmla="*/ 9145 h 4524072"/>
              <a:gd name="connsiteX0" fmla="*/ 0 w 3900367"/>
              <a:gd name="connsiteY0" fmla="*/ 2046608 h 4523185"/>
              <a:gd name="connsiteX1" fmla="*/ 514350 w 3900367"/>
              <a:gd name="connsiteY1" fmla="*/ 2961008 h 4523185"/>
              <a:gd name="connsiteX2" fmla="*/ 1257300 w 3900367"/>
              <a:gd name="connsiteY2" fmla="*/ 3399158 h 4523185"/>
              <a:gd name="connsiteX3" fmla="*/ 1733550 w 3900367"/>
              <a:gd name="connsiteY3" fmla="*/ 4523108 h 4523185"/>
              <a:gd name="connsiteX4" fmla="*/ 2266950 w 3900367"/>
              <a:gd name="connsiteY4" fmla="*/ 3342008 h 4523185"/>
              <a:gd name="connsiteX5" fmla="*/ 2552700 w 3900367"/>
              <a:gd name="connsiteY5" fmla="*/ 2637158 h 4523185"/>
              <a:gd name="connsiteX6" fmla="*/ 3153228 w 3900367"/>
              <a:gd name="connsiteY6" fmla="*/ 2264775 h 4523185"/>
              <a:gd name="connsiteX7" fmla="*/ 3829050 w 3900367"/>
              <a:gd name="connsiteY7" fmla="*/ 370208 h 4523185"/>
              <a:gd name="connsiteX8" fmla="*/ 3848100 w 3900367"/>
              <a:gd name="connsiteY8" fmla="*/ 8258 h 4523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67" h="4523185">
                <a:moveTo>
                  <a:pt x="0" y="2046608"/>
                </a:moveTo>
                <a:cubicBezTo>
                  <a:pt x="152400" y="2391095"/>
                  <a:pt x="304800" y="2735583"/>
                  <a:pt x="514350" y="2961008"/>
                </a:cubicBezTo>
                <a:cubicBezTo>
                  <a:pt x="723900" y="3186433"/>
                  <a:pt x="1054100" y="3138808"/>
                  <a:pt x="1257300" y="3399158"/>
                </a:cubicBezTo>
                <a:cubicBezTo>
                  <a:pt x="1460500" y="3659508"/>
                  <a:pt x="1565275" y="4532633"/>
                  <a:pt x="1733550" y="4523108"/>
                </a:cubicBezTo>
                <a:cubicBezTo>
                  <a:pt x="1901825" y="4513583"/>
                  <a:pt x="2130425" y="3656333"/>
                  <a:pt x="2266950" y="3342008"/>
                </a:cubicBezTo>
                <a:cubicBezTo>
                  <a:pt x="2403475" y="3027683"/>
                  <a:pt x="2404987" y="2816697"/>
                  <a:pt x="2552700" y="2637158"/>
                </a:cubicBezTo>
                <a:cubicBezTo>
                  <a:pt x="2700413" y="2457619"/>
                  <a:pt x="2940503" y="2642600"/>
                  <a:pt x="3153228" y="2264775"/>
                </a:cubicBezTo>
                <a:cubicBezTo>
                  <a:pt x="3365953" y="1886950"/>
                  <a:pt x="3713238" y="746294"/>
                  <a:pt x="3829050" y="370208"/>
                </a:cubicBezTo>
                <a:cubicBezTo>
                  <a:pt x="3944862" y="-5878"/>
                  <a:pt x="3895725" y="-17142"/>
                  <a:pt x="3848100" y="825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14" name="直線單箭頭接點 13"/>
          <p:cNvCxnSpPr>
            <a:endCxn id="12" idx="0"/>
          </p:cNvCxnSpPr>
          <p:nvPr/>
        </p:nvCxnSpPr>
        <p:spPr>
          <a:xfrm flipH="1" flipV="1">
            <a:off x="592333" y="3758991"/>
            <a:ext cx="817068" cy="1047551"/>
          </a:xfrm>
          <a:prstGeom prst="straightConnector1">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a:stCxn id="12" idx="0"/>
            <a:endCxn id="12" idx="7"/>
          </p:cNvCxnSpPr>
          <p:nvPr/>
        </p:nvCxnSpPr>
        <p:spPr>
          <a:xfrm flipV="1">
            <a:off x="592333" y="2082591"/>
            <a:ext cx="3829050" cy="1676400"/>
          </a:xfrm>
          <a:prstGeom prst="straightConnector1">
            <a:avLst/>
          </a:prstGeom>
          <a:ln w="3810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flipH="1">
            <a:off x="1440313" y="4768778"/>
            <a:ext cx="1574320" cy="37765"/>
          </a:xfrm>
          <a:prstGeom prst="straightConnector1">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手繪多邊形 24"/>
          <p:cNvSpPr/>
          <p:nvPr/>
        </p:nvSpPr>
        <p:spPr>
          <a:xfrm>
            <a:off x="4788901" y="1813681"/>
            <a:ext cx="1790700" cy="1758857"/>
          </a:xfrm>
          <a:custGeom>
            <a:avLst/>
            <a:gdLst>
              <a:gd name="connsiteX0" fmla="*/ 0 w 1790700"/>
              <a:gd name="connsiteY0" fmla="*/ 1409700 h 1758857"/>
              <a:gd name="connsiteX1" fmla="*/ 304800 w 1790700"/>
              <a:gd name="connsiteY1" fmla="*/ 1663700 h 1758857"/>
              <a:gd name="connsiteX2" fmla="*/ 1790700 w 1790700"/>
              <a:gd name="connsiteY2" fmla="*/ 0 h 1758857"/>
            </a:gdLst>
            <a:ahLst/>
            <a:cxnLst>
              <a:cxn ang="0">
                <a:pos x="connsiteX0" y="connsiteY0"/>
              </a:cxn>
              <a:cxn ang="0">
                <a:pos x="connsiteX1" y="connsiteY1"/>
              </a:cxn>
              <a:cxn ang="0">
                <a:pos x="connsiteX2" y="connsiteY2"/>
              </a:cxn>
            </a:cxnLst>
            <a:rect l="l" t="t" r="r" b="b"/>
            <a:pathLst>
              <a:path w="1790700" h="1758857">
                <a:moveTo>
                  <a:pt x="0" y="1409700"/>
                </a:moveTo>
                <a:cubicBezTo>
                  <a:pt x="3175" y="1654175"/>
                  <a:pt x="6350" y="1898650"/>
                  <a:pt x="304800" y="1663700"/>
                </a:cubicBezTo>
                <a:cubicBezTo>
                  <a:pt x="603250" y="1428750"/>
                  <a:pt x="1196975" y="714375"/>
                  <a:pt x="1790700" y="0"/>
                </a:cubicBezTo>
              </a:path>
            </a:pathLst>
          </a:cu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手繪多邊形 27"/>
          <p:cNvSpPr/>
          <p:nvPr/>
        </p:nvSpPr>
        <p:spPr>
          <a:xfrm>
            <a:off x="4797048" y="3329294"/>
            <a:ext cx="3935464" cy="1520095"/>
          </a:xfrm>
          <a:custGeom>
            <a:avLst/>
            <a:gdLst>
              <a:gd name="connsiteX0" fmla="*/ 0 w 3935464"/>
              <a:gd name="connsiteY0" fmla="*/ 0 h 1520095"/>
              <a:gd name="connsiteX1" fmla="*/ 293298 w 3935464"/>
              <a:gd name="connsiteY1" fmla="*/ 672861 h 1520095"/>
              <a:gd name="connsiteX2" fmla="*/ 569344 w 3935464"/>
              <a:gd name="connsiteY2" fmla="*/ 1069676 h 1520095"/>
              <a:gd name="connsiteX3" fmla="*/ 1242204 w 3935464"/>
              <a:gd name="connsiteY3" fmla="*/ 1414732 h 1520095"/>
              <a:gd name="connsiteX4" fmla="*/ 3536830 w 3935464"/>
              <a:gd name="connsiteY4" fmla="*/ 1518249 h 1520095"/>
              <a:gd name="connsiteX5" fmla="*/ 3933645 w 3935464"/>
              <a:gd name="connsiteY5" fmla="*/ 1483744 h 1520095"/>
              <a:gd name="connsiteX6" fmla="*/ 3933645 w 3935464"/>
              <a:gd name="connsiteY6" fmla="*/ 1483744 h 152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5464" h="1520095">
                <a:moveTo>
                  <a:pt x="0" y="0"/>
                </a:moveTo>
                <a:cubicBezTo>
                  <a:pt x="99203" y="247291"/>
                  <a:pt x="198407" y="494582"/>
                  <a:pt x="293298" y="672861"/>
                </a:cubicBezTo>
                <a:cubicBezTo>
                  <a:pt x="388189" y="851140"/>
                  <a:pt x="411193" y="946031"/>
                  <a:pt x="569344" y="1069676"/>
                </a:cubicBezTo>
                <a:cubicBezTo>
                  <a:pt x="727495" y="1193321"/>
                  <a:pt x="747623" y="1339970"/>
                  <a:pt x="1242204" y="1414732"/>
                </a:cubicBezTo>
                <a:cubicBezTo>
                  <a:pt x="1736785" y="1489494"/>
                  <a:pt x="3088257" y="1506747"/>
                  <a:pt x="3536830" y="1518249"/>
                </a:cubicBezTo>
                <a:cubicBezTo>
                  <a:pt x="3985403" y="1529751"/>
                  <a:pt x="3933645" y="1483744"/>
                  <a:pt x="3933645" y="1483744"/>
                </a:cubicBezTo>
                <a:lnTo>
                  <a:pt x="3933645" y="1483744"/>
                </a:lnTo>
              </a:path>
            </a:pathLst>
          </a:cu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手繪多邊形 28"/>
          <p:cNvSpPr/>
          <p:nvPr/>
        </p:nvSpPr>
        <p:spPr>
          <a:xfrm>
            <a:off x="4779795" y="3329294"/>
            <a:ext cx="3952717" cy="1764955"/>
          </a:xfrm>
          <a:custGeom>
            <a:avLst/>
            <a:gdLst>
              <a:gd name="connsiteX0" fmla="*/ 0 w 4071668"/>
              <a:gd name="connsiteY0" fmla="*/ 0 h 1961190"/>
              <a:gd name="connsiteX1" fmla="*/ 1086929 w 4071668"/>
              <a:gd name="connsiteY1" fmla="*/ 724619 h 1961190"/>
              <a:gd name="connsiteX2" fmla="*/ 3071004 w 4071668"/>
              <a:gd name="connsiteY2" fmla="*/ 1500996 h 1961190"/>
              <a:gd name="connsiteX3" fmla="*/ 3709359 w 4071668"/>
              <a:gd name="connsiteY3" fmla="*/ 1828800 h 1961190"/>
              <a:gd name="connsiteX4" fmla="*/ 3985404 w 4071668"/>
              <a:gd name="connsiteY4" fmla="*/ 1949570 h 1961190"/>
              <a:gd name="connsiteX5" fmla="*/ 4071668 w 4071668"/>
              <a:gd name="connsiteY5" fmla="*/ 1949570 h 1961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71668" h="1961190">
                <a:moveTo>
                  <a:pt x="0" y="0"/>
                </a:moveTo>
                <a:cubicBezTo>
                  <a:pt x="287547" y="237226"/>
                  <a:pt x="575095" y="474453"/>
                  <a:pt x="1086929" y="724619"/>
                </a:cubicBezTo>
                <a:cubicBezTo>
                  <a:pt x="1598763" y="974785"/>
                  <a:pt x="2633932" y="1316966"/>
                  <a:pt x="3071004" y="1500996"/>
                </a:cubicBezTo>
                <a:cubicBezTo>
                  <a:pt x="3508076" y="1685026"/>
                  <a:pt x="3556959" y="1754038"/>
                  <a:pt x="3709359" y="1828800"/>
                </a:cubicBezTo>
                <a:cubicBezTo>
                  <a:pt x="3861759" y="1903562"/>
                  <a:pt x="3925019" y="1929442"/>
                  <a:pt x="3985404" y="1949570"/>
                </a:cubicBezTo>
                <a:cubicBezTo>
                  <a:pt x="4045789" y="1969698"/>
                  <a:pt x="4058728" y="1959634"/>
                  <a:pt x="4071668" y="1949570"/>
                </a:cubicBezTo>
              </a:path>
            </a:pathLst>
          </a:cu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008" name="手繪多邊形 43007"/>
          <p:cNvSpPr/>
          <p:nvPr/>
        </p:nvSpPr>
        <p:spPr>
          <a:xfrm>
            <a:off x="4814301" y="3363800"/>
            <a:ext cx="3916392" cy="2018581"/>
          </a:xfrm>
          <a:custGeom>
            <a:avLst/>
            <a:gdLst>
              <a:gd name="connsiteX0" fmla="*/ 0 w 3916392"/>
              <a:gd name="connsiteY0" fmla="*/ 0 h 2018581"/>
              <a:gd name="connsiteX1" fmla="*/ 879894 w 3916392"/>
              <a:gd name="connsiteY1" fmla="*/ 931653 h 2018581"/>
              <a:gd name="connsiteX2" fmla="*/ 2104845 w 3916392"/>
              <a:gd name="connsiteY2" fmla="*/ 1777041 h 2018581"/>
              <a:gd name="connsiteX3" fmla="*/ 3916392 w 3916392"/>
              <a:gd name="connsiteY3" fmla="*/ 2018581 h 2018581"/>
            </a:gdLst>
            <a:ahLst/>
            <a:cxnLst>
              <a:cxn ang="0">
                <a:pos x="connsiteX0" y="connsiteY0"/>
              </a:cxn>
              <a:cxn ang="0">
                <a:pos x="connsiteX1" y="connsiteY1"/>
              </a:cxn>
              <a:cxn ang="0">
                <a:pos x="connsiteX2" y="connsiteY2"/>
              </a:cxn>
              <a:cxn ang="0">
                <a:pos x="connsiteX3" y="connsiteY3"/>
              </a:cxn>
            </a:cxnLst>
            <a:rect l="l" t="t" r="r" b="b"/>
            <a:pathLst>
              <a:path w="3916392" h="2018581">
                <a:moveTo>
                  <a:pt x="0" y="0"/>
                </a:moveTo>
                <a:cubicBezTo>
                  <a:pt x="264543" y="317740"/>
                  <a:pt x="529087" y="635480"/>
                  <a:pt x="879894" y="931653"/>
                </a:cubicBezTo>
                <a:cubicBezTo>
                  <a:pt x="1230701" y="1227826"/>
                  <a:pt x="1598762" y="1595886"/>
                  <a:pt x="2104845" y="1777041"/>
                </a:cubicBezTo>
                <a:cubicBezTo>
                  <a:pt x="2610928" y="1958196"/>
                  <a:pt x="3263660" y="1988388"/>
                  <a:pt x="3916392" y="2018581"/>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文字方塊 33"/>
          <p:cNvSpPr txBox="1"/>
          <p:nvPr/>
        </p:nvSpPr>
        <p:spPr>
          <a:xfrm>
            <a:off x="2743425" y="5059390"/>
            <a:ext cx="1143000" cy="461665"/>
          </a:xfrm>
          <a:prstGeom prst="rect">
            <a:avLst/>
          </a:prstGeom>
          <a:noFill/>
        </p:spPr>
        <p:txBody>
          <a:bodyPr wrap="square" rtlCol="0">
            <a:spAutoFit/>
          </a:bodyPr>
          <a:lstStyle/>
          <a:p>
            <a:pPr algn="ctr"/>
            <a:r>
              <a:rPr lang="en-US" altLang="zh-TW" sz="2400" dirty="0"/>
              <a:t>Loss</a:t>
            </a:r>
            <a:endParaRPr lang="zh-TW" altLang="en-US" sz="2400" dirty="0"/>
          </a:p>
        </p:txBody>
      </p:sp>
      <p:sp>
        <p:nvSpPr>
          <p:cNvPr id="43009" name="文字方塊 43008"/>
          <p:cNvSpPr txBox="1"/>
          <p:nvPr/>
        </p:nvSpPr>
        <p:spPr>
          <a:xfrm>
            <a:off x="5827438" y="2686733"/>
            <a:ext cx="2191109" cy="461665"/>
          </a:xfrm>
          <a:prstGeom prst="rect">
            <a:avLst/>
          </a:prstGeom>
          <a:noFill/>
        </p:spPr>
        <p:txBody>
          <a:bodyPr wrap="square" rtlCol="0">
            <a:spAutoFit/>
          </a:bodyPr>
          <a:lstStyle/>
          <a:p>
            <a:r>
              <a:rPr lang="en-US" altLang="zh-TW" sz="2400" dirty="0">
                <a:solidFill>
                  <a:srgbClr val="FFC000"/>
                </a:solidFill>
              </a:rPr>
              <a:t>Very Large</a:t>
            </a:r>
            <a:endParaRPr lang="zh-TW" altLang="en-US" sz="2400" dirty="0">
              <a:solidFill>
                <a:srgbClr val="FFC000"/>
              </a:solidFill>
            </a:endParaRPr>
          </a:p>
        </p:txBody>
      </p:sp>
      <p:sp>
        <p:nvSpPr>
          <p:cNvPr id="36" name="文字方塊 35"/>
          <p:cNvSpPr txBox="1"/>
          <p:nvPr/>
        </p:nvSpPr>
        <p:spPr>
          <a:xfrm>
            <a:off x="4951260" y="4487477"/>
            <a:ext cx="876178" cy="461665"/>
          </a:xfrm>
          <a:prstGeom prst="rect">
            <a:avLst/>
          </a:prstGeom>
          <a:noFill/>
        </p:spPr>
        <p:txBody>
          <a:bodyPr wrap="square" rtlCol="0">
            <a:spAutoFit/>
          </a:bodyPr>
          <a:lstStyle/>
          <a:p>
            <a:r>
              <a:rPr lang="en-US" altLang="zh-TW" sz="2400" dirty="0">
                <a:solidFill>
                  <a:srgbClr val="00B050"/>
                </a:solidFill>
              </a:rPr>
              <a:t>Large</a:t>
            </a:r>
            <a:endParaRPr lang="zh-TW" altLang="en-US" sz="2400" dirty="0">
              <a:solidFill>
                <a:srgbClr val="00B050"/>
              </a:solidFill>
            </a:endParaRPr>
          </a:p>
        </p:txBody>
      </p:sp>
      <p:sp>
        <p:nvSpPr>
          <p:cNvPr id="38" name="文字方塊 37"/>
          <p:cNvSpPr txBox="1"/>
          <p:nvPr/>
        </p:nvSpPr>
        <p:spPr>
          <a:xfrm>
            <a:off x="6688386" y="3858508"/>
            <a:ext cx="876178" cy="461665"/>
          </a:xfrm>
          <a:prstGeom prst="rect">
            <a:avLst/>
          </a:prstGeom>
          <a:noFill/>
        </p:spPr>
        <p:txBody>
          <a:bodyPr wrap="square" rtlCol="0">
            <a:spAutoFit/>
          </a:bodyPr>
          <a:lstStyle/>
          <a:p>
            <a:r>
              <a:rPr lang="en-US" altLang="zh-TW" sz="2400" dirty="0">
                <a:solidFill>
                  <a:srgbClr val="0000FF"/>
                </a:solidFill>
              </a:rPr>
              <a:t>small</a:t>
            </a:r>
            <a:endParaRPr lang="zh-TW" altLang="en-US" sz="2400" dirty="0">
              <a:solidFill>
                <a:srgbClr val="0000FF"/>
              </a:solidFill>
            </a:endParaRPr>
          </a:p>
        </p:txBody>
      </p:sp>
      <p:sp>
        <p:nvSpPr>
          <p:cNvPr id="39" name="文字方塊 38"/>
          <p:cNvSpPr txBox="1"/>
          <p:nvPr/>
        </p:nvSpPr>
        <p:spPr>
          <a:xfrm>
            <a:off x="5672925" y="5020839"/>
            <a:ext cx="1449837" cy="461665"/>
          </a:xfrm>
          <a:prstGeom prst="rect">
            <a:avLst/>
          </a:prstGeom>
          <a:noFill/>
        </p:spPr>
        <p:txBody>
          <a:bodyPr wrap="square" rtlCol="0">
            <a:spAutoFit/>
          </a:bodyPr>
          <a:lstStyle/>
          <a:p>
            <a:r>
              <a:rPr lang="en-US" altLang="zh-TW" sz="2400" dirty="0">
                <a:solidFill>
                  <a:srgbClr val="FF0000"/>
                </a:solidFill>
              </a:rPr>
              <a:t>Just make</a:t>
            </a:r>
            <a:endParaRPr lang="zh-TW" altLang="en-US" sz="2400" dirty="0">
              <a:solidFill>
                <a:srgbClr val="FF0000"/>
              </a:solidFill>
            </a:endParaRPr>
          </a:p>
        </p:txBody>
      </p:sp>
      <p:graphicFrame>
        <p:nvGraphicFramePr>
          <p:cNvPr id="21" name="Object 12"/>
          <p:cNvGraphicFramePr>
            <a:graphicFrameLocks noChangeAspect="1"/>
          </p:cNvGraphicFramePr>
          <p:nvPr>
            <p:extLst>
              <p:ext uri="{D42A27DB-BD31-4B8C-83A1-F6EECF244321}">
                <p14:modId xmlns:p14="http://schemas.microsoft.com/office/powerpoint/2010/main" val="2151843140"/>
              </p:ext>
            </p:extLst>
          </p:nvPr>
        </p:nvGraphicFramePr>
        <p:xfrm>
          <a:off x="4937125" y="350838"/>
          <a:ext cx="3162300" cy="573087"/>
        </p:xfrm>
        <a:graphic>
          <a:graphicData uri="http://schemas.openxmlformats.org/presentationml/2006/ole">
            <mc:AlternateContent xmlns:mc="http://schemas.openxmlformats.org/markup-compatibility/2006">
              <mc:Choice xmlns:v="urn:schemas-microsoft-com:vml" Requires="v">
                <p:oleObj spid="_x0000_s6208" name="方程式" r:id="rId4" imgW="1257120" imgH="228600" progId="Equation.3">
                  <p:embed/>
                </p:oleObj>
              </mc:Choice>
              <mc:Fallback>
                <p:oleObj name="方程式" r:id="rId4" imgW="1257120" imgH="228600" progId="Equation.3">
                  <p:embed/>
                  <p:pic>
                    <p:nvPicPr>
                      <p:cNvPr id="21" name="Object 12"/>
                      <p:cNvPicPr>
                        <a:picLocks noChangeAspect="1" noChangeArrowheads="1"/>
                      </p:cNvPicPr>
                      <p:nvPr/>
                    </p:nvPicPr>
                    <p:blipFill>
                      <a:blip r:embed="rId5"/>
                      <a:srcRect/>
                      <a:stretch>
                        <a:fillRect/>
                      </a:stretch>
                    </p:blipFill>
                    <p:spPr bwMode="auto">
                      <a:xfrm>
                        <a:off x="4937125" y="350838"/>
                        <a:ext cx="3162300" cy="573087"/>
                      </a:xfrm>
                      <a:prstGeom prst="rect">
                        <a:avLst/>
                      </a:prstGeom>
                      <a:noFill/>
                      <a:extLst/>
                    </p:spPr>
                  </p:pic>
                </p:oleObj>
              </mc:Fallback>
            </mc:AlternateContent>
          </a:graphicData>
        </a:graphic>
      </p:graphicFrame>
      <p:sp>
        <p:nvSpPr>
          <p:cNvPr id="22" name="內容版面配置區 2"/>
          <p:cNvSpPr txBox="1">
            <a:spLocks/>
          </p:cNvSpPr>
          <p:nvPr/>
        </p:nvSpPr>
        <p:spPr>
          <a:xfrm>
            <a:off x="4126662" y="995191"/>
            <a:ext cx="5139238" cy="7041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dirty="0"/>
              <a:t>Set the learning rate </a:t>
            </a:r>
            <a:r>
              <a:rPr lang="el-GR" altLang="zh-TW" dirty="0"/>
              <a:t>η</a:t>
            </a:r>
            <a:r>
              <a:rPr lang="en-US" altLang="zh-TW" dirty="0"/>
              <a:t> carefully</a:t>
            </a:r>
            <a:endParaRPr lang="zh-TW" altLang="en-US" dirty="0"/>
          </a:p>
        </p:txBody>
      </p:sp>
      <p:sp>
        <p:nvSpPr>
          <p:cNvPr id="3" name="矩形 2"/>
          <p:cNvSpPr/>
          <p:nvPr/>
        </p:nvSpPr>
        <p:spPr>
          <a:xfrm>
            <a:off x="257002" y="1813681"/>
            <a:ext cx="4048269" cy="1200329"/>
          </a:xfrm>
          <a:prstGeom prst="rect">
            <a:avLst/>
          </a:prstGeom>
        </p:spPr>
        <p:txBody>
          <a:bodyPr wrap="square">
            <a:spAutoFit/>
          </a:bodyPr>
          <a:lstStyle/>
          <a:p>
            <a:r>
              <a:rPr lang="en-US" altLang="zh-TW" sz="2400" dirty="0"/>
              <a:t>If there are more than three parameters, you cannot visualize this.</a:t>
            </a:r>
            <a:endParaRPr lang="zh-TW" altLang="en-US" sz="2400" dirty="0"/>
          </a:p>
        </p:txBody>
      </p:sp>
      <p:sp>
        <p:nvSpPr>
          <p:cNvPr id="23" name="矩形 22"/>
          <p:cNvSpPr/>
          <p:nvPr/>
        </p:nvSpPr>
        <p:spPr>
          <a:xfrm>
            <a:off x="4305271" y="6134169"/>
            <a:ext cx="4757604" cy="461665"/>
          </a:xfrm>
          <a:prstGeom prst="rect">
            <a:avLst/>
          </a:prstGeom>
        </p:spPr>
        <p:txBody>
          <a:bodyPr wrap="square">
            <a:spAutoFit/>
          </a:bodyPr>
          <a:lstStyle/>
          <a:p>
            <a:pPr algn="ctr"/>
            <a:r>
              <a:rPr lang="en-US" altLang="zh-TW" sz="2400" dirty="0">
                <a:solidFill>
                  <a:srgbClr val="FF0000"/>
                </a:solidFill>
              </a:rPr>
              <a:t>But you can always visualize this.</a:t>
            </a:r>
            <a:endParaRPr lang="zh-TW" altLang="en-US" sz="2400" dirty="0">
              <a:solidFill>
                <a:srgbClr val="FF0000"/>
              </a:solidFill>
            </a:endParaRPr>
          </a:p>
        </p:txBody>
      </p:sp>
      <p:cxnSp>
        <p:nvCxnSpPr>
          <p:cNvPr id="24" name="直線單箭頭接點 23"/>
          <p:cNvCxnSpPr>
            <a:stCxn id="12" idx="1"/>
          </p:cNvCxnSpPr>
          <p:nvPr/>
        </p:nvCxnSpPr>
        <p:spPr>
          <a:xfrm flipH="1" flipV="1">
            <a:off x="603027" y="3772042"/>
            <a:ext cx="503656" cy="901349"/>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a:stCxn id="12" idx="2"/>
          </p:cNvCxnSpPr>
          <p:nvPr/>
        </p:nvCxnSpPr>
        <p:spPr>
          <a:xfrm flipH="1" flipV="1">
            <a:off x="1079713" y="4673392"/>
            <a:ext cx="769920" cy="438149"/>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a:stCxn id="12" idx="3"/>
          </p:cNvCxnSpPr>
          <p:nvPr/>
        </p:nvCxnSpPr>
        <p:spPr>
          <a:xfrm flipH="1" flipV="1">
            <a:off x="1831755" y="5094250"/>
            <a:ext cx="494128" cy="1141241"/>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p:nvPr/>
        </p:nvCxnSpPr>
        <p:spPr>
          <a:xfrm flipH="1" flipV="1">
            <a:off x="521488" y="3811908"/>
            <a:ext cx="262522" cy="561182"/>
          </a:xfrm>
          <a:prstGeom prst="straightConnector1">
            <a:avLst/>
          </a:prstGeom>
          <a:ln w="38100">
            <a:solidFill>
              <a:srgbClr val="0070C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flipH="1" flipV="1">
            <a:off x="776996" y="4374132"/>
            <a:ext cx="271805" cy="426406"/>
          </a:xfrm>
          <a:prstGeom prst="straightConnector1">
            <a:avLst/>
          </a:prstGeom>
          <a:ln w="38100">
            <a:solidFill>
              <a:srgbClr val="0070C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p:nvPr/>
        </p:nvCxnSpPr>
        <p:spPr>
          <a:xfrm flipH="1" flipV="1">
            <a:off x="1041615" y="4784076"/>
            <a:ext cx="342517" cy="236763"/>
          </a:xfrm>
          <a:prstGeom prst="straightConnector1">
            <a:avLst/>
          </a:prstGeom>
          <a:ln w="38100">
            <a:solidFill>
              <a:srgbClr val="0070C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p:nvPr/>
        </p:nvCxnSpPr>
        <p:spPr>
          <a:xfrm flipH="1" flipV="1">
            <a:off x="1336768" y="4980692"/>
            <a:ext cx="395993" cy="192600"/>
          </a:xfrm>
          <a:prstGeom prst="straightConnector1">
            <a:avLst/>
          </a:prstGeom>
          <a:ln w="38100">
            <a:solidFill>
              <a:srgbClr val="0070C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p:nvPr/>
        </p:nvCxnSpPr>
        <p:spPr>
          <a:xfrm flipV="1">
            <a:off x="1426654" y="4630085"/>
            <a:ext cx="1571228" cy="43230"/>
          </a:xfrm>
          <a:prstGeom prst="straightConnector1">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6413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300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30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animBg="1"/>
      <p:bldP spid="25" grpId="0" animBg="1"/>
      <p:bldP spid="28" grpId="0" animBg="1"/>
      <p:bldP spid="29" grpId="0" animBg="1"/>
      <p:bldP spid="43008" grpId="0" animBg="1"/>
      <p:bldP spid="34" grpId="0"/>
      <p:bldP spid="43009" grpId="0"/>
      <p:bldP spid="36" grpId="0"/>
      <p:bldP spid="38" grpId="0"/>
      <p:bldP spid="39" grpId="0"/>
      <p:bldP spid="3"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Adaptive Learning Rates</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a:bodyPr>
              <a:lstStyle/>
              <a:p>
                <a:pPr marL="228600" lvl="1">
                  <a:spcBef>
                    <a:spcPts val="1000"/>
                  </a:spcBef>
                </a:pPr>
                <a:r>
                  <a:rPr lang="en-US" altLang="zh-TW" sz="2800" dirty="0"/>
                  <a:t>Popular &amp; Simple Idea: Reduce the learning rate by some factor every few epochs.</a:t>
                </a:r>
              </a:p>
              <a:p>
                <a:pPr lvl="1"/>
                <a:r>
                  <a:rPr lang="en-US" altLang="zh-TW" dirty="0"/>
                  <a:t>At the beginning, we are far from the destination, so we use larger learning rate</a:t>
                </a:r>
              </a:p>
              <a:p>
                <a:pPr lvl="1"/>
                <a:r>
                  <a:rPr lang="en-US" altLang="zh-TW" dirty="0"/>
                  <a:t>After several epochs, we are close to the destination, so we reduce the learning rate</a:t>
                </a:r>
              </a:p>
              <a:p>
                <a:pPr lvl="1"/>
                <a:r>
                  <a:rPr lang="en-US" altLang="zh-TW" dirty="0"/>
                  <a:t>E.g. 1/t decay: </a:t>
                </a:r>
                <a14:m>
                  <m:oMath xmlns:m="http://schemas.openxmlformats.org/officeDocument/2006/math">
                    <m:sSup>
                      <m:sSupPr>
                        <m:ctrlPr>
                          <a:rPr lang="en-US" altLang="zh-TW" i="1" smtClean="0">
                            <a:latin typeface="Cambria Math" panose="02040503050406030204" pitchFamily="18" charset="0"/>
                          </a:rPr>
                        </m:ctrlPr>
                      </m:sSupPr>
                      <m:e>
                        <m:r>
                          <a:rPr lang="zh-TW" altLang="en-US" i="1" smtClean="0">
                            <a:latin typeface="Cambria Math" panose="02040503050406030204" pitchFamily="18" charset="0"/>
                          </a:rPr>
                          <m:t>𝜂</m:t>
                        </m:r>
                      </m:e>
                      <m:sup>
                        <m:r>
                          <a:rPr lang="en-US" altLang="zh-TW" b="0" i="1" smtClean="0">
                            <a:latin typeface="Cambria Math" panose="02040503050406030204" pitchFamily="18" charset="0"/>
                          </a:rPr>
                          <m:t>𝑡</m:t>
                        </m:r>
                      </m:sup>
                    </m:sSup>
                    <m:r>
                      <a:rPr lang="en-US" altLang="zh-TW" b="0" i="1" smtClean="0">
                        <a:latin typeface="Cambria Math" panose="02040503050406030204" pitchFamily="18" charset="0"/>
                      </a:rPr>
                      <m:t>=</m:t>
                    </m:r>
                    <m:f>
                      <m:fPr>
                        <m:type m:val="lin"/>
                        <m:ctrlPr>
                          <a:rPr lang="en-US" altLang="zh-TW" b="0" i="1" smtClean="0">
                            <a:latin typeface="Cambria Math" panose="02040503050406030204" pitchFamily="18" charset="0"/>
                          </a:rPr>
                        </m:ctrlPr>
                      </m:fPr>
                      <m:num>
                        <m:r>
                          <a:rPr lang="zh-TW" altLang="en-US" b="0" i="1" smtClean="0">
                            <a:latin typeface="Cambria Math" panose="02040503050406030204" pitchFamily="18" charset="0"/>
                          </a:rPr>
                          <m:t>𝜂</m:t>
                        </m:r>
                      </m:num>
                      <m:den>
                        <m:rad>
                          <m:radPr>
                            <m:degHide m:val="on"/>
                            <m:ctrlPr>
                              <a:rPr lang="zh-TW" altLang="en-US" b="0" i="1" smtClean="0">
                                <a:latin typeface="Cambria Math" panose="02040503050406030204" pitchFamily="18" charset="0"/>
                              </a:rPr>
                            </m:ctrlPr>
                          </m:radPr>
                          <m:deg/>
                          <m:e>
                            <m:r>
                              <a:rPr lang="en-US" altLang="zh-TW" b="0" i="1" smtClean="0">
                                <a:latin typeface="Cambria Math" panose="02040503050406030204" pitchFamily="18" charset="0"/>
                              </a:rPr>
                              <m:t>𝑡</m:t>
                            </m:r>
                            <m:r>
                              <a:rPr lang="en-US" altLang="zh-TW" b="0" i="1" smtClean="0">
                                <a:latin typeface="Cambria Math" panose="02040503050406030204" pitchFamily="18" charset="0"/>
                              </a:rPr>
                              <m:t>+1</m:t>
                            </m:r>
                          </m:e>
                        </m:rad>
                      </m:den>
                    </m:f>
                  </m:oMath>
                </a14:m>
                <a:endParaRPr lang="en-US" altLang="zh-TW" dirty="0"/>
              </a:p>
              <a:p>
                <a:r>
                  <a:rPr lang="en-US" altLang="zh-TW" dirty="0"/>
                  <a:t>Learning rate cannot be one-size-fits-all</a:t>
                </a:r>
              </a:p>
              <a:p>
                <a:pPr lvl="1"/>
                <a:r>
                  <a:rPr lang="en-US" altLang="zh-TW" sz="2800" dirty="0">
                    <a:solidFill>
                      <a:srgbClr val="0000FF"/>
                    </a:solidFill>
                  </a:rPr>
                  <a:t>Giving different parameters different learning rates </a:t>
                </a:r>
              </a:p>
              <a:p>
                <a:pPr lvl="1"/>
                <a:endParaRPr lang="en-US" altLang="zh-TW" dirty="0"/>
              </a:p>
              <a:p>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0">
                <a:blip r:embed="rId3"/>
                <a:stretch>
                  <a:fillRect l="-1391" t="-2241" r="-92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675870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Adagrad</a:t>
            </a:r>
            <a:endParaRPr lang="zh-TW" altLang="en-US" dirty="0"/>
          </a:p>
        </p:txBody>
      </p:sp>
      <p:sp>
        <p:nvSpPr>
          <p:cNvPr id="3" name="內容版面配置區 2"/>
          <p:cNvSpPr>
            <a:spLocks noGrp="1"/>
          </p:cNvSpPr>
          <p:nvPr>
            <p:ph idx="1"/>
          </p:nvPr>
        </p:nvSpPr>
        <p:spPr/>
        <p:txBody>
          <a:bodyPr/>
          <a:lstStyle/>
          <a:p>
            <a:r>
              <a:rPr lang="en-US" altLang="zh-TW" dirty="0"/>
              <a:t>Divide the learning rate of each parameter by the  </a:t>
            </a:r>
            <a:r>
              <a:rPr lang="en-US" altLang="zh-TW" b="1" i="1" dirty="0"/>
              <a:t> root mean square of its previous derivatives</a:t>
            </a:r>
          </a:p>
          <a:p>
            <a:pPr marL="0" indent="0">
              <a:buNone/>
            </a:pPr>
            <a:endParaRPr lang="zh-TW" altLang="en-US" dirty="0"/>
          </a:p>
        </p:txBody>
      </p:sp>
      <mc:AlternateContent xmlns:mc="http://schemas.openxmlformats.org/markup-compatibility/2006" xmlns:a14="http://schemas.microsoft.com/office/drawing/2010/main">
        <mc:Choice Requires="a14">
          <p:sp>
            <p:nvSpPr>
              <p:cNvPr id="6" name="文字方塊 5"/>
              <p:cNvSpPr txBox="1"/>
              <p:nvPr/>
            </p:nvSpPr>
            <p:spPr>
              <a:xfrm>
                <a:off x="4484400" y="4639345"/>
                <a:ext cx="4269709" cy="138499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14:m>
                  <m:oMath xmlns:m="http://schemas.openxmlformats.org/officeDocument/2006/math">
                    <m:sSup>
                      <m:sSupPr>
                        <m:ctrlPr>
                          <a:rPr lang="en-US" altLang="zh-TW" sz="2800" i="1">
                            <a:latin typeface="Cambria Math" panose="02040503050406030204" pitchFamily="18" charset="0"/>
                          </a:rPr>
                        </m:ctrlPr>
                      </m:sSupPr>
                      <m:e>
                        <m:r>
                          <a:rPr lang="zh-TW" altLang="en-US" sz="2800" i="1">
                            <a:latin typeface="Cambria Math" panose="02040503050406030204" pitchFamily="18" charset="0"/>
                          </a:rPr>
                          <m:t>𝜎</m:t>
                        </m:r>
                      </m:e>
                      <m:sup>
                        <m:r>
                          <a:rPr lang="en-US" altLang="zh-TW" sz="2800" i="1">
                            <a:latin typeface="Cambria Math" panose="02040503050406030204" pitchFamily="18" charset="0"/>
                          </a:rPr>
                          <m:t>𝑡</m:t>
                        </m:r>
                      </m:sup>
                    </m:sSup>
                  </m:oMath>
                </a14:m>
                <a:r>
                  <a:rPr lang="en-US" altLang="zh-TW" sz="2800" dirty="0"/>
                  <a:t>: </a:t>
                </a:r>
                <a:r>
                  <a:rPr lang="en-US" altLang="zh-TW" sz="2800" b="1" i="1" dirty="0"/>
                  <a:t>root mean square</a:t>
                </a:r>
                <a:r>
                  <a:rPr lang="en-US" altLang="zh-TW" sz="2800" dirty="0"/>
                  <a:t> of the previous derivatives of parameter w</a:t>
                </a:r>
              </a:p>
            </p:txBody>
          </p:sp>
        </mc:Choice>
        <mc:Fallback xmlns="">
          <p:sp>
            <p:nvSpPr>
              <p:cNvPr id="6" name="文字方塊 5"/>
              <p:cNvSpPr txBox="1">
                <a:spLocks noRot="1" noChangeAspect="1" noMove="1" noResize="1" noEditPoints="1" noAdjustHandles="1" noChangeArrowheads="1" noChangeShapeType="1" noTextEdit="1"/>
              </p:cNvSpPr>
              <p:nvPr/>
            </p:nvSpPr>
            <p:spPr>
              <a:xfrm>
                <a:off x="4484400" y="4639345"/>
                <a:ext cx="4269709" cy="1384995"/>
              </a:xfrm>
              <a:prstGeom prst="rect">
                <a:avLst/>
              </a:prstGeom>
              <a:blipFill rotWithShape="0">
                <a:blip r:embed="rId2"/>
                <a:stretch>
                  <a:fillRect/>
                </a:stretch>
              </a:blipFill>
            </p:spPr>
            <p:txBody>
              <a:bodyPr/>
              <a:lstStyle/>
              <a:p>
                <a:r>
                  <a:rPr lang="zh-TW" altLang="en-US">
                    <a:noFill/>
                  </a:rPr>
                  <a:t> </a:t>
                </a:r>
              </a:p>
            </p:txBody>
          </p:sp>
        </mc:Fallback>
      </mc:AlternateContent>
      <p:sp>
        <p:nvSpPr>
          <p:cNvPr id="4" name="矩形 3"/>
          <p:cNvSpPr/>
          <p:nvPr/>
        </p:nvSpPr>
        <p:spPr>
          <a:xfrm>
            <a:off x="4465439" y="3519223"/>
            <a:ext cx="3425372" cy="61204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TW" sz="2800" dirty="0"/>
              <a:t>w</a:t>
            </a:r>
            <a:r>
              <a:rPr lang="zh-TW" altLang="en-US" sz="2800" dirty="0"/>
              <a:t> </a:t>
            </a:r>
            <a:r>
              <a:rPr lang="en-US" altLang="zh-TW" sz="2800" dirty="0"/>
              <a:t>is one parameter</a:t>
            </a:r>
          </a:p>
        </p:txBody>
      </p:sp>
      <mc:AlternateContent xmlns:mc="http://schemas.openxmlformats.org/markup-compatibility/2006" xmlns:a14="http://schemas.microsoft.com/office/drawing/2010/main">
        <mc:Choice Requires="a14">
          <p:sp>
            <p:nvSpPr>
              <p:cNvPr id="14" name="文字方塊 13"/>
              <p:cNvSpPr txBox="1"/>
              <p:nvPr/>
            </p:nvSpPr>
            <p:spPr>
              <a:xfrm>
                <a:off x="6405754" y="450461"/>
                <a:ext cx="1997918" cy="8593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m:t>
                          </m:r>
                          <m:r>
                            <a:rPr lang="en-US" altLang="zh-TW" sz="2800" b="0" i="1" smtClean="0">
                              <a:latin typeface="Cambria Math" panose="02040503050406030204" pitchFamily="18" charset="0"/>
                            </a:rPr>
                            <m:t>𝐿</m:t>
                          </m:r>
                          <m:d>
                            <m:dPr>
                              <m:ctrlPr>
                                <a:rPr lang="en-US" altLang="zh-TW" sz="2800" b="0" i="1" smtClean="0">
                                  <a:latin typeface="Cambria Math" panose="02040503050406030204" pitchFamily="18" charset="0"/>
                                </a:rPr>
                              </m:ctrlPr>
                            </m:dPr>
                            <m:e>
                              <m:sSup>
                                <m:sSupPr>
                                  <m:ctrlPr>
                                    <a:rPr lang="en-US" altLang="zh-TW" sz="2800" i="1">
                                      <a:latin typeface="Cambria Math" panose="02040503050406030204" pitchFamily="18" charset="0"/>
                                      <a:ea typeface="Cambria Math" panose="02040503050406030204" pitchFamily="18" charset="0"/>
                                    </a:rPr>
                                  </m:ctrlPr>
                                </m:sSupPr>
                                <m:e>
                                  <m:r>
                                    <a:rPr lang="zh-TW" altLang="en-US" sz="2800" i="1" smtClean="0">
                                      <a:latin typeface="Cambria Math" panose="02040503050406030204" pitchFamily="18" charset="0"/>
                                      <a:ea typeface="Cambria Math" panose="02040503050406030204" pitchFamily="18" charset="0"/>
                                    </a:rPr>
                                    <m:t>𝜃</m:t>
                                  </m:r>
                                </m:e>
                                <m:sup>
                                  <m:r>
                                    <a:rPr lang="en-US" altLang="zh-TW" sz="2800" i="1">
                                      <a:latin typeface="Cambria Math" panose="02040503050406030204" pitchFamily="18" charset="0"/>
                                      <a:ea typeface="Cambria Math" panose="02040503050406030204" pitchFamily="18" charset="0"/>
                                    </a:rPr>
                                    <m:t>𝑡</m:t>
                                  </m:r>
                                </m:sup>
                              </m:sSup>
                            </m:e>
                          </m:d>
                        </m:num>
                        <m:den>
                          <m:r>
                            <a:rPr lang="zh-TW" altLang="en-US" sz="2800" b="0" i="1" smtClean="0">
                              <a:latin typeface="Cambria Math" panose="02040503050406030204" pitchFamily="18" charset="0"/>
                            </a:rPr>
                            <m:t>𝜕</m:t>
                          </m:r>
                          <m:r>
                            <a:rPr lang="en-US" altLang="zh-TW" sz="2800" b="0" i="1" smtClean="0">
                              <a:latin typeface="Cambria Math" panose="02040503050406030204" pitchFamily="18" charset="0"/>
                            </a:rPr>
                            <m:t>𝑤</m:t>
                          </m:r>
                        </m:den>
                      </m:f>
                    </m:oMath>
                  </m:oMathPara>
                </a14:m>
                <a:endParaRPr lang="zh-TW" altLang="en-US" sz="2800" dirty="0"/>
              </a:p>
            </p:txBody>
          </p:sp>
        </mc:Choice>
        <mc:Fallback xmlns="">
          <p:sp>
            <p:nvSpPr>
              <p:cNvPr id="14" name="文字方塊 13"/>
              <p:cNvSpPr txBox="1">
                <a:spLocks noRot="1" noChangeAspect="1" noMove="1" noResize="1" noEditPoints="1" noAdjustHandles="1" noChangeArrowheads="1" noChangeShapeType="1" noTextEdit="1"/>
              </p:cNvSpPr>
              <p:nvPr/>
            </p:nvSpPr>
            <p:spPr>
              <a:xfrm>
                <a:off x="6405754" y="450461"/>
                <a:ext cx="1997918" cy="859338"/>
              </a:xfrm>
              <a:prstGeom prst="rect">
                <a:avLst/>
              </a:prstGeom>
              <a:blipFill>
                <a:blip r:embed="rId3"/>
                <a:stretch>
                  <a:fillRect/>
                </a:stretch>
              </a:blipFill>
            </p:spPr>
            <p:txBody>
              <a:bodyPr/>
              <a:lstStyle/>
              <a:p>
                <a:r>
                  <a:rPr lang="zh-TW" altLang="en-US">
                    <a:noFill/>
                  </a:rPr>
                  <a:t> </a:t>
                </a:r>
              </a:p>
            </p:txBody>
          </p:sp>
        </mc:Fallback>
      </mc:AlternateContent>
      <p:sp>
        <p:nvSpPr>
          <p:cNvPr id="18" name="文字方塊 17"/>
          <p:cNvSpPr txBox="1"/>
          <p:nvPr/>
        </p:nvSpPr>
        <p:spPr>
          <a:xfrm>
            <a:off x="493104" y="2807991"/>
            <a:ext cx="3990596" cy="523220"/>
          </a:xfrm>
          <a:prstGeom prst="rect">
            <a:avLst/>
          </a:prstGeom>
          <a:noFill/>
        </p:spPr>
        <p:txBody>
          <a:bodyPr wrap="square" rtlCol="0">
            <a:spAutoFit/>
          </a:bodyPr>
          <a:lstStyle/>
          <a:p>
            <a:pPr algn="ctr"/>
            <a:r>
              <a:rPr lang="en-US" altLang="zh-TW" sz="2800" b="1" i="1" u="sng" dirty="0"/>
              <a:t>Vanilla Gradient descent</a:t>
            </a:r>
            <a:endParaRPr lang="zh-TW" altLang="en-US" sz="2800" b="1" i="1" u="sng" dirty="0"/>
          </a:p>
        </p:txBody>
      </p:sp>
      <p:sp>
        <p:nvSpPr>
          <p:cNvPr id="20" name="文字方塊 19"/>
          <p:cNvSpPr txBox="1"/>
          <p:nvPr/>
        </p:nvSpPr>
        <p:spPr>
          <a:xfrm>
            <a:off x="493104" y="4432345"/>
            <a:ext cx="1690007" cy="523220"/>
          </a:xfrm>
          <a:prstGeom prst="rect">
            <a:avLst/>
          </a:prstGeom>
          <a:noFill/>
        </p:spPr>
        <p:txBody>
          <a:bodyPr wrap="square" rtlCol="0">
            <a:spAutoFit/>
          </a:bodyPr>
          <a:lstStyle/>
          <a:p>
            <a:pPr algn="ctr"/>
            <a:r>
              <a:rPr lang="en-US" altLang="zh-TW" sz="2800" b="1" i="1" u="sng" dirty="0" err="1"/>
              <a:t>Adagrad</a:t>
            </a:r>
            <a:endParaRPr lang="zh-TW" altLang="en-US" sz="2800" b="1" i="1" u="sng" dirty="0"/>
          </a:p>
        </p:txBody>
      </p:sp>
      <mc:AlternateContent xmlns:mc="http://schemas.openxmlformats.org/markup-compatibility/2006" xmlns:a14="http://schemas.microsoft.com/office/drawing/2010/main">
        <mc:Choice Requires="a14">
          <p:sp>
            <p:nvSpPr>
              <p:cNvPr id="21" name="文字方塊 20"/>
              <p:cNvSpPr txBox="1"/>
              <p:nvPr/>
            </p:nvSpPr>
            <p:spPr>
              <a:xfrm>
                <a:off x="1298293" y="3609803"/>
                <a:ext cx="289899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r>
                            <a:rPr lang="en-US" altLang="zh-TW" sz="2800" b="0" i="1" smtClean="0">
                              <a:latin typeface="Cambria Math" panose="02040503050406030204" pitchFamily="18" charset="0"/>
                              <a:ea typeface="Cambria Math" panose="02040503050406030204" pitchFamily="18" charset="0"/>
                            </a:rPr>
                            <m:t>+1</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sup>
                      </m:sSup>
                      <m:r>
                        <a:rPr lang="en-US" altLang="zh-TW" sz="2800" b="0" i="1" smtClean="0">
                          <a:latin typeface="Cambria Math" panose="02040503050406030204" pitchFamily="18" charset="0"/>
                        </a:rPr>
                        <m:t>−</m:t>
                      </m:r>
                      <m:sSup>
                        <m:sSupPr>
                          <m:ctrlPr>
                            <a:rPr lang="en-US" altLang="zh-TW" sz="2800" i="1">
                              <a:latin typeface="Cambria Math" panose="02040503050406030204" pitchFamily="18" charset="0"/>
                            </a:rPr>
                          </m:ctrlPr>
                        </m:sSupPr>
                        <m:e>
                          <m:r>
                            <m:rPr>
                              <m:nor/>
                            </m:rPr>
                            <a:rPr lang="zh-TW" altLang="en-US" sz="2800">
                              <a:latin typeface="Cambria Math" panose="02040503050406030204" pitchFamily="18" charset="0"/>
                            </a:rPr>
                            <m:t>𝜂</m:t>
                          </m:r>
                        </m:e>
                        <m:sup>
                          <m:r>
                            <a:rPr lang="en-US" altLang="zh-TW" sz="2800" i="1">
                              <a:latin typeface="Cambria Math" panose="02040503050406030204" pitchFamily="18" charset="0"/>
                            </a:rPr>
                            <m:t>𝑡</m:t>
                          </m:r>
                        </m:sup>
                      </m:sSup>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oMath>
                  </m:oMathPara>
                </a14:m>
                <a:endParaRPr lang="zh-TW" altLang="en-US" sz="2800" dirty="0"/>
              </a:p>
            </p:txBody>
          </p:sp>
        </mc:Choice>
        <mc:Fallback xmlns="">
          <p:sp>
            <p:nvSpPr>
              <p:cNvPr id="21" name="文字方塊 20"/>
              <p:cNvSpPr txBox="1">
                <a:spLocks noRot="1" noChangeAspect="1" noMove="1" noResize="1" noEditPoints="1" noAdjustHandles="1" noChangeArrowheads="1" noChangeShapeType="1" noTextEdit="1"/>
              </p:cNvSpPr>
              <p:nvPr/>
            </p:nvSpPr>
            <p:spPr>
              <a:xfrm>
                <a:off x="1298293" y="3609803"/>
                <a:ext cx="2898999" cy="430887"/>
              </a:xfrm>
              <a:prstGeom prst="rect">
                <a:avLst/>
              </a:prstGeom>
              <a:blipFill rotWithShape="0">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文字方塊 22"/>
              <p:cNvSpPr txBox="1"/>
              <p:nvPr/>
            </p:nvSpPr>
            <p:spPr>
              <a:xfrm>
                <a:off x="4061792" y="543466"/>
                <a:ext cx="1896096" cy="8183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𝜂</m:t>
                          </m:r>
                        </m:e>
                        <m:sup>
                          <m:r>
                            <a:rPr lang="en-US" altLang="zh-TW" sz="2800" i="1">
                              <a:latin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𝜂</m:t>
                          </m:r>
                        </m:num>
                        <m:den>
                          <m:rad>
                            <m:radPr>
                              <m:degHide m:val="on"/>
                              <m:ctrlPr>
                                <a:rPr lang="en-US" altLang="zh-TW" sz="2800" b="0" i="1" smtClean="0">
                                  <a:latin typeface="Cambria Math" panose="02040503050406030204" pitchFamily="18" charset="0"/>
                                </a:rPr>
                              </m:ctrlPr>
                            </m:radPr>
                            <m:deg/>
                            <m:e>
                              <m:r>
                                <a:rPr lang="en-US" altLang="zh-TW" sz="2800" b="0" i="1" smtClean="0">
                                  <a:latin typeface="Cambria Math" panose="02040503050406030204" pitchFamily="18" charset="0"/>
                                </a:rPr>
                                <m:t>𝑡</m:t>
                              </m:r>
                              <m:r>
                                <a:rPr lang="en-US" altLang="zh-TW" sz="2800" b="0" i="1" smtClean="0">
                                  <a:latin typeface="Cambria Math" panose="02040503050406030204" pitchFamily="18" charset="0"/>
                                </a:rPr>
                                <m:t>+1</m:t>
                              </m:r>
                            </m:e>
                          </m:rad>
                        </m:den>
                      </m:f>
                    </m:oMath>
                  </m:oMathPara>
                </a14:m>
                <a:endParaRPr lang="zh-TW" altLang="en-US" sz="28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4061792" y="543466"/>
                <a:ext cx="1896096" cy="818301"/>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23"/>
              <p:cNvSpPr txBox="1"/>
              <p:nvPr/>
            </p:nvSpPr>
            <p:spPr>
              <a:xfrm>
                <a:off x="1338108" y="4898039"/>
                <a:ext cx="2984086" cy="8593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r>
                            <a:rPr lang="en-US" altLang="zh-TW" sz="2800" b="0" i="1" smtClean="0">
                              <a:latin typeface="Cambria Math" panose="02040503050406030204" pitchFamily="18" charset="0"/>
                              <a:ea typeface="Cambria Math" panose="02040503050406030204" pitchFamily="18" charset="0"/>
                            </a:rPr>
                            <m:t>+1</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sSup>
                            <m:sSupPr>
                              <m:ctrlPr>
                                <a:rPr lang="en-US" altLang="zh-TW" sz="2800" i="1">
                                  <a:latin typeface="Cambria Math" panose="02040503050406030204" pitchFamily="18" charset="0"/>
                                </a:rPr>
                              </m:ctrlPr>
                            </m:sSupPr>
                            <m:e>
                              <m:r>
                                <m:rPr>
                                  <m:nor/>
                                </m:rPr>
                                <a:rPr lang="zh-TW" altLang="en-US" sz="2800">
                                  <a:latin typeface="Cambria Math" panose="02040503050406030204" pitchFamily="18" charset="0"/>
                                </a:rPr>
                                <m:t>𝜂</m:t>
                              </m:r>
                            </m:e>
                            <m:sup>
                              <m:r>
                                <a:rPr lang="en-US" altLang="zh-TW" sz="2800" b="0" i="1" smtClean="0">
                                  <a:latin typeface="Cambria Math" panose="02040503050406030204" pitchFamily="18" charset="0"/>
                                </a:rPr>
                                <m:t>𝑡</m:t>
                              </m:r>
                            </m:sup>
                          </m:sSup>
                        </m:num>
                        <m:den>
                          <m:sSup>
                            <m:sSupPr>
                              <m:ctrlPr>
                                <a:rPr lang="en-US" altLang="zh-TW" sz="2800" b="0" i="1" smtClean="0">
                                  <a:latin typeface="Cambria Math" panose="02040503050406030204" pitchFamily="18" charset="0"/>
                                </a:rPr>
                              </m:ctrlPr>
                            </m:sSupPr>
                            <m:e>
                              <m:r>
                                <a:rPr lang="zh-TW" altLang="en-US" sz="2800" b="0" i="1" smtClean="0">
                                  <a:latin typeface="Cambria Math" panose="02040503050406030204" pitchFamily="18" charset="0"/>
                                </a:rPr>
                                <m:t>𝜎</m:t>
                              </m:r>
                            </m:e>
                            <m:sup>
                              <m:r>
                                <a:rPr lang="en-US" altLang="zh-TW" sz="2800" b="0" i="1" smtClean="0">
                                  <a:latin typeface="Cambria Math" panose="02040503050406030204" pitchFamily="18" charset="0"/>
                                </a:rPr>
                                <m:t>𝑡</m:t>
                              </m:r>
                            </m:sup>
                          </m:sSup>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oMath>
                  </m:oMathPara>
                </a14:m>
                <a:endParaRPr lang="zh-TW" altLang="en-US" sz="2800" dirty="0"/>
              </a:p>
            </p:txBody>
          </p:sp>
        </mc:Choice>
        <mc:Fallback xmlns="">
          <p:sp>
            <p:nvSpPr>
              <p:cNvPr id="24" name="文字方塊 23"/>
              <p:cNvSpPr txBox="1">
                <a:spLocks noRot="1" noChangeAspect="1" noMove="1" noResize="1" noEditPoints="1" noAdjustHandles="1" noChangeArrowheads="1" noChangeShapeType="1" noTextEdit="1"/>
              </p:cNvSpPr>
              <p:nvPr/>
            </p:nvSpPr>
            <p:spPr>
              <a:xfrm>
                <a:off x="1338108" y="4898039"/>
                <a:ext cx="2984086" cy="859338"/>
              </a:xfrm>
              <a:prstGeom prst="rect">
                <a:avLst/>
              </a:prstGeom>
              <a:blipFill rotWithShape="0">
                <a:blip r:embed="rId6"/>
                <a:stretch>
                  <a:fillRect/>
                </a:stretch>
              </a:blipFill>
            </p:spPr>
            <p:txBody>
              <a:bodyPr/>
              <a:lstStyle/>
              <a:p>
                <a:r>
                  <a:rPr lang="zh-TW" altLang="en-US">
                    <a:noFill/>
                  </a:rPr>
                  <a:t> </a:t>
                </a:r>
              </a:p>
            </p:txBody>
          </p:sp>
        </mc:Fallback>
      </mc:AlternateContent>
      <p:sp>
        <p:nvSpPr>
          <p:cNvPr id="13" name="文字方塊 12"/>
          <p:cNvSpPr txBox="1"/>
          <p:nvPr/>
        </p:nvSpPr>
        <p:spPr>
          <a:xfrm>
            <a:off x="4484399" y="6103365"/>
            <a:ext cx="4269709"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800" dirty="0"/>
              <a:t>Parameter dependent</a:t>
            </a:r>
          </a:p>
        </p:txBody>
      </p:sp>
    </p:spTree>
    <p:extLst>
      <p:ext uri="{BB962C8B-B14F-4D97-AF65-F5344CB8AC3E}">
        <p14:creationId xmlns:p14="http://schemas.microsoft.com/office/powerpoint/2010/main" val="3487129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P spid="14" grpId="0"/>
      <p:bldP spid="18" grpId="0"/>
      <p:bldP spid="20" grpId="0"/>
      <p:bldP spid="21" grpId="0"/>
      <p:bldP spid="23" grpId="0"/>
      <p:bldP spid="24" grpId="0"/>
      <p:bldP spid="13" grpId="0" animBg="1"/>
    </p:bld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1105</TotalTime>
  <Words>2004</Words>
  <Application>Microsoft Office PowerPoint</Application>
  <PresentationFormat>如螢幕大小 (4:3)</PresentationFormat>
  <Paragraphs>501</Paragraphs>
  <Slides>41</Slides>
  <Notes>24</Notes>
  <HiddenSlides>0</HiddenSlides>
  <MMClips>0</MMClips>
  <ScaleCrop>false</ScaleCrop>
  <HeadingPairs>
    <vt:vector size="8" baseType="variant">
      <vt:variant>
        <vt:lpstr>使用字型</vt:lpstr>
      </vt:variant>
      <vt:variant>
        <vt:i4>6</vt:i4>
      </vt:variant>
      <vt:variant>
        <vt:lpstr>佈景主題</vt:lpstr>
      </vt:variant>
      <vt:variant>
        <vt:i4>1</vt:i4>
      </vt:variant>
      <vt:variant>
        <vt:lpstr>內嵌 OLE 伺服程式</vt:lpstr>
      </vt:variant>
      <vt:variant>
        <vt:i4>1</vt:i4>
      </vt:variant>
      <vt:variant>
        <vt:lpstr>投影片標題</vt:lpstr>
      </vt:variant>
      <vt:variant>
        <vt:i4>41</vt:i4>
      </vt:variant>
    </vt:vector>
  </HeadingPairs>
  <TitlesOfParts>
    <vt:vector size="49" baseType="lpstr">
      <vt:lpstr>新細明體</vt:lpstr>
      <vt:lpstr>Arial</vt:lpstr>
      <vt:lpstr>Calibri</vt:lpstr>
      <vt:lpstr>Calibri Light</vt:lpstr>
      <vt:lpstr>Cambria Math</vt:lpstr>
      <vt:lpstr>Wingdings</vt:lpstr>
      <vt:lpstr>Office 佈景主題</vt:lpstr>
      <vt:lpstr>方程式</vt:lpstr>
      <vt:lpstr>Gradient Descent</vt:lpstr>
      <vt:lpstr>Review: Gradient Descent</vt:lpstr>
      <vt:lpstr>Review: Gradient Descent </vt:lpstr>
      <vt:lpstr>Question</vt:lpstr>
      <vt:lpstr>PowerPoint 簡報</vt:lpstr>
      <vt:lpstr>Gradient Descent</vt:lpstr>
      <vt:lpstr>Learning Rate</vt:lpstr>
      <vt:lpstr>Adaptive Learning Rates</vt:lpstr>
      <vt:lpstr>Adagrad</vt:lpstr>
      <vt:lpstr>Adagrad</vt:lpstr>
      <vt:lpstr>Adagrad</vt:lpstr>
      <vt:lpstr>Contradiction?</vt:lpstr>
      <vt:lpstr>Intuitive Reason</vt:lpstr>
      <vt:lpstr>Larger gradient, larger steps?</vt:lpstr>
      <vt:lpstr>Comparison between  different parameters</vt:lpstr>
      <vt:lpstr>Second Derivative</vt:lpstr>
      <vt:lpstr>Comparison between  different parameters</vt:lpstr>
      <vt:lpstr>PowerPoint 簡報</vt:lpstr>
      <vt:lpstr>Gradient Descent</vt:lpstr>
      <vt:lpstr>Mini-batch</vt:lpstr>
      <vt:lpstr>Stochastic Gradient Descent</vt:lpstr>
      <vt:lpstr>Speed </vt:lpstr>
      <vt:lpstr>Speed - Matrix Operation </vt:lpstr>
      <vt:lpstr>Speed - Matrix Operation </vt:lpstr>
      <vt:lpstr>Gradient Descent</vt:lpstr>
      <vt:lpstr>Feature Scaling</vt:lpstr>
      <vt:lpstr>Feature Scaling</vt:lpstr>
      <vt:lpstr>Feature Scaling</vt:lpstr>
      <vt:lpstr>Gradient Descent</vt:lpstr>
      <vt:lpstr>Warning of Math</vt:lpstr>
      <vt:lpstr>Formal Derivation</vt:lpstr>
      <vt:lpstr>Taylor Series</vt:lpstr>
      <vt:lpstr>PowerPoint 簡報</vt:lpstr>
      <vt:lpstr>Multivariable Taylor Series</vt:lpstr>
      <vt:lpstr>Back to Formal Derivation</vt:lpstr>
      <vt:lpstr>Back to Formal Derivation</vt:lpstr>
      <vt:lpstr>Gradient descent – two variables</vt:lpstr>
      <vt:lpstr>Back to Formal Derivation</vt:lpstr>
      <vt:lpstr>End of Warning </vt:lpstr>
      <vt:lpstr>Limitation of Gradient Descent</vt:lpstr>
      <vt:lpstr>Limitation of Gradient Descent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Gradient Descent</dc:title>
  <dc:creator>Hung-yi Lee</dc:creator>
  <cp:lastModifiedBy>Hung-yi Lee</cp:lastModifiedBy>
  <cp:revision>61</cp:revision>
  <dcterms:created xsi:type="dcterms:W3CDTF">2016-10-02T07:35:40Z</dcterms:created>
  <dcterms:modified xsi:type="dcterms:W3CDTF">2018-02-12T07:24:29Z</dcterms:modified>
</cp:coreProperties>
</file>