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7" r:id="rId2"/>
    <p:sldId id="353" r:id="rId3"/>
    <p:sldId id="403" r:id="rId4"/>
    <p:sldId id="549" r:id="rId5"/>
    <p:sldId id="658" r:id="rId6"/>
    <p:sldId id="709" r:id="rId7"/>
    <p:sldId id="710" r:id="rId8"/>
    <p:sldId id="721" r:id="rId9"/>
    <p:sldId id="722" r:id="rId10"/>
    <p:sldId id="711" r:id="rId11"/>
    <p:sldId id="669" r:id="rId12"/>
    <p:sldId id="670" r:id="rId13"/>
    <p:sldId id="671" r:id="rId14"/>
    <p:sldId id="672" r:id="rId15"/>
    <p:sldId id="673" r:id="rId16"/>
    <p:sldId id="674" r:id="rId17"/>
    <p:sldId id="675" r:id="rId18"/>
    <p:sldId id="676" r:id="rId19"/>
    <p:sldId id="677" r:id="rId20"/>
    <p:sldId id="678" r:id="rId21"/>
    <p:sldId id="712" r:id="rId22"/>
    <p:sldId id="682" r:id="rId23"/>
    <p:sldId id="683" r:id="rId24"/>
    <p:sldId id="684" r:id="rId25"/>
    <p:sldId id="685" r:id="rId26"/>
    <p:sldId id="686" r:id="rId27"/>
    <p:sldId id="687" r:id="rId28"/>
    <p:sldId id="688" r:id="rId29"/>
    <p:sldId id="689" r:id="rId30"/>
    <p:sldId id="690" r:id="rId31"/>
    <p:sldId id="691" r:id="rId32"/>
    <p:sldId id="713" r:id="rId33"/>
    <p:sldId id="468" r:id="rId34"/>
    <p:sldId id="469" r:id="rId35"/>
    <p:sldId id="714" r:id="rId36"/>
    <p:sldId id="470" r:id="rId37"/>
    <p:sldId id="471" r:id="rId38"/>
    <p:sldId id="472" r:id="rId39"/>
    <p:sldId id="476" r:id="rId40"/>
    <p:sldId id="477" r:id="rId41"/>
    <p:sldId id="601" r:id="rId42"/>
    <p:sldId id="602" r:id="rId43"/>
    <p:sldId id="628" r:id="rId44"/>
    <p:sldId id="603" r:id="rId45"/>
    <p:sldId id="604" r:id="rId46"/>
    <p:sldId id="715" r:id="rId47"/>
    <p:sldId id="694" r:id="rId48"/>
    <p:sldId id="695" r:id="rId49"/>
    <p:sldId id="696" r:id="rId50"/>
    <p:sldId id="697" r:id="rId51"/>
    <p:sldId id="698" r:id="rId52"/>
    <p:sldId id="699" r:id="rId53"/>
    <p:sldId id="700" r:id="rId54"/>
    <p:sldId id="701" r:id="rId55"/>
    <p:sldId id="659" r:id="rId56"/>
    <p:sldId id="664" r:id="rId57"/>
    <p:sldId id="702" r:id="rId58"/>
    <p:sldId id="703" r:id="rId59"/>
    <p:sldId id="704" r:id="rId60"/>
    <p:sldId id="705" r:id="rId61"/>
    <p:sldId id="706" r:id="rId62"/>
    <p:sldId id="708" r:id="rId63"/>
    <p:sldId id="716" r:id="rId64"/>
    <p:sldId id="717" r:id="rId65"/>
    <p:sldId id="718" r:id="rId66"/>
    <p:sldId id="557" r:id="rId67"/>
    <p:sldId id="719" r:id="rId68"/>
    <p:sldId id="612" r:id="rId69"/>
    <p:sldId id="613" r:id="rId70"/>
    <p:sldId id="629" r:id="rId71"/>
    <p:sldId id="627" r:id="rId72"/>
    <p:sldId id="720" r:id="rId73"/>
    <p:sldId id="277" r:id="rId74"/>
    <p:sldId id="278" r:id="rId75"/>
    <p:sldId id="279" r:id="rId76"/>
    <p:sldId id="614" r:id="rId77"/>
    <p:sldId id="280" r:id="rId78"/>
    <p:sldId id="281" r:id="rId79"/>
    <p:sldId id="282" r:id="rId80"/>
    <p:sldId id="283" r:id="rId81"/>
    <p:sldId id="284" r:id="rId82"/>
    <p:sldId id="285" r:id="rId83"/>
    <p:sldId id="615" r:id="rId84"/>
    <p:sldId id="656" r:id="rId85"/>
    <p:sldId id="723" r:id="rId86"/>
    <p:sldId id="724" r:id="rId8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0" autoAdjust="0"/>
    <p:restoredTop sz="80943" autoAdjust="0"/>
  </p:normalViewPr>
  <p:slideViewPr>
    <p:cSldViewPr snapToGrid="0">
      <p:cViewPr varScale="1">
        <p:scale>
          <a:sx n="68" d="100"/>
          <a:sy n="68" d="100"/>
        </p:scale>
        <p:origin x="1422" y="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gong\Documents\My%20Documents\I-created\Results\2013%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'DNN multi-lingual'!$B$1</c:f>
              <c:strCache>
                <c:ptCount val="1"/>
                <c:pt idx="0">
                  <c:v>Baseline - CHN only</c:v>
                </c:pt>
              </c:strCache>
            </c:strRef>
          </c:tx>
          <c:xVal>
            <c:numRef>
              <c:f>'DNN multi-lingual'!$A$2:$A$5</c:f>
              <c:numCache>
                <c:formatCode>General</c:formatCode>
                <c:ptCount val="4"/>
                <c:pt idx="0">
                  <c:v>3</c:v>
                </c:pt>
                <c:pt idx="1">
                  <c:v>9</c:v>
                </c:pt>
                <c:pt idx="2">
                  <c:v>36</c:v>
                </c:pt>
                <c:pt idx="3">
                  <c:v>139</c:v>
                </c:pt>
              </c:numCache>
            </c:numRef>
          </c:xVal>
          <c:yVal>
            <c:numRef>
              <c:f>'DNN multi-lingual'!$B$2:$B$5</c:f>
              <c:numCache>
                <c:formatCode>General</c:formatCode>
                <c:ptCount val="4"/>
                <c:pt idx="0">
                  <c:v>45.1</c:v>
                </c:pt>
                <c:pt idx="1">
                  <c:v>40.299999999999997</c:v>
                </c:pt>
                <c:pt idx="2">
                  <c:v>31.7</c:v>
                </c:pt>
                <c:pt idx="3">
                  <c:v>29</c:v>
                </c:pt>
              </c:numCache>
            </c:numRef>
          </c:yVal>
          <c:smooth val="1"/>
          <c:extLst>
            <c:ext xmlns:c16="http://schemas.microsoft.com/office/drawing/2014/chart" uri="{C3380CC4-5D6E-409C-BE32-E72D297353CC}">
              <c16:uniqueId val="{00000000-C0A5-4C18-AA0D-42395F133090}"/>
            </c:ext>
          </c:extLst>
        </c:ser>
        <c:ser>
          <c:idx val="1"/>
          <c:order val="1"/>
          <c:tx>
            <c:strRef>
              <c:f>'DNN multi-lingual'!$C$1</c:f>
              <c:strCache>
                <c:ptCount val="1"/>
                <c:pt idx="0">
                  <c:v>SHL-MDNN Model Transfer</c:v>
                </c:pt>
              </c:strCache>
            </c:strRef>
          </c:tx>
          <c:xVal>
            <c:numRef>
              <c:f>'DNN multi-lingual'!$A$2:$A$5</c:f>
              <c:numCache>
                <c:formatCode>General</c:formatCode>
                <c:ptCount val="4"/>
                <c:pt idx="0">
                  <c:v>3</c:v>
                </c:pt>
                <c:pt idx="1">
                  <c:v>9</c:v>
                </c:pt>
                <c:pt idx="2">
                  <c:v>36</c:v>
                </c:pt>
                <c:pt idx="3">
                  <c:v>139</c:v>
                </c:pt>
              </c:numCache>
            </c:numRef>
          </c:xVal>
          <c:yVal>
            <c:numRef>
              <c:f>'DNN multi-lingual'!$C$2:$C$5</c:f>
              <c:numCache>
                <c:formatCode>General</c:formatCode>
                <c:ptCount val="4"/>
                <c:pt idx="0">
                  <c:v>35.6</c:v>
                </c:pt>
                <c:pt idx="1">
                  <c:v>33.9</c:v>
                </c:pt>
                <c:pt idx="2">
                  <c:v>28.4</c:v>
                </c:pt>
                <c:pt idx="3">
                  <c:v>26.6</c:v>
                </c:pt>
              </c:numCache>
            </c:numRef>
          </c:yVal>
          <c:smooth val="1"/>
          <c:extLst>
            <c:ext xmlns:c16="http://schemas.microsoft.com/office/drawing/2014/chart" uri="{C3380CC4-5D6E-409C-BE32-E72D297353CC}">
              <c16:uniqueId val="{00000001-C0A5-4C18-AA0D-42395F133090}"/>
            </c:ext>
          </c:extLst>
        </c:ser>
        <c:dLbls>
          <c:showLegendKey val="0"/>
          <c:showVal val="0"/>
          <c:showCatName val="0"/>
          <c:showSerName val="0"/>
          <c:showPercent val="0"/>
          <c:showBubbleSize val="0"/>
        </c:dLbls>
        <c:axId val="161549872"/>
        <c:axId val="161259672"/>
      </c:scatterChart>
      <c:valAx>
        <c:axId val="161549872"/>
        <c:scaling>
          <c:logBase val="10"/>
          <c:orientation val="minMax"/>
        </c:scaling>
        <c:delete val="0"/>
        <c:axPos val="b"/>
        <c:majorGridlines/>
        <c:numFmt formatCode="General" sourceLinked="1"/>
        <c:majorTickMark val="none"/>
        <c:minorTickMark val="none"/>
        <c:tickLblPos val="nextTo"/>
        <c:txPr>
          <a:bodyPr/>
          <a:lstStyle/>
          <a:p>
            <a:pPr>
              <a:defRPr sz="1400"/>
            </a:pPr>
            <a:endParaRPr lang="zh-TW"/>
          </a:p>
        </c:txPr>
        <c:crossAx val="161259672"/>
        <c:crosses val="autoZero"/>
        <c:crossBetween val="midCat"/>
      </c:valAx>
      <c:valAx>
        <c:axId val="161259672"/>
        <c:scaling>
          <c:orientation val="minMax"/>
          <c:min val="25"/>
        </c:scaling>
        <c:delete val="0"/>
        <c:axPos val="l"/>
        <c:majorGridlines/>
        <c:numFmt formatCode="General" sourceLinked="1"/>
        <c:majorTickMark val="none"/>
        <c:minorTickMark val="none"/>
        <c:tickLblPos val="nextTo"/>
        <c:txPr>
          <a:bodyPr/>
          <a:lstStyle/>
          <a:p>
            <a:pPr>
              <a:defRPr sz="1400"/>
            </a:pPr>
            <a:endParaRPr lang="zh-TW"/>
          </a:p>
        </c:txPr>
        <c:crossAx val="161549872"/>
        <c:crosses val="autoZero"/>
        <c:crossBetween val="midCat"/>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68AF6AC4-A157-413E-A943-77A2B593809A}">
      <dgm:prSet phldrT="[文字]" custT="1"/>
      <dgm:spPr/>
      <dgm:t>
        <a:bodyPr/>
        <a:lstStyle/>
        <a:p>
          <a:r>
            <a:rPr lang="en-US" altLang="zh-TW" sz="2800" dirty="0"/>
            <a:t>Step 2: goodness of function</a:t>
          </a:r>
          <a:endParaRPr lang="zh-TW" altLang="en-US" sz="2800" dirty="0"/>
        </a:p>
      </dgm:t>
    </dgm:pt>
    <dgm:pt modelId="{A0FB97BE-4134-4DB4-88C2-019F601E5B07}" type="parTrans" cxnId="{E0F0CC33-1AFF-4E6F-8A92-7DBADF24B6A2}">
      <dgm:prSet/>
      <dgm:spPr/>
      <dgm:t>
        <a:bodyPr/>
        <a:lstStyle/>
        <a:p>
          <a:endParaRPr lang="zh-TW" altLang="en-US"/>
        </a:p>
      </dgm:t>
    </dgm:pt>
    <dgm:pt modelId="{B74A4E88-AC00-472F-AA92-0C3BFAD673FA}" type="sibTrans" cxnId="{E0F0CC33-1AFF-4E6F-8A92-7DBADF24B6A2}">
      <dgm:prSet/>
      <dgm:spPr/>
      <dgm:t>
        <a:bodyPr/>
        <a:lstStyle/>
        <a:p>
          <a:endParaRPr lang="zh-TW" altLang="en-US"/>
        </a:p>
      </dgm:t>
    </dgm:pt>
    <dgm:pt modelId="{838C9766-C422-41F6-872C-5F3EAAA9A94F}">
      <dgm:prSet phldrT="[文字]" custT="1"/>
      <dgm:spPr/>
      <dgm:t>
        <a:bodyPr/>
        <a:lstStyle/>
        <a:p>
          <a:r>
            <a:rPr lang="en-US" altLang="zh-TW" sz="2800" dirty="0"/>
            <a:t>Step 3: pick the best function</a:t>
          </a:r>
          <a:endParaRPr lang="zh-TW" altLang="en-US" sz="2800" dirty="0"/>
        </a:p>
      </dgm:t>
    </dgm:pt>
    <dgm:pt modelId="{ED85ABCC-1599-46D5-8D79-5F8D47102174}" type="parTrans" cxnId="{5DD8715A-6FCC-48EE-B11F-00E577A24C88}">
      <dgm:prSet/>
      <dgm:spPr/>
      <dgm:t>
        <a:bodyPr/>
        <a:lstStyle/>
        <a:p>
          <a:endParaRPr lang="zh-TW" altLang="en-US"/>
        </a:p>
      </dgm:t>
    </dgm:pt>
    <dgm:pt modelId="{0FA9D5B3-0255-46FC-86B3-C2800C42F094}" type="sibTrans" cxnId="{5DD8715A-6FCC-48EE-B11F-00E577A24C88}">
      <dgm:prSet/>
      <dgm:spPr/>
      <dgm:t>
        <a:bodyPr/>
        <a:lstStyle/>
        <a:p>
          <a:endParaRPr lang="zh-TW" altLang="en-US"/>
        </a:p>
      </dgm:t>
    </dgm:pt>
    <dgm:pt modelId="{6A493627-A8CE-458E-9FA6-3A00EC3686A2}" type="pres">
      <dgm:prSet presAssocID="{7ABBEAF7-C373-4176-BC82-DCCB6D5E3E26}" presName="Name0" presStyleCnt="0">
        <dgm:presLayoutVars>
          <dgm:dir/>
          <dgm:animLvl val="lvl"/>
          <dgm:resizeHandles val="exact"/>
        </dgm:presLayoutVars>
      </dgm:prSet>
      <dgm:spPr/>
    </dgm:pt>
    <dgm:pt modelId="{39CF3BA0-AA23-4949-AFA0-BDD50F26DB42}" type="pres">
      <dgm:prSet presAssocID="{838C9766-C422-41F6-872C-5F3EAAA9A94F}" presName="boxAndChildren" presStyleCnt="0"/>
      <dgm:spPr/>
    </dgm:pt>
    <dgm:pt modelId="{984FAD53-B753-4A58-A177-0DF55E30F75D}" type="pres">
      <dgm:prSet presAssocID="{838C9766-C422-41F6-872C-5F3EAAA9A94F}" presName="parentTextBox" presStyleLbl="node1" presStyleIdx="0" presStyleCnt="3"/>
      <dgm:spPr/>
    </dgm:pt>
    <dgm:pt modelId="{A1663AA5-740E-4FDF-ADD2-27E43D433575}" type="pres">
      <dgm:prSet presAssocID="{B74A4E88-AC00-472F-AA92-0C3BFAD673FA}" presName="sp" presStyleCnt="0"/>
      <dgm:spPr/>
    </dgm:pt>
    <dgm:pt modelId="{5C2994BA-95EC-4AC2-AFA4-1B22FBEBB354}" type="pres">
      <dgm:prSet presAssocID="{68AF6AC4-A157-413E-A943-77A2B593809A}" presName="arrowAndChildren" presStyleCnt="0"/>
      <dgm:spPr/>
    </dgm:pt>
    <dgm:pt modelId="{1E9D90BD-C08F-4B8E-BA1A-67740CDA9EFC}" type="pres">
      <dgm:prSet presAssocID="{68AF6AC4-A157-413E-A943-77A2B593809A}" presName="parentTextArrow" presStyleLbl="node1" presStyleIdx="1" presStyleCnt="3"/>
      <dgm:spPr/>
    </dgm:pt>
    <dgm:pt modelId="{6B7612A3-1F46-4536-B12F-8EF141796DD7}" type="pres">
      <dgm:prSet presAssocID="{E857221A-734F-4396-A642-04F985B7D590}" presName="sp" presStyleCnt="0"/>
      <dgm:spPr/>
    </dgm:pt>
    <dgm:pt modelId="{CF8B7011-CFF3-437B-8D62-509F4A4CAC99}" type="pres">
      <dgm:prSet presAssocID="{801111EC-7761-4006-9B8D-BDD3478D6A0C}" presName="arrowAndChildren" presStyleCnt="0"/>
      <dgm:spPr/>
    </dgm:pt>
    <dgm:pt modelId="{E824EC70-AE1E-4100-B32E-97CD66F66319}" type="pres">
      <dgm:prSet presAssocID="{801111EC-7761-4006-9B8D-BDD3478D6A0C}" presName="parentTextArrow" presStyleLbl="node1" presStyleIdx="2" presStyleCnt="3"/>
      <dgm:spPr/>
    </dgm:pt>
  </dgm:ptLst>
  <dgm:cxnLst>
    <dgm:cxn modelId="{7021B101-6AE5-4EA4-923F-149909DC3C09}" srcId="{7ABBEAF7-C373-4176-BC82-DCCB6D5E3E26}" destId="{801111EC-7761-4006-9B8D-BDD3478D6A0C}" srcOrd="0" destOrd="0" parTransId="{741192AF-66D8-44B3-8D71-D609A9576CFF}" sibTransId="{E857221A-734F-4396-A642-04F985B7D590}"/>
    <dgm:cxn modelId="{E0F0CC33-1AFF-4E6F-8A92-7DBADF24B6A2}" srcId="{7ABBEAF7-C373-4176-BC82-DCCB6D5E3E26}" destId="{68AF6AC4-A157-413E-A943-77A2B593809A}" srcOrd="1" destOrd="0" parTransId="{A0FB97BE-4134-4DB4-88C2-019F601E5B07}" sibTransId="{B74A4E88-AC00-472F-AA92-0C3BFAD673FA}"/>
    <dgm:cxn modelId="{C4C06B3F-5FD2-4A64-824C-3E63187AF6BF}" type="presOf" srcId="{801111EC-7761-4006-9B8D-BDD3478D6A0C}" destId="{E824EC70-AE1E-4100-B32E-97CD66F66319}" srcOrd="0" destOrd="0" presId="urn:microsoft.com/office/officeart/2005/8/layout/process4"/>
    <dgm:cxn modelId="{027E675B-E36E-41CB-AF05-682124408BAC}" type="presOf" srcId="{68AF6AC4-A157-413E-A943-77A2B593809A}" destId="{1E9D90BD-C08F-4B8E-BA1A-67740CDA9EFC}" srcOrd="0" destOrd="0" presId="urn:microsoft.com/office/officeart/2005/8/layout/process4"/>
    <dgm:cxn modelId="{5DD8715A-6FCC-48EE-B11F-00E577A24C88}" srcId="{7ABBEAF7-C373-4176-BC82-DCCB6D5E3E26}" destId="{838C9766-C422-41F6-872C-5F3EAAA9A94F}" srcOrd="2" destOrd="0" parTransId="{ED85ABCC-1599-46D5-8D79-5F8D47102174}" sibTransId="{0FA9D5B3-0255-46FC-86B3-C2800C42F094}"/>
    <dgm:cxn modelId="{B9B3E985-332A-4722-9ADB-FD213F46FD24}" type="presOf" srcId="{7ABBEAF7-C373-4176-BC82-DCCB6D5E3E26}" destId="{6A493627-A8CE-458E-9FA6-3A00EC3686A2}" srcOrd="0" destOrd="0" presId="urn:microsoft.com/office/officeart/2005/8/layout/process4"/>
    <dgm:cxn modelId="{AF6B36D7-D1B2-4822-AE51-2A8BBE43E86B}" type="presOf" srcId="{838C9766-C422-41F6-872C-5F3EAAA9A94F}" destId="{984FAD53-B753-4A58-A177-0DF55E30F75D}" srcOrd="0" destOrd="0" presId="urn:microsoft.com/office/officeart/2005/8/layout/process4"/>
    <dgm:cxn modelId="{37D5568F-2CDE-4094-ACEE-99280B0E7851}" type="presParOf" srcId="{6A493627-A8CE-458E-9FA6-3A00EC3686A2}" destId="{39CF3BA0-AA23-4949-AFA0-BDD50F26DB42}" srcOrd="0" destOrd="0" presId="urn:microsoft.com/office/officeart/2005/8/layout/process4"/>
    <dgm:cxn modelId="{E327B1AA-3D83-4F75-923B-5D9578FCAB83}" type="presParOf" srcId="{39CF3BA0-AA23-4949-AFA0-BDD50F26DB42}" destId="{984FAD53-B753-4A58-A177-0DF55E30F75D}" srcOrd="0" destOrd="0" presId="urn:microsoft.com/office/officeart/2005/8/layout/process4"/>
    <dgm:cxn modelId="{B78FE124-B6A5-4B5A-A82F-0DB8AC56F942}" type="presParOf" srcId="{6A493627-A8CE-458E-9FA6-3A00EC3686A2}" destId="{A1663AA5-740E-4FDF-ADD2-27E43D433575}" srcOrd="1" destOrd="0" presId="urn:microsoft.com/office/officeart/2005/8/layout/process4"/>
    <dgm:cxn modelId="{BA46F452-6351-456C-A882-CC746B8F4780}" type="presParOf" srcId="{6A493627-A8CE-458E-9FA6-3A00EC3686A2}" destId="{5C2994BA-95EC-4AC2-AFA4-1B22FBEBB354}" srcOrd="2" destOrd="0" presId="urn:microsoft.com/office/officeart/2005/8/layout/process4"/>
    <dgm:cxn modelId="{AC365965-F79F-4FB7-A4E8-7D97607DF9A9}" type="presParOf" srcId="{5C2994BA-95EC-4AC2-AFA4-1B22FBEBB354}" destId="{1E9D90BD-C08F-4B8E-BA1A-67740CDA9EFC}" srcOrd="0" destOrd="0" presId="urn:microsoft.com/office/officeart/2005/8/layout/process4"/>
    <dgm:cxn modelId="{C6120EB1-931A-4136-8254-7E9DC3E0FD20}" type="presParOf" srcId="{6A493627-A8CE-458E-9FA6-3A00EC3686A2}" destId="{6B7612A3-1F46-4536-B12F-8EF141796DD7}" srcOrd="3" destOrd="0" presId="urn:microsoft.com/office/officeart/2005/8/layout/process4"/>
    <dgm:cxn modelId="{22EA36C0-78EB-4763-B997-275F1E5B6BDB}" type="presParOf" srcId="{6A493627-A8CE-458E-9FA6-3A00EC3686A2}" destId="{CF8B7011-CFF3-437B-8D62-509F4A4CAC99}" srcOrd="4" destOrd="0" presId="urn:microsoft.com/office/officeart/2005/8/layout/process4"/>
    <dgm:cxn modelId="{5010DCE6-7AA6-43D0-8088-47EA07072850}" type="presParOf" srcId="{CF8B7011-CFF3-437B-8D62-509F4A4CAC99}" destId="{E824EC70-AE1E-4100-B32E-97CD66F6631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68AF6AC4-A157-413E-A943-77A2B593809A}">
      <dgm:prSet phldrT="[文字]" custT="1"/>
      <dgm:spPr/>
      <dgm:t>
        <a:bodyPr/>
        <a:lstStyle/>
        <a:p>
          <a:r>
            <a:rPr lang="en-US" altLang="zh-TW" sz="2800" dirty="0"/>
            <a:t>Step 2: goodness of function</a:t>
          </a:r>
          <a:endParaRPr lang="zh-TW" altLang="en-US" sz="2800" dirty="0"/>
        </a:p>
      </dgm:t>
    </dgm:pt>
    <dgm:pt modelId="{A0FB97BE-4134-4DB4-88C2-019F601E5B07}" type="parTrans" cxnId="{E0F0CC33-1AFF-4E6F-8A92-7DBADF24B6A2}">
      <dgm:prSet/>
      <dgm:spPr/>
      <dgm:t>
        <a:bodyPr/>
        <a:lstStyle/>
        <a:p>
          <a:endParaRPr lang="zh-TW" altLang="en-US"/>
        </a:p>
      </dgm:t>
    </dgm:pt>
    <dgm:pt modelId="{B74A4E88-AC00-472F-AA92-0C3BFAD673FA}" type="sibTrans" cxnId="{E0F0CC33-1AFF-4E6F-8A92-7DBADF24B6A2}">
      <dgm:prSet/>
      <dgm:spPr/>
      <dgm:t>
        <a:bodyPr/>
        <a:lstStyle/>
        <a:p>
          <a:endParaRPr lang="zh-TW" altLang="en-US"/>
        </a:p>
      </dgm:t>
    </dgm:pt>
    <dgm:pt modelId="{838C9766-C422-41F6-872C-5F3EAAA9A94F}">
      <dgm:prSet phldrT="[文字]" custT="1"/>
      <dgm:spPr/>
      <dgm:t>
        <a:bodyPr/>
        <a:lstStyle/>
        <a:p>
          <a:r>
            <a:rPr lang="en-US" altLang="zh-TW" sz="2800" dirty="0"/>
            <a:t>Step 3: pick the best function</a:t>
          </a:r>
          <a:endParaRPr lang="zh-TW" altLang="en-US" sz="2800" dirty="0"/>
        </a:p>
      </dgm:t>
    </dgm:pt>
    <dgm:pt modelId="{ED85ABCC-1599-46D5-8D79-5F8D47102174}" type="parTrans" cxnId="{5DD8715A-6FCC-48EE-B11F-00E577A24C88}">
      <dgm:prSet/>
      <dgm:spPr/>
      <dgm:t>
        <a:bodyPr/>
        <a:lstStyle/>
        <a:p>
          <a:endParaRPr lang="zh-TW" altLang="en-US"/>
        </a:p>
      </dgm:t>
    </dgm:pt>
    <dgm:pt modelId="{0FA9D5B3-0255-46FC-86B3-C2800C42F094}" type="sibTrans" cxnId="{5DD8715A-6FCC-48EE-B11F-00E577A24C88}">
      <dgm:prSet/>
      <dgm:spPr/>
      <dgm:t>
        <a:bodyPr/>
        <a:lstStyle/>
        <a:p>
          <a:endParaRPr lang="zh-TW" altLang="en-US"/>
        </a:p>
      </dgm:t>
    </dgm:pt>
    <dgm:pt modelId="{6A493627-A8CE-458E-9FA6-3A00EC3686A2}" type="pres">
      <dgm:prSet presAssocID="{7ABBEAF7-C373-4176-BC82-DCCB6D5E3E26}" presName="Name0" presStyleCnt="0">
        <dgm:presLayoutVars>
          <dgm:dir/>
          <dgm:animLvl val="lvl"/>
          <dgm:resizeHandles val="exact"/>
        </dgm:presLayoutVars>
      </dgm:prSet>
      <dgm:spPr/>
    </dgm:pt>
    <dgm:pt modelId="{39CF3BA0-AA23-4949-AFA0-BDD50F26DB42}" type="pres">
      <dgm:prSet presAssocID="{838C9766-C422-41F6-872C-5F3EAAA9A94F}" presName="boxAndChildren" presStyleCnt="0"/>
      <dgm:spPr/>
    </dgm:pt>
    <dgm:pt modelId="{984FAD53-B753-4A58-A177-0DF55E30F75D}" type="pres">
      <dgm:prSet presAssocID="{838C9766-C422-41F6-872C-5F3EAAA9A94F}" presName="parentTextBox" presStyleLbl="node1" presStyleIdx="0" presStyleCnt="3"/>
      <dgm:spPr/>
    </dgm:pt>
    <dgm:pt modelId="{A1663AA5-740E-4FDF-ADD2-27E43D433575}" type="pres">
      <dgm:prSet presAssocID="{B74A4E88-AC00-472F-AA92-0C3BFAD673FA}" presName="sp" presStyleCnt="0"/>
      <dgm:spPr/>
    </dgm:pt>
    <dgm:pt modelId="{5C2994BA-95EC-4AC2-AFA4-1B22FBEBB354}" type="pres">
      <dgm:prSet presAssocID="{68AF6AC4-A157-413E-A943-77A2B593809A}" presName="arrowAndChildren" presStyleCnt="0"/>
      <dgm:spPr/>
    </dgm:pt>
    <dgm:pt modelId="{1E9D90BD-C08F-4B8E-BA1A-67740CDA9EFC}" type="pres">
      <dgm:prSet presAssocID="{68AF6AC4-A157-413E-A943-77A2B593809A}" presName="parentTextArrow" presStyleLbl="node1" presStyleIdx="1" presStyleCnt="3"/>
      <dgm:spPr/>
    </dgm:pt>
    <dgm:pt modelId="{6B7612A3-1F46-4536-B12F-8EF141796DD7}" type="pres">
      <dgm:prSet presAssocID="{E857221A-734F-4396-A642-04F985B7D590}" presName="sp" presStyleCnt="0"/>
      <dgm:spPr/>
    </dgm:pt>
    <dgm:pt modelId="{CF8B7011-CFF3-437B-8D62-509F4A4CAC99}" type="pres">
      <dgm:prSet presAssocID="{801111EC-7761-4006-9B8D-BDD3478D6A0C}" presName="arrowAndChildren" presStyleCnt="0"/>
      <dgm:spPr/>
    </dgm:pt>
    <dgm:pt modelId="{E824EC70-AE1E-4100-B32E-97CD66F66319}" type="pres">
      <dgm:prSet presAssocID="{801111EC-7761-4006-9B8D-BDD3478D6A0C}" presName="parentTextArrow" presStyleLbl="node1" presStyleIdx="2" presStyleCnt="3"/>
      <dgm:spPr/>
    </dgm:pt>
  </dgm:ptLst>
  <dgm:cxnLst>
    <dgm:cxn modelId="{7021B101-6AE5-4EA4-923F-149909DC3C09}" srcId="{7ABBEAF7-C373-4176-BC82-DCCB6D5E3E26}" destId="{801111EC-7761-4006-9B8D-BDD3478D6A0C}" srcOrd="0" destOrd="0" parTransId="{741192AF-66D8-44B3-8D71-D609A9576CFF}" sibTransId="{E857221A-734F-4396-A642-04F985B7D590}"/>
    <dgm:cxn modelId="{E0F0CC33-1AFF-4E6F-8A92-7DBADF24B6A2}" srcId="{7ABBEAF7-C373-4176-BC82-DCCB6D5E3E26}" destId="{68AF6AC4-A157-413E-A943-77A2B593809A}" srcOrd="1" destOrd="0" parTransId="{A0FB97BE-4134-4DB4-88C2-019F601E5B07}" sibTransId="{B74A4E88-AC00-472F-AA92-0C3BFAD673FA}"/>
    <dgm:cxn modelId="{C4C06B3F-5FD2-4A64-824C-3E63187AF6BF}" type="presOf" srcId="{801111EC-7761-4006-9B8D-BDD3478D6A0C}" destId="{E824EC70-AE1E-4100-B32E-97CD66F66319}" srcOrd="0" destOrd="0" presId="urn:microsoft.com/office/officeart/2005/8/layout/process4"/>
    <dgm:cxn modelId="{027E675B-E36E-41CB-AF05-682124408BAC}" type="presOf" srcId="{68AF6AC4-A157-413E-A943-77A2B593809A}" destId="{1E9D90BD-C08F-4B8E-BA1A-67740CDA9EFC}" srcOrd="0" destOrd="0" presId="urn:microsoft.com/office/officeart/2005/8/layout/process4"/>
    <dgm:cxn modelId="{5DD8715A-6FCC-48EE-B11F-00E577A24C88}" srcId="{7ABBEAF7-C373-4176-BC82-DCCB6D5E3E26}" destId="{838C9766-C422-41F6-872C-5F3EAAA9A94F}" srcOrd="2" destOrd="0" parTransId="{ED85ABCC-1599-46D5-8D79-5F8D47102174}" sibTransId="{0FA9D5B3-0255-46FC-86B3-C2800C42F094}"/>
    <dgm:cxn modelId="{B9B3E985-332A-4722-9ADB-FD213F46FD24}" type="presOf" srcId="{7ABBEAF7-C373-4176-BC82-DCCB6D5E3E26}" destId="{6A493627-A8CE-458E-9FA6-3A00EC3686A2}" srcOrd="0" destOrd="0" presId="urn:microsoft.com/office/officeart/2005/8/layout/process4"/>
    <dgm:cxn modelId="{AF6B36D7-D1B2-4822-AE51-2A8BBE43E86B}" type="presOf" srcId="{838C9766-C422-41F6-872C-5F3EAAA9A94F}" destId="{984FAD53-B753-4A58-A177-0DF55E30F75D}" srcOrd="0" destOrd="0" presId="urn:microsoft.com/office/officeart/2005/8/layout/process4"/>
    <dgm:cxn modelId="{37D5568F-2CDE-4094-ACEE-99280B0E7851}" type="presParOf" srcId="{6A493627-A8CE-458E-9FA6-3A00EC3686A2}" destId="{39CF3BA0-AA23-4949-AFA0-BDD50F26DB42}" srcOrd="0" destOrd="0" presId="urn:microsoft.com/office/officeart/2005/8/layout/process4"/>
    <dgm:cxn modelId="{E327B1AA-3D83-4F75-923B-5D9578FCAB83}" type="presParOf" srcId="{39CF3BA0-AA23-4949-AFA0-BDD50F26DB42}" destId="{984FAD53-B753-4A58-A177-0DF55E30F75D}" srcOrd="0" destOrd="0" presId="urn:microsoft.com/office/officeart/2005/8/layout/process4"/>
    <dgm:cxn modelId="{B78FE124-B6A5-4B5A-A82F-0DB8AC56F942}" type="presParOf" srcId="{6A493627-A8CE-458E-9FA6-3A00EC3686A2}" destId="{A1663AA5-740E-4FDF-ADD2-27E43D433575}" srcOrd="1" destOrd="0" presId="urn:microsoft.com/office/officeart/2005/8/layout/process4"/>
    <dgm:cxn modelId="{BA46F452-6351-456C-A882-CC746B8F4780}" type="presParOf" srcId="{6A493627-A8CE-458E-9FA6-3A00EC3686A2}" destId="{5C2994BA-95EC-4AC2-AFA4-1B22FBEBB354}" srcOrd="2" destOrd="0" presId="urn:microsoft.com/office/officeart/2005/8/layout/process4"/>
    <dgm:cxn modelId="{AC365965-F79F-4FB7-A4E8-7D97607DF9A9}" type="presParOf" srcId="{5C2994BA-95EC-4AC2-AFA4-1B22FBEBB354}" destId="{1E9D90BD-C08F-4B8E-BA1A-67740CDA9EFC}" srcOrd="0" destOrd="0" presId="urn:microsoft.com/office/officeart/2005/8/layout/process4"/>
    <dgm:cxn modelId="{C6120EB1-931A-4136-8254-7E9DC3E0FD20}" type="presParOf" srcId="{6A493627-A8CE-458E-9FA6-3A00EC3686A2}" destId="{6B7612A3-1F46-4536-B12F-8EF141796DD7}" srcOrd="3" destOrd="0" presId="urn:microsoft.com/office/officeart/2005/8/layout/process4"/>
    <dgm:cxn modelId="{22EA36C0-78EB-4763-B997-275F1E5B6BDB}" type="presParOf" srcId="{6A493627-A8CE-458E-9FA6-3A00EC3686A2}" destId="{CF8B7011-CFF3-437B-8D62-509F4A4CAC99}" srcOrd="4" destOrd="0" presId="urn:microsoft.com/office/officeart/2005/8/layout/process4"/>
    <dgm:cxn modelId="{5010DCE6-7AA6-43D0-8088-47EA07072850}" type="presParOf" srcId="{CF8B7011-CFF3-437B-8D62-509F4A4CAC99}" destId="{E824EC70-AE1E-4100-B32E-97CD66F6631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AD53-B753-4A58-A177-0DF55E30F75D}">
      <dsp:nvSpPr>
        <dsp:cNvPr id="0" name=""/>
        <dsp:cNvSpPr/>
      </dsp:nvSpPr>
      <dsp:spPr>
        <a:xfrm>
          <a:off x="0" y="2536514"/>
          <a:ext cx="3138132" cy="83254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3: pick the best function</a:t>
          </a:r>
          <a:endParaRPr lang="zh-TW" altLang="en-US" sz="2800" kern="1200" dirty="0"/>
        </a:p>
      </dsp:txBody>
      <dsp:txXfrm>
        <a:off x="0" y="2536514"/>
        <a:ext cx="3138132" cy="832540"/>
      </dsp:txXfrm>
    </dsp:sp>
    <dsp:sp modelId="{1E9D90BD-C08F-4B8E-BA1A-67740CDA9EFC}">
      <dsp:nvSpPr>
        <dsp:cNvPr id="0" name=""/>
        <dsp:cNvSpPr/>
      </dsp:nvSpPr>
      <dsp:spPr>
        <a:xfrm rot="10800000">
          <a:off x="0" y="1268555"/>
          <a:ext cx="3138132" cy="1280447"/>
        </a:xfrm>
        <a:prstGeom prst="upArrowCallou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2: goodness of function</a:t>
          </a:r>
          <a:endParaRPr lang="zh-TW" altLang="en-US" sz="2800" kern="1200" dirty="0"/>
        </a:p>
      </dsp:txBody>
      <dsp:txXfrm rot="10800000">
        <a:off x="0" y="1268555"/>
        <a:ext cx="3138132" cy="831996"/>
      </dsp:txXfrm>
    </dsp:sp>
    <dsp:sp modelId="{E824EC70-AE1E-4100-B32E-97CD66F66319}">
      <dsp:nvSpPr>
        <dsp:cNvPr id="0" name=""/>
        <dsp:cNvSpPr/>
      </dsp:nvSpPr>
      <dsp:spPr>
        <a:xfrm rot="10800000">
          <a:off x="0" y="595"/>
          <a:ext cx="3138132" cy="1280447"/>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rot="10800000">
        <a:off x="0" y="595"/>
        <a:ext cx="3138132" cy="8319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AD53-B753-4A58-A177-0DF55E30F75D}">
      <dsp:nvSpPr>
        <dsp:cNvPr id="0" name=""/>
        <dsp:cNvSpPr/>
      </dsp:nvSpPr>
      <dsp:spPr>
        <a:xfrm>
          <a:off x="0" y="2536514"/>
          <a:ext cx="3138132" cy="83254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3: pick the best function</a:t>
          </a:r>
          <a:endParaRPr lang="zh-TW" altLang="en-US" sz="2800" kern="1200" dirty="0"/>
        </a:p>
      </dsp:txBody>
      <dsp:txXfrm>
        <a:off x="0" y="2536514"/>
        <a:ext cx="3138132" cy="832540"/>
      </dsp:txXfrm>
    </dsp:sp>
    <dsp:sp modelId="{1E9D90BD-C08F-4B8E-BA1A-67740CDA9EFC}">
      <dsp:nvSpPr>
        <dsp:cNvPr id="0" name=""/>
        <dsp:cNvSpPr/>
      </dsp:nvSpPr>
      <dsp:spPr>
        <a:xfrm rot="10800000">
          <a:off x="0" y="1268555"/>
          <a:ext cx="3138132" cy="1280447"/>
        </a:xfrm>
        <a:prstGeom prst="upArrowCallou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2: goodness of function</a:t>
          </a:r>
          <a:endParaRPr lang="zh-TW" altLang="en-US" sz="2800" kern="1200" dirty="0"/>
        </a:p>
      </dsp:txBody>
      <dsp:txXfrm rot="10800000">
        <a:off x="0" y="1268555"/>
        <a:ext cx="3138132" cy="831996"/>
      </dsp:txXfrm>
    </dsp:sp>
    <dsp:sp modelId="{E824EC70-AE1E-4100-B32E-97CD66F66319}">
      <dsp:nvSpPr>
        <dsp:cNvPr id="0" name=""/>
        <dsp:cNvSpPr/>
      </dsp:nvSpPr>
      <dsp:spPr>
        <a:xfrm rot="10800000">
          <a:off x="0" y="595"/>
          <a:ext cx="3138132" cy="1280447"/>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rot="10800000">
        <a:off x="0" y="595"/>
        <a:ext cx="3138132" cy="83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94.wmf"/><Relationship Id="rId4" Type="http://schemas.openxmlformats.org/officeDocument/2006/relationships/image" Target="../media/image81.wmf"/><Relationship Id="rId9" Type="http://schemas.openxmlformats.org/officeDocument/2006/relationships/image" Target="../media/image8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46.wmf"/><Relationship Id="rId7" Type="http://schemas.openxmlformats.org/officeDocument/2006/relationships/image" Target="../media/image142.wmf"/><Relationship Id="rId2" Type="http://schemas.openxmlformats.org/officeDocument/2006/relationships/image" Target="../media/image140.wmf"/><Relationship Id="rId1" Type="http://schemas.openxmlformats.org/officeDocument/2006/relationships/image" Target="../media/image145.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6.wmf"/><Relationship Id="rId1" Type="http://schemas.openxmlformats.org/officeDocument/2006/relationships/image" Target="../media/image52.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3EE7F-6A47-483A-AB74-D30E3C116694}" type="datetimeFigureOut">
              <a:rPr lang="zh-TW" altLang="en-US" smtClean="0"/>
              <a:t>2018/2/11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D52DD-5747-49A1-9B72-395A65AA9687}" type="slidenum">
              <a:rPr lang="zh-TW" altLang="en-US" smtClean="0"/>
              <a:t>‹#›</a:t>
            </a:fld>
            <a:endParaRPr lang="zh-TW" altLang="en-US"/>
          </a:p>
        </p:txBody>
      </p:sp>
    </p:spTree>
    <p:extLst>
      <p:ext uri="{BB962C8B-B14F-4D97-AF65-F5344CB8AC3E}">
        <p14:creationId xmlns:p14="http://schemas.microsoft.com/office/powerpoint/2010/main" val="287525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citeseerx.ist.psu.edu/viewdoc/summary?doi=10.1.1.24.7321"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idsia.ch/~juergen/SeppHochreiter1991ThesisAdvisorSchmidhuber.pdf"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arxiv.org/abs/1502.01852"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arxiv.org/abs/1611.03530"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a:t>
            </a:fld>
            <a:endParaRPr lang="zh-TW" altLang="en-US"/>
          </a:p>
        </p:txBody>
      </p:sp>
    </p:spTree>
    <p:extLst>
      <p:ext uri="{BB962C8B-B14F-4D97-AF65-F5344CB8AC3E}">
        <p14:creationId xmlns:p14="http://schemas.microsoft.com/office/powerpoint/2010/main" val="427655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Lambda</a:t>
            </a:r>
            <a:r>
              <a:rPr lang="en-US" altLang="zh-TW" baseline="0" dirty="0"/>
              <a:t> = 0.9</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18</a:t>
            </a:fld>
            <a:endParaRPr lang="zh-TW" altLang="en-US"/>
          </a:p>
        </p:txBody>
      </p:sp>
    </p:spTree>
    <p:extLst>
      <p:ext uri="{BB962C8B-B14F-4D97-AF65-F5344CB8AC3E}">
        <p14:creationId xmlns:p14="http://schemas.microsoft.com/office/powerpoint/2010/main" val="144720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can we</a:t>
            </a:r>
            <a:r>
              <a:rPr lang="en-US" altLang="zh-TW" baseline="0" dirty="0"/>
              <a:t>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19</a:t>
            </a:fld>
            <a:endParaRPr lang="zh-TW" altLang="en-US"/>
          </a:p>
        </p:txBody>
      </p:sp>
    </p:spTree>
    <p:extLst>
      <p:ext uri="{BB962C8B-B14F-4D97-AF65-F5344CB8AC3E}">
        <p14:creationId xmlns:p14="http://schemas.microsoft.com/office/powerpoint/2010/main" val="325686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http://sebastianruder.com/optimizing-gradient-descent/</a:t>
            </a:r>
          </a:p>
          <a:p>
            <a:endParaRPr lang="en-US" altLang="zh-TW" dirty="0"/>
          </a:p>
          <a:p>
            <a:r>
              <a:rPr lang="en-US" altLang="zh-TW" dirty="0"/>
              <a:t>http://cs231n.github.io/neural-networks-3/</a:t>
            </a:r>
          </a:p>
          <a:p>
            <a:endParaRPr lang="en-US" altLang="zh-TW" dirty="0"/>
          </a:p>
          <a:p>
            <a:r>
              <a:rPr lang="en-US" altLang="zh-TW" dirty="0"/>
              <a:t>Original</a:t>
            </a:r>
            <a:r>
              <a:rPr lang="en-US" altLang="zh-TW" baseline="0" dirty="0"/>
              <a:t> paper: https://arxiv.org/pdf/1412.6980.pdf</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20</a:t>
            </a:fld>
            <a:endParaRPr lang="zh-TW" altLang="en-US"/>
          </a:p>
        </p:txBody>
      </p:sp>
    </p:spTree>
    <p:extLst>
      <p:ext uri="{BB962C8B-B14F-4D97-AF65-F5344CB8AC3E}">
        <p14:creationId xmlns:p14="http://schemas.microsoft.com/office/powerpoint/2010/main" val="289127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22</a:t>
            </a:fld>
            <a:endParaRPr lang="zh-TW" altLang="en-US"/>
          </a:p>
        </p:txBody>
      </p:sp>
    </p:spTree>
    <p:extLst>
      <p:ext uri="{BB962C8B-B14F-4D97-AF65-F5344CB8AC3E}">
        <p14:creationId xmlns:p14="http://schemas.microsoft.com/office/powerpoint/2010/main" val="202411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t>Normalizes layer inputs to zero mean and unit variance. </a:t>
            </a:r>
            <a:r>
              <a:rPr lang="en-US" altLang="zh-TW" sz="1800" i="1" dirty="0"/>
              <a:t>whitening</a:t>
            </a:r>
            <a:r>
              <a:rPr lang="en-US" altLang="zh-TW" sz="1800" dirty="0"/>
              <a:t>.</a:t>
            </a:r>
          </a:p>
          <a:p>
            <a:r>
              <a:rPr lang="en-US" altLang="zh-TW" sz="1800" dirty="0"/>
              <a:t>Naive method: Train on a batch. Update model parameters. Then normalize. </a:t>
            </a:r>
            <a:r>
              <a:rPr lang="en-US" altLang="zh-TW" sz="1800" dirty="0">
                <a:solidFill>
                  <a:srgbClr val="FF0000"/>
                </a:solidFill>
              </a:rPr>
              <a:t>Doesn't work: </a:t>
            </a:r>
            <a:r>
              <a:rPr lang="en-US" altLang="zh-TW" sz="1800" dirty="0"/>
              <a:t>Leads to exploding biases while distribution parameters (mean, variance) don't change.</a:t>
            </a:r>
          </a:p>
          <a:p>
            <a:pPr marL="0" indent="0">
              <a:buNone/>
            </a:pPr>
            <a:endParaRPr lang="en-US" altLang="zh-TW" sz="1800" dirty="0"/>
          </a:p>
          <a:p>
            <a:pPr lvl="1"/>
            <a:r>
              <a:rPr lang="en-US" altLang="zh-TW" sz="1800" dirty="0"/>
              <a:t>If we do it this way gradient always ignores the effect that the normalization  for the next batch would have</a:t>
            </a:r>
          </a:p>
          <a:p>
            <a:pPr lvl="1"/>
            <a:r>
              <a:rPr lang="en-US" altLang="zh-TW" sz="1800" dirty="0"/>
              <a:t>i.e. : “</a:t>
            </a:r>
            <a:r>
              <a:rPr lang="en-US" altLang="zh-TW" sz="1800" dirty="0">
                <a:solidFill>
                  <a:srgbClr val="FF0000"/>
                </a:solidFill>
              </a:rPr>
              <a:t>The issue with the above approach is that the gradient descent optimization does not take into account the fact that the normalization takes place</a:t>
            </a:r>
            <a:r>
              <a:rPr lang="en-US" altLang="zh-TW" sz="1800" dirty="0"/>
              <a:t>”</a:t>
            </a:r>
          </a:p>
          <a:p>
            <a:pPr marL="0" indent="0">
              <a:buNone/>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23</a:t>
            </a:fld>
            <a:endParaRPr lang="zh-TW" altLang="en-US"/>
          </a:p>
        </p:txBody>
      </p:sp>
    </p:spTree>
    <p:extLst>
      <p:ext uri="{BB962C8B-B14F-4D97-AF65-F5344CB8AC3E}">
        <p14:creationId xmlns:p14="http://schemas.microsoft.com/office/powerpoint/2010/main" val="8357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24</a:t>
            </a:fld>
            <a:endParaRPr lang="zh-TW" altLang="en-US"/>
          </a:p>
        </p:txBody>
      </p:sp>
    </p:spTree>
    <p:extLst>
      <p:ext uri="{BB962C8B-B14F-4D97-AF65-F5344CB8AC3E}">
        <p14:creationId xmlns:p14="http://schemas.microsoft.com/office/powerpoint/2010/main" val="411158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25</a:t>
            </a:fld>
            <a:endParaRPr lang="zh-TW" altLang="en-US"/>
          </a:p>
        </p:txBody>
      </p:sp>
    </p:spTree>
    <p:extLst>
      <p:ext uri="{BB962C8B-B14F-4D97-AF65-F5344CB8AC3E}">
        <p14:creationId xmlns:p14="http://schemas.microsoft.com/office/powerpoint/2010/main" val="2448509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26</a:t>
            </a:fld>
            <a:endParaRPr lang="zh-TW" altLang="en-US"/>
          </a:p>
        </p:txBody>
      </p:sp>
    </p:spTree>
    <p:extLst>
      <p:ext uri="{BB962C8B-B14F-4D97-AF65-F5344CB8AC3E}">
        <p14:creationId xmlns:p14="http://schemas.microsoft.com/office/powerpoint/2010/main" val="496096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27</a:t>
            </a:fld>
            <a:endParaRPr lang="zh-TW" altLang="en-US"/>
          </a:p>
        </p:txBody>
      </p:sp>
    </p:spTree>
    <p:extLst>
      <p:ext uri="{BB962C8B-B14F-4D97-AF65-F5344CB8AC3E}">
        <p14:creationId xmlns:p14="http://schemas.microsoft.com/office/powerpoint/2010/main" val="3578052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28</a:t>
            </a:fld>
            <a:endParaRPr lang="zh-TW" altLang="en-US"/>
          </a:p>
        </p:txBody>
      </p:sp>
    </p:spTree>
    <p:extLst>
      <p:ext uri="{BB962C8B-B14F-4D97-AF65-F5344CB8AC3E}">
        <p14:creationId xmlns:p14="http://schemas.microsoft.com/office/powerpoint/2010/main" val="14056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Other methods do not emphasize this.</a:t>
            </a:r>
            <a:endParaRPr lang="zh-TW" altLang="en-US" sz="1200"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Some machine learning methods do not emphasize this.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2</a:t>
            </a:fld>
            <a:endParaRPr lang="zh-TW" altLang="en-US"/>
          </a:p>
        </p:txBody>
      </p:sp>
    </p:spTree>
    <p:extLst>
      <p:ext uri="{BB962C8B-B14F-4D97-AF65-F5344CB8AC3E}">
        <p14:creationId xmlns:p14="http://schemas.microsoft.com/office/powerpoint/2010/main" val="394726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FF0000"/>
                </a:solidFill>
              </a:rPr>
              <a:t>Because the means and variances are calculated over batches and therefore every normalized value depends on the current batch. I.e. the network can no longer just memorize values and their correct answers.)</a:t>
            </a:r>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29</a:t>
            </a:fld>
            <a:endParaRPr lang="zh-TW" altLang="en-US"/>
          </a:p>
        </p:txBody>
      </p:sp>
    </p:spTree>
    <p:extLst>
      <p:ext uri="{BB962C8B-B14F-4D97-AF65-F5344CB8AC3E}">
        <p14:creationId xmlns:p14="http://schemas.microsoft.com/office/powerpoint/2010/main" val="193598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a:t>
            </a:r>
            <a:r>
              <a:rPr lang="en-US" altLang="zh-TW" sz="1200" b="0" i="0" kern="1200" baseline="0" dirty="0">
                <a:solidFill>
                  <a:schemeClr val="tx1"/>
                </a:solidFill>
                <a:effectLst/>
                <a:latin typeface="+mn-lt"/>
                <a:ea typeface="+mn-ea"/>
                <a:cs typeface="+mn-cs"/>
              </a:rPr>
              <a:t> problem of gradient vanish is very hard to explain ……………….!!!!!!!!!!!!!!!!!!!!!!!!!!!!!!!!!</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石頭湯裡的石頭</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See </a:t>
            </a:r>
            <a:r>
              <a:rPr lang="en-US" altLang="zh-TW" sz="1200" b="0" i="0" u="none" strike="noStrike" kern="1200" dirty="0">
                <a:solidFill>
                  <a:schemeClr val="tx1"/>
                </a:solidFill>
                <a:effectLst/>
                <a:latin typeface="+mn-lt"/>
                <a:ea typeface="+mn-ea"/>
                <a:cs typeface="+mn-cs"/>
                <a:hlinkClick r:id="rId3"/>
              </a:rPr>
              <a:t>Gradient flow in recurrent nets: the difficulty of learning long-term dependencies</a:t>
            </a:r>
            <a:r>
              <a:rPr lang="en-US" altLang="zh-TW" sz="1200" b="0" i="0" kern="1200" dirty="0">
                <a:solidFill>
                  <a:schemeClr val="tx1"/>
                </a:solidFill>
                <a:effectLst/>
                <a:latin typeface="+mn-lt"/>
                <a:ea typeface="+mn-ea"/>
                <a:cs typeface="+mn-cs"/>
              </a:rPr>
              <a:t>, by Sepp </a:t>
            </a:r>
            <a:r>
              <a:rPr lang="en-US" altLang="zh-TW" sz="1200" b="0" i="0" kern="1200" dirty="0" err="1">
                <a:solidFill>
                  <a:schemeClr val="tx1"/>
                </a:solidFill>
                <a:effectLst/>
                <a:latin typeface="+mn-lt"/>
                <a:ea typeface="+mn-ea"/>
                <a:cs typeface="+mn-cs"/>
              </a:rPr>
              <a:t>Hochreiter</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Yoshua</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Bengio</a:t>
            </a:r>
            <a:r>
              <a:rPr lang="en-US" altLang="zh-TW" sz="1200" b="0" i="0" kern="1200" dirty="0">
                <a:solidFill>
                  <a:schemeClr val="tx1"/>
                </a:solidFill>
                <a:effectLst/>
                <a:latin typeface="+mn-lt"/>
                <a:ea typeface="+mn-ea"/>
                <a:cs typeface="+mn-cs"/>
              </a:rPr>
              <a:t>, Paolo </a:t>
            </a:r>
            <a:r>
              <a:rPr lang="en-US" altLang="zh-TW" sz="1200" b="0" i="0" kern="1200" dirty="0" err="1">
                <a:solidFill>
                  <a:schemeClr val="tx1"/>
                </a:solidFill>
                <a:effectLst/>
                <a:latin typeface="+mn-lt"/>
                <a:ea typeface="+mn-ea"/>
                <a:cs typeface="+mn-cs"/>
              </a:rPr>
              <a:t>Frasconi</a:t>
            </a:r>
            <a:r>
              <a:rPr lang="en-US" altLang="zh-TW" sz="1200" b="0" i="0" kern="1200" dirty="0">
                <a:solidFill>
                  <a:schemeClr val="tx1"/>
                </a:solidFill>
                <a:effectLst/>
                <a:latin typeface="+mn-lt"/>
                <a:ea typeface="+mn-ea"/>
                <a:cs typeface="+mn-cs"/>
              </a:rPr>
              <a:t>, and Jürgen </a:t>
            </a:r>
            <a:r>
              <a:rPr lang="en-US" altLang="zh-TW" sz="1200" b="0" i="0" kern="1200" dirty="0" err="1">
                <a:solidFill>
                  <a:schemeClr val="tx1"/>
                </a:solidFill>
                <a:effectLst/>
                <a:latin typeface="+mn-lt"/>
                <a:ea typeface="+mn-ea"/>
                <a:cs typeface="+mn-cs"/>
              </a:rPr>
              <a:t>Schmidhuber</a:t>
            </a:r>
            <a:r>
              <a:rPr lang="en-US" altLang="zh-TW" sz="1200" b="0" i="0" kern="1200" dirty="0">
                <a:solidFill>
                  <a:schemeClr val="tx1"/>
                </a:solidFill>
                <a:effectLst/>
                <a:latin typeface="+mn-lt"/>
                <a:ea typeface="+mn-ea"/>
                <a:cs typeface="+mn-cs"/>
              </a:rPr>
              <a:t> (2001). This paper studied recurrent neural nets, but the essential phenomenon is the same as in the feedforward networks we are studying. See also Sepp </a:t>
            </a:r>
            <a:r>
              <a:rPr lang="en-US" altLang="zh-TW" sz="1200" b="0" i="0" kern="1200" dirty="0" err="1">
                <a:solidFill>
                  <a:schemeClr val="tx1"/>
                </a:solidFill>
                <a:effectLst/>
                <a:latin typeface="+mn-lt"/>
                <a:ea typeface="+mn-ea"/>
                <a:cs typeface="+mn-cs"/>
              </a:rPr>
              <a:t>Hochreiter's</a:t>
            </a:r>
            <a:r>
              <a:rPr lang="en-US" altLang="zh-TW" sz="1200" b="0" i="0" kern="1200" dirty="0">
                <a:solidFill>
                  <a:schemeClr val="tx1"/>
                </a:solidFill>
                <a:effectLst/>
                <a:latin typeface="+mn-lt"/>
                <a:ea typeface="+mn-ea"/>
                <a:cs typeface="+mn-cs"/>
              </a:rPr>
              <a:t> earlier Diploma </a:t>
            </a:r>
            <a:r>
              <a:rPr lang="en-US" altLang="zh-TW" sz="1200" b="0" i="0" kern="1200" dirty="0" err="1">
                <a:solidFill>
                  <a:schemeClr val="tx1"/>
                </a:solidFill>
                <a:effectLst/>
                <a:latin typeface="+mn-lt"/>
                <a:ea typeface="+mn-ea"/>
                <a:cs typeface="+mn-cs"/>
              </a:rPr>
              <a:t>Thesis,</a:t>
            </a:r>
            <a:r>
              <a:rPr lang="en-US" altLang="zh-TW" sz="1200" b="0" i="0" u="none" strike="noStrike" kern="1200" dirty="0" err="1">
                <a:solidFill>
                  <a:schemeClr val="tx1"/>
                </a:solidFill>
                <a:effectLst/>
                <a:latin typeface="+mn-lt"/>
                <a:ea typeface="+mn-ea"/>
                <a:cs typeface="+mn-cs"/>
                <a:hlinkClick r:id="rId4"/>
              </a:rPr>
              <a:t>Untersuchungen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zu</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dynamischen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neuronalen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Netzen</a:t>
            </a:r>
            <a:r>
              <a:rPr lang="en-US" altLang="zh-TW" sz="1200" b="0" i="0" kern="1200" dirty="0">
                <a:solidFill>
                  <a:schemeClr val="tx1"/>
                </a:solidFill>
                <a:effectLst/>
                <a:latin typeface="+mn-lt"/>
                <a:ea typeface="+mn-ea"/>
                <a:cs typeface="+mn-cs"/>
              </a:rPr>
              <a:t> (1991, in German).</a:t>
            </a:r>
            <a:endParaRPr lang="en-US" altLang="zh-TW" dirty="0"/>
          </a:p>
          <a:p>
            <a:endParaRPr lang="en-US" altLang="zh-TW" dirty="0"/>
          </a:p>
          <a:p>
            <a:r>
              <a:rPr lang="en-US" altLang="zh-TW" dirty="0"/>
              <a:t>Stuck</a:t>
            </a:r>
            <a:r>
              <a:rPr lang="en-US" altLang="zh-TW" baseline="0" dirty="0"/>
              <a:t> at a bad local minima</a:t>
            </a:r>
          </a:p>
          <a:p>
            <a:endParaRPr lang="en-US" altLang="zh-TW" baseline="0" dirty="0"/>
          </a:p>
          <a:p>
            <a:r>
              <a:rPr lang="en-US" altLang="zh-TW" baseline="0" dirty="0"/>
              <a:t>When deep learning is difficult in early year</a:t>
            </a:r>
          </a:p>
          <a:p>
            <a:r>
              <a:rPr lang="en-US" altLang="zh-TW" baseline="0" dirty="0"/>
              <a:t>Need initialization</a:t>
            </a:r>
          </a:p>
          <a:p>
            <a:endParaRPr lang="en-US" altLang="zh-TW" baseline="0" dirty="0"/>
          </a:p>
          <a:p>
            <a:r>
              <a:rPr lang="en-US" altLang="zh-TW" baseline="0" dirty="0"/>
              <a:t>Another point of view</a:t>
            </a:r>
          </a:p>
          <a:p>
            <a:r>
              <a:rPr lang="en-US" altLang="zh-TW" baseline="0" dirty="0"/>
              <a:t>Definition of gradient</a:t>
            </a:r>
          </a:p>
          <a:p>
            <a:endParaRPr lang="en-US" altLang="zh-TW" baseline="0" dirty="0"/>
          </a:p>
          <a:p>
            <a:endParaRPr lang="en-US" altLang="zh-TW" baseline="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33</a:t>
            </a:fld>
            <a:endParaRPr lang="zh-TW" altLang="en-US"/>
          </a:p>
        </p:txBody>
      </p:sp>
    </p:spTree>
    <p:extLst>
      <p:ext uri="{BB962C8B-B14F-4D97-AF65-F5344CB8AC3E}">
        <p14:creationId xmlns:p14="http://schemas.microsoft.com/office/powerpoint/2010/main" val="3367773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hlinkClick r:id="rId3"/>
              </a:rPr>
              <a:t>Parametric </a:t>
            </a:r>
            <a:r>
              <a:rPr lang="en-US" altLang="zh-TW" sz="1200" b="0" i="0" kern="1200" dirty="0" err="1">
                <a:solidFill>
                  <a:schemeClr val="tx1"/>
                </a:solidFill>
                <a:effectLst/>
                <a:latin typeface="+mn-lt"/>
                <a:ea typeface="+mn-ea"/>
                <a:cs typeface="+mn-cs"/>
                <a:hlinkClick r:id="rId3"/>
              </a:rPr>
              <a:t>ReLU</a:t>
            </a:r>
            <a:r>
              <a:rPr lang="en-US" altLang="zh-TW" sz="1200" b="0" i="0" kern="1200" dirty="0">
                <a:solidFill>
                  <a:schemeClr val="tx1"/>
                </a:solidFill>
                <a:effectLst/>
                <a:latin typeface="+mn-lt"/>
                <a:ea typeface="+mn-ea"/>
                <a:cs typeface="+mn-cs"/>
              </a:rPr>
              <a:t>, -&gt;</a:t>
            </a:r>
            <a:r>
              <a:rPr lang="en-US" altLang="zh-TW" sz="1200" b="0" i="0" kern="1200" baseline="0" dirty="0">
                <a:solidFill>
                  <a:schemeClr val="tx1"/>
                </a:solidFill>
                <a:effectLst/>
                <a:latin typeface="+mn-lt"/>
                <a:ea typeface="+mn-ea"/>
                <a:cs typeface="+mn-cs"/>
              </a:rPr>
              <a:t> </a:t>
            </a:r>
            <a:r>
              <a:rPr lang="en-US" altLang="zh-TW" sz="1200" b="0" i="0" kern="1200" baseline="0" dirty="0" err="1">
                <a:solidFill>
                  <a:schemeClr val="tx1"/>
                </a:solidFill>
                <a:effectLst/>
                <a:latin typeface="+mn-lt"/>
                <a:ea typeface="+mn-ea"/>
                <a:cs typeface="+mn-cs"/>
              </a:rPr>
              <a:t>PReLU</a:t>
            </a:r>
            <a:endParaRPr lang="en-US" altLang="zh-TW" sz="1200" b="0" i="0" kern="1200" baseline="0" dirty="0">
              <a:solidFill>
                <a:schemeClr val="tx1"/>
              </a:solidFill>
              <a:effectLst/>
              <a:latin typeface="+mn-lt"/>
              <a:ea typeface="+mn-ea"/>
              <a:cs typeface="+mn-cs"/>
            </a:endParaRPr>
          </a:p>
          <a:p>
            <a:endParaRPr lang="en-US" altLang="zh-TW"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Glorot</a:t>
            </a:r>
            <a:r>
              <a:rPr lang="en-US" altLang="zh-TW" dirty="0">
                <a:solidFill>
                  <a:srgbClr val="222222"/>
                </a:solidFill>
                <a:latin typeface="Arial" panose="020B0604020202020204" pitchFamily="34" charset="0"/>
              </a:rPr>
              <a:t>, Xavier, Antoine </a:t>
            </a:r>
            <a:r>
              <a:rPr lang="en-US" altLang="zh-TW" dirty="0" err="1">
                <a:solidFill>
                  <a:srgbClr val="222222"/>
                </a:solidFill>
                <a:latin typeface="Arial" panose="020B0604020202020204" pitchFamily="34" charset="0"/>
              </a:rPr>
              <a:t>Bordes</a:t>
            </a:r>
            <a:r>
              <a:rPr lang="en-US" altLang="zh-TW" dirty="0">
                <a:solidFill>
                  <a:srgbClr val="222222"/>
                </a:solidFill>
                <a:latin typeface="Arial" panose="020B0604020202020204" pitchFamily="34" charset="0"/>
              </a:rPr>
              <a:t>, and </a:t>
            </a:r>
            <a:r>
              <a:rPr lang="en-US" altLang="zh-TW" dirty="0" err="1">
                <a:solidFill>
                  <a:srgbClr val="222222"/>
                </a:solidFill>
                <a:latin typeface="Arial" panose="020B0604020202020204" pitchFamily="34" charset="0"/>
              </a:rPr>
              <a:t>Yoshua</a:t>
            </a:r>
            <a:r>
              <a:rPr lang="en-US" altLang="zh-TW" dirty="0">
                <a:solidFill>
                  <a:srgbClr val="222222"/>
                </a:solidFill>
                <a:latin typeface="Arial" panose="020B0604020202020204" pitchFamily="34" charset="0"/>
              </a:rPr>
              <a:t> </a:t>
            </a:r>
            <a:r>
              <a:rPr lang="en-US" altLang="zh-TW" dirty="0" err="1">
                <a:solidFill>
                  <a:srgbClr val="222222"/>
                </a:solidFill>
                <a:latin typeface="Arial" panose="020B0604020202020204" pitchFamily="34" charset="0"/>
              </a:rPr>
              <a:t>Bengio</a:t>
            </a:r>
            <a:r>
              <a:rPr lang="en-US" altLang="zh-TW" dirty="0">
                <a:solidFill>
                  <a:srgbClr val="222222"/>
                </a:solidFill>
                <a:latin typeface="Arial" panose="020B0604020202020204" pitchFamily="34" charset="0"/>
              </a:rPr>
              <a:t>. "Deep sparse rectifier neural networks." </a:t>
            </a:r>
            <a:r>
              <a:rPr lang="en-US" altLang="zh-TW" i="1" dirty="0">
                <a:solidFill>
                  <a:srgbClr val="222222"/>
                </a:solidFill>
                <a:latin typeface="Arial" panose="020B0604020202020204" pitchFamily="34" charset="0"/>
              </a:rPr>
              <a:t>International Conference on Artificial Intelligence and Statistics</a:t>
            </a:r>
            <a:r>
              <a:rPr lang="en-US" altLang="zh-TW" dirty="0">
                <a:solidFill>
                  <a:srgbClr val="222222"/>
                </a:solidFill>
                <a:latin typeface="Arial" panose="020B0604020202020204" pitchFamily="34" charset="0"/>
              </a:rPr>
              <a:t>. 2011.</a:t>
            </a:r>
            <a:endParaRPr lang="zh-TW" altLang="en-US" dirty="0"/>
          </a:p>
          <a:p>
            <a:endParaRPr lang="en-US" altLang="zh-TW" dirty="0"/>
          </a:p>
          <a:p>
            <a:endParaRPr lang="en-US" altLang="zh-TW" dirty="0"/>
          </a:p>
          <a:p>
            <a:r>
              <a:rPr lang="en-US" altLang="zh-TW" dirty="0"/>
              <a:t>No </a:t>
            </a:r>
            <a:r>
              <a:rPr lang="en-US" altLang="zh-TW" dirty="0" err="1"/>
              <a:t>differentailalbe</a:t>
            </a:r>
            <a:r>
              <a:rPr lang="en-US" altLang="zh-TW" dirty="0"/>
              <a:t> how about 0</a:t>
            </a:r>
          </a:p>
          <a:p>
            <a:endParaRPr lang="en-US" altLang="zh-TW" dirty="0"/>
          </a:p>
          <a:p>
            <a:r>
              <a:rPr lang="en-US" altLang="zh-TW" dirty="0"/>
              <a:t>Benefit:</a:t>
            </a:r>
            <a:endParaRPr lang="en-US" altLang="zh-TW" baseline="0" dirty="0"/>
          </a:p>
          <a:p>
            <a:r>
              <a:rPr lang="en-US" altLang="zh-TW" baseline="0" dirty="0"/>
              <a:t>2011</a:t>
            </a:r>
          </a:p>
          <a:p>
            <a:r>
              <a:rPr lang="en-US" altLang="zh-TW" baseline="0" dirty="0"/>
              <a:t>Where does it come from?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	fast to compute</a:t>
            </a:r>
          </a:p>
          <a:p>
            <a:r>
              <a:rPr lang="en-US" altLang="zh-TW" baseline="0" dirty="0"/>
              <a:t>	biology?</a:t>
            </a:r>
          </a:p>
          <a:p>
            <a:r>
              <a:rPr lang="en-US" altLang="zh-TW" baseline="0" dirty="0"/>
              <a:t>	many sigmoid</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36</a:t>
            </a:fld>
            <a:endParaRPr lang="zh-TW" altLang="en-US"/>
          </a:p>
        </p:txBody>
      </p:sp>
    </p:spTree>
    <p:extLst>
      <p:ext uri="{BB962C8B-B14F-4D97-AF65-F5344CB8AC3E}">
        <p14:creationId xmlns:p14="http://schemas.microsoft.com/office/powerpoint/2010/main" val="795711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How to train?</a:t>
            </a:r>
            <a:r>
              <a:rPr lang="zh-TW" altLang="en-US" sz="1200" baseline="0" dirty="0">
                <a:solidFill>
                  <a:schemeClr val="tx1"/>
                </a:solidFill>
              </a:rPr>
              <a:t> </a:t>
            </a:r>
            <a:r>
              <a:rPr lang="en-US" altLang="zh-TW" sz="1200" baseline="0" dirty="0">
                <a:solidFill>
                  <a:schemeClr val="tx1"/>
                </a:solidFill>
              </a:rPr>
              <a:t>Latter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chemeClr val="tx1"/>
                </a:solidFill>
              </a:rPr>
              <a:t>2013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Ian J. Goodfellow goodfeli@iro.umontreal.ca David </a:t>
            </a:r>
            <a:r>
              <a:rPr lang="en-US" altLang="zh-TW" dirty="0" err="1"/>
              <a:t>Warde</a:t>
            </a:r>
            <a:r>
              <a:rPr lang="en-US" altLang="zh-TW" dirty="0"/>
              <a:t>-Farley wardefar@iro.umontreal.ca Mehdi Mirza mirzamom@iro.umontreal.ca Aaron </a:t>
            </a:r>
            <a:r>
              <a:rPr lang="en-US" altLang="zh-TW" dirty="0" err="1"/>
              <a:t>Courville</a:t>
            </a:r>
            <a:r>
              <a:rPr lang="en-US" altLang="zh-TW" dirty="0"/>
              <a:t> aaron.courville@umontreal.ca </a:t>
            </a:r>
            <a:r>
              <a:rPr lang="en-US" altLang="zh-TW" dirty="0" err="1"/>
              <a:t>Yoshua</a:t>
            </a:r>
            <a:r>
              <a:rPr lang="en-US" altLang="zh-TW" dirty="0"/>
              <a:t> </a:t>
            </a:r>
            <a:r>
              <a:rPr lang="en-US" altLang="zh-TW" dirty="0" err="1"/>
              <a:t>Bengio</a:t>
            </a:r>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40</a:t>
            </a:fld>
            <a:endParaRPr lang="zh-TW" altLang="en-US"/>
          </a:p>
        </p:txBody>
      </p:sp>
    </p:spTree>
    <p:extLst>
      <p:ext uri="{BB962C8B-B14F-4D97-AF65-F5344CB8AC3E}">
        <p14:creationId xmlns:p14="http://schemas.microsoft.com/office/powerpoint/2010/main" val="1998136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3,4,5</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43</a:t>
            </a:fld>
            <a:endParaRPr lang="zh-TW" altLang="en-US"/>
          </a:p>
        </p:txBody>
      </p:sp>
    </p:spTree>
    <p:extLst>
      <p:ext uri="{BB962C8B-B14F-4D97-AF65-F5344CB8AC3E}">
        <p14:creationId xmlns:p14="http://schemas.microsoft.com/office/powerpoint/2010/main" val="3647485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49</a:t>
            </a:fld>
            <a:endParaRPr lang="zh-TW" altLang="en-US"/>
          </a:p>
        </p:txBody>
      </p:sp>
    </p:spTree>
    <p:extLst>
      <p:ext uri="{BB962C8B-B14F-4D97-AF65-F5344CB8AC3E}">
        <p14:creationId xmlns:p14="http://schemas.microsoft.com/office/powerpoint/2010/main" val="299780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50</a:t>
            </a:fld>
            <a:endParaRPr lang="zh-TW" altLang="en-US"/>
          </a:p>
        </p:txBody>
      </p:sp>
    </p:spTree>
    <p:extLst>
      <p:ext uri="{BB962C8B-B14F-4D97-AF65-F5344CB8AC3E}">
        <p14:creationId xmlns:p14="http://schemas.microsoft.com/office/powerpoint/2010/main" val="1151505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51</a:t>
            </a:fld>
            <a:endParaRPr lang="zh-TW" altLang="en-US"/>
          </a:p>
        </p:txBody>
      </p:sp>
    </p:spTree>
    <p:extLst>
      <p:ext uri="{BB962C8B-B14F-4D97-AF65-F5344CB8AC3E}">
        <p14:creationId xmlns:p14="http://schemas.microsoft.com/office/powerpoint/2010/main" val="1194039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GELU: </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53</a:t>
            </a:fld>
            <a:endParaRPr lang="zh-TW" altLang="en-US"/>
          </a:p>
        </p:txBody>
      </p:sp>
    </p:spTree>
    <p:extLst>
      <p:ext uri="{BB962C8B-B14F-4D97-AF65-F5344CB8AC3E}">
        <p14:creationId xmlns:p14="http://schemas.microsoft.com/office/powerpoint/2010/main" val="3853148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54</a:t>
            </a:fld>
            <a:endParaRPr lang="zh-TW" altLang="en-US"/>
          </a:p>
        </p:txBody>
      </p:sp>
    </p:spTree>
    <p:extLst>
      <p:ext uri="{BB962C8B-B14F-4D97-AF65-F5344CB8AC3E}">
        <p14:creationId xmlns:p14="http://schemas.microsoft.com/office/powerpoint/2010/main" val="389930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加敏 加防</a:t>
            </a:r>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4</a:t>
            </a:fld>
            <a:endParaRPr lang="zh-TW" altLang="en-US"/>
          </a:p>
        </p:txBody>
      </p:sp>
    </p:spTree>
    <p:extLst>
      <p:ext uri="{BB962C8B-B14F-4D97-AF65-F5344CB8AC3E}">
        <p14:creationId xmlns:p14="http://schemas.microsoft.com/office/powerpoint/2010/main" val="1817251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55</a:t>
            </a:fld>
            <a:endParaRPr lang="zh-TW" altLang="en-US"/>
          </a:p>
        </p:txBody>
      </p:sp>
    </p:spTree>
    <p:extLst>
      <p:ext uri="{BB962C8B-B14F-4D97-AF65-F5344CB8AC3E}">
        <p14:creationId xmlns:p14="http://schemas.microsoft.com/office/powerpoint/2010/main" val="1655572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speech recognition:</a:t>
            </a:r>
          </a:p>
          <a:p>
            <a:r>
              <a:rPr lang="en-US" altLang="zh-TW" dirty="0"/>
              <a:t>	add noise</a:t>
            </a:r>
          </a:p>
          <a:p>
            <a:r>
              <a:rPr lang="en-US" altLang="zh-TW" dirty="0"/>
              <a:t>	warping</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57</a:t>
            </a:fld>
            <a:endParaRPr lang="zh-TW" altLang="en-US"/>
          </a:p>
        </p:txBody>
      </p:sp>
    </p:spTree>
    <p:extLst>
      <p:ext uri="{BB962C8B-B14F-4D97-AF65-F5344CB8AC3E}">
        <p14:creationId xmlns:p14="http://schemas.microsoft.com/office/powerpoint/2010/main" val="973450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Peesuod</a:t>
            </a:r>
            <a:r>
              <a:rPr lang="en-US" altLang="zh-TW" dirty="0"/>
              <a:t>-labels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59</a:t>
            </a:fld>
            <a:endParaRPr lang="zh-TW" altLang="en-US"/>
          </a:p>
        </p:txBody>
      </p:sp>
    </p:spTree>
    <p:extLst>
      <p:ext uri="{BB962C8B-B14F-4D97-AF65-F5344CB8AC3E}">
        <p14:creationId xmlns:p14="http://schemas.microsoft.com/office/powerpoint/2010/main" val="1561198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Transfer</a:t>
            </a:r>
          </a:p>
          <a:p>
            <a:r>
              <a:rPr lang="en-US" altLang="zh-TW" dirty="0"/>
              <a:t>Self-taught</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61</a:t>
            </a:fld>
            <a:endParaRPr lang="zh-TW" altLang="en-US"/>
          </a:p>
        </p:txBody>
      </p:sp>
    </p:spTree>
    <p:extLst>
      <p:ext uri="{BB962C8B-B14F-4D97-AF65-F5344CB8AC3E}">
        <p14:creationId xmlns:p14="http://schemas.microsoft.com/office/powerpoint/2010/main" val="1322046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Translation/summarization</a:t>
            </a:r>
            <a:endParaRPr lang="zh-TW" altLang="en-US" dirty="0"/>
          </a:p>
        </p:txBody>
      </p:sp>
      <p:sp>
        <p:nvSpPr>
          <p:cNvPr id="4" name="投影片編號版面配置區 3"/>
          <p:cNvSpPr>
            <a:spLocks noGrp="1"/>
          </p:cNvSpPr>
          <p:nvPr>
            <p:ph type="sldNum" sz="quarter" idx="10"/>
          </p:nvPr>
        </p:nvSpPr>
        <p:spPr/>
        <p:txBody>
          <a:bodyPr/>
          <a:lstStyle/>
          <a:p>
            <a:fld id="{8DC6B813-8075-40D9-91A0-5550FC56F0A4}" type="slidenum">
              <a:rPr lang="zh-TW" altLang="en-US" smtClean="0"/>
              <a:t>62</a:t>
            </a:fld>
            <a:endParaRPr lang="zh-TW" altLang="en-US"/>
          </a:p>
        </p:txBody>
      </p:sp>
    </p:spTree>
    <p:extLst>
      <p:ext uri="{BB962C8B-B14F-4D97-AF65-F5344CB8AC3E}">
        <p14:creationId xmlns:p14="http://schemas.microsoft.com/office/powerpoint/2010/main" val="220228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bg1"/>
                </a:solidFill>
              </a:rPr>
              <a:t>Validation set: The data set can used to evaluate your model but not involve in training.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bg1"/>
                </a:solidFill>
              </a:rPr>
              <a:t>Validation set:</a:t>
            </a:r>
            <a:r>
              <a:rPr lang="en-US" altLang="zh-TW" sz="1200" baseline="0" dirty="0">
                <a:solidFill>
                  <a:schemeClr val="bg1"/>
                </a:solidFill>
              </a:rPr>
              <a:t> </a:t>
            </a:r>
            <a:r>
              <a:rPr lang="en-US" altLang="zh-TW" sz="1200" baseline="0" dirty="0" err="1">
                <a:solidFill>
                  <a:schemeClr val="bg1"/>
                </a:solidFill>
              </a:rPr>
              <a:t>seplit</a:t>
            </a:r>
            <a:r>
              <a:rPr lang="en-US" altLang="zh-TW" sz="1200" baseline="0" dirty="0">
                <a:solidFill>
                  <a:schemeClr val="bg1"/>
                </a:solidFill>
              </a:rPr>
              <a:t> from training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err="1">
                <a:solidFill>
                  <a:schemeClr val="bg1"/>
                </a:solidFill>
              </a:rPr>
              <a:t>Acturally</a:t>
            </a:r>
            <a:r>
              <a:rPr lang="en-US" altLang="zh-TW" sz="1200" baseline="0" dirty="0">
                <a:solidFill>
                  <a:schemeClr val="bg1"/>
                </a:solidFill>
              </a:rPr>
              <a:t> is difficult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http://deeplearning.net/tutorial/mlp.html#mlp</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solidFill>
                <a:schemeClr val="bg1"/>
              </a:solidFill>
            </a:endParaRP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66</a:t>
            </a:fld>
            <a:endParaRPr lang="zh-TW" altLang="en-US"/>
          </a:p>
        </p:txBody>
      </p:sp>
    </p:spTree>
    <p:extLst>
      <p:ext uri="{BB962C8B-B14F-4D97-AF65-F5344CB8AC3E}">
        <p14:creationId xmlns:p14="http://schemas.microsoft.com/office/powerpoint/2010/main" val="1300690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L1 is also good, subtle difference</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68</a:t>
            </a:fld>
            <a:endParaRPr lang="zh-TW" altLang="en-US"/>
          </a:p>
        </p:txBody>
      </p:sp>
    </p:spTree>
    <p:extLst>
      <p:ext uri="{BB962C8B-B14F-4D97-AF65-F5344CB8AC3E}">
        <p14:creationId xmlns:p14="http://schemas.microsoft.com/office/powerpoint/2010/main" val="3017642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If p=2, then the </a:t>
            </a:r>
            <a:r>
              <a:rPr lang="en-US" altLang="zh-TW" sz="1200" b="0" i="0" kern="1200" dirty="0" err="1">
                <a:solidFill>
                  <a:schemeClr val="tx1"/>
                </a:solidFill>
                <a:effectLst/>
                <a:latin typeface="+mn-lt"/>
                <a:ea typeface="+mn-ea"/>
                <a:cs typeface="+mn-cs"/>
              </a:rPr>
              <a:t>regularizer</a:t>
            </a:r>
            <a:r>
              <a:rPr lang="en-US" altLang="zh-TW" sz="1200" b="0" i="0" kern="1200" dirty="0">
                <a:solidFill>
                  <a:schemeClr val="tx1"/>
                </a:solidFill>
                <a:effectLst/>
                <a:latin typeface="+mn-lt"/>
                <a:ea typeface="+mn-ea"/>
                <a:cs typeface="+mn-cs"/>
              </a:rPr>
              <a:t> is also called “weight decay”.</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69</a:t>
            </a:fld>
            <a:endParaRPr lang="zh-TW" altLang="en-US"/>
          </a:p>
        </p:txBody>
      </p:sp>
    </p:spTree>
    <p:extLst>
      <p:ext uri="{BB962C8B-B14F-4D97-AF65-F5344CB8AC3E}">
        <p14:creationId xmlns:p14="http://schemas.microsoft.com/office/powerpoint/2010/main" val="1581482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If p=2, then the </a:t>
            </a:r>
            <a:r>
              <a:rPr lang="en-US" altLang="zh-TW" sz="1200" b="0" i="0" kern="1200" dirty="0" err="1">
                <a:solidFill>
                  <a:schemeClr val="tx1"/>
                </a:solidFill>
                <a:effectLst/>
                <a:latin typeface="+mn-lt"/>
                <a:ea typeface="+mn-ea"/>
                <a:cs typeface="+mn-cs"/>
              </a:rPr>
              <a:t>regularizer</a:t>
            </a:r>
            <a:r>
              <a:rPr lang="en-US" altLang="zh-TW" sz="1200" b="0" i="0" kern="1200" dirty="0">
                <a:solidFill>
                  <a:schemeClr val="tx1"/>
                </a:solidFill>
                <a:effectLst/>
                <a:latin typeface="+mn-lt"/>
                <a:ea typeface="+mn-ea"/>
                <a:cs typeface="+mn-cs"/>
              </a:rPr>
              <a:t> is also called “weight decay”.</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70</a:t>
            </a:fld>
            <a:endParaRPr lang="zh-TW" altLang="en-US"/>
          </a:p>
        </p:txBody>
      </p:sp>
    </p:spTree>
    <p:extLst>
      <p:ext uri="{BB962C8B-B14F-4D97-AF65-F5344CB8AC3E}">
        <p14:creationId xmlns:p14="http://schemas.microsoft.com/office/powerpoint/2010/main" val="173734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人腦會遺忘久沒用的資訊</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One kind of regularization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71</a:t>
            </a:fld>
            <a:endParaRPr lang="zh-TW" altLang="en-US"/>
          </a:p>
        </p:txBody>
      </p:sp>
    </p:spTree>
    <p:extLst>
      <p:ext uri="{BB962C8B-B14F-4D97-AF65-F5344CB8AC3E}">
        <p14:creationId xmlns:p14="http://schemas.microsoft.com/office/powerpoint/2010/main" val="398517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a:t>
            </a:fld>
            <a:endParaRPr lang="zh-TW" altLang="en-US"/>
          </a:p>
        </p:txBody>
      </p:sp>
    </p:spTree>
    <p:extLst>
      <p:ext uri="{BB962C8B-B14F-4D97-AF65-F5344CB8AC3E}">
        <p14:creationId xmlns:p14="http://schemas.microsoft.com/office/powerpoint/2010/main" val="88691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Iteration</a:t>
            </a:r>
            <a:r>
              <a:rPr lang="en-US" altLang="zh-TW" baseline="0" dirty="0"/>
              <a:t> </a:t>
            </a:r>
            <a:r>
              <a:rPr lang="en-US" altLang="zh-TW" baseline="0" dirty="0" err="1"/>
              <a:t>v.s</a:t>
            </a:r>
            <a:r>
              <a:rPr lang="en-US" altLang="zh-TW" baseline="0" dirty="0"/>
              <a:t>. epoch!!!!!!!!</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73</a:t>
            </a:fld>
            <a:endParaRPr lang="zh-TW" altLang="en-US"/>
          </a:p>
        </p:txBody>
      </p:sp>
    </p:spTree>
    <p:extLst>
      <p:ext uri="{BB962C8B-B14F-4D97-AF65-F5344CB8AC3E}">
        <p14:creationId xmlns:p14="http://schemas.microsoft.com/office/powerpoint/2010/main" val="9861428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 not worry that someone</a:t>
            </a:r>
            <a:r>
              <a:rPr lang="en-US" altLang="zh-TW" baseline="0" dirty="0"/>
              <a:t> will not update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74</a:t>
            </a:fld>
            <a:endParaRPr lang="zh-TW" altLang="en-US"/>
          </a:p>
        </p:txBody>
      </p:sp>
    </p:spTree>
    <p:extLst>
      <p:ext uri="{BB962C8B-B14F-4D97-AF65-F5344CB8AC3E}">
        <p14:creationId xmlns:p14="http://schemas.microsoft.com/office/powerpoint/2010/main" val="3292238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Bias do not have to multiply !!!!!!!!!!!!!!!!!!!!!!!!!!!!!!!!!!!</a:t>
            </a:r>
          </a:p>
          <a:p>
            <a:r>
              <a:rPr lang="en-US" altLang="zh-TW" dirty="0"/>
              <a:t>Reasonable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75</a:t>
            </a:fld>
            <a:endParaRPr lang="zh-TW" altLang="en-US"/>
          </a:p>
        </p:txBody>
      </p:sp>
    </p:spTree>
    <p:extLst>
      <p:ext uri="{BB962C8B-B14F-4D97-AF65-F5344CB8AC3E}">
        <p14:creationId xmlns:p14="http://schemas.microsoft.com/office/powerpoint/2010/main" val="2815131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Why the weights should multiply p (dropout rate) at testing?</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77</a:t>
            </a:fld>
            <a:endParaRPr lang="zh-TW" altLang="en-US"/>
          </a:p>
        </p:txBody>
      </p:sp>
    </p:spTree>
    <p:extLst>
      <p:ext uri="{BB962C8B-B14F-4D97-AF65-F5344CB8AC3E}">
        <p14:creationId xmlns:p14="http://schemas.microsoft.com/office/powerpoint/2010/main" val="14818616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1" dirty="0">
                    <a:latin typeface="Cambria Math" panose="02040503050406030204" pitchFamily="18" charset="0"/>
                  </a:rPr>
                  <a:t>important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i="1" dirty="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0" smtClean="0">
                    <a:latin typeface="Cambria Math" panose="02040503050406030204" pitchFamily="18" charset="0"/>
                  </a:rPr>
                  <a:t>𝑧</a:t>
                </a:r>
                <a:r>
                  <a:rPr lang="en-US" altLang="zh-TW" sz="1200" b="0" i="0" smtClean="0">
                    <a:latin typeface="Cambria Math" panose="02040503050406030204" pitchFamily="18" charset="0"/>
                  </a:rPr>
                  <a:t>=∑▒〖𝑤_𝑖 𝑎_𝑖 〗</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D013B472-B66E-431C-811F-64FEA2AB6C54}" type="slidenum">
              <a:rPr lang="zh-TW" altLang="en-US" smtClean="0"/>
              <a:t>78</a:t>
            </a:fld>
            <a:endParaRPr lang="zh-TW" altLang="en-US"/>
          </a:p>
        </p:txBody>
      </p:sp>
    </p:spTree>
    <p:extLst>
      <p:ext uri="{BB962C8B-B14F-4D97-AF65-F5344CB8AC3E}">
        <p14:creationId xmlns:p14="http://schemas.microsoft.com/office/powerpoint/2010/main" val="1064447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81</a:t>
            </a:fld>
            <a:endParaRPr lang="zh-TW" altLang="en-US"/>
          </a:p>
        </p:txBody>
      </p:sp>
    </p:spTree>
    <p:extLst>
      <p:ext uri="{BB962C8B-B14F-4D97-AF65-F5344CB8AC3E}">
        <p14:creationId xmlns:p14="http://schemas.microsoft.com/office/powerpoint/2010/main" val="2990333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0,0 -&gt;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1,0 -&gt;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0,-1 -&gt;</a:t>
            </a:r>
            <a:r>
              <a:rPr lang="zh-TW" altLang="en-US" sz="1200" baseline="0" dirty="0"/>
              <a:t> </a:t>
            </a:r>
            <a:r>
              <a:rPr lang="en-US" altLang="zh-TW" sz="1200" baseline="0" dirty="0"/>
              <a:t>-2</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1,-1 -&gt;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½, -1/2 -&gt; -0.5</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Geometric Mean?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82</a:t>
            </a:fld>
            <a:endParaRPr lang="zh-TW" altLang="en-US"/>
          </a:p>
        </p:txBody>
      </p:sp>
    </p:spTree>
    <p:extLst>
      <p:ext uri="{BB962C8B-B14F-4D97-AF65-F5344CB8AC3E}">
        <p14:creationId xmlns:p14="http://schemas.microsoft.com/office/powerpoint/2010/main" val="889881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Other methods do not emphasize this.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84</a:t>
            </a:fld>
            <a:endParaRPr lang="zh-TW" altLang="en-US"/>
          </a:p>
        </p:txBody>
      </p:sp>
    </p:spTree>
    <p:extLst>
      <p:ext uri="{BB962C8B-B14F-4D97-AF65-F5344CB8AC3E}">
        <p14:creationId xmlns:p14="http://schemas.microsoft.com/office/powerpoint/2010/main" val="6961454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Understanding deep learning requires rethinking generalization</a:t>
            </a:r>
            <a:endParaRPr lang="en-US" altLang="zh-TW" dirty="0"/>
          </a:p>
          <a:p>
            <a:r>
              <a:rPr lang="en-US" altLang="zh-TW" dirty="0"/>
              <a:t>https://medium.com/intuitionmachine/rethinking-generalization-in-deep-learning-ec66ed684ace</a:t>
            </a:r>
            <a:endParaRPr lang="zh-TW" altLang="en-US" dirty="0"/>
          </a:p>
          <a:p>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r>
              <a:rPr lang="en-US" altLang="zh-TW" dirty="0"/>
              <a:t>1. The effective capacity of neural networks is large enough for a brute-force memorization of the entire data set.</a:t>
            </a:r>
          </a:p>
          <a:p>
            <a:r>
              <a:rPr lang="en-US" altLang="zh-TW" i="1" dirty="0"/>
              <a:t>2. Even optimization on random labels remains easy. In fact, training time increases only by a small constant factor compared with training on the true labels.</a:t>
            </a:r>
          </a:p>
          <a:p>
            <a:r>
              <a:rPr lang="en-US" altLang="zh-TW" i="1" dirty="0"/>
              <a:t>3. Randomizing labels is solely a data transformation, leaving all other properties of the learning problem unchanged.</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demo</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https://xkcd.com/1838/</a:t>
            </a:r>
          </a:p>
          <a:p>
            <a:endParaRPr lang="en-US" altLang="zh-TW" dirty="0"/>
          </a:p>
          <a:p>
            <a:endParaRPr lang="en-US" altLang="zh-TW" dirty="0"/>
          </a:p>
          <a:p>
            <a:endParaRPr lang="en-US" altLang="zh-TW" dirty="0"/>
          </a:p>
          <a:p>
            <a:endParaRPr lang="en-US" altLang="zh-TW" dirty="0"/>
          </a:p>
          <a:p>
            <a:r>
              <a:rPr lang="zh-TW" altLang="en-US" dirty="0"/>
              <a:t>驗證留言</a:t>
            </a:r>
            <a:endParaRPr lang="en-US" altLang="zh-TW" dirty="0"/>
          </a:p>
          <a:p>
            <a:r>
              <a:rPr lang="en-US" altLang="zh-TW" dirty="0"/>
              <a:t>https://ntumlds.wordpress.com/2017/03/27/r05922018_drliao/</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85</a:t>
            </a:fld>
            <a:endParaRPr lang="zh-TW" altLang="en-US"/>
          </a:p>
        </p:txBody>
      </p:sp>
    </p:spTree>
    <p:extLst>
      <p:ext uri="{BB962C8B-B14F-4D97-AF65-F5344CB8AC3E}">
        <p14:creationId xmlns:p14="http://schemas.microsoft.com/office/powerpoint/2010/main" val="270929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357995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 Root Mean Squares of gradients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51963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14</a:t>
            </a:fld>
            <a:endParaRPr lang="zh-TW" altLang="en-US"/>
          </a:p>
        </p:txBody>
      </p:sp>
    </p:spTree>
    <p:extLst>
      <p:ext uri="{BB962C8B-B14F-4D97-AF65-F5344CB8AC3E}">
        <p14:creationId xmlns:p14="http://schemas.microsoft.com/office/powerpoint/2010/main" val="99399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Momentum: </a:t>
            </a:r>
            <a:r>
              <a:rPr lang="zh-TW" altLang="en-US" dirty="0"/>
              <a:t>動量</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15</a:t>
            </a:fld>
            <a:endParaRPr lang="zh-TW" altLang="en-US"/>
          </a:p>
        </p:txBody>
      </p:sp>
    </p:spTree>
    <p:extLst>
      <p:ext uri="{BB962C8B-B14F-4D97-AF65-F5344CB8AC3E}">
        <p14:creationId xmlns:p14="http://schemas.microsoft.com/office/powerpoint/2010/main" val="1646673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平凡的；普通的；乏味的</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16</a:t>
            </a:fld>
            <a:endParaRPr lang="zh-TW" altLang="en-US"/>
          </a:p>
        </p:txBody>
      </p:sp>
    </p:spTree>
    <p:extLst>
      <p:ext uri="{BB962C8B-B14F-4D97-AF65-F5344CB8AC3E}">
        <p14:creationId xmlns:p14="http://schemas.microsoft.com/office/powerpoint/2010/main" val="317311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200099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21815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96868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07462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4656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283906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26387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47472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18780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1044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71234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70CCE-1BF5-4C72-9E77-F5E7073E7D95}" type="datetimeFigureOut">
              <a:rPr lang="zh-TW" altLang="en-US" smtClean="0"/>
              <a:t>2018/2/11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202491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09.png"/></Relationships>
</file>

<file path=ppt/slides/_rels/slide13.xml.rels><?xml version="1.0" encoding="UTF-8" standalone="yes"?>
<Relationships xmlns="http://schemas.openxmlformats.org/package/2006/relationships"><Relationship Id="rId8" Type="http://schemas.openxmlformats.org/officeDocument/2006/relationships/image" Target="../media/image1030.png"/><Relationship Id="rId3" Type="http://schemas.openxmlformats.org/officeDocument/2006/relationships/image" Target="../media/image980.png"/><Relationship Id="rId7" Type="http://schemas.openxmlformats.org/officeDocument/2006/relationships/image" Target="../media/image10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10.png"/><Relationship Id="rId11" Type="http://schemas.openxmlformats.org/officeDocument/2006/relationships/image" Target="../media/image1060.png"/><Relationship Id="rId5" Type="http://schemas.openxmlformats.org/officeDocument/2006/relationships/image" Target="../media/image1000.png"/><Relationship Id="rId10" Type="http://schemas.openxmlformats.org/officeDocument/2006/relationships/image" Target="../media/image1050.png"/><Relationship Id="rId4" Type="http://schemas.openxmlformats.org/officeDocument/2006/relationships/image" Target="../media/image990.png"/><Relationship Id="rId9" Type="http://schemas.openxmlformats.org/officeDocument/2006/relationships/image" Target="../media/image1040.png"/></Relationships>
</file>

<file path=ppt/slides/_rels/slide14.xml.rels><?xml version="1.0" encoding="UTF-8" standalone="yes"?>
<Relationships xmlns="http://schemas.openxmlformats.org/package/2006/relationships"><Relationship Id="rId3" Type="http://schemas.openxmlformats.org/officeDocument/2006/relationships/image" Target="../media/image90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4.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42.png"/><Relationship Id="rId3" Type="http://schemas.openxmlformats.org/officeDocument/2006/relationships/image" Target="../media/image211.png"/><Relationship Id="rId7" Type="http://schemas.openxmlformats.org/officeDocument/2006/relationships/image" Target="../media/image41.png"/><Relationship Id="rId12" Type="http://schemas.openxmlformats.org/officeDocument/2006/relationships/image" Target="../media/image220.png"/><Relationship Id="rId2" Type="http://schemas.openxmlformats.org/officeDocument/2006/relationships/image" Target="../media/image210.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9.png"/><Relationship Id="rId5" Type="http://schemas.openxmlformats.org/officeDocument/2006/relationships/image" Target="../media/image213.png"/><Relationship Id="rId15" Type="http://schemas.openxmlformats.org/officeDocument/2006/relationships/image" Target="../media/image44.png"/><Relationship Id="rId10" Type="http://schemas.openxmlformats.org/officeDocument/2006/relationships/image" Target="../media/image218.png"/><Relationship Id="rId4" Type="http://schemas.openxmlformats.org/officeDocument/2006/relationships/image" Target="../media/image212.png"/><Relationship Id="rId9" Type="http://schemas.openxmlformats.org/officeDocument/2006/relationships/image" Target="../media/image217.png"/><Relationship Id="rId1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46.png"/><Relationship Id="rId7" Type="http://schemas.openxmlformats.org/officeDocument/2006/relationships/image" Target="../media/image211.png"/><Relationship Id="rId12" Type="http://schemas.openxmlformats.org/officeDocument/2006/relationships/image" Target="../media/image2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41.png"/><Relationship Id="rId5" Type="http://schemas.openxmlformats.org/officeDocument/2006/relationships/image" Target="../media/image48.png"/><Relationship Id="rId10" Type="http://schemas.openxmlformats.org/officeDocument/2006/relationships/image" Target="../media/image40.png"/><Relationship Id="rId4" Type="http://schemas.openxmlformats.org/officeDocument/2006/relationships/image" Target="../media/image47.png"/><Relationship Id="rId9" Type="http://schemas.openxmlformats.org/officeDocument/2006/relationships/image" Target="../media/image2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0.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0.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0.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1.png"/><Relationship Id="rId4" Type="http://schemas.openxmlformats.org/officeDocument/2006/relationships/image" Target="../media/image271.png"/></Relationships>
</file>

<file path=ppt/slides/_rels/slide24.xml.rels><?xml version="1.0" encoding="UTF-8" standalone="yes"?>
<Relationships xmlns="http://schemas.openxmlformats.org/package/2006/relationships"><Relationship Id="rId8" Type="http://schemas.openxmlformats.org/officeDocument/2006/relationships/image" Target="../media/image1012.png"/><Relationship Id="rId13" Type="http://schemas.openxmlformats.org/officeDocument/2006/relationships/image" Target="../media/image150.png"/><Relationship Id="rId18" Type="http://schemas.openxmlformats.org/officeDocument/2006/relationships/image" Target="../media/image321.png"/><Relationship Id="rId3" Type="http://schemas.openxmlformats.org/officeDocument/2006/relationships/image" Target="../media/image510.png"/><Relationship Id="rId21" Type="http://schemas.openxmlformats.org/officeDocument/2006/relationships/image" Target="../media/image351.png"/><Relationship Id="rId7" Type="http://schemas.openxmlformats.org/officeDocument/2006/relationships/image" Target="../media/image94.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notesSlide" Target="../notesSlides/notesSlide15.xml"/><Relationship Id="rId16" Type="http://schemas.openxmlformats.org/officeDocument/2006/relationships/image" Target="../media/image180.png"/><Relationship Id="rId20" Type="http://schemas.openxmlformats.org/officeDocument/2006/relationships/image" Target="../media/image342.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13.png"/><Relationship Id="rId24" Type="http://schemas.openxmlformats.org/officeDocument/2006/relationships/image" Target="../media/image381.png"/><Relationship Id="rId5" Type="http://schemas.openxmlformats.org/officeDocument/2006/relationships/image" Target="../media/image72.png"/><Relationship Id="rId15" Type="http://schemas.openxmlformats.org/officeDocument/2006/relationships/image" Target="../media/image170.png"/><Relationship Id="rId23" Type="http://schemas.openxmlformats.org/officeDocument/2006/relationships/image" Target="../media/image372.png"/><Relationship Id="rId10" Type="http://schemas.openxmlformats.org/officeDocument/2006/relationships/image" Target="../media/image12.png"/><Relationship Id="rId19" Type="http://schemas.openxmlformats.org/officeDocument/2006/relationships/image" Target="../media/image332.png"/><Relationship Id="rId4" Type="http://schemas.openxmlformats.org/officeDocument/2006/relationships/image" Target="../media/image612.png"/><Relationship Id="rId9" Type="http://schemas.openxmlformats.org/officeDocument/2006/relationships/image" Target="../media/image117.png"/><Relationship Id="rId14" Type="http://schemas.openxmlformats.org/officeDocument/2006/relationships/image" Target="../media/image160.png"/><Relationship Id="rId22" Type="http://schemas.openxmlformats.org/officeDocument/2006/relationships/image" Target="../media/image361.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3" Type="http://schemas.openxmlformats.org/officeDocument/2006/relationships/image" Target="../media/image81.png"/><Relationship Id="rId7" Type="http://schemas.openxmlformats.org/officeDocument/2006/relationships/image" Target="../media/image12.png"/><Relationship Id="rId12" Type="http://schemas.openxmlformats.org/officeDocument/2006/relationships/image" Target="../media/image270.png"/><Relationship Id="rId2" Type="http://schemas.openxmlformats.org/officeDocument/2006/relationships/notesSlide" Target="../notesSlides/notesSlide16.xml"/><Relationship Id="rId16"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402.png"/><Relationship Id="rId10" Type="http://schemas.openxmlformats.org/officeDocument/2006/relationships/image" Target="../media/image150.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392.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36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270.png"/><Relationship Id="rId17" Type="http://schemas.openxmlformats.org/officeDocument/2006/relationships/image" Target="../media/image350.png"/><Relationship Id="rId2" Type="http://schemas.openxmlformats.org/officeDocument/2006/relationships/notesSlide" Target="../notesSlides/notesSlide17.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330.png"/><Relationship Id="rId10" Type="http://schemas.openxmlformats.org/officeDocument/2006/relationships/image" Target="../media/image150.png"/><Relationship Id="rId19" Type="http://schemas.openxmlformats.org/officeDocument/2006/relationships/image" Target="../media/image370.png"/><Relationship Id="rId4" Type="http://schemas.openxmlformats.org/officeDocument/2006/relationships/image" Target="../media/image94.png"/><Relationship Id="rId9" Type="http://schemas.openxmlformats.org/officeDocument/2006/relationships/image" Target="../media/image140.png"/><Relationship Id="rId22" Type="http://schemas.openxmlformats.org/officeDocument/2006/relationships/image" Target="../media/image400.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43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270.png"/><Relationship Id="rId17" Type="http://schemas.openxmlformats.org/officeDocument/2006/relationships/image" Target="../media/image421.png"/><Relationship Id="rId25" Type="http://schemas.openxmlformats.org/officeDocument/2006/relationships/image" Target="../media/image470.png"/><Relationship Id="rId2" Type="http://schemas.openxmlformats.org/officeDocument/2006/relationships/notesSlide" Target="../notesSlides/notesSlide18.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24" Type="http://schemas.openxmlformats.org/officeDocument/2006/relationships/image" Target="../media/image461.png"/><Relationship Id="rId5" Type="http://schemas.openxmlformats.org/officeDocument/2006/relationships/image" Target="../media/image1012.png"/><Relationship Id="rId23" Type="http://schemas.openxmlformats.org/officeDocument/2006/relationships/image" Target="../media/image450.png"/><Relationship Id="rId10" Type="http://schemas.openxmlformats.org/officeDocument/2006/relationships/image" Target="../media/image150.png"/><Relationship Id="rId19" Type="http://schemas.openxmlformats.org/officeDocument/2006/relationships/image" Target="../media/image441.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411.png"/><Relationship Id="rId22" Type="http://schemas.openxmlformats.org/officeDocument/2006/relationships/image" Target="../media/image400.png"/></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0.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19.xml"/><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1.png"/><Relationship Id="rId9" Type="http://schemas.openxmlformats.org/officeDocument/2006/relationships/image" Target="../media/image54.png"/><Relationship Id="rId14" Type="http://schemas.openxmlformats.org/officeDocument/2006/relationships/image" Target="../media/image59.png"/></Relationships>
</file>

<file path=ppt/slides/_rels/slide2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0.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600.png"/><Relationship Id="rId9" Type="http://schemas.openxmlformats.org/officeDocument/2006/relationships/image" Target="../media/image65.png"/><Relationship Id="rId14"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 Id="rId9" Type="http://schemas.openxmlformats.org/officeDocument/2006/relationships/image" Target="../media/image15.wmf"/></Relationships>
</file>

<file path=ppt/slides/_rels/slide3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310.png"/><Relationship Id="rId18" Type="http://schemas.openxmlformats.org/officeDocument/2006/relationships/image" Target="../media/image120.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00.png"/><Relationship Id="rId17" Type="http://schemas.openxmlformats.org/officeDocument/2006/relationships/image" Target="../media/image142.png"/><Relationship Id="rId2" Type="http://schemas.openxmlformats.org/officeDocument/2006/relationships/slideLayout" Target="../slideLayouts/slideLayout2.xml"/><Relationship Id="rId16" Type="http://schemas.openxmlformats.org/officeDocument/2006/relationships/image" Target="../media/image113.png"/><Relationship Id="rId20" Type="http://schemas.openxmlformats.org/officeDocument/2006/relationships/image" Target="../media/image49.png"/><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image" Target="../media/image1290.png"/><Relationship Id="rId5" Type="http://schemas.openxmlformats.org/officeDocument/2006/relationships/oleObject" Target="../embeddings/oleObject5.bin"/><Relationship Id="rId15" Type="http://schemas.openxmlformats.org/officeDocument/2006/relationships/image" Target="../media/image1011.png"/><Relationship Id="rId10" Type="http://schemas.openxmlformats.org/officeDocument/2006/relationships/image" Target="../media/image1280.png"/><Relationship Id="rId19" Type="http://schemas.openxmlformats.org/officeDocument/2006/relationships/image" Target="../media/image132.png"/><Relationship Id="rId4" Type="http://schemas.openxmlformats.org/officeDocument/2006/relationships/image" Target="../media/image13.wmf"/><Relationship Id="rId9" Type="http://schemas.openxmlformats.org/officeDocument/2006/relationships/image" Target="../media/image1270.png"/><Relationship Id="rId14" Type="http://schemas.openxmlformats.org/officeDocument/2006/relationships/image" Target="../media/image1320.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21" Type="http://schemas.openxmlformats.org/officeDocument/2006/relationships/image" Target="../media/image951.png"/><Relationship Id="rId2" Type="http://schemas.openxmlformats.org/officeDocument/2006/relationships/notesSlide" Target="../notesSlides/notesSlide22.xml"/><Relationship Id="rId20" Type="http://schemas.openxmlformats.org/officeDocument/2006/relationships/image" Target="../media/image941.png"/><Relationship Id="rId1" Type="http://schemas.openxmlformats.org/officeDocument/2006/relationships/slideLayout" Target="../slideLayouts/slideLayout2.xml"/><Relationship Id="rId23" Type="http://schemas.openxmlformats.org/officeDocument/2006/relationships/image" Target="../media/image1240.png"/><Relationship Id="rId19" Type="http://schemas.openxmlformats.org/officeDocument/2006/relationships/image" Target="../media/image931.png"/><Relationship Id="rId22" Type="http://schemas.openxmlformats.org/officeDocument/2006/relationships/image" Target="../media/image961.png"/></Relationships>
</file>

<file path=ppt/slides/_rels/slide3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7.bin"/><Relationship Id="rId21" Type="http://schemas.openxmlformats.org/officeDocument/2006/relationships/image" Target="../media/image951.png"/><Relationship Id="rId7" Type="http://schemas.openxmlformats.org/officeDocument/2006/relationships/oleObject" Target="../embeddings/oleObject9.bin"/><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10" Type="http://schemas.openxmlformats.org/officeDocument/2006/relationships/image" Target="../media/image51.wmf"/><Relationship Id="rId19" Type="http://schemas.openxmlformats.org/officeDocument/2006/relationships/image" Target="../media/image931.png"/><Relationship Id="rId4" Type="http://schemas.openxmlformats.org/officeDocument/2006/relationships/image" Target="../media/image13.wmf"/><Relationship Id="rId9" Type="http://schemas.openxmlformats.org/officeDocument/2006/relationships/oleObject" Target="../embeddings/oleObject10.bin"/><Relationship Id="rId22" Type="http://schemas.openxmlformats.org/officeDocument/2006/relationships/image" Target="../media/image961.png"/></Relationships>
</file>

<file path=ppt/slides/_rels/slide3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11.bin"/><Relationship Id="rId21" Type="http://schemas.openxmlformats.org/officeDocument/2006/relationships/image" Target="../media/image951.png"/><Relationship Id="rId7" Type="http://schemas.openxmlformats.org/officeDocument/2006/relationships/oleObject" Target="../embeddings/oleObject13.bin"/><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51.wmf"/><Relationship Id="rId19" Type="http://schemas.openxmlformats.org/officeDocument/2006/relationships/image" Target="../media/image931.png"/><Relationship Id="rId4" Type="http://schemas.openxmlformats.org/officeDocument/2006/relationships/image" Target="../media/image13.wmf"/><Relationship Id="rId9" Type="http://schemas.openxmlformats.org/officeDocument/2006/relationships/oleObject" Target="../embeddings/oleObject14.bin"/><Relationship Id="rId22" Type="http://schemas.openxmlformats.org/officeDocument/2006/relationships/image" Target="../media/image961.png"/></Relationships>
</file>

<file path=ppt/slides/_rels/slide39.xml.rels><?xml version="1.0" encoding="UTF-8" standalone="yes"?>
<Relationships xmlns="http://schemas.openxmlformats.org/package/2006/relationships"><Relationship Id="rId21" Type="http://schemas.openxmlformats.org/officeDocument/2006/relationships/image" Target="../media/image951.png"/><Relationship Id="rId25" Type="http://schemas.openxmlformats.org/officeDocument/2006/relationships/image" Target="../media/image550.png"/><Relationship Id="rId20" Type="http://schemas.openxmlformats.org/officeDocument/2006/relationships/image" Target="../media/image941.png"/><Relationship Id="rId1" Type="http://schemas.openxmlformats.org/officeDocument/2006/relationships/slideLayout" Target="../slideLayouts/slideLayout2.xml"/><Relationship Id="rId24" Type="http://schemas.openxmlformats.org/officeDocument/2006/relationships/image" Target="../media/image540.png"/><Relationship Id="rId23" Type="http://schemas.openxmlformats.org/officeDocument/2006/relationships/image" Target="../media/image530.png"/><Relationship Id="rId19" Type="http://schemas.openxmlformats.org/officeDocument/2006/relationships/image" Target="../media/image931.png"/><Relationship Id="rId22" Type="http://schemas.openxmlformats.org/officeDocument/2006/relationships/image" Target="../media/image5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420.png"/><Relationship Id="rId13" Type="http://schemas.openxmlformats.org/officeDocument/2006/relationships/image" Target="../media/image1480.png"/><Relationship Id="rId18" Type="http://schemas.openxmlformats.org/officeDocument/2006/relationships/image" Target="../media/image1530.png"/><Relationship Id="rId3" Type="http://schemas.openxmlformats.org/officeDocument/2006/relationships/notesSlide" Target="../notesSlides/notesSlide23.xml"/><Relationship Id="rId7" Type="http://schemas.openxmlformats.org/officeDocument/2006/relationships/image" Target="../media/image14.wmf"/><Relationship Id="rId12" Type="http://schemas.openxmlformats.org/officeDocument/2006/relationships/image" Target="../media/image1470.png"/><Relationship Id="rId17" Type="http://schemas.openxmlformats.org/officeDocument/2006/relationships/image" Target="../media/image1520.png"/><Relationship Id="rId2" Type="http://schemas.openxmlformats.org/officeDocument/2006/relationships/slideLayout" Target="../slideLayouts/slideLayout2.xml"/><Relationship Id="rId16" Type="http://schemas.openxmlformats.org/officeDocument/2006/relationships/image" Target="../media/image1510.png"/><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1460.png"/><Relationship Id="rId5" Type="http://schemas.openxmlformats.org/officeDocument/2006/relationships/image" Target="../media/image13.wmf"/><Relationship Id="rId15" Type="http://schemas.openxmlformats.org/officeDocument/2006/relationships/image" Target="../media/image1500.png"/><Relationship Id="rId10" Type="http://schemas.openxmlformats.org/officeDocument/2006/relationships/image" Target="../media/image1450.png"/><Relationship Id="rId19" Type="http://schemas.openxmlformats.org/officeDocument/2006/relationships/image" Target="../media/image1560.png"/><Relationship Id="rId4" Type="http://schemas.openxmlformats.org/officeDocument/2006/relationships/oleObject" Target="../embeddings/oleObject15.bin"/><Relationship Id="rId9" Type="http://schemas.openxmlformats.org/officeDocument/2006/relationships/image" Target="../media/image1430.png"/><Relationship Id="rId14" Type="http://schemas.openxmlformats.org/officeDocument/2006/relationships/image" Target="../media/image1490.png"/></Relationships>
</file>

<file path=ppt/slides/_rels/slide41.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70.png"/><Relationship Id="rId18" Type="http://schemas.openxmlformats.org/officeDocument/2006/relationships/image" Target="../media/image620.png"/><Relationship Id="rId26" Type="http://schemas.openxmlformats.org/officeDocument/2006/relationships/oleObject" Target="../embeddings/oleObject20.bin"/><Relationship Id="rId3" Type="http://schemas.openxmlformats.org/officeDocument/2006/relationships/oleObject" Target="../embeddings/oleObject17.bin"/><Relationship Id="rId21" Type="http://schemas.openxmlformats.org/officeDocument/2006/relationships/image" Target="../media/image86.png"/><Relationship Id="rId34" Type="http://schemas.openxmlformats.org/officeDocument/2006/relationships/image" Target="../media/image91.png"/><Relationship Id="rId7" Type="http://schemas.openxmlformats.org/officeDocument/2006/relationships/oleObject" Target="../embeddings/oleObject18.bin"/><Relationship Id="rId12" Type="http://schemas.openxmlformats.org/officeDocument/2006/relationships/image" Target="../media/image560.png"/><Relationship Id="rId17" Type="http://schemas.openxmlformats.org/officeDocument/2006/relationships/image" Target="../media/image613.png"/><Relationship Id="rId25" Type="http://schemas.openxmlformats.org/officeDocument/2006/relationships/image" Target="../media/image54.wmf"/><Relationship Id="rId33"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601.png"/><Relationship Id="rId20" Type="http://schemas.openxmlformats.org/officeDocument/2006/relationships/image" Target="../media/image85.png"/><Relationship Id="rId29" Type="http://schemas.openxmlformats.org/officeDocument/2006/relationships/image" Target="../media/image55.wmf"/><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image" Target="../media/image5500.png"/><Relationship Id="rId24" Type="http://schemas.openxmlformats.org/officeDocument/2006/relationships/oleObject" Target="../embeddings/oleObject1210.bin"/><Relationship Id="rId32" Type="http://schemas.openxmlformats.org/officeDocument/2006/relationships/image" Target="../media/image89.png"/><Relationship Id="rId37" Type="http://schemas.openxmlformats.org/officeDocument/2006/relationships/image" Target="../media/image98.png"/><Relationship Id="rId5" Type="http://schemas.openxmlformats.org/officeDocument/2006/relationships/oleObject" Target="../embeddings/oleObject800.bin"/><Relationship Id="rId15" Type="http://schemas.openxmlformats.org/officeDocument/2006/relationships/image" Target="../media/image591.png"/><Relationship Id="rId23" Type="http://schemas.openxmlformats.org/officeDocument/2006/relationships/image" Target="../media/image54.wmf"/><Relationship Id="rId28" Type="http://schemas.openxmlformats.org/officeDocument/2006/relationships/oleObject" Target="../embeddings/oleObject1220.bin"/><Relationship Id="rId36" Type="http://schemas.openxmlformats.org/officeDocument/2006/relationships/image" Target="../media/image97.png"/><Relationship Id="rId10" Type="http://schemas.openxmlformats.org/officeDocument/2006/relationships/image" Target="../media/image510.wmf"/><Relationship Id="rId19" Type="http://schemas.openxmlformats.org/officeDocument/2006/relationships/image" Target="../media/image630.png"/><Relationship Id="rId31" Type="http://schemas.openxmlformats.org/officeDocument/2006/relationships/image" Target="../media/image88.png"/><Relationship Id="rId4" Type="http://schemas.openxmlformats.org/officeDocument/2006/relationships/image" Target="../media/image52.wmf"/><Relationship Id="rId9" Type="http://schemas.openxmlformats.org/officeDocument/2006/relationships/oleObject" Target="../embeddings/oleObject1200.bin"/><Relationship Id="rId14" Type="http://schemas.openxmlformats.org/officeDocument/2006/relationships/image" Target="../media/image580.png"/><Relationship Id="rId22" Type="http://schemas.openxmlformats.org/officeDocument/2006/relationships/oleObject" Target="../embeddings/oleObject19.bin"/><Relationship Id="rId27" Type="http://schemas.openxmlformats.org/officeDocument/2006/relationships/image" Target="../media/image55.wmf"/><Relationship Id="rId30" Type="http://schemas.openxmlformats.org/officeDocument/2006/relationships/image" Target="../media/image87.png"/><Relationship Id="rId35" Type="http://schemas.openxmlformats.org/officeDocument/2006/relationships/image" Target="../media/image92.png"/></Relationships>
</file>

<file path=ppt/slides/_rels/slide4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570.png"/><Relationship Id="rId18" Type="http://schemas.openxmlformats.org/officeDocument/2006/relationships/image" Target="../media/image100.png"/><Relationship Id="rId26" Type="http://schemas.openxmlformats.org/officeDocument/2006/relationships/oleObject" Target="../embeddings/oleObject24.bin"/><Relationship Id="rId3" Type="http://schemas.openxmlformats.org/officeDocument/2006/relationships/oleObject" Target="../embeddings/oleObject21.bin"/><Relationship Id="rId21" Type="http://schemas.openxmlformats.org/officeDocument/2006/relationships/image" Target="../media/image86.png"/><Relationship Id="rId34" Type="http://schemas.openxmlformats.org/officeDocument/2006/relationships/image" Target="../media/image91.png"/><Relationship Id="rId7" Type="http://schemas.openxmlformats.org/officeDocument/2006/relationships/oleObject" Target="../embeddings/oleObject22.bin"/><Relationship Id="rId12" Type="http://schemas.openxmlformats.org/officeDocument/2006/relationships/image" Target="../media/image560.png"/><Relationship Id="rId17" Type="http://schemas.openxmlformats.org/officeDocument/2006/relationships/image" Target="../media/image99.png"/><Relationship Id="rId25" Type="http://schemas.openxmlformats.org/officeDocument/2006/relationships/image" Target="../media/image54.wmf"/><Relationship Id="rId33"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601.png"/><Relationship Id="rId20" Type="http://schemas.openxmlformats.org/officeDocument/2006/relationships/image" Target="../media/image85.png"/><Relationship Id="rId29" Type="http://schemas.openxmlformats.org/officeDocument/2006/relationships/image" Target="../media/image55.wmf"/><Relationship Id="rId1" Type="http://schemas.openxmlformats.org/officeDocument/2006/relationships/vmlDrawing" Target="../drawings/vmlDrawing7.vml"/><Relationship Id="rId6" Type="http://schemas.openxmlformats.org/officeDocument/2006/relationships/image" Target="../media/image13.wmf"/><Relationship Id="rId11" Type="http://schemas.openxmlformats.org/officeDocument/2006/relationships/image" Target="../media/image5500.png"/><Relationship Id="rId24" Type="http://schemas.openxmlformats.org/officeDocument/2006/relationships/oleObject" Target="../embeddings/oleObject1250.bin"/><Relationship Id="rId32" Type="http://schemas.openxmlformats.org/officeDocument/2006/relationships/image" Target="../media/image89.png"/><Relationship Id="rId37" Type="http://schemas.openxmlformats.org/officeDocument/2006/relationships/image" Target="../media/image101.png"/><Relationship Id="rId5" Type="http://schemas.openxmlformats.org/officeDocument/2006/relationships/oleObject" Target="../embeddings/oleObject800.bin"/><Relationship Id="rId15" Type="http://schemas.openxmlformats.org/officeDocument/2006/relationships/image" Target="../media/image591.png"/><Relationship Id="rId23" Type="http://schemas.openxmlformats.org/officeDocument/2006/relationships/image" Target="../media/image54.wmf"/><Relationship Id="rId28" Type="http://schemas.openxmlformats.org/officeDocument/2006/relationships/oleObject" Target="../embeddings/oleObject1260.bin"/><Relationship Id="rId36" Type="http://schemas.openxmlformats.org/officeDocument/2006/relationships/image" Target="../media/image97.png"/><Relationship Id="rId10" Type="http://schemas.openxmlformats.org/officeDocument/2006/relationships/image" Target="../media/image510.wmf"/><Relationship Id="rId19" Type="http://schemas.openxmlformats.org/officeDocument/2006/relationships/image" Target="../media/image630.png"/><Relationship Id="rId31" Type="http://schemas.openxmlformats.org/officeDocument/2006/relationships/image" Target="../media/image88.png"/><Relationship Id="rId4" Type="http://schemas.openxmlformats.org/officeDocument/2006/relationships/image" Target="../media/image52.wmf"/><Relationship Id="rId9" Type="http://schemas.openxmlformats.org/officeDocument/2006/relationships/oleObject" Target="../embeddings/oleObject1240.bin"/><Relationship Id="rId14" Type="http://schemas.openxmlformats.org/officeDocument/2006/relationships/image" Target="../media/image580.png"/><Relationship Id="rId22" Type="http://schemas.openxmlformats.org/officeDocument/2006/relationships/oleObject" Target="../embeddings/oleObject23.bin"/><Relationship Id="rId27" Type="http://schemas.openxmlformats.org/officeDocument/2006/relationships/image" Target="../media/image55.wmf"/><Relationship Id="rId30" Type="http://schemas.openxmlformats.org/officeDocument/2006/relationships/image" Target="../media/image87.png"/><Relationship Id="rId35" Type="http://schemas.openxmlformats.org/officeDocument/2006/relationships/image" Target="../media/image9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76.png"/><Relationship Id="rId3" Type="http://schemas.openxmlformats.org/officeDocument/2006/relationships/oleObject" Target="../embeddings/oleObject25.bin"/><Relationship Id="rId21" Type="http://schemas.openxmlformats.org/officeDocument/2006/relationships/image" Target="../media/image107.png"/><Relationship Id="rId7" Type="http://schemas.openxmlformats.org/officeDocument/2006/relationships/image" Target="../media/image102.png"/><Relationship Id="rId12" Type="http://schemas.openxmlformats.org/officeDocument/2006/relationships/image" Target="../media/image700.png"/><Relationship Id="rId17" Type="http://schemas.openxmlformats.org/officeDocument/2006/relationships/image" Target="../media/image75.png"/><Relationship Id="rId2" Type="http://schemas.openxmlformats.org/officeDocument/2006/relationships/slideLayout" Target="../slideLayouts/slideLayout2.xml"/><Relationship Id="rId16" Type="http://schemas.openxmlformats.org/officeDocument/2006/relationships/image" Target="../media/image74.png"/><Relationship Id="rId20" Type="http://schemas.openxmlformats.org/officeDocument/2006/relationships/image" Target="../media/image106.png"/><Relationship Id="rId1" Type="http://schemas.openxmlformats.org/officeDocument/2006/relationships/vmlDrawing" Target="../drawings/vmlDrawing8.vml"/><Relationship Id="rId6" Type="http://schemas.openxmlformats.org/officeDocument/2006/relationships/image" Target="../media/image14.wmf"/><Relationship Id="rId11" Type="http://schemas.openxmlformats.org/officeDocument/2006/relationships/image" Target="../media/image690.png"/><Relationship Id="rId5" Type="http://schemas.openxmlformats.org/officeDocument/2006/relationships/oleObject" Target="../embeddings/oleObject26.bin"/><Relationship Id="rId15" Type="http://schemas.openxmlformats.org/officeDocument/2006/relationships/image" Target="../media/image730.png"/><Relationship Id="rId23" Type="http://schemas.openxmlformats.org/officeDocument/2006/relationships/image" Target="../media/image109.png"/><Relationship Id="rId10" Type="http://schemas.openxmlformats.org/officeDocument/2006/relationships/image" Target="../media/image680.png"/><Relationship Id="rId19" Type="http://schemas.openxmlformats.org/officeDocument/2006/relationships/image" Target="../media/image105.png"/><Relationship Id="rId4" Type="http://schemas.openxmlformats.org/officeDocument/2006/relationships/image" Target="../media/image13.wmf"/><Relationship Id="rId9" Type="http://schemas.openxmlformats.org/officeDocument/2006/relationships/image" Target="../media/image670.png"/><Relationship Id="rId14" Type="http://schemas.openxmlformats.org/officeDocument/2006/relationships/image" Target="../media/image104.png"/><Relationship Id="rId22" Type="http://schemas.openxmlformats.org/officeDocument/2006/relationships/image" Target="../media/image108.png"/></Relationships>
</file>

<file path=ppt/slides/_rels/slide45.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76.png"/><Relationship Id="rId3" Type="http://schemas.openxmlformats.org/officeDocument/2006/relationships/oleObject" Target="../embeddings/oleObject27.bin"/><Relationship Id="rId21" Type="http://schemas.openxmlformats.org/officeDocument/2006/relationships/image" Target="../media/image107.png"/><Relationship Id="rId7" Type="http://schemas.openxmlformats.org/officeDocument/2006/relationships/image" Target="../media/image102.png"/><Relationship Id="rId12" Type="http://schemas.openxmlformats.org/officeDocument/2006/relationships/image" Target="../media/image700.png"/><Relationship Id="rId17" Type="http://schemas.openxmlformats.org/officeDocument/2006/relationships/image" Target="../media/image75.png"/><Relationship Id="rId2" Type="http://schemas.openxmlformats.org/officeDocument/2006/relationships/slideLayout" Target="../slideLayouts/slideLayout2.xml"/><Relationship Id="rId16" Type="http://schemas.openxmlformats.org/officeDocument/2006/relationships/image" Target="../media/image74.png"/><Relationship Id="rId20" Type="http://schemas.openxmlformats.org/officeDocument/2006/relationships/image" Target="../media/image106.png"/><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image" Target="../media/image690.png"/><Relationship Id="rId5" Type="http://schemas.openxmlformats.org/officeDocument/2006/relationships/oleObject" Target="../embeddings/oleObject28.bin"/><Relationship Id="rId15" Type="http://schemas.openxmlformats.org/officeDocument/2006/relationships/image" Target="../media/image730.png"/><Relationship Id="rId10" Type="http://schemas.openxmlformats.org/officeDocument/2006/relationships/image" Target="../media/image680.png"/><Relationship Id="rId19" Type="http://schemas.openxmlformats.org/officeDocument/2006/relationships/image" Target="../media/image105.png"/><Relationship Id="rId4" Type="http://schemas.openxmlformats.org/officeDocument/2006/relationships/image" Target="../media/image13.wmf"/><Relationship Id="rId9" Type="http://schemas.openxmlformats.org/officeDocument/2006/relationships/image" Target="../media/image670.png"/><Relationship Id="rId14" Type="http://schemas.openxmlformats.org/officeDocument/2006/relationships/image" Target="../media/image104.png"/><Relationship Id="rId22" Type="http://schemas.openxmlformats.org/officeDocument/2006/relationships/image" Target="../media/image108.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7.xml.rels><?xml version="1.0" encoding="UTF-8" standalone="yes"?>
<Relationships xmlns="http://schemas.openxmlformats.org/package/2006/relationships"><Relationship Id="rId26" Type="http://schemas.openxmlformats.org/officeDocument/2006/relationships/hyperlink" Target="https://github.com/bioinf-jku/SNNs" TargetMode="External"/><Relationship Id="rId21" Type="http://schemas.openxmlformats.org/officeDocument/2006/relationships/image" Target="../media/image9510.png"/><Relationship Id="rId25" Type="http://schemas.openxmlformats.org/officeDocument/2006/relationships/image" Target="../media/image71.png"/><Relationship Id="rId20" Type="http://schemas.openxmlformats.org/officeDocument/2006/relationships/image" Target="../media/image9410.png"/><Relationship Id="rId29" Type="http://schemas.openxmlformats.org/officeDocument/2006/relationships/image" Target="../media/image111.png"/><Relationship Id="rId1" Type="http://schemas.openxmlformats.org/officeDocument/2006/relationships/slideLayout" Target="../slideLayouts/slideLayout2.xml"/><Relationship Id="rId24" Type="http://schemas.openxmlformats.org/officeDocument/2006/relationships/image" Target="../media/image78.png"/><Relationship Id="rId23" Type="http://schemas.openxmlformats.org/officeDocument/2006/relationships/image" Target="../media/image611.png"/><Relationship Id="rId28" Type="http://schemas.openxmlformats.org/officeDocument/2006/relationships/image" Target="../media/image10100.png"/><Relationship Id="rId19" Type="http://schemas.openxmlformats.org/officeDocument/2006/relationships/image" Target="../media/image9310.png"/><Relationship Id="rId22" Type="http://schemas.openxmlformats.org/officeDocument/2006/relationships/image" Target="../media/image312.png"/><Relationship Id="rId27" Type="http://schemas.openxmlformats.org/officeDocument/2006/relationships/image" Target="../media/image902.png"/><Relationship Id="rId30" Type="http://schemas.openxmlformats.org/officeDocument/2006/relationships/image" Target="../media/image123.png"/></Relationships>
</file>

<file path=ppt/slides/_rels/slide4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1.png"/><Relationship Id="rId4" Type="http://schemas.openxmlformats.org/officeDocument/2006/relationships/image" Target="../media/image153.png"/></Relationships>
</file>

<file path=ppt/slides/_rels/slide49.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33.bin"/><Relationship Id="rId18" Type="http://schemas.openxmlformats.org/officeDocument/2006/relationships/image" Target="../media/image84.wmf"/><Relationship Id="rId26" Type="http://schemas.openxmlformats.org/officeDocument/2006/relationships/image" Target="../media/image88.wmf"/><Relationship Id="rId3" Type="http://schemas.openxmlformats.org/officeDocument/2006/relationships/notesSlide" Target="../notesSlides/notesSlide25.xml"/><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81.wmf"/><Relationship Id="rId17" Type="http://schemas.openxmlformats.org/officeDocument/2006/relationships/oleObject" Target="../embeddings/oleObject35.bin"/><Relationship Id="rId25"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image" Target="../media/image320.png"/><Relationship Id="rId1" Type="http://schemas.openxmlformats.org/officeDocument/2006/relationships/vmlDrawing" Target="../drawings/vmlDrawing10.vml"/><Relationship Id="rId6" Type="http://schemas.openxmlformats.org/officeDocument/2006/relationships/image" Target="../media/image78.wmf"/><Relationship Id="rId11" Type="http://schemas.openxmlformats.org/officeDocument/2006/relationships/oleObject" Target="../embeddings/oleObject32.bin"/><Relationship Id="rId24" Type="http://schemas.openxmlformats.org/officeDocument/2006/relationships/image" Target="../media/image87.wmf"/><Relationship Id="rId32" Type="http://schemas.openxmlformats.org/officeDocument/2006/relationships/image" Target="../media/image871.png"/><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image" Target="../media/image311.png"/><Relationship Id="rId10" Type="http://schemas.openxmlformats.org/officeDocument/2006/relationships/image" Target="../media/image80.wmf"/><Relationship Id="rId19" Type="http://schemas.openxmlformats.org/officeDocument/2006/relationships/oleObject" Target="../embeddings/oleObject36.bin"/><Relationship Id="rId31" Type="http://schemas.openxmlformats.org/officeDocument/2006/relationships/image" Target="../media/image341.png"/><Relationship Id="rId4" Type="http://schemas.openxmlformats.org/officeDocument/2006/relationships/image" Target="../media/image93.png"/><Relationship Id="rId9" Type="http://schemas.openxmlformats.org/officeDocument/2006/relationships/oleObject" Target="../embeddings/oleObject31.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image" Target="../media/image84.png"/><Relationship Id="rId30" Type="http://schemas.openxmlformats.org/officeDocument/2006/relationships/image" Target="../media/image3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33.bin"/><Relationship Id="rId18" Type="http://schemas.openxmlformats.org/officeDocument/2006/relationships/image" Target="../media/image84.wmf"/><Relationship Id="rId26" Type="http://schemas.openxmlformats.org/officeDocument/2006/relationships/image" Target="../media/image88.wmf"/><Relationship Id="rId39" Type="http://schemas.openxmlformats.org/officeDocument/2006/relationships/image" Target="../media/image921.png"/><Relationship Id="rId3" Type="http://schemas.openxmlformats.org/officeDocument/2006/relationships/notesSlide" Target="../notesSlides/notesSlide26.xml"/><Relationship Id="rId21" Type="http://schemas.openxmlformats.org/officeDocument/2006/relationships/oleObject" Target="../embeddings/oleObject37.bin"/><Relationship Id="rId34" Type="http://schemas.openxmlformats.org/officeDocument/2006/relationships/image" Target="../media/image881.png"/><Relationship Id="rId42" Type="http://schemas.openxmlformats.org/officeDocument/2006/relationships/image" Target="../media/image920.png"/><Relationship Id="rId7" Type="http://schemas.openxmlformats.org/officeDocument/2006/relationships/oleObject" Target="../embeddings/oleObject30.bin"/><Relationship Id="rId12" Type="http://schemas.openxmlformats.org/officeDocument/2006/relationships/image" Target="../media/image81.wmf"/><Relationship Id="rId17" Type="http://schemas.openxmlformats.org/officeDocument/2006/relationships/oleObject" Target="../embeddings/oleObject35.bin"/><Relationship Id="rId25" Type="http://schemas.openxmlformats.org/officeDocument/2006/relationships/oleObject" Target="../embeddings/oleObject39.bin"/><Relationship Id="rId33" Type="http://schemas.openxmlformats.org/officeDocument/2006/relationships/image" Target="../media/image420.png"/><Relationship Id="rId38" Type="http://schemas.openxmlformats.org/officeDocument/2006/relationships/image" Target="../media/image911.png"/><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image" Target="../media/image851.png"/><Relationship Id="rId41" Type="http://schemas.openxmlformats.org/officeDocument/2006/relationships/image" Target="../media/image932.png"/><Relationship Id="rId1" Type="http://schemas.openxmlformats.org/officeDocument/2006/relationships/vmlDrawing" Target="../drawings/vmlDrawing11.vml"/><Relationship Id="rId6" Type="http://schemas.openxmlformats.org/officeDocument/2006/relationships/image" Target="../media/image78.wmf"/><Relationship Id="rId11" Type="http://schemas.openxmlformats.org/officeDocument/2006/relationships/oleObject" Target="../embeddings/oleObject32.bin"/><Relationship Id="rId24" Type="http://schemas.openxmlformats.org/officeDocument/2006/relationships/image" Target="../media/image94.wmf"/><Relationship Id="rId32" Type="http://schemas.openxmlformats.org/officeDocument/2006/relationships/image" Target="../media/image410.png"/><Relationship Id="rId37" Type="http://schemas.openxmlformats.org/officeDocument/2006/relationships/image" Target="../media/image460.png"/><Relationship Id="rId40" Type="http://schemas.openxmlformats.org/officeDocument/2006/relationships/image" Target="../media/image490.png"/><Relationship Id="rId5" Type="http://schemas.openxmlformats.org/officeDocument/2006/relationships/oleObject" Target="../embeddings/oleObject40.bin"/><Relationship Id="rId15" Type="http://schemas.openxmlformats.org/officeDocument/2006/relationships/oleObject" Target="../embeddings/oleObject34.bin"/><Relationship Id="rId23" Type="http://schemas.openxmlformats.org/officeDocument/2006/relationships/oleObject" Target="../embeddings/oleObject41.bin"/><Relationship Id="rId28" Type="http://schemas.openxmlformats.org/officeDocument/2006/relationships/image" Target="../media/image371.png"/><Relationship Id="rId36" Type="http://schemas.openxmlformats.org/officeDocument/2006/relationships/image" Target="../media/image891.png"/><Relationship Id="rId10" Type="http://schemas.openxmlformats.org/officeDocument/2006/relationships/image" Target="../media/image80.wmf"/><Relationship Id="rId19" Type="http://schemas.openxmlformats.org/officeDocument/2006/relationships/oleObject" Target="../embeddings/oleObject36.bin"/><Relationship Id="rId31" Type="http://schemas.openxmlformats.org/officeDocument/2006/relationships/image" Target="../media/image401.png"/><Relationship Id="rId4" Type="http://schemas.openxmlformats.org/officeDocument/2006/relationships/image" Target="../media/image93.png"/><Relationship Id="rId9" Type="http://schemas.openxmlformats.org/officeDocument/2006/relationships/oleObject" Target="../embeddings/oleObject31.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image" Target="../media/image861.png"/><Relationship Id="rId30" Type="http://schemas.openxmlformats.org/officeDocument/2006/relationships/image" Target="../media/image391.png"/><Relationship Id="rId35" Type="http://schemas.openxmlformats.org/officeDocument/2006/relationships/image" Target="../media/image44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ata-sci.info/2017/06/11/%e6%9c%80%e6%96%b0%e6%bf%80%e6%b4%bb%e7%a5%9e%e7%b6%93%e5%85%83self-normalization-neural-network-selu/"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3.emf"/><Relationship Id="rId4" Type="http://schemas.openxmlformats.org/officeDocument/2006/relationships/image" Target="../media/image11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58.xml.rels><?xml version="1.0" encoding="UTF-8" standalone="yes"?>
<Relationships xmlns="http://schemas.openxmlformats.org/package/2006/relationships"><Relationship Id="rId3" Type="http://schemas.openxmlformats.org/officeDocument/2006/relationships/image" Target="../media/image117.jpeg"/><Relationship Id="rId7" Type="http://schemas.openxmlformats.org/officeDocument/2006/relationships/image" Target="../media/image121.jp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0.jpeg"/><Relationship Id="rId5" Type="http://schemas.openxmlformats.org/officeDocument/2006/relationships/image" Target="../media/image119.jpeg"/><Relationship Id="rId4" Type="http://schemas.openxmlformats.org/officeDocument/2006/relationships/image" Target="../media/image118.jpeg"/></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2.jpeg"/><Relationship Id="rId4" Type="http://schemas.openxmlformats.org/officeDocument/2006/relationships/image" Target="../media/image121.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123.jpeg"/><Relationship Id="rId7" Type="http://schemas.openxmlformats.org/officeDocument/2006/relationships/image" Target="../media/image12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jpeg"/><Relationship Id="rId4" Type="http://schemas.openxmlformats.org/officeDocument/2006/relationships/image" Target="../media/image124.jpeg"/></Relationships>
</file>

<file path=ppt/slides/_rels/slide61.xml.rels><?xml version="1.0" encoding="UTF-8" standalone="yes"?>
<Relationships xmlns="http://schemas.openxmlformats.org/package/2006/relationships"><Relationship Id="rId8" Type="http://schemas.openxmlformats.org/officeDocument/2006/relationships/image" Target="../media/image133.jpeg"/><Relationship Id="rId3" Type="http://schemas.openxmlformats.org/officeDocument/2006/relationships/image" Target="../media/image128.jpeg"/><Relationship Id="rId7" Type="http://schemas.openxmlformats.org/officeDocument/2006/relationships/image" Target="../media/image124.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32.jpeg"/><Relationship Id="rId5" Type="http://schemas.openxmlformats.org/officeDocument/2006/relationships/image" Target="../media/image131.png"/><Relationship Id="rId10" Type="http://schemas.openxmlformats.org/officeDocument/2006/relationships/image" Target="../media/image134.jpeg"/><Relationship Id="rId4" Type="http://schemas.openxmlformats.org/officeDocument/2006/relationships/image" Target="../media/image129.png"/><Relationship Id="rId9" Type="http://schemas.openxmlformats.org/officeDocument/2006/relationships/image" Target="../media/image116.png"/></Relationships>
</file>

<file path=ppt/slides/_rels/slide6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36.xml"/><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3.bin"/><Relationship Id="rId5" Type="http://schemas.openxmlformats.org/officeDocument/2006/relationships/image" Target="../media/image136.wmf"/><Relationship Id="rId4" Type="http://schemas.openxmlformats.org/officeDocument/2006/relationships/oleObject" Target="../embeddings/oleObject42.bin"/><Relationship Id="rId9" Type="http://schemas.openxmlformats.org/officeDocument/2006/relationships/image" Target="../media/image138.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143.wmf"/><Relationship Id="rId3" Type="http://schemas.openxmlformats.org/officeDocument/2006/relationships/notesSlide" Target="../notesSlides/notesSlide37.xml"/><Relationship Id="rId7" Type="http://schemas.openxmlformats.org/officeDocument/2006/relationships/image" Target="../media/image140.wmf"/><Relationship Id="rId12"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142.wmf"/><Relationship Id="rId5" Type="http://schemas.openxmlformats.org/officeDocument/2006/relationships/image" Target="../media/image139.wmf"/><Relationship Id="rId15" Type="http://schemas.openxmlformats.org/officeDocument/2006/relationships/image" Target="../media/image144.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141.wmf"/><Relationship Id="rId1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148.wmf"/><Relationship Id="rId3" Type="http://schemas.openxmlformats.org/officeDocument/2006/relationships/notesSlide" Target="../notesSlides/notesSlide38.xml"/><Relationship Id="rId7" Type="http://schemas.openxmlformats.org/officeDocument/2006/relationships/image" Target="../media/image140.wmf"/><Relationship Id="rId12" Type="http://schemas.openxmlformats.org/officeDocument/2006/relationships/oleObject" Target="../embeddings/oleObject54.bin"/><Relationship Id="rId17" Type="http://schemas.openxmlformats.org/officeDocument/2006/relationships/image" Target="../media/image142.wmf"/><Relationship Id="rId2" Type="http://schemas.openxmlformats.org/officeDocument/2006/relationships/slideLayout" Target="../slideLayouts/slideLayout2.xml"/><Relationship Id="rId16" Type="http://schemas.openxmlformats.org/officeDocument/2006/relationships/oleObject" Target="../embeddings/oleObject48.bin"/><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147.wmf"/><Relationship Id="rId5" Type="http://schemas.openxmlformats.org/officeDocument/2006/relationships/image" Target="../media/image145.wmf"/><Relationship Id="rId15" Type="http://schemas.openxmlformats.org/officeDocument/2006/relationships/image" Target="../media/image149.wmf"/><Relationship Id="rId10" Type="http://schemas.openxmlformats.org/officeDocument/2006/relationships/oleObject" Target="../embeddings/oleObject53.bin"/><Relationship Id="rId4" Type="http://schemas.openxmlformats.org/officeDocument/2006/relationships/oleObject" Target="../embeddings/oleObject51.bin"/><Relationship Id="rId9" Type="http://schemas.openxmlformats.org/officeDocument/2006/relationships/image" Target="../media/image146.wmf"/><Relationship Id="rId14" Type="http://schemas.openxmlformats.org/officeDocument/2006/relationships/oleObject" Target="../embeddings/oleObject55.bin"/></Relationships>
</file>

<file path=ppt/slides/_rels/slide71.xml.rels><?xml version="1.0" encoding="UTF-8" standalone="yes"?>
<Relationships xmlns="http://schemas.openxmlformats.org/package/2006/relationships"><Relationship Id="rId3" Type="http://schemas.openxmlformats.org/officeDocument/2006/relationships/image" Target="../media/image15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870.png"/><Relationship Id="rId13" Type="http://schemas.openxmlformats.org/officeDocument/2006/relationships/image" Target="../media/image9200.png"/><Relationship Id="rId18" Type="http://schemas.openxmlformats.org/officeDocument/2006/relationships/image" Target="../media/image2280.png"/><Relationship Id="rId3" Type="http://schemas.openxmlformats.org/officeDocument/2006/relationships/image" Target="../media/image820.png"/><Relationship Id="rId7" Type="http://schemas.openxmlformats.org/officeDocument/2006/relationships/image" Target="../media/image860.png"/><Relationship Id="rId12" Type="http://schemas.openxmlformats.org/officeDocument/2006/relationships/image" Target="../media/image910.png"/><Relationship Id="rId17" Type="http://schemas.openxmlformats.org/officeDocument/2006/relationships/image" Target="../media/image960.png"/><Relationship Id="rId2" Type="http://schemas.openxmlformats.org/officeDocument/2006/relationships/notesSlide" Target="../notesSlides/notesSlide44.xml"/><Relationship Id="rId16"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850.png"/><Relationship Id="rId11" Type="http://schemas.openxmlformats.org/officeDocument/2006/relationships/image" Target="../media/image900.png"/><Relationship Id="rId5" Type="http://schemas.openxmlformats.org/officeDocument/2006/relationships/image" Target="../media/image840.png"/><Relationship Id="rId15" Type="http://schemas.openxmlformats.org/officeDocument/2006/relationships/image" Target="../media/image940.png"/><Relationship Id="rId10" Type="http://schemas.openxmlformats.org/officeDocument/2006/relationships/image" Target="../media/image890.png"/><Relationship Id="rId4" Type="http://schemas.openxmlformats.org/officeDocument/2006/relationships/image" Target="../media/image830.png"/><Relationship Id="rId9" Type="http://schemas.openxmlformats.org/officeDocument/2006/relationships/image" Target="../media/image880.png"/><Relationship Id="rId14" Type="http://schemas.openxmlformats.org/officeDocument/2006/relationships/image" Target="../media/image9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71.png"/><Relationship Id="rId2" Type="http://schemas.openxmlformats.org/officeDocument/2006/relationships/image" Target="../media/image660.png"/><Relationship Id="rId1" Type="http://schemas.openxmlformats.org/officeDocument/2006/relationships/slideLayout" Target="../slideLayouts/slideLayout2.xml"/><Relationship Id="rId4" Type="http://schemas.openxmlformats.org/officeDocument/2006/relationships/image" Target="../media/image681.png"/></Relationships>
</file>

<file path=ppt/slides/_rels/slide8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png"/><Relationship Id="rId7" Type="http://schemas.openxmlformats.org/officeDocument/2006/relationships/diagramColors" Target="../diagrams/colors13.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23789"/>
            <a:ext cx="7772400" cy="2387600"/>
          </a:xfrm>
        </p:spPr>
        <p:txBody>
          <a:bodyPr>
            <a:normAutofit/>
          </a:bodyPr>
          <a:lstStyle/>
          <a:p>
            <a:br>
              <a:rPr lang="en-US" altLang="zh-TW" dirty="0"/>
            </a:br>
            <a:r>
              <a:rPr lang="en-US" altLang="zh-TW" dirty="0"/>
              <a:t>Tips for Deep Learning</a:t>
            </a:r>
            <a:endParaRPr lang="zh-TW" altLang="en-US" dirty="0"/>
          </a:p>
        </p:txBody>
      </p:sp>
    </p:spTree>
    <p:extLst>
      <p:ext uri="{BB962C8B-B14F-4D97-AF65-F5344CB8AC3E}">
        <p14:creationId xmlns:p14="http://schemas.microsoft.com/office/powerpoint/2010/main" val="259585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2712810"/>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5189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a:t>
            </a:r>
            <a:endParaRPr lang="zh-TW" altLang="en-US" dirty="0"/>
          </a:p>
        </p:txBody>
      </p:sp>
      <p:grpSp>
        <p:nvGrpSpPr>
          <p:cNvPr id="5" name="群組 4"/>
          <p:cNvGrpSpPr/>
          <p:nvPr/>
        </p:nvGrpSpPr>
        <p:grpSpPr>
          <a:xfrm>
            <a:off x="3385945" y="128702"/>
            <a:ext cx="5558825" cy="4289424"/>
            <a:chOff x="773413" y="2230720"/>
            <a:chExt cx="5558825" cy="4289424"/>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3884822" y="2202583"/>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38762" y="311402"/>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681229" y="2731027"/>
            <a:ext cx="2083228"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Larger Learning Rate</a:t>
            </a:r>
            <a:endParaRPr lang="zh-TW" altLang="en-US" sz="2400" dirty="0"/>
          </a:p>
        </p:txBody>
      </p:sp>
      <p:cxnSp>
        <p:nvCxnSpPr>
          <p:cNvPr id="43" name="直線單箭頭接點 42"/>
          <p:cNvCxnSpPr/>
          <p:nvPr/>
        </p:nvCxnSpPr>
        <p:spPr>
          <a:xfrm>
            <a:off x="4680979" y="3174770"/>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918696" y="685054"/>
            <a:ext cx="2083228"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Smaller Learning Rate</a:t>
            </a:r>
            <a:endParaRPr lang="zh-TW" altLang="en-US" sz="2400" dirty="0"/>
          </a:p>
        </p:txBody>
      </p:sp>
      <p:cxnSp>
        <p:nvCxnSpPr>
          <p:cNvPr id="45" name="直線單箭頭接點 44"/>
          <p:cNvCxnSpPr/>
          <p:nvPr/>
        </p:nvCxnSpPr>
        <p:spPr>
          <a:xfrm rot="5400000" flipH="1">
            <a:off x="3960185" y="2495161"/>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96331" y="3726989"/>
            <a:ext cx="1901941"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46" name="文字方塊 45"/>
              <p:cNvSpPr txBox="1"/>
              <p:nvPr/>
            </p:nvSpPr>
            <p:spPr>
              <a:xfrm>
                <a:off x="2511835" y="4574431"/>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511835" y="4574431"/>
                <a:ext cx="4396781" cy="1273682"/>
              </a:xfrm>
              <a:prstGeom prst="rect">
                <a:avLst/>
              </a:prstGeom>
              <a:blipFill rotWithShape="0">
                <a:blip r:embed="rId7"/>
                <a:stretch>
                  <a:fillRect/>
                </a:stretch>
              </a:blipFill>
            </p:spPr>
            <p:txBody>
              <a:bodyPr/>
              <a:lstStyle/>
              <a:p>
                <a:r>
                  <a:rPr lang="zh-TW" altLang="en-US">
                    <a:noFill/>
                  </a:rPr>
                  <a:t> </a:t>
                </a:r>
              </a:p>
            </p:txBody>
          </p:sp>
        </mc:Fallback>
      </mc:AlternateContent>
      <p:sp>
        <p:nvSpPr>
          <p:cNvPr id="48" name="矩形 47"/>
          <p:cNvSpPr/>
          <p:nvPr/>
        </p:nvSpPr>
        <p:spPr>
          <a:xfrm>
            <a:off x="1358336" y="5972284"/>
            <a:ext cx="6962405" cy="50581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Use first derivative to estimate second derivative</a:t>
            </a:r>
            <a:endParaRPr lang="zh-TW" altLang="en-US" sz="2400" dirty="0"/>
          </a:p>
        </p:txBody>
      </p:sp>
      <p:cxnSp>
        <p:nvCxnSpPr>
          <p:cNvPr id="51" name="直線接點 50"/>
          <p:cNvCxnSpPr/>
          <p:nvPr/>
        </p:nvCxnSpPr>
        <p:spPr>
          <a:xfrm>
            <a:off x="4841262" y="5706686"/>
            <a:ext cx="164373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5598662" y="5687553"/>
            <a:ext cx="1" cy="288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1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3" grpId="0"/>
      <p:bldP spid="46" grpId="0"/>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RMSProp</a:t>
            </a:r>
            <a:endParaRPr lang="zh-TW" altLang="en-US" dirty="0"/>
          </a:p>
        </p:txBody>
      </p:sp>
      <p:pic>
        <p:nvPicPr>
          <p:cNvPr id="4" name="圖片 3"/>
          <p:cNvPicPr>
            <a:picLocks noChangeAspect="1"/>
          </p:cNvPicPr>
          <p:nvPr/>
        </p:nvPicPr>
        <p:blipFill>
          <a:blip r:embed="rId2"/>
          <a:stretch>
            <a:fillRect/>
          </a:stretch>
        </p:blipFill>
        <p:spPr>
          <a:xfrm>
            <a:off x="1135740" y="2398395"/>
            <a:ext cx="7162800" cy="3524250"/>
          </a:xfrm>
          <a:prstGeom prst="rect">
            <a:avLst/>
          </a:prstGeom>
        </p:spPr>
      </p:pic>
      <mc:AlternateContent xmlns:mc="http://schemas.openxmlformats.org/markup-compatibility/2006" xmlns:a14="http://schemas.microsoft.com/office/drawing/2010/main">
        <mc:Choice Requires="a14">
          <p:sp>
            <p:nvSpPr>
              <p:cNvPr id="5" name="文字方塊 4"/>
              <p:cNvSpPr txBox="1"/>
              <p:nvPr/>
            </p:nvSpPr>
            <p:spPr>
              <a:xfrm>
                <a:off x="4506216" y="592264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4506216" y="5922645"/>
                <a:ext cx="421847" cy="369332"/>
              </a:xfrm>
              <a:prstGeom prst="rect">
                <a:avLst/>
              </a:prstGeom>
              <a:blipFill rotWithShape="0">
                <a:blip r:embed="rId3"/>
                <a:stretch>
                  <a:fillRect l="-8696"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773790" y="3975854"/>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73790" y="3975854"/>
                <a:ext cx="428964" cy="369332"/>
              </a:xfrm>
              <a:prstGeom prst="rect">
                <a:avLst/>
              </a:prstGeom>
              <a:blipFill rotWithShape="0">
                <a:blip r:embed="rId4"/>
                <a:stretch>
                  <a:fillRect l="-10000" r="-5714" b="-13115"/>
                </a:stretch>
              </a:blipFill>
            </p:spPr>
            <p:txBody>
              <a:bodyPr/>
              <a:lstStyle/>
              <a:p>
                <a:r>
                  <a:rPr lang="zh-TW" altLang="en-US">
                    <a:noFill/>
                  </a:rPr>
                  <a:t> </a:t>
                </a:r>
              </a:p>
            </p:txBody>
          </p:sp>
        </mc:Fallback>
      </mc:AlternateContent>
      <p:sp>
        <p:nvSpPr>
          <p:cNvPr id="3" name="文字方塊 2"/>
          <p:cNvSpPr txBox="1"/>
          <p:nvPr/>
        </p:nvSpPr>
        <p:spPr>
          <a:xfrm>
            <a:off x="879255" y="1729795"/>
            <a:ext cx="7970615" cy="461665"/>
          </a:xfrm>
          <a:prstGeom prst="rect">
            <a:avLst/>
          </a:prstGeom>
          <a:noFill/>
        </p:spPr>
        <p:txBody>
          <a:bodyPr wrap="square" rtlCol="0">
            <a:spAutoFit/>
          </a:bodyPr>
          <a:lstStyle/>
          <a:p>
            <a:pPr algn="ctr"/>
            <a:r>
              <a:rPr lang="en-US" altLang="zh-TW" sz="2400" dirty="0"/>
              <a:t>Error Surface can be very complex when training NN.</a:t>
            </a:r>
            <a:endParaRPr lang="zh-TW" altLang="en-US" sz="2400" dirty="0"/>
          </a:p>
        </p:txBody>
      </p:sp>
      <p:sp>
        <p:nvSpPr>
          <p:cNvPr id="7" name="矩形 6"/>
          <p:cNvSpPr/>
          <p:nvPr/>
        </p:nvSpPr>
        <p:spPr>
          <a:xfrm>
            <a:off x="3720428" y="4702385"/>
            <a:ext cx="2083228" cy="806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Learning Rate</a:t>
            </a:r>
            <a:endParaRPr lang="zh-TW" altLang="en-US" sz="2400" dirty="0"/>
          </a:p>
        </p:txBody>
      </p:sp>
      <p:cxnSp>
        <p:nvCxnSpPr>
          <p:cNvPr id="8" name="直線單箭頭接點 7"/>
          <p:cNvCxnSpPr/>
          <p:nvPr/>
        </p:nvCxnSpPr>
        <p:spPr>
          <a:xfrm>
            <a:off x="3761917" y="4507499"/>
            <a:ext cx="20002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94251" y="2978815"/>
            <a:ext cx="2083228" cy="8063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Smaller Learning Rate</a:t>
            </a:r>
            <a:endParaRPr lang="zh-TW" altLang="en-US" sz="2400" dirty="0"/>
          </a:p>
        </p:txBody>
      </p:sp>
      <p:cxnSp>
        <p:nvCxnSpPr>
          <p:cNvPr id="10" name="直線單箭頭接點 9"/>
          <p:cNvCxnSpPr/>
          <p:nvPr/>
        </p:nvCxnSpPr>
        <p:spPr>
          <a:xfrm>
            <a:off x="1135740" y="2783929"/>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RMSProp</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621174" y="1514436"/>
                <a:ext cx="2840778" cy="763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21174" y="1514436"/>
                <a:ext cx="2840778" cy="76399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828703" y="4265385"/>
                <a:ext cx="47937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828703" y="4265385"/>
                <a:ext cx="479378" cy="430887"/>
              </a:xfrm>
              <a:prstGeom prst="rect">
                <a:avLst/>
              </a:prstGeom>
              <a:blipFill rotWithShape="0">
                <a:blip r:embed="rId4"/>
                <a:stretch>
                  <a:fillRect b="-205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21174" y="2413255"/>
                <a:ext cx="2840778"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21174" y="2413255"/>
                <a:ext cx="2840778"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95896" y="4911580"/>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95896" y="4911580"/>
                <a:ext cx="2984086" cy="737766"/>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816421" y="1698241"/>
                <a:ext cx="13401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0</m:t>
                          </m:r>
                        </m:sup>
                      </m:sSup>
                      <m:r>
                        <a:rPr lang="en-US" altLang="zh-TW" sz="2800" b="0" i="0"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𝑔</m:t>
                          </m:r>
                        </m:e>
                        <m:sup>
                          <m:r>
                            <a:rPr lang="en-US" altLang="zh-TW" sz="2800" i="1">
                              <a:latin typeface="Cambria Math" panose="02040503050406030204" pitchFamily="18" charset="0"/>
                            </a:rPr>
                            <m:t>0</m:t>
                          </m:r>
                        </m:sup>
                      </m:sSup>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816421" y="1698241"/>
                <a:ext cx="1340110" cy="430887"/>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816421" y="2481235"/>
                <a:ext cx="4722639"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816421" y="2481235"/>
                <a:ext cx="4722639" cy="521810"/>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644157" y="3359185"/>
                <a:ext cx="2848472" cy="763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44157" y="3359185"/>
                <a:ext cx="2848472" cy="76399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780921" y="3468501"/>
                <a:ext cx="4818499"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780921" y="3468501"/>
                <a:ext cx="4818499" cy="52181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816421" y="4953756"/>
                <a:ext cx="5013745"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816421" y="4953756"/>
                <a:ext cx="5013745" cy="521810"/>
              </a:xfrm>
              <a:prstGeom prst="rect">
                <a:avLst/>
              </a:prstGeom>
              <a:blipFill rotWithShape="0">
                <a:blip r:embed="rId11"/>
                <a:stretch>
                  <a:fillRect/>
                </a:stretch>
              </a:blipFill>
            </p:spPr>
            <p:txBody>
              <a:bodyPr/>
              <a:lstStyle/>
              <a:p>
                <a:r>
                  <a:rPr lang="zh-TW" altLang="en-US">
                    <a:noFill/>
                  </a:rPr>
                  <a:t> </a:t>
                </a:r>
              </a:p>
            </p:txBody>
          </p:sp>
        </mc:Fallback>
      </mc:AlternateContent>
      <p:sp>
        <p:nvSpPr>
          <p:cNvPr id="15" name="矩形 14"/>
          <p:cNvSpPr/>
          <p:nvPr/>
        </p:nvSpPr>
        <p:spPr>
          <a:xfrm>
            <a:off x="3729488" y="5649346"/>
            <a:ext cx="5111474" cy="93165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Root Mean Square of the gradients with previous gradients being decayed </a:t>
            </a:r>
            <a:endParaRPr lang="zh-TW" altLang="en-US" sz="2400" dirty="0"/>
          </a:p>
        </p:txBody>
      </p:sp>
    </p:spTree>
    <p:extLst>
      <p:ext uri="{BB962C8B-B14F-4D97-AF65-F5344CB8AC3E}">
        <p14:creationId xmlns:p14="http://schemas.microsoft.com/office/powerpoint/2010/main" val="22034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30" grpId="0"/>
      <p:bldP spid="12" grpId="0"/>
      <p:bldP spid="13"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6477914" y="5115255"/>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6146877" y="479873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4542662" y="4091437"/>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807794" y="4079735"/>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302268" y="2993515"/>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10327" y="5842348"/>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Hard to find </a:t>
            </a:r>
            <a:br>
              <a:rPr lang="en-US" altLang="zh-TW" dirty="0"/>
            </a:br>
            <a:r>
              <a:rPr lang="en-US" altLang="zh-TW" dirty="0"/>
              <a:t>optimal network parameters</a:t>
            </a:r>
            <a:endParaRPr lang="zh-TW" altLang="en-US" dirty="0"/>
          </a:p>
        </p:txBody>
      </p:sp>
      <p:sp>
        <p:nvSpPr>
          <p:cNvPr id="6" name="手繪多邊形 5"/>
          <p:cNvSpPr/>
          <p:nvPr/>
        </p:nvSpPr>
        <p:spPr>
          <a:xfrm>
            <a:off x="600809" y="1938564"/>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6140" y="400153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411176" y="5984060"/>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829408" y="1830418"/>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80543" y="1740578"/>
            <a:ext cx="968272" cy="830997"/>
          </a:xfrm>
          <a:prstGeom prst="rect">
            <a:avLst/>
          </a:prstGeom>
          <a:noFill/>
        </p:spPr>
        <p:txBody>
          <a:bodyPr wrap="square" rtlCol="0">
            <a:spAutoFit/>
          </a:bodyPr>
          <a:lstStyle/>
          <a:p>
            <a:pPr algn="ctr"/>
            <a:r>
              <a:rPr lang="en-US" altLang="zh-TW" sz="2400" dirty="0"/>
              <a:t>Total</a:t>
            </a:r>
          </a:p>
          <a:p>
            <a:pPr algn="ctr"/>
            <a:r>
              <a:rPr lang="en-US" altLang="zh-TW" sz="2400" dirty="0"/>
              <a:t>Loss</a:t>
            </a:r>
            <a:endParaRPr lang="zh-TW" altLang="en-US" sz="2400" dirty="0"/>
          </a:p>
        </p:txBody>
      </p:sp>
      <p:sp>
        <p:nvSpPr>
          <p:cNvPr id="17" name="文字方塊 16"/>
          <p:cNvSpPr txBox="1"/>
          <p:nvPr/>
        </p:nvSpPr>
        <p:spPr>
          <a:xfrm>
            <a:off x="2198531" y="6156681"/>
            <a:ext cx="5195774" cy="461665"/>
          </a:xfrm>
          <a:prstGeom prst="rect">
            <a:avLst/>
          </a:prstGeom>
          <a:noFill/>
        </p:spPr>
        <p:txBody>
          <a:bodyPr wrap="square" rtlCol="0">
            <a:spAutoFit/>
          </a:bodyPr>
          <a:lstStyle/>
          <a:p>
            <a:pPr algn="ctr"/>
            <a:r>
              <a:rPr lang="en-US" altLang="zh-TW" sz="2400" dirty="0"/>
              <a:t>The value of a network parameter w</a:t>
            </a:r>
            <a:endParaRPr lang="zh-TW" altLang="en-US" sz="2400" dirty="0"/>
          </a:p>
        </p:txBody>
      </p:sp>
      <p:sp>
        <p:nvSpPr>
          <p:cNvPr id="11" name="文字方塊 10"/>
          <p:cNvSpPr txBox="1"/>
          <p:nvPr/>
        </p:nvSpPr>
        <p:spPr>
          <a:xfrm>
            <a:off x="2213390" y="1974272"/>
            <a:ext cx="2549506"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22" name="文字方塊 21"/>
          <p:cNvSpPr txBox="1"/>
          <p:nvPr/>
        </p:nvSpPr>
        <p:spPr>
          <a:xfrm>
            <a:off x="5719185" y="3637122"/>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21" name="橢圓 20"/>
          <p:cNvSpPr/>
          <p:nvPr/>
        </p:nvSpPr>
        <p:spPr>
          <a:xfrm>
            <a:off x="1009471" y="26769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6595510" y="5039317"/>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595510" y="5039317"/>
                <a:ext cx="1288691" cy="822469"/>
              </a:xfrm>
              <a:prstGeom prst="rect">
                <a:avLst/>
              </a:prstGeom>
              <a:blipFill rotWithShape="0">
                <a:blip r:embed="rId3"/>
                <a:stretch>
                  <a:fillRect/>
                </a:stretch>
              </a:blipFill>
            </p:spPr>
            <p:txBody>
              <a:bodyPr/>
              <a:lstStyle/>
              <a:p>
                <a:r>
                  <a:rPr lang="zh-TW" altLang="en-US">
                    <a:noFill/>
                  </a:rPr>
                  <a:t> </a:t>
                </a:r>
              </a:p>
            </p:txBody>
          </p:sp>
        </mc:Fallback>
      </mc:AlternateContent>
      <p:sp>
        <p:nvSpPr>
          <p:cNvPr id="30" name="橢圓 29"/>
          <p:cNvSpPr/>
          <p:nvPr/>
        </p:nvSpPr>
        <p:spPr>
          <a:xfrm>
            <a:off x="2491271" y="387634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4320922" y="2848042"/>
            <a:ext cx="335024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4" name="直線單箭頭接點 33"/>
          <p:cNvCxnSpPr>
            <a:stCxn id="24" idx="7"/>
          </p:cNvCxnSpPr>
          <p:nvPr/>
        </p:nvCxnSpPr>
        <p:spPr>
          <a:xfrm flipV="1">
            <a:off x="6687216" y="4160343"/>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703879" y="3310038"/>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3031610" y="2928379"/>
            <a:ext cx="456533" cy="10406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4646291" y="5031581"/>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646291" y="5031581"/>
                <a:ext cx="1292685" cy="822469"/>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2873505" y="5039192"/>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873505" y="5039192"/>
                <a:ext cx="1303192" cy="822469"/>
              </a:xfrm>
              <a:prstGeom prst="rect">
                <a:avLst/>
              </a:prstGeom>
              <a:blipFill rotWithShape="0">
                <a:blip r:embed="rId5"/>
                <a:stretch>
                  <a:fillRect/>
                </a:stretch>
              </a:blipFill>
            </p:spPr>
            <p:txBody>
              <a:bodyPr/>
              <a:lstStyle/>
              <a:p>
                <a:r>
                  <a:rPr lang="zh-TW" altLang="en-US">
                    <a:noFill/>
                  </a:rPr>
                  <a:t> </a:t>
                </a:r>
              </a:p>
            </p:txBody>
          </p:sp>
        </mc:Fallback>
      </mc:AlternateContent>
      <p:sp>
        <p:nvSpPr>
          <p:cNvPr id="35" name="橢圓 34"/>
          <p:cNvSpPr/>
          <p:nvPr/>
        </p:nvSpPr>
        <p:spPr>
          <a:xfrm>
            <a:off x="1194210" y="58760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2706138" y="58703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434604" y="58458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6375849" y="585405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189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 physical world</a:t>
            </a:r>
            <a:r>
              <a:rPr lang="zh-TW" altLang="en-US" dirty="0"/>
              <a:t> </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Momentum</a:t>
            </a:r>
            <a:endParaRPr lang="zh-TW" altLang="en-US" dirty="0"/>
          </a:p>
        </p:txBody>
      </p:sp>
      <p:sp>
        <p:nvSpPr>
          <p:cNvPr id="6" name="手繪多邊形 5"/>
          <p:cNvSpPr/>
          <p:nvPr/>
        </p:nvSpPr>
        <p:spPr>
          <a:xfrm>
            <a:off x="896815" y="25191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36685" y="1896208"/>
                  <a:pt x="1019908" y="2356339"/>
                </a:cubicBezTo>
                <a:cubicBezTo>
                  <a:pt x="1603131" y="2816470"/>
                  <a:pt x="2872154" y="2631831"/>
                  <a:pt x="3499339" y="2760785"/>
                </a:cubicBezTo>
                <a:cubicBezTo>
                  <a:pt x="4126524" y="2889739"/>
                  <a:pt x="4396154" y="3156439"/>
                  <a:pt x="4783016" y="3130062"/>
                </a:cubicBezTo>
                <a:cubicBezTo>
                  <a:pt x="5169878" y="3103685"/>
                  <a:pt x="5506916" y="2725615"/>
                  <a:pt x="5820508" y="2602523"/>
                </a:cubicBezTo>
                <a:cubicBezTo>
                  <a:pt x="6134100" y="2479431"/>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1055076" y="238420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596661" y="4470908"/>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655650" y="462326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1529860" y="3152182"/>
            <a:ext cx="316523" cy="110783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428996" y="4892428"/>
            <a:ext cx="800646" cy="648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381011" y="4693609"/>
            <a:ext cx="495842" cy="14606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3428996" y="2812454"/>
            <a:ext cx="5086354" cy="954107"/>
          </a:xfrm>
          <a:prstGeom prst="rect">
            <a:avLst/>
          </a:prstGeom>
          <a:noFill/>
        </p:spPr>
        <p:txBody>
          <a:bodyPr wrap="square" rtlCol="0">
            <a:spAutoFit/>
          </a:bodyPr>
          <a:lstStyle/>
          <a:p>
            <a:r>
              <a:rPr lang="en-US" altLang="zh-TW" sz="2800" dirty="0"/>
              <a:t>How about put this phenomenon in gradient descent?</a:t>
            </a:r>
            <a:endParaRPr lang="zh-TW" altLang="en-US" sz="2800" dirty="0"/>
          </a:p>
        </p:txBody>
      </p:sp>
    </p:spTree>
    <p:extLst>
      <p:ext uri="{BB962C8B-B14F-4D97-AF65-F5344CB8AC3E}">
        <p14:creationId xmlns:p14="http://schemas.microsoft.com/office/powerpoint/2010/main" val="13606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Vanilla Gradient Descent</a:t>
            </a:r>
            <a:endParaRPr lang="zh-TW" altLang="en-US" dirty="0"/>
          </a:p>
        </p:txBody>
      </p:sp>
      <p:cxnSp>
        <p:nvCxnSpPr>
          <p:cNvPr id="21" name="直線單箭頭接點 20"/>
          <p:cNvCxnSpPr/>
          <p:nvPr/>
        </p:nvCxnSpPr>
        <p:spPr>
          <a:xfrm>
            <a:off x="1422174" y="2717227"/>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119857" y="3337491"/>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3960582" y="3992290"/>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195780" y="4979154"/>
            <a:ext cx="780335" cy="9741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862211" y="4817963"/>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71194" y="4319804"/>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474068" y="2334993"/>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261041" y="203234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261041" y="2032344"/>
                <a:ext cx="3055326" cy="461665"/>
              </a:xfrm>
              <a:prstGeom prst="rect">
                <a:avLst/>
              </a:prstGeom>
              <a:blipFill>
                <a:blip r:embed="rId3"/>
                <a:stretch>
                  <a:fillRect l="-299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261041" y="2619828"/>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261041" y="2619828"/>
                <a:ext cx="4393958" cy="461665"/>
              </a:xfrm>
              <a:prstGeom prst="rect">
                <a:avLst/>
              </a:prstGeom>
              <a:blipFill>
                <a:blip r:embed="rId4"/>
                <a:stretch>
                  <a:fillRect l="-2080"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262505" y="3221046"/>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262505" y="3221046"/>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277666" y="3779118"/>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277666" y="3779118"/>
                <a:ext cx="3993172" cy="461665"/>
              </a:xfrm>
              <a:prstGeom prst="rect">
                <a:avLst/>
              </a:prstGeom>
              <a:blipFill>
                <a:blip r:embed="rId6"/>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279130" y="4356069"/>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279130" y="4356069"/>
                <a:ext cx="4169019" cy="461665"/>
              </a:xfrm>
              <a:prstGeom prst="rect">
                <a:avLst/>
              </a:prstGeom>
              <a:blipFill>
                <a:blip r:embed="rId7"/>
                <a:stretch>
                  <a:fillRect l="-2339" t="-10667" b="-30667"/>
                </a:stretch>
              </a:blipFill>
            </p:spPr>
            <p:txBody>
              <a:bodyPr/>
              <a:lstStyle/>
              <a:p>
                <a:r>
                  <a:rPr lang="zh-TW" altLang="en-US">
                    <a:noFill/>
                  </a:rPr>
                  <a:t> </a:t>
                </a:r>
              </a:p>
            </p:txBody>
          </p:sp>
        </mc:Fallback>
      </mc:AlternateContent>
      <p:cxnSp>
        <p:nvCxnSpPr>
          <p:cNvPr id="34" name="直線單箭頭接點 33"/>
          <p:cNvCxnSpPr/>
          <p:nvPr/>
        </p:nvCxnSpPr>
        <p:spPr>
          <a:xfrm flipH="1" flipV="1">
            <a:off x="2652379" y="2974971"/>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009859" y="3445571"/>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987054" y="4414030"/>
            <a:ext cx="412353" cy="56621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552407" y="4576468"/>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561390" y="4110059"/>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615158" y="4897436"/>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089519" y="279215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089519" y="2792155"/>
                <a:ext cx="689088" cy="46057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630829" y="333399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630829" y="3333998"/>
                <a:ext cx="689088" cy="45980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404647" y="396186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404647" y="3961865"/>
                <a:ext cx="689088" cy="46057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328444" y="480020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328444" y="4800205"/>
                <a:ext cx="689088" cy="46057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667955" y="1994785"/>
                <a:ext cx="107870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667955" y="1994785"/>
                <a:ext cx="1078707" cy="461665"/>
              </a:xfrm>
              <a:prstGeom prst="rect">
                <a:avLst/>
              </a:prstGeom>
              <a:blipFill>
                <a:blip r:embed="rId12"/>
                <a:stretch>
                  <a:fillRect l="-16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861505" y="2678234"/>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861505" y="2678234"/>
                <a:ext cx="689088" cy="459806"/>
              </a:xfrm>
              <a:prstGeom prst="rect">
                <a:avLst/>
              </a:prstGeom>
              <a:blipFill>
                <a:blip r:embed="rId13"/>
                <a:stretch>
                  <a:fillRect l="-1770"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066688" y="346202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066688" y="3462029"/>
                <a:ext cx="689088" cy="460575"/>
              </a:xfrm>
              <a:prstGeom prst="rect">
                <a:avLst/>
              </a:prstGeom>
              <a:blipFill>
                <a:blip r:embed="rId14"/>
                <a:stretch>
                  <a:fillRect l="-1770"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166094" y="451857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166094" y="4518579"/>
                <a:ext cx="689088" cy="460575"/>
              </a:xfrm>
              <a:prstGeom prst="rect">
                <a:avLst/>
              </a:prstGeom>
              <a:blipFill>
                <a:blip r:embed="rId15"/>
                <a:stretch>
                  <a:fillRect l="-1770" r="-46018"/>
                </a:stretch>
              </a:blipFill>
            </p:spPr>
            <p:txBody>
              <a:bodyPr/>
              <a:lstStyle/>
              <a:p>
                <a:r>
                  <a:rPr lang="zh-TW" altLang="en-US">
                    <a:noFill/>
                  </a:rPr>
                  <a:t> </a:t>
                </a:r>
              </a:p>
            </p:txBody>
          </p:sp>
        </mc:Fallback>
      </mc:AlternateContent>
      <p:sp>
        <p:nvSpPr>
          <p:cNvPr id="52" name="橢圓 51"/>
          <p:cNvSpPr/>
          <p:nvPr/>
        </p:nvSpPr>
        <p:spPr>
          <a:xfrm>
            <a:off x="1313389" y="2623703"/>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262505" y="5424592"/>
                <a:ext cx="4169019" cy="461665"/>
              </a:xfrm>
              <a:prstGeom prst="rect">
                <a:avLst/>
              </a:prstGeom>
              <a:noFill/>
            </p:spPr>
            <p:txBody>
              <a:bodyPr wrap="square" rtlCol="0">
                <a:spAutoFit/>
              </a:bodyPr>
              <a:lstStyle/>
              <a:p>
                <a:r>
                  <a:rPr lang="en-US" altLang="zh-TW" sz="2400" dirty="0"/>
                  <a:t>Stop until </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𝑡</m:t>
                            </m:r>
                          </m:sup>
                        </m:sSup>
                      </m:e>
                    </m:d>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0</m:t>
                    </m:r>
                  </m:oMath>
                </a14:m>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262505" y="5424592"/>
                <a:ext cx="4169019" cy="461665"/>
              </a:xfrm>
              <a:prstGeom prst="rect">
                <a:avLst/>
              </a:prstGeom>
              <a:blipFill>
                <a:blip r:embed="rId16"/>
                <a:stretch>
                  <a:fillRect l="-2193" t="-10526"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028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xmlns:a14="http://schemas.microsoft.com/office/drawing/2010/main">
        <mc:Choice Requires="a14">
          <p:sp>
            <p:nvSpPr>
              <p:cNvPr id="19" name="文字方塊 18"/>
              <p:cNvSpPr txBox="1"/>
              <p:nvPr/>
            </p:nvSpPr>
            <p:spPr>
              <a:xfrm>
                <a:off x="5091654" y="1468916"/>
                <a:ext cx="2580542" cy="461665"/>
              </a:xfrm>
              <a:prstGeom prst="rect">
                <a:avLst/>
              </a:prstGeom>
              <a:noFill/>
            </p:spPr>
            <p:txBody>
              <a:bodyPr wrap="square" rtlCol="0">
                <a:spAutoFit/>
              </a:bodyPr>
              <a:lstStyle/>
              <a:p>
                <a:r>
                  <a:rPr lang="en-US" altLang="zh-TW" sz="2400" dirty="0"/>
                  <a:t>Start at point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091654" y="1468916"/>
                <a:ext cx="2580542" cy="461665"/>
              </a:xfrm>
              <a:prstGeom prst="rect">
                <a:avLst/>
              </a:prstGeom>
              <a:blipFill rotWithShape="0">
                <a:blip r:embed="rId2"/>
                <a:stretch>
                  <a:fillRect l="-353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01909" y="2402286"/>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01909" y="2402286"/>
                <a:ext cx="3993172" cy="461665"/>
              </a:xfrm>
              <a:prstGeom prst="rect">
                <a:avLst/>
              </a:prstGeom>
              <a:blipFill rotWithShape="0">
                <a:blip r:embed="rId3"/>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087536" y="3442919"/>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v</a:t>
                </a:r>
                <a:r>
                  <a:rPr lang="en-US" altLang="zh-TW" sz="2400" baseline="30000" dirty="0"/>
                  <a:t>1</a:t>
                </a:r>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087536" y="3442919"/>
                <a:ext cx="3360126" cy="461665"/>
              </a:xfrm>
              <a:prstGeom prst="rect">
                <a:avLst/>
              </a:prstGeom>
              <a:blipFill rotWithShape="0">
                <a:blip r:embed="rId4"/>
                <a:stretch>
                  <a:fillRect l="-2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120584" y="3960557"/>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120584" y="3960557"/>
                <a:ext cx="3993172" cy="461665"/>
              </a:xfrm>
              <a:prstGeom prst="rect">
                <a:avLst/>
              </a:prstGeom>
              <a:blipFill rotWithShape="0">
                <a:blip r:embed="rId5"/>
                <a:stretch>
                  <a:fillRect l="-2443" t="-10667" b="-30667"/>
                </a:stretch>
              </a:blipFill>
            </p:spPr>
            <p:txBody>
              <a:bodyPr/>
              <a:lstStyle/>
              <a:p>
                <a:r>
                  <a:rPr lang="zh-TW" altLang="en-US">
                    <a:noFill/>
                  </a:rPr>
                  <a:t> </a:t>
                </a:r>
              </a:p>
            </p:txBody>
          </p:sp>
        </mc:Fallback>
      </mc:AlternateContent>
      <p:sp>
        <p:nvSpPr>
          <p:cNvPr id="30" name="文字方塊 29"/>
          <p:cNvSpPr txBox="1"/>
          <p:nvPr/>
        </p:nvSpPr>
        <p:spPr>
          <a:xfrm>
            <a:off x="5101909" y="1930581"/>
            <a:ext cx="2580542" cy="461665"/>
          </a:xfrm>
          <a:prstGeom prst="rect">
            <a:avLst/>
          </a:prstGeom>
          <a:noFill/>
        </p:spPr>
        <p:txBody>
          <a:bodyPr wrap="square" rtlCol="0">
            <a:spAutoFit/>
          </a:bodyPr>
          <a:lstStyle/>
          <a:p>
            <a:r>
              <a:rPr lang="en-US" altLang="zh-TW" sz="2400" dirty="0"/>
              <a:t>Movement v</a:t>
            </a:r>
            <a:r>
              <a:rPr lang="en-US" altLang="zh-TW" sz="2400" baseline="30000" dirty="0"/>
              <a:t>0</a:t>
            </a: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31" name="文字方塊 30"/>
              <p:cNvSpPr txBox="1"/>
              <p:nvPr/>
            </p:nvSpPr>
            <p:spPr>
              <a:xfrm>
                <a:off x="5087535" y="2925645"/>
                <a:ext cx="4059271" cy="461665"/>
              </a:xfrm>
              <a:prstGeom prst="rect">
                <a:avLst/>
              </a:prstGeom>
              <a:noFill/>
            </p:spPr>
            <p:txBody>
              <a:bodyPr wrap="square" rtlCol="0">
                <a:spAutoFit/>
              </a:bodyPr>
              <a:lstStyle/>
              <a:p>
                <a:r>
                  <a:rPr lang="en-US" altLang="zh-TW" sz="2400" dirty="0"/>
                  <a:t>Movement v</a:t>
                </a:r>
                <a:r>
                  <a:rPr lang="en-US" altLang="zh-TW" sz="2400" baseline="30000" dirty="0"/>
                  <a:t>1</a:t>
                </a:r>
                <a:r>
                  <a:rPr lang="en-US" altLang="zh-TW" sz="2400" dirty="0"/>
                  <a:t> = </a:t>
                </a:r>
                <a:r>
                  <a:rPr lang="el-GR" altLang="zh-TW" sz="2400" dirty="0"/>
                  <a:t>λ</a:t>
                </a:r>
                <a:r>
                  <a:rPr lang="en-US" altLang="zh-TW" sz="2400" dirty="0"/>
                  <a:t>v</a:t>
                </a:r>
                <a:r>
                  <a:rPr lang="en-US" altLang="zh-TW" sz="2400" baseline="30000" dirty="0"/>
                  <a:t>0</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087535" y="2925645"/>
                <a:ext cx="4059271" cy="461665"/>
              </a:xfrm>
              <a:prstGeom prst="rect">
                <a:avLst/>
              </a:prstGeom>
              <a:blipFill>
                <a:blip r:embed="rId6"/>
                <a:stretch>
                  <a:fillRect l="-240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5095139" y="4492400"/>
                <a:ext cx="4044062" cy="461665"/>
              </a:xfrm>
              <a:prstGeom prst="rect">
                <a:avLst/>
              </a:prstGeom>
              <a:noFill/>
            </p:spPr>
            <p:txBody>
              <a:bodyPr wrap="square" rtlCol="0">
                <a:spAutoFit/>
              </a:bodyPr>
              <a:lstStyle/>
              <a:p>
                <a:r>
                  <a:rPr lang="en-US" altLang="zh-TW" sz="2400" dirty="0"/>
                  <a:t>Movement v</a:t>
                </a:r>
                <a:r>
                  <a:rPr lang="en-US" altLang="zh-TW" sz="2400" baseline="30000" dirty="0"/>
                  <a:t>2</a:t>
                </a:r>
                <a:r>
                  <a:rPr lang="en-US" altLang="zh-TW" sz="2400" dirty="0"/>
                  <a:t> = </a:t>
                </a:r>
                <a:r>
                  <a:rPr lang="el-GR" altLang="zh-TW" sz="2400" dirty="0"/>
                  <a:t>λ</a:t>
                </a:r>
                <a:r>
                  <a:rPr lang="en-US" altLang="zh-TW" sz="2400" dirty="0"/>
                  <a:t>v</a:t>
                </a:r>
                <a:r>
                  <a:rPr lang="en-US" altLang="zh-TW" sz="2400" baseline="30000" dirty="0"/>
                  <a:t>1</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095139" y="4492400"/>
                <a:ext cx="4044062" cy="461665"/>
              </a:xfrm>
              <a:prstGeom prst="rect">
                <a:avLst/>
              </a:prstGeom>
              <a:blipFill>
                <a:blip r:embed="rId7"/>
                <a:stretch>
                  <a:fillRect l="-241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5101909" y="4954994"/>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v</a:t>
                </a:r>
                <a:r>
                  <a:rPr lang="en-US" altLang="zh-TW" sz="2400" baseline="30000" dirty="0"/>
                  <a:t>2</a:t>
                </a:r>
                <a:endParaRPr lang="zh-TW" altLang="en-US" sz="2400" baseline="-250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5101909" y="4954994"/>
                <a:ext cx="3360126" cy="461665"/>
              </a:xfrm>
              <a:prstGeom prst="rect">
                <a:avLst/>
              </a:prstGeom>
              <a:blipFill rotWithShape="0">
                <a:blip r:embed="rId8"/>
                <a:stretch>
                  <a:fillRect l="-2904" t="-10526" b="-28947"/>
                </a:stretch>
              </a:blipFill>
            </p:spPr>
            <p:txBody>
              <a:bodyPr/>
              <a:lstStyle/>
              <a:p>
                <a:r>
                  <a:rPr lang="zh-TW" altLang="en-US">
                    <a:noFill/>
                  </a:rPr>
                  <a:t> </a:t>
                </a:r>
              </a:p>
            </p:txBody>
          </p:sp>
        </mc:Fallback>
      </mc:AlternateContent>
      <p:cxnSp>
        <p:nvCxnSpPr>
          <p:cNvPr id="34" name="直線單箭頭接點 33"/>
          <p:cNvCxnSpPr/>
          <p:nvPr/>
        </p:nvCxnSpPr>
        <p:spPr>
          <a:xfrm>
            <a:off x="1482052" y="3044389"/>
            <a:ext cx="1286264" cy="46908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2756401" y="3512567"/>
            <a:ext cx="879813" cy="99140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3633384" y="4460694"/>
            <a:ext cx="27722" cy="12462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a:off x="3228310" y="5706908"/>
            <a:ext cx="389211" cy="104850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452433" y="5277806"/>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452433" y="4746765"/>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flipV="1">
            <a:off x="443581" y="2607233"/>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flipV="1">
            <a:off x="2704878" y="3038035"/>
            <a:ext cx="32860" cy="44326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3633384" y="4059418"/>
            <a:ext cx="450017" cy="39363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703232" y="5641540"/>
            <a:ext cx="323690" cy="3426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1142629" y="5036311"/>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45" name="文字方塊 44"/>
          <p:cNvSpPr txBox="1"/>
          <p:nvPr/>
        </p:nvSpPr>
        <p:spPr>
          <a:xfrm>
            <a:off x="1142629" y="4537020"/>
            <a:ext cx="1923316" cy="461665"/>
          </a:xfrm>
          <a:prstGeom prst="rect">
            <a:avLst/>
          </a:prstGeom>
          <a:noFill/>
        </p:spPr>
        <p:txBody>
          <a:bodyPr wrap="square" rtlCol="0">
            <a:spAutoFit/>
          </a:bodyPr>
          <a:lstStyle/>
          <a:p>
            <a:r>
              <a:rPr lang="en-US" altLang="zh-TW" sz="2400" dirty="0"/>
              <a:t>Gradient</a:t>
            </a:r>
            <a:endParaRPr lang="zh-TW" altLang="en-US" sz="2400" dirty="0"/>
          </a:p>
        </p:txBody>
      </p:sp>
      <mc:AlternateContent xmlns:mc="http://schemas.openxmlformats.org/markup-compatibility/2006" xmlns:a14="http://schemas.microsoft.com/office/drawing/2010/main">
        <mc:Choice Requires="a14">
          <p:sp>
            <p:nvSpPr>
              <p:cNvPr id="46" name="文字方塊 45"/>
              <p:cNvSpPr txBox="1"/>
              <p:nvPr/>
            </p:nvSpPr>
            <p:spPr>
              <a:xfrm>
                <a:off x="1055019" y="2978099"/>
                <a:ext cx="6890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1055019" y="2978099"/>
                <a:ext cx="689088" cy="46166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2143986" y="3536864"/>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2143986" y="3536864"/>
                <a:ext cx="689088" cy="45980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2907205" y="419193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2907205" y="4191935"/>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3046718" y="5185827"/>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046718" y="5185827"/>
                <a:ext cx="689088" cy="460575"/>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943216" y="2400299"/>
                <a:ext cx="6890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943216" y="2400299"/>
                <a:ext cx="689088" cy="461665"/>
              </a:xfrm>
              <a:prstGeom prst="rect">
                <a:avLst/>
              </a:prstGeom>
              <a:blipFill>
                <a:blip r:embed="rId13"/>
                <a:stretch>
                  <a:fillRect l="-2655"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2504347" y="2572537"/>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504347" y="2572537"/>
                <a:ext cx="689088" cy="459806"/>
              </a:xfrm>
              <a:prstGeom prst="rect">
                <a:avLst/>
              </a:prstGeom>
              <a:blipFill>
                <a:blip r:embed="rId14"/>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3988977" y="3639798"/>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3988977" y="3639798"/>
                <a:ext cx="689088" cy="460575"/>
              </a:xfrm>
              <a:prstGeom prst="rect">
                <a:avLst/>
              </a:prstGeom>
              <a:blipFill>
                <a:blip r:embed="rId15"/>
                <a:stretch>
                  <a:fillRect l="-1770"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3981853" y="538129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3981853" y="5381293"/>
                <a:ext cx="689088" cy="460575"/>
              </a:xfrm>
              <a:prstGeom prst="rect">
                <a:avLst/>
              </a:prstGeom>
              <a:blipFill>
                <a:blip r:embed="rId16"/>
                <a:stretch>
                  <a:fillRect l="-1770" r="-46018"/>
                </a:stretch>
              </a:blipFill>
            </p:spPr>
            <p:txBody>
              <a:bodyPr/>
              <a:lstStyle/>
              <a:p>
                <a:r>
                  <a:rPr lang="zh-TW" altLang="en-US">
                    <a:noFill/>
                  </a:rPr>
                  <a:t> </a:t>
                </a:r>
              </a:p>
            </p:txBody>
          </p:sp>
        </mc:Fallback>
      </mc:AlternateContent>
      <p:sp>
        <p:nvSpPr>
          <p:cNvPr id="54" name="橢圓 53"/>
          <p:cNvSpPr/>
          <p:nvPr/>
        </p:nvSpPr>
        <p:spPr>
          <a:xfrm>
            <a:off x="1282902" y="2895943"/>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單箭頭接點 58"/>
          <p:cNvCxnSpPr/>
          <p:nvPr/>
        </p:nvCxnSpPr>
        <p:spPr>
          <a:xfrm>
            <a:off x="2769123" y="3495864"/>
            <a:ext cx="1008308" cy="390738"/>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2728928" y="3512687"/>
            <a:ext cx="78777" cy="747717"/>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3646403" y="4503974"/>
            <a:ext cx="761038" cy="865748"/>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H="1">
            <a:off x="2971614" y="4492400"/>
            <a:ext cx="623423" cy="440470"/>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H="1" flipV="1">
            <a:off x="3283325" y="5618033"/>
            <a:ext cx="311713" cy="23507"/>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667257" y="5706908"/>
            <a:ext cx="30800" cy="1044483"/>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5189726" y="5471970"/>
            <a:ext cx="36385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solidFill>
                  <a:schemeClr val="bg1"/>
                </a:solidFill>
              </a:rPr>
              <a:t>Movement not just based on gradient, but previous movement.</a:t>
            </a:r>
            <a:endParaRPr lang="zh-TW" altLang="en-US" sz="2400" dirty="0">
              <a:solidFill>
                <a:schemeClr val="bg1"/>
              </a:solidFill>
            </a:endParaRPr>
          </a:p>
        </p:txBody>
      </p:sp>
      <p:cxnSp>
        <p:nvCxnSpPr>
          <p:cNvPr id="55" name="直線單箭頭接點 54"/>
          <p:cNvCxnSpPr/>
          <p:nvPr/>
        </p:nvCxnSpPr>
        <p:spPr>
          <a:xfrm>
            <a:off x="438881" y="5776486"/>
            <a:ext cx="690196" cy="0"/>
          </a:xfrm>
          <a:prstGeom prst="straightConnector1">
            <a:avLst/>
          </a:prstGeom>
          <a:ln w="6350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1142629" y="5535602"/>
            <a:ext cx="3031038" cy="830997"/>
          </a:xfrm>
          <a:prstGeom prst="rect">
            <a:avLst/>
          </a:prstGeom>
          <a:noFill/>
        </p:spPr>
        <p:txBody>
          <a:bodyPr wrap="square" rtlCol="0">
            <a:spAutoFit/>
          </a:bodyPr>
          <a:lstStyle/>
          <a:p>
            <a:r>
              <a:rPr lang="en-US" altLang="zh-TW" sz="2400" dirty="0"/>
              <a:t>Movement</a:t>
            </a:r>
          </a:p>
          <a:p>
            <a:r>
              <a:rPr lang="en-US" altLang="zh-TW" sz="2400" dirty="0"/>
              <a:t>of last step</a:t>
            </a:r>
            <a:endParaRPr lang="zh-TW" altLang="en-US" sz="2400" dirty="0"/>
          </a:p>
        </p:txBody>
      </p:sp>
      <p:sp>
        <p:nvSpPr>
          <p:cNvPr id="58" name="文字方塊 57"/>
          <p:cNvSpPr txBox="1"/>
          <p:nvPr/>
        </p:nvSpPr>
        <p:spPr>
          <a:xfrm>
            <a:off x="609376" y="1542087"/>
            <a:ext cx="4223863"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solidFill>
                  <a:schemeClr val="bg1"/>
                </a:solidFill>
              </a:rPr>
              <a:t>Movement: movement of last step minus gradient at present </a:t>
            </a:r>
            <a:endParaRPr lang="zh-TW" altLang="en-US" sz="2400" dirty="0">
              <a:solidFill>
                <a:schemeClr val="bg1"/>
              </a:solidFill>
            </a:endParaRPr>
          </a:p>
        </p:txBody>
      </p:sp>
    </p:spTree>
    <p:extLst>
      <p:ext uri="{BB962C8B-B14F-4D97-AF65-F5344CB8AC3E}">
        <p14:creationId xmlns:p14="http://schemas.microsoft.com/office/powerpoint/2010/main" val="5576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30" grpId="0"/>
      <p:bldP spid="31" grpId="0"/>
      <p:bldP spid="32" grpId="0"/>
      <p:bldP spid="33" grpId="0"/>
      <p:bldP spid="44" grpId="0"/>
      <p:bldP spid="45" grpId="0"/>
      <p:bldP spid="46" grpId="0"/>
      <p:bldP spid="47" grpId="0"/>
      <p:bldP spid="48" grpId="0"/>
      <p:bldP spid="49" grpId="0"/>
      <p:bldP spid="50" grpId="0"/>
      <p:bldP spid="51" grpId="0"/>
      <p:bldP spid="52" grpId="0"/>
      <p:bldP spid="53" grpId="0"/>
      <p:bldP spid="54" grpId="0" animBg="1"/>
      <p:bldP spid="85" grpId="0" animBg="1"/>
      <p:bldP spid="57" grpId="0"/>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xmlns:a14="http://schemas.microsoft.com/office/drawing/2010/main">
        <mc:Choice Requires="a14">
          <p:sp>
            <p:nvSpPr>
              <p:cNvPr id="3" name="文字方塊 2"/>
              <p:cNvSpPr txBox="1"/>
              <p:nvPr/>
            </p:nvSpPr>
            <p:spPr>
              <a:xfrm>
                <a:off x="552265" y="2634037"/>
                <a:ext cx="4304360" cy="1247842"/>
              </a:xfrm>
              <a:prstGeom prst="rect">
                <a:avLst/>
              </a:prstGeom>
              <a:noFill/>
            </p:spPr>
            <p:txBody>
              <a:bodyPr wrap="square" rtlCol="0">
                <a:spAutoFit/>
              </a:bodyPr>
              <a:lstStyle/>
              <a:p>
                <a:r>
                  <a:rPr lang="en-US" altLang="zh-TW" sz="2400" dirty="0"/>
                  <a:t>v</a:t>
                </a:r>
                <a:r>
                  <a:rPr lang="en-US" altLang="zh-TW" sz="2400" baseline="30000" dirty="0"/>
                  <a:t>i</a:t>
                </a:r>
                <a:r>
                  <a:rPr lang="en-US" altLang="zh-TW" sz="2400" dirty="0"/>
                  <a:t> is actually the weighted sum of all the previous gradient: </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r>
                  <a:rPr lang="en-US" altLang="zh-TW" sz="2400" dirty="0"/>
                  <a:t>,</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r>
                      <a:rPr lang="en-US" altLang="zh-TW" sz="2400" b="0" i="1" smtClean="0">
                        <a:latin typeface="Cambria Math" panose="02040503050406030204" pitchFamily="18" charset="0"/>
                      </a:rPr>
                      <m:t>, …</m:t>
                    </m:r>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p>
                        </m:sSup>
                      </m:e>
                    </m:d>
                  </m:oMath>
                </a14:m>
                <a:endParaRPr lang="zh-TW" altLang="en-US" sz="2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552265" y="2634037"/>
                <a:ext cx="4304360" cy="1247842"/>
              </a:xfrm>
              <a:prstGeom prst="rect">
                <a:avLst/>
              </a:prstGeom>
              <a:blipFill>
                <a:blip r:embed="rId3"/>
                <a:stretch>
                  <a:fillRect l="-2266" t="-3902" r="-2833" b="-8780"/>
                </a:stretch>
              </a:blipFill>
            </p:spPr>
            <p:txBody>
              <a:bodyPr/>
              <a:lstStyle/>
              <a:p>
                <a:r>
                  <a:rPr lang="zh-TW" altLang="en-US">
                    <a:noFill/>
                  </a:rPr>
                  <a:t> </a:t>
                </a:r>
              </a:p>
            </p:txBody>
          </p:sp>
        </mc:Fallback>
      </mc:AlternateContent>
      <p:sp>
        <p:nvSpPr>
          <p:cNvPr id="58" name="文字方塊 57"/>
          <p:cNvSpPr txBox="1"/>
          <p:nvPr/>
        </p:nvSpPr>
        <p:spPr>
          <a:xfrm>
            <a:off x="940941" y="3958406"/>
            <a:ext cx="2580542" cy="461665"/>
          </a:xfrm>
          <a:prstGeom prst="rect">
            <a:avLst/>
          </a:prstGeom>
          <a:noFill/>
        </p:spPr>
        <p:txBody>
          <a:bodyPr wrap="square" rtlCol="0">
            <a:spAutoFit/>
          </a:bodyPr>
          <a:lstStyle/>
          <a:p>
            <a:r>
              <a:rPr lang="en-US" altLang="zh-TW" sz="2400" dirty="0"/>
              <a:t>v</a:t>
            </a:r>
            <a:r>
              <a:rPr lang="en-US" altLang="zh-TW" sz="2400" baseline="30000" dirty="0"/>
              <a:t>0 </a:t>
            </a:r>
            <a:r>
              <a:rPr lang="en-US" altLang="zh-TW" sz="2400" dirty="0"/>
              <a:t>= 0</a:t>
            </a:r>
            <a:endParaRPr lang="zh-TW" altLang="en-US" sz="2400" dirty="0"/>
          </a:p>
        </p:txBody>
      </p:sp>
      <mc:AlternateContent xmlns:mc="http://schemas.openxmlformats.org/markup-compatibility/2006" xmlns:a14="http://schemas.microsoft.com/office/drawing/2010/main">
        <mc:Choice Requires="a14">
          <p:sp>
            <p:nvSpPr>
              <p:cNvPr id="60" name="文字方塊 59"/>
              <p:cNvSpPr txBox="1"/>
              <p:nvPr/>
            </p:nvSpPr>
            <p:spPr>
              <a:xfrm>
                <a:off x="940941" y="4569174"/>
                <a:ext cx="2679159" cy="461665"/>
              </a:xfrm>
              <a:prstGeom prst="rect">
                <a:avLst/>
              </a:prstGeom>
              <a:noFill/>
            </p:spPr>
            <p:txBody>
              <a:bodyPr wrap="square" rtlCol="0">
                <a:spAutoFit/>
              </a:bodyPr>
              <a:lstStyle/>
              <a:p>
                <a:r>
                  <a:rPr lang="en-US" altLang="zh-TW" sz="2400" dirty="0"/>
                  <a:t>v</a:t>
                </a:r>
                <a:r>
                  <a:rPr lang="en-US" altLang="zh-TW" sz="2400" baseline="30000" dirty="0"/>
                  <a:t>1</a:t>
                </a:r>
                <a:r>
                  <a:rPr lang="en-US" altLang="zh-TW" sz="2400" dirty="0"/>
                  <a:t> =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940941" y="4569174"/>
                <a:ext cx="2679159" cy="461665"/>
              </a:xfrm>
              <a:prstGeom prst="rect">
                <a:avLst/>
              </a:prstGeom>
              <a:blipFill>
                <a:blip r:embed="rId4"/>
                <a:stretch>
                  <a:fillRect l="-3409"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943529" y="5247703"/>
                <a:ext cx="4044062" cy="461665"/>
              </a:xfrm>
              <a:prstGeom prst="rect">
                <a:avLst/>
              </a:prstGeom>
              <a:noFill/>
            </p:spPr>
            <p:txBody>
              <a:bodyPr wrap="square" rtlCol="0">
                <a:spAutoFit/>
              </a:bodyPr>
              <a:lstStyle/>
              <a:p>
                <a:r>
                  <a:rPr lang="en-US" altLang="zh-TW" sz="2400" dirty="0"/>
                  <a:t>v</a:t>
                </a:r>
                <a:r>
                  <a:rPr lang="en-US" altLang="zh-TW" sz="2400" baseline="30000" dirty="0"/>
                  <a:t>2</a:t>
                </a:r>
                <a:r>
                  <a:rPr lang="en-US" altLang="zh-TW" sz="2400" dirty="0"/>
                  <a:t> = - </a:t>
                </a:r>
                <a:r>
                  <a:rPr lang="el-GR" altLang="zh-TW" sz="2400" dirty="0"/>
                  <a:t>λ 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943529" y="5247703"/>
                <a:ext cx="4044062" cy="461665"/>
              </a:xfrm>
              <a:prstGeom prst="rect">
                <a:avLst/>
              </a:prstGeom>
              <a:blipFill>
                <a:blip r:embed="rId5"/>
                <a:stretch>
                  <a:fillRect l="-2413" t="-10526" b="-28947"/>
                </a:stretch>
              </a:blipFill>
            </p:spPr>
            <p:txBody>
              <a:bodyPr/>
              <a:lstStyle/>
              <a:p>
                <a:r>
                  <a:rPr lang="zh-TW" altLang="en-US">
                    <a:noFill/>
                  </a:rPr>
                  <a:t> </a:t>
                </a:r>
              </a:p>
            </p:txBody>
          </p:sp>
        </mc:Fallback>
      </mc:AlternateContent>
      <p:sp>
        <p:nvSpPr>
          <p:cNvPr id="63" name="文字方塊 62"/>
          <p:cNvSpPr txBox="1"/>
          <p:nvPr/>
        </p:nvSpPr>
        <p:spPr>
          <a:xfrm rot="5400000">
            <a:off x="1107611" y="5954393"/>
            <a:ext cx="798660" cy="461665"/>
          </a:xfrm>
          <a:prstGeom prst="rect">
            <a:avLst/>
          </a:prstGeom>
          <a:noFill/>
        </p:spPr>
        <p:txBody>
          <a:bodyPr wrap="square" rtlCol="0">
            <a:spAutoFit/>
          </a:bodyPr>
          <a:lstStyle/>
          <a:p>
            <a:r>
              <a:rPr lang="en-US" altLang="zh-TW" sz="2400" dirty="0"/>
              <a:t>……</a:t>
            </a:r>
            <a:endParaRPr lang="zh-TW" altLang="en-US" sz="2400" baseline="-25000" dirty="0"/>
          </a:p>
        </p:txBody>
      </p:sp>
      <mc:AlternateContent xmlns:mc="http://schemas.openxmlformats.org/markup-compatibility/2006" xmlns:a14="http://schemas.microsoft.com/office/drawing/2010/main">
        <mc:Choice Requires="a14">
          <p:sp>
            <p:nvSpPr>
              <p:cNvPr id="19" name="文字方塊 18"/>
              <p:cNvSpPr txBox="1"/>
              <p:nvPr/>
            </p:nvSpPr>
            <p:spPr>
              <a:xfrm>
                <a:off x="5091654" y="1468916"/>
                <a:ext cx="2580542" cy="461665"/>
              </a:xfrm>
              <a:prstGeom prst="rect">
                <a:avLst/>
              </a:prstGeom>
              <a:noFill/>
            </p:spPr>
            <p:txBody>
              <a:bodyPr wrap="square" rtlCol="0">
                <a:spAutoFit/>
              </a:bodyPr>
              <a:lstStyle/>
              <a:p>
                <a:r>
                  <a:rPr lang="en-US" altLang="zh-TW" sz="2400" dirty="0"/>
                  <a:t>Start at point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091654" y="1468916"/>
                <a:ext cx="2580542" cy="461665"/>
              </a:xfrm>
              <a:prstGeom prst="rect">
                <a:avLst/>
              </a:prstGeom>
              <a:blipFill rotWithShape="0">
                <a:blip r:embed="rId6"/>
                <a:stretch>
                  <a:fillRect l="-353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101909" y="2402286"/>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101909" y="2402286"/>
                <a:ext cx="3993172" cy="461665"/>
              </a:xfrm>
              <a:prstGeom prst="rect">
                <a:avLst/>
              </a:prstGeom>
              <a:blipFill rotWithShape="0">
                <a:blip r:embed="rId7"/>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087536" y="3442919"/>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v</a:t>
                </a:r>
                <a:r>
                  <a:rPr lang="en-US" altLang="zh-TW" sz="2400" baseline="30000" dirty="0"/>
                  <a:t>1</a:t>
                </a:r>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087536" y="3442919"/>
                <a:ext cx="3360126" cy="461665"/>
              </a:xfrm>
              <a:prstGeom prst="rect">
                <a:avLst/>
              </a:prstGeom>
              <a:blipFill rotWithShape="0">
                <a:blip r:embed="rId8"/>
                <a:stretch>
                  <a:fillRect l="-2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120584" y="3960557"/>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120584" y="3960557"/>
                <a:ext cx="3993172" cy="461665"/>
              </a:xfrm>
              <a:prstGeom prst="rect">
                <a:avLst/>
              </a:prstGeom>
              <a:blipFill rotWithShape="0">
                <a:blip r:embed="rId9"/>
                <a:stretch>
                  <a:fillRect l="-2443" t="-10667" b="-30667"/>
                </a:stretch>
              </a:blipFill>
            </p:spPr>
            <p:txBody>
              <a:bodyPr/>
              <a:lstStyle/>
              <a:p>
                <a:r>
                  <a:rPr lang="zh-TW" altLang="en-US">
                    <a:noFill/>
                  </a:rPr>
                  <a:t> </a:t>
                </a:r>
              </a:p>
            </p:txBody>
          </p:sp>
        </mc:Fallback>
      </mc:AlternateContent>
      <p:sp>
        <p:nvSpPr>
          <p:cNvPr id="29" name="文字方塊 28"/>
          <p:cNvSpPr txBox="1"/>
          <p:nvPr/>
        </p:nvSpPr>
        <p:spPr>
          <a:xfrm>
            <a:off x="5101909" y="1930581"/>
            <a:ext cx="2580542" cy="461665"/>
          </a:xfrm>
          <a:prstGeom prst="rect">
            <a:avLst/>
          </a:prstGeom>
          <a:noFill/>
        </p:spPr>
        <p:txBody>
          <a:bodyPr wrap="square" rtlCol="0">
            <a:spAutoFit/>
          </a:bodyPr>
          <a:lstStyle/>
          <a:p>
            <a:r>
              <a:rPr lang="en-US" altLang="zh-TW" sz="2400" dirty="0"/>
              <a:t>Movement v</a:t>
            </a:r>
            <a:r>
              <a:rPr lang="en-US" altLang="zh-TW" sz="2400" baseline="30000" dirty="0"/>
              <a:t>0</a:t>
            </a: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30" name="文字方塊 29"/>
              <p:cNvSpPr txBox="1"/>
              <p:nvPr/>
            </p:nvSpPr>
            <p:spPr>
              <a:xfrm>
                <a:off x="5087535" y="2925645"/>
                <a:ext cx="4059271" cy="461665"/>
              </a:xfrm>
              <a:prstGeom prst="rect">
                <a:avLst/>
              </a:prstGeom>
              <a:noFill/>
            </p:spPr>
            <p:txBody>
              <a:bodyPr wrap="square" rtlCol="0">
                <a:spAutoFit/>
              </a:bodyPr>
              <a:lstStyle/>
              <a:p>
                <a:r>
                  <a:rPr lang="en-US" altLang="zh-TW" sz="2400" dirty="0"/>
                  <a:t>Movement v</a:t>
                </a:r>
                <a:r>
                  <a:rPr lang="en-US" altLang="zh-TW" sz="2400" baseline="30000" dirty="0"/>
                  <a:t>1</a:t>
                </a:r>
                <a:r>
                  <a:rPr lang="en-US" altLang="zh-TW" sz="2400" dirty="0"/>
                  <a:t> = </a:t>
                </a:r>
                <a:r>
                  <a:rPr lang="el-GR" altLang="zh-TW" sz="2400" dirty="0"/>
                  <a:t>λ</a:t>
                </a:r>
                <a:r>
                  <a:rPr lang="en-US" altLang="zh-TW" sz="2400" dirty="0"/>
                  <a:t>v</a:t>
                </a:r>
                <a:r>
                  <a:rPr lang="en-US" altLang="zh-TW" sz="2400" baseline="30000" dirty="0"/>
                  <a:t>0</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087535" y="2925645"/>
                <a:ext cx="4059271" cy="461665"/>
              </a:xfrm>
              <a:prstGeom prst="rect">
                <a:avLst/>
              </a:prstGeom>
              <a:blipFill>
                <a:blip r:embed="rId10"/>
                <a:stretch>
                  <a:fillRect l="-240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5095139" y="4492400"/>
                <a:ext cx="4044062" cy="461665"/>
              </a:xfrm>
              <a:prstGeom prst="rect">
                <a:avLst/>
              </a:prstGeom>
              <a:noFill/>
            </p:spPr>
            <p:txBody>
              <a:bodyPr wrap="square" rtlCol="0">
                <a:spAutoFit/>
              </a:bodyPr>
              <a:lstStyle/>
              <a:p>
                <a:r>
                  <a:rPr lang="en-US" altLang="zh-TW" sz="2400" dirty="0"/>
                  <a:t>Movement v</a:t>
                </a:r>
                <a:r>
                  <a:rPr lang="en-US" altLang="zh-TW" sz="2400" baseline="30000" dirty="0"/>
                  <a:t>2</a:t>
                </a:r>
                <a:r>
                  <a:rPr lang="en-US" altLang="zh-TW" sz="2400" dirty="0"/>
                  <a:t> = </a:t>
                </a:r>
                <a:r>
                  <a:rPr lang="el-GR" altLang="zh-TW" sz="2400" dirty="0"/>
                  <a:t>λ</a:t>
                </a:r>
                <a:r>
                  <a:rPr lang="en-US" altLang="zh-TW" sz="2400" dirty="0"/>
                  <a:t>v</a:t>
                </a:r>
                <a:r>
                  <a:rPr lang="en-US" altLang="zh-TW" sz="2400" baseline="30000" dirty="0"/>
                  <a:t>1</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095139" y="4492400"/>
                <a:ext cx="4044062" cy="461665"/>
              </a:xfrm>
              <a:prstGeom prst="rect">
                <a:avLst/>
              </a:prstGeom>
              <a:blipFill>
                <a:blip r:embed="rId11"/>
                <a:stretch>
                  <a:fillRect l="-241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5101909" y="4954994"/>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v</a:t>
                </a:r>
                <a:r>
                  <a:rPr lang="en-US" altLang="zh-TW" sz="2400" baseline="30000" dirty="0"/>
                  <a:t>2</a:t>
                </a:r>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101909" y="4954994"/>
                <a:ext cx="3360126" cy="461665"/>
              </a:xfrm>
              <a:prstGeom prst="rect">
                <a:avLst/>
              </a:prstGeom>
              <a:blipFill rotWithShape="0">
                <a:blip r:embed="rId12"/>
                <a:stretch>
                  <a:fillRect l="-2904" t="-10526" b="-28947"/>
                </a:stretch>
              </a:blipFill>
            </p:spPr>
            <p:txBody>
              <a:bodyPr/>
              <a:lstStyle/>
              <a:p>
                <a:r>
                  <a:rPr lang="zh-TW" altLang="en-US">
                    <a:noFill/>
                  </a:rPr>
                  <a:t> </a:t>
                </a:r>
              </a:p>
            </p:txBody>
          </p:sp>
        </mc:Fallback>
      </mc:AlternateContent>
      <p:sp>
        <p:nvSpPr>
          <p:cNvPr id="33" name="文字方塊 32"/>
          <p:cNvSpPr txBox="1"/>
          <p:nvPr/>
        </p:nvSpPr>
        <p:spPr>
          <a:xfrm>
            <a:off x="5189726" y="5471970"/>
            <a:ext cx="36385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solidFill>
                  <a:schemeClr val="bg1"/>
                </a:solidFill>
              </a:rPr>
              <a:t>Movement not just based on gradient, but previous movement</a:t>
            </a:r>
            <a:endParaRPr lang="zh-TW" altLang="en-US" sz="2400" dirty="0">
              <a:solidFill>
                <a:schemeClr val="bg1"/>
              </a:solidFill>
            </a:endParaRPr>
          </a:p>
        </p:txBody>
      </p:sp>
      <p:sp>
        <p:nvSpPr>
          <p:cNvPr id="39" name="文字方塊 38"/>
          <p:cNvSpPr txBox="1"/>
          <p:nvPr/>
        </p:nvSpPr>
        <p:spPr>
          <a:xfrm>
            <a:off x="609376" y="1542087"/>
            <a:ext cx="4223863"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solidFill>
                  <a:schemeClr val="bg1"/>
                </a:solidFill>
              </a:rPr>
              <a:t>Movement: movement of last step minus gradient at present </a:t>
            </a:r>
            <a:endParaRPr lang="zh-TW" altLang="en-US" sz="2400" dirty="0">
              <a:solidFill>
                <a:schemeClr val="bg1"/>
              </a:solidFill>
            </a:endParaRPr>
          </a:p>
        </p:txBody>
      </p:sp>
    </p:spTree>
    <p:extLst>
      <p:ext uri="{BB962C8B-B14F-4D97-AF65-F5344CB8AC3E}">
        <p14:creationId xmlns:p14="http://schemas.microsoft.com/office/powerpoint/2010/main" val="252138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p:bldP spid="60" grpId="0"/>
      <p:bldP spid="62" grpId="0"/>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34844" y="2322243"/>
            <a:ext cx="1516775" cy="4269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a:off x="3614292" y="1957914"/>
            <a:ext cx="5008285" cy="830997"/>
          </a:xfrm>
          <a:prstGeom prst="rect">
            <a:avLst/>
          </a:prstGeom>
          <a:noFill/>
        </p:spPr>
        <p:txBody>
          <a:bodyPr wrap="square" rtlCol="0">
            <a:spAutoFit/>
          </a:bodyPr>
          <a:lstStyle/>
          <a:p>
            <a:r>
              <a:rPr lang="en-US" altLang="zh-TW" sz="2400" dirty="0"/>
              <a:t>Movement = </a:t>
            </a:r>
          </a:p>
          <a:p>
            <a:r>
              <a:rPr lang="en-US" altLang="zh-TW" sz="2400" dirty="0"/>
              <a:t>Negative of </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𝐿</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𝑤</a:t>
            </a:r>
            <a:r>
              <a:rPr lang="en-US" altLang="zh-TW" sz="2400" dirty="0"/>
              <a:t> + Momentum </a:t>
            </a:r>
            <a:endParaRPr lang="zh-TW" altLang="en-US" sz="2400" dirty="0"/>
          </a:p>
        </p:txBody>
      </p:sp>
      <p:cxnSp>
        <p:nvCxnSpPr>
          <p:cNvPr id="52" name="直線接點 51"/>
          <p:cNvCxnSpPr/>
          <p:nvPr/>
        </p:nvCxnSpPr>
        <p:spPr>
          <a:xfrm>
            <a:off x="7245157" y="4307839"/>
            <a:ext cx="0" cy="13204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347542" y="4307839"/>
            <a:ext cx="0" cy="133236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5445082" y="5035084"/>
            <a:ext cx="0" cy="6051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Momentum</a:t>
            </a:r>
            <a:endParaRPr lang="zh-TW" altLang="en-US" dirty="0"/>
          </a:p>
        </p:txBody>
      </p:sp>
      <p:sp>
        <p:nvSpPr>
          <p:cNvPr id="4" name="手繪多邊形 3"/>
          <p:cNvSpPr/>
          <p:nvPr/>
        </p:nvSpPr>
        <p:spPr>
          <a:xfrm>
            <a:off x="1158073" y="21127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70552" y="1888951"/>
                  <a:pt x="1019908" y="2356339"/>
                </a:cubicBezTo>
                <a:cubicBezTo>
                  <a:pt x="1569264" y="2823727"/>
                  <a:pt x="2748783" y="2663279"/>
                  <a:pt x="3296139" y="2804328"/>
                </a:cubicBezTo>
                <a:cubicBezTo>
                  <a:pt x="3843495" y="2945377"/>
                  <a:pt x="3781716" y="3192725"/>
                  <a:pt x="4304044" y="3202633"/>
                </a:cubicBezTo>
                <a:cubicBezTo>
                  <a:pt x="4826372" y="3212541"/>
                  <a:pt x="5427087" y="2737711"/>
                  <a:pt x="5820508" y="2602523"/>
                </a:cubicBezTo>
                <a:cubicBezTo>
                  <a:pt x="6213929" y="2467335"/>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862066" y="5655280"/>
            <a:ext cx="80508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862066" y="2144234"/>
            <a:ext cx="0" cy="35110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48603" y="1698324"/>
            <a:ext cx="762000" cy="461665"/>
          </a:xfrm>
          <a:prstGeom prst="rect">
            <a:avLst/>
          </a:prstGeom>
          <a:noFill/>
        </p:spPr>
        <p:txBody>
          <a:bodyPr wrap="square" rtlCol="0">
            <a:spAutoFit/>
          </a:bodyPr>
          <a:lstStyle/>
          <a:p>
            <a:pPr algn="ctr"/>
            <a:r>
              <a:rPr lang="en-US" altLang="zh-TW" sz="2400" dirty="0"/>
              <a:t>cost</a:t>
            </a:r>
            <a:endParaRPr lang="zh-TW" altLang="en-US" sz="2400" dirty="0"/>
          </a:p>
        </p:txBody>
      </p:sp>
      <p:sp>
        <p:nvSpPr>
          <p:cNvPr id="15" name="橢圓 14"/>
          <p:cNvSpPr/>
          <p:nvPr/>
        </p:nvSpPr>
        <p:spPr>
          <a:xfrm>
            <a:off x="5133767" y="471856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63133" y="214423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1690739" y="5818792"/>
            <a:ext cx="591707"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690739" y="5498508"/>
            <a:ext cx="618998"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6919863" y="390968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單箭頭接點 57"/>
          <p:cNvCxnSpPr/>
          <p:nvPr/>
        </p:nvCxnSpPr>
        <p:spPr>
          <a:xfrm flipH="1">
            <a:off x="6749242" y="5479503"/>
            <a:ext cx="459122"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7314392" y="5801394"/>
            <a:ext cx="342708" cy="419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p:cNvSpPr txBox="1"/>
          <p:nvPr/>
        </p:nvSpPr>
        <p:spPr>
          <a:xfrm>
            <a:off x="4472766" y="6033714"/>
            <a:ext cx="1915705" cy="461665"/>
          </a:xfrm>
          <a:prstGeom prst="rect">
            <a:avLst/>
          </a:prstGeom>
          <a:noFill/>
        </p:spPr>
        <p:txBody>
          <a:bodyPr wrap="square" rtlCol="0">
            <a:spAutoFit/>
          </a:bodyPr>
          <a:lstStyle/>
          <a:p>
            <a:pPr algn="ct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𝐿</a:t>
            </a: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𝑤</a:t>
            </a:r>
            <a:r>
              <a:rPr lang="en-US" altLang="zh-TW" sz="2400" dirty="0">
                <a:solidFill>
                  <a:srgbClr val="FF0000"/>
                </a:solidFill>
              </a:rPr>
              <a:t> = 0</a:t>
            </a:r>
            <a:endParaRPr lang="zh-TW" altLang="en-US" sz="2400" dirty="0">
              <a:solidFill>
                <a:srgbClr val="FF0000"/>
              </a:solidFill>
            </a:endParaRPr>
          </a:p>
        </p:txBody>
      </p:sp>
      <p:sp>
        <p:nvSpPr>
          <p:cNvPr id="37" name="橢圓 36"/>
          <p:cNvSpPr/>
          <p:nvPr/>
        </p:nvSpPr>
        <p:spPr>
          <a:xfrm>
            <a:off x="3016322" y="4149426"/>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單箭頭接點 37"/>
          <p:cNvCxnSpPr/>
          <p:nvPr/>
        </p:nvCxnSpPr>
        <p:spPr>
          <a:xfrm>
            <a:off x="3483523" y="5482222"/>
            <a:ext cx="33983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23353" y="5479503"/>
            <a:ext cx="848453" cy="15695"/>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5576002" y="5833701"/>
            <a:ext cx="77724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1560497" y="2731772"/>
            <a:ext cx="0" cy="303879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1474622" y="555244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3239484" y="5552109"/>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5359885" y="55694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7146439" y="5533776"/>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063842" y="307139"/>
            <a:ext cx="458640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Still not guarantee reaching global minima, but give some hope ……</a:t>
            </a:r>
            <a:endParaRPr lang="zh-TW" altLang="en-US" sz="2800" dirty="0"/>
          </a:p>
        </p:txBody>
      </p:sp>
      <p:grpSp>
        <p:nvGrpSpPr>
          <p:cNvPr id="78" name="群組 77"/>
          <p:cNvGrpSpPr/>
          <p:nvPr/>
        </p:nvGrpSpPr>
        <p:grpSpPr>
          <a:xfrm>
            <a:off x="3782570" y="2813822"/>
            <a:ext cx="3968486" cy="1363780"/>
            <a:chOff x="4244734" y="2308754"/>
            <a:chExt cx="3968486" cy="1363780"/>
          </a:xfrm>
        </p:grpSpPr>
        <p:cxnSp>
          <p:nvCxnSpPr>
            <p:cNvPr id="28" name="直線單箭頭接點 27"/>
            <p:cNvCxnSpPr/>
            <p:nvPr/>
          </p:nvCxnSpPr>
          <p:spPr>
            <a:xfrm>
              <a:off x="4257783" y="348273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244734" y="2561247"/>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4947979" y="2308754"/>
                  <a:ext cx="3265241" cy="461665"/>
                </a:xfrm>
                <a:prstGeom prst="rect">
                  <a:avLst/>
                </a:prstGeom>
                <a:noFill/>
              </p:spPr>
              <p:txBody>
                <a:bodyPr wrap="square" rtlCol="0">
                  <a:spAutoFit/>
                </a:bodyPr>
                <a:lstStyle/>
                <a:p>
                  <a:r>
                    <a:rPr lang="en-US" altLang="zh-TW" sz="2400" dirty="0"/>
                    <a:t>Negative of </a:t>
                  </a:r>
                  <a14:m>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47979" y="2308754"/>
                  <a:ext cx="3265241" cy="461665"/>
                </a:xfrm>
                <a:prstGeom prst="rect">
                  <a:avLst/>
                </a:prstGeom>
                <a:blipFill rotWithShape="0">
                  <a:blip r:embed="rId3"/>
                  <a:stretch>
                    <a:fillRect l="-2991" t="-10667" b="-30667"/>
                  </a:stretch>
                </a:blipFill>
              </p:spPr>
              <p:txBody>
                <a:bodyPr/>
                <a:lstStyle/>
                <a:p>
                  <a:r>
                    <a:rPr lang="zh-TW" altLang="en-US">
                      <a:noFill/>
                    </a:rPr>
                    <a:t> </a:t>
                  </a:r>
                </a:p>
              </p:txBody>
            </p:sp>
          </mc:Fallback>
        </mc:AlternateContent>
        <p:cxnSp>
          <p:nvCxnSpPr>
            <p:cNvPr id="32" name="直線單箭頭接點 31"/>
            <p:cNvCxnSpPr/>
            <p:nvPr/>
          </p:nvCxnSpPr>
          <p:spPr>
            <a:xfrm>
              <a:off x="4257783" y="3038871"/>
              <a:ext cx="69019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955188" y="2754441"/>
              <a:ext cx="2561545" cy="461665"/>
            </a:xfrm>
            <a:prstGeom prst="rect">
              <a:avLst/>
            </a:prstGeom>
            <a:noFill/>
          </p:spPr>
          <p:txBody>
            <a:bodyPr wrap="square" rtlCol="0">
              <a:spAutoFit/>
            </a:bodyPr>
            <a:lstStyle/>
            <a:p>
              <a:r>
                <a:rPr lang="en-US" altLang="zh-TW" sz="2400" dirty="0"/>
                <a:t>Momentum</a:t>
              </a:r>
              <a:endParaRPr lang="zh-TW" altLang="en-US" sz="2400" dirty="0"/>
            </a:p>
          </p:txBody>
        </p:sp>
        <p:sp>
          <p:nvSpPr>
            <p:cNvPr id="54" name="文字方塊 53"/>
            <p:cNvSpPr txBox="1"/>
            <p:nvPr/>
          </p:nvSpPr>
          <p:spPr>
            <a:xfrm>
              <a:off x="4947979" y="3210869"/>
              <a:ext cx="2561545" cy="461665"/>
            </a:xfrm>
            <a:prstGeom prst="rect">
              <a:avLst/>
            </a:prstGeom>
            <a:noFill/>
          </p:spPr>
          <p:txBody>
            <a:bodyPr wrap="square" rtlCol="0">
              <a:spAutoFit/>
            </a:bodyPr>
            <a:lstStyle/>
            <a:p>
              <a:r>
                <a:rPr lang="en-US" altLang="zh-TW" sz="2400" dirty="0"/>
                <a:t>Real Movement</a:t>
              </a:r>
              <a:endParaRPr lang="zh-TW" altLang="en-US" sz="2400" dirty="0"/>
            </a:p>
          </p:txBody>
        </p:sp>
      </p:grpSp>
      <p:cxnSp>
        <p:nvCxnSpPr>
          <p:cNvPr id="62" name="直線單箭頭接點 61"/>
          <p:cNvCxnSpPr/>
          <p:nvPr/>
        </p:nvCxnSpPr>
        <p:spPr>
          <a:xfrm>
            <a:off x="5576002" y="5525983"/>
            <a:ext cx="77724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7290322" y="5476592"/>
            <a:ext cx="652424" cy="11198"/>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3514278" y="5823538"/>
            <a:ext cx="1157528"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3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8" grpId="0" animBg="1"/>
      <p:bldP spid="55" grpId="0" animBg="1"/>
      <p:bldP spid="68" grpId="0"/>
      <p:bldP spid="37" grpId="0" animBg="1"/>
      <p:bldP spid="46" grpId="0" animBg="1"/>
      <p:bldP spid="47" grpId="0" animBg="1"/>
      <p:bldP spid="49" grpId="0" animBg="1"/>
      <p:bldP spid="50"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graphicFrame>
        <p:nvGraphicFramePr>
          <p:cNvPr id="14" name="內容版面配置區 3"/>
          <p:cNvGraphicFramePr>
            <a:graphicFrameLocks noGrp="1"/>
          </p:cNvGraphicFramePr>
          <p:nvPr>
            <p:ph idx="1"/>
            <p:extLst>
              <p:ext uri="{D42A27DB-BD31-4B8C-83A1-F6EECF244321}">
                <p14:modId xmlns:p14="http://schemas.microsoft.com/office/powerpoint/2010/main" val="2474534472"/>
              </p:ext>
            </p:extLst>
          </p:nvPr>
        </p:nvGraphicFramePr>
        <p:xfrm>
          <a:off x="886212" y="1663279"/>
          <a:ext cx="3138132" cy="336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708365" y="1485917"/>
            <a:ext cx="3521122" cy="3738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4833830" y="3676430"/>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9"/>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8" name="文字方塊 27"/>
          <p:cNvSpPr txBox="1"/>
          <p:nvPr/>
        </p:nvSpPr>
        <p:spPr>
          <a:xfrm>
            <a:off x="4800942" y="3883054"/>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9" name="向下箭號 28"/>
          <p:cNvSpPr/>
          <p:nvPr/>
        </p:nvSpPr>
        <p:spPr>
          <a:xfrm rot="5400000">
            <a:off x="4833830" y="1415777"/>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文字方塊 29"/>
          <p:cNvSpPr txBox="1"/>
          <p:nvPr/>
        </p:nvSpPr>
        <p:spPr>
          <a:xfrm>
            <a:off x="4800942" y="1567416"/>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3" name="文字方塊 22"/>
          <p:cNvSpPr txBox="1"/>
          <p:nvPr/>
        </p:nvSpPr>
        <p:spPr>
          <a:xfrm>
            <a:off x="4171996" y="2479440"/>
            <a:ext cx="194128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Overfitting!</a:t>
            </a:r>
            <a:endParaRPr lang="zh-TW" altLang="en-US" sz="2800" dirty="0"/>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Tree>
    <p:extLst>
      <p:ext uri="{BB962C8B-B14F-4D97-AF65-F5344CB8AC3E}">
        <p14:creationId xmlns:p14="http://schemas.microsoft.com/office/powerpoint/2010/main" val="134185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4" grpId="0">
        <p:bldAsOne/>
      </p:bldGraphic>
      <p:bldP spid="15" grpId="0" animBg="1"/>
      <p:bldP spid="18" grpId="0" animBg="1"/>
      <p:bldP spid="20" grpId="0" animBg="1"/>
      <p:bldP spid="21" grpId="0" animBg="1"/>
      <p:bldP spid="24" grpId="0" animBg="1"/>
      <p:bldP spid="25" grpId="0" animBg="1"/>
      <p:bldP spid="26" grpId="0"/>
      <p:bldP spid="27" grpId="0"/>
      <p:bldP spid="28" grpId="0"/>
      <p:bldP spid="29" grpId="0" animBg="1"/>
      <p:bldP spid="30"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Adam</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3"/>
          <a:stretch>
            <a:fillRect/>
          </a:stretch>
        </p:blipFill>
        <p:spPr>
          <a:xfrm>
            <a:off x="628650" y="1558298"/>
            <a:ext cx="8092324" cy="5097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字方塊 5"/>
          <p:cNvSpPr txBox="1"/>
          <p:nvPr/>
        </p:nvSpPr>
        <p:spPr>
          <a:xfrm>
            <a:off x="9407769" y="5345723"/>
            <a:ext cx="184731" cy="369332"/>
          </a:xfrm>
          <a:prstGeom prst="rect">
            <a:avLst/>
          </a:prstGeom>
          <a:noFill/>
        </p:spPr>
        <p:txBody>
          <a:bodyPr wrap="none" rtlCol="0">
            <a:spAutoFit/>
          </a:bodyPr>
          <a:lstStyle/>
          <a:p>
            <a:endParaRPr lang="zh-TW" altLang="en-US" dirty="0"/>
          </a:p>
        </p:txBody>
      </p:sp>
      <p:sp>
        <p:nvSpPr>
          <p:cNvPr id="8" name="文字方塊 7"/>
          <p:cNvSpPr txBox="1"/>
          <p:nvPr/>
        </p:nvSpPr>
        <p:spPr>
          <a:xfrm>
            <a:off x="3373890" y="766297"/>
            <a:ext cx="4024993"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err="1"/>
              <a:t>RMSProp</a:t>
            </a:r>
            <a:r>
              <a:rPr lang="en-US" altLang="zh-TW" sz="2800" dirty="0"/>
              <a:t> + Momentum </a:t>
            </a:r>
            <a:endParaRPr lang="zh-TW" altLang="en-US" sz="2800" dirty="0"/>
          </a:p>
        </p:txBody>
      </p:sp>
      <p:sp>
        <p:nvSpPr>
          <p:cNvPr id="4" name="文字方塊 3"/>
          <p:cNvSpPr txBox="1"/>
          <p:nvPr/>
        </p:nvSpPr>
        <p:spPr>
          <a:xfrm>
            <a:off x="4293705" y="3635526"/>
            <a:ext cx="2809459" cy="461665"/>
          </a:xfrm>
          <a:prstGeom prst="rect">
            <a:avLst/>
          </a:prstGeom>
          <a:noFill/>
        </p:spPr>
        <p:txBody>
          <a:bodyPr wrap="square" rtlCol="0">
            <a:spAutoFit/>
          </a:bodyPr>
          <a:lstStyle/>
          <a:p>
            <a:r>
              <a:rPr lang="en-US" altLang="zh-TW" sz="2400" dirty="0"/>
              <a:t>for momentum</a:t>
            </a:r>
            <a:endParaRPr lang="zh-TW" altLang="en-US" sz="2400" dirty="0"/>
          </a:p>
        </p:txBody>
      </p:sp>
      <p:sp>
        <p:nvSpPr>
          <p:cNvPr id="9" name="文字方塊 8"/>
          <p:cNvSpPr txBox="1"/>
          <p:nvPr/>
        </p:nvSpPr>
        <p:spPr>
          <a:xfrm>
            <a:off x="4293705" y="4001294"/>
            <a:ext cx="1895059" cy="461665"/>
          </a:xfrm>
          <a:prstGeom prst="rect">
            <a:avLst/>
          </a:prstGeom>
          <a:noFill/>
        </p:spPr>
        <p:txBody>
          <a:bodyPr wrap="square" rtlCol="0">
            <a:spAutoFit/>
          </a:bodyPr>
          <a:lstStyle/>
          <a:p>
            <a:r>
              <a:rPr lang="en-US" altLang="zh-TW" sz="2400" dirty="0"/>
              <a:t>for </a:t>
            </a:r>
            <a:r>
              <a:rPr lang="en-US" altLang="zh-TW" sz="2400" dirty="0" err="1"/>
              <a:t>RMSprop</a:t>
            </a:r>
            <a:endParaRPr lang="zh-TW" altLang="en-US" sz="2400" dirty="0"/>
          </a:p>
        </p:txBody>
      </p:sp>
      <p:cxnSp>
        <p:nvCxnSpPr>
          <p:cNvPr id="10" name="直線單箭頭接點 9"/>
          <p:cNvCxnSpPr>
            <a:endCxn id="4" idx="1"/>
          </p:cNvCxnSpPr>
          <p:nvPr/>
        </p:nvCxnSpPr>
        <p:spPr>
          <a:xfrm>
            <a:off x="4002157" y="3816626"/>
            <a:ext cx="291548" cy="49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endCxn id="9" idx="1"/>
          </p:cNvCxnSpPr>
          <p:nvPr/>
        </p:nvCxnSpPr>
        <p:spPr>
          <a:xfrm>
            <a:off x="4002157" y="4047459"/>
            <a:ext cx="291548" cy="184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19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3600709"/>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0452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748872" y="1991653"/>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99559" y="1991653"/>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644536" y="1991653"/>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732982" y="1991653"/>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88759" y="1991653"/>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224257" y="2778829"/>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806794" y="2778828"/>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817644" y="1579951"/>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817644" y="1579951"/>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754706" y="1571536"/>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754706" y="1571536"/>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91768" y="1578058"/>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91768" y="1578058"/>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243906" y="1571536"/>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243906" y="1571536"/>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96044" y="1578058"/>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96044" y="1578058"/>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637639" y="2834218"/>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637639" y="2834218"/>
                <a:ext cx="1736303" cy="523220"/>
              </a:xfrm>
              <a:prstGeom prst="rect">
                <a:avLst/>
              </a:prstGeom>
              <a:blipFill>
                <a:blip r:embed="rId8"/>
                <a:stretch>
                  <a:fillRect l="-736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637639" y="3413265"/>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637639" y="3413265"/>
                <a:ext cx="2283392" cy="954107"/>
              </a:xfrm>
              <a:prstGeom prst="rect">
                <a:avLst/>
              </a:prstGeom>
              <a:blipFill>
                <a:blip r:embed="rId9"/>
                <a:stretch>
                  <a:fillRect l="-5615"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418463" y="478062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418463" y="478062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853659" y="4785789"/>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628650" y="2948443"/>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637639" y="1821067"/>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151079" y="2948443"/>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100483" y="3123316"/>
            <a:ext cx="1056439" cy="1699590"/>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801707" y="2005696"/>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801707" y="2005696"/>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820477" y="2446533"/>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820477" y="2446533"/>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708496" y="2014196"/>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708496" y="2014196"/>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727266" y="2455033"/>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727266" y="2455033"/>
                <a:ext cx="459357" cy="436658"/>
              </a:xfrm>
              <a:prstGeom prst="rect">
                <a:avLst/>
              </a:prstGeom>
              <a:blipFill>
                <a:blip r:embed="rId14"/>
                <a:stretch>
                  <a:fillRect/>
                </a:stretch>
              </a:blipFill>
            </p:spPr>
            <p:txBody>
              <a:bodyPr/>
              <a:lstStyle/>
              <a:p>
                <a:r>
                  <a:rPr lang="zh-TW" altLang="en-US">
                    <a:noFill/>
                  </a:rPr>
                  <a:t> </a:t>
                </a:r>
              </a:p>
            </p:txBody>
          </p:sp>
        </mc:Fallback>
      </mc:AlternateContent>
      <p:sp>
        <p:nvSpPr>
          <p:cNvPr id="57" name="矩形 56">
            <a:extLst>
              <a:ext uri="{FF2B5EF4-FFF2-40B4-BE49-F238E27FC236}">
                <a16:creationId xmlns:a16="http://schemas.microsoft.com/office/drawing/2014/main" id="{B114D360-AB7E-4E4F-B60F-0C0C2B6E0E0B}"/>
              </a:ext>
            </a:extLst>
          </p:cNvPr>
          <p:cNvSpPr/>
          <p:nvPr/>
        </p:nvSpPr>
        <p:spPr>
          <a:xfrm>
            <a:off x="1190307" y="5867756"/>
            <a:ext cx="6909432" cy="830997"/>
          </a:xfrm>
          <a:prstGeom prst="rect">
            <a:avLst/>
          </a:prstGeom>
        </p:spPr>
        <p:txBody>
          <a:bodyPr wrap="square">
            <a:spAutoFit/>
          </a:bodyPr>
          <a:lstStyle/>
          <a:p>
            <a:r>
              <a:rPr lang="en-US" altLang="zh-TW" sz="2400" dirty="0"/>
              <a:t>In general, gradient descent converges much faster with feature scaling than without it.</a:t>
            </a:r>
          </a:p>
        </p:txBody>
      </p:sp>
    </p:spTree>
    <p:extLst>
      <p:ext uri="{BB962C8B-B14F-4D97-AF65-F5344CB8AC3E}">
        <p14:creationId xmlns:p14="http://schemas.microsoft.com/office/powerpoint/2010/main" val="93735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sp>
        <p:nvSpPr>
          <p:cNvPr id="5" name="標題 4">
            <a:extLst>
              <a:ext uri="{FF2B5EF4-FFF2-40B4-BE49-F238E27FC236}">
                <a16:creationId xmlns:a16="http://schemas.microsoft.com/office/drawing/2014/main" id="{25ABD7A1-5C63-4B0E-8E5D-BD49F26CBDF7}"/>
              </a:ext>
            </a:extLst>
          </p:cNvPr>
          <p:cNvSpPr>
            <a:spLocks noGrp="1"/>
          </p:cNvSpPr>
          <p:nvPr>
            <p:ph type="title"/>
          </p:nvPr>
        </p:nvSpPr>
        <p:spPr/>
        <p:txBody>
          <a:bodyPr/>
          <a:lstStyle/>
          <a:p>
            <a:r>
              <a:rPr lang="en-US" altLang="zh-TW" dirty="0"/>
              <a:t>How about Hidden Layer?</a:t>
            </a:r>
            <a:endParaRPr lang="zh-TW"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AA01B68-0294-4E14-B8A9-D5B1A499180A}"/>
                  </a:ext>
                </a:extLst>
              </p:cNvPr>
              <p:cNvSpPr/>
              <p:nvPr/>
            </p:nvSpPr>
            <p:spPr>
              <a:xfrm>
                <a:off x="3849552" y="250825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CAA01B68-0294-4E14-B8A9-D5B1A499180A}"/>
                  </a:ext>
                </a:extLst>
              </p:cNvPr>
              <p:cNvSpPr>
                <a:spLocks noRot="1" noChangeAspect="1" noMove="1" noResize="1" noEditPoints="1" noAdjustHandles="1" noChangeArrowheads="1" noChangeShapeType="1" noTextEdit="1"/>
              </p:cNvSpPr>
              <p:nvPr/>
            </p:nvSpPr>
            <p:spPr>
              <a:xfrm>
                <a:off x="3849552" y="2508250"/>
                <a:ext cx="361950" cy="901700"/>
              </a:xfrm>
              <a:prstGeom prst="rect">
                <a:avLst/>
              </a:prstGeom>
              <a:blipFill>
                <a:blip r:embed="rId3"/>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E96D02B-B4AC-4725-B091-C12FBFAD4D99}"/>
                  </a:ext>
                </a:extLst>
              </p:cNvPr>
              <p:cNvSpPr/>
              <p:nvPr/>
            </p:nvSpPr>
            <p:spPr>
              <a:xfrm>
                <a:off x="628650" y="2527300"/>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1E96D02B-B4AC-4725-B091-C12FBFAD4D99}"/>
                  </a:ext>
                </a:extLst>
              </p:cNvPr>
              <p:cNvSpPr>
                <a:spLocks noRot="1" noChangeAspect="1" noMove="1" noResize="1" noEditPoints="1" noAdjustHandles="1" noChangeArrowheads="1" noChangeShapeType="1" noTextEdit="1"/>
              </p:cNvSpPr>
              <p:nvPr/>
            </p:nvSpPr>
            <p:spPr>
              <a:xfrm>
                <a:off x="628650" y="2527300"/>
                <a:ext cx="361950" cy="901700"/>
              </a:xfrm>
              <a:prstGeom prst="rect">
                <a:avLst/>
              </a:prstGeom>
              <a:blipFill>
                <a:blip r:embed="rId4"/>
                <a:stretch>
                  <a:fillRect l="-20968"/>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A152AE88-C35D-4D26-A206-1F04864F8B3C}"/>
              </a:ext>
            </a:extLst>
          </p:cNvPr>
          <p:cNvSpPr/>
          <p:nvPr/>
        </p:nvSpPr>
        <p:spPr>
          <a:xfrm>
            <a:off x="1792787" y="2508250"/>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Layer 1</a:t>
            </a:r>
            <a:endParaRPr lang="zh-TW" altLang="en-US" sz="24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4D138E4-1647-435B-9474-ACD40EA72779}"/>
                  </a:ext>
                </a:extLst>
              </p:cNvPr>
              <p:cNvSpPr/>
              <p:nvPr/>
            </p:nvSpPr>
            <p:spPr>
              <a:xfrm>
                <a:off x="4960167" y="2508250"/>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zh-TW" sz="2400" dirty="0"/>
                        <m:t>Layer</m:t>
                      </m:r>
                      <m:r>
                        <m:rPr>
                          <m:nor/>
                        </m:rPr>
                        <a:rPr lang="en-US" altLang="zh-TW" sz="2400" dirty="0"/>
                        <m:t> 2</m:t>
                      </m:r>
                    </m:oMath>
                  </m:oMathPara>
                </a14:m>
                <a:endParaRPr lang="zh-TW" altLang="en-US" sz="2400" dirty="0"/>
              </a:p>
            </p:txBody>
          </p:sp>
        </mc:Choice>
        <mc:Fallback xmlns="">
          <p:sp>
            <p:nvSpPr>
              <p:cNvPr id="12" name="矩形 11">
                <a:extLst>
                  <a:ext uri="{FF2B5EF4-FFF2-40B4-BE49-F238E27FC236}">
                    <a16:creationId xmlns:a16="http://schemas.microsoft.com/office/drawing/2014/main" id="{24D138E4-1647-435B-9474-ACD40EA72779}"/>
                  </a:ext>
                </a:extLst>
              </p:cNvPr>
              <p:cNvSpPr>
                <a:spLocks noRot="1" noChangeAspect="1" noMove="1" noResize="1" noEditPoints="1" noAdjustHandles="1" noChangeArrowheads="1" noChangeShapeType="1" noTextEdit="1"/>
              </p:cNvSpPr>
              <p:nvPr/>
            </p:nvSpPr>
            <p:spPr>
              <a:xfrm>
                <a:off x="4960167" y="2508250"/>
                <a:ext cx="1308100" cy="9017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42860BD-CC07-4DC2-8AE7-8348BF0F3C34}"/>
                  </a:ext>
                </a:extLst>
              </p:cNvPr>
              <p:cNvSpPr/>
              <p:nvPr/>
            </p:nvSpPr>
            <p:spPr>
              <a:xfrm>
                <a:off x="7016932" y="2527300"/>
                <a:ext cx="361950" cy="901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 name="矩形 15">
                <a:extLst>
                  <a:ext uri="{FF2B5EF4-FFF2-40B4-BE49-F238E27FC236}">
                    <a16:creationId xmlns:a16="http://schemas.microsoft.com/office/drawing/2014/main" id="{642860BD-CC07-4DC2-8AE7-8348BF0F3C34}"/>
                  </a:ext>
                </a:extLst>
              </p:cNvPr>
              <p:cNvSpPr>
                <a:spLocks noRot="1" noChangeAspect="1" noMove="1" noResize="1" noEditPoints="1" noAdjustHandles="1" noChangeArrowheads="1" noChangeShapeType="1" noTextEdit="1"/>
              </p:cNvSpPr>
              <p:nvPr/>
            </p:nvSpPr>
            <p:spPr>
              <a:xfrm>
                <a:off x="7016932" y="2527300"/>
                <a:ext cx="361950" cy="901700"/>
              </a:xfrm>
              <a:prstGeom prst="rect">
                <a:avLst/>
              </a:prstGeom>
              <a:blipFill>
                <a:blip r:embed="rId6"/>
                <a:stretch>
                  <a:fillRect l="-21311"/>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5CF2DE9E-C106-4E42-8535-54D4DDF3F995}"/>
              </a:ext>
            </a:extLst>
          </p:cNvPr>
          <p:cNvCxnSpPr>
            <a:cxnSpLocks/>
          </p:cNvCxnSpPr>
          <p:nvPr/>
        </p:nvCxnSpPr>
        <p:spPr>
          <a:xfrm>
            <a:off x="3100887" y="297815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945A7DBB-5C15-455A-AA7B-E844D155DE34}"/>
              </a:ext>
            </a:extLst>
          </p:cNvPr>
          <p:cNvCxnSpPr>
            <a:cxnSpLocks/>
          </p:cNvCxnSpPr>
          <p:nvPr/>
        </p:nvCxnSpPr>
        <p:spPr>
          <a:xfrm>
            <a:off x="421150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D9C0CB10-303D-4747-A2D5-204E1A4B0226}"/>
              </a:ext>
            </a:extLst>
          </p:cNvPr>
          <p:cNvCxnSpPr>
            <a:cxnSpLocks/>
          </p:cNvCxnSpPr>
          <p:nvPr/>
        </p:nvCxnSpPr>
        <p:spPr>
          <a:xfrm>
            <a:off x="6268267" y="295729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B7977403-A09A-4E70-B8B7-A3E297166971}"/>
              </a:ext>
            </a:extLst>
          </p:cNvPr>
          <p:cNvSpPr txBox="1"/>
          <p:nvPr/>
        </p:nvSpPr>
        <p:spPr>
          <a:xfrm>
            <a:off x="7292703" y="2637624"/>
            <a:ext cx="952772" cy="523220"/>
          </a:xfrm>
          <a:prstGeom prst="rect">
            <a:avLst/>
          </a:prstGeom>
          <a:noFill/>
        </p:spPr>
        <p:txBody>
          <a:bodyPr wrap="square" rtlCol="0">
            <a:spAutoFit/>
          </a:bodyPr>
          <a:lstStyle/>
          <a:p>
            <a:pPr algn="ctr"/>
            <a:r>
              <a:rPr lang="en-US" altLang="zh-TW" sz="2800" b="1" dirty="0"/>
              <a:t>……</a:t>
            </a:r>
            <a:endParaRPr lang="zh-TW" altLang="en-US" sz="2800" b="1" dirty="0"/>
          </a:p>
        </p:txBody>
      </p:sp>
      <p:cxnSp>
        <p:nvCxnSpPr>
          <p:cNvPr id="22" name="直線單箭頭接點 21">
            <a:extLst>
              <a:ext uri="{FF2B5EF4-FFF2-40B4-BE49-F238E27FC236}">
                <a16:creationId xmlns:a16="http://schemas.microsoft.com/office/drawing/2014/main" id="{BC76980D-2209-4879-BD5F-4E3851127622}"/>
              </a:ext>
            </a:extLst>
          </p:cNvPr>
          <p:cNvCxnSpPr>
            <a:cxnSpLocks/>
          </p:cNvCxnSpPr>
          <p:nvPr/>
        </p:nvCxnSpPr>
        <p:spPr>
          <a:xfrm>
            <a:off x="104412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621319C0-0DFC-4BEA-B761-3A6E1111ED25}"/>
              </a:ext>
            </a:extLst>
          </p:cNvPr>
          <p:cNvSpPr txBox="1"/>
          <p:nvPr/>
        </p:nvSpPr>
        <p:spPr>
          <a:xfrm>
            <a:off x="77560" y="1587947"/>
            <a:ext cx="2681787" cy="461665"/>
          </a:xfrm>
          <a:prstGeom prst="rect">
            <a:avLst/>
          </a:prstGeom>
          <a:noFill/>
        </p:spPr>
        <p:txBody>
          <a:bodyPr wrap="square" rtlCol="0">
            <a:spAutoFit/>
          </a:bodyPr>
          <a:lstStyle/>
          <a:p>
            <a:r>
              <a:rPr lang="en-US" altLang="zh-TW" sz="2400" dirty="0"/>
              <a:t>Feature Scaling</a:t>
            </a:r>
            <a:endParaRPr lang="zh-TW" altLang="en-US" sz="2400" dirty="0"/>
          </a:p>
        </p:txBody>
      </p:sp>
      <p:sp>
        <p:nvSpPr>
          <p:cNvPr id="24" name="箭號: 向下 23">
            <a:extLst>
              <a:ext uri="{FF2B5EF4-FFF2-40B4-BE49-F238E27FC236}">
                <a16:creationId xmlns:a16="http://schemas.microsoft.com/office/drawing/2014/main" id="{83FEF6D8-8598-41CA-8F9D-333F3F4CFE34}"/>
              </a:ext>
            </a:extLst>
          </p:cNvPr>
          <p:cNvSpPr/>
          <p:nvPr/>
        </p:nvSpPr>
        <p:spPr>
          <a:xfrm>
            <a:off x="612775" y="2049612"/>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DB5F143-EE08-4555-8116-35ADBE129ED5}"/>
              </a:ext>
            </a:extLst>
          </p:cNvPr>
          <p:cNvSpPr txBox="1"/>
          <p:nvPr/>
        </p:nvSpPr>
        <p:spPr>
          <a:xfrm>
            <a:off x="3307262"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6" name="箭號: 向下 25">
            <a:extLst>
              <a:ext uri="{FF2B5EF4-FFF2-40B4-BE49-F238E27FC236}">
                <a16:creationId xmlns:a16="http://schemas.microsoft.com/office/drawing/2014/main" id="{CD06D227-C1EB-40B2-87E5-F7FC46BEB8C6}"/>
              </a:ext>
            </a:extLst>
          </p:cNvPr>
          <p:cNvSpPr/>
          <p:nvPr/>
        </p:nvSpPr>
        <p:spPr>
          <a:xfrm>
            <a:off x="3829777"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2E221602-FF74-42D1-9626-3543E402B13E}"/>
              </a:ext>
            </a:extLst>
          </p:cNvPr>
          <p:cNvSpPr txBox="1"/>
          <p:nvPr/>
        </p:nvSpPr>
        <p:spPr>
          <a:xfrm>
            <a:off x="6458721"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8" name="箭號: 向下 27">
            <a:extLst>
              <a:ext uri="{FF2B5EF4-FFF2-40B4-BE49-F238E27FC236}">
                <a16:creationId xmlns:a16="http://schemas.microsoft.com/office/drawing/2014/main" id="{BF054B09-D0C3-48E5-94F9-E3A15FE131AC}"/>
              </a:ext>
            </a:extLst>
          </p:cNvPr>
          <p:cNvSpPr/>
          <p:nvPr/>
        </p:nvSpPr>
        <p:spPr>
          <a:xfrm>
            <a:off x="6993936"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9" name="Picture 2" descr="https://cdn-images-1.medium.com/max/800/1*ZxfKps6Mb7fqiQnlQPcMKQ.png">
            <a:extLst>
              <a:ext uri="{FF2B5EF4-FFF2-40B4-BE49-F238E27FC236}">
                <a16:creationId xmlns:a16="http://schemas.microsoft.com/office/drawing/2014/main" id="{34B6266D-24FC-42D2-817E-F92B098AAA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520" y="3946624"/>
            <a:ext cx="3828314" cy="11724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cdn-images-1.medium.com/max/800/1*u5S2mlVh2G0uD-MjIpBYxg.png">
            <a:extLst>
              <a:ext uri="{FF2B5EF4-FFF2-40B4-BE49-F238E27FC236}">
                <a16:creationId xmlns:a16="http://schemas.microsoft.com/office/drawing/2014/main" id="{8094B2D1-0054-41AF-8BA8-86626B68AB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383" y="5262867"/>
            <a:ext cx="4041388" cy="1070968"/>
          </a:xfrm>
          <a:prstGeom prst="rect">
            <a:avLst/>
          </a:prstGeom>
          <a:noFill/>
          <a:extLst>
            <a:ext uri="{909E8E84-426E-40DD-AFC4-6F175D3DCCD1}">
              <a14:hiddenFill xmlns:a14="http://schemas.microsoft.com/office/drawing/2010/main">
                <a:solidFill>
                  <a:srgbClr val="FFFFFF"/>
                </a:solidFill>
              </a14:hiddenFill>
            </a:ext>
          </a:extLst>
        </p:spPr>
      </p:pic>
      <p:sp>
        <p:nvSpPr>
          <p:cNvPr id="31" name="箭號: 向下 30">
            <a:extLst>
              <a:ext uri="{FF2B5EF4-FFF2-40B4-BE49-F238E27FC236}">
                <a16:creationId xmlns:a16="http://schemas.microsoft.com/office/drawing/2014/main" id="{8762E7E7-2053-4F3D-B4C1-FB5817669B28}"/>
              </a:ext>
            </a:extLst>
          </p:cNvPr>
          <p:cNvSpPr/>
          <p:nvPr/>
        </p:nvSpPr>
        <p:spPr>
          <a:xfrm>
            <a:off x="2337150" y="4790421"/>
            <a:ext cx="491853"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2" name="箭號: 向下 31">
            <a:extLst>
              <a:ext uri="{FF2B5EF4-FFF2-40B4-BE49-F238E27FC236}">
                <a16:creationId xmlns:a16="http://schemas.microsoft.com/office/drawing/2014/main" id="{AF08B9AA-4C4E-4878-80F9-CEAE02D0F822}"/>
              </a:ext>
            </a:extLst>
          </p:cNvPr>
          <p:cNvSpPr/>
          <p:nvPr/>
        </p:nvSpPr>
        <p:spPr>
          <a:xfrm>
            <a:off x="1320800" y="4191000"/>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下 32">
            <a:extLst>
              <a:ext uri="{FF2B5EF4-FFF2-40B4-BE49-F238E27FC236}">
                <a16:creationId xmlns:a16="http://schemas.microsoft.com/office/drawing/2014/main" id="{F73D00AD-A080-4943-B6EE-CB06BFE6CBC0}"/>
              </a:ext>
            </a:extLst>
          </p:cNvPr>
          <p:cNvSpPr/>
          <p:nvPr/>
        </p:nvSpPr>
        <p:spPr>
          <a:xfrm flipV="1">
            <a:off x="2505381" y="3830196"/>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D8679993-AC46-4E75-B9CD-54E003199F03}"/>
              </a:ext>
            </a:extLst>
          </p:cNvPr>
          <p:cNvSpPr txBox="1"/>
          <p:nvPr/>
        </p:nvSpPr>
        <p:spPr>
          <a:xfrm>
            <a:off x="4786542" y="5328343"/>
            <a:ext cx="4041387" cy="1200329"/>
          </a:xfrm>
          <a:prstGeom prst="rect">
            <a:avLst/>
          </a:prstGeom>
          <a:noFill/>
        </p:spPr>
        <p:txBody>
          <a:bodyPr wrap="square" rtlCol="0">
            <a:spAutoFit/>
          </a:bodyPr>
          <a:lstStyle/>
          <a:p>
            <a:r>
              <a:rPr lang="en-US" altLang="zh-TW" sz="2400" dirty="0"/>
              <a:t>Smaller learning rate can be helpful, but the training would be slower.</a:t>
            </a:r>
            <a:endParaRPr lang="zh-TW" altLang="en-US" sz="2400" dirty="0"/>
          </a:p>
        </p:txBody>
      </p:sp>
      <p:sp>
        <p:nvSpPr>
          <p:cNvPr id="35" name="文字方塊 34">
            <a:extLst>
              <a:ext uri="{FF2B5EF4-FFF2-40B4-BE49-F238E27FC236}">
                <a16:creationId xmlns:a16="http://schemas.microsoft.com/office/drawing/2014/main" id="{3C031E65-0593-4239-8C3D-C862E59FDF5E}"/>
              </a:ext>
            </a:extLst>
          </p:cNvPr>
          <p:cNvSpPr txBox="1"/>
          <p:nvPr/>
        </p:nvSpPr>
        <p:spPr>
          <a:xfrm>
            <a:off x="5079779" y="3932448"/>
            <a:ext cx="3828314" cy="830997"/>
          </a:xfrm>
          <a:prstGeom prst="rect">
            <a:avLst/>
          </a:prstGeom>
          <a:noFill/>
        </p:spPr>
        <p:txBody>
          <a:bodyPr wrap="square" rtlCol="0">
            <a:spAutoFit/>
          </a:bodyPr>
          <a:lstStyle/>
          <a:p>
            <a:r>
              <a:rPr lang="en-US" altLang="zh-TW" sz="2400" dirty="0"/>
              <a:t>Difficulty: their statistics change during the training …</a:t>
            </a:r>
            <a:endParaRPr lang="zh-TW" altLang="en-US" sz="2400" dirty="0"/>
          </a:p>
        </p:txBody>
      </p:sp>
      <p:cxnSp>
        <p:nvCxnSpPr>
          <p:cNvPr id="37" name="直線單箭頭接點 36">
            <a:extLst>
              <a:ext uri="{FF2B5EF4-FFF2-40B4-BE49-F238E27FC236}">
                <a16:creationId xmlns:a16="http://schemas.microsoft.com/office/drawing/2014/main" id="{CBE30A63-FB75-4435-914F-EC5AC16305D7}"/>
              </a:ext>
            </a:extLst>
          </p:cNvPr>
          <p:cNvCxnSpPr>
            <a:cxnSpLocks/>
          </p:cNvCxnSpPr>
          <p:nvPr/>
        </p:nvCxnSpPr>
        <p:spPr>
          <a:xfrm>
            <a:off x="4026627" y="3429000"/>
            <a:ext cx="1701792" cy="517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32C44C58-F102-4E2C-BEF0-A53D0DC11C5B}"/>
              </a:ext>
            </a:extLst>
          </p:cNvPr>
          <p:cNvCxnSpPr>
            <a:cxnSpLocks/>
            <a:endCxn id="35" idx="0"/>
          </p:cNvCxnSpPr>
          <p:nvPr/>
        </p:nvCxnSpPr>
        <p:spPr>
          <a:xfrm flipH="1">
            <a:off x="6993936" y="3425850"/>
            <a:ext cx="193264" cy="506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2F0A5CE8-B044-4144-94AC-776FB0F9D7F4}"/>
              </a:ext>
            </a:extLst>
          </p:cNvPr>
          <p:cNvSpPr/>
          <p:nvPr/>
        </p:nvSpPr>
        <p:spPr>
          <a:xfrm>
            <a:off x="5750619" y="4758452"/>
            <a:ext cx="3096360" cy="523220"/>
          </a:xfrm>
          <a:prstGeom prst="rect">
            <a:avLst/>
          </a:prstGeom>
        </p:spPr>
        <p:txBody>
          <a:bodyPr wrap="none">
            <a:spAutoFit/>
          </a:bodyPr>
          <a:lstStyle/>
          <a:p>
            <a:r>
              <a:rPr lang="en-US" altLang="zh-TW" sz="2800" dirty="0">
                <a:solidFill>
                  <a:srgbClr val="FF0000"/>
                </a:solidFill>
              </a:rPr>
              <a:t>Batch normalization</a:t>
            </a:r>
            <a:endParaRPr lang="zh-TW" altLang="en-US" sz="2800" dirty="0">
              <a:solidFill>
                <a:srgbClr val="FF0000"/>
              </a:solidFill>
            </a:endParaRPr>
          </a:p>
        </p:txBody>
      </p:sp>
      <p:sp>
        <p:nvSpPr>
          <p:cNvPr id="43" name="箭號: 向右 42">
            <a:extLst>
              <a:ext uri="{FF2B5EF4-FFF2-40B4-BE49-F238E27FC236}">
                <a16:creationId xmlns:a16="http://schemas.microsoft.com/office/drawing/2014/main" id="{C08D6B9C-6D8A-4548-B399-32AB9C7FA268}"/>
              </a:ext>
            </a:extLst>
          </p:cNvPr>
          <p:cNvSpPr/>
          <p:nvPr/>
        </p:nvSpPr>
        <p:spPr>
          <a:xfrm>
            <a:off x="5245100" y="4826085"/>
            <a:ext cx="505519" cy="39483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A23E5A43-DDD2-4D76-88A3-0D31FC61CC25}"/>
              </a:ext>
            </a:extLst>
          </p:cNvPr>
          <p:cNvSpPr/>
          <p:nvPr/>
        </p:nvSpPr>
        <p:spPr>
          <a:xfrm>
            <a:off x="1135518" y="6254138"/>
            <a:ext cx="3120726" cy="461665"/>
          </a:xfrm>
          <a:prstGeom prst="rect">
            <a:avLst/>
          </a:prstGeom>
        </p:spPr>
        <p:txBody>
          <a:bodyPr wrap="none">
            <a:spAutoFit/>
          </a:bodyPr>
          <a:lstStyle/>
          <a:p>
            <a:r>
              <a:rPr lang="en-US" altLang="zh-TW" sz="2400" dirty="0">
                <a:solidFill>
                  <a:srgbClr val="0000FF"/>
                </a:solidFill>
              </a:rPr>
              <a:t>Internal Covariate Shift </a:t>
            </a:r>
            <a:endParaRPr lang="zh-TW" altLang="en-US" sz="2400" dirty="0">
              <a:solidFill>
                <a:srgbClr val="0000FF"/>
              </a:solidFill>
            </a:endParaRPr>
          </a:p>
        </p:txBody>
      </p:sp>
    </p:spTree>
    <p:extLst>
      <p:ext uri="{BB962C8B-B14F-4D97-AF65-F5344CB8AC3E}">
        <p14:creationId xmlns:p14="http://schemas.microsoft.com/office/powerpoint/2010/main" val="18844696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p:bldP spid="28" grpId="0" animBg="1"/>
      <p:bldP spid="31" grpId="0" animBg="1"/>
      <p:bldP spid="32" grpId="0" animBg="1"/>
      <p:bldP spid="33" grpId="0" animBg="1"/>
      <p:bldP spid="34" grpId="0"/>
      <p:bldP spid="35" grpId="0"/>
      <p:bldP spid="42" grpId="0"/>
      <p:bldP spid="43"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099BC760-34E0-4DF1-B91A-78737962BED8}"/>
              </a:ext>
            </a:extLst>
          </p:cNvPr>
          <p:cNvSpPr/>
          <p:nvPr/>
        </p:nvSpPr>
        <p:spPr>
          <a:xfrm>
            <a:off x="3721963" y="5609997"/>
            <a:ext cx="1389151" cy="941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56" name="矩形 55">
            <a:extLst>
              <a:ext uri="{FF2B5EF4-FFF2-40B4-BE49-F238E27FC236}">
                <a16:creationId xmlns:a16="http://schemas.microsoft.com/office/drawing/2014/main" id="{873F8BE2-9D5C-4C63-A241-EDA5B45DCAFC}"/>
              </a:ext>
            </a:extLst>
          </p:cNvPr>
          <p:cNvSpPr/>
          <p:nvPr/>
        </p:nvSpPr>
        <p:spPr>
          <a:xfrm>
            <a:off x="7166202" y="5599120"/>
            <a:ext cx="1412920" cy="9413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97B9E411-F873-44AC-9893-130610459E69}"/>
              </a:ext>
            </a:extLst>
          </p:cNvPr>
          <p:cNvCxnSpPr/>
          <p:nvPr/>
        </p:nvCxnSpPr>
        <p:spPr>
          <a:xfrm>
            <a:off x="3942715" y="48006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81FA2064-55F1-4C50-8117-A866625F98B5}"/>
                  </a:ext>
                </a:extLst>
              </p:cNvPr>
              <p:cNvSpPr/>
              <p:nvPr/>
            </p:nvSpPr>
            <p:spPr>
              <a:xfrm>
                <a:off x="4387215"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81FA2064-55F1-4C50-8117-A866625F98B5}"/>
                  </a:ext>
                </a:extLst>
              </p:cNvPr>
              <p:cNvSpPr>
                <a:spLocks noRot="1" noChangeAspect="1" noMove="1" noResize="1" noEditPoints="1" noAdjustHandles="1" noChangeArrowheads="1" noChangeShapeType="1" noTextEdit="1"/>
              </p:cNvSpPr>
              <p:nvPr/>
            </p:nvSpPr>
            <p:spPr>
              <a:xfrm>
                <a:off x="4387215" y="4352924"/>
                <a:ext cx="361950" cy="901700"/>
              </a:xfrm>
              <a:prstGeom prst="rect">
                <a:avLst/>
              </a:prstGeom>
              <a:blipFill>
                <a:blip r:embed="rId3"/>
                <a:stretch>
                  <a:fillRect l="-22951"/>
                </a:stretch>
              </a:blipFill>
            </p:spPr>
            <p:txBody>
              <a:bodyPr/>
              <a:lstStyle/>
              <a:p>
                <a:r>
                  <a:rPr lang="zh-TW" altLang="en-US">
                    <a:noFill/>
                  </a:rPr>
                  <a:t> </a:t>
                </a:r>
              </a:p>
            </p:txBody>
          </p:sp>
        </mc:Fallback>
      </mc:AlternateContent>
      <p:cxnSp>
        <p:nvCxnSpPr>
          <p:cNvPr id="42" name="直線單箭頭接點 41">
            <a:extLst>
              <a:ext uri="{FF2B5EF4-FFF2-40B4-BE49-F238E27FC236}">
                <a16:creationId xmlns:a16="http://schemas.microsoft.com/office/drawing/2014/main" id="{7E9936E0-CEAB-4DF5-8890-F07D8CC4914D}"/>
              </a:ext>
            </a:extLst>
          </p:cNvPr>
          <p:cNvCxnSpPr/>
          <p:nvPr/>
        </p:nvCxnSpPr>
        <p:spPr>
          <a:xfrm>
            <a:off x="3233420" y="481171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973331-74B1-4A39-B669-34A310BEFA6F}"/>
              </a:ext>
            </a:extLst>
          </p:cNvPr>
          <p:cNvCxnSpPr/>
          <p:nvPr/>
        </p:nvCxnSpPr>
        <p:spPr>
          <a:xfrm>
            <a:off x="3942715" y="354806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26D5B7C7-F5A2-41BF-9200-E9094AB9704B}"/>
                  </a:ext>
                </a:extLst>
              </p:cNvPr>
              <p:cNvSpPr/>
              <p:nvPr/>
            </p:nvSpPr>
            <p:spPr>
              <a:xfrm>
                <a:off x="4387215"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7" name="矩形 36">
                <a:extLst>
                  <a:ext uri="{FF2B5EF4-FFF2-40B4-BE49-F238E27FC236}">
                    <a16:creationId xmlns:a16="http://schemas.microsoft.com/office/drawing/2014/main" id="{26D5B7C7-F5A2-41BF-9200-E9094AB9704B}"/>
                  </a:ext>
                </a:extLst>
              </p:cNvPr>
              <p:cNvSpPr>
                <a:spLocks noRot="1" noChangeAspect="1" noMove="1" noResize="1" noEditPoints="1" noAdjustHandles="1" noChangeArrowheads="1" noChangeShapeType="1" noTextEdit="1"/>
              </p:cNvSpPr>
              <p:nvPr/>
            </p:nvSpPr>
            <p:spPr>
              <a:xfrm>
                <a:off x="4387215" y="3100385"/>
                <a:ext cx="361950" cy="901700"/>
              </a:xfrm>
              <a:prstGeom prst="rect">
                <a:avLst/>
              </a:prstGeom>
              <a:blipFill>
                <a:blip r:embed="rId4"/>
                <a:stretch>
                  <a:fillRect l="-22951"/>
                </a:stretch>
              </a:blipFill>
            </p:spPr>
            <p:txBody>
              <a:bodyPr/>
              <a:lstStyle/>
              <a:p>
                <a:r>
                  <a:rPr lang="zh-TW" altLang="en-US">
                    <a:noFill/>
                  </a:rPr>
                  <a:t> </a:t>
                </a:r>
              </a:p>
            </p:txBody>
          </p:sp>
        </mc:Fallback>
      </mc:AlternateContent>
      <p:cxnSp>
        <p:nvCxnSpPr>
          <p:cNvPr id="38" name="直線單箭頭接點 37">
            <a:extLst>
              <a:ext uri="{FF2B5EF4-FFF2-40B4-BE49-F238E27FC236}">
                <a16:creationId xmlns:a16="http://schemas.microsoft.com/office/drawing/2014/main" id="{DD4FFBEB-BC73-4046-A39C-1A5D539A52C9}"/>
              </a:ext>
            </a:extLst>
          </p:cNvPr>
          <p:cNvCxnSpPr/>
          <p:nvPr/>
        </p:nvCxnSpPr>
        <p:spPr>
          <a:xfrm>
            <a:off x="3233420" y="355917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67D089A-FCD2-4894-B61F-5A3940826058}"/>
              </a:ext>
            </a:extLst>
          </p:cNvPr>
          <p:cNvCxnSpPr/>
          <p:nvPr/>
        </p:nvCxnSpPr>
        <p:spPr>
          <a:xfrm>
            <a:off x="3945255" y="228124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A909D00E-7F43-467B-AD0E-4F62ADF51844}"/>
                  </a:ext>
                </a:extLst>
              </p:cNvPr>
              <p:cNvSpPr/>
              <p:nvPr/>
            </p:nvSpPr>
            <p:spPr>
              <a:xfrm>
                <a:off x="4389755"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5" name="矩形 34">
                <a:extLst>
                  <a:ext uri="{FF2B5EF4-FFF2-40B4-BE49-F238E27FC236}">
                    <a16:creationId xmlns:a16="http://schemas.microsoft.com/office/drawing/2014/main" id="{A909D00E-7F43-467B-AD0E-4F62ADF51844}"/>
                  </a:ext>
                </a:extLst>
              </p:cNvPr>
              <p:cNvSpPr>
                <a:spLocks noRot="1" noChangeAspect="1" noMove="1" noResize="1" noEditPoints="1" noAdjustHandles="1" noChangeArrowheads="1" noChangeShapeType="1" noTextEdit="1"/>
              </p:cNvSpPr>
              <p:nvPr/>
            </p:nvSpPr>
            <p:spPr>
              <a:xfrm>
                <a:off x="4389755" y="1833563"/>
                <a:ext cx="361950" cy="901700"/>
              </a:xfrm>
              <a:prstGeom prst="rect">
                <a:avLst/>
              </a:prstGeom>
              <a:blipFill>
                <a:blip r:embed="rId5"/>
                <a:stretch>
                  <a:fillRect l="-21311"/>
                </a:stretch>
              </a:blipFill>
            </p:spPr>
            <p:txBody>
              <a:bodyPr/>
              <a:lstStyle/>
              <a:p>
                <a:r>
                  <a:rPr lang="zh-TW" altLang="en-US">
                    <a:noFill/>
                  </a:rPr>
                  <a:t> </a:t>
                </a:r>
              </a:p>
            </p:txBody>
          </p:sp>
        </mc:Fallback>
      </mc:AlternateContent>
      <p:cxnSp>
        <p:nvCxnSpPr>
          <p:cNvPr id="30" name="直線單箭頭接點 29">
            <a:extLst>
              <a:ext uri="{FF2B5EF4-FFF2-40B4-BE49-F238E27FC236}">
                <a16:creationId xmlns:a16="http://schemas.microsoft.com/office/drawing/2014/main" id="{3680D474-8DCC-4157-94B6-F101A3FEF7E4}"/>
              </a:ext>
            </a:extLst>
          </p:cNvPr>
          <p:cNvCxnSpPr/>
          <p:nvPr/>
        </p:nvCxnSpPr>
        <p:spPr>
          <a:xfrm>
            <a:off x="3235960" y="229235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6"/>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7"/>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8"/>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1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3"/>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4"/>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33095D3-45FE-4D38-A331-12C87852EE0A}"/>
                  </a:ext>
                </a:extLst>
              </p:cNvPr>
              <p:cNvSpPr/>
              <p:nvPr/>
            </p:nvSpPr>
            <p:spPr>
              <a:xfrm>
                <a:off x="5734685" y="1825624"/>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3" name="矩形 12">
                <a:extLst>
                  <a:ext uri="{FF2B5EF4-FFF2-40B4-BE49-F238E27FC236}">
                    <a16:creationId xmlns:a16="http://schemas.microsoft.com/office/drawing/2014/main" id="{733095D3-45FE-4D38-A331-12C87852EE0A}"/>
                  </a:ext>
                </a:extLst>
              </p:cNvPr>
              <p:cNvSpPr>
                <a:spLocks noRot="1" noChangeAspect="1" noMove="1" noResize="1" noEditPoints="1" noAdjustHandles="1" noChangeArrowheads="1" noChangeShapeType="1" noTextEdit="1"/>
              </p:cNvSpPr>
              <p:nvPr/>
            </p:nvSpPr>
            <p:spPr>
              <a:xfrm>
                <a:off x="5734685" y="1825624"/>
                <a:ext cx="1308100" cy="9017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332F16E-09FB-4AA9-AF22-207F09FAB432}"/>
                  </a:ext>
                </a:extLst>
              </p:cNvPr>
              <p:cNvSpPr/>
              <p:nvPr/>
            </p:nvSpPr>
            <p:spPr>
              <a:xfrm>
                <a:off x="5734685" y="3081335"/>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4" name="矩形 13">
                <a:extLst>
                  <a:ext uri="{FF2B5EF4-FFF2-40B4-BE49-F238E27FC236}">
                    <a16:creationId xmlns:a16="http://schemas.microsoft.com/office/drawing/2014/main" id="{9332F16E-09FB-4AA9-AF22-207F09FAB432}"/>
                  </a:ext>
                </a:extLst>
              </p:cNvPr>
              <p:cNvSpPr>
                <a:spLocks noRot="1" noChangeAspect="1" noMove="1" noResize="1" noEditPoints="1" noAdjustHandles="1" noChangeArrowheads="1" noChangeShapeType="1" noTextEdit="1"/>
              </p:cNvSpPr>
              <p:nvPr/>
            </p:nvSpPr>
            <p:spPr>
              <a:xfrm>
                <a:off x="5734685" y="3081335"/>
                <a:ext cx="1308100" cy="9017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B86A144-E82B-4589-9889-281180F1B0AF}"/>
                  </a:ext>
                </a:extLst>
              </p:cNvPr>
              <p:cNvSpPr/>
              <p:nvPr/>
            </p:nvSpPr>
            <p:spPr>
              <a:xfrm>
                <a:off x="5734685" y="4337046"/>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矩形 14">
                <a:extLst>
                  <a:ext uri="{FF2B5EF4-FFF2-40B4-BE49-F238E27FC236}">
                    <a16:creationId xmlns:a16="http://schemas.microsoft.com/office/drawing/2014/main" id="{0B86A144-E82B-4589-9889-281180F1B0AF}"/>
                  </a:ext>
                </a:extLst>
              </p:cNvPr>
              <p:cNvSpPr>
                <a:spLocks noRot="1" noChangeAspect="1" noMove="1" noResize="1" noEditPoints="1" noAdjustHandles="1" noChangeArrowheads="1" noChangeShapeType="1" noTextEdit="1"/>
              </p:cNvSpPr>
              <p:nvPr/>
            </p:nvSpPr>
            <p:spPr>
              <a:xfrm>
                <a:off x="5734685" y="4337046"/>
                <a:ext cx="1308100" cy="901700"/>
              </a:xfrm>
              <a:prstGeom prst="rect">
                <a:avLst/>
              </a:prstGeom>
              <a:blipFill>
                <a:blip r:embed="rId17"/>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200C4EA9-0376-4E31-BD6B-FA96D7945C67}"/>
              </a:ext>
            </a:extLst>
          </p:cNvPr>
          <p:cNvSpPr/>
          <p:nvPr/>
        </p:nvSpPr>
        <p:spPr>
          <a:xfrm>
            <a:off x="3686810" y="181451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cxnSp>
        <p:nvCxnSpPr>
          <p:cNvPr id="44" name="直線單箭頭接點 43">
            <a:extLst>
              <a:ext uri="{FF2B5EF4-FFF2-40B4-BE49-F238E27FC236}">
                <a16:creationId xmlns:a16="http://schemas.microsoft.com/office/drawing/2014/main" id="{8D895597-566F-4EC1-970C-0F1119953CE9}"/>
              </a:ext>
            </a:extLst>
          </p:cNvPr>
          <p:cNvCxnSpPr>
            <a:cxnSpLocks/>
          </p:cNvCxnSpPr>
          <p:nvPr/>
        </p:nvCxnSpPr>
        <p:spPr>
          <a:xfrm>
            <a:off x="4749165" y="22891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4186D7A7-BF5F-475C-9085-0822D1F3ACDB}"/>
              </a:ext>
            </a:extLst>
          </p:cNvPr>
          <p:cNvCxnSpPr>
            <a:cxnSpLocks/>
          </p:cNvCxnSpPr>
          <p:nvPr/>
        </p:nvCxnSpPr>
        <p:spPr>
          <a:xfrm>
            <a:off x="4749165" y="35718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E2DCD39-80AE-4A0F-9015-54069C682563}"/>
              </a:ext>
            </a:extLst>
          </p:cNvPr>
          <p:cNvCxnSpPr>
            <a:cxnSpLocks/>
          </p:cNvCxnSpPr>
          <p:nvPr/>
        </p:nvCxnSpPr>
        <p:spPr>
          <a:xfrm>
            <a:off x="4749165" y="4800602"/>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933DD8C9-9CB0-4423-91D1-3A5A8D062CEA}"/>
              </a:ext>
            </a:extLst>
          </p:cNvPr>
          <p:cNvSpPr txBox="1"/>
          <p:nvPr/>
        </p:nvSpPr>
        <p:spPr>
          <a:xfrm>
            <a:off x="7080250" y="1930402"/>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0" name="文字方塊 49">
            <a:extLst>
              <a:ext uri="{FF2B5EF4-FFF2-40B4-BE49-F238E27FC236}">
                <a16:creationId xmlns:a16="http://schemas.microsoft.com/office/drawing/2014/main" id="{17EF16BF-726B-41EE-9C3E-EB79D038E4D6}"/>
              </a:ext>
            </a:extLst>
          </p:cNvPr>
          <p:cNvSpPr txBox="1"/>
          <p:nvPr/>
        </p:nvSpPr>
        <p:spPr>
          <a:xfrm>
            <a:off x="7080250" y="3245175"/>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1" name="文字方塊 50">
            <a:extLst>
              <a:ext uri="{FF2B5EF4-FFF2-40B4-BE49-F238E27FC236}">
                <a16:creationId xmlns:a16="http://schemas.microsoft.com/office/drawing/2014/main" id="{F29289BD-12AA-41DA-B339-99DB0C906730}"/>
              </a:ext>
            </a:extLst>
          </p:cNvPr>
          <p:cNvSpPr txBox="1"/>
          <p:nvPr/>
        </p:nvSpPr>
        <p:spPr>
          <a:xfrm>
            <a:off x="7073900" y="4475486"/>
            <a:ext cx="736600"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962998C8-3890-4FA2-B0A7-8A30130E77CA}"/>
                  </a:ext>
                </a:extLst>
              </p:cNvPr>
              <p:cNvSpPr/>
              <p:nvPr/>
            </p:nvSpPr>
            <p:spPr>
              <a:xfrm>
                <a:off x="5734685" y="563879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2" name="矩形 51">
                <a:extLst>
                  <a:ext uri="{FF2B5EF4-FFF2-40B4-BE49-F238E27FC236}">
                    <a16:creationId xmlns:a16="http://schemas.microsoft.com/office/drawing/2014/main" id="{962998C8-3890-4FA2-B0A7-8A30130E77CA}"/>
                  </a:ext>
                </a:extLst>
              </p:cNvPr>
              <p:cNvSpPr>
                <a:spLocks noRot="1" noChangeAspect="1" noMove="1" noResize="1" noEditPoints="1" noAdjustHandles="1" noChangeArrowheads="1" noChangeShapeType="1" noTextEdit="1"/>
              </p:cNvSpPr>
              <p:nvPr/>
            </p:nvSpPr>
            <p:spPr>
              <a:xfrm>
                <a:off x="5734685" y="5638794"/>
                <a:ext cx="1308100" cy="9017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0CFB8F61-86AA-4DEF-BBF9-09D98333DF4A}"/>
                  </a:ext>
                </a:extLst>
              </p:cNvPr>
              <p:cNvSpPr/>
              <p:nvPr/>
            </p:nvSpPr>
            <p:spPr>
              <a:xfrm>
                <a:off x="7231652" y="560999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3" name="矩形 52">
                <a:extLst>
                  <a:ext uri="{FF2B5EF4-FFF2-40B4-BE49-F238E27FC236}">
                    <a16:creationId xmlns:a16="http://schemas.microsoft.com/office/drawing/2014/main" id="{0CFB8F61-86AA-4DEF-BBF9-09D98333DF4A}"/>
                  </a:ext>
                </a:extLst>
              </p:cNvPr>
              <p:cNvSpPr>
                <a:spLocks noRot="1" noChangeAspect="1" noMove="1" noResize="1" noEditPoints="1" noAdjustHandles="1" noChangeArrowheads="1" noChangeShapeType="1" noTextEdit="1"/>
              </p:cNvSpPr>
              <p:nvPr/>
            </p:nvSpPr>
            <p:spPr>
              <a:xfrm>
                <a:off x="7231652" y="5609998"/>
                <a:ext cx="361950" cy="901700"/>
              </a:xfrm>
              <a:prstGeom prst="rect">
                <a:avLst/>
              </a:prstGeom>
              <a:blipFill>
                <a:blip r:embed="rId19"/>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41682141-8041-43AD-A081-B2402AFC9E3B}"/>
                  </a:ext>
                </a:extLst>
              </p:cNvPr>
              <p:cNvSpPr/>
              <p:nvPr/>
            </p:nvSpPr>
            <p:spPr>
              <a:xfrm>
                <a:off x="772441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4" name="矩形 53">
                <a:extLst>
                  <a:ext uri="{FF2B5EF4-FFF2-40B4-BE49-F238E27FC236}">
                    <a16:creationId xmlns:a16="http://schemas.microsoft.com/office/drawing/2014/main" id="{41682141-8041-43AD-A081-B2402AFC9E3B}"/>
                  </a:ext>
                </a:extLst>
              </p:cNvPr>
              <p:cNvSpPr>
                <a:spLocks noRot="1" noChangeAspect="1" noMove="1" noResize="1" noEditPoints="1" noAdjustHandles="1" noChangeArrowheads="1" noChangeShapeType="1" noTextEdit="1"/>
              </p:cNvSpPr>
              <p:nvPr/>
            </p:nvSpPr>
            <p:spPr>
              <a:xfrm>
                <a:off x="7724412" y="5611805"/>
                <a:ext cx="361950" cy="901700"/>
              </a:xfrm>
              <a:prstGeom prst="rect">
                <a:avLst/>
              </a:prstGeom>
              <a:blipFill>
                <a:blip r:embed="rId20"/>
                <a:stretch>
                  <a:fillRect l="-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56FAB27E-2D37-4008-96E1-AA3503BB8823}"/>
                  </a:ext>
                </a:extLst>
              </p:cNvPr>
              <p:cNvSpPr/>
              <p:nvPr/>
            </p:nvSpPr>
            <p:spPr>
              <a:xfrm>
                <a:off x="821717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5" name="矩形 54">
                <a:extLst>
                  <a:ext uri="{FF2B5EF4-FFF2-40B4-BE49-F238E27FC236}">
                    <a16:creationId xmlns:a16="http://schemas.microsoft.com/office/drawing/2014/main" id="{56FAB27E-2D37-4008-96E1-AA3503BB8823}"/>
                  </a:ext>
                </a:extLst>
              </p:cNvPr>
              <p:cNvSpPr>
                <a:spLocks noRot="1" noChangeAspect="1" noMove="1" noResize="1" noEditPoints="1" noAdjustHandles="1" noChangeArrowheads="1" noChangeShapeType="1" noTextEdit="1"/>
              </p:cNvSpPr>
              <p:nvPr/>
            </p:nvSpPr>
            <p:spPr>
              <a:xfrm>
                <a:off x="8217172" y="5611805"/>
                <a:ext cx="361950" cy="901700"/>
              </a:xfrm>
              <a:prstGeom prst="rect">
                <a:avLst/>
              </a:prstGeom>
              <a:blipFill>
                <a:blip r:embed="rId21"/>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0E8E8AB5-9953-4285-9D11-B829303E2197}"/>
                  </a:ext>
                </a:extLst>
              </p:cNvPr>
              <p:cNvSpPr/>
              <p:nvPr/>
            </p:nvSpPr>
            <p:spPr>
              <a:xfrm>
                <a:off x="3753486"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7" name="矩形 56">
                <a:extLst>
                  <a:ext uri="{FF2B5EF4-FFF2-40B4-BE49-F238E27FC236}">
                    <a16:creationId xmlns:a16="http://schemas.microsoft.com/office/drawing/2014/main" id="{0E8E8AB5-9953-4285-9D11-B829303E2197}"/>
                  </a:ext>
                </a:extLst>
              </p:cNvPr>
              <p:cNvSpPr>
                <a:spLocks noRot="1" noChangeAspect="1" noMove="1" noResize="1" noEditPoints="1" noAdjustHandles="1" noChangeArrowheads="1" noChangeShapeType="1" noTextEdit="1"/>
              </p:cNvSpPr>
              <p:nvPr/>
            </p:nvSpPr>
            <p:spPr>
              <a:xfrm>
                <a:off x="3753486" y="5631080"/>
                <a:ext cx="361950" cy="901700"/>
              </a:xfrm>
              <a:prstGeom prst="rect">
                <a:avLst/>
              </a:prstGeom>
              <a:blipFill>
                <a:blip r:embed="rId2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E9808E9F-1749-4CEA-8B4A-DE9DCA87E17B}"/>
                  </a:ext>
                </a:extLst>
              </p:cNvPr>
              <p:cNvSpPr/>
              <p:nvPr/>
            </p:nvSpPr>
            <p:spPr>
              <a:xfrm>
                <a:off x="4224067" y="562451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8" name="矩形 57">
                <a:extLst>
                  <a:ext uri="{FF2B5EF4-FFF2-40B4-BE49-F238E27FC236}">
                    <a16:creationId xmlns:a16="http://schemas.microsoft.com/office/drawing/2014/main" id="{E9808E9F-1749-4CEA-8B4A-DE9DCA87E17B}"/>
                  </a:ext>
                </a:extLst>
              </p:cNvPr>
              <p:cNvSpPr>
                <a:spLocks noRot="1" noChangeAspect="1" noMove="1" noResize="1" noEditPoints="1" noAdjustHandles="1" noChangeArrowheads="1" noChangeShapeType="1" noTextEdit="1"/>
              </p:cNvSpPr>
              <p:nvPr/>
            </p:nvSpPr>
            <p:spPr>
              <a:xfrm>
                <a:off x="4224067" y="5624512"/>
                <a:ext cx="361950" cy="901700"/>
              </a:xfrm>
              <a:prstGeom prst="rect">
                <a:avLst/>
              </a:prstGeom>
              <a:blipFill>
                <a:blip r:embed="rId23"/>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188A1F8E-DC15-4A4B-BC86-EE2405C8C172}"/>
                  </a:ext>
                </a:extLst>
              </p:cNvPr>
              <p:cNvSpPr/>
              <p:nvPr/>
            </p:nvSpPr>
            <p:spPr>
              <a:xfrm>
                <a:off x="4708254"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9" name="矩形 58">
                <a:extLst>
                  <a:ext uri="{FF2B5EF4-FFF2-40B4-BE49-F238E27FC236}">
                    <a16:creationId xmlns:a16="http://schemas.microsoft.com/office/drawing/2014/main" id="{188A1F8E-DC15-4A4B-BC86-EE2405C8C172}"/>
                  </a:ext>
                </a:extLst>
              </p:cNvPr>
              <p:cNvSpPr>
                <a:spLocks noRot="1" noChangeAspect="1" noMove="1" noResize="1" noEditPoints="1" noAdjustHandles="1" noChangeArrowheads="1" noChangeShapeType="1" noTextEdit="1"/>
              </p:cNvSpPr>
              <p:nvPr/>
            </p:nvSpPr>
            <p:spPr>
              <a:xfrm>
                <a:off x="4708254" y="5631080"/>
                <a:ext cx="361950" cy="901700"/>
              </a:xfrm>
              <a:prstGeom prst="rect">
                <a:avLst/>
              </a:prstGeom>
              <a:blipFill>
                <a:blip r:embed="rId24"/>
                <a:stretch>
                  <a:fillRect l="-19355"/>
                </a:stretch>
              </a:blipFill>
            </p:spPr>
            <p:txBody>
              <a:bodyPr/>
              <a:lstStyle/>
              <a:p>
                <a:r>
                  <a:rPr lang="zh-TW" altLang="en-US">
                    <a:noFill/>
                  </a:rPr>
                  <a:t> </a:t>
                </a:r>
              </a:p>
            </p:txBody>
          </p:sp>
        </mc:Fallback>
      </mc:AlternateContent>
      <p:sp>
        <p:nvSpPr>
          <p:cNvPr id="60" name="文字方塊 59">
            <a:extLst>
              <a:ext uri="{FF2B5EF4-FFF2-40B4-BE49-F238E27FC236}">
                <a16:creationId xmlns:a16="http://schemas.microsoft.com/office/drawing/2014/main" id="{CEF014D6-82A8-4050-89FA-1C201BB51076}"/>
              </a:ext>
            </a:extLst>
          </p:cNvPr>
          <p:cNvSpPr txBox="1"/>
          <p:nvPr/>
        </p:nvSpPr>
        <p:spPr>
          <a:xfrm>
            <a:off x="5070204" y="5816922"/>
            <a:ext cx="688929"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62" name="矩形 61">
            <a:extLst>
              <a:ext uri="{FF2B5EF4-FFF2-40B4-BE49-F238E27FC236}">
                <a16:creationId xmlns:a16="http://schemas.microsoft.com/office/drawing/2014/main" id="{3156D71E-2A64-4132-BD72-87BF5EA498AB}"/>
              </a:ext>
            </a:extLst>
          </p:cNvPr>
          <p:cNvSpPr/>
          <p:nvPr/>
        </p:nvSpPr>
        <p:spPr>
          <a:xfrm>
            <a:off x="3680143" y="311309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63" name="矩形 62">
            <a:extLst>
              <a:ext uri="{FF2B5EF4-FFF2-40B4-BE49-F238E27FC236}">
                <a16:creationId xmlns:a16="http://schemas.microsoft.com/office/drawing/2014/main" id="{1FDFD1D1-D334-48D9-AA97-6CA9BF8409F5}"/>
              </a:ext>
            </a:extLst>
          </p:cNvPr>
          <p:cNvSpPr/>
          <p:nvPr/>
        </p:nvSpPr>
        <p:spPr>
          <a:xfrm>
            <a:off x="3700145" y="435362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16" name="文字方塊 15">
            <a:extLst>
              <a:ext uri="{FF2B5EF4-FFF2-40B4-BE49-F238E27FC236}">
                <a16:creationId xmlns:a16="http://schemas.microsoft.com/office/drawing/2014/main" id="{3C7F86B5-6920-4037-9E09-F5E6EED3ADE4}"/>
              </a:ext>
            </a:extLst>
          </p:cNvPr>
          <p:cNvSpPr txBox="1"/>
          <p:nvPr/>
        </p:nvSpPr>
        <p:spPr>
          <a:xfrm>
            <a:off x="628650" y="5768635"/>
            <a:ext cx="1298575" cy="523220"/>
          </a:xfrm>
          <a:prstGeom prst="rect">
            <a:avLst/>
          </a:prstGeom>
          <a:noFill/>
        </p:spPr>
        <p:txBody>
          <a:bodyPr wrap="square" rtlCol="0">
            <a:spAutoFit/>
          </a:bodyPr>
          <a:lstStyle/>
          <a:p>
            <a:r>
              <a:rPr lang="en-US" altLang="zh-TW" sz="2800" b="1" dirty="0"/>
              <a:t>Batch</a:t>
            </a:r>
            <a:endParaRPr lang="zh-TW" altLang="en-US" sz="2800" b="1" dirty="0"/>
          </a:p>
        </p:txBody>
      </p:sp>
    </p:spTree>
    <p:extLst>
      <p:ext uri="{BB962C8B-B14F-4D97-AF65-F5344CB8AC3E}">
        <p14:creationId xmlns:p14="http://schemas.microsoft.com/office/powerpoint/2010/main" val="39256965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6" grpId="0" animBg="1"/>
      <p:bldP spid="41" grpId="0" animBg="1"/>
      <p:bldP spid="37" grpId="0" animBg="1"/>
      <p:bldP spid="35"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animBg="1"/>
      <p:bldP spid="49" grpId="0"/>
      <p:bldP spid="50" grpId="0"/>
      <p:bldP spid="51" grpId="0"/>
      <p:bldP spid="52" grpId="0" animBg="1"/>
      <p:bldP spid="53" grpId="0" animBg="1"/>
      <p:bldP spid="54" grpId="0" animBg="1"/>
      <p:bldP spid="55" grpId="0" animBg="1"/>
      <p:bldP spid="57" grpId="0" animBg="1"/>
      <p:bldP spid="58" grpId="0" animBg="1"/>
      <p:bldP spid="59" grpId="0" animBg="1"/>
      <p:bldP spid="60" grpId="0"/>
      <p:bldP spid="62" grpId="0" animBg="1"/>
      <p:bldP spid="63"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單箭頭接點 41">
            <a:extLst>
              <a:ext uri="{FF2B5EF4-FFF2-40B4-BE49-F238E27FC236}">
                <a16:creationId xmlns:a16="http://schemas.microsoft.com/office/drawing/2014/main" id="{7E9936E0-CEAB-4DF5-8890-F07D8CC4914D}"/>
              </a:ext>
            </a:extLst>
          </p:cNvPr>
          <p:cNvCxnSpPr>
            <a:cxnSpLocks/>
            <a:stCxn id="12" idx="3"/>
            <a:endCxn id="62" idx="1"/>
          </p:cNvCxnSpPr>
          <p:nvPr/>
        </p:nvCxnSpPr>
        <p:spPr>
          <a:xfrm>
            <a:off x="3333750" y="4803774"/>
            <a:ext cx="1073513"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D4FFBEB-BC73-4046-A39C-1A5D539A52C9}"/>
              </a:ext>
            </a:extLst>
          </p:cNvPr>
          <p:cNvCxnSpPr>
            <a:cxnSpLocks/>
            <a:stCxn id="11" idx="3"/>
            <a:endCxn id="62" idx="1"/>
          </p:cNvCxnSpPr>
          <p:nvPr/>
        </p:nvCxnSpPr>
        <p:spPr>
          <a:xfrm>
            <a:off x="3321050" y="3548063"/>
            <a:ext cx="1086213"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3680D474-8DCC-4157-94B6-F101A3FEF7E4}"/>
              </a:ext>
            </a:extLst>
          </p:cNvPr>
          <p:cNvCxnSpPr>
            <a:cxnSpLocks/>
            <a:endCxn id="62" idx="1"/>
          </p:cNvCxnSpPr>
          <p:nvPr/>
        </p:nvCxnSpPr>
        <p:spPr>
          <a:xfrm>
            <a:off x="3249749" y="2273302"/>
            <a:ext cx="1157514" cy="37607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4" name="直線單箭頭接點 63">
            <a:extLst>
              <a:ext uri="{FF2B5EF4-FFF2-40B4-BE49-F238E27FC236}">
                <a16:creationId xmlns:a16="http://schemas.microsoft.com/office/drawing/2014/main" id="{B1BA1A23-40BF-43EB-BDB7-C2338420249F}"/>
              </a:ext>
            </a:extLst>
          </p:cNvPr>
          <p:cNvCxnSpPr>
            <a:cxnSpLocks/>
            <a:stCxn id="10" idx="3"/>
            <a:endCxn id="63" idx="1"/>
          </p:cNvCxnSpPr>
          <p:nvPr/>
        </p:nvCxnSpPr>
        <p:spPr>
          <a:xfrm>
            <a:off x="3333750" y="2292352"/>
            <a:ext cx="2425156" cy="37417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2A46C938-A472-477F-85B9-96945E87D18B}"/>
              </a:ext>
            </a:extLst>
          </p:cNvPr>
          <p:cNvCxnSpPr>
            <a:cxnSpLocks/>
            <a:stCxn id="11" idx="3"/>
            <a:endCxn id="63" idx="1"/>
          </p:cNvCxnSpPr>
          <p:nvPr/>
        </p:nvCxnSpPr>
        <p:spPr>
          <a:xfrm>
            <a:off x="3321050" y="3548063"/>
            <a:ext cx="2437856"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5037F6F3-2704-48AD-95CC-B37F7FDCC427}"/>
              </a:ext>
            </a:extLst>
          </p:cNvPr>
          <p:cNvCxnSpPr>
            <a:cxnSpLocks/>
            <a:stCxn id="12" idx="3"/>
            <a:endCxn id="63" idx="1"/>
          </p:cNvCxnSpPr>
          <p:nvPr/>
        </p:nvCxnSpPr>
        <p:spPr>
          <a:xfrm>
            <a:off x="3333750" y="4803774"/>
            <a:ext cx="2425156"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0651EED1-671B-4609-BED3-2D5D139364DB}"/>
                  </a:ext>
                </a:extLst>
              </p:cNvPr>
              <p:cNvSpPr txBox="1"/>
              <p:nvPr/>
            </p:nvSpPr>
            <p:spPr>
              <a:xfrm>
                <a:off x="4817428" y="1439447"/>
                <a:ext cx="158928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e>
                      </m:nary>
                    </m:oMath>
                  </m:oMathPara>
                </a14:m>
                <a:endParaRPr lang="zh-TW" altLang="en-US" sz="2400" dirty="0"/>
              </a:p>
            </p:txBody>
          </p:sp>
        </mc:Choice>
        <mc:Fallback xmlns="">
          <p:sp>
            <p:nvSpPr>
              <p:cNvPr id="70" name="文字方塊 69">
                <a:extLst>
                  <a:ext uri="{FF2B5EF4-FFF2-40B4-BE49-F238E27FC236}">
                    <a16:creationId xmlns:a16="http://schemas.microsoft.com/office/drawing/2014/main" id="{0651EED1-671B-4609-BED3-2D5D139364DB}"/>
                  </a:ext>
                </a:extLst>
              </p:cNvPr>
              <p:cNvSpPr txBox="1">
                <a:spLocks noRot="1" noChangeAspect="1" noMove="1" noResize="1" noEditPoints="1" noAdjustHandles="1" noChangeArrowheads="1" noChangeShapeType="1" noTextEdit="1"/>
              </p:cNvSpPr>
              <p:nvPr/>
            </p:nvSpPr>
            <p:spPr>
              <a:xfrm>
                <a:off x="4817428" y="1439447"/>
                <a:ext cx="1589281" cy="1038298"/>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4817428" y="2682349"/>
                <a:ext cx="2725361" cy="1436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r>
                        <a:rPr lang="en-US" altLang="zh-TW" sz="2400" b="0" i="1" smtClean="0">
                          <a:latin typeface="Cambria Math" panose="02040503050406030204" pitchFamily="18" charset="0"/>
                        </a:rPr>
                        <m:t>=</m:t>
                      </m:r>
                      <m:rad>
                        <m:radPr>
                          <m:degHide m:val="on"/>
                          <m:ctrlPr>
                            <a:rPr lang="en-US" altLang="zh-TW" sz="2400" b="0" i="1" smtClean="0">
                              <a:latin typeface="Cambria Math" panose="02040503050406030204" pitchFamily="18" charset="0"/>
                            </a:rPr>
                          </m:ctrlPr>
                        </m:radPr>
                        <m:deg/>
                        <m:e>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3</m:t>
                              </m:r>
                            </m:sup>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𝜇</m:t>
                                      </m:r>
                                    </m:e>
                                  </m:d>
                                </m:e>
                                <m:sup>
                                  <m:r>
                                    <a:rPr lang="en-US" altLang="zh-TW" sz="2400" b="0" i="1" smtClean="0">
                                      <a:latin typeface="Cambria Math" panose="02040503050406030204" pitchFamily="18" charset="0"/>
                                    </a:rPr>
                                    <m:t>2</m:t>
                                  </m:r>
                                </m:sup>
                              </m:sSup>
                            </m:e>
                          </m:nary>
                        </m:e>
                      </m:rad>
                    </m:oMath>
                  </m:oMathPara>
                </a14:m>
                <a:endParaRPr lang="zh-TW" altLang="en-US" sz="24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4817428" y="2682349"/>
                <a:ext cx="2725361" cy="143686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1342571" y="5619881"/>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1342571" y="5619881"/>
                <a:ext cx="2153557" cy="842923"/>
              </a:xfrm>
              <a:prstGeom prst="rect">
                <a:avLst/>
              </a:prstGeom>
              <a:blipFill>
                <a:blip r:embed="rId16"/>
                <a:stretch>
                  <a:fillRect l="-4237" t="-5797" b="-15942"/>
                </a:stretch>
              </a:blipFill>
            </p:spPr>
            <p:txBody>
              <a:bodyPr/>
              <a:lstStyle/>
              <a:p>
                <a:r>
                  <a:rPr lang="zh-TW" altLang="en-US">
                    <a:noFill/>
                  </a:rPr>
                  <a:t> </a:t>
                </a:r>
              </a:p>
            </p:txBody>
          </p:sp>
        </mc:Fallback>
      </mc:AlternateContent>
      <p:sp>
        <p:nvSpPr>
          <p:cNvPr id="31" name="矩形 30">
            <a:extLst>
              <a:ext uri="{FF2B5EF4-FFF2-40B4-BE49-F238E27FC236}">
                <a16:creationId xmlns:a16="http://schemas.microsoft.com/office/drawing/2014/main" id="{C2404FFC-36F3-4FAC-A0A9-68EF5F135294}"/>
              </a:ext>
            </a:extLst>
          </p:cNvPr>
          <p:cNvSpPr/>
          <p:nvPr/>
        </p:nvSpPr>
        <p:spPr>
          <a:xfrm>
            <a:off x="5143501" y="4189095"/>
            <a:ext cx="3890554" cy="1200329"/>
          </a:xfrm>
          <a:prstGeom prst="rect">
            <a:avLst/>
          </a:prstGeom>
        </p:spPr>
        <p:txBody>
          <a:bodyPr wrap="square">
            <a:spAutoFit/>
          </a:bodyPr>
          <a:lstStyle/>
          <a:p>
            <a:pPr lvl="1"/>
            <a:r>
              <a:rPr lang="en-US" altLang="zh-TW" sz="2400" dirty="0">
                <a:solidFill>
                  <a:srgbClr val="FF0000"/>
                </a:solidFill>
              </a:rPr>
              <a:t>Note: Batch normalization cannot be applied on small batch.</a:t>
            </a:r>
          </a:p>
        </p:txBody>
      </p:sp>
    </p:spTree>
    <p:extLst>
      <p:ext uri="{BB962C8B-B14F-4D97-AF65-F5344CB8AC3E}">
        <p14:creationId xmlns:p14="http://schemas.microsoft.com/office/powerpoint/2010/main" val="1298248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0" grpId="0"/>
      <p:bldP spid="71" grpId="0"/>
      <p:bldP spid="72"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6352328" y="478914"/>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6352328" y="478914"/>
                <a:ext cx="1794722" cy="879793"/>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p:nvPr/>
        </p:nvCxnSpPr>
        <p:spPr>
          <a:xfrm>
            <a:off x="7931150"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375650" y="434993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375650" y="4349934"/>
                <a:ext cx="361950" cy="901700"/>
              </a:xfrm>
              <a:prstGeom prst="rect">
                <a:avLst/>
              </a:prstGeom>
              <a:blipFill>
                <a:blip r:embed="rId17"/>
                <a:stretch>
                  <a:fillRect l="-22951"/>
                </a:stretch>
              </a:blipFill>
            </p:spPr>
            <p:txBody>
              <a:bodyPr/>
              <a:lstStyle/>
              <a:p>
                <a:r>
                  <a:rPr lang="zh-TW" altLang="en-US">
                    <a:noFill/>
                  </a:rPr>
                  <a:t> </a:t>
                </a:r>
              </a:p>
            </p:txBody>
          </p:sp>
        </mc:Fallback>
      </mc:AlternateContent>
      <p:cxnSp>
        <p:nvCxnSpPr>
          <p:cNvPr id="33" name="直線單箭頭接點 32">
            <a:extLst>
              <a:ext uri="{FF2B5EF4-FFF2-40B4-BE49-F238E27FC236}">
                <a16:creationId xmlns:a16="http://schemas.microsoft.com/office/drawing/2014/main" id="{C413781B-C1F5-47D2-9A8F-B9260CBDC0FD}"/>
              </a:ext>
            </a:extLst>
          </p:cNvPr>
          <p:cNvCxnSpPr/>
          <p:nvPr/>
        </p:nvCxnSpPr>
        <p:spPr>
          <a:xfrm>
            <a:off x="7931150"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375650" y="309739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375650" y="3097395"/>
                <a:ext cx="361950" cy="901700"/>
              </a:xfrm>
              <a:prstGeom prst="rect">
                <a:avLst/>
              </a:prstGeom>
              <a:blipFill>
                <a:blip r:embed="rId18"/>
                <a:stretch>
                  <a:fillRect l="-22951"/>
                </a:stretch>
              </a:blipFill>
            </p:spPr>
            <p:txBody>
              <a:bodyPr/>
              <a:lstStyle/>
              <a:p>
                <a:r>
                  <a:rPr lang="zh-TW" altLang="en-US">
                    <a:noFill/>
                  </a:rPr>
                  <a:t> </a:t>
                </a:r>
              </a:p>
            </p:txBody>
          </p:sp>
        </mc:Fallback>
      </mc:AlternateContent>
      <p:cxnSp>
        <p:nvCxnSpPr>
          <p:cNvPr id="35" name="直線單箭頭接點 34">
            <a:extLst>
              <a:ext uri="{FF2B5EF4-FFF2-40B4-BE49-F238E27FC236}">
                <a16:creationId xmlns:a16="http://schemas.microsoft.com/office/drawing/2014/main" id="{2426FD0F-75FD-46C9-B3F6-0926F96FDA0C}"/>
              </a:ext>
            </a:extLst>
          </p:cNvPr>
          <p:cNvCxnSpPr/>
          <p:nvPr/>
        </p:nvCxnSpPr>
        <p:spPr>
          <a:xfrm>
            <a:off x="7933690"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378190" y="183057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378190" y="1830573"/>
                <a:ext cx="361950" cy="901700"/>
              </a:xfrm>
              <a:prstGeom prst="rect">
                <a:avLst/>
              </a:prstGeom>
              <a:blipFill>
                <a:blip r:embed="rId19"/>
                <a:stretch>
                  <a:fillRect l="-20968"/>
                </a:stretch>
              </a:blipFill>
            </p:spPr>
            <p:txBody>
              <a:bodyPr/>
              <a:lstStyle/>
              <a:p>
                <a:r>
                  <a:rPr lang="zh-TW" altLang="en-US">
                    <a:noFill/>
                  </a:rPr>
                  <a:t> </a:t>
                </a:r>
              </a:p>
            </p:txBody>
          </p:sp>
        </mc:Fallback>
      </mc:AlternateContent>
      <p:sp>
        <p:nvSpPr>
          <p:cNvPr id="37" name="矩形 36">
            <a:extLst>
              <a:ext uri="{FF2B5EF4-FFF2-40B4-BE49-F238E27FC236}">
                <a16:creationId xmlns:a16="http://schemas.microsoft.com/office/drawing/2014/main" id="{5364DB7F-8267-4392-B4E1-FF4005E7A7B3}"/>
              </a:ext>
            </a:extLst>
          </p:cNvPr>
          <p:cNvSpPr/>
          <p:nvPr/>
        </p:nvSpPr>
        <p:spPr>
          <a:xfrm>
            <a:off x="7573645" y="181152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39" name="矩形 38">
            <a:extLst>
              <a:ext uri="{FF2B5EF4-FFF2-40B4-BE49-F238E27FC236}">
                <a16:creationId xmlns:a16="http://schemas.microsoft.com/office/drawing/2014/main" id="{F8856DBA-F217-481E-94C8-9CA0CB9C7E5E}"/>
              </a:ext>
            </a:extLst>
          </p:cNvPr>
          <p:cNvSpPr/>
          <p:nvPr/>
        </p:nvSpPr>
        <p:spPr>
          <a:xfrm>
            <a:off x="7566978" y="311010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40" name="矩形 39">
            <a:extLst>
              <a:ext uri="{FF2B5EF4-FFF2-40B4-BE49-F238E27FC236}">
                <a16:creationId xmlns:a16="http://schemas.microsoft.com/office/drawing/2014/main" id="{B8A93E1F-9C40-49EF-977C-5DA0EFE0EEF0}"/>
              </a:ext>
            </a:extLst>
          </p:cNvPr>
          <p:cNvSpPr/>
          <p:nvPr/>
        </p:nvSpPr>
        <p:spPr>
          <a:xfrm>
            <a:off x="7586980" y="435063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45" name="直線單箭頭接點 44">
            <a:extLst>
              <a:ext uri="{FF2B5EF4-FFF2-40B4-BE49-F238E27FC236}">
                <a16:creationId xmlns:a16="http://schemas.microsoft.com/office/drawing/2014/main" id="{F3CECF99-FDE8-49F3-B3AB-96FCDA744ACE}"/>
              </a:ext>
            </a:extLst>
          </p:cNvPr>
          <p:cNvCxnSpPr/>
          <p:nvPr/>
        </p:nvCxnSpPr>
        <p:spPr>
          <a:xfrm>
            <a:off x="7099436"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5A9E7A1-97DB-48E0-834F-D096AD090FDE}"/>
              </a:ext>
            </a:extLst>
          </p:cNvPr>
          <p:cNvCxnSpPr/>
          <p:nvPr/>
        </p:nvCxnSpPr>
        <p:spPr>
          <a:xfrm>
            <a:off x="7099436"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BE9C97A-A331-4C9B-A4A9-FDCA63DCA7C7}"/>
              </a:ext>
            </a:extLst>
          </p:cNvPr>
          <p:cNvCxnSpPr/>
          <p:nvPr/>
        </p:nvCxnSpPr>
        <p:spPr>
          <a:xfrm>
            <a:off x="7101976"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78" name="文字方塊 77">
            <a:extLst>
              <a:ext uri="{FF2B5EF4-FFF2-40B4-BE49-F238E27FC236}">
                <a16:creationId xmlns:a16="http://schemas.microsoft.com/office/drawing/2014/main" id="{2922385D-C276-4AE5-BF2F-2CA0DBC6701E}"/>
              </a:ext>
            </a:extLst>
          </p:cNvPr>
          <p:cNvSpPr txBox="1"/>
          <p:nvPr/>
        </p:nvSpPr>
        <p:spPr>
          <a:xfrm>
            <a:off x="6426926" y="5655551"/>
            <a:ext cx="2485072" cy="830997"/>
          </a:xfrm>
          <a:prstGeom prst="rect">
            <a:avLst/>
          </a:prstGeom>
          <a:noFill/>
        </p:spPr>
        <p:txBody>
          <a:bodyPr wrap="square" rtlCol="0">
            <a:spAutoFit/>
          </a:bodyPr>
          <a:lstStyle/>
          <a:p>
            <a:r>
              <a:rPr lang="en-US" altLang="zh-TW" sz="2400" dirty="0">
                <a:solidFill>
                  <a:srgbClr val="FF0000"/>
                </a:solidFill>
              </a:rPr>
              <a:t>How to do </a:t>
            </a:r>
            <a:r>
              <a:rPr lang="en-US" altLang="zh-TW" sz="2400" dirty="0" err="1">
                <a:solidFill>
                  <a:srgbClr val="FF0000"/>
                </a:solidFill>
              </a:rPr>
              <a:t>backpropogation</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7115583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37" grpId="0" animBg="1"/>
      <p:bldP spid="39" grpId="0" animBg="1"/>
      <p:bldP spid="40" grpId="0" animBg="1"/>
      <p:bldP spid="41" grpId="0" animBg="1"/>
      <p:bldP spid="43" grpId="0" animBg="1"/>
      <p:bldP spid="44" grpId="0" animBg="1"/>
      <p:bldP spid="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5744641" y="1178230"/>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5744641" y="1178230"/>
                <a:ext cx="2893660" cy="444802"/>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a:cxnSpLocks/>
            <a:stCxn id="44" idx="3"/>
          </p:cNvCxnSpPr>
          <p:nvPr/>
        </p:nvCxnSpPr>
        <p:spPr>
          <a:xfrm flipV="1">
            <a:off x="7099436" y="48006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708934"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708934" y="4352924"/>
                <a:ext cx="361950" cy="901700"/>
              </a:xfrm>
              <a:prstGeom prst="rect">
                <a:avLst/>
              </a:prstGeom>
              <a:blipFill>
                <a:blip r:embed="rId17"/>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708934"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708934" y="3100385"/>
                <a:ext cx="361950" cy="901700"/>
              </a:xfrm>
              <a:prstGeom prst="rect">
                <a:avLst/>
              </a:prstGeom>
              <a:blipFill>
                <a:blip r:embed="rId18"/>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711474"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711474" y="1833563"/>
                <a:ext cx="361950" cy="901700"/>
              </a:xfrm>
              <a:prstGeom prst="rect">
                <a:avLst/>
              </a:prstGeom>
              <a:blipFill>
                <a:blip r:embed="rId19"/>
                <a:stretch>
                  <a:fillRect l="-19672" r="-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C89A973A-DBB1-42D1-AB99-487A73AAC690}"/>
                  </a:ext>
                </a:extLst>
              </p:cNvPr>
              <p:cNvSpPr/>
              <p:nvPr/>
            </p:nvSpPr>
            <p:spPr>
              <a:xfrm>
                <a:off x="7086108"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𝛽</m:t>
                      </m:r>
                    </m:oMath>
                  </m:oMathPara>
                </a14:m>
                <a:endParaRPr lang="zh-TW" altLang="en-US" sz="2400" dirty="0"/>
              </a:p>
            </p:txBody>
          </p:sp>
        </mc:Choice>
        <mc:Fallback xmlns="">
          <p:sp>
            <p:nvSpPr>
              <p:cNvPr id="51" name="矩形 50">
                <a:extLst>
                  <a:ext uri="{FF2B5EF4-FFF2-40B4-BE49-F238E27FC236}">
                    <a16:creationId xmlns:a16="http://schemas.microsoft.com/office/drawing/2014/main" id="{C89A973A-DBB1-42D1-AB99-487A73AAC690}"/>
                  </a:ext>
                </a:extLst>
              </p:cNvPr>
              <p:cNvSpPr>
                <a:spLocks noRot="1" noChangeAspect="1" noMove="1" noResize="1" noEditPoints="1" noAdjustHandles="1" noChangeArrowheads="1" noChangeShapeType="1" noTextEdit="1"/>
              </p:cNvSpPr>
              <p:nvPr/>
            </p:nvSpPr>
            <p:spPr>
              <a:xfrm>
                <a:off x="7086108" y="5575296"/>
                <a:ext cx="355600" cy="917578"/>
              </a:xfrm>
              <a:prstGeom prst="rect">
                <a:avLst/>
              </a:prstGeom>
              <a:blipFill>
                <a:blip r:embed="rId23"/>
                <a:stretch>
                  <a:fillRect l="-22951" r="-327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6D8C7D59-A252-4459-9E82-5CBF82E17F9B}"/>
                  </a:ext>
                </a:extLst>
              </p:cNvPr>
              <p:cNvSpPr/>
              <p:nvPr/>
            </p:nvSpPr>
            <p:spPr>
              <a:xfrm>
                <a:off x="7709088"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𝛾</m:t>
                      </m:r>
                    </m:oMath>
                  </m:oMathPara>
                </a14:m>
                <a:endParaRPr lang="zh-TW" altLang="en-US" sz="2400" dirty="0"/>
              </a:p>
            </p:txBody>
          </p:sp>
        </mc:Choice>
        <mc:Fallback xmlns="">
          <p:sp>
            <p:nvSpPr>
              <p:cNvPr id="55" name="矩形 54">
                <a:extLst>
                  <a:ext uri="{FF2B5EF4-FFF2-40B4-BE49-F238E27FC236}">
                    <a16:creationId xmlns:a16="http://schemas.microsoft.com/office/drawing/2014/main" id="{6D8C7D59-A252-4459-9E82-5CBF82E17F9B}"/>
                  </a:ext>
                </a:extLst>
              </p:cNvPr>
              <p:cNvSpPr>
                <a:spLocks noRot="1" noChangeAspect="1" noMove="1" noResize="1" noEditPoints="1" noAdjustHandles="1" noChangeArrowheads="1" noChangeShapeType="1" noTextEdit="1"/>
              </p:cNvSpPr>
              <p:nvPr/>
            </p:nvSpPr>
            <p:spPr>
              <a:xfrm>
                <a:off x="7709088" y="5575296"/>
                <a:ext cx="355600" cy="917578"/>
              </a:xfrm>
              <a:prstGeom prst="rect">
                <a:avLst/>
              </a:prstGeom>
              <a:blipFill>
                <a:blip r:embed="rId24"/>
                <a:stretch>
                  <a:fillRect l="-11667"/>
                </a:stretch>
              </a:blipFill>
            </p:spPr>
            <p:txBody>
              <a:bodyPr/>
              <a:lstStyle/>
              <a:p>
                <a:r>
                  <a:rPr lang="zh-TW" altLang="en-US">
                    <a:noFill/>
                  </a:rPr>
                  <a:t> </a:t>
                </a:r>
              </a:p>
            </p:txBody>
          </p:sp>
        </mc:Fallback>
      </mc:AlternateContent>
      <p:cxnSp>
        <p:nvCxnSpPr>
          <p:cNvPr id="58" name="直線單箭頭接點 57">
            <a:extLst>
              <a:ext uri="{FF2B5EF4-FFF2-40B4-BE49-F238E27FC236}">
                <a16:creationId xmlns:a16="http://schemas.microsoft.com/office/drawing/2014/main" id="{B080ADF8-A8E2-43E2-8CA6-277F916D172C}"/>
              </a:ext>
            </a:extLst>
          </p:cNvPr>
          <p:cNvCxnSpPr>
            <a:cxnSpLocks/>
          </p:cNvCxnSpPr>
          <p:nvPr/>
        </p:nvCxnSpPr>
        <p:spPr>
          <a:xfrm flipV="1">
            <a:off x="7112136" y="3545073"/>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9081E563-B2FB-47E9-953F-40081B7D4F23}"/>
              </a:ext>
            </a:extLst>
          </p:cNvPr>
          <p:cNvCxnSpPr>
            <a:cxnSpLocks/>
          </p:cNvCxnSpPr>
          <p:nvPr/>
        </p:nvCxnSpPr>
        <p:spPr>
          <a:xfrm flipV="1">
            <a:off x="7068923" y="22733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62457771-EE66-4B7F-AFDB-0A21A52E9ECC}"/>
              </a:ext>
            </a:extLst>
          </p:cNvPr>
          <p:cNvCxnSpPr>
            <a:cxnSpLocks/>
            <a:stCxn id="51" idx="0"/>
          </p:cNvCxnSpPr>
          <p:nvPr/>
        </p:nvCxnSpPr>
        <p:spPr>
          <a:xfrm flipV="1">
            <a:off x="7263908" y="2306374"/>
            <a:ext cx="140181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A1768F9B-7B62-42E1-BE6D-2ABD0BD35B12}"/>
              </a:ext>
            </a:extLst>
          </p:cNvPr>
          <p:cNvCxnSpPr>
            <a:cxnSpLocks/>
            <a:stCxn id="51" idx="0"/>
            <a:endCxn id="34" idx="1"/>
          </p:cNvCxnSpPr>
          <p:nvPr/>
        </p:nvCxnSpPr>
        <p:spPr>
          <a:xfrm flipV="1">
            <a:off x="7263908" y="3551235"/>
            <a:ext cx="144502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CE6F9DFC-3D74-4B60-A13E-D3F3B24A1FE4}"/>
              </a:ext>
            </a:extLst>
          </p:cNvPr>
          <p:cNvCxnSpPr>
            <a:cxnSpLocks/>
            <a:stCxn id="51" idx="0"/>
            <a:endCxn id="32" idx="1"/>
          </p:cNvCxnSpPr>
          <p:nvPr/>
        </p:nvCxnSpPr>
        <p:spPr>
          <a:xfrm flipV="1">
            <a:off x="7263908" y="4803774"/>
            <a:ext cx="144502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1EAFFD9E-F580-42D9-9223-55AFEA24967B}"/>
              </a:ext>
            </a:extLst>
          </p:cNvPr>
          <p:cNvCxnSpPr>
            <a:cxnSpLocks/>
            <a:stCxn id="55" idx="0"/>
            <a:endCxn id="36" idx="1"/>
          </p:cNvCxnSpPr>
          <p:nvPr/>
        </p:nvCxnSpPr>
        <p:spPr>
          <a:xfrm flipV="1">
            <a:off x="7886888" y="2284413"/>
            <a:ext cx="824586" cy="32908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B9093812-96FB-4775-A06B-B4877257A553}"/>
              </a:ext>
            </a:extLst>
          </p:cNvPr>
          <p:cNvCxnSpPr>
            <a:cxnSpLocks/>
            <a:stCxn id="55" idx="0"/>
            <a:endCxn id="34" idx="1"/>
          </p:cNvCxnSpPr>
          <p:nvPr/>
        </p:nvCxnSpPr>
        <p:spPr>
          <a:xfrm flipV="1">
            <a:off x="7886888" y="3551235"/>
            <a:ext cx="82204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523C6BA-D5CE-4BAA-B6C3-A8A0223137F7}"/>
              </a:ext>
            </a:extLst>
          </p:cNvPr>
          <p:cNvCxnSpPr>
            <a:cxnSpLocks/>
            <a:stCxn id="55" idx="0"/>
            <a:endCxn id="32" idx="1"/>
          </p:cNvCxnSpPr>
          <p:nvPr/>
        </p:nvCxnSpPr>
        <p:spPr>
          <a:xfrm flipV="1">
            <a:off x="7886888" y="4803774"/>
            <a:ext cx="82204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37474E5F-F48F-46C2-AA40-0132F6C00564}"/>
                  </a:ext>
                </a:extLst>
              </p:cNvPr>
              <p:cNvSpPr txBox="1"/>
              <p:nvPr/>
            </p:nvSpPr>
            <p:spPr>
              <a:xfrm>
                <a:off x="6008400" y="134600"/>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56" name="文字方塊 55">
                <a:extLst>
                  <a:ext uri="{FF2B5EF4-FFF2-40B4-BE49-F238E27FC236}">
                    <a16:creationId xmlns:a16="http://schemas.microsoft.com/office/drawing/2014/main" id="{37474E5F-F48F-46C2-AA40-0132F6C00564}"/>
                  </a:ext>
                </a:extLst>
              </p:cNvPr>
              <p:cNvSpPr txBox="1">
                <a:spLocks noRot="1" noChangeAspect="1" noMove="1" noResize="1" noEditPoints="1" noAdjustHandles="1" noChangeArrowheads="1" noChangeShapeType="1" noTextEdit="1"/>
              </p:cNvSpPr>
              <p:nvPr/>
            </p:nvSpPr>
            <p:spPr>
              <a:xfrm>
                <a:off x="6008400" y="134600"/>
                <a:ext cx="1794722" cy="879793"/>
              </a:xfrm>
              <a:prstGeom prst="rect">
                <a:avLst/>
              </a:prstGeom>
              <a:blipFill>
                <a:blip r:embed="rId2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841337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51" grpId="0" animBg="1"/>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p:sp>
        <p:nvSpPr>
          <p:cNvPr id="3" name="內容版面配置區 2">
            <a:extLst>
              <a:ext uri="{FF2B5EF4-FFF2-40B4-BE49-F238E27FC236}">
                <a16:creationId xmlns:a16="http://schemas.microsoft.com/office/drawing/2014/main" id="{CF0AF531-7523-4305-B27B-65E2C2777EEE}"/>
              </a:ext>
            </a:extLst>
          </p:cNvPr>
          <p:cNvSpPr>
            <a:spLocks noGrp="1"/>
          </p:cNvSpPr>
          <p:nvPr>
            <p:ph idx="1"/>
          </p:nvPr>
        </p:nvSpPr>
        <p:spPr/>
        <p:txBody>
          <a:bodyPr>
            <a:normAutofit/>
          </a:bodyPr>
          <a:lstStyle/>
          <a:p>
            <a:r>
              <a:rPr lang="en-US" altLang="zh-TW" dirty="0"/>
              <a:t>At testing stage:</a:t>
            </a:r>
            <a:endParaRPr lang="zh-TW" altLang="en-US" dirty="0"/>
          </a:p>
        </p:txBody>
      </p:sp>
      <p:cxnSp>
        <p:nvCxnSpPr>
          <p:cNvPr id="16" name="直線單箭頭接點 15">
            <a:extLst>
              <a:ext uri="{FF2B5EF4-FFF2-40B4-BE49-F238E27FC236}">
                <a16:creationId xmlns:a16="http://schemas.microsoft.com/office/drawing/2014/main" id="{4F8CFB36-D193-4DF8-BC56-291203C4BAE3}"/>
              </a:ext>
            </a:extLst>
          </p:cNvPr>
          <p:cNvCxnSpPr/>
          <p:nvPr/>
        </p:nvCxnSpPr>
        <p:spPr>
          <a:xfrm>
            <a:off x="2217934" y="308159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D5DD5BA-BF1B-494F-9DF1-ACE836411AD1}"/>
                  </a:ext>
                </a:extLst>
              </p:cNvPr>
              <p:cNvSpPr/>
              <p:nvPr/>
            </p:nvSpPr>
            <p:spPr>
              <a:xfrm>
                <a:off x="458984" y="2633921"/>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𝑥</m:t>
                      </m:r>
                    </m:oMath>
                  </m:oMathPara>
                </a14:m>
                <a:endParaRPr lang="zh-TW" altLang="en-US" sz="2400" dirty="0"/>
              </a:p>
            </p:txBody>
          </p:sp>
        </mc:Choice>
        <mc:Fallback xmlns="">
          <p:sp>
            <p:nvSpPr>
              <p:cNvPr id="17" name="矩形 16">
                <a:extLst>
                  <a:ext uri="{FF2B5EF4-FFF2-40B4-BE49-F238E27FC236}">
                    <a16:creationId xmlns:a16="http://schemas.microsoft.com/office/drawing/2014/main" id="{FD5DD5BA-BF1B-494F-9DF1-ACE836411AD1}"/>
                  </a:ext>
                </a:extLst>
              </p:cNvPr>
              <p:cNvSpPr>
                <a:spLocks noRot="1" noChangeAspect="1" noMove="1" noResize="1" noEditPoints="1" noAdjustHandles="1" noChangeArrowheads="1" noChangeShapeType="1" noTextEdit="1"/>
              </p:cNvSpPr>
              <p:nvPr/>
            </p:nvSpPr>
            <p:spPr>
              <a:xfrm>
                <a:off x="458984" y="2633921"/>
                <a:ext cx="361950" cy="901700"/>
              </a:xfrm>
              <a:prstGeom prst="rect">
                <a:avLst/>
              </a:prstGeom>
              <a:blipFill>
                <a:blip r:embed="rId3"/>
                <a:stretch>
                  <a:fillRect l="-16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FC2B9E8-E8DE-4550-AD09-F8458A1D4E4D}"/>
                  </a:ext>
                </a:extLst>
              </p:cNvPr>
              <p:cNvSpPr/>
              <p:nvPr/>
            </p:nvSpPr>
            <p:spPr>
              <a:xfrm>
                <a:off x="1074934" y="2633921"/>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矩形 17">
                <a:extLst>
                  <a:ext uri="{FF2B5EF4-FFF2-40B4-BE49-F238E27FC236}">
                    <a16:creationId xmlns:a16="http://schemas.microsoft.com/office/drawing/2014/main" id="{9FC2B9E8-E8DE-4550-AD09-F8458A1D4E4D}"/>
                  </a:ext>
                </a:extLst>
              </p:cNvPr>
              <p:cNvSpPr>
                <a:spLocks noRot="1" noChangeAspect="1" noMove="1" noResize="1" noEditPoints="1" noAdjustHandles="1" noChangeArrowheads="1" noChangeShapeType="1" noTextEdit="1"/>
              </p:cNvSpPr>
              <p:nvPr/>
            </p:nvSpPr>
            <p:spPr>
              <a:xfrm>
                <a:off x="1074934" y="2633921"/>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CF5FC29-0922-493F-8630-228937CCE508}"/>
                  </a:ext>
                </a:extLst>
              </p:cNvPr>
              <p:cNvSpPr/>
              <p:nvPr/>
            </p:nvSpPr>
            <p:spPr>
              <a:xfrm>
                <a:off x="2662434" y="2633921"/>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19" name="矩形 18">
                <a:extLst>
                  <a:ext uri="{FF2B5EF4-FFF2-40B4-BE49-F238E27FC236}">
                    <a16:creationId xmlns:a16="http://schemas.microsoft.com/office/drawing/2014/main" id="{8CF5FC29-0922-493F-8630-228937CCE508}"/>
                  </a:ext>
                </a:extLst>
              </p:cNvPr>
              <p:cNvSpPr>
                <a:spLocks noRot="1" noChangeAspect="1" noMove="1" noResize="1" noEditPoints="1" noAdjustHandles="1" noChangeArrowheads="1" noChangeShapeType="1" noTextEdit="1"/>
              </p:cNvSpPr>
              <p:nvPr/>
            </p:nvSpPr>
            <p:spPr>
              <a:xfrm>
                <a:off x="2662434" y="2633921"/>
                <a:ext cx="361950" cy="901700"/>
              </a:xfrm>
              <a:prstGeom prst="rect">
                <a:avLst/>
              </a:prstGeom>
              <a:blipFill>
                <a:blip r:embed="rId5"/>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64EEBF9-FCD0-43B0-B9B7-10B5C912A277}"/>
              </a:ext>
            </a:extLst>
          </p:cNvPr>
          <p:cNvCxnSpPr/>
          <p:nvPr/>
        </p:nvCxnSpPr>
        <p:spPr>
          <a:xfrm>
            <a:off x="643134" y="306572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1B16270-6819-40F3-B473-5240D783EF9F}"/>
                  </a:ext>
                </a:extLst>
              </p:cNvPr>
              <p:cNvSpPr/>
              <p:nvPr/>
            </p:nvSpPr>
            <p:spPr>
              <a:xfrm>
                <a:off x="8402108" y="262598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1" name="矩形 20">
                <a:extLst>
                  <a:ext uri="{FF2B5EF4-FFF2-40B4-BE49-F238E27FC236}">
                    <a16:creationId xmlns:a16="http://schemas.microsoft.com/office/drawing/2014/main" id="{01B16270-6819-40F3-B473-5240D783EF9F}"/>
                  </a:ext>
                </a:extLst>
              </p:cNvPr>
              <p:cNvSpPr>
                <a:spLocks noRot="1" noChangeAspect="1" noMove="1" noResize="1" noEditPoints="1" noAdjustHandles="1" noChangeArrowheads="1" noChangeShapeType="1" noTextEdit="1"/>
              </p:cNvSpPr>
              <p:nvPr/>
            </p:nvSpPr>
            <p:spPr>
              <a:xfrm>
                <a:off x="8402108" y="2625982"/>
                <a:ext cx="361950" cy="901700"/>
              </a:xfrm>
              <a:prstGeom prst="rect">
                <a:avLst/>
              </a:prstGeom>
              <a:blipFill>
                <a:blip r:embed="rId6"/>
                <a:stretch>
                  <a:fillRect r="-338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52EF493-1F3B-4975-9A9B-1DBB8FD66488}"/>
                  </a:ext>
                </a:extLst>
              </p:cNvPr>
              <p:cNvSpPr/>
              <p:nvPr/>
            </p:nvSpPr>
            <p:spPr>
              <a:xfrm>
                <a:off x="5266511" y="2610637"/>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2" name="矩形 21">
                <a:extLst>
                  <a:ext uri="{FF2B5EF4-FFF2-40B4-BE49-F238E27FC236}">
                    <a16:creationId xmlns:a16="http://schemas.microsoft.com/office/drawing/2014/main" id="{252EF493-1F3B-4975-9A9B-1DBB8FD66488}"/>
                  </a:ext>
                </a:extLst>
              </p:cNvPr>
              <p:cNvSpPr>
                <a:spLocks noRot="1" noChangeAspect="1" noMove="1" noResize="1" noEditPoints="1" noAdjustHandles="1" noChangeArrowheads="1" noChangeShapeType="1" noTextEdit="1"/>
              </p:cNvSpPr>
              <p:nvPr/>
            </p:nvSpPr>
            <p:spPr>
              <a:xfrm>
                <a:off x="5266511" y="2610637"/>
                <a:ext cx="361950" cy="901700"/>
              </a:xfrm>
              <a:prstGeom prst="rect">
                <a:avLst/>
              </a:prstGeom>
              <a:blipFill>
                <a:blip r:embed="rId7"/>
                <a:stretch>
                  <a:fillRect r="-26230"/>
                </a:stretch>
              </a:blipFill>
            </p:spPr>
            <p:txBody>
              <a:bodyPr/>
              <a:lstStyle/>
              <a:p>
                <a:r>
                  <a:rPr lang="zh-TW" altLang="en-US">
                    <a:noFill/>
                  </a:rPr>
                  <a:t> </a:t>
                </a:r>
              </a:p>
            </p:txBody>
          </p:sp>
        </mc:Fallback>
      </mc:AlternateContent>
      <p:cxnSp>
        <p:nvCxnSpPr>
          <p:cNvPr id="23" name="直線單箭頭接點 22">
            <a:extLst>
              <a:ext uri="{FF2B5EF4-FFF2-40B4-BE49-F238E27FC236}">
                <a16:creationId xmlns:a16="http://schemas.microsoft.com/office/drawing/2014/main" id="{5154996C-82CF-47F8-9BA5-365574067B3F}"/>
              </a:ext>
            </a:extLst>
          </p:cNvPr>
          <p:cNvCxnSpPr>
            <a:cxnSpLocks/>
          </p:cNvCxnSpPr>
          <p:nvPr/>
        </p:nvCxnSpPr>
        <p:spPr>
          <a:xfrm>
            <a:off x="3024384" y="3073841"/>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A7DBE5D6-900B-444C-AB43-EA549310BA4C}"/>
              </a:ext>
            </a:extLst>
          </p:cNvPr>
          <p:cNvCxnSpPr>
            <a:cxnSpLocks/>
          </p:cNvCxnSpPr>
          <p:nvPr/>
        </p:nvCxnSpPr>
        <p:spPr>
          <a:xfrm>
            <a:off x="5628461" y="3066885"/>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0D73380-D05C-4803-B614-0569887FBBC2}"/>
                  </a:ext>
                </a:extLst>
              </p:cNvPr>
              <p:cNvSpPr txBox="1"/>
              <p:nvPr/>
            </p:nvSpPr>
            <p:spPr>
              <a:xfrm>
                <a:off x="5618305" y="2496064"/>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25" name="文字方塊 24">
                <a:extLst>
                  <a:ext uri="{FF2B5EF4-FFF2-40B4-BE49-F238E27FC236}">
                    <a16:creationId xmlns:a16="http://schemas.microsoft.com/office/drawing/2014/main" id="{F0D73380-D05C-4803-B614-0569887FBBC2}"/>
                  </a:ext>
                </a:extLst>
              </p:cNvPr>
              <p:cNvSpPr txBox="1">
                <a:spLocks noRot="1" noChangeAspect="1" noMove="1" noResize="1" noEditPoints="1" noAdjustHandles="1" noChangeArrowheads="1" noChangeShapeType="1" noTextEdit="1"/>
              </p:cNvSpPr>
              <p:nvPr/>
            </p:nvSpPr>
            <p:spPr>
              <a:xfrm>
                <a:off x="5618305" y="2496064"/>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F4CAC204-9543-4023-AC71-C766F428EFFD}"/>
                  </a:ext>
                </a:extLst>
              </p:cNvPr>
              <p:cNvSpPr txBox="1"/>
              <p:nvPr/>
            </p:nvSpPr>
            <p:spPr>
              <a:xfrm>
                <a:off x="3374659" y="2266448"/>
                <a:ext cx="1541576" cy="734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i="1">
                              <a:latin typeface="Cambria Math" panose="02040503050406030204" pitchFamily="18" charset="0"/>
                            </a:rPr>
                            <m:t>𝑧</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26" name="文字方塊 25">
                <a:extLst>
                  <a:ext uri="{FF2B5EF4-FFF2-40B4-BE49-F238E27FC236}">
                    <a16:creationId xmlns:a16="http://schemas.microsoft.com/office/drawing/2014/main" id="{F4CAC204-9543-4023-AC71-C766F428EFFD}"/>
                  </a:ext>
                </a:extLst>
              </p:cNvPr>
              <p:cNvSpPr txBox="1">
                <a:spLocks noRot="1" noChangeAspect="1" noMove="1" noResize="1" noEditPoints="1" noAdjustHandles="1" noChangeArrowheads="1" noChangeShapeType="1" noTextEdit="1"/>
              </p:cNvSpPr>
              <p:nvPr/>
            </p:nvSpPr>
            <p:spPr>
              <a:xfrm>
                <a:off x="3374659" y="2266448"/>
                <a:ext cx="1541576" cy="73494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C69D8BAF-F843-474B-95A3-43732686E373}"/>
                  </a:ext>
                </a:extLst>
              </p:cNvPr>
              <p:cNvSpPr txBox="1"/>
              <p:nvPr/>
            </p:nvSpPr>
            <p:spPr>
              <a:xfrm>
                <a:off x="3332359" y="3112183"/>
                <a:ext cx="1663700" cy="830997"/>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en-US" altLang="zh-TW" sz="2400" dirty="0"/>
                  <a:t>,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are from </a:t>
                </a:r>
                <a:r>
                  <a:rPr lang="en-US" altLang="zh-TW" sz="2400" b="1" i="1" u="sng" dirty="0"/>
                  <a:t>batch</a:t>
                </a:r>
                <a:endParaRPr lang="zh-TW" altLang="en-US" sz="2400" b="1" i="1" u="sng" dirty="0"/>
              </a:p>
            </p:txBody>
          </p:sp>
        </mc:Choice>
        <mc:Fallback xmlns="">
          <p:sp>
            <p:nvSpPr>
              <p:cNvPr id="33" name="文字方塊 32">
                <a:extLst>
                  <a:ext uri="{FF2B5EF4-FFF2-40B4-BE49-F238E27FC236}">
                    <a16:creationId xmlns:a16="http://schemas.microsoft.com/office/drawing/2014/main" id="{C69D8BAF-F843-474B-95A3-43732686E373}"/>
                  </a:ext>
                </a:extLst>
              </p:cNvPr>
              <p:cNvSpPr txBox="1">
                <a:spLocks noRot="1" noChangeAspect="1" noMove="1" noResize="1" noEditPoints="1" noAdjustHandles="1" noChangeArrowheads="1" noChangeShapeType="1" noTextEdit="1"/>
              </p:cNvSpPr>
              <p:nvPr/>
            </p:nvSpPr>
            <p:spPr>
              <a:xfrm>
                <a:off x="3332359" y="3112183"/>
                <a:ext cx="1663700" cy="830997"/>
              </a:xfrm>
              <a:prstGeom prst="rect">
                <a:avLst/>
              </a:prstGeom>
              <a:blipFill>
                <a:blip r:embed="rId10"/>
                <a:stretch>
                  <a:fillRect l="-5861"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2354A69-24AC-4EE0-99C8-3C123D6B378E}"/>
                  </a:ext>
                </a:extLst>
              </p:cNvPr>
              <p:cNvSpPr txBox="1"/>
              <p:nvPr/>
            </p:nvSpPr>
            <p:spPr>
              <a:xfrm>
                <a:off x="5890683" y="3070784"/>
                <a:ext cx="2692400" cy="830997"/>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𝛾</m:t>
                    </m:r>
                  </m:oMath>
                </a14:m>
                <a:r>
                  <a:rPr lang="en-US" altLang="zh-TW" sz="2400" dirty="0"/>
                  <a:t>, </a:t>
                </a:r>
                <a14:m>
                  <m:oMath xmlns:m="http://schemas.openxmlformats.org/officeDocument/2006/math">
                    <m:r>
                      <a:rPr lang="zh-TW" altLang="en-US" sz="2400" i="1">
                        <a:latin typeface="Cambria Math" panose="02040503050406030204" pitchFamily="18" charset="0"/>
                      </a:rPr>
                      <m:t>𝛽</m:t>
                    </m:r>
                  </m:oMath>
                </a14:m>
                <a:r>
                  <a:rPr lang="en-US" altLang="zh-TW" sz="2400" dirty="0"/>
                  <a:t> are network parameters</a:t>
                </a:r>
                <a:endParaRPr lang="zh-TW" altLang="en-US" sz="2400" dirty="0"/>
              </a:p>
            </p:txBody>
          </p:sp>
        </mc:Choice>
        <mc:Fallback xmlns="">
          <p:sp>
            <p:nvSpPr>
              <p:cNvPr id="34" name="文字方塊 33">
                <a:extLst>
                  <a:ext uri="{FF2B5EF4-FFF2-40B4-BE49-F238E27FC236}">
                    <a16:creationId xmlns:a16="http://schemas.microsoft.com/office/drawing/2014/main" id="{02354A69-24AC-4EE0-99C8-3C123D6B378E}"/>
                  </a:ext>
                </a:extLst>
              </p:cNvPr>
              <p:cNvSpPr txBox="1">
                <a:spLocks noRot="1" noChangeAspect="1" noMove="1" noResize="1" noEditPoints="1" noAdjustHandles="1" noChangeArrowheads="1" noChangeShapeType="1" noTextEdit="1"/>
              </p:cNvSpPr>
              <p:nvPr/>
            </p:nvSpPr>
            <p:spPr>
              <a:xfrm>
                <a:off x="5890683" y="3070784"/>
                <a:ext cx="2692400" cy="830997"/>
              </a:xfrm>
              <a:prstGeom prst="rect">
                <a:avLst/>
              </a:prstGeom>
              <a:blipFill>
                <a:blip r:embed="rId11"/>
                <a:stretch>
                  <a:fillRect l="-3394" t="-5882" b="-16176"/>
                </a:stretch>
              </a:blipFill>
            </p:spPr>
            <p:txBody>
              <a:bodyPr/>
              <a:lstStyle/>
              <a:p>
                <a:r>
                  <a:rPr lang="zh-TW" altLang="en-US">
                    <a:noFill/>
                  </a:rPr>
                  <a:t> </a:t>
                </a:r>
              </a:p>
            </p:txBody>
          </p:sp>
        </mc:Fallback>
      </mc:AlternateContent>
      <p:sp>
        <p:nvSpPr>
          <p:cNvPr id="35" name="文字方塊 34">
            <a:extLst>
              <a:ext uri="{FF2B5EF4-FFF2-40B4-BE49-F238E27FC236}">
                <a16:creationId xmlns:a16="http://schemas.microsoft.com/office/drawing/2014/main" id="{FABAB90C-970E-412D-844D-3C0DF3D93E9D}"/>
              </a:ext>
            </a:extLst>
          </p:cNvPr>
          <p:cNvSpPr txBox="1"/>
          <p:nvPr/>
        </p:nvSpPr>
        <p:spPr>
          <a:xfrm>
            <a:off x="859034" y="4026534"/>
            <a:ext cx="5198866" cy="461665"/>
          </a:xfrm>
          <a:prstGeom prst="rect">
            <a:avLst/>
          </a:prstGeom>
          <a:noFill/>
        </p:spPr>
        <p:txBody>
          <a:bodyPr wrap="square" rtlCol="0">
            <a:spAutoFit/>
          </a:bodyPr>
          <a:lstStyle/>
          <a:p>
            <a:r>
              <a:rPr lang="en-US" altLang="zh-TW" sz="2400" dirty="0"/>
              <a:t>We do not have </a:t>
            </a:r>
            <a:r>
              <a:rPr lang="en-US" altLang="zh-TW" sz="2400" b="1" i="1" u="sng" dirty="0"/>
              <a:t>batch</a:t>
            </a:r>
            <a:r>
              <a:rPr lang="en-US" altLang="zh-TW" sz="2400" dirty="0"/>
              <a:t> at testing stage.</a:t>
            </a:r>
            <a:endParaRPr lang="zh-TW" altLang="en-US" sz="2400" dirty="0"/>
          </a:p>
        </p:txBody>
      </p:sp>
      <p:sp>
        <p:nvSpPr>
          <p:cNvPr id="36" name="文字方塊 35">
            <a:extLst>
              <a:ext uri="{FF2B5EF4-FFF2-40B4-BE49-F238E27FC236}">
                <a16:creationId xmlns:a16="http://schemas.microsoft.com/office/drawing/2014/main" id="{6D83FF68-DF80-44EF-8936-6431E24E873C}"/>
              </a:ext>
            </a:extLst>
          </p:cNvPr>
          <p:cNvSpPr txBox="1"/>
          <p:nvPr/>
        </p:nvSpPr>
        <p:spPr>
          <a:xfrm>
            <a:off x="859034" y="4488199"/>
            <a:ext cx="5198866" cy="461665"/>
          </a:xfrm>
          <a:prstGeom prst="rect">
            <a:avLst/>
          </a:prstGeom>
          <a:noFill/>
        </p:spPr>
        <p:txBody>
          <a:bodyPr wrap="square" rtlCol="0">
            <a:spAutoFit/>
          </a:bodyPr>
          <a:lstStyle/>
          <a:p>
            <a:r>
              <a:rPr lang="en-US" altLang="zh-TW" sz="2400" dirty="0"/>
              <a:t>Ideal solution:</a:t>
            </a:r>
            <a:endParaRPr lang="zh-TW" altLang="en-US" sz="2400" dirty="0"/>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0B8693A-5366-48E9-9DFF-FCA9B9E7B22B}"/>
                  </a:ext>
                </a:extLst>
              </p:cNvPr>
              <p:cNvSpPr txBox="1"/>
              <p:nvPr/>
            </p:nvSpPr>
            <p:spPr>
              <a:xfrm>
                <a:off x="1671829" y="4913530"/>
                <a:ext cx="7199282" cy="461665"/>
              </a:xfrm>
              <a:prstGeom prst="rect">
                <a:avLst/>
              </a:prstGeom>
              <a:noFill/>
            </p:spPr>
            <p:txBody>
              <a:bodyPr wrap="square" rtlCol="0">
                <a:spAutoFit/>
              </a:bodyPr>
              <a:lstStyle/>
              <a:p>
                <a:r>
                  <a:rPr lang="en-US" altLang="zh-TW" sz="2400" dirty="0"/>
                  <a:t>Computing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using the whole training dataset.</a:t>
                </a:r>
                <a:endParaRPr lang="zh-TW" altLang="en-US" sz="2400" dirty="0"/>
              </a:p>
            </p:txBody>
          </p:sp>
        </mc:Choice>
        <mc:Fallback xmlns="">
          <p:sp>
            <p:nvSpPr>
              <p:cNvPr id="37" name="文字方塊 36">
                <a:extLst>
                  <a:ext uri="{FF2B5EF4-FFF2-40B4-BE49-F238E27FC236}">
                    <a16:creationId xmlns:a16="http://schemas.microsoft.com/office/drawing/2014/main" id="{E0B8693A-5366-48E9-9DFF-FCA9B9E7B22B}"/>
                  </a:ext>
                </a:extLst>
              </p:cNvPr>
              <p:cNvSpPr txBox="1">
                <a:spLocks noRot="1" noChangeAspect="1" noMove="1" noResize="1" noEditPoints="1" noAdjustHandles="1" noChangeArrowheads="1" noChangeShapeType="1" noTextEdit="1"/>
              </p:cNvSpPr>
              <p:nvPr/>
            </p:nvSpPr>
            <p:spPr>
              <a:xfrm>
                <a:off x="1671829" y="4913530"/>
                <a:ext cx="7199282" cy="461665"/>
              </a:xfrm>
              <a:prstGeom prst="rect">
                <a:avLst/>
              </a:prstGeom>
              <a:blipFill>
                <a:blip r:embed="rId12"/>
                <a:stretch>
                  <a:fillRect l="-1270" t="-10526" b="-28947"/>
                </a:stretch>
              </a:blipFill>
            </p:spPr>
            <p:txBody>
              <a:bodyPr/>
              <a:lstStyle/>
              <a:p>
                <a:r>
                  <a:rPr lang="zh-TW" altLang="en-US">
                    <a:noFill/>
                  </a:rPr>
                  <a:t> </a:t>
                </a:r>
              </a:p>
            </p:txBody>
          </p:sp>
        </mc:Fallback>
      </mc:AlternateContent>
      <p:sp>
        <p:nvSpPr>
          <p:cNvPr id="38" name="文字方塊 37">
            <a:extLst>
              <a:ext uri="{FF2B5EF4-FFF2-40B4-BE49-F238E27FC236}">
                <a16:creationId xmlns:a16="http://schemas.microsoft.com/office/drawing/2014/main" id="{B6789D8C-95AA-4A09-ACA3-9C356BC3DC8A}"/>
              </a:ext>
            </a:extLst>
          </p:cNvPr>
          <p:cNvSpPr txBox="1"/>
          <p:nvPr/>
        </p:nvSpPr>
        <p:spPr>
          <a:xfrm>
            <a:off x="859034" y="5406470"/>
            <a:ext cx="5198866" cy="461665"/>
          </a:xfrm>
          <a:prstGeom prst="rect">
            <a:avLst/>
          </a:prstGeom>
          <a:noFill/>
        </p:spPr>
        <p:txBody>
          <a:bodyPr wrap="square" rtlCol="0">
            <a:spAutoFit/>
          </a:bodyPr>
          <a:lstStyle/>
          <a:p>
            <a:r>
              <a:rPr lang="en-US" altLang="zh-TW" sz="2400" dirty="0"/>
              <a:t>Practical solution:</a:t>
            </a:r>
            <a:endParaRPr lang="zh-TW" altLang="en-US" sz="2400" dirty="0"/>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B24A5CAA-35F3-4925-9DCE-F3097B51F24C}"/>
                  </a:ext>
                </a:extLst>
              </p:cNvPr>
              <p:cNvSpPr txBox="1"/>
              <p:nvPr/>
            </p:nvSpPr>
            <p:spPr>
              <a:xfrm>
                <a:off x="1671829" y="5793644"/>
                <a:ext cx="6613137" cy="830997"/>
              </a:xfrm>
              <a:prstGeom prst="rect">
                <a:avLst/>
              </a:prstGeom>
              <a:noFill/>
            </p:spPr>
            <p:txBody>
              <a:bodyPr wrap="square" rtlCol="0">
                <a:spAutoFit/>
              </a:bodyPr>
              <a:lstStyle/>
              <a:p>
                <a:r>
                  <a:rPr lang="en-US" altLang="zh-TW" sz="2400" dirty="0"/>
                  <a:t>Computing the moving average of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of the batches during training.</a:t>
                </a:r>
                <a:endParaRPr lang="zh-TW" altLang="en-US" sz="2400" dirty="0"/>
              </a:p>
            </p:txBody>
          </p:sp>
        </mc:Choice>
        <mc:Fallback xmlns="">
          <p:sp>
            <p:nvSpPr>
              <p:cNvPr id="39" name="文字方塊 38">
                <a:extLst>
                  <a:ext uri="{FF2B5EF4-FFF2-40B4-BE49-F238E27FC236}">
                    <a16:creationId xmlns:a16="http://schemas.microsoft.com/office/drawing/2014/main" id="{B24A5CAA-35F3-4925-9DCE-F3097B51F24C}"/>
                  </a:ext>
                </a:extLst>
              </p:cNvPr>
              <p:cNvSpPr txBox="1">
                <a:spLocks noRot="1" noChangeAspect="1" noMove="1" noResize="1" noEditPoints="1" noAdjustHandles="1" noChangeArrowheads="1" noChangeShapeType="1" noTextEdit="1"/>
              </p:cNvSpPr>
              <p:nvPr/>
            </p:nvSpPr>
            <p:spPr>
              <a:xfrm>
                <a:off x="1671829" y="5793644"/>
                <a:ext cx="6613137" cy="830997"/>
              </a:xfrm>
              <a:prstGeom prst="rect">
                <a:avLst/>
              </a:prstGeom>
              <a:blipFill>
                <a:blip r:embed="rId13"/>
                <a:stretch>
                  <a:fillRect l="-1382" t="-5839" b="-15328"/>
                </a:stretch>
              </a:blipFill>
            </p:spPr>
            <p:txBody>
              <a:bodyPr/>
              <a:lstStyle/>
              <a:p>
                <a:r>
                  <a:rPr lang="zh-TW" altLang="en-US">
                    <a:noFill/>
                  </a:rPr>
                  <a:t> </a:t>
                </a:r>
              </a:p>
            </p:txBody>
          </p:sp>
        </mc:Fallback>
      </mc:AlternateContent>
      <p:grpSp>
        <p:nvGrpSpPr>
          <p:cNvPr id="30" name="群組 29">
            <a:extLst>
              <a:ext uri="{FF2B5EF4-FFF2-40B4-BE49-F238E27FC236}">
                <a16:creationId xmlns:a16="http://schemas.microsoft.com/office/drawing/2014/main" id="{BEA2C4AB-2213-47BD-8A30-F9CE4DE7FB59}"/>
              </a:ext>
            </a:extLst>
          </p:cNvPr>
          <p:cNvGrpSpPr/>
          <p:nvPr/>
        </p:nvGrpSpPr>
        <p:grpSpPr>
          <a:xfrm>
            <a:off x="5628461" y="232124"/>
            <a:ext cx="3366074" cy="2103010"/>
            <a:chOff x="5628461" y="232124"/>
            <a:chExt cx="3366074" cy="2103010"/>
          </a:xfrm>
        </p:grpSpPr>
        <p:cxnSp>
          <p:nvCxnSpPr>
            <p:cNvPr id="5" name="直線單箭頭接點 4">
              <a:extLst>
                <a:ext uri="{FF2B5EF4-FFF2-40B4-BE49-F238E27FC236}">
                  <a16:creationId xmlns:a16="http://schemas.microsoft.com/office/drawing/2014/main" id="{1841726D-A603-4B9A-8DAC-E9ED4A206255}"/>
                </a:ext>
              </a:extLst>
            </p:cNvPr>
            <p:cNvCxnSpPr/>
            <p:nvPr/>
          </p:nvCxnSpPr>
          <p:spPr>
            <a:xfrm>
              <a:off x="5890683" y="1825625"/>
              <a:ext cx="26212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590032F5-92E4-4377-9D41-E4442977F8E7}"/>
                </a:ext>
              </a:extLst>
            </p:cNvPr>
            <p:cNvCxnSpPr>
              <a:cxnSpLocks/>
            </p:cNvCxnSpPr>
            <p:nvPr/>
          </p:nvCxnSpPr>
          <p:spPr>
            <a:xfrm flipV="1">
              <a:off x="6274432" y="232124"/>
              <a:ext cx="0" cy="1911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CC47818D-220F-47FD-95E0-03CC224FDC7A}"/>
                </a:ext>
              </a:extLst>
            </p:cNvPr>
            <p:cNvSpPr txBox="1"/>
            <p:nvPr/>
          </p:nvSpPr>
          <p:spPr>
            <a:xfrm>
              <a:off x="5628461" y="235208"/>
              <a:ext cx="674557" cy="461665"/>
            </a:xfrm>
            <a:prstGeom prst="rect">
              <a:avLst/>
            </a:prstGeom>
            <a:noFill/>
          </p:spPr>
          <p:txBody>
            <a:bodyPr wrap="square" rtlCol="0">
              <a:spAutoFit/>
            </a:bodyPr>
            <a:lstStyle/>
            <a:p>
              <a:r>
                <a:rPr lang="en-US" altLang="zh-TW" sz="2400" dirty="0" err="1"/>
                <a:t>Acc</a:t>
              </a:r>
              <a:endParaRPr lang="zh-TW" altLang="en-US" sz="2400" dirty="0"/>
            </a:p>
          </p:txBody>
        </p:sp>
        <p:sp>
          <p:nvSpPr>
            <p:cNvPr id="28" name="文字方塊 27">
              <a:extLst>
                <a:ext uri="{FF2B5EF4-FFF2-40B4-BE49-F238E27FC236}">
                  <a16:creationId xmlns:a16="http://schemas.microsoft.com/office/drawing/2014/main" id="{3C41470C-EB3B-493A-8716-F15E22BDA4B4}"/>
                </a:ext>
              </a:extLst>
            </p:cNvPr>
            <p:cNvSpPr txBox="1"/>
            <p:nvPr/>
          </p:nvSpPr>
          <p:spPr>
            <a:xfrm>
              <a:off x="7715373" y="1873469"/>
              <a:ext cx="1279162" cy="461665"/>
            </a:xfrm>
            <a:prstGeom prst="rect">
              <a:avLst/>
            </a:prstGeom>
            <a:noFill/>
          </p:spPr>
          <p:txBody>
            <a:bodyPr wrap="square" rtlCol="0">
              <a:spAutoFit/>
            </a:bodyPr>
            <a:lstStyle/>
            <a:p>
              <a:r>
                <a:rPr lang="en-US" altLang="zh-TW" sz="2400" dirty="0"/>
                <a:t>Updates</a:t>
              </a:r>
              <a:endParaRPr lang="zh-TW" altLang="en-US" sz="2400" dirty="0"/>
            </a:p>
          </p:txBody>
        </p:sp>
        <p:sp>
          <p:nvSpPr>
            <p:cNvPr id="9" name="手繪多邊形: 圖案 8">
              <a:extLst>
                <a:ext uri="{FF2B5EF4-FFF2-40B4-BE49-F238E27FC236}">
                  <a16:creationId xmlns:a16="http://schemas.microsoft.com/office/drawing/2014/main" id="{EFCCB2D6-096D-4158-96C4-A7BE0CB7078B}"/>
                </a:ext>
              </a:extLst>
            </p:cNvPr>
            <p:cNvSpPr/>
            <p:nvPr/>
          </p:nvSpPr>
          <p:spPr>
            <a:xfrm>
              <a:off x="6445770" y="571209"/>
              <a:ext cx="1993692" cy="1152660"/>
            </a:xfrm>
            <a:custGeom>
              <a:avLst/>
              <a:gdLst>
                <a:gd name="connsiteX0" fmla="*/ 0 w 1993692"/>
                <a:gd name="connsiteY0" fmla="*/ 1152660 h 1152660"/>
                <a:gd name="connsiteX1" fmla="*/ 434715 w 1993692"/>
                <a:gd name="connsiteY1" fmla="*/ 373171 h 1152660"/>
                <a:gd name="connsiteX2" fmla="*/ 809469 w 1993692"/>
                <a:gd name="connsiteY2" fmla="*/ 43388 h 1152660"/>
                <a:gd name="connsiteX3" fmla="*/ 1993692 w 1993692"/>
                <a:gd name="connsiteY3" fmla="*/ 13407 h 1152660"/>
              </a:gdLst>
              <a:ahLst/>
              <a:cxnLst>
                <a:cxn ang="0">
                  <a:pos x="connsiteX0" y="connsiteY0"/>
                </a:cxn>
                <a:cxn ang="0">
                  <a:pos x="connsiteX1" y="connsiteY1"/>
                </a:cxn>
                <a:cxn ang="0">
                  <a:pos x="connsiteX2" y="connsiteY2"/>
                </a:cxn>
                <a:cxn ang="0">
                  <a:pos x="connsiteX3" y="connsiteY3"/>
                </a:cxn>
              </a:cxnLst>
              <a:rect l="l" t="t" r="r" b="b"/>
              <a:pathLst>
                <a:path w="1993692" h="1152660">
                  <a:moveTo>
                    <a:pt x="0" y="1152660"/>
                  </a:moveTo>
                  <a:cubicBezTo>
                    <a:pt x="149902" y="855355"/>
                    <a:pt x="299804" y="558050"/>
                    <a:pt x="434715" y="373171"/>
                  </a:cubicBezTo>
                  <a:cubicBezTo>
                    <a:pt x="569626" y="188292"/>
                    <a:pt x="549640" y="103349"/>
                    <a:pt x="809469" y="43388"/>
                  </a:cubicBezTo>
                  <a:cubicBezTo>
                    <a:pt x="1069298" y="-16573"/>
                    <a:pt x="1531495" y="-1583"/>
                    <a:pt x="1993692" y="134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461D3D75-B7B9-4D7A-AC85-8411F7573D4C}"/>
                  </a:ext>
                </a:extLst>
              </p:cNvPr>
              <p:cNvSpPr txBox="1"/>
              <p:nvPr/>
            </p:nvSpPr>
            <p:spPr>
              <a:xfrm>
                <a:off x="6967447" y="1370175"/>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a:extLst>
                  <a:ext uri="{FF2B5EF4-FFF2-40B4-BE49-F238E27FC236}">
                    <a16:creationId xmlns:a16="http://schemas.microsoft.com/office/drawing/2014/main" id="{461D3D75-B7B9-4D7A-AC85-8411F7573D4C}"/>
                  </a:ext>
                </a:extLst>
              </p:cNvPr>
              <p:cNvSpPr txBox="1">
                <a:spLocks noRot="1" noChangeAspect="1" noMove="1" noResize="1" noEditPoints="1" noAdjustHandles="1" noChangeArrowheads="1" noChangeShapeType="1" noTextEdit="1"/>
              </p:cNvSpPr>
              <p:nvPr/>
            </p:nvSpPr>
            <p:spPr>
              <a:xfrm>
                <a:off x="6967447" y="1370175"/>
                <a:ext cx="372731" cy="369332"/>
              </a:xfrm>
              <a:prstGeom prst="rect">
                <a:avLst/>
              </a:prstGeom>
              <a:blipFill>
                <a:blip r:embed="rId14"/>
                <a:stretch>
                  <a:fillRect l="-19672" r="-6557"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46AA285-03DE-49EE-A039-22E3B51A3D20}"/>
                  </a:ext>
                </a:extLst>
              </p:cNvPr>
              <p:cNvSpPr txBox="1"/>
              <p:nvPr/>
            </p:nvSpPr>
            <p:spPr>
              <a:xfrm>
                <a:off x="7442616" y="1040503"/>
                <a:ext cx="6324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100</m:t>
                          </m:r>
                        </m:sub>
                      </m:sSub>
                    </m:oMath>
                  </m:oMathPara>
                </a14:m>
                <a:endParaRPr lang="zh-TW" altLang="en-US" sz="2400" dirty="0"/>
              </a:p>
            </p:txBody>
          </p:sp>
        </mc:Choice>
        <mc:Fallback xmlns="">
          <p:sp>
            <p:nvSpPr>
              <p:cNvPr id="31" name="文字方塊 30">
                <a:extLst>
                  <a:ext uri="{FF2B5EF4-FFF2-40B4-BE49-F238E27FC236}">
                    <a16:creationId xmlns:a16="http://schemas.microsoft.com/office/drawing/2014/main" id="{646AA285-03DE-49EE-A039-22E3B51A3D20}"/>
                  </a:ext>
                </a:extLst>
              </p:cNvPr>
              <p:cNvSpPr txBox="1">
                <a:spLocks noRot="1" noChangeAspect="1" noMove="1" noResize="1" noEditPoints="1" noAdjustHandles="1" noChangeArrowheads="1" noChangeShapeType="1" noTextEdit="1"/>
              </p:cNvSpPr>
              <p:nvPr/>
            </p:nvSpPr>
            <p:spPr>
              <a:xfrm>
                <a:off x="7442616" y="1040503"/>
                <a:ext cx="632417" cy="369332"/>
              </a:xfrm>
              <a:prstGeom prst="rect">
                <a:avLst/>
              </a:prstGeom>
              <a:blipFill>
                <a:blip r:embed="rId15"/>
                <a:stretch>
                  <a:fillRect l="-11538" r="-2885"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2C405390-6F08-438D-855F-8BD4EA9BCB80}"/>
                  </a:ext>
                </a:extLst>
              </p:cNvPr>
              <p:cNvSpPr txBox="1"/>
              <p:nvPr/>
            </p:nvSpPr>
            <p:spPr>
              <a:xfrm>
                <a:off x="8236083" y="856862"/>
                <a:ext cx="639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300</m:t>
                          </m:r>
                        </m:sub>
                      </m:sSub>
                    </m:oMath>
                  </m:oMathPara>
                </a14:m>
                <a:endParaRPr lang="zh-TW" altLang="en-US" sz="2400" dirty="0"/>
              </a:p>
            </p:txBody>
          </p:sp>
        </mc:Choice>
        <mc:Fallback xmlns="">
          <p:sp>
            <p:nvSpPr>
              <p:cNvPr id="32" name="文字方塊 31">
                <a:extLst>
                  <a:ext uri="{FF2B5EF4-FFF2-40B4-BE49-F238E27FC236}">
                    <a16:creationId xmlns:a16="http://schemas.microsoft.com/office/drawing/2014/main" id="{2C405390-6F08-438D-855F-8BD4EA9BCB80}"/>
                  </a:ext>
                </a:extLst>
              </p:cNvPr>
              <p:cNvSpPr txBox="1">
                <a:spLocks noRot="1" noChangeAspect="1" noMove="1" noResize="1" noEditPoints="1" noAdjustHandles="1" noChangeArrowheads="1" noChangeShapeType="1" noTextEdit="1"/>
              </p:cNvSpPr>
              <p:nvPr/>
            </p:nvSpPr>
            <p:spPr>
              <a:xfrm>
                <a:off x="8236083" y="856862"/>
                <a:ext cx="639534" cy="369332"/>
              </a:xfrm>
              <a:prstGeom prst="rect">
                <a:avLst/>
              </a:prstGeom>
              <a:blipFill>
                <a:blip r:embed="rId16"/>
                <a:stretch>
                  <a:fillRect l="-10476" r="-2857" b="-23333"/>
                </a:stretch>
              </a:blipFill>
            </p:spPr>
            <p:txBody>
              <a:bodyPr/>
              <a:lstStyle/>
              <a:p>
                <a:r>
                  <a:rPr lang="zh-TW" altLang="en-US">
                    <a:noFill/>
                  </a:rPr>
                  <a:t> </a:t>
                </a:r>
              </a:p>
            </p:txBody>
          </p:sp>
        </mc:Fallback>
      </mc:AlternateContent>
      <p:cxnSp>
        <p:nvCxnSpPr>
          <p:cNvPr id="12" name="直線單箭頭接點 11">
            <a:extLst>
              <a:ext uri="{FF2B5EF4-FFF2-40B4-BE49-F238E27FC236}">
                <a16:creationId xmlns:a16="http://schemas.microsoft.com/office/drawing/2014/main" id="{66B292D6-1750-4369-97BF-B729E9A291AF}"/>
              </a:ext>
            </a:extLst>
          </p:cNvPr>
          <p:cNvCxnSpPr>
            <a:cxnSpLocks/>
            <a:endCxn id="10" idx="1"/>
          </p:cNvCxnSpPr>
          <p:nvPr/>
        </p:nvCxnSpPr>
        <p:spPr>
          <a:xfrm>
            <a:off x="6658182" y="1338900"/>
            <a:ext cx="309265" cy="2159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47AC45EE-238A-468D-B134-7625E8B92404}"/>
              </a:ext>
            </a:extLst>
          </p:cNvPr>
          <p:cNvCxnSpPr>
            <a:cxnSpLocks/>
            <a:stCxn id="9" idx="2"/>
            <a:endCxn id="31" idx="1"/>
          </p:cNvCxnSpPr>
          <p:nvPr/>
        </p:nvCxnSpPr>
        <p:spPr>
          <a:xfrm>
            <a:off x="7255239" y="614597"/>
            <a:ext cx="187377" cy="610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63306C98-F9B8-41F9-9821-35D985A87690}"/>
              </a:ext>
            </a:extLst>
          </p:cNvPr>
          <p:cNvCxnSpPr>
            <a:cxnSpLocks/>
          </p:cNvCxnSpPr>
          <p:nvPr/>
        </p:nvCxnSpPr>
        <p:spPr>
          <a:xfrm>
            <a:off x="8293143" y="592825"/>
            <a:ext cx="61811" cy="367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6050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10" grpId="0"/>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8EE69-330E-4E93-9C6F-10B3197B7633}"/>
              </a:ext>
            </a:extLst>
          </p:cNvPr>
          <p:cNvSpPr>
            <a:spLocks noGrp="1"/>
          </p:cNvSpPr>
          <p:nvPr>
            <p:ph type="title"/>
          </p:nvPr>
        </p:nvSpPr>
        <p:spPr/>
        <p:txBody>
          <a:bodyPr/>
          <a:lstStyle/>
          <a:p>
            <a:r>
              <a:rPr lang="en-US" altLang="zh-TW" dirty="0"/>
              <a:t>Batch normalization - Benefit</a:t>
            </a:r>
            <a:endParaRPr lang="zh-TW" altLang="en-US" dirty="0"/>
          </a:p>
        </p:txBody>
      </p:sp>
      <p:sp>
        <p:nvSpPr>
          <p:cNvPr id="3" name="內容版面配置區 2">
            <a:extLst>
              <a:ext uri="{FF2B5EF4-FFF2-40B4-BE49-F238E27FC236}">
                <a16:creationId xmlns:a16="http://schemas.microsoft.com/office/drawing/2014/main" id="{4A4375FF-1E6B-4314-8095-B451A244902D}"/>
              </a:ext>
            </a:extLst>
          </p:cNvPr>
          <p:cNvSpPr>
            <a:spLocks noGrp="1"/>
          </p:cNvSpPr>
          <p:nvPr>
            <p:ph idx="1"/>
          </p:nvPr>
        </p:nvSpPr>
        <p:spPr>
          <a:xfrm>
            <a:off x="628650" y="1825624"/>
            <a:ext cx="7886700" cy="4667249"/>
          </a:xfrm>
        </p:spPr>
        <p:txBody>
          <a:bodyPr>
            <a:noAutofit/>
          </a:bodyPr>
          <a:lstStyle/>
          <a:p>
            <a:r>
              <a:rPr lang="en-US" altLang="zh-TW" sz="2400" dirty="0"/>
              <a:t>BN reduces training times, and make very deep net trainable.</a:t>
            </a:r>
          </a:p>
          <a:p>
            <a:pPr lvl="1"/>
            <a:r>
              <a:rPr lang="en-US" altLang="zh-TW" dirty="0"/>
              <a:t>Because of less Covariate Shift, we can use larger learning rates.</a:t>
            </a:r>
          </a:p>
          <a:p>
            <a:pPr lvl="1"/>
            <a:r>
              <a:rPr lang="en-US" altLang="zh-TW" dirty="0"/>
              <a:t>Less exploding/vanishing gradients</a:t>
            </a:r>
          </a:p>
          <a:p>
            <a:pPr lvl="2"/>
            <a:r>
              <a:rPr lang="en-US" altLang="zh-TW" sz="2400" dirty="0"/>
              <a:t>Especially effective for sigmoid, tanh, etc.</a:t>
            </a:r>
          </a:p>
          <a:p>
            <a:r>
              <a:rPr lang="en-US" altLang="zh-TW" sz="2400" dirty="0"/>
              <a:t>Learning is less affected by initialization. </a:t>
            </a:r>
          </a:p>
          <a:p>
            <a:endParaRPr lang="en-US" altLang="zh-TW" sz="2400" dirty="0"/>
          </a:p>
          <a:p>
            <a:endParaRPr lang="en-US" altLang="zh-TW" sz="2400" dirty="0"/>
          </a:p>
          <a:p>
            <a:endParaRPr lang="en-US" altLang="zh-TW" sz="2400" dirty="0"/>
          </a:p>
          <a:p>
            <a:r>
              <a:rPr lang="en-US" altLang="zh-TW" sz="2400" dirty="0"/>
              <a:t>BN reduces the demand for regularization. </a:t>
            </a:r>
          </a:p>
          <a:p>
            <a:endParaRPr lang="zh-TW" altLang="en-US" sz="2400" dirty="0"/>
          </a:p>
        </p:txBody>
      </p:sp>
      <p:cxnSp>
        <p:nvCxnSpPr>
          <p:cNvPr id="4" name="直線單箭頭接點 3">
            <a:extLst>
              <a:ext uri="{FF2B5EF4-FFF2-40B4-BE49-F238E27FC236}">
                <a16:creationId xmlns:a16="http://schemas.microsoft.com/office/drawing/2014/main" id="{6A12D45B-3A18-4C47-B1F6-981EACC43B11}"/>
              </a:ext>
            </a:extLst>
          </p:cNvPr>
          <p:cNvCxnSpPr/>
          <p:nvPr/>
        </p:nvCxnSpPr>
        <p:spPr>
          <a:xfrm>
            <a:off x="2192534" y="5073686"/>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813E4F1-87A0-48F8-B90D-4A2B579386CE}"/>
                  </a:ext>
                </a:extLst>
              </p:cNvPr>
              <p:cNvSpPr/>
              <p:nvPr/>
            </p:nvSpPr>
            <p:spPr>
              <a:xfrm>
                <a:off x="433584" y="462600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8813E4F1-87A0-48F8-B90D-4A2B579386CE}"/>
                  </a:ext>
                </a:extLst>
              </p:cNvPr>
              <p:cNvSpPr>
                <a:spLocks noRot="1" noChangeAspect="1" noMove="1" noResize="1" noEditPoints="1" noAdjustHandles="1" noChangeArrowheads="1" noChangeShapeType="1" noTextEdit="1"/>
              </p:cNvSpPr>
              <p:nvPr/>
            </p:nvSpPr>
            <p:spPr>
              <a:xfrm>
                <a:off x="433584" y="4626008"/>
                <a:ext cx="361950" cy="901700"/>
              </a:xfrm>
              <a:prstGeom prst="rect">
                <a:avLst/>
              </a:prstGeom>
              <a:blipFill>
                <a:blip r:embed="rId3"/>
                <a:stretch>
                  <a:fillRect l="-161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AE3D481-8B97-4B5A-8F73-6308739C3AED}"/>
                  </a:ext>
                </a:extLst>
              </p:cNvPr>
              <p:cNvSpPr/>
              <p:nvPr/>
            </p:nvSpPr>
            <p:spPr>
              <a:xfrm>
                <a:off x="1049534" y="4626008"/>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3AE3D481-8B97-4B5A-8F73-6308739C3AED}"/>
                  </a:ext>
                </a:extLst>
              </p:cNvPr>
              <p:cNvSpPr>
                <a:spLocks noRot="1" noChangeAspect="1" noMove="1" noResize="1" noEditPoints="1" noAdjustHandles="1" noChangeArrowheads="1" noChangeShapeType="1" noTextEdit="1"/>
              </p:cNvSpPr>
              <p:nvPr/>
            </p:nvSpPr>
            <p:spPr>
              <a:xfrm>
                <a:off x="1049534" y="4626008"/>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5EDECC8-8CBE-4B97-97C4-25934F9ADED9}"/>
                  </a:ext>
                </a:extLst>
              </p:cNvPr>
              <p:cNvSpPr/>
              <p:nvPr/>
            </p:nvSpPr>
            <p:spPr>
              <a:xfrm>
                <a:off x="2637034" y="4626008"/>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F5EDECC8-8CBE-4B97-97C4-25934F9ADED9}"/>
                  </a:ext>
                </a:extLst>
              </p:cNvPr>
              <p:cNvSpPr>
                <a:spLocks noRot="1" noChangeAspect="1" noMove="1" noResize="1" noEditPoints="1" noAdjustHandles="1" noChangeArrowheads="1" noChangeShapeType="1" noTextEdit="1"/>
              </p:cNvSpPr>
              <p:nvPr/>
            </p:nvSpPr>
            <p:spPr>
              <a:xfrm>
                <a:off x="2637034" y="4626008"/>
                <a:ext cx="361950" cy="901700"/>
              </a:xfrm>
              <a:prstGeom prst="rect">
                <a:avLst/>
              </a:prstGeom>
              <a:blipFill>
                <a:blip r:embed="rId5"/>
                <a:stretch>
                  <a:fillRect l="-14754"/>
                </a:stretch>
              </a:blipFill>
            </p:spPr>
            <p:txBody>
              <a:bodyPr/>
              <a:lstStyle/>
              <a:p>
                <a:r>
                  <a:rPr lang="zh-TW" altLang="en-US">
                    <a:noFill/>
                  </a:rPr>
                  <a:t> </a:t>
                </a:r>
              </a:p>
            </p:txBody>
          </p:sp>
        </mc:Fallback>
      </mc:AlternateContent>
      <p:cxnSp>
        <p:nvCxnSpPr>
          <p:cNvPr id="8" name="直線單箭頭接點 7">
            <a:extLst>
              <a:ext uri="{FF2B5EF4-FFF2-40B4-BE49-F238E27FC236}">
                <a16:creationId xmlns:a16="http://schemas.microsoft.com/office/drawing/2014/main" id="{8AE3272D-098F-4922-8820-7455B776B557}"/>
              </a:ext>
            </a:extLst>
          </p:cNvPr>
          <p:cNvCxnSpPr/>
          <p:nvPr/>
        </p:nvCxnSpPr>
        <p:spPr>
          <a:xfrm>
            <a:off x="617734" y="5057808"/>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3E89CCC-A61F-4CA8-AA0A-42E480DEDCBB}"/>
                  </a:ext>
                </a:extLst>
              </p:cNvPr>
              <p:cNvSpPr/>
              <p:nvPr/>
            </p:nvSpPr>
            <p:spPr>
              <a:xfrm>
                <a:off x="8376708" y="4618069"/>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83E89CCC-A61F-4CA8-AA0A-42E480DEDCBB}"/>
                  </a:ext>
                </a:extLst>
              </p:cNvPr>
              <p:cNvSpPr>
                <a:spLocks noRot="1" noChangeAspect="1" noMove="1" noResize="1" noEditPoints="1" noAdjustHandles="1" noChangeArrowheads="1" noChangeShapeType="1" noTextEdit="1"/>
              </p:cNvSpPr>
              <p:nvPr/>
            </p:nvSpPr>
            <p:spPr>
              <a:xfrm>
                <a:off x="8376708" y="4618069"/>
                <a:ext cx="361950" cy="901700"/>
              </a:xfrm>
              <a:prstGeom prst="rect">
                <a:avLst/>
              </a:prstGeom>
              <a:blipFill>
                <a:blip r:embed="rId6"/>
                <a:stretch>
                  <a:fillRect l="-14516" r="-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5DD3C9D-9B46-4FC1-B0D9-43EAA67328CF}"/>
                  </a:ext>
                </a:extLst>
              </p:cNvPr>
              <p:cNvSpPr/>
              <p:nvPr/>
            </p:nvSpPr>
            <p:spPr>
              <a:xfrm>
                <a:off x="5241111" y="46027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65DD3C9D-9B46-4FC1-B0D9-43EAA67328CF}"/>
                  </a:ext>
                </a:extLst>
              </p:cNvPr>
              <p:cNvSpPr>
                <a:spLocks noRot="1" noChangeAspect="1" noMove="1" noResize="1" noEditPoints="1" noAdjustHandles="1" noChangeArrowheads="1" noChangeShapeType="1" noTextEdit="1"/>
              </p:cNvSpPr>
              <p:nvPr/>
            </p:nvSpPr>
            <p:spPr>
              <a:xfrm>
                <a:off x="5241111" y="4602724"/>
                <a:ext cx="361950" cy="901700"/>
              </a:xfrm>
              <a:prstGeom prst="rect">
                <a:avLst/>
              </a:prstGeom>
              <a:blipFill>
                <a:blip r:embed="rId7"/>
                <a:stretch>
                  <a:fillRect l="-14754" r="-11475"/>
                </a:stretch>
              </a:blipFill>
            </p:spPr>
            <p:txBody>
              <a:bodyPr/>
              <a:lstStyle/>
              <a:p>
                <a:r>
                  <a:rPr lang="zh-TW" altLang="en-US">
                    <a:noFill/>
                  </a:rPr>
                  <a:t> </a:t>
                </a:r>
              </a:p>
            </p:txBody>
          </p:sp>
        </mc:Fallback>
      </mc:AlternateContent>
      <p:cxnSp>
        <p:nvCxnSpPr>
          <p:cNvPr id="11" name="直線單箭頭接點 10">
            <a:extLst>
              <a:ext uri="{FF2B5EF4-FFF2-40B4-BE49-F238E27FC236}">
                <a16:creationId xmlns:a16="http://schemas.microsoft.com/office/drawing/2014/main" id="{74C0087E-1051-4E09-9C67-C2542327E3B0}"/>
              </a:ext>
            </a:extLst>
          </p:cNvPr>
          <p:cNvCxnSpPr>
            <a:cxnSpLocks/>
          </p:cNvCxnSpPr>
          <p:nvPr/>
        </p:nvCxnSpPr>
        <p:spPr>
          <a:xfrm>
            <a:off x="2998984" y="5065928"/>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94147A2-F206-4D0B-9EFE-C631E0499BF2}"/>
              </a:ext>
            </a:extLst>
          </p:cNvPr>
          <p:cNvCxnSpPr>
            <a:cxnSpLocks/>
          </p:cNvCxnSpPr>
          <p:nvPr/>
        </p:nvCxnSpPr>
        <p:spPr>
          <a:xfrm>
            <a:off x="5603061" y="5058972"/>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C3008206-FBAF-45AC-997E-68049C1BAE8D}"/>
                  </a:ext>
                </a:extLst>
              </p:cNvPr>
              <p:cNvSpPr txBox="1"/>
              <p:nvPr/>
            </p:nvSpPr>
            <p:spPr>
              <a:xfrm>
                <a:off x="5495748" y="5319328"/>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13" name="文字方塊 12">
                <a:extLst>
                  <a:ext uri="{FF2B5EF4-FFF2-40B4-BE49-F238E27FC236}">
                    <a16:creationId xmlns:a16="http://schemas.microsoft.com/office/drawing/2014/main" id="{C3008206-FBAF-45AC-997E-68049C1BAE8D}"/>
                  </a:ext>
                </a:extLst>
              </p:cNvPr>
              <p:cNvSpPr txBox="1">
                <a:spLocks noRot="1" noChangeAspect="1" noMove="1" noResize="1" noEditPoints="1" noAdjustHandles="1" noChangeArrowheads="1" noChangeShapeType="1" noTextEdit="1"/>
              </p:cNvSpPr>
              <p:nvPr/>
            </p:nvSpPr>
            <p:spPr>
              <a:xfrm>
                <a:off x="5495748" y="5319328"/>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CD31846E-D36B-4F45-99EB-5ABB803F195D}"/>
                  </a:ext>
                </a:extLst>
              </p:cNvPr>
              <p:cNvSpPr txBox="1"/>
              <p:nvPr/>
            </p:nvSpPr>
            <p:spPr>
              <a:xfrm>
                <a:off x="3162141" y="5101833"/>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14" name="文字方塊 13">
                <a:extLst>
                  <a:ext uri="{FF2B5EF4-FFF2-40B4-BE49-F238E27FC236}">
                    <a16:creationId xmlns:a16="http://schemas.microsoft.com/office/drawing/2014/main" id="{CD31846E-D36B-4F45-99EB-5ABB803F195D}"/>
                  </a:ext>
                </a:extLst>
              </p:cNvPr>
              <p:cNvSpPr txBox="1">
                <a:spLocks noRot="1" noChangeAspect="1" noMove="1" noResize="1" noEditPoints="1" noAdjustHandles="1" noChangeArrowheads="1" noChangeShapeType="1" noTextEdit="1"/>
              </p:cNvSpPr>
              <p:nvPr/>
            </p:nvSpPr>
            <p:spPr>
              <a:xfrm>
                <a:off x="3162141" y="5101833"/>
                <a:ext cx="1794722" cy="8797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B0729D7E-D3A6-4B24-931C-5566AA80E7F6}"/>
                  </a:ext>
                </a:extLst>
              </p:cNvPr>
              <p:cNvSpPr txBox="1"/>
              <p:nvPr/>
            </p:nvSpPr>
            <p:spPr>
              <a:xfrm>
                <a:off x="1751868" y="4525813"/>
                <a:ext cx="54450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7" name="文字方塊 16">
                <a:extLst>
                  <a:ext uri="{FF2B5EF4-FFF2-40B4-BE49-F238E27FC236}">
                    <a16:creationId xmlns:a16="http://schemas.microsoft.com/office/drawing/2014/main" id="{B0729D7E-D3A6-4B24-931C-5566AA80E7F6}"/>
                  </a:ext>
                </a:extLst>
              </p:cNvPr>
              <p:cNvSpPr txBox="1">
                <a:spLocks noRot="1" noChangeAspect="1" noMove="1" noResize="1" noEditPoints="1" noAdjustHandles="1" noChangeArrowheads="1" noChangeShapeType="1" noTextEdit="1"/>
              </p:cNvSpPr>
              <p:nvPr/>
            </p:nvSpPr>
            <p:spPr>
              <a:xfrm>
                <a:off x="1751868" y="4525813"/>
                <a:ext cx="544508" cy="369332"/>
              </a:xfrm>
              <a:prstGeom prst="rect">
                <a:avLst/>
              </a:prstGeom>
              <a:blipFill>
                <a:blip r:embed="rId10"/>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AB89647E-BFF2-421E-9792-19367CE3022E}"/>
                  </a:ext>
                </a:extLst>
              </p:cNvPr>
              <p:cNvSpPr txBox="1"/>
              <p:nvPr/>
            </p:nvSpPr>
            <p:spPr>
              <a:xfrm>
                <a:off x="2995301" y="4525813"/>
                <a:ext cx="5445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8" name="文字方塊 17">
                <a:extLst>
                  <a:ext uri="{FF2B5EF4-FFF2-40B4-BE49-F238E27FC236}">
                    <a16:creationId xmlns:a16="http://schemas.microsoft.com/office/drawing/2014/main" id="{AB89647E-BFF2-421E-9792-19367CE3022E}"/>
                  </a:ext>
                </a:extLst>
              </p:cNvPr>
              <p:cNvSpPr txBox="1">
                <a:spLocks noRot="1" noChangeAspect="1" noMove="1" noResize="1" noEditPoints="1" noAdjustHandles="1" noChangeArrowheads="1" noChangeShapeType="1" noTextEdit="1"/>
              </p:cNvSpPr>
              <p:nvPr/>
            </p:nvSpPr>
            <p:spPr>
              <a:xfrm>
                <a:off x="2995301" y="4525813"/>
                <a:ext cx="544508" cy="369332"/>
              </a:xfrm>
              <a:prstGeom prst="rect">
                <a:avLst/>
              </a:prstGeom>
              <a:blipFill>
                <a:blip r:embed="rId11"/>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CD24E087-0FF7-45DB-A5E6-BC26C1C553A4}"/>
                  </a:ext>
                </a:extLst>
              </p:cNvPr>
              <p:cNvSpPr txBox="1"/>
              <p:nvPr/>
            </p:nvSpPr>
            <p:spPr>
              <a:xfrm>
                <a:off x="3761027" y="5042038"/>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9" name="文字方塊 18">
                <a:extLst>
                  <a:ext uri="{FF2B5EF4-FFF2-40B4-BE49-F238E27FC236}">
                    <a16:creationId xmlns:a16="http://schemas.microsoft.com/office/drawing/2014/main" id="{CD24E087-0FF7-45DB-A5E6-BC26C1C553A4}"/>
                  </a:ext>
                </a:extLst>
              </p:cNvPr>
              <p:cNvSpPr txBox="1">
                <a:spLocks noRot="1" noChangeAspect="1" noMove="1" noResize="1" noEditPoints="1" noAdjustHandles="1" noChangeArrowheads="1" noChangeShapeType="1" noTextEdit="1"/>
              </p:cNvSpPr>
              <p:nvPr/>
            </p:nvSpPr>
            <p:spPr>
              <a:xfrm>
                <a:off x="3761027" y="5042038"/>
                <a:ext cx="256480" cy="369332"/>
              </a:xfrm>
              <a:prstGeom prst="rect">
                <a:avLst/>
              </a:prstGeom>
              <a:blipFill>
                <a:blip r:embed="rId12"/>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405E67E2-4122-4D23-81AF-B01915A9397B}"/>
                  </a:ext>
                </a:extLst>
              </p:cNvPr>
              <p:cNvSpPr txBox="1"/>
              <p:nvPr/>
            </p:nvSpPr>
            <p:spPr>
              <a:xfrm>
                <a:off x="4509995" y="5000393"/>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0" name="文字方塊 19">
                <a:extLst>
                  <a:ext uri="{FF2B5EF4-FFF2-40B4-BE49-F238E27FC236}">
                    <a16:creationId xmlns:a16="http://schemas.microsoft.com/office/drawing/2014/main" id="{405E67E2-4122-4D23-81AF-B01915A9397B}"/>
                  </a:ext>
                </a:extLst>
              </p:cNvPr>
              <p:cNvSpPr txBox="1">
                <a:spLocks noRot="1" noChangeAspect="1" noMove="1" noResize="1" noEditPoints="1" noAdjustHandles="1" noChangeArrowheads="1" noChangeShapeType="1" noTextEdit="1"/>
              </p:cNvSpPr>
              <p:nvPr/>
            </p:nvSpPr>
            <p:spPr>
              <a:xfrm>
                <a:off x="4509995" y="5000393"/>
                <a:ext cx="256480" cy="369332"/>
              </a:xfrm>
              <a:prstGeom prst="rect">
                <a:avLst/>
              </a:prstGeom>
              <a:blipFill>
                <a:blip r:embed="rId13"/>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9B58FA-F070-464F-90C7-98640A8DEF15}"/>
                  </a:ext>
                </a:extLst>
              </p:cNvPr>
              <p:cNvSpPr txBox="1"/>
              <p:nvPr/>
            </p:nvSpPr>
            <p:spPr>
              <a:xfrm>
                <a:off x="4059502" y="5657669"/>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1" name="文字方塊 20">
                <a:extLst>
                  <a:ext uri="{FF2B5EF4-FFF2-40B4-BE49-F238E27FC236}">
                    <a16:creationId xmlns:a16="http://schemas.microsoft.com/office/drawing/2014/main" id="{7F9B58FA-F070-464F-90C7-98640A8DEF15}"/>
                  </a:ext>
                </a:extLst>
              </p:cNvPr>
              <p:cNvSpPr txBox="1">
                <a:spLocks noRot="1" noChangeAspect="1" noMove="1" noResize="1" noEditPoints="1" noAdjustHandles="1" noChangeArrowheads="1" noChangeShapeType="1" noTextEdit="1"/>
              </p:cNvSpPr>
              <p:nvPr/>
            </p:nvSpPr>
            <p:spPr>
              <a:xfrm>
                <a:off x="4059502" y="5657669"/>
                <a:ext cx="256480" cy="369332"/>
              </a:xfrm>
              <a:prstGeom prst="rect">
                <a:avLst/>
              </a:prstGeom>
              <a:blipFill>
                <a:blip r:embed="rId14"/>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D4F3808B-32E7-4600-977C-EE42E8E2A89A}"/>
                  </a:ext>
                </a:extLst>
              </p:cNvPr>
              <p:cNvSpPr txBox="1"/>
              <p:nvPr/>
            </p:nvSpPr>
            <p:spPr>
              <a:xfrm>
                <a:off x="5648814" y="4418058"/>
                <a:ext cx="7838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𝒌𝒆𝒆𝒑</m:t>
                      </m:r>
                    </m:oMath>
                  </m:oMathPara>
                </a14:m>
                <a:endParaRPr lang="zh-TW" altLang="en-US" sz="2400" b="1" dirty="0">
                  <a:solidFill>
                    <a:srgbClr val="FF0000"/>
                  </a:solidFill>
                </a:endParaRPr>
              </a:p>
            </p:txBody>
          </p:sp>
        </mc:Choice>
        <mc:Fallback xmlns="">
          <p:sp>
            <p:nvSpPr>
              <p:cNvPr id="24" name="文字方塊 23">
                <a:extLst>
                  <a:ext uri="{FF2B5EF4-FFF2-40B4-BE49-F238E27FC236}">
                    <a16:creationId xmlns:a16="http://schemas.microsoft.com/office/drawing/2014/main" id="{D4F3808B-32E7-4600-977C-EE42E8E2A89A}"/>
                  </a:ext>
                </a:extLst>
              </p:cNvPr>
              <p:cNvSpPr txBox="1">
                <a:spLocks noRot="1" noChangeAspect="1" noMove="1" noResize="1" noEditPoints="1" noAdjustHandles="1" noChangeArrowheads="1" noChangeShapeType="1" noTextEdit="1"/>
              </p:cNvSpPr>
              <p:nvPr/>
            </p:nvSpPr>
            <p:spPr>
              <a:xfrm>
                <a:off x="5648814" y="4418058"/>
                <a:ext cx="783869" cy="369332"/>
              </a:xfrm>
              <a:prstGeom prst="rect">
                <a:avLst/>
              </a:prstGeom>
              <a:blipFill>
                <a:blip r:embed="rId17"/>
                <a:stretch>
                  <a:fillRect l="-14063" t="-3333" r="-14063" b="-36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07541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18" grpId="0"/>
      <p:bldP spid="19" grpId="0"/>
      <p:bldP spid="20" grpId="0"/>
      <p:bldP spid="2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 not always blame Overfitting</a:t>
            </a:r>
            <a:endParaRPr lang="zh-TW" altLang="en-US" dirty="0"/>
          </a:p>
        </p:txBody>
      </p:sp>
      <p:sp>
        <p:nvSpPr>
          <p:cNvPr id="4" name="矩形 3"/>
          <p:cNvSpPr/>
          <p:nvPr/>
        </p:nvSpPr>
        <p:spPr>
          <a:xfrm>
            <a:off x="1003239" y="5761464"/>
            <a:ext cx="7254109" cy="830997"/>
          </a:xfrm>
          <a:prstGeom prst="rect">
            <a:avLst/>
          </a:prstGeom>
        </p:spPr>
        <p:txBody>
          <a:bodyPr wrap="square">
            <a:spAutoFit/>
          </a:bodyPr>
          <a:lstStyle/>
          <a:p>
            <a:r>
              <a:rPr lang="en-US" altLang="zh-TW" sz="2400" dirty="0">
                <a:solidFill>
                  <a:srgbClr val="000000"/>
                </a:solidFill>
                <a:latin typeface="Lucida Grande"/>
              </a:rPr>
              <a:t>Deep Residual Learning for Image Recognition</a:t>
            </a:r>
          </a:p>
          <a:p>
            <a:r>
              <a:rPr lang="en-US" altLang="zh-TW" sz="2400" dirty="0">
                <a:solidFill>
                  <a:srgbClr val="000000"/>
                </a:solidFill>
                <a:latin typeface="Lucida Grande"/>
              </a:rPr>
              <a:t>http://arxiv.org/abs/1512.03385</a:t>
            </a:r>
            <a:endParaRPr lang="en-US" altLang="zh-TW" sz="2400" i="0" dirty="0">
              <a:solidFill>
                <a:srgbClr val="000000"/>
              </a:solidFill>
              <a:effectLst/>
              <a:latin typeface="Lucida Grande"/>
            </a:endParaRPr>
          </a:p>
        </p:txBody>
      </p:sp>
      <p:pic>
        <p:nvPicPr>
          <p:cNvPr id="5" name="圖片 4"/>
          <p:cNvPicPr>
            <a:picLocks noChangeAspect="1"/>
          </p:cNvPicPr>
          <p:nvPr/>
        </p:nvPicPr>
        <p:blipFill>
          <a:blip r:embed="rId2"/>
          <a:stretch>
            <a:fillRect/>
          </a:stretch>
        </p:blipFill>
        <p:spPr>
          <a:xfrm>
            <a:off x="4630293" y="2165205"/>
            <a:ext cx="4304735" cy="2920749"/>
          </a:xfrm>
          <a:prstGeom prst="rect">
            <a:avLst/>
          </a:prstGeom>
        </p:spPr>
      </p:pic>
      <p:sp>
        <p:nvSpPr>
          <p:cNvPr id="6" name="文字方塊 5"/>
          <p:cNvSpPr txBox="1"/>
          <p:nvPr/>
        </p:nvSpPr>
        <p:spPr>
          <a:xfrm>
            <a:off x="5839477" y="5068427"/>
            <a:ext cx="2270234" cy="461665"/>
          </a:xfrm>
          <a:prstGeom prst="rect">
            <a:avLst/>
          </a:prstGeom>
          <a:noFill/>
        </p:spPr>
        <p:txBody>
          <a:bodyPr wrap="square" rtlCol="0">
            <a:spAutoFit/>
          </a:bodyPr>
          <a:lstStyle/>
          <a:p>
            <a:pPr algn="ctr"/>
            <a:r>
              <a:rPr lang="en-US" altLang="zh-TW" sz="2400" dirty="0">
                <a:solidFill>
                  <a:srgbClr val="FF0000"/>
                </a:solidFill>
              </a:rPr>
              <a:t>Testing Data</a:t>
            </a:r>
            <a:endParaRPr lang="zh-TW" altLang="en-US" sz="2400" dirty="0">
              <a:solidFill>
                <a:srgbClr val="FF0000"/>
              </a:solidFill>
            </a:endParaRPr>
          </a:p>
        </p:txBody>
      </p:sp>
      <p:sp>
        <p:nvSpPr>
          <p:cNvPr id="7" name="矩形 6"/>
          <p:cNvSpPr/>
          <p:nvPr/>
        </p:nvSpPr>
        <p:spPr>
          <a:xfrm>
            <a:off x="6166274" y="3770868"/>
            <a:ext cx="1915333"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TW" sz="2800" dirty="0"/>
              <a:t>Overfitting?</a:t>
            </a:r>
            <a:endParaRPr lang="zh-TW" altLang="en-US" sz="2800" dirty="0"/>
          </a:p>
        </p:txBody>
      </p:sp>
      <p:pic>
        <p:nvPicPr>
          <p:cNvPr id="8" name="圖片 7"/>
          <p:cNvPicPr>
            <a:picLocks noChangeAspect="1"/>
          </p:cNvPicPr>
          <p:nvPr/>
        </p:nvPicPr>
        <p:blipFill>
          <a:blip r:embed="rId3"/>
          <a:stretch>
            <a:fillRect/>
          </a:stretch>
        </p:blipFill>
        <p:spPr>
          <a:xfrm>
            <a:off x="115443" y="2101579"/>
            <a:ext cx="4514850" cy="3048000"/>
          </a:xfrm>
          <a:prstGeom prst="rect">
            <a:avLst/>
          </a:prstGeom>
        </p:spPr>
      </p:pic>
      <p:sp>
        <p:nvSpPr>
          <p:cNvPr id="9" name="文字方塊 8"/>
          <p:cNvSpPr txBox="1"/>
          <p:nvPr/>
        </p:nvSpPr>
        <p:spPr>
          <a:xfrm>
            <a:off x="1492837" y="5115133"/>
            <a:ext cx="2270234" cy="461665"/>
          </a:xfrm>
          <a:prstGeom prst="rect">
            <a:avLst/>
          </a:prstGeom>
          <a:noFill/>
        </p:spPr>
        <p:txBody>
          <a:bodyPr wrap="square" rtlCol="0">
            <a:spAutoFit/>
          </a:bodyPr>
          <a:lstStyle/>
          <a:p>
            <a:pPr algn="ctr"/>
            <a:r>
              <a:rPr lang="en-US" altLang="zh-TW" sz="2400" dirty="0">
                <a:solidFill>
                  <a:srgbClr val="FF0000"/>
                </a:solidFill>
              </a:rPr>
              <a:t>Training Data</a:t>
            </a:r>
            <a:endParaRPr lang="zh-TW" altLang="en-US" sz="2400" dirty="0">
              <a:solidFill>
                <a:srgbClr val="FF0000"/>
              </a:solidFill>
            </a:endParaRPr>
          </a:p>
        </p:txBody>
      </p:sp>
      <p:sp>
        <p:nvSpPr>
          <p:cNvPr id="10" name="矩形 9"/>
          <p:cNvSpPr/>
          <p:nvPr/>
        </p:nvSpPr>
        <p:spPr>
          <a:xfrm>
            <a:off x="2537302" y="1902560"/>
            <a:ext cx="2197076"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Not well trained</a:t>
            </a:r>
            <a:endParaRPr lang="zh-TW" altLang="en-US" sz="2400" dirty="0"/>
          </a:p>
        </p:txBody>
      </p:sp>
      <p:cxnSp>
        <p:nvCxnSpPr>
          <p:cNvPr id="12" name="直線單箭頭接點 11"/>
          <p:cNvCxnSpPr>
            <a:endCxn id="10" idx="2"/>
          </p:cNvCxnSpPr>
          <p:nvPr/>
        </p:nvCxnSpPr>
        <p:spPr>
          <a:xfrm flipV="1">
            <a:off x="2627954" y="2364225"/>
            <a:ext cx="1007886" cy="8542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2" descr="http://www.mobanwang.com/icon/UploadFiles_8971/200909/2009090322400831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573" y="3654070"/>
            <a:ext cx="784733" cy="78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0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87D90-8AB7-4E76-9397-351DFCEE9C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52081E3-D04D-4819-80EF-D2689AB87137}"/>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4AA01C67-D9F3-4475-82E8-603776DB0739}"/>
              </a:ext>
            </a:extLst>
          </p:cNvPr>
          <p:cNvPicPr>
            <a:picLocks noChangeAspect="1"/>
          </p:cNvPicPr>
          <p:nvPr/>
        </p:nvPicPr>
        <p:blipFill>
          <a:blip r:embed="rId2"/>
          <a:stretch>
            <a:fillRect/>
          </a:stretch>
        </p:blipFill>
        <p:spPr>
          <a:xfrm>
            <a:off x="415831" y="326819"/>
            <a:ext cx="8312338" cy="6223368"/>
          </a:xfrm>
          <a:prstGeom prst="rect">
            <a:avLst/>
          </a:prstGeom>
        </p:spPr>
      </p:pic>
    </p:spTree>
    <p:extLst>
      <p:ext uri="{BB962C8B-B14F-4D97-AF65-F5344CB8AC3E}">
        <p14:creationId xmlns:p14="http://schemas.microsoft.com/office/powerpoint/2010/main" val="7561164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64139E-75C4-42C2-9E62-E7043DA3C25F}"/>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0A82274D-207F-42E1-9A3B-7574C07AFDD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666861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4462097"/>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0907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Vanishing Gradient Problem</a:t>
            </a:r>
            <a:endParaRPr lang="zh-TW" altLang="en-US" dirty="0"/>
          </a:p>
        </p:txBody>
      </p:sp>
      <p:sp>
        <p:nvSpPr>
          <p:cNvPr id="129" name="矩形圖說文字 128"/>
          <p:cNvSpPr/>
          <p:nvPr/>
        </p:nvSpPr>
        <p:spPr>
          <a:xfrm>
            <a:off x="4534705" y="4341996"/>
            <a:ext cx="2643016" cy="535965"/>
          </a:xfrm>
          <a:prstGeom prst="wedgeRectCallout">
            <a:avLst>
              <a:gd name="adj1" fmla="val -190"/>
              <a:gd name="adj2" fmla="val -17915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Larger gradients</a:t>
            </a:r>
            <a:endParaRPr lang="zh-TW" altLang="en-US" sz="2400" dirty="0"/>
          </a:p>
        </p:txBody>
      </p:sp>
      <p:sp>
        <p:nvSpPr>
          <p:cNvPr id="131" name="矩形 130"/>
          <p:cNvSpPr/>
          <p:nvPr/>
        </p:nvSpPr>
        <p:spPr>
          <a:xfrm>
            <a:off x="1002763" y="5683083"/>
            <a:ext cx="2643016" cy="5572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Almost random</a:t>
            </a:r>
            <a:endParaRPr lang="zh-TW" altLang="en-US" sz="2400" dirty="0"/>
          </a:p>
        </p:txBody>
      </p:sp>
      <p:sp>
        <p:nvSpPr>
          <p:cNvPr id="132" name="矩形 131"/>
          <p:cNvSpPr/>
          <p:nvPr/>
        </p:nvSpPr>
        <p:spPr>
          <a:xfrm>
            <a:off x="4542371" y="5677619"/>
            <a:ext cx="2635350"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Already converge</a:t>
            </a:r>
            <a:endParaRPr lang="zh-TW" altLang="en-US" sz="2400" dirty="0"/>
          </a:p>
        </p:txBody>
      </p:sp>
      <p:sp>
        <p:nvSpPr>
          <p:cNvPr id="133" name="文字方塊 132"/>
          <p:cNvSpPr txBox="1"/>
          <p:nvPr/>
        </p:nvSpPr>
        <p:spPr>
          <a:xfrm>
            <a:off x="6416421" y="6198511"/>
            <a:ext cx="254535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solidFill>
                  <a:schemeClr val="bg1"/>
                </a:solidFill>
              </a:rPr>
              <a:t>based on random!?</a:t>
            </a:r>
            <a:endParaRPr lang="zh-TW" altLang="en-US" sz="2400" dirty="0">
              <a:solidFill>
                <a:schemeClr val="bg1"/>
              </a:solidFill>
            </a:endParaRPr>
          </a:p>
        </p:txBody>
      </p:sp>
      <p:sp>
        <p:nvSpPr>
          <p:cNvPr id="134" name="矩形 133"/>
          <p:cNvSpPr/>
          <p:nvPr/>
        </p:nvSpPr>
        <p:spPr>
          <a:xfrm>
            <a:off x="1002763" y="5022157"/>
            <a:ext cx="2643016" cy="558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Learn very slow</a:t>
            </a:r>
            <a:endParaRPr lang="zh-TW" altLang="en-US" sz="2400" dirty="0"/>
          </a:p>
        </p:txBody>
      </p:sp>
      <p:sp>
        <p:nvSpPr>
          <p:cNvPr id="136" name="矩形 135"/>
          <p:cNvSpPr/>
          <p:nvPr/>
        </p:nvSpPr>
        <p:spPr>
          <a:xfrm>
            <a:off x="4537996" y="5023425"/>
            <a:ext cx="2639725"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Learn very fast</a:t>
            </a:r>
            <a:endParaRPr lang="zh-TW" altLang="en-US" sz="2400" dirty="0"/>
          </a:p>
        </p:txBody>
      </p:sp>
      <p:sp>
        <p:nvSpPr>
          <p:cNvPr id="137" name="矩形 136"/>
          <p:cNvSpPr/>
          <p:nvPr/>
        </p:nvSpPr>
        <p:spPr>
          <a:xfrm>
            <a:off x="2896306" y="152193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8" name="矩形 137"/>
          <p:cNvSpPr/>
          <p:nvPr/>
        </p:nvSpPr>
        <p:spPr>
          <a:xfrm>
            <a:off x="4221892" y="150558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9" name="矩形 138"/>
          <p:cNvSpPr/>
          <p:nvPr/>
        </p:nvSpPr>
        <p:spPr>
          <a:xfrm>
            <a:off x="6255229" y="153272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1" name="矩形 140"/>
          <p:cNvSpPr/>
          <p:nvPr/>
        </p:nvSpPr>
        <p:spPr>
          <a:xfrm>
            <a:off x="1713203" y="15495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42" name="直線單箭頭接點 141"/>
          <p:cNvCxnSpPr/>
          <p:nvPr/>
        </p:nvCxnSpPr>
        <p:spPr>
          <a:xfrm>
            <a:off x="6642036" y="2581149"/>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p:nvPr/>
        </p:nvCxnSpPr>
        <p:spPr>
          <a:xfrm>
            <a:off x="6751352" y="3827039"/>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a:off x="6618152" y="1802346"/>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781591" y="226726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6" name="矩形 145"/>
          <p:cNvSpPr/>
          <p:nvPr/>
        </p:nvSpPr>
        <p:spPr>
          <a:xfrm>
            <a:off x="1787409" y="16969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47" name="Object 12"/>
          <p:cNvGraphicFramePr>
            <a:graphicFrameLocks noChangeAspect="1"/>
          </p:cNvGraphicFramePr>
          <p:nvPr>
            <p:extLst/>
          </p:nvPr>
        </p:nvGraphicFramePr>
        <p:xfrm>
          <a:off x="1800108" y="1601689"/>
          <a:ext cx="325438" cy="461962"/>
        </p:xfrm>
        <a:graphic>
          <a:graphicData uri="http://schemas.openxmlformats.org/presentationml/2006/ole">
            <mc:AlternateContent xmlns:mc="http://schemas.openxmlformats.org/markup-compatibility/2006">
              <mc:Choice xmlns:v="urn:schemas-microsoft-com:vml" Requires="v">
                <p:oleObj spid="_x0000_s25983"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00108" y="16016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 name="Object 12"/>
          <p:cNvGraphicFramePr>
            <a:graphicFrameLocks noChangeAspect="1"/>
          </p:cNvGraphicFramePr>
          <p:nvPr>
            <p:extLst/>
          </p:nvPr>
        </p:nvGraphicFramePr>
        <p:xfrm>
          <a:off x="1805404" y="2184418"/>
          <a:ext cx="352425" cy="461963"/>
        </p:xfrm>
        <a:graphic>
          <a:graphicData uri="http://schemas.openxmlformats.org/presentationml/2006/ole">
            <mc:AlternateContent xmlns:mc="http://schemas.openxmlformats.org/markup-compatibility/2006">
              <mc:Choice xmlns:v="urn:schemas-microsoft-com:vml" Requires="v">
                <p:oleObj spid="_x0000_s25984"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805404" y="218441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 name="橢圓 148"/>
          <p:cNvSpPr/>
          <p:nvPr/>
        </p:nvSpPr>
        <p:spPr>
          <a:xfrm>
            <a:off x="2993416" y="153293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0" name="橢圓 149"/>
          <p:cNvSpPr/>
          <p:nvPr/>
        </p:nvSpPr>
        <p:spPr>
          <a:xfrm>
            <a:off x="2995758" y="231150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1" name="橢圓 150"/>
          <p:cNvSpPr/>
          <p:nvPr/>
        </p:nvSpPr>
        <p:spPr>
          <a:xfrm>
            <a:off x="2984125" y="353951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2" name="文字方塊 151"/>
          <p:cNvSpPr txBox="1"/>
          <p:nvPr/>
        </p:nvSpPr>
        <p:spPr>
          <a:xfrm rot="5400000">
            <a:off x="2981378" y="29618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3" name="矩形 152"/>
          <p:cNvSpPr/>
          <p:nvPr/>
        </p:nvSpPr>
        <p:spPr>
          <a:xfrm>
            <a:off x="1791116" y="366502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4" name="Object 12"/>
          <p:cNvGraphicFramePr>
            <a:graphicFrameLocks noChangeAspect="1"/>
          </p:cNvGraphicFramePr>
          <p:nvPr>
            <p:extLst/>
          </p:nvPr>
        </p:nvGraphicFramePr>
        <p:xfrm>
          <a:off x="1788000" y="3568771"/>
          <a:ext cx="407988" cy="488950"/>
        </p:xfrm>
        <a:graphic>
          <a:graphicData uri="http://schemas.openxmlformats.org/presentationml/2006/ole">
            <mc:AlternateContent xmlns:mc="http://schemas.openxmlformats.org/markup-compatibility/2006">
              <mc:Choice xmlns:v="urn:schemas-microsoft-com:vml" Requires="v">
                <p:oleObj spid="_x0000_s25985"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788000" y="356877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文字方塊 154"/>
          <p:cNvSpPr txBox="1"/>
          <p:nvPr/>
        </p:nvSpPr>
        <p:spPr>
          <a:xfrm rot="5400000">
            <a:off x="1667048" y="294996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6" name="橢圓 155"/>
          <p:cNvSpPr/>
          <p:nvPr/>
        </p:nvSpPr>
        <p:spPr>
          <a:xfrm>
            <a:off x="4308978" y="153293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7" name="橢圓 156"/>
          <p:cNvSpPr/>
          <p:nvPr/>
        </p:nvSpPr>
        <p:spPr>
          <a:xfrm>
            <a:off x="4311320" y="231150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8" name="橢圓 157"/>
          <p:cNvSpPr/>
          <p:nvPr/>
        </p:nvSpPr>
        <p:spPr>
          <a:xfrm>
            <a:off x="4299687" y="353951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9" name="文字方塊 158"/>
          <p:cNvSpPr txBox="1"/>
          <p:nvPr/>
        </p:nvSpPr>
        <p:spPr>
          <a:xfrm rot="5400000">
            <a:off x="4296940" y="29618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0" name="橢圓 159"/>
          <p:cNvSpPr/>
          <p:nvPr/>
        </p:nvSpPr>
        <p:spPr>
          <a:xfrm>
            <a:off x="6331073" y="152462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1" name="橢圓 160"/>
          <p:cNvSpPr/>
          <p:nvPr/>
        </p:nvSpPr>
        <p:spPr>
          <a:xfrm>
            <a:off x="6333415" y="228453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2" name="橢圓 161"/>
          <p:cNvSpPr/>
          <p:nvPr/>
        </p:nvSpPr>
        <p:spPr>
          <a:xfrm>
            <a:off x="6340443" y="353120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3" name="文字方塊 162"/>
          <p:cNvSpPr txBox="1"/>
          <p:nvPr/>
        </p:nvSpPr>
        <p:spPr>
          <a:xfrm rot="5400000">
            <a:off x="6337696" y="295033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4" name="文字方塊 163"/>
          <p:cNvSpPr txBox="1"/>
          <p:nvPr/>
        </p:nvSpPr>
        <p:spPr>
          <a:xfrm>
            <a:off x="4881023" y="147435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5" name="文字方塊 164"/>
          <p:cNvSpPr txBox="1"/>
          <p:nvPr/>
        </p:nvSpPr>
        <p:spPr>
          <a:xfrm>
            <a:off x="4898646" y="225985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6" name="文字方塊 165"/>
          <p:cNvSpPr txBox="1"/>
          <p:nvPr/>
        </p:nvSpPr>
        <p:spPr>
          <a:xfrm>
            <a:off x="4910826" y="351614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67" name="直線單箭頭接點 166"/>
          <p:cNvCxnSpPr>
            <a:stCxn id="149" idx="6"/>
            <a:endCxn id="156" idx="2"/>
          </p:cNvCxnSpPr>
          <p:nvPr/>
        </p:nvCxnSpPr>
        <p:spPr>
          <a:xfrm>
            <a:off x="3567574" y="182001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p:nvPr/>
        </p:nvCxnSpPr>
        <p:spPr>
          <a:xfrm>
            <a:off x="3567574" y="261176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p:nvPr/>
        </p:nvCxnSpPr>
        <p:spPr>
          <a:xfrm>
            <a:off x="3558283" y="383373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線單箭頭接點 169"/>
          <p:cNvCxnSpPr>
            <a:stCxn id="150" idx="6"/>
            <a:endCxn id="156" idx="2"/>
          </p:cNvCxnSpPr>
          <p:nvPr/>
        </p:nvCxnSpPr>
        <p:spPr>
          <a:xfrm flipV="1">
            <a:off x="3569916" y="182001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a:stCxn id="149" idx="6"/>
            <a:endCxn id="157" idx="2"/>
          </p:cNvCxnSpPr>
          <p:nvPr/>
        </p:nvCxnSpPr>
        <p:spPr>
          <a:xfrm>
            <a:off x="3567574" y="182001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149" idx="6"/>
            <a:endCxn id="158" idx="2"/>
          </p:cNvCxnSpPr>
          <p:nvPr/>
        </p:nvCxnSpPr>
        <p:spPr>
          <a:xfrm>
            <a:off x="3567574" y="182001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線單箭頭接點 172"/>
          <p:cNvCxnSpPr>
            <a:stCxn id="150" idx="6"/>
            <a:endCxn id="158" idx="2"/>
          </p:cNvCxnSpPr>
          <p:nvPr/>
        </p:nvCxnSpPr>
        <p:spPr>
          <a:xfrm>
            <a:off x="3569916" y="259858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p:cNvCxnSpPr>
            <a:stCxn id="151" idx="6"/>
            <a:endCxn id="156" idx="2"/>
          </p:cNvCxnSpPr>
          <p:nvPr/>
        </p:nvCxnSpPr>
        <p:spPr>
          <a:xfrm flipV="1">
            <a:off x="3558283" y="182001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p:cNvCxnSpPr>
            <a:stCxn id="151" idx="6"/>
            <a:endCxn id="157" idx="2"/>
          </p:cNvCxnSpPr>
          <p:nvPr/>
        </p:nvCxnSpPr>
        <p:spPr>
          <a:xfrm flipV="1">
            <a:off x="3558283" y="259858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a:endCxn id="149" idx="2"/>
          </p:cNvCxnSpPr>
          <p:nvPr/>
        </p:nvCxnSpPr>
        <p:spPr>
          <a:xfrm flipV="1">
            <a:off x="2134016" y="182001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46" idx="3"/>
            <a:endCxn id="150" idx="2"/>
          </p:cNvCxnSpPr>
          <p:nvPr/>
        </p:nvCxnSpPr>
        <p:spPr>
          <a:xfrm>
            <a:off x="2130309" y="186838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46" idx="3"/>
            <a:endCxn id="151" idx="2"/>
          </p:cNvCxnSpPr>
          <p:nvPr/>
        </p:nvCxnSpPr>
        <p:spPr>
          <a:xfrm>
            <a:off x="2130309" y="186838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48" idx="3"/>
            <a:endCxn id="149" idx="2"/>
          </p:cNvCxnSpPr>
          <p:nvPr/>
        </p:nvCxnSpPr>
        <p:spPr>
          <a:xfrm flipV="1">
            <a:off x="2157829" y="182001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stCxn id="145" idx="3"/>
            <a:endCxn id="150" idx="2"/>
          </p:cNvCxnSpPr>
          <p:nvPr/>
        </p:nvCxnSpPr>
        <p:spPr>
          <a:xfrm>
            <a:off x="2124491" y="243871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stCxn id="145" idx="3"/>
            <a:endCxn id="151" idx="2"/>
          </p:cNvCxnSpPr>
          <p:nvPr/>
        </p:nvCxnSpPr>
        <p:spPr>
          <a:xfrm>
            <a:off x="2124491" y="243871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stCxn id="154" idx="3"/>
            <a:endCxn id="149" idx="2"/>
          </p:cNvCxnSpPr>
          <p:nvPr/>
        </p:nvCxnSpPr>
        <p:spPr>
          <a:xfrm flipV="1">
            <a:off x="2195988" y="182001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54" idx="3"/>
            <a:endCxn id="150" idx="2"/>
          </p:cNvCxnSpPr>
          <p:nvPr/>
        </p:nvCxnSpPr>
        <p:spPr>
          <a:xfrm flipV="1">
            <a:off x="2169619" y="259858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54" idx="3"/>
            <a:endCxn id="151" idx="2"/>
          </p:cNvCxnSpPr>
          <p:nvPr/>
        </p:nvCxnSpPr>
        <p:spPr>
          <a:xfrm>
            <a:off x="2169619" y="381319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群組 6"/>
          <p:cNvGrpSpPr/>
          <p:nvPr/>
        </p:nvGrpSpPr>
        <p:grpSpPr>
          <a:xfrm>
            <a:off x="7328776" y="1489235"/>
            <a:ext cx="642352" cy="2587672"/>
            <a:chOff x="7668524" y="1462486"/>
            <a:chExt cx="642352" cy="2587672"/>
          </a:xfrm>
        </p:grpSpPr>
        <p:sp>
          <p:nvSpPr>
            <p:cNvPr id="185" name="文字方塊 18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6" name="文字方塊 185"/>
            <p:cNvSpPr txBox="1"/>
            <p:nvPr/>
          </p:nvSpPr>
          <p:spPr>
            <a:xfrm>
              <a:off x="7679807" y="1462486"/>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87" name="文字方塊 186"/>
            <p:cNvSpPr txBox="1"/>
            <p:nvPr/>
          </p:nvSpPr>
          <p:spPr>
            <a:xfrm>
              <a:off x="7668524" y="2260706"/>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88" name="文字方塊 187"/>
            <p:cNvSpPr txBox="1"/>
            <p:nvPr/>
          </p:nvSpPr>
          <p:spPr>
            <a:xfrm>
              <a:off x="7668524" y="3526938"/>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cxnSp>
        <p:nvCxnSpPr>
          <p:cNvPr id="189" name="直線單箭頭接點 188"/>
          <p:cNvCxnSpPr/>
          <p:nvPr/>
        </p:nvCxnSpPr>
        <p:spPr>
          <a:xfrm>
            <a:off x="5591673" y="183159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p:nvPr/>
        </p:nvCxnSpPr>
        <p:spPr>
          <a:xfrm>
            <a:off x="5591673" y="262335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p:nvPr/>
        </p:nvCxnSpPr>
        <p:spPr>
          <a:xfrm>
            <a:off x="5582382" y="384531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191"/>
          <p:cNvCxnSpPr/>
          <p:nvPr/>
        </p:nvCxnSpPr>
        <p:spPr>
          <a:xfrm flipV="1">
            <a:off x="5594015" y="1831598"/>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p:cNvCxnSpPr/>
          <p:nvPr/>
        </p:nvCxnSpPr>
        <p:spPr>
          <a:xfrm>
            <a:off x="5591673" y="1831598"/>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p:cNvCxnSpPr/>
          <p:nvPr/>
        </p:nvCxnSpPr>
        <p:spPr>
          <a:xfrm>
            <a:off x="5591673" y="1831598"/>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p:nvPr/>
        </p:nvCxnSpPr>
        <p:spPr>
          <a:xfrm>
            <a:off x="5594015" y="2610168"/>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195"/>
          <p:cNvCxnSpPr/>
          <p:nvPr/>
        </p:nvCxnSpPr>
        <p:spPr>
          <a:xfrm flipV="1">
            <a:off x="5582382" y="1831598"/>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p:nvPr/>
        </p:nvCxnSpPr>
        <p:spPr>
          <a:xfrm flipV="1">
            <a:off x="5582382" y="2610168"/>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圖說文字 127"/>
          <p:cNvSpPr/>
          <p:nvPr/>
        </p:nvSpPr>
        <p:spPr>
          <a:xfrm>
            <a:off x="1002763" y="4327556"/>
            <a:ext cx="2643016" cy="564847"/>
          </a:xfrm>
          <a:prstGeom prst="wedgeRectCallout">
            <a:avLst>
              <a:gd name="adj1" fmla="val 4384"/>
              <a:gd name="adj2" fmla="val -209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Smaller gradients</a:t>
            </a:r>
            <a:endParaRPr lang="zh-TW" altLang="en-US" sz="2400" dirty="0"/>
          </a:p>
        </p:txBody>
      </p:sp>
    </p:spTree>
    <p:extLst>
      <p:ext uri="{BB962C8B-B14F-4D97-AF65-F5344CB8AC3E}">
        <p14:creationId xmlns:p14="http://schemas.microsoft.com/office/powerpoint/2010/main" val="21482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29"/>
          <p:cNvSpPr/>
          <p:nvPr/>
        </p:nvSpPr>
        <p:spPr>
          <a:xfrm>
            <a:off x="7959846" y="187648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29" name="矩形 128"/>
          <p:cNvSpPr/>
          <p:nvPr/>
        </p:nvSpPr>
        <p:spPr>
          <a:xfrm>
            <a:off x="6309431" y="191045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Vanishing Gradient Problem</a:t>
            </a:r>
            <a:endParaRPr lang="zh-TW" altLang="en-US" dirty="0"/>
          </a:p>
        </p:txBody>
      </p:sp>
      <p:sp>
        <p:nvSpPr>
          <p:cNvPr id="61" name="矩形 60"/>
          <p:cNvSpPr/>
          <p:nvPr/>
        </p:nvSpPr>
        <p:spPr>
          <a:xfrm>
            <a:off x="1811753" y="195803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矩形 61"/>
          <p:cNvSpPr/>
          <p:nvPr/>
        </p:nvSpPr>
        <p:spPr>
          <a:xfrm>
            <a:off x="3137339" y="19416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3" name="矩形 62"/>
          <p:cNvSpPr/>
          <p:nvPr/>
        </p:nvSpPr>
        <p:spPr>
          <a:xfrm>
            <a:off x="5170676" y="196882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矩形 63"/>
          <p:cNvSpPr/>
          <p:nvPr/>
        </p:nvSpPr>
        <p:spPr>
          <a:xfrm>
            <a:off x="628650" y="198567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5" name="直線單箭頭接點 64"/>
          <p:cNvCxnSpPr/>
          <p:nvPr/>
        </p:nvCxnSpPr>
        <p:spPr>
          <a:xfrm>
            <a:off x="5557483" y="3017247"/>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5666799" y="4263137"/>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533599" y="2238444"/>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97038" y="27033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9" name="矩形 68"/>
          <p:cNvSpPr/>
          <p:nvPr/>
        </p:nvSpPr>
        <p:spPr>
          <a:xfrm>
            <a:off x="702856" y="213303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0" name="Object 12"/>
          <p:cNvGraphicFramePr>
            <a:graphicFrameLocks noChangeAspect="1"/>
          </p:cNvGraphicFramePr>
          <p:nvPr>
            <p:extLst/>
          </p:nvPr>
        </p:nvGraphicFramePr>
        <p:xfrm>
          <a:off x="715555" y="2037787"/>
          <a:ext cx="325438" cy="461962"/>
        </p:xfrm>
        <a:graphic>
          <a:graphicData uri="http://schemas.openxmlformats.org/presentationml/2006/ole">
            <mc:AlternateContent xmlns:mc="http://schemas.openxmlformats.org/markup-compatibility/2006">
              <mc:Choice xmlns:v="urn:schemas-microsoft-com:vml" Requires="v">
                <p:oleObj spid="_x0000_s27010"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715555" y="203778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12"/>
          <p:cNvGraphicFramePr>
            <a:graphicFrameLocks noChangeAspect="1"/>
          </p:cNvGraphicFramePr>
          <p:nvPr>
            <p:extLst/>
          </p:nvPr>
        </p:nvGraphicFramePr>
        <p:xfrm>
          <a:off x="720851" y="2620516"/>
          <a:ext cx="352425" cy="461963"/>
        </p:xfrm>
        <a:graphic>
          <a:graphicData uri="http://schemas.openxmlformats.org/presentationml/2006/ole">
            <mc:AlternateContent xmlns:mc="http://schemas.openxmlformats.org/markup-compatibility/2006">
              <mc:Choice xmlns:v="urn:schemas-microsoft-com:vml" Requires="v">
                <p:oleObj spid="_x0000_s27011"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720851" y="262051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橢圓 71"/>
          <p:cNvSpPr/>
          <p:nvPr/>
        </p:nvSpPr>
        <p:spPr>
          <a:xfrm>
            <a:off x="1908863" y="196903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橢圓 72"/>
          <p:cNvSpPr/>
          <p:nvPr/>
        </p:nvSpPr>
        <p:spPr>
          <a:xfrm>
            <a:off x="1911205" y="27476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4" name="橢圓 73"/>
          <p:cNvSpPr/>
          <p:nvPr/>
        </p:nvSpPr>
        <p:spPr>
          <a:xfrm>
            <a:off x="1899572" y="39756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5" name="文字方塊 74"/>
          <p:cNvSpPr txBox="1"/>
          <p:nvPr/>
        </p:nvSpPr>
        <p:spPr>
          <a:xfrm rot="5400000">
            <a:off x="1896825"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矩形 75"/>
          <p:cNvSpPr/>
          <p:nvPr/>
        </p:nvSpPr>
        <p:spPr>
          <a:xfrm>
            <a:off x="706563" y="4101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7" name="Object 12"/>
          <p:cNvGraphicFramePr>
            <a:graphicFrameLocks noChangeAspect="1"/>
          </p:cNvGraphicFramePr>
          <p:nvPr>
            <p:extLst/>
          </p:nvPr>
        </p:nvGraphicFramePr>
        <p:xfrm>
          <a:off x="703447" y="4004869"/>
          <a:ext cx="407988" cy="488950"/>
        </p:xfrm>
        <a:graphic>
          <a:graphicData uri="http://schemas.openxmlformats.org/presentationml/2006/ole">
            <mc:AlternateContent xmlns:mc="http://schemas.openxmlformats.org/markup-compatibility/2006">
              <mc:Choice xmlns:v="urn:schemas-microsoft-com:vml" Requires="v">
                <p:oleObj spid="_x0000_s27012" name="方程式" r:id="rId7" imgW="190440" imgH="228600" progId="Equation.3">
                  <p:embed/>
                </p:oleObj>
              </mc:Choice>
              <mc:Fallback>
                <p:oleObj name="方程式" r:id="rId7" imgW="190440" imgH="228600" progId="Equation.3">
                  <p:embed/>
                  <p:pic>
                    <p:nvPicPr>
                      <p:cNvPr id="0" name=""/>
                      <p:cNvPicPr>
                        <a:picLocks noChangeAspect="1" noChangeArrowheads="1"/>
                      </p:cNvPicPr>
                      <p:nvPr/>
                    </p:nvPicPr>
                    <p:blipFill>
                      <a:blip r:embed="rId8"/>
                      <a:srcRect/>
                      <a:stretch>
                        <a:fillRect/>
                      </a:stretch>
                    </p:blipFill>
                    <p:spPr bwMode="auto">
                      <a:xfrm>
                        <a:off x="703447" y="400486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文字方塊 77"/>
          <p:cNvSpPr txBox="1"/>
          <p:nvPr/>
        </p:nvSpPr>
        <p:spPr>
          <a:xfrm rot="5400000">
            <a:off x="582495" y="338606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9" name="橢圓 78"/>
          <p:cNvSpPr/>
          <p:nvPr/>
        </p:nvSpPr>
        <p:spPr>
          <a:xfrm>
            <a:off x="3224425" y="196903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226767" y="27476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215134" y="39756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212387"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橢圓 82"/>
          <p:cNvSpPr/>
          <p:nvPr/>
        </p:nvSpPr>
        <p:spPr>
          <a:xfrm>
            <a:off x="5246520" y="196072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4" name="橢圓 83"/>
          <p:cNvSpPr/>
          <p:nvPr/>
        </p:nvSpPr>
        <p:spPr>
          <a:xfrm>
            <a:off x="5248862" y="272063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橢圓 84"/>
          <p:cNvSpPr/>
          <p:nvPr/>
        </p:nvSpPr>
        <p:spPr>
          <a:xfrm>
            <a:off x="5255890" y="396730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6" name="文字方塊 85"/>
          <p:cNvSpPr txBox="1"/>
          <p:nvPr/>
        </p:nvSpPr>
        <p:spPr>
          <a:xfrm rot="5400000">
            <a:off x="5253143" y="338643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7" name="文字方塊 86"/>
          <p:cNvSpPr txBox="1"/>
          <p:nvPr/>
        </p:nvSpPr>
        <p:spPr>
          <a:xfrm>
            <a:off x="3796470" y="191045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3814093" y="26959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9" name="文字方塊 88"/>
          <p:cNvSpPr txBox="1"/>
          <p:nvPr/>
        </p:nvSpPr>
        <p:spPr>
          <a:xfrm>
            <a:off x="3826273" y="395224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0" name="直線單箭頭接點 89"/>
          <p:cNvCxnSpPr>
            <a:stCxn id="72" idx="6"/>
            <a:endCxn id="79" idx="2"/>
          </p:cNvCxnSpPr>
          <p:nvPr/>
        </p:nvCxnSpPr>
        <p:spPr>
          <a:xfrm>
            <a:off x="2483021" y="225611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2483021" y="304786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2473730" y="426983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73" idx="6"/>
            <a:endCxn id="79" idx="2"/>
          </p:cNvCxnSpPr>
          <p:nvPr/>
        </p:nvCxnSpPr>
        <p:spPr>
          <a:xfrm flipV="1">
            <a:off x="2485363" y="225611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72" idx="6"/>
            <a:endCxn id="80" idx="2"/>
          </p:cNvCxnSpPr>
          <p:nvPr/>
        </p:nvCxnSpPr>
        <p:spPr>
          <a:xfrm>
            <a:off x="2483021" y="225611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72" idx="6"/>
            <a:endCxn id="81" idx="2"/>
          </p:cNvCxnSpPr>
          <p:nvPr/>
        </p:nvCxnSpPr>
        <p:spPr>
          <a:xfrm>
            <a:off x="2483021" y="225611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73" idx="6"/>
            <a:endCxn id="81" idx="2"/>
          </p:cNvCxnSpPr>
          <p:nvPr/>
        </p:nvCxnSpPr>
        <p:spPr>
          <a:xfrm>
            <a:off x="2485363" y="303468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4" idx="6"/>
            <a:endCxn id="79" idx="2"/>
          </p:cNvCxnSpPr>
          <p:nvPr/>
        </p:nvCxnSpPr>
        <p:spPr>
          <a:xfrm flipV="1">
            <a:off x="2473730" y="225611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74" idx="6"/>
            <a:endCxn id="80" idx="2"/>
          </p:cNvCxnSpPr>
          <p:nvPr/>
        </p:nvCxnSpPr>
        <p:spPr>
          <a:xfrm flipV="1">
            <a:off x="2473730" y="303468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72" idx="2"/>
          </p:cNvCxnSpPr>
          <p:nvPr/>
        </p:nvCxnSpPr>
        <p:spPr>
          <a:xfrm flipV="1">
            <a:off x="1049463" y="225611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69" idx="3"/>
            <a:endCxn id="73" idx="2"/>
          </p:cNvCxnSpPr>
          <p:nvPr/>
        </p:nvCxnSpPr>
        <p:spPr>
          <a:xfrm>
            <a:off x="1045756" y="230448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69" idx="3"/>
            <a:endCxn id="74" idx="2"/>
          </p:cNvCxnSpPr>
          <p:nvPr/>
        </p:nvCxnSpPr>
        <p:spPr>
          <a:xfrm>
            <a:off x="1045756" y="230448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3"/>
            <a:endCxn id="72" idx="2"/>
          </p:cNvCxnSpPr>
          <p:nvPr/>
        </p:nvCxnSpPr>
        <p:spPr>
          <a:xfrm flipV="1">
            <a:off x="1073276" y="225611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68" idx="3"/>
            <a:endCxn id="73" idx="2"/>
          </p:cNvCxnSpPr>
          <p:nvPr/>
        </p:nvCxnSpPr>
        <p:spPr>
          <a:xfrm>
            <a:off x="1039938" y="287481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8" idx="3"/>
            <a:endCxn id="74" idx="2"/>
          </p:cNvCxnSpPr>
          <p:nvPr/>
        </p:nvCxnSpPr>
        <p:spPr>
          <a:xfrm>
            <a:off x="1039938" y="287481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77" idx="3"/>
            <a:endCxn id="72" idx="2"/>
          </p:cNvCxnSpPr>
          <p:nvPr/>
        </p:nvCxnSpPr>
        <p:spPr>
          <a:xfrm flipV="1">
            <a:off x="1111435" y="225611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77" idx="3"/>
            <a:endCxn id="73" idx="2"/>
          </p:cNvCxnSpPr>
          <p:nvPr/>
        </p:nvCxnSpPr>
        <p:spPr>
          <a:xfrm flipV="1">
            <a:off x="1085066" y="303468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77" idx="3"/>
            <a:endCxn id="74" idx="2"/>
          </p:cNvCxnSpPr>
          <p:nvPr/>
        </p:nvCxnSpPr>
        <p:spPr>
          <a:xfrm>
            <a:off x="1085066" y="424928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8" name="群組 107"/>
          <p:cNvGrpSpPr/>
          <p:nvPr/>
        </p:nvGrpSpPr>
        <p:grpSpPr>
          <a:xfrm>
            <a:off x="6244223" y="1925333"/>
            <a:ext cx="642352" cy="2577734"/>
            <a:chOff x="7668524" y="1462486"/>
            <a:chExt cx="642352" cy="2577734"/>
          </a:xfrm>
        </p:grpSpPr>
        <p:sp>
          <p:nvSpPr>
            <p:cNvPr id="109" name="文字方塊 108"/>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10" name="文字方塊 109"/>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11" name="文字方塊 110"/>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1"/>
                  <a:stretch>
                    <a:fillRect/>
                  </a:stretch>
                </a:blipFill>
              </p:spPr>
              <p:txBody>
                <a:bodyPr/>
                <a:lstStyle/>
                <a:p>
                  <a:r>
                    <a:rPr lang="zh-TW" altLang="en-US">
                      <a:noFill/>
                    </a:rPr>
                    <a:t> </a:t>
                  </a:r>
                </a:p>
              </p:txBody>
            </p:sp>
          </mc:Fallback>
        </mc:AlternateContent>
      </p:grpSp>
      <p:cxnSp>
        <p:nvCxnSpPr>
          <p:cNvPr id="113" name="直線單箭頭接點 112"/>
          <p:cNvCxnSpPr/>
          <p:nvPr/>
        </p:nvCxnSpPr>
        <p:spPr>
          <a:xfrm>
            <a:off x="4507120" y="226769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4507120" y="305944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4497829" y="428141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flipV="1">
            <a:off x="4509462" y="226769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a:off x="4507120" y="226769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4507120" y="2267696"/>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4509462" y="3046266"/>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4497829" y="2267696"/>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4497829" y="3046266"/>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群組 123"/>
          <p:cNvGrpSpPr/>
          <p:nvPr/>
        </p:nvGrpSpPr>
        <p:grpSpPr>
          <a:xfrm>
            <a:off x="7948561" y="1958032"/>
            <a:ext cx="642352" cy="2577734"/>
            <a:chOff x="7668524" y="1462486"/>
            <a:chExt cx="642352" cy="2577734"/>
          </a:xfrm>
        </p:grpSpPr>
        <p:sp>
          <p:nvSpPr>
            <p:cNvPr id="125" name="文字方塊 12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26" name="文字方塊 125"/>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26" name="文字方塊 125"/>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7" name="文字方塊 126"/>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27" name="文字方塊 126"/>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8" name="文字方塊 127"/>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4"/>
                  <a:stretch>
                    <a:fillRect/>
                  </a:stretch>
                </a:blipFill>
              </p:spPr>
              <p:txBody>
                <a:bodyPr/>
                <a:lstStyle/>
                <a:p>
                  <a:r>
                    <a:rPr lang="zh-TW" altLang="en-US">
                      <a:noFill/>
                    </a:rPr>
                    <a:t> </a:t>
                  </a:r>
                </a:p>
              </p:txBody>
            </p:sp>
          </mc:Fallback>
        </mc:AlternateContent>
      </p:grpSp>
      <p:sp>
        <p:nvSpPr>
          <p:cNvPr id="131" name="左-右雙向箭號 130"/>
          <p:cNvSpPr/>
          <p:nvPr/>
        </p:nvSpPr>
        <p:spPr>
          <a:xfrm>
            <a:off x="6990289" y="2973068"/>
            <a:ext cx="930070" cy="4463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2" name="文字方塊 131"/>
              <p:cNvSpPr txBox="1"/>
              <p:nvPr/>
            </p:nvSpPr>
            <p:spPr>
              <a:xfrm>
                <a:off x="7191833" y="3411153"/>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𝑙</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7191833" y="3411153"/>
                <a:ext cx="361125" cy="461665"/>
              </a:xfrm>
              <a:prstGeom prst="rect">
                <a:avLst/>
              </a:prstGeom>
              <a:blipFill>
                <a:blip r:embed="rId15"/>
                <a:stretch>
                  <a:fillRect/>
                </a:stretch>
              </a:blipFill>
            </p:spPr>
            <p:txBody>
              <a:bodyPr/>
              <a:lstStyle/>
              <a:p>
                <a:r>
                  <a:rPr lang="zh-TW" altLang="en-US">
                    <a:noFill/>
                  </a:rPr>
                  <a:t> </a:t>
                </a:r>
              </a:p>
            </p:txBody>
          </p:sp>
        </mc:Fallback>
      </mc:AlternateContent>
      <p:sp>
        <p:nvSpPr>
          <p:cNvPr id="133" name="文字方塊 132"/>
          <p:cNvSpPr txBox="1"/>
          <p:nvPr/>
        </p:nvSpPr>
        <p:spPr>
          <a:xfrm>
            <a:off x="956966" y="5414929"/>
            <a:ext cx="5918325" cy="461665"/>
          </a:xfrm>
          <a:prstGeom prst="rect">
            <a:avLst/>
          </a:prstGeom>
          <a:noFill/>
        </p:spPr>
        <p:txBody>
          <a:bodyPr wrap="square" rtlCol="0">
            <a:spAutoFit/>
          </a:bodyPr>
          <a:lstStyle/>
          <a:p>
            <a:r>
              <a:rPr lang="en-US" altLang="zh-TW" sz="2400" dirty="0"/>
              <a:t>Intuitive way to compute the derivatives …</a:t>
            </a:r>
            <a:endParaRPr lang="zh-TW" altLang="en-US" sz="2400" dirty="0"/>
          </a:p>
        </p:txBody>
      </p:sp>
      <mc:AlternateContent xmlns:mc="http://schemas.openxmlformats.org/markup-compatibility/2006" xmlns:a14="http://schemas.microsoft.com/office/drawing/2010/main">
        <mc:Choice Requires="a14">
          <p:sp>
            <p:nvSpPr>
              <p:cNvPr id="135" name="文字方塊 134"/>
              <p:cNvSpPr txBox="1"/>
              <p:nvPr/>
            </p:nvSpPr>
            <p:spPr>
              <a:xfrm>
                <a:off x="6304412" y="5876594"/>
                <a:ext cx="921663"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𝑤</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135" name="文字方塊 134"/>
              <p:cNvSpPr txBox="1">
                <a:spLocks noRot="1" noChangeAspect="1" noMove="1" noResize="1" noEditPoints="1" noAdjustHandles="1" noChangeArrowheads="1" noChangeShapeType="1" noTextEdit="1"/>
              </p:cNvSpPr>
              <p:nvPr/>
            </p:nvSpPr>
            <p:spPr>
              <a:xfrm>
                <a:off x="6304412" y="5876594"/>
                <a:ext cx="921663" cy="702244"/>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p:cNvSpPr txBox="1"/>
              <p:nvPr/>
            </p:nvSpPr>
            <p:spPr>
              <a:xfrm>
                <a:off x="1029335" y="4686014"/>
                <a:ext cx="9022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oMath>
                  </m:oMathPara>
                </a14:m>
                <a:endParaRPr lang="zh-TW" altLang="en-US" sz="2400" dirty="0"/>
              </a:p>
            </p:txBody>
          </p:sp>
        </mc:Choice>
        <mc:Fallback xmlns="">
          <p:sp>
            <p:nvSpPr>
              <p:cNvPr id="138" name="文字方塊 137"/>
              <p:cNvSpPr txBox="1">
                <a:spLocks noRot="1" noChangeAspect="1" noMove="1" noResize="1" noEditPoints="1" noAdjustHandles="1" noChangeArrowheads="1" noChangeShapeType="1" noTextEdit="1"/>
              </p:cNvSpPr>
              <p:nvPr/>
            </p:nvSpPr>
            <p:spPr>
              <a:xfrm>
                <a:off x="1029335" y="4686014"/>
                <a:ext cx="902235" cy="461665"/>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p:cNvSpPr txBox="1"/>
              <p:nvPr/>
            </p:nvSpPr>
            <p:spPr>
              <a:xfrm>
                <a:off x="7029184" y="3813315"/>
                <a:ext cx="7730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oMath>
                  </m:oMathPara>
                </a14:m>
                <a:endParaRPr lang="zh-TW" altLang="en-US" sz="2400" dirty="0"/>
              </a:p>
            </p:txBody>
          </p:sp>
        </mc:Choice>
        <mc:Fallback xmlns="">
          <p:sp>
            <p:nvSpPr>
              <p:cNvPr id="139" name="文字方塊 138"/>
              <p:cNvSpPr txBox="1">
                <a:spLocks noRot="1" noChangeAspect="1" noMove="1" noResize="1" noEditPoints="1" noAdjustHandles="1" noChangeArrowheads="1" noChangeShapeType="1" noTextEdit="1"/>
              </p:cNvSpPr>
              <p:nvPr/>
            </p:nvSpPr>
            <p:spPr>
              <a:xfrm>
                <a:off x="7029184" y="3813315"/>
                <a:ext cx="773096" cy="461665"/>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1" name="文字方塊 140"/>
              <p:cNvSpPr txBox="1"/>
              <p:nvPr/>
            </p:nvSpPr>
            <p:spPr>
              <a:xfrm>
                <a:off x="7318726" y="5876594"/>
                <a:ext cx="488339"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num>
                        <m:den>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den>
                      </m:f>
                    </m:oMath>
                  </m:oMathPara>
                </a14:m>
                <a:endParaRPr lang="zh-TW" altLang="en-US" sz="2400" dirty="0"/>
              </a:p>
            </p:txBody>
          </p:sp>
        </mc:Choice>
        <mc:Fallback xmlns="">
          <p:sp>
            <p:nvSpPr>
              <p:cNvPr id="141" name="文字方塊 140"/>
              <p:cNvSpPr txBox="1">
                <a:spLocks noRot="1" noChangeAspect="1" noMove="1" noResize="1" noEditPoints="1" noAdjustHandles="1" noChangeArrowheads="1" noChangeShapeType="1" noTextEdit="1"/>
              </p:cNvSpPr>
              <p:nvPr/>
            </p:nvSpPr>
            <p:spPr>
              <a:xfrm>
                <a:off x="7318726" y="5876594"/>
                <a:ext cx="488339" cy="702244"/>
              </a:xfrm>
              <a:prstGeom prst="rect">
                <a:avLst/>
              </a:prstGeom>
              <a:blipFill>
                <a:blip r:embed="rId19"/>
                <a:stretch>
                  <a:fillRect/>
                </a:stretch>
              </a:blipFill>
            </p:spPr>
            <p:txBody>
              <a:bodyPr/>
              <a:lstStyle/>
              <a:p>
                <a:r>
                  <a:rPr lang="zh-TW" altLang="en-US">
                    <a:noFill/>
                  </a:rPr>
                  <a:t> </a:t>
                </a:r>
              </a:p>
            </p:txBody>
          </p:sp>
        </mc:Fallback>
      </mc:AlternateContent>
      <p:sp>
        <p:nvSpPr>
          <p:cNvPr id="4" name="左-右雙向箭號 3"/>
          <p:cNvSpPr/>
          <p:nvPr/>
        </p:nvSpPr>
        <p:spPr>
          <a:xfrm rot="5400000">
            <a:off x="987114" y="4025362"/>
            <a:ext cx="965281" cy="511427"/>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36" name="左-右雙向箭號 135"/>
          <p:cNvSpPr/>
          <p:nvPr/>
        </p:nvSpPr>
        <p:spPr>
          <a:xfrm rot="5400000">
            <a:off x="2326876" y="4082465"/>
            <a:ext cx="660247" cy="39627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0" name="左-右雙向箭號 139"/>
          <p:cNvSpPr/>
          <p:nvPr/>
        </p:nvSpPr>
        <p:spPr>
          <a:xfrm rot="5400000">
            <a:off x="3651368" y="4097470"/>
            <a:ext cx="482606" cy="26723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2" name="左-右雙向箭號 141"/>
          <p:cNvSpPr>
            <a:spLocks noChangeAspect="1"/>
          </p:cNvSpPr>
          <p:nvPr/>
        </p:nvSpPr>
        <p:spPr>
          <a:xfrm rot="5400000">
            <a:off x="7340792" y="3122642"/>
            <a:ext cx="268770" cy="18309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3" name="手繪多邊形 142"/>
          <p:cNvSpPr/>
          <p:nvPr/>
        </p:nvSpPr>
        <p:spPr>
          <a:xfrm>
            <a:off x="1933060" y="4136984"/>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手繪多邊形 143"/>
          <p:cNvSpPr/>
          <p:nvPr/>
        </p:nvSpPr>
        <p:spPr>
          <a:xfrm>
            <a:off x="3267060" y="4171526"/>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圖說文字 153"/>
          <p:cNvSpPr/>
          <p:nvPr/>
        </p:nvSpPr>
        <p:spPr>
          <a:xfrm>
            <a:off x="572118" y="1308019"/>
            <a:ext cx="2643016" cy="564847"/>
          </a:xfrm>
          <a:prstGeom prst="wedgeRectCallout">
            <a:avLst>
              <a:gd name="adj1" fmla="val -15935"/>
              <a:gd name="adj2" fmla="val 1939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Smaller gradients</a:t>
            </a:r>
            <a:endParaRPr lang="zh-TW" altLang="en-US" sz="2400" dirty="0"/>
          </a:p>
        </p:txBody>
      </p:sp>
      <p:sp>
        <p:nvSpPr>
          <p:cNvPr id="155" name="左-右雙向箭號 154"/>
          <p:cNvSpPr/>
          <p:nvPr/>
        </p:nvSpPr>
        <p:spPr>
          <a:xfrm rot="5400000">
            <a:off x="5790526" y="4091611"/>
            <a:ext cx="401721" cy="240925"/>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nvGrpSpPr>
          <p:cNvPr id="146" name="群組 145"/>
          <p:cNvGrpSpPr/>
          <p:nvPr/>
        </p:nvGrpSpPr>
        <p:grpSpPr>
          <a:xfrm>
            <a:off x="4259736" y="1705203"/>
            <a:ext cx="4334480" cy="3410426"/>
            <a:chOff x="3826273" y="2417879"/>
            <a:chExt cx="4334480" cy="3410426"/>
          </a:xfrm>
        </p:grpSpPr>
        <p:pic>
          <p:nvPicPr>
            <p:cNvPr id="147" name="圖片 14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26273" y="2417879"/>
              <a:ext cx="4334480" cy="3410426"/>
            </a:xfrm>
            <a:prstGeom prst="rect">
              <a:avLst/>
            </a:prstGeom>
            <a:ln w="38100">
              <a:solidFill>
                <a:schemeClr val="tx1"/>
              </a:solidFill>
            </a:ln>
          </p:spPr>
        </p:pic>
        <p:cxnSp>
          <p:nvCxnSpPr>
            <p:cNvPr id="148" name="直線接點 147"/>
            <p:cNvCxnSpPr/>
            <p:nvPr/>
          </p:nvCxnSpPr>
          <p:spPr>
            <a:xfrm>
              <a:off x="6696058" y="3528555"/>
              <a:ext cx="0" cy="1513446"/>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接點 148"/>
            <p:cNvCxnSpPr/>
            <p:nvPr/>
          </p:nvCxnSpPr>
          <p:spPr>
            <a:xfrm>
              <a:off x="7643303" y="3326101"/>
              <a:ext cx="0" cy="17159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flipH="1">
              <a:off x="5917019" y="3287769"/>
              <a:ext cx="1726284"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接點 150"/>
            <p:cNvCxnSpPr/>
            <p:nvPr/>
          </p:nvCxnSpPr>
          <p:spPr>
            <a:xfrm flipH="1">
              <a:off x="5917018" y="3528555"/>
              <a:ext cx="772745"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52" name="文字方塊 151"/>
            <p:cNvSpPr txBox="1"/>
            <p:nvPr/>
          </p:nvSpPr>
          <p:spPr>
            <a:xfrm>
              <a:off x="6598003" y="4959396"/>
              <a:ext cx="1139472" cy="830997"/>
            </a:xfrm>
            <a:prstGeom prst="rect">
              <a:avLst/>
            </a:prstGeom>
            <a:noFill/>
          </p:spPr>
          <p:txBody>
            <a:bodyPr wrap="square" rtlCol="0">
              <a:spAutoFit/>
            </a:bodyPr>
            <a:lstStyle/>
            <a:p>
              <a:pPr algn="ctr"/>
              <a:r>
                <a:rPr lang="en-US" altLang="zh-TW" sz="2400" dirty="0"/>
                <a:t>Large input</a:t>
              </a:r>
              <a:endParaRPr lang="zh-TW" altLang="en-US" sz="2400" dirty="0"/>
            </a:p>
          </p:txBody>
        </p:sp>
        <p:sp>
          <p:nvSpPr>
            <p:cNvPr id="153" name="文字方塊 152"/>
            <p:cNvSpPr txBox="1"/>
            <p:nvPr/>
          </p:nvSpPr>
          <p:spPr>
            <a:xfrm>
              <a:off x="4777545" y="2964063"/>
              <a:ext cx="1139472" cy="830997"/>
            </a:xfrm>
            <a:prstGeom prst="rect">
              <a:avLst/>
            </a:prstGeom>
            <a:noFill/>
          </p:spPr>
          <p:txBody>
            <a:bodyPr wrap="square" rtlCol="0">
              <a:spAutoFit/>
            </a:bodyPr>
            <a:lstStyle/>
            <a:p>
              <a:pPr algn="ctr"/>
              <a:r>
                <a:rPr lang="en-US" altLang="zh-TW" sz="2400" dirty="0"/>
                <a:t>Small output</a:t>
              </a:r>
              <a:endParaRPr lang="zh-TW" altLang="en-US" sz="2400" dirty="0"/>
            </a:p>
          </p:txBody>
        </p:sp>
      </p:grpSp>
    </p:spTree>
    <p:extLst>
      <p:ext uri="{BB962C8B-B14F-4D97-AF65-F5344CB8AC3E}">
        <p14:creationId xmlns:p14="http://schemas.microsoft.com/office/powerpoint/2010/main" val="249359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4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8" grpId="0"/>
      <p:bldP spid="139" grpId="0"/>
      <p:bldP spid="141" grpId="0"/>
      <p:bldP spid="4" grpId="0" animBg="1"/>
      <p:bldP spid="136" grpId="0" animBg="1"/>
      <p:bldP spid="140" grpId="0" animBg="1"/>
      <p:bldP spid="142" grpId="0" animBg="1"/>
      <p:bldP spid="1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814180" y="5230723"/>
            <a:ext cx="1213403" cy="441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06483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sp>
        <p:nvSpPr>
          <p:cNvPr id="3" name="內容版面配置區 2"/>
          <p:cNvSpPr>
            <a:spLocks noGrp="1"/>
          </p:cNvSpPr>
          <p:nvPr>
            <p:ph idx="1"/>
          </p:nvPr>
        </p:nvSpPr>
        <p:spPr/>
        <p:txBody>
          <a:bodyPr/>
          <a:lstStyle/>
          <a:p>
            <a:r>
              <a:rPr lang="en-US" altLang="zh-TW" dirty="0"/>
              <a:t>Rectified Linear Unit (</a:t>
            </a:r>
            <a:r>
              <a:rPr lang="en-US" altLang="zh-TW" dirty="0" err="1"/>
              <a:t>ReLU</a:t>
            </a:r>
            <a:r>
              <a:rPr lang="en-US" altLang="zh-TW" dirty="0"/>
              <a:t>)</a:t>
            </a:r>
          </a:p>
        </p:txBody>
      </p:sp>
      <p:sp>
        <p:nvSpPr>
          <p:cNvPr id="24" name="文字方塊 23"/>
          <p:cNvSpPr txBox="1"/>
          <p:nvPr/>
        </p:nvSpPr>
        <p:spPr>
          <a:xfrm>
            <a:off x="4769867" y="2393162"/>
            <a:ext cx="3314700" cy="523220"/>
          </a:xfrm>
          <a:prstGeom prst="rect">
            <a:avLst/>
          </a:prstGeom>
          <a:noFill/>
        </p:spPr>
        <p:txBody>
          <a:bodyPr wrap="square" rtlCol="0">
            <a:spAutoFit/>
          </a:bodyPr>
          <a:lstStyle/>
          <a:p>
            <a:r>
              <a:rPr lang="en-US" altLang="zh-TW" sz="2800" b="1" i="1" u="sng" dirty="0"/>
              <a:t>Reason:</a:t>
            </a:r>
            <a:endParaRPr lang="zh-TW" altLang="en-US" sz="2800" b="1" i="1" u="sng" dirty="0"/>
          </a:p>
        </p:txBody>
      </p:sp>
      <p:sp>
        <p:nvSpPr>
          <p:cNvPr id="27" name="文字方塊 26"/>
          <p:cNvSpPr txBox="1"/>
          <p:nvPr/>
        </p:nvSpPr>
        <p:spPr>
          <a:xfrm>
            <a:off x="5104958" y="2966483"/>
            <a:ext cx="3314700" cy="523220"/>
          </a:xfrm>
          <a:prstGeom prst="rect">
            <a:avLst/>
          </a:prstGeom>
          <a:noFill/>
        </p:spPr>
        <p:txBody>
          <a:bodyPr wrap="square" rtlCol="0">
            <a:spAutoFit/>
          </a:bodyPr>
          <a:lstStyle/>
          <a:p>
            <a:r>
              <a:rPr lang="en-US" altLang="zh-TW" sz="2800" dirty="0"/>
              <a:t>1. Fast to compute</a:t>
            </a:r>
            <a:endParaRPr lang="zh-TW" altLang="en-US" sz="2800" dirty="0"/>
          </a:p>
        </p:txBody>
      </p:sp>
      <p:sp>
        <p:nvSpPr>
          <p:cNvPr id="28" name="文字方塊 27"/>
          <p:cNvSpPr txBox="1"/>
          <p:nvPr/>
        </p:nvSpPr>
        <p:spPr>
          <a:xfrm>
            <a:off x="5119099" y="3604415"/>
            <a:ext cx="3314700" cy="523220"/>
          </a:xfrm>
          <a:prstGeom prst="rect">
            <a:avLst/>
          </a:prstGeom>
          <a:noFill/>
        </p:spPr>
        <p:txBody>
          <a:bodyPr wrap="square" rtlCol="0">
            <a:spAutoFit/>
          </a:bodyPr>
          <a:lstStyle/>
          <a:p>
            <a:r>
              <a:rPr lang="en-US" altLang="zh-TW" sz="2800" dirty="0"/>
              <a:t>2. Biological reason</a:t>
            </a:r>
            <a:endParaRPr lang="zh-TW" altLang="en-US" sz="2800" dirty="0"/>
          </a:p>
        </p:txBody>
      </p:sp>
      <p:sp>
        <p:nvSpPr>
          <p:cNvPr id="29" name="文字方塊 28"/>
          <p:cNvSpPr txBox="1"/>
          <p:nvPr/>
        </p:nvSpPr>
        <p:spPr>
          <a:xfrm>
            <a:off x="5119099" y="4238900"/>
            <a:ext cx="3314700" cy="954107"/>
          </a:xfrm>
          <a:prstGeom prst="rect">
            <a:avLst/>
          </a:prstGeom>
          <a:noFill/>
        </p:spPr>
        <p:txBody>
          <a:bodyPr wrap="square" rtlCol="0">
            <a:spAutoFit/>
          </a:bodyPr>
          <a:lstStyle/>
          <a:p>
            <a:r>
              <a:rPr lang="en-US" altLang="zh-TW" sz="2800" dirty="0"/>
              <a:t>3. Infinite sigmoid with different biases</a:t>
            </a:r>
            <a:endParaRPr lang="zh-TW" altLang="en-US" sz="2800" dirty="0"/>
          </a:p>
        </p:txBody>
      </p:sp>
      <p:sp>
        <p:nvSpPr>
          <p:cNvPr id="30" name="文字方塊 29"/>
          <p:cNvSpPr txBox="1"/>
          <p:nvPr/>
        </p:nvSpPr>
        <p:spPr>
          <a:xfrm>
            <a:off x="5119099" y="5250566"/>
            <a:ext cx="3314700" cy="954107"/>
          </a:xfrm>
          <a:prstGeom prst="rect">
            <a:avLst/>
          </a:prstGeom>
          <a:noFill/>
        </p:spPr>
        <p:txBody>
          <a:bodyPr wrap="square" rtlCol="0">
            <a:spAutoFit/>
          </a:bodyPr>
          <a:lstStyle/>
          <a:p>
            <a:r>
              <a:rPr lang="en-US" altLang="zh-TW" sz="2800" dirty="0"/>
              <a:t>4. Vanishing gradient problem</a:t>
            </a:r>
            <a:endParaRPr lang="zh-TW" altLang="en-US" sz="2800" dirty="0"/>
          </a:p>
        </p:txBody>
      </p:sp>
      <p:grpSp>
        <p:nvGrpSpPr>
          <p:cNvPr id="20" name="群組 19"/>
          <p:cNvGrpSpPr/>
          <p:nvPr/>
        </p:nvGrpSpPr>
        <p:grpSpPr>
          <a:xfrm>
            <a:off x="1181227" y="2749476"/>
            <a:ext cx="3103710" cy="2809363"/>
            <a:chOff x="1054530" y="3434696"/>
            <a:chExt cx="3103710" cy="2809363"/>
          </a:xfrm>
        </p:grpSpPr>
        <p:grpSp>
          <p:nvGrpSpPr>
            <p:cNvPr id="21" name="群組 20"/>
            <p:cNvGrpSpPr/>
            <p:nvPr/>
          </p:nvGrpSpPr>
          <p:grpSpPr>
            <a:xfrm>
              <a:off x="1448290" y="3434696"/>
              <a:ext cx="2709950" cy="2809363"/>
              <a:chOff x="6200673" y="3815455"/>
              <a:chExt cx="2709950" cy="2809363"/>
            </a:xfrm>
          </p:grpSpPr>
          <p:cxnSp>
            <p:nvCxnSpPr>
              <p:cNvPr id="25"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33"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sp>
        <p:nvSpPr>
          <p:cNvPr id="4" name="矩形 3"/>
          <p:cNvSpPr/>
          <p:nvPr/>
        </p:nvSpPr>
        <p:spPr>
          <a:xfrm>
            <a:off x="1450015" y="5602602"/>
            <a:ext cx="2672655" cy="369332"/>
          </a:xfrm>
          <a:prstGeom prst="rect">
            <a:avLst/>
          </a:prstGeom>
        </p:spPr>
        <p:txBody>
          <a:bodyPr wrap="none">
            <a:spAutoFit/>
          </a:bodyPr>
          <a:lstStyle/>
          <a:p>
            <a:r>
              <a:rPr lang="en-US" altLang="zh-TW" dirty="0">
                <a:solidFill>
                  <a:srgbClr val="0000FF"/>
                </a:solidFill>
              </a:rPr>
              <a:t>[Xavier </a:t>
            </a:r>
            <a:r>
              <a:rPr lang="en-US" altLang="zh-TW" dirty="0" err="1">
                <a:solidFill>
                  <a:srgbClr val="0000FF"/>
                </a:solidFill>
              </a:rPr>
              <a:t>Glorot</a:t>
            </a:r>
            <a:r>
              <a:rPr lang="en-US" altLang="zh-TW" dirty="0">
                <a:solidFill>
                  <a:srgbClr val="0000FF"/>
                </a:solidFill>
              </a:rPr>
              <a:t>, AISTATS’11]</a:t>
            </a:r>
            <a:endParaRPr lang="zh-TW" altLang="en-US" dirty="0">
              <a:solidFill>
                <a:srgbClr val="0000FF"/>
              </a:solidFill>
            </a:endParaRPr>
          </a:p>
        </p:txBody>
      </p:sp>
      <p:sp>
        <p:nvSpPr>
          <p:cNvPr id="5" name="矩形 4"/>
          <p:cNvSpPr/>
          <p:nvPr/>
        </p:nvSpPr>
        <p:spPr>
          <a:xfrm>
            <a:off x="5104958" y="5249443"/>
            <a:ext cx="3314700" cy="9669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462590" y="5835579"/>
            <a:ext cx="2690288" cy="369332"/>
          </a:xfrm>
          <a:prstGeom prst="rect">
            <a:avLst/>
          </a:prstGeom>
        </p:spPr>
        <p:txBody>
          <a:bodyPr wrap="none">
            <a:spAutoFit/>
          </a:bodyPr>
          <a:lstStyle/>
          <a:p>
            <a:r>
              <a:rPr lang="en-US" altLang="zh-TW" dirty="0">
                <a:solidFill>
                  <a:srgbClr val="0000FF"/>
                </a:solidFill>
              </a:rPr>
              <a:t>[Andrew L. Maas, ICML’13]</a:t>
            </a:r>
            <a:endParaRPr lang="zh-TW" altLang="en-US" dirty="0">
              <a:solidFill>
                <a:srgbClr val="0000FF"/>
              </a:solidFill>
            </a:endParaRPr>
          </a:p>
        </p:txBody>
      </p:sp>
      <p:sp>
        <p:nvSpPr>
          <p:cNvPr id="37" name="矩形 36"/>
          <p:cNvSpPr/>
          <p:nvPr/>
        </p:nvSpPr>
        <p:spPr>
          <a:xfrm>
            <a:off x="1462590" y="6097270"/>
            <a:ext cx="2263440" cy="369332"/>
          </a:xfrm>
          <a:prstGeom prst="rect">
            <a:avLst/>
          </a:prstGeom>
        </p:spPr>
        <p:txBody>
          <a:bodyPr wrap="none">
            <a:spAutoFit/>
          </a:bodyPr>
          <a:lstStyle/>
          <a:p>
            <a:r>
              <a:rPr lang="en-US" altLang="zh-TW" dirty="0">
                <a:solidFill>
                  <a:srgbClr val="0000FF"/>
                </a:solidFill>
              </a:rPr>
              <a:t>[Kaiming He, arXiv’15]</a:t>
            </a:r>
            <a:endParaRPr lang="zh-TW" altLang="en-US" dirty="0">
              <a:solidFill>
                <a:srgbClr val="0000FF"/>
              </a:solidFill>
            </a:endParaRPr>
          </a:p>
        </p:txBody>
      </p:sp>
    </p:spTree>
    <p:extLst>
      <p:ext uri="{BB962C8B-B14F-4D97-AF65-F5344CB8AC3E}">
        <p14:creationId xmlns:p14="http://schemas.microsoft.com/office/powerpoint/2010/main" val="29638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8158"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8159"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橢圓 13"/>
          <p:cNvSpPr/>
          <p:nvPr/>
        </p:nvSpPr>
        <p:spPr>
          <a:xfrm>
            <a:off x="2884669" y="42530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8160"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8161"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橢圓 21"/>
          <p:cNvSpPr/>
          <p:nvPr/>
        </p:nvSpPr>
        <p:spPr>
          <a:xfrm>
            <a:off x="5282464" y="216992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4" name="橢圓 23"/>
          <p:cNvSpPr/>
          <p:nvPr/>
        </p:nvSpPr>
        <p:spPr>
          <a:xfrm>
            <a:off x="5321626" y="42530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6" name="直線單箭頭接點 35"/>
          <p:cNvCxnSpPr>
            <a:stCxn id="65" idx="6"/>
            <a:endCxn id="24" idx="2"/>
          </p:cNvCxnSpPr>
          <p:nvPr/>
        </p:nvCxnSpPr>
        <p:spPr>
          <a:xfrm flipV="1">
            <a:off x="3448670" y="4540135"/>
            <a:ext cx="1872956" cy="10727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endCxn id="66" idx="2"/>
          </p:cNvCxnSpPr>
          <p:nvPr/>
        </p:nvCxnSpPr>
        <p:spPr>
          <a:xfrm>
            <a:off x="3468118" y="5612912"/>
            <a:ext cx="18535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13" idx="6"/>
            <a:endCxn id="22" idx="2"/>
          </p:cNvCxnSpPr>
          <p:nvPr/>
        </p:nvCxnSpPr>
        <p:spPr>
          <a:xfrm flipV="1">
            <a:off x="3451012" y="2457003"/>
            <a:ext cx="1831452" cy="1025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2" idx="6"/>
            <a:endCxn id="24" idx="2"/>
          </p:cNvCxnSpPr>
          <p:nvPr/>
        </p:nvCxnSpPr>
        <p:spPr>
          <a:xfrm>
            <a:off x="3448670" y="2457004"/>
            <a:ext cx="1872956" cy="2083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3" idx="6"/>
            <a:endCxn id="24" idx="2"/>
          </p:cNvCxnSpPr>
          <p:nvPr/>
        </p:nvCxnSpPr>
        <p:spPr>
          <a:xfrm>
            <a:off x="3451012" y="3482456"/>
            <a:ext cx="1870614" cy="10576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4" idx="6"/>
            <a:endCxn id="22" idx="2"/>
          </p:cNvCxnSpPr>
          <p:nvPr/>
        </p:nvCxnSpPr>
        <p:spPr>
          <a:xfrm flipV="1">
            <a:off x="3458827" y="2457003"/>
            <a:ext cx="1823637" cy="2083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4" idx="6"/>
            <a:endCxn id="23" idx="2"/>
          </p:cNvCxnSpPr>
          <p:nvPr/>
        </p:nvCxnSpPr>
        <p:spPr>
          <a:xfrm flipV="1">
            <a:off x="3458827" y="3498569"/>
            <a:ext cx="1836691" cy="1041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9" idx="3"/>
            <a:endCxn id="65" idx="2"/>
          </p:cNvCxnSpPr>
          <p:nvPr/>
        </p:nvCxnSpPr>
        <p:spPr>
          <a:xfrm>
            <a:off x="1301564" y="3486025"/>
            <a:ext cx="1572948" cy="21268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8" idx="3"/>
            <a:endCxn id="65" idx="2"/>
          </p:cNvCxnSpPr>
          <p:nvPr/>
        </p:nvCxnSpPr>
        <p:spPr>
          <a:xfrm>
            <a:off x="1324447" y="4608973"/>
            <a:ext cx="1550065" cy="10039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22" idx="6"/>
          </p:cNvCxnSpPr>
          <p:nvPr/>
        </p:nvCxnSpPr>
        <p:spPr>
          <a:xfrm>
            <a:off x="5856622" y="2457003"/>
            <a:ext cx="1165922" cy="11493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22" idx="6"/>
          </p:cNvCxnSpPr>
          <p:nvPr/>
        </p:nvCxnSpPr>
        <p:spPr>
          <a:xfrm>
            <a:off x="5856622" y="2457003"/>
            <a:ext cx="1168264" cy="1927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24" idx="6"/>
          </p:cNvCxnSpPr>
          <p:nvPr/>
        </p:nvCxnSpPr>
        <p:spPr>
          <a:xfrm flipV="1">
            <a:off x="5895784" y="3606330"/>
            <a:ext cx="1126760" cy="9338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24" idx="6"/>
          </p:cNvCxnSpPr>
          <p:nvPr/>
        </p:nvCxnSpPr>
        <p:spPr>
          <a:xfrm flipV="1">
            <a:off x="5895784" y="4384900"/>
            <a:ext cx="1129102" cy="1552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2874512" y="53258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01" name="直線單箭頭接點 100"/>
          <p:cNvCxnSpPr>
            <a:stCxn id="8" idx="3"/>
            <a:endCxn id="14" idx="2"/>
          </p:cNvCxnSpPr>
          <p:nvPr/>
        </p:nvCxnSpPr>
        <p:spPr>
          <a:xfrm flipV="1">
            <a:off x="1324447" y="4540135"/>
            <a:ext cx="1560222" cy="68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9" idx="3"/>
            <a:endCxn id="14" idx="2"/>
          </p:cNvCxnSpPr>
          <p:nvPr/>
        </p:nvCxnSpPr>
        <p:spPr>
          <a:xfrm>
            <a:off x="1301564" y="3486025"/>
            <a:ext cx="1583105" cy="1054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65" idx="6"/>
            <a:endCxn id="23" idx="2"/>
          </p:cNvCxnSpPr>
          <p:nvPr/>
        </p:nvCxnSpPr>
        <p:spPr>
          <a:xfrm flipV="1">
            <a:off x="3448670" y="3498569"/>
            <a:ext cx="1846848" cy="21143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65" idx="6"/>
            <a:endCxn id="22" idx="2"/>
          </p:cNvCxnSpPr>
          <p:nvPr/>
        </p:nvCxnSpPr>
        <p:spPr>
          <a:xfrm flipV="1">
            <a:off x="3448670" y="2457003"/>
            <a:ext cx="1833794" cy="315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endCxn id="66" idx="2"/>
          </p:cNvCxnSpPr>
          <p:nvPr/>
        </p:nvCxnSpPr>
        <p:spPr>
          <a:xfrm>
            <a:off x="3464066" y="4536454"/>
            <a:ext cx="1857560" cy="107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4" idx="6"/>
            <a:endCxn id="24" idx="2"/>
          </p:cNvCxnSpPr>
          <p:nvPr/>
        </p:nvCxnSpPr>
        <p:spPr>
          <a:xfrm>
            <a:off x="3458827" y="4540135"/>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3468118" y="2457003"/>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接點 160"/>
          <p:cNvCxnSpPr/>
          <p:nvPr/>
        </p:nvCxnSpPr>
        <p:spPr>
          <a:xfrm>
            <a:off x="2922711" y="4663840"/>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V="1">
            <a:off x="3147047" y="4376764"/>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a:xfrm>
            <a:off x="2929666" y="572523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a:xfrm flipV="1">
            <a:off x="3154002" y="543816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a:xfrm>
            <a:off x="5381631" y="4641749"/>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a:xfrm flipV="1">
            <a:off x="5605967" y="4354673"/>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a:xfrm>
            <a:off x="5337618" y="253418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a:xfrm flipV="1">
            <a:off x="5561954" y="224711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3271873" y="4581583"/>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4" name="文字方塊 173"/>
          <p:cNvSpPr txBox="1"/>
          <p:nvPr/>
        </p:nvSpPr>
        <p:spPr>
          <a:xfrm>
            <a:off x="3264971" y="5679829"/>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5" name="文字方塊 174"/>
          <p:cNvSpPr txBox="1"/>
          <p:nvPr/>
        </p:nvSpPr>
        <p:spPr>
          <a:xfrm>
            <a:off x="5732988" y="198446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6" name="文字方塊 175"/>
          <p:cNvSpPr txBox="1"/>
          <p:nvPr/>
        </p:nvSpPr>
        <p:spPr>
          <a:xfrm>
            <a:off x="5742701" y="401020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grpSp>
        <p:nvGrpSpPr>
          <p:cNvPr id="76" name="群組 75"/>
          <p:cNvGrpSpPr/>
          <p:nvPr/>
        </p:nvGrpSpPr>
        <p:grpSpPr>
          <a:xfrm>
            <a:off x="6275254" y="19180"/>
            <a:ext cx="2709950" cy="2809363"/>
            <a:chOff x="6200673" y="3815455"/>
            <a:chExt cx="2709950" cy="2809363"/>
          </a:xfrm>
        </p:grpSpPr>
        <p:cxnSp>
          <p:nvCxnSpPr>
            <p:cNvPr id="78" name="直線單箭頭接點 7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字方塊 7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82" name="直線接點 81"/>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cxnSp>
        <p:nvCxnSpPr>
          <p:cNvPr id="86" name="直線接點 8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P spid="175" grpId="0"/>
      <p:bldP spid="1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9182"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9183"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9184"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9185"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523925" y="1501737"/>
            <a:ext cx="38608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A Thinner linear network</a:t>
            </a:r>
            <a:endParaRPr lang="zh-TW" altLang="en-US" sz="2800" dirty="0"/>
          </a:p>
        </p:txBody>
      </p:sp>
      <p:cxnSp>
        <p:nvCxnSpPr>
          <p:cNvPr id="6" name="直線接點 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圖說文字 14"/>
          <p:cNvSpPr/>
          <p:nvPr/>
        </p:nvSpPr>
        <p:spPr>
          <a:xfrm>
            <a:off x="1544169" y="4910176"/>
            <a:ext cx="2862430" cy="1016000"/>
          </a:xfrm>
          <a:prstGeom prst="wedgeRectCallout">
            <a:avLst>
              <a:gd name="adj1" fmla="val -27942"/>
              <a:gd name="adj2" fmla="val -1375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800" dirty="0"/>
              <a:t>Do not have smaller gradients</a:t>
            </a:r>
            <a:endParaRPr lang="zh-TW" altLang="en-US" sz="2800" dirty="0"/>
          </a:p>
        </p:txBody>
      </p:sp>
      <p:grpSp>
        <p:nvGrpSpPr>
          <p:cNvPr id="45" name="群組 44"/>
          <p:cNvGrpSpPr/>
          <p:nvPr/>
        </p:nvGrpSpPr>
        <p:grpSpPr>
          <a:xfrm>
            <a:off x="6275254" y="19180"/>
            <a:ext cx="2709950" cy="2809363"/>
            <a:chOff x="6200673" y="3815455"/>
            <a:chExt cx="2709950" cy="2809363"/>
          </a:xfrm>
        </p:grpSpPr>
        <p:cxnSp>
          <p:nvCxnSpPr>
            <p:cNvPr id="46" name="直線單箭頭接點 45"/>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字方塊 51"/>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54" name="直線接點 53"/>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9319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r>
              <a:rPr lang="en-US" altLang="zh-TW" dirty="0"/>
              <a:t> - variant</a:t>
            </a:r>
            <a:endParaRPr lang="zh-TW" altLang="en-US" dirty="0"/>
          </a:p>
        </p:txBody>
      </p:sp>
      <p:sp>
        <p:nvSpPr>
          <p:cNvPr id="3" name="內容版面配置區 2"/>
          <p:cNvSpPr>
            <a:spLocks noGrp="1"/>
          </p:cNvSpPr>
          <p:nvPr>
            <p:ph idx="1"/>
          </p:nvPr>
        </p:nvSpPr>
        <p:spPr/>
        <p:txBody>
          <a:bodyPr/>
          <a:lstStyle/>
          <a:p>
            <a:endParaRPr lang="zh-TW" altLang="en-US"/>
          </a:p>
        </p:txBody>
      </p:sp>
      <p:grpSp>
        <p:nvGrpSpPr>
          <p:cNvPr id="4" name="群組 3"/>
          <p:cNvGrpSpPr/>
          <p:nvPr/>
        </p:nvGrpSpPr>
        <p:grpSpPr>
          <a:xfrm>
            <a:off x="1099159" y="2138130"/>
            <a:ext cx="3065937" cy="3267845"/>
            <a:chOff x="7326642" y="417698"/>
            <a:chExt cx="3065937" cy="3267845"/>
          </a:xfrm>
        </p:grpSpPr>
        <p:grpSp>
          <p:nvGrpSpPr>
            <p:cNvPr id="5" name="群組 4"/>
            <p:cNvGrpSpPr/>
            <p:nvPr/>
          </p:nvGrpSpPr>
          <p:grpSpPr>
            <a:xfrm>
              <a:off x="7326642" y="876180"/>
              <a:ext cx="3065937" cy="2809363"/>
              <a:chOff x="5844686" y="3815455"/>
              <a:chExt cx="3065937" cy="2809363"/>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1" name="直線接點 10"/>
              <p:cNvCxnSpPr/>
              <p:nvPr/>
            </p:nvCxnSpPr>
            <p:spPr>
              <a:xfrm flipV="1">
                <a:off x="6200673" y="5708803"/>
                <a:ext cx="1265453" cy="33385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844686" y="6082863"/>
                    <a:ext cx="13747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=0.01</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844686" y="6082863"/>
                    <a:ext cx="1374735" cy="369332"/>
                  </a:xfrm>
                  <a:prstGeom prst="rect">
                    <a:avLst/>
                  </a:prstGeom>
                  <a:blipFill rotWithShape="0">
                    <a:blip r:embed="rId22"/>
                    <a:stretch>
                      <a:fillRect l="-2212" r="-2655"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7926576" y="417698"/>
                  <a:ext cx="19864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r>
                          <a:rPr lang="en-US" altLang="zh-TW" sz="2800" b="0" i="1" smtClean="0">
                            <a:latin typeface="Cambria Math" panose="02040503050406030204" pitchFamily="18" charset="0"/>
                          </a:rPr>
                          <m:t>𝑒𝑎𝑘𝑦</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926576" y="417698"/>
                  <a:ext cx="1986441" cy="430887"/>
                </a:xfrm>
                <a:prstGeom prst="rect">
                  <a:avLst/>
                </a:prstGeom>
                <a:blipFill rotWithShape="0">
                  <a:blip r:embed="rId23"/>
                  <a:stretch>
                    <a:fillRect/>
                  </a:stretch>
                </a:blipFill>
              </p:spPr>
              <p:txBody>
                <a:bodyPr/>
                <a:lstStyle/>
                <a:p>
                  <a:r>
                    <a:rPr lang="zh-TW" altLang="en-US">
                      <a:noFill/>
                    </a:rPr>
                    <a:t> </a:t>
                  </a:r>
                </a:p>
              </p:txBody>
            </p:sp>
          </mc:Fallback>
        </mc:AlternateContent>
      </p:grpSp>
      <p:grpSp>
        <p:nvGrpSpPr>
          <p:cNvPr id="15" name="群組 14"/>
          <p:cNvGrpSpPr/>
          <p:nvPr/>
        </p:nvGrpSpPr>
        <p:grpSpPr>
          <a:xfrm>
            <a:off x="4925769" y="2168302"/>
            <a:ext cx="3053828" cy="3328700"/>
            <a:chOff x="7434636" y="356843"/>
            <a:chExt cx="3053828" cy="3328700"/>
          </a:xfrm>
        </p:grpSpPr>
        <p:grpSp>
          <p:nvGrpSpPr>
            <p:cNvPr id="16" name="群組 15"/>
            <p:cNvGrpSpPr/>
            <p:nvPr/>
          </p:nvGrpSpPr>
          <p:grpSpPr>
            <a:xfrm>
              <a:off x="7434636" y="876180"/>
              <a:ext cx="2957943" cy="2809363"/>
              <a:chOff x="5952680" y="3815455"/>
              <a:chExt cx="2957943" cy="2809363"/>
            </a:xfrm>
          </p:grpSpPr>
          <p:cxnSp>
            <p:nvCxnSpPr>
              <p:cNvPr id="18" name="直線單箭頭接點 1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22" name="直線接點 21"/>
              <p:cNvCxnSpPr/>
              <p:nvPr/>
            </p:nvCxnSpPr>
            <p:spPr>
              <a:xfrm flipV="1">
                <a:off x="6200673" y="5708803"/>
                <a:ext cx="1265453" cy="333850"/>
              </a:xfrm>
              <a:prstGeom prst="line">
                <a:avLst/>
              </a:prstGeom>
              <a:ln w="76200">
                <a:solidFill>
                  <a:srgbClr val="00B050"/>
                </a:solidFill>
              </a:ln>
            </p:spPr>
            <p:style>
              <a:lnRef idx="3">
                <a:schemeClr val="accent5"/>
              </a:lnRef>
              <a:fillRef idx="0">
                <a:schemeClr val="accent5"/>
              </a:fillRef>
              <a:effectRef idx="2">
                <a:schemeClr val="accent5"/>
              </a:effectRef>
              <a:fontRef idx="minor">
                <a:schemeClr val="tx1"/>
              </a:fontRef>
            </p:style>
          </p:cxnSp>
          <p:cxnSp>
            <p:nvCxnSpPr>
              <p:cNvPr id="23" name="直線接點 2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952680" y="6055863"/>
                    <a:ext cx="986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952680" y="6055863"/>
                    <a:ext cx="986809" cy="369332"/>
                  </a:xfrm>
                  <a:prstGeom prst="rect">
                    <a:avLst/>
                  </a:prstGeom>
                  <a:blipFill rotWithShape="0">
                    <a:blip r:embed="rId24"/>
                    <a:stretch>
                      <a:fillRect l="-3704" r="-308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7" name="文字方塊 16"/>
                <p:cNvSpPr txBox="1"/>
                <p:nvPr/>
              </p:nvSpPr>
              <p:spPr>
                <a:xfrm>
                  <a:off x="7599083" y="356843"/>
                  <a:ext cx="28893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𝑃</m:t>
                        </m:r>
                        <m:r>
                          <a:rPr lang="en-US" altLang="zh-TW" sz="2800" b="0" i="1" smtClean="0">
                            <a:latin typeface="Cambria Math" panose="02040503050406030204" pitchFamily="18" charset="0"/>
                          </a:rPr>
                          <m:t>𝑎𝑟𝑎𝑚𝑒𝑡𝑟𝑖𝑐</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599083" y="356843"/>
                  <a:ext cx="2889381" cy="430887"/>
                </a:xfrm>
                <a:prstGeom prst="rect">
                  <a:avLst/>
                </a:prstGeom>
                <a:blipFill rotWithShape="0">
                  <a:blip r:embed="rId25"/>
                  <a:stretch>
                    <a:fillRect/>
                  </a:stretch>
                </a:blipFill>
              </p:spPr>
              <p:txBody>
                <a:bodyPr/>
                <a:lstStyle/>
                <a:p>
                  <a:r>
                    <a:rPr lang="zh-TW" altLang="en-US">
                      <a:noFill/>
                    </a:rPr>
                    <a:t> </a:t>
                  </a:r>
                </a:p>
              </p:txBody>
            </p:sp>
          </mc:Fallback>
        </mc:AlternateContent>
      </p:grpSp>
      <p:sp>
        <p:nvSpPr>
          <p:cNvPr id="26" name="文字方塊 25"/>
          <p:cNvSpPr txBox="1"/>
          <p:nvPr/>
        </p:nvSpPr>
        <p:spPr>
          <a:xfrm>
            <a:off x="5090216" y="5758281"/>
            <a:ext cx="2722332"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l-GR" altLang="zh-TW" sz="2400" dirty="0"/>
              <a:t>α</a:t>
            </a:r>
            <a:r>
              <a:rPr lang="en-US" altLang="zh-TW" sz="2400" dirty="0"/>
              <a:t> also learned by gradient descent</a:t>
            </a:r>
            <a:endParaRPr lang="zh-TW" altLang="en-US" sz="2400" dirty="0"/>
          </a:p>
        </p:txBody>
      </p:sp>
    </p:spTree>
    <p:extLst>
      <p:ext uri="{BB962C8B-B14F-4D97-AF65-F5344CB8AC3E}">
        <p14:creationId xmlns:p14="http://schemas.microsoft.com/office/powerpoint/2010/main" val="3388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4"/>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
        <p:nvSpPr>
          <p:cNvPr id="3" name="文字方塊 2"/>
          <p:cNvSpPr txBox="1"/>
          <p:nvPr/>
        </p:nvSpPr>
        <p:spPr>
          <a:xfrm>
            <a:off x="846383" y="2104812"/>
            <a:ext cx="3957538" cy="9541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800" dirty="0"/>
              <a:t>Different approaches for different problems.</a:t>
            </a:r>
            <a:endParaRPr lang="zh-TW" altLang="en-US" sz="2800" dirty="0"/>
          </a:p>
        </p:txBody>
      </p:sp>
      <p:sp>
        <p:nvSpPr>
          <p:cNvPr id="4" name="文字方塊 3"/>
          <p:cNvSpPr txBox="1"/>
          <p:nvPr/>
        </p:nvSpPr>
        <p:spPr>
          <a:xfrm>
            <a:off x="921211" y="3388784"/>
            <a:ext cx="3776417" cy="830997"/>
          </a:xfrm>
          <a:prstGeom prst="rect">
            <a:avLst/>
          </a:prstGeom>
          <a:noFill/>
        </p:spPr>
        <p:txBody>
          <a:bodyPr wrap="square" rtlCol="0">
            <a:spAutoFit/>
          </a:bodyPr>
          <a:lstStyle/>
          <a:p>
            <a:r>
              <a:rPr lang="en-US" altLang="zh-TW" sz="2400" dirty="0">
                <a:solidFill>
                  <a:srgbClr val="FF0000"/>
                </a:solidFill>
              </a:rPr>
              <a:t>e.g. dropout for good results on testing data</a:t>
            </a:r>
            <a:endParaRPr lang="zh-TW" altLang="en-US" sz="2400" dirty="0">
              <a:solidFill>
                <a:srgbClr val="FF0000"/>
              </a:solidFill>
            </a:endParaRPr>
          </a:p>
        </p:txBody>
      </p:sp>
      <p:cxnSp>
        <p:nvCxnSpPr>
          <p:cNvPr id="33" name="直線單箭頭接點 32"/>
          <p:cNvCxnSpPr>
            <a:endCxn id="9" idx="1"/>
          </p:cNvCxnSpPr>
          <p:nvPr/>
        </p:nvCxnSpPr>
        <p:spPr>
          <a:xfrm flipV="1">
            <a:off x="4811759" y="2292626"/>
            <a:ext cx="1185408" cy="289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3" idx="3"/>
            <a:endCxn id="10" idx="1"/>
          </p:cNvCxnSpPr>
          <p:nvPr/>
        </p:nvCxnSpPr>
        <p:spPr>
          <a:xfrm>
            <a:off x="4803921" y="2581866"/>
            <a:ext cx="1202566" cy="1892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67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矩形 141"/>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6" name="橢圓 225"/>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7" name="橢圓 226"/>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0" name="矩形 139"/>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5" name="橢圓 224"/>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4" name="橢圓 223"/>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3" name="矩形 142"/>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1" name="矩形 14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9" name="矩形 138"/>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err="1"/>
              <a:t>Maxout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Learnable activation function </a:t>
            </a:r>
            <a:r>
              <a:rPr lang="en-US" altLang="zh-TW" sz="1800" dirty="0">
                <a:solidFill>
                  <a:srgbClr val="0000FF"/>
                </a:solidFill>
              </a:rPr>
              <a:t>[Ian J. </a:t>
            </a:r>
            <a:r>
              <a:rPr lang="en-US" altLang="zh-TW" sz="1800" dirty="0" err="1">
                <a:solidFill>
                  <a:srgbClr val="0000FF"/>
                </a:solidFill>
              </a:rPr>
              <a:t>Goodfellow</a:t>
            </a:r>
            <a:r>
              <a:rPr lang="en-US" altLang="zh-TW" sz="1800" dirty="0">
                <a:solidFill>
                  <a:srgbClr val="0000FF"/>
                </a:solidFill>
              </a:rPr>
              <a:t>, ICML’13]</a:t>
            </a:r>
            <a:endParaRPr lang="zh-TW" altLang="en-US" sz="1800" dirty="0">
              <a:solidFill>
                <a:srgbClr val="0000FF"/>
              </a:solidFill>
            </a:endParaRPr>
          </a:p>
          <a:p>
            <a:endParaRPr lang="en-US" altLang="zh-TW" dirty="0"/>
          </a:p>
        </p:txBody>
      </p:sp>
      <p:sp>
        <p:nvSpPr>
          <p:cNvPr id="8" name="橢圓 7"/>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75" name="群組 74"/>
          <p:cNvGrpSpPr/>
          <p:nvPr/>
        </p:nvGrpSpPr>
        <p:grpSpPr>
          <a:xfrm>
            <a:off x="529187" y="3388339"/>
            <a:ext cx="342900" cy="461962"/>
            <a:chOff x="600453" y="3988847"/>
            <a:chExt cx="342900" cy="461962"/>
          </a:xfrm>
        </p:grpSpPr>
        <p:sp>
          <p:nvSpPr>
            <p:cNvPr id="30" name="矩形 2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1"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29952"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6" name="群組 75"/>
          <p:cNvGrpSpPr/>
          <p:nvPr/>
        </p:nvGrpSpPr>
        <p:grpSpPr>
          <a:xfrm>
            <a:off x="531452" y="4238061"/>
            <a:ext cx="376238" cy="461963"/>
            <a:chOff x="594635" y="4571576"/>
            <a:chExt cx="376238" cy="461963"/>
          </a:xfrm>
        </p:grpSpPr>
        <p:sp>
          <p:nvSpPr>
            <p:cNvPr id="29" name="矩形 28"/>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2"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29953"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文字方塊 34"/>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52" name="橢圓 51"/>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85" name="群組 84"/>
          <p:cNvGrpSpPr/>
          <p:nvPr/>
        </p:nvGrpSpPr>
        <p:grpSpPr>
          <a:xfrm>
            <a:off x="1977455" y="2531732"/>
            <a:ext cx="926032" cy="523220"/>
            <a:chOff x="3518823" y="2481252"/>
            <a:chExt cx="926032" cy="523220"/>
          </a:xfrm>
        </p:grpSpPr>
        <p:grpSp>
          <p:nvGrpSpPr>
            <p:cNvPr id="36" name="群組 35"/>
            <p:cNvGrpSpPr/>
            <p:nvPr/>
          </p:nvGrpSpPr>
          <p:grpSpPr>
            <a:xfrm>
              <a:off x="3518823" y="2481252"/>
              <a:ext cx="311569" cy="523220"/>
              <a:chOff x="3518823" y="2481252"/>
              <a:chExt cx="311569" cy="523220"/>
            </a:xfrm>
          </p:grpSpPr>
          <p:sp>
            <p:nvSpPr>
              <p:cNvPr id="11" name="矩形 1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80" name="文字方塊 79"/>
                <p:cNvSpPr txBox="1"/>
                <p:nvPr/>
              </p:nvSpPr>
              <p:spPr>
                <a:xfrm>
                  <a:off x="4206008" y="2571873"/>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5</m:t>
                        </m:r>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206008" y="2571873"/>
                  <a:ext cx="238847" cy="36933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83" name="直線單箭頭接點 82"/>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群組 85"/>
          <p:cNvGrpSpPr/>
          <p:nvPr/>
        </p:nvGrpSpPr>
        <p:grpSpPr>
          <a:xfrm>
            <a:off x="1988987" y="3397713"/>
            <a:ext cx="926169" cy="523220"/>
            <a:chOff x="3518823" y="2481252"/>
            <a:chExt cx="926169" cy="523220"/>
          </a:xfrm>
        </p:grpSpPr>
        <p:grpSp>
          <p:nvGrpSpPr>
            <p:cNvPr id="87" name="群組 86"/>
            <p:cNvGrpSpPr/>
            <p:nvPr/>
          </p:nvGrpSpPr>
          <p:grpSpPr>
            <a:xfrm>
              <a:off x="3518823" y="2481252"/>
              <a:ext cx="311569" cy="523220"/>
              <a:chOff x="3518823" y="2481252"/>
              <a:chExt cx="311569" cy="523220"/>
            </a:xfrm>
          </p:grpSpPr>
          <p:sp>
            <p:nvSpPr>
              <p:cNvPr id="90" name="矩形 89"/>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1" name="文字方塊 90"/>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88" name="文字方塊 87"/>
                <p:cNvSpPr txBox="1"/>
                <p:nvPr/>
              </p:nvSpPr>
              <p:spPr>
                <a:xfrm>
                  <a:off x="4206145" y="2546534"/>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7</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206145" y="2546534"/>
                  <a:ext cx="238847" cy="36933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89" name="直線單箭頭接點 88"/>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群組 91"/>
          <p:cNvGrpSpPr/>
          <p:nvPr/>
        </p:nvGrpSpPr>
        <p:grpSpPr>
          <a:xfrm>
            <a:off x="1987968" y="4263694"/>
            <a:ext cx="1155650" cy="523220"/>
            <a:chOff x="3518823" y="2481252"/>
            <a:chExt cx="1155650" cy="523220"/>
          </a:xfrm>
        </p:grpSpPr>
        <p:grpSp>
          <p:nvGrpSpPr>
            <p:cNvPr id="93" name="群組 92"/>
            <p:cNvGrpSpPr/>
            <p:nvPr/>
          </p:nvGrpSpPr>
          <p:grpSpPr>
            <a:xfrm>
              <a:off x="3518823" y="2481252"/>
              <a:ext cx="311569" cy="523220"/>
              <a:chOff x="3518823" y="2481252"/>
              <a:chExt cx="311569" cy="523220"/>
            </a:xfrm>
          </p:grpSpPr>
          <p:sp>
            <p:nvSpPr>
              <p:cNvPr id="96" name="矩形 95"/>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7" name="文字方塊 96"/>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p:cxnSp>
          <p:nvCxnSpPr>
            <p:cNvPr id="95" name="直線單箭頭接點 94"/>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文字方塊 93"/>
                <p:cNvSpPr txBox="1"/>
                <p:nvPr/>
              </p:nvSpPr>
              <p:spPr>
                <a:xfrm>
                  <a:off x="4206396" y="2533432"/>
                  <a:ext cx="46807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206396" y="2533432"/>
                  <a:ext cx="468077"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98" name="群組 97"/>
          <p:cNvGrpSpPr/>
          <p:nvPr/>
        </p:nvGrpSpPr>
        <p:grpSpPr>
          <a:xfrm>
            <a:off x="1986148" y="5205858"/>
            <a:ext cx="926032" cy="523220"/>
            <a:chOff x="3518823" y="2481252"/>
            <a:chExt cx="926032" cy="523220"/>
          </a:xfrm>
        </p:grpSpPr>
        <p:grpSp>
          <p:nvGrpSpPr>
            <p:cNvPr id="99" name="群組 98"/>
            <p:cNvGrpSpPr/>
            <p:nvPr/>
          </p:nvGrpSpPr>
          <p:grpSpPr>
            <a:xfrm>
              <a:off x="3518823" y="2481252"/>
              <a:ext cx="311569" cy="523220"/>
              <a:chOff x="3518823" y="2481252"/>
              <a:chExt cx="311569" cy="523220"/>
            </a:xfrm>
          </p:grpSpPr>
          <p:sp>
            <p:nvSpPr>
              <p:cNvPr id="102" name="矩形 101"/>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3" name="文字方塊 102"/>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00" name="文字方塊 99"/>
                <p:cNvSpPr txBox="1"/>
                <p:nvPr/>
              </p:nvSpPr>
              <p:spPr>
                <a:xfrm>
                  <a:off x="4206008" y="2545696"/>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206008" y="2545696"/>
                  <a:ext cx="238847" cy="369332"/>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101" name="直線單箭頭接點 100"/>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文字方塊 103"/>
              <p:cNvSpPr txBox="1"/>
              <p:nvPr/>
            </p:nvSpPr>
            <p:spPr>
              <a:xfrm>
                <a:off x="4545038" y="3036457"/>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7</m:t>
                      </m:r>
                    </m:oMath>
                  </m:oMathPara>
                </a14:m>
                <a:endParaRPr lang="zh-TW" altLang="en-US" sz="2400" dirty="0"/>
              </a:p>
            </p:txBody>
          </p:sp>
        </mc:Choice>
        <mc:Fallback xmlns="">
          <p:sp>
            <p:nvSpPr>
              <p:cNvPr id="104" name="文字方塊 103"/>
              <p:cNvSpPr txBox="1">
                <a:spLocks noRot="1" noChangeAspect="1" noMove="1" noResize="1" noEditPoints="1" noAdjustHandles="1" noChangeArrowheads="1" noChangeShapeType="1" noTextEdit="1"/>
              </p:cNvSpPr>
              <p:nvPr/>
            </p:nvSpPr>
            <p:spPr>
              <a:xfrm>
                <a:off x="4545038" y="3036457"/>
                <a:ext cx="238847" cy="36933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5" name="文字方塊 104"/>
              <p:cNvSpPr txBox="1"/>
              <p:nvPr/>
            </p:nvSpPr>
            <p:spPr>
              <a:xfrm>
                <a:off x="4531978" y="4847629"/>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4531978" y="4847629"/>
                <a:ext cx="238847"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06" name="橢圓 105"/>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sp>
        <p:nvSpPr>
          <p:cNvPr id="107" name="橢圓 106"/>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grpSp>
        <p:nvGrpSpPr>
          <p:cNvPr id="108" name="群組 107"/>
          <p:cNvGrpSpPr/>
          <p:nvPr/>
        </p:nvGrpSpPr>
        <p:grpSpPr>
          <a:xfrm>
            <a:off x="5813804" y="2531732"/>
            <a:ext cx="862776" cy="523220"/>
            <a:chOff x="3518823" y="2481252"/>
            <a:chExt cx="862776" cy="523220"/>
          </a:xfrm>
        </p:grpSpPr>
        <p:grpSp>
          <p:nvGrpSpPr>
            <p:cNvPr id="109" name="群組 108"/>
            <p:cNvGrpSpPr/>
            <p:nvPr/>
          </p:nvGrpSpPr>
          <p:grpSpPr>
            <a:xfrm>
              <a:off x="3518823" y="2481252"/>
              <a:ext cx="311569" cy="523220"/>
              <a:chOff x="3518823" y="2481252"/>
              <a:chExt cx="311569" cy="523220"/>
            </a:xfrm>
          </p:grpSpPr>
          <p:sp>
            <p:nvSpPr>
              <p:cNvPr id="112" name="矩形 111"/>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3" name="文字方塊 112"/>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10" name="文字方塊 109"/>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4"/>
                  <a:stretch>
                    <a:fillRect l="-23810" r="-26190" b="-3175"/>
                  </a:stretch>
                </a:blipFill>
              </p:spPr>
              <p:txBody>
                <a:bodyPr/>
                <a:lstStyle/>
                <a:p>
                  <a:r>
                    <a:rPr lang="zh-TW" altLang="en-US">
                      <a:noFill/>
                    </a:rPr>
                    <a:t> </a:t>
                  </a:r>
                </a:p>
              </p:txBody>
            </p:sp>
          </mc:Fallback>
        </mc:AlternateContent>
        <p:cxnSp>
          <p:nvCxnSpPr>
            <p:cNvPr id="111" name="直線單箭頭接點 110"/>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p:nvGrpSpPr>
        <p:grpSpPr>
          <a:xfrm>
            <a:off x="5825336" y="3397713"/>
            <a:ext cx="862776" cy="523220"/>
            <a:chOff x="3518823" y="2481252"/>
            <a:chExt cx="862776" cy="523220"/>
          </a:xfrm>
        </p:grpSpPr>
        <p:grpSp>
          <p:nvGrpSpPr>
            <p:cNvPr id="115" name="群組 114"/>
            <p:cNvGrpSpPr/>
            <p:nvPr/>
          </p:nvGrpSpPr>
          <p:grpSpPr>
            <a:xfrm>
              <a:off x="3518823" y="2481252"/>
              <a:ext cx="311569" cy="523220"/>
              <a:chOff x="3518823" y="2481252"/>
              <a:chExt cx="311569" cy="523220"/>
            </a:xfrm>
          </p:grpSpPr>
          <p:sp>
            <p:nvSpPr>
              <p:cNvPr id="118" name="矩形 117"/>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9" name="文字方塊 118"/>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16" name="文字方塊 115"/>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2</m:t>
                        </m:r>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5"/>
                  <a:stretch>
                    <a:fillRect l="-26190" r="-23810" b="-1563"/>
                  </a:stretch>
                </a:blipFill>
              </p:spPr>
              <p:txBody>
                <a:bodyPr/>
                <a:lstStyle/>
                <a:p>
                  <a:r>
                    <a:rPr lang="zh-TW" altLang="en-US">
                      <a:noFill/>
                    </a:rPr>
                    <a:t> </a:t>
                  </a:r>
                </a:p>
              </p:txBody>
            </p:sp>
          </mc:Fallback>
        </mc:AlternateContent>
        <p:cxnSp>
          <p:nvCxnSpPr>
            <p:cNvPr id="117" name="直線單箭頭接點 116"/>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群組 119"/>
          <p:cNvGrpSpPr/>
          <p:nvPr/>
        </p:nvGrpSpPr>
        <p:grpSpPr>
          <a:xfrm>
            <a:off x="5824317" y="4263694"/>
            <a:ext cx="862776" cy="523220"/>
            <a:chOff x="3518823" y="2481252"/>
            <a:chExt cx="862776" cy="523220"/>
          </a:xfrm>
        </p:grpSpPr>
        <p:grpSp>
          <p:nvGrpSpPr>
            <p:cNvPr id="121" name="群組 120"/>
            <p:cNvGrpSpPr/>
            <p:nvPr/>
          </p:nvGrpSpPr>
          <p:grpSpPr>
            <a:xfrm>
              <a:off x="3518823" y="2481252"/>
              <a:ext cx="311569" cy="523220"/>
              <a:chOff x="3518823" y="2481252"/>
              <a:chExt cx="311569" cy="523220"/>
            </a:xfrm>
          </p:grpSpPr>
          <p:sp>
            <p:nvSpPr>
              <p:cNvPr id="124" name="矩形 123"/>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5" name="文字方塊 124"/>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22" name="文字方塊 121"/>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4</m:t>
                        </m:r>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6"/>
                  <a:stretch>
                    <a:fillRect l="-26190" r="-23810" b="-1563"/>
                  </a:stretch>
                </a:blipFill>
              </p:spPr>
              <p:txBody>
                <a:bodyPr/>
                <a:lstStyle/>
                <a:p>
                  <a:r>
                    <a:rPr lang="zh-TW" altLang="en-US">
                      <a:noFill/>
                    </a:rPr>
                    <a:t> </a:t>
                  </a:r>
                </a:p>
              </p:txBody>
            </p:sp>
          </mc:Fallback>
        </mc:AlternateContent>
        <p:cxnSp>
          <p:nvCxnSpPr>
            <p:cNvPr id="123" name="直線單箭頭接點 122"/>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群組 125"/>
          <p:cNvGrpSpPr/>
          <p:nvPr/>
        </p:nvGrpSpPr>
        <p:grpSpPr>
          <a:xfrm>
            <a:off x="5822497" y="5205858"/>
            <a:ext cx="877290" cy="523220"/>
            <a:chOff x="3518823" y="2481252"/>
            <a:chExt cx="877290" cy="523220"/>
          </a:xfrm>
        </p:grpSpPr>
        <p:grpSp>
          <p:nvGrpSpPr>
            <p:cNvPr id="127" name="群組 126"/>
            <p:cNvGrpSpPr/>
            <p:nvPr/>
          </p:nvGrpSpPr>
          <p:grpSpPr>
            <a:xfrm>
              <a:off x="3518823" y="2481252"/>
              <a:ext cx="311569" cy="523220"/>
              <a:chOff x="3518823" y="2481252"/>
              <a:chExt cx="311569" cy="523220"/>
            </a:xfrm>
          </p:grpSpPr>
          <p:sp>
            <p:nvSpPr>
              <p:cNvPr id="130" name="矩形 129"/>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1" name="文字方塊 130"/>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28" name="文字方塊 127"/>
                <p:cNvSpPr txBox="1"/>
                <p:nvPr/>
              </p:nvSpPr>
              <p:spPr>
                <a:xfrm>
                  <a:off x="4157266"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3</m:t>
                        </m:r>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57266" y="2545696"/>
                  <a:ext cx="238847" cy="369332"/>
                </a:xfrm>
                <a:prstGeom prst="rect">
                  <a:avLst/>
                </a:prstGeom>
                <a:blipFill rotWithShape="0">
                  <a:blip r:embed="rId17"/>
                  <a:stretch>
                    <a:fillRect l="-26190" r="-23810" b="-3175"/>
                  </a:stretch>
                </a:blipFill>
              </p:spPr>
              <p:txBody>
                <a:bodyPr/>
                <a:lstStyle/>
                <a:p>
                  <a:r>
                    <a:rPr lang="zh-TW" altLang="en-US">
                      <a:noFill/>
                    </a:rPr>
                    <a:t> </a:t>
                  </a:r>
                </a:p>
              </p:txBody>
            </p:sp>
          </mc:Fallback>
        </mc:AlternateContent>
        <p:cxnSp>
          <p:nvCxnSpPr>
            <p:cNvPr id="129" name="直線單箭頭接點 128"/>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2" name="文字方塊 131"/>
              <p:cNvSpPr txBox="1"/>
              <p:nvPr/>
            </p:nvSpPr>
            <p:spPr>
              <a:xfrm>
                <a:off x="8407132" y="3064687"/>
                <a:ext cx="238848"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2</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8407132" y="3064687"/>
                <a:ext cx="238848" cy="369332"/>
              </a:xfrm>
              <a:prstGeom prst="rect">
                <a:avLst/>
              </a:prstGeom>
              <a:blipFill rotWithShape="0">
                <a:blip r:embed="rId18"/>
                <a:stretch>
                  <a:fillRect l="-23810" r="-26190" b="-31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3" name="文字方塊 132"/>
              <p:cNvSpPr txBox="1"/>
              <p:nvPr/>
            </p:nvSpPr>
            <p:spPr>
              <a:xfrm>
                <a:off x="8410778" y="4878525"/>
                <a:ext cx="238848"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4</m:t>
                      </m:r>
                    </m:oMath>
                  </m:oMathPara>
                </a14:m>
                <a:endParaRPr lang="zh-TW" altLang="en-US" sz="2400" dirty="0"/>
              </a:p>
            </p:txBody>
          </p:sp>
        </mc:Choice>
        <mc:Fallback xmlns="">
          <p:sp>
            <p:nvSpPr>
              <p:cNvPr id="133" name="文字方塊 132"/>
              <p:cNvSpPr txBox="1">
                <a:spLocks noRot="1" noChangeAspect="1" noMove="1" noResize="1" noEditPoints="1" noAdjustHandles="1" noChangeArrowheads="1" noChangeShapeType="1" noTextEdit="1"/>
              </p:cNvSpPr>
              <p:nvPr/>
            </p:nvSpPr>
            <p:spPr>
              <a:xfrm>
                <a:off x="8410778" y="4878525"/>
                <a:ext cx="238848" cy="369332"/>
              </a:xfrm>
              <a:prstGeom prst="rect">
                <a:avLst/>
              </a:prstGeom>
              <a:blipFill rotWithShape="0">
                <a:blip r:embed="rId19"/>
                <a:stretch>
                  <a:fillRect l="-26190" r="-23810" b="-3125"/>
                </a:stretch>
              </a:blipFill>
            </p:spPr>
            <p:txBody>
              <a:bodyPr/>
              <a:lstStyle/>
              <a:p>
                <a:r>
                  <a:rPr lang="zh-TW" altLang="en-US">
                    <a:noFill/>
                  </a:rPr>
                  <a:t> </a:t>
                </a:r>
              </a:p>
            </p:txBody>
          </p:sp>
        </mc:Fallback>
      </mc:AlternateContent>
      <p:cxnSp>
        <p:nvCxnSpPr>
          <p:cNvPr id="144" name="直線單箭頭接點 143"/>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47"/>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a:endCxn id="11"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a:stCxn id="31" idx="3"/>
            <a:endCxn id="91"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a:stCxn id="30" idx="3"/>
            <a:endCxn id="96"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單箭頭接點 165"/>
          <p:cNvCxnSpPr>
            <a:stCxn id="30" idx="3"/>
            <a:endCxn id="103"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a:stCxn id="32" idx="3"/>
            <a:endCxn id="11"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32" idx="3"/>
            <a:endCxn id="90"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32" idx="3"/>
            <a:endCxn id="102"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32" idx="3"/>
            <a:endCxn id="96"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04" idx="3"/>
          </p:cNvCxnSpPr>
          <p:nvPr/>
        </p:nvCxnSpPr>
        <p:spPr>
          <a:xfrm flipV="1">
            <a:off x="4783885" y="2802303"/>
            <a:ext cx="1003733" cy="4188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04" idx="3"/>
          </p:cNvCxnSpPr>
          <p:nvPr/>
        </p:nvCxnSpPr>
        <p:spPr>
          <a:xfrm>
            <a:off x="4783885" y="3221123"/>
            <a:ext cx="1026797" cy="4345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stCxn id="104" idx="3"/>
          </p:cNvCxnSpPr>
          <p:nvPr/>
        </p:nvCxnSpPr>
        <p:spPr>
          <a:xfrm>
            <a:off x="4783885" y="3221123"/>
            <a:ext cx="1014246" cy="1313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stCxn id="104" idx="3"/>
          </p:cNvCxnSpPr>
          <p:nvPr/>
        </p:nvCxnSpPr>
        <p:spPr>
          <a:xfrm>
            <a:off x="4783885" y="3221123"/>
            <a:ext cx="1023958" cy="2242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stCxn id="105" idx="3"/>
          </p:cNvCxnSpPr>
          <p:nvPr/>
        </p:nvCxnSpPr>
        <p:spPr>
          <a:xfrm flipV="1">
            <a:off x="4770825" y="2802303"/>
            <a:ext cx="1016793" cy="2229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05" idx="3"/>
          </p:cNvCxnSpPr>
          <p:nvPr/>
        </p:nvCxnSpPr>
        <p:spPr>
          <a:xfrm flipV="1">
            <a:off x="4770825" y="3668283"/>
            <a:ext cx="1028325" cy="1364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05" idx="3"/>
          </p:cNvCxnSpPr>
          <p:nvPr/>
        </p:nvCxnSpPr>
        <p:spPr>
          <a:xfrm>
            <a:off x="4770825" y="5032295"/>
            <a:ext cx="1025486" cy="444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05" idx="3"/>
          </p:cNvCxnSpPr>
          <p:nvPr/>
        </p:nvCxnSpPr>
        <p:spPr>
          <a:xfrm flipV="1">
            <a:off x="4770825" y="4534265"/>
            <a:ext cx="1027306" cy="498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198"/>
          <p:cNvCxnSpPr>
            <a:stCxn id="110" idx="3"/>
            <a:endCxn id="106" idx="2"/>
          </p:cNvCxnSpPr>
          <p:nvPr/>
        </p:nvCxnSpPr>
        <p:spPr>
          <a:xfrm>
            <a:off x="6676580" y="2780842"/>
            <a:ext cx="638956" cy="4420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endCxn id="106"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a:endCxn id="107"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a:stCxn id="128" idx="3"/>
            <a:endCxn id="107" idx="2"/>
          </p:cNvCxnSpPr>
          <p:nvPr/>
        </p:nvCxnSpPr>
        <p:spPr>
          <a:xfrm flipV="1">
            <a:off x="6699787" y="5049442"/>
            <a:ext cx="623603" cy="405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2965459" y="4567489"/>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17333" y="764223"/>
            <a:ext cx="50800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err="1"/>
              <a:t>ReLU</a:t>
            </a:r>
            <a:r>
              <a:rPr lang="en-US" altLang="zh-TW" sz="2800" dirty="0"/>
              <a:t> is a special cases of </a:t>
            </a:r>
            <a:r>
              <a:rPr lang="en-US" altLang="zh-TW" sz="2800" dirty="0" err="1"/>
              <a:t>Maxout</a:t>
            </a:r>
            <a:endParaRPr lang="en-US" altLang="zh-TW" sz="2800" dirty="0"/>
          </a:p>
        </p:txBody>
      </p:sp>
      <p:sp>
        <p:nvSpPr>
          <p:cNvPr id="145" name="矩形 144"/>
          <p:cNvSpPr/>
          <p:nvPr/>
        </p:nvSpPr>
        <p:spPr>
          <a:xfrm>
            <a:off x="1031330" y="5997408"/>
            <a:ext cx="7379448"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You can have more than 2 elements in a group.</a:t>
            </a:r>
          </a:p>
        </p:txBody>
      </p:sp>
      <p:sp>
        <p:nvSpPr>
          <p:cNvPr id="4" name="矩形 3"/>
          <p:cNvSpPr/>
          <p:nvPr/>
        </p:nvSpPr>
        <p:spPr>
          <a:xfrm>
            <a:off x="2474597" y="2539840"/>
            <a:ext cx="1881191" cy="1332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220742" y="2440970"/>
            <a:ext cx="1139669" cy="461665"/>
          </a:xfrm>
          <a:prstGeom prst="rect">
            <a:avLst/>
          </a:prstGeom>
          <a:noFill/>
        </p:spPr>
        <p:txBody>
          <a:bodyPr wrap="square" rtlCol="0">
            <a:spAutoFit/>
          </a:bodyPr>
          <a:lstStyle/>
          <a:p>
            <a:pPr algn="ctr"/>
            <a:r>
              <a:rPr lang="en-US" altLang="zh-TW" sz="2400" dirty="0">
                <a:solidFill>
                  <a:srgbClr val="FF0000"/>
                </a:solidFill>
              </a:rPr>
              <a:t>neuron</a:t>
            </a:r>
            <a:endParaRPr lang="zh-TW" altLang="en-US" sz="2400" dirty="0">
              <a:solidFill>
                <a:srgbClr val="FF0000"/>
              </a:solidFill>
            </a:endParaRPr>
          </a:p>
        </p:txBody>
      </p:sp>
    </p:spTree>
    <p:extLst>
      <p:ext uri="{BB962C8B-B14F-4D97-AF65-F5344CB8AC3E}">
        <p14:creationId xmlns:p14="http://schemas.microsoft.com/office/powerpoint/2010/main" val="169021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9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4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0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0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0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3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6" grpId="0" animBg="1"/>
      <p:bldP spid="227" grpId="0" animBg="1"/>
      <p:bldP spid="140" grpId="0" animBg="1"/>
      <p:bldP spid="225" grpId="0" animBg="1"/>
      <p:bldP spid="224" grpId="0" animBg="1"/>
      <p:bldP spid="143" grpId="0" animBg="1"/>
      <p:bldP spid="141" grpId="0" animBg="1"/>
      <p:bldP spid="139" grpId="0" animBg="1"/>
      <p:bldP spid="8" grpId="0" animBg="1"/>
      <p:bldP spid="35" grpId="0"/>
      <p:bldP spid="52" grpId="0" animBg="1"/>
      <p:bldP spid="104" grpId="0" animBg="1"/>
      <p:bldP spid="105" grpId="0" animBg="1"/>
      <p:bldP spid="106" grpId="0" animBg="1"/>
      <p:bldP spid="107" grpId="0" animBg="1"/>
      <p:bldP spid="132" grpId="0" animBg="1"/>
      <p:bldP spid="133" grpId="0" animBg="1"/>
      <p:bldP spid="145" grpId="0" animBg="1"/>
      <p:bldP spid="4"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endParaRPr lang="zh-TW" altLang="en-US" dirty="0"/>
          </a:p>
        </p:txBody>
      </p:sp>
      <p:grpSp>
        <p:nvGrpSpPr>
          <p:cNvPr id="100" name="群組 99"/>
          <p:cNvGrpSpPr/>
          <p:nvPr/>
        </p:nvGrpSpPr>
        <p:grpSpPr>
          <a:xfrm>
            <a:off x="4084242" y="1556468"/>
            <a:ext cx="4676536" cy="2352826"/>
            <a:chOff x="116454" y="2497936"/>
            <a:chExt cx="4676536" cy="2352826"/>
          </a:xfrm>
        </p:grpSpPr>
        <p:sp>
          <p:nvSpPr>
            <p:cNvPr id="6" name="橢圓 5"/>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橢圓 8"/>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0" name="群組 9"/>
            <p:cNvGrpSpPr/>
            <p:nvPr/>
          </p:nvGrpSpPr>
          <p:grpSpPr>
            <a:xfrm>
              <a:off x="529187" y="3469485"/>
              <a:ext cx="342900" cy="357004"/>
              <a:chOff x="600453" y="4069993"/>
              <a:chExt cx="342900" cy="357004"/>
            </a:xfrm>
          </p:grpSpPr>
          <p:sp>
            <p:nvSpPr>
              <p:cNvPr id="11" name="矩形 10"/>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2" name="Object 12"/>
                  <p:cNvGraphicFramePr>
                    <a:graphicFrameLocks noChangeAspect="1"/>
                  </p:cNvGraphicFramePr>
                  <p:nvPr>
                    <p:extLst/>
                  </p:nvPr>
                </p:nvGraphicFramePr>
                <p:xfrm>
                  <a:off x="639400" y="4069993"/>
                  <a:ext cx="271462" cy="300037"/>
                </p:xfrm>
                <a:graphic>
                  <a:graphicData uri="http://schemas.openxmlformats.org/presentationml/2006/ole">
                    <mc:AlternateContent>
                      <mc:Choice xmlns:v="urn:schemas-microsoft-com:vml" Requires="v">
                        <p:oleObj spid="_x0000_s34930" name="方程式" r:id="rId3" imgW="126720" imgH="139680" progId="Equation.3">
                          <p:embed/>
                        </p:oleObj>
                      </mc:Choice>
                      <mc:Fallback>
                        <p:oleObj name="方程式" r:id="rId3" imgW="126720" imgH="139680" progId="Equation.3">
                          <p:embed/>
                          <p:pic>
                            <p:nvPicPr>
                              <p:cNvPr id="12" name="Object 12"/>
                              <p:cNvPicPr>
                                <a:picLocks noChangeAspect="1" noChangeArrowheads="1"/>
                              </p:cNvPicPr>
                              <p:nvPr/>
                            </p:nvPicPr>
                            <p:blipFill>
                              <a:blip r:embed="rId4"/>
                              <a:srcRect/>
                              <a:stretch>
                                <a:fillRect/>
                              </a:stretch>
                            </p:blipFill>
                            <p:spPr bwMode="auto">
                              <a:xfrm>
                                <a:off x="639400" y="4069993"/>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12"/>
                  <p:cNvGraphicFramePr>
                    <a:graphicFrameLocks noChangeAspect="1"/>
                  </p:cNvGraphicFramePr>
                  <p:nvPr>
                    <p:extLst>
                      <p:ext uri="{D42A27DB-BD31-4B8C-83A1-F6EECF244321}">
                        <p14:modId xmlns:p14="http://schemas.microsoft.com/office/powerpoint/2010/main" val="156607142"/>
                      </p:ext>
                    </p:extLst>
                  </p:nvPr>
                </p:nvGraphicFramePr>
                <p:xfrm>
                  <a:off x="613152" y="3988847"/>
                  <a:ext cx="325438" cy="461962"/>
                </p:xfrm>
                <a:graphic>
                  <a:graphicData uri="http://schemas.openxmlformats.org/presentationml/2006/ole">
                    <mc:AlternateContent>
                      <mc:Choice xmlns:v="urn:schemas-microsoft-com:vml" Requires="v">
                        <p:oleObj spid="_x0000_s2765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13" name="群組 12"/>
            <p:cNvGrpSpPr/>
            <p:nvPr/>
          </p:nvGrpSpPr>
          <p:grpSpPr>
            <a:xfrm>
              <a:off x="531452" y="4319668"/>
              <a:ext cx="342900" cy="352425"/>
              <a:chOff x="594635" y="4653183"/>
              <a:chExt cx="342900" cy="352425"/>
            </a:xfrm>
          </p:grpSpPr>
          <p:sp>
            <p:nvSpPr>
              <p:cNvPr id="14" name="矩形 13"/>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5" name="Object 12"/>
                  <p:cNvGraphicFramePr>
                    <a:graphicFrameLocks noChangeAspect="1"/>
                  </p:cNvGraphicFramePr>
                  <p:nvPr>
                    <p:extLst/>
                  </p:nvPr>
                </p:nvGraphicFramePr>
                <p:xfrm>
                  <a:off x="686445" y="4653183"/>
                  <a:ext cx="188913" cy="352425"/>
                </p:xfrm>
                <a:graphic>
                  <a:graphicData uri="http://schemas.openxmlformats.org/presentationml/2006/ole">
                    <mc:AlternateContent>
                      <mc:Choice xmlns:v="urn:schemas-microsoft-com:vml" Requires="v">
                        <p:oleObj spid="_x0000_s34931" name="方程式" r:id="rId7" imgW="88560" imgH="164880" progId="Equation.3">
                          <p:embed/>
                        </p:oleObj>
                      </mc:Choice>
                      <mc:Fallback>
                        <p:oleObj name="方程式" r:id="rId7" imgW="88560" imgH="164880" progId="Equation.3">
                          <p:embed/>
                          <p:pic>
                            <p:nvPicPr>
                              <p:cNvPr id="15" name="Object 12"/>
                              <p:cNvPicPr>
                                <a:picLocks noChangeAspect="1" noChangeArrowheads="1"/>
                              </p:cNvPicPr>
                              <p:nvPr/>
                            </p:nvPicPr>
                            <p:blipFill>
                              <a:blip r:embed="rId8"/>
                              <a:srcRect/>
                              <a:stretch>
                                <a:fillRect/>
                              </a:stretch>
                            </p:blipFill>
                            <p:spPr bwMode="auto">
                              <a:xfrm>
                                <a:off x="686445" y="4653183"/>
                                <a:ext cx="188913" cy="3524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 name="Object 12"/>
                  <p:cNvGraphicFramePr>
                    <a:graphicFrameLocks noChangeAspect="1"/>
                  </p:cNvGraphicFramePr>
                  <p:nvPr>
                    <p:extLst>
                      <p:ext uri="{D42A27DB-BD31-4B8C-83A1-F6EECF244321}">
                        <p14:modId xmlns:p14="http://schemas.microsoft.com/office/powerpoint/2010/main" val="3097357816"/>
                      </p:ext>
                    </p:extLst>
                  </p:nvPr>
                </p:nvGraphicFramePr>
                <p:xfrm>
                  <a:off x="647192" y="4641200"/>
                  <a:ext cx="269875" cy="379412"/>
                </p:xfrm>
                <a:graphic>
                  <a:graphicData uri="http://schemas.openxmlformats.org/presentationml/2006/ole">
                    <mc:AlternateContent>
                      <mc:Choice xmlns:v="urn:schemas-microsoft-com:vml" Requires="v">
                        <p:oleObj spid="_x0000_s27879" name="方程式" r:id="rId9" imgW="126720" imgH="177480" progId="Equation.3">
                          <p:embed/>
                        </p:oleObj>
                      </mc:Choice>
                      <mc:Fallback>
                        <p:oleObj name="方程式" r:id="rId9" imgW="126720" imgH="177480" progId="Equation.3">
                          <p:embed/>
                          <p:pic>
                            <p:nvPicPr>
                              <p:cNvPr id="0" name=""/>
                              <p:cNvPicPr>
                                <a:picLocks noChangeAspect="1" noChangeArrowheads="1"/>
                              </p:cNvPicPr>
                              <p:nvPr/>
                            </p:nvPicPr>
                            <p:blipFill>
                              <a:blip r:embed="rId10"/>
                              <a:srcRect/>
                              <a:stretch>
                                <a:fillRect/>
                              </a:stretch>
                            </p:blipFill>
                            <p:spPr bwMode="auto">
                              <a:xfrm>
                                <a:off x="647192" y="4641200"/>
                                <a:ext cx="2698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16" name="文字方塊 15"/>
            <p:cNvSpPr txBox="1"/>
            <p:nvPr/>
          </p:nvSpPr>
          <p:spPr>
            <a:xfrm>
              <a:off x="116454" y="2922416"/>
              <a:ext cx="1134648" cy="461665"/>
            </a:xfrm>
            <a:prstGeom prst="rect">
              <a:avLst/>
            </a:prstGeom>
            <a:noFill/>
          </p:spPr>
          <p:txBody>
            <a:bodyPr wrap="square" rtlCol="0">
              <a:spAutoFit/>
            </a:bodyPr>
            <a:lstStyle/>
            <a:p>
              <a:pPr algn="ctr"/>
              <a:r>
                <a:rPr lang="en-US" altLang="zh-TW" sz="2400" dirty="0"/>
                <a:t>Input</a:t>
              </a:r>
            </a:p>
          </p:txBody>
        </p:sp>
        <p:grpSp>
          <p:nvGrpSpPr>
            <p:cNvPr id="19" name="群組 18"/>
            <p:cNvGrpSpPr/>
            <p:nvPr/>
          </p:nvGrpSpPr>
          <p:grpSpPr>
            <a:xfrm>
              <a:off x="1977455" y="2531732"/>
              <a:ext cx="1107017" cy="523220"/>
              <a:chOff x="3518823" y="2481252"/>
              <a:chExt cx="1107017" cy="523220"/>
            </a:xfrm>
          </p:grpSpPr>
          <p:grpSp>
            <p:nvGrpSpPr>
              <p:cNvPr id="20" name="群組 19"/>
              <p:cNvGrpSpPr/>
              <p:nvPr/>
            </p:nvGrpSpPr>
            <p:grpSpPr>
              <a:xfrm>
                <a:off x="3518823" y="2481252"/>
                <a:ext cx="311569" cy="523220"/>
                <a:chOff x="3518823" y="2481252"/>
                <a:chExt cx="311569" cy="523220"/>
              </a:xfrm>
            </p:grpSpPr>
            <p:sp>
              <p:nvSpPr>
                <p:cNvPr id="23" name="矩形 2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文字方塊 2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1" name="文字方塊 20"/>
                  <p:cNvSpPr txBox="1"/>
                  <p:nvPr/>
                </p:nvSpPr>
                <p:spPr>
                  <a:xfrm>
                    <a:off x="4173280" y="2513104"/>
                    <a:ext cx="452560" cy="406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173280" y="2513104"/>
                    <a:ext cx="452560" cy="406330"/>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22" name="直線單箭頭接點 2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988987" y="3397713"/>
              <a:ext cx="1095348" cy="523220"/>
              <a:chOff x="3518823" y="2481252"/>
              <a:chExt cx="1095348" cy="523220"/>
            </a:xfrm>
          </p:grpSpPr>
          <p:grpSp>
            <p:nvGrpSpPr>
              <p:cNvPr id="26" name="群組 25"/>
              <p:cNvGrpSpPr/>
              <p:nvPr/>
            </p:nvGrpSpPr>
            <p:grpSpPr>
              <a:xfrm>
                <a:off x="3518823" y="2481252"/>
                <a:ext cx="311569" cy="523220"/>
                <a:chOff x="3518823" y="2481252"/>
                <a:chExt cx="311569" cy="523220"/>
              </a:xfrm>
            </p:grpSpPr>
            <p:sp>
              <p:nvSpPr>
                <p:cNvPr id="29" name="矩形 2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0" name="文字方塊 2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7" name="文字方塊 26"/>
                  <p:cNvSpPr txBox="1"/>
                  <p:nvPr/>
                </p:nvSpPr>
                <p:spPr>
                  <a:xfrm>
                    <a:off x="4161611" y="2516174"/>
                    <a:ext cx="452560" cy="40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sSubSup>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161611" y="2516174"/>
                    <a:ext cx="452560" cy="407035"/>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28" name="直線單箭頭接點 2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字方塊 42"/>
                <p:cNvSpPr txBox="1"/>
                <p:nvPr/>
              </p:nvSpPr>
              <p:spPr>
                <a:xfrm>
                  <a:off x="4545038" y="303645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𝑎</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4545038" y="3036457"/>
                  <a:ext cx="247952" cy="369332"/>
                </a:xfrm>
                <a:prstGeom prst="rect">
                  <a:avLst/>
                </a:prstGeom>
                <a:blipFill rotWithShape="0">
                  <a:blip r:embed="rId13"/>
                  <a:stretch>
                    <a:fillRect l="-14634" r="-14634"/>
                  </a:stretch>
                </a:blipFill>
              </p:spPr>
              <p:txBody>
                <a:bodyPr/>
                <a:lstStyle/>
                <a:p>
                  <a:r>
                    <a:rPr lang="zh-TW" altLang="en-US">
                      <a:noFill/>
                    </a:rPr>
                    <a:t> </a:t>
                  </a:r>
                </a:p>
              </p:txBody>
            </p:sp>
          </mc:Fallback>
        </mc:AlternateContent>
        <p:cxnSp>
          <p:nvCxnSpPr>
            <p:cNvPr id="47" name="直線單箭頭接點 46"/>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3255793" y="3579480"/>
                  <a:ext cx="1489702" cy="362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sSubSup>
                          </m:e>
                        </m:d>
                      </m:oMath>
                    </m:oMathPara>
                  </a14:m>
                  <a:endParaRPr lang="zh-TW" altLang="en-US" sz="2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255793" y="3579480"/>
                  <a:ext cx="1489702" cy="362856"/>
                </a:xfrm>
                <a:prstGeom prst="rect">
                  <a:avLst/>
                </a:prstGeom>
                <a:blipFill rotWithShape="0">
                  <a:blip r:embed="rId14"/>
                  <a:stretch>
                    <a:fillRect l="-2049" b="-11864"/>
                  </a:stretch>
                </a:blipFill>
              </p:spPr>
              <p:txBody>
                <a:bodyPr/>
                <a:lstStyle/>
                <a:p>
                  <a:r>
                    <a:rPr lang="zh-TW" altLang="en-US">
                      <a:noFill/>
                    </a:rPr>
                    <a:t> </a:t>
                  </a:r>
                </a:p>
              </p:txBody>
            </p:sp>
          </mc:Fallback>
        </mc:AlternateContent>
        <p:cxnSp>
          <p:nvCxnSpPr>
            <p:cNvPr id="50" name="直線單箭頭接點 49"/>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字方塊 75"/>
              <p:cNvSpPr txBox="1"/>
              <p:nvPr/>
            </p:nvSpPr>
            <p:spPr>
              <a:xfrm>
                <a:off x="5185596" y="1893715"/>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185596" y="1893715"/>
                <a:ext cx="305596" cy="369332"/>
              </a:xfrm>
              <a:prstGeom prst="rect">
                <a:avLst/>
              </a:prstGeom>
              <a:blipFill rotWithShape="0">
                <a:blip r:embed="rId15"/>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5631334" y="2208573"/>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07" name="文字方塊 106"/>
              <p:cNvSpPr txBox="1">
                <a:spLocks noRot="1" noChangeAspect="1" noMove="1" noResize="1" noEditPoints="1" noAdjustHandles="1" noChangeArrowheads="1" noChangeShapeType="1" noTextEdit="1"/>
              </p:cNvSpPr>
              <p:nvPr/>
            </p:nvSpPr>
            <p:spPr>
              <a:xfrm>
                <a:off x="5631334" y="2208573"/>
                <a:ext cx="242374" cy="369332"/>
              </a:xfrm>
              <a:prstGeom prst="rect">
                <a:avLst/>
              </a:prstGeom>
              <a:blipFill rotWithShape="0">
                <a:blip r:embed="rId16"/>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5023412" y="2512864"/>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108" name="文字方塊 107"/>
              <p:cNvSpPr txBox="1">
                <a:spLocks noRot="1" noChangeAspect="1" noMove="1" noResize="1" noEditPoints="1" noAdjustHandles="1" noChangeArrowheads="1" noChangeShapeType="1" noTextEdit="1"/>
              </p:cNvSpPr>
              <p:nvPr/>
            </p:nvSpPr>
            <p:spPr>
              <a:xfrm>
                <a:off x="5023412" y="2512864"/>
                <a:ext cx="238847" cy="369332"/>
              </a:xfrm>
              <a:prstGeom prst="rect">
                <a:avLst/>
              </a:prstGeom>
              <a:blipFill rotWithShape="0">
                <a:blip r:embed="rId17"/>
                <a:stretch>
                  <a:fillRect l="-28205" r="-3333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5191292" y="3050669"/>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5191292" y="3050669"/>
                <a:ext cx="238848" cy="369332"/>
              </a:xfrm>
              <a:prstGeom prst="rect">
                <a:avLst/>
              </a:prstGeom>
              <a:blipFill rotWithShape="0">
                <a:blip r:embed="rId18"/>
                <a:stretch>
                  <a:fillRect l="-30769" r="-30769" b="-6557"/>
                </a:stretch>
              </a:blipFill>
            </p:spPr>
            <p:txBody>
              <a:bodyPr/>
              <a:lstStyle/>
              <a:p>
                <a:r>
                  <a:rPr lang="zh-TW" altLang="en-US">
                    <a:noFill/>
                  </a:rPr>
                  <a:t> </a:t>
                </a:r>
              </a:p>
            </p:txBody>
          </p:sp>
        </mc:Fallback>
      </mc:AlternateContent>
      <p:cxnSp>
        <p:nvCxnSpPr>
          <p:cNvPr id="90" name="直線單箭頭接點 89"/>
          <p:cNvCxnSpPr/>
          <p:nvPr/>
        </p:nvCxnSpPr>
        <p:spPr>
          <a:xfrm>
            <a:off x="989014" y="5387356"/>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rot="16200000">
            <a:off x="989015" y="5060505"/>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p:cNvSpPr txBox="1"/>
              <p:nvPr/>
            </p:nvSpPr>
            <p:spPr>
              <a:xfrm>
                <a:off x="3475698" y="520057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475698" y="5200574"/>
                <a:ext cx="241733" cy="369332"/>
              </a:xfrm>
              <a:prstGeom prst="rect">
                <a:avLst/>
              </a:prstGeom>
              <a:blipFill rotWithShape="0">
                <a:blip r:embed="rId19"/>
                <a:stretch>
                  <a:fillRect l="-15000" r="-15000"/>
                </a:stretch>
              </a:blipFill>
            </p:spPr>
            <p:txBody>
              <a:bodyPr/>
              <a:lstStyle/>
              <a:p>
                <a:r>
                  <a:rPr lang="zh-TW" altLang="en-US">
                    <a:noFill/>
                  </a:rPr>
                  <a:t> </a:t>
                </a:r>
              </a:p>
            </p:txBody>
          </p:sp>
        </mc:Fallback>
      </mc:AlternateContent>
      <p:cxnSp>
        <p:nvCxnSpPr>
          <p:cNvPr id="95" name="直線接點 94"/>
          <p:cNvCxnSpPr/>
          <p:nvPr/>
        </p:nvCxnSpPr>
        <p:spPr>
          <a:xfrm>
            <a:off x="1293086" y="5337649"/>
            <a:ext cx="12371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479155" y="4284104"/>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p:cNvSpPr txBox="1"/>
              <p:nvPr/>
            </p:nvSpPr>
            <p:spPr>
              <a:xfrm>
                <a:off x="3211547" y="4637469"/>
                <a:ext cx="1563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3211547" y="4637469"/>
                <a:ext cx="1563377" cy="369332"/>
              </a:xfrm>
              <a:prstGeom prst="rect">
                <a:avLst/>
              </a:prstGeom>
              <a:blipFill rotWithShape="0">
                <a:blip r:embed="rId20"/>
                <a:stretch>
                  <a:fillRect l="-2344" r="-390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834601" y="426876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834601" y="4268767"/>
                <a:ext cx="247952" cy="369332"/>
              </a:xfrm>
              <a:prstGeom prst="rect">
                <a:avLst/>
              </a:prstGeom>
              <a:blipFill rotWithShape="0">
                <a:blip r:embed="rId21"/>
                <a:stretch>
                  <a:fillRect l="-17073" r="-12195"/>
                </a:stretch>
              </a:blipFill>
            </p:spPr>
            <p:txBody>
              <a:bodyPr/>
              <a:lstStyle/>
              <a:p>
                <a:r>
                  <a:rPr lang="zh-TW" altLang="en-US">
                    <a:noFill/>
                  </a:rPr>
                  <a:t> </a:t>
                </a:r>
              </a:p>
            </p:txBody>
          </p:sp>
        </mc:Fallback>
      </mc:AlternateContent>
      <p:grpSp>
        <p:nvGrpSpPr>
          <p:cNvPr id="4" name="群組 3"/>
          <p:cNvGrpSpPr/>
          <p:nvPr/>
        </p:nvGrpSpPr>
        <p:grpSpPr>
          <a:xfrm>
            <a:off x="449174" y="1739498"/>
            <a:ext cx="3323439" cy="2074697"/>
            <a:chOff x="275481" y="2091614"/>
            <a:chExt cx="3323439" cy="2074697"/>
          </a:xfrm>
        </p:grpSpPr>
        <p:sp>
          <p:nvSpPr>
            <p:cNvPr id="78" name="矩形 77"/>
            <p:cNvSpPr/>
            <p:nvPr/>
          </p:nvSpPr>
          <p:spPr>
            <a:xfrm>
              <a:off x="617452" y="2689173"/>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79" name="群組 78"/>
            <p:cNvGrpSpPr/>
            <p:nvPr/>
          </p:nvGrpSpPr>
          <p:grpSpPr>
            <a:xfrm>
              <a:off x="659727" y="2784960"/>
              <a:ext cx="342900" cy="357078"/>
              <a:chOff x="600453" y="4069919"/>
              <a:chExt cx="342900" cy="357078"/>
            </a:xfrm>
          </p:grpSpPr>
          <p:sp>
            <p:nvSpPr>
              <p:cNvPr id="80" name="矩形 7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34932" name="方程式" r:id="rId22" imgW="126720" imgH="139680" progId="Equation.3">
                          <p:embed/>
                        </p:oleObj>
                      </mc:Choice>
                      <mc:Fallback>
                        <p:oleObj name="方程式" r:id="rId22" imgW="126720" imgH="139680" progId="Equation.3">
                          <p:embed/>
                          <p:pic>
                            <p:nvPicPr>
                              <p:cNvPr id="81" name="Object 12"/>
                              <p:cNvPicPr>
                                <a:picLocks noChangeAspect="1" noChangeArrowheads="1"/>
                              </p:cNvPicPr>
                              <p:nvPr/>
                            </p:nvPicPr>
                            <p:blipFill>
                              <a:blip r:embed="rId23"/>
                              <a:srcRect/>
                              <a:stretch>
                                <a:fillRect/>
                              </a:stretch>
                            </p:blipFill>
                            <p:spPr bwMode="auto">
                              <a:xfrm>
                                <a:off x="640112" y="4069919"/>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 name="Object 12"/>
                  <p:cNvGraphicFramePr>
                    <a:graphicFrameLocks noChangeAspect="1"/>
                  </p:cNvGraphicFramePr>
                  <p:nvPr>
                    <p:extLst>
                      <p:ext uri="{D42A27DB-BD31-4B8C-83A1-F6EECF244321}">
                        <p14:modId xmlns:p14="http://schemas.microsoft.com/office/powerpoint/2010/main" val="2081887252"/>
                      </p:ext>
                    </p:extLst>
                  </p:nvPr>
                </p:nvGraphicFramePr>
                <p:xfrm>
                  <a:off x="640112" y="4069919"/>
                  <a:ext cx="271462" cy="300037"/>
                </p:xfrm>
                <a:graphic>
                  <a:graphicData uri="http://schemas.openxmlformats.org/presentationml/2006/ole">
                    <mc:AlternateContent>
                      <mc:Choice xmlns:v="urn:schemas-microsoft-com:vml" Requires="v">
                        <p:oleObj spid="_x0000_s27880" name="方程式" r:id="rId24" imgW="126720" imgH="139680" progId="Equation.3">
                          <p:embed/>
                        </p:oleObj>
                      </mc:Choice>
                      <mc:Fallback>
                        <p:oleObj name="方程式" r:id="rId24" imgW="126720" imgH="139680" progId="Equation.3">
                          <p:embed/>
                          <p:pic>
                            <p:nvPicPr>
                              <p:cNvPr id="0" name=""/>
                              <p:cNvPicPr>
                                <a:picLocks noChangeAspect="1" noChangeArrowheads="1"/>
                              </p:cNvPicPr>
                              <p:nvPr/>
                            </p:nvPicPr>
                            <p:blipFill>
                              <a:blip r:embed="rId25"/>
                              <a:srcRect/>
                              <a:stretch>
                                <a:fillRect/>
                              </a:stretch>
                            </p:blipFill>
                            <p:spPr bwMode="auto">
                              <a:xfrm>
                                <a:off x="640112" y="4069919"/>
                                <a:ext cx="27146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82" name="群組 81"/>
            <p:cNvGrpSpPr/>
            <p:nvPr/>
          </p:nvGrpSpPr>
          <p:grpSpPr>
            <a:xfrm>
              <a:off x="661992" y="3606800"/>
              <a:ext cx="342900" cy="372560"/>
              <a:chOff x="594635" y="4624766"/>
              <a:chExt cx="342900" cy="372560"/>
            </a:xfrm>
          </p:grpSpPr>
          <p:sp>
            <p:nvSpPr>
              <p:cNvPr id="83" name="矩形 82"/>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34933" name="方程式" r:id="rId26" imgW="88560" imgH="164880" progId="Equation.3">
                          <p:embed/>
                        </p:oleObj>
                      </mc:Choice>
                      <mc:Fallback>
                        <p:oleObj name="方程式" r:id="rId26" imgW="88560" imgH="164880" progId="Equation.3">
                          <p:embed/>
                          <p:pic>
                            <p:nvPicPr>
                              <p:cNvPr id="84" name="Object 12"/>
                              <p:cNvPicPr>
                                <a:picLocks noChangeAspect="1" noChangeArrowheads="1"/>
                              </p:cNvPicPr>
                              <p:nvPr/>
                            </p:nvPicPr>
                            <p:blipFill>
                              <a:blip r:embed="rId27"/>
                              <a:srcRect/>
                              <a:stretch>
                                <a:fillRect/>
                              </a:stretch>
                            </p:blipFill>
                            <p:spPr bwMode="auto">
                              <a:xfrm>
                                <a:off x="668926" y="4624766"/>
                                <a:ext cx="188912" cy="354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4" name="Object 12"/>
                  <p:cNvGraphicFramePr>
                    <a:graphicFrameLocks noChangeAspect="1"/>
                  </p:cNvGraphicFramePr>
                  <p:nvPr>
                    <p:extLst>
                      <p:ext uri="{D42A27DB-BD31-4B8C-83A1-F6EECF244321}">
                        <p14:modId xmlns:p14="http://schemas.microsoft.com/office/powerpoint/2010/main" val="2444729993"/>
                      </p:ext>
                    </p:extLst>
                  </p:nvPr>
                </p:nvGraphicFramePr>
                <p:xfrm>
                  <a:off x="668926" y="4624766"/>
                  <a:ext cx="188912" cy="354013"/>
                </p:xfrm>
                <a:graphic>
                  <a:graphicData uri="http://schemas.openxmlformats.org/presentationml/2006/ole">
                    <mc:AlternateContent>
                      <mc:Choice xmlns:v="urn:schemas-microsoft-com:vml" Requires="v">
                        <p:oleObj spid="_x0000_s27881" name="方程式" r:id="rId28" imgW="88560" imgH="164880" progId="Equation.3">
                          <p:embed/>
                        </p:oleObj>
                      </mc:Choice>
                      <mc:Fallback>
                        <p:oleObj name="方程式" r:id="rId28" imgW="88560" imgH="164880" progId="Equation.3">
                          <p:embed/>
                          <p:pic>
                            <p:nvPicPr>
                              <p:cNvPr id="0" name=""/>
                              <p:cNvPicPr>
                                <a:picLocks noChangeAspect="1" noChangeArrowheads="1"/>
                              </p:cNvPicPr>
                              <p:nvPr/>
                            </p:nvPicPr>
                            <p:blipFill>
                              <a:blip r:embed="rId29"/>
                              <a:srcRect/>
                              <a:stretch>
                                <a:fillRect/>
                              </a:stretch>
                            </p:blipFill>
                            <p:spPr bwMode="auto">
                              <a:xfrm>
                                <a:off x="668926" y="4624766"/>
                                <a:ext cx="1889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85" name="文字方塊 84"/>
            <p:cNvSpPr txBox="1"/>
            <p:nvPr/>
          </p:nvSpPr>
          <p:spPr>
            <a:xfrm>
              <a:off x="275481" y="2265205"/>
              <a:ext cx="1134648" cy="461665"/>
            </a:xfrm>
            <a:prstGeom prst="rect">
              <a:avLst/>
            </a:prstGeom>
            <a:noFill/>
          </p:spPr>
          <p:txBody>
            <a:bodyPr wrap="square" rtlCol="0">
              <a:spAutoFit/>
            </a:bodyPr>
            <a:lstStyle/>
            <a:p>
              <a:pPr algn="ctr"/>
              <a:r>
                <a:rPr lang="en-US" altLang="zh-TW" sz="2400" dirty="0"/>
                <a:t>Input</a:t>
              </a:r>
            </a:p>
          </p:txBody>
        </p:sp>
        <p:sp>
          <p:nvSpPr>
            <p:cNvPr id="86" name="橢圓 85"/>
            <p:cNvSpPr/>
            <p:nvPr/>
          </p:nvSpPr>
          <p:spPr>
            <a:xfrm>
              <a:off x="2057743" y="2221946"/>
              <a:ext cx="981595"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ReLU</a:t>
              </a: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1827699" y="2091614"/>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1827699" y="2091614"/>
                  <a:ext cx="223266" cy="369332"/>
                </a:xfrm>
                <a:prstGeom prst="rect">
                  <a:avLst/>
                </a:prstGeom>
                <a:blipFill rotWithShape="0">
                  <a:blip r:embed="rId30"/>
                  <a:stretch>
                    <a:fillRect l="-16216" r="-16216"/>
                  </a:stretch>
                </a:blipFill>
              </p:spPr>
              <p:txBody>
                <a:bodyPr/>
                <a:lstStyle/>
                <a:p>
                  <a:r>
                    <a:rPr lang="zh-TW" altLang="en-US">
                      <a:noFill/>
                    </a:rPr>
                    <a:t> </a:t>
                  </a:r>
                </a:p>
              </p:txBody>
            </p:sp>
          </mc:Fallback>
        </mc:AlternateContent>
        <p:cxnSp>
          <p:nvCxnSpPr>
            <p:cNvPr id="88" name="直線單箭頭接點 87"/>
            <p:cNvCxnSpPr/>
            <p:nvPr/>
          </p:nvCxnSpPr>
          <p:spPr>
            <a:xfrm>
              <a:off x="3046881" y="254351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81" idx="3"/>
              <a:endCxn id="86" idx="2"/>
            </p:cNvCxnSpPr>
            <p:nvPr/>
          </p:nvCxnSpPr>
          <p:spPr>
            <a:xfrm flipV="1">
              <a:off x="997864" y="2509025"/>
              <a:ext cx="1059879" cy="4258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83" idx="3"/>
              <a:endCxn id="86" idx="2"/>
            </p:cNvCxnSpPr>
            <p:nvPr/>
          </p:nvCxnSpPr>
          <p:spPr>
            <a:xfrm flipV="1">
              <a:off x="1004892" y="2509025"/>
              <a:ext cx="1052851" cy="1298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字方塊 109"/>
                <p:cNvSpPr txBox="1"/>
                <p:nvPr/>
              </p:nvSpPr>
              <p:spPr>
                <a:xfrm>
                  <a:off x="1417289" y="2318726"/>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110" name="文字方塊 109"/>
                <p:cNvSpPr txBox="1">
                  <a:spLocks noRot="1" noChangeAspect="1" noMove="1" noResize="1" noEditPoints="1" noAdjustHandles="1" noChangeArrowheads="1" noChangeShapeType="1" noTextEdit="1"/>
                </p:cNvSpPr>
                <p:nvPr/>
              </p:nvSpPr>
              <p:spPr>
                <a:xfrm>
                  <a:off x="1417289" y="2318726"/>
                  <a:ext cx="305596" cy="369332"/>
                </a:xfrm>
                <a:prstGeom prst="rect">
                  <a:avLst/>
                </a:prstGeom>
                <a:blipFill rotWithShape="0">
                  <a:blip r:embed="rId31"/>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1444771" y="3236981"/>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11" name="文字方塊 110"/>
                <p:cNvSpPr txBox="1">
                  <a:spLocks noRot="1" noChangeAspect="1" noMove="1" noResize="1" noEditPoints="1" noAdjustHandles="1" noChangeArrowheads="1" noChangeShapeType="1" noTextEdit="1"/>
                </p:cNvSpPr>
                <p:nvPr/>
              </p:nvSpPr>
              <p:spPr>
                <a:xfrm>
                  <a:off x="1444771" y="3236981"/>
                  <a:ext cx="242374" cy="369332"/>
                </a:xfrm>
                <a:prstGeom prst="rect">
                  <a:avLst/>
                </a:prstGeom>
                <a:blipFill rotWithShape="0">
                  <a:blip r:embed="rId32"/>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3350967" y="2318726"/>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66" name="文字方塊 65"/>
                <p:cNvSpPr txBox="1">
                  <a:spLocks noRot="1" noChangeAspect="1" noMove="1" noResize="1" noEditPoints="1" noAdjustHandles="1" noChangeArrowheads="1" noChangeShapeType="1" noTextEdit="1"/>
                </p:cNvSpPr>
                <p:nvPr/>
              </p:nvSpPr>
              <p:spPr>
                <a:xfrm>
                  <a:off x="3350967" y="2318726"/>
                  <a:ext cx="247953" cy="369332"/>
                </a:xfrm>
                <a:prstGeom prst="rect">
                  <a:avLst/>
                </a:prstGeom>
                <a:blipFill rotWithShape="0">
                  <a:blip r:embed="rId33"/>
                  <a:stretch>
                    <a:fillRect l="-14634" r="-14634"/>
                  </a:stretch>
                </a:blipFill>
              </p:spPr>
              <p:txBody>
                <a:bodyPr/>
                <a:lstStyle/>
                <a:p>
                  <a:r>
                    <a:rPr lang="zh-TW" altLang="en-US">
                      <a:noFill/>
                    </a:rPr>
                    <a:t> </a:t>
                  </a:r>
                </a:p>
              </p:txBody>
            </p:sp>
          </mc:Fallback>
        </mc:AlternateContent>
      </p:grpSp>
      <p:cxnSp>
        <p:nvCxnSpPr>
          <p:cNvPr id="70" name="直線接點 69"/>
          <p:cNvCxnSpPr/>
          <p:nvPr/>
        </p:nvCxnSpPr>
        <p:spPr>
          <a:xfrm flipV="1">
            <a:off x="1635883" y="4320581"/>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2361348" y="2474855"/>
            <a:ext cx="745190" cy="410010"/>
            <a:chOff x="2696326" y="2924634"/>
            <a:chExt cx="745190" cy="410010"/>
          </a:xfrm>
        </p:grpSpPr>
        <p:cxnSp>
          <p:nvCxnSpPr>
            <p:cNvPr id="74" name="直線接點 73"/>
            <p:cNvCxnSpPr/>
            <p:nvPr/>
          </p:nvCxnSpPr>
          <p:spPr>
            <a:xfrm>
              <a:off x="2696326" y="3308897"/>
              <a:ext cx="4318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3077115" y="2924634"/>
              <a:ext cx="364401" cy="41001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p:nvPr/>
        </p:nvCxnSpPr>
        <p:spPr>
          <a:xfrm>
            <a:off x="5281910" y="5473314"/>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5281911" y="5146463"/>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7768594" y="5286532"/>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7768594" y="5286532"/>
                <a:ext cx="241733" cy="369332"/>
              </a:xfrm>
              <a:prstGeom prst="rect">
                <a:avLst/>
              </a:prstGeom>
              <a:blipFill rotWithShape="0">
                <a:blip r:embed="rId34"/>
                <a:stretch>
                  <a:fillRect l="-15000" r="-15000"/>
                </a:stretch>
              </a:blipFill>
            </p:spPr>
            <p:txBody>
              <a:bodyPr/>
              <a:lstStyle/>
              <a:p>
                <a:r>
                  <a:rPr lang="zh-TW" altLang="en-US">
                    <a:noFill/>
                  </a:rPr>
                  <a:t> </a:t>
                </a:r>
              </a:p>
            </p:txBody>
          </p:sp>
        </mc:Fallback>
      </mc:AlternateContent>
      <p:cxnSp>
        <p:nvCxnSpPr>
          <p:cNvPr id="104" name="直線接點 103"/>
          <p:cNvCxnSpPr/>
          <p:nvPr/>
        </p:nvCxnSpPr>
        <p:spPr>
          <a:xfrm flipV="1">
            <a:off x="6772051" y="4370062"/>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7251473" y="4867053"/>
                <a:ext cx="1686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7251473" y="4867053"/>
                <a:ext cx="1686103" cy="369332"/>
              </a:xfrm>
              <a:prstGeom prst="rect">
                <a:avLst/>
              </a:prstGeom>
              <a:blipFill rotWithShape="0">
                <a:blip r:embed="rId35"/>
                <a:stretch>
                  <a:fillRect l="-2174" r="-362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127497" y="4354725"/>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127497" y="4354725"/>
                <a:ext cx="247952" cy="369332"/>
              </a:xfrm>
              <a:prstGeom prst="rect">
                <a:avLst/>
              </a:prstGeom>
              <a:blipFill rotWithShape="0">
                <a:blip r:embed="rId36"/>
                <a:stretch>
                  <a:fillRect l="-14634" r="-14634"/>
                </a:stretch>
              </a:blipFill>
            </p:spPr>
            <p:txBody>
              <a:bodyPr/>
              <a:lstStyle/>
              <a:p>
                <a:r>
                  <a:rPr lang="zh-TW" altLang="en-US">
                    <a:noFill/>
                  </a:rPr>
                  <a:t> </a:t>
                </a:r>
              </a:p>
            </p:txBody>
          </p:sp>
        </mc:Fallback>
      </mc:AlternateContent>
      <p:cxnSp>
        <p:nvCxnSpPr>
          <p:cNvPr id="113" name="直線接點 112"/>
          <p:cNvCxnSpPr/>
          <p:nvPr/>
        </p:nvCxnSpPr>
        <p:spPr>
          <a:xfrm flipV="1">
            <a:off x="5928779" y="4406539"/>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5281910" y="5347721"/>
            <a:ext cx="157828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5281910" y="5415293"/>
            <a:ext cx="23188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文字方塊 117"/>
              <p:cNvSpPr txBox="1"/>
              <p:nvPr/>
            </p:nvSpPr>
            <p:spPr>
              <a:xfrm>
                <a:off x="6851910" y="5535181"/>
                <a:ext cx="754374" cy="369332"/>
              </a:xfrm>
              <a:prstGeom prst="rect">
                <a:avLst/>
              </a:prstGeom>
              <a:noFill/>
            </p:spPr>
            <p:txBody>
              <a:bodyPr wrap="none" lIns="0" tIns="0" rIns="0" bIns="0" rtlCol="0">
                <a:spAutoFit/>
              </a:bodyPr>
              <a:lstStyle/>
              <a:p>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oMath>
                </a14:m>
                <a:r>
                  <a:rPr lang="en-US" altLang="zh-TW" sz="2400" dirty="0"/>
                  <a:t>0</a:t>
                </a:r>
                <a:endParaRPr lang="zh-TW" altLang="en-US" sz="2400" dirty="0"/>
              </a:p>
            </p:txBody>
          </p:sp>
        </mc:Choice>
        <mc:Fallback xmlns="">
          <p:sp>
            <p:nvSpPr>
              <p:cNvPr id="118" name="文字方塊 117"/>
              <p:cNvSpPr txBox="1">
                <a:spLocks noRot="1" noChangeAspect="1" noMove="1" noResize="1" noEditPoints="1" noAdjustHandles="1" noChangeArrowheads="1" noChangeShapeType="1" noTextEdit="1"/>
              </p:cNvSpPr>
              <p:nvPr/>
            </p:nvSpPr>
            <p:spPr>
              <a:xfrm>
                <a:off x="6851910" y="5535181"/>
                <a:ext cx="754374" cy="369332"/>
              </a:xfrm>
              <a:prstGeom prst="rect">
                <a:avLst/>
              </a:prstGeom>
              <a:blipFill rotWithShape="0">
                <a:blip r:embed="rId37"/>
                <a:stretch>
                  <a:fillRect l="-9677" t="-24590" r="-23387" b="-49180"/>
                </a:stretch>
              </a:blipFill>
            </p:spPr>
            <p:txBody>
              <a:bodyPr/>
              <a:lstStyle/>
              <a:p>
                <a:r>
                  <a:rPr lang="zh-TW" altLang="en-US">
                    <a:noFill/>
                  </a:rPr>
                  <a:t> </a:t>
                </a:r>
              </a:p>
            </p:txBody>
          </p:sp>
        </mc:Fallback>
      </mc:AlternateContent>
      <p:sp>
        <p:nvSpPr>
          <p:cNvPr id="77" name="矩形 76"/>
          <p:cNvSpPr/>
          <p:nvPr/>
        </p:nvSpPr>
        <p:spPr>
          <a:xfrm>
            <a:off x="3417333" y="764223"/>
            <a:ext cx="50800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err="1"/>
              <a:t>ReLU</a:t>
            </a:r>
            <a:r>
              <a:rPr lang="en-US" altLang="zh-TW" sz="2800" dirty="0"/>
              <a:t> is a special cases of </a:t>
            </a:r>
            <a:r>
              <a:rPr lang="en-US" altLang="zh-TW" sz="2800" dirty="0" err="1"/>
              <a:t>Maxout</a:t>
            </a:r>
            <a:endParaRPr lang="en-US" altLang="zh-TW" sz="2800" dirty="0"/>
          </a:p>
        </p:txBody>
      </p:sp>
    </p:spTree>
    <p:extLst>
      <p:ext uri="{BB962C8B-B14F-4D97-AF65-F5344CB8AC3E}">
        <p14:creationId xmlns:p14="http://schemas.microsoft.com/office/powerpoint/2010/main" val="236918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07" grpId="0"/>
      <p:bldP spid="108" grpId="0"/>
      <p:bldP spid="109" grpId="0"/>
      <p:bldP spid="92" grpId="0"/>
      <p:bldP spid="98" grpId="0"/>
      <p:bldP spid="99" grpId="0"/>
      <p:bldP spid="97" grpId="0"/>
      <p:bldP spid="105" grpId="0"/>
      <p:bldP spid="112" grpId="0"/>
      <p:bldP spid="1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endParaRPr lang="zh-TW" altLang="en-US" dirty="0"/>
          </a:p>
        </p:txBody>
      </p:sp>
      <p:grpSp>
        <p:nvGrpSpPr>
          <p:cNvPr id="100" name="群組 99"/>
          <p:cNvGrpSpPr/>
          <p:nvPr/>
        </p:nvGrpSpPr>
        <p:grpSpPr>
          <a:xfrm>
            <a:off x="4084242" y="1556468"/>
            <a:ext cx="4676536" cy="2352826"/>
            <a:chOff x="116454" y="2497936"/>
            <a:chExt cx="4676536" cy="2352826"/>
          </a:xfrm>
        </p:grpSpPr>
        <p:sp>
          <p:nvSpPr>
            <p:cNvPr id="6" name="橢圓 5"/>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橢圓 8"/>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0" name="群組 9"/>
            <p:cNvGrpSpPr/>
            <p:nvPr/>
          </p:nvGrpSpPr>
          <p:grpSpPr>
            <a:xfrm>
              <a:off x="529187" y="3469485"/>
              <a:ext cx="342900" cy="357004"/>
              <a:chOff x="600453" y="4069993"/>
              <a:chExt cx="342900" cy="357004"/>
            </a:xfrm>
          </p:grpSpPr>
          <p:sp>
            <p:nvSpPr>
              <p:cNvPr id="11" name="矩形 10"/>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2" name="Object 12"/>
                  <p:cNvGraphicFramePr>
                    <a:graphicFrameLocks noChangeAspect="1"/>
                  </p:cNvGraphicFramePr>
                  <p:nvPr>
                    <p:extLst/>
                  </p:nvPr>
                </p:nvGraphicFramePr>
                <p:xfrm>
                  <a:off x="639400" y="4069993"/>
                  <a:ext cx="271462" cy="300037"/>
                </p:xfrm>
                <a:graphic>
                  <a:graphicData uri="http://schemas.openxmlformats.org/presentationml/2006/ole">
                    <mc:AlternateContent>
                      <mc:Choice xmlns:v="urn:schemas-microsoft-com:vml" Requires="v">
                        <p:oleObj spid="_x0000_s35954" name="方程式" r:id="rId3" imgW="126720" imgH="139680" progId="Equation.3">
                          <p:embed/>
                        </p:oleObj>
                      </mc:Choice>
                      <mc:Fallback>
                        <p:oleObj name="方程式" r:id="rId3" imgW="126720" imgH="139680" progId="Equation.3">
                          <p:embed/>
                          <p:pic>
                            <p:nvPicPr>
                              <p:cNvPr id="12" name="Object 12"/>
                              <p:cNvPicPr>
                                <a:picLocks noChangeAspect="1" noChangeArrowheads="1"/>
                              </p:cNvPicPr>
                              <p:nvPr/>
                            </p:nvPicPr>
                            <p:blipFill>
                              <a:blip r:embed="rId4"/>
                              <a:srcRect/>
                              <a:stretch>
                                <a:fillRect/>
                              </a:stretch>
                            </p:blipFill>
                            <p:spPr bwMode="auto">
                              <a:xfrm>
                                <a:off x="639400" y="4069993"/>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12"/>
                  <p:cNvGraphicFramePr>
                    <a:graphicFrameLocks noChangeAspect="1"/>
                  </p:cNvGraphicFramePr>
                  <p:nvPr>
                    <p:extLst>
                      <p:ext uri="{D42A27DB-BD31-4B8C-83A1-F6EECF244321}">
                        <p14:modId xmlns:p14="http://schemas.microsoft.com/office/powerpoint/2010/main" val="156607142"/>
                      </p:ext>
                    </p:extLst>
                  </p:nvPr>
                </p:nvGraphicFramePr>
                <p:xfrm>
                  <a:off x="613152" y="3988847"/>
                  <a:ext cx="325438" cy="461962"/>
                </p:xfrm>
                <a:graphic>
                  <a:graphicData uri="http://schemas.openxmlformats.org/presentationml/2006/ole">
                    <mc:AlternateContent>
                      <mc:Choice xmlns:v="urn:schemas-microsoft-com:vml" Requires="v">
                        <p:oleObj spid="_x0000_s2765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13" name="群組 12"/>
            <p:cNvGrpSpPr/>
            <p:nvPr/>
          </p:nvGrpSpPr>
          <p:grpSpPr>
            <a:xfrm>
              <a:off x="531452" y="4319668"/>
              <a:ext cx="342900" cy="352425"/>
              <a:chOff x="594635" y="4653183"/>
              <a:chExt cx="342900" cy="352425"/>
            </a:xfrm>
          </p:grpSpPr>
          <p:sp>
            <p:nvSpPr>
              <p:cNvPr id="14" name="矩形 13"/>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5" name="Object 12"/>
                  <p:cNvGraphicFramePr>
                    <a:graphicFrameLocks noChangeAspect="1"/>
                  </p:cNvGraphicFramePr>
                  <p:nvPr>
                    <p:extLst/>
                  </p:nvPr>
                </p:nvGraphicFramePr>
                <p:xfrm>
                  <a:off x="686445" y="4653183"/>
                  <a:ext cx="188913" cy="352425"/>
                </p:xfrm>
                <a:graphic>
                  <a:graphicData uri="http://schemas.openxmlformats.org/presentationml/2006/ole">
                    <mc:AlternateContent>
                      <mc:Choice xmlns:v="urn:schemas-microsoft-com:vml" Requires="v">
                        <p:oleObj spid="_x0000_s35955" name="方程式" r:id="rId7" imgW="88560" imgH="164880" progId="Equation.3">
                          <p:embed/>
                        </p:oleObj>
                      </mc:Choice>
                      <mc:Fallback>
                        <p:oleObj name="方程式" r:id="rId7" imgW="88560" imgH="164880" progId="Equation.3">
                          <p:embed/>
                          <p:pic>
                            <p:nvPicPr>
                              <p:cNvPr id="15" name="Object 12"/>
                              <p:cNvPicPr>
                                <a:picLocks noChangeAspect="1" noChangeArrowheads="1"/>
                              </p:cNvPicPr>
                              <p:nvPr/>
                            </p:nvPicPr>
                            <p:blipFill>
                              <a:blip r:embed="rId8"/>
                              <a:srcRect/>
                              <a:stretch>
                                <a:fillRect/>
                              </a:stretch>
                            </p:blipFill>
                            <p:spPr bwMode="auto">
                              <a:xfrm>
                                <a:off x="686445" y="4653183"/>
                                <a:ext cx="188913" cy="3524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 name="Object 12"/>
                  <p:cNvGraphicFramePr>
                    <a:graphicFrameLocks noChangeAspect="1"/>
                  </p:cNvGraphicFramePr>
                  <p:nvPr>
                    <p:extLst/>
                  </p:nvPr>
                </p:nvGraphicFramePr>
                <p:xfrm>
                  <a:off x="647192" y="4641200"/>
                  <a:ext cx="269875" cy="379412"/>
                </p:xfrm>
                <a:graphic>
                  <a:graphicData uri="http://schemas.openxmlformats.org/presentationml/2006/ole">
                    <mc:AlternateContent>
                      <mc:Choice xmlns:v="urn:schemas-microsoft-com:vml" Requires="v">
                        <p:oleObj spid="_x0000_s58411" name="方程式" r:id="rId9" imgW="126720" imgH="177480" progId="Equation.3">
                          <p:embed/>
                        </p:oleObj>
                      </mc:Choice>
                      <mc:Fallback>
                        <p:oleObj name="方程式" r:id="rId9" imgW="126720" imgH="177480" progId="Equation.3">
                          <p:embed/>
                          <p:pic>
                            <p:nvPicPr>
                              <p:cNvPr id="0" name=""/>
                              <p:cNvPicPr>
                                <a:picLocks noChangeAspect="1" noChangeArrowheads="1"/>
                              </p:cNvPicPr>
                              <p:nvPr/>
                            </p:nvPicPr>
                            <p:blipFill>
                              <a:blip r:embed="rId10"/>
                              <a:srcRect/>
                              <a:stretch>
                                <a:fillRect/>
                              </a:stretch>
                            </p:blipFill>
                            <p:spPr bwMode="auto">
                              <a:xfrm>
                                <a:off x="647192" y="4641200"/>
                                <a:ext cx="2698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16" name="文字方塊 15"/>
            <p:cNvSpPr txBox="1"/>
            <p:nvPr/>
          </p:nvSpPr>
          <p:spPr>
            <a:xfrm>
              <a:off x="116454" y="2922416"/>
              <a:ext cx="1134648" cy="461665"/>
            </a:xfrm>
            <a:prstGeom prst="rect">
              <a:avLst/>
            </a:prstGeom>
            <a:noFill/>
          </p:spPr>
          <p:txBody>
            <a:bodyPr wrap="square" rtlCol="0">
              <a:spAutoFit/>
            </a:bodyPr>
            <a:lstStyle/>
            <a:p>
              <a:pPr algn="ctr"/>
              <a:r>
                <a:rPr lang="en-US" altLang="zh-TW" sz="2400" dirty="0"/>
                <a:t>Input</a:t>
              </a:r>
            </a:p>
          </p:txBody>
        </p:sp>
        <p:grpSp>
          <p:nvGrpSpPr>
            <p:cNvPr id="19" name="群組 18"/>
            <p:cNvGrpSpPr/>
            <p:nvPr/>
          </p:nvGrpSpPr>
          <p:grpSpPr>
            <a:xfrm>
              <a:off x="1977455" y="2531732"/>
              <a:ext cx="1107017" cy="523220"/>
              <a:chOff x="3518823" y="2481252"/>
              <a:chExt cx="1107017" cy="523220"/>
            </a:xfrm>
          </p:grpSpPr>
          <p:grpSp>
            <p:nvGrpSpPr>
              <p:cNvPr id="20" name="群組 19"/>
              <p:cNvGrpSpPr/>
              <p:nvPr/>
            </p:nvGrpSpPr>
            <p:grpSpPr>
              <a:xfrm>
                <a:off x="3518823" y="2481252"/>
                <a:ext cx="311569" cy="523220"/>
                <a:chOff x="3518823" y="2481252"/>
                <a:chExt cx="311569" cy="523220"/>
              </a:xfrm>
            </p:grpSpPr>
            <p:sp>
              <p:nvSpPr>
                <p:cNvPr id="23" name="矩形 2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文字方塊 2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1" name="文字方塊 20"/>
                  <p:cNvSpPr txBox="1"/>
                  <p:nvPr/>
                </p:nvSpPr>
                <p:spPr>
                  <a:xfrm>
                    <a:off x="4173280" y="2513104"/>
                    <a:ext cx="452560" cy="406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173280" y="2513104"/>
                    <a:ext cx="452560" cy="406330"/>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22" name="直線單箭頭接點 2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988987" y="3397713"/>
              <a:ext cx="1095348" cy="523220"/>
              <a:chOff x="3518823" y="2481252"/>
              <a:chExt cx="1095348" cy="523220"/>
            </a:xfrm>
          </p:grpSpPr>
          <p:grpSp>
            <p:nvGrpSpPr>
              <p:cNvPr id="26" name="群組 25"/>
              <p:cNvGrpSpPr/>
              <p:nvPr/>
            </p:nvGrpSpPr>
            <p:grpSpPr>
              <a:xfrm>
                <a:off x="3518823" y="2481252"/>
                <a:ext cx="311569" cy="523220"/>
                <a:chOff x="3518823" y="2481252"/>
                <a:chExt cx="311569" cy="523220"/>
              </a:xfrm>
            </p:grpSpPr>
            <p:sp>
              <p:nvSpPr>
                <p:cNvPr id="29" name="矩形 2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0" name="文字方塊 2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7" name="文字方塊 26"/>
                  <p:cNvSpPr txBox="1"/>
                  <p:nvPr/>
                </p:nvSpPr>
                <p:spPr>
                  <a:xfrm>
                    <a:off x="4161611" y="2516174"/>
                    <a:ext cx="452560" cy="40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sSubSup>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161611" y="2516174"/>
                    <a:ext cx="452560" cy="407035"/>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28" name="直線單箭頭接點 2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字方塊 42"/>
                <p:cNvSpPr txBox="1"/>
                <p:nvPr/>
              </p:nvSpPr>
              <p:spPr>
                <a:xfrm>
                  <a:off x="4545038" y="303645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𝑎</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4545038" y="3036457"/>
                  <a:ext cx="247952" cy="369332"/>
                </a:xfrm>
                <a:prstGeom prst="rect">
                  <a:avLst/>
                </a:prstGeom>
                <a:blipFill rotWithShape="0">
                  <a:blip r:embed="rId13"/>
                  <a:stretch>
                    <a:fillRect l="-14634" r="-14634"/>
                  </a:stretch>
                </a:blipFill>
              </p:spPr>
              <p:txBody>
                <a:bodyPr/>
                <a:lstStyle/>
                <a:p>
                  <a:r>
                    <a:rPr lang="zh-TW" altLang="en-US">
                      <a:noFill/>
                    </a:rPr>
                    <a:t> </a:t>
                  </a:r>
                </a:p>
              </p:txBody>
            </p:sp>
          </mc:Fallback>
        </mc:AlternateContent>
        <p:cxnSp>
          <p:nvCxnSpPr>
            <p:cNvPr id="47" name="直線單箭頭接點 46"/>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3255793" y="3579480"/>
                  <a:ext cx="1489702" cy="362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sSubSup>
                          </m:e>
                        </m:d>
                      </m:oMath>
                    </m:oMathPara>
                  </a14:m>
                  <a:endParaRPr lang="zh-TW" altLang="en-US" sz="2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255793" y="3579480"/>
                  <a:ext cx="1489702" cy="362856"/>
                </a:xfrm>
                <a:prstGeom prst="rect">
                  <a:avLst/>
                </a:prstGeom>
                <a:blipFill rotWithShape="0">
                  <a:blip r:embed="rId14"/>
                  <a:stretch>
                    <a:fillRect l="-2049" b="-11864"/>
                  </a:stretch>
                </a:blipFill>
              </p:spPr>
              <p:txBody>
                <a:bodyPr/>
                <a:lstStyle/>
                <a:p>
                  <a:r>
                    <a:rPr lang="zh-TW" altLang="en-US">
                      <a:noFill/>
                    </a:rPr>
                    <a:t> </a:t>
                  </a:r>
                </a:p>
              </p:txBody>
            </p:sp>
          </mc:Fallback>
        </mc:AlternateContent>
        <p:cxnSp>
          <p:nvCxnSpPr>
            <p:cNvPr id="50" name="直線單箭頭接點 49"/>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字方塊 75"/>
              <p:cNvSpPr txBox="1"/>
              <p:nvPr/>
            </p:nvSpPr>
            <p:spPr>
              <a:xfrm>
                <a:off x="5185596" y="1893715"/>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185596" y="1893715"/>
                <a:ext cx="305596" cy="369332"/>
              </a:xfrm>
              <a:prstGeom prst="rect">
                <a:avLst/>
              </a:prstGeom>
              <a:blipFill rotWithShape="0">
                <a:blip r:embed="rId15"/>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5631334" y="2208573"/>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07" name="文字方塊 106"/>
              <p:cNvSpPr txBox="1">
                <a:spLocks noRot="1" noChangeAspect="1" noMove="1" noResize="1" noEditPoints="1" noAdjustHandles="1" noChangeArrowheads="1" noChangeShapeType="1" noTextEdit="1"/>
              </p:cNvSpPr>
              <p:nvPr/>
            </p:nvSpPr>
            <p:spPr>
              <a:xfrm>
                <a:off x="5631334" y="2208573"/>
                <a:ext cx="242374" cy="369332"/>
              </a:xfrm>
              <a:prstGeom prst="rect">
                <a:avLst/>
              </a:prstGeom>
              <a:blipFill rotWithShape="0">
                <a:blip r:embed="rId16"/>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4921562" y="2716760"/>
                <a:ext cx="408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𝑤</m:t>
                          </m:r>
                        </m:e>
                        <m:sup>
                          <m:r>
                            <a:rPr lang="en-US" altLang="zh-TW" sz="2400" b="0" i="1" smtClean="0">
                              <a:solidFill>
                                <a:srgbClr val="FF0000"/>
                              </a:solidFill>
                              <a:latin typeface="Cambria Math" panose="02040503050406030204" pitchFamily="18" charset="0"/>
                            </a:rPr>
                            <m:t>′</m:t>
                          </m:r>
                        </m:sup>
                      </m:sSup>
                    </m:oMath>
                  </m:oMathPara>
                </a14:m>
                <a:endParaRPr lang="zh-TW" altLang="en-US" sz="2400" dirty="0">
                  <a:solidFill>
                    <a:srgbClr val="FF0000"/>
                  </a:solidFill>
                </a:endParaRPr>
              </a:p>
            </p:txBody>
          </p:sp>
        </mc:Choice>
        <mc:Fallback xmlns="">
          <p:sp>
            <p:nvSpPr>
              <p:cNvPr id="108" name="文字方塊 107"/>
              <p:cNvSpPr txBox="1">
                <a:spLocks noRot="1" noChangeAspect="1" noMove="1" noResize="1" noEditPoints="1" noAdjustHandles="1" noChangeArrowheads="1" noChangeShapeType="1" noTextEdit="1"/>
              </p:cNvSpPr>
              <p:nvPr/>
            </p:nvSpPr>
            <p:spPr>
              <a:xfrm>
                <a:off x="4921562" y="2716760"/>
                <a:ext cx="408252" cy="369332"/>
              </a:xfrm>
              <a:prstGeom prst="rect">
                <a:avLst/>
              </a:prstGeom>
              <a:blipFill rotWithShape="0">
                <a:blip r:embed="rId17"/>
                <a:stretch>
                  <a:fillRect l="-8955" r="-29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5250673" y="3151524"/>
                <a:ext cx="3382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𝑏</m:t>
                          </m:r>
                        </m:e>
                        <m:sup>
                          <m:r>
                            <a:rPr lang="en-US" altLang="zh-TW" sz="2400" b="0" i="1" smtClean="0">
                              <a:solidFill>
                                <a:srgbClr val="FF0000"/>
                              </a:solidFill>
                              <a:latin typeface="Cambria Math" panose="02040503050406030204" pitchFamily="18" charset="0"/>
                            </a:rPr>
                            <m:t>′</m:t>
                          </m:r>
                        </m:sup>
                      </m:sSup>
                    </m:oMath>
                  </m:oMathPara>
                </a14:m>
                <a:endParaRPr lang="zh-TW" altLang="en-US" sz="2400" dirty="0">
                  <a:solidFill>
                    <a:srgbClr val="FF0000"/>
                  </a:solidFill>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5250673" y="3151524"/>
                <a:ext cx="338298" cy="369332"/>
              </a:xfrm>
              <a:prstGeom prst="rect">
                <a:avLst/>
              </a:prstGeom>
              <a:blipFill rotWithShape="0">
                <a:blip r:embed="rId18"/>
                <a:stretch>
                  <a:fillRect l="-21429" r="-1786" b="-6557"/>
                </a:stretch>
              </a:blipFill>
            </p:spPr>
            <p:txBody>
              <a:bodyPr/>
              <a:lstStyle/>
              <a:p>
                <a:r>
                  <a:rPr lang="zh-TW" altLang="en-US">
                    <a:noFill/>
                  </a:rPr>
                  <a:t> </a:t>
                </a:r>
              </a:p>
            </p:txBody>
          </p:sp>
        </mc:Fallback>
      </mc:AlternateContent>
      <p:cxnSp>
        <p:nvCxnSpPr>
          <p:cNvPr id="90" name="直線單箭頭接點 89"/>
          <p:cNvCxnSpPr/>
          <p:nvPr/>
        </p:nvCxnSpPr>
        <p:spPr>
          <a:xfrm>
            <a:off x="989014" y="5387356"/>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rot="16200000">
            <a:off x="989015" y="5060505"/>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p:cNvSpPr txBox="1"/>
              <p:nvPr/>
            </p:nvSpPr>
            <p:spPr>
              <a:xfrm>
                <a:off x="3475698" y="520057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475698" y="5200574"/>
                <a:ext cx="241733" cy="369332"/>
              </a:xfrm>
              <a:prstGeom prst="rect">
                <a:avLst/>
              </a:prstGeom>
              <a:blipFill rotWithShape="0">
                <a:blip r:embed="rId19"/>
                <a:stretch>
                  <a:fillRect l="-15000" r="-15000"/>
                </a:stretch>
              </a:blipFill>
            </p:spPr>
            <p:txBody>
              <a:bodyPr/>
              <a:lstStyle/>
              <a:p>
                <a:r>
                  <a:rPr lang="zh-TW" altLang="en-US">
                    <a:noFill/>
                  </a:rPr>
                  <a:t> </a:t>
                </a:r>
              </a:p>
            </p:txBody>
          </p:sp>
        </mc:Fallback>
      </mc:AlternateContent>
      <p:cxnSp>
        <p:nvCxnSpPr>
          <p:cNvPr id="95" name="直線接點 94"/>
          <p:cNvCxnSpPr/>
          <p:nvPr/>
        </p:nvCxnSpPr>
        <p:spPr>
          <a:xfrm>
            <a:off x="1293086" y="5337649"/>
            <a:ext cx="12371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479155" y="4284104"/>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p:cNvSpPr txBox="1"/>
              <p:nvPr/>
            </p:nvSpPr>
            <p:spPr>
              <a:xfrm>
                <a:off x="3211547" y="4637469"/>
                <a:ext cx="1563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3211547" y="4637469"/>
                <a:ext cx="1563377" cy="369332"/>
              </a:xfrm>
              <a:prstGeom prst="rect">
                <a:avLst/>
              </a:prstGeom>
              <a:blipFill rotWithShape="0">
                <a:blip r:embed="rId20"/>
                <a:stretch>
                  <a:fillRect l="-2344" r="-390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834601" y="426876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834601" y="4268767"/>
                <a:ext cx="247952" cy="369332"/>
              </a:xfrm>
              <a:prstGeom prst="rect">
                <a:avLst/>
              </a:prstGeom>
              <a:blipFill rotWithShape="0">
                <a:blip r:embed="rId21"/>
                <a:stretch>
                  <a:fillRect l="-17073" r="-12195"/>
                </a:stretch>
              </a:blipFill>
            </p:spPr>
            <p:txBody>
              <a:bodyPr/>
              <a:lstStyle/>
              <a:p>
                <a:r>
                  <a:rPr lang="zh-TW" altLang="en-US">
                    <a:noFill/>
                  </a:rPr>
                  <a:t> </a:t>
                </a:r>
              </a:p>
            </p:txBody>
          </p:sp>
        </mc:Fallback>
      </mc:AlternateContent>
      <p:grpSp>
        <p:nvGrpSpPr>
          <p:cNvPr id="4" name="群組 3"/>
          <p:cNvGrpSpPr/>
          <p:nvPr/>
        </p:nvGrpSpPr>
        <p:grpSpPr>
          <a:xfrm>
            <a:off x="449174" y="1739498"/>
            <a:ext cx="3323439" cy="2074697"/>
            <a:chOff x="275481" y="2091614"/>
            <a:chExt cx="3323439" cy="2074697"/>
          </a:xfrm>
        </p:grpSpPr>
        <p:sp>
          <p:nvSpPr>
            <p:cNvPr id="78" name="矩形 77"/>
            <p:cNvSpPr/>
            <p:nvPr/>
          </p:nvSpPr>
          <p:spPr>
            <a:xfrm>
              <a:off x="617452" y="2689173"/>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79" name="群組 78"/>
            <p:cNvGrpSpPr/>
            <p:nvPr/>
          </p:nvGrpSpPr>
          <p:grpSpPr>
            <a:xfrm>
              <a:off x="659727" y="2784960"/>
              <a:ext cx="342900" cy="357078"/>
              <a:chOff x="600453" y="4069919"/>
              <a:chExt cx="342900" cy="357078"/>
            </a:xfrm>
          </p:grpSpPr>
          <p:sp>
            <p:nvSpPr>
              <p:cNvPr id="80" name="矩形 7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35956" name="方程式" r:id="rId22" imgW="126720" imgH="139680" progId="Equation.3">
                          <p:embed/>
                        </p:oleObj>
                      </mc:Choice>
                      <mc:Fallback>
                        <p:oleObj name="方程式" r:id="rId22" imgW="126720" imgH="139680" progId="Equation.3">
                          <p:embed/>
                          <p:pic>
                            <p:nvPicPr>
                              <p:cNvPr id="81" name="Object 12"/>
                              <p:cNvPicPr>
                                <a:picLocks noChangeAspect="1" noChangeArrowheads="1"/>
                              </p:cNvPicPr>
                              <p:nvPr/>
                            </p:nvPicPr>
                            <p:blipFill>
                              <a:blip r:embed="rId23"/>
                              <a:srcRect/>
                              <a:stretch>
                                <a:fillRect/>
                              </a:stretch>
                            </p:blipFill>
                            <p:spPr bwMode="auto">
                              <a:xfrm>
                                <a:off x="640112" y="4069919"/>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58412" name="方程式" r:id="rId24" imgW="126720" imgH="139680" progId="Equation.3">
                          <p:embed/>
                        </p:oleObj>
                      </mc:Choice>
                      <mc:Fallback>
                        <p:oleObj name="方程式" r:id="rId24" imgW="126720" imgH="139680" progId="Equation.3">
                          <p:embed/>
                          <p:pic>
                            <p:nvPicPr>
                              <p:cNvPr id="0" name=""/>
                              <p:cNvPicPr>
                                <a:picLocks noChangeAspect="1" noChangeArrowheads="1"/>
                              </p:cNvPicPr>
                              <p:nvPr/>
                            </p:nvPicPr>
                            <p:blipFill>
                              <a:blip r:embed="rId25"/>
                              <a:srcRect/>
                              <a:stretch>
                                <a:fillRect/>
                              </a:stretch>
                            </p:blipFill>
                            <p:spPr bwMode="auto">
                              <a:xfrm>
                                <a:off x="640112" y="4069919"/>
                                <a:ext cx="27146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82" name="群組 81"/>
            <p:cNvGrpSpPr/>
            <p:nvPr/>
          </p:nvGrpSpPr>
          <p:grpSpPr>
            <a:xfrm>
              <a:off x="661992" y="3606800"/>
              <a:ext cx="342900" cy="372560"/>
              <a:chOff x="594635" y="4624766"/>
              <a:chExt cx="342900" cy="372560"/>
            </a:xfrm>
          </p:grpSpPr>
          <p:sp>
            <p:nvSpPr>
              <p:cNvPr id="83" name="矩形 82"/>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35957" name="方程式" r:id="rId26" imgW="88560" imgH="164880" progId="Equation.3">
                          <p:embed/>
                        </p:oleObj>
                      </mc:Choice>
                      <mc:Fallback>
                        <p:oleObj name="方程式" r:id="rId26" imgW="88560" imgH="164880" progId="Equation.3">
                          <p:embed/>
                          <p:pic>
                            <p:nvPicPr>
                              <p:cNvPr id="84" name="Object 12"/>
                              <p:cNvPicPr>
                                <a:picLocks noChangeAspect="1" noChangeArrowheads="1"/>
                              </p:cNvPicPr>
                              <p:nvPr/>
                            </p:nvPicPr>
                            <p:blipFill>
                              <a:blip r:embed="rId27"/>
                              <a:srcRect/>
                              <a:stretch>
                                <a:fillRect/>
                              </a:stretch>
                            </p:blipFill>
                            <p:spPr bwMode="auto">
                              <a:xfrm>
                                <a:off x="668926" y="4624766"/>
                                <a:ext cx="188912" cy="354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58413" name="方程式" r:id="rId28" imgW="88560" imgH="164880" progId="Equation.3">
                          <p:embed/>
                        </p:oleObj>
                      </mc:Choice>
                      <mc:Fallback>
                        <p:oleObj name="方程式" r:id="rId28" imgW="88560" imgH="164880" progId="Equation.3">
                          <p:embed/>
                          <p:pic>
                            <p:nvPicPr>
                              <p:cNvPr id="0" name=""/>
                              <p:cNvPicPr>
                                <a:picLocks noChangeAspect="1" noChangeArrowheads="1"/>
                              </p:cNvPicPr>
                              <p:nvPr/>
                            </p:nvPicPr>
                            <p:blipFill>
                              <a:blip r:embed="rId29"/>
                              <a:srcRect/>
                              <a:stretch>
                                <a:fillRect/>
                              </a:stretch>
                            </p:blipFill>
                            <p:spPr bwMode="auto">
                              <a:xfrm>
                                <a:off x="668926" y="4624766"/>
                                <a:ext cx="1889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85" name="文字方塊 84"/>
            <p:cNvSpPr txBox="1"/>
            <p:nvPr/>
          </p:nvSpPr>
          <p:spPr>
            <a:xfrm>
              <a:off x="275481" y="2265205"/>
              <a:ext cx="1134648" cy="461665"/>
            </a:xfrm>
            <a:prstGeom prst="rect">
              <a:avLst/>
            </a:prstGeom>
            <a:noFill/>
          </p:spPr>
          <p:txBody>
            <a:bodyPr wrap="square" rtlCol="0">
              <a:spAutoFit/>
            </a:bodyPr>
            <a:lstStyle/>
            <a:p>
              <a:pPr algn="ctr"/>
              <a:r>
                <a:rPr lang="en-US" altLang="zh-TW" sz="2400" dirty="0"/>
                <a:t>Input</a:t>
              </a:r>
            </a:p>
          </p:txBody>
        </p:sp>
        <p:sp>
          <p:nvSpPr>
            <p:cNvPr id="86" name="橢圓 85"/>
            <p:cNvSpPr/>
            <p:nvPr/>
          </p:nvSpPr>
          <p:spPr>
            <a:xfrm>
              <a:off x="2057743" y="2221946"/>
              <a:ext cx="981595"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ReLU</a:t>
              </a: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1827699" y="2091614"/>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1827699" y="2091614"/>
                  <a:ext cx="223266" cy="369332"/>
                </a:xfrm>
                <a:prstGeom prst="rect">
                  <a:avLst/>
                </a:prstGeom>
                <a:blipFill rotWithShape="0">
                  <a:blip r:embed="rId30"/>
                  <a:stretch>
                    <a:fillRect l="-16216" r="-16216"/>
                  </a:stretch>
                </a:blipFill>
              </p:spPr>
              <p:txBody>
                <a:bodyPr/>
                <a:lstStyle/>
                <a:p>
                  <a:r>
                    <a:rPr lang="zh-TW" altLang="en-US">
                      <a:noFill/>
                    </a:rPr>
                    <a:t> </a:t>
                  </a:r>
                </a:p>
              </p:txBody>
            </p:sp>
          </mc:Fallback>
        </mc:AlternateContent>
        <p:cxnSp>
          <p:nvCxnSpPr>
            <p:cNvPr id="88" name="直線單箭頭接點 87"/>
            <p:cNvCxnSpPr/>
            <p:nvPr/>
          </p:nvCxnSpPr>
          <p:spPr>
            <a:xfrm>
              <a:off x="3046881" y="254351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81" idx="3"/>
              <a:endCxn id="86" idx="2"/>
            </p:cNvCxnSpPr>
            <p:nvPr/>
          </p:nvCxnSpPr>
          <p:spPr>
            <a:xfrm flipV="1">
              <a:off x="997864" y="2509025"/>
              <a:ext cx="1059879" cy="4258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83" idx="3"/>
              <a:endCxn id="86" idx="2"/>
            </p:cNvCxnSpPr>
            <p:nvPr/>
          </p:nvCxnSpPr>
          <p:spPr>
            <a:xfrm flipV="1">
              <a:off x="1004892" y="2509025"/>
              <a:ext cx="1052851" cy="1298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字方塊 109"/>
                <p:cNvSpPr txBox="1"/>
                <p:nvPr/>
              </p:nvSpPr>
              <p:spPr>
                <a:xfrm>
                  <a:off x="1417289" y="2318726"/>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110" name="文字方塊 109"/>
                <p:cNvSpPr txBox="1">
                  <a:spLocks noRot="1" noChangeAspect="1" noMove="1" noResize="1" noEditPoints="1" noAdjustHandles="1" noChangeArrowheads="1" noChangeShapeType="1" noTextEdit="1"/>
                </p:cNvSpPr>
                <p:nvPr/>
              </p:nvSpPr>
              <p:spPr>
                <a:xfrm>
                  <a:off x="1417289" y="2318726"/>
                  <a:ext cx="305596" cy="369332"/>
                </a:xfrm>
                <a:prstGeom prst="rect">
                  <a:avLst/>
                </a:prstGeom>
                <a:blipFill rotWithShape="0">
                  <a:blip r:embed="rId31"/>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1444771" y="3236981"/>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11" name="文字方塊 110"/>
                <p:cNvSpPr txBox="1">
                  <a:spLocks noRot="1" noChangeAspect="1" noMove="1" noResize="1" noEditPoints="1" noAdjustHandles="1" noChangeArrowheads="1" noChangeShapeType="1" noTextEdit="1"/>
                </p:cNvSpPr>
                <p:nvPr/>
              </p:nvSpPr>
              <p:spPr>
                <a:xfrm>
                  <a:off x="1444771" y="3236981"/>
                  <a:ext cx="242374" cy="369332"/>
                </a:xfrm>
                <a:prstGeom prst="rect">
                  <a:avLst/>
                </a:prstGeom>
                <a:blipFill rotWithShape="0">
                  <a:blip r:embed="rId32"/>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3350967" y="2318726"/>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66" name="文字方塊 65"/>
                <p:cNvSpPr txBox="1">
                  <a:spLocks noRot="1" noChangeAspect="1" noMove="1" noResize="1" noEditPoints="1" noAdjustHandles="1" noChangeArrowheads="1" noChangeShapeType="1" noTextEdit="1"/>
                </p:cNvSpPr>
                <p:nvPr/>
              </p:nvSpPr>
              <p:spPr>
                <a:xfrm>
                  <a:off x="3350967" y="2318726"/>
                  <a:ext cx="247953" cy="369332"/>
                </a:xfrm>
                <a:prstGeom prst="rect">
                  <a:avLst/>
                </a:prstGeom>
                <a:blipFill rotWithShape="0">
                  <a:blip r:embed="rId33"/>
                  <a:stretch>
                    <a:fillRect l="-14634" r="-14634"/>
                  </a:stretch>
                </a:blipFill>
              </p:spPr>
              <p:txBody>
                <a:bodyPr/>
                <a:lstStyle/>
                <a:p>
                  <a:r>
                    <a:rPr lang="zh-TW" altLang="en-US">
                      <a:noFill/>
                    </a:rPr>
                    <a:t> </a:t>
                  </a:r>
                </a:p>
              </p:txBody>
            </p:sp>
          </mc:Fallback>
        </mc:AlternateContent>
      </p:grpSp>
      <p:cxnSp>
        <p:nvCxnSpPr>
          <p:cNvPr id="70" name="直線接點 69"/>
          <p:cNvCxnSpPr/>
          <p:nvPr/>
        </p:nvCxnSpPr>
        <p:spPr>
          <a:xfrm flipV="1">
            <a:off x="1635883" y="4320581"/>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2361348" y="2474855"/>
            <a:ext cx="745190" cy="410010"/>
            <a:chOff x="2696326" y="2924634"/>
            <a:chExt cx="745190" cy="410010"/>
          </a:xfrm>
        </p:grpSpPr>
        <p:cxnSp>
          <p:nvCxnSpPr>
            <p:cNvPr id="74" name="直線接點 73"/>
            <p:cNvCxnSpPr/>
            <p:nvPr/>
          </p:nvCxnSpPr>
          <p:spPr>
            <a:xfrm>
              <a:off x="2696326" y="3308897"/>
              <a:ext cx="4318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3077115" y="2924634"/>
              <a:ext cx="364401" cy="41001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p:nvPr/>
        </p:nvCxnSpPr>
        <p:spPr>
          <a:xfrm>
            <a:off x="5281910" y="5473314"/>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5281911" y="5146463"/>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7768594" y="5286532"/>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7768594" y="5286532"/>
                <a:ext cx="241733" cy="369332"/>
              </a:xfrm>
              <a:prstGeom prst="rect">
                <a:avLst/>
              </a:prstGeom>
              <a:blipFill rotWithShape="0">
                <a:blip r:embed="rId34"/>
                <a:stretch>
                  <a:fillRect l="-15000" r="-15000"/>
                </a:stretch>
              </a:blipFill>
            </p:spPr>
            <p:txBody>
              <a:bodyPr/>
              <a:lstStyle/>
              <a:p>
                <a:r>
                  <a:rPr lang="zh-TW" altLang="en-US">
                    <a:noFill/>
                  </a:rPr>
                  <a:t> </a:t>
                </a:r>
              </a:p>
            </p:txBody>
          </p:sp>
        </mc:Fallback>
      </mc:AlternateContent>
      <p:cxnSp>
        <p:nvCxnSpPr>
          <p:cNvPr id="104" name="直線接點 103"/>
          <p:cNvCxnSpPr/>
          <p:nvPr/>
        </p:nvCxnSpPr>
        <p:spPr>
          <a:xfrm flipV="1">
            <a:off x="6547442" y="4370062"/>
            <a:ext cx="1183839" cy="133201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7251473" y="4867053"/>
                <a:ext cx="1686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7251473" y="4867053"/>
                <a:ext cx="1686103" cy="369332"/>
              </a:xfrm>
              <a:prstGeom prst="rect">
                <a:avLst/>
              </a:prstGeom>
              <a:blipFill rotWithShape="0">
                <a:blip r:embed="rId35"/>
                <a:stretch>
                  <a:fillRect l="-2174" r="-362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127497" y="4354725"/>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127497" y="4354725"/>
                <a:ext cx="247952" cy="369332"/>
              </a:xfrm>
              <a:prstGeom prst="rect">
                <a:avLst/>
              </a:prstGeom>
              <a:blipFill rotWithShape="0">
                <a:blip r:embed="rId36"/>
                <a:stretch>
                  <a:fillRect l="-14634" r="-14634"/>
                </a:stretch>
              </a:blipFill>
            </p:spPr>
            <p:txBody>
              <a:bodyPr/>
              <a:lstStyle/>
              <a:p>
                <a:r>
                  <a:rPr lang="zh-TW" altLang="en-US">
                    <a:noFill/>
                  </a:rPr>
                  <a:t> </a:t>
                </a:r>
              </a:p>
            </p:txBody>
          </p:sp>
        </mc:Fallback>
      </mc:AlternateContent>
      <p:cxnSp>
        <p:nvCxnSpPr>
          <p:cNvPr id="113" name="直線接點 112"/>
          <p:cNvCxnSpPr/>
          <p:nvPr/>
        </p:nvCxnSpPr>
        <p:spPr>
          <a:xfrm flipV="1">
            <a:off x="5928779" y="4406539"/>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5375853" y="5099748"/>
            <a:ext cx="1139444" cy="61049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5250673" y="5106466"/>
            <a:ext cx="1876824" cy="10185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文字方塊 92"/>
              <p:cNvSpPr txBox="1"/>
              <p:nvPr/>
            </p:nvSpPr>
            <p:spPr>
              <a:xfrm>
                <a:off x="7127497" y="6060935"/>
                <a:ext cx="19008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m:t>
                          </m:r>
                        </m:sup>
                      </m:sSup>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127497" y="6060935"/>
                <a:ext cx="1900841" cy="369332"/>
              </a:xfrm>
              <a:prstGeom prst="rect">
                <a:avLst/>
              </a:prstGeom>
              <a:blipFill rotWithShape="0">
                <a:blip r:embed="rId37"/>
                <a:stretch>
                  <a:fillRect l="-1603" b="-13115"/>
                </a:stretch>
              </a:blipFill>
            </p:spPr>
            <p:txBody>
              <a:bodyPr/>
              <a:lstStyle/>
              <a:p>
                <a:r>
                  <a:rPr lang="zh-TW" altLang="en-US">
                    <a:noFill/>
                  </a:rPr>
                  <a:t> </a:t>
                </a:r>
              </a:p>
            </p:txBody>
          </p:sp>
        </mc:Fallback>
      </mc:AlternateContent>
      <p:sp>
        <p:nvSpPr>
          <p:cNvPr id="32" name="矩形 31"/>
          <p:cNvSpPr/>
          <p:nvPr/>
        </p:nvSpPr>
        <p:spPr>
          <a:xfrm>
            <a:off x="5588971" y="3330245"/>
            <a:ext cx="3439367"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TW" sz="2800" dirty="0"/>
              <a:t>Learnable Activation Function</a:t>
            </a:r>
            <a:endParaRPr lang="zh-TW" altLang="en-US" sz="2800" dirty="0"/>
          </a:p>
        </p:txBody>
      </p:sp>
      <p:sp>
        <p:nvSpPr>
          <p:cNvPr id="103" name="矩形 102"/>
          <p:cNvSpPr/>
          <p:nvPr/>
        </p:nvSpPr>
        <p:spPr>
          <a:xfrm>
            <a:off x="3813939" y="765538"/>
            <a:ext cx="363479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altLang="zh-TW" sz="2800" dirty="0"/>
              <a:t>More than </a:t>
            </a:r>
            <a:r>
              <a:rPr lang="en-US" altLang="zh-TW" sz="2800" dirty="0" err="1"/>
              <a:t>ReLU</a:t>
            </a:r>
            <a:endParaRPr lang="en-US" altLang="zh-TW" sz="2800" dirty="0"/>
          </a:p>
        </p:txBody>
      </p:sp>
    </p:spTree>
    <p:extLst>
      <p:ext uri="{BB962C8B-B14F-4D97-AF65-F5344CB8AC3E}">
        <p14:creationId xmlns:p14="http://schemas.microsoft.com/office/powerpoint/2010/main" val="18023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97" grpId="0"/>
      <p:bldP spid="105" grpId="0"/>
      <p:bldP spid="112" grpId="0"/>
      <p:bldP spid="93" grpId="0"/>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Learnable activation function </a:t>
            </a:r>
            <a:r>
              <a:rPr lang="en-US" altLang="zh-TW" sz="1800" dirty="0">
                <a:solidFill>
                  <a:srgbClr val="0000FF"/>
                </a:solidFill>
              </a:rPr>
              <a:t>[Ian J. </a:t>
            </a:r>
            <a:r>
              <a:rPr lang="en-US" altLang="zh-TW" sz="1800" dirty="0" err="1">
                <a:solidFill>
                  <a:srgbClr val="0000FF"/>
                </a:solidFill>
              </a:rPr>
              <a:t>Goodfellow</a:t>
            </a:r>
            <a:r>
              <a:rPr lang="en-US" altLang="zh-TW" sz="1800" dirty="0">
                <a:solidFill>
                  <a:srgbClr val="0000FF"/>
                </a:solidFill>
              </a:rPr>
              <a:t>, ICML’13]</a:t>
            </a:r>
          </a:p>
          <a:p>
            <a:pPr lvl="1"/>
            <a:r>
              <a:rPr lang="en-US" altLang="zh-TW" sz="2800" dirty="0"/>
              <a:t>Activation function in </a:t>
            </a:r>
            <a:r>
              <a:rPr lang="en-US" altLang="zh-TW" sz="2800" dirty="0" err="1"/>
              <a:t>maxout</a:t>
            </a:r>
            <a:r>
              <a:rPr lang="en-US" altLang="zh-TW" sz="2800" dirty="0"/>
              <a:t> network can be any piecewise linear convex function</a:t>
            </a:r>
          </a:p>
          <a:p>
            <a:pPr lvl="1"/>
            <a:r>
              <a:rPr lang="en-US" altLang="zh-TW" sz="2800" dirty="0"/>
              <a:t>How many pieces depending on how many elements in a group </a:t>
            </a:r>
            <a:endParaRPr lang="zh-TW" altLang="en-US" sz="2800" dirty="0"/>
          </a:p>
          <a:p>
            <a:endParaRPr lang="zh-TW" altLang="en-US" dirty="0"/>
          </a:p>
        </p:txBody>
      </p:sp>
      <p:sp>
        <p:nvSpPr>
          <p:cNvPr id="5" name="矩形 4"/>
          <p:cNvSpPr/>
          <p:nvPr/>
        </p:nvSpPr>
        <p:spPr>
          <a:xfrm>
            <a:off x="926419" y="4221874"/>
            <a:ext cx="331372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2 elements in a group</a:t>
            </a:r>
          </a:p>
        </p:txBody>
      </p:sp>
      <p:grpSp>
        <p:nvGrpSpPr>
          <p:cNvPr id="6" name="群組 5"/>
          <p:cNvGrpSpPr/>
          <p:nvPr/>
        </p:nvGrpSpPr>
        <p:grpSpPr>
          <a:xfrm>
            <a:off x="602871" y="4916944"/>
            <a:ext cx="1600832" cy="1600832"/>
            <a:chOff x="6200673" y="4150479"/>
            <a:chExt cx="2474339" cy="2474339"/>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群組 20"/>
          <p:cNvGrpSpPr/>
          <p:nvPr/>
        </p:nvGrpSpPr>
        <p:grpSpPr>
          <a:xfrm>
            <a:off x="2748303" y="4945004"/>
            <a:ext cx="1600832" cy="1600832"/>
            <a:chOff x="6200673" y="4150479"/>
            <a:chExt cx="2474339" cy="2474339"/>
          </a:xfrm>
        </p:grpSpPr>
        <p:cxnSp>
          <p:nvCxnSpPr>
            <p:cNvPr id="22" name="直線單箭頭接點 21"/>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6377382" y="4785491"/>
              <a:ext cx="1088745" cy="92331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5138063" y="4936727"/>
            <a:ext cx="1600832" cy="1600832"/>
            <a:chOff x="6200673" y="4150479"/>
            <a:chExt cx="2474339" cy="2474339"/>
          </a:xfrm>
        </p:grpSpPr>
        <p:cxnSp>
          <p:nvCxnSpPr>
            <p:cNvPr id="49" name="直線單箭頭接點 48"/>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6266972" y="4841656"/>
              <a:ext cx="283410" cy="8785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3" name="群組 52"/>
          <p:cNvGrpSpPr/>
          <p:nvPr/>
        </p:nvGrpSpPr>
        <p:grpSpPr>
          <a:xfrm>
            <a:off x="6979338" y="4916944"/>
            <a:ext cx="1600832" cy="1620615"/>
            <a:chOff x="6200673" y="4119901"/>
            <a:chExt cx="2474339" cy="2504917"/>
          </a:xfrm>
        </p:grpSpPr>
        <p:cxnSp>
          <p:nvCxnSpPr>
            <p:cNvPr id="54" name="直線單箭頭接點 53"/>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V="1">
              <a:off x="7720924" y="5239126"/>
              <a:ext cx="583675" cy="68394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V="1">
              <a:off x="8270564" y="4119901"/>
              <a:ext cx="148372" cy="1143305"/>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5080221" y="4224766"/>
            <a:ext cx="331372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3 elements in a group</a:t>
            </a:r>
          </a:p>
        </p:txBody>
      </p:sp>
      <p:cxnSp>
        <p:nvCxnSpPr>
          <p:cNvPr id="61" name="直線接點 60"/>
          <p:cNvCxnSpPr/>
          <p:nvPr/>
        </p:nvCxnSpPr>
        <p:spPr>
          <a:xfrm>
            <a:off x="5314546" y="5920877"/>
            <a:ext cx="602899" cy="5906"/>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flipV="1">
            <a:off x="7200900" y="6060067"/>
            <a:ext cx="805670" cy="116896"/>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 Training</a:t>
            </a:r>
            <a:endParaRPr lang="zh-TW" altLang="en-US" dirty="0"/>
          </a:p>
        </p:txBody>
      </p:sp>
      <p:sp>
        <p:nvSpPr>
          <p:cNvPr id="3" name="內容版面配置區 2"/>
          <p:cNvSpPr>
            <a:spLocks noGrp="1"/>
          </p:cNvSpPr>
          <p:nvPr>
            <p:ph idx="1"/>
          </p:nvPr>
        </p:nvSpPr>
        <p:spPr/>
        <p:txBody>
          <a:bodyPr/>
          <a:lstStyle/>
          <a:p>
            <a:r>
              <a:rPr lang="en-US" altLang="zh-TW" dirty="0"/>
              <a:t>Given a training data x, we know which z would be the max</a:t>
            </a:r>
            <a:endParaRPr lang="zh-TW" altLang="en-US" dirty="0"/>
          </a:p>
        </p:txBody>
      </p:sp>
      <p:sp>
        <p:nvSpPr>
          <p:cNvPr id="4" name="矩形 3"/>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橢圓 5"/>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 name="矩形 6"/>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橢圓 8"/>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矩形 9"/>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矩形 1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矩形 11"/>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4" name="群組 13"/>
          <p:cNvGrpSpPr/>
          <p:nvPr/>
        </p:nvGrpSpPr>
        <p:grpSpPr>
          <a:xfrm>
            <a:off x="529187" y="3388339"/>
            <a:ext cx="342900" cy="461962"/>
            <a:chOff x="600453" y="3988847"/>
            <a:chExt cx="342900" cy="461962"/>
          </a:xfrm>
        </p:grpSpPr>
        <p:sp>
          <p:nvSpPr>
            <p:cNvPr id="15" name="矩形 14"/>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36922"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群組 16"/>
          <p:cNvGrpSpPr/>
          <p:nvPr/>
        </p:nvGrpSpPr>
        <p:grpSpPr>
          <a:xfrm>
            <a:off x="531452" y="4238061"/>
            <a:ext cx="376238" cy="461963"/>
            <a:chOff x="594635" y="4571576"/>
            <a:chExt cx="376238" cy="461963"/>
          </a:xfrm>
        </p:grpSpPr>
        <p:sp>
          <p:nvSpPr>
            <p:cNvPr id="18" name="矩形 17"/>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36923" name="方程式" r:id="rId5" imgW="164880" imgH="215640" progId="Equation.3">
                    <p:embed/>
                  </p:oleObj>
                </mc:Choice>
                <mc:Fallback>
                  <p:oleObj name="方程式" r:id="rId5" imgW="164880" imgH="215640" progId="Equation.3">
                    <p:embed/>
                    <p:pic>
                      <p:nvPicPr>
                        <p:cNvPr id="19" name="Object 12"/>
                        <p:cNvPicPr>
                          <a:picLocks noChangeAspect="1" noChangeArrowheads="1"/>
                        </p:cNvPicPr>
                        <p:nvPr/>
                      </p:nvPicPr>
                      <p:blipFill>
                        <a:blip r:embed="rId6"/>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文字方塊 19"/>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21" name="橢圓 20"/>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555265" y="490563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55265" y="490563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nvGrpSpPr>
          <p:cNvPr id="23" name="群組 22"/>
          <p:cNvGrpSpPr/>
          <p:nvPr/>
        </p:nvGrpSpPr>
        <p:grpSpPr>
          <a:xfrm>
            <a:off x="1977455" y="2531732"/>
            <a:ext cx="992941" cy="523220"/>
            <a:chOff x="3518823" y="2481252"/>
            <a:chExt cx="992941" cy="523220"/>
          </a:xfrm>
        </p:grpSpPr>
        <p:grpSp>
          <p:nvGrpSpPr>
            <p:cNvPr id="24" name="群組 23"/>
            <p:cNvGrpSpPr/>
            <p:nvPr/>
          </p:nvGrpSpPr>
          <p:grpSpPr>
            <a:xfrm>
              <a:off x="3518823" y="2481252"/>
              <a:ext cx="311569" cy="523220"/>
              <a:chOff x="3518823" y="2481252"/>
              <a:chExt cx="311569" cy="523220"/>
            </a:xfrm>
          </p:grpSpPr>
          <p:sp>
            <p:nvSpPr>
              <p:cNvPr id="27" name="矩形 2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8" name="文字方塊 2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5" name="文字方塊 24"/>
                <p:cNvSpPr txBox="1"/>
                <p:nvPr/>
              </p:nvSpPr>
              <p:spPr>
                <a:xfrm>
                  <a:off x="4142752" y="2545696"/>
                  <a:ext cx="36901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142752" y="2545696"/>
                  <a:ext cx="369012" cy="372859"/>
                </a:xfrm>
                <a:prstGeom prst="rect">
                  <a:avLst/>
                </a:prstGeom>
                <a:blipFill rotWithShape="0">
                  <a:blip r:embed="rId9"/>
                  <a:stretch>
                    <a:fillRect l="-11667" r="-8333" b="-16393"/>
                  </a:stretch>
                </a:blipFill>
              </p:spPr>
              <p:txBody>
                <a:bodyPr/>
                <a:lstStyle/>
                <a:p>
                  <a:r>
                    <a:rPr lang="zh-TW" altLang="en-US">
                      <a:noFill/>
                    </a:rPr>
                    <a:t> </a:t>
                  </a:r>
                </a:p>
              </p:txBody>
            </p:sp>
          </mc:Fallback>
        </mc:AlternateContent>
        <p:cxnSp>
          <p:nvCxnSpPr>
            <p:cNvPr id="26" name="直線單箭頭接點 2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988987" y="3397713"/>
            <a:ext cx="992940" cy="523220"/>
            <a:chOff x="3518823" y="2481252"/>
            <a:chExt cx="992940" cy="523220"/>
          </a:xfrm>
        </p:grpSpPr>
        <p:grpSp>
          <p:nvGrpSpPr>
            <p:cNvPr id="30" name="群組 29"/>
            <p:cNvGrpSpPr/>
            <p:nvPr/>
          </p:nvGrpSpPr>
          <p:grpSpPr>
            <a:xfrm>
              <a:off x="3518823" y="2481252"/>
              <a:ext cx="311569" cy="523220"/>
              <a:chOff x="3518823" y="2481252"/>
              <a:chExt cx="311569" cy="523220"/>
            </a:xfrm>
          </p:grpSpPr>
          <p:sp>
            <p:nvSpPr>
              <p:cNvPr id="33" name="矩形 3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4" name="文字方塊 3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1" name="文字方塊 30"/>
                <p:cNvSpPr txBox="1"/>
                <p:nvPr/>
              </p:nvSpPr>
              <p:spPr>
                <a:xfrm>
                  <a:off x="4142752" y="2545696"/>
                  <a:ext cx="36901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142752" y="2545696"/>
                  <a:ext cx="369011" cy="373564"/>
                </a:xfrm>
                <a:prstGeom prst="rect">
                  <a:avLst/>
                </a:prstGeom>
                <a:blipFill rotWithShape="0">
                  <a:blip r:embed="rId10"/>
                  <a:stretch>
                    <a:fillRect l="-11667" r="-8333" b="-16393"/>
                  </a:stretch>
                </a:blipFill>
              </p:spPr>
              <p:txBody>
                <a:bodyPr/>
                <a:lstStyle/>
                <a:p>
                  <a:r>
                    <a:rPr lang="zh-TW" altLang="en-US">
                      <a:noFill/>
                    </a:rPr>
                    <a:t> </a:t>
                  </a:r>
                </a:p>
              </p:txBody>
            </p:sp>
          </mc:Fallback>
        </mc:AlternateContent>
        <p:cxnSp>
          <p:nvCxnSpPr>
            <p:cNvPr id="32" name="直線單箭頭接點 3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1987968" y="4263694"/>
            <a:ext cx="992940" cy="523220"/>
            <a:chOff x="3518823" y="2481252"/>
            <a:chExt cx="992940" cy="523220"/>
          </a:xfrm>
        </p:grpSpPr>
        <p:grpSp>
          <p:nvGrpSpPr>
            <p:cNvPr id="36" name="群組 35"/>
            <p:cNvGrpSpPr/>
            <p:nvPr/>
          </p:nvGrpSpPr>
          <p:grpSpPr>
            <a:xfrm>
              <a:off x="3518823" y="2481252"/>
              <a:ext cx="311569" cy="523220"/>
              <a:chOff x="3518823" y="2481252"/>
              <a:chExt cx="311569" cy="523220"/>
            </a:xfrm>
          </p:grpSpPr>
          <p:sp>
            <p:nvSpPr>
              <p:cNvPr id="39" name="矩形 3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3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p:cNvSpPr txBox="1"/>
                <p:nvPr/>
              </p:nvSpPr>
              <p:spPr>
                <a:xfrm>
                  <a:off x="4142752" y="2545696"/>
                  <a:ext cx="36901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142752" y="2545696"/>
                  <a:ext cx="369011" cy="375424"/>
                </a:xfrm>
                <a:prstGeom prst="rect">
                  <a:avLst/>
                </a:prstGeom>
                <a:blipFill rotWithShape="0">
                  <a:blip r:embed="rId11"/>
                  <a:stretch>
                    <a:fillRect l="-9836" r="-6557" b="-14516"/>
                  </a:stretch>
                </a:blipFill>
              </p:spPr>
              <p:txBody>
                <a:bodyPr/>
                <a:lstStyle/>
                <a:p>
                  <a:r>
                    <a:rPr lang="zh-TW" altLang="en-US">
                      <a:noFill/>
                    </a:rPr>
                    <a:t> </a:t>
                  </a:r>
                </a:p>
              </p:txBody>
            </p:sp>
          </mc:Fallback>
        </mc:AlternateContent>
        <p:cxnSp>
          <p:nvCxnSpPr>
            <p:cNvPr id="38" name="直線單箭頭接點 3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1986148" y="5205858"/>
            <a:ext cx="992940" cy="523220"/>
            <a:chOff x="3518823" y="2481252"/>
            <a:chExt cx="992940" cy="523220"/>
          </a:xfrm>
        </p:grpSpPr>
        <p:grpSp>
          <p:nvGrpSpPr>
            <p:cNvPr id="42" name="群組 41"/>
            <p:cNvGrpSpPr/>
            <p:nvPr/>
          </p:nvGrpSpPr>
          <p:grpSpPr>
            <a:xfrm>
              <a:off x="3518823" y="2481252"/>
              <a:ext cx="311569" cy="523220"/>
              <a:chOff x="3518823" y="2481252"/>
              <a:chExt cx="311569" cy="523220"/>
            </a:xfrm>
          </p:grpSpPr>
          <p:sp>
            <p:nvSpPr>
              <p:cNvPr id="45" name="矩形 4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43" name="文字方塊 42"/>
                <p:cNvSpPr txBox="1"/>
                <p:nvPr/>
              </p:nvSpPr>
              <p:spPr>
                <a:xfrm>
                  <a:off x="4142752" y="2545696"/>
                  <a:ext cx="369011" cy="372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142752" y="2545696"/>
                  <a:ext cx="369011" cy="372474"/>
                </a:xfrm>
                <a:prstGeom prst="rect">
                  <a:avLst/>
                </a:prstGeom>
                <a:blipFill rotWithShape="0">
                  <a:blip r:embed="rId12"/>
                  <a:stretch>
                    <a:fillRect l="-9836" t="-1639" r="-6557" b="-16393"/>
                  </a:stretch>
                </a:blipFill>
              </p:spPr>
              <p:txBody>
                <a:bodyPr/>
                <a:lstStyle/>
                <a:p>
                  <a:r>
                    <a:rPr lang="zh-TW" altLang="en-US">
                      <a:noFill/>
                    </a:rPr>
                    <a:t> </a:t>
                  </a:r>
                </a:p>
              </p:txBody>
            </p:sp>
          </mc:Fallback>
        </mc:AlternateContent>
        <p:cxnSp>
          <p:nvCxnSpPr>
            <p:cNvPr id="44" name="直線單箭頭接點 4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文字方塊 46"/>
              <p:cNvSpPr txBox="1"/>
              <p:nvPr/>
            </p:nvSpPr>
            <p:spPr>
              <a:xfrm>
                <a:off x="4545038" y="3036457"/>
                <a:ext cx="383951"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4545038" y="3036457"/>
                <a:ext cx="383951" cy="372859"/>
              </a:xfrm>
              <a:prstGeom prst="rect">
                <a:avLst/>
              </a:prstGeom>
              <a:blipFill rotWithShape="0">
                <a:blip r:embed="rId13"/>
                <a:stretch>
                  <a:fillRect l="-11111" r="-634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531978" y="4847629"/>
                <a:ext cx="38395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531978" y="4847629"/>
                <a:ext cx="383951" cy="373564"/>
              </a:xfrm>
              <a:prstGeom prst="rect">
                <a:avLst/>
              </a:prstGeom>
              <a:blipFill rotWithShape="0">
                <a:blip r:embed="rId14"/>
                <a:stretch>
                  <a:fillRect l="-9524" r="-6349" b="-16393"/>
                </a:stretch>
              </a:blipFill>
            </p:spPr>
            <p:txBody>
              <a:bodyPr/>
              <a:lstStyle/>
              <a:p>
                <a:r>
                  <a:rPr lang="zh-TW" altLang="en-US">
                    <a:noFill/>
                  </a:rPr>
                  <a:t> </a:t>
                </a:r>
              </a:p>
            </p:txBody>
          </p:sp>
        </mc:Fallback>
      </mc:AlternateContent>
      <p:sp>
        <p:nvSpPr>
          <p:cNvPr id="49" name="橢圓 48"/>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sp>
        <p:nvSpPr>
          <p:cNvPr id="50" name="橢圓 49"/>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grpSp>
        <p:nvGrpSpPr>
          <p:cNvPr id="51" name="群組 50"/>
          <p:cNvGrpSpPr/>
          <p:nvPr/>
        </p:nvGrpSpPr>
        <p:grpSpPr>
          <a:xfrm>
            <a:off x="5813804" y="2531732"/>
            <a:ext cx="999545" cy="523220"/>
            <a:chOff x="3518823" y="2481252"/>
            <a:chExt cx="999545" cy="523220"/>
          </a:xfrm>
        </p:grpSpPr>
        <p:grpSp>
          <p:nvGrpSpPr>
            <p:cNvPr id="52" name="群組 51"/>
            <p:cNvGrpSpPr/>
            <p:nvPr/>
          </p:nvGrpSpPr>
          <p:grpSpPr>
            <a:xfrm>
              <a:off x="3518823" y="2481252"/>
              <a:ext cx="311569" cy="523220"/>
              <a:chOff x="3518823" y="2481252"/>
              <a:chExt cx="311569" cy="523220"/>
            </a:xfrm>
          </p:grpSpPr>
          <p:sp>
            <p:nvSpPr>
              <p:cNvPr id="55" name="矩形 5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6" name="文字方塊 5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3" name="文字方塊 52"/>
                <p:cNvSpPr txBox="1"/>
                <p:nvPr/>
              </p:nvSpPr>
              <p:spPr>
                <a:xfrm>
                  <a:off x="4142752" y="2545696"/>
                  <a:ext cx="37561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375616" cy="373628"/>
                </a:xfrm>
                <a:prstGeom prst="rect">
                  <a:avLst/>
                </a:prstGeom>
                <a:blipFill rotWithShape="0">
                  <a:blip r:embed="rId15"/>
                  <a:stretch>
                    <a:fillRect l="-9677" r="-6452" b="-16393"/>
                  </a:stretch>
                </a:blipFill>
              </p:spPr>
              <p:txBody>
                <a:bodyPr/>
                <a:lstStyle/>
                <a:p>
                  <a:r>
                    <a:rPr lang="zh-TW" altLang="en-US">
                      <a:noFill/>
                    </a:rPr>
                    <a:t> </a:t>
                  </a:r>
                </a:p>
              </p:txBody>
            </p:sp>
          </mc:Fallback>
        </mc:AlternateContent>
        <p:cxnSp>
          <p:nvCxnSpPr>
            <p:cNvPr id="54" name="直線單箭頭接點 5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5825336" y="3397713"/>
            <a:ext cx="999545" cy="523220"/>
            <a:chOff x="3518823" y="2481252"/>
            <a:chExt cx="999545" cy="523220"/>
          </a:xfrm>
        </p:grpSpPr>
        <p:grpSp>
          <p:nvGrpSpPr>
            <p:cNvPr id="58" name="群組 57"/>
            <p:cNvGrpSpPr/>
            <p:nvPr/>
          </p:nvGrpSpPr>
          <p:grpSpPr>
            <a:xfrm>
              <a:off x="3518823" y="2481252"/>
              <a:ext cx="311569" cy="523220"/>
              <a:chOff x="3518823" y="2481252"/>
              <a:chExt cx="311569" cy="523220"/>
            </a:xfrm>
          </p:grpSpPr>
          <p:sp>
            <p:nvSpPr>
              <p:cNvPr id="61" name="矩形 6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9" name="文字方塊 58"/>
                <p:cNvSpPr txBox="1"/>
                <p:nvPr/>
              </p:nvSpPr>
              <p:spPr>
                <a:xfrm>
                  <a:off x="4142752" y="2545696"/>
                  <a:ext cx="37561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375616" cy="374333"/>
                </a:xfrm>
                <a:prstGeom prst="rect">
                  <a:avLst/>
                </a:prstGeom>
                <a:blipFill rotWithShape="0">
                  <a:blip r:embed="rId16"/>
                  <a:stretch>
                    <a:fillRect l="-11290" r="-6452" b="-16393"/>
                  </a:stretch>
                </a:blipFill>
              </p:spPr>
              <p:txBody>
                <a:bodyPr/>
                <a:lstStyle/>
                <a:p>
                  <a:r>
                    <a:rPr lang="zh-TW" altLang="en-US">
                      <a:noFill/>
                    </a:rPr>
                    <a:t> </a:t>
                  </a:r>
                </a:p>
              </p:txBody>
            </p:sp>
          </mc:Fallback>
        </mc:AlternateContent>
        <p:cxnSp>
          <p:nvCxnSpPr>
            <p:cNvPr id="60" name="直線單箭頭接點 59"/>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824317" y="4263694"/>
            <a:ext cx="999545" cy="523220"/>
            <a:chOff x="3518823" y="2481252"/>
            <a:chExt cx="999545" cy="523220"/>
          </a:xfrm>
        </p:grpSpPr>
        <p:grpSp>
          <p:nvGrpSpPr>
            <p:cNvPr id="64" name="群組 63"/>
            <p:cNvGrpSpPr/>
            <p:nvPr/>
          </p:nvGrpSpPr>
          <p:grpSpPr>
            <a:xfrm>
              <a:off x="3518823" y="2481252"/>
              <a:ext cx="311569" cy="523220"/>
              <a:chOff x="3518823" y="2481252"/>
              <a:chExt cx="311569" cy="523220"/>
            </a:xfrm>
          </p:grpSpPr>
          <p:sp>
            <p:nvSpPr>
              <p:cNvPr id="67" name="矩形 6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文字方塊 6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65" name="文字方塊 64"/>
                <p:cNvSpPr txBox="1"/>
                <p:nvPr/>
              </p:nvSpPr>
              <p:spPr>
                <a:xfrm>
                  <a:off x="4142752" y="2545696"/>
                  <a:ext cx="37561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375616" cy="376193"/>
                </a:xfrm>
                <a:prstGeom prst="rect">
                  <a:avLst/>
                </a:prstGeom>
                <a:blipFill rotWithShape="0">
                  <a:blip r:embed="rId17"/>
                  <a:stretch>
                    <a:fillRect l="-11475" r="-8197" b="-14516"/>
                  </a:stretch>
                </a:blipFill>
              </p:spPr>
              <p:txBody>
                <a:bodyPr/>
                <a:lstStyle/>
                <a:p>
                  <a:r>
                    <a:rPr lang="zh-TW" altLang="en-US">
                      <a:noFill/>
                    </a:rPr>
                    <a:t> </a:t>
                  </a:r>
                </a:p>
              </p:txBody>
            </p:sp>
          </mc:Fallback>
        </mc:AlternateContent>
        <p:cxnSp>
          <p:nvCxnSpPr>
            <p:cNvPr id="66" name="直線單箭頭接點 6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5822497" y="5205858"/>
            <a:ext cx="999545" cy="523220"/>
            <a:chOff x="3518823" y="2481252"/>
            <a:chExt cx="999545" cy="523220"/>
          </a:xfrm>
        </p:grpSpPr>
        <p:grpSp>
          <p:nvGrpSpPr>
            <p:cNvPr id="70" name="群組 69"/>
            <p:cNvGrpSpPr/>
            <p:nvPr/>
          </p:nvGrpSpPr>
          <p:grpSpPr>
            <a:xfrm>
              <a:off x="3518823" y="2481252"/>
              <a:ext cx="311569" cy="523220"/>
              <a:chOff x="3518823" y="2481252"/>
              <a:chExt cx="311569" cy="523220"/>
            </a:xfrm>
          </p:grpSpPr>
          <p:sp>
            <p:nvSpPr>
              <p:cNvPr id="73" name="矩形 7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文字方塊 7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71" name="文字方塊 70"/>
                <p:cNvSpPr txBox="1"/>
                <p:nvPr/>
              </p:nvSpPr>
              <p:spPr>
                <a:xfrm>
                  <a:off x="4142752" y="2545696"/>
                  <a:ext cx="375616" cy="37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42752" y="2545696"/>
                  <a:ext cx="375616" cy="373244"/>
                </a:xfrm>
                <a:prstGeom prst="rect">
                  <a:avLst/>
                </a:prstGeom>
                <a:blipFill rotWithShape="0">
                  <a:blip r:embed="rId18"/>
                  <a:stretch>
                    <a:fillRect l="-9677" t="-1639" r="-6452" b="-16393"/>
                  </a:stretch>
                </a:blipFill>
              </p:spPr>
              <p:txBody>
                <a:bodyPr/>
                <a:lstStyle/>
                <a:p>
                  <a:r>
                    <a:rPr lang="zh-TW" altLang="en-US">
                      <a:noFill/>
                    </a:rPr>
                    <a:t> </a:t>
                  </a:r>
                </a:p>
              </p:txBody>
            </p:sp>
          </mc:Fallback>
        </mc:AlternateContent>
        <p:cxnSp>
          <p:nvCxnSpPr>
            <p:cNvPr id="72" name="直線單箭頭接點 7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文字方塊 74"/>
              <p:cNvSpPr txBox="1"/>
              <p:nvPr/>
            </p:nvSpPr>
            <p:spPr>
              <a:xfrm>
                <a:off x="8381387" y="3036457"/>
                <a:ext cx="39055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8381387" y="3036457"/>
                <a:ext cx="390555" cy="373628"/>
              </a:xfrm>
              <a:prstGeom prst="rect">
                <a:avLst/>
              </a:prstGeom>
              <a:blipFill rotWithShape="0">
                <a:blip r:embed="rId19"/>
                <a:stretch>
                  <a:fillRect l="-10938" r="-625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8368327" y="4847629"/>
                <a:ext cx="39055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8368327" y="4847629"/>
                <a:ext cx="390556" cy="374333"/>
              </a:xfrm>
              <a:prstGeom prst="rect">
                <a:avLst/>
              </a:prstGeom>
              <a:blipFill rotWithShape="0">
                <a:blip r:embed="rId20"/>
                <a:stretch>
                  <a:fillRect l="-10938" r="-6250"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521544" y="5336521"/>
                <a:ext cx="4503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521544" y="5336521"/>
                <a:ext cx="450380" cy="430887"/>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8323529" y="5295391"/>
                <a:ext cx="4580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8323529" y="5295391"/>
                <a:ext cx="458074" cy="430887"/>
              </a:xfrm>
              <a:prstGeom prst="rect">
                <a:avLst/>
              </a:prstGeom>
              <a:blipFill rotWithShape="0">
                <a:blip r:embed="rId22"/>
                <a:stretch>
                  <a:fillRect/>
                </a:stretch>
              </a:blipFill>
            </p:spPr>
            <p:txBody>
              <a:bodyPr/>
              <a:lstStyle/>
              <a:p>
                <a:r>
                  <a:rPr lang="zh-TW" altLang="en-US">
                    <a:noFill/>
                  </a:rPr>
                  <a:t> </a:t>
                </a:r>
              </a:p>
            </p:txBody>
          </p:sp>
        </mc:Fallback>
      </mc:AlternateContent>
      <p:cxnSp>
        <p:nvCxnSpPr>
          <p:cNvPr id="79" name="直線單箭頭接點 78"/>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字方塊 82"/>
              <p:cNvSpPr txBox="1"/>
              <p:nvPr/>
            </p:nvSpPr>
            <p:spPr>
              <a:xfrm>
                <a:off x="3255793" y="3579480"/>
                <a:ext cx="1353639" cy="3112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r>
                                <a:rPr lang="en-US" altLang="zh-TW" sz="2000" i="1">
                                  <a:latin typeface="Cambria Math" panose="02040503050406030204" pitchFamily="18" charset="0"/>
                                </a:rPr>
                                <m:t>1</m:t>
                              </m:r>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r>
                                <a:rPr lang="en-US" altLang="zh-TW" sz="2000" i="1">
                                  <a:latin typeface="Cambria Math" panose="02040503050406030204" pitchFamily="18" charset="0"/>
                                </a:rPr>
                                <m:t>1</m:t>
                              </m:r>
                            </m:sup>
                          </m:sSubSup>
                        </m:e>
                      </m:d>
                    </m:oMath>
                  </m:oMathPara>
                </a14:m>
                <a:endParaRPr lang="zh-TW" altLang="en-US" sz="2000"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3255793" y="3579480"/>
                <a:ext cx="1353639" cy="311239"/>
              </a:xfrm>
              <a:prstGeom prst="rect">
                <a:avLst/>
              </a:prstGeom>
              <a:blipFill rotWithShape="0">
                <a:blip r:embed="rId23"/>
                <a:stretch>
                  <a:fillRect l="-1802" b="-19608"/>
                </a:stretch>
              </a:blipFill>
            </p:spPr>
            <p:txBody>
              <a:bodyPr/>
              <a:lstStyle/>
              <a:p>
                <a:r>
                  <a:rPr lang="zh-TW" altLang="en-US">
                    <a:noFill/>
                  </a:rPr>
                  <a:t> </a:t>
                </a:r>
              </a:p>
            </p:txBody>
          </p:sp>
        </mc:Fallback>
      </mc:AlternateContent>
      <p:cxnSp>
        <p:nvCxnSpPr>
          <p:cNvPr id="84" name="直線單箭頭接點 83"/>
          <p:cNvCxnSpPr>
            <a:endCxn id="27"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16" idx="3"/>
            <a:endCxn id="34"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15" idx="3"/>
            <a:endCxn id="39"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15" idx="3"/>
            <a:endCxn id="46"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19" idx="3"/>
            <a:endCxn id="27"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19" idx="3"/>
            <a:endCxn id="33"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19" idx="3"/>
            <a:endCxn id="45"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19" idx="3"/>
            <a:endCxn id="39"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p:cNvCxnSpPr>
          <p:nvPr/>
        </p:nvCxnSpPr>
        <p:spPr>
          <a:xfrm flipV="1">
            <a:off x="4928989" y="2802302"/>
            <a:ext cx="858629" cy="420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p:cNvCxnSpPr>
          <p:nvPr/>
        </p:nvCxnSpPr>
        <p:spPr>
          <a:xfrm>
            <a:off x="4928989" y="3222887"/>
            <a:ext cx="881693" cy="43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47" idx="3"/>
          </p:cNvCxnSpPr>
          <p:nvPr/>
        </p:nvCxnSpPr>
        <p:spPr>
          <a:xfrm>
            <a:off x="4928989" y="3222887"/>
            <a:ext cx="869142" cy="13113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47" idx="3"/>
          </p:cNvCxnSpPr>
          <p:nvPr/>
        </p:nvCxnSpPr>
        <p:spPr>
          <a:xfrm>
            <a:off x="4928989" y="3222887"/>
            <a:ext cx="878854" cy="2240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48" idx="3"/>
          </p:cNvCxnSpPr>
          <p:nvPr/>
        </p:nvCxnSpPr>
        <p:spPr>
          <a:xfrm flipV="1">
            <a:off x="4915929" y="2802303"/>
            <a:ext cx="871689" cy="223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48" idx="3"/>
          </p:cNvCxnSpPr>
          <p:nvPr/>
        </p:nvCxnSpPr>
        <p:spPr>
          <a:xfrm flipV="1">
            <a:off x="4915929" y="3668283"/>
            <a:ext cx="883221" cy="1366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48" idx="3"/>
          </p:cNvCxnSpPr>
          <p:nvPr/>
        </p:nvCxnSpPr>
        <p:spPr>
          <a:xfrm>
            <a:off x="4915929" y="5034411"/>
            <a:ext cx="880382" cy="442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8" idx="3"/>
          </p:cNvCxnSpPr>
          <p:nvPr/>
        </p:nvCxnSpPr>
        <p:spPr>
          <a:xfrm flipV="1">
            <a:off x="4915929" y="4534264"/>
            <a:ext cx="882202" cy="500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53" idx="3"/>
            <a:endCxn id="49" idx="2"/>
          </p:cNvCxnSpPr>
          <p:nvPr/>
        </p:nvCxnSpPr>
        <p:spPr>
          <a:xfrm>
            <a:off x="6813349" y="2782990"/>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endCxn id="49"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endCxn id="50"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71" idx="3"/>
            <a:endCxn id="50" idx="2"/>
          </p:cNvCxnSpPr>
          <p:nvPr/>
        </p:nvCxnSpPr>
        <p:spPr>
          <a:xfrm flipV="1">
            <a:off x="6822042" y="5049442"/>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2965459" y="4567489"/>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584335" y="2588902"/>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2590404" y="5252639"/>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59170" y="3461046"/>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440152" y="4323887"/>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9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1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 Training</a:t>
            </a:r>
            <a:endParaRPr lang="zh-TW" altLang="en-US" dirty="0"/>
          </a:p>
        </p:txBody>
      </p:sp>
      <p:sp>
        <p:nvSpPr>
          <p:cNvPr id="3" name="內容版面配置區 2"/>
          <p:cNvSpPr>
            <a:spLocks noGrp="1"/>
          </p:cNvSpPr>
          <p:nvPr>
            <p:ph idx="1"/>
          </p:nvPr>
        </p:nvSpPr>
        <p:spPr>
          <a:xfrm>
            <a:off x="628650" y="1825624"/>
            <a:ext cx="7886700" cy="5184775"/>
          </a:xfrm>
        </p:spPr>
        <p:txBody>
          <a:bodyPr/>
          <a:lstStyle/>
          <a:p>
            <a:r>
              <a:rPr lang="en-US" altLang="zh-TW" dirty="0"/>
              <a:t>Given a training data x, we know which z would be the max</a:t>
            </a:r>
            <a:endParaRPr lang="zh-TW" altLang="en-US"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Train this thin and linear network</a:t>
            </a:r>
          </a:p>
          <a:p>
            <a:endParaRPr lang="zh-TW" altLang="en-US" dirty="0"/>
          </a:p>
        </p:txBody>
      </p:sp>
      <p:sp>
        <p:nvSpPr>
          <p:cNvPr id="4" name="矩形 3"/>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橢圓 5"/>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 name="矩形 6"/>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橢圓 8"/>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矩形 9"/>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矩形 1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矩形 11"/>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grpSp>
        <p:nvGrpSpPr>
          <p:cNvPr id="14" name="群組 13"/>
          <p:cNvGrpSpPr/>
          <p:nvPr/>
        </p:nvGrpSpPr>
        <p:grpSpPr>
          <a:xfrm>
            <a:off x="529187" y="3388339"/>
            <a:ext cx="342900" cy="461962"/>
            <a:chOff x="600453" y="3988847"/>
            <a:chExt cx="342900" cy="461962"/>
          </a:xfrm>
        </p:grpSpPr>
        <p:sp>
          <p:nvSpPr>
            <p:cNvPr id="15" name="矩形 14"/>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37948"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群組 16"/>
          <p:cNvGrpSpPr/>
          <p:nvPr/>
        </p:nvGrpSpPr>
        <p:grpSpPr>
          <a:xfrm>
            <a:off x="531452" y="4238061"/>
            <a:ext cx="376238" cy="461963"/>
            <a:chOff x="594635" y="4571576"/>
            <a:chExt cx="376238" cy="461963"/>
          </a:xfrm>
        </p:grpSpPr>
        <p:sp>
          <p:nvSpPr>
            <p:cNvPr id="18" name="矩形 17"/>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37949" name="方程式" r:id="rId5" imgW="164880" imgH="215640" progId="Equation.3">
                    <p:embed/>
                  </p:oleObj>
                </mc:Choice>
                <mc:Fallback>
                  <p:oleObj name="方程式" r:id="rId5" imgW="164880" imgH="215640" progId="Equation.3">
                    <p:embed/>
                    <p:pic>
                      <p:nvPicPr>
                        <p:cNvPr id="19" name="Object 12"/>
                        <p:cNvPicPr>
                          <a:picLocks noChangeAspect="1" noChangeArrowheads="1"/>
                        </p:cNvPicPr>
                        <p:nvPr/>
                      </p:nvPicPr>
                      <p:blipFill>
                        <a:blip r:embed="rId6"/>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文字方塊 19"/>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21" name="橢圓 20"/>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555265" y="490563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55265" y="490563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nvGrpSpPr>
          <p:cNvPr id="23" name="群組 22"/>
          <p:cNvGrpSpPr/>
          <p:nvPr/>
        </p:nvGrpSpPr>
        <p:grpSpPr>
          <a:xfrm>
            <a:off x="1977455" y="2531732"/>
            <a:ext cx="992941" cy="523220"/>
            <a:chOff x="3518823" y="2481252"/>
            <a:chExt cx="992941" cy="523220"/>
          </a:xfrm>
        </p:grpSpPr>
        <p:grpSp>
          <p:nvGrpSpPr>
            <p:cNvPr id="24" name="群組 23"/>
            <p:cNvGrpSpPr/>
            <p:nvPr/>
          </p:nvGrpSpPr>
          <p:grpSpPr>
            <a:xfrm>
              <a:off x="3518823" y="2481252"/>
              <a:ext cx="311569" cy="523220"/>
              <a:chOff x="3518823" y="2481252"/>
              <a:chExt cx="311569" cy="523220"/>
            </a:xfrm>
          </p:grpSpPr>
          <p:sp>
            <p:nvSpPr>
              <p:cNvPr id="27" name="矩形 2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8" name="文字方塊 2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5" name="文字方塊 24"/>
                <p:cNvSpPr txBox="1"/>
                <p:nvPr/>
              </p:nvSpPr>
              <p:spPr>
                <a:xfrm>
                  <a:off x="4142752" y="2545696"/>
                  <a:ext cx="36901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142752" y="2545696"/>
                  <a:ext cx="369012" cy="372859"/>
                </a:xfrm>
                <a:prstGeom prst="rect">
                  <a:avLst/>
                </a:prstGeom>
                <a:blipFill rotWithShape="0">
                  <a:blip r:embed="rId9"/>
                  <a:stretch>
                    <a:fillRect l="-11667" r="-8333" b="-16393"/>
                  </a:stretch>
                </a:blipFill>
              </p:spPr>
              <p:txBody>
                <a:bodyPr/>
                <a:lstStyle/>
                <a:p>
                  <a:r>
                    <a:rPr lang="zh-TW" altLang="en-US">
                      <a:noFill/>
                    </a:rPr>
                    <a:t> </a:t>
                  </a:r>
                </a:p>
              </p:txBody>
            </p:sp>
          </mc:Fallback>
        </mc:AlternateContent>
        <p:cxnSp>
          <p:nvCxnSpPr>
            <p:cNvPr id="26" name="直線單箭頭接點 2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988987" y="3397713"/>
            <a:ext cx="992940" cy="523220"/>
            <a:chOff x="3518823" y="2481252"/>
            <a:chExt cx="992940" cy="523220"/>
          </a:xfrm>
        </p:grpSpPr>
        <p:grpSp>
          <p:nvGrpSpPr>
            <p:cNvPr id="30" name="群組 29"/>
            <p:cNvGrpSpPr/>
            <p:nvPr/>
          </p:nvGrpSpPr>
          <p:grpSpPr>
            <a:xfrm>
              <a:off x="3518823" y="2481252"/>
              <a:ext cx="311569" cy="523220"/>
              <a:chOff x="3518823" y="2481252"/>
              <a:chExt cx="311569" cy="523220"/>
            </a:xfrm>
          </p:grpSpPr>
          <p:sp>
            <p:nvSpPr>
              <p:cNvPr id="33" name="矩形 3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4" name="文字方塊 3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1" name="文字方塊 30"/>
                <p:cNvSpPr txBox="1"/>
                <p:nvPr/>
              </p:nvSpPr>
              <p:spPr>
                <a:xfrm>
                  <a:off x="4142752" y="2545696"/>
                  <a:ext cx="36901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142752" y="2545696"/>
                  <a:ext cx="369011" cy="373564"/>
                </a:xfrm>
                <a:prstGeom prst="rect">
                  <a:avLst/>
                </a:prstGeom>
                <a:blipFill rotWithShape="0">
                  <a:blip r:embed="rId10"/>
                  <a:stretch>
                    <a:fillRect l="-11667" r="-8333" b="-16393"/>
                  </a:stretch>
                </a:blipFill>
              </p:spPr>
              <p:txBody>
                <a:bodyPr/>
                <a:lstStyle/>
                <a:p>
                  <a:r>
                    <a:rPr lang="zh-TW" altLang="en-US">
                      <a:noFill/>
                    </a:rPr>
                    <a:t> </a:t>
                  </a:r>
                </a:p>
              </p:txBody>
            </p:sp>
          </mc:Fallback>
        </mc:AlternateContent>
        <p:cxnSp>
          <p:nvCxnSpPr>
            <p:cNvPr id="32" name="直線單箭頭接點 3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1987968" y="4263694"/>
            <a:ext cx="992940" cy="523220"/>
            <a:chOff x="3518823" y="2481252"/>
            <a:chExt cx="992940" cy="523220"/>
          </a:xfrm>
        </p:grpSpPr>
        <p:grpSp>
          <p:nvGrpSpPr>
            <p:cNvPr id="36" name="群組 35"/>
            <p:cNvGrpSpPr/>
            <p:nvPr/>
          </p:nvGrpSpPr>
          <p:grpSpPr>
            <a:xfrm>
              <a:off x="3518823" y="2481252"/>
              <a:ext cx="311569" cy="523220"/>
              <a:chOff x="3518823" y="2481252"/>
              <a:chExt cx="311569" cy="523220"/>
            </a:xfrm>
          </p:grpSpPr>
          <p:sp>
            <p:nvSpPr>
              <p:cNvPr id="39" name="矩形 3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3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p:cNvSpPr txBox="1"/>
                <p:nvPr/>
              </p:nvSpPr>
              <p:spPr>
                <a:xfrm>
                  <a:off x="4142752" y="2545696"/>
                  <a:ext cx="36901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142752" y="2545696"/>
                  <a:ext cx="369011" cy="375424"/>
                </a:xfrm>
                <a:prstGeom prst="rect">
                  <a:avLst/>
                </a:prstGeom>
                <a:blipFill rotWithShape="0">
                  <a:blip r:embed="rId11"/>
                  <a:stretch>
                    <a:fillRect l="-9836" r="-6557" b="-14516"/>
                  </a:stretch>
                </a:blipFill>
              </p:spPr>
              <p:txBody>
                <a:bodyPr/>
                <a:lstStyle/>
                <a:p>
                  <a:r>
                    <a:rPr lang="zh-TW" altLang="en-US">
                      <a:noFill/>
                    </a:rPr>
                    <a:t> </a:t>
                  </a:r>
                </a:p>
              </p:txBody>
            </p:sp>
          </mc:Fallback>
        </mc:AlternateContent>
        <p:cxnSp>
          <p:nvCxnSpPr>
            <p:cNvPr id="38" name="直線單箭頭接點 3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1986148" y="5205858"/>
            <a:ext cx="992940" cy="523220"/>
            <a:chOff x="3518823" y="2481252"/>
            <a:chExt cx="992940" cy="523220"/>
          </a:xfrm>
        </p:grpSpPr>
        <p:grpSp>
          <p:nvGrpSpPr>
            <p:cNvPr id="42" name="群組 41"/>
            <p:cNvGrpSpPr/>
            <p:nvPr/>
          </p:nvGrpSpPr>
          <p:grpSpPr>
            <a:xfrm>
              <a:off x="3518823" y="2481252"/>
              <a:ext cx="311569" cy="523220"/>
              <a:chOff x="3518823" y="2481252"/>
              <a:chExt cx="311569" cy="523220"/>
            </a:xfrm>
          </p:grpSpPr>
          <p:sp>
            <p:nvSpPr>
              <p:cNvPr id="45" name="矩形 4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43" name="文字方塊 42"/>
                <p:cNvSpPr txBox="1"/>
                <p:nvPr/>
              </p:nvSpPr>
              <p:spPr>
                <a:xfrm>
                  <a:off x="4142752" y="2545696"/>
                  <a:ext cx="369011" cy="372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142752" y="2545696"/>
                  <a:ext cx="369011" cy="372474"/>
                </a:xfrm>
                <a:prstGeom prst="rect">
                  <a:avLst/>
                </a:prstGeom>
                <a:blipFill rotWithShape="0">
                  <a:blip r:embed="rId12"/>
                  <a:stretch>
                    <a:fillRect l="-9836" t="-1639" r="-6557" b="-16393"/>
                  </a:stretch>
                </a:blipFill>
              </p:spPr>
              <p:txBody>
                <a:bodyPr/>
                <a:lstStyle/>
                <a:p>
                  <a:r>
                    <a:rPr lang="zh-TW" altLang="en-US">
                      <a:noFill/>
                    </a:rPr>
                    <a:t> </a:t>
                  </a:r>
                </a:p>
              </p:txBody>
            </p:sp>
          </mc:Fallback>
        </mc:AlternateContent>
        <p:cxnSp>
          <p:nvCxnSpPr>
            <p:cNvPr id="44" name="直線單箭頭接點 4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文字方塊 46"/>
              <p:cNvSpPr txBox="1"/>
              <p:nvPr/>
            </p:nvSpPr>
            <p:spPr>
              <a:xfrm>
                <a:off x="4545038" y="3036457"/>
                <a:ext cx="383951"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4545038" y="3036457"/>
                <a:ext cx="383951" cy="372859"/>
              </a:xfrm>
              <a:prstGeom prst="rect">
                <a:avLst/>
              </a:prstGeom>
              <a:blipFill rotWithShape="0">
                <a:blip r:embed="rId13"/>
                <a:stretch>
                  <a:fillRect l="-11111" r="-634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531978" y="4847629"/>
                <a:ext cx="38395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531978" y="4847629"/>
                <a:ext cx="383951" cy="373564"/>
              </a:xfrm>
              <a:prstGeom prst="rect">
                <a:avLst/>
              </a:prstGeom>
              <a:blipFill rotWithShape="0">
                <a:blip r:embed="rId14"/>
                <a:stretch>
                  <a:fillRect l="-9524" r="-6349" b="-16393"/>
                </a:stretch>
              </a:blipFill>
            </p:spPr>
            <p:txBody>
              <a:bodyPr/>
              <a:lstStyle/>
              <a:p>
                <a:r>
                  <a:rPr lang="zh-TW" altLang="en-US">
                    <a:noFill/>
                  </a:rPr>
                  <a:t> </a:t>
                </a:r>
              </a:p>
            </p:txBody>
          </p:sp>
        </mc:Fallback>
      </mc:AlternateContent>
      <p:sp>
        <p:nvSpPr>
          <p:cNvPr id="49" name="橢圓 48"/>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sp>
        <p:nvSpPr>
          <p:cNvPr id="50" name="橢圓 49"/>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grpSp>
        <p:nvGrpSpPr>
          <p:cNvPr id="51" name="群組 50"/>
          <p:cNvGrpSpPr/>
          <p:nvPr/>
        </p:nvGrpSpPr>
        <p:grpSpPr>
          <a:xfrm>
            <a:off x="5813804" y="2531732"/>
            <a:ext cx="999545" cy="523220"/>
            <a:chOff x="3518823" y="2481252"/>
            <a:chExt cx="999545" cy="523220"/>
          </a:xfrm>
        </p:grpSpPr>
        <p:grpSp>
          <p:nvGrpSpPr>
            <p:cNvPr id="52" name="群組 51"/>
            <p:cNvGrpSpPr/>
            <p:nvPr/>
          </p:nvGrpSpPr>
          <p:grpSpPr>
            <a:xfrm>
              <a:off x="3518823" y="2481252"/>
              <a:ext cx="311569" cy="523220"/>
              <a:chOff x="3518823" y="2481252"/>
              <a:chExt cx="311569" cy="523220"/>
            </a:xfrm>
          </p:grpSpPr>
          <p:sp>
            <p:nvSpPr>
              <p:cNvPr id="55" name="矩形 5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6" name="文字方塊 5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3" name="文字方塊 52"/>
                <p:cNvSpPr txBox="1"/>
                <p:nvPr/>
              </p:nvSpPr>
              <p:spPr>
                <a:xfrm>
                  <a:off x="4142752" y="2545696"/>
                  <a:ext cx="37561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375616" cy="373628"/>
                </a:xfrm>
                <a:prstGeom prst="rect">
                  <a:avLst/>
                </a:prstGeom>
                <a:blipFill rotWithShape="0">
                  <a:blip r:embed="rId15"/>
                  <a:stretch>
                    <a:fillRect l="-9677" r="-6452" b="-16393"/>
                  </a:stretch>
                </a:blipFill>
              </p:spPr>
              <p:txBody>
                <a:bodyPr/>
                <a:lstStyle/>
                <a:p>
                  <a:r>
                    <a:rPr lang="zh-TW" altLang="en-US">
                      <a:noFill/>
                    </a:rPr>
                    <a:t> </a:t>
                  </a:r>
                </a:p>
              </p:txBody>
            </p:sp>
          </mc:Fallback>
        </mc:AlternateContent>
        <p:cxnSp>
          <p:nvCxnSpPr>
            <p:cNvPr id="54" name="直線單箭頭接點 5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5825336" y="3397713"/>
            <a:ext cx="999545" cy="523220"/>
            <a:chOff x="3518823" y="2481252"/>
            <a:chExt cx="999545" cy="523220"/>
          </a:xfrm>
        </p:grpSpPr>
        <p:grpSp>
          <p:nvGrpSpPr>
            <p:cNvPr id="58" name="群組 57"/>
            <p:cNvGrpSpPr/>
            <p:nvPr/>
          </p:nvGrpSpPr>
          <p:grpSpPr>
            <a:xfrm>
              <a:off x="3518823" y="2481252"/>
              <a:ext cx="311569" cy="523220"/>
              <a:chOff x="3518823" y="2481252"/>
              <a:chExt cx="311569" cy="523220"/>
            </a:xfrm>
          </p:grpSpPr>
          <p:sp>
            <p:nvSpPr>
              <p:cNvPr id="61" name="矩形 6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9" name="文字方塊 58"/>
                <p:cNvSpPr txBox="1"/>
                <p:nvPr/>
              </p:nvSpPr>
              <p:spPr>
                <a:xfrm>
                  <a:off x="4142752" y="2545696"/>
                  <a:ext cx="37561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375616" cy="374333"/>
                </a:xfrm>
                <a:prstGeom prst="rect">
                  <a:avLst/>
                </a:prstGeom>
                <a:blipFill rotWithShape="0">
                  <a:blip r:embed="rId16"/>
                  <a:stretch>
                    <a:fillRect l="-11290" r="-6452" b="-16393"/>
                  </a:stretch>
                </a:blipFill>
              </p:spPr>
              <p:txBody>
                <a:bodyPr/>
                <a:lstStyle/>
                <a:p>
                  <a:r>
                    <a:rPr lang="zh-TW" altLang="en-US">
                      <a:noFill/>
                    </a:rPr>
                    <a:t> </a:t>
                  </a:r>
                </a:p>
              </p:txBody>
            </p:sp>
          </mc:Fallback>
        </mc:AlternateContent>
        <p:cxnSp>
          <p:nvCxnSpPr>
            <p:cNvPr id="60" name="直線單箭頭接點 59"/>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824317" y="4263694"/>
            <a:ext cx="999545" cy="523220"/>
            <a:chOff x="3518823" y="2481252"/>
            <a:chExt cx="999545" cy="523220"/>
          </a:xfrm>
        </p:grpSpPr>
        <p:grpSp>
          <p:nvGrpSpPr>
            <p:cNvPr id="64" name="群組 63"/>
            <p:cNvGrpSpPr/>
            <p:nvPr/>
          </p:nvGrpSpPr>
          <p:grpSpPr>
            <a:xfrm>
              <a:off x="3518823" y="2481252"/>
              <a:ext cx="311569" cy="523220"/>
              <a:chOff x="3518823" y="2481252"/>
              <a:chExt cx="311569" cy="523220"/>
            </a:xfrm>
          </p:grpSpPr>
          <p:sp>
            <p:nvSpPr>
              <p:cNvPr id="67" name="矩形 6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文字方塊 6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65" name="文字方塊 64"/>
                <p:cNvSpPr txBox="1"/>
                <p:nvPr/>
              </p:nvSpPr>
              <p:spPr>
                <a:xfrm>
                  <a:off x="4142752" y="2545696"/>
                  <a:ext cx="37561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375616" cy="376193"/>
                </a:xfrm>
                <a:prstGeom prst="rect">
                  <a:avLst/>
                </a:prstGeom>
                <a:blipFill rotWithShape="0">
                  <a:blip r:embed="rId17"/>
                  <a:stretch>
                    <a:fillRect l="-11475" r="-8197" b="-14516"/>
                  </a:stretch>
                </a:blipFill>
              </p:spPr>
              <p:txBody>
                <a:bodyPr/>
                <a:lstStyle/>
                <a:p>
                  <a:r>
                    <a:rPr lang="zh-TW" altLang="en-US">
                      <a:noFill/>
                    </a:rPr>
                    <a:t> </a:t>
                  </a:r>
                </a:p>
              </p:txBody>
            </p:sp>
          </mc:Fallback>
        </mc:AlternateContent>
        <p:cxnSp>
          <p:nvCxnSpPr>
            <p:cNvPr id="66" name="直線單箭頭接點 6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5822497" y="5205858"/>
            <a:ext cx="999545" cy="523220"/>
            <a:chOff x="3518823" y="2481252"/>
            <a:chExt cx="999545" cy="523220"/>
          </a:xfrm>
        </p:grpSpPr>
        <p:grpSp>
          <p:nvGrpSpPr>
            <p:cNvPr id="70" name="群組 69"/>
            <p:cNvGrpSpPr/>
            <p:nvPr/>
          </p:nvGrpSpPr>
          <p:grpSpPr>
            <a:xfrm>
              <a:off x="3518823" y="2481252"/>
              <a:ext cx="311569" cy="523220"/>
              <a:chOff x="3518823" y="2481252"/>
              <a:chExt cx="311569" cy="523220"/>
            </a:xfrm>
          </p:grpSpPr>
          <p:sp>
            <p:nvSpPr>
              <p:cNvPr id="73" name="矩形 7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文字方塊 7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71" name="文字方塊 70"/>
                <p:cNvSpPr txBox="1"/>
                <p:nvPr/>
              </p:nvSpPr>
              <p:spPr>
                <a:xfrm>
                  <a:off x="4142752" y="2545696"/>
                  <a:ext cx="375616" cy="37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42752" y="2545696"/>
                  <a:ext cx="375616" cy="373244"/>
                </a:xfrm>
                <a:prstGeom prst="rect">
                  <a:avLst/>
                </a:prstGeom>
                <a:blipFill rotWithShape="0">
                  <a:blip r:embed="rId18"/>
                  <a:stretch>
                    <a:fillRect l="-9677" t="-1639" r="-6452" b="-16393"/>
                  </a:stretch>
                </a:blipFill>
              </p:spPr>
              <p:txBody>
                <a:bodyPr/>
                <a:lstStyle/>
                <a:p>
                  <a:r>
                    <a:rPr lang="zh-TW" altLang="en-US">
                      <a:noFill/>
                    </a:rPr>
                    <a:t> </a:t>
                  </a:r>
                </a:p>
              </p:txBody>
            </p:sp>
          </mc:Fallback>
        </mc:AlternateContent>
        <p:cxnSp>
          <p:nvCxnSpPr>
            <p:cNvPr id="72" name="直線單箭頭接點 7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文字方塊 74"/>
              <p:cNvSpPr txBox="1"/>
              <p:nvPr/>
            </p:nvSpPr>
            <p:spPr>
              <a:xfrm>
                <a:off x="8381387" y="3036457"/>
                <a:ext cx="39055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8381387" y="3036457"/>
                <a:ext cx="390555" cy="373628"/>
              </a:xfrm>
              <a:prstGeom prst="rect">
                <a:avLst/>
              </a:prstGeom>
              <a:blipFill rotWithShape="0">
                <a:blip r:embed="rId19"/>
                <a:stretch>
                  <a:fillRect l="-10938" r="-625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8368327" y="4847629"/>
                <a:ext cx="39055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8368327" y="4847629"/>
                <a:ext cx="390556" cy="374333"/>
              </a:xfrm>
              <a:prstGeom prst="rect">
                <a:avLst/>
              </a:prstGeom>
              <a:blipFill rotWithShape="0">
                <a:blip r:embed="rId20"/>
                <a:stretch>
                  <a:fillRect l="-10938" r="-6250"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521544" y="5336521"/>
                <a:ext cx="4503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521544" y="5336521"/>
                <a:ext cx="450380" cy="430887"/>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8323529" y="5295391"/>
                <a:ext cx="4580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8323529" y="5295391"/>
                <a:ext cx="458074" cy="430887"/>
              </a:xfrm>
              <a:prstGeom prst="rect">
                <a:avLst/>
              </a:prstGeom>
              <a:blipFill rotWithShape="0">
                <a:blip r:embed="rId22"/>
                <a:stretch>
                  <a:fillRect/>
                </a:stretch>
              </a:blipFill>
            </p:spPr>
            <p:txBody>
              <a:bodyPr/>
              <a:lstStyle/>
              <a:p>
                <a:r>
                  <a:rPr lang="zh-TW" altLang="en-US">
                    <a:noFill/>
                  </a:rPr>
                  <a:t> </a:t>
                </a:r>
              </a:p>
            </p:txBody>
          </p:sp>
        </mc:Fallback>
      </mc:AlternateContent>
      <p:cxnSp>
        <p:nvCxnSpPr>
          <p:cNvPr id="79" name="直線單箭頭接點 78"/>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27"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16" idx="3"/>
            <a:endCxn id="34"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15" idx="3"/>
            <a:endCxn id="39"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15" idx="3"/>
            <a:endCxn id="46"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19" idx="3"/>
            <a:endCxn id="27"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19" idx="3"/>
            <a:endCxn id="33"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19" idx="3"/>
            <a:endCxn id="45"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19" idx="3"/>
            <a:endCxn id="39"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p:cNvCxnSpPr>
          <p:nvPr/>
        </p:nvCxnSpPr>
        <p:spPr>
          <a:xfrm flipV="1">
            <a:off x="4928989" y="2802302"/>
            <a:ext cx="858629" cy="420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p:cNvCxnSpPr>
          <p:nvPr/>
        </p:nvCxnSpPr>
        <p:spPr>
          <a:xfrm>
            <a:off x="4928989" y="3222887"/>
            <a:ext cx="881693" cy="43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47" idx="3"/>
          </p:cNvCxnSpPr>
          <p:nvPr/>
        </p:nvCxnSpPr>
        <p:spPr>
          <a:xfrm>
            <a:off x="4928989" y="3222887"/>
            <a:ext cx="869142" cy="13113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47" idx="3"/>
          </p:cNvCxnSpPr>
          <p:nvPr/>
        </p:nvCxnSpPr>
        <p:spPr>
          <a:xfrm>
            <a:off x="4928989" y="3222887"/>
            <a:ext cx="878854" cy="2240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48" idx="3"/>
          </p:cNvCxnSpPr>
          <p:nvPr/>
        </p:nvCxnSpPr>
        <p:spPr>
          <a:xfrm flipV="1">
            <a:off x="4915929" y="2802303"/>
            <a:ext cx="871689" cy="223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48" idx="3"/>
          </p:cNvCxnSpPr>
          <p:nvPr/>
        </p:nvCxnSpPr>
        <p:spPr>
          <a:xfrm flipV="1">
            <a:off x="4915929" y="3668283"/>
            <a:ext cx="883221" cy="1366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48" idx="3"/>
          </p:cNvCxnSpPr>
          <p:nvPr/>
        </p:nvCxnSpPr>
        <p:spPr>
          <a:xfrm>
            <a:off x="4915929" y="5034411"/>
            <a:ext cx="880382" cy="442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8" idx="3"/>
          </p:cNvCxnSpPr>
          <p:nvPr/>
        </p:nvCxnSpPr>
        <p:spPr>
          <a:xfrm flipV="1">
            <a:off x="4915929" y="4534264"/>
            <a:ext cx="882202" cy="500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endCxn id="49"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endCxn id="50"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584335" y="2588902"/>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2590404" y="5252639"/>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59170" y="3461046"/>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440152" y="4323887"/>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接點 112"/>
          <p:cNvCxnSpPr/>
          <p:nvPr/>
        </p:nvCxnSpPr>
        <p:spPr>
          <a:xfrm flipH="1">
            <a:off x="3687962" y="3056322"/>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7541360" y="3064015"/>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H="1">
            <a:off x="3687895" y="4885254"/>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flipH="1">
            <a:off x="7512228" y="4906458"/>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1826557" y="6197679"/>
            <a:ext cx="7050431"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Different thin and linear network for different examples</a:t>
            </a:r>
            <a:endParaRPr lang="zh-TW" altLang="en-US" sz="2400" dirty="0"/>
          </a:p>
        </p:txBody>
      </p:sp>
    </p:spTree>
    <p:extLst>
      <p:ext uri="{BB962C8B-B14F-4D97-AF65-F5344CB8AC3E}">
        <p14:creationId xmlns:p14="http://schemas.microsoft.com/office/powerpoint/2010/main" val="15709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9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mph" presetSubtype="0" nodeType="clickEffect">
                                  <p:stCondLst>
                                    <p:cond delay="0"/>
                                  </p:stCondLst>
                                  <p:childTnLst>
                                    <p:set>
                                      <p:cBhvr rctx="PPT">
                                        <p:cTn id="50" dur="indefinite"/>
                                        <p:tgtEl>
                                          <p:spTgt spid="29"/>
                                        </p:tgtEl>
                                        <p:attrNameLst>
                                          <p:attrName>style.opacity</p:attrName>
                                        </p:attrNameLst>
                                      </p:cBhvr>
                                      <p:to>
                                        <p:strVal val="0.5"/>
                                      </p:to>
                                    </p:set>
                                    <p:animEffect filter="image" prLst="opacity: 0.5">
                                      <p:cBhvr rctx="IE">
                                        <p:cTn id="51" dur="indefinite"/>
                                        <p:tgtEl>
                                          <p:spTgt spid="29"/>
                                        </p:tgtEl>
                                      </p:cBhvr>
                                    </p:animEffect>
                                  </p:childTnLst>
                                </p:cTn>
                              </p:par>
                              <p:par>
                                <p:cTn id="52" presetID="9" presetClass="emph" presetSubtype="0" nodeType="withEffect">
                                  <p:stCondLst>
                                    <p:cond delay="0"/>
                                  </p:stCondLst>
                                  <p:childTnLst>
                                    <p:set>
                                      <p:cBhvr rctx="PPT">
                                        <p:cTn id="53" dur="indefinite"/>
                                        <p:tgtEl>
                                          <p:spTgt spid="85"/>
                                        </p:tgtEl>
                                        <p:attrNameLst>
                                          <p:attrName>style.opacity</p:attrName>
                                        </p:attrNameLst>
                                      </p:cBhvr>
                                      <p:to>
                                        <p:strVal val="0.5"/>
                                      </p:to>
                                    </p:set>
                                    <p:animEffect filter="image" prLst="opacity: 0.5">
                                      <p:cBhvr rctx="IE">
                                        <p:cTn id="54" dur="indefinite"/>
                                        <p:tgtEl>
                                          <p:spTgt spid="85"/>
                                        </p:tgtEl>
                                      </p:cBhvr>
                                    </p:animEffect>
                                  </p:childTnLst>
                                </p:cTn>
                              </p:par>
                              <p:par>
                                <p:cTn id="55" presetID="9" presetClass="emph" presetSubtype="0" nodeType="withEffect">
                                  <p:stCondLst>
                                    <p:cond delay="0"/>
                                  </p:stCondLst>
                                  <p:childTnLst>
                                    <p:set>
                                      <p:cBhvr rctx="PPT">
                                        <p:cTn id="56" dur="indefinite"/>
                                        <p:tgtEl>
                                          <p:spTgt spid="89"/>
                                        </p:tgtEl>
                                        <p:attrNameLst>
                                          <p:attrName>style.opacity</p:attrName>
                                        </p:attrNameLst>
                                      </p:cBhvr>
                                      <p:to>
                                        <p:strVal val="0.5"/>
                                      </p:to>
                                    </p:set>
                                    <p:animEffect filter="image" prLst="opacity: 0.5">
                                      <p:cBhvr rctx="IE">
                                        <p:cTn id="57" dur="indefinite"/>
                                        <p:tgtEl>
                                          <p:spTgt spid="89"/>
                                        </p:tgtEl>
                                      </p:cBhvr>
                                    </p:animEffect>
                                  </p:childTnLst>
                                </p:cTn>
                              </p:par>
                              <p:par>
                                <p:cTn id="58" presetID="1"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9" grpId="0" animBg="1"/>
      <p:bldP spid="8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814179" y="5694549"/>
            <a:ext cx="1213403" cy="441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63839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0E65D-787B-4E71-BFA8-5A1D49D8499A}"/>
              </a:ext>
            </a:extLst>
          </p:cNvPr>
          <p:cNvSpPr>
            <a:spLocks noGrp="1"/>
          </p:cNvSpPr>
          <p:nvPr>
            <p:ph type="title"/>
          </p:nvPr>
        </p:nvSpPr>
        <p:spPr/>
        <p:txBody>
          <a:bodyPr/>
          <a:lstStyle/>
          <a:p>
            <a:r>
              <a:rPr lang="en-US" altLang="zh-TW" dirty="0" err="1"/>
              <a:t>ReLU</a:t>
            </a:r>
            <a:r>
              <a:rPr lang="en-US" altLang="zh-TW" dirty="0"/>
              <a:t> - variant</a:t>
            </a:r>
            <a:endParaRPr lang="zh-TW" altLang="en-US" dirty="0"/>
          </a:p>
        </p:txBody>
      </p:sp>
      <p:grpSp>
        <p:nvGrpSpPr>
          <p:cNvPr id="7" name="群組 6">
            <a:extLst>
              <a:ext uri="{FF2B5EF4-FFF2-40B4-BE49-F238E27FC236}">
                <a16:creationId xmlns:a16="http://schemas.microsoft.com/office/drawing/2014/main" id="{77223E9A-66B5-45DA-BF5C-F7900885CF3D}"/>
              </a:ext>
            </a:extLst>
          </p:cNvPr>
          <p:cNvGrpSpPr/>
          <p:nvPr/>
        </p:nvGrpSpPr>
        <p:grpSpPr>
          <a:xfrm>
            <a:off x="698050" y="1953602"/>
            <a:ext cx="3873950" cy="3662065"/>
            <a:chOff x="6848750" y="39608"/>
            <a:chExt cx="3873950" cy="3662065"/>
          </a:xfrm>
        </p:grpSpPr>
        <p:grpSp>
          <p:nvGrpSpPr>
            <p:cNvPr id="8" name="群組 7">
              <a:extLst>
                <a:ext uri="{FF2B5EF4-FFF2-40B4-BE49-F238E27FC236}">
                  <a16:creationId xmlns:a16="http://schemas.microsoft.com/office/drawing/2014/main" id="{A700C1F4-BF8E-4901-825E-8D6D8769FD7B}"/>
                </a:ext>
              </a:extLst>
            </p:cNvPr>
            <p:cNvGrpSpPr/>
            <p:nvPr/>
          </p:nvGrpSpPr>
          <p:grpSpPr>
            <a:xfrm>
              <a:off x="6848750" y="876180"/>
              <a:ext cx="3543829" cy="2825493"/>
              <a:chOff x="5366794" y="3815455"/>
              <a:chExt cx="3543829" cy="2825493"/>
            </a:xfrm>
          </p:grpSpPr>
          <p:cxnSp>
            <p:nvCxnSpPr>
              <p:cNvPr id="10" name="直線單箭頭接點 9">
                <a:extLst>
                  <a:ext uri="{FF2B5EF4-FFF2-40B4-BE49-F238E27FC236}">
                    <a16:creationId xmlns:a16="http://schemas.microsoft.com/office/drawing/2014/main" id="{0C50820F-C19B-404F-93D5-6F2FD0F275C3}"/>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768E149-2F75-4E6B-AECA-63AC70E28536}"/>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BE487469-F8E9-4A34-BF50-58362A401BE8}"/>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F45DE08E-ADAF-436F-8419-ED2D0CEADDA5}"/>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4" name="直線接點 13">
                <a:extLst>
                  <a:ext uri="{FF2B5EF4-FFF2-40B4-BE49-F238E27FC236}">
                    <a16:creationId xmlns:a16="http://schemas.microsoft.com/office/drawing/2014/main" id="{23A0C8A8-2A9E-45D0-AE02-A580431ACA8B}"/>
                  </a:ext>
                </a:extLst>
              </p:cNvPr>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A2627657-497D-4C41-AA47-138E981ED63A}"/>
                      </a:ext>
                    </a:extLst>
                  </p:cNvPr>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FF895715-8449-46DA-B2EE-4CD2E4F4E763}"/>
                      </a:ext>
                    </a:extLst>
                  </p:cNvPr>
                  <p:cNvSpPr txBox="1"/>
                  <p:nvPr/>
                </p:nvSpPr>
                <p:spPr>
                  <a:xfrm>
                    <a:off x="5366794" y="6271616"/>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366794" y="6271616"/>
                    <a:ext cx="1947071" cy="369332"/>
                  </a:xfrm>
                  <a:prstGeom prst="rect">
                    <a:avLst/>
                  </a:prstGeom>
                  <a:blipFill>
                    <a:blip r:embed="rId22"/>
                    <a:stretch>
                      <a:fillRect l="-1881" b="-6667"/>
                    </a:stretch>
                  </a:blipFill>
                </p:spPr>
                <p:txBody>
                  <a:bodyPr/>
                  <a:lstStyle/>
                  <a:p>
                    <a:r>
                      <a:rPr lang="zh-TW" altLang="en-US">
                        <a:noFill/>
                      </a:rPr>
                      <a:t> </a:t>
                    </a:r>
                  </a:p>
                </p:txBody>
              </p:sp>
            </mc:Fallback>
          </mc:AlternateContent>
        </p:grpSp>
        <p:sp>
          <p:nvSpPr>
            <p:cNvPr id="9" name="文字方塊 8">
              <a:extLst>
                <a:ext uri="{FF2B5EF4-FFF2-40B4-BE49-F238E27FC236}">
                  <a16:creationId xmlns:a16="http://schemas.microsoft.com/office/drawing/2014/main" id="{497F6FAD-B293-482C-9AD0-48D0FC2425D0}"/>
                </a:ext>
              </a:extLst>
            </p:cNvPr>
            <p:cNvSpPr txBox="1"/>
            <p:nvPr/>
          </p:nvSpPr>
          <p:spPr>
            <a:xfrm>
              <a:off x="7370257" y="39608"/>
              <a:ext cx="3352443" cy="861774"/>
            </a:xfrm>
            <a:prstGeom prst="rect">
              <a:avLst/>
            </a:prstGeom>
            <a:noFill/>
          </p:spPr>
          <p:txBody>
            <a:bodyPr wrap="square" lIns="0" tIns="0" rIns="0" bIns="0" rtlCol="0">
              <a:spAutoFit/>
            </a:bodyPr>
            <a:lstStyle/>
            <a:p>
              <a:r>
                <a:rPr lang="en-US" altLang="zh-TW" sz="2800" dirty="0">
                  <a:solidFill>
                    <a:srgbClr val="000000"/>
                  </a:solidFill>
                </a:rPr>
                <a:t>Exponential Linear Unit (ELU)</a:t>
              </a:r>
            </a:p>
          </p:txBody>
        </p:sp>
      </p:grpSp>
      <p:sp>
        <p:nvSpPr>
          <p:cNvPr id="17" name="手繪多邊形: 圖案 16">
            <a:extLst>
              <a:ext uri="{FF2B5EF4-FFF2-40B4-BE49-F238E27FC236}">
                <a16:creationId xmlns:a16="http://schemas.microsoft.com/office/drawing/2014/main" id="{EC7671F2-4C1D-4056-8679-F54C02A7177F}"/>
              </a:ext>
            </a:extLst>
          </p:cNvPr>
          <p:cNvSpPr/>
          <p:nvPr/>
        </p:nvSpPr>
        <p:spPr>
          <a:xfrm>
            <a:off x="1374667" y="4699935"/>
            <a:ext cx="1346200" cy="419100"/>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a:extLst>
              <a:ext uri="{FF2B5EF4-FFF2-40B4-BE49-F238E27FC236}">
                <a16:creationId xmlns:a16="http://schemas.microsoft.com/office/drawing/2014/main" id="{6AC41A4C-A159-4CCB-9990-D9ECAC0016C1}"/>
              </a:ext>
            </a:extLst>
          </p:cNvPr>
          <p:cNvGrpSpPr/>
          <p:nvPr/>
        </p:nvGrpSpPr>
        <p:grpSpPr>
          <a:xfrm>
            <a:off x="4254345" y="2193121"/>
            <a:ext cx="4010347" cy="3383246"/>
            <a:chOff x="6461695" y="302297"/>
            <a:chExt cx="4010347" cy="3383246"/>
          </a:xfrm>
        </p:grpSpPr>
        <p:grpSp>
          <p:nvGrpSpPr>
            <p:cNvPr id="19" name="群組 18">
              <a:extLst>
                <a:ext uri="{FF2B5EF4-FFF2-40B4-BE49-F238E27FC236}">
                  <a16:creationId xmlns:a16="http://schemas.microsoft.com/office/drawing/2014/main" id="{74673B37-7CC4-4AAC-88B0-9706E6B4AA19}"/>
                </a:ext>
              </a:extLst>
            </p:cNvPr>
            <p:cNvGrpSpPr/>
            <p:nvPr/>
          </p:nvGrpSpPr>
          <p:grpSpPr>
            <a:xfrm>
              <a:off x="6461695" y="876180"/>
              <a:ext cx="3930884" cy="2809363"/>
              <a:chOff x="4979739" y="3815455"/>
              <a:chExt cx="3930884" cy="2809363"/>
            </a:xfrm>
          </p:grpSpPr>
          <p:cxnSp>
            <p:nvCxnSpPr>
              <p:cNvPr id="21" name="直線單箭頭接點 20">
                <a:extLst>
                  <a:ext uri="{FF2B5EF4-FFF2-40B4-BE49-F238E27FC236}">
                    <a16:creationId xmlns:a16="http://schemas.microsoft.com/office/drawing/2014/main" id="{A265D69B-AB21-4C1F-AAD0-448C562643AF}"/>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985BE71-6E02-4673-9FCF-C82CE5779888}"/>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69B561EE-BDA7-446A-9089-CEA31BD23C0C}"/>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68F49AB7-F696-4531-A905-53C2DDF1D9BE}"/>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B1FAAD28-E671-4ED0-B32A-26F0083B3FA6}"/>
                      </a:ext>
                    </a:extLst>
                  </p:cNvPr>
                  <p:cNvSpPr txBox="1"/>
                  <p:nvPr/>
                </p:nvSpPr>
                <p:spPr>
                  <a:xfrm>
                    <a:off x="8026238" y="4233219"/>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6" name="文字方塊 25">
                    <a:extLst>
                      <a:ext uri="{FF2B5EF4-FFF2-40B4-BE49-F238E27FC236}">
                        <a16:creationId xmlns:a16="http://schemas.microsoft.com/office/drawing/2014/main" id="{B1FAAD28-E671-4ED0-B32A-26F0083B3FA6}"/>
                      </a:ext>
                    </a:extLst>
                  </p:cNvPr>
                  <p:cNvSpPr txBox="1">
                    <a:spLocks noRot="1" noChangeAspect="1" noMove="1" noResize="1" noEditPoints="1" noAdjustHandles="1" noChangeArrowheads="1" noChangeShapeType="1" noTextEdit="1"/>
                  </p:cNvSpPr>
                  <p:nvPr/>
                </p:nvSpPr>
                <p:spPr>
                  <a:xfrm>
                    <a:off x="8026238" y="4233219"/>
                    <a:ext cx="802464" cy="369332"/>
                  </a:xfrm>
                  <a:prstGeom prst="rect">
                    <a:avLst/>
                  </a:prstGeom>
                  <a:blipFill>
                    <a:blip r:embed="rId23"/>
                    <a:stretch>
                      <a:fillRect l="-5344" r="-38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37B0077C-D748-4C92-B56A-B0B8AD3D77E1}"/>
                      </a:ext>
                    </a:extLst>
                  </p:cNvPr>
                  <p:cNvSpPr txBox="1"/>
                  <p:nvPr/>
                </p:nvSpPr>
                <p:spPr>
                  <a:xfrm>
                    <a:off x="4979739" y="5992283"/>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7" name="文字方塊 26">
                    <a:extLst>
                      <a:ext uri="{FF2B5EF4-FFF2-40B4-BE49-F238E27FC236}">
                        <a16:creationId xmlns:a16="http://schemas.microsoft.com/office/drawing/2014/main" id="{37B0077C-D748-4C92-B56A-B0B8AD3D77E1}"/>
                      </a:ext>
                    </a:extLst>
                  </p:cNvPr>
                  <p:cNvSpPr txBox="1">
                    <a:spLocks noRot="1" noChangeAspect="1" noMove="1" noResize="1" noEditPoints="1" noAdjustHandles="1" noChangeArrowheads="1" noChangeShapeType="1" noTextEdit="1"/>
                  </p:cNvSpPr>
                  <p:nvPr/>
                </p:nvSpPr>
                <p:spPr>
                  <a:xfrm>
                    <a:off x="4979739" y="5992283"/>
                    <a:ext cx="1947071" cy="369332"/>
                  </a:xfrm>
                  <a:prstGeom prst="rect">
                    <a:avLst/>
                  </a:prstGeom>
                  <a:blipFill>
                    <a:blip r:embed="rId24"/>
                    <a:stretch>
                      <a:fillRect l="-1881" b="-4918"/>
                    </a:stretch>
                  </a:blipFill>
                </p:spPr>
                <p:txBody>
                  <a:bodyPr/>
                  <a:lstStyle/>
                  <a:p>
                    <a:r>
                      <a:rPr lang="zh-TW" altLang="en-US">
                        <a:noFill/>
                      </a:rPr>
                      <a:t> </a:t>
                    </a:r>
                  </a:p>
                </p:txBody>
              </p:sp>
            </mc:Fallback>
          </mc:AlternateContent>
        </p:grpSp>
        <p:sp>
          <p:nvSpPr>
            <p:cNvPr id="20" name="文字方塊 19">
              <a:extLst>
                <a:ext uri="{FF2B5EF4-FFF2-40B4-BE49-F238E27FC236}">
                  <a16:creationId xmlns:a16="http://schemas.microsoft.com/office/drawing/2014/main" id="{6646FF8C-EC94-4C0D-85B8-B6A2453975B2}"/>
                </a:ext>
              </a:extLst>
            </p:cNvPr>
            <p:cNvSpPr txBox="1"/>
            <p:nvPr/>
          </p:nvSpPr>
          <p:spPr>
            <a:xfrm>
              <a:off x="7119599" y="302297"/>
              <a:ext cx="3352443" cy="430887"/>
            </a:xfrm>
            <a:prstGeom prst="rect">
              <a:avLst/>
            </a:prstGeom>
            <a:noFill/>
          </p:spPr>
          <p:txBody>
            <a:bodyPr wrap="square" lIns="0" tIns="0" rIns="0" bIns="0" rtlCol="0">
              <a:spAutoFit/>
            </a:bodyPr>
            <a:lstStyle/>
            <a:p>
              <a:pPr algn="ctr"/>
              <a:r>
                <a:rPr lang="en-US" altLang="zh-TW" sz="2800" dirty="0">
                  <a:solidFill>
                    <a:srgbClr val="000000"/>
                  </a:solidFill>
                </a:rPr>
                <a:t>Scaled ELU (SELU)</a:t>
              </a:r>
            </a:p>
          </p:txBody>
        </p:sp>
      </p:grpSp>
      <p:sp>
        <p:nvSpPr>
          <p:cNvPr id="28" name="手繪多邊形: 圖案 27">
            <a:extLst>
              <a:ext uri="{FF2B5EF4-FFF2-40B4-BE49-F238E27FC236}">
                <a16:creationId xmlns:a16="http://schemas.microsoft.com/office/drawing/2014/main" id="{9963652D-1816-4FDB-8081-3EFA580DF61F}"/>
              </a:ext>
            </a:extLst>
          </p:cNvPr>
          <p:cNvSpPr/>
          <p:nvPr/>
        </p:nvSpPr>
        <p:spPr>
          <a:xfrm>
            <a:off x="5318017" y="4676764"/>
            <a:ext cx="1346200" cy="815075"/>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7" name="群組 36">
            <a:extLst>
              <a:ext uri="{FF2B5EF4-FFF2-40B4-BE49-F238E27FC236}">
                <a16:creationId xmlns:a16="http://schemas.microsoft.com/office/drawing/2014/main" id="{E5A86895-396F-47C8-A5B2-565875F0C05D}"/>
              </a:ext>
            </a:extLst>
          </p:cNvPr>
          <p:cNvGrpSpPr/>
          <p:nvPr/>
        </p:nvGrpSpPr>
        <p:grpSpPr>
          <a:xfrm>
            <a:off x="0" y="290737"/>
            <a:ext cx="9144000" cy="1423472"/>
            <a:chOff x="0" y="276816"/>
            <a:chExt cx="9144000" cy="1423472"/>
          </a:xfrm>
        </p:grpSpPr>
        <p:pic>
          <p:nvPicPr>
            <p:cNvPr id="4" name="圖片 3">
              <a:extLst>
                <a:ext uri="{FF2B5EF4-FFF2-40B4-BE49-F238E27FC236}">
                  <a16:creationId xmlns:a16="http://schemas.microsoft.com/office/drawing/2014/main" id="{0C616762-6324-4D6F-87A8-5993F3DBF389}"/>
                </a:ext>
              </a:extLst>
            </p:cNvPr>
            <p:cNvPicPr>
              <a:picLocks noChangeAspect="1"/>
            </p:cNvPicPr>
            <p:nvPr/>
          </p:nvPicPr>
          <p:blipFill>
            <a:blip r:embed="rId25"/>
            <a:stretch>
              <a:fillRect/>
            </a:stretch>
          </p:blipFill>
          <p:spPr>
            <a:xfrm>
              <a:off x="0" y="276816"/>
              <a:ext cx="9144000" cy="1423472"/>
            </a:xfrm>
            <a:prstGeom prst="rect">
              <a:avLst/>
            </a:prstGeom>
          </p:spPr>
        </p:pic>
        <p:sp>
          <p:nvSpPr>
            <p:cNvPr id="5" name="矩形 4">
              <a:extLst>
                <a:ext uri="{FF2B5EF4-FFF2-40B4-BE49-F238E27FC236}">
                  <a16:creationId xmlns:a16="http://schemas.microsoft.com/office/drawing/2014/main" id="{1CEA3BBA-E132-425B-99A6-FD72274BB25C}"/>
                </a:ext>
              </a:extLst>
            </p:cNvPr>
            <p:cNvSpPr/>
            <p:nvPr/>
          </p:nvSpPr>
          <p:spPr>
            <a:xfrm>
              <a:off x="5162907" y="724963"/>
              <a:ext cx="3529428" cy="369332"/>
            </a:xfrm>
            <a:prstGeom prst="rect">
              <a:avLst/>
            </a:prstGeom>
          </p:spPr>
          <p:txBody>
            <a:bodyPr wrap="none">
              <a:spAutoFit/>
            </a:bodyPr>
            <a:lstStyle/>
            <a:p>
              <a:r>
                <a:rPr lang="en-US" altLang="zh-TW" dirty="0">
                  <a:hlinkClick r:id="rId26"/>
                </a:rPr>
                <a:t>https://github.com/bioinf-jku/SNNs</a:t>
              </a:r>
              <a:endParaRPr lang="en-US" altLang="zh-TW" dirty="0"/>
            </a:p>
          </p:txBody>
        </p:sp>
      </p:gr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CB396F8D-132B-4F70-838F-C6FD52C56246}"/>
                  </a:ext>
                </a:extLst>
              </p:cNvPr>
              <p:cNvSpPr txBox="1"/>
              <p:nvPr/>
            </p:nvSpPr>
            <p:spPr>
              <a:xfrm>
                <a:off x="5835293" y="4674587"/>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6" name="文字方塊 5">
                <a:extLst>
                  <a:ext uri="{FF2B5EF4-FFF2-40B4-BE49-F238E27FC236}">
                    <a16:creationId xmlns:a16="http://schemas.microsoft.com/office/drawing/2014/main" id="{CB396F8D-132B-4F70-838F-C6FD52C56246}"/>
                  </a:ext>
                </a:extLst>
              </p:cNvPr>
              <p:cNvSpPr txBox="1">
                <a:spLocks noRot="1" noChangeAspect="1" noMove="1" noResize="1" noEditPoints="1" noAdjustHandles="1" noChangeArrowheads="1" noChangeShapeType="1" noTextEdit="1"/>
              </p:cNvSpPr>
              <p:nvPr/>
            </p:nvSpPr>
            <p:spPr>
              <a:xfrm>
                <a:off x="5835293" y="4674587"/>
                <a:ext cx="520912" cy="369332"/>
              </a:xfrm>
              <a:prstGeom prst="rect">
                <a:avLst/>
              </a:prstGeom>
              <a:blipFill>
                <a:blip r:embed="rId27"/>
                <a:stretch>
                  <a:fillRect l="-9302" r="-12791"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B1F88653-19AE-4B62-96F3-F935FEB892CC}"/>
                  </a:ext>
                </a:extLst>
              </p:cNvPr>
              <p:cNvSpPr txBox="1"/>
              <p:nvPr/>
            </p:nvSpPr>
            <p:spPr>
              <a:xfrm>
                <a:off x="7947259" y="3509282"/>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32" name="文字方塊 31">
                <a:extLst>
                  <a:ext uri="{FF2B5EF4-FFF2-40B4-BE49-F238E27FC236}">
                    <a16:creationId xmlns:a16="http://schemas.microsoft.com/office/drawing/2014/main" id="{B1F88653-19AE-4B62-96F3-F935FEB892CC}"/>
                  </a:ext>
                </a:extLst>
              </p:cNvPr>
              <p:cNvSpPr txBox="1">
                <a:spLocks noRot="1" noChangeAspect="1" noMove="1" noResize="1" noEditPoints="1" noAdjustHandles="1" noChangeArrowheads="1" noChangeShapeType="1" noTextEdit="1"/>
              </p:cNvSpPr>
              <p:nvPr/>
            </p:nvSpPr>
            <p:spPr>
              <a:xfrm>
                <a:off x="7947259" y="3509282"/>
                <a:ext cx="520912" cy="369332"/>
              </a:xfrm>
              <a:prstGeom prst="rect">
                <a:avLst/>
              </a:prstGeom>
              <a:blipFill>
                <a:blip r:embed="rId28"/>
                <a:stretch>
                  <a:fillRect l="-10588" r="-14118"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351566AD-01BE-40F7-AA9B-B9518794E041}"/>
                  </a:ext>
                </a:extLst>
              </p:cNvPr>
              <p:cNvSpPr txBox="1"/>
              <p:nvPr/>
            </p:nvSpPr>
            <p:spPr>
              <a:xfrm>
                <a:off x="2645121" y="5815761"/>
                <a:ext cx="61626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=1.6732632423543772848170429916717</m:t>
                      </m:r>
                    </m:oMath>
                  </m:oMathPara>
                </a14:m>
                <a:endParaRPr lang="zh-TW" altLang="en-US" sz="2400" dirty="0"/>
              </a:p>
            </p:txBody>
          </p:sp>
        </mc:Choice>
        <mc:Fallback xmlns="">
          <p:sp>
            <p:nvSpPr>
              <p:cNvPr id="30" name="文字方塊 29">
                <a:extLst>
                  <a:ext uri="{FF2B5EF4-FFF2-40B4-BE49-F238E27FC236}">
                    <a16:creationId xmlns:a16="http://schemas.microsoft.com/office/drawing/2014/main" id="{351566AD-01BE-40F7-AA9B-B9518794E041}"/>
                  </a:ext>
                </a:extLst>
              </p:cNvPr>
              <p:cNvSpPr txBox="1">
                <a:spLocks noRot="1" noChangeAspect="1" noMove="1" noResize="1" noEditPoints="1" noAdjustHandles="1" noChangeArrowheads="1" noChangeShapeType="1" noTextEdit="1"/>
              </p:cNvSpPr>
              <p:nvPr/>
            </p:nvSpPr>
            <p:spPr>
              <a:xfrm>
                <a:off x="2645121" y="5815761"/>
                <a:ext cx="6162649" cy="369332"/>
              </a:xfrm>
              <a:prstGeom prst="rect">
                <a:avLst/>
              </a:prstGeom>
              <a:blipFill>
                <a:blip r:embed="rId29"/>
                <a:stretch>
                  <a:fillRect l="-297" r="-791" b="-8197"/>
                </a:stretch>
              </a:blipFill>
            </p:spPr>
            <p:txBody>
              <a:bodyPr/>
              <a:lstStyle/>
              <a:p>
                <a:r>
                  <a:rPr lang="zh-TW" altLang="en-US">
                    <a:noFill/>
                  </a:rPr>
                  <a:t> </a:t>
                </a:r>
              </a:p>
            </p:txBody>
          </p:sp>
        </mc:Fallback>
      </mc:AlternateContent>
      <p:cxnSp>
        <p:nvCxnSpPr>
          <p:cNvPr id="39" name="直線接點 38">
            <a:extLst>
              <a:ext uri="{FF2B5EF4-FFF2-40B4-BE49-F238E27FC236}">
                <a16:creationId xmlns:a16="http://schemas.microsoft.com/office/drawing/2014/main" id="{F10AB255-E59B-45C0-858C-42ED29A7956C}"/>
              </a:ext>
            </a:extLst>
          </p:cNvPr>
          <p:cNvCxnSpPr/>
          <p:nvPr/>
        </p:nvCxnSpPr>
        <p:spPr>
          <a:xfrm flipV="1">
            <a:off x="6651959" y="358464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C077528-66B2-4163-9F60-BBC1C5DD25B7}"/>
                  </a:ext>
                </a:extLst>
              </p:cNvPr>
              <p:cNvSpPr txBox="1"/>
              <p:nvPr/>
            </p:nvSpPr>
            <p:spPr>
              <a:xfrm>
                <a:off x="2659964" y="6227997"/>
                <a:ext cx="61329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=1.0507009873554804934193349852946</m:t>
                      </m:r>
                    </m:oMath>
                  </m:oMathPara>
                </a14:m>
                <a:endParaRPr lang="zh-TW" altLang="en-US" sz="2400" dirty="0"/>
              </a:p>
            </p:txBody>
          </p:sp>
        </mc:Choice>
        <mc:Fallback xmlns="">
          <p:sp>
            <p:nvSpPr>
              <p:cNvPr id="40" name="文字方塊 39">
                <a:extLst>
                  <a:ext uri="{FF2B5EF4-FFF2-40B4-BE49-F238E27FC236}">
                    <a16:creationId xmlns:a16="http://schemas.microsoft.com/office/drawing/2014/main" id="{BC077528-66B2-4163-9F60-BBC1C5DD25B7}"/>
                  </a:ext>
                </a:extLst>
              </p:cNvPr>
              <p:cNvSpPr txBox="1">
                <a:spLocks noRot="1" noChangeAspect="1" noMove="1" noResize="1" noEditPoints="1" noAdjustHandles="1" noChangeArrowheads="1" noChangeShapeType="1" noTextEdit="1"/>
              </p:cNvSpPr>
              <p:nvPr/>
            </p:nvSpPr>
            <p:spPr>
              <a:xfrm>
                <a:off x="2659964" y="6227997"/>
                <a:ext cx="6132961" cy="369332"/>
              </a:xfrm>
              <a:prstGeom prst="rect">
                <a:avLst/>
              </a:prstGeom>
              <a:blipFill>
                <a:blip r:embed="rId30"/>
                <a:stretch>
                  <a:fillRect l="-795" r="-994" b="-8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137193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p:bldP spid="32" grpId="0"/>
      <p:bldP spid="30" grpId="0"/>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87EF6-86AC-437F-BF3F-55AA9715144F}"/>
              </a:ext>
            </a:extLst>
          </p:cNvPr>
          <p:cNvSpPr>
            <a:spLocks noGrp="1"/>
          </p:cNvSpPr>
          <p:nvPr>
            <p:ph type="title"/>
          </p:nvPr>
        </p:nvSpPr>
        <p:spPr/>
        <p:txBody>
          <a:bodyPr/>
          <a:lstStyle/>
          <a:p>
            <a:r>
              <a:rPr lang="en-US" altLang="zh-TW" dirty="0"/>
              <a:t>SELU</a:t>
            </a:r>
            <a:endParaRPr lang="zh-TW" altLang="en-US" dirty="0"/>
          </a:p>
        </p:txBody>
      </p:sp>
      <p:pic>
        <p:nvPicPr>
          <p:cNvPr id="7" name="內容版面配置區 6">
            <a:extLst>
              <a:ext uri="{FF2B5EF4-FFF2-40B4-BE49-F238E27FC236}">
                <a16:creationId xmlns:a16="http://schemas.microsoft.com/office/drawing/2014/main" id="{2A0BD6B4-BDD5-4271-9396-11DF402B1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083" y="307976"/>
            <a:ext cx="5667267" cy="3892549"/>
          </a:xfrm>
        </p:spPr>
      </p:pic>
      <p:sp>
        <p:nvSpPr>
          <p:cNvPr id="8" name="文字方塊 7">
            <a:extLst>
              <a:ext uri="{FF2B5EF4-FFF2-40B4-BE49-F238E27FC236}">
                <a16:creationId xmlns:a16="http://schemas.microsoft.com/office/drawing/2014/main" id="{648EE781-4514-44A1-8C1D-1CE86DDAAA2D}"/>
              </a:ext>
            </a:extLst>
          </p:cNvPr>
          <p:cNvSpPr txBox="1"/>
          <p:nvPr/>
        </p:nvSpPr>
        <p:spPr>
          <a:xfrm>
            <a:off x="257175" y="4383664"/>
            <a:ext cx="3943350" cy="461665"/>
          </a:xfrm>
          <a:prstGeom prst="rect">
            <a:avLst/>
          </a:prstGeom>
          <a:noFill/>
        </p:spPr>
        <p:txBody>
          <a:bodyPr wrap="square" rtlCol="0">
            <a:spAutoFit/>
          </a:bodyPr>
          <a:lstStyle/>
          <a:p>
            <a:r>
              <a:rPr lang="en-US" altLang="zh-TW" sz="2400" dirty="0"/>
              <a:t>Positive and negative values</a:t>
            </a:r>
            <a:endParaRPr lang="zh-TW" altLang="en-US" sz="2400" dirty="0"/>
          </a:p>
        </p:txBody>
      </p:sp>
      <p:sp>
        <p:nvSpPr>
          <p:cNvPr id="9" name="文字方塊 8">
            <a:extLst>
              <a:ext uri="{FF2B5EF4-FFF2-40B4-BE49-F238E27FC236}">
                <a16:creationId xmlns:a16="http://schemas.microsoft.com/office/drawing/2014/main" id="{E3EC843B-1A20-461E-A83F-FFBBE5370E2E}"/>
              </a:ext>
            </a:extLst>
          </p:cNvPr>
          <p:cNvSpPr txBox="1"/>
          <p:nvPr/>
        </p:nvSpPr>
        <p:spPr>
          <a:xfrm>
            <a:off x="842970" y="4884859"/>
            <a:ext cx="8786812" cy="461665"/>
          </a:xfrm>
          <a:prstGeom prst="rect">
            <a:avLst/>
          </a:prstGeom>
          <a:noFill/>
        </p:spPr>
        <p:txBody>
          <a:bodyPr wrap="square" rtlCol="0">
            <a:spAutoFit/>
          </a:bodyPr>
          <a:lstStyle/>
          <a:p>
            <a:r>
              <a:rPr lang="en-US" altLang="zh-TW" sz="2400" dirty="0"/>
              <a:t>The whole </a:t>
            </a:r>
            <a:r>
              <a:rPr lang="en-US" altLang="zh-TW" sz="2400" dirty="0" err="1"/>
              <a:t>ReLU</a:t>
            </a:r>
            <a:r>
              <a:rPr lang="en-US" altLang="zh-TW" sz="2400" dirty="0"/>
              <a:t> family has this property except the original </a:t>
            </a:r>
            <a:r>
              <a:rPr lang="en-US" altLang="zh-TW" sz="2400" dirty="0" err="1"/>
              <a:t>ReLU</a:t>
            </a:r>
            <a:r>
              <a:rPr lang="en-US" altLang="zh-TW" sz="2400" dirty="0"/>
              <a:t>.</a:t>
            </a:r>
            <a:endParaRPr lang="zh-TW" altLang="en-US" sz="2400" dirty="0"/>
          </a:p>
        </p:txBody>
      </p:sp>
      <p:sp>
        <p:nvSpPr>
          <p:cNvPr id="10" name="文字方塊 9">
            <a:extLst>
              <a:ext uri="{FF2B5EF4-FFF2-40B4-BE49-F238E27FC236}">
                <a16:creationId xmlns:a16="http://schemas.microsoft.com/office/drawing/2014/main" id="{D5D75CB8-1500-4A1F-B383-F17FB45BD2BC}"/>
              </a:ext>
            </a:extLst>
          </p:cNvPr>
          <p:cNvSpPr txBox="1"/>
          <p:nvPr/>
        </p:nvSpPr>
        <p:spPr>
          <a:xfrm>
            <a:off x="262045" y="5502439"/>
            <a:ext cx="2586038" cy="461665"/>
          </a:xfrm>
          <a:prstGeom prst="rect">
            <a:avLst/>
          </a:prstGeom>
          <a:noFill/>
        </p:spPr>
        <p:txBody>
          <a:bodyPr wrap="square" rtlCol="0">
            <a:spAutoFit/>
          </a:bodyPr>
          <a:lstStyle/>
          <a:p>
            <a:r>
              <a:rPr lang="en-US" altLang="zh-TW" sz="2400" dirty="0"/>
              <a:t>Saturation region</a:t>
            </a:r>
            <a:endParaRPr lang="zh-TW" altLang="en-US" sz="2400" dirty="0"/>
          </a:p>
        </p:txBody>
      </p:sp>
      <p:sp>
        <p:nvSpPr>
          <p:cNvPr id="11" name="文字方塊 10">
            <a:extLst>
              <a:ext uri="{FF2B5EF4-FFF2-40B4-BE49-F238E27FC236}">
                <a16:creationId xmlns:a16="http://schemas.microsoft.com/office/drawing/2014/main" id="{998CE32F-21BC-4873-A58E-7135EE36EF20}"/>
              </a:ext>
            </a:extLst>
          </p:cNvPr>
          <p:cNvSpPr txBox="1"/>
          <p:nvPr/>
        </p:nvSpPr>
        <p:spPr>
          <a:xfrm>
            <a:off x="3657600" y="5502440"/>
            <a:ext cx="3943350" cy="461665"/>
          </a:xfrm>
          <a:prstGeom prst="rect">
            <a:avLst/>
          </a:prstGeom>
          <a:noFill/>
        </p:spPr>
        <p:txBody>
          <a:bodyPr wrap="square" rtlCol="0">
            <a:spAutoFit/>
          </a:bodyPr>
          <a:lstStyle/>
          <a:p>
            <a:r>
              <a:rPr lang="en-US" altLang="zh-TW" sz="2400" dirty="0"/>
              <a:t>ELU also has this property </a:t>
            </a:r>
            <a:endParaRPr lang="zh-TW" altLang="en-US" sz="2400" dirty="0"/>
          </a:p>
        </p:txBody>
      </p:sp>
      <p:sp>
        <p:nvSpPr>
          <p:cNvPr id="12" name="文字方塊 11">
            <a:extLst>
              <a:ext uri="{FF2B5EF4-FFF2-40B4-BE49-F238E27FC236}">
                <a16:creationId xmlns:a16="http://schemas.microsoft.com/office/drawing/2014/main" id="{91C2280D-9CB6-4FBA-8098-A6CDB0084338}"/>
              </a:ext>
            </a:extLst>
          </p:cNvPr>
          <p:cNvSpPr txBox="1"/>
          <p:nvPr/>
        </p:nvSpPr>
        <p:spPr>
          <a:xfrm>
            <a:off x="257175" y="6088359"/>
            <a:ext cx="2902852" cy="461665"/>
          </a:xfrm>
          <a:prstGeom prst="rect">
            <a:avLst/>
          </a:prstGeom>
          <a:noFill/>
        </p:spPr>
        <p:txBody>
          <a:bodyPr wrap="square" rtlCol="0">
            <a:spAutoFit/>
          </a:bodyPr>
          <a:lstStyle/>
          <a:p>
            <a:r>
              <a:rPr lang="en-US" altLang="zh-TW" sz="2400" dirty="0"/>
              <a:t>Slope larger than 1</a:t>
            </a:r>
            <a:endParaRPr lang="zh-TW" altLang="en-US" sz="2400" dirty="0"/>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B90E1869-B98A-4FF9-9A87-44B2826C348D}"/>
                  </a:ext>
                </a:extLst>
              </p:cNvPr>
              <p:cNvSpPr txBox="1"/>
              <p:nvPr/>
            </p:nvSpPr>
            <p:spPr>
              <a:xfrm>
                <a:off x="7115106" y="1690689"/>
                <a:ext cx="961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3" name="文字方塊 12">
                <a:extLst>
                  <a:ext uri="{FF2B5EF4-FFF2-40B4-BE49-F238E27FC236}">
                    <a16:creationId xmlns:a16="http://schemas.microsoft.com/office/drawing/2014/main" id="{B90E1869-B98A-4FF9-9A87-44B2826C348D}"/>
                  </a:ext>
                </a:extLst>
              </p:cNvPr>
              <p:cNvSpPr txBox="1">
                <a:spLocks noRot="1" noChangeAspect="1" noMove="1" noResize="1" noEditPoints="1" noAdjustHandles="1" noChangeArrowheads="1" noChangeShapeType="1" noTextEdit="1"/>
              </p:cNvSpPr>
              <p:nvPr/>
            </p:nvSpPr>
            <p:spPr>
              <a:xfrm>
                <a:off x="7115106" y="1690689"/>
                <a:ext cx="961161" cy="369332"/>
              </a:xfrm>
              <a:prstGeom prst="rect">
                <a:avLst/>
              </a:prstGeom>
              <a:blipFill>
                <a:blip r:embed="rId3"/>
                <a:stretch>
                  <a:fillRect l="-3797" r="-316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0F2851D6-3C0F-469B-81BB-06012B0A471B}"/>
                  </a:ext>
                </a:extLst>
              </p:cNvPr>
              <p:cNvSpPr txBox="1"/>
              <p:nvPr/>
            </p:nvSpPr>
            <p:spPr>
              <a:xfrm>
                <a:off x="3339944" y="2933840"/>
                <a:ext cx="2105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14" name="文字方塊 13">
                <a:extLst>
                  <a:ext uri="{FF2B5EF4-FFF2-40B4-BE49-F238E27FC236}">
                    <a16:creationId xmlns:a16="http://schemas.microsoft.com/office/drawing/2014/main" id="{0F2851D6-3C0F-469B-81BB-06012B0A471B}"/>
                  </a:ext>
                </a:extLst>
              </p:cNvPr>
              <p:cNvSpPr txBox="1">
                <a:spLocks noRot="1" noChangeAspect="1" noMove="1" noResize="1" noEditPoints="1" noAdjustHandles="1" noChangeArrowheads="1" noChangeShapeType="1" noTextEdit="1"/>
              </p:cNvSpPr>
              <p:nvPr/>
            </p:nvSpPr>
            <p:spPr>
              <a:xfrm>
                <a:off x="3339944" y="2933840"/>
                <a:ext cx="2105769" cy="369332"/>
              </a:xfrm>
              <a:prstGeom prst="rect">
                <a:avLst/>
              </a:prstGeom>
              <a:blipFill>
                <a:blip r:embed="rId4"/>
                <a:stretch>
                  <a:fillRect l="-1739"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10A8246-CF5B-4749-83D3-F378AF53CB39}"/>
                  </a:ext>
                </a:extLst>
              </p:cNvPr>
              <p:cNvSpPr txBox="1"/>
              <p:nvPr/>
            </p:nvSpPr>
            <p:spPr>
              <a:xfrm>
                <a:off x="3516659" y="599124"/>
                <a:ext cx="27065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5" name="文字方塊 14">
                <a:extLst>
                  <a:ext uri="{FF2B5EF4-FFF2-40B4-BE49-F238E27FC236}">
                    <a16:creationId xmlns:a16="http://schemas.microsoft.com/office/drawing/2014/main" id="{310A8246-CF5B-4749-83D3-F378AF53CB39}"/>
                  </a:ext>
                </a:extLst>
              </p:cNvPr>
              <p:cNvSpPr txBox="1">
                <a:spLocks noRot="1" noChangeAspect="1" noMove="1" noResize="1" noEditPoints="1" noAdjustHandles="1" noChangeArrowheads="1" noChangeShapeType="1" noTextEdit="1"/>
              </p:cNvSpPr>
              <p:nvPr/>
            </p:nvSpPr>
            <p:spPr>
              <a:xfrm>
                <a:off x="3516659" y="599124"/>
                <a:ext cx="2706575" cy="369332"/>
              </a:xfrm>
              <a:prstGeom prst="rect">
                <a:avLst/>
              </a:prstGeom>
              <a:blipFill>
                <a:blip r:embed="rId5"/>
                <a:stretch>
                  <a:fillRect l="-1126"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07562F5-DEDC-47AA-A56A-86E88F022B13}"/>
                  </a:ext>
                </a:extLst>
              </p:cNvPr>
              <p:cNvSpPr txBox="1"/>
              <p:nvPr/>
            </p:nvSpPr>
            <p:spPr>
              <a:xfrm>
                <a:off x="3531502" y="1011360"/>
                <a:ext cx="27442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6" name="文字方塊 15">
                <a:extLst>
                  <a:ext uri="{FF2B5EF4-FFF2-40B4-BE49-F238E27FC236}">
                    <a16:creationId xmlns:a16="http://schemas.microsoft.com/office/drawing/2014/main" id="{707562F5-DEDC-47AA-A56A-86E88F022B13}"/>
                  </a:ext>
                </a:extLst>
              </p:cNvPr>
              <p:cNvSpPr txBox="1">
                <a:spLocks noRot="1" noChangeAspect="1" noMove="1" noResize="1" noEditPoints="1" noAdjustHandles="1" noChangeArrowheads="1" noChangeShapeType="1" noTextEdit="1"/>
              </p:cNvSpPr>
              <p:nvPr/>
            </p:nvSpPr>
            <p:spPr>
              <a:xfrm>
                <a:off x="3531502" y="1011360"/>
                <a:ext cx="2744213" cy="369332"/>
              </a:xfrm>
              <a:prstGeom prst="rect">
                <a:avLst/>
              </a:prstGeom>
              <a:blipFill>
                <a:blip r:embed="rId6"/>
                <a:stretch>
                  <a:fillRect l="-1111" b="-8333"/>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31FC35BB-B561-4FA0-A8E6-6A2CD6A1C043}"/>
              </a:ext>
            </a:extLst>
          </p:cNvPr>
          <p:cNvSpPr txBox="1"/>
          <p:nvPr/>
        </p:nvSpPr>
        <p:spPr>
          <a:xfrm>
            <a:off x="3657600" y="6088359"/>
            <a:ext cx="4857750" cy="461665"/>
          </a:xfrm>
          <a:prstGeom prst="rect">
            <a:avLst/>
          </a:prstGeom>
          <a:noFill/>
        </p:spPr>
        <p:txBody>
          <a:bodyPr wrap="square" rtlCol="0">
            <a:spAutoFit/>
          </a:bodyPr>
          <a:lstStyle/>
          <a:p>
            <a:r>
              <a:rPr lang="en-US" altLang="zh-TW" sz="2400" dirty="0"/>
              <a:t>Only SELU also has this property </a:t>
            </a:r>
            <a:endParaRPr lang="zh-TW" altLang="en-US" sz="2400" dirty="0"/>
          </a:p>
        </p:txBody>
      </p:sp>
      <p:sp>
        <p:nvSpPr>
          <p:cNvPr id="18" name="箭號: 向右 17">
            <a:extLst>
              <a:ext uri="{FF2B5EF4-FFF2-40B4-BE49-F238E27FC236}">
                <a16:creationId xmlns:a16="http://schemas.microsoft.com/office/drawing/2014/main" id="{865F532F-1EFB-423D-990C-4CB4B97FD56A}"/>
              </a:ext>
            </a:extLst>
          </p:cNvPr>
          <p:cNvSpPr/>
          <p:nvPr/>
        </p:nvSpPr>
        <p:spPr>
          <a:xfrm>
            <a:off x="385763" y="4884859"/>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箭號: 向右 18">
            <a:extLst>
              <a:ext uri="{FF2B5EF4-FFF2-40B4-BE49-F238E27FC236}">
                <a16:creationId xmlns:a16="http://schemas.microsoft.com/office/drawing/2014/main" id="{C0B817CF-DC76-40FA-971A-1BF148E9520D}"/>
              </a:ext>
            </a:extLst>
          </p:cNvPr>
          <p:cNvSpPr/>
          <p:nvPr/>
        </p:nvSpPr>
        <p:spPr>
          <a:xfrm>
            <a:off x="3024238" y="5529663"/>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3A1A8D92-A7C7-4F4E-9BF2-B75A812B6EC1}"/>
              </a:ext>
            </a:extLst>
          </p:cNvPr>
          <p:cNvSpPr/>
          <p:nvPr/>
        </p:nvSpPr>
        <p:spPr>
          <a:xfrm>
            <a:off x="3024237" y="6088358"/>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50605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7" grpId="0"/>
      <p:bldP spid="18" grpId="0" animBg="1"/>
      <p:bldP spid="19"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46159"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46160"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46161"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46162"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46163"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46164"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46165"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46166"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6167"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46168"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46169"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smtClean="0">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b="0" i="1" smtClean="0">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13479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1347933" cy="369332"/>
              </a:xfrm>
              <a:prstGeom prst="rect">
                <a:avLst/>
              </a:prstGeom>
              <a:blipFill>
                <a:blip r:embed="rId28"/>
                <a:stretch>
                  <a:fillRect l="-4525"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BBCDE115-FCBF-4F22-B3F2-7964F3455FEC}"/>
                  </a:ext>
                </a:extLst>
              </p:cNvPr>
              <p:cNvSpPr txBox="1"/>
              <p:nvPr/>
            </p:nvSpPr>
            <p:spPr>
              <a:xfrm>
                <a:off x="3993904" y="677118"/>
                <a:ext cx="2106410"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e>
                          </m:d>
                        </m:e>
                      </m:nary>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oMath>
                  </m:oMathPara>
                </a14:m>
                <a:endParaRPr lang="zh-TW" altLang="en-US" sz="2400" dirty="0"/>
              </a:p>
            </p:txBody>
          </p:sp>
        </mc:Choice>
        <mc:Fallback xmlns="">
          <p:sp>
            <p:nvSpPr>
              <p:cNvPr id="46" name="文字方塊 45">
                <a:extLst>
                  <a:ext uri="{FF2B5EF4-FFF2-40B4-BE49-F238E27FC236}">
                    <a16:creationId xmlns:a16="http://schemas.microsoft.com/office/drawing/2014/main" id="{BBCDE115-FCBF-4F22-B3F2-7964F3455FEC}"/>
                  </a:ext>
                </a:extLst>
              </p:cNvPr>
              <p:cNvSpPr txBox="1">
                <a:spLocks noRot="1" noChangeAspect="1" noMove="1" noResize="1" noEditPoints="1" noAdjustHandles="1" noChangeArrowheads="1" noChangeShapeType="1" noTextEdit="1"/>
              </p:cNvSpPr>
              <p:nvPr/>
            </p:nvSpPr>
            <p:spPr>
              <a:xfrm>
                <a:off x="3993904" y="677118"/>
                <a:ext cx="2106410" cy="1038489"/>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C2BAEE3A-7CD7-402D-BC12-760327EF5285}"/>
                  </a:ext>
                </a:extLst>
              </p:cNvPr>
              <p:cNvSpPr txBox="1"/>
              <p:nvPr/>
            </p:nvSpPr>
            <p:spPr>
              <a:xfrm>
                <a:off x="4945944" y="1331570"/>
                <a:ext cx="56119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oMath>
                  </m:oMathPara>
                </a14:m>
                <a:endParaRPr lang="zh-TW" altLang="en-US" sz="2400" dirty="0"/>
              </a:p>
            </p:txBody>
          </p:sp>
        </mc:Choice>
        <mc:Fallback xmlns="">
          <p:sp>
            <p:nvSpPr>
              <p:cNvPr id="47" name="文字方塊 46">
                <a:extLst>
                  <a:ext uri="{FF2B5EF4-FFF2-40B4-BE49-F238E27FC236}">
                    <a16:creationId xmlns:a16="http://schemas.microsoft.com/office/drawing/2014/main" id="{C2BAEE3A-7CD7-402D-BC12-760327EF5285}"/>
                  </a:ext>
                </a:extLst>
              </p:cNvPr>
              <p:cNvSpPr txBox="1">
                <a:spLocks noRot="1" noChangeAspect="1" noMove="1" noResize="1" noEditPoints="1" noAdjustHandles="1" noChangeArrowheads="1" noChangeShapeType="1" noTextEdit="1"/>
              </p:cNvSpPr>
              <p:nvPr/>
            </p:nvSpPr>
            <p:spPr>
              <a:xfrm>
                <a:off x="4945944" y="1331570"/>
                <a:ext cx="561190" cy="461665"/>
              </a:xfrm>
              <a:prstGeom prst="rect">
                <a:avLst/>
              </a:prstGeom>
              <a:blipFill>
                <a:blip r:embed="rId30"/>
                <a:stretch>
                  <a:fillRect b="-7895"/>
                </a:stretch>
              </a:blipFill>
            </p:spPr>
            <p:txBody>
              <a:bodyPr/>
              <a:lstStyle/>
              <a:p>
                <a:r>
                  <a:rPr lang="zh-TW" altLang="en-US">
                    <a:noFill/>
                  </a:rPr>
                  <a:t> </a:t>
                </a:r>
              </a:p>
            </p:txBody>
          </p:sp>
        </mc:Fallback>
      </mc:AlternateContent>
      <p:cxnSp>
        <p:nvCxnSpPr>
          <p:cNvPr id="48" name="直線接點 47">
            <a:extLst>
              <a:ext uri="{FF2B5EF4-FFF2-40B4-BE49-F238E27FC236}">
                <a16:creationId xmlns:a16="http://schemas.microsoft.com/office/drawing/2014/main" id="{5BB16694-B553-4BFA-ACE3-BEA73E722880}"/>
              </a:ext>
            </a:extLst>
          </p:cNvPr>
          <p:cNvCxnSpPr/>
          <p:nvPr/>
        </p:nvCxnSpPr>
        <p:spPr>
          <a:xfrm>
            <a:off x="4895303" y="1447151"/>
            <a:ext cx="6430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B8B8A0A6-8ACD-41BB-AD62-41C640EB7ECC}"/>
                  </a:ext>
                </a:extLst>
              </p:cNvPr>
              <p:cNvSpPr txBox="1"/>
              <p:nvPr/>
            </p:nvSpPr>
            <p:spPr>
              <a:xfrm>
                <a:off x="5451653" y="695517"/>
                <a:ext cx="2932241"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nary>
                    </m:oMath>
                  </m:oMathPara>
                </a14:m>
                <a:endParaRPr lang="zh-TW" altLang="en-US" sz="2400" dirty="0"/>
              </a:p>
            </p:txBody>
          </p:sp>
        </mc:Choice>
        <mc:Fallback xmlns="">
          <p:sp>
            <p:nvSpPr>
              <p:cNvPr id="50" name="文字方塊 49">
                <a:extLst>
                  <a:ext uri="{FF2B5EF4-FFF2-40B4-BE49-F238E27FC236}">
                    <a16:creationId xmlns:a16="http://schemas.microsoft.com/office/drawing/2014/main" id="{B8B8A0A6-8ACD-41BB-AD62-41C640EB7ECC}"/>
                  </a:ext>
                </a:extLst>
              </p:cNvPr>
              <p:cNvSpPr txBox="1">
                <a:spLocks noRot="1" noChangeAspect="1" noMove="1" noResize="1" noEditPoints="1" noAdjustHandles="1" noChangeArrowheads="1" noChangeShapeType="1" noTextEdit="1"/>
              </p:cNvSpPr>
              <p:nvPr/>
            </p:nvSpPr>
            <p:spPr>
              <a:xfrm>
                <a:off x="5451653" y="695517"/>
                <a:ext cx="2932241" cy="1038489"/>
              </a:xfrm>
              <a:prstGeom prst="rect">
                <a:avLst/>
              </a:prstGeom>
              <a:blipFill>
                <a:blip r:embed="rId3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ED0331BC-F14B-423A-9A38-3EFDDB2CFCD5}"/>
                  </a:ext>
                </a:extLst>
              </p:cNvPr>
              <p:cNvSpPr txBox="1"/>
              <p:nvPr/>
            </p:nvSpPr>
            <p:spPr>
              <a:xfrm>
                <a:off x="7622620" y="1038545"/>
                <a:ext cx="139843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𝜇</m:t>
                          </m:r>
                        </m:e>
                        <m:sub>
                          <m:r>
                            <a:rPr lang="en-US" altLang="zh-TW" sz="2400" b="0" i="1" smtClean="0">
                              <a:latin typeface="Cambria Math" panose="02040503050406030204" pitchFamily="18" charset="0"/>
                            </a:rPr>
                            <m:t>𝑤</m:t>
                          </m:r>
                        </m:sub>
                      </m:sSub>
                    </m:oMath>
                  </m:oMathPara>
                </a14:m>
                <a:endParaRPr lang="zh-TW" altLang="en-US" sz="2400" dirty="0"/>
              </a:p>
            </p:txBody>
          </p:sp>
        </mc:Choice>
        <mc:Fallback xmlns="">
          <p:sp>
            <p:nvSpPr>
              <p:cNvPr id="51" name="文字方塊 50">
                <a:extLst>
                  <a:ext uri="{FF2B5EF4-FFF2-40B4-BE49-F238E27FC236}">
                    <a16:creationId xmlns:a16="http://schemas.microsoft.com/office/drawing/2014/main" id="{ED0331BC-F14B-423A-9A38-3EFDDB2CFCD5}"/>
                  </a:ext>
                </a:extLst>
              </p:cNvPr>
              <p:cNvSpPr txBox="1">
                <a:spLocks noRot="1" noChangeAspect="1" noMove="1" noResize="1" noEditPoints="1" noAdjustHandles="1" noChangeArrowheads="1" noChangeShapeType="1" noTextEdit="1"/>
              </p:cNvSpPr>
              <p:nvPr/>
            </p:nvSpPr>
            <p:spPr>
              <a:xfrm>
                <a:off x="7622620" y="1038545"/>
                <a:ext cx="1398439" cy="369332"/>
              </a:xfrm>
              <a:prstGeom prst="rect">
                <a:avLst/>
              </a:prstGeom>
              <a:blipFill>
                <a:blip r:embed="rId32"/>
                <a:stretch>
                  <a:fillRect l="-870" b="-22951"/>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95698" y="2382286"/>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57" name="文字方塊 56">
            <a:extLst>
              <a:ext uri="{FF2B5EF4-FFF2-40B4-BE49-F238E27FC236}">
                <a16:creationId xmlns:a16="http://schemas.microsoft.com/office/drawing/2014/main" id="{F52D6662-AD4D-42C1-A0EF-8D5E378AFE3C}"/>
              </a:ext>
            </a:extLst>
          </p:cNvPr>
          <p:cNvSpPr txBox="1"/>
          <p:nvPr/>
        </p:nvSpPr>
        <p:spPr>
          <a:xfrm>
            <a:off x="7678346" y="1462060"/>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5" name="文字方塊 54">
            <a:extLst>
              <a:ext uri="{FF2B5EF4-FFF2-40B4-BE49-F238E27FC236}">
                <a16:creationId xmlns:a16="http://schemas.microsoft.com/office/drawing/2014/main" id="{F72BA7C6-2FA6-492D-AFD0-7932578CA203}"/>
              </a:ext>
            </a:extLst>
          </p:cNvPr>
          <p:cNvSpPr txBox="1"/>
          <p:nvPr/>
        </p:nvSpPr>
        <p:spPr>
          <a:xfrm>
            <a:off x="249382" y="6319977"/>
            <a:ext cx="3584771" cy="461665"/>
          </a:xfrm>
          <a:prstGeom prst="rect">
            <a:avLst/>
          </a:prstGeom>
          <a:noFill/>
        </p:spPr>
        <p:txBody>
          <a:bodyPr wrap="square" rtlCol="0">
            <a:spAutoFit/>
          </a:bodyPr>
          <a:lstStyle/>
          <a:p>
            <a:r>
              <a:rPr lang="en-US" altLang="zh-TW" sz="2400" dirty="0">
                <a:solidFill>
                  <a:srgbClr val="FF0000"/>
                </a:solidFill>
              </a:rPr>
              <a:t>Do not have to be Gaussian</a:t>
            </a:r>
            <a:endParaRPr lang="zh-TW" altLang="en-US" sz="2400" dirty="0">
              <a:solidFill>
                <a:srgbClr val="FF0000"/>
              </a:solidFill>
            </a:endParaRPr>
          </a:p>
        </p:txBody>
      </p:sp>
      <p:sp>
        <p:nvSpPr>
          <p:cNvPr id="44" name="文字方塊 43">
            <a:extLst>
              <a:ext uri="{FF2B5EF4-FFF2-40B4-BE49-F238E27FC236}">
                <a16:creationId xmlns:a16="http://schemas.microsoft.com/office/drawing/2014/main" id="{A6FB9AE5-F604-414C-8599-94157EA018DC}"/>
              </a:ext>
            </a:extLst>
          </p:cNvPr>
          <p:cNvSpPr txBox="1"/>
          <p:nvPr/>
        </p:nvSpPr>
        <p:spPr>
          <a:xfrm>
            <a:off x="8321839" y="1458725"/>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Tree>
    <p:extLst>
      <p:ext uri="{BB962C8B-B14F-4D97-AF65-F5344CB8AC3E}">
        <p14:creationId xmlns:p14="http://schemas.microsoft.com/office/powerpoint/2010/main" val="3450228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6" grpId="0"/>
      <p:bldP spid="47" grpId="0"/>
      <p:bldP spid="50" grpId="0"/>
      <p:bldP spid="51" grpId="0"/>
      <p:bldP spid="49" grpId="0"/>
      <p:bldP spid="56" grpId="0"/>
      <p:bldP spid="57" grpId="0"/>
      <p:bldP spid="55"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64446"/>
            <a:ext cx="7772400" cy="2387600"/>
          </a:xfrm>
        </p:spPr>
        <p:txBody>
          <a:bodyPr>
            <a:noAutofit/>
          </a:bodyPr>
          <a:lstStyle/>
          <a:p>
            <a:r>
              <a:rPr lang="en-US" altLang="zh-TW" dirty="0"/>
              <a:t>Part I:</a:t>
            </a:r>
            <a:br>
              <a:rPr lang="en-US" altLang="zh-TW" dirty="0"/>
            </a:br>
            <a:r>
              <a:rPr lang="en-US" altLang="zh-TW" dirty="0"/>
              <a:t>Poor Results on </a:t>
            </a:r>
            <a:br>
              <a:rPr lang="en-US" altLang="zh-TW" dirty="0"/>
            </a:br>
            <a:r>
              <a:rPr lang="en-US" altLang="zh-TW" b="1" i="1" dirty="0"/>
              <a:t>Training </a:t>
            </a:r>
            <a:r>
              <a:rPr lang="en-US" altLang="zh-TW" dirty="0"/>
              <a:t>Data?</a:t>
            </a:r>
            <a:endParaRPr lang="zh-TW" altLang="en-US" dirty="0"/>
          </a:p>
        </p:txBody>
      </p:sp>
    </p:spTree>
    <p:extLst>
      <p:ext uri="{BB962C8B-B14F-4D97-AF65-F5344CB8AC3E}">
        <p14:creationId xmlns:p14="http://schemas.microsoft.com/office/powerpoint/2010/main" val="88150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47183"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47184"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47185"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47186"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47187"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47188"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47189"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47190"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7191"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47192"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47193"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9436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943655" cy="369332"/>
              </a:xfrm>
              <a:prstGeom prst="rect">
                <a:avLst/>
              </a:prstGeom>
              <a:blipFill>
                <a:blip r:embed="rId28"/>
                <a:stretch>
                  <a:fillRect l="-7097" r="-7742"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1D9D6726-6045-4630-B2AB-32298AA1BF3D}"/>
                  </a:ext>
                </a:extLst>
              </p:cNvPr>
              <p:cNvSpPr txBox="1"/>
              <p:nvPr/>
            </p:nvSpPr>
            <p:spPr>
              <a:xfrm>
                <a:off x="4088362" y="727705"/>
                <a:ext cx="24522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𝑧</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𝜇</m:t>
                                      </m:r>
                                    </m:e>
                                    <m:sub>
                                      <m:r>
                                        <a:rPr lang="en-US" altLang="zh-TW" sz="2400" i="1">
                                          <a:latin typeface="Cambria Math" panose="02040503050406030204" pitchFamily="18" charset="0"/>
                                        </a:rPr>
                                        <m:t>𝑧</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3" name="文字方塊 52">
                <a:extLst>
                  <a:ext uri="{FF2B5EF4-FFF2-40B4-BE49-F238E27FC236}">
                    <a16:creationId xmlns:a16="http://schemas.microsoft.com/office/drawing/2014/main" id="{1D9D6726-6045-4630-B2AB-32298AA1BF3D}"/>
                  </a:ext>
                </a:extLst>
              </p:cNvPr>
              <p:cNvSpPr txBox="1">
                <a:spLocks noRot="1" noChangeAspect="1" noMove="1" noResize="1" noEditPoints="1" noAdjustHandles="1" noChangeArrowheads="1" noChangeShapeType="1" noTextEdit="1"/>
              </p:cNvSpPr>
              <p:nvPr/>
            </p:nvSpPr>
            <p:spPr>
              <a:xfrm>
                <a:off x="4088362" y="727705"/>
                <a:ext cx="2452210" cy="369332"/>
              </a:xfrm>
              <a:prstGeom prst="rect">
                <a:avLst/>
              </a:prstGeom>
              <a:blipFill>
                <a:blip r:embed="rId29"/>
                <a:stretch>
                  <a:fillRect l="-1493"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23B5F127-A626-445A-9DE2-28BF7544BA9F}"/>
                  </a:ext>
                </a:extLst>
              </p:cNvPr>
              <p:cNvSpPr txBox="1"/>
              <p:nvPr/>
            </p:nvSpPr>
            <p:spPr>
              <a:xfrm>
                <a:off x="6549572" y="727705"/>
                <a:ext cx="11101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4" name="文字方塊 53">
                <a:extLst>
                  <a:ext uri="{FF2B5EF4-FFF2-40B4-BE49-F238E27FC236}">
                    <a16:creationId xmlns:a16="http://schemas.microsoft.com/office/drawing/2014/main" id="{23B5F127-A626-445A-9DE2-28BF7544BA9F}"/>
                  </a:ext>
                </a:extLst>
              </p:cNvPr>
              <p:cNvSpPr txBox="1">
                <a:spLocks noRot="1" noChangeAspect="1" noMove="1" noResize="1" noEditPoints="1" noAdjustHandles="1" noChangeArrowheads="1" noChangeShapeType="1" noTextEdit="1"/>
              </p:cNvSpPr>
              <p:nvPr/>
            </p:nvSpPr>
            <p:spPr>
              <a:xfrm>
                <a:off x="6549572" y="727705"/>
                <a:ext cx="1110176" cy="369332"/>
              </a:xfrm>
              <a:prstGeom prst="rect">
                <a:avLst/>
              </a:prstGeom>
              <a:blipFill>
                <a:blip r:embed="rId30"/>
                <a:stretch>
                  <a:fillRect l="-2732" b="-6557"/>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74528" y="2415328"/>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517B3C52-D899-4FE3-BC53-F1A342D1876B}"/>
                  </a:ext>
                </a:extLst>
              </p:cNvPr>
              <p:cNvSpPr txBox="1"/>
              <p:nvPr/>
            </p:nvSpPr>
            <p:spPr>
              <a:xfrm>
                <a:off x="4429434" y="1322797"/>
                <a:ext cx="3651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8" name="文字方塊 57">
                <a:extLst>
                  <a:ext uri="{FF2B5EF4-FFF2-40B4-BE49-F238E27FC236}">
                    <a16:creationId xmlns:a16="http://schemas.microsoft.com/office/drawing/2014/main" id="{517B3C52-D899-4FE3-BC53-F1A342D1876B}"/>
                  </a:ext>
                </a:extLst>
              </p:cNvPr>
              <p:cNvSpPr txBox="1">
                <a:spLocks noRot="1" noChangeAspect="1" noMove="1" noResize="1" noEditPoints="1" noAdjustHandles="1" noChangeArrowheads="1" noChangeShapeType="1" noTextEdit="1"/>
              </p:cNvSpPr>
              <p:nvPr/>
            </p:nvSpPr>
            <p:spPr>
              <a:xfrm>
                <a:off x="4429434" y="1322797"/>
                <a:ext cx="3651769" cy="369332"/>
              </a:xfrm>
              <a:prstGeom prst="rect">
                <a:avLst/>
              </a:prstGeom>
              <a:blipFill>
                <a:blip r:embed="rId31"/>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9E300BCC-1750-4382-9396-2F3D5D5EEAF9}"/>
                  </a:ext>
                </a:extLst>
              </p:cNvPr>
              <p:cNvSpPr txBox="1"/>
              <p:nvPr/>
            </p:nvSpPr>
            <p:spPr>
              <a:xfrm>
                <a:off x="3506609" y="2971355"/>
                <a:ext cx="1587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9" name="文字方塊 58">
                <a:extLst>
                  <a:ext uri="{FF2B5EF4-FFF2-40B4-BE49-F238E27FC236}">
                    <a16:creationId xmlns:a16="http://schemas.microsoft.com/office/drawing/2014/main" id="{9E300BCC-1750-4382-9396-2F3D5D5EEAF9}"/>
                  </a:ext>
                </a:extLst>
              </p:cNvPr>
              <p:cNvSpPr txBox="1">
                <a:spLocks noRot="1" noChangeAspect="1" noMove="1" noResize="1" noEditPoints="1" noAdjustHandles="1" noChangeArrowheads="1" noChangeShapeType="1" noTextEdit="1"/>
              </p:cNvSpPr>
              <p:nvPr/>
            </p:nvSpPr>
            <p:spPr>
              <a:xfrm>
                <a:off x="3506609" y="2971355"/>
                <a:ext cx="1587038" cy="369332"/>
              </a:xfrm>
              <a:prstGeom prst="rect">
                <a:avLst/>
              </a:prstGeom>
              <a:blipFill>
                <a:blip r:embed="rId32"/>
                <a:stretch>
                  <a:fillRect l="-383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36C140B3-A54C-4F1C-A708-8B689B98063A}"/>
                  </a:ext>
                </a:extLst>
              </p:cNvPr>
              <p:cNvSpPr txBox="1"/>
              <p:nvPr/>
            </p:nvSpPr>
            <p:spPr>
              <a:xfrm>
                <a:off x="5093647" y="2968475"/>
                <a:ext cx="22997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e>
                      </m:d>
                    </m:oMath>
                  </m:oMathPara>
                </a14:m>
                <a:endParaRPr lang="zh-TW" altLang="en-US" sz="2400" dirty="0"/>
              </a:p>
            </p:txBody>
          </p:sp>
        </mc:Choice>
        <mc:Fallback xmlns="">
          <p:sp>
            <p:nvSpPr>
              <p:cNvPr id="60" name="文字方塊 59">
                <a:extLst>
                  <a:ext uri="{FF2B5EF4-FFF2-40B4-BE49-F238E27FC236}">
                    <a16:creationId xmlns:a16="http://schemas.microsoft.com/office/drawing/2014/main" id="{36C140B3-A54C-4F1C-A708-8B689B98063A}"/>
                  </a:ext>
                </a:extLst>
              </p:cNvPr>
              <p:cNvSpPr txBox="1">
                <a:spLocks noRot="1" noChangeAspect="1" noMove="1" noResize="1" noEditPoints="1" noAdjustHandles="1" noChangeArrowheads="1" noChangeShapeType="1" noTextEdit="1"/>
              </p:cNvSpPr>
              <p:nvPr/>
            </p:nvSpPr>
            <p:spPr>
              <a:xfrm>
                <a:off x="5093647" y="2968475"/>
                <a:ext cx="2299797" cy="369332"/>
              </a:xfrm>
              <a:prstGeom prst="rect">
                <a:avLst/>
              </a:prstGeom>
              <a:blipFill>
                <a:blip r:embed="rId33"/>
                <a:stretch>
                  <a:fillRect l="-106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1D0E8839-7011-4126-9C05-3B40723442DF}"/>
                  </a:ext>
                </a:extLst>
              </p:cNvPr>
              <p:cNvSpPr txBox="1"/>
              <p:nvPr/>
            </p:nvSpPr>
            <p:spPr>
              <a:xfrm>
                <a:off x="7383387" y="2965595"/>
                <a:ext cx="14948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61" name="文字方塊 60">
                <a:extLst>
                  <a:ext uri="{FF2B5EF4-FFF2-40B4-BE49-F238E27FC236}">
                    <a16:creationId xmlns:a16="http://schemas.microsoft.com/office/drawing/2014/main" id="{1D0E8839-7011-4126-9C05-3B40723442DF}"/>
                  </a:ext>
                </a:extLst>
              </p:cNvPr>
              <p:cNvSpPr txBox="1">
                <a:spLocks noRot="1" noChangeAspect="1" noMove="1" noResize="1" noEditPoints="1" noAdjustHandles="1" noChangeArrowheads="1" noChangeShapeType="1" noTextEdit="1"/>
              </p:cNvSpPr>
              <p:nvPr/>
            </p:nvSpPr>
            <p:spPr>
              <a:xfrm>
                <a:off x="7383387" y="2965595"/>
                <a:ext cx="1494896" cy="369332"/>
              </a:xfrm>
              <a:prstGeom prst="rect">
                <a:avLst/>
              </a:prstGeom>
              <a:blipFill>
                <a:blip r:embed="rId34"/>
                <a:stretch>
                  <a:fillRect l="-1633" r="-1224"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8028DD51-2125-40B3-997C-A7D4BF3DB815}"/>
                  </a:ext>
                </a:extLst>
              </p:cNvPr>
              <p:cNvSpPr txBox="1"/>
              <p:nvPr/>
            </p:nvSpPr>
            <p:spPr>
              <a:xfrm>
                <a:off x="3506609" y="3469588"/>
                <a:ext cx="1666162"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𝑗</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e>
                      </m:d>
                    </m:oMath>
                  </m:oMathPara>
                </a14:m>
                <a:endParaRPr lang="zh-TW" altLang="en-US" sz="2400" dirty="0"/>
              </a:p>
            </p:txBody>
          </p:sp>
        </mc:Choice>
        <mc:Fallback xmlns="">
          <p:sp>
            <p:nvSpPr>
              <p:cNvPr id="62" name="文字方塊 61">
                <a:extLst>
                  <a:ext uri="{FF2B5EF4-FFF2-40B4-BE49-F238E27FC236}">
                    <a16:creationId xmlns:a16="http://schemas.microsoft.com/office/drawing/2014/main" id="{8028DD51-2125-40B3-997C-A7D4BF3DB815}"/>
                  </a:ext>
                </a:extLst>
              </p:cNvPr>
              <p:cNvSpPr txBox="1">
                <a:spLocks noRot="1" noChangeAspect="1" noMove="1" noResize="1" noEditPoints="1" noAdjustHandles="1" noChangeArrowheads="1" noChangeShapeType="1" noTextEdit="1"/>
              </p:cNvSpPr>
              <p:nvPr/>
            </p:nvSpPr>
            <p:spPr>
              <a:xfrm>
                <a:off x="3506609" y="3469588"/>
                <a:ext cx="1666162" cy="425501"/>
              </a:xfrm>
              <a:prstGeom prst="rect">
                <a:avLst/>
              </a:prstGeom>
              <a:blipFill>
                <a:blip r:embed="rId3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724E87F-D34D-4942-B5A2-5524A8DC06B7}"/>
                  </a:ext>
                </a:extLst>
              </p:cNvPr>
              <p:cNvSpPr txBox="1"/>
              <p:nvPr/>
            </p:nvSpPr>
            <p:spPr>
              <a:xfrm>
                <a:off x="5142075" y="3506062"/>
                <a:ext cx="2400721"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𝑖</m:t>
                              </m:r>
                            </m:sub>
                          </m:sSub>
                        </m:e>
                      </m:d>
                      <m:r>
                        <a:rPr lang="en-US" altLang="zh-TW" sz="2400" i="1">
                          <a:latin typeface="Cambria Math" panose="02040503050406030204" pitchFamily="18" charset="0"/>
                        </a:rPr>
                        <m:t>𝐸</m:t>
                      </m:r>
                      <m:d>
                        <m:dPr>
                          <m:begChr m:val="["/>
                          <m:endChr m:val="]"/>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𝑗</m:t>
                              </m:r>
                            </m:sub>
                          </m:sSub>
                        </m:e>
                      </m:d>
                    </m:oMath>
                  </m:oMathPara>
                </a14:m>
                <a:endParaRPr lang="zh-TW" altLang="en-US" sz="2400" dirty="0"/>
              </a:p>
            </p:txBody>
          </p:sp>
        </mc:Choice>
        <mc:Fallback xmlns="">
          <p:sp>
            <p:nvSpPr>
              <p:cNvPr id="63" name="文字方塊 62">
                <a:extLst>
                  <a:ext uri="{FF2B5EF4-FFF2-40B4-BE49-F238E27FC236}">
                    <a16:creationId xmlns:a16="http://schemas.microsoft.com/office/drawing/2014/main" id="{E724E87F-D34D-4942-B5A2-5524A8DC06B7}"/>
                  </a:ext>
                </a:extLst>
              </p:cNvPr>
              <p:cNvSpPr txBox="1">
                <a:spLocks noRot="1" noChangeAspect="1" noMove="1" noResize="1" noEditPoints="1" noAdjustHandles="1" noChangeArrowheads="1" noChangeShapeType="1" noTextEdit="1"/>
              </p:cNvSpPr>
              <p:nvPr/>
            </p:nvSpPr>
            <p:spPr>
              <a:xfrm>
                <a:off x="5142075" y="3506062"/>
                <a:ext cx="2400721" cy="425501"/>
              </a:xfrm>
              <a:prstGeom prst="rect">
                <a:avLst/>
              </a:prstGeom>
              <a:blipFill>
                <a:blip r:embed="rId3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754D3134-C36B-4E6E-8D38-FFD34380401E}"/>
                  </a:ext>
                </a:extLst>
              </p:cNvPr>
              <p:cNvSpPr txBox="1"/>
              <p:nvPr/>
            </p:nvSpPr>
            <p:spPr>
              <a:xfrm>
                <a:off x="7597587" y="3548679"/>
                <a:ext cx="5535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=0</m:t>
                      </m:r>
                    </m:oMath>
                  </m:oMathPara>
                </a14:m>
                <a:endParaRPr lang="zh-TW" altLang="en-US" sz="2400" dirty="0"/>
              </a:p>
            </p:txBody>
          </p:sp>
        </mc:Choice>
        <mc:Fallback xmlns="">
          <p:sp>
            <p:nvSpPr>
              <p:cNvPr id="64" name="文字方塊 63">
                <a:extLst>
                  <a:ext uri="{FF2B5EF4-FFF2-40B4-BE49-F238E27FC236}">
                    <a16:creationId xmlns:a16="http://schemas.microsoft.com/office/drawing/2014/main" id="{754D3134-C36B-4E6E-8D38-FFD34380401E}"/>
                  </a:ext>
                </a:extLst>
              </p:cNvPr>
              <p:cNvSpPr txBox="1">
                <a:spLocks noRot="1" noChangeAspect="1" noMove="1" noResize="1" noEditPoints="1" noAdjustHandles="1" noChangeArrowheads="1" noChangeShapeType="1" noTextEdit="1"/>
              </p:cNvSpPr>
              <p:nvPr/>
            </p:nvSpPr>
            <p:spPr>
              <a:xfrm>
                <a:off x="7597587" y="3548679"/>
                <a:ext cx="553548" cy="369332"/>
              </a:xfrm>
              <a:prstGeom prst="rect">
                <a:avLst/>
              </a:prstGeom>
              <a:blipFill>
                <a:blip r:embed="rId37"/>
                <a:stretch>
                  <a:fillRect l="-5495" r="-131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3F8B7C83-4BF2-4FBB-A1F6-72D8E269B01D}"/>
                  </a:ext>
                </a:extLst>
              </p:cNvPr>
              <p:cNvSpPr txBox="1"/>
              <p:nvPr/>
            </p:nvSpPr>
            <p:spPr>
              <a:xfrm>
                <a:off x="4477332" y="1773844"/>
                <a:ext cx="193110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55" name="文字方塊 54">
                <a:extLst>
                  <a:ext uri="{FF2B5EF4-FFF2-40B4-BE49-F238E27FC236}">
                    <a16:creationId xmlns:a16="http://schemas.microsoft.com/office/drawing/2014/main" id="{3F8B7C83-4BF2-4FBB-A1F6-72D8E269B01D}"/>
                  </a:ext>
                </a:extLst>
              </p:cNvPr>
              <p:cNvSpPr txBox="1">
                <a:spLocks noRot="1" noChangeAspect="1" noMove="1" noResize="1" noEditPoints="1" noAdjustHandles="1" noChangeArrowheads="1" noChangeShapeType="1" noTextEdit="1"/>
              </p:cNvSpPr>
              <p:nvPr/>
            </p:nvSpPr>
            <p:spPr>
              <a:xfrm>
                <a:off x="4477332" y="1773844"/>
                <a:ext cx="1931106" cy="1038489"/>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37D69151-513E-4D2B-B095-8F5874F765DD}"/>
                  </a:ext>
                </a:extLst>
              </p:cNvPr>
              <p:cNvSpPr txBox="1"/>
              <p:nvPr/>
            </p:nvSpPr>
            <p:spPr>
              <a:xfrm>
                <a:off x="6128034" y="2130945"/>
                <a:ext cx="212384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r>
                        <a:rPr lang="zh-TW" altLang="en-US" sz="240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𝑤</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5" name="文字方塊 64">
                <a:extLst>
                  <a:ext uri="{FF2B5EF4-FFF2-40B4-BE49-F238E27FC236}">
                    <a16:creationId xmlns:a16="http://schemas.microsoft.com/office/drawing/2014/main" id="{37D69151-513E-4D2B-B095-8F5874F765DD}"/>
                  </a:ext>
                </a:extLst>
              </p:cNvPr>
              <p:cNvSpPr txBox="1">
                <a:spLocks noRot="1" noChangeAspect="1" noMove="1" noResize="1" noEditPoints="1" noAdjustHandles="1" noChangeArrowheads="1" noChangeShapeType="1" noTextEdit="1"/>
              </p:cNvSpPr>
              <p:nvPr/>
            </p:nvSpPr>
            <p:spPr>
              <a:xfrm>
                <a:off x="6128034" y="2130945"/>
                <a:ext cx="2123847" cy="369332"/>
              </a:xfrm>
              <a:prstGeom prst="rect">
                <a:avLst/>
              </a:prstGeom>
              <a:blipFill>
                <a:blip r:embed="rId39"/>
                <a:stretch>
                  <a:fillRect t="-1667" b="-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42AD530-C51B-4422-8543-12D1929E0482}"/>
                  </a:ext>
                </a:extLst>
              </p:cNvPr>
              <p:cNvSpPr/>
              <p:nvPr/>
            </p:nvSpPr>
            <p:spPr>
              <a:xfrm>
                <a:off x="6991429" y="5211237"/>
                <a:ext cx="18712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=0,</m:t>
                      </m:r>
                      <m:r>
                        <a:rPr lang="zh-TW" altLang="en-US" sz="2400" i="1">
                          <a:latin typeface="Cambria Math" panose="02040503050406030204" pitchFamily="18" charset="0"/>
                        </a:rPr>
                        <m:t>𝜎</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3" name="矩形 2">
                <a:extLst>
                  <a:ext uri="{FF2B5EF4-FFF2-40B4-BE49-F238E27FC236}">
                    <a16:creationId xmlns:a16="http://schemas.microsoft.com/office/drawing/2014/main" id="{942AD530-C51B-4422-8543-12D1929E0482}"/>
                  </a:ext>
                </a:extLst>
              </p:cNvPr>
              <p:cNvSpPr>
                <a:spLocks noRot="1" noChangeAspect="1" noMove="1" noResize="1" noEditPoints="1" noAdjustHandles="1" noChangeArrowheads="1" noChangeShapeType="1" noTextEdit="1"/>
              </p:cNvSpPr>
              <p:nvPr/>
            </p:nvSpPr>
            <p:spPr>
              <a:xfrm>
                <a:off x="6991429" y="5211237"/>
                <a:ext cx="1871218" cy="461665"/>
              </a:xfrm>
              <a:prstGeom prst="rect">
                <a:avLst/>
              </a:prstGeom>
              <a:blipFill>
                <a:blip r:embed="rId40"/>
                <a:stretch>
                  <a:fillRect b="-7895"/>
                </a:stretch>
              </a:blipFill>
            </p:spPr>
            <p:txBody>
              <a:bodyPr/>
              <a:lstStyle/>
              <a:p>
                <a:r>
                  <a:rPr lang="zh-TW" altLang="en-US">
                    <a:noFill/>
                  </a:rPr>
                  <a:t> </a:t>
                </a:r>
              </a:p>
            </p:txBody>
          </p:sp>
        </mc:Fallback>
      </mc:AlternateContent>
      <p:sp>
        <p:nvSpPr>
          <p:cNvPr id="66" name="文字方塊 65">
            <a:extLst>
              <a:ext uri="{FF2B5EF4-FFF2-40B4-BE49-F238E27FC236}">
                <a16:creationId xmlns:a16="http://schemas.microsoft.com/office/drawing/2014/main" id="{741F95A2-A39F-43F5-8683-9C9A910A9E98}"/>
              </a:ext>
            </a:extLst>
          </p:cNvPr>
          <p:cNvSpPr txBox="1"/>
          <p:nvPr/>
        </p:nvSpPr>
        <p:spPr>
          <a:xfrm>
            <a:off x="7257404" y="2462513"/>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67" name="文字方塊 66">
            <a:extLst>
              <a:ext uri="{FF2B5EF4-FFF2-40B4-BE49-F238E27FC236}">
                <a16:creationId xmlns:a16="http://schemas.microsoft.com/office/drawing/2014/main" id="{E3B64BA1-C15D-4C51-9206-CBD8F0A416DC}"/>
              </a:ext>
            </a:extLst>
          </p:cNvPr>
          <p:cNvSpPr txBox="1"/>
          <p:nvPr/>
        </p:nvSpPr>
        <p:spPr>
          <a:xfrm>
            <a:off x="6615049" y="2447392"/>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B1F0E880-C114-4912-A72B-CF19EEBB7046}"/>
                  </a:ext>
                </a:extLst>
              </p:cNvPr>
              <p:cNvSpPr txBox="1"/>
              <p:nvPr/>
            </p:nvSpPr>
            <p:spPr>
              <a:xfrm>
                <a:off x="7669116" y="2102307"/>
                <a:ext cx="126698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i="1" smtClean="0">
                          <a:latin typeface="Cambria Math" panose="02040503050406030204" pitchFamily="18" charset="0"/>
                        </a:rPr>
                        <m:t>1</m:t>
                      </m:r>
                    </m:oMath>
                  </m:oMathPara>
                </a14:m>
                <a:endParaRPr lang="zh-TW" altLang="en-US" sz="2400" dirty="0"/>
              </a:p>
            </p:txBody>
          </p:sp>
        </mc:Choice>
        <mc:Fallback xmlns="">
          <p:sp>
            <p:nvSpPr>
              <p:cNvPr id="68" name="文字方塊 67">
                <a:extLst>
                  <a:ext uri="{FF2B5EF4-FFF2-40B4-BE49-F238E27FC236}">
                    <a16:creationId xmlns:a16="http://schemas.microsoft.com/office/drawing/2014/main" id="{B1F0E880-C114-4912-A72B-CF19EEBB7046}"/>
                  </a:ext>
                </a:extLst>
              </p:cNvPr>
              <p:cNvSpPr txBox="1">
                <a:spLocks noRot="1" noChangeAspect="1" noMove="1" noResize="1" noEditPoints="1" noAdjustHandles="1" noChangeArrowheads="1" noChangeShapeType="1" noTextEdit="1"/>
              </p:cNvSpPr>
              <p:nvPr/>
            </p:nvSpPr>
            <p:spPr>
              <a:xfrm>
                <a:off x="7669116" y="2102307"/>
                <a:ext cx="1266983" cy="369332"/>
              </a:xfrm>
              <a:prstGeom prst="rect">
                <a:avLst/>
              </a:prstGeom>
              <a:blipFill>
                <a:blip r:embed="rId41"/>
                <a:stretch>
                  <a:fillRect b="-6667"/>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3DA06289-41AC-4424-A3A0-1FBBA76EF288}"/>
              </a:ext>
            </a:extLst>
          </p:cNvPr>
          <p:cNvSpPr txBox="1"/>
          <p:nvPr/>
        </p:nvSpPr>
        <p:spPr>
          <a:xfrm>
            <a:off x="6753214" y="4827011"/>
            <a:ext cx="1121147" cy="461665"/>
          </a:xfrm>
          <a:prstGeom prst="rect">
            <a:avLst/>
          </a:prstGeom>
          <a:noFill/>
        </p:spPr>
        <p:txBody>
          <a:bodyPr wrap="square" rtlCol="0">
            <a:spAutoFit/>
          </a:bodyPr>
          <a:lstStyle/>
          <a:p>
            <a:r>
              <a:rPr lang="en-US" altLang="zh-TW" sz="2400" dirty="0">
                <a:solidFill>
                  <a:srgbClr val="FF0000"/>
                </a:solidFill>
              </a:rPr>
              <a:t>target</a:t>
            </a:r>
            <a:endParaRPr lang="zh-TW" altLang="en-US" sz="2400" dirty="0">
              <a:solidFill>
                <a:srgbClr val="FF0000"/>
              </a:solidFill>
            </a:endParaRPr>
          </a:p>
        </p:txBody>
      </p:sp>
      <p:sp>
        <p:nvSpPr>
          <p:cNvPr id="70" name="文字方塊 69">
            <a:extLst>
              <a:ext uri="{FF2B5EF4-FFF2-40B4-BE49-F238E27FC236}">
                <a16:creationId xmlns:a16="http://schemas.microsoft.com/office/drawing/2014/main" id="{42A663DC-E44C-403D-9D44-0868ECA6DA4B}"/>
              </a:ext>
            </a:extLst>
          </p:cNvPr>
          <p:cNvSpPr txBox="1"/>
          <p:nvPr/>
        </p:nvSpPr>
        <p:spPr>
          <a:xfrm>
            <a:off x="4208559" y="5211236"/>
            <a:ext cx="2397130" cy="461665"/>
          </a:xfrm>
          <a:prstGeom prst="rect">
            <a:avLst/>
          </a:prstGeom>
          <a:noFill/>
        </p:spPr>
        <p:txBody>
          <a:bodyPr wrap="square" rtlCol="0">
            <a:spAutoFit/>
          </a:bodyPr>
          <a:lstStyle/>
          <a:p>
            <a:pPr algn="ctr"/>
            <a:r>
              <a:rPr lang="en-US" altLang="zh-TW" sz="2400" dirty="0">
                <a:solidFill>
                  <a:srgbClr val="FF0000"/>
                </a:solidFill>
              </a:rPr>
              <a:t>Assume Gaussian</a:t>
            </a:r>
            <a:endParaRPr lang="zh-TW" altLang="en-US" sz="2400" dirty="0">
              <a:solidFill>
                <a:srgbClr val="FF0000"/>
              </a:solidFill>
            </a:endParaRPr>
          </a:p>
        </p:txBody>
      </p:sp>
      <p:cxnSp>
        <p:nvCxnSpPr>
          <p:cNvPr id="26" name="直線單箭頭接點 25">
            <a:extLst>
              <a:ext uri="{FF2B5EF4-FFF2-40B4-BE49-F238E27FC236}">
                <a16:creationId xmlns:a16="http://schemas.microsoft.com/office/drawing/2014/main" id="{DDD96290-E585-46F5-98A5-248D639B24F8}"/>
              </a:ext>
            </a:extLst>
          </p:cNvPr>
          <p:cNvCxnSpPr>
            <a:cxnSpLocks/>
          </p:cNvCxnSpPr>
          <p:nvPr/>
        </p:nvCxnSpPr>
        <p:spPr>
          <a:xfrm flipV="1">
            <a:off x="5142075" y="4677213"/>
            <a:ext cx="0" cy="617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17756160-FE0D-4F30-B8B4-2AEEF763B372}"/>
                  </a:ext>
                </a:extLst>
              </p:cNvPr>
              <p:cNvSpPr txBox="1"/>
              <p:nvPr/>
            </p:nvSpPr>
            <p:spPr>
              <a:xfrm>
                <a:off x="5291800" y="230682"/>
                <a:ext cx="10268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𝑤</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57" name="文字方塊 56">
                <a:extLst>
                  <a:ext uri="{FF2B5EF4-FFF2-40B4-BE49-F238E27FC236}">
                    <a16:creationId xmlns:a16="http://schemas.microsoft.com/office/drawing/2014/main" id="{17756160-FE0D-4F30-B8B4-2AEEF763B372}"/>
                  </a:ext>
                </a:extLst>
              </p:cNvPr>
              <p:cNvSpPr txBox="1">
                <a:spLocks noRot="1" noChangeAspect="1" noMove="1" noResize="1" noEditPoints="1" noAdjustHandles="1" noChangeArrowheads="1" noChangeShapeType="1" noTextEdit="1"/>
              </p:cNvSpPr>
              <p:nvPr/>
            </p:nvSpPr>
            <p:spPr>
              <a:xfrm>
                <a:off x="5291800" y="230682"/>
                <a:ext cx="1026884" cy="369332"/>
              </a:xfrm>
              <a:prstGeom prst="rect">
                <a:avLst/>
              </a:prstGeom>
              <a:blipFill>
                <a:blip r:embed="rId42"/>
                <a:stretch>
                  <a:fillRect l="-5325" r="-5917" b="-2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29475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8" grpId="0"/>
      <p:bldP spid="59" grpId="0"/>
      <p:bldP spid="60" grpId="0"/>
      <p:bldP spid="61" grpId="0"/>
      <p:bldP spid="62" grpId="0"/>
      <p:bldP spid="63" grpId="0"/>
      <p:bldP spid="64" grpId="0"/>
      <p:bldP spid="55" grpId="0"/>
      <p:bldP spid="65" grpId="0"/>
      <p:bldP spid="3" grpId="0"/>
      <p:bldP spid="66" grpId="0"/>
      <p:bldP spid="67" grpId="0"/>
      <p:bldP spid="68" grpId="0"/>
      <p:bldP spid="7" grpId="0"/>
      <p:bldP spid="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707005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12939E-CBE3-47FC-94C4-951DA5B8585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3655D48-98FB-4959-82C9-28F6932BBA92}"/>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9AADD70C-191D-4BD9-9E48-FB1FB725F76C}"/>
              </a:ext>
            </a:extLst>
          </p:cNvPr>
          <p:cNvSpPr/>
          <p:nvPr/>
        </p:nvSpPr>
        <p:spPr>
          <a:xfrm>
            <a:off x="6224777" y="796445"/>
            <a:ext cx="2711788" cy="923330"/>
          </a:xfrm>
          <a:prstGeom prst="rect">
            <a:avLst/>
          </a:prstGeom>
        </p:spPr>
        <p:txBody>
          <a:bodyPr wrap="square">
            <a:spAutoFit/>
          </a:bodyPr>
          <a:lstStyle/>
          <a:p>
            <a:r>
              <a:rPr lang="en-US" altLang="zh-TW" dirty="0"/>
              <a:t>Source of joke: </a:t>
            </a:r>
            <a:r>
              <a:rPr lang="zh-TW" altLang="en-US" dirty="0"/>
              <a:t>https://zhuanlan.zhihu.com/p/27336839</a:t>
            </a:r>
          </a:p>
        </p:txBody>
      </p:sp>
      <p:pic>
        <p:nvPicPr>
          <p:cNvPr id="5" name="圖片 4">
            <a:extLst>
              <a:ext uri="{FF2B5EF4-FFF2-40B4-BE49-F238E27FC236}">
                <a16:creationId xmlns:a16="http://schemas.microsoft.com/office/drawing/2014/main" id="{11C6967F-AB46-467A-8536-DAC3B24D2D19}"/>
              </a:ext>
            </a:extLst>
          </p:cNvPr>
          <p:cNvPicPr>
            <a:picLocks noChangeAspect="1"/>
          </p:cNvPicPr>
          <p:nvPr/>
        </p:nvPicPr>
        <p:blipFill>
          <a:blip r:embed="rId2"/>
          <a:stretch>
            <a:fillRect/>
          </a:stretch>
        </p:blipFill>
        <p:spPr>
          <a:xfrm>
            <a:off x="893047" y="236206"/>
            <a:ext cx="4716226" cy="6046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preview">
            <a:extLst>
              <a:ext uri="{FF2B5EF4-FFF2-40B4-BE49-F238E27FC236}">
                <a16:creationId xmlns:a16="http://schemas.microsoft.com/office/drawing/2014/main" id="{BD29A378-F220-47D9-96DD-1AB7DE8EB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715" y="3721098"/>
            <a:ext cx="6462576" cy="2900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6707D640-00CB-4584-A704-B4320000E276}"/>
              </a:ext>
            </a:extLst>
          </p:cNvPr>
          <p:cNvSpPr txBox="1"/>
          <p:nvPr/>
        </p:nvSpPr>
        <p:spPr>
          <a:xfrm>
            <a:off x="5766618" y="259276"/>
            <a:ext cx="2168013" cy="461665"/>
          </a:xfrm>
          <a:prstGeom prst="rect">
            <a:avLst/>
          </a:prstGeom>
          <a:noFill/>
        </p:spPr>
        <p:txBody>
          <a:bodyPr wrap="square" rtlCol="0">
            <a:spAutoFit/>
          </a:bodyPr>
          <a:lstStyle/>
          <a:p>
            <a:r>
              <a:rPr lang="en-US" altLang="zh-TW" sz="2400" dirty="0"/>
              <a:t>93 </a:t>
            </a:r>
            <a:r>
              <a:rPr lang="zh-TW" altLang="en-US" sz="2400" dirty="0"/>
              <a:t>頁的證明</a:t>
            </a:r>
          </a:p>
        </p:txBody>
      </p:sp>
      <p:sp>
        <p:nvSpPr>
          <p:cNvPr id="7" name="文字方塊 6">
            <a:extLst>
              <a:ext uri="{FF2B5EF4-FFF2-40B4-BE49-F238E27FC236}">
                <a16:creationId xmlns:a16="http://schemas.microsoft.com/office/drawing/2014/main" id="{89A11162-18F7-4298-96E1-6E49F557B231}"/>
              </a:ext>
            </a:extLst>
          </p:cNvPr>
          <p:cNvSpPr txBox="1"/>
          <p:nvPr/>
        </p:nvSpPr>
        <p:spPr>
          <a:xfrm>
            <a:off x="6073399" y="2182795"/>
            <a:ext cx="2562514" cy="954107"/>
          </a:xfrm>
          <a:prstGeom prst="rect">
            <a:avLst/>
          </a:prstGeom>
          <a:noFill/>
        </p:spPr>
        <p:txBody>
          <a:bodyPr wrap="square" rtlCol="0">
            <a:spAutoFit/>
          </a:bodyPr>
          <a:lstStyle/>
          <a:p>
            <a:r>
              <a:rPr lang="en-US" altLang="zh-TW" sz="2800" dirty="0"/>
              <a:t>SELU is actually more general.</a:t>
            </a:r>
            <a:endParaRPr lang="zh-TW" altLang="en-US" sz="2800" dirty="0"/>
          </a:p>
        </p:txBody>
      </p:sp>
    </p:spTree>
    <p:extLst>
      <p:ext uri="{BB962C8B-B14F-4D97-AF65-F5344CB8AC3E}">
        <p14:creationId xmlns:p14="http://schemas.microsoft.com/office/powerpoint/2010/main" val="16996500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F5E498-6FC8-4549-8956-3D7A48793077}"/>
              </a:ext>
            </a:extLst>
          </p:cNvPr>
          <p:cNvSpPr>
            <a:spLocks noGrp="1"/>
          </p:cNvSpPr>
          <p:nvPr>
            <p:ph type="title"/>
          </p:nvPr>
        </p:nvSpPr>
        <p:spPr>
          <a:xfrm>
            <a:off x="628650" y="365126"/>
            <a:ext cx="7886700" cy="1325563"/>
          </a:xfrm>
        </p:spPr>
        <p:txBody>
          <a:bodyPr/>
          <a:lstStyle/>
          <a:p>
            <a:endParaRPr lang="zh-TW" altLang="en-US" dirty="0"/>
          </a:p>
        </p:txBody>
      </p:sp>
      <p:sp>
        <p:nvSpPr>
          <p:cNvPr id="3" name="內容版面配置區 2">
            <a:extLst>
              <a:ext uri="{FF2B5EF4-FFF2-40B4-BE49-F238E27FC236}">
                <a16:creationId xmlns:a16="http://schemas.microsoft.com/office/drawing/2014/main" id="{49AEC769-907B-4633-88EF-35752FBA89A7}"/>
              </a:ext>
            </a:extLst>
          </p:cNvPr>
          <p:cNvSpPr>
            <a:spLocks noGrp="1"/>
          </p:cNvSpPr>
          <p:nvPr>
            <p:ph idx="1"/>
          </p:nvPr>
        </p:nvSpPr>
        <p:spPr>
          <a:xfrm>
            <a:off x="628650" y="1825625"/>
            <a:ext cx="7886700" cy="4351338"/>
          </a:xfrm>
        </p:spPr>
        <p:txBody>
          <a:bodyPr/>
          <a:lstStyle/>
          <a:p>
            <a:r>
              <a:rPr lang="zh-TW" altLang="en-US" b="1" cap="all">
                <a:hlinkClick r:id="rId3"/>
              </a:rPr>
              <a:t>最新激活神經元</a:t>
            </a:r>
            <a:r>
              <a:rPr lang="en-US" altLang="zh-TW" b="1" cap="all">
                <a:hlinkClick r:id="rId3"/>
              </a:rPr>
              <a:t>:SELF-NORMALIZATION NEURAL NETWORK (SELU)</a:t>
            </a:r>
            <a:endParaRPr lang="en-US" altLang="zh-TW" b="1" cap="all"/>
          </a:p>
          <a:p>
            <a:endParaRPr lang="zh-TW" altLang="en-US" dirty="0"/>
          </a:p>
        </p:txBody>
      </p:sp>
      <p:pic>
        <p:nvPicPr>
          <p:cNvPr id="1026" name="Picture 2" descr="https://data-sci.info/wp-content/uploads/2017/06/%E8%9E%A2%E5%B9%95%E5%BF%AB%E7%85%A7-2017-06-11-%E4%B8%8B%E5%8D%8810.06.58.png">
            <a:extLst>
              <a:ext uri="{FF2B5EF4-FFF2-40B4-BE49-F238E27FC236}">
                <a16:creationId xmlns:a16="http://schemas.microsoft.com/office/drawing/2014/main" id="{C8191C68-A665-47BE-8B9F-BE7F3D874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153"/>
            <a:ext cx="9144000" cy="3565525"/>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a:extLst>
              <a:ext uri="{FF2B5EF4-FFF2-40B4-BE49-F238E27FC236}">
                <a16:creationId xmlns:a16="http://schemas.microsoft.com/office/drawing/2014/main" id="{8DFB5FEC-09A8-4F4C-A574-48485503123B}"/>
              </a:ext>
            </a:extLst>
          </p:cNvPr>
          <p:cNvPicPr>
            <a:picLocks noChangeAspect="1"/>
          </p:cNvPicPr>
          <p:nvPr/>
        </p:nvPicPr>
        <p:blipFill>
          <a:blip r:embed="rId5"/>
          <a:stretch>
            <a:fillRect/>
          </a:stretch>
        </p:blipFill>
        <p:spPr>
          <a:xfrm>
            <a:off x="0" y="3816251"/>
            <a:ext cx="9144000" cy="2874896"/>
          </a:xfrm>
          <a:prstGeom prst="rect">
            <a:avLst/>
          </a:prstGeom>
        </p:spPr>
      </p:pic>
      <p:sp>
        <p:nvSpPr>
          <p:cNvPr id="5" name="文字方塊 4">
            <a:extLst>
              <a:ext uri="{FF2B5EF4-FFF2-40B4-BE49-F238E27FC236}">
                <a16:creationId xmlns:a16="http://schemas.microsoft.com/office/drawing/2014/main" id="{CE1A60DC-92F2-4C25-AC07-3F553E5A99DE}"/>
              </a:ext>
            </a:extLst>
          </p:cNvPr>
          <p:cNvSpPr txBox="1"/>
          <p:nvPr/>
        </p:nvSpPr>
        <p:spPr>
          <a:xfrm>
            <a:off x="1120877" y="530942"/>
            <a:ext cx="1135626" cy="461665"/>
          </a:xfrm>
          <a:prstGeom prst="rect">
            <a:avLst/>
          </a:prstGeom>
          <a:noFill/>
        </p:spPr>
        <p:txBody>
          <a:bodyPr wrap="square" rtlCol="0">
            <a:spAutoFit/>
          </a:bodyPr>
          <a:lstStyle/>
          <a:p>
            <a:r>
              <a:rPr lang="en-US" altLang="zh-TW" sz="2400" dirty="0"/>
              <a:t>MNIST</a:t>
            </a:r>
            <a:endParaRPr lang="zh-TW" altLang="en-US" sz="2400" dirty="0"/>
          </a:p>
        </p:txBody>
      </p:sp>
      <p:sp>
        <p:nvSpPr>
          <p:cNvPr id="12" name="文字方塊 11">
            <a:extLst>
              <a:ext uri="{FF2B5EF4-FFF2-40B4-BE49-F238E27FC236}">
                <a16:creationId xmlns:a16="http://schemas.microsoft.com/office/drawing/2014/main" id="{1AE4EB88-C49D-4D59-AF93-208D6093933A}"/>
              </a:ext>
            </a:extLst>
          </p:cNvPr>
          <p:cNvSpPr txBox="1"/>
          <p:nvPr/>
        </p:nvSpPr>
        <p:spPr>
          <a:xfrm>
            <a:off x="5948516" y="530941"/>
            <a:ext cx="1366684" cy="461665"/>
          </a:xfrm>
          <a:prstGeom prst="rect">
            <a:avLst/>
          </a:prstGeom>
          <a:noFill/>
        </p:spPr>
        <p:txBody>
          <a:bodyPr wrap="square" rtlCol="0">
            <a:spAutoFit/>
          </a:bodyPr>
          <a:lstStyle/>
          <a:p>
            <a:r>
              <a:rPr lang="en-US" altLang="zh-TW" sz="2400" dirty="0"/>
              <a:t>CIFAR-10</a:t>
            </a:r>
            <a:endParaRPr lang="zh-TW" altLang="en-US" sz="2400" dirty="0"/>
          </a:p>
        </p:txBody>
      </p:sp>
    </p:spTree>
    <p:extLst>
      <p:ext uri="{BB962C8B-B14F-4D97-AF65-F5344CB8AC3E}">
        <p14:creationId xmlns:p14="http://schemas.microsoft.com/office/powerpoint/2010/main" val="33986874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492240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64446"/>
            <a:ext cx="7772400" cy="2387600"/>
          </a:xfrm>
        </p:spPr>
        <p:txBody>
          <a:bodyPr>
            <a:noAutofit/>
          </a:bodyPr>
          <a:lstStyle/>
          <a:p>
            <a:r>
              <a:rPr lang="en-US" altLang="zh-TW" dirty="0"/>
              <a:t>Part II:</a:t>
            </a:r>
            <a:br>
              <a:rPr lang="en-US" altLang="zh-TW" dirty="0"/>
            </a:br>
            <a:r>
              <a:rPr lang="en-US" altLang="zh-TW" dirty="0"/>
              <a:t>Poor Results on </a:t>
            </a:r>
            <a:br>
              <a:rPr lang="en-US" altLang="zh-TW" dirty="0"/>
            </a:br>
            <a:r>
              <a:rPr lang="en-US" altLang="zh-TW" b="1" i="1" dirty="0"/>
              <a:t>Testing</a:t>
            </a:r>
            <a:r>
              <a:rPr lang="en-US" altLang="zh-TW" dirty="0"/>
              <a:t> Data?</a:t>
            </a:r>
            <a:endParaRPr lang="zh-TW" altLang="en-US" dirty="0"/>
          </a:p>
        </p:txBody>
      </p:sp>
    </p:spTree>
    <p:extLst>
      <p:ext uri="{BB962C8B-B14F-4D97-AF65-F5344CB8AC3E}">
        <p14:creationId xmlns:p14="http://schemas.microsoft.com/office/powerpoint/2010/main" val="494925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ext uri="{D42A27DB-BD31-4B8C-83A1-F6EECF244321}">
                <p14:modId xmlns:p14="http://schemas.microsoft.com/office/powerpoint/2010/main" val="308273548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1846735"/>
            <a:ext cx="7886700" cy="10250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6864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Panacea for Overfitting </a:t>
            </a:r>
            <a:endParaRPr lang="zh-TW" altLang="en-US" dirty="0"/>
          </a:p>
        </p:txBody>
      </p:sp>
      <p:sp>
        <p:nvSpPr>
          <p:cNvPr id="3" name="內容版面配置區 2"/>
          <p:cNvSpPr>
            <a:spLocks noGrp="1"/>
          </p:cNvSpPr>
          <p:nvPr>
            <p:ph idx="1"/>
          </p:nvPr>
        </p:nvSpPr>
        <p:spPr/>
        <p:txBody>
          <a:bodyPr>
            <a:normAutofit/>
          </a:bodyPr>
          <a:lstStyle/>
          <a:p>
            <a:r>
              <a:rPr lang="en-US" altLang="zh-TW" sz="3200" dirty="0"/>
              <a:t>Have more training data</a:t>
            </a:r>
          </a:p>
          <a:p>
            <a:r>
              <a:rPr lang="en-US" altLang="zh-TW" sz="3200" dirty="0"/>
              <a:t>Data Augmentation:</a:t>
            </a:r>
            <a:r>
              <a:rPr lang="en-US" altLang="zh-TW" sz="3200" b="1" i="1" dirty="0"/>
              <a:t> Create</a:t>
            </a:r>
            <a:r>
              <a:rPr lang="en-US" altLang="zh-TW" sz="3200" dirty="0"/>
              <a:t> more training data (?)</a:t>
            </a:r>
            <a:endParaRPr lang="zh-TW" altLang="en-US" sz="3200" dirty="0"/>
          </a:p>
        </p:txBody>
      </p:sp>
      <p:grpSp>
        <p:nvGrpSpPr>
          <p:cNvPr id="6" name="群組 5"/>
          <p:cNvGrpSpPr/>
          <p:nvPr/>
        </p:nvGrpSpPr>
        <p:grpSpPr>
          <a:xfrm>
            <a:off x="828652" y="4222817"/>
            <a:ext cx="3691326" cy="1394408"/>
            <a:chOff x="492370" y="3591948"/>
            <a:chExt cx="3691326" cy="1394408"/>
          </a:xfrm>
        </p:grpSpPr>
        <p:pic>
          <p:nvPicPr>
            <p:cNvPr id="6146" name="Picture 2" descr="http://neuralnetworksanddeeplearning.com/images/more_data_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5823" y="3591948"/>
              <a:ext cx="1847873" cy="139440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92370" y="3804423"/>
              <a:ext cx="2321169" cy="954107"/>
            </a:xfrm>
            <a:prstGeom prst="rect">
              <a:avLst/>
            </a:prstGeom>
            <a:noFill/>
          </p:spPr>
          <p:txBody>
            <a:bodyPr wrap="square" rtlCol="0">
              <a:spAutoFit/>
            </a:bodyPr>
            <a:lstStyle/>
            <a:p>
              <a:r>
                <a:rPr lang="en-US" altLang="zh-TW" sz="2800" dirty="0"/>
                <a:t>Original Training Data:</a:t>
              </a:r>
              <a:endParaRPr lang="zh-TW" altLang="en-US" sz="2800" dirty="0"/>
            </a:p>
          </p:txBody>
        </p:sp>
      </p:grpSp>
      <p:grpSp>
        <p:nvGrpSpPr>
          <p:cNvPr id="5" name="群組 4"/>
          <p:cNvGrpSpPr/>
          <p:nvPr/>
        </p:nvGrpSpPr>
        <p:grpSpPr>
          <a:xfrm>
            <a:off x="4908282" y="4222817"/>
            <a:ext cx="3607068" cy="1394408"/>
            <a:chOff x="3411415" y="3591948"/>
            <a:chExt cx="3607068" cy="1394408"/>
          </a:xfrm>
        </p:grpSpPr>
        <p:pic>
          <p:nvPicPr>
            <p:cNvPr id="6148" name="Picture 4" descr="http://neuralnetworksanddeeplearning.com/images/more_data_rotated_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0610" y="3591948"/>
              <a:ext cx="1847873" cy="1394408"/>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3411415" y="3812098"/>
              <a:ext cx="2321169" cy="954107"/>
            </a:xfrm>
            <a:prstGeom prst="rect">
              <a:avLst/>
            </a:prstGeom>
            <a:noFill/>
          </p:spPr>
          <p:txBody>
            <a:bodyPr wrap="square" rtlCol="0">
              <a:spAutoFit/>
            </a:bodyPr>
            <a:lstStyle/>
            <a:p>
              <a:r>
                <a:rPr lang="en-US" altLang="zh-TW" sz="2800" dirty="0"/>
                <a:t>Created Training Data:</a:t>
              </a:r>
              <a:endParaRPr lang="zh-TW" altLang="en-US" sz="2800" dirty="0"/>
            </a:p>
          </p:txBody>
        </p:sp>
      </p:grpSp>
      <p:sp>
        <p:nvSpPr>
          <p:cNvPr id="10" name="文字方塊 9"/>
          <p:cNvSpPr txBox="1"/>
          <p:nvPr/>
        </p:nvSpPr>
        <p:spPr>
          <a:xfrm>
            <a:off x="4908282" y="5897805"/>
            <a:ext cx="1591421" cy="523220"/>
          </a:xfrm>
          <a:prstGeom prst="rect">
            <a:avLst/>
          </a:prstGeom>
          <a:noFill/>
        </p:spPr>
        <p:txBody>
          <a:bodyPr wrap="square" rtlCol="0">
            <a:spAutoFit/>
          </a:bodyPr>
          <a:lstStyle/>
          <a:p>
            <a:pPr algn="ctr"/>
            <a:r>
              <a:rPr lang="en-US" altLang="zh-TW" sz="2800" dirty="0"/>
              <a:t>Shift 15</a:t>
            </a:r>
            <a:r>
              <a:rPr lang="zh-TW" altLang="en-US" sz="2800" baseline="30000" dirty="0">
                <a:latin typeface="新細明體" panose="02020500000000000000" pitchFamily="18" charset="-120"/>
                <a:ea typeface="新細明體" panose="02020500000000000000" pitchFamily="18" charset="-120"/>
              </a:rPr>
              <a:t>。</a:t>
            </a:r>
            <a:endParaRPr lang="zh-TW" altLang="en-US" sz="2800" baseline="30000" dirty="0"/>
          </a:p>
        </p:txBody>
      </p:sp>
      <p:sp>
        <p:nvSpPr>
          <p:cNvPr id="8" name="弧形箭號 (上彎) 7"/>
          <p:cNvSpPr/>
          <p:nvPr/>
        </p:nvSpPr>
        <p:spPr>
          <a:xfrm>
            <a:off x="3818430" y="5007891"/>
            <a:ext cx="3633410" cy="8829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文字方塊 8"/>
          <p:cNvSpPr txBox="1"/>
          <p:nvPr/>
        </p:nvSpPr>
        <p:spPr>
          <a:xfrm>
            <a:off x="628650" y="3636574"/>
            <a:ext cx="3886200" cy="523220"/>
          </a:xfrm>
          <a:prstGeom prst="rect">
            <a:avLst/>
          </a:prstGeom>
          <a:noFill/>
        </p:spPr>
        <p:txBody>
          <a:bodyPr wrap="square" rtlCol="0">
            <a:spAutoFit/>
          </a:bodyPr>
          <a:lstStyle/>
          <a:p>
            <a:r>
              <a:rPr lang="en-US" altLang="zh-TW" sz="2800" dirty="0"/>
              <a:t>Handwriting recognition:</a:t>
            </a:r>
            <a:endParaRPr lang="zh-TW" altLang="en-US" sz="2800" dirty="0"/>
          </a:p>
        </p:txBody>
      </p:sp>
    </p:spTree>
    <p:extLst>
      <p:ext uri="{BB962C8B-B14F-4D97-AF65-F5344CB8AC3E}">
        <p14:creationId xmlns:p14="http://schemas.microsoft.com/office/powerpoint/2010/main" val="301779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8" grpId="0" animBg="1"/>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192182" y="4255733"/>
            <a:ext cx="6018948" cy="13046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25"/>
          <p:cNvSpPr/>
          <p:nvPr/>
        </p:nvSpPr>
        <p:spPr>
          <a:xfrm>
            <a:off x="5201657" y="2188859"/>
            <a:ext cx="1635242" cy="1690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 name="矩形 16"/>
          <p:cNvSpPr/>
          <p:nvPr/>
        </p:nvSpPr>
        <p:spPr>
          <a:xfrm>
            <a:off x="3071710" y="2188859"/>
            <a:ext cx="1379913" cy="16900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Semi-supervised learning</a:t>
            </a:r>
            <a:endParaRPr lang="zh-TW" altLang="en-US" dirty="0"/>
          </a:p>
        </p:txBody>
      </p:sp>
      <p:pic>
        <p:nvPicPr>
          <p:cNvPr id="14" name="圖片 13"/>
          <p:cNvPicPr>
            <a:picLocks noChangeAspect="1"/>
          </p:cNvPicPr>
          <p:nvPr/>
        </p:nvPicPr>
        <p:blipFill>
          <a:blip r:embed="rId2"/>
          <a:stretch>
            <a:fillRect/>
          </a:stretch>
        </p:blipFill>
        <p:spPr>
          <a:xfrm>
            <a:off x="3303006" y="2314549"/>
            <a:ext cx="884072" cy="1150918"/>
          </a:xfrm>
          <a:prstGeom prst="rect">
            <a:avLst/>
          </a:prstGeom>
        </p:spPr>
      </p:pic>
      <p:pic>
        <p:nvPicPr>
          <p:cNvPr id="1026" name="Picture 2" descr="https://s-media-cache-ak0.pinimg.com/originals/0d/1e/96/0d1e961819031a6c8a05a62b7e8b331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5301" y="4532926"/>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icturesnew.com/media/images/b1bb6faa9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8254" y="4532926"/>
            <a:ext cx="1321914" cy="880273"/>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p:cNvSpPr txBox="1"/>
          <p:nvPr/>
        </p:nvSpPr>
        <p:spPr>
          <a:xfrm>
            <a:off x="1111262" y="2639305"/>
            <a:ext cx="1396538" cy="830997"/>
          </a:xfrm>
          <a:prstGeom prst="rect">
            <a:avLst/>
          </a:prstGeom>
          <a:noFill/>
        </p:spPr>
        <p:txBody>
          <a:bodyPr wrap="square" rtlCol="0">
            <a:spAutoFit/>
          </a:bodyPr>
          <a:lstStyle/>
          <a:p>
            <a:pPr algn="ctr"/>
            <a:r>
              <a:rPr lang="en-US" altLang="zh-TW" sz="2400" dirty="0"/>
              <a:t>Labelled data</a:t>
            </a:r>
            <a:endParaRPr lang="zh-TW" altLang="en-US" sz="2400" dirty="0"/>
          </a:p>
        </p:txBody>
      </p:sp>
      <p:sp>
        <p:nvSpPr>
          <p:cNvPr id="20" name="文字方塊 19"/>
          <p:cNvSpPr txBox="1"/>
          <p:nvPr/>
        </p:nvSpPr>
        <p:spPr>
          <a:xfrm>
            <a:off x="484843" y="4492549"/>
            <a:ext cx="1701481" cy="830997"/>
          </a:xfrm>
          <a:prstGeom prst="rect">
            <a:avLst/>
          </a:prstGeom>
          <a:noFill/>
        </p:spPr>
        <p:txBody>
          <a:bodyPr wrap="square" rtlCol="0">
            <a:spAutoFit/>
          </a:bodyPr>
          <a:lstStyle/>
          <a:p>
            <a:pPr algn="ctr"/>
            <a:r>
              <a:rPr lang="en-US" altLang="zh-TW" sz="2400" dirty="0"/>
              <a:t>Unlabeled data</a:t>
            </a:r>
            <a:endParaRPr lang="zh-TW" altLang="en-US" sz="2400" dirty="0"/>
          </a:p>
        </p:txBody>
      </p:sp>
      <p:pic>
        <p:nvPicPr>
          <p:cNvPr id="1034" name="Picture 10" descr="http://d21vu35cjx7sd4.cloudfront.net/dims3/MMAH/crop/0x0%2B0%2B0/resize/645x380/quality/90/?url=http%3A%2F%2Fs3.amazonaws.com%2Fassets.prod.vetstreet.com%2Fc2%2F2a9f709eb411e0a2380050568d634f%2Ffile%2FHarrier-5-645mk0624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4970" y="4452635"/>
            <a:ext cx="879247" cy="10408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574" y="4452635"/>
            <a:ext cx="1336515" cy="897514"/>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362656" y="3386195"/>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24" name="文字方塊 23"/>
          <p:cNvSpPr txBox="1"/>
          <p:nvPr/>
        </p:nvSpPr>
        <p:spPr>
          <a:xfrm>
            <a:off x="5618890" y="3450671"/>
            <a:ext cx="798022"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18" name="文字方塊 17"/>
          <p:cNvSpPr txBox="1"/>
          <p:nvPr/>
        </p:nvSpPr>
        <p:spPr>
          <a:xfrm>
            <a:off x="2508332" y="5627342"/>
            <a:ext cx="5386647" cy="461665"/>
          </a:xfrm>
          <a:prstGeom prst="rect">
            <a:avLst/>
          </a:prstGeom>
          <a:noFill/>
        </p:spPr>
        <p:txBody>
          <a:bodyPr wrap="square" rtlCol="0">
            <a:spAutoFit/>
          </a:bodyPr>
          <a:lstStyle/>
          <a:p>
            <a:pPr algn="ctr"/>
            <a:r>
              <a:rPr lang="en-US" altLang="zh-TW" sz="2400" dirty="0"/>
              <a:t>(Image of cats and dogs without labeling)</a:t>
            </a:r>
            <a:endParaRPr lang="zh-TW" altLang="en-US" sz="2400" dirty="0"/>
          </a:p>
        </p:txBody>
      </p:sp>
      <p:pic>
        <p:nvPicPr>
          <p:cNvPr id="5" name="圖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6167" y="2274458"/>
            <a:ext cx="1343468" cy="1255216"/>
          </a:xfrm>
          <a:prstGeom prst="rect">
            <a:avLst/>
          </a:prstGeom>
        </p:spPr>
      </p:pic>
      <p:pic>
        <p:nvPicPr>
          <p:cNvPr id="19" name="Picture 2" descr="https://s-media-cache-ak0.pinimg.com/originals/0d/1e/96/0d1e961819031a6c8a05a62b7e8b331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1639" y="4532926"/>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6912" y="4452635"/>
            <a:ext cx="1336515" cy="8975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24944BF-A250-46E1-B99C-CC306AA4FE3D}"/>
              </a:ext>
            </a:extLst>
          </p:cNvPr>
          <p:cNvSpPr/>
          <p:nvPr/>
        </p:nvSpPr>
        <p:spPr>
          <a:xfrm>
            <a:off x="-384922" y="6344574"/>
            <a:ext cx="4572000" cy="369332"/>
          </a:xfrm>
          <a:prstGeom prst="rect">
            <a:avLst/>
          </a:prstGeom>
        </p:spPr>
        <p:txBody>
          <a:bodyPr>
            <a:spAutoFit/>
          </a:bodyPr>
          <a:lstStyle/>
          <a:p>
            <a:pPr algn="ctr"/>
            <a:r>
              <a:rPr lang="en-US" altLang="zh-TW" dirty="0"/>
              <a:t>Ref: https://youtu.be/fX_guE7JNnY</a:t>
            </a:r>
            <a:endParaRPr lang="zh-TW" altLang="en-US" dirty="0"/>
          </a:p>
        </p:txBody>
      </p:sp>
    </p:spTree>
    <p:extLst>
      <p:ext uri="{BB962C8B-B14F-4D97-AF65-F5344CB8AC3E}">
        <p14:creationId xmlns:p14="http://schemas.microsoft.com/office/powerpoint/2010/main" val="36069486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17" grpId="0" animBg="1"/>
      <p:bldP spid="15" grpId="0"/>
      <p:bldP spid="20" grpId="0"/>
      <p:bldP spid="16" grpId="0"/>
      <p:bldP spid="24"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Semi-supervised learning</a:t>
            </a:r>
            <a:endParaRPr lang="zh-TW" altLang="en-US" dirty="0"/>
          </a:p>
        </p:txBody>
      </p:sp>
      <p:pic>
        <p:nvPicPr>
          <p:cNvPr id="26" name="圖片 25"/>
          <p:cNvPicPr>
            <a:picLocks noChangeAspect="1"/>
          </p:cNvPicPr>
          <p:nvPr/>
        </p:nvPicPr>
        <p:blipFill>
          <a:blip r:embed="rId3"/>
          <a:stretch>
            <a:fillRect/>
          </a:stretch>
        </p:blipFill>
        <p:spPr>
          <a:xfrm>
            <a:off x="2741885" y="2933057"/>
            <a:ext cx="661344" cy="860963"/>
          </a:xfrm>
          <a:prstGeom prst="rect">
            <a:avLst/>
          </a:prstGeom>
        </p:spPr>
      </p:pic>
      <p:sp>
        <p:nvSpPr>
          <p:cNvPr id="28" name="橢圓 27"/>
          <p:cNvSpPr/>
          <p:nvPr/>
        </p:nvSpPr>
        <p:spPr>
          <a:xfrm>
            <a:off x="3517388" y="3229761"/>
            <a:ext cx="213802" cy="2138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9" name="橢圓 28"/>
          <p:cNvSpPr/>
          <p:nvPr/>
        </p:nvSpPr>
        <p:spPr>
          <a:xfrm>
            <a:off x="5401693" y="3198950"/>
            <a:ext cx="213802" cy="2138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1" name="直線接點 30"/>
          <p:cNvCxnSpPr/>
          <p:nvPr/>
        </p:nvCxnSpPr>
        <p:spPr>
          <a:xfrm>
            <a:off x="4572000" y="2071799"/>
            <a:ext cx="0" cy="24282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橢圓 35"/>
          <p:cNvSpPr/>
          <p:nvPr/>
        </p:nvSpPr>
        <p:spPr>
          <a:xfrm>
            <a:off x="4006923" y="4030648"/>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7" name="橢圓 36"/>
          <p:cNvSpPr/>
          <p:nvPr/>
        </p:nvSpPr>
        <p:spPr>
          <a:xfrm>
            <a:off x="3028741" y="2465993"/>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8" name="橢圓 37"/>
          <p:cNvSpPr/>
          <p:nvPr/>
        </p:nvSpPr>
        <p:spPr>
          <a:xfrm>
            <a:off x="5877072" y="3919116"/>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9" name="橢圓 38"/>
          <p:cNvSpPr/>
          <p:nvPr/>
        </p:nvSpPr>
        <p:spPr>
          <a:xfrm>
            <a:off x="4887591" y="2437055"/>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40" name="直線接點 39"/>
          <p:cNvCxnSpPr/>
          <p:nvPr/>
        </p:nvCxnSpPr>
        <p:spPr>
          <a:xfrm>
            <a:off x="3618539" y="1959504"/>
            <a:ext cx="1874333" cy="2540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317934" y="5058731"/>
            <a:ext cx="8764074" cy="523220"/>
          </a:xfrm>
          <a:prstGeom prst="rect">
            <a:avLst/>
          </a:prstGeom>
          <a:noFill/>
        </p:spPr>
        <p:txBody>
          <a:bodyPr wrap="square" rtlCol="0">
            <a:spAutoFit/>
          </a:bodyPr>
          <a:lstStyle/>
          <a:p>
            <a:pPr algn="ctr"/>
            <a:r>
              <a:rPr lang="en-US" altLang="zh-TW" sz="2800" dirty="0"/>
              <a:t>The distribution of the unlabeled data tell us </a:t>
            </a:r>
            <a:r>
              <a:rPr lang="en-US" altLang="zh-TW" sz="2800" b="1" i="1" dirty="0"/>
              <a:t>something</a:t>
            </a:r>
            <a:r>
              <a:rPr lang="en-US" altLang="zh-TW" sz="2800" dirty="0"/>
              <a:t>.</a:t>
            </a:r>
            <a:endParaRPr lang="zh-TW" altLang="en-US" sz="2800" dirty="0"/>
          </a:p>
        </p:txBody>
      </p:sp>
      <p:sp>
        <p:nvSpPr>
          <p:cNvPr id="9" name="文字方塊 8"/>
          <p:cNvSpPr txBox="1"/>
          <p:nvPr/>
        </p:nvSpPr>
        <p:spPr>
          <a:xfrm>
            <a:off x="3853834" y="5615813"/>
            <a:ext cx="4828698"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Usually with some assumptions</a:t>
            </a:r>
            <a:endParaRPr lang="zh-TW" altLang="en-US" sz="2800" dirty="0"/>
          </a:p>
        </p:txBody>
      </p:sp>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8182" y="2833408"/>
            <a:ext cx="688848" cy="792706"/>
          </a:xfrm>
          <a:prstGeom prst="rect">
            <a:avLst/>
          </a:prstGeom>
        </p:spPr>
      </p:pic>
      <p:grpSp>
        <p:nvGrpSpPr>
          <p:cNvPr id="4" name="群組 3"/>
          <p:cNvGrpSpPr/>
          <p:nvPr/>
        </p:nvGrpSpPr>
        <p:grpSpPr>
          <a:xfrm>
            <a:off x="1990202" y="3958919"/>
            <a:ext cx="2126937" cy="830997"/>
            <a:chOff x="942481" y="2157592"/>
            <a:chExt cx="2126937" cy="830997"/>
          </a:xfrm>
        </p:grpSpPr>
        <p:pic>
          <p:nvPicPr>
            <p:cNvPr id="15" name="Picture 8" descr="http://www.picturesnew.com/media/images/b1bb6faa9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0303" y="2237102"/>
              <a:ext cx="1009115" cy="671978"/>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42481" y="2157592"/>
              <a:ext cx="1100238" cy="830997"/>
            </a:xfrm>
            <a:prstGeom prst="rect">
              <a:avLst/>
            </a:prstGeom>
            <a:noFill/>
          </p:spPr>
          <p:txBody>
            <a:bodyPr wrap="square" rtlCol="0">
              <a:spAutoFit/>
            </a:bodyPr>
            <a:lstStyle/>
            <a:p>
              <a:pPr algn="ctr"/>
              <a:r>
                <a:rPr lang="en-US" altLang="zh-TW" sz="2400" dirty="0"/>
                <a:t>Who knows?</a:t>
              </a:r>
              <a:endParaRPr lang="zh-TW" altLang="en-US" sz="2400" dirty="0"/>
            </a:p>
          </p:txBody>
        </p:sp>
      </p:grpSp>
    </p:spTree>
    <p:extLst>
      <p:ext uri="{BB962C8B-B14F-4D97-AF65-F5344CB8AC3E}">
        <p14:creationId xmlns:p14="http://schemas.microsoft.com/office/powerpoint/2010/main" val="37784970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7" grpId="0" animBg="1"/>
      <p:bldP spid="38" grpId="0" animBg="1"/>
      <p:bldP spid="39" grpId="0" animBg="1"/>
      <p:bldP spid="44"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1864670"/>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558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4" name="矩形 3"/>
          <p:cNvSpPr/>
          <p:nvPr/>
        </p:nvSpPr>
        <p:spPr>
          <a:xfrm>
            <a:off x="738005" y="4119631"/>
            <a:ext cx="3622000" cy="17970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 name="矩形 4"/>
          <p:cNvSpPr/>
          <p:nvPr/>
        </p:nvSpPr>
        <p:spPr>
          <a:xfrm>
            <a:off x="5374583" y="1652636"/>
            <a:ext cx="2051889" cy="1690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矩形 5"/>
          <p:cNvSpPr/>
          <p:nvPr/>
        </p:nvSpPr>
        <p:spPr>
          <a:xfrm>
            <a:off x="3244637" y="1652636"/>
            <a:ext cx="1379913" cy="16900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3475933" y="1778326"/>
            <a:ext cx="884072" cy="1150918"/>
          </a:xfrm>
          <a:prstGeom prst="rect">
            <a:avLst/>
          </a:prstGeom>
        </p:spPr>
      </p:pic>
      <p:pic>
        <p:nvPicPr>
          <p:cNvPr id="9" name="Picture 6" descr="http://thenypost.files.wordpress.com/2014/01/dog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2156" y="1817908"/>
            <a:ext cx="1608031" cy="1071753"/>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1284189" y="2103082"/>
            <a:ext cx="1396538" cy="830997"/>
          </a:xfrm>
          <a:prstGeom prst="rect">
            <a:avLst/>
          </a:prstGeom>
          <a:noFill/>
        </p:spPr>
        <p:txBody>
          <a:bodyPr wrap="square" rtlCol="0">
            <a:spAutoFit/>
          </a:bodyPr>
          <a:lstStyle/>
          <a:p>
            <a:pPr algn="ctr"/>
            <a:r>
              <a:rPr lang="en-US" altLang="zh-TW" sz="2400" dirty="0"/>
              <a:t>Dog/Cat</a:t>
            </a:r>
          </a:p>
          <a:p>
            <a:pPr algn="ctr"/>
            <a:r>
              <a:rPr lang="en-US" altLang="zh-TW" sz="2400" dirty="0"/>
              <a:t>Classifier</a:t>
            </a:r>
            <a:endParaRPr lang="zh-TW" altLang="en-US" sz="2400" dirty="0"/>
          </a:p>
        </p:txBody>
      </p:sp>
      <p:sp>
        <p:nvSpPr>
          <p:cNvPr id="15" name="文字方塊 14"/>
          <p:cNvSpPr txBox="1"/>
          <p:nvPr/>
        </p:nvSpPr>
        <p:spPr>
          <a:xfrm>
            <a:off x="3535583" y="2849972"/>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16" name="文字方塊 15"/>
          <p:cNvSpPr txBox="1"/>
          <p:nvPr/>
        </p:nvSpPr>
        <p:spPr>
          <a:xfrm>
            <a:off x="6064540" y="2849668"/>
            <a:ext cx="798022"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17" name="文字方塊 16"/>
          <p:cNvSpPr txBox="1"/>
          <p:nvPr/>
        </p:nvSpPr>
        <p:spPr>
          <a:xfrm>
            <a:off x="1284189" y="3604824"/>
            <a:ext cx="6822460" cy="461665"/>
          </a:xfrm>
          <a:prstGeom prst="rect">
            <a:avLst/>
          </a:prstGeom>
          <a:noFill/>
        </p:spPr>
        <p:txBody>
          <a:bodyPr wrap="square" rtlCol="0">
            <a:spAutoFit/>
          </a:bodyPr>
          <a:lstStyle/>
          <a:p>
            <a:pPr algn="ctr"/>
            <a:r>
              <a:rPr lang="en-US" altLang="zh-TW" sz="2400" dirty="0"/>
              <a:t>Data </a:t>
            </a:r>
            <a:r>
              <a:rPr lang="en-US" altLang="zh-TW" sz="2400" b="1" i="1" u="sng" dirty="0"/>
              <a:t>not directly related to </a:t>
            </a:r>
            <a:r>
              <a:rPr lang="en-US" altLang="zh-TW" sz="2400" dirty="0"/>
              <a:t>the task considered</a:t>
            </a:r>
            <a:endParaRPr lang="zh-TW" altLang="en-US" sz="2400" dirty="0"/>
          </a:p>
        </p:txBody>
      </p:sp>
      <p:pic>
        <p:nvPicPr>
          <p:cNvPr id="3074" name="Picture 2" descr="https://encrypted-tbn2.gstatic.com/images?q=tbn:ANd9GcTfC1tqd6aNkHhMvU1fkPKaDhVTryXmUYrbeLJGAvfiykoX3H3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498" y="4309298"/>
            <a:ext cx="1721670" cy="11456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tigerday.org/wp-content/uploads/2013/04/HD-Tiger-Wallpapers-Wallpapers-fe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4509" y="4329091"/>
            <a:ext cx="1581721" cy="1186291"/>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982839" y="5401850"/>
            <a:ext cx="1613329" cy="461665"/>
          </a:xfrm>
          <a:prstGeom prst="rect">
            <a:avLst/>
          </a:prstGeom>
          <a:noFill/>
        </p:spPr>
        <p:txBody>
          <a:bodyPr wrap="square" rtlCol="0">
            <a:spAutoFit/>
          </a:bodyPr>
          <a:lstStyle/>
          <a:p>
            <a:pPr algn="ctr"/>
            <a:r>
              <a:rPr lang="en-US" altLang="zh-TW" sz="2400" dirty="0"/>
              <a:t>elephant</a:t>
            </a:r>
            <a:endParaRPr lang="zh-TW" altLang="en-US" sz="2400" dirty="0"/>
          </a:p>
        </p:txBody>
      </p:sp>
      <p:sp>
        <p:nvSpPr>
          <p:cNvPr id="26" name="文字方塊 25"/>
          <p:cNvSpPr txBox="1"/>
          <p:nvPr/>
        </p:nvSpPr>
        <p:spPr>
          <a:xfrm>
            <a:off x="3140488" y="5481610"/>
            <a:ext cx="798022" cy="461665"/>
          </a:xfrm>
          <a:prstGeom prst="rect">
            <a:avLst/>
          </a:prstGeom>
          <a:noFill/>
        </p:spPr>
        <p:txBody>
          <a:bodyPr wrap="square" rtlCol="0">
            <a:spAutoFit/>
          </a:bodyPr>
          <a:lstStyle/>
          <a:p>
            <a:pPr algn="ctr"/>
            <a:r>
              <a:rPr lang="en-US" altLang="zh-TW" sz="2400" dirty="0"/>
              <a:t>tiger</a:t>
            </a:r>
            <a:endParaRPr lang="zh-TW" altLang="en-US" sz="2400" dirty="0"/>
          </a:p>
        </p:txBody>
      </p:sp>
      <p:sp>
        <p:nvSpPr>
          <p:cNvPr id="21" name="文字方塊 20"/>
          <p:cNvSpPr txBox="1"/>
          <p:nvPr/>
        </p:nvSpPr>
        <p:spPr>
          <a:xfrm>
            <a:off x="537257" y="6030624"/>
            <a:ext cx="4023496" cy="461665"/>
          </a:xfrm>
          <a:prstGeom prst="rect">
            <a:avLst/>
          </a:prstGeom>
          <a:noFill/>
        </p:spPr>
        <p:txBody>
          <a:bodyPr wrap="square" rtlCol="0">
            <a:spAutoFit/>
          </a:bodyPr>
          <a:lstStyle/>
          <a:p>
            <a:pPr algn="ctr"/>
            <a:r>
              <a:rPr lang="en-US" altLang="zh-TW" sz="2400" dirty="0"/>
              <a:t>Similar domain, different tasks</a:t>
            </a:r>
            <a:endParaRPr lang="zh-TW" altLang="en-US" sz="2400" dirty="0"/>
          </a:p>
        </p:txBody>
      </p:sp>
      <p:sp>
        <p:nvSpPr>
          <p:cNvPr id="22" name="文字方塊 21"/>
          <p:cNvSpPr txBox="1"/>
          <p:nvPr/>
        </p:nvSpPr>
        <p:spPr>
          <a:xfrm>
            <a:off x="4624550" y="6011108"/>
            <a:ext cx="3979637" cy="461665"/>
          </a:xfrm>
          <a:prstGeom prst="rect">
            <a:avLst/>
          </a:prstGeom>
          <a:noFill/>
        </p:spPr>
        <p:txBody>
          <a:bodyPr wrap="square" rtlCol="0">
            <a:spAutoFit/>
          </a:bodyPr>
          <a:lstStyle/>
          <a:p>
            <a:pPr algn="ctr"/>
            <a:r>
              <a:rPr lang="en-US" altLang="zh-TW" sz="2400" dirty="0"/>
              <a:t>Different domains, same task</a:t>
            </a:r>
            <a:endParaRPr lang="zh-TW" altLang="en-US" sz="2400" dirty="0"/>
          </a:p>
        </p:txBody>
      </p:sp>
      <p:sp>
        <p:nvSpPr>
          <p:cNvPr id="27" name="矩形 26"/>
          <p:cNvSpPr/>
          <p:nvPr/>
        </p:nvSpPr>
        <p:spPr>
          <a:xfrm>
            <a:off x="4795984" y="4119631"/>
            <a:ext cx="3622000" cy="1797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0" name="文字方塊 29"/>
          <p:cNvSpPr txBox="1"/>
          <p:nvPr/>
        </p:nvSpPr>
        <p:spPr>
          <a:xfrm>
            <a:off x="5177762" y="5418131"/>
            <a:ext cx="1613329"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31" name="文字方塊 30"/>
          <p:cNvSpPr txBox="1"/>
          <p:nvPr/>
        </p:nvSpPr>
        <p:spPr>
          <a:xfrm>
            <a:off x="7339204" y="5407387"/>
            <a:ext cx="798022" cy="461665"/>
          </a:xfrm>
          <a:prstGeom prst="rect">
            <a:avLst/>
          </a:prstGeom>
          <a:noFill/>
        </p:spPr>
        <p:txBody>
          <a:bodyPr wrap="square" rtlCol="0">
            <a:spAutoFit/>
          </a:bodyPr>
          <a:lstStyle/>
          <a:p>
            <a:pPr algn="ctr"/>
            <a:r>
              <a:rPr lang="en-US" altLang="zh-TW" sz="2400" dirty="0"/>
              <a:t>cat</a:t>
            </a:r>
            <a:endParaRPr lang="zh-TW" altLang="en-US" sz="2400" dirty="0"/>
          </a:p>
        </p:txBody>
      </p:sp>
      <p:pic>
        <p:nvPicPr>
          <p:cNvPr id="12" name="圖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039" y="4214082"/>
            <a:ext cx="960262" cy="1426517"/>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13722" y="4111266"/>
            <a:ext cx="1621940" cy="1621940"/>
          </a:xfrm>
          <a:prstGeom prst="rect">
            <a:avLst/>
          </a:prstGeom>
        </p:spPr>
      </p:pic>
      <p:sp>
        <p:nvSpPr>
          <p:cNvPr id="3" name="矩形 2">
            <a:extLst>
              <a:ext uri="{FF2B5EF4-FFF2-40B4-BE49-F238E27FC236}">
                <a16:creationId xmlns:a16="http://schemas.microsoft.com/office/drawing/2014/main" id="{8D04D1EF-2411-434F-B0FF-5E1A7A570D4D}"/>
              </a:ext>
            </a:extLst>
          </p:cNvPr>
          <p:cNvSpPr/>
          <p:nvPr/>
        </p:nvSpPr>
        <p:spPr>
          <a:xfrm>
            <a:off x="5573368" y="143599"/>
            <a:ext cx="3531672" cy="369332"/>
          </a:xfrm>
          <a:prstGeom prst="rect">
            <a:avLst/>
          </a:prstGeom>
        </p:spPr>
        <p:txBody>
          <a:bodyPr wrap="none">
            <a:spAutoFit/>
          </a:bodyPr>
          <a:lstStyle/>
          <a:p>
            <a:r>
              <a:rPr lang="en-US" altLang="zh-TW" dirty="0"/>
              <a:t>Ref: </a:t>
            </a:r>
            <a:r>
              <a:rPr lang="zh-TW" altLang="en-US" dirty="0"/>
              <a:t>https://youtu.be/qD6iD4TFsdQ</a:t>
            </a:r>
          </a:p>
        </p:txBody>
      </p:sp>
    </p:spTree>
    <p:extLst>
      <p:ext uri="{BB962C8B-B14F-4D97-AF65-F5344CB8AC3E}">
        <p14:creationId xmlns:p14="http://schemas.microsoft.com/office/powerpoint/2010/main" val="15754575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23" grpId="0"/>
      <p:bldP spid="26" grpId="0"/>
      <p:bldP spid="21" grpId="0"/>
      <p:bldP spid="22" grpId="0"/>
      <p:bldP spid="27" grpId="0" animBg="1"/>
      <p:bldP spid="30" grpId="0"/>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12" name="文字方塊 11"/>
          <p:cNvSpPr txBox="1"/>
          <p:nvPr/>
        </p:nvSpPr>
        <p:spPr>
          <a:xfrm>
            <a:off x="1899201" y="1690689"/>
            <a:ext cx="2538235" cy="461665"/>
          </a:xfrm>
          <a:prstGeom prst="rect">
            <a:avLst/>
          </a:prstGeom>
          <a:noFill/>
        </p:spPr>
        <p:txBody>
          <a:bodyPr wrap="square" rtlCol="0">
            <a:spAutoFit/>
          </a:bodyPr>
          <a:lstStyle/>
          <a:p>
            <a:pPr algn="ctr"/>
            <a:r>
              <a:rPr lang="en-US" altLang="zh-TW" sz="2400" dirty="0"/>
              <a:t>Task Considered</a:t>
            </a:r>
            <a:endParaRPr lang="zh-TW" altLang="en-US" sz="2400" dirty="0"/>
          </a:p>
        </p:txBody>
      </p:sp>
      <p:sp>
        <p:nvSpPr>
          <p:cNvPr id="13" name="文字方塊 12"/>
          <p:cNvSpPr txBox="1"/>
          <p:nvPr/>
        </p:nvSpPr>
        <p:spPr>
          <a:xfrm>
            <a:off x="129544" y="3945750"/>
            <a:ext cx="1811215" cy="830997"/>
          </a:xfrm>
          <a:prstGeom prst="rect">
            <a:avLst/>
          </a:prstGeom>
          <a:noFill/>
        </p:spPr>
        <p:txBody>
          <a:bodyPr wrap="square" rtlCol="0">
            <a:spAutoFit/>
          </a:bodyPr>
          <a:lstStyle/>
          <a:p>
            <a:pPr algn="ctr"/>
            <a:r>
              <a:rPr lang="en-US" altLang="zh-TW" sz="2400" dirty="0"/>
              <a:t>Image Recognition</a:t>
            </a:r>
            <a:endParaRPr lang="zh-TW" altLang="en-US" sz="2400" dirty="0"/>
          </a:p>
        </p:txBody>
      </p:sp>
      <p:sp>
        <p:nvSpPr>
          <p:cNvPr id="14" name="文字方塊 13"/>
          <p:cNvSpPr txBox="1"/>
          <p:nvPr/>
        </p:nvSpPr>
        <p:spPr>
          <a:xfrm>
            <a:off x="5240282" y="1690689"/>
            <a:ext cx="3405479" cy="461665"/>
          </a:xfrm>
          <a:prstGeom prst="rect">
            <a:avLst/>
          </a:prstGeom>
          <a:noFill/>
        </p:spPr>
        <p:txBody>
          <a:bodyPr wrap="square" rtlCol="0">
            <a:spAutoFit/>
          </a:bodyPr>
          <a:lstStyle/>
          <a:p>
            <a:pPr algn="ctr"/>
            <a:r>
              <a:rPr lang="en-US" altLang="zh-TW" sz="2400" dirty="0"/>
              <a:t>Data not directly related</a:t>
            </a:r>
            <a:endParaRPr lang="zh-TW" altLang="en-US" sz="2400" dirty="0"/>
          </a:p>
        </p:txBody>
      </p:sp>
      <p:sp>
        <p:nvSpPr>
          <p:cNvPr id="15" name="文字方塊 14"/>
          <p:cNvSpPr txBox="1"/>
          <p:nvPr/>
        </p:nvSpPr>
        <p:spPr>
          <a:xfrm>
            <a:off x="129544" y="2555033"/>
            <a:ext cx="1811215" cy="830997"/>
          </a:xfrm>
          <a:prstGeom prst="rect">
            <a:avLst/>
          </a:prstGeom>
          <a:noFill/>
        </p:spPr>
        <p:txBody>
          <a:bodyPr wrap="square" rtlCol="0">
            <a:spAutoFit/>
          </a:bodyPr>
          <a:lstStyle/>
          <a:p>
            <a:pPr algn="ctr"/>
            <a:r>
              <a:rPr lang="en-US" altLang="zh-TW" sz="2400" dirty="0"/>
              <a:t>Speech</a:t>
            </a:r>
          </a:p>
          <a:p>
            <a:pPr algn="ctr"/>
            <a:r>
              <a:rPr lang="en-US" altLang="zh-TW" sz="2400" dirty="0"/>
              <a:t>Recognition</a:t>
            </a:r>
            <a:endParaRPr lang="zh-TW" altLang="en-US" sz="2400" dirty="0"/>
          </a:p>
        </p:txBody>
      </p:sp>
      <p:sp>
        <p:nvSpPr>
          <p:cNvPr id="16" name="文字方塊 15"/>
          <p:cNvSpPr txBox="1"/>
          <p:nvPr/>
        </p:nvSpPr>
        <p:spPr>
          <a:xfrm>
            <a:off x="3285377" y="5511735"/>
            <a:ext cx="1825214" cy="830997"/>
          </a:xfrm>
          <a:prstGeom prst="rect">
            <a:avLst/>
          </a:prstGeom>
          <a:noFill/>
        </p:spPr>
        <p:txBody>
          <a:bodyPr wrap="square" rtlCol="0">
            <a:spAutoFit/>
          </a:bodyPr>
          <a:lstStyle/>
          <a:p>
            <a:pPr algn="ctr"/>
            <a:r>
              <a:rPr lang="en-US" altLang="zh-TW" sz="2400" dirty="0"/>
              <a:t>Specific domain</a:t>
            </a:r>
            <a:endParaRPr lang="zh-TW" altLang="en-US" sz="2400" dirty="0"/>
          </a:p>
        </p:txBody>
      </p:sp>
      <p:grpSp>
        <p:nvGrpSpPr>
          <p:cNvPr id="26" name="群組 25"/>
          <p:cNvGrpSpPr/>
          <p:nvPr/>
        </p:nvGrpSpPr>
        <p:grpSpPr>
          <a:xfrm>
            <a:off x="2299531" y="2483682"/>
            <a:ext cx="2186711" cy="1103834"/>
            <a:chOff x="2023877" y="5755731"/>
            <a:chExt cx="2186711" cy="1103834"/>
          </a:xfrm>
        </p:grpSpPr>
        <p:sp>
          <p:nvSpPr>
            <p:cNvPr id="10" name="Sound"/>
            <p:cNvSpPr>
              <a:spLocks noEditPoints="1" noChangeArrowheads="1"/>
            </p:cNvSpPr>
            <p:nvPr/>
          </p:nvSpPr>
          <p:spPr bwMode="auto">
            <a:xfrm>
              <a:off x="2023877" y="5755731"/>
              <a:ext cx="1028700" cy="60960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chemeClr val="bg2"/>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25" name="矩形 24"/>
            <p:cNvSpPr/>
            <p:nvPr/>
          </p:nvSpPr>
          <p:spPr>
            <a:xfrm>
              <a:off x="2727746" y="6397900"/>
              <a:ext cx="1482842" cy="461665"/>
            </a:xfrm>
            <a:prstGeom prst="rect">
              <a:avLst/>
            </a:prstGeom>
          </p:spPr>
          <p:txBody>
            <a:bodyPr wrap="none">
              <a:spAutoFit/>
            </a:bodyPr>
            <a:lstStyle/>
            <a:p>
              <a:pPr algn="ctr"/>
              <a:r>
                <a:rPr lang="en-US" altLang="zh-TW" sz="2400" dirty="0"/>
                <a:t>Taiwanese</a:t>
              </a:r>
            </a:p>
          </p:txBody>
        </p:sp>
      </p:grpSp>
      <p:sp>
        <p:nvSpPr>
          <p:cNvPr id="28" name="矩形 27"/>
          <p:cNvSpPr/>
          <p:nvPr/>
        </p:nvSpPr>
        <p:spPr>
          <a:xfrm>
            <a:off x="7202475" y="2542002"/>
            <a:ext cx="1064715" cy="461665"/>
          </a:xfrm>
          <a:prstGeom prst="rect">
            <a:avLst/>
          </a:prstGeom>
        </p:spPr>
        <p:txBody>
          <a:bodyPr wrap="none">
            <a:spAutoFit/>
          </a:bodyPr>
          <a:lstStyle/>
          <a:p>
            <a:pPr algn="ctr"/>
            <a:r>
              <a:rPr lang="en-US" altLang="zh-TW" sz="2400" dirty="0"/>
              <a:t>English</a:t>
            </a:r>
          </a:p>
        </p:txBody>
      </p:sp>
      <p:sp>
        <p:nvSpPr>
          <p:cNvPr id="29" name="矩形 28"/>
          <p:cNvSpPr/>
          <p:nvPr/>
        </p:nvSpPr>
        <p:spPr>
          <a:xfrm>
            <a:off x="7182059" y="2895018"/>
            <a:ext cx="1170513" cy="461665"/>
          </a:xfrm>
          <a:prstGeom prst="rect">
            <a:avLst/>
          </a:prstGeom>
        </p:spPr>
        <p:txBody>
          <a:bodyPr wrap="none">
            <a:spAutoFit/>
          </a:bodyPr>
          <a:lstStyle/>
          <a:p>
            <a:pPr algn="ctr"/>
            <a:r>
              <a:rPr lang="en-US" altLang="zh-TW" sz="2400" dirty="0"/>
              <a:t>Chinese</a:t>
            </a:r>
          </a:p>
        </p:txBody>
      </p:sp>
      <p:pic>
        <p:nvPicPr>
          <p:cNvPr id="6148" name="Picture 4" descr="http://resourcesqueen.com/wp-content/uploads/2013/03/web-p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964" y="5175464"/>
            <a:ext cx="1843568" cy="1261001"/>
          </a:xfrm>
          <a:prstGeom prst="rect">
            <a:avLst/>
          </a:prstGeom>
          <a:noFill/>
          <a:extLst>
            <a:ext uri="{909E8E84-426E-40DD-AFC4-6F175D3DCCD1}">
              <a14:hiddenFill xmlns:a14="http://schemas.microsoft.com/office/drawing/2010/main">
                <a:solidFill>
                  <a:srgbClr val="FFFFFF"/>
                </a:solidFill>
              </a14:hiddenFill>
            </a:ext>
          </a:extLst>
        </p:spPr>
      </p:pic>
      <p:sp>
        <p:nvSpPr>
          <p:cNvPr id="33" name="文字方塊 32"/>
          <p:cNvSpPr txBox="1"/>
          <p:nvPr/>
        </p:nvSpPr>
        <p:spPr>
          <a:xfrm>
            <a:off x="7195314" y="5640038"/>
            <a:ext cx="1499029" cy="461665"/>
          </a:xfrm>
          <a:prstGeom prst="rect">
            <a:avLst/>
          </a:prstGeom>
          <a:noFill/>
        </p:spPr>
        <p:txBody>
          <a:bodyPr wrap="square" rtlCol="0">
            <a:spAutoFit/>
          </a:bodyPr>
          <a:lstStyle/>
          <a:p>
            <a:r>
              <a:rPr lang="en-US" altLang="zh-TW" sz="2400" dirty="0"/>
              <a:t>Webpages</a:t>
            </a:r>
            <a:endParaRPr lang="zh-TW" altLang="en-US" sz="2400" dirty="0"/>
          </a:p>
        </p:txBody>
      </p:sp>
      <p:pic>
        <p:nvPicPr>
          <p:cNvPr id="6150" name="Picture 6" descr="http://www.youtube.com/yt/brand/media/image/YouTube-logo-full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9210" y="2333617"/>
            <a:ext cx="2260040" cy="1406312"/>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接點 31"/>
          <p:cNvCxnSpPr/>
          <p:nvPr/>
        </p:nvCxnSpPr>
        <p:spPr>
          <a:xfrm>
            <a:off x="187567" y="3667359"/>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228103" y="5041330"/>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V="1">
            <a:off x="5067735" y="1575477"/>
            <a:ext cx="0" cy="48721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420483" y="3105241"/>
            <a:ext cx="628698" cy="461665"/>
          </a:xfrm>
          <a:prstGeom prst="rect">
            <a:avLst/>
          </a:prstGeom>
        </p:spPr>
        <p:txBody>
          <a:bodyPr wrap="none">
            <a:spAutoFit/>
          </a:bodyPr>
          <a:lstStyle/>
          <a:p>
            <a:pPr algn="ctr"/>
            <a:r>
              <a:rPr lang="en-US" altLang="zh-TW" sz="2400" dirty="0"/>
              <a:t>……</a:t>
            </a:r>
          </a:p>
        </p:txBody>
      </p:sp>
      <p:cxnSp>
        <p:nvCxnSpPr>
          <p:cNvPr id="30" name="直線接點 29"/>
          <p:cNvCxnSpPr/>
          <p:nvPr/>
        </p:nvCxnSpPr>
        <p:spPr>
          <a:xfrm>
            <a:off x="289543" y="2324407"/>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5"/>
          <a:stretch>
            <a:fillRect/>
          </a:stretch>
        </p:blipFill>
        <p:spPr>
          <a:xfrm>
            <a:off x="2142564" y="3835257"/>
            <a:ext cx="1385388" cy="1073781"/>
          </a:xfrm>
          <a:prstGeom prst="rect">
            <a:avLst/>
          </a:prstGeom>
        </p:spPr>
      </p:pic>
      <p:sp>
        <p:nvSpPr>
          <p:cNvPr id="37" name="矩形 36"/>
          <p:cNvSpPr/>
          <p:nvPr/>
        </p:nvSpPr>
        <p:spPr>
          <a:xfrm>
            <a:off x="3608399" y="4154229"/>
            <a:ext cx="1179170" cy="830997"/>
          </a:xfrm>
          <a:prstGeom prst="rect">
            <a:avLst/>
          </a:prstGeom>
        </p:spPr>
        <p:txBody>
          <a:bodyPr wrap="none">
            <a:spAutoFit/>
          </a:bodyPr>
          <a:lstStyle/>
          <a:p>
            <a:pPr algn="ctr"/>
            <a:r>
              <a:rPr lang="en-US" altLang="zh-TW" sz="2400" dirty="0"/>
              <a:t>Medical</a:t>
            </a:r>
          </a:p>
          <a:p>
            <a:pPr algn="ctr"/>
            <a:r>
              <a:rPr lang="en-US" altLang="zh-TW" sz="2400" dirty="0"/>
              <a:t>Images</a:t>
            </a:r>
          </a:p>
        </p:txBody>
      </p:sp>
      <p:pic>
        <p:nvPicPr>
          <p:cNvPr id="42" name="Picture 6" descr="http://thenypost.files.wordpress.com/2014/01/dogs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3791" y="3978036"/>
            <a:ext cx="1310301" cy="8733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encrypted-tbn2.gstatic.com/images?q=tbn:ANd9GcTfC1tqd6aNkHhMvU1fkPKaDhVTryXmUYrbeLJGAvfiykoX3H3V"/>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5379" y="3813370"/>
            <a:ext cx="970417" cy="6457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http://tigerday.org/wp-content/uploads/2013/04/HD-Tiger-Wallpapers-Wallpapers-fev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80709" y="3776728"/>
            <a:ext cx="1028542" cy="771407"/>
          </a:xfrm>
          <a:prstGeom prst="rect">
            <a:avLst/>
          </a:prstGeom>
          <a:noFill/>
          <a:extLst>
            <a:ext uri="{909E8E84-426E-40DD-AFC4-6F175D3DCCD1}">
              <a14:hiddenFill xmlns:a14="http://schemas.microsoft.com/office/drawing/2010/main">
                <a:solidFill>
                  <a:srgbClr val="FFFFFF"/>
                </a:solidFill>
              </a14:hiddenFill>
            </a:ext>
          </a:extLst>
        </p:spPr>
      </p:pic>
      <p:pic>
        <p:nvPicPr>
          <p:cNvPr id="40" name="圖片 39"/>
          <p:cNvPicPr>
            <a:picLocks noChangeAspect="1"/>
          </p:cNvPicPr>
          <p:nvPr/>
        </p:nvPicPr>
        <p:blipFill>
          <a:blip r:embed="rId9"/>
          <a:stretch>
            <a:fillRect/>
          </a:stretch>
        </p:blipFill>
        <p:spPr>
          <a:xfrm>
            <a:off x="6087076" y="3963173"/>
            <a:ext cx="733082" cy="954354"/>
          </a:xfrm>
          <a:prstGeom prst="rect">
            <a:avLst/>
          </a:prstGeom>
        </p:spPr>
      </p:pic>
      <p:sp>
        <p:nvSpPr>
          <p:cNvPr id="45" name="文字方塊 44"/>
          <p:cNvSpPr txBox="1"/>
          <p:nvPr/>
        </p:nvSpPr>
        <p:spPr>
          <a:xfrm>
            <a:off x="185226" y="5336467"/>
            <a:ext cx="1825214" cy="830997"/>
          </a:xfrm>
          <a:prstGeom prst="rect">
            <a:avLst/>
          </a:prstGeom>
          <a:noFill/>
        </p:spPr>
        <p:txBody>
          <a:bodyPr wrap="square" rtlCol="0">
            <a:spAutoFit/>
          </a:bodyPr>
          <a:lstStyle/>
          <a:p>
            <a:pPr algn="ctr"/>
            <a:r>
              <a:rPr lang="en-US" altLang="zh-TW" sz="2400" dirty="0"/>
              <a:t>Text</a:t>
            </a:r>
          </a:p>
          <a:p>
            <a:pPr algn="ctr"/>
            <a:r>
              <a:rPr lang="en-US" altLang="zh-TW" sz="2400" dirty="0"/>
              <a:t>Analysis</a:t>
            </a:r>
            <a:endParaRPr lang="zh-TW" altLang="en-US" sz="2400" dirty="0"/>
          </a:p>
        </p:txBody>
      </p:sp>
      <p:pic>
        <p:nvPicPr>
          <p:cNvPr id="2050" name="Picture 2" descr="斯比翻譯法律文件"/>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42685" y="5287385"/>
            <a:ext cx="1385267" cy="104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8200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28" grpId="0"/>
      <p:bldP spid="29" grpId="0"/>
      <p:bldP spid="33" grpId="0"/>
      <p:bldP spid="41" grpId="0"/>
      <p:bldP spid="37" grpId="0"/>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4" name="矩形 3"/>
          <p:cNvSpPr/>
          <p:nvPr/>
        </p:nvSpPr>
        <p:spPr>
          <a:xfrm>
            <a:off x="581025" y="5964781"/>
            <a:ext cx="8337550" cy="646331"/>
          </a:xfrm>
          <a:prstGeom prst="rect">
            <a:avLst/>
          </a:prstGeom>
        </p:spPr>
        <p:txBody>
          <a:bodyPr wrap="square">
            <a:spAutoFit/>
          </a:bodyPr>
          <a:lstStyle/>
          <a:p>
            <a:r>
              <a:rPr lang="en-US" altLang="zh-TW" dirty="0">
                <a:latin typeface="Arial" panose="020B0604020202020204" pitchFamily="34" charset="0"/>
              </a:rPr>
              <a:t>Huang, </a:t>
            </a:r>
            <a:r>
              <a:rPr lang="en-US" altLang="zh-TW" dirty="0" err="1">
                <a:latin typeface="Arial" panose="020B0604020202020204" pitchFamily="34" charset="0"/>
              </a:rPr>
              <a:t>Jui</a:t>
            </a:r>
            <a:r>
              <a:rPr lang="en-US" altLang="zh-TW" dirty="0">
                <a:latin typeface="Arial" panose="020B0604020202020204" pitchFamily="34" charset="0"/>
              </a:rPr>
              <a:t>-Ting, et al. "Cross-language knowledge transfer using multilingual deep neural network with shared hidden layers." </a:t>
            </a:r>
            <a:r>
              <a:rPr lang="en-US" altLang="zh-TW" i="1" dirty="0">
                <a:latin typeface="Arial" panose="020B0604020202020204" pitchFamily="34" charset="0"/>
              </a:rPr>
              <a:t>ICASSP, 2013</a:t>
            </a:r>
            <a:endParaRPr lang="zh-TW" altLang="en-US" dirty="0"/>
          </a:p>
        </p:txBody>
      </p:sp>
      <p:graphicFrame>
        <p:nvGraphicFramePr>
          <p:cNvPr id="5" name="Chart 3"/>
          <p:cNvGraphicFramePr>
            <a:graphicFrameLocks/>
          </p:cNvGraphicFramePr>
          <p:nvPr>
            <p:extLst/>
          </p:nvPr>
        </p:nvGraphicFramePr>
        <p:xfrm>
          <a:off x="1295400" y="1571170"/>
          <a:ext cx="6829298" cy="3911620"/>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rot="16200000">
            <a:off x="-250864" y="3089098"/>
            <a:ext cx="2728696" cy="461665"/>
          </a:xfrm>
          <a:prstGeom prst="rect">
            <a:avLst/>
          </a:prstGeom>
        </p:spPr>
        <p:txBody>
          <a:bodyPr wrap="none">
            <a:spAutoFit/>
          </a:bodyPr>
          <a:lstStyle/>
          <a:p>
            <a:r>
              <a:rPr lang="en-US" altLang="zh-TW" sz="2400" dirty="0"/>
              <a:t>Character Error Rate</a:t>
            </a:r>
          </a:p>
        </p:txBody>
      </p:sp>
      <p:sp>
        <p:nvSpPr>
          <p:cNvPr id="7" name="矩形 6"/>
          <p:cNvSpPr/>
          <p:nvPr/>
        </p:nvSpPr>
        <p:spPr>
          <a:xfrm>
            <a:off x="2441636" y="5389085"/>
            <a:ext cx="4616328" cy="461665"/>
          </a:xfrm>
          <a:prstGeom prst="rect">
            <a:avLst/>
          </a:prstGeom>
        </p:spPr>
        <p:txBody>
          <a:bodyPr wrap="none">
            <a:spAutoFit/>
          </a:bodyPr>
          <a:lstStyle/>
          <a:p>
            <a:r>
              <a:rPr lang="en-US" altLang="zh-TW" sz="2400" dirty="0"/>
              <a:t>Hours of training data for Mandarin</a:t>
            </a:r>
          </a:p>
        </p:txBody>
      </p:sp>
      <p:sp>
        <p:nvSpPr>
          <p:cNvPr id="8" name="文字方塊 7"/>
          <p:cNvSpPr txBox="1"/>
          <p:nvPr/>
        </p:nvSpPr>
        <p:spPr>
          <a:xfrm>
            <a:off x="4219636" y="2837508"/>
            <a:ext cx="127946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dirty="0"/>
              <a:t>Mandarin only</a:t>
            </a:r>
            <a:endParaRPr lang="zh-TW" altLang="en-US" dirty="0"/>
          </a:p>
        </p:txBody>
      </p:sp>
      <p:sp>
        <p:nvSpPr>
          <p:cNvPr id="9" name="文字方塊 8"/>
          <p:cNvSpPr txBox="1"/>
          <p:nvPr/>
        </p:nvSpPr>
        <p:spPr>
          <a:xfrm>
            <a:off x="2441636" y="4004090"/>
            <a:ext cx="1139764"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dirty="0"/>
              <a:t>With European Language</a:t>
            </a:r>
            <a:endParaRPr lang="zh-TW" altLang="en-US" dirty="0"/>
          </a:p>
        </p:txBody>
      </p:sp>
      <p:cxnSp>
        <p:nvCxnSpPr>
          <p:cNvPr id="11" name="直線接點 10"/>
          <p:cNvCxnSpPr/>
          <p:nvPr/>
        </p:nvCxnSpPr>
        <p:spPr>
          <a:xfrm>
            <a:off x="3886200" y="4593770"/>
            <a:ext cx="3171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05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2747883"/>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58284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C657C617-574F-4ECD-BA99-B8B698B19879}"/>
              </a:ext>
            </a:extLst>
          </p:cNvPr>
          <p:cNvSpPr/>
          <p:nvPr/>
        </p:nvSpPr>
        <p:spPr>
          <a:xfrm>
            <a:off x="775208" y="1755617"/>
            <a:ext cx="5302250" cy="3849480"/>
          </a:xfrm>
          <a:prstGeom prst="ellipse">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37F5128D-C475-4964-ABE1-F7BAFAD752EE}"/>
              </a:ext>
            </a:extLst>
          </p:cNvPr>
          <p:cNvSpPr/>
          <p:nvPr/>
        </p:nvSpPr>
        <p:spPr>
          <a:xfrm>
            <a:off x="1334008" y="2128475"/>
            <a:ext cx="3232150" cy="1863241"/>
          </a:xfrm>
          <a:prstGeom prst="ellipse">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5AF7917-7D40-400D-B0F8-9328DAD6A27B}"/>
              </a:ext>
            </a:extLst>
          </p:cNvPr>
          <p:cNvSpPr>
            <a:spLocks noGrp="1"/>
          </p:cNvSpPr>
          <p:nvPr>
            <p:ph type="title"/>
          </p:nvPr>
        </p:nvSpPr>
        <p:spPr>
          <a:xfrm>
            <a:off x="628650" y="351874"/>
            <a:ext cx="7886700" cy="1325563"/>
          </a:xfrm>
        </p:spPr>
        <p:txBody>
          <a:bodyPr/>
          <a:lstStyle/>
          <a:p>
            <a:r>
              <a:rPr lang="en-US" altLang="zh-TW" dirty="0"/>
              <a:t>Basic Concept</a:t>
            </a:r>
            <a:endParaRPr lang="zh-TW" altLang="en-US" dirty="0"/>
          </a:p>
        </p:txBody>
      </p:sp>
      <p:sp>
        <p:nvSpPr>
          <p:cNvPr id="4" name="橢圓 3">
            <a:extLst>
              <a:ext uri="{FF2B5EF4-FFF2-40B4-BE49-F238E27FC236}">
                <a16:creationId xmlns:a16="http://schemas.microsoft.com/office/drawing/2014/main" id="{2D3DAD96-7243-4F31-8ABD-AAC15EB4DD11}"/>
              </a:ext>
            </a:extLst>
          </p:cNvPr>
          <p:cNvSpPr/>
          <p:nvPr/>
        </p:nvSpPr>
        <p:spPr>
          <a:xfrm>
            <a:off x="4229566" y="4072856"/>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7F70862A-7D92-4761-8A6B-1939B0C0B92D}"/>
              </a:ext>
            </a:extLst>
          </p:cNvPr>
          <p:cNvSpPr/>
          <p:nvPr/>
        </p:nvSpPr>
        <p:spPr>
          <a:xfrm>
            <a:off x="1907625" y="2385119"/>
            <a:ext cx="1439333" cy="829734"/>
          </a:xfrm>
          <a:prstGeom prst="ellipse">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A57A8281-1432-4401-BE46-B3C93C6C5289}"/>
              </a:ext>
            </a:extLst>
          </p:cNvPr>
          <p:cNvSpPr txBox="1"/>
          <p:nvPr/>
        </p:nvSpPr>
        <p:spPr>
          <a:xfrm>
            <a:off x="2076958" y="2569153"/>
            <a:ext cx="1100666" cy="461665"/>
          </a:xfrm>
          <a:prstGeom prst="rect">
            <a:avLst/>
          </a:prstGeom>
          <a:noFill/>
        </p:spPr>
        <p:txBody>
          <a:bodyPr wrap="square" rtlCol="0">
            <a:spAutoFit/>
          </a:bodyPr>
          <a:lstStyle/>
          <a:p>
            <a:pPr algn="ctr"/>
            <a:r>
              <a:rPr lang="en-US" altLang="zh-TW" sz="2400" dirty="0"/>
              <a:t>small</a:t>
            </a:r>
            <a:endParaRPr lang="zh-TW" altLang="en-US" sz="2400" dirty="0"/>
          </a:p>
        </p:txBody>
      </p:sp>
      <p:sp>
        <p:nvSpPr>
          <p:cNvPr id="13" name="文字方塊 12">
            <a:extLst>
              <a:ext uri="{FF2B5EF4-FFF2-40B4-BE49-F238E27FC236}">
                <a16:creationId xmlns:a16="http://schemas.microsoft.com/office/drawing/2014/main" id="{4B81327D-F605-4BCA-92CD-2157C02AA4C9}"/>
              </a:ext>
            </a:extLst>
          </p:cNvPr>
          <p:cNvSpPr txBox="1"/>
          <p:nvPr/>
        </p:nvSpPr>
        <p:spPr>
          <a:xfrm>
            <a:off x="3127242" y="2981305"/>
            <a:ext cx="1376891" cy="461665"/>
          </a:xfrm>
          <a:prstGeom prst="rect">
            <a:avLst/>
          </a:prstGeom>
          <a:noFill/>
        </p:spPr>
        <p:txBody>
          <a:bodyPr wrap="square" rtlCol="0">
            <a:spAutoFit/>
          </a:bodyPr>
          <a:lstStyle/>
          <a:p>
            <a:pPr algn="ctr"/>
            <a:r>
              <a:rPr lang="en-US" altLang="zh-TW" sz="2400" dirty="0"/>
              <a:t>median</a:t>
            </a:r>
            <a:endParaRPr lang="zh-TW" altLang="en-US" sz="2400" dirty="0"/>
          </a:p>
        </p:txBody>
      </p:sp>
      <p:sp>
        <p:nvSpPr>
          <p:cNvPr id="14" name="文字方塊 13">
            <a:extLst>
              <a:ext uri="{FF2B5EF4-FFF2-40B4-BE49-F238E27FC236}">
                <a16:creationId xmlns:a16="http://schemas.microsoft.com/office/drawing/2014/main" id="{A0801399-3252-4CFE-AF8E-9A2E94515D9A}"/>
              </a:ext>
            </a:extLst>
          </p:cNvPr>
          <p:cNvSpPr txBox="1"/>
          <p:nvPr/>
        </p:nvSpPr>
        <p:spPr>
          <a:xfrm>
            <a:off x="4555576" y="3402679"/>
            <a:ext cx="1376891" cy="461665"/>
          </a:xfrm>
          <a:prstGeom prst="rect">
            <a:avLst/>
          </a:prstGeom>
          <a:noFill/>
        </p:spPr>
        <p:txBody>
          <a:bodyPr wrap="square" rtlCol="0">
            <a:spAutoFit/>
          </a:bodyPr>
          <a:lstStyle/>
          <a:p>
            <a:pPr algn="ctr"/>
            <a:r>
              <a:rPr lang="en-US" altLang="zh-TW" sz="2400" dirty="0"/>
              <a:t>large</a:t>
            </a:r>
            <a:endParaRPr lang="zh-TW" altLang="en-US" sz="2400" dirty="0"/>
          </a:p>
        </p:txBody>
      </p:sp>
      <p:sp>
        <p:nvSpPr>
          <p:cNvPr id="16" name="文字方塊 15">
            <a:extLst>
              <a:ext uri="{FF2B5EF4-FFF2-40B4-BE49-F238E27FC236}">
                <a16:creationId xmlns:a16="http://schemas.microsoft.com/office/drawing/2014/main" id="{99E9A630-4708-4952-B59C-A61D897FCF09}"/>
              </a:ext>
            </a:extLst>
          </p:cNvPr>
          <p:cNvSpPr txBox="1"/>
          <p:nvPr/>
        </p:nvSpPr>
        <p:spPr>
          <a:xfrm>
            <a:off x="5010518" y="1072761"/>
            <a:ext cx="3261186" cy="830997"/>
          </a:xfrm>
          <a:prstGeom prst="rect">
            <a:avLst/>
          </a:prstGeom>
          <a:noFill/>
        </p:spPr>
        <p:txBody>
          <a:bodyPr wrap="square" rtlCol="0">
            <a:spAutoFit/>
          </a:bodyPr>
          <a:lstStyle/>
          <a:p>
            <a:r>
              <a:rPr lang="en-US" altLang="zh-TW" sz="2400" dirty="0"/>
              <a:t>The functions defined by network structure</a:t>
            </a:r>
            <a:endParaRPr lang="zh-TW" altLang="en-US" sz="2400" dirty="0"/>
          </a:p>
        </p:txBody>
      </p:sp>
      <p:sp>
        <p:nvSpPr>
          <p:cNvPr id="17" name="文字方塊 16">
            <a:extLst>
              <a:ext uri="{FF2B5EF4-FFF2-40B4-BE49-F238E27FC236}">
                <a16:creationId xmlns:a16="http://schemas.microsoft.com/office/drawing/2014/main" id="{AE3A312E-0890-4200-96FE-40AA4DBF2DDF}"/>
              </a:ext>
            </a:extLst>
          </p:cNvPr>
          <p:cNvSpPr txBox="1"/>
          <p:nvPr/>
        </p:nvSpPr>
        <p:spPr>
          <a:xfrm>
            <a:off x="523854" y="5742099"/>
            <a:ext cx="3685117" cy="830997"/>
          </a:xfrm>
          <a:prstGeom prst="rect">
            <a:avLst/>
          </a:prstGeom>
          <a:noFill/>
        </p:spPr>
        <p:txBody>
          <a:bodyPr wrap="square" rtlCol="0">
            <a:spAutoFit/>
          </a:bodyPr>
          <a:lstStyle/>
          <a:p>
            <a:r>
              <a:rPr lang="en-US" altLang="zh-TW" sz="2400" dirty="0"/>
              <a:t>The functions with good results on </a:t>
            </a:r>
            <a:r>
              <a:rPr lang="en-US" altLang="zh-TW" sz="2400" b="1" i="1" u="sng" dirty="0"/>
              <a:t>training data</a:t>
            </a:r>
            <a:r>
              <a:rPr lang="en-US" altLang="zh-TW" sz="2400" dirty="0"/>
              <a:t>.</a:t>
            </a:r>
            <a:endParaRPr lang="zh-TW" altLang="en-US" sz="2400" dirty="0"/>
          </a:p>
        </p:txBody>
      </p:sp>
      <p:cxnSp>
        <p:nvCxnSpPr>
          <p:cNvPr id="8" name="直線單箭頭接點 7">
            <a:extLst>
              <a:ext uri="{FF2B5EF4-FFF2-40B4-BE49-F238E27FC236}">
                <a16:creationId xmlns:a16="http://schemas.microsoft.com/office/drawing/2014/main" id="{B671CC28-5596-4AD9-9088-916159377C35}"/>
              </a:ext>
            </a:extLst>
          </p:cNvPr>
          <p:cNvCxnSpPr>
            <a:cxnSpLocks/>
          </p:cNvCxnSpPr>
          <p:nvPr/>
        </p:nvCxnSpPr>
        <p:spPr>
          <a:xfrm flipV="1">
            <a:off x="3025960" y="1771981"/>
            <a:ext cx="1984558" cy="79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39753C-1CD2-4D0C-BB5C-87E482C30381}"/>
              </a:ext>
            </a:extLst>
          </p:cNvPr>
          <p:cNvCxnSpPr>
            <a:cxnSpLocks/>
          </p:cNvCxnSpPr>
          <p:nvPr/>
        </p:nvCxnSpPr>
        <p:spPr>
          <a:xfrm flipV="1">
            <a:off x="3866186" y="1846496"/>
            <a:ext cx="1234133" cy="11530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4883D9-B785-4969-B673-2A05D9E70132}"/>
              </a:ext>
            </a:extLst>
          </p:cNvPr>
          <p:cNvCxnSpPr>
            <a:cxnSpLocks/>
          </p:cNvCxnSpPr>
          <p:nvPr/>
        </p:nvCxnSpPr>
        <p:spPr>
          <a:xfrm flipH="1" flipV="1">
            <a:off x="5162344" y="1867153"/>
            <a:ext cx="130361" cy="1614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16D67E62-1C60-499C-9880-49A1467D3CE8}"/>
              </a:ext>
            </a:extLst>
          </p:cNvPr>
          <p:cNvSpPr/>
          <p:nvPr/>
        </p:nvSpPr>
        <p:spPr>
          <a:xfrm>
            <a:off x="2085424" y="3354163"/>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0" name="直線單箭頭接點 19">
            <a:extLst>
              <a:ext uri="{FF2B5EF4-FFF2-40B4-BE49-F238E27FC236}">
                <a16:creationId xmlns:a16="http://schemas.microsoft.com/office/drawing/2014/main" id="{A4452A63-E94C-4A16-9323-A51F4CC52B11}"/>
              </a:ext>
            </a:extLst>
          </p:cNvPr>
          <p:cNvCxnSpPr>
            <a:cxnSpLocks/>
          </p:cNvCxnSpPr>
          <p:nvPr/>
        </p:nvCxnSpPr>
        <p:spPr>
          <a:xfrm flipH="1">
            <a:off x="2185343" y="3836272"/>
            <a:ext cx="422673" cy="19058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AFE3810C-231B-404D-B853-8B3A8BC6BDFE}"/>
              </a:ext>
            </a:extLst>
          </p:cNvPr>
          <p:cNvCxnSpPr>
            <a:cxnSpLocks/>
            <a:stCxn id="4" idx="3"/>
          </p:cNvCxnSpPr>
          <p:nvPr/>
        </p:nvCxnSpPr>
        <p:spPr>
          <a:xfrm flipH="1">
            <a:off x="2209673" y="4466912"/>
            <a:ext cx="2178602" cy="1293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D45C335-229C-4756-89A0-716FB614A337}"/>
              </a:ext>
            </a:extLst>
          </p:cNvPr>
          <p:cNvCxnSpPr>
            <a:cxnSpLocks/>
            <a:stCxn id="19" idx="4"/>
          </p:cNvCxnSpPr>
          <p:nvPr/>
        </p:nvCxnSpPr>
        <p:spPr>
          <a:xfrm>
            <a:off x="2627291" y="3815828"/>
            <a:ext cx="1911583" cy="1926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211B666F-B6A3-4F61-BF18-AB4128227E74}"/>
              </a:ext>
            </a:extLst>
          </p:cNvPr>
          <p:cNvSpPr txBox="1"/>
          <p:nvPr/>
        </p:nvSpPr>
        <p:spPr>
          <a:xfrm>
            <a:off x="4504176" y="5746597"/>
            <a:ext cx="2718259" cy="830997"/>
          </a:xfrm>
          <a:prstGeom prst="rect">
            <a:avLst/>
          </a:prstGeom>
          <a:noFill/>
        </p:spPr>
        <p:txBody>
          <a:bodyPr wrap="square" rtlCol="0">
            <a:spAutoFit/>
          </a:bodyPr>
          <a:lstStyle/>
          <a:p>
            <a:r>
              <a:rPr lang="en-US" altLang="zh-TW" sz="2400" dirty="0"/>
              <a:t>Good results on </a:t>
            </a:r>
            <a:r>
              <a:rPr lang="en-US" altLang="zh-TW" sz="2400" b="1" i="1" u="sng" dirty="0"/>
              <a:t>testing data</a:t>
            </a:r>
            <a:endParaRPr lang="zh-TW" altLang="en-US" sz="2400" b="1" i="1" u="sng" dirty="0"/>
          </a:p>
        </p:txBody>
      </p:sp>
      <p:cxnSp>
        <p:nvCxnSpPr>
          <p:cNvPr id="30" name="直線單箭頭接點 29">
            <a:extLst>
              <a:ext uri="{FF2B5EF4-FFF2-40B4-BE49-F238E27FC236}">
                <a16:creationId xmlns:a16="http://schemas.microsoft.com/office/drawing/2014/main" id="{42A8F7A9-45F6-4912-ACF3-69F7DCCEE43B}"/>
              </a:ext>
            </a:extLst>
          </p:cNvPr>
          <p:cNvCxnSpPr>
            <a:cxnSpLocks/>
          </p:cNvCxnSpPr>
          <p:nvPr/>
        </p:nvCxnSpPr>
        <p:spPr>
          <a:xfrm>
            <a:off x="5034758" y="4508164"/>
            <a:ext cx="1428689" cy="718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EC805A9-1A2D-4BF3-80BF-79D7EAFFC9CD}"/>
              </a:ext>
            </a:extLst>
          </p:cNvPr>
          <p:cNvSpPr txBox="1"/>
          <p:nvPr/>
        </p:nvSpPr>
        <p:spPr>
          <a:xfrm>
            <a:off x="6641111" y="4928947"/>
            <a:ext cx="2718259" cy="830997"/>
          </a:xfrm>
          <a:prstGeom prst="rect">
            <a:avLst/>
          </a:prstGeom>
          <a:noFill/>
        </p:spPr>
        <p:txBody>
          <a:bodyPr wrap="square" rtlCol="0">
            <a:spAutoFit/>
          </a:bodyPr>
          <a:lstStyle/>
          <a:p>
            <a:r>
              <a:rPr lang="en-US" altLang="zh-TW" sz="2400" dirty="0"/>
              <a:t>Poor results on </a:t>
            </a:r>
            <a:r>
              <a:rPr lang="en-US" altLang="zh-TW" sz="2400" b="1" i="1" u="sng" dirty="0"/>
              <a:t>testing data</a:t>
            </a:r>
            <a:endParaRPr lang="zh-TW" altLang="en-US" sz="2400" b="1" i="1" u="sng" dirty="0"/>
          </a:p>
        </p:txBody>
      </p:sp>
      <p:sp>
        <p:nvSpPr>
          <p:cNvPr id="27" name="文字方塊 26">
            <a:extLst>
              <a:ext uri="{FF2B5EF4-FFF2-40B4-BE49-F238E27FC236}">
                <a16:creationId xmlns:a16="http://schemas.microsoft.com/office/drawing/2014/main" id="{A9C72A1C-639A-48A8-ABA9-2D9C880120A1}"/>
              </a:ext>
            </a:extLst>
          </p:cNvPr>
          <p:cNvSpPr txBox="1"/>
          <p:nvPr/>
        </p:nvSpPr>
        <p:spPr>
          <a:xfrm>
            <a:off x="6077458" y="2488863"/>
            <a:ext cx="2507996" cy="954107"/>
          </a:xfrm>
          <a:prstGeom prst="rect">
            <a:avLst/>
          </a:prstGeom>
          <a:noFill/>
        </p:spPr>
        <p:txBody>
          <a:bodyPr wrap="square" rtlCol="0">
            <a:spAutoFit/>
          </a:bodyPr>
          <a:lstStyle/>
          <a:p>
            <a:r>
              <a:rPr lang="en-US" altLang="zh-TW" sz="2800" b="1" i="1" u="sng" dirty="0">
                <a:solidFill>
                  <a:srgbClr val="FF0000"/>
                </a:solidFill>
              </a:rPr>
              <a:t>CNN is a good example.</a:t>
            </a:r>
            <a:endParaRPr lang="zh-TW" altLang="en-US" sz="2800" b="1" i="1" u="sng" dirty="0">
              <a:solidFill>
                <a:srgbClr val="FF0000"/>
              </a:solidFill>
            </a:endParaRPr>
          </a:p>
        </p:txBody>
      </p:sp>
    </p:spTree>
    <p:extLst>
      <p:ext uri="{BB962C8B-B14F-4D97-AF65-F5344CB8AC3E}">
        <p14:creationId xmlns:p14="http://schemas.microsoft.com/office/powerpoint/2010/main" val="33523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6" grpId="0" animBg="1"/>
      <p:bldP spid="4" grpId="0" animBg="1"/>
      <p:bldP spid="5" grpId="0" animBg="1"/>
      <p:bldP spid="11" grpId="0"/>
      <p:bldP spid="13" grpId="0"/>
      <p:bldP spid="14" grpId="0"/>
      <p:bldP spid="14" grpId="1"/>
      <p:bldP spid="16" grpId="0"/>
      <p:bldP spid="17" grpId="0"/>
      <p:bldP spid="19" grpId="0" animBg="1"/>
      <p:bldP spid="29" grpId="0"/>
      <p:bldP spid="33" grpId="0"/>
      <p:bldP spid="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3660735"/>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92002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Early Stopping</a:t>
            </a:r>
            <a:endParaRPr lang="zh-TW" altLang="en-US" dirty="0"/>
          </a:p>
        </p:txBody>
      </p:sp>
      <p:pic>
        <p:nvPicPr>
          <p:cNvPr id="4" name="圖片 3"/>
          <p:cNvPicPr>
            <a:picLocks noChangeAspect="1"/>
          </p:cNvPicPr>
          <p:nvPr/>
        </p:nvPicPr>
        <p:blipFill>
          <a:blip r:embed="rId3"/>
          <a:stretch>
            <a:fillRect/>
          </a:stretch>
        </p:blipFill>
        <p:spPr>
          <a:xfrm>
            <a:off x="1666703" y="1564572"/>
            <a:ext cx="5824192" cy="3782129"/>
          </a:xfrm>
          <a:prstGeom prst="rect">
            <a:avLst/>
          </a:prstGeom>
        </p:spPr>
      </p:pic>
      <p:sp>
        <p:nvSpPr>
          <p:cNvPr id="5" name="文字方塊 4"/>
          <p:cNvSpPr txBox="1"/>
          <p:nvPr/>
        </p:nvSpPr>
        <p:spPr>
          <a:xfrm>
            <a:off x="2438849" y="5270798"/>
            <a:ext cx="4279900" cy="461665"/>
          </a:xfrm>
          <a:prstGeom prst="rect">
            <a:avLst/>
          </a:prstGeom>
          <a:noFill/>
        </p:spPr>
        <p:txBody>
          <a:bodyPr wrap="square" rtlCol="0">
            <a:spAutoFit/>
          </a:bodyPr>
          <a:lstStyle/>
          <a:p>
            <a:pPr algn="ctr"/>
            <a:r>
              <a:rPr lang="en-US" altLang="zh-TW" sz="2400" dirty="0"/>
              <a:t>Epochs</a:t>
            </a:r>
            <a:endParaRPr lang="zh-TW" altLang="en-US" sz="2400" dirty="0"/>
          </a:p>
        </p:txBody>
      </p:sp>
      <p:sp>
        <p:nvSpPr>
          <p:cNvPr id="6" name="文字方塊 5"/>
          <p:cNvSpPr txBox="1"/>
          <p:nvPr/>
        </p:nvSpPr>
        <p:spPr>
          <a:xfrm>
            <a:off x="419100" y="1843446"/>
            <a:ext cx="1740866" cy="830997"/>
          </a:xfrm>
          <a:prstGeom prst="rect">
            <a:avLst/>
          </a:prstGeom>
          <a:noFill/>
        </p:spPr>
        <p:txBody>
          <a:bodyPr wrap="square" rtlCol="0">
            <a:spAutoFit/>
          </a:bodyPr>
          <a:lstStyle/>
          <a:p>
            <a:pPr algn="ctr"/>
            <a:r>
              <a:rPr lang="en-US" altLang="zh-TW" sz="2400" dirty="0"/>
              <a:t>Total</a:t>
            </a:r>
          </a:p>
          <a:p>
            <a:pPr algn="ctr"/>
            <a:r>
              <a:rPr lang="en-US" altLang="zh-TW" sz="2400" dirty="0"/>
              <a:t>Loss</a:t>
            </a:r>
          </a:p>
        </p:txBody>
      </p:sp>
      <p:sp>
        <p:nvSpPr>
          <p:cNvPr id="7" name="文字方塊 6"/>
          <p:cNvSpPr txBox="1"/>
          <p:nvPr/>
        </p:nvSpPr>
        <p:spPr>
          <a:xfrm>
            <a:off x="6361734" y="4508306"/>
            <a:ext cx="1944066" cy="461665"/>
          </a:xfrm>
          <a:prstGeom prst="rect">
            <a:avLst/>
          </a:prstGeom>
          <a:noFill/>
        </p:spPr>
        <p:txBody>
          <a:bodyPr wrap="square" rtlCol="0">
            <a:spAutoFit/>
          </a:bodyPr>
          <a:lstStyle/>
          <a:p>
            <a:r>
              <a:rPr lang="en-US" altLang="zh-TW" sz="2400" dirty="0">
                <a:solidFill>
                  <a:srgbClr val="0000FF"/>
                </a:solidFill>
              </a:rPr>
              <a:t>Training set</a:t>
            </a:r>
            <a:endParaRPr lang="zh-TW" altLang="en-US" sz="2400" dirty="0">
              <a:solidFill>
                <a:srgbClr val="0000FF"/>
              </a:solidFill>
            </a:endParaRPr>
          </a:p>
        </p:txBody>
      </p:sp>
      <p:sp>
        <p:nvSpPr>
          <p:cNvPr id="8" name="文字方塊 7"/>
          <p:cNvSpPr txBox="1"/>
          <p:nvPr/>
        </p:nvSpPr>
        <p:spPr>
          <a:xfrm>
            <a:off x="6358214" y="3045565"/>
            <a:ext cx="1944066" cy="461665"/>
          </a:xfrm>
          <a:prstGeom prst="rect">
            <a:avLst/>
          </a:prstGeom>
          <a:noFill/>
        </p:spPr>
        <p:txBody>
          <a:bodyPr wrap="square" rtlCol="0">
            <a:spAutoFit/>
          </a:bodyPr>
          <a:lstStyle/>
          <a:p>
            <a:r>
              <a:rPr lang="en-US" altLang="zh-TW" sz="2400" dirty="0">
                <a:solidFill>
                  <a:srgbClr val="FF0000"/>
                </a:solidFill>
              </a:rPr>
              <a:t>Testing set</a:t>
            </a:r>
            <a:endParaRPr lang="zh-TW" altLang="en-US" sz="2400" dirty="0">
              <a:solidFill>
                <a:srgbClr val="FF0000"/>
              </a:solidFill>
            </a:endParaRPr>
          </a:p>
        </p:txBody>
      </p:sp>
      <p:sp>
        <p:nvSpPr>
          <p:cNvPr id="9" name="向下箭號 8"/>
          <p:cNvSpPr/>
          <p:nvPr/>
        </p:nvSpPr>
        <p:spPr>
          <a:xfrm>
            <a:off x="4858199" y="3455636"/>
            <a:ext cx="159716" cy="17005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4319984" y="2567340"/>
            <a:ext cx="1236145"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Stop at here</a:t>
            </a:r>
            <a:endParaRPr lang="zh-TW" altLang="en-US" sz="2400" dirty="0"/>
          </a:p>
        </p:txBody>
      </p:sp>
      <p:sp>
        <p:nvSpPr>
          <p:cNvPr id="11" name="文字方塊 10"/>
          <p:cNvSpPr txBox="1"/>
          <p:nvPr/>
        </p:nvSpPr>
        <p:spPr>
          <a:xfrm>
            <a:off x="6285490" y="2659803"/>
            <a:ext cx="1944066" cy="461665"/>
          </a:xfrm>
          <a:prstGeom prst="rect">
            <a:avLst/>
          </a:prstGeom>
          <a:noFill/>
        </p:spPr>
        <p:txBody>
          <a:bodyPr wrap="square" rtlCol="0">
            <a:spAutoFit/>
          </a:bodyPr>
          <a:lstStyle/>
          <a:p>
            <a:r>
              <a:rPr lang="en-US" altLang="zh-TW" sz="2400" dirty="0">
                <a:solidFill>
                  <a:srgbClr val="00B050"/>
                </a:solidFill>
              </a:rPr>
              <a:t>Validation set</a:t>
            </a:r>
            <a:endParaRPr lang="zh-TW" altLang="en-US" sz="2400" dirty="0">
              <a:solidFill>
                <a:srgbClr val="00B050"/>
              </a:solidFill>
            </a:endParaRPr>
          </a:p>
        </p:txBody>
      </p:sp>
      <p:cxnSp>
        <p:nvCxnSpPr>
          <p:cNvPr id="13" name="直線接點 12"/>
          <p:cNvCxnSpPr/>
          <p:nvPr/>
        </p:nvCxnSpPr>
        <p:spPr>
          <a:xfrm>
            <a:off x="6358214" y="3121468"/>
            <a:ext cx="1517201" cy="334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716540" y="5931386"/>
            <a:ext cx="8125048" cy="646331"/>
            <a:chOff x="732194" y="6112116"/>
            <a:chExt cx="8125048" cy="646331"/>
          </a:xfrm>
        </p:grpSpPr>
        <p:sp>
          <p:nvSpPr>
            <p:cNvPr id="15" name="矩形 14"/>
            <p:cNvSpPr/>
            <p:nvPr/>
          </p:nvSpPr>
          <p:spPr>
            <a:xfrm>
              <a:off x="1694182" y="6112116"/>
              <a:ext cx="7163060" cy="646331"/>
            </a:xfrm>
            <a:prstGeom prst="rect">
              <a:avLst/>
            </a:prstGeom>
          </p:spPr>
          <p:txBody>
            <a:bodyPr wrap="square">
              <a:spAutoFit/>
            </a:bodyPr>
            <a:lstStyle/>
            <a:p>
              <a:r>
                <a:rPr lang="zh-TW" altLang="en-US" dirty="0"/>
                <a:t>http://keras.io/getting-started/faq/#how-can-i-interrupt-training-when-the-validation-loss-isnt-decreasing-anymore</a:t>
              </a:r>
            </a:p>
          </p:txBody>
        </p:sp>
        <p:sp>
          <p:nvSpPr>
            <p:cNvPr id="16" name="矩形 15"/>
            <p:cNvSpPr/>
            <p:nvPr/>
          </p:nvSpPr>
          <p:spPr>
            <a:xfrm>
              <a:off x="732194" y="6155404"/>
              <a:ext cx="1058399" cy="523220"/>
            </a:xfrm>
            <a:prstGeom prst="rect">
              <a:avLst/>
            </a:prstGeom>
          </p:spPr>
          <p:txBody>
            <a:bodyPr wrap="square">
              <a:spAutoFit/>
            </a:bodyPr>
            <a:lstStyle/>
            <a:p>
              <a:r>
                <a:rPr lang="en-US" altLang="zh-TW" sz="2800" dirty="0" err="1"/>
                <a:t>Keras</a:t>
              </a:r>
              <a:r>
                <a:rPr lang="en-US" altLang="zh-TW" sz="2800" dirty="0"/>
                <a:t>:</a:t>
              </a:r>
              <a:endParaRPr lang="zh-TW" altLang="en-US" sz="2800" dirty="0"/>
            </a:p>
          </p:txBody>
        </p:sp>
      </p:grpSp>
    </p:spTree>
    <p:extLst>
      <p:ext uri="{BB962C8B-B14F-4D97-AF65-F5344CB8AC3E}">
        <p14:creationId xmlns:p14="http://schemas.microsoft.com/office/powerpoint/2010/main" val="427064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4535379"/>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9664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a:p>
            <a:pPr lvl="1"/>
            <a:r>
              <a:rPr lang="en-US" altLang="zh-TW" sz="2800" dirty="0">
                <a:solidFill>
                  <a:srgbClr val="0000FF"/>
                </a:solidFill>
              </a:rPr>
              <a:t>Find a set of weight not only minimizing original cost but also close to zero</a:t>
            </a:r>
            <a:endParaRPr lang="zh-TW" altLang="en-US" sz="2800" dirty="0">
              <a:solidFill>
                <a:srgbClr val="0000FF"/>
              </a:solidFill>
            </a:endParaRPr>
          </a:p>
          <a:p>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043705806"/>
              </p:ext>
            </p:extLst>
          </p:nvPr>
        </p:nvGraphicFramePr>
        <p:xfrm>
          <a:off x="628650" y="3212571"/>
          <a:ext cx="3781425" cy="1085850"/>
        </p:xfrm>
        <a:graphic>
          <a:graphicData uri="http://schemas.openxmlformats.org/presentationml/2006/ole">
            <mc:AlternateContent xmlns:mc="http://schemas.openxmlformats.org/markup-compatibility/2006">
              <mc:Choice xmlns:v="urn:schemas-microsoft-com:vml" Requires="v">
                <p:oleObj spid="_x0000_s39003" name="方程式" r:id="rId4" imgW="1358640" imgH="393480" progId="Equation.3">
                  <p:embed/>
                </p:oleObj>
              </mc:Choice>
              <mc:Fallback>
                <p:oleObj name="方程式" r:id="rId4" imgW="1358640" imgH="393480" progId="Equation.3">
                  <p:embed/>
                  <p:pic>
                    <p:nvPicPr>
                      <p:cNvPr id="4" name="Object 12"/>
                      <p:cNvPicPr>
                        <a:picLocks noChangeAspect="1" noChangeArrowheads="1"/>
                      </p:cNvPicPr>
                      <p:nvPr/>
                    </p:nvPicPr>
                    <p:blipFill>
                      <a:blip r:embed="rId5"/>
                      <a:srcRect/>
                      <a:stretch>
                        <a:fillRect/>
                      </a:stretch>
                    </p:blipFill>
                    <p:spPr bwMode="auto">
                      <a:xfrm>
                        <a:off x="628650" y="3212571"/>
                        <a:ext cx="3781425" cy="1085850"/>
                      </a:xfrm>
                      <a:prstGeom prst="rect">
                        <a:avLst/>
                      </a:prstGeom>
                      <a:noFill/>
                      <a:extLst/>
                    </p:spPr>
                  </p:pic>
                </p:oleObj>
              </mc:Fallback>
            </mc:AlternateContent>
          </a:graphicData>
        </a:graphic>
      </p:graphicFrame>
      <p:sp>
        <p:nvSpPr>
          <p:cNvPr id="5" name="文字方塊 4"/>
          <p:cNvSpPr txBox="1"/>
          <p:nvPr/>
        </p:nvSpPr>
        <p:spPr>
          <a:xfrm>
            <a:off x="663348" y="5004805"/>
            <a:ext cx="3552092" cy="1384995"/>
          </a:xfrm>
          <a:prstGeom prst="rect">
            <a:avLst/>
          </a:prstGeom>
          <a:noFill/>
        </p:spPr>
        <p:txBody>
          <a:bodyPr wrap="square" rtlCol="0">
            <a:spAutoFit/>
          </a:bodyPr>
          <a:lstStyle/>
          <a:p>
            <a:r>
              <a:rPr lang="en-US" altLang="zh-TW" sz="2800" dirty="0"/>
              <a:t>Original loss</a:t>
            </a:r>
          </a:p>
          <a:p>
            <a:r>
              <a:rPr lang="en-US" altLang="zh-TW" sz="2800" dirty="0"/>
              <a:t>(e.g. minimize square error, cross entropy …)</a:t>
            </a:r>
            <a:endParaRPr lang="zh-TW" altLang="en-US" sz="2800" dirty="0"/>
          </a:p>
        </p:txBody>
      </p:sp>
      <p:cxnSp>
        <p:nvCxnSpPr>
          <p:cNvPr id="7" name="直線單箭頭接點 6"/>
          <p:cNvCxnSpPr/>
          <p:nvPr/>
        </p:nvCxnSpPr>
        <p:spPr>
          <a:xfrm>
            <a:off x="2376775" y="3999358"/>
            <a:ext cx="0" cy="100520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3517910178"/>
              </p:ext>
            </p:extLst>
          </p:nvPr>
        </p:nvGraphicFramePr>
        <p:xfrm>
          <a:off x="4317909" y="4286180"/>
          <a:ext cx="2579688" cy="593725"/>
        </p:xfrm>
        <a:graphic>
          <a:graphicData uri="http://schemas.openxmlformats.org/presentationml/2006/ole">
            <mc:AlternateContent xmlns:mc="http://schemas.openxmlformats.org/markup-compatibility/2006">
              <mc:Choice xmlns:v="urn:schemas-microsoft-com:vml" Requires="v">
                <p:oleObj spid="_x0000_s39004" name="方程式" r:id="rId6" imgW="927000" imgH="215640" progId="Equation.3">
                  <p:embed/>
                </p:oleObj>
              </mc:Choice>
              <mc:Fallback>
                <p:oleObj name="方程式" r:id="rId6" imgW="927000" imgH="215640" progId="Equation.3">
                  <p:embed/>
                  <p:pic>
                    <p:nvPicPr>
                      <p:cNvPr id="8" name="Object 12"/>
                      <p:cNvPicPr>
                        <a:picLocks noChangeAspect="1" noChangeArrowheads="1"/>
                      </p:cNvPicPr>
                      <p:nvPr/>
                    </p:nvPicPr>
                    <p:blipFill>
                      <a:blip r:embed="rId7"/>
                      <a:srcRect/>
                      <a:stretch>
                        <a:fillRect/>
                      </a:stretch>
                    </p:blipFill>
                    <p:spPr bwMode="auto">
                      <a:xfrm>
                        <a:off x="4317909" y="4286180"/>
                        <a:ext cx="2579688" cy="593725"/>
                      </a:xfrm>
                      <a:prstGeom prst="rect">
                        <a:avLst/>
                      </a:prstGeom>
                      <a:noFill/>
                      <a:extLst/>
                    </p:spPr>
                  </p:pic>
                </p:oleObj>
              </mc:Fallback>
            </mc:AlternateContent>
          </a:graphicData>
        </a:graphic>
      </p:graphicFrame>
      <p:sp>
        <p:nvSpPr>
          <p:cNvPr id="9" name="文字方塊 8"/>
          <p:cNvSpPr txBox="1"/>
          <p:nvPr/>
        </p:nvSpPr>
        <p:spPr>
          <a:xfrm>
            <a:off x="4909022" y="6097691"/>
            <a:ext cx="3777730" cy="461665"/>
          </a:xfrm>
          <a:prstGeom prst="rect">
            <a:avLst/>
          </a:prstGeom>
          <a:noFill/>
        </p:spPr>
        <p:txBody>
          <a:bodyPr wrap="square" rtlCol="0">
            <a:spAutoFit/>
          </a:bodyPr>
          <a:lstStyle/>
          <a:p>
            <a:pPr algn="ctr"/>
            <a:r>
              <a:rPr lang="en-US" altLang="zh-TW" sz="2400" dirty="0">
                <a:solidFill>
                  <a:srgbClr val="0000FF"/>
                </a:solidFill>
              </a:rPr>
              <a:t>(usually not consider biases)</a:t>
            </a:r>
            <a:endParaRPr lang="zh-TW" altLang="en-US" sz="2400" dirty="0">
              <a:solidFill>
                <a:srgbClr val="0000FF"/>
              </a:solidFill>
            </a:endParaRPr>
          </a:p>
        </p:txBody>
      </p:sp>
      <p:graphicFrame>
        <p:nvGraphicFramePr>
          <p:cNvPr id="11" name="Object 12"/>
          <p:cNvGraphicFramePr>
            <a:graphicFrameLocks noChangeAspect="1"/>
          </p:cNvGraphicFramePr>
          <p:nvPr>
            <p:extLst>
              <p:ext uri="{D42A27DB-BD31-4B8C-83A1-F6EECF244321}">
                <p14:modId xmlns:p14="http://schemas.microsoft.com/office/powerpoint/2010/main" val="1072252242"/>
              </p:ext>
            </p:extLst>
          </p:nvPr>
        </p:nvGraphicFramePr>
        <p:xfrm>
          <a:off x="4314825" y="5360988"/>
          <a:ext cx="4030663" cy="736600"/>
        </p:xfrm>
        <a:graphic>
          <a:graphicData uri="http://schemas.openxmlformats.org/presentationml/2006/ole">
            <mc:AlternateContent xmlns:mc="http://schemas.openxmlformats.org/markup-compatibility/2006">
              <mc:Choice xmlns:v="urn:schemas-microsoft-com:vml" Requires="v">
                <p:oleObj spid="_x0000_s39005" name="方程式" r:id="rId8" imgW="1447560" imgH="266400" progId="Equation.3">
                  <p:embed/>
                </p:oleObj>
              </mc:Choice>
              <mc:Fallback>
                <p:oleObj name="方程式" r:id="rId8" imgW="1447560" imgH="266400" progId="Equation.3">
                  <p:embed/>
                  <p:pic>
                    <p:nvPicPr>
                      <p:cNvPr id="11" name="Object 12"/>
                      <p:cNvPicPr>
                        <a:picLocks noChangeAspect="1" noChangeArrowheads="1"/>
                      </p:cNvPicPr>
                      <p:nvPr/>
                    </p:nvPicPr>
                    <p:blipFill>
                      <a:blip r:embed="rId9"/>
                      <a:srcRect/>
                      <a:stretch>
                        <a:fillRect/>
                      </a:stretch>
                    </p:blipFill>
                    <p:spPr bwMode="auto">
                      <a:xfrm>
                        <a:off x="4314825" y="5360988"/>
                        <a:ext cx="4030663" cy="736600"/>
                      </a:xfrm>
                      <a:prstGeom prst="rect">
                        <a:avLst/>
                      </a:prstGeom>
                      <a:noFill/>
                      <a:extLst/>
                    </p:spPr>
                  </p:pic>
                </p:oleObj>
              </mc:Fallback>
            </mc:AlternateContent>
          </a:graphicData>
        </a:graphic>
      </p:graphicFrame>
      <p:sp>
        <p:nvSpPr>
          <p:cNvPr id="14" name="文字方塊 13"/>
          <p:cNvSpPr txBox="1"/>
          <p:nvPr/>
        </p:nvSpPr>
        <p:spPr>
          <a:xfrm>
            <a:off x="4955320" y="3497233"/>
            <a:ext cx="3552092" cy="523220"/>
          </a:xfrm>
          <a:prstGeom prst="rect">
            <a:avLst/>
          </a:prstGeom>
          <a:noFill/>
        </p:spPr>
        <p:txBody>
          <a:bodyPr wrap="square" rtlCol="0">
            <a:spAutoFit/>
          </a:bodyPr>
          <a:lstStyle/>
          <a:p>
            <a:r>
              <a:rPr lang="en-US" altLang="zh-TW" sz="2800" dirty="0"/>
              <a:t>Regularization term</a:t>
            </a:r>
            <a:endParaRPr lang="zh-TW" altLang="en-US" sz="2800" dirty="0"/>
          </a:p>
        </p:txBody>
      </p:sp>
      <p:cxnSp>
        <p:nvCxnSpPr>
          <p:cNvPr id="17" name="直線接點 16"/>
          <p:cNvCxnSpPr/>
          <p:nvPr/>
        </p:nvCxnSpPr>
        <p:spPr>
          <a:xfrm>
            <a:off x="1874055" y="3998933"/>
            <a:ext cx="91835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750456" y="4056780"/>
            <a:ext cx="554679"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4516210" y="3741337"/>
            <a:ext cx="392812" cy="114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L2 regularization:</a:t>
            </a:r>
            <a:endParaRPr lang="zh-TW" altLang="en-US" sz="2400" dirty="0">
              <a:solidFill>
                <a:srgbClr val="0000FF"/>
              </a:solidFill>
            </a:endParaRPr>
          </a:p>
        </p:txBody>
      </p:sp>
    </p:spTree>
    <p:extLst>
      <p:ext uri="{BB962C8B-B14F-4D97-AF65-F5344CB8AC3E}">
        <p14:creationId xmlns:p14="http://schemas.microsoft.com/office/powerpoint/2010/main" val="420736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p:txBody>
      </p:sp>
      <p:sp>
        <p:nvSpPr>
          <p:cNvPr id="5" name="文字方塊 4"/>
          <p:cNvSpPr txBox="1"/>
          <p:nvPr/>
        </p:nvSpPr>
        <p:spPr>
          <a:xfrm>
            <a:off x="4351619" y="2801239"/>
            <a:ext cx="1644008" cy="523220"/>
          </a:xfrm>
          <a:prstGeom prst="rect">
            <a:avLst/>
          </a:prstGeom>
          <a:noFill/>
        </p:spPr>
        <p:txBody>
          <a:bodyPr wrap="square" rtlCol="0">
            <a:spAutoFit/>
          </a:bodyPr>
          <a:lstStyle/>
          <a:p>
            <a:r>
              <a:rPr lang="en-US" altLang="zh-TW" sz="2800" dirty="0"/>
              <a:t>Gradient:</a:t>
            </a:r>
            <a:endParaRPr lang="zh-TW" altLang="en-US" sz="2800" dirty="0"/>
          </a:p>
        </p:txBody>
      </p:sp>
      <p:graphicFrame>
        <p:nvGraphicFramePr>
          <p:cNvPr id="19" name="Object 12"/>
          <p:cNvGraphicFramePr>
            <a:graphicFrameLocks noChangeAspect="1"/>
          </p:cNvGraphicFramePr>
          <p:nvPr>
            <p:extLst>
              <p:ext uri="{D42A27DB-BD31-4B8C-83A1-F6EECF244321}">
                <p14:modId xmlns:p14="http://schemas.microsoft.com/office/powerpoint/2010/main" val="3298906496"/>
              </p:ext>
            </p:extLst>
          </p:nvPr>
        </p:nvGraphicFramePr>
        <p:xfrm>
          <a:off x="6002338" y="2533650"/>
          <a:ext cx="2614612" cy="1084263"/>
        </p:xfrm>
        <a:graphic>
          <a:graphicData uri="http://schemas.openxmlformats.org/presentationml/2006/ole">
            <mc:AlternateContent xmlns:mc="http://schemas.openxmlformats.org/markup-compatibility/2006">
              <mc:Choice xmlns:v="urn:schemas-microsoft-com:vml" Requires="v">
                <p:oleObj spid="_x0000_s40142" name="方程式" r:id="rId4" imgW="939600" imgH="393480" progId="Equation.3">
                  <p:embed/>
                </p:oleObj>
              </mc:Choice>
              <mc:Fallback>
                <p:oleObj name="方程式" r:id="rId4" imgW="939600" imgH="393480" progId="Equation.3">
                  <p:embed/>
                  <p:pic>
                    <p:nvPicPr>
                      <p:cNvPr id="19" name="Object 12"/>
                      <p:cNvPicPr>
                        <a:picLocks noChangeAspect="1" noChangeArrowheads="1"/>
                      </p:cNvPicPr>
                      <p:nvPr/>
                    </p:nvPicPr>
                    <p:blipFill>
                      <a:blip r:embed="rId5"/>
                      <a:srcRect/>
                      <a:stretch>
                        <a:fillRect/>
                      </a:stretch>
                    </p:blipFill>
                    <p:spPr bwMode="auto">
                      <a:xfrm>
                        <a:off x="6002338" y="2533650"/>
                        <a:ext cx="2614612" cy="1084263"/>
                      </a:xfrm>
                      <a:prstGeom prst="rect">
                        <a:avLst/>
                      </a:prstGeom>
                      <a:noFill/>
                      <a:extLst/>
                    </p:spPr>
                  </p:pic>
                </p:oleObj>
              </mc:Fallback>
            </mc:AlternateContent>
          </a:graphicData>
        </a:graphic>
      </p:graphicFrame>
      <p:sp>
        <p:nvSpPr>
          <p:cNvPr id="21" name="文字方塊 20"/>
          <p:cNvSpPr txBox="1"/>
          <p:nvPr/>
        </p:nvSpPr>
        <p:spPr>
          <a:xfrm>
            <a:off x="411856" y="4103182"/>
            <a:ext cx="1644008" cy="523220"/>
          </a:xfrm>
          <a:prstGeom prst="rect">
            <a:avLst/>
          </a:prstGeom>
          <a:noFill/>
        </p:spPr>
        <p:txBody>
          <a:bodyPr wrap="square" rtlCol="0">
            <a:spAutoFit/>
          </a:bodyPr>
          <a:lstStyle/>
          <a:p>
            <a:r>
              <a:rPr lang="en-US" altLang="zh-TW" sz="2800" dirty="0"/>
              <a:t>Update:</a:t>
            </a:r>
            <a:endParaRPr lang="zh-TW" altLang="en-US" sz="2800" dirty="0"/>
          </a:p>
        </p:txBody>
      </p:sp>
      <p:graphicFrame>
        <p:nvGraphicFramePr>
          <p:cNvPr id="22" name="Object 12"/>
          <p:cNvGraphicFramePr>
            <a:graphicFrameLocks noChangeAspect="1"/>
          </p:cNvGraphicFramePr>
          <p:nvPr>
            <p:extLst>
              <p:ext uri="{D42A27DB-BD31-4B8C-83A1-F6EECF244321}">
                <p14:modId xmlns:p14="http://schemas.microsoft.com/office/powerpoint/2010/main" val="462378495"/>
              </p:ext>
            </p:extLst>
          </p:nvPr>
        </p:nvGraphicFramePr>
        <p:xfrm>
          <a:off x="1946275" y="3867150"/>
          <a:ext cx="3111500" cy="1085850"/>
        </p:xfrm>
        <a:graphic>
          <a:graphicData uri="http://schemas.openxmlformats.org/presentationml/2006/ole">
            <mc:AlternateContent xmlns:mc="http://schemas.openxmlformats.org/markup-compatibility/2006">
              <mc:Choice xmlns:v="urn:schemas-microsoft-com:vml" Requires="v">
                <p:oleObj spid="_x0000_s40143" name="方程式" r:id="rId6" imgW="1117440" imgH="393480" progId="Equation.3">
                  <p:embed/>
                </p:oleObj>
              </mc:Choice>
              <mc:Fallback>
                <p:oleObj name="方程式" r:id="rId6" imgW="1117440" imgH="393480" progId="Equation.3">
                  <p:embed/>
                  <p:pic>
                    <p:nvPicPr>
                      <p:cNvPr id="22" name="Object 12"/>
                      <p:cNvPicPr>
                        <a:picLocks noChangeAspect="1" noChangeArrowheads="1"/>
                      </p:cNvPicPr>
                      <p:nvPr/>
                    </p:nvPicPr>
                    <p:blipFill>
                      <a:blip r:embed="rId7"/>
                      <a:srcRect/>
                      <a:stretch>
                        <a:fillRect/>
                      </a:stretch>
                    </p:blipFill>
                    <p:spPr bwMode="auto">
                      <a:xfrm>
                        <a:off x="1946275" y="3867150"/>
                        <a:ext cx="3111500" cy="10858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37825750"/>
              </p:ext>
            </p:extLst>
          </p:nvPr>
        </p:nvGraphicFramePr>
        <p:xfrm>
          <a:off x="5161049" y="3825311"/>
          <a:ext cx="3500437" cy="1190625"/>
        </p:xfrm>
        <a:graphic>
          <a:graphicData uri="http://schemas.openxmlformats.org/presentationml/2006/ole">
            <mc:AlternateContent xmlns:mc="http://schemas.openxmlformats.org/markup-compatibility/2006">
              <mc:Choice xmlns:v="urn:schemas-microsoft-com:vml" Requires="v">
                <p:oleObj spid="_x0000_s40144" name="方程式" r:id="rId8" imgW="1257120" imgH="431640" progId="Equation.3">
                  <p:embed/>
                </p:oleObj>
              </mc:Choice>
              <mc:Fallback>
                <p:oleObj name="方程式" r:id="rId8" imgW="1257120" imgH="431640" progId="Equation.3">
                  <p:embed/>
                  <p:pic>
                    <p:nvPicPr>
                      <p:cNvPr id="25" name="Object 12"/>
                      <p:cNvPicPr>
                        <a:picLocks noChangeAspect="1" noChangeArrowheads="1"/>
                      </p:cNvPicPr>
                      <p:nvPr/>
                    </p:nvPicPr>
                    <p:blipFill>
                      <a:blip r:embed="rId9"/>
                      <a:srcRect/>
                      <a:stretch>
                        <a:fillRect/>
                      </a:stretch>
                    </p:blipFill>
                    <p:spPr bwMode="auto">
                      <a:xfrm>
                        <a:off x="5161049" y="3825311"/>
                        <a:ext cx="3500437" cy="1190625"/>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1782272832"/>
              </p:ext>
            </p:extLst>
          </p:nvPr>
        </p:nvGraphicFramePr>
        <p:xfrm>
          <a:off x="2690813" y="4822825"/>
          <a:ext cx="3322637" cy="1085850"/>
        </p:xfrm>
        <a:graphic>
          <a:graphicData uri="http://schemas.openxmlformats.org/presentationml/2006/ole">
            <mc:AlternateContent xmlns:mc="http://schemas.openxmlformats.org/markup-compatibility/2006">
              <mc:Choice xmlns:v="urn:schemas-microsoft-com:vml" Requires="v">
                <p:oleObj spid="_x0000_s40145" name="方程式" r:id="rId10" imgW="1193760" imgH="393480" progId="Equation.3">
                  <p:embed/>
                </p:oleObj>
              </mc:Choice>
              <mc:Fallback>
                <p:oleObj name="方程式" r:id="rId10" imgW="1193760" imgH="393480" progId="Equation.3">
                  <p:embed/>
                  <p:pic>
                    <p:nvPicPr>
                      <p:cNvPr id="26" name="Object 12"/>
                      <p:cNvPicPr>
                        <a:picLocks noChangeAspect="1" noChangeArrowheads="1"/>
                      </p:cNvPicPr>
                      <p:nvPr/>
                    </p:nvPicPr>
                    <p:blipFill>
                      <a:blip r:embed="rId11"/>
                      <a:srcRect/>
                      <a:stretch>
                        <a:fillRect/>
                      </a:stretch>
                    </p:blipFill>
                    <p:spPr bwMode="auto">
                      <a:xfrm>
                        <a:off x="2690813" y="4822825"/>
                        <a:ext cx="3322637" cy="1085850"/>
                      </a:xfrm>
                      <a:prstGeom prst="rect">
                        <a:avLst/>
                      </a:prstGeom>
                      <a:noFill/>
                      <a:extLst/>
                    </p:spPr>
                  </p:pic>
                </p:oleObj>
              </mc:Fallback>
            </mc:AlternateContent>
          </a:graphicData>
        </a:graphic>
      </p:graphicFrame>
      <p:cxnSp>
        <p:nvCxnSpPr>
          <p:cNvPr id="29" name="直線單箭頭接點 28"/>
          <p:cNvCxnSpPr/>
          <p:nvPr/>
        </p:nvCxnSpPr>
        <p:spPr>
          <a:xfrm flipH="1">
            <a:off x="3884570" y="5639558"/>
            <a:ext cx="4252" cy="4168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3080975" y="5639558"/>
            <a:ext cx="160719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5342703" y="5861271"/>
            <a:ext cx="68769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2343123" y="6013450"/>
            <a:ext cx="3082893" cy="523220"/>
          </a:xfrm>
          <a:prstGeom prst="rect">
            <a:avLst/>
          </a:prstGeom>
          <a:noFill/>
        </p:spPr>
        <p:txBody>
          <a:bodyPr wrap="square" rtlCol="0">
            <a:spAutoFit/>
          </a:bodyPr>
          <a:lstStyle/>
          <a:p>
            <a:pPr algn="ctr"/>
            <a:r>
              <a:rPr lang="en-US" altLang="zh-TW" sz="2800" dirty="0">
                <a:solidFill>
                  <a:srgbClr val="0000FF"/>
                </a:solidFill>
              </a:rPr>
              <a:t>Closer to zero</a:t>
            </a:r>
            <a:endParaRPr lang="zh-TW" altLang="en-US" sz="2800" dirty="0">
              <a:solidFill>
                <a:srgbClr val="0000FF"/>
              </a:solidFill>
            </a:endParaRPr>
          </a:p>
        </p:txBody>
      </p:sp>
      <p:graphicFrame>
        <p:nvGraphicFramePr>
          <p:cNvPr id="27" name="Object 12"/>
          <p:cNvGraphicFramePr>
            <a:graphicFrameLocks noChangeAspect="1"/>
          </p:cNvGraphicFramePr>
          <p:nvPr>
            <p:extLst>
              <p:ext uri="{D42A27DB-BD31-4B8C-83A1-F6EECF244321}">
                <p14:modId xmlns:p14="http://schemas.microsoft.com/office/powerpoint/2010/main" val="3889803585"/>
              </p:ext>
            </p:extLst>
          </p:nvPr>
        </p:nvGraphicFramePr>
        <p:xfrm>
          <a:off x="473075" y="2541588"/>
          <a:ext cx="3781425" cy="1085850"/>
        </p:xfrm>
        <a:graphic>
          <a:graphicData uri="http://schemas.openxmlformats.org/presentationml/2006/ole">
            <mc:AlternateContent xmlns:mc="http://schemas.openxmlformats.org/markup-compatibility/2006">
              <mc:Choice xmlns:v="urn:schemas-microsoft-com:vml" Requires="v">
                <p:oleObj spid="_x0000_s40146" name="方程式" r:id="rId12" imgW="1358640" imgH="393480" progId="Equation.3">
                  <p:embed/>
                </p:oleObj>
              </mc:Choice>
              <mc:Fallback>
                <p:oleObj name="方程式" r:id="rId12" imgW="1358640" imgH="393480" progId="Equation.3">
                  <p:embed/>
                  <p:pic>
                    <p:nvPicPr>
                      <p:cNvPr id="27" name="Object 12"/>
                      <p:cNvPicPr>
                        <a:picLocks noChangeAspect="1" noChangeArrowheads="1"/>
                      </p:cNvPicPr>
                      <p:nvPr/>
                    </p:nvPicPr>
                    <p:blipFill>
                      <a:blip r:embed="rId13"/>
                      <a:srcRect/>
                      <a:stretch>
                        <a:fillRect/>
                      </a:stretch>
                    </p:blipFill>
                    <p:spPr bwMode="auto">
                      <a:xfrm>
                        <a:off x="473075" y="2541588"/>
                        <a:ext cx="3781425" cy="1085850"/>
                      </a:xfrm>
                      <a:prstGeom prst="rect">
                        <a:avLst/>
                      </a:prstGeom>
                      <a:noFill/>
                      <a:extLst/>
                    </p:spPr>
                  </p:pic>
                </p:oleObj>
              </mc:Fallback>
            </mc:AlternateContent>
          </a:graphicData>
        </a:graphic>
      </p:graphicFrame>
      <p:sp>
        <p:nvSpPr>
          <p:cNvPr id="4" name="矩形 3"/>
          <p:cNvSpPr/>
          <p:nvPr/>
        </p:nvSpPr>
        <p:spPr>
          <a:xfrm>
            <a:off x="6333791" y="5073229"/>
            <a:ext cx="2181559" cy="52322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800" dirty="0"/>
              <a:t>Weight Decay</a:t>
            </a:r>
            <a:endParaRPr lang="zh-TW" altLang="en-US" sz="2800" dirty="0"/>
          </a:p>
        </p:txBody>
      </p:sp>
      <p:grpSp>
        <p:nvGrpSpPr>
          <p:cNvPr id="6" name="群組 5"/>
          <p:cNvGrpSpPr/>
          <p:nvPr/>
        </p:nvGrpSpPr>
        <p:grpSpPr>
          <a:xfrm>
            <a:off x="4576811" y="360561"/>
            <a:ext cx="4040139" cy="1149152"/>
            <a:chOff x="4305135" y="4947373"/>
            <a:chExt cx="4040139" cy="1149152"/>
          </a:xfrm>
        </p:grpSpPr>
        <p:graphicFrame>
          <p:nvGraphicFramePr>
            <p:cNvPr id="20" name="Object 12"/>
            <p:cNvGraphicFramePr>
              <a:graphicFrameLocks noChangeAspect="1"/>
            </p:cNvGraphicFramePr>
            <p:nvPr>
              <p:extLst>
                <p:ext uri="{D42A27DB-BD31-4B8C-83A1-F6EECF244321}">
                  <p14:modId xmlns:p14="http://schemas.microsoft.com/office/powerpoint/2010/main" val="3087610010"/>
                </p:ext>
              </p:extLst>
            </p:nvPr>
          </p:nvGraphicFramePr>
          <p:xfrm>
            <a:off x="4314612" y="5359925"/>
            <a:ext cx="4030662" cy="736600"/>
          </p:xfrm>
          <a:graphic>
            <a:graphicData uri="http://schemas.openxmlformats.org/presentationml/2006/ole">
              <mc:AlternateContent xmlns:mc="http://schemas.openxmlformats.org/markup-compatibility/2006">
                <mc:Choice xmlns:v="urn:schemas-microsoft-com:vml" Requires="v">
                  <p:oleObj spid="_x0000_s40147" name="方程式" r:id="rId14" imgW="1447560" imgH="266400" progId="Equation.3">
                    <p:embed/>
                  </p:oleObj>
                </mc:Choice>
                <mc:Fallback>
                  <p:oleObj name="方程式" r:id="rId14" imgW="1447560" imgH="266400" progId="Equation.3">
                    <p:embed/>
                    <p:pic>
                      <p:nvPicPr>
                        <p:cNvPr id="11" name="Object 12"/>
                        <p:cNvPicPr>
                          <a:picLocks noChangeAspect="1" noChangeArrowheads="1"/>
                        </p:cNvPicPr>
                        <p:nvPr/>
                      </p:nvPicPr>
                      <p:blipFill>
                        <a:blip r:embed="rId15"/>
                        <a:srcRect/>
                        <a:stretch>
                          <a:fillRect/>
                        </a:stretch>
                      </p:blipFill>
                      <p:spPr bwMode="auto">
                        <a:xfrm>
                          <a:off x="4314612" y="5359925"/>
                          <a:ext cx="4030662" cy="736600"/>
                        </a:xfrm>
                        <a:prstGeom prst="rect">
                          <a:avLst/>
                        </a:prstGeom>
                        <a:noFill/>
                        <a:extLst/>
                      </p:spPr>
                    </p:pic>
                  </p:oleObj>
                </mc:Fallback>
              </mc:AlternateContent>
            </a:graphicData>
          </a:graphic>
        </p:graphicFrame>
        <p:sp>
          <p:nvSpPr>
            <p:cNvPr id="24" name="文字方塊 23"/>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L2 regularization:</a:t>
              </a:r>
              <a:endParaRPr lang="zh-TW" altLang="en-US" sz="2400" dirty="0">
                <a:solidFill>
                  <a:srgbClr val="0000FF"/>
                </a:solidFill>
              </a:endParaRPr>
            </a:p>
          </p:txBody>
        </p:sp>
      </p:grpSp>
    </p:spTree>
    <p:extLst>
      <p:ext uri="{BB962C8B-B14F-4D97-AF65-F5344CB8AC3E}">
        <p14:creationId xmlns:p14="http://schemas.microsoft.com/office/powerpoint/2010/main" val="381976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32"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C657C617-574F-4ECD-BA99-B8B698B19879}"/>
              </a:ext>
            </a:extLst>
          </p:cNvPr>
          <p:cNvSpPr/>
          <p:nvPr/>
        </p:nvSpPr>
        <p:spPr>
          <a:xfrm>
            <a:off x="664727" y="1822951"/>
            <a:ext cx="5302250" cy="3849480"/>
          </a:xfrm>
          <a:prstGeom prst="ellipse">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37F5128D-C475-4964-ABE1-F7BAFAD752EE}"/>
              </a:ext>
            </a:extLst>
          </p:cNvPr>
          <p:cNvSpPr/>
          <p:nvPr/>
        </p:nvSpPr>
        <p:spPr>
          <a:xfrm>
            <a:off x="1223527" y="2195809"/>
            <a:ext cx="3232150" cy="1863241"/>
          </a:xfrm>
          <a:prstGeom prst="ellipse">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5AF7917-7D40-400D-B0F8-9328DAD6A27B}"/>
              </a:ext>
            </a:extLst>
          </p:cNvPr>
          <p:cNvSpPr>
            <a:spLocks noGrp="1"/>
          </p:cNvSpPr>
          <p:nvPr>
            <p:ph type="title"/>
          </p:nvPr>
        </p:nvSpPr>
        <p:spPr>
          <a:xfrm>
            <a:off x="628650" y="351874"/>
            <a:ext cx="7886700" cy="1325563"/>
          </a:xfrm>
        </p:spPr>
        <p:txBody>
          <a:bodyPr/>
          <a:lstStyle/>
          <a:p>
            <a:r>
              <a:rPr lang="en-US" altLang="zh-TW" dirty="0"/>
              <a:t>Basic Concept</a:t>
            </a:r>
            <a:endParaRPr lang="zh-TW" altLang="en-US" dirty="0"/>
          </a:p>
        </p:txBody>
      </p:sp>
      <p:sp>
        <p:nvSpPr>
          <p:cNvPr id="4" name="橢圓 3">
            <a:extLst>
              <a:ext uri="{FF2B5EF4-FFF2-40B4-BE49-F238E27FC236}">
                <a16:creationId xmlns:a16="http://schemas.microsoft.com/office/drawing/2014/main" id="{2D3DAD96-7243-4F31-8ABD-AAC15EB4DD11}"/>
              </a:ext>
            </a:extLst>
          </p:cNvPr>
          <p:cNvSpPr/>
          <p:nvPr/>
        </p:nvSpPr>
        <p:spPr>
          <a:xfrm>
            <a:off x="4098490" y="4312883"/>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7F70862A-7D92-4761-8A6B-1939B0C0B92D}"/>
              </a:ext>
            </a:extLst>
          </p:cNvPr>
          <p:cNvSpPr/>
          <p:nvPr/>
        </p:nvSpPr>
        <p:spPr>
          <a:xfrm>
            <a:off x="1797144" y="2452453"/>
            <a:ext cx="1439333" cy="829734"/>
          </a:xfrm>
          <a:prstGeom prst="ellipse">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A57A8281-1432-4401-BE46-B3C93C6C5289}"/>
              </a:ext>
            </a:extLst>
          </p:cNvPr>
          <p:cNvSpPr txBox="1"/>
          <p:nvPr/>
        </p:nvSpPr>
        <p:spPr>
          <a:xfrm>
            <a:off x="1966477" y="2636487"/>
            <a:ext cx="1100666" cy="461665"/>
          </a:xfrm>
          <a:prstGeom prst="rect">
            <a:avLst/>
          </a:prstGeom>
          <a:noFill/>
        </p:spPr>
        <p:txBody>
          <a:bodyPr wrap="square" rtlCol="0">
            <a:spAutoFit/>
          </a:bodyPr>
          <a:lstStyle/>
          <a:p>
            <a:pPr algn="ctr"/>
            <a:r>
              <a:rPr lang="en-US" altLang="zh-TW" sz="2400" dirty="0"/>
              <a:t>small</a:t>
            </a:r>
            <a:endParaRPr lang="zh-TW" altLang="en-US" sz="2400" dirty="0"/>
          </a:p>
        </p:txBody>
      </p:sp>
      <p:sp>
        <p:nvSpPr>
          <p:cNvPr id="13" name="文字方塊 12">
            <a:extLst>
              <a:ext uri="{FF2B5EF4-FFF2-40B4-BE49-F238E27FC236}">
                <a16:creationId xmlns:a16="http://schemas.microsoft.com/office/drawing/2014/main" id="{4B81327D-F605-4BCA-92CD-2157C02AA4C9}"/>
              </a:ext>
            </a:extLst>
          </p:cNvPr>
          <p:cNvSpPr txBox="1"/>
          <p:nvPr/>
        </p:nvSpPr>
        <p:spPr>
          <a:xfrm>
            <a:off x="3016761" y="3048639"/>
            <a:ext cx="1376891" cy="461665"/>
          </a:xfrm>
          <a:prstGeom prst="rect">
            <a:avLst/>
          </a:prstGeom>
          <a:noFill/>
        </p:spPr>
        <p:txBody>
          <a:bodyPr wrap="square" rtlCol="0">
            <a:spAutoFit/>
          </a:bodyPr>
          <a:lstStyle/>
          <a:p>
            <a:pPr algn="ctr"/>
            <a:r>
              <a:rPr lang="en-US" altLang="zh-TW" sz="2400" dirty="0"/>
              <a:t>median</a:t>
            </a:r>
            <a:endParaRPr lang="zh-TW" altLang="en-US" sz="2400" dirty="0"/>
          </a:p>
        </p:txBody>
      </p:sp>
      <p:sp>
        <p:nvSpPr>
          <p:cNvPr id="14" name="文字方塊 13">
            <a:extLst>
              <a:ext uri="{FF2B5EF4-FFF2-40B4-BE49-F238E27FC236}">
                <a16:creationId xmlns:a16="http://schemas.microsoft.com/office/drawing/2014/main" id="{A0801399-3252-4CFE-AF8E-9A2E94515D9A}"/>
              </a:ext>
            </a:extLst>
          </p:cNvPr>
          <p:cNvSpPr txBox="1"/>
          <p:nvPr/>
        </p:nvSpPr>
        <p:spPr>
          <a:xfrm>
            <a:off x="4445095" y="3470013"/>
            <a:ext cx="1376891" cy="461665"/>
          </a:xfrm>
          <a:prstGeom prst="rect">
            <a:avLst/>
          </a:prstGeom>
          <a:noFill/>
        </p:spPr>
        <p:txBody>
          <a:bodyPr wrap="square" rtlCol="0">
            <a:spAutoFit/>
          </a:bodyPr>
          <a:lstStyle/>
          <a:p>
            <a:pPr algn="ctr"/>
            <a:r>
              <a:rPr lang="en-US" altLang="zh-TW" sz="2400" dirty="0"/>
              <a:t>large</a:t>
            </a:r>
            <a:endParaRPr lang="zh-TW" altLang="en-US" sz="2400" dirty="0"/>
          </a:p>
        </p:txBody>
      </p:sp>
      <p:sp>
        <p:nvSpPr>
          <p:cNvPr id="16" name="文字方塊 15">
            <a:extLst>
              <a:ext uri="{FF2B5EF4-FFF2-40B4-BE49-F238E27FC236}">
                <a16:creationId xmlns:a16="http://schemas.microsoft.com/office/drawing/2014/main" id="{99E9A630-4708-4952-B59C-A61D897FCF09}"/>
              </a:ext>
            </a:extLst>
          </p:cNvPr>
          <p:cNvSpPr txBox="1"/>
          <p:nvPr/>
        </p:nvSpPr>
        <p:spPr>
          <a:xfrm>
            <a:off x="4900037" y="1140095"/>
            <a:ext cx="3261186" cy="830997"/>
          </a:xfrm>
          <a:prstGeom prst="rect">
            <a:avLst/>
          </a:prstGeom>
          <a:noFill/>
        </p:spPr>
        <p:txBody>
          <a:bodyPr wrap="square" rtlCol="0">
            <a:spAutoFit/>
          </a:bodyPr>
          <a:lstStyle/>
          <a:p>
            <a:r>
              <a:rPr lang="en-US" altLang="zh-TW" sz="2400" dirty="0"/>
              <a:t>The functions defined by network structure</a:t>
            </a:r>
            <a:endParaRPr lang="zh-TW" altLang="en-US" sz="2400" dirty="0"/>
          </a:p>
        </p:txBody>
      </p:sp>
      <p:sp>
        <p:nvSpPr>
          <p:cNvPr id="17" name="文字方塊 16">
            <a:extLst>
              <a:ext uri="{FF2B5EF4-FFF2-40B4-BE49-F238E27FC236}">
                <a16:creationId xmlns:a16="http://schemas.microsoft.com/office/drawing/2014/main" id="{AE3A312E-0890-4200-96FE-40AA4DBF2DDF}"/>
              </a:ext>
            </a:extLst>
          </p:cNvPr>
          <p:cNvSpPr txBox="1"/>
          <p:nvPr/>
        </p:nvSpPr>
        <p:spPr>
          <a:xfrm>
            <a:off x="5599722" y="4839353"/>
            <a:ext cx="3685117" cy="830997"/>
          </a:xfrm>
          <a:prstGeom prst="rect">
            <a:avLst/>
          </a:prstGeom>
          <a:noFill/>
        </p:spPr>
        <p:txBody>
          <a:bodyPr wrap="square" rtlCol="0">
            <a:spAutoFit/>
          </a:bodyPr>
          <a:lstStyle/>
          <a:p>
            <a:r>
              <a:rPr lang="en-US" altLang="zh-TW" sz="2400" dirty="0"/>
              <a:t>The functions with good results on training data.</a:t>
            </a:r>
            <a:endParaRPr lang="zh-TW" altLang="en-US" sz="2400" dirty="0"/>
          </a:p>
        </p:txBody>
      </p:sp>
      <p:sp>
        <p:nvSpPr>
          <p:cNvPr id="18" name="手繪多邊形: 圖案 17">
            <a:extLst>
              <a:ext uri="{FF2B5EF4-FFF2-40B4-BE49-F238E27FC236}">
                <a16:creationId xmlns:a16="http://schemas.microsoft.com/office/drawing/2014/main" id="{7ED463DE-C0D8-4F18-B95B-4CCCFFD2B488}"/>
              </a:ext>
            </a:extLst>
          </p:cNvPr>
          <p:cNvSpPr/>
          <p:nvPr/>
        </p:nvSpPr>
        <p:spPr>
          <a:xfrm rot="19880784">
            <a:off x="4113777" y="4487842"/>
            <a:ext cx="1269521" cy="1183515"/>
          </a:xfrm>
          <a:custGeom>
            <a:avLst/>
            <a:gdLst>
              <a:gd name="connsiteX0" fmla="*/ 397455 w 1464255"/>
              <a:gd name="connsiteY0" fmla="*/ 0 h 1032933"/>
              <a:gd name="connsiteX1" fmla="*/ 58788 w 1464255"/>
              <a:gd name="connsiteY1" fmla="*/ 372533 h 1032933"/>
              <a:gd name="connsiteX2" fmla="*/ 1464255 w 1464255"/>
              <a:gd name="connsiteY2" fmla="*/ 1032933 h 1032933"/>
            </a:gdLst>
            <a:ahLst/>
            <a:cxnLst>
              <a:cxn ang="0">
                <a:pos x="connsiteX0" y="connsiteY0"/>
              </a:cxn>
              <a:cxn ang="0">
                <a:pos x="connsiteX1" y="connsiteY1"/>
              </a:cxn>
              <a:cxn ang="0">
                <a:pos x="connsiteX2" y="connsiteY2"/>
              </a:cxn>
            </a:cxnLst>
            <a:rect l="l" t="t" r="r" b="b"/>
            <a:pathLst>
              <a:path w="1464255" h="1032933">
                <a:moveTo>
                  <a:pt x="397455" y="0"/>
                </a:moveTo>
                <a:cubicBezTo>
                  <a:pt x="139221" y="100188"/>
                  <a:pt x="-119012" y="200377"/>
                  <a:pt x="58788" y="372533"/>
                </a:cubicBezTo>
                <a:cubicBezTo>
                  <a:pt x="236588" y="544689"/>
                  <a:pt x="850421" y="788811"/>
                  <a:pt x="1464255" y="1032933"/>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B671CC28-5596-4AD9-9088-916159377C35}"/>
              </a:ext>
            </a:extLst>
          </p:cNvPr>
          <p:cNvCxnSpPr>
            <a:cxnSpLocks/>
          </p:cNvCxnSpPr>
          <p:nvPr/>
        </p:nvCxnSpPr>
        <p:spPr>
          <a:xfrm flipV="1">
            <a:off x="2915479" y="1839315"/>
            <a:ext cx="1984558" cy="79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39753C-1CD2-4D0C-BB5C-87E482C30381}"/>
              </a:ext>
            </a:extLst>
          </p:cNvPr>
          <p:cNvCxnSpPr>
            <a:cxnSpLocks/>
          </p:cNvCxnSpPr>
          <p:nvPr/>
        </p:nvCxnSpPr>
        <p:spPr>
          <a:xfrm flipV="1">
            <a:off x="3755705" y="1913830"/>
            <a:ext cx="1234133" cy="11530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4883D9-B785-4969-B673-2A05D9E70132}"/>
              </a:ext>
            </a:extLst>
          </p:cNvPr>
          <p:cNvCxnSpPr>
            <a:cxnSpLocks/>
          </p:cNvCxnSpPr>
          <p:nvPr/>
        </p:nvCxnSpPr>
        <p:spPr>
          <a:xfrm flipH="1" flipV="1">
            <a:off x="5051863" y="1934487"/>
            <a:ext cx="130361" cy="1614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FF0E84FF-643A-4EB9-9B9F-62403E151804}"/>
              </a:ext>
            </a:extLst>
          </p:cNvPr>
          <p:cNvSpPr txBox="1"/>
          <p:nvPr/>
        </p:nvSpPr>
        <p:spPr>
          <a:xfrm>
            <a:off x="1320203" y="5831418"/>
            <a:ext cx="6951501" cy="830997"/>
          </a:xfrm>
          <a:prstGeom prst="rect">
            <a:avLst/>
          </a:prstGeom>
          <a:noFill/>
        </p:spPr>
        <p:txBody>
          <a:bodyPr wrap="square" rtlCol="0">
            <a:spAutoFit/>
          </a:bodyPr>
          <a:lstStyle/>
          <a:p>
            <a:r>
              <a:rPr lang="en-US" altLang="zh-TW" sz="2400" dirty="0"/>
              <a:t>Even though the network structure cover the good functions. Doesn’t mean you can find that.</a:t>
            </a:r>
            <a:endParaRPr lang="zh-TW" altLang="en-US" sz="2400" dirty="0"/>
          </a:p>
        </p:txBody>
      </p:sp>
    </p:spTree>
    <p:extLst>
      <p:ext uri="{BB962C8B-B14F-4D97-AF65-F5344CB8AC3E}">
        <p14:creationId xmlns:p14="http://schemas.microsoft.com/office/powerpoint/2010/main" val="32964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4" grpId="0" animBg="1"/>
      <p:bldP spid="5" grpId="0" animBg="1"/>
      <p:bldP spid="11" grpId="0"/>
      <p:bldP spid="13" grpId="0"/>
      <p:bldP spid="14" grpId="0"/>
      <p:bldP spid="16" grpId="0"/>
      <p:bldP spid="17" grpId="0"/>
      <p:bldP spid="18" grpId="0" animBg="1"/>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p:txBody>
      </p:sp>
      <p:graphicFrame>
        <p:nvGraphicFramePr>
          <p:cNvPr id="19" name="Object 12"/>
          <p:cNvGraphicFramePr>
            <a:graphicFrameLocks noChangeAspect="1"/>
          </p:cNvGraphicFramePr>
          <p:nvPr>
            <p:extLst>
              <p:ext uri="{D42A27DB-BD31-4B8C-83A1-F6EECF244321}">
                <p14:modId xmlns:p14="http://schemas.microsoft.com/office/powerpoint/2010/main" val="3629940656"/>
              </p:ext>
            </p:extLst>
          </p:nvPr>
        </p:nvGraphicFramePr>
        <p:xfrm>
          <a:off x="4767628" y="2402237"/>
          <a:ext cx="3570288" cy="1084263"/>
        </p:xfrm>
        <a:graphic>
          <a:graphicData uri="http://schemas.openxmlformats.org/presentationml/2006/ole">
            <mc:AlternateContent xmlns:mc="http://schemas.openxmlformats.org/markup-compatibility/2006">
              <mc:Choice xmlns:v="urn:schemas-microsoft-com:vml" Requires="v">
                <p:oleObj spid="_x0000_s41101" name="方程式" r:id="rId4" imgW="1282680" imgH="393480" progId="Equation.3">
                  <p:embed/>
                </p:oleObj>
              </mc:Choice>
              <mc:Fallback>
                <p:oleObj name="方程式" r:id="rId4" imgW="1282680" imgH="393480" progId="Equation.3">
                  <p:embed/>
                  <p:pic>
                    <p:nvPicPr>
                      <p:cNvPr id="19" name="Object 12"/>
                      <p:cNvPicPr>
                        <a:picLocks noChangeAspect="1" noChangeArrowheads="1"/>
                      </p:cNvPicPr>
                      <p:nvPr/>
                    </p:nvPicPr>
                    <p:blipFill>
                      <a:blip r:embed="rId5"/>
                      <a:srcRect/>
                      <a:stretch>
                        <a:fillRect/>
                      </a:stretch>
                    </p:blipFill>
                    <p:spPr bwMode="auto">
                      <a:xfrm>
                        <a:off x="4767628" y="2402237"/>
                        <a:ext cx="3570288" cy="1084263"/>
                      </a:xfrm>
                      <a:prstGeom prst="rect">
                        <a:avLst/>
                      </a:prstGeom>
                      <a:noFill/>
                      <a:extLst/>
                    </p:spPr>
                  </p:pic>
                </p:oleObj>
              </mc:Fallback>
            </mc:AlternateContent>
          </a:graphicData>
        </a:graphic>
      </p:graphicFrame>
      <p:sp>
        <p:nvSpPr>
          <p:cNvPr id="21" name="文字方塊 20"/>
          <p:cNvSpPr txBox="1"/>
          <p:nvPr/>
        </p:nvSpPr>
        <p:spPr>
          <a:xfrm>
            <a:off x="427403" y="3338602"/>
            <a:ext cx="1644008" cy="523220"/>
          </a:xfrm>
          <a:prstGeom prst="rect">
            <a:avLst/>
          </a:prstGeom>
          <a:noFill/>
        </p:spPr>
        <p:txBody>
          <a:bodyPr wrap="square" rtlCol="0">
            <a:spAutoFit/>
          </a:bodyPr>
          <a:lstStyle/>
          <a:p>
            <a:r>
              <a:rPr lang="en-US" altLang="zh-TW" sz="2800" dirty="0"/>
              <a:t>Update:</a:t>
            </a:r>
            <a:endParaRPr lang="zh-TW" altLang="en-US" sz="2800" dirty="0"/>
          </a:p>
        </p:txBody>
      </p:sp>
      <p:graphicFrame>
        <p:nvGraphicFramePr>
          <p:cNvPr id="22" name="Object 12"/>
          <p:cNvGraphicFramePr>
            <a:graphicFrameLocks noChangeAspect="1"/>
          </p:cNvGraphicFramePr>
          <p:nvPr>
            <p:extLst>
              <p:ext uri="{D42A27DB-BD31-4B8C-83A1-F6EECF244321}">
                <p14:modId xmlns:p14="http://schemas.microsoft.com/office/powerpoint/2010/main" val="1498108575"/>
              </p:ext>
            </p:extLst>
          </p:nvPr>
        </p:nvGraphicFramePr>
        <p:xfrm>
          <a:off x="1224006" y="3653423"/>
          <a:ext cx="3111500" cy="1085850"/>
        </p:xfrm>
        <a:graphic>
          <a:graphicData uri="http://schemas.openxmlformats.org/presentationml/2006/ole">
            <mc:AlternateContent xmlns:mc="http://schemas.openxmlformats.org/markup-compatibility/2006">
              <mc:Choice xmlns:v="urn:schemas-microsoft-com:vml" Requires="v">
                <p:oleObj spid="_x0000_s41102" name="方程式" r:id="rId6" imgW="1117440" imgH="393480" progId="Equation.3">
                  <p:embed/>
                </p:oleObj>
              </mc:Choice>
              <mc:Fallback>
                <p:oleObj name="方程式" r:id="rId6" imgW="1117440" imgH="393480" progId="Equation.3">
                  <p:embed/>
                  <p:pic>
                    <p:nvPicPr>
                      <p:cNvPr id="22" name="Object 12"/>
                      <p:cNvPicPr>
                        <a:picLocks noChangeAspect="1" noChangeArrowheads="1"/>
                      </p:cNvPicPr>
                      <p:nvPr/>
                    </p:nvPicPr>
                    <p:blipFill>
                      <a:blip r:embed="rId7"/>
                      <a:srcRect/>
                      <a:stretch>
                        <a:fillRect/>
                      </a:stretch>
                    </p:blipFill>
                    <p:spPr bwMode="auto">
                      <a:xfrm>
                        <a:off x="1224006" y="3653423"/>
                        <a:ext cx="3111500" cy="10858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547421419"/>
              </p:ext>
            </p:extLst>
          </p:nvPr>
        </p:nvGraphicFramePr>
        <p:xfrm>
          <a:off x="4391068" y="3636476"/>
          <a:ext cx="4384675" cy="1190625"/>
        </p:xfrm>
        <a:graphic>
          <a:graphicData uri="http://schemas.openxmlformats.org/presentationml/2006/ole">
            <mc:AlternateContent xmlns:mc="http://schemas.openxmlformats.org/markup-compatibility/2006">
              <mc:Choice xmlns:v="urn:schemas-microsoft-com:vml" Requires="v">
                <p:oleObj spid="_x0000_s41103" name="方程式" r:id="rId8" imgW="1574640" imgH="431640" progId="Equation.3">
                  <p:embed/>
                </p:oleObj>
              </mc:Choice>
              <mc:Fallback>
                <p:oleObj name="方程式" r:id="rId8" imgW="1574640" imgH="431640" progId="Equation.3">
                  <p:embed/>
                  <p:pic>
                    <p:nvPicPr>
                      <p:cNvPr id="25" name="Object 12"/>
                      <p:cNvPicPr>
                        <a:picLocks noChangeAspect="1" noChangeArrowheads="1"/>
                      </p:cNvPicPr>
                      <p:nvPr/>
                    </p:nvPicPr>
                    <p:blipFill>
                      <a:blip r:embed="rId9"/>
                      <a:srcRect/>
                      <a:stretch>
                        <a:fillRect/>
                      </a:stretch>
                    </p:blipFill>
                    <p:spPr bwMode="auto">
                      <a:xfrm>
                        <a:off x="4391068" y="3636476"/>
                        <a:ext cx="4384675" cy="1190625"/>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183525518"/>
              </p:ext>
            </p:extLst>
          </p:nvPr>
        </p:nvGraphicFramePr>
        <p:xfrm>
          <a:off x="1173132" y="4592414"/>
          <a:ext cx="4241800" cy="1085850"/>
        </p:xfrm>
        <a:graphic>
          <a:graphicData uri="http://schemas.openxmlformats.org/presentationml/2006/ole">
            <mc:AlternateContent xmlns:mc="http://schemas.openxmlformats.org/markup-compatibility/2006">
              <mc:Choice xmlns:v="urn:schemas-microsoft-com:vml" Requires="v">
                <p:oleObj spid="_x0000_s41104" name="方程式" r:id="rId10" imgW="1523880" imgH="393480" progId="Equation.3">
                  <p:embed/>
                </p:oleObj>
              </mc:Choice>
              <mc:Fallback>
                <p:oleObj name="方程式" r:id="rId10" imgW="1523880" imgH="393480" progId="Equation.3">
                  <p:embed/>
                  <p:pic>
                    <p:nvPicPr>
                      <p:cNvPr id="26" name="Object 12"/>
                      <p:cNvPicPr>
                        <a:picLocks noChangeAspect="1" noChangeArrowheads="1"/>
                      </p:cNvPicPr>
                      <p:nvPr/>
                    </p:nvPicPr>
                    <p:blipFill>
                      <a:blip r:embed="rId11"/>
                      <a:srcRect/>
                      <a:stretch>
                        <a:fillRect/>
                      </a:stretch>
                    </p:blipFill>
                    <p:spPr bwMode="auto">
                      <a:xfrm>
                        <a:off x="1173132" y="4592414"/>
                        <a:ext cx="4241800" cy="1085850"/>
                      </a:xfrm>
                      <a:prstGeom prst="rect">
                        <a:avLst/>
                      </a:prstGeom>
                      <a:noFill/>
                      <a:extLst/>
                    </p:spPr>
                  </p:pic>
                </p:oleObj>
              </mc:Fallback>
            </mc:AlternateContent>
          </a:graphicData>
        </a:graphic>
      </p:graphicFrame>
      <p:cxnSp>
        <p:nvCxnSpPr>
          <p:cNvPr id="30" name="直線接點 29"/>
          <p:cNvCxnSpPr/>
          <p:nvPr/>
        </p:nvCxnSpPr>
        <p:spPr>
          <a:xfrm>
            <a:off x="3549715" y="5377471"/>
            <a:ext cx="186521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5448950" y="4903093"/>
            <a:ext cx="2268909" cy="523220"/>
          </a:xfrm>
          <a:prstGeom prst="rect">
            <a:avLst/>
          </a:prstGeom>
          <a:noFill/>
        </p:spPr>
        <p:txBody>
          <a:bodyPr wrap="square" rtlCol="0">
            <a:spAutoFit/>
          </a:bodyPr>
          <a:lstStyle/>
          <a:p>
            <a:pPr algn="ctr"/>
            <a:r>
              <a:rPr lang="en-US" altLang="zh-TW" sz="2800" dirty="0">
                <a:solidFill>
                  <a:srgbClr val="0000FF"/>
                </a:solidFill>
              </a:rPr>
              <a:t>Always delete</a:t>
            </a:r>
            <a:endParaRPr lang="zh-TW" altLang="en-US" sz="2800" dirty="0">
              <a:solidFill>
                <a:srgbClr val="0000FF"/>
              </a:solidFill>
            </a:endParaRPr>
          </a:p>
        </p:txBody>
      </p:sp>
      <p:graphicFrame>
        <p:nvGraphicFramePr>
          <p:cNvPr id="27" name="Object 12"/>
          <p:cNvGraphicFramePr>
            <a:graphicFrameLocks noChangeAspect="1"/>
          </p:cNvGraphicFramePr>
          <p:nvPr>
            <p:extLst>
              <p:ext uri="{D42A27DB-BD31-4B8C-83A1-F6EECF244321}">
                <p14:modId xmlns:p14="http://schemas.microsoft.com/office/powerpoint/2010/main" val="1686320866"/>
              </p:ext>
            </p:extLst>
          </p:nvPr>
        </p:nvGraphicFramePr>
        <p:xfrm>
          <a:off x="475500" y="2425200"/>
          <a:ext cx="3744913" cy="1085850"/>
        </p:xfrm>
        <a:graphic>
          <a:graphicData uri="http://schemas.openxmlformats.org/presentationml/2006/ole">
            <mc:AlternateContent xmlns:mc="http://schemas.openxmlformats.org/markup-compatibility/2006">
              <mc:Choice xmlns:v="urn:schemas-microsoft-com:vml" Requires="v">
                <p:oleObj spid="_x0000_s41105" name="方程式" r:id="rId12" imgW="1346040" imgH="393480" progId="Equation.3">
                  <p:embed/>
                </p:oleObj>
              </mc:Choice>
              <mc:Fallback>
                <p:oleObj name="方程式" r:id="rId12" imgW="1346040" imgH="393480" progId="Equation.3">
                  <p:embed/>
                  <p:pic>
                    <p:nvPicPr>
                      <p:cNvPr id="27" name="Object 12"/>
                      <p:cNvPicPr>
                        <a:picLocks noChangeAspect="1" noChangeArrowheads="1"/>
                      </p:cNvPicPr>
                      <p:nvPr/>
                    </p:nvPicPr>
                    <p:blipFill>
                      <a:blip r:embed="rId13"/>
                      <a:srcRect/>
                      <a:stretch>
                        <a:fillRect/>
                      </a:stretch>
                    </p:blipFill>
                    <p:spPr bwMode="auto">
                      <a:xfrm>
                        <a:off x="475500" y="2425200"/>
                        <a:ext cx="3744913" cy="1085850"/>
                      </a:xfrm>
                      <a:prstGeom prst="rect">
                        <a:avLst/>
                      </a:prstGeom>
                      <a:noFill/>
                      <a:extLst/>
                    </p:spPr>
                  </p:pic>
                </p:oleObj>
              </mc:Fallback>
            </mc:AlternateContent>
          </a:graphicData>
        </a:graphic>
      </p:graphicFrame>
      <p:grpSp>
        <p:nvGrpSpPr>
          <p:cNvPr id="6" name="群組 5"/>
          <p:cNvGrpSpPr/>
          <p:nvPr/>
        </p:nvGrpSpPr>
        <p:grpSpPr>
          <a:xfrm>
            <a:off x="4576811" y="360561"/>
            <a:ext cx="3777730" cy="1131689"/>
            <a:chOff x="4305135" y="4947373"/>
            <a:chExt cx="3777730" cy="1131689"/>
          </a:xfrm>
        </p:grpSpPr>
        <p:graphicFrame>
          <p:nvGraphicFramePr>
            <p:cNvPr id="20" name="Object 12"/>
            <p:cNvGraphicFramePr>
              <a:graphicFrameLocks noChangeAspect="1"/>
            </p:cNvGraphicFramePr>
            <p:nvPr>
              <p:extLst>
                <p:ext uri="{D42A27DB-BD31-4B8C-83A1-F6EECF244321}">
                  <p14:modId xmlns:p14="http://schemas.microsoft.com/office/powerpoint/2010/main" val="1013937250"/>
                </p:ext>
              </p:extLst>
            </p:nvPr>
          </p:nvGraphicFramePr>
          <p:xfrm>
            <a:off x="4649574" y="5377387"/>
            <a:ext cx="3357563" cy="701675"/>
          </p:xfrm>
          <a:graphic>
            <a:graphicData uri="http://schemas.openxmlformats.org/presentationml/2006/ole">
              <mc:AlternateContent xmlns:mc="http://schemas.openxmlformats.org/markup-compatibility/2006">
                <mc:Choice xmlns:v="urn:schemas-microsoft-com:vml" Requires="v">
                  <p:oleObj spid="_x0000_s41106" name="方程式" r:id="rId14" imgW="1206360" imgH="253800" progId="Equation.3">
                    <p:embed/>
                  </p:oleObj>
                </mc:Choice>
                <mc:Fallback>
                  <p:oleObj name="方程式" r:id="rId14" imgW="1206360" imgH="253800" progId="Equation.3">
                    <p:embed/>
                    <p:pic>
                      <p:nvPicPr>
                        <p:cNvPr id="20" name="Object 12"/>
                        <p:cNvPicPr>
                          <a:picLocks noChangeAspect="1" noChangeArrowheads="1"/>
                        </p:cNvPicPr>
                        <p:nvPr/>
                      </p:nvPicPr>
                      <p:blipFill>
                        <a:blip r:embed="rId15"/>
                        <a:srcRect/>
                        <a:stretch>
                          <a:fillRect/>
                        </a:stretch>
                      </p:blipFill>
                      <p:spPr bwMode="auto">
                        <a:xfrm>
                          <a:off x="4649574" y="5377387"/>
                          <a:ext cx="3357563" cy="701675"/>
                        </a:xfrm>
                        <a:prstGeom prst="rect">
                          <a:avLst/>
                        </a:prstGeom>
                        <a:noFill/>
                        <a:extLst/>
                      </p:spPr>
                    </p:pic>
                  </p:oleObj>
                </mc:Fallback>
              </mc:AlternateContent>
            </a:graphicData>
          </a:graphic>
        </p:graphicFrame>
        <p:sp>
          <p:nvSpPr>
            <p:cNvPr id="24" name="文字方塊 23"/>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L1 regularization:</a:t>
              </a:r>
              <a:endParaRPr lang="zh-TW" altLang="en-US" sz="2400" dirty="0">
                <a:solidFill>
                  <a:srgbClr val="0000FF"/>
                </a:solidFill>
              </a:endParaRPr>
            </a:p>
          </p:txBody>
        </p:sp>
      </p:grpSp>
      <p:graphicFrame>
        <p:nvGraphicFramePr>
          <p:cNvPr id="23" name="Object 12"/>
          <p:cNvGraphicFramePr>
            <a:graphicFrameLocks noChangeAspect="1"/>
          </p:cNvGraphicFramePr>
          <p:nvPr>
            <p:extLst>
              <p:ext uri="{D42A27DB-BD31-4B8C-83A1-F6EECF244321}">
                <p14:modId xmlns:p14="http://schemas.microsoft.com/office/powerpoint/2010/main" val="1883561906"/>
              </p:ext>
            </p:extLst>
          </p:nvPr>
        </p:nvGraphicFramePr>
        <p:xfrm>
          <a:off x="1173132" y="5512814"/>
          <a:ext cx="3322637" cy="1085850"/>
        </p:xfrm>
        <a:graphic>
          <a:graphicData uri="http://schemas.openxmlformats.org/presentationml/2006/ole">
            <mc:AlternateContent xmlns:mc="http://schemas.openxmlformats.org/markup-compatibility/2006">
              <mc:Choice xmlns:v="urn:schemas-microsoft-com:vml" Requires="v">
                <p:oleObj spid="_x0000_s41107" name="方程式" r:id="rId16" imgW="1193760" imgH="393480" progId="Equation.3">
                  <p:embed/>
                </p:oleObj>
              </mc:Choice>
              <mc:Fallback>
                <p:oleObj name="方程式" r:id="rId16" imgW="1193760" imgH="393480" progId="Equation.3">
                  <p:embed/>
                  <p:pic>
                    <p:nvPicPr>
                      <p:cNvPr id="26" name="Object 12"/>
                      <p:cNvPicPr>
                        <a:picLocks noChangeAspect="1" noChangeArrowheads="1"/>
                      </p:cNvPicPr>
                      <p:nvPr/>
                    </p:nvPicPr>
                    <p:blipFill>
                      <a:blip r:embed="rId17"/>
                      <a:srcRect/>
                      <a:stretch>
                        <a:fillRect/>
                      </a:stretch>
                    </p:blipFill>
                    <p:spPr bwMode="auto">
                      <a:xfrm>
                        <a:off x="1173132" y="5512814"/>
                        <a:ext cx="3322637" cy="1085850"/>
                      </a:xfrm>
                      <a:prstGeom prst="rect">
                        <a:avLst/>
                      </a:prstGeom>
                      <a:noFill/>
                      <a:extLst/>
                    </p:spPr>
                  </p:pic>
                </p:oleObj>
              </mc:Fallback>
            </mc:AlternateContent>
          </a:graphicData>
        </a:graphic>
      </p:graphicFrame>
      <p:sp>
        <p:nvSpPr>
          <p:cNvPr id="8" name="文字方塊 7"/>
          <p:cNvSpPr txBox="1"/>
          <p:nvPr/>
        </p:nvSpPr>
        <p:spPr>
          <a:xfrm>
            <a:off x="4627244" y="5715074"/>
            <a:ext cx="1662155" cy="523220"/>
          </a:xfrm>
          <a:prstGeom prst="rect">
            <a:avLst/>
          </a:prstGeom>
          <a:noFill/>
        </p:spPr>
        <p:txBody>
          <a:bodyPr wrap="square" rtlCol="0">
            <a:spAutoFit/>
          </a:bodyPr>
          <a:lstStyle/>
          <a:p>
            <a:r>
              <a:rPr lang="en-US" altLang="zh-TW" sz="2800" dirty="0">
                <a:solidFill>
                  <a:srgbClr val="FF0000"/>
                </a:solidFill>
              </a:rPr>
              <a:t>…… L2</a:t>
            </a:r>
            <a:endParaRPr lang="zh-TW" altLang="en-US" sz="2800" dirty="0">
              <a:solidFill>
                <a:srgbClr val="FF0000"/>
              </a:solidFill>
            </a:endParaRPr>
          </a:p>
        </p:txBody>
      </p:sp>
    </p:spTree>
    <p:extLst>
      <p:ext uri="{BB962C8B-B14F-4D97-AF65-F5344CB8AC3E}">
        <p14:creationId xmlns:p14="http://schemas.microsoft.com/office/powerpoint/2010/main" val="37267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2"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 - Weight Decay</a:t>
            </a:r>
            <a:endParaRPr lang="zh-TW" altLang="en-US" dirty="0"/>
          </a:p>
        </p:txBody>
      </p:sp>
      <p:sp>
        <p:nvSpPr>
          <p:cNvPr id="3" name="內容版面配置區 2"/>
          <p:cNvSpPr>
            <a:spLocks noGrp="1"/>
          </p:cNvSpPr>
          <p:nvPr>
            <p:ph idx="1"/>
          </p:nvPr>
        </p:nvSpPr>
        <p:spPr/>
        <p:txBody>
          <a:bodyPr/>
          <a:lstStyle/>
          <a:p>
            <a:r>
              <a:rPr lang="en-US" altLang="zh-TW" dirty="0"/>
              <a:t>Our brain prunes out the useless link between neurons.</a:t>
            </a:r>
            <a:endParaRPr lang="zh-TW" altLang="en-US" dirty="0"/>
          </a:p>
        </p:txBody>
      </p:sp>
      <p:pic>
        <p:nvPicPr>
          <p:cNvPr id="46082" name="Picture 2" descr="http://www.3kirikou.org/manager/upload/day_140203/2014020323083751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57" y="2467367"/>
            <a:ext cx="4596493" cy="411058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45004" y="5222856"/>
            <a:ext cx="7670346"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Doing the same thing to machine’s brain improves the performance.</a:t>
            </a:r>
            <a:endParaRPr lang="zh-TW" altLang="en-US" sz="2800" dirty="0"/>
          </a:p>
        </p:txBody>
      </p:sp>
    </p:spTree>
    <p:extLst>
      <p:ext uri="{BB962C8B-B14F-4D97-AF65-F5344CB8AC3E}">
        <p14:creationId xmlns:p14="http://schemas.microsoft.com/office/powerpoint/2010/main" val="323001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5490985"/>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50995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Training:</a:t>
            </a:r>
            <a:endParaRPr lang="zh-TW" altLang="en-US" sz="2800" b="1" u="sng" dirty="0">
              <a:solidFill>
                <a:srgbClr val="0000FF"/>
              </a:solidFill>
            </a:endParaRPr>
          </a:p>
        </p:txBody>
      </p:sp>
      <p:sp>
        <p:nvSpPr>
          <p:cNvPr id="63" name="橢圓 62"/>
          <p:cNvSpPr/>
          <p:nvPr/>
        </p:nvSpPr>
        <p:spPr>
          <a:xfrm>
            <a:off x="3895072" y="154011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5" name="橢圓 64"/>
          <p:cNvSpPr/>
          <p:nvPr/>
        </p:nvSpPr>
        <p:spPr>
          <a:xfrm>
            <a:off x="3895072" y="293918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0" name="直線單箭頭接點 69"/>
          <p:cNvCxnSpPr>
            <a:stCxn id="69" idx="3"/>
            <a:endCxn id="63" idx="2"/>
          </p:cNvCxnSpPr>
          <p:nvPr/>
        </p:nvCxnSpPr>
        <p:spPr>
          <a:xfrm>
            <a:off x="2636253"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9" idx="3"/>
            <a:endCxn id="65" idx="2"/>
          </p:cNvCxnSpPr>
          <p:nvPr/>
        </p:nvCxnSpPr>
        <p:spPr>
          <a:xfrm>
            <a:off x="2636253"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67" idx="2"/>
          </p:cNvCxnSpPr>
          <p:nvPr/>
        </p:nvCxnSpPr>
        <p:spPr>
          <a:xfrm flipV="1">
            <a:off x="6169768" y="2407981"/>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68" idx="2"/>
          </p:cNvCxnSpPr>
          <p:nvPr/>
        </p:nvCxnSpPr>
        <p:spPr>
          <a:xfrm>
            <a:off x="6169768" y="3194160"/>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7" idx="2"/>
          </p:cNvCxnSpPr>
          <p:nvPr/>
        </p:nvCxnSpPr>
        <p:spPr>
          <a:xfrm flipV="1">
            <a:off x="6169767" y="2407981"/>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endCxn id="68" idx="2"/>
          </p:cNvCxnSpPr>
          <p:nvPr/>
        </p:nvCxnSpPr>
        <p:spPr>
          <a:xfrm flipV="1">
            <a:off x="6169768" y="3246915"/>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86" idx="3"/>
            <a:endCxn id="63" idx="2"/>
          </p:cNvCxnSpPr>
          <p:nvPr/>
        </p:nvCxnSpPr>
        <p:spPr>
          <a:xfrm flipV="1">
            <a:off x="2636253" y="1795087"/>
            <a:ext cx="1258819" cy="6661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86" idx="3"/>
            <a:endCxn id="64" idx="2"/>
          </p:cNvCxnSpPr>
          <p:nvPr/>
        </p:nvCxnSpPr>
        <p:spPr>
          <a:xfrm>
            <a:off x="2636253"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86" idx="3"/>
            <a:endCxn id="65" idx="2"/>
          </p:cNvCxnSpPr>
          <p:nvPr/>
        </p:nvCxnSpPr>
        <p:spPr>
          <a:xfrm>
            <a:off x="2636253"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86" idx="3"/>
            <a:endCxn id="66" idx="2"/>
          </p:cNvCxnSpPr>
          <p:nvPr/>
        </p:nvCxnSpPr>
        <p:spPr>
          <a:xfrm>
            <a:off x="2636253"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2369918" y="2328022"/>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9" name="橢圓 88"/>
          <p:cNvSpPr/>
          <p:nvPr/>
        </p:nvSpPr>
        <p:spPr>
          <a:xfrm>
            <a:off x="5659813" y="290446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0" name="橢圓 89"/>
          <p:cNvSpPr/>
          <p:nvPr/>
        </p:nvSpPr>
        <p:spPr>
          <a:xfrm>
            <a:off x="5659813" y="360272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1" name="矩形 90"/>
          <p:cNvSpPr/>
          <p:nvPr/>
        </p:nvSpPr>
        <p:spPr>
          <a:xfrm>
            <a:off x="2369918" y="308261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4" name="直線單箭頭接點 93"/>
          <p:cNvCxnSpPr>
            <a:stCxn id="91" idx="3"/>
            <a:endCxn id="66" idx="2"/>
          </p:cNvCxnSpPr>
          <p:nvPr/>
        </p:nvCxnSpPr>
        <p:spPr>
          <a:xfrm>
            <a:off x="2636253"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92" idx="3"/>
            <a:endCxn id="65" idx="2"/>
          </p:cNvCxnSpPr>
          <p:nvPr/>
        </p:nvCxnSpPr>
        <p:spPr>
          <a:xfrm flipV="1">
            <a:off x="2636253"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92" idx="3"/>
            <a:endCxn id="63" idx="2"/>
          </p:cNvCxnSpPr>
          <p:nvPr/>
        </p:nvCxnSpPr>
        <p:spPr>
          <a:xfrm flipV="1">
            <a:off x="2636253"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91" idx="3"/>
            <a:endCxn id="64" idx="2"/>
          </p:cNvCxnSpPr>
          <p:nvPr/>
        </p:nvCxnSpPr>
        <p:spPr>
          <a:xfrm flipV="1">
            <a:off x="2636253"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1" idx="3"/>
            <a:endCxn id="63" idx="2"/>
          </p:cNvCxnSpPr>
          <p:nvPr/>
        </p:nvCxnSpPr>
        <p:spPr>
          <a:xfrm flipV="1">
            <a:off x="2636253"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4405026"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a:off x="4405026"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05026"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05026"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a:off x="4405026"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05026"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05026"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05026"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4405026"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4405026"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3965370" y="1600600"/>
            <a:ext cx="365326" cy="367349"/>
            <a:chOff x="-1866900" y="1906630"/>
            <a:chExt cx="365326" cy="367349"/>
          </a:xfrm>
        </p:grpSpPr>
        <p:cxnSp>
          <p:nvCxnSpPr>
            <p:cNvPr id="125" name="直線接點 12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8" name="群組 127"/>
          <p:cNvGrpSpPr/>
          <p:nvPr/>
        </p:nvGrpSpPr>
        <p:grpSpPr>
          <a:xfrm>
            <a:off x="3970602" y="3010485"/>
            <a:ext cx="365326" cy="367349"/>
            <a:chOff x="-1866900" y="1906630"/>
            <a:chExt cx="365326" cy="367349"/>
          </a:xfrm>
        </p:grpSpPr>
        <p:cxnSp>
          <p:nvCxnSpPr>
            <p:cNvPr id="129" name="直線接點 12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1" name="群組 130"/>
          <p:cNvGrpSpPr/>
          <p:nvPr/>
        </p:nvGrpSpPr>
        <p:grpSpPr>
          <a:xfrm>
            <a:off x="5732127" y="2981602"/>
            <a:ext cx="365326" cy="367349"/>
            <a:chOff x="-1866900" y="1906630"/>
            <a:chExt cx="365326" cy="367349"/>
          </a:xfrm>
        </p:grpSpPr>
        <p:cxnSp>
          <p:nvCxnSpPr>
            <p:cNvPr id="132" name="直線接點 13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4" name="群組 133"/>
          <p:cNvGrpSpPr/>
          <p:nvPr/>
        </p:nvGrpSpPr>
        <p:grpSpPr>
          <a:xfrm>
            <a:off x="5741551" y="3674023"/>
            <a:ext cx="365326" cy="367349"/>
            <a:chOff x="-1866900" y="1906630"/>
            <a:chExt cx="365326" cy="367349"/>
          </a:xfrm>
        </p:grpSpPr>
        <p:cxnSp>
          <p:nvCxnSpPr>
            <p:cNvPr id="135" name="直線接點 13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群組 136"/>
          <p:cNvGrpSpPr/>
          <p:nvPr/>
        </p:nvGrpSpPr>
        <p:grpSpPr>
          <a:xfrm>
            <a:off x="2316154" y="3023685"/>
            <a:ext cx="365326" cy="367349"/>
            <a:chOff x="-1866900" y="1906630"/>
            <a:chExt cx="365326" cy="367349"/>
          </a:xfrm>
        </p:grpSpPr>
        <p:cxnSp>
          <p:nvCxnSpPr>
            <p:cNvPr id="138" name="直線接點 13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0" name="群組 139"/>
          <p:cNvGrpSpPr/>
          <p:nvPr/>
        </p:nvGrpSpPr>
        <p:grpSpPr>
          <a:xfrm>
            <a:off x="2339885" y="2294637"/>
            <a:ext cx="365326" cy="367349"/>
            <a:chOff x="-1866900" y="1906630"/>
            <a:chExt cx="365326" cy="367349"/>
          </a:xfrm>
        </p:grpSpPr>
        <p:cxnSp>
          <p:nvCxnSpPr>
            <p:cNvPr id="141" name="直線接點 140"/>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8" name="直線單箭頭接點 14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文字方塊 118"/>
          <p:cNvSpPr txBox="1"/>
          <p:nvPr/>
        </p:nvSpPr>
        <p:spPr>
          <a:xfrm>
            <a:off x="915480" y="4260857"/>
            <a:ext cx="630828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t>Each time before updating the parameters</a:t>
            </a:r>
          </a:p>
        </p:txBody>
      </p:sp>
      <p:sp>
        <p:nvSpPr>
          <p:cNvPr id="120" name="文字方塊 119"/>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Each neuron has p% to dropout</a:t>
            </a:r>
            <a:endParaRPr lang="zh-TW" altLang="en-US" sz="2400" dirty="0"/>
          </a:p>
        </p:txBody>
      </p:sp>
      <p:cxnSp>
        <p:nvCxnSpPr>
          <p:cNvPr id="93" name="直線單箭頭接點 92"/>
          <p:cNvCxnSpPr/>
          <p:nvPr/>
        </p:nvCxnSpPr>
        <p:spPr>
          <a:xfrm>
            <a:off x="2647693"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16466"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4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animBg="1"/>
      <p:bldP spid="65" grpId="0" animBg="1"/>
      <p:bldP spid="86" grpId="0" animBg="1"/>
      <p:bldP spid="89" grpId="0" animBg="1"/>
      <p:bldP spid="90" grpId="0" animBg="1"/>
      <p:bldP spid="91" grpId="0" animBg="1"/>
      <p:bldP spid="119" grpId="0"/>
      <p:bldP spid="12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Training:</a:t>
            </a:r>
            <a:endParaRPr lang="zh-TW" altLang="en-US" sz="2800" b="1" u="sng" dirty="0">
              <a:solidFill>
                <a:srgbClr val="0000FF"/>
              </a:solidFill>
            </a:endParaRPr>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3" name="直線單箭頭接點 92"/>
          <p:cNvCxnSpPr>
            <a:stCxn id="92" idx="3"/>
            <a:endCxn id="66" idx="2"/>
          </p:cNvCxnSpPr>
          <p:nvPr/>
        </p:nvCxnSpPr>
        <p:spPr>
          <a:xfrm flipV="1">
            <a:off x="2636253" y="3892414"/>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915479" y="4260857"/>
            <a:ext cx="6186273"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t>Each time before updating the parameters</a:t>
            </a:r>
          </a:p>
        </p:txBody>
      </p:sp>
      <p:sp>
        <p:nvSpPr>
          <p:cNvPr id="118" name="文字方塊 117"/>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Each neuron has p% to dropout</a:t>
            </a:r>
            <a:endParaRPr lang="zh-TW" altLang="en-US" sz="2400" dirty="0"/>
          </a:p>
        </p:txBody>
      </p:sp>
      <p:sp>
        <p:nvSpPr>
          <p:cNvPr id="120" name="文字方塊 119"/>
          <p:cNvSpPr txBox="1"/>
          <p:nvPr/>
        </p:nvSpPr>
        <p:spPr>
          <a:xfrm>
            <a:off x="1453029" y="5533748"/>
            <a:ext cx="6174444"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Using the new network for training</a:t>
            </a:r>
            <a:endParaRPr lang="zh-TW" altLang="en-US" sz="2400" dirty="0"/>
          </a:p>
        </p:txBody>
      </p:sp>
      <p:sp>
        <p:nvSpPr>
          <p:cNvPr id="122" name="向右箭號 121"/>
          <p:cNvSpPr/>
          <p:nvPr/>
        </p:nvSpPr>
        <p:spPr>
          <a:xfrm>
            <a:off x="2007856" y="5144311"/>
            <a:ext cx="629409" cy="375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文字方塊 122"/>
          <p:cNvSpPr txBox="1"/>
          <p:nvPr/>
        </p:nvSpPr>
        <p:spPr>
          <a:xfrm>
            <a:off x="2679981" y="5118023"/>
            <a:ext cx="5744228" cy="461665"/>
          </a:xfrm>
          <a:prstGeom prst="rect">
            <a:avLst/>
          </a:prstGeom>
          <a:noFill/>
        </p:spPr>
        <p:txBody>
          <a:bodyPr wrap="square" rtlCol="0">
            <a:spAutoFit/>
          </a:bodyPr>
          <a:lstStyle/>
          <a:p>
            <a:r>
              <a:rPr lang="en-US" altLang="zh-TW" sz="2400" b="1" dirty="0">
                <a:solidFill>
                  <a:srgbClr val="0000FF"/>
                </a:solidFill>
              </a:rPr>
              <a:t>The structure of the network is changed.</a:t>
            </a:r>
            <a:endParaRPr lang="zh-TW" altLang="en-US" sz="2400" b="1" dirty="0">
              <a:solidFill>
                <a:srgbClr val="0000FF"/>
              </a:solidFill>
            </a:endParaRPr>
          </a:p>
        </p:txBody>
      </p:sp>
      <p:cxnSp>
        <p:nvCxnSpPr>
          <p:cNvPr id="124" name="直線單箭頭接點 123"/>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424305" y="3626839"/>
            <a:ext cx="1677448" cy="461665"/>
          </a:xfrm>
          <a:prstGeom prst="rect">
            <a:avLst/>
          </a:prstGeom>
          <a:noFill/>
        </p:spPr>
        <p:txBody>
          <a:bodyPr wrap="square" rtlCol="0">
            <a:spAutoFit/>
          </a:bodyPr>
          <a:lstStyle/>
          <a:p>
            <a:pPr algn="ctr"/>
            <a:r>
              <a:rPr lang="en-US" altLang="zh-TW" sz="2400" dirty="0">
                <a:solidFill>
                  <a:srgbClr val="FF0000"/>
                </a:solidFill>
              </a:rPr>
              <a:t>Thinner!</a:t>
            </a:r>
            <a:endParaRPr lang="zh-TW" altLang="en-US" sz="2400" dirty="0">
              <a:solidFill>
                <a:srgbClr val="FF0000"/>
              </a:solidFill>
            </a:endParaRPr>
          </a:p>
        </p:txBody>
      </p:sp>
      <p:sp>
        <p:nvSpPr>
          <p:cNvPr id="40" name="文字方塊 39"/>
          <p:cNvSpPr txBox="1"/>
          <p:nvPr/>
        </p:nvSpPr>
        <p:spPr>
          <a:xfrm>
            <a:off x="1039816" y="6117020"/>
            <a:ext cx="70643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For each mini-batch, we resample the dropout neurons</a:t>
            </a:r>
          </a:p>
        </p:txBody>
      </p:sp>
    </p:spTree>
    <p:extLst>
      <p:ext uri="{BB962C8B-B14F-4D97-AF65-F5344CB8AC3E}">
        <p14:creationId xmlns:p14="http://schemas.microsoft.com/office/powerpoint/2010/main" val="300760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3" grpId="0"/>
      <p:bldP spid="4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grpSp>
        <p:nvGrpSpPr>
          <p:cNvPr id="111" name="群組 110"/>
          <p:cNvGrpSpPr/>
          <p:nvPr/>
        </p:nvGrpSpPr>
        <p:grpSpPr>
          <a:xfrm>
            <a:off x="2369918" y="1505394"/>
            <a:ext cx="5723548" cy="2641997"/>
            <a:chOff x="1904899" y="2535995"/>
            <a:chExt cx="5723548" cy="2641997"/>
          </a:xfrm>
        </p:grpSpPr>
        <p:sp>
          <p:nvSpPr>
            <p:cNvPr id="4" name="橢圓 3"/>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橢圓 5"/>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1" name="直線單箭頭接點 10"/>
            <p:cNvCxnSpPr>
              <a:stCxn id="10" idx="3"/>
              <a:endCxn id="4"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10" idx="3"/>
              <a:endCxn id="5"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0" idx="3"/>
              <a:endCxn id="6"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7"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9"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8"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8"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7" idx="2"/>
              <a:endCxn id="4"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7" idx="3"/>
              <a:endCxn id="5"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7" idx="3"/>
              <a:endCxn id="6"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7" idx="3"/>
              <a:endCxn id="7"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橢圓 33"/>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橢圓 35"/>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橢圓 36"/>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矩形 55"/>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7" name="矩形 56"/>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66" name="直線單箭頭接點 65"/>
            <p:cNvCxnSpPr>
              <a:stCxn id="57" idx="3"/>
              <a:endCxn id="7"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6" idx="3"/>
              <a:endCxn id="7"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7" idx="3"/>
              <a:endCxn id="6"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7" idx="3"/>
              <a:endCxn id="5"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7" idx="3"/>
              <a:endCxn id="4"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6" idx="3"/>
              <a:endCxn id="5"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6" idx="3"/>
              <a:endCxn id="4"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 name="直線單箭頭接點 120"/>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5" idx="6"/>
            <a:endCxn id="34"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Testing:</a:t>
            </a:r>
            <a:endParaRPr lang="zh-TW" altLang="en-US" sz="2800" b="1" u="sng" dirty="0">
              <a:solidFill>
                <a:srgbClr val="0000FF"/>
              </a:solidFill>
            </a:endParaRPr>
          </a:p>
        </p:txBody>
      </p:sp>
      <p:sp>
        <p:nvSpPr>
          <p:cNvPr id="71" name="文字方塊 70"/>
          <p:cNvSpPr txBox="1"/>
          <p:nvPr/>
        </p:nvSpPr>
        <p:spPr>
          <a:xfrm>
            <a:off x="685378" y="4278037"/>
            <a:ext cx="336907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solidFill>
                  <a:srgbClr val="FF0000"/>
                </a:solidFill>
              </a:rPr>
              <a:t>No dropout</a:t>
            </a:r>
          </a:p>
        </p:txBody>
      </p:sp>
      <p:sp>
        <p:nvSpPr>
          <p:cNvPr id="73" name="文字方塊 72"/>
          <p:cNvSpPr txBox="1"/>
          <p:nvPr/>
        </p:nvSpPr>
        <p:spPr>
          <a:xfrm>
            <a:off x="1290209" y="4846911"/>
            <a:ext cx="5129842"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solidFill>
                  <a:srgbClr val="0000FF"/>
                </a:solidFill>
              </a:rPr>
              <a:t>If the dropout rate at training is p%, all the weights times 1-p%</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77" name="文字方塊 76"/>
              <p:cNvSpPr txBox="1"/>
              <p:nvPr/>
            </p:nvSpPr>
            <p:spPr>
              <a:xfrm>
                <a:off x="1290209" y="5746509"/>
                <a:ext cx="7853791"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solidFill>
                      <a:srgbClr val="0000FF"/>
                    </a:solidFill>
                  </a:rPr>
                  <a:t>Assume that the dropout rate is 50%. </a:t>
                </a:r>
              </a:p>
              <a:p>
                <a:r>
                  <a:rPr lang="en-US" altLang="zh-TW" sz="2400" dirty="0">
                    <a:solidFill>
                      <a:srgbClr val="0000FF"/>
                    </a:solidFill>
                  </a:rPr>
                  <a:t>     If a weight  </a:t>
                </a:r>
                <a14:m>
                  <m:oMath xmlns:m="http://schemas.openxmlformats.org/officeDocument/2006/math">
                    <m:r>
                      <m:rPr>
                        <m:sty m:val="p"/>
                      </m:rPr>
                      <a:rPr lang="en-US" altLang="zh-TW" sz="2400" b="0" i="0" smtClean="0">
                        <a:solidFill>
                          <a:srgbClr val="0000FF"/>
                        </a:solidFill>
                        <a:latin typeface="Cambria Math" panose="02040503050406030204" pitchFamily="18" charset="0"/>
                      </a:rPr>
                      <m:t>w</m:t>
                    </m:r>
                    <m:r>
                      <a:rPr lang="en-US" altLang="zh-TW" sz="2400" b="0" i="1" smtClean="0">
                        <a:solidFill>
                          <a:srgbClr val="0000FF"/>
                        </a:solidFill>
                        <a:latin typeface="Cambria Math" panose="02040503050406030204" pitchFamily="18" charset="0"/>
                      </a:rPr>
                      <m:t>=1</m:t>
                    </m:r>
                  </m:oMath>
                </a14:m>
                <a:r>
                  <a:rPr lang="zh-TW" altLang="en-US" sz="2400" dirty="0">
                    <a:solidFill>
                      <a:srgbClr val="0000FF"/>
                    </a:solidFill>
                  </a:rPr>
                  <a:t> </a:t>
                </a:r>
                <a:r>
                  <a:rPr lang="en-US" altLang="zh-TW" sz="2400" dirty="0">
                    <a:solidFill>
                      <a:srgbClr val="0000FF"/>
                    </a:solidFill>
                  </a:rPr>
                  <a:t>by training, set </a:t>
                </a:r>
                <a14:m>
                  <m:oMath xmlns:m="http://schemas.openxmlformats.org/officeDocument/2006/math">
                    <m:r>
                      <a:rPr lang="en-US" altLang="zh-TW" sz="2400" i="1" smtClean="0">
                        <a:solidFill>
                          <a:srgbClr val="0000FF"/>
                        </a:solidFill>
                        <a:latin typeface="Cambria Math" panose="02040503050406030204" pitchFamily="18" charset="0"/>
                      </a:rPr>
                      <m:t>𝑤</m:t>
                    </m:r>
                    <m:r>
                      <a:rPr lang="en-US" altLang="zh-TW" sz="2400" b="0" i="1" smtClean="0">
                        <a:solidFill>
                          <a:srgbClr val="0000FF"/>
                        </a:solidFill>
                        <a:latin typeface="Cambria Math" panose="02040503050406030204" pitchFamily="18" charset="0"/>
                      </a:rPr>
                      <m:t>=0.5</m:t>
                    </m:r>
                  </m:oMath>
                </a14:m>
                <a:r>
                  <a:rPr lang="zh-TW" altLang="en-US" sz="2400" dirty="0">
                    <a:solidFill>
                      <a:srgbClr val="0000FF"/>
                    </a:solidFill>
                  </a:rPr>
                  <a:t> </a:t>
                </a:r>
                <a:r>
                  <a:rPr lang="en-US" altLang="zh-TW" sz="2400" dirty="0">
                    <a:solidFill>
                      <a:srgbClr val="0000FF"/>
                    </a:solidFill>
                  </a:rPr>
                  <a:t>for testing.</a:t>
                </a:r>
                <a:endParaRPr lang="zh-TW" altLang="en-US" sz="2400" dirty="0">
                  <a:solidFill>
                    <a:srgbClr val="0000FF"/>
                  </a:solidFill>
                </a:endParaRPr>
              </a:p>
            </p:txBody>
          </p:sp>
        </mc:Choice>
        <mc:Fallback xmlns="">
          <p:sp>
            <p:nvSpPr>
              <p:cNvPr id="77" name="文字方塊 76"/>
              <p:cNvSpPr txBox="1">
                <a:spLocks noRot="1" noChangeAspect="1" noMove="1" noResize="1" noEditPoints="1" noAdjustHandles="1" noChangeArrowheads="1" noChangeShapeType="1" noTextEdit="1"/>
              </p:cNvSpPr>
              <p:nvPr/>
            </p:nvSpPr>
            <p:spPr>
              <a:xfrm>
                <a:off x="1290209" y="5746509"/>
                <a:ext cx="7853791" cy="830997"/>
              </a:xfrm>
              <a:prstGeom prst="rect">
                <a:avLst/>
              </a:prstGeom>
              <a:blipFill rotWithShape="0">
                <a:blip r:embed="rId3"/>
                <a:stretch>
                  <a:fillRect l="-1087" t="-5882" b="-161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601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p:bldP spid="7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stretch>
            <a:fillRect/>
          </a:stretch>
        </p:blipFill>
        <p:spPr>
          <a:xfrm>
            <a:off x="5667495" y="3144381"/>
            <a:ext cx="2044281" cy="3044542"/>
          </a:xfrm>
          <a:prstGeom prst="rect">
            <a:avLst/>
          </a:prstGeom>
        </p:spPr>
      </p:pic>
      <p:sp>
        <p:nvSpPr>
          <p:cNvPr id="2" name="標題 1"/>
          <p:cNvSpPr>
            <a:spLocks noGrp="1"/>
          </p:cNvSpPr>
          <p:nvPr>
            <p:ph type="title"/>
          </p:nvPr>
        </p:nvSpPr>
        <p:spPr/>
        <p:txBody>
          <a:bodyPr/>
          <a:lstStyle/>
          <a:p>
            <a:r>
              <a:rPr lang="en-US" altLang="zh-TW" dirty="0"/>
              <a:t>Dropout</a:t>
            </a:r>
            <a:br>
              <a:rPr lang="en-US" altLang="zh-TW" dirty="0"/>
            </a:br>
            <a:r>
              <a:rPr lang="en-US" altLang="zh-TW" dirty="0"/>
              <a:t>- Intuitive Reason</a:t>
            </a:r>
            <a:endParaRPr lang="zh-TW" altLang="en-US" dirty="0"/>
          </a:p>
        </p:txBody>
      </p:sp>
      <p:sp>
        <p:nvSpPr>
          <p:cNvPr id="4" name="文字方塊 3"/>
          <p:cNvSpPr txBox="1"/>
          <p:nvPr/>
        </p:nvSpPr>
        <p:spPr>
          <a:xfrm>
            <a:off x="1037287" y="2882771"/>
            <a:ext cx="1485900" cy="523220"/>
          </a:xfrm>
          <a:prstGeom prst="rect">
            <a:avLst/>
          </a:prstGeom>
          <a:noFill/>
        </p:spPr>
        <p:txBody>
          <a:bodyPr wrap="square" rtlCol="0">
            <a:spAutoFit/>
          </a:bodyPr>
          <a:lstStyle/>
          <a:p>
            <a:pPr algn="ctr"/>
            <a:r>
              <a:rPr lang="en-US" altLang="zh-TW" sz="2800" b="1" i="1" u="sng" dirty="0">
                <a:solidFill>
                  <a:srgbClr val="0000FF"/>
                </a:solidFill>
              </a:rPr>
              <a:t>Training </a:t>
            </a:r>
            <a:endParaRPr lang="zh-TW" altLang="en-US" sz="2800" b="1" i="1" u="sng" dirty="0">
              <a:solidFill>
                <a:srgbClr val="0000FF"/>
              </a:solidFill>
            </a:endParaRPr>
          </a:p>
        </p:txBody>
      </p:sp>
      <p:sp>
        <p:nvSpPr>
          <p:cNvPr id="5" name="文字方塊 4"/>
          <p:cNvSpPr txBox="1"/>
          <p:nvPr/>
        </p:nvSpPr>
        <p:spPr>
          <a:xfrm>
            <a:off x="5929730" y="1740097"/>
            <a:ext cx="1485900" cy="523220"/>
          </a:xfrm>
          <a:prstGeom prst="rect">
            <a:avLst/>
          </a:prstGeom>
          <a:noFill/>
        </p:spPr>
        <p:txBody>
          <a:bodyPr wrap="square" rtlCol="0">
            <a:spAutoFit/>
          </a:bodyPr>
          <a:lstStyle/>
          <a:p>
            <a:pPr algn="ctr"/>
            <a:r>
              <a:rPr lang="en-US" altLang="zh-TW" sz="2800" b="1" i="1" u="sng" dirty="0">
                <a:solidFill>
                  <a:srgbClr val="0000FF"/>
                </a:solidFill>
              </a:rPr>
              <a:t>Testing</a:t>
            </a:r>
            <a:endParaRPr lang="zh-TW" altLang="en-US" sz="2800" b="1" i="1" u="sng" dirty="0">
              <a:solidFill>
                <a:srgbClr val="0000FF"/>
              </a:solidFill>
            </a:endParaRPr>
          </a:p>
        </p:txBody>
      </p:sp>
      <p:sp>
        <p:nvSpPr>
          <p:cNvPr id="6" name="文字方塊 5"/>
          <p:cNvSpPr txBox="1"/>
          <p:nvPr/>
        </p:nvSpPr>
        <p:spPr>
          <a:xfrm>
            <a:off x="1207149" y="3405991"/>
            <a:ext cx="3686175" cy="461665"/>
          </a:xfrm>
          <a:prstGeom prst="rect">
            <a:avLst/>
          </a:prstGeom>
          <a:noFill/>
        </p:spPr>
        <p:txBody>
          <a:bodyPr wrap="square" rtlCol="0">
            <a:spAutoFit/>
          </a:bodyPr>
          <a:lstStyle/>
          <a:p>
            <a:pPr algn="ctr"/>
            <a:r>
              <a:rPr lang="en-US" altLang="zh-TW" sz="2400" dirty="0"/>
              <a:t>Dropout (</a:t>
            </a:r>
            <a:r>
              <a:rPr lang="zh-TW" altLang="en-US" sz="2400" dirty="0"/>
              <a:t>腳上綁重物</a:t>
            </a:r>
            <a:r>
              <a:rPr lang="en-US" altLang="zh-TW" sz="2400" dirty="0"/>
              <a:t>)</a:t>
            </a:r>
            <a:endParaRPr lang="zh-TW" altLang="en-US" sz="2400" dirty="0"/>
          </a:p>
        </p:txBody>
      </p:sp>
      <p:sp>
        <p:nvSpPr>
          <p:cNvPr id="7" name="文字方塊 6"/>
          <p:cNvSpPr txBox="1"/>
          <p:nvPr/>
        </p:nvSpPr>
        <p:spPr>
          <a:xfrm>
            <a:off x="4577035" y="2261210"/>
            <a:ext cx="4191291" cy="830997"/>
          </a:xfrm>
          <a:prstGeom prst="rect">
            <a:avLst/>
          </a:prstGeom>
          <a:noFill/>
        </p:spPr>
        <p:txBody>
          <a:bodyPr wrap="square" rtlCol="0">
            <a:spAutoFit/>
          </a:bodyPr>
          <a:lstStyle/>
          <a:p>
            <a:pPr algn="ctr"/>
            <a:r>
              <a:rPr lang="en-US" altLang="zh-TW" sz="2400" dirty="0"/>
              <a:t>No dropout</a:t>
            </a:r>
          </a:p>
          <a:p>
            <a:pPr algn="ctr"/>
            <a:r>
              <a:rPr lang="en-US" altLang="zh-TW" sz="2400" dirty="0"/>
              <a:t>(</a:t>
            </a:r>
            <a:r>
              <a:rPr lang="zh-TW" altLang="en-US" sz="2400" dirty="0"/>
              <a:t>拿下重物後就變很強</a:t>
            </a:r>
            <a:r>
              <a:rPr lang="en-US" altLang="zh-TW" sz="2400" dirty="0"/>
              <a:t>)</a:t>
            </a:r>
            <a:endParaRPr lang="zh-TW" altLang="en-US" sz="2400" dirty="0"/>
          </a:p>
        </p:txBody>
      </p:sp>
      <p:pic>
        <p:nvPicPr>
          <p:cNvPr id="8" name="圖片 7"/>
          <p:cNvPicPr>
            <a:picLocks noChangeAspect="1"/>
          </p:cNvPicPr>
          <p:nvPr/>
        </p:nvPicPr>
        <p:blipFill>
          <a:blip r:embed="rId3"/>
          <a:stretch>
            <a:fillRect/>
          </a:stretch>
        </p:blipFill>
        <p:spPr>
          <a:xfrm>
            <a:off x="1291287" y="3972004"/>
            <a:ext cx="3517900" cy="2216919"/>
          </a:xfrm>
          <a:prstGeom prst="rect">
            <a:avLst/>
          </a:prstGeom>
        </p:spPr>
      </p:pic>
    </p:spTree>
    <p:extLst>
      <p:ext uri="{BB962C8B-B14F-4D97-AF65-F5344CB8AC3E}">
        <p14:creationId xmlns:p14="http://schemas.microsoft.com/office/powerpoint/2010/main" val="27384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grpSp>
        <p:nvGrpSpPr>
          <p:cNvPr id="4" name="群組 3"/>
          <p:cNvGrpSpPr/>
          <p:nvPr/>
        </p:nvGrpSpPr>
        <p:grpSpPr>
          <a:xfrm>
            <a:off x="2369918" y="1505394"/>
            <a:ext cx="5723548" cy="2641997"/>
            <a:chOff x="1904899" y="2535995"/>
            <a:chExt cx="5723548" cy="2641997"/>
          </a:xfrm>
        </p:grpSpPr>
        <p:sp>
          <p:nvSpPr>
            <p:cNvPr id="5" name="橢圓 4"/>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2" name="直線單箭頭接點 11"/>
            <p:cNvCxnSpPr>
              <a:stCxn id="11" idx="3"/>
              <a:endCxn id="5"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1" idx="3"/>
              <a:endCxn id="6"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1" idx="3"/>
              <a:endCxn id="7"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1" idx="3"/>
              <a:endCxn id="8"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10"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0"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0"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8" idx="2"/>
              <a:endCxn id="5"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8" idx="3"/>
              <a:endCxn id="6"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8" idx="3"/>
              <a:endCxn id="7"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28" idx="3"/>
              <a:endCxn id="8"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9" name="橢圓 28"/>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橢圓 30"/>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橢圓 31"/>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矩形 32"/>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矩形 33"/>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5" name="直線單箭頭接點 34"/>
            <p:cNvCxnSpPr>
              <a:stCxn id="34" idx="3"/>
              <a:endCxn id="8"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33" idx="3"/>
              <a:endCxn id="8"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4" idx="3"/>
              <a:endCxn id="7"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34" idx="3"/>
              <a:endCxn id="6"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34" idx="3"/>
              <a:endCxn id="5"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3" idx="3"/>
              <a:endCxn id="6"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3" idx="3"/>
              <a:endCxn id="5"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直線單箭頭接點 5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6" idx="6"/>
            <a:endCxn id="29"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1010343" y="4199046"/>
            <a:ext cx="7300900"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When teams up, if everyone expect the partner will do the work, nothing will be done finally.</a:t>
            </a:r>
          </a:p>
        </p:txBody>
      </p:sp>
      <p:sp>
        <p:nvSpPr>
          <p:cNvPr id="65" name="文字方塊 64"/>
          <p:cNvSpPr txBox="1"/>
          <p:nvPr/>
        </p:nvSpPr>
        <p:spPr>
          <a:xfrm>
            <a:off x="1010343" y="5054083"/>
            <a:ext cx="7059338"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However, if you know your partner will dropout, you will do better.</a:t>
            </a:r>
          </a:p>
        </p:txBody>
      </p:sp>
      <p:sp>
        <p:nvSpPr>
          <p:cNvPr id="66" name="雲朵形圖說文字 65"/>
          <p:cNvSpPr/>
          <p:nvPr/>
        </p:nvSpPr>
        <p:spPr>
          <a:xfrm>
            <a:off x="5084933" y="1307531"/>
            <a:ext cx="2795038" cy="1491167"/>
          </a:xfrm>
          <a:prstGeom prst="cloudCallout">
            <a:avLst>
              <a:gd name="adj1" fmla="val -80009"/>
              <a:gd name="adj2" fmla="val 299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sz="2000" dirty="0">
                <a:solidFill>
                  <a:schemeClr val="bg1"/>
                </a:solidFill>
              </a:rPr>
              <a:t>我的 </a:t>
            </a:r>
            <a:r>
              <a:rPr lang="en-US" altLang="zh-TW" sz="2000" dirty="0">
                <a:solidFill>
                  <a:schemeClr val="bg1"/>
                </a:solidFill>
              </a:rPr>
              <a:t>partner </a:t>
            </a:r>
            <a:r>
              <a:rPr lang="zh-TW" altLang="en-US" sz="2000" dirty="0">
                <a:solidFill>
                  <a:schemeClr val="bg1"/>
                </a:solidFill>
              </a:rPr>
              <a:t>會擺爛，所以我要好好做</a:t>
            </a:r>
            <a:endParaRPr lang="en-US" altLang="zh-TW" sz="2000" dirty="0">
              <a:solidFill>
                <a:schemeClr val="bg1"/>
              </a:solidFill>
            </a:endParaRPr>
          </a:p>
        </p:txBody>
      </p:sp>
      <p:grpSp>
        <p:nvGrpSpPr>
          <p:cNvPr id="82" name="群組 81"/>
          <p:cNvGrpSpPr/>
          <p:nvPr/>
        </p:nvGrpSpPr>
        <p:grpSpPr>
          <a:xfrm>
            <a:off x="3965370" y="1600600"/>
            <a:ext cx="365326" cy="367349"/>
            <a:chOff x="-1866900" y="1906630"/>
            <a:chExt cx="365326" cy="367349"/>
          </a:xfrm>
        </p:grpSpPr>
        <p:cxnSp>
          <p:nvCxnSpPr>
            <p:cNvPr id="83" name="直線接點 8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群組 84"/>
          <p:cNvGrpSpPr/>
          <p:nvPr/>
        </p:nvGrpSpPr>
        <p:grpSpPr>
          <a:xfrm>
            <a:off x="3970602" y="3010485"/>
            <a:ext cx="365326" cy="367349"/>
            <a:chOff x="-1866900" y="1906630"/>
            <a:chExt cx="365326" cy="367349"/>
          </a:xfrm>
        </p:grpSpPr>
        <p:cxnSp>
          <p:nvCxnSpPr>
            <p:cNvPr id="86" name="直線接點 8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群組 87"/>
          <p:cNvGrpSpPr/>
          <p:nvPr/>
        </p:nvGrpSpPr>
        <p:grpSpPr>
          <a:xfrm>
            <a:off x="5732127" y="2981602"/>
            <a:ext cx="365326" cy="367349"/>
            <a:chOff x="-1866900" y="1906630"/>
            <a:chExt cx="365326" cy="367349"/>
          </a:xfrm>
        </p:grpSpPr>
        <p:cxnSp>
          <p:nvCxnSpPr>
            <p:cNvPr id="89" name="直線接點 8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群組 90"/>
          <p:cNvGrpSpPr/>
          <p:nvPr/>
        </p:nvGrpSpPr>
        <p:grpSpPr>
          <a:xfrm>
            <a:off x="5741551" y="3674023"/>
            <a:ext cx="365326" cy="367349"/>
            <a:chOff x="-1866900" y="1906630"/>
            <a:chExt cx="365326" cy="367349"/>
          </a:xfrm>
        </p:grpSpPr>
        <p:cxnSp>
          <p:nvCxnSpPr>
            <p:cNvPr id="92" name="直線接點 9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2316154" y="3023685"/>
            <a:ext cx="365326" cy="367349"/>
            <a:chOff x="-1866900" y="1906630"/>
            <a:chExt cx="365326" cy="367349"/>
          </a:xfrm>
        </p:grpSpPr>
        <p:cxnSp>
          <p:nvCxnSpPr>
            <p:cNvPr id="95" name="直線接點 9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群組 96"/>
          <p:cNvGrpSpPr/>
          <p:nvPr/>
        </p:nvGrpSpPr>
        <p:grpSpPr>
          <a:xfrm>
            <a:off x="2339885" y="2294637"/>
            <a:ext cx="365326" cy="367349"/>
            <a:chOff x="-1866900" y="1906630"/>
            <a:chExt cx="365326" cy="367349"/>
          </a:xfrm>
        </p:grpSpPr>
        <p:cxnSp>
          <p:nvCxnSpPr>
            <p:cNvPr id="98" name="直線接點 9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0" name="文字方塊 99"/>
          <p:cNvSpPr txBox="1"/>
          <p:nvPr/>
        </p:nvSpPr>
        <p:spPr>
          <a:xfrm>
            <a:off x="1027238" y="5892791"/>
            <a:ext cx="7332992"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When testing, no one dropout actually, so obtaining good results eventually.</a:t>
            </a:r>
          </a:p>
        </p:txBody>
      </p:sp>
    </p:spTree>
    <p:extLst>
      <p:ext uri="{BB962C8B-B14F-4D97-AF65-F5344CB8AC3E}">
        <p14:creationId xmlns:p14="http://schemas.microsoft.com/office/powerpoint/2010/main" val="33537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5" grpId="0"/>
      <p:bldP spid="66" grpId="0" animBg="1"/>
      <p:bldP spid="1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sp>
        <p:nvSpPr>
          <p:cNvPr id="3" name="內容版面配置區 2"/>
          <p:cNvSpPr>
            <a:spLocks noGrp="1"/>
          </p:cNvSpPr>
          <p:nvPr>
            <p:ph idx="1"/>
          </p:nvPr>
        </p:nvSpPr>
        <p:spPr/>
        <p:txBody>
          <a:bodyPr/>
          <a:lstStyle/>
          <a:p>
            <a:r>
              <a:rPr lang="en-US" altLang="zh-TW" dirty="0"/>
              <a:t>Why the weights should multiply (1-p)% (dropout rate) when testing?</a:t>
            </a:r>
            <a:endParaRPr lang="zh-TW" altLang="en-US" dirty="0"/>
          </a:p>
        </p:txBody>
      </p:sp>
      <p:sp>
        <p:nvSpPr>
          <p:cNvPr id="4" name="矩形 3"/>
          <p:cNvSpPr/>
          <p:nvPr/>
        </p:nvSpPr>
        <p:spPr>
          <a:xfrm>
            <a:off x="674552" y="2636369"/>
            <a:ext cx="2689134" cy="461665"/>
          </a:xfrm>
          <a:prstGeom prst="rect">
            <a:avLst/>
          </a:prstGeom>
        </p:spPr>
        <p:txBody>
          <a:bodyPr wrap="none">
            <a:spAutoFit/>
          </a:bodyPr>
          <a:lstStyle/>
          <a:p>
            <a:r>
              <a:rPr lang="en-US" altLang="zh-TW" sz="2400" b="1" i="1" u="sng" dirty="0"/>
              <a:t>Training of Dropout</a:t>
            </a:r>
            <a:endParaRPr lang="en-US" altLang="zh-TW" sz="2400" dirty="0"/>
          </a:p>
        </p:txBody>
      </p:sp>
      <p:sp>
        <p:nvSpPr>
          <p:cNvPr id="5" name="矩形 4"/>
          <p:cNvSpPr/>
          <p:nvPr/>
        </p:nvSpPr>
        <p:spPr>
          <a:xfrm>
            <a:off x="4557486" y="2617200"/>
            <a:ext cx="2544799" cy="461665"/>
          </a:xfrm>
          <a:prstGeom prst="rect">
            <a:avLst/>
          </a:prstGeom>
        </p:spPr>
        <p:txBody>
          <a:bodyPr wrap="none">
            <a:spAutoFit/>
          </a:bodyPr>
          <a:lstStyle/>
          <a:p>
            <a:r>
              <a:rPr lang="en-US" altLang="zh-TW" sz="2400" b="1" i="1" u="sng" dirty="0"/>
              <a:t>Testing of Dropout</a:t>
            </a:r>
            <a:endParaRPr lang="en-US" altLang="zh-TW" sz="2400" dirty="0"/>
          </a:p>
        </p:txBody>
      </p:sp>
      <p:sp>
        <p:nvSpPr>
          <p:cNvPr id="6" name="橢圓 5"/>
          <p:cNvSpPr/>
          <p:nvPr/>
        </p:nvSpPr>
        <p:spPr>
          <a:xfrm>
            <a:off x="3183636" y="4715913"/>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1328616" y="365880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1328616" y="4443730"/>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1332203" y="522586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1328616" y="6056849"/>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橢圓 20"/>
          <p:cNvSpPr/>
          <p:nvPr/>
        </p:nvSpPr>
        <p:spPr>
          <a:xfrm>
            <a:off x="6676216" y="476332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p:cNvSpPr/>
          <p:nvPr/>
        </p:nvSpPr>
        <p:spPr>
          <a:xfrm>
            <a:off x="4821196" y="370621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橢圓 22"/>
          <p:cNvSpPr/>
          <p:nvPr/>
        </p:nvSpPr>
        <p:spPr>
          <a:xfrm>
            <a:off x="4821196" y="449114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橢圓 23"/>
          <p:cNvSpPr/>
          <p:nvPr/>
        </p:nvSpPr>
        <p:spPr>
          <a:xfrm>
            <a:off x="4824783" y="527327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橢圓 24"/>
          <p:cNvSpPr/>
          <p:nvPr/>
        </p:nvSpPr>
        <p:spPr>
          <a:xfrm>
            <a:off x="4821196" y="610426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單箭頭接點 11"/>
          <p:cNvCxnSpPr>
            <a:stCxn id="7" idx="6"/>
            <a:endCxn id="6" idx="2"/>
          </p:cNvCxnSpPr>
          <p:nvPr/>
        </p:nvCxnSpPr>
        <p:spPr>
          <a:xfrm>
            <a:off x="1838570" y="3908493"/>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8" idx="6"/>
            <a:endCxn id="6" idx="2"/>
          </p:cNvCxnSpPr>
          <p:nvPr/>
        </p:nvCxnSpPr>
        <p:spPr>
          <a:xfrm>
            <a:off x="1838570" y="4693416"/>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9" idx="6"/>
            <a:endCxn id="6" idx="2"/>
          </p:cNvCxnSpPr>
          <p:nvPr/>
        </p:nvCxnSpPr>
        <p:spPr>
          <a:xfrm flipV="1">
            <a:off x="1842157" y="4965599"/>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6" idx="2"/>
          </p:cNvCxnSpPr>
          <p:nvPr/>
        </p:nvCxnSpPr>
        <p:spPr>
          <a:xfrm flipV="1">
            <a:off x="1842157" y="4965599"/>
            <a:ext cx="1341479" cy="1316587"/>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5334737" y="3961195"/>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5334737" y="4746118"/>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5338324" y="5018301"/>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5338324" y="5018301"/>
            <a:ext cx="1341479" cy="131129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p:cNvSpPr txBox="1"/>
              <p:nvPr/>
            </p:nvSpPr>
            <p:spPr>
              <a:xfrm>
                <a:off x="2193010" y="388953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93010" y="3889532"/>
                <a:ext cx="421847" cy="369332"/>
              </a:xfrm>
              <a:prstGeom prst="rect">
                <a:avLst/>
              </a:prstGeom>
              <a:blipFill rotWithShape="0">
                <a:blip r:embed="rId3"/>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2212493" y="4402799"/>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2212493" y="4402799"/>
                <a:ext cx="428964" cy="369332"/>
              </a:xfrm>
              <a:prstGeom prst="rect">
                <a:avLst/>
              </a:prstGeom>
              <a:blipFill rotWithShape="0">
                <a:blip r:embed="rId4"/>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212493" y="484244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212493" y="4842442"/>
                <a:ext cx="428964" cy="369332"/>
              </a:xfrm>
              <a:prstGeom prst="rect">
                <a:avLst/>
              </a:prstGeom>
              <a:blipFill rotWithShape="0">
                <a:blip r:embed="rId5"/>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217174" y="5296178"/>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217174" y="5296178"/>
                <a:ext cx="419602" cy="369332"/>
              </a:xfrm>
              <a:prstGeom prst="rect">
                <a:avLst/>
              </a:prstGeom>
              <a:blipFill rotWithShape="0">
                <a:blip r:embed="rId6"/>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2989097" y="4471471"/>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2989097" y="4471471"/>
                <a:ext cx="223266" cy="369332"/>
              </a:xfrm>
              <a:prstGeom prst="rect">
                <a:avLst/>
              </a:prstGeom>
              <a:blipFill rotWithShape="0">
                <a:blip r:embed="rId7"/>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5678049" y="393053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5678049" y="3930535"/>
                <a:ext cx="421847" cy="369332"/>
              </a:xfrm>
              <a:prstGeom prst="rect">
                <a:avLst/>
              </a:prstGeom>
              <a:blipFill rotWithShape="0">
                <a:blip r:embed="rId8"/>
                <a:stretch>
                  <a:fillRect l="-8571" r="-4286"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5697532" y="444380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5697532" y="4443802"/>
                <a:ext cx="428964" cy="369332"/>
              </a:xfrm>
              <a:prstGeom prst="rect">
                <a:avLst/>
              </a:prstGeom>
              <a:blipFill rotWithShape="0">
                <a:blip r:embed="rId9"/>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5697532" y="488344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5697532" y="4883445"/>
                <a:ext cx="428964" cy="369332"/>
              </a:xfrm>
              <a:prstGeom prst="rect">
                <a:avLst/>
              </a:prstGeom>
              <a:blipFill rotWithShape="0">
                <a:blip r:embed="rId10"/>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5702213" y="5337181"/>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702213" y="5337181"/>
                <a:ext cx="419602" cy="369332"/>
              </a:xfrm>
              <a:prstGeom prst="rect">
                <a:avLst/>
              </a:prstGeom>
              <a:blipFill rotWithShape="0">
                <a:blip r:embed="rId11"/>
                <a:stretch>
                  <a:fillRect l="-8696"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87532" y="4443802"/>
                <a:ext cx="3259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487532" y="4443802"/>
                <a:ext cx="325923" cy="369332"/>
              </a:xfrm>
              <a:prstGeom prst="rect">
                <a:avLst/>
              </a:prstGeom>
              <a:blipFill rotWithShape="0">
                <a:blip r:embed="rId12"/>
                <a:stretch>
                  <a:fillRect l="-11111" r="-3704"/>
                </a:stretch>
              </a:blipFill>
            </p:spPr>
            <p:txBody>
              <a:bodyPr/>
              <a:lstStyle/>
              <a:p>
                <a:r>
                  <a:rPr lang="zh-TW" altLang="en-US">
                    <a:noFill/>
                  </a:rPr>
                  <a:t> </a:t>
                </a:r>
              </a:p>
            </p:txBody>
          </p:sp>
        </mc:Fallback>
      </mc:AlternateContent>
      <p:grpSp>
        <p:nvGrpSpPr>
          <p:cNvPr id="63" name="群組 62"/>
          <p:cNvGrpSpPr/>
          <p:nvPr/>
        </p:nvGrpSpPr>
        <p:grpSpPr>
          <a:xfrm>
            <a:off x="1372335" y="4480280"/>
            <a:ext cx="365326" cy="359725"/>
            <a:chOff x="-1866900" y="1906630"/>
            <a:chExt cx="365326" cy="367349"/>
          </a:xfrm>
        </p:grpSpPr>
        <p:cxnSp>
          <p:nvCxnSpPr>
            <p:cNvPr id="64" name="直線接點 63"/>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群組 65"/>
          <p:cNvGrpSpPr/>
          <p:nvPr/>
        </p:nvGrpSpPr>
        <p:grpSpPr>
          <a:xfrm>
            <a:off x="1400930" y="6169344"/>
            <a:ext cx="365326" cy="359725"/>
            <a:chOff x="-1866900" y="1906630"/>
            <a:chExt cx="365326" cy="367349"/>
          </a:xfrm>
        </p:grpSpPr>
        <p:cxnSp>
          <p:nvCxnSpPr>
            <p:cNvPr id="67" name="直線接點 66"/>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1880908" y="4575851"/>
            <a:ext cx="265418" cy="261349"/>
            <a:chOff x="-1866900" y="1906630"/>
            <a:chExt cx="365326" cy="367349"/>
          </a:xfrm>
        </p:grpSpPr>
        <p:cxnSp>
          <p:nvCxnSpPr>
            <p:cNvPr id="70" name="直線接點 69"/>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1953079" y="5909368"/>
            <a:ext cx="265418" cy="261349"/>
            <a:chOff x="-1866900" y="1906630"/>
            <a:chExt cx="365326" cy="367349"/>
          </a:xfrm>
        </p:grpSpPr>
        <p:cxnSp>
          <p:nvCxnSpPr>
            <p:cNvPr id="73" name="直線接點 7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5" name="文字方塊 74"/>
          <p:cNvSpPr txBox="1"/>
          <p:nvPr/>
        </p:nvSpPr>
        <p:spPr>
          <a:xfrm>
            <a:off x="689067" y="3083049"/>
            <a:ext cx="3826942" cy="461665"/>
          </a:xfrm>
          <a:prstGeom prst="rect">
            <a:avLst/>
          </a:prstGeom>
          <a:noFill/>
        </p:spPr>
        <p:txBody>
          <a:bodyPr wrap="square" rtlCol="0">
            <a:spAutoFit/>
          </a:bodyPr>
          <a:lstStyle/>
          <a:p>
            <a:r>
              <a:rPr lang="en-US" altLang="zh-TW" sz="2400" dirty="0"/>
              <a:t>Assume dropout rate is 50%</a:t>
            </a:r>
            <a:endParaRPr lang="zh-TW" altLang="en-US" sz="2400" dirty="0"/>
          </a:p>
        </p:txBody>
      </p:sp>
      <mc:AlternateContent xmlns:mc="http://schemas.openxmlformats.org/markup-compatibility/2006" xmlns:a14="http://schemas.microsoft.com/office/drawing/2010/main">
        <mc:Choice Requires="a14">
          <p:sp>
            <p:nvSpPr>
              <p:cNvPr id="79" name="文字方塊 78"/>
              <p:cNvSpPr txBox="1"/>
              <p:nvPr/>
            </p:nvSpPr>
            <p:spPr>
              <a:xfrm>
                <a:off x="4922768" y="3952462"/>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79" name="文字方塊 78"/>
              <p:cNvSpPr txBox="1">
                <a:spLocks noRot="1" noChangeAspect="1" noMove="1" noResize="1" noEditPoints="1" noAdjustHandles="1" noChangeArrowheads="1" noChangeShapeType="1" noTextEdit="1"/>
              </p:cNvSpPr>
              <p:nvPr/>
            </p:nvSpPr>
            <p:spPr>
              <a:xfrm>
                <a:off x="4922768" y="3952462"/>
                <a:ext cx="759310" cy="369332"/>
              </a:xfrm>
              <a:prstGeom prst="rect">
                <a:avLst/>
              </a:prstGeom>
              <a:blipFill rotWithShape="0">
                <a:blip r:embed="rId13"/>
                <a:stretch>
                  <a:fillRect l="-8730" r="-6349" b="-6349"/>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4" name="文字方塊 83"/>
              <p:cNvSpPr txBox="1"/>
              <p:nvPr/>
            </p:nvSpPr>
            <p:spPr>
              <a:xfrm>
                <a:off x="4932876" y="4454728"/>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4" name="文字方塊 83"/>
              <p:cNvSpPr txBox="1">
                <a:spLocks noRot="1" noChangeAspect="1" noMove="1" noResize="1" noEditPoints="1" noAdjustHandles="1" noChangeArrowheads="1" noChangeShapeType="1" noTextEdit="1"/>
              </p:cNvSpPr>
              <p:nvPr/>
            </p:nvSpPr>
            <p:spPr>
              <a:xfrm>
                <a:off x="4932876" y="4454728"/>
                <a:ext cx="759310" cy="369332"/>
              </a:xfrm>
              <a:prstGeom prst="rect">
                <a:avLst/>
              </a:prstGeom>
              <a:blipFill rotWithShape="0">
                <a:blip r:embed="rId14"/>
                <a:stretch>
                  <a:fillRect l="-7874" r="-6299" b="-6452"/>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4922768" y="4897772"/>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4922768" y="4897772"/>
                <a:ext cx="759310" cy="369332"/>
              </a:xfrm>
              <a:prstGeom prst="rect">
                <a:avLst/>
              </a:prstGeom>
              <a:blipFill rotWithShape="0">
                <a:blip r:embed="rId15"/>
                <a:stretch>
                  <a:fillRect l="-8730" r="-6349" b="-6349"/>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4946139" y="5351695"/>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4946139" y="5351695"/>
                <a:ext cx="759310" cy="369332"/>
              </a:xfrm>
              <a:prstGeom prst="rect">
                <a:avLst/>
              </a:prstGeom>
              <a:blipFill rotWithShape="0">
                <a:blip r:embed="rId16"/>
                <a:stretch>
                  <a:fillRect l="-7874" r="-6299" b="-6452"/>
                </a:stretch>
              </a:blipFill>
              <a:ln>
                <a:solidFill>
                  <a:srgbClr val="FF0000"/>
                </a:solidFill>
              </a:ln>
            </p:spPr>
            <p:txBody>
              <a:bodyPr/>
              <a:lstStyle/>
              <a:p>
                <a:r>
                  <a:rPr lang="zh-TW" altLang="en-US">
                    <a:noFill/>
                  </a:rPr>
                  <a:t> </a:t>
                </a:r>
              </a:p>
            </p:txBody>
          </p:sp>
        </mc:Fallback>
      </mc:AlternateContent>
      <p:sp>
        <p:nvSpPr>
          <p:cNvPr id="89" name="矩形 88"/>
          <p:cNvSpPr/>
          <p:nvPr/>
        </p:nvSpPr>
        <p:spPr>
          <a:xfrm>
            <a:off x="4620486" y="3039464"/>
            <a:ext cx="1628844" cy="461665"/>
          </a:xfrm>
          <a:prstGeom prst="rect">
            <a:avLst/>
          </a:prstGeom>
        </p:spPr>
        <p:txBody>
          <a:bodyPr wrap="none">
            <a:spAutoFit/>
          </a:bodyPr>
          <a:lstStyle/>
          <a:p>
            <a:r>
              <a:rPr lang="en-US" altLang="zh-TW" sz="2400" dirty="0"/>
              <a:t>No dropout</a:t>
            </a:r>
            <a:endParaRPr lang="zh-TW" altLang="en-US" sz="2400" dirty="0"/>
          </a:p>
        </p:txBody>
      </p:sp>
      <p:grpSp>
        <p:nvGrpSpPr>
          <p:cNvPr id="92" name="群組 91"/>
          <p:cNvGrpSpPr/>
          <p:nvPr/>
        </p:nvGrpSpPr>
        <p:grpSpPr>
          <a:xfrm>
            <a:off x="6201845" y="3449355"/>
            <a:ext cx="2900409" cy="870244"/>
            <a:chOff x="6201845" y="3487455"/>
            <a:chExt cx="2900409" cy="870244"/>
          </a:xfrm>
        </p:grpSpPr>
        <p:sp>
          <p:nvSpPr>
            <p:cNvPr id="87" name="矩形 86"/>
            <p:cNvSpPr/>
            <p:nvPr/>
          </p:nvSpPr>
          <p:spPr>
            <a:xfrm>
              <a:off x="6201845" y="3487455"/>
              <a:ext cx="2900409" cy="461665"/>
            </a:xfrm>
            <a:prstGeom prst="rect">
              <a:avLst/>
            </a:prstGeom>
          </p:spPr>
          <p:txBody>
            <a:bodyPr wrap="none">
              <a:spAutoFit/>
            </a:bodyPr>
            <a:lstStyle/>
            <a:p>
              <a:r>
                <a:rPr lang="en-US" altLang="zh-TW" sz="2400" dirty="0"/>
                <a:t>Weights from training</a:t>
              </a:r>
              <a:endParaRPr lang="zh-TW" altLang="en-US" sz="2400" dirty="0"/>
            </a:p>
          </p:txBody>
        </p:sp>
        <mc:AlternateContent xmlns:mc="http://schemas.openxmlformats.org/markup-compatibility/2006" xmlns:a14="http://schemas.microsoft.com/office/drawing/2010/main">
          <mc:Choice Requires="a14">
            <p:sp>
              <p:nvSpPr>
                <p:cNvPr id="88" name="文字方塊 87"/>
                <p:cNvSpPr txBox="1"/>
                <p:nvPr/>
              </p:nvSpPr>
              <p:spPr>
                <a:xfrm>
                  <a:off x="6991194" y="389603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2</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991194" y="3896034"/>
                  <a:ext cx="1625065" cy="461665"/>
                </a:xfrm>
                <a:prstGeom prst="rect">
                  <a:avLst/>
                </a:prstGeom>
                <a:blipFill rotWithShape="0">
                  <a:blip r:embed="rId17"/>
                  <a:stretch>
                    <a:fillRect/>
                  </a:stretch>
                </a:blipFill>
              </p:spPr>
              <p:txBody>
                <a:bodyPr/>
                <a:lstStyle/>
                <a:p>
                  <a:r>
                    <a:rPr lang="zh-TW" altLang="en-US">
                      <a:noFill/>
                    </a:rPr>
                    <a:t> </a:t>
                  </a:r>
                </a:p>
              </p:txBody>
            </p:sp>
          </mc:Fallback>
        </mc:AlternateContent>
        <p:sp>
          <p:nvSpPr>
            <p:cNvPr id="90" name="向右箭號 89"/>
            <p:cNvSpPr/>
            <p:nvPr/>
          </p:nvSpPr>
          <p:spPr>
            <a:xfrm>
              <a:off x="6575506" y="3949120"/>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93" name="群組 92"/>
          <p:cNvGrpSpPr/>
          <p:nvPr/>
        </p:nvGrpSpPr>
        <p:grpSpPr>
          <a:xfrm>
            <a:off x="5942302" y="5706513"/>
            <a:ext cx="2990178" cy="913826"/>
            <a:chOff x="5942302" y="5744613"/>
            <a:chExt cx="2990178" cy="913826"/>
          </a:xfrm>
        </p:grpSpPr>
        <mc:AlternateContent xmlns:mc="http://schemas.openxmlformats.org/markup-compatibility/2006" xmlns:a14="http://schemas.microsoft.com/office/drawing/2010/main">
          <mc:Choice Requires="a14">
            <p:sp>
              <p:nvSpPr>
                <p:cNvPr id="77" name="文字方塊 76"/>
                <p:cNvSpPr txBox="1"/>
                <p:nvPr/>
              </p:nvSpPr>
              <p:spPr>
                <a:xfrm>
                  <a:off x="6962599" y="619677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6962599" y="6196774"/>
                  <a:ext cx="1625065" cy="461665"/>
                </a:xfrm>
                <a:prstGeom prst="rect">
                  <a:avLst/>
                </a:prstGeom>
                <a:blipFill rotWithShape="0">
                  <a:blip r:embed="rId18"/>
                  <a:stretch>
                    <a:fillRect/>
                  </a:stretch>
                </a:blipFill>
              </p:spPr>
              <p:txBody>
                <a:bodyPr/>
                <a:lstStyle/>
                <a:p>
                  <a:r>
                    <a:rPr lang="zh-TW" altLang="en-US">
                      <a:noFill/>
                    </a:rPr>
                    <a:t> </a:t>
                  </a:r>
                </a:p>
              </p:txBody>
            </p:sp>
          </mc:Fallback>
        </mc:AlternateContent>
        <p:sp>
          <p:nvSpPr>
            <p:cNvPr id="78" name="矩形 77"/>
            <p:cNvSpPr/>
            <p:nvPr/>
          </p:nvSpPr>
          <p:spPr>
            <a:xfrm>
              <a:off x="5942302" y="5744613"/>
              <a:ext cx="2990178" cy="461665"/>
            </a:xfrm>
            <a:prstGeom prst="rect">
              <a:avLst/>
            </a:prstGeom>
          </p:spPr>
          <p:txBody>
            <a:bodyPr wrap="none">
              <a:spAutoFit/>
            </a:bodyPr>
            <a:lstStyle/>
            <a:p>
              <a:r>
                <a:rPr lang="en-US" altLang="zh-TW" sz="2400" dirty="0"/>
                <a:t>Weights multiply 1-p%</a:t>
              </a:r>
              <a:endParaRPr lang="zh-TW" altLang="en-US" sz="2400" dirty="0"/>
            </a:p>
          </p:txBody>
        </p:sp>
        <p:sp>
          <p:nvSpPr>
            <p:cNvPr id="91" name="向右箭號 90"/>
            <p:cNvSpPr/>
            <p:nvPr/>
          </p:nvSpPr>
          <p:spPr>
            <a:xfrm>
              <a:off x="6648268" y="6231691"/>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cxnSp>
        <p:nvCxnSpPr>
          <p:cNvPr id="95" name="直線接點 94"/>
          <p:cNvCxnSpPr/>
          <p:nvPr/>
        </p:nvCxnSpPr>
        <p:spPr>
          <a:xfrm>
            <a:off x="4423021" y="2636369"/>
            <a:ext cx="0" cy="422163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19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21" grpId="0" animBg="1"/>
      <p:bldP spid="22" grpId="0" animBg="1"/>
      <p:bldP spid="23" grpId="0" animBg="1"/>
      <p:bldP spid="24" grpId="0" animBg="1"/>
      <p:bldP spid="25" grpId="0" animBg="1"/>
      <p:bldP spid="40" grpId="0"/>
      <p:bldP spid="41" grpId="0"/>
      <p:bldP spid="42" grpId="0"/>
      <p:bldP spid="43" grpId="0"/>
      <p:bldP spid="44" grpId="0"/>
      <p:bldP spid="54" grpId="0"/>
      <p:bldP spid="55" grpId="0"/>
      <p:bldP spid="56" grpId="0"/>
      <p:bldP spid="57" grpId="0"/>
      <p:bldP spid="58" grpId="0"/>
      <p:bldP spid="75" grpId="0"/>
      <p:bldP spid="79" grpId="0" animBg="1"/>
      <p:bldP spid="84" grpId="0" animBg="1"/>
      <p:bldP spid="85" grpId="0" animBg="1"/>
      <p:bldP spid="86" grpId="0" animBg="1"/>
      <p:bldP spid="8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en-US" altLang="zh-TW" sz="2800" b="1" i="1" u="sng" dirty="0"/>
              <a:t>Ensemble</a:t>
            </a:r>
            <a:endParaRPr lang="zh-TW" altLang="en-US" sz="2800" b="1" i="1" u="sng" dirty="0"/>
          </a:p>
        </p:txBody>
      </p:sp>
      <p:sp>
        <p:nvSpPr>
          <p:cNvPr id="4" name="矩形 3"/>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53" name="矩形 252"/>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54" name="矩形 253"/>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255" name="矩形 254"/>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5" name="文字方塊 4"/>
          <p:cNvSpPr txBox="1"/>
          <p:nvPr/>
        </p:nvSpPr>
        <p:spPr>
          <a:xfrm>
            <a:off x="1410532" y="5105203"/>
            <a:ext cx="6984445" cy="461665"/>
          </a:xfrm>
          <a:prstGeom prst="rect">
            <a:avLst/>
          </a:prstGeom>
          <a:noFill/>
        </p:spPr>
        <p:txBody>
          <a:bodyPr wrap="square" rtlCol="0">
            <a:spAutoFit/>
          </a:bodyPr>
          <a:lstStyle/>
          <a:p>
            <a:r>
              <a:rPr lang="en-US" altLang="zh-TW" sz="2400" dirty="0"/>
              <a:t>Train a bunch of networks with different structures</a:t>
            </a:r>
            <a:endParaRPr lang="zh-TW" altLang="en-US" sz="2400" dirty="0"/>
          </a:p>
        </p:txBody>
      </p:sp>
      <p:sp>
        <p:nvSpPr>
          <p:cNvPr id="10" name="橢圓 9"/>
          <p:cNvSpPr/>
          <p:nvPr/>
        </p:nvSpPr>
        <p:spPr>
          <a:xfrm>
            <a:off x="3920999" y="1306055"/>
            <a:ext cx="1654731" cy="1047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Training Set</a:t>
            </a:r>
            <a:endParaRPr lang="zh-TW" altLang="en-US" sz="2400" dirty="0"/>
          </a:p>
        </p:txBody>
      </p:sp>
      <p:sp>
        <p:nvSpPr>
          <p:cNvPr id="256" name="橢圓 255"/>
          <p:cNvSpPr/>
          <p:nvPr/>
        </p:nvSpPr>
        <p:spPr>
          <a:xfrm>
            <a:off x="1320788" y="2632509"/>
            <a:ext cx="1260000" cy="720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Set</a:t>
            </a:r>
            <a:r>
              <a:rPr lang="zh-TW" altLang="en-US" sz="2400" dirty="0"/>
              <a:t> </a:t>
            </a:r>
            <a:r>
              <a:rPr lang="en-US" altLang="zh-TW" sz="2400" dirty="0"/>
              <a:t>1</a:t>
            </a:r>
          </a:p>
        </p:txBody>
      </p:sp>
      <p:sp>
        <p:nvSpPr>
          <p:cNvPr id="257" name="橢圓 256"/>
          <p:cNvSpPr/>
          <p:nvPr/>
        </p:nvSpPr>
        <p:spPr>
          <a:xfrm>
            <a:off x="3102837" y="2632509"/>
            <a:ext cx="126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Set 2</a:t>
            </a:r>
            <a:endParaRPr lang="zh-TW" altLang="en-US" sz="2400" dirty="0"/>
          </a:p>
        </p:txBody>
      </p:sp>
      <p:sp>
        <p:nvSpPr>
          <p:cNvPr id="258" name="橢圓 257"/>
          <p:cNvSpPr/>
          <p:nvPr/>
        </p:nvSpPr>
        <p:spPr>
          <a:xfrm>
            <a:off x="4945730" y="2642651"/>
            <a:ext cx="1260000" cy="72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Set 3</a:t>
            </a:r>
            <a:endParaRPr lang="zh-TW" altLang="en-US" sz="2400" dirty="0"/>
          </a:p>
        </p:txBody>
      </p:sp>
      <p:sp>
        <p:nvSpPr>
          <p:cNvPr id="259" name="橢圓 258"/>
          <p:cNvSpPr/>
          <p:nvPr/>
        </p:nvSpPr>
        <p:spPr>
          <a:xfrm>
            <a:off x="6784054" y="2642651"/>
            <a:ext cx="1260000" cy="72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Set 4</a:t>
            </a:r>
            <a:endParaRPr lang="zh-TW" altLang="en-US" sz="2400" dirty="0"/>
          </a:p>
        </p:txBody>
      </p:sp>
      <p:cxnSp>
        <p:nvCxnSpPr>
          <p:cNvPr id="260" name="直線單箭頭接點 259"/>
          <p:cNvCxnSpPr/>
          <p:nvPr/>
        </p:nvCxnSpPr>
        <p:spPr>
          <a:xfrm flipH="1">
            <a:off x="2305051" y="1964424"/>
            <a:ext cx="1695959" cy="67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單箭頭接點 260"/>
          <p:cNvCxnSpPr/>
          <p:nvPr/>
        </p:nvCxnSpPr>
        <p:spPr>
          <a:xfrm flipH="1">
            <a:off x="3802783" y="2283568"/>
            <a:ext cx="478720" cy="4297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線單箭頭接點 261"/>
          <p:cNvCxnSpPr/>
          <p:nvPr/>
        </p:nvCxnSpPr>
        <p:spPr>
          <a:xfrm>
            <a:off x="5253355" y="2257029"/>
            <a:ext cx="166076" cy="4728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線單箭頭接點 262"/>
          <p:cNvCxnSpPr/>
          <p:nvPr/>
        </p:nvCxnSpPr>
        <p:spPr>
          <a:xfrm>
            <a:off x="5497783" y="1964424"/>
            <a:ext cx="1532676" cy="7280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單箭頭接點 263"/>
          <p:cNvCxnSpPr/>
          <p:nvPr/>
        </p:nvCxnSpPr>
        <p:spPr>
          <a:xfrm flipH="1">
            <a:off x="7414054"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單箭頭接點 264"/>
          <p:cNvCxnSpPr/>
          <p:nvPr/>
        </p:nvCxnSpPr>
        <p:spPr>
          <a:xfrm flipH="1">
            <a:off x="3732838" y="3272294"/>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線單箭頭接點 265"/>
          <p:cNvCxnSpPr/>
          <p:nvPr/>
        </p:nvCxnSpPr>
        <p:spPr>
          <a:xfrm flipH="1">
            <a:off x="5588176"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p:nvPr/>
        </p:nvCxnSpPr>
        <p:spPr>
          <a:xfrm flipH="1">
            <a:off x="1950788" y="3242856"/>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253" grpId="0" animBg="1"/>
      <p:bldP spid="254" grpId="0" animBg="1"/>
      <p:bldP spid="255" grpId="0" animBg="1"/>
      <p:bldP spid="5" grpId="0"/>
      <p:bldP spid="10" grpId="0" animBg="1"/>
      <p:bldP spid="256" grpId="0" animBg="1"/>
      <p:bldP spid="257" grpId="0" animBg="1"/>
      <p:bldP spid="258" grpId="0" animBg="1"/>
      <p:bldP spid="2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60D00E-4DC7-438E-8CB1-3878C1A51B8D}"/>
              </a:ext>
            </a:extLst>
          </p:cNvPr>
          <p:cNvSpPr>
            <a:spLocks noGrp="1"/>
          </p:cNvSpPr>
          <p:nvPr>
            <p:ph type="title"/>
          </p:nvPr>
        </p:nvSpPr>
        <p:spPr/>
        <p:txBody>
          <a:bodyPr/>
          <a:lstStyle/>
          <a:p>
            <a:r>
              <a:rPr lang="en-US" altLang="zh-TW" dirty="0"/>
              <a:t>Fizz Buzz in </a:t>
            </a:r>
            <a:r>
              <a:rPr lang="en-US" altLang="zh-TW" dirty="0" err="1"/>
              <a:t>Tensorflow</a:t>
            </a:r>
            <a:endParaRPr lang="zh-TW" altLang="en-US" dirty="0"/>
          </a:p>
        </p:txBody>
      </p:sp>
      <p:sp>
        <p:nvSpPr>
          <p:cNvPr id="3" name="內容版面配置區 2">
            <a:extLst>
              <a:ext uri="{FF2B5EF4-FFF2-40B4-BE49-F238E27FC236}">
                <a16:creationId xmlns:a16="http://schemas.microsoft.com/office/drawing/2014/main" id="{58FC7FB9-0427-4878-995B-0D86DE70A710}"/>
              </a:ext>
            </a:extLst>
          </p:cNvPr>
          <p:cNvSpPr>
            <a:spLocks noGrp="1"/>
          </p:cNvSpPr>
          <p:nvPr>
            <p:ph idx="1"/>
          </p:nvPr>
        </p:nvSpPr>
        <p:spPr/>
        <p:txBody>
          <a:bodyPr/>
          <a:lstStyle/>
          <a:p>
            <a:endParaRPr lang="zh-TW" altLang="en-US"/>
          </a:p>
        </p:txBody>
      </p:sp>
      <p:pic>
        <p:nvPicPr>
          <p:cNvPr id="48130" name="Picture 2" descr="「fizzbuzz in tensorflow」的圖片搜尋結果">
            <a:extLst>
              <a:ext uri="{FF2B5EF4-FFF2-40B4-BE49-F238E27FC236}">
                <a16:creationId xmlns:a16="http://schemas.microsoft.com/office/drawing/2014/main" id="{EC25D46F-4B03-45F5-B3E9-94D8DAA661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74" y="1551781"/>
            <a:ext cx="9144000" cy="489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1743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en-US" altLang="zh-TW" sz="2800" b="1" i="1" u="sng" dirty="0"/>
              <a:t>Ensemble</a:t>
            </a:r>
            <a:endParaRPr lang="zh-TW" altLang="en-US" sz="2800" b="1" i="1" u="sng" dirty="0"/>
          </a:p>
        </p:txBody>
      </p:sp>
      <p:sp>
        <p:nvSpPr>
          <p:cNvPr id="3" name="文字方塊 2"/>
          <p:cNvSpPr txBox="1"/>
          <p:nvPr/>
        </p:nvSpPr>
        <p:spPr>
          <a:xfrm>
            <a:off x="1610949"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1</a:t>
            </a:r>
            <a:endParaRPr lang="zh-TW" altLang="en-US" sz="2800" baseline="-25000" dirty="0"/>
          </a:p>
        </p:txBody>
      </p:sp>
      <p:sp>
        <p:nvSpPr>
          <p:cNvPr id="27" name="矩形 26"/>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8" name="矩形 27"/>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9" name="矩形 28"/>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30" name="矩形 29"/>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31" name="文字方塊 30"/>
          <p:cNvSpPr txBox="1"/>
          <p:nvPr/>
        </p:nvSpPr>
        <p:spPr>
          <a:xfrm>
            <a:off x="3553027" y="2395768"/>
            <a:ext cx="2461055" cy="523220"/>
          </a:xfrm>
          <a:prstGeom prst="rect">
            <a:avLst/>
          </a:prstGeom>
          <a:noFill/>
        </p:spPr>
        <p:txBody>
          <a:bodyPr wrap="square" rtlCol="0">
            <a:spAutoFit/>
          </a:bodyPr>
          <a:lstStyle/>
          <a:p>
            <a:r>
              <a:rPr lang="en-US" altLang="zh-TW" sz="2800" dirty="0"/>
              <a:t>Testing data x</a:t>
            </a:r>
            <a:endParaRPr lang="zh-TW" altLang="en-US" sz="2800" dirty="0"/>
          </a:p>
        </p:txBody>
      </p:sp>
      <p:sp>
        <p:nvSpPr>
          <p:cNvPr id="32" name="文字方塊 31"/>
          <p:cNvSpPr txBox="1"/>
          <p:nvPr/>
        </p:nvSpPr>
        <p:spPr>
          <a:xfrm>
            <a:off x="3397567"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2</a:t>
            </a:r>
            <a:endParaRPr lang="zh-TW" altLang="en-US" sz="2800" baseline="-25000" dirty="0"/>
          </a:p>
        </p:txBody>
      </p:sp>
      <p:sp>
        <p:nvSpPr>
          <p:cNvPr id="33" name="文字方塊 32"/>
          <p:cNvSpPr txBox="1"/>
          <p:nvPr/>
        </p:nvSpPr>
        <p:spPr>
          <a:xfrm>
            <a:off x="5248478"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3</a:t>
            </a:r>
            <a:endParaRPr lang="zh-TW" altLang="en-US" sz="2800" baseline="-25000" dirty="0"/>
          </a:p>
        </p:txBody>
      </p:sp>
      <p:sp>
        <p:nvSpPr>
          <p:cNvPr id="34" name="文字方塊 33"/>
          <p:cNvSpPr txBox="1"/>
          <p:nvPr/>
        </p:nvSpPr>
        <p:spPr>
          <a:xfrm>
            <a:off x="7099389"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4</a:t>
            </a:r>
            <a:endParaRPr lang="zh-TW" altLang="en-US" sz="2800" baseline="-25000" dirty="0"/>
          </a:p>
        </p:txBody>
      </p:sp>
      <p:sp>
        <p:nvSpPr>
          <p:cNvPr id="35" name="文字方塊 34"/>
          <p:cNvSpPr txBox="1"/>
          <p:nvPr/>
        </p:nvSpPr>
        <p:spPr>
          <a:xfrm>
            <a:off x="3359467" y="6172058"/>
            <a:ext cx="2461055" cy="523220"/>
          </a:xfrm>
          <a:prstGeom prst="rect">
            <a:avLst/>
          </a:prstGeom>
          <a:noFill/>
        </p:spPr>
        <p:txBody>
          <a:bodyPr wrap="square" rtlCol="0">
            <a:spAutoFit/>
          </a:bodyPr>
          <a:lstStyle/>
          <a:p>
            <a:pPr algn="ctr"/>
            <a:r>
              <a:rPr lang="en-US" altLang="zh-TW" sz="2800" dirty="0"/>
              <a:t>average</a:t>
            </a:r>
            <a:endParaRPr lang="zh-TW" altLang="en-US" sz="2800" dirty="0"/>
          </a:p>
        </p:txBody>
      </p:sp>
      <p:cxnSp>
        <p:nvCxnSpPr>
          <p:cNvPr id="36" name="直線單箭頭接點 35"/>
          <p:cNvCxnSpPr/>
          <p:nvPr/>
        </p:nvCxnSpPr>
        <p:spPr>
          <a:xfrm flipH="1">
            <a:off x="2171837" y="2953827"/>
            <a:ext cx="1943507" cy="797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3685768" y="2991941"/>
            <a:ext cx="727913" cy="8735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endCxn id="29" idx="0"/>
          </p:cNvCxnSpPr>
          <p:nvPr/>
        </p:nvCxnSpPr>
        <p:spPr>
          <a:xfrm>
            <a:off x="4899455" y="3033254"/>
            <a:ext cx="676275" cy="7314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endCxn id="30" idx="0"/>
          </p:cNvCxnSpPr>
          <p:nvPr/>
        </p:nvCxnSpPr>
        <p:spPr>
          <a:xfrm>
            <a:off x="5210378" y="2953827"/>
            <a:ext cx="2203676" cy="8290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7395004" y="4926774"/>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3713788" y="4918389"/>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a:off x="5569126" y="4926774"/>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1931738" y="4888951"/>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1988887" y="5755162"/>
            <a:ext cx="1855690" cy="678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2" idx="2"/>
          </p:cNvCxnSpPr>
          <p:nvPr/>
        </p:nvCxnSpPr>
        <p:spPr>
          <a:xfrm>
            <a:off x="3775506" y="5734826"/>
            <a:ext cx="495348" cy="5536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4" idx="2"/>
          </p:cNvCxnSpPr>
          <p:nvPr/>
        </p:nvCxnSpPr>
        <p:spPr>
          <a:xfrm flipH="1">
            <a:off x="5222381" y="5734826"/>
            <a:ext cx="2254947" cy="6988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4823711" y="5696953"/>
            <a:ext cx="658527" cy="5914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P spid="32" grpId="0"/>
      <p:bldP spid="33" grpId="0"/>
      <p:bldP spid="34" grpId="0"/>
      <p:bldP spid="3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9" name="矩形 268"/>
          <p:cNvSpPr/>
          <p:nvPr/>
        </p:nvSpPr>
        <p:spPr>
          <a:xfrm>
            <a:off x="6917118" y="1772545"/>
            <a:ext cx="2192715" cy="954107"/>
          </a:xfrm>
          <a:prstGeom prst="rect">
            <a:avLst/>
          </a:prstGeom>
        </p:spPr>
        <p:txBody>
          <a:bodyPr wrap="square">
            <a:spAutoFit/>
          </a:bodyPr>
          <a:lstStyle/>
          <a:p>
            <a:pPr algn="ctr"/>
            <a:r>
              <a:rPr lang="en-US" altLang="zh-TW" sz="2800" b="1" i="1" u="sng" dirty="0"/>
              <a:t>Training of Dropout</a:t>
            </a:r>
            <a:endParaRPr lang="en-US" altLang="zh-TW" sz="2800" dirty="0"/>
          </a:p>
        </p:txBody>
      </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47" name="文字方塊 446"/>
          <p:cNvSpPr txBox="1"/>
          <p:nvPr/>
        </p:nvSpPr>
        <p:spPr>
          <a:xfrm>
            <a:off x="325491"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1</a:t>
            </a:r>
            <a:endParaRPr lang="zh-TW" altLang="en-US" sz="2400" baseline="-25000" dirty="0"/>
          </a:p>
        </p:txBody>
      </p:sp>
      <p:grpSp>
        <p:nvGrpSpPr>
          <p:cNvPr id="452" name="群組 451"/>
          <p:cNvGrpSpPr/>
          <p:nvPr/>
        </p:nvGrpSpPr>
        <p:grpSpPr>
          <a:xfrm rot="5400000">
            <a:off x="4981975" y="3201460"/>
            <a:ext cx="2816562" cy="2026283"/>
            <a:chOff x="5238336" y="4137476"/>
            <a:chExt cx="2816562" cy="2026283"/>
          </a:xfrm>
        </p:grpSpPr>
        <p:sp>
          <p:nvSpPr>
            <p:cNvPr id="396" name="橢圓 395"/>
            <p:cNvSpPr/>
            <p:nvPr/>
          </p:nvSpPr>
          <p:spPr>
            <a:xfrm>
              <a:off x="5988865" y="489653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8" name="橢圓 397"/>
            <p:cNvSpPr/>
            <p:nvPr/>
          </p:nvSpPr>
          <p:spPr>
            <a:xfrm>
              <a:off x="7566875" y="51981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9" name="橢圓 398"/>
            <p:cNvSpPr/>
            <p:nvPr/>
          </p:nvSpPr>
          <p:spPr>
            <a:xfrm>
              <a:off x="7566875" y="561098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0" name="矩形 399"/>
            <p:cNvSpPr/>
            <p:nvPr/>
          </p:nvSpPr>
          <p:spPr>
            <a:xfrm>
              <a:off x="5238336" y="4945837"/>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1" name="直線單箭頭接點 400"/>
            <p:cNvCxnSpPr>
              <a:stCxn id="400" idx="3"/>
              <a:endCxn id="396" idx="2"/>
            </p:cNvCxnSpPr>
            <p:nvPr/>
          </p:nvCxnSpPr>
          <p:spPr>
            <a:xfrm>
              <a:off x="5369400"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線單箭頭接點 403"/>
            <p:cNvCxnSpPr>
              <a:stCxn id="400" idx="3"/>
            </p:cNvCxnSpPr>
            <p:nvPr/>
          </p:nvCxnSpPr>
          <p:spPr>
            <a:xfrm>
              <a:off x="5369400"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線單箭頭接點 405"/>
            <p:cNvCxnSpPr>
              <a:endCxn id="398" idx="2"/>
            </p:cNvCxnSpPr>
            <p:nvPr/>
          </p:nvCxnSpPr>
          <p:spPr>
            <a:xfrm>
              <a:off x="7108244" y="5000376"/>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線單箭頭接點 406"/>
            <p:cNvCxnSpPr>
              <a:endCxn id="399" idx="2"/>
            </p:cNvCxnSpPr>
            <p:nvPr/>
          </p:nvCxnSpPr>
          <p:spPr>
            <a:xfrm>
              <a:off x="7108245" y="5022010"/>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線單箭頭接點 410"/>
            <p:cNvCxnSpPr>
              <a:endCxn id="398" idx="2"/>
            </p:cNvCxnSpPr>
            <p:nvPr/>
          </p:nvCxnSpPr>
          <p:spPr>
            <a:xfrm flipV="1">
              <a:off x="7108244" y="5323616"/>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線單箭頭接點 411"/>
            <p:cNvCxnSpPr>
              <a:endCxn id="399" idx="2"/>
            </p:cNvCxnSpPr>
            <p:nvPr/>
          </p:nvCxnSpPr>
          <p:spPr>
            <a:xfrm flipV="1">
              <a:off x="7108245" y="5736456"/>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線單箭頭接點 412"/>
            <p:cNvCxnSpPr>
              <a:stCxn id="417" idx="2"/>
              <a:endCxn id="396" idx="2"/>
            </p:cNvCxnSpPr>
            <p:nvPr/>
          </p:nvCxnSpPr>
          <p:spPr>
            <a:xfrm flipV="1">
              <a:off x="5303868" y="5022010"/>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線單箭頭接點 415"/>
            <p:cNvCxnSpPr>
              <a:stCxn id="417" idx="3"/>
            </p:cNvCxnSpPr>
            <p:nvPr/>
          </p:nvCxnSpPr>
          <p:spPr>
            <a:xfrm>
              <a:off x="5369400" y="5349800"/>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7" name="矩形 416"/>
            <p:cNvSpPr/>
            <p:nvPr/>
          </p:nvSpPr>
          <p:spPr>
            <a:xfrm>
              <a:off x="5238336" y="528426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18" name="橢圓 417"/>
            <p:cNvSpPr/>
            <p:nvPr/>
          </p:nvSpPr>
          <p:spPr>
            <a:xfrm>
              <a:off x="6857296" y="48794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橢圓 420"/>
            <p:cNvSpPr/>
            <p:nvPr/>
          </p:nvSpPr>
          <p:spPr>
            <a:xfrm>
              <a:off x="6857296" y="591154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2" name="矩形 421"/>
            <p:cNvSpPr/>
            <p:nvPr/>
          </p:nvSpPr>
          <p:spPr>
            <a:xfrm>
              <a:off x="5238336" y="5655604"/>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23" name="矩形 422"/>
            <p:cNvSpPr/>
            <p:nvPr/>
          </p:nvSpPr>
          <p:spPr>
            <a:xfrm>
              <a:off x="5238336" y="598993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24" name="直線單箭頭接點 423"/>
            <p:cNvCxnSpPr>
              <a:stCxn id="423" idx="3"/>
            </p:cNvCxnSpPr>
            <p:nvPr/>
          </p:nvCxnSpPr>
          <p:spPr>
            <a:xfrm flipV="1">
              <a:off x="5369400"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線單箭頭接點 424"/>
            <p:cNvCxnSpPr>
              <a:stCxn id="422" idx="3"/>
            </p:cNvCxnSpPr>
            <p:nvPr/>
          </p:nvCxnSpPr>
          <p:spPr>
            <a:xfrm>
              <a:off x="5369400" y="5721136"/>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線單箭頭接點 427"/>
            <p:cNvCxnSpPr>
              <a:stCxn id="423" idx="3"/>
              <a:endCxn id="396" idx="2"/>
            </p:cNvCxnSpPr>
            <p:nvPr/>
          </p:nvCxnSpPr>
          <p:spPr>
            <a:xfrm flipV="1">
              <a:off x="5369400"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線單箭頭接點 429"/>
            <p:cNvCxnSpPr>
              <a:stCxn id="422" idx="3"/>
              <a:endCxn id="396" idx="2"/>
            </p:cNvCxnSpPr>
            <p:nvPr/>
          </p:nvCxnSpPr>
          <p:spPr>
            <a:xfrm flipV="1">
              <a:off x="5369400" y="5022010"/>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線單箭頭接點 430"/>
            <p:cNvCxnSpPr/>
            <p:nvPr/>
          </p:nvCxnSpPr>
          <p:spPr>
            <a:xfrm>
              <a:off x="6239814"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直線單箭頭接點 433"/>
            <p:cNvCxnSpPr/>
            <p:nvPr/>
          </p:nvCxnSpPr>
          <p:spPr>
            <a:xfrm>
              <a:off x="6239814"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直線單箭頭接點 437"/>
            <p:cNvCxnSpPr/>
            <p:nvPr/>
          </p:nvCxnSpPr>
          <p:spPr>
            <a:xfrm flipV="1">
              <a:off x="6239814"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直線單箭頭接點 441"/>
            <p:cNvCxnSpPr/>
            <p:nvPr/>
          </p:nvCxnSpPr>
          <p:spPr>
            <a:xfrm flipV="1">
              <a:off x="6239814"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直線單箭頭接點 444"/>
            <p:cNvCxnSpPr/>
            <p:nvPr/>
          </p:nvCxnSpPr>
          <p:spPr>
            <a:xfrm>
              <a:off x="7825583" y="53298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6" name="直線單箭頭接點 445"/>
            <p:cNvCxnSpPr/>
            <p:nvPr/>
          </p:nvCxnSpPr>
          <p:spPr>
            <a:xfrm>
              <a:off x="7825583" y="5743598"/>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1" name="橢圓 390"/>
            <p:cNvSpPr/>
            <p:nvPr/>
          </p:nvSpPr>
          <p:spPr>
            <a:xfrm>
              <a:off x="5984094" y="591281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9" name="文字方塊 448"/>
            <p:cNvSpPr txBox="1"/>
            <p:nvPr/>
          </p:nvSpPr>
          <p:spPr>
            <a:xfrm>
              <a:off x="6063855" y="4137476"/>
              <a:ext cx="964273" cy="523220"/>
            </a:xfrm>
            <a:prstGeom prst="rect">
              <a:avLst/>
            </a:prstGeom>
            <a:noFill/>
          </p:spPr>
          <p:txBody>
            <a:bodyPr wrap="square" rtlCol="0">
              <a:spAutoFit/>
            </a:bodyPr>
            <a:lstStyle/>
            <a:p>
              <a:r>
                <a:rPr lang="en-US" altLang="zh-TW" sz="2800" dirty="0"/>
                <a:t>……</a:t>
              </a:r>
              <a:endParaRPr lang="zh-TW" altLang="en-US" sz="2800" dirty="0"/>
            </a:p>
          </p:txBody>
        </p:sp>
      </p:grpSp>
      <p:sp>
        <p:nvSpPr>
          <p:cNvPr id="453" name="文字方塊 452"/>
          <p:cNvSpPr txBox="1"/>
          <p:nvPr/>
        </p:nvSpPr>
        <p:spPr>
          <a:xfrm>
            <a:off x="1113457" y="5741959"/>
            <a:ext cx="7351603"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Using one mini-batch to train one network</a:t>
            </a:r>
            <a:endParaRPr lang="zh-TW" altLang="en-US" sz="2800" dirty="0"/>
          </a:p>
        </p:txBody>
      </p:sp>
      <p:sp>
        <p:nvSpPr>
          <p:cNvPr id="454" name="文字方塊 453"/>
          <p:cNvSpPr txBox="1"/>
          <p:nvPr/>
        </p:nvSpPr>
        <p:spPr>
          <a:xfrm>
            <a:off x="1088193" y="6205586"/>
            <a:ext cx="7018866"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Some parameters in the network are shared</a:t>
            </a:r>
            <a:endParaRPr lang="zh-TW" altLang="en-US" sz="2800" dirty="0"/>
          </a:p>
        </p:txBody>
      </p:sp>
      <p:sp>
        <p:nvSpPr>
          <p:cNvPr id="455" name="文字方塊 454"/>
          <p:cNvSpPr txBox="1"/>
          <p:nvPr/>
        </p:nvSpPr>
        <p:spPr>
          <a:xfrm>
            <a:off x="1982924" y="1847804"/>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2</a:t>
            </a:r>
            <a:endParaRPr lang="zh-TW" altLang="en-US" sz="2400" baseline="-25000" dirty="0"/>
          </a:p>
        </p:txBody>
      </p:sp>
      <p:sp>
        <p:nvSpPr>
          <p:cNvPr id="456" name="文字方塊 455"/>
          <p:cNvSpPr txBox="1"/>
          <p:nvPr/>
        </p:nvSpPr>
        <p:spPr>
          <a:xfrm>
            <a:off x="3634658"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3</a:t>
            </a:r>
            <a:endParaRPr lang="zh-TW" altLang="en-US" sz="2400" baseline="-25000" dirty="0"/>
          </a:p>
        </p:txBody>
      </p:sp>
      <p:sp>
        <p:nvSpPr>
          <p:cNvPr id="457" name="文字方塊 456"/>
          <p:cNvSpPr txBox="1"/>
          <p:nvPr/>
        </p:nvSpPr>
        <p:spPr>
          <a:xfrm>
            <a:off x="5283616" y="1834101"/>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4</a:t>
            </a:r>
            <a:endParaRPr lang="zh-TW" altLang="en-US" sz="2400" baseline="-25000" dirty="0"/>
          </a:p>
        </p:txBody>
      </p:sp>
      <p:sp>
        <p:nvSpPr>
          <p:cNvPr id="515" name="文字方塊 514"/>
          <p:cNvSpPr txBox="1"/>
          <p:nvPr/>
        </p:nvSpPr>
        <p:spPr>
          <a:xfrm>
            <a:off x="7134165" y="2979863"/>
            <a:ext cx="1828800" cy="523220"/>
          </a:xfrm>
          <a:prstGeom prst="rect">
            <a:avLst/>
          </a:prstGeom>
          <a:noFill/>
        </p:spPr>
        <p:txBody>
          <a:bodyPr wrap="square" rtlCol="0">
            <a:spAutoFit/>
          </a:bodyPr>
          <a:lstStyle/>
          <a:p>
            <a:pPr algn="ctr"/>
            <a:r>
              <a:rPr lang="en-US" altLang="zh-TW" sz="2800" dirty="0"/>
              <a:t>M neurons</a:t>
            </a:r>
            <a:endParaRPr lang="zh-TW" altLang="en-US" sz="2800" dirty="0"/>
          </a:p>
        </p:txBody>
      </p:sp>
      <p:sp>
        <p:nvSpPr>
          <p:cNvPr id="516" name="文字方塊 515"/>
          <p:cNvSpPr txBox="1"/>
          <p:nvPr/>
        </p:nvSpPr>
        <p:spPr>
          <a:xfrm>
            <a:off x="7134165" y="4390223"/>
            <a:ext cx="1828800" cy="954107"/>
          </a:xfrm>
          <a:prstGeom prst="rect">
            <a:avLst/>
          </a:prstGeom>
          <a:noFill/>
        </p:spPr>
        <p:txBody>
          <a:bodyPr wrap="square" rtlCol="0">
            <a:spAutoFit/>
          </a:bodyPr>
          <a:lstStyle/>
          <a:p>
            <a:pPr algn="ctr"/>
            <a:r>
              <a:rPr lang="en-US" altLang="zh-TW" sz="2800" dirty="0"/>
              <a:t>2</a:t>
            </a:r>
            <a:r>
              <a:rPr lang="en-US" altLang="zh-TW" sz="2800" baseline="30000" dirty="0"/>
              <a:t>M </a:t>
            </a:r>
            <a:r>
              <a:rPr lang="en-US" altLang="zh-TW" sz="2800" dirty="0"/>
              <a:t>possible networks</a:t>
            </a:r>
            <a:endParaRPr lang="zh-TW" altLang="en-US" sz="2800" baseline="30000" dirty="0"/>
          </a:p>
        </p:txBody>
      </p:sp>
      <p:sp>
        <p:nvSpPr>
          <p:cNvPr id="517" name="向下箭號 516"/>
          <p:cNvSpPr/>
          <p:nvPr/>
        </p:nvSpPr>
        <p:spPr>
          <a:xfrm>
            <a:off x="7784576" y="3503083"/>
            <a:ext cx="501874" cy="8871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602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447" grpId="0" animBg="1"/>
      <p:bldP spid="453" grpId="0"/>
      <p:bldP spid="454" grpId="0"/>
      <p:bldP spid="455" grpId="0" animBg="1"/>
      <p:bldP spid="456" grpId="0" animBg="1"/>
      <p:bldP spid="457" grpId="0" animBg="1"/>
      <p:bldP spid="515" grpId="0"/>
      <p:bldP spid="516" grpId="0"/>
      <p:bldP spid="51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562189" y="2515915"/>
            <a:ext cx="3330744" cy="3248773"/>
          </a:xfrm>
          <a:prstGeom prst="rect">
            <a:avLst/>
          </a:prstGeom>
          <a:noFill/>
          <a:ln w="57150">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Dropout is a kind of ensemble.</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56" name="文字方塊 455"/>
          <p:cNvSpPr txBox="1"/>
          <p:nvPr/>
        </p:nvSpPr>
        <p:spPr>
          <a:xfrm>
            <a:off x="3550762" y="1801949"/>
            <a:ext cx="2042475" cy="461665"/>
          </a:xfrm>
          <a:prstGeom prst="rect">
            <a:avLst/>
          </a:prstGeom>
          <a:noFill/>
        </p:spPr>
        <p:txBody>
          <a:bodyPr wrap="square" rtlCol="0">
            <a:spAutoFit/>
          </a:bodyPr>
          <a:lstStyle/>
          <a:p>
            <a:pPr algn="ctr"/>
            <a:r>
              <a:rPr lang="en-US" altLang="zh-TW" sz="2400" dirty="0"/>
              <a:t>testing data x</a:t>
            </a:r>
            <a:endParaRPr lang="zh-TW" altLang="en-US" sz="2400" baseline="-25000" dirty="0"/>
          </a:p>
        </p:txBody>
      </p:sp>
      <p:sp>
        <p:nvSpPr>
          <p:cNvPr id="139" name="矩形 138"/>
          <p:cNvSpPr/>
          <p:nvPr/>
        </p:nvSpPr>
        <p:spPr>
          <a:xfrm>
            <a:off x="294842" y="1589029"/>
            <a:ext cx="2941062" cy="523220"/>
          </a:xfrm>
          <a:prstGeom prst="rect">
            <a:avLst/>
          </a:prstGeom>
        </p:spPr>
        <p:txBody>
          <a:bodyPr wrap="none">
            <a:spAutoFit/>
          </a:bodyPr>
          <a:lstStyle/>
          <a:p>
            <a:r>
              <a:rPr lang="en-US" altLang="zh-TW" sz="2800" b="1" i="1" u="sng" dirty="0"/>
              <a:t>Testing of Dropout</a:t>
            </a:r>
            <a:endParaRPr lang="en-US" altLang="zh-TW" sz="2800" dirty="0"/>
          </a:p>
        </p:txBody>
      </p:sp>
      <p:sp>
        <p:nvSpPr>
          <p:cNvPr id="140" name="文字方塊 139"/>
          <p:cNvSpPr txBox="1"/>
          <p:nvPr/>
        </p:nvSpPr>
        <p:spPr>
          <a:xfrm rot="5400000">
            <a:off x="4753630" y="3944577"/>
            <a:ext cx="964273" cy="523220"/>
          </a:xfrm>
          <a:prstGeom prst="rect">
            <a:avLst/>
          </a:prstGeom>
          <a:noFill/>
        </p:spPr>
        <p:txBody>
          <a:bodyPr wrap="square" rtlCol="0">
            <a:spAutoFit/>
          </a:bodyPr>
          <a:lstStyle/>
          <a:p>
            <a:r>
              <a:rPr lang="en-US" altLang="zh-TW" sz="2800" dirty="0"/>
              <a:t>……</a:t>
            </a:r>
            <a:endParaRPr lang="zh-TW" altLang="en-US" sz="2800" dirty="0"/>
          </a:p>
        </p:txBody>
      </p:sp>
      <p:sp>
        <p:nvSpPr>
          <p:cNvPr id="141" name="文字方塊 140"/>
          <p:cNvSpPr txBox="1"/>
          <p:nvPr/>
        </p:nvSpPr>
        <p:spPr>
          <a:xfrm>
            <a:off x="1543010" y="6234302"/>
            <a:ext cx="2461055" cy="461665"/>
          </a:xfrm>
          <a:prstGeom prst="rect">
            <a:avLst/>
          </a:prstGeom>
          <a:noFill/>
        </p:spPr>
        <p:txBody>
          <a:bodyPr wrap="square" rtlCol="0">
            <a:spAutoFit/>
          </a:bodyPr>
          <a:lstStyle/>
          <a:p>
            <a:pPr algn="ctr"/>
            <a:r>
              <a:rPr lang="en-US" altLang="zh-TW" sz="2400" dirty="0"/>
              <a:t>average</a:t>
            </a:r>
            <a:endParaRPr lang="zh-TW" altLang="en-US" sz="2400" dirty="0"/>
          </a:p>
        </p:txBody>
      </p:sp>
      <p:cxnSp>
        <p:nvCxnSpPr>
          <p:cNvPr id="142" name="直線單箭頭接點 141"/>
          <p:cNvCxnSpPr/>
          <p:nvPr/>
        </p:nvCxnSpPr>
        <p:spPr>
          <a:xfrm flipH="1">
            <a:off x="1261193" y="2265579"/>
            <a:ext cx="2475008" cy="46635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flipH="1">
            <a:off x="2864225" y="2289348"/>
            <a:ext cx="871977" cy="4265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144"/>
          <p:cNvCxnSpPr/>
          <p:nvPr/>
        </p:nvCxnSpPr>
        <p:spPr>
          <a:xfrm>
            <a:off x="3710789" y="2289348"/>
            <a:ext cx="567922" cy="45313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692250" y="5488889"/>
            <a:ext cx="755877" cy="461665"/>
          </a:xfrm>
          <a:prstGeom prst="rect">
            <a:avLst/>
          </a:prstGeom>
          <a:noFill/>
        </p:spPr>
        <p:txBody>
          <a:bodyPr wrap="square" rtlCol="0">
            <a:spAutoFit/>
          </a:bodyPr>
          <a:lstStyle/>
          <a:p>
            <a:pPr algn="ctr"/>
            <a:r>
              <a:rPr lang="en-US" altLang="zh-TW" sz="2400" dirty="0"/>
              <a:t>y</a:t>
            </a:r>
            <a:r>
              <a:rPr lang="en-US" altLang="zh-TW" sz="2400" baseline="-25000" dirty="0"/>
              <a:t>1</a:t>
            </a:r>
            <a:endParaRPr lang="zh-TW" altLang="en-US" sz="2400" baseline="-25000" dirty="0"/>
          </a:p>
        </p:txBody>
      </p:sp>
      <p:sp>
        <p:nvSpPr>
          <p:cNvPr id="152" name="文字方塊 151"/>
          <p:cNvSpPr txBox="1"/>
          <p:nvPr/>
        </p:nvSpPr>
        <p:spPr>
          <a:xfrm>
            <a:off x="2598515" y="5533856"/>
            <a:ext cx="755877" cy="461665"/>
          </a:xfrm>
          <a:prstGeom prst="rect">
            <a:avLst/>
          </a:prstGeom>
          <a:noFill/>
        </p:spPr>
        <p:txBody>
          <a:bodyPr wrap="square" rtlCol="0">
            <a:spAutoFit/>
          </a:bodyPr>
          <a:lstStyle/>
          <a:p>
            <a:pPr algn="ctr"/>
            <a:r>
              <a:rPr lang="en-US" altLang="zh-TW" sz="2400" dirty="0"/>
              <a:t>y</a:t>
            </a:r>
            <a:r>
              <a:rPr lang="en-US" altLang="zh-TW" sz="2400" baseline="-25000" dirty="0"/>
              <a:t>2</a:t>
            </a:r>
            <a:endParaRPr lang="zh-TW" altLang="en-US" sz="2400" baseline="-25000" dirty="0"/>
          </a:p>
        </p:txBody>
      </p:sp>
      <p:sp>
        <p:nvSpPr>
          <p:cNvPr id="153" name="文字方塊 152"/>
          <p:cNvSpPr txBox="1"/>
          <p:nvPr/>
        </p:nvSpPr>
        <p:spPr>
          <a:xfrm>
            <a:off x="3968737" y="5516071"/>
            <a:ext cx="755877" cy="461665"/>
          </a:xfrm>
          <a:prstGeom prst="rect">
            <a:avLst/>
          </a:prstGeom>
          <a:noFill/>
        </p:spPr>
        <p:txBody>
          <a:bodyPr wrap="square" rtlCol="0">
            <a:spAutoFit/>
          </a:bodyPr>
          <a:lstStyle/>
          <a:p>
            <a:pPr algn="ctr"/>
            <a:r>
              <a:rPr lang="en-US" altLang="zh-TW" sz="2400" dirty="0"/>
              <a:t>y</a:t>
            </a:r>
            <a:r>
              <a:rPr lang="en-US" altLang="zh-TW" sz="2400" baseline="-25000" dirty="0"/>
              <a:t>3</a:t>
            </a:r>
            <a:endParaRPr lang="zh-TW" altLang="en-US" sz="2400" baseline="-25000" dirty="0"/>
          </a:p>
        </p:txBody>
      </p:sp>
      <p:cxnSp>
        <p:nvCxnSpPr>
          <p:cNvPr id="154" name="直線單箭頭接點 153"/>
          <p:cNvCxnSpPr/>
          <p:nvPr/>
        </p:nvCxnSpPr>
        <p:spPr>
          <a:xfrm>
            <a:off x="1212747" y="5995521"/>
            <a:ext cx="910217" cy="377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單箭頭接點 154"/>
          <p:cNvCxnSpPr>
            <a:stCxn id="152" idx="2"/>
          </p:cNvCxnSpPr>
          <p:nvPr/>
        </p:nvCxnSpPr>
        <p:spPr>
          <a:xfrm flipH="1">
            <a:off x="2920178" y="5995521"/>
            <a:ext cx="56276" cy="3530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flipH="1">
            <a:off x="3417942" y="5976372"/>
            <a:ext cx="833815" cy="39713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群組 163"/>
          <p:cNvGrpSpPr/>
          <p:nvPr/>
        </p:nvGrpSpPr>
        <p:grpSpPr>
          <a:xfrm rot="5400000">
            <a:off x="4923459" y="3546428"/>
            <a:ext cx="2893086" cy="1335452"/>
            <a:chOff x="7997554" y="1461721"/>
            <a:chExt cx="5723548" cy="2641997"/>
          </a:xfrm>
        </p:grpSpPr>
        <p:grpSp>
          <p:nvGrpSpPr>
            <p:cNvPr id="165" name="群組 164"/>
            <p:cNvGrpSpPr/>
            <p:nvPr/>
          </p:nvGrpSpPr>
          <p:grpSpPr>
            <a:xfrm>
              <a:off x="7997554" y="1461721"/>
              <a:ext cx="5723548" cy="2641997"/>
              <a:chOff x="1904899" y="2535995"/>
              <a:chExt cx="5723548" cy="2641997"/>
            </a:xfrm>
          </p:grpSpPr>
          <p:sp>
            <p:nvSpPr>
              <p:cNvPr id="169" name="橢圓 168"/>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橢圓 169"/>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1" name="橢圓 170"/>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2" name="橢圓 171"/>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3" name="橢圓 172"/>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4" name="橢圓 173"/>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5" name="矩形 174"/>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76" name="直線單箭頭接點 175"/>
              <p:cNvCxnSpPr>
                <a:stCxn id="175" idx="3"/>
                <a:endCxn id="169"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75" idx="3"/>
                <a:endCxn id="170"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75" idx="3"/>
                <a:endCxn id="171"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75" idx="3"/>
                <a:endCxn id="172"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endCxn id="173"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endCxn id="173"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endCxn id="174"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endCxn id="174"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endCxn id="173"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endCxn id="174"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endCxn id="173"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endCxn id="174"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92" idx="2"/>
                <a:endCxn id="169"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92" idx="3"/>
                <a:endCxn id="170"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92" idx="3"/>
                <a:endCxn id="171"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a:stCxn id="192" idx="3"/>
                <a:endCxn id="172"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矩形 191"/>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3" name="橢圓 192"/>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橢圓 193"/>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5" name="橢圓 194"/>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6" name="橢圓 195"/>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7" name="矩形 196"/>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8" name="矩形 197"/>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99" name="直線單箭頭接點 198"/>
              <p:cNvCxnSpPr>
                <a:stCxn id="198" idx="3"/>
                <a:endCxn id="172"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stCxn id="197" idx="3"/>
                <a:endCxn id="172"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200"/>
              <p:cNvCxnSpPr>
                <a:stCxn id="198" idx="3"/>
                <a:endCxn id="171"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a:stCxn id="198" idx="3"/>
                <a:endCxn id="170"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a:stCxn id="198" idx="3"/>
                <a:endCxn id="169"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a:stCxn id="197" idx="3"/>
                <a:endCxn id="170"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a:stCxn id="197" idx="3"/>
                <a:endCxn id="169"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單箭頭接點 213"/>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215"/>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216"/>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6" name="直線單箭頭接點 165"/>
            <p:cNvCxnSpPr/>
            <p:nvPr/>
          </p:nvCxnSpPr>
          <p:spPr>
            <a:xfrm flipV="1">
              <a:off x="8277073" y="3163187"/>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166"/>
            <p:cNvCxnSpPr/>
            <p:nvPr/>
          </p:nvCxnSpPr>
          <p:spPr>
            <a:xfrm flipV="1">
              <a:off x="10067356" y="3149173"/>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a:stCxn id="170" idx="6"/>
              <a:endCxn id="193" idx="2"/>
            </p:cNvCxnSpPr>
            <p:nvPr/>
          </p:nvCxnSpPr>
          <p:spPr>
            <a:xfrm flipV="1">
              <a:off x="10032662" y="1716698"/>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文字方塊 29"/>
          <p:cNvSpPr txBox="1"/>
          <p:nvPr/>
        </p:nvSpPr>
        <p:spPr>
          <a:xfrm>
            <a:off x="7362663" y="3343821"/>
            <a:ext cx="1292399" cy="1569660"/>
          </a:xfrm>
          <a:prstGeom prst="rect">
            <a:avLst/>
          </a:prstGeom>
          <a:noFill/>
        </p:spPr>
        <p:txBody>
          <a:bodyPr wrap="square" rtlCol="0">
            <a:spAutoFit/>
          </a:bodyPr>
          <a:lstStyle/>
          <a:p>
            <a:r>
              <a:rPr lang="en-US" altLang="zh-TW" sz="2400" dirty="0"/>
              <a:t>All the weights multiply 1-p%</a:t>
            </a:r>
            <a:endParaRPr lang="zh-TW" altLang="en-US" sz="2400" dirty="0"/>
          </a:p>
        </p:txBody>
      </p:sp>
      <p:sp>
        <p:nvSpPr>
          <p:cNvPr id="38" name="文字方塊 37"/>
          <p:cNvSpPr txBox="1"/>
          <p:nvPr/>
        </p:nvSpPr>
        <p:spPr>
          <a:xfrm>
            <a:off x="4713451" y="6161139"/>
            <a:ext cx="933450" cy="707886"/>
          </a:xfrm>
          <a:prstGeom prst="rect">
            <a:avLst/>
          </a:prstGeom>
          <a:noFill/>
        </p:spPr>
        <p:txBody>
          <a:bodyPr wrap="square" rtlCol="0">
            <a:spAutoFit/>
          </a:bodyPr>
          <a:lstStyle/>
          <a:p>
            <a:pPr algn="ctr"/>
            <a:r>
              <a:rPr lang="zh-TW" altLang="en-US" sz="4000" b="1" dirty="0">
                <a:solidFill>
                  <a:srgbClr val="FF0000"/>
                </a:solidFill>
              </a:rPr>
              <a:t>≈</a:t>
            </a:r>
          </a:p>
        </p:txBody>
      </p:sp>
      <p:sp>
        <p:nvSpPr>
          <p:cNvPr id="226" name="文字方塊 225"/>
          <p:cNvSpPr txBox="1"/>
          <p:nvPr/>
        </p:nvSpPr>
        <p:spPr>
          <a:xfrm>
            <a:off x="5988754" y="6168113"/>
            <a:ext cx="755877" cy="523220"/>
          </a:xfrm>
          <a:prstGeom prst="rect">
            <a:avLst/>
          </a:prstGeom>
          <a:noFill/>
        </p:spPr>
        <p:txBody>
          <a:bodyPr wrap="square" rtlCol="0">
            <a:spAutoFit/>
          </a:bodyPr>
          <a:lstStyle/>
          <a:p>
            <a:pPr algn="ctr"/>
            <a:r>
              <a:rPr lang="en-US" altLang="zh-TW" sz="2800" dirty="0"/>
              <a:t>y</a:t>
            </a:r>
            <a:endParaRPr lang="zh-TW" altLang="en-US" sz="2800" baseline="-25000" dirty="0"/>
          </a:p>
        </p:txBody>
      </p:sp>
      <p:cxnSp>
        <p:nvCxnSpPr>
          <p:cNvPr id="229" name="直線單箭頭接點 228"/>
          <p:cNvCxnSpPr/>
          <p:nvPr/>
        </p:nvCxnSpPr>
        <p:spPr>
          <a:xfrm>
            <a:off x="5492560" y="2269719"/>
            <a:ext cx="869756" cy="450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單箭頭接點 229"/>
          <p:cNvCxnSpPr/>
          <p:nvPr/>
        </p:nvCxnSpPr>
        <p:spPr>
          <a:xfrm>
            <a:off x="6369354" y="5768954"/>
            <a:ext cx="0" cy="453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777790" y="5953678"/>
            <a:ext cx="869111" cy="461665"/>
          </a:xfrm>
          <a:prstGeom prst="rect">
            <a:avLst/>
          </a:prstGeom>
          <a:noFill/>
        </p:spPr>
        <p:txBody>
          <a:bodyPr wrap="square" rtlCol="0">
            <a:spAutoFit/>
          </a:bodyPr>
          <a:lstStyle/>
          <a:p>
            <a:r>
              <a:rPr lang="en-US" altLang="zh-TW" sz="240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54984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p:bldP spid="226" grpId="0"/>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313" y="197820"/>
            <a:ext cx="2941062" cy="523220"/>
          </a:xfrm>
          <a:prstGeom prst="rect">
            <a:avLst/>
          </a:prstGeom>
        </p:spPr>
        <p:txBody>
          <a:bodyPr wrap="none">
            <a:spAutoFit/>
          </a:bodyPr>
          <a:lstStyle/>
          <a:p>
            <a:r>
              <a:rPr lang="en-US" altLang="zh-TW" sz="2800" b="1" i="1" u="sng" dirty="0"/>
              <a:t>Testing of Dropout</a:t>
            </a:r>
            <a:endParaRPr lang="en-US" altLang="zh-TW" sz="2800" dirty="0"/>
          </a:p>
        </p:txBody>
      </p:sp>
      <p:grpSp>
        <p:nvGrpSpPr>
          <p:cNvPr id="91" name="群組 90"/>
          <p:cNvGrpSpPr/>
          <p:nvPr/>
        </p:nvGrpSpPr>
        <p:grpSpPr>
          <a:xfrm>
            <a:off x="518307" y="1043723"/>
            <a:ext cx="2219144" cy="2237219"/>
            <a:chOff x="518307" y="1043723"/>
            <a:chExt cx="2219144" cy="2237219"/>
          </a:xfrm>
        </p:grpSpPr>
        <p:sp>
          <p:nvSpPr>
            <p:cNvPr id="23" name="橢圓 22"/>
            <p:cNvSpPr/>
            <p:nvPr/>
          </p:nvSpPr>
          <p:spPr>
            <a:xfrm>
              <a:off x="1297764"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接點 23"/>
            <p:cNvCxnSpPr/>
            <p:nvPr/>
          </p:nvCxnSpPr>
          <p:spPr>
            <a:xfrm flipV="1">
              <a:off x="1429812"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1642506"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518307" y="1692459"/>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27" name="文字方塊 26"/>
            <p:cNvSpPr txBox="1"/>
            <p:nvPr/>
          </p:nvSpPr>
          <p:spPr>
            <a:xfrm>
              <a:off x="2069794" y="1708985"/>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28" name="直線單箭頭接點 27"/>
            <p:cNvCxnSpPr>
              <a:endCxn id="23" idx="1"/>
            </p:cNvCxnSpPr>
            <p:nvPr/>
          </p:nvCxnSpPr>
          <p:spPr>
            <a:xfrm>
              <a:off x="822832"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23" idx="7"/>
            </p:cNvCxnSpPr>
            <p:nvPr/>
          </p:nvCxnSpPr>
          <p:spPr>
            <a:xfrm flipH="1">
              <a:off x="1857680"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0834" y="104372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5" name="矩形 54"/>
            <p:cNvSpPr/>
            <p:nvPr/>
          </p:nvSpPr>
          <p:spPr>
            <a:xfrm>
              <a:off x="2133061" y="1065495"/>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grpSp>
        <p:nvGrpSpPr>
          <p:cNvPr id="92" name="群組 91"/>
          <p:cNvGrpSpPr/>
          <p:nvPr/>
        </p:nvGrpSpPr>
        <p:grpSpPr>
          <a:xfrm>
            <a:off x="3116120" y="1037652"/>
            <a:ext cx="2219144" cy="2243290"/>
            <a:chOff x="3116120" y="1037652"/>
            <a:chExt cx="2219144" cy="2243290"/>
          </a:xfrm>
        </p:grpSpPr>
        <p:sp>
          <p:nvSpPr>
            <p:cNvPr id="30" name="橢圓 29"/>
            <p:cNvSpPr/>
            <p:nvPr/>
          </p:nvSpPr>
          <p:spPr>
            <a:xfrm>
              <a:off x="3895577"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flipV="1">
              <a:off x="4027625"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40319"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3116120" y="1692459"/>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34" name="文字方塊 33"/>
            <p:cNvSpPr txBox="1"/>
            <p:nvPr/>
          </p:nvSpPr>
          <p:spPr>
            <a:xfrm>
              <a:off x="4667607" y="1708985"/>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35" name="直線單箭頭接點 34"/>
            <p:cNvCxnSpPr>
              <a:endCxn id="30" idx="1"/>
            </p:cNvCxnSpPr>
            <p:nvPr/>
          </p:nvCxnSpPr>
          <p:spPr>
            <a:xfrm>
              <a:off x="3420645"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endCxn id="30" idx="7"/>
            </p:cNvCxnSpPr>
            <p:nvPr/>
          </p:nvCxnSpPr>
          <p:spPr>
            <a:xfrm flipH="1">
              <a:off x="4455493"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151006" y="103765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7" name="矩形 56"/>
            <p:cNvSpPr/>
            <p:nvPr/>
          </p:nvSpPr>
          <p:spPr>
            <a:xfrm>
              <a:off x="4653233" y="105942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51" name="群組 50"/>
            <p:cNvGrpSpPr/>
            <p:nvPr/>
          </p:nvGrpSpPr>
          <p:grpSpPr>
            <a:xfrm>
              <a:off x="3183188" y="1085048"/>
              <a:ext cx="365326" cy="367349"/>
              <a:chOff x="-1866900" y="1906630"/>
              <a:chExt cx="365326" cy="367349"/>
            </a:xfrm>
          </p:grpSpPr>
          <p:cxnSp>
            <p:nvCxnSpPr>
              <p:cNvPr id="52" name="直線接點 5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3" name="群組 92"/>
          <p:cNvGrpSpPr/>
          <p:nvPr/>
        </p:nvGrpSpPr>
        <p:grpSpPr>
          <a:xfrm>
            <a:off x="516672" y="3953754"/>
            <a:ext cx="2219144" cy="2125361"/>
            <a:chOff x="516672" y="3953754"/>
            <a:chExt cx="2219144" cy="2125361"/>
          </a:xfrm>
        </p:grpSpPr>
        <p:sp>
          <p:nvSpPr>
            <p:cNvPr id="37" name="橢圓 36"/>
            <p:cNvSpPr/>
            <p:nvPr/>
          </p:nvSpPr>
          <p:spPr>
            <a:xfrm>
              <a:off x="1296129"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p:nvPr/>
          </p:nvCxnSpPr>
          <p:spPr>
            <a:xfrm flipV="1">
              <a:off x="1428177"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1640871"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516672" y="449063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41" name="文字方塊 40"/>
            <p:cNvSpPr txBox="1"/>
            <p:nvPr/>
          </p:nvSpPr>
          <p:spPr>
            <a:xfrm>
              <a:off x="2068159" y="4507158"/>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42" name="直線單箭頭接點 41"/>
            <p:cNvCxnSpPr>
              <a:endCxn id="37" idx="1"/>
            </p:cNvCxnSpPr>
            <p:nvPr/>
          </p:nvCxnSpPr>
          <p:spPr>
            <a:xfrm>
              <a:off x="821197"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endCxn id="37" idx="7"/>
            </p:cNvCxnSpPr>
            <p:nvPr/>
          </p:nvCxnSpPr>
          <p:spPr>
            <a:xfrm flipH="1">
              <a:off x="1856045"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25354" y="395375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9" name="矩形 58"/>
            <p:cNvSpPr/>
            <p:nvPr/>
          </p:nvSpPr>
          <p:spPr>
            <a:xfrm>
              <a:off x="2127581" y="3975526"/>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62" name="群組 61"/>
            <p:cNvGrpSpPr/>
            <p:nvPr/>
          </p:nvGrpSpPr>
          <p:grpSpPr>
            <a:xfrm>
              <a:off x="2160376" y="4016851"/>
              <a:ext cx="365326" cy="367349"/>
              <a:chOff x="-1866900" y="1906630"/>
              <a:chExt cx="365326" cy="367349"/>
            </a:xfrm>
          </p:grpSpPr>
          <p:cxnSp>
            <p:nvCxnSpPr>
              <p:cNvPr id="63" name="直線接點 6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4" name="群組 93"/>
          <p:cNvGrpSpPr/>
          <p:nvPr/>
        </p:nvGrpSpPr>
        <p:grpSpPr>
          <a:xfrm>
            <a:off x="3116120" y="3966571"/>
            <a:ext cx="2219144" cy="2112544"/>
            <a:chOff x="3116120" y="3966571"/>
            <a:chExt cx="2219144" cy="2112544"/>
          </a:xfrm>
        </p:grpSpPr>
        <p:sp>
          <p:nvSpPr>
            <p:cNvPr id="44" name="橢圓 43"/>
            <p:cNvSpPr/>
            <p:nvPr/>
          </p:nvSpPr>
          <p:spPr>
            <a:xfrm>
              <a:off x="3895577"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p:cNvCxnSpPr/>
            <p:nvPr/>
          </p:nvCxnSpPr>
          <p:spPr>
            <a:xfrm flipV="1">
              <a:off x="4027625"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240319"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3116120" y="449063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48" name="文字方塊 47"/>
            <p:cNvSpPr txBox="1"/>
            <p:nvPr/>
          </p:nvSpPr>
          <p:spPr>
            <a:xfrm>
              <a:off x="4667607" y="4507158"/>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49" name="直線單箭頭接點 48"/>
            <p:cNvCxnSpPr>
              <a:endCxn id="44" idx="1"/>
            </p:cNvCxnSpPr>
            <p:nvPr/>
          </p:nvCxnSpPr>
          <p:spPr>
            <a:xfrm>
              <a:off x="3420645"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endCxn id="44" idx="7"/>
            </p:cNvCxnSpPr>
            <p:nvPr/>
          </p:nvCxnSpPr>
          <p:spPr>
            <a:xfrm flipH="1">
              <a:off x="4455493"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3249189" y="396657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61" name="矩形 60"/>
            <p:cNvSpPr/>
            <p:nvPr/>
          </p:nvSpPr>
          <p:spPr>
            <a:xfrm>
              <a:off x="4751416" y="398834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65" name="群組 64"/>
            <p:cNvGrpSpPr/>
            <p:nvPr/>
          </p:nvGrpSpPr>
          <p:grpSpPr>
            <a:xfrm>
              <a:off x="3287458" y="4011452"/>
              <a:ext cx="365326" cy="367349"/>
              <a:chOff x="-1866900" y="1906630"/>
              <a:chExt cx="365326" cy="367349"/>
            </a:xfrm>
          </p:grpSpPr>
          <p:cxnSp>
            <p:nvCxnSpPr>
              <p:cNvPr id="66" name="直線接點 6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群組 67"/>
            <p:cNvGrpSpPr/>
            <p:nvPr/>
          </p:nvGrpSpPr>
          <p:grpSpPr>
            <a:xfrm>
              <a:off x="4829126" y="4065141"/>
              <a:ext cx="365326" cy="367349"/>
              <a:chOff x="-1866900" y="1906630"/>
              <a:chExt cx="365326" cy="367349"/>
            </a:xfrm>
          </p:grpSpPr>
          <p:cxnSp>
            <p:nvCxnSpPr>
              <p:cNvPr id="69" name="直線接點 6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1" name="文字方塊 70"/>
          <p:cNvSpPr txBox="1"/>
          <p:nvPr/>
        </p:nvSpPr>
        <p:spPr>
          <a:xfrm>
            <a:off x="516672" y="3231038"/>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r>
              <a:rPr lang="en-US" altLang="zh-TW" sz="2400" dirty="0"/>
              <a:t>+w</a:t>
            </a:r>
            <a:r>
              <a:rPr lang="en-US" altLang="zh-TW" sz="2400" baseline="-25000" dirty="0"/>
              <a:t>2</a:t>
            </a:r>
            <a:r>
              <a:rPr lang="en-US" altLang="zh-TW" sz="2400" dirty="0"/>
              <a:t>x</a:t>
            </a:r>
            <a:r>
              <a:rPr lang="en-US" altLang="zh-TW" sz="2400" baseline="-25000" dirty="0"/>
              <a:t>2</a:t>
            </a:r>
            <a:endParaRPr lang="zh-TW" altLang="en-US" sz="2400" baseline="-25000" dirty="0"/>
          </a:p>
        </p:txBody>
      </p:sp>
      <p:sp>
        <p:nvSpPr>
          <p:cNvPr id="72" name="文字方塊 71"/>
          <p:cNvSpPr txBox="1"/>
          <p:nvPr/>
        </p:nvSpPr>
        <p:spPr>
          <a:xfrm>
            <a:off x="3086867" y="3233365"/>
            <a:ext cx="2248397" cy="461665"/>
          </a:xfrm>
          <a:prstGeom prst="rect">
            <a:avLst/>
          </a:prstGeom>
          <a:noFill/>
        </p:spPr>
        <p:txBody>
          <a:bodyPr wrap="square" rtlCol="0">
            <a:spAutoFit/>
          </a:bodyPr>
          <a:lstStyle/>
          <a:p>
            <a:pPr algn="ctr"/>
            <a:r>
              <a:rPr lang="en-US" altLang="zh-TW" sz="2400" dirty="0"/>
              <a:t>z=w</a:t>
            </a:r>
            <a:r>
              <a:rPr lang="en-US" altLang="zh-TW" sz="2400" baseline="-25000" dirty="0"/>
              <a:t>2</a:t>
            </a:r>
            <a:r>
              <a:rPr lang="en-US" altLang="zh-TW" sz="2400" dirty="0"/>
              <a:t>x</a:t>
            </a:r>
            <a:r>
              <a:rPr lang="en-US" altLang="zh-TW" sz="2400" baseline="-25000" dirty="0"/>
              <a:t>2</a:t>
            </a:r>
            <a:endParaRPr lang="zh-TW" altLang="en-US" sz="2400" baseline="-25000" dirty="0"/>
          </a:p>
        </p:txBody>
      </p:sp>
      <p:sp>
        <p:nvSpPr>
          <p:cNvPr id="73" name="文字方塊 72"/>
          <p:cNvSpPr txBox="1"/>
          <p:nvPr/>
        </p:nvSpPr>
        <p:spPr>
          <a:xfrm>
            <a:off x="499921" y="6043859"/>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endParaRPr lang="zh-TW" altLang="en-US" sz="2400" baseline="-25000" dirty="0"/>
          </a:p>
        </p:txBody>
      </p:sp>
      <p:sp>
        <p:nvSpPr>
          <p:cNvPr id="74" name="文字方塊 73"/>
          <p:cNvSpPr txBox="1"/>
          <p:nvPr/>
        </p:nvSpPr>
        <p:spPr>
          <a:xfrm>
            <a:off x="3116120" y="6083616"/>
            <a:ext cx="2248397" cy="461665"/>
          </a:xfrm>
          <a:prstGeom prst="rect">
            <a:avLst/>
          </a:prstGeom>
          <a:noFill/>
        </p:spPr>
        <p:txBody>
          <a:bodyPr wrap="square" rtlCol="0">
            <a:spAutoFit/>
          </a:bodyPr>
          <a:lstStyle/>
          <a:p>
            <a:pPr algn="ctr"/>
            <a:r>
              <a:rPr lang="en-US" altLang="zh-TW" sz="2400" dirty="0"/>
              <a:t>z=0</a:t>
            </a:r>
            <a:endParaRPr lang="zh-TW" altLang="en-US" sz="2400" baseline="-25000" dirty="0"/>
          </a:p>
        </p:txBody>
      </p:sp>
      <p:sp>
        <p:nvSpPr>
          <p:cNvPr id="75" name="橢圓 74"/>
          <p:cNvSpPr/>
          <p:nvPr/>
        </p:nvSpPr>
        <p:spPr>
          <a:xfrm>
            <a:off x="6985165" y="487903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接點 75"/>
          <p:cNvCxnSpPr/>
          <p:nvPr/>
        </p:nvCxnSpPr>
        <p:spPr>
          <a:xfrm flipV="1">
            <a:off x="7117213" y="501108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7329907" y="553502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288480" y="370082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79" name="矩形 78"/>
          <p:cNvSpPr/>
          <p:nvPr/>
        </p:nvSpPr>
        <p:spPr>
          <a:xfrm>
            <a:off x="7790707" y="372259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sp>
        <p:nvSpPr>
          <p:cNvPr id="80" name="文字方塊 79"/>
          <p:cNvSpPr txBox="1"/>
          <p:nvPr/>
        </p:nvSpPr>
        <p:spPr>
          <a:xfrm>
            <a:off x="6205708" y="435457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81" name="文字方塊 80"/>
          <p:cNvSpPr txBox="1"/>
          <p:nvPr/>
        </p:nvSpPr>
        <p:spPr>
          <a:xfrm>
            <a:off x="7997471" y="4390976"/>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83" name="直線單箭頭接點 82"/>
          <p:cNvCxnSpPr>
            <a:endCxn id="75" idx="1"/>
          </p:cNvCxnSpPr>
          <p:nvPr/>
        </p:nvCxnSpPr>
        <p:spPr>
          <a:xfrm>
            <a:off x="6510233" y="417259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75" idx="7"/>
          </p:cNvCxnSpPr>
          <p:nvPr/>
        </p:nvCxnSpPr>
        <p:spPr>
          <a:xfrm flipH="1">
            <a:off x="7545081" y="417259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字方塊 84"/>
              <p:cNvSpPr txBox="1"/>
              <p:nvPr/>
            </p:nvSpPr>
            <p:spPr>
              <a:xfrm>
                <a:off x="6125570" y="4234473"/>
                <a:ext cx="23884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6125570" y="4234473"/>
                <a:ext cx="238848" cy="691471"/>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7905905" y="4276072"/>
                <a:ext cx="23884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7905905" y="4276072"/>
                <a:ext cx="238848" cy="691471"/>
              </a:xfrm>
              <a:prstGeom prst="rect">
                <a:avLst/>
              </a:prstGeom>
              <a:blipFill>
                <a:blip r:embed="rId3"/>
                <a:stretch>
                  <a:fillRect/>
                </a:stretch>
              </a:blipFill>
            </p:spPr>
            <p:txBody>
              <a:bodyPr/>
              <a:lstStyle/>
              <a:p>
                <a:r>
                  <a:rPr lang="zh-TW" altLang="en-US">
                    <a:noFill/>
                  </a:rPr>
                  <a:t> </a:t>
                </a:r>
              </a:p>
            </p:txBody>
          </p:sp>
        </mc:Fallback>
      </mc:AlternateContent>
      <p:grpSp>
        <p:nvGrpSpPr>
          <p:cNvPr id="90" name="群組 89"/>
          <p:cNvGrpSpPr/>
          <p:nvPr/>
        </p:nvGrpSpPr>
        <p:grpSpPr>
          <a:xfrm>
            <a:off x="6096841" y="288909"/>
            <a:ext cx="2432630" cy="2873769"/>
            <a:chOff x="6096841" y="288909"/>
            <a:chExt cx="2432630" cy="2873769"/>
          </a:xfrm>
        </p:grpSpPr>
        <p:grpSp>
          <p:nvGrpSpPr>
            <p:cNvPr id="87" name="群組 86"/>
            <p:cNvGrpSpPr/>
            <p:nvPr/>
          </p:nvGrpSpPr>
          <p:grpSpPr>
            <a:xfrm>
              <a:off x="6205708" y="468942"/>
              <a:ext cx="2248397" cy="2605113"/>
              <a:chOff x="6310492" y="287501"/>
              <a:chExt cx="2248397" cy="2605113"/>
            </a:xfrm>
          </p:grpSpPr>
          <p:sp>
            <p:nvSpPr>
              <p:cNvPr id="6" name="橢圓 5"/>
              <p:cNvSpPr/>
              <p:nvPr/>
            </p:nvSpPr>
            <p:spPr>
              <a:xfrm>
                <a:off x="7089949" y="1465717"/>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flipV="1">
                <a:off x="7221997" y="1597765"/>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434691" y="2121699"/>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93264" y="28750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14" name="矩形 13"/>
              <p:cNvSpPr/>
              <p:nvPr/>
            </p:nvSpPr>
            <p:spPr>
              <a:xfrm>
                <a:off x="7895491" y="30927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sp>
            <p:nvSpPr>
              <p:cNvPr id="15" name="文字方塊 14"/>
              <p:cNvSpPr txBox="1"/>
              <p:nvPr/>
            </p:nvSpPr>
            <p:spPr>
              <a:xfrm>
                <a:off x="6310492" y="941251"/>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16" name="文字方塊 15"/>
              <p:cNvSpPr txBox="1"/>
              <p:nvPr/>
            </p:nvSpPr>
            <p:spPr>
              <a:xfrm>
                <a:off x="7861979" y="957777"/>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17" name="文字方塊 16"/>
              <p:cNvSpPr txBox="1"/>
              <p:nvPr/>
            </p:nvSpPr>
            <p:spPr>
              <a:xfrm>
                <a:off x="6310492" y="2430949"/>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r>
                  <a:rPr lang="en-US" altLang="zh-TW" sz="2400" dirty="0"/>
                  <a:t>+w</a:t>
                </a:r>
                <a:r>
                  <a:rPr lang="en-US" altLang="zh-TW" sz="2400" baseline="-25000" dirty="0"/>
                  <a:t>2</a:t>
                </a:r>
                <a:r>
                  <a:rPr lang="en-US" altLang="zh-TW" sz="2400" dirty="0"/>
                  <a:t>x</a:t>
                </a:r>
                <a:r>
                  <a:rPr lang="en-US" altLang="zh-TW" sz="2400" baseline="-25000" dirty="0"/>
                  <a:t>2</a:t>
                </a:r>
                <a:endParaRPr lang="zh-TW" altLang="en-US" sz="2400" baseline="-25000" dirty="0"/>
              </a:p>
            </p:txBody>
          </p:sp>
          <p:cxnSp>
            <p:nvCxnSpPr>
              <p:cNvPr id="19" name="直線單箭頭接點 18"/>
              <p:cNvCxnSpPr>
                <a:endCxn id="6" idx="1"/>
              </p:cNvCxnSpPr>
              <p:nvPr/>
            </p:nvCxnSpPr>
            <p:spPr>
              <a:xfrm>
                <a:off x="6615017" y="759273"/>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6" idx="7"/>
              </p:cNvCxnSpPr>
              <p:nvPr/>
            </p:nvCxnSpPr>
            <p:spPr>
              <a:xfrm flipH="1">
                <a:off x="7649865" y="759273"/>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6096841" y="288909"/>
              <a:ext cx="2432630" cy="2873769"/>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89" name="文字方塊 88"/>
              <p:cNvSpPr txBox="1"/>
              <p:nvPr/>
            </p:nvSpPr>
            <p:spPr>
              <a:xfrm>
                <a:off x="5899722" y="5787009"/>
                <a:ext cx="2743956"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f>
                        <m:fPr>
                          <m:ctrlPr>
                            <a:rPr lang="en-US" altLang="zh-TW" sz="2400" b="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f>
                        <m:fPr>
                          <m:ctrlPr>
                            <a:rPr lang="en-US" altLang="zh-TW" sz="2400" i="1" smtClean="0">
                              <a:solidFill>
                                <a:srgbClr val="FF0000"/>
                              </a:solidFill>
                              <a:latin typeface="Cambria Math" panose="02040503050406030204" pitchFamily="18" charset="0"/>
                            </a:rPr>
                          </m:ctrlPr>
                        </m:fPr>
                        <m:num>
                          <m:r>
                            <a:rPr lang="en-US" altLang="zh-TW" sz="2400" i="1">
                              <a:solidFill>
                                <a:srgbClr val="FF0000"/>
                              </a:solidFill>
                              <a:latin typeface="Cambria Math" panose="02040503050406030204" pitchFamily="18" charset="0"/>
                            </a:rPr>
                            <m:t>1</m:t>
                          </m:r>
                        </m:num>
                        <m:den>
                          <m:r>
                            <a:rPr lang="en-US" altLang="zh-TW" sz="2400" i="1">
                              <a:solidFill>
                                <a:srgbClr val="FF0000"/>
                              </a:solidFill>
                              <a:latin typeface="Cambria Math" panose="02040503050406030204" pitchFamily="18" charset="0"/>
                            </a:rPr>
                            <m:t>2</m:t>
                          </m:r>
                        </m:den>
                      </m:f>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5899722" y="5787009"/>
                <a:ext cx="2743956" cy="691471"/>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0718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animBg="1"/>
      <p:bldP spid="78" grpId="0" animBg="1"/>
      <p:bldP spid="79" grpId="0" animBg="1"/>
      <p:bldP spid="80" grpId="0"/>
      <p:bldP spid="81" grpId="0"/>
      <p:bldP spid="85" grpId="0"/>
      <p:bldP spid="86" grpId="0"/>
      <p:bldP spid="8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graphicFrame>
        <p:nvGraphicFramePr>
          <p:cNvPr id="14" name="內容版面配置區 3"/>
          <p:cNvGraphicFramePr>
            <a:graphicFrameLocks noGrp="1"/>
          </p:cNvGraphicFramePr>
          <p:nvPr>
            <p:ph idx="1"/>
            <p:extLst/>
          </p:nvPr>
        </p:nvGraphicFramePr>
        <p:xfrm>
          <a:off x="886212" y="1663279"/>
          <a:ext cx="3138132" cy="336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708365" y="1485917"/>
            <a:ext cx="3521122" cy="3738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4833830" y="3676430"/>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9"/>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8" name="文字方塊 27"/>
          <p:cNvSpPr txBox="1"/>
          <p:nvPr/>
        </p:nvSpPr>
        <p:spPr>
          <a:xfrm>
            <a:off x="4800942" y="3883054"/>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9" name="向下箭號 28"/>
          <p:cNvSpPr/>
          <p:nvPr/>
        </p:nvSpPr>
        <p:spPr>
          <a:xfrm rot="5400000">
            <a:off x="4833830" y="1415777"/>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文字方塊 29"/>
          <p:cNvSpPr txBox="1"/>
          <p:nvPr/>
        </p:nvSpPr>
        <p:spPr>
          <a:xfrm>
            <a:off x="4800942" y="1567416"/>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3" name="文字方塊 22"/>
          <p:cNvSpPr txBox="1"/>
          <p:nvPr/>
        </p:nvSpPr>
        <p:spPr>
          <a:xfrm>
            <a:off x="4171996" y="2479440"/>
            <a:ext cx="194128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Overfitting!</a:t>
            </a:r>
            <a:endParaRPr lang="zh-TW" altLang="en-US" sz="2800" dirty="0"/>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Tree>
    <p:extLst>
      <p:ext uri="{BB962C8B-B14F-4D97-AF65-F5344CB8AC3E}">
        <p14:creationId xmlns:p14="http://schemas.microsoft.com/office/powerpoint/2010/main" val="19250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4" grpId="0">
        <p:bldAsOne/>
      </p:bldGraphic>
      <p:bldP spid="15" grpId="0" animBg="1"/>
      <p:bldP spid="18" grpId="0" animBg="1"/>
      <p:bldP spid="20" grpId="0" animBg="1"/>
      <p:bldP spid="21" grpId="0" animBg="1"/>
      <p:bldP spid="24" grpId="0" animBg="1"/>
      <p:bldP spid="25" grpId="0" animBg="1"/>
      <p:bldP spid="26" grpId="0"/>
      <p:bldP spid="27" grpId="0"/>
      <p:bldP spid="28" grpId="0"/>
      <p:bldP spid="29" grpId="0" animBg="1"/>
      <p:bldP spid="30" grpId="0"/>
      <p:bldP spid="2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6E84B-C926-4B4F-BB68-4BF34DBDD4D1}"/>
              </a:ext>
            </a:extLst>
          </p:cNvPr>
          <p:cNvSpPr>
            <a:spLocks noGrp="1"/>
          </p:cNvSpPr>
          <p:nvPr>
            <p:ph type="title"/>
          </p:nvPr>
        </p:nvSpPr>
        <p:spPr/>
        <p:txBody>
          <a:bodyPr/>
          <a:lstStyle/>
          <a:p>
            <a:r>
              <a:rPr lang="en-US" altLang="zh-TW" dirty="0"/>
              <a:t>Brute-force Memorization ?</a:t>
            </a:r>
            <a:endParaRPr lang="zh-TW" altLang="en-US" dirty="0"/>
          </a:p>
        </p:txBody>
      </p:sp>
      <p:sp>
        <p:nvSpPr>
          <p:cNvPr id="3" name="內容版面配置區 2">
            <a:extLst>
              <a:ext uri="{FF2B5EF4-FFF2-40B4-BE49-F238E27FC236}">
                <a16:creationId xmlns:a16="http://schemas.microsoft.com/office/drawing/2014/main" id="{4C047E8D-DEDA-42C8-9F89-34AE2C9B8115}"/>
              </a:ext>
            </a:extLst>
          </p:cNvPr>
          <p:cNvSpPr>
            <a:spLocks noGrp="1"/>
          </p:cNvSpPr>
          <p:nvPr>
            <p:ph idx="1"/>
          </p:nvPr>
        </p:nvSpPr>
        <p:spPr/>
        <p:txBody>
          <a:bodyPr/>
          <a:lstStyle/>
          <a:p>
            <a:endParaRPr lang="zh-TW" altLang="en-US" dirty="0"/>
          </a:p>
        </p:txBody>
      </p:sp>
      <p:pic>
        <p:nvPicPr>
          <p:cNvPr id="6" name="圖片 5">
            <a:extLst>
              <a:ext uri="{FF2B5EF4-FFF2-40B4-BE49-F238E27FC236}">
                <a16:creationId xmlns:a16="http://schemas.microsoft.com/office/drawing/2014/main" id="{B4F25BD3-EEE0-4C8D-B4E9-A297A106C670}"/>
              </a:ext>
            </a:extLst>
          </p:cNvPr>
          <p:cNvPicPr>
            <a:picLocks noChangeAspect="1"/>
          </p:cNvPicPr>
          <p:nvPr/>
        </p:nvPicPr>
        <p:blipFill>
          <a:blip r:embed="rId3"/>
          <a:stretch>
            <a:fillRect/>
          </a:stretch>
        </p:blipFill>
        <p:spPr>
          <a:xfrm>
            <a:off x="2355652" y="1550464"/>
            <a:ext cx="4432696" cy="3980168"/>
          </a:xfrm>
          <a:prstGeom prst="rect">
            <a:avLst/>
          </a:prstGeom>
        </p:spPr>
      </p:pic>
      <p:sp>
        <p:nvSpPr>
          <p:cNvPr id="7" name="矩形 6">
            <a:extLst>
              <a:ext uri="{FF2B5EF4-FFF2-40B4-BE49-F238E27FC236}">
                <a16:creationId xmlns:a16="http://schemas.microsoft.com/office/drawing/2014/main" id="{043E10D1-B14B-45AA-A0D8-EFE6CAC18765}"/>
              </a:ext>
            </a:extLst>
          </p:cNvPr>
          <p:cNvSpPr/>
          <p:nvPr/>
        </p:nvSpPr>
        <p:spPr>
          <a:xfrm>
            <a:off x="5462095" y="45524"/>
            <a:ext cx="3681905" cy="369332"/>
          </a:xfrm>
          <a:prstGeom prst="rect">
            <a:avLst/>
          </a:prstGeom>
        </p:spPr>
        <p:txBody>
          <a:bodyPr wrap="none">
            <a:spAutoFit/>
          </a:bodyPr>
          <a:lstStyle/>
          <a:p>
            <a:r>
              <a:rPr lang="zh-TW" altLang="en-US" dirty="0"/>
              <a:t>https://arxiv.org/pdf/1611.03530.pdf</a:t>
            </a:r>
          </a:p>
        </p:txBody>
      </p:sp>
      <p:sp>
        <p:nvSpPr>
          <p:cNvPr id="8" name="矩形 7">
            <a:extLst>
              <a:ext uri="{FF2B5EF4-FFF2-40B4-BE49-F238E27FC236}">
                <a16:creationId xmlns:a16="http://schemas.microsoft.com/office/drawing/2014/main" id="{1BB69173-B9F1-46A0-93D9-6495E1963C32}"/>
              </a:ext>
            </a:extLst>
          </p:cNvPr>
          <p:cNvSpPr/>
          <p:nvPr/>
        </p:nvSpPr>
        <p:spPr>
          <a:xfrm>
            <a:off x="1524000" y="5645258"/>
            <a:ext cx="6400800" cy="646331"/>
          </a:xfrm>
          <a:prstGeom prst="rect">
            <a:avLst/>
          </a:prstGeom>
        </p:spPr>
        <p:txBody>
          <a:bodyPr wrap="square">
            <a:spAutoFit/>
          </a:bodyPr>
          <a:lstStyle/>
          <a:p>
            <a:r>
              <a:rPr lang="en-US" altLang="zh-TW" dirty="0"/>
              <a:t>Final of 2017 Spring: </a:t>
            </a:r>
            <a:r>
              <a:rPr lang="zh-TW" altLang="en-US" dirty="0"/>
              <a:t>https://ntumlds.wordpress.com/2017/03/27/r05922018_drliao/</a:t>
            </a:r>
          </a:p>
        </p:txBody>
      </p:sp>
    </p:spTree>
    <p:extLst>
      <p:ext uri="{BB962C8B-B14F-4D97-AF65-F5344CB8AC3E}">
        <p14:creationId xmlns:p14="http://schemas.microsoft.com/office/powerpoint/2010/main" val="14036683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BDDCA6-37DD-4880-B3A6-D0E6000FF612}"/>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90A56544-5E67-4E68-A7A8-F7A698A8F7F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1876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5A4462-15B4-486D-B4B9-C88D491C033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337BC6D-C200-4DF3-83F2-280CBFD5FD3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54113926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4079</TotalTime>
  <Words>3955</Words>
  <Application>Microsoft Office PowerPoint</Application>
  <PresentationFormat>如螢幕大小 (4:3)</PresentationFormat>
  <Paragraphs>1168</Paragraphs>
  <Slides>86</Slides>
  <Notes>48</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86</vt:i4>
      </vt:variant>
    </vt:vector>
  </HeadingPairs>
  <TitlesOfParts>
    <vt:vector size="95" baseType="lpstr">
      <vt:lpstr>Lucida Grande</vt:lpstr>
      <vt:lpstr>新細明體</vt:lpstr>
      <vt:lpstr>Arial</vt:lpstr>
      <vt:lpstr>Calibri</vt:lpstr>
      <vt:lpstr>Calibri Light</vt:lpstr>
      <vt:lpstr>Cambria Math</vt:lpstr>
      <vt:lpstr>Wingdings</vt:lpstr>
      <vt:lpstr>Office 佈景主題</vt:lpstr>
      <vt:lpstr>方程式</vt:lpstr>
      <vt:lpstr> Tips for Deep Learning</vt:lpstr>
      <vt:lpstr>PowerPoint 簡報</vt:lpstr>
      <vt:lpstr>Do not always blame Overfitting</vt:lpstr>
      <vt:lpstr>PowerPoint 簡報</vt:lpstr>
      <vt:lpstr>Part I: Poor Results on  Training Data?</vt:lpstr>
      <vt:lpstr>Poor Results on Training Data?</vt:lpstr>
      <vt:lpstr>Basic Concept</vt:lpstr>
      <vt:lpstr>Fizz Buzz in Tensorflow</vt:lpstr>
      <vt:lpstr>PowerPoint 簡報</vt:lpstr>
      <vt:lpstr>Poor Results on Training Data?</vt:lpstr>
      <vt:lpstr>Review</vt:lpstr>
      <vt:lpstr>RMSProp</vt:lpstr>
      <vt:lpstr>RMSProp</vt:lpstr>
      <vt:lpstr>Hard to find  optimal network parameters</vt:lpstr>
      <vt:lpstr>In physical world ……</vt:lpstr>
      <vt:lpstr>Review: Vanilla Gradient Descent</vt:lpstr>
      <vt:lpstr>Momentum</vt:lpstr>
      <vt:lpstr>Momentum</vt:lpstr>
      <vt:lpstr>Momentum</vt:lpstr>
      <vt:lpstr>Adam</vt:lpstr>
      <vt:lpstr>Poor Results on Training Data?</vt:lpstr>
      <vt:lpstr>Feature Scaling</vt:lpstr>
      <vt:lpstr>How about Hidden Layer?</vt:lpstr>
      <vt:lpstr>Batch</vt:lpstr>
      <vt:lpstr>Batch normalization</vt:lpstr>
      <vt:lpstr>Batch normalization</vt:lpstr>
      <vt:lpstr>Batch normalization</vt:lpstr>
      <vt:lpstr>Batch normalization</vt:lpstr>
      <vt:lpstr>Batch normalization - Benefit</vt:lpstr>
      <vt:lpstr>PowerPoint 簡報</vt:lpstr>
      <vt:lpstr>Demo</vt:lpstr>
      <vt:lpstr>Poor Results on Training Data?</vt:lpstr>
      <vt:lpstr>Vanishing Gradient Problem</vt:lpstr>
      <vt:lpstr>Vanishing Gradient Problem</vt:lpstr>
      <vt:lpstr>Poor Results on Training Data?</vt:lpstr>
      <vt:lpstr>ReLU</vt:lpstr>
      <vt:lpstr>ReLU</vt:lpstr>
      <vt:lpstr>ReLU</vt:lpstr>
      <vt:lpstr>ReLU - variant</vt:lpstr>
      <vt:lpstr>Maxout </vt:lpstr>
      <vt:lpstr>Maxout</vt:lpstr>
      <vt:lpstr>Maxout</vt:lpstr>
      <vt:lpstr>Maxout </vt:lpstr>
      <vt:lpstr>Maxout - Training</vt:lpstr>
      <vt:lpstr>Maxout - Training</vt:lpstr>
      <vt:lpstr>Poor Results on Training Data?</vt:lpstr>
      <vt:lpstr>ReLU - variant</vt:lpstr>
      <vt:lpstr>SELU</vt:lpstr>
      <vt:lpstr>SELU</vt:lpstr>
      <vt:lpstr>SELU</vt:lpstr>
      <vt:lpstr>Demo</vt:lpstr>
      <vt:lpstr>PowerPoint 簡報</vt:lpstr>
      <vt:lpstr>PowerPoint 簡報</vt:lpstr>
      <vt:lpstr>Demo</vt:lpstr>
      <vt:lpstr>Part II: Poor Results on  Testing Data?</vt:lpstr>
      <vt:lpstr>Poor Results on Testing Data?</vt:lpstr>
      <vt:lpstr>Panacea for Overfitting </vt:lpstr>
      <vt:lpstr>Semi-supervised learning</vt:lpstr>
      <vt:lpstr>Semi-supervised learning</vt:lpstr>
      <vt:lpstr>Transfer Learning</vt:lpstr>
      <vt:lpstr>Transfer Learning</vt:lpstr>
      <vt:lpstr>Transfer Learning</vt:lpstr>
      <vt:lpstr>Poor Results on Testing Data?</vt:lpstr>
      <vt:lpstr>Basic Concept</vt:lpstr>
      <vt:lpstr>Poor Results on Testing Data?</vt:lpstr>
      <vt:lpstr>Early Stopping</vt:lpstr>
      <vt:lpstr>Poor Results on Testing Data?</vt:lpstr>
      <vt:lpstr>Regularization</vt:lpstr>
      <vt:lpstr>Regularization</vt:lpstr>
      <vt:lpstr>Regularization</vt:lpstr>
      <vt:lpstr>Regularization - Weight Decay</vt:lpstr>
      <vt:lpstr>Poor Results on Testing Data?</vt:lpstr>
      <vt:lpstr>Dropout</vt:lpstr>
      <vt:lpstr>Dropout</vt:lpstr>
      <vt:lpstr>Dropout</vt:lpstr>
      <vt:lpstr>Dropout - Intuitive Reason</vt:lpstr>
      <vt:lpstr>Dropout - Intuitive Reason</vt:lpstr>
      <vt:lpstr>Dropout - Intuitive Reason</vt:lpstr>
      <vt:lpstr>Dropout is a kind of ensemble.</vt:lpstr>
      <vt:lpstr>Dropout is a kind of ensemble.</vt:lpstr>
      <vt:lpstr>Dropout is a kind of ensemble.</vt:lpstr>
      <vt:lpstr>Dropout is a kind of ensemble.</vt:lpstr>
      <vt:lpstr>PowerPoint 簡報</vt:lpstr>
      <vt:lpstr>PowerPoint 簡報</vt:lpstr>
      <vt:lpstr>Brute-force Memorization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IV: Tips for Training DNN</dc:title>
  <dc:creator>Lee Hung-yi</dc:creator>
  <cp:lastModifiedBy>Hung-yi Lee</cp:lastModifiedBy>
  <cp:revision>228</cp:revision>
  <dcterms:created xsi:type="dcterms:W3CDTF">2016-04-30T16:25:30Z</dcterms:created>
  <dcterms:modified xsi:type="dcterms:W3CDTF">2018-02-11T14:24:39Z</dcterms:modified>
</cp:coreProperties>
</file>