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2" d="100"/>
          <a:sy n="42" d="100"/>
        </p:scale>
        <p:origin x="72"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105348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418208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B7BC1B-6F15-4A45-BD45-17764593071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773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0413D5-223D-459C-B7A7-4D4A93DD2147}" type="datetimeFigureOut">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3408074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0413D5-223D-459C-B7A7-4D4A93DD2147}" type="datetimeFigureOut">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B7BC1B-6F15-4A45-BD45-17764593071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2551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90413D5-223D-459C-B7A7-4D4A93DD2147}" type="datetimeFigureOut">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359029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294610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10098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106265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413D5-223D-459C-B7A7-4D4A93DD2147}" type="datetimeFigureOut">
              <a:rPr lang="en-US" smtClean="0"/>
              <a:t>4/6/2014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39197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0413D5-223D-459C-B7A7-4D4A93DD2147}" type="datetimeFigureOut">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414888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0413D5-223D-459C-B7A7-4D4A93DD2147}" type="datetimeFigureOut">
              <a:rPr lang="en-US" smtClean="0"/>
              <a:t>4/6/2014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384023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0413D5-223D-459C-B7A7-4D4A93DD2147}" type="datetimeFigureOut">
              <a:rPr lang="en-US" smtClean="0"/>
              <a:t>4/6/2014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331314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413D5-223D-459C-B7A7-4D4A93DD2147}" type="datetimeFigureOut">
              <a:rPr lang="en-US" smtClean="0"/>
              <a:t>4/6/2014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92426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413D5-223D-459C-B7A7-4D4A93DD2147}" type="datetimeFigureOut">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36976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413D5-223D-459C-B7A7-4D4A93DD2147}" type="datetimeFigureOut">
              <a:rPr lang="en-US" smtClean="0"/>
              <a:t>4/6/2014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B7BC1B-6F15-4A45-BD45-177645930715}" type="slidenum">
              <a:rPr lang="en-US" smtClean="0"/>
              <a:t>‹#›</a:t>
            </a:fld>
            <a:endParaRPr lang="en-US"/>
          </a:p>
        </p:txBody>
      </p:sp>
    </p:spTree>
    <p:extLst>
      <p:ext uri="{BB962C8B-B14F-4D97-AF65-F5344CB8AC3E}">
        <p14:creationId xmlns:p14="http://schemas.microsoft.com/office/powerpoint/2010/main" val="271499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0413D5-223D-459C-B7A7-4D4A93DD2147}" type="datetimeFigureOut">
              <a:rPr lang="en-US" smtClean="0"/>
              <a:t>4/6/2014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B7BC1B-6F15-4A45-BD45-177645930715}" type="slidenum">
              <a:rPr lang="en-US" smtClean="0"/>
              <a:t>‹#›</a:t>
            </a:fld>
            <a:endParaRPr lang="en-US"/>
          </a:p>
        </p:txBody>
      </p:sp>
    </p:spTree>
    <p:extLst>
      <p:ext uri="{BB962C8B-B14F-4D97-AF65-F5344CB8AC3E}">
        <p14:creationId xmlns:p14="http://schemas.microsoft.com/office/powerpoint/2010/main" val="19109298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40.xml"/><Relationship Id="rId18" Type="http://schemas.openxmlformats.org/officeDocument/2006/relationships/slide" Target="slide41.xml"/><Relationship Id="rId3" Type="http://schemas.openxmlformats.org/officeDocument/2006/relationships/slide" Target="slide38.xml"/><Relationship Id="rId21" Type="http://schemas.openxmlformats.org/officeDocument/2006/relationships/slide" Target="slide37.xml"/><Relationship Id="rId7" Type="http://schemas.openxmlformats.org/officeDocument/2006/relationships/slide" Target="slide34.xml"/><Relationship Id="rId12" Type="http://schemas.openxmlformats.org/officeDocument/2006/relationships/slide" Target="slide35.xml"/><Relationship Id="rId17" Type="http://schemas.openxmlformats.org/officeDocument/2006/relationships/slide" Target="slide36.xml"/><Relationship Id="rId2" Type="http://schemas.openxmlformats.org/officeDocument/2006/relationships/slide" Target="slide33.xml"/><Relationship Id="rId16" Type="http://schemas.openxmlformats.org/officeDocument/2006/relationships/slide" Target="slide52.xml"/><Relationship Id="rId20" Type="http://schemas.openxmlformats.org/officeDocument/2006/relationships/slide" Target="slide51.xml"/><Relationship Id="rId1" Type="http://schemas.openxmlformats.org/officeDocument/2006/relationships/slideLayout" Target="../slideLayouts/slideLayout2.xml"/><Relationship Id="rId6" Type="http://schemas.openxmlformats.org/officeDocument/2006/relationships/slide" Target="slide53.xml"/><Relationship Id="rId11" Type="http://schemas.openxmlformats.org/officeDocument/2006/relationships/slide" Target="slide54.xml"/><Relationship Id="rId5" Type="http://schemas.openxmlformats.org/officeDocument/2006/relationships/slide" Target="slide48.xml"/><Relationship Id="rId15" Type="http://schemas.openxmlformats.org/officeDocument/2006/relationships/slide" Target="slide50.xml"/><Relationship Id="rId23" Type="http://schemas.openxmlformats.org/officeDocument/2006/relationships/slide" Target="slide47.xml"/><Relationship Id="rId10" Type="http://schemas.openxmlformats.org/officeDocument/2006/relationships/slide" Target="slide49.xml"/><Relationship Id="rId19" Type="http://schemas.openxmlformats.org/officeDocument/2006/relationships/slide" Target="slide46.xml"/><Relationship Id="rId4" Type="http://schemas.openxmlformats.org/officeDocument/2006/relationships/slide" Target="slide43.xml"/><Relationship Id="rId9" Type="http://schemas.openxmlformats.org/officeDocument/2006/relationships/slide" Target="slide44.xml"/><Relationship Id="rId14" Type="http://schemas.openxmlformats.org/officeDocument/2006/relationships/slide" Target="slide45.xml"/><Relationship Id="rId22" Type="http://schemas.openxmlformats.org/officeDocument/2006/relationships/slide" Target="slide42.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1.xml"/><Relationship Id="rId18" Type="http://schemas.openxmlformats.org/officeDocument/2006/relationships/slide" Target="slide12.xml"/><Relationship Id="rId26" Type="http://schemas.openxmlformats.org/officeDocument/2006/relationships/slide" Target="slide28.xml"/><Relationship Id="rId3" Type="http://schemas.openxmlformats.org/officeDocument/2006/relationships/slide" Target="slide9.xml"/><Relationship Id="rId21" Type="http://schemas.openxmlformats.org/officeDocument/2006/relationships/slide" Target="slide27.xml"/><Relationship Id="rId7" Type="http://schemas.openxmlformats.org/officeDocument/2006/relationships/slide" Target="slide5.xml"/><Relationship Id="rId12" Type="http://schemas.openxmlformats.org/officeDocument/2006/relationships/slide" Target="slide6.xml"/><Relationship Id="rId17" Type="http://schemas.openxmlformats.org/officeDocument/2006/relationships/slide" Target="slide7.xml"/><Relationship Id="rId25" Type="http://schemas.openxmlformats.org/officeDocument/2006/relationships/slide" Target="slide23.xml"/><Relationship Id="rId2" Type="http://schemas.openxmlformats.org/officeDocument/2006/relationships/slide" Target="slide4.xml"/><Relationship Id="rId16" Type="http://schemas.openxmlformats.org/officeDocument/2006/relationships/slide" Target="slide26.xml"/><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slide" Target="slide25.xml"/><Relationship Id="rId24" Type="http://schemas.openxmlformats.org/officeDocument/2006/relationships/slide" Target="slide18.xml"/><Relationship Id="rId5" Type="http://schemas.openxmlformats.org/officeDocument/2006/relationships/slide" Target="slide19.xml"/><Relationship Id="rId15" Type="http://schemas.openxmlformats.org/officeDocument/2006/relationships/slide" Target="slide21.xml"/><Relationship Id="rId23" Type="http://schemas.openxmlformats.org/officeDocument/2006/relationships/slide" Target="slide13.xml"/><Relationship Id="rId10" Type="http://schemas.openxmlformats.org/officeDocument/2006/relationships/slide" Target="slide20.xml"/><Relationship Id="rId19" Type="http://schemas.openxmlformats.org/officeDocument/2006/relationships/slide" Target="slide17.xml"/><Relationship Id="rId4" Type="http://schemas.openxmlformats.org/officeDocument/2006/relationships/slide" Target="slide14.xml"/><Relationship Id="rId9" Type="http://schemas.openxmlformats.org/officeDocument/2006/relationships/slide" Target="slide15.xml"/><Relationship Id="rId14" Type="http://schemas.openxmlformats.org/officeDocument/2006/relationships/slide" Target="slide16.xml"/><Relationship Id="rId22" Type="http://schemas.openxmlformats.org/officeDocument/2006/relationships/slide" Target="slide8.xml"/><Relationship Id="rId27" Type="http://schemas.openxmlformats.org/officeDocument/2006/relationships/slide" Target="slide29.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571500"/>
            <a:ext cx="8915399" cy="2262781"/>
          </a:xfrm>
        </p:spPr>
        <p:txBody>
          <a:bodyPr/>
          <a:lstStyle/>
          <a:p>
            <a:r>
              <a:rPr lang="en-US" dirty="0" smtClean="0"/>
              <a:t>CLS Jeopardy</a:t>
            </a:r>
            <a:endParaRPr lang="en-US" dirty="0"/>
          </a:p>
        </p:txBody>
      </p:sp>
      <p:sp>
        <p:nvSpPr>
          <p:cNvPr id="3" name="Subtitle 2"/>
          <p:cNvSpPr>
            <a:spLocks noGrp="1"/>
          </p:cNvSpPr>
          <p:nvPr>
            <p:ph type="subTitle" idx="1"/>
          </p:nvPr>
        </p:nvSpPr>
        <p:spPr/>
        <p:txBody>
          <a:bodyPr>
            <a:normAutofit/>
          </a:bodyPr>
          <a:lstStyle/>
          <a:p>
            <a:r>
              <a:rPr lang="en-US" sz="2400" dirty="0" smtClean="0"/>
              <a:t>Test Review</a:t>
            </a:r>
            <a:endParaRPr lang="en-US" sz="2400" dirty="0"/>
          </a:p>
        </p:txBody>
      </p:sp>
    </p:spTree>
    <p:extLst>
      <p:ext uri="{BB962C8B-B14F-4D97-AF65-F5344CB8AC3E}">
        <p14:creationId xmlns:p14="http://schemas.microsoft.com/office/powerpoint/2010/main" val="2257588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Bleeding $200</a:t>
            </a:r>
          </a:p>
        </p:txBody>
      </p:sp>
      <p:sp>
        <p:nvSpPr>
          <p:cNvPr id="3" name="Content Placeholder 2"/>
          <p:cNvSpPr>
            <a:spLocks noGrp="1"/>
          </p:cNvSpPr>
          <p:nvPr>
            <p:ph idx="1"/>
          </p:nvPr>
        </p:nvSpPr>
        <p:spPr/>
        <p:txBody>
          <a:bodyPr>
            <a:normAutofit/>
          </a:bodyPr>
          <a:lstStyle/>
          <a:p>
            <a:r>
              <a:rPr lang="en-US" sz="2400" dirty="0"/>
              <a:t>You are going to apply an improvised tourniquet band made from a muslin bandage.  Tourniquet band should be at least _______ wide when folded.</a:t>
            </a:r>
          </a:p>
          <a:p>
            <a:endParaRPr lang="en-US" sz="2400" dirty="0"/>
          </a:p>
          <a:p>
            <a:endParaRPr lang="en-US" sz="2400" dirty="0"/>
          </a:p>
        </p:txBody>
      </p:sp>
      <p:sp>
        <p:nvSpPr>
          <p:cNvPr id="4" name="Rectangle 3"/>
          <p:cNvSpPr/>
          <p:nvPr/>
        </p:nvSpPr>
        <p:spPr>
          <a:xfrm>
            <a:off x="2589212" y="4798814"/>
            <a:ext cx="2047355"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Two inches</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0570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Bleeding $300</a:t>
            </a:r>
          </a:p>
        </p:txBody>
      </p:sp>
      <p:sp>
        <p:nvSpPr>
          <p:cNvPr id="3" name="Content Placeholder 2"/>
          <p:cNvSpPr>
            <a:spLocks noGrp="1"/>
          </p:cNvSpPr>
          <p:nvPr>
            <p:ph idx="1"/>
          </p:nvPr>
        </p:nvSpPr>
        <p:spPr/>
        <p:txBody>
          <a:bodyPr>
            <a:normAutofit/>
          </a:bodyPr>
          <a:lstStyle/>
          <a:p>
            <a:r>
              <a:rPr lang="en-US" sz="2400" dirty="0"/>
              <a:t>A tourniquet has been applied to a casualty’s left leg. What do you do next?</a:t>
            </a:r>
          </a:p>
          <a:p>
            <a:endParaRPr lang="en-US" sz="2400" dirty="0"/>
          </a:p>
          <a:p>
            <a:endParaRPr lang="en-US" sz="2400" dirty="0"/>
          </a:p>
        </p:txBody>
      </p:sp>
      <p:sp>
        <p:nvSpPr>
          <p:cNvPr id="4" name="Rectangle 3"/>
          <p:cNvSpPr/>
          <p:nvPr/>
        </p:nvSpPr>
        <p:spPr>
          <a:xfrm>
            <a:off x="2589212" y="4270745"/>
            <a:ext cx="6096000" cy="1200329"/>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Write a “T” and the time of application in 24hr format on the casualty’s forehead.</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26631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Bleeding $400</a:t>
            </a:r>
          </a:p>
        </p:txBody>
      </p:sp>
      <p:sp>
        <p:nvSpPr>
          <p:cNvPr id="3" name="Content Placeholder 2"/>
          <p:cNvSpPr>
            <a:spLocks noGrp="1"/>
          </p:cNvSpPr>
          <p:nvPr>
            <p:ph idx="1"/>
          </p:nvPr>
        </p:nvSpPr>
        <p:spPr/>
        <p:txBody>
          <a:bodyPr>
            <a:normAutofit/>
          </a:bodyPr>
          <a:lstStyle/>
          <a:p>
            <a:r>
              <a:rPr lang="en-US" sz="2400" dirty="0"/>
              <a:t>How do you treat a casualty who was injured during an explosion and has a large twig sticking out from a wound? </a:t>
            </a:r>
          </a:p>
          <a:p>
            <a:endParaRPr lang="en-US" sz="2400" dirty="0"/>
          </a:p>
          <a:p>
            <a:endParaRPr lang="en-US" sz="2400" dirty="0"/>
          </a:p>
        </p:txBody>
      </p:sp>
      <p:sp>
        <p:nvSpPr>
          <p:cNvPr id="4" name="Rectangle 3"/>
          <p:cNvSpPr/>
          <p:nvPr/>
        </p:nvSpPr>
        <p:spPr>
          <a:xfrm>
            <a:off x="2589212" y="4338935"/>
            <a:ext cx="6096000" cy="1938992"/>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Apply an improvised bulky dressing around the twig to stabilize the object. Apply a supporting bandage over the bulky materials to hold materials in place.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96762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Bleeding $500</a:t>
            </a:r>
          </a:p>
        </p:txBody>
      </p:sp>
      <p:sp>
        <p:nvSpPr>
          <p:cNvPr id="3" name="Content Placeholder 2"/>
          <p:cNvSpPr>
            <a:spLocks noGrp="1"/>
          </p:cNvSpPr>
          <p:nvPr>
            <p:ph idx="1"/>
          </p:nvPr>
        </p:nvSpPr>
        <p:spPr/>
        <p:txBody>
          <a:bodyPr>
            <a:normAutofit/>
          </a:bodyPr>
          <a:lstStyle/>
          <a:p>
            <a:pPr>
              <a:buNone/>
            </a:pPr>
            <a:r>
              <a:rPr lang="en-US" sz="2400" dirty="0"/>
              <a:t>What does the following indicate and how do you treat it?</a:t>
            </a:r>
          </a:p>
          <a:p>
            <a:pPr>
              <a:buFont typeface="Arial" panose="020B0604020202020204" pitchFamily="34" charset="0"/>
              <a:buChar char="•"/>
            </a:pPr>
            <a:r>
              <a:rPr lang="en-US" sz="2400" dirty="0"/>
              <a:t>Skin below the pressure dressing becomes cool to the touch, bluish, or numb. </a:t>
            </a:r>
            <a:endParaRPr lang="en-US" sz="2400" dirty="0" smtClean="0"/>
          </a:p>
          <a:p>
            <a:pPr>
              <a:buFont typeface="Arial" panose="020B0604020202020204" pitchFamily="34" charset="0"/>
              <a:buChar char="•"/>
            </a:pPr>
            <a:r>
              <a:rPr lang="en-US" sz="2400" dirty="0" smtClean="0"/>
              <a:t> </a:t>
            </a:r>
            <a:r>
              <a:rPr lang="en-US" sz="2400" dirty="0"/>
              <a:t>Pulse below the pressure dressing in no longer present.</a:t>
            </a:r>
          </a:p>
          <a:p>
            <a:endParaRPr lang="en-US" sz="2400" dirty="0"/>
          </a:p>
          <a:p>
            <a:endParaRPr lang="en-US" sz="2400" dirty="0"/>
          </a:p>
        </p:txBody>
      </p:sp>
      <p:sp>
        <p:nvSpPr>
          <p:cNvPr id="4" name="Rectangle 3"/>
          <p:cNvSpPr/>
          <p:nvPr/>
        </p:nvSpPr>
        <p:spPr>
          <a:xfrm>
            <a:off x="2589212" y="5026075"/>
            <a:ext cx="6096000" cy="830997"/>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Indications that pressure dressing is too tight.  Loosen &amp; retie.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80523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$100</a:t>
            </a:r>
          </a:p>
        </p:txBody>
      </p:sp>
      <p:sp>
        <p:nvSpPr>
          <p:cNvPr id="3" name="Content Placeholder 2"/>
          <p:cNvSpPr>
            <a:spLocks noGrp="1"/>
          </p:cNvSpPr>
          <p:nvPr>
            <p:ph idx="1"/>
          </p:nvPr>
        </p:nvSpPr>
        <p:spPr/>
        <p:txBody>
          <a:bodyPr>
            <a:normAutofit/>
          </a:bodyPr>
          <a:lstStyle/>
          <a:p>
            <a:r>
              <a:rPr lang="en-US" sz="2400" dirty="0"/>
              <a:t>How do you position casualty to check for breathing?</a:t>
            </a:r>
          </a:p>
          <a:p>
            <a:endParaRPr lang="en-US" sz="2400" dirty="0"/>
          </a:p>
          <a:p>
            <a:endParaRPr lang="en-US" sz="2400" dirty="0"/>
          </a:p>
        </p:txBody>
      </p:sp>
      <p:sp>
        <p:nvSpPr>
          <p:cNvPr id="4" name="Rectangle 3"/>
          <p:cNvSpPr/>
          <p:nvPr/>
        </p:nvSpPr>
        <p:spPr>
          <a:xfrm>
            <a:off x="2589212" y="4022411"/>
            <a:ext cx="2868093"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On back (supine)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94382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$200</a:t>
            </a:r>
          </a:p>
        </p:txBody>
      </p:sp>
      <p:sp>
        <p:nvSpPr>
          <p:cNvPr id="3" name="Content Placeholder 2"/>
          <p:cNvSpPr>
            <a:spLocks noGrp="1"/>
          </p:cNvSpPr>
          <p:nvPr>
            <p:ph idx="1"/>
          </p:nvPr>
        </p:nvSpPr>
        <p:spPr/>
        <p:txBody>
          <a:bodyPr>
            <a:normAutofit/>
          </a:bodyPr>
          <a:lstStyle/>
          <a:p>
            <a:pPr>
              <a:buNone/>
            </a:pPr>
            <a:r>
              <a:rPr lang="en-US" sz="2400" dirty="0"/>
              <a:t>What is the proper way to check for breathing?</a:t>
            </a:r>
          </a:p>
          <a:p>
            <a:pPr lvl="1"/>
            <a:endParaRPr lang="en-US" sz="3200" b="1" u="sng" dirty="0"/>
          </a:p>
          <a:p>
            <a:endParaRPr lang="en-US" sz="2400" dirty="0"/>
          </a:p>
        </p:txBody>
      </p:sp>
      <p:sp>
        <p:nvSpPr>
          <p:cNvPr id="4" name="Rectangle 3"/>
          <p:cNvSpPr/>
          <p:nvPr/>
        </p:nvSpPr>
        <p:spPr>
          <a:xfrm>
            <a:off x="2589212" y="4022411"/>
            <a:ext cx="7286308" cy="1348061"/>
          </a:xfrm>
          <a:prstGeom prst="rect">
            <a:avLst/>
          </a:prstGeom>
        </p:spPr>
        <p:txBody>
          <a:bodyPr wrap="square">
            <a:spAutoFit/>
          </a:bodyPr>
          <a:lstStyle/>
          <a:p>
            <a:pPr marL="639763" lvl="1" indent="-273050">
              <a:spcBef>
                <a:spcPct val="20000"/>
              </a:spcBef>
              <a:buClr>
                <a:srgbClr val="FE8637"/>
              </a:buClr>
              <a:buSzPct val="80000"/>
              <a:buFont typeface="Wingdings 2" pitchFamily="18" charset="2"/>
              <a:buChar char=""/>
              <a:defRPr/>
            </a:pPr>
            <a:r>
              <a:rPr lang="en-US" sz="2400" b="1" u="sng" dirty="0">
                <a:solidFill>
                  <a:prstClr val="black"/>
                </a:solidFill>
                <a:latin typeface="Century Schoolbook"/>
              </a:rPr>
              <a:t>Look</a:t>
            </a:r>
            <a:r>
              <a:rPr lang="en-US" sz="2400" dirty="0">
                <a:solidFill>
                  <a:prstClr val="black"/>
                </a:solidFill>
                <a:latin typeface="Century Schoolbook"/>
              </a:rPr>
              <a:t> for the rise and fall of the chest</a:t>
            </a:r>
          </a:p>
          <a:p>
            <a:pPr marL="639763" lvl="1" indent="-273050">
              <a:spcBef>
                <a:spcPct val="20000"/>
              </a:spcBef>
              <a:buClr>
                <a:srgbClr val="FE8637"/>
              </a:buClr>
              <a:buSzPct val="80000"/>
              <a:buFont typeface="Wingdings 2" pitchFamily="18" charset="2"/>
              <a:buChar char=""/>
              <a:defRPr/>
            </a:pPr>
            <a:r>
              <a:rPr lang="en-US" sz="2400" b="1" u="sng" dirty="0">
                <a:solidFill>
                  <a:prstClr val="black"/>
                </a:solidFill>
                <a:latin typeface="Century Schoolbook"/>
              </a:rPr>
              <a:t>Listen</a:t>
            </a:r>
            <a:r>
              <a:rPr lang="en-US" sz="2400" dirty="0">
                <a:solidFill>
                  <a:prstClr val="black"/>
                </a:solidFill>
                <a:latin typeface="Century Schoolbook"/>
              </a:rPr>
              <a:t> for the breath</a:t>
            </a:r>
          </a:p>
          <a:p>
            <a:pPr marL="639763" lvl="1" indent="-273050">
              <a:spcBef>
                <a:spcPct val="20000"/>
              </a:spcBef>
              <a:buClr>
                <a:srgbClr val="FE8637"/>
              </a:buClr>
              <a:buSzPct val="80000"/>
              <a:buFont typeface="Wingdings 2" pitchFamily="18" charset="2"/>
              <a:buChar char=""/>
              <a:defRPr/>
            </a:pPr>
            <a:r>
              <a:rPr lang="en-US" sz="2400" b="1" u="sng" dirty="0">
                <a:solidFill>
                  <a:prstClr val="black"/>
                </a:solidFill>
                <a:latin typeface="Century Schoolbook"/>
              </a:rPr>
              <a:t>Feel</a:t>
            </a:r>
            <a:r>
              <a:rPr lang="en-US" sz="2400" dirty="0">
                <a:solidFill>
                  <a:prstClr val="black"/>
                </a:solidFill>
                <a:latin typeface="Century Schoolbook"/>
              </a:rPr>
              <a:t> for the breath on your face</a:t>
            </a:r>
            <a:endParaRPr lang="en-US" sz="2400" b="1" u="sng"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0548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$300</a:t>
            </a:r>
          </a:p>
        </p:txBody>
      </p:sp>
      <p:sp>
        <p:nvSpPr>
          <p:cNvPr id="3" name="Content Placeholder 2"/>
          <p:cNvSpPr>
            <a:spLocks noGrp="1"/>
          </p:cNvSpPr>
          <p:nvPr>
            <p:ph idx="1"/>
          </p:nvPr>
        </p:nvSpPr>
        <p:spPr/>
        <p:txBody>
          <a:bodyPr>
            <a:normAutofit/>
          </a:bodyPr>
          <a:lstStyle/>
          <a:p>
            <a:r>
              <a:rPr lang="en-US" sz="2400" dirty="0"/>
              <a:t>You find a Soldier who appears to be unconscious.  You are not in danger of enemy fire.  How do you check for </a:t>
            </a:r>
            <a:r>
              <a:rPr lang="en-US" sz="2400" b="1" dirty="0"/>
              <a:t>responsiveness</a:t>
            </a:r>
            <a:r>
              <a:rPr lang="en-US" sz="2400" dirty="0"/>
              <a:t>?</a:t>
            </a:r>
            <a:endParaRPr lang="en-US" sz="2400" u="sng" dirty="0"/>
          </a:p>
          <a:p>
            <a:pPr>
              <a:buNone/>
            </a:pPr>
            <a:endParaRPr lang="en-US" sz="2400" u="sng" dirty="0"/>
          </a:p>
          <a:p>
            <a:endParaRPr lang="en-US" sz="2400" dirty="0"/>
          </a:p>
        </p:txBody>
      </p:sp>
      <p:sp>
        <p:nvSpPr>
          <p:cNvPr id="4" name="Rectangle 3"/>
          <p:cNvSpPr/>
          <p:nvPr/>
        </p:nvSpPr>
        <p:spPr>
          <a:xfrm>
            <a:off x="2589212" y="4317415"/>
            <a:ext cx="6096000" cy="830997"/>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Gently shake shoulder and ask, “Are you okay?” in a loud, but calm voice.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59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$400</a:t>
            </a:r>
          </a:p>
        </p:txBody>
      </p:sp>
      <p:sp>
        <p:nvSpPr>
          <p:cNvPr id="3" name="Content Placeholder 2"/>
          <p:cNvSpPr>
            <a:spLocks noGrp="1"/>
          </p:cNvSpPr>
          <p:nvPr>
            <p:ph idx="1"/>
          </p:nvPr>
        </p:nvSpPr>
        <p:spPr/>
        <p:txBody>
          <a:bodyPr>
            <a:normAutofit/>
          </a:bodyPr>
          <a:lstStyle/>
          <a:p>
            <a:r>
              <a:rPr lang="en-US" sz="4000" dirty="0">
                <a:solidFill>
                  <a:srgbClr val="002060"/>
                </a:solidFill>
                <a:effectLst>
                  <a:outerShdw blurRad="38100" dist="38100" dir="2700000" algn="tl">
                    <a:srgbClr val="C0C0C0"/>
                  </a:outerShdw>
                </a:effectLst>
              </a:rPr>
              <a:t>DAILY DOUBLE</a:t>
            </a:r>
          </a:p>
          <a:p>
            <a:endParaRPr lang="en-US" sz="4000" dirty="0"/>
          </a:p>
        </p:txBody>
      </p:sp>
      <p:sp>
        <p:nvSpPr>
          <p:cNvPr id="4" name="Rectangle 3"/>
          <p:cNvSpPr/>
          <p:nvPr/>
        </p:nvSpPr>
        <p:spPr>
          <a:xfrm>
            <a:off x="2589212" y="3099081"/>
            <a:ext cx="6096000" cy="1569660"/>
          </a:xfrm>
          <a:prstGeom prst="rect">
            <a:avLst/>
          </a:prstGeom>
        </p:spPr>
        <p:txBody>
          <a:bodyPr>
            <a:spAutoFit/>
          </a:bodyPr>
          <a:lstStyle/>
          <a:p>
            <a:pPr>
              <a:defRPr/>
            </a:pPr>
            <a:r>
              <a:rPr lang="en-US" sz="2400" dirty="0"/>
              <a:t>What are the three indicators that a nasopharyngeal airway should be inserted into a casualty who is breathing on his own?</a:t>
            </a:r>
          </a:p>
        </p:txBody>
      </p:sp>
      <p:sp>
        <p:nvSpPr>
          <p:cNvPr id="5" name="Rectangle 4"/>
          <p:cNvSpPr/>
          <p:nvPr/>
        </p:nvSpPr>
        <p:spPr>
          <a:xfrm>
            <a:off x="2589212" y="4789978"/>
            <a:ext cx="6096000" cy="2086725"/>
          </a:xfrm>
          <a:prstGeom prst="rect">
            <a:avLst/>
          </a:prstGeom>
        </p:spPr>
        <p:txBody>
          <a:bodyPr>
            <a:spAutoFit/>
          </a:bodyPr>
          <a:lstStyle/>
          <a:p>
            <a:pPr marL="639763" lvl="1" indent="-273050">
              <a:spcBef>
                <a:spcPct val="20000"/>
              </a:spcBef>
              <a:buClr>
                <a:srgbClr val="FE8637"/>
              </a:buClr>
              <a:buSzPct val="80000"/>
              <a:buFont typeface="Wingdings 2" pitchFamily="18" charset="2"/>
              <a:buChar char=""/>
              <a:defRPr/>
            </a:pPr>
            <a:r>
              <a:rPr lang="en-US" sz="2400" dirty="0">
                <a:solidFill>
                  <a:prstClr val="black"/>
                </a:solidFill>
                <a:latin typeface="Century Schoolbook"/>
              </a:rPr>
              <a:t>Casualty is unconscious</a:t>
            </a:r>
          </a:p>
          <a:p>
            <a:pPr marL="639763" lvl="1" indent="-273050">
              <a:spcBef>
                <a:spcPct val="20000"/>
              </a:spcBef>
              <a:buClr>
                <a:srgbClr val="FE8637"/>
              </a:buClr>
              <a:buSzPct val="80000"/>
              <a:buFont typeface="Wingdings 2" pitchFamily="18" charset="2"/>
              <a:buChar char=""/>
              <a:defRPr/>
            </a:pPr>
            <a:r>
              <a:rPr lang="en-US" sz="2400" dirty="0">
                <a:solidFill>
                  <a:prstClr val="black"/>
                </a:solidFill>
                <a:latin typeface="Century Schoolbook"/>
              </a:rPr>
              <a:t>Casualty’s respiration rate is less than 2 breaths every 15 seconds</a:t>
            </a:r>
          </a:p>
          <a:p>
            <a:pPr marL="639763" lvl="1" indent="-273050">
              <a:spcBef>
                <a:spcPct val="20000"/>
              </a:spcBef>
              <a:buClr>
                <a:srgbClr val="FE8637"/>
              </a:buClr>
              <a:buSzPct val="80000"/>
              <a:buFont typeface="Wingdings 2" pitchFamily="18" charset="2"/>
              <a:buChar char=""/>
              <a:defRPr/>
            </a:pPr>
            <a:r>
              <a:rPr lang="en-US" sz="2400" dirty="0">
                <a:solidFill>
                  <a:prstClr val="black"/>
                </a:solidFill>
                <a:latin typeface="Century Schoolbook"/>
              </a:rPr>
              <a:t>Casualty is making snoring or gurgling sounds</a:t>
            </a:r>
            <a:endParaRPr lang="en-US" sz="2400" dirty="0">
              <a:solidFill>
                <a:prstClr val="black"/>
              </a:solidFill>
              <a:latin typeface="Century Schoolbook"/>
            </a:endParaRPr>
          </a:p>
        </p:txBody>
      </p:sp>
      <p:sp>
        <p:nvSpPr>
          <p:cNvPr id="6" name="Pentagon 5">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01073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$500</a:t>
            </a:r>
          </a:p>
        </p:txBody>
      </p:sp>
      <p:sp>
        <p:nvSpPr>
          <p:cNvPr id="3" name="Content Placeholder 2"/>
          <p:cNvSpPr>
            <a:spLocks noGrp="1"/>
          </p:cNvSpPr>
          <p:nvPr>
            <p:ph idx="1"/>
          </p:nvPr>
        </p:nvSpPr>
        <p:spPr/>
        <p:txBody>
          <a:bodyPr>
            <a:normAutofit/>
          </a:bodyPr>
          <a:lstStyle/>
          <a:p>
            <a:r>
              <a:rPr lang="en-US" sz="2400" dirty="0"/>
              <a:t>What is the rate for rescue breathing in adults?</a:t>
            </a:r>
          </a:p>
          <a:p>
            <a:endParaRPr lang="en-US" sz="2400" dirty="0"/>
          </a:p>
          <a:p>
            <a:endParaRPr lang="en-US" sz="2400" dirty="0"/>
          </a:p>
        </p:txBody>
      </p:sp>
      <p:sp>
        <p:nvSpPr>
          <p:cNvPr id="4" name="Rectangle 3"/>
          <p:cNvSpPr/>
          <p:nvPr/>
        </p:nvSpPr>
        <p:spPr>
          <a:xfrm>
            <a:off x="2589212" y="4022411"/>
            <a:ext cx="5790368"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1 breath every 5 seconds for 1 minute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67496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$100</a:t>
            </a:r>
          </a:p>
        </p:txBody>
      </p:sp>
      <p:sp>
        <p:nvSpPr>
          <p:cNvPr id="3" name="Content Placeholder 2"/>
          <p:cNvSpPr>
            <a:spLocks noGrp="1"/>
          </p:cNvSpPr>
          <p:nvPr>
            <p:ph idx="1"/>
          </p:nvPr>
        </p:nvSpPr>
        <p:spPr/>
        <p:txBody>
          <a:bodyPr>
            <a:normAutofit/>
          </a:bodyPr>
          <a:lstStyle/>
          <a:p>
            <a:r>
              <a:rPr lang="en-US" sz="2400" dirty="0"/>
              <a:t>Casualty has an open chest wound to the left side of his chest (entrance wound, no exit wound). He is conscious and alert. You have sealed and dressed the wound. Needle chest decompression is not required. What is the next step for treatment?</a:t>
            </a:r>
          </a:p>
          <a:p>
            <a:endParaRPr lang="en-US" sz="2400" dirty="0"/>
          </a:p>
          <a:p>
            <a:endParaRPr lang="en-US" sz="2400" dirty="0"/>
          </a:p>
        </p:txBody>
      </p:sp>
      <p:sp>
        <p:nvSpPr>
          <p:cNvPr id="4" name="Rectangle 3"/>
          <p:cNvSpPr/>
          <p:nvPr/>
        </p:nvSpPr>
        <p:spPr>
          <a:xfrm>
            <a:off x="2589212" y="4774615"/>
            <a:ext cx="6096000" cy="830997"/>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Position casualty on left side or sitting up with his back supported.</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60964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Rules for the Review</a:t>
            </a:r>
          </a:p>
        </p:txBody>
      </p:sp>
      <p:sp>
        <p:nvSpPr>
          <p:cNvPr id="3" name="Content Placeholder 2"/>
          <p:cNvSpPr>
            <a:spLocks noGrp="1"/>
          </p:cNvSpPr>
          <p:nvPr>
            <p:ph idx="1"/>
          </p:nvPr>
        </p:nvSpPr>
        <p:spPr/>
        <p:txBody>
          <a:bodyPr>
            <a:normAutofit/>
          </a:bodyPr>
          <a:lstStyle/>
          <a:p>
            <a:r>
              <a:rPr lang="en-US" sz="2800" dirty="0"/>
              <a:t>No arguing, the facilitator is the ultimate decider on any problems</a:t>
            </a:r>
          </a:p>
          <a:p>
            <a:r>
              <a:rPr lang="en-US" sz="2800" dirty="0"/>
              <a:t>Speak in a loud, but clear voice</a:t>
            </a:r>
          </a:p>
          <a:p>
            <a:r>
              <a:rPr lang="en-US" sz="2800" dirty="0"/>
              <a:t>Follow all instructions from the </a:t>
            </a:r>
            <a:r>
              <a:rPr lang="en-US" sz="2800" dirty="0" smtClean="0"/>
              <a:t>facilitator</a:t>
            </a:r>
            <a:endParaRPr lang="en-US" sz="2800" dirty="0"/>
          </a:p>
        </p:txBody>
      </p:sp>
    </p:spTree>
    <p:extLst>
      <p:ext uri="{BB962C8B-B14F-4D97-AF65-F5344CB8AC3E}">
        <p14:creationId xmlns:p14="http://schemas.microsoft.com/office/powerpoint/2010/main" val="1324749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$200</a:t>
            </a:r>
          </a:p>
        </p:txBody>
      </p:sp>
      <p:sp>
        <p:nvSpPr>
          <p:cNvPr id="3" name="Content Placeholder 2"/>
          <p:cNvSpPr>
            <a:spLocks noGrp="1"/>
          </p:cNvSpPr>
          <p:nvPr>
            <p:ph idx="1"/>
          </p:nvPr>
        </p:nvSpPr>
        <p:spPr/>
        <p:txBody>
          <a:bodyPr>
            <a:normAutofit/>
          </a:bodyPr>
          <a:lstStyle/>
          <a:p>
            <a:r>
              <a:rPr lang="en-US" sz="2400" dirty="0"/>
              <a:t>You are applying a plastic wrapper to seal an open chest wound. The casualty is unconscious. You should apply the plastic wrapper immediately after the casualty _____</a:t>
            </a:r>
          </a:p>
          <a:p>
            <a:endParaRPr lang="en-US" sz="2400" dirty="0"/>
          </a:p>
          <a:p>
            <a:endParaRPr lang="en-US" sz="2400" dirty="0"/>
          </a:p>
        </p:txBody>
      </p:sp>
      <p:sp>
        <p:nvSpPr>
          <p:cNvPr id="4" name="Rectangle 3"/>
          <p:cNvSpPr/>
          <p:nvPr/>
        </p:nvSpPr>
        <p:spPr>
          <a:xfrm>
            <a:off x="2589212" y="4844534"/>
            <a:ext cx="1600118"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Exhales</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76290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$300</a:t>
            </a:r>
          </a:p>
        </p:txBody>
      </p:sp>
      <p:sp>
        <p:nvSpPr>
          <p:cNvPr id="3" name="Content Placeholder 2"/>
          <p:cNvSpPr>
            <a:spLocks noGrp="1"/>
          </p:cNvSpPr>
          <p:nvPr>
            <p:ph idx="1"/>
          </p:nvPr>
        </p:nvSpPr>
        <p:spPr/>
        <p:txBody>
          <a:bodyPr>
            <a:normAutofit/>
          </a:bodyPr>
          <a:lstStyle/>
          <a:p>
            <a:r>
              <a:rPr lang="en-US" sz="2400" dirty="0"/>
              <a:t>Where is the insertion site to relieve tension pneumothorax?</a:t>
            </a:r>
          </a:p>
          <a:p>
            <a:endParaRPr lang="en-US" sz="2400" dirty="0"/>
          </a:p>
          <a:p>
            <a:endParaRPr lang="en-US" sz="2400" dirty="0"/>
          </a:p>
        </p:txBody>
      </p:sp>
      <p:sp>
        <p:nvSpPr>
          <p:cNvPr id="4" name="Rectangle 3"/>
          <p:cNvSpPr/>
          <p:nvPr/>
        </p:nvSpPr>
        <p:spPr>
          <a:xfrm>
            <a:off x="2589212" y="4022411"/>
            <a:ext cx="6096000" cy="830997"/>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Slightly above the third rib, second intercostal space, mid-</a:t>
            </a:r>
            <a:r>
              <a:rPr lang="en-US" sz="2400" dirty="0" err="1">
                <a:solidFill>
                  <a:prstClr val="black"/>
                </a:solidFill>
                <a:latin typeface="Century Schoolbook"/>
              </a:rPr>
              <a:t>clavicular</a:t>
            </a:r>
            <a:r>
              <a:rPr lang="en-US" sz="2400" dirty="0">
                <a:solidFill>
                  <a:prstClr val="black"/>
                </a:solidFill>
                <a:latin typeface="Century Schoolbook"/>
              </a:rPr>
              <a:t> </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5507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$400</a:t>
            </a:r>
          </a:p>
        </p:txBody>
      </p:sp>
      <p:sp>
        <p:nvSpPr>
          <p:cNvPr id="3" name="Content Placeholder 2"/>
          <p:cNvSpPr>
            <a:spLocks noGrp="1"/>
          </p:cNvSpPr>
          <p:nvPr>
            <p:ph idx="1"/>
          </p:nvPr>
        </p:nvSpPr>
        <p:spPr/>
        <p:txBody>
          <a:bodyPr>
            <a:normAutofit/>
          </a:bodyPr>
          <a:lstStyle/>
          <a:p>
            <a:r>
              <a:rPr lang="en-US" sz="2400" dirty="0"/>
              <a:t>Plastic wrapper or other airtight material used to seal an open chest wound must extend at least _______ beyond all edges of the penetrating wound.</a:t>
            </a:r>
          </a:p>
          <a:p>
            <a:endParaRPr lang="en-US" sz="2400" dirty="0"/>
          </a:p>
          <a:p>
            <a:endParaRPr lang="en-US" sz="2400" dirty="0"/>
          </a:p>
        </p:txBody>
      </p:sp>
      <p:sp>
        <p:nvSpPr>
          <p:cNvPr id="4" name="Rectangle 3"/>
          <p:cNvSpPr/>
          <p:nvPr/>
        </p:nvSpPr>
        <p:spPr>
          <a:xfrm>
            <a:off x="2589212" y="4707374"/>
            <a:ext cx="2047355"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Two inches</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638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Chest $500</a:t>
            </a:r>
          </a:p>
        </p:txBody>
      </p:sp>
      <p:sp>
        <p:nvSpPr>
          <p:cNvPr id="3" name="Content Placeholder 2"/>
          <p:cNvSpPr>
            <a:spLocks noGrp="1"/>
          </p:cNvSpPr>
          <p:nvPr>
            <p:ph idx="1"/>
          </p:nvPr>
        </p:nvSpPr>
        <p:spPr/>
        <p:txBody>
          <a:bodyPr>
            <a:normAutofit/>
          </a:bodyPr>
          <a:lstStyle/>
          <a:p>
            <a:r>
              <a:rPr lang="en-US" sz="2400" dirty="0" smtClean="0"/>
              <a:t>Casualty has an open chest wound (no exit wound).  What is the proper way to treat an open chest wound using an occlusive dressing?</a:t>
            </a:r>
          </a:p>
          <a:p>
            <a:pPr>
              <a:buNone/>
            </a:pPr>
            <a:endParaRPr lang="en-US" sz="2400" dirty="0"/>
          </a:p>
        </p:txBody>
      </p:sp>
      <p:sp>
        <p:nvSpPr>
          <p:cNvPr id="4" name="Rectangle 3"/>
          <p:cNvSpPr/>
          <p:nvPr/>
        </p:nvSpPr>
        <p:spPr>
          <a:xfrm>
            <a:off x="2589212" y="4661654"/>
            <a:ext cx="6965368"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Tape down all four sides of the plastic square.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8049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Potpourri $100</a:t>
            </a:r>
          </a:p>
        </p:txBody>
      </p:sp>
      <p:sp>
        <p:nvSpPr>
          <p:cNvPr id="3" name="Content Placeholder 2"/>
          <p:cNvSpPr>
            <a:spLocks noGrp="1"/>
          </p:cNvSpPr>
          <p:nvPr>
            <p:ph idx="1"/>
          </p:nvPr>
        </p:nvSpPr>
        <p:spPr/>
        <p:txBody>
          <a:bodyPr>
            <a:normAutofit/>
          </a:bodyPr>
          <a:lstStyle/>
          <a:p>
            <a:r>
              <a:rPr lang="en-US" sz="2400" dirty="0"/>
              <a:t>What is the primary duty as a combat lifesaver?</a:t>
            </a:r>
          </a:p>
          <a:p>
            <a:endParaRPr lang="en-US" sz="2400" dirty="0"/>
          </a:p>
        </p:txBody>
      </p:sp>
      <p:sp>
        <p:nvSpPr>
          <p:cNvPr id="4" name="Rectangle 3"/>
          <p:cNvSpPr/>
          <p:nvPr/>
        </p:nvSpPr>
        <p:spPr>
          <a:xfrm>
            <a:off x="2589212" y="4295894"/>
            <a:ext cx="2574744" cy="461665"/>
          </a:xfrm>
          <a:prstGeom prst="rect">
            <a:avLst/>
          </a:prstGeom>
        </p:spPr>
        <p:txBody>
          <a:bodyPr wrap="none">
            <a:spAutoFit/>
          </a:bodyPr>
          <a:lstStyle/>
          <a:p>
            <a:r>
              <a:rPr lang="en-US" sz="2400" dirty="0"/>
              <a:t>Combat mission</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3269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Potpourri $200</a:t>
            </a:r>
          </a:p>
        </p:txBody>
      </p:sp>
      <p:sp>
        <p:nvSpPr>
          <p:cNvPr id="3" name="Content Placeholder 2"/>
          <p:cNvSpPr>
            <a:spLocks noGrp="1"/>
          </p:cNvSpPr>
          <p:nvPr>
            <p:ph idx="1"/>
          </p:nvPr>
        </p:nvSpPr>
        <p:spPr/>
        <p:txBody>
          <a:bodyPr>
            <a:normAutofit/>
          </a:bodyPr>
          <a:lstStyle/>
          <a:p>
            <a:r>
              <a:rPr lang="en-US" sz="2400" dirty="0"/>
              <a:t>What is the only care that can be provided during care under fire?</a:t>
            </a:r>
          </a:p>
        </p:txBody>
      </p:sp>
      <p:sp>
        <p:nvSpPr>
          <p:cNvPr id="4" name="Rectangle 3"/>
          <p:cNvSpPr/>
          <p:nvPr/>
        </p:nvSpPr>
        <p:spPr>
          <a:xfrm>
            <a:off x="2589212" y="4501634"/>
            <a:ext cx="1749197" cy="461665"/>
          </a:xfrm>
          <a:prstGeom prst="rect">
            <a:avLst/>
          </a:prstGeom>
        </p:spPr>
        <p:txBody>
          <a:bodyPr wrap="none">
            <a:spAutoFit/>
          </a:bodyPr>
          <a:lstStyle/>
          <a:p>
            <a:r>
              <a:rPr lang="en-US" sz="2400" dirty="0"/>
              <a:t>Tourniquet</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81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Potpourri $300</a:t>
            </a:r>
          </a:p>
        </p:txBody>
      </p:sp>
      <p:sp>
        <p:nvSpPr>
          <p:cNvPr id="3" name="Content Placeholder 2"/>
          <p:cNvSpPr>
            <a:spLocks noGrp="1"/>
          </p:cNvSpPr>
          <p:nvPr>
            <p:ph idx="1"/>
          </p:nvPr>
        </p:nvSpPr>
        <p:spPr/>
        <p:txBody>
          <a:bodyPr>
            <a:normAutofit/>
          </a:bodyPr>
          <a:lstStyle/>
          <a:p>
            <a:r>
              <a:rPr lang="en-US" sz="2400" dirty="0"/>
              <a:t>You have controlled the bleeding from a wound on a casualty’s lower leg. Casualty has lost a good deal of blood. Skin appears to be pale, cool, and clammy. His breathing is faster than normal and he is agitated.  Casualty is suffering from ______</a:t>
            </a:r>
          </a:p>
          <a:p>
            <a:endParaRPr lang="en-US" sz="2400" dirty="0"/>
          </a:p>
        </p:txBody>
      </p:sp>
      <p:sp>
        <p:nvSpPr>
          <p:cNvPr id="4" name="Rectangle 3"/>
          <p:cNvSpPr/>
          <p:nvPr/>
        </p:nvSpPr>
        <p:spPr>
          <a:xfrm>
            <a:off x="2589212" y="5233154"/>
            <a:ext cx="1080745" cy="461665"/>
          </a:xfrm>
          <a:prstGeom prst="rect">
            <a:avLst/>
          </a:prstGeom>
        </p:spPr>
        <p:txBody>
          <a:bodyPr wrap="none">
            <a:spAutoFit/>
          </a:bodyPr>
          <a:lstStyle/>
          <a:p>
            <a:r>
              <a:rPr lang="en-US" sz="2400" dirty="0"/>
              <a:t>Shock</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43627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Potpourri $400</a:t>
            </a:r>
          </a:p>
        </p:txBody>
      </p:sp>
      <p:sp>
        <p:nvSpPr>
          <p:cNvPr id="3" name="Content Placeholder 2"/>
          <p:cNvSpPr>
            <a:spLocks noGrp="1"/>
          </p:cNvSpPr>
          <p:nvPr>
            <p:ph idx="1"/>
          </p:nvPr>
        </p:nvSpPr>
        <p:spPr/>
        <p:txBody>
          <a:bodyPr>
            <a:normAutofit/>
          </a:bodyPr>
          <a:lstStyle/>
          <a:p>
            <a:r>
              <a:rPr lang="en-US" sz="2400" dirty="0" smtClean="0"/>
              <a:t>Name the proper rule for tightening a tourniquet.</a:t>
            </a:r>
            <a:endParaRPr lang="en-US" sz="2400" dirty="0"/>
          </a:p>
        </p:txBody>
      </p:sp>
      <p:sp>
        <p:nvSpPr>
          <p:cNvPr id="4" name="Rectangle 3"/>
          <p:cNvSpPr/>
          <p:nvPr/>
        </p:nvSpPr>
        <p:spPr>
          <a:xfrm>
            <a:off x="2589212" y="4501634"/>
            <a:ext cx="7026282" cy="461665"/>
          </a:xfrm>
          <a:prstGeom prst="rect">
            <a:avLst/>
          </a:prstGeom>
        </p:spPr>
        <p:txBody>
          <a:bodyPr wrap="none">
            <a:spAutoFit/>
          </a:bodyPr>
          <a:lstStyle/>
          <a:p>
            <a:r>
              <a:rPr lang="en-US" sz="2400" dirty="0"/>
              <a:t>Tighten until bright red bleeding has stopped. </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85940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Potpourri $500</a:t>
            </a:r>
          </a:p>
        </p:txBody>
      </p:sp>
      <p:sp>
        <p:nvSpPr>
          <p:cNvPr id="3" name="Content Placeholder 2"/>
          <p:cNvSpPr>
            <a:spLocks noGrp="1"/>
          </p:cNvSpPr>
          <p:nvPr>
            <p:ph idx="1"/>
          </p:nvPr>
        </p:nvSpPr>
        <p:spPr/>
        <p:txBody>
          <a:bodyPr>
            <a:normAutofit/>
          </a:bodyPr>
          <a:lstStyle/>
          <a:p>
            <a:r>
              <a:rPr lang="en-US" sz="2400" dirty="0"/>
              <a:t>Which nostril is the nasopharyngeal airway inserted into first?</a:t>
            </a:r>
          </a:p>
          <a:p>
            <a:endParaRPr lang="en-US" sz="2400" dirty="0"/>
          </a:p>
        </p:txBody>
      </p:sp>
      <p:sp>
        <p:nvSpPr>
          <p:cNvPr id="4" name="Rectangle 3"/>
          <p:cNvSpPr/>
          <p:nvPr/>
        </p:nvSpPr>
        <p:spPr>
          <a:xfrm>
            <a:off x="2589212" y="4570214"/>
            <a:ext cx="2457724" cy="461665"/>
          </a:xfrm>
          <a:prstGeom prst="rect">
            <a:avLst/>
          </a:prstGeom>
        </p:spPr>
        <p:txBody>
          <a:bodyPr wrap="none">
            <a:spAutoFit/>
          </a:bodyPr>
          <a:lstStyle/>
          <a:p>
            <a:r>
              <a:rPr lang="en-US" sz="2400" dirty="0"/>
              <a:t>Casualty’s right</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12971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561412535"/>
              </p:ext>
            </p:extLst>
          </p:nvPr>
        </p:nvGraphicFramePr>
        <p:xfrm>
          <a:off x="0" y="0"/>
          <a:ext cx="12192000" cy="6858000"/>
        </p:xfrm>
        <a:graphic>
          <a:graphicData uri="http://schemas.openxmlformats.org/drawingml/2006/table">
            <a:tbl>
              <a:tblPr firstRow="1" bandRow="1">
                <a:tableStyleId>{5C22544A-7EE6-4342-B048-85BDC9FD1C3A}</a:tableStyleId>
              </a:tblPr>
              <a:tblGrid>
                <a:gridCol w="2438400"/>
                <a:gridCol w="2438400"/>
                <a:gridCol w="2438400"/>
                <a:gridCol w="2438400"/>
                <a:gridCol w="2438400"/>
              </a:tblGrid>
              <a:tr h="1143000">
                <a:tc>
                  <a:txBody>
                    <a:bodyPr/>
                    <a:lstStyle/>
                    <a:p>
                      <a:pPr algn="ctr"/>
                      <a:r>
                        <a:rPr lang="en-US" sz="1400" dirty="0" smtClean="0"/>
                        <a:t>Documentation</a:t>
                      </a:r>
                      <a:endParaRPr lang="en-US" sz="1400" dirty="0"/>
                    </a:p>
                  </a:txBody>
                  <a:tcPr/>
                </a:tc>
                <a:tc>
                  <a:txBody>
                    <a:bodyPr/>
                    <a:lstStyle/>
                    <a:p>
                      <a:pPr algn="ctr"/>
                      <a:r>
                        <a:rPr lang="en-US" sz="1400" dirty="0" smtClean="0"/>
                        <a:t>MEDEVAC</a:t>
                      </a:r>
                      <a:endParaRPr lang="en-US" sz="1400" dirty="0"/>
                    </a:p>
                  </a:txBody>
                  <a:tcPr/>
                </a:tc>
                <a:tc>
                  <a:txBody>
                    <a:bodyPr/>
                    <a:lstStyle/>
                    <a:p>
                      <a:pPr algn="ctr"/>
                      <a:r>
                        <a:rPr lang="en-US" sz="1400" dirty="0" smtClean="0"/>
                        <a:t>Tactical Casualty</a:t>
                      </a:r>
                      <a:r>
                        <a:rPr lang="en-US" sz="1400" baseline="0" dirty="0" smtClean="0"/>
                        <a:t> Movement</a:t>
                      </a:r>
                      <a:endParaRPr lang="en-US" sz="1400" dirty="0"/>
                    </a:p>
                  </a:txBody>
                  <a:tcPr/>
                </a:tc>
                <a:tc>
                  <a:txBody>
                    <a:bodyPr/>
                    <a:lstStyle/>
                    <a:p>
                      <a:pPr algn="ctr"/>
                      <a:r>
                        <a:rPr lang="en-US" sz="1400" dirty="0" smtClean="0"/>
                        <a:t>Evacuating a Casualty</a:t>
                      </a:r>
                      <a:endParaRPr lang="en-US" sz="1400" dirty="0"/>
                    </a:p>
                  </a:txBody>
                  <a:tcPr/>
                </a:tc>
                <a:tc>
                  <a:txBody>
                    <a:bodyPr/>
                    <a:lstStyle/>
                    <a:p>
                      <a:pPr algn="ctr"/>
                      <a:r>
                        <a:rPr lang="en-US" sz="1400" dirty="0" smtClean="0"/>
                        <a:t>Miscellaneous</a:t>
                      </a:r>
                      <a:endParaRPr lang="en-US" sz="1400" dirty="0"/>
                    </a:p>
                  </a:txBody>
                  <a:tcPr/>
                </a:tc>
              </a:tr>
              <a:tr h="1143000">
                <a:tc>
                  <a:txBody>
                    <a:bodyPr/>
                    <a:lstStyle/>
                    <a:p>
                      <a:pPr algn="ctr"/>
                      <a:r>
                        <a:rPr lang="en-US" b="1" u="sng" dirty="0" smtClean="0">
                          <a:hlinkClick r:id="rId2" action="ppaction://hlinksldjump"/>
                        </a:rPr>
                        <a:t>200</a:t>
                      </a:r>
                      <a:endParaRPr lang="en-US" b="1" u="sng" dirty="0"/>
                    </a:p>
                  </a:txBody>
                  <a:tcPr/>
                </a:tc>
                <a:tc>
                  <a:txBody>
                    <a:bodyPr/>
                    <a:lstStyle/>
                    <a:p>
                      <a:pPr algn="ctr"/>
                      <a:r>
                        <a:rPr lang="en-US" b="1" u="sng" dirty="0" smtClean="0">
                          <a:hlinkClick r:id="rId3" action="ppaction://hlinksldjump"/>
                        </a:rPr>
                        <a:t>200</a:t>
                      </a:r>
                      <a:endParaRPr lang="en-US" b="1" u="sng" dirty="0"/>
                    </a:p>
                  </a:txBody>
                  <a:tcPr/>
                </a:tc>
                <a:tc>
                  <a:txBody>
                    <a:bodyPr/>
                    <a:lstStyle/>
                    <a:p>
                      <a:pPr algn="ctr"/>
                      <a:r>
                        <a:rPr lang="en-US" b="1" u="sng" dirty="0" smtClean="0">
                          <a:hlinkClick r:id="rId4" action="ppaction://hlinksldjump"/>
                        </a:rPr>
                        <a:t>200</a:t>
                      </a:r>
                      <a:endParaRPr lang="en-US" b="1" u="sng" dirty="0"/>
                    </a:p>
                  </a:txBody>
                  <a:tcPr/>
                </a:tc>
                <a:tc>
                  <a:txBody>
                    <a:bodyPr/>
                    <a:lstStyle/>
                    <a:p>
                      <a:pPr algn="ctr"/>
                      <a:r>
                        <a:rPr lang="en-US" b="1" u="sng" dirty="0" smtClean="0">
                          <a:hlinkClick r:id="rId5" action="ppaction://hlinksldjump"/>
                        </a:rPr>
                        <a:t>200</a:t>
                      </a:r>
                      <a:endParaRPr lang="en-US" b="1" u="sng" dirty="0"/>
                    </a:p>
                  </a:txBody>
                  <a:tcPr/>
                </a:tc>
                <a:tc>
                  <a:txBody>
                    <a:bodyPr/>
                    <a:lstStyle/>
                    <a:p>
                      <a:pPr algn="ctr"/>
                      <a:r>
                        <a:rPr lang="en-US" b="1" u="sng" dirty="0" smtClean="0">
                          <a:hlinkClick r:id="rId6" action="ppaction://hlinksldjump"/>
                        </a:rPr>
                        <a:t>200</a:t>
                      </a:r>
                      <a:endParaRPr lang="en-US" b="1" u="sng" dirty="0"/>
                    </a:p>
                  </a:txBody>
                  <a:tcPr/>
                </a:tc>
              </a:tr>
              <a:tr h="1143000">
                <a:tc>
                  <a:txBody>
                    <a:bodyPr/>
                    <a:lstStyle/>
                    <a:p>
                      <a:pPr algn="ctr"/>
                      <a:r>
                        <a:rPr lang="en-US" b="1" u="sng" dirty="0" smtClean="0">
                          <a:hlinkClick r:id="rId7" action="ppaction://hlinksldjump"/>
                        </a:rPr>
                        <a:t>400</a:t>
                      </a:r>
                      <a:endParaRPr lang="en-US" b="1" u="sng" dirty="0"/>
                    </a:p>
                  </a:txBody>
                  <a:tcPr/>
                </a:tc>
                <a:tc>
                  <a:txBody>
                    <a:bodyPr/>
                    <a:lstStyle/>
                    <a:p>
                      <a:pPr algn="ctr"/>
                      <a:r>
                        <a:rPr lang="en-US" b="1" u="sng" dirty="0" smtClean="0">
                          <a:hlinkClick r:id="rId8" action="ppaction://hlinksldjump"/>
                        </a:rPr>
                        <a:t>400</a:t>
                      </a:r>
                      <a:endParaRPr lang="en-US" b="1" u="sng" dirty="0"/>
                    </a:p>
                  </a:txBody>
                  <a:tcPr/>
                </a:tc>
                <a:tc>
                  <a:txBody>
                    <a:bodyPr/>
                    <a:lstStyle/>
                    <a:p>
                      <a:pPr algn="ctr"/>
                      <a:r>
                        <a:rPr lang="en-US" b="1" u="sng" dirty="0" smtClean="0">
                          <a:hlinkClick r:id="rId9" action="ppaction://hlinksldjump"/>
                        </a:rPr>
                        <a:t>400</a:t>
                      </a:r>
                      <a:endParaRPr lang="en-US" b="1" u="sng" dirty="0"/>
                    </a:p>
                  </a:txBody>
                  <a:tcPr/>
                </a:tc>
                <a:tc>
                  <a:txBody>
                    <a:bodyPr/>
                    <a:lstStyle/>
                    <a:p>
                      <a:pPr algn="ctr"/>
                      <a:r>
                        <a:rPr lang="en-US" b="1" u="sng" dirty="0" smtClean="0">
                          <a:hlinkClick r:id="rId10" action="ppaction://hlinksldjump"/>
                        </a:rPr>
                        <a:t>400</a:t>
                      </a:r>
                      <a:endParaRPr lang="en-US" b="1" u="sng" dirty="0"/>
                    </a:p>
                  </a:txBody>
                  <a:tcPr/>
                </a:tc>
                <a:tc>
                  <a:txBody>
                    <a:bodyPr/>
                    <a:lstStyle/>
                    <a:p>
                      <a:pPr algn="ctr"/>
                      <a:r>
                        <a:rPr lang="en-US" b="1" u="sng" dirty="0" smtClean="0">
                          <a:hlinkClick r:id="rId11" action="ppaction://hlinksldjump"/>
                        </a:rPr>
                        <a:t>400</a:t>
                      </a:r>
                      <a:endParaRPr lang="en-US" b="1" u="sng" dirty="0"/>
                    </a:p>
                  </a:txBody>
                  <a:tcPr/>
                </a:tc>
              </a:tr>
              <a:tr h="1143000">
                <a:tc>
                  <a:txBody>
                    <a:bodyPr/>
                    <a:lstStyle/>
                    <a:p>
                      <a:pPr algn="ctr"/>
                      <a:r>
                        <a:rPr lang="en-US" b="1" u="sng" dirty="0" smtClean="0">
                          <a:hlinkClick r:id="rId12" action="ppaction://hlinksldjump"/>
                        </a:rPr>
                        <a:t>600</a:t>
                      </a:r>
                      <a:endParaRPr lang="en-US" b="1" u="sng" dirty="0"/>
                    </a:p>
                  </a:txBody>
                  <a:tcPr/>
                </a:tc>
                <a:tc>
                  <a:txBody>
                    <a:bodyPr/>
                    <a:lstStyle/>
                    <a:p>
                      <a:pPr algn="ctr"/>
                      <a:r>
                        <a:rPr lang="en-US" b="1" u="sng" dirty="0" smtClean="0">
                          <a:hlinkClick r:id="rId13" action="ppaction://hlinksldjump"/>
                        </a:rPr>
                        <a:t>600</a:t>
                      </a:r>
                      <a:endParaRPr lang="en-US" b="1" u="sng" dirty="0"/>
                    </a:p>
                  </a:txBody>
                  <a:tcPr/>
                </a:tc>
                <a:tc>
                  <a:txBody>
                    <a:bodyPr/>
                    <a:lstStyle/>
                    <a:p>
                      <a:pPr algn="ctr"/>
                      <a:r>
                        <a:rPr lang="en-US" b="1" u="sng" dirty="0" smtClean="0">
                          <a:hlinkClick r:id="rId14" action="ppaction://hlinksldjump"/>
                        </a:rPr>
                        <a:t>600</a:t>
                      </a:r>
                      <a:endParaRPr lang="en-US" b="1" u="sng" dirty="0"/>
                    </a:p>
                  </a:txBody>
                  <a:tcPr/>
                </a:tc>
                <a:tc>
                  <a:txBody>
                    <a:bodyPr/>
                    <a:lstStyle/>
                    <a:p>
                      <a:pPr algn="ctr"/>
                      <a:r>
                        <a:rPr lang="en-US" b="1" u="sng" dirty="0" smtClean="0">
                          <a:hlinkClick r:id="rId15" action="ppaction://hlinksldjump"/>
                        </a:rPr>
                        <a:t>600</a:t>
                      </a:r>
                      <a:endParaRPr lang="en-US" b="1" u="sng" dirty="0"/>
                    </a:p>
                  </a:txBody>
                  <a:tcPr/>
                </a:tc>
                <a:tc>
                  <a:txBody>
                    <a:bodyPr/>
                    <a:lstStyle/>
                    <a:p>
                      <a:pPr algn="ctr"/>
                      <a:r>
                        <a:rPr lang="en-US" b="1" u="sng" dirty="0" smtClean="0">
                          <a:hlinkClick r:id="rId16" action="ppaction://hlinksldjump"/>
                        </a:rPr>
                        <a:t>600</a:t>
                      </a:r>
                      <a:endParaRPr lang="en-US" b="1" u="sng" dirty="0"/>
                    </a:p>
                  </a:txBody>
                  <a:tcPr/>
                </a:tc>
              </a:tr>
              <a:tr h="1143000">
                <a:tc>
                  <a:txBody>
                    <a:bodyPr/>
                    <a:lstStyle/>
                    <a:p>
                      <a:pPr algn="ctr"/>
                      <a:r>
                        <a:rPr lang="en-US" b="1" u="sng" dirty="0" smtClean="0">
                          <a:hlinkClick r:id="rId17" action="ppaction://hlinksldjump"/>
                        </a:rPr>
                        <a:t>800</a:t>
                      </a:r>
                      <a:endParaRPr lang="en-US" b="1" u="sng" dirty="0"/>
                    </a:p>
                  </a:txBody>
                  <a:tcPr/>
                </a:tc>
                <a:tc>
                  <a:txBody>
                    <a:bodyPr/>
                    <a:lstStyle/>
                    <a:p>
                      <a:pPr algn="ctr"/>
                      <a:r>
                        <a:rPr lang="en-US" b="1" u="sng" dirty="0" smtClean="0">
                          <a:hlinkClick r:id="rId18" action="ppaction://hlinksldjump"/>
                        </a:rPr>
                        <a:t>800</a:t>
                      </a:r>
                      <a:endParaRPr lang="en-US" b="1" u="sng" dirty="0"/>
                    </a:p>
                  </a:txBody>
                  <a:tcPr/>
                </a:tc>
                <a:tc>
                  <a:txBody>
                    <a:bodyPr/>
                    <a:lstStyle/>
                    <a:p>
                      <a:pPr algn="ctr"/>
                      <a:r>
                        <a:rPr lang="en-US" b="1" u="sng" dirty="0" smtClean="0">
                          <a:hlinkClick r:id="rId19" action="ppaction://hlinksldjump"/>
                        </a:rPr>
                        <a:t>800</a:t>
                      </a:r>
                      <a:endParaRPr lang="en-US" b="1" u="sng" dirty="0"/>
                    </a:p>
                  </a:txBody>
                  <a:tcPr/>
                </a:tc>
                <a:tc>
                  <a:txBody>
                    <a:bodyPr/>
                    <a:lstStyle/>
                    <a:p>
                      <a:pPr algn="ctr"/>
                      <a:r>
                        <a:rPr lang="en-US" b="1" u="sng" dirty="0" smtClean="0">
                          <a:hlinkClick r:id="rId20" action="ppaction://hlinksldjump"/>
                        </a:rPr>
                        <a:t>800</a:t>
                      </a:r>
                      <a:endParaRPr lang="en-US" b="1" u="sng" dirty="0"/>
                    </a:p>
                  </a:txBody>
                  <a:tcPr/>
                </a:tc>
                <a:tc>
                  <a:txBody>
                    <a:bodyPr/>
                    <a:lstStyle/>
                    <a:p>
                      <a:pPr algn="ctr"/>
                      <a:r>
                        <a:rPr lang="en-US" b="1" u="sng" dirty="0" smtClean="0">
                          <a:hlinkClick r:id="rId6" action="ppaction://hlinksldjump"/>
                        </a:rPr>
                        <a:t>800</a:t>
                      </a:r>
                      <a:endParaRPr lang="en-US" b="1" u="sng" dirty="0"/>
                    </a:p>
                  </a:txBody>
                  <a:tcPr/>
                </a:tc>
              </a:tr>
              <a:tr h="1143000">
                <a:tc>
                  <a:txBody>
                    <a:bodyPr/>
                    <a:lstStyle/>
                    <a:p>
                      <a:pPr algn="ctr"/>
                      <a:r>
                        <a:rPr lang="en-US" b="1" u="sng" dirty="0" smtClean="0">
                          <a:hlinkClick r:id="rId21" action="ppaction://hlinksldjump"/>
                        </a:rPr>
                        <a:t>1000</a:t>
                      </a:r>
                      <a:endParaRPr lang="en-US" b="1" u="sng" dirty="0"/>
                    </a:p>
                  </a:txBody>
                  <a:tcPr/>
                </a:tc>
                <a:tc>
                  <a:txBody>
                    <a:bodyPr/>
                    <a:lstStyle/>
                    <a:p>
                      <a:pPr algn="ctr"/>
                      <a:r>
                        <a:rPr lang="en-US" b="1" u="sng" dirty="0" smtClean="0">
                          <a:hlinkClick r:id="rId22" action="ppaction://hlinksldjump"/>
                        </a:rPr>
                        <a:t>1000</a:t>
                      </a:r>
                      <a:endParaRPr lang="en-US" b="1" u="sng" dirty="0"/>
                    </a:p>
                  </a:txBody>
                  <a:tcPr/>
                </a:tc>
                <a:tc>
                  <a:txBody>
                    <a:bodyPr/>
                    <a:lstStyle/>
                    <a:p>
                      <a:pPr algn="ctr"/>
                      <a:r>
                        <a:rPr lang="en-US" b="1" u="sng" dirty="0" smtClean="0">
                          <a:hlinkClick r:id="rId23" action="ppaction://hlinksldjump"/>
                        </a:rPr>
                        <a:t>1000</a:t>
                      </a:r>
                      <a:endParaRPr lang="en-US" b="1" u="sng" dirty="0"/>
                    </a:p>
                  </a:txBody>
                  <a:tcPr/>
                </a:tc>
                <a:tc>
                  <a:txBody>
                    <a:bodyPr/>
                    <a:lstStyle/>
                    <a:p>
                      <a:pPr algn="ctr"/>
                      <a:r>
                        <a:rPr lang="en-US" b="1" u="sng" dirty="0" smtClean="0">
                          <a:hlinkClick r:id="rId16" action="ppaction://hlinksldjump"/>
                        </a:rPr>
                        <a:t>1000</a:t>
                      </a:r>
                      <a:endParaRPr lang="en-US" b="1" u="sng" dirty="0"/>
                    </a:p>
                  </a:txBody>
                  <a:tcPr/>
                </a:tc>
                <a:tc>
                  <a:txBody>
                    <a:bodyPr/>
                    <a:lstStyle/>
                    <a:p>
                      <a:pPr algn="ctr"/>
                      <a:r>
                        <a:rPr lang="en-US" b="1" u="sng" dirty="0" smtClean="0">
                          <a:hlinkClick r:id="rId11" action="ppaction://hlinksldjump"/>
                        </a:rPr>
                        <a:t>1000</a:t>
                      </a:r>
                      <a:endParaRPr lang="en-US" b="1" u="sng" dirty="0"/>
                    </a:p>
                  </a:txBody>
                  <a:tcPr/>
                </a:tc>
              </a:tr>
            </a:tbl>
          </a:graphicData>
        </a:graphic>
      </p:graphicFrame>
    </p:spTree>
    <p:extLst>
      <p:ext uri="{BB962C8B-B14F-4D97-AF65-F5344CB8AC3E}">
        <p14:creationId xmlns:p14="http://schemas.microsoft.com/office/powerpoint/2010/main" val="577363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301369232"/>
              </p:ext>
            </p:extLst>
          </p:nvPr>
        </p:nvGraphicFramePr>
        <p:xfrm>
          <a:off x="1" y="0"/>
          <a:ext cx="12192000" cy="6857999"/>
        </p:xfrm>
        <a:graphic>
          <a:graphicData uri="http://schemas.openxmlformats.org/drawingml/2006/table">
            <a:tbl>
              <a:tblPr firstRow="1" bandRow="1">
                <a:tableStyleId>{5C22544A-7EE6-4342-B048-85BDC9FD1C3A}</a:tableStyleId>
              </a:tblPr>
              <a:tblGrid>
                <a:gridCol w="2438400"/>
                <a:gridCol w="2415823"/>
                <a:gridCol w="2460977"/>
                <a:gridCol w="2438400"/>
                <a:gridCol w="2438400"/>
              </a:tblGrid>
              <a:tr h="1692003">
                <a:tc>
                  <a:txBody>
                    <a:bodyPr/>
                    <a:lstStyle/>
                    <a:p>
                      <a:pPr algn="ctr"/>
                      <a:r>
                        <a:rPr lang="en-US" sz="1600" dirty="0" smtClean="0"/>
                        <a:t>Tactical Combat Casualty Care</a:t>
                      </a:r>
                      <a:endParaRPr lang="en-US" sz="1600" dirty="0"/>
                    </a:p>
                  </a:txBody>
                  <a:tcPr/>
                </a:tc>
                <a:tc>
                  <a:txBody>
                    <a:bodyPr/>
                    <a:lstStyle/>
                    <a:p>
                      <a:pPr algn="ctr"/>
                      <a:r>
                        <a:rPr lang="en-US" sz="1600" smtClean="0"/>
                        <a:t>Bleeding</a:t>
                      </a:r>
                      <a:endParaRPr lang="en-US" sz="1600" dirty="0"/>
                    </a:p>
                  </a:txBody>
                  <a:tcPr/>
                </a:tc>
                <a:tc>
                  <a:txBody>
                    <a:bodyPr/>
                    <a:lstStyle/>
                    <a:p>
                      <a:pPr algn="ctr"/>
                      <a:r>
                        <a:rPr lang="en-US" sz="1600" dirty="0" smtClean="0"/>
                        <a:t>Airway</a:t>
                      </a:r>
                      <a:endParaRPr lang="en-US" sz="1600" dirty="0"/>
                    </a:p>
                  </a:txBody>
                  <a:tcPr/>
                </a:tc>
                <a:tc>
                  <a:txBody>
                    <a:bodyPr/>
                    <a:lstStyle/>
                    <a:p>
                      <a:pPr algn="ctr"/>
                      <a:r>
                        <a:rPr lang="en-US" sz="1600" smtClean="0"/>
                        <a:t>Chest</a:t>
                      </a:r>
                      <a:endParaRPr lang="en-US" sz="1600" dirty="0"/>
                    </a:p>
                  </a:txBody>
                  <a:tcPr/>
                </a:tc>
                <a:tc>
                  <a:txBody>
                    <a:bodyPr/>
                    <a:lstStyle/>
                    <a:p>
                      <a:pPr algn="ctr"/>
                      <a:r>
                        <a:rPr lang="en-US" sz="1600" smtClean="0"/>
                        <a:t>Potpourri</a:t>
                      </a:r>
                      <a:endParaRPr lang="en-US" sz="1600" dirty="0"/>
                    </a:p>
                  </a:txBody>
                  <a:tcPr/>
                </a:tc>
              </a:tr>
              <a:tr h="979176">
                <a:tc>
                  <a:txBody>
                    <a:bodyPr/>
                    <a:lstStyle/>
                    <a:p>
                      <a:pPr algn="ctr"/>
                      <a:r>
                        <a:rPr lang="en-US" b="1" u="sng" dirty="0" smtClean="0">
                          <a:hlinkClick r:id="rId2" action="ppaction://hlinksldjump"/>
                        </a:rPr>
                        <a:t>100</a:t>
                      </a:r>
                      <a:endParaRPr lang="en-US" b="1" u="sng" dirty="0"/>
                    </a:p>
                  </a:txBody>
                  <a:tcPr/>
                </a:tc>
                <a:tc>
                  <a:txBody>
                    <a:bodyPr/>
                    <a:lstStyle/>
                    <a:p>
                      <a:pPr algn="ctr"/>
                      <a:r>
                        <a:rPr lang="en-US" b="1" u="sng" dirty="0" smtClean="0">
                          <a:hlinkClick r:id="rId3" action="ppaction://hlinksldjump"/>
                        </a:rPr>
                        <a:t>100</a:t>
                      </a:r>
                      <a:endParaRPr lang="en-US" b="1" u="sng" dirty="0"/>
                    </a:p>
                  </a:txBody>
                  <a:tcPr/>
                </a:tc>
                <a:tc>
                  <a:txBody>
                    <a:bodyPr/>
                    <a:lstStyle/>
                    <a:p>
                      <a:pPr algn="ctr"/>
                      <a:r>
                        <a:rPr lang="en-US" b="1" u="sng" dirty="0" smtClean="0">
                          <a:hlinkClick r:id="rId4" action="ppaction://hlinksldjump"/>
                        </a:rPr>
                        <a:t>100</a:t>
                      </a:r>
                      <a:endParaRPr lang="en-US" b="1" u="sng" dirty="0"/>
                    </a:p>
                  </a:txBody>
                  <a:tcPr/>
                </a:tc>
                <a:tc>
                  <a:txBody>
                    <a:bodyPr/>
                    <a:lstStyle/>
                    <a:p>
                      <a:pPr algn="ctr"/>
                      <a:r>
                        <a:rPr lang="en-US" b="1" u="sng" dirty="0" smtClean="0">
                          <a:hlinkClick r:id="rId5" action="ppaction://hlinksldjump"/>
                        </a:rPr>
                        <a:t>100</a:t>
                      </a:r>
                      <a:endParaRPr lang="en-US" b="1" u="sng" dirty="0"/>
                    </a:p>
                  </a:txBody>
                  <a:tcPr/>
                </a:tc>
                <a:tc>
                  <a:txBody>
                    <a:bodyPr/>
                    <a:lstStyle/>
                    <a:p>
                      <a:pPr algn="ctr"/>
                      <a:r>
                        <a:rPr lang="en-US" b="1" u="sng" dirty="0" smtClean="0">
                          <a:hlinkClick r:id="rId6" action="ppaction://hlinksldjump"/>
                        </a:rPr>
                        <a:t>100</a:t>
                      </a:r>
                      <a:endParaRPr lang="en-US" b="1" u="sng" dirty="0"/>
                    </a:p>
                  </a:txBody>
                  <a:tcPr/>
                </a:tc>
              </a:tr>
              <a:tr h="911646">
                <a:tc>
                  <a:txBody>
                    <a:bodyPr/>
                    <a:lstStyle/>
                    <a:p>
                      <a:pPr algn="ctr"/>
                      <a:r>
                        <a:rPr lang="en-US" b="1" u="sng" dirty="0" smtClean="0">
                          <a:hlinkClick r:id="rId7" action="ppaction://hlinksldjump"/>
                        </a:rPr>
                        <a:t>200</a:t>
                      </a:r>
                      <a:endParaRPr lang="en-US" b="1" u="sng" dirty="0"/>
                    </a:p>
                  </a:txBody>
                  <a:tcPr/>
                </a:tc>
                <a:tc>
                  <a:txBody>
                    <a:bodyPr/>
                    <a:lstStyle/>
                    <a:p>
                      <a:pPr algn="ctr"/>
                      <a:r>
                        <a:rPr lang="en-US" b="1" u="sng" dirty="0" smtClean="0">
                          <a:hlinkClick r:id="rId8" action="ppaction://hlinksldjump"/>
                        </a:rPr>
                        <a:t>200</a:t>
                      </a:r>
                      <a:endParaRPr lang="en-US" b="1" u="sng" dirty="0"/>
                    </a:p>
                  </a:txBody>
                  <a:tcPr/>
                </a:tc>
                <a:tc>
                  <a:txBody>
                    <a:bodyPr/>
                    <a:lstStyle/>
                    <a:p>
                      <a:pPr algn="ctr"/>
                      <a:r>
                        <a:rPr lang="en-US" b="1" u="sng" dirty="0" smtClean="0">
                          <a:hlinkClick r:id="rId9" action="ppaction://hlinksldjump"/>
                        </a:rPr>
                        <a:t>200</a:t>
                      </a:r>
                      <a:endParaRPr lang="en-US" b="1" u="sng" dirty="0"/>
                    </a:p>
                  </a:txBody>
                  <a:tcPr/>
                </a:tc>
                <a:tc>
                  <a:txBody>
                    <a:bodyPr/>
                    <a:lstStyle/>
                    <a:p>
                      <a:pPr algn="ctr"/>
                      <a:r>
                        <a:rPr lang="en-US" b="1" u="sng" dirty="0" smtClean="0">
                          <a:hlinkClick r:id="rId10" action="ppaction://hlinksldjump"/>
                        </a:rPr>
                        <a:t>200</a:t>
                      </a:r>
                      <a:endParaRPr lang="en-US" b="1" u="sng" dirty="0"/>
                    </a:p>
                  </a:txBody>
                  <a:tcPr/>
                </a:tc>
                <a:tc>
                  <a:txBody>
                    <a:bodyPr/>
                    <a:lstStyle/>
                    <a:p>
                      <a:pPr algn="ctr"/>
                      <a:r>
                        <a:rPr lang="en-US" b="1" u="sng" dirty="0" smtClean="0">
                          <a:hlinkClick r:id="rId11" action="ppaction://hlinksldjump"/>
                        </a:rPr>
                        <a:t>200</a:t>
                      </a:r>
                      <a:endParaRPr lang="en-US" b="1" u="sng" dirty="0"/>
                    </a:p>
                  </a:txBody>
                  <a:tcPr/>
                </a:tc>
              </a:tr>
              <a:tr h="1012941">
                <a:tc>
                  <a:txBody>
                    <a:bodyPr/>
                    <a:lstStyle/>
                    <a:p>
                      <a:pPr algn="ctr"/>
                      <a:r>
                        <a:rPr lang="en-US" b="1" u="sng" dirty="0" smtClean="0">
                          <a:hlinkClick r:id="rId12" action="ppaction://hlinksldjump"/>
                        </a:rPr>
                        <a:t>300</a:t>
                      </a:r>
                      <a:endParaRPr lang="en-US" b="1" u="sng" dirty="0"/>
                    </a:p>
                  </a:txBody>
                  <a:tcPr/>
                </a:tc>
                <a:tc>
                  <a:txBody>
                    <a:bodyPr/>
                    <a:lstStyle/>
                    <a:p>
                      <a:pPr algn="ctr"/>
                      <a:r>
                        <a:rPr lang="en-US" b="1" u="sng" dirty="0" smtClean="0">
                          <a:hlinkClick r:id="rId13" action="ppaction://hlinksldjump"/>
                        </a:rPr>
                        <a:t>300</a:t>
                      </a:r>
                      <a:endParaRPr lang="en-US" b="1" u="sng" dirty="0"/>
                    </a:p>
                  </a:txBody>
                  <a:tcPr/>
                </a:tc>
                <a:tc>
                  <a:txBody>
                    <a:bodyPr/>
                    <a:lstStyle/>
                    <a:p>
                      <a:pPr algn="ctr"/>
                      <a:r>
                        <a:rPr lang="en-US" b="1" u="sng" dirty="0" smtClean="0">
                          <a:hlinkClick r:id="rId14" action="ppaction://hlinksldjump"/>
                        </a:rPr>
                        <a:t>300</a:t>
                      </a:r>
                      <a:endParaRPr lang="en-US" b="1" u="sng" dirty="0"/>
                    </a:p>
                  </a:txBody>
                  <a:tcPr/>
                </a:tc>
                <a:tc>
                  <a:txBody>
                    <a:bodyPr/>
                    <a:lstStyle/>
                    <a:p>
                      <a:pPr algn="ctr"/>
                      <a:r>
                        <a:rPr lang="en-US" b="1" u="sng" dirty="0" smtClean="0">
                          <a:hlinkClick r:id="rId15" action="ppaction://hlinksldjump"/>
                        </a:rPr>
                        <a:t>300</a:t>
                      </a:r>
                      <a:endParaRPr lang="en-US" b="1" u="sng" dirty="0"/>
                    </a:p>
                  </a:txBody>
                  <a:tcPr/>
                </a:tc>
                <a:tc>
                  <a:txBody>
                    <a:bodyPr/>
                    <a:lstStyle/>
                    <a:p>
                      <a:pPr algn="ctr"/>
                      <a:r>
                        <a:rPr lang="en-US" b="1" u="sng" dirty="0" smtClean="0">
                          <a:hlinkClick r:id="rId16" action="ppaction://hlinksldjump"/>
                        </a:rPr>
                        <a:t>300</a:t>
                      </a:r>
                      <a:endParaRPr lang="en-US" b="1" u="sng" dirty="0"/>
                    </a:p>
                  </a:txBody>
                  <a:tcPr/>
                </a:tc>
              </a:tr>
              <a:tr h="911646">
                <a:tc>
                  <a:txBody>
                    <a:bodyPr/>
                    <a:lstStyle/>
                    <a:p>
                      <a:pPr algn="ctr"/>
                      <a:r>
                        <a:rPr lang="en-US" b="1" u="sng" dirty="0" smtClean="0">
                          <a:hlinkClick r:id="rId17" action="ppaction://hlinksldjump"/>
                        </a:rPr>
                        <a:t>400</a:t>
                      </a:r>
                      <a:endParaRPr lang="en-US" b="1" u="sng" dirty="0"/>
                    </a:p>
                  </a:txBody>
                  <a:tcPr/>
                </a:tc>
                <a:tc>
                  <a:txBody>
                    <a:bodyPr/>
                    <a:lstStyle/>
                    <a:p>
                      <a:pPr algn="ctr"/>
                      <a:r>
                        <a:rPr lang="en-US" b="1" u="sng" dirty="0" smtClean="0">
                          <a:hlinkClick r:id="rId18" action="ppaction://hlinksldjump"/>
                        </a:rPr>
                        <a:t>400</a:t>
                      </a:r>
                      <a:endParaRPr lang="en-US" b="1" u="sng" dirty="0"/>
                    </a:p>
                  </a:txBody>
                  <a:tcPr/>
                </a:tc>
                <a:tc>
                  <a:txBody>
                    <a:bodyPr/>
                    <a:lstStyle/>
                    <a:p>
                      <a:pPr algn="ctr"/>
                      <a:r>
                        <a:rPr lang="en-US" b="1" u="sng" dirty="0" smtClean="0">
                          <a:hlinkClick r:id="rId19" action="ppaction://hlinksldjump"/>
                        </a:rPr>
                        <a:t>400</a:t>
                      </a:r>
                      <a:endParaRPr lang="en-US" b="1" u="sng" dirty="0"/>
                    </a:p>
                  </a:txBody>
                  <a:tcPr/>
                </a:tc>
                <a:tc>
                  <a:txBody>
                    <a:bodyPr/>
                    <a:lstStyle/>
                    <a:p>
                      <a:pPr algn="ctr"/>
                      <a:r>
                        <a:rPr lang="en-US" b="1" u="sng" dirty="0" smtClean="0">
                          <a:hlinkClick r:id="rId20" action="ppaction://hlinksldjump"/>
                        </a:rPr>
                        <a:t>400</a:t>
                      </a:r>
                      <a:endParaRPr lang="en-US" b="1" u="sng" dirty="0"/>
                    </a:p>
                  </a:txBody>
                  <a:tcPr/>
                </a:tc>
                <a:tc>
                  <a:txBody>
                    <a:bodyPr/>
                    <a:lstStyle/>
                    <a:p>
                      <a:pPr algn="ctr"/>
                      <a:r>
                        <a:rPr lang="en-US" b="1" u="sng" dirty="0" smtClean="0">
                          <a:hlinkClick r:id="rId21" action="ppaction://hlinksldjump"/>
                        </a:rPr>
                        <a:t>400</a:t>
                      </a:r>
                      <a:endParaRPr lang="en-US" b="1" u="sng" dirty="0"/>
                    </a:p>
                  </a:txBody>
                  <a:tcPr/>
                </a:tc>
              </a:tr>
              <a:tr h="1350587">
                <a:tc>
                  <a:txBody>
                    <a:bodyPr/>
                    <a:lstStyle/>
                    <a:p>
                      <a:pPr algn="ctr"/>
                      <a:r>
                        <a:rPr lang="en-US" b="1" u="sng" dirty="0" smtClean="0">
                          <a:hlinkClick r:id="rId22" action="ppaction://hlinksldjump"/>
                        </a:rPr>
                        <a:t>500</a:t>
                      </a:r>
                      <a:endParaRPr lang="en-US" b="1" u="sng" dirty="0"/>
                    </a:p>
                  </a:txBody>
                  <a:tcPr/>
                </a:tc>
                <a:tc>
                  <a:txBody>
                    <a:bodyPr/>
                    <a:lstStyle/>
                    <a:p>
                      <a:pPr algn="ctr"/>
                      <a:r>
                        <a:rPr lang="en-US" b="1" u="sng" dirty="0" smtClean="0">
                          <a:hlinkClick r:id="rId23" action="ppaction://hlinksldjump"/>
                        </a:rPr>
                        <a:t>500</a:t>
                      </a:r>
                      <a:endParaRPr lang="en-US" b="1" u="sng" dirty="0"/>
                    </a:p>
                  </a:txBody>
                  <a:tcPr/>
                </a:tc>
                <a:tc>
                  <a:txBody>
                    <a:bodyPr/>
                    <a:lstStyle/>
                    <a:p>
                      <a:pPr algn="ctr"/>
                      <a:r>
                        <a:rPr lang="en-US" b="1" u="sng" dirty="0" smtClean="0">
                          <a:hlinkClick r:id="rId24" action="ppaction://hlinksldjump"/>
                        </a:rPr>
                        <a:t>500</a:t>
                      </a:r>
                      <a:endParaRPr lang="en-US" b="1" u="sng" dirty="0"/>
                    </a:p>
                  </a:txBody>
                  <a:tcPr/>
                </a:tc>
                <a:tc>
                  <a:txBody>
                    <a:bodyPr/>
                    <a:lstStyle/>
                    <a:p>
                      <a:pPr algn="ctr"/>
                      <a:r>
                        <a:rPr lang="en-US" b="1" u="sng" dirty="0" smtClean="0">
                          <a:hlinkClick r:id="rId25" action="ppaction://hlinksldjump"/>
                        </a:rPr>
                        <a:t>500</a:t>
                      </a:r>
                      <a:endParaRPr lang="en-US" b="1" u="sng" dirty="0"/>
                    </a:p>
                  </a:txBody>
                  <a:tcPr/>
                </a:tc>
                <a:tc>
                  <a:txBody>
                    <a:bodyPr/>
                    <a:lstStyle/>
                    <a:p>
                      <a:pPr algn="ctr"/>
                      <a:r>
                        <a:rPr lang="en-US" b="1" u="sng" dirty="0" smtClean="0">
                          <a:hlinkClick r:id="rId26" action="ppaction://hlinksldjump"/>
                        </a:rPr>
                        <a:t>500</a:t>
                      </a:r>
                      <a:endParaRPr lang="en-US" b="1" u="sng" dirty="0"/>
                    </a:p>
                  </a:txBody>
                  <a:tcPr/>
                </a:tc>
              </a:tr>
            </a:tbl>
          </a:graphicData>
        </a:graphic>
      </p:graphicFrame>
      <p:sp>
        <p:nvSpPr>
          <p:cNvPr id="7" name="Pentagon 6">
            <a:hlinkClick r:id="rId27"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291011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$200</a:t>
            </a:r>
          </a:p>
        </p:txBody>
      </p:sp>
      <p:sp>
        <p:nvSpPr>
          <p:cNvPr id="3" name="Content Placeholder 2"/>
          <p:cNvSpPr>
            <a:spLocks noGrp="1"/>
          </p:cNvSpPr>
          <p:nvPr>
            <p:ph idx="1"/>
          </p:nvPr>
        </p:nvSpPr>
        <p:spPr/>
        <p:txBody>
          <a:bodyPr>
            <a:normAutofit/>
          </a:bodyPr>
          <a:lstStyle/>
          <a:p>
            <a:r>
              <a:rPr lang="en-US" sz="2400" dirty="0"/>
              <a:t>What is the proper format for entering date on the FMC?</a:t>
            </a:r>
          </a:p>
          <a:p>
            <a:endParaRPr lang="en-US" sz="2400" dirty="0"/>
          </a:p>
        </p:txBody>
      </p:sp>
      <p:sp>
        <p:nvSpPr>
          <p:cNvPr id="4" name="Rectangle 3"/>
          <p:cNvSpPr/>
          <p:nvPr/>
        </p:nvSpPr>
        <p:spPr>
          <a:xfrm>
            <a:off x="2589212" y="4022411"/>
            <a:ext cx="1657826" cy="461665"/>
          </a:xfrm>
          <a:prstGeom prst="rect">
            <a:avLst/>
          </a:prstGeom>
        </p:spPr>
        <p:txBody>
          <a:bodyPr wrap="none">
            <a:spAutoFit/>
          </a:bodyPr>
          <a:lstStyle/>
          <a:p>
            <a:r>
              <a:rPr lang="en-US" sz="2400" dirty="0"/>
              <a:t>YYMMDD </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2730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$400</a:t>
            </a:r>
          </a:p>
        </p:txBody>
      </p:sp>
      <p:sp>
        <p:nvSpPr>
          <p:cNvPr id="3" name="Content Placeholder 2"/>
          <p:cNvSpPr>
            <a:spLocks noGrp="1"/>
          </p:cNvSpPr>
          <p:nvPr>
            <p:ph idx="1"/>
          </p:nvPr>
        </p:nvSpPr>
        <p:spPr/>
        <p:txBody>
          <a:bodyPr>
            <a:normAutofit/>
          </a:bodyPr>
          <a:lstStyle/>
          <a:p>
            <a:r>
              <a:rPr lang="en-US" sz="2400" dirty="0"/>
              <a:t>Name the primary blocks of FMC.</a:t>
            </a:r>
          </a:p>
          <a:p>
            <a:endParaRPr lang="en-US" sz="2400" dirty="0"/>
          </a:p>
        </p:txBody>
      </p:sp>
      <p:sp>
        <p:nvSpPr>
          <p:cNvPr id="4" name="Rectangle 3"/>
          <p:cNvSpPr/>
          <p:nvPr/>
        </p:nvSpPr>
        <p:spPr>
          <a:xfrm>
            <a:off x="2589212" y="4387334"/>
            <a:ext cx="1883849" cy="461665"/>
          </a:xfrm>
          <a:prstGeom prst="rect">
            <a:avLst/>
          </a:prstGeom>
        </p:spPr>
        <p:txBody>
          <a:bodyPr wrap="none">
            <a:spAutoFit/>
          </a:bodyPr>
          <a:lstStyle/>
          <a:p>
            <a:r>
              <a:rPr lang="en-US" sz="2400" dirty="0"/>
              <a:t>1, 3, 4, 9, 11</a:t>
            </a:r>
          </a:p>
        </p:txBody>
      </p:sp>
      <p:sp>
        <p:nvSpPr>
          <p:cNvPr id="6" name="Pentagon 5">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57858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$600</a:t>
            </a:r>
          </a:p>
        </p:txBody>
      </p:sp>
      <p:sp>
        <p:nvSpPr>
          <p:cNvPr id="3" name="Content Placeholder 2"/>
          <p:cNvSpPr>
            <a:spLocks noGrp="1"/>
          </p:cNvSpPr>
          <p:nvPr>
            <p:ph idx="1"/>
          </p:nvPr>
        </p:nvSpPr>
        <p:spPr/>
        <p:txBody>
          <a:bodyPr>
            <a:normAutofit/>
          </a:bodyPr>
          <a:lstStyle/>
          <a:p>
            <a:r>
              <a:rPr lang="en-US" sz="4000" dirty="0">
                <a:solidFill>
                  <a:srgbClr val="00B050"/>
                </a:solidFill>
                <a:effectLst>
                  <a:outerShdw blurRad="38100" dist="38100" dir="2700000" algn="tl">
                    <a:srgbClr val="C0C0C0"/>
                  </a:outerShdw>
                </a:effectLst>
              </a:rPr>
              <a:t>DAILY DOUBLE</a:t>
            </a:r>
          </a:p>
          <a:p>
            <a:endParaRPr lang="en-US" sz="4000" dirty="0"/>
          </a:p>
        </p:txBody>
      </p:sp>
      <p:sp>
        <p:nvSpPr>
          <p:cNvPr id="4" name="Rectangle 3"/>
          <p:cNvSpPr/>
          <p:nvPr/>
        </p:nvSpPr>
        <p:spPr>
          <a:xfrm>
            <a:off x="2589212" y="3099081"/>
            <a:ext cx="6096000" cy="1569660"/>
          </a:xfrm>
          <a:prstGeom prst="rect">
            <a:avLst/>
          </a:prstGeom>
        </p:spPr>
        <p:txBody>
          <a:bodyPr>
            <a:spAutoFit/>
          </a:bodyPr>
          <a:lstStyle/>
          <a:p>
            <a:pPr>
              <a:defRPr/>
            </a:pPr>
            <a:r>
              <a:rPr lang="en-US" sz="2400" dirty="0"/>
              <a:t>What are the sections of a blank Tactical Combat Casualty Care Card that Soldier should complete before going into combat?</a:t>
            </a:r>
          </a:p>
        </p:txBody>
      </p:sp>
      <p:sp>
        <p:nvSpPr>
          <p:cNvPr id="5" name="Rectangle 4"/>
          <p:cNvSpPr/>
          <p:nvPr/>
        </p:nvSpPr>
        <p:spPr>
          <a:xfrm>
            <a:off x="2589212" y="5412265"/>
            <a:ext cx="3810659" cy="461665"/>
          </a:xfrm>
          <a:prstGeom prst="rect">
            <a:avLst/>
          </a:prstGeom>
        </p:spPr>
        <p:txBody>
          <a:bodyPr wrap="none">
            <a:spAutoFit/>
          </a:bodyPr>
          <a:lstStyle/>
          <a:p>
            <a:pPr>
              <a:defRPr/>
            </a:pPr>
            <a:r>
              <a:rPr lang="en-US" sz="2400" dirty="0"/>
              <a:t>Name/Unit and Allergies</a:t>
            </a:r>
          </a:p>
        </p:txBody>
      </p:sp>
      <p:sp>
        <p:nvSpPr>
          <p:cNvPr id="7" name="Pentagon 6">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19695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$800</a:t>
            </a:r>
          </a:p>
        </p:txBody>
      </p:sp>
      <p:sp>
        <p:nvSpPr>
          <p:cNvPr id="3" name="Content Placeholder 2"/>
          <p:cNvSpPr>
            <a:spLocks noGrp="1"/>
          </p:cNvSpPr>
          <p:nvPr>
            <p:ph idx="1"/>
          </p:nvPr>
        </p:nvSpPr>
        <p:spPr/>
        <p:txBody>
          <a:bodyPr>
            <a:normAutofit/>
          </a:bodyPr>
          <a:lstStyle/>
          <a:p>
            <a:r>
              <a:rPr lang="en-US" sz="2400" dirty="0"/>
              <a:t>What is the location for Tactical Combat Casualty Care Card after it is completed and casualty is being prepared for evacuation?</a:t>
            </a:r>
          </a:p>
          <a:p>
            <a:endParaRPr lang="en-US" sz="2400" dirty="0"/>
          </a:p>
        </p:txBody>
      </p:sp>
      <p:sp>
        <p:nvSpPr>
          <p:cNvPr id="4" name="Rectangle 3"/>
          <p:cNvSpPr/>
          <p:nvPr/>
        </p:nvSpPr>
        <p:spPr>
          <a:xfrm>
            <a:off x="2589212" y="4363135"/>
            <a:ext cx="6096000" cy="830997"/>
          </a:xfrm>
          <a:prstGeom prst="rect">
            <a:avLst/>
          </a:prstGeom>
        </p:spPr>
        <p:txBody>
          <a:bodyPr>
            <a:spAutoFit/>
          </a:bodyPr>
          <a:lstStyle/>
          <a:p>
            <a:r>
              <a:rPr lang="en-US" sz="2400" dirty="0"/>
              <a:t>Casualty’s pocket on upper left sleeve or casualty’s left trouser cargo pocket.</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89363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$1000</a:t>
            </a:r>
          </a:p>
        </p:txBody>
      </p:sp>
      <p:sp>
        <p:nvSpPr>
          <p:cNvPr id="3" name="Content Placeholder 2"/>
          <p:cNvSpPr>
            <a:spLocks noGrp="1"/>
          </p:cNvSpPr>
          <p:nvPr>
            <p:ph idx="1"/>
          </p:nvPr>
        </p:nvSpPr>
        <p:spPr/>
        <p:txBody>
          <a:bodyPr>
            <a:normAutofit/>
          </a:bodyPr>
          <a:lstStyle/>
          <a:p>
            <a:r>
              <a:rPr lang="en-US" sz="2400" dirty="0"/>
              <a:t>What is entered in the “First Responder’s Name” section of the Tactical Combat Casualty Care Card by the Combat Lifesaver If A Combat Medic Is Not available?</a:t>
            </a:r>
          </a:p>
          <a:p>
            <a:endParaRPr lang="en-US" sz="2400" dirty="0"/>
          </a:p>
        </p:txBody>
      </p:sp>
      <p:sp>
        <p:nvSpPr>
          <p:cNvPr id="4" name="Rectangle 3"/>
          <p:cNvSpPr/>
          <p:nvPr/>
        </p:nvSpPr>
        <p:spPr>
          <a:xfrm>
            <a:off x="2589212" y="4730234"/>
            <a:ext cx="3619902" cy="461665"/>
          </a:xfrm>
          <a:prstGeom prst="rect">
            <a:avLst/>
          </a:prstGeom>
        </p:spPr>
        <p:txBody>
          <a:bodyPr wrap="none">
            <a:spAutoFit/>
          </a:bodyPr>
          <a:lstStyle/>
          <a:p>
            <a:r>
              <a:rPr lang="en-US" sz="2400" dirty="0"/>
              <a:t>Printed name and rank</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4653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MEDEVAC $200</a:t>
            </a:r>
          </a:p>
        </p:txBody>
      </p:sp>
      <p:sp>
        <p:nvSpPr>
          <p:cNvPr id="3" name="Content Placeholder 2"/>
          <p:cNvSpPr>
            <a:spLocks noGrp="1"/>
          </p:cNvSpPr>
          <p:nvPr>
            <p:ph idx="1"/>
          </p:nvPr>
        </p:nvSpPr>
        <p:spPr/>
        <p:txBody>
          <a:bodyPr>
            <a:normAutofit/>
          </a:bodyPr>
          <a:lstStyle/>
          <a:p>
            <a:r>
              <a:rPr lang="en-US" sz="2400" dirty="0"/>
              <a:t>What information is needed to be transmitted before ambulance begins mission?</a:t>
            </a:r>
          </a:p>
          <a:p>
            <a:endParaRPr lang="en-US" sz="2400" dirty="0"/>
          </a:p>
        </p:txBody>
      </p:sp>
      <p:sp>
        <p:nvSpPr>
          <p:cNvPr id="4" name="Rectangle 3"/>
          <p:cNvSpPr/>
          <p:nvPr/>
        </p:nvSpPr>
        <p:spPr>
          <a:xfrm>
            <a:off x="2589212" y="4501634"/>
            <a:ext cx="1423788" cy="461665"/>
          </a:xfrm>
          <a:prstGeom prst="rect">
            <a:avLst/>
          </a:prstGeom>
        </p:spPr>
        <p:txBody>
          <a:bodyPr wrap="none">
            <a:spAutoFit/>
          </a:bodyPr>
          <a:lstStyle/>
          <a:p>
            <a:r>
              <a:rPr lang="en-US" sz="2400" dirty="0"/>
              <a:t>Lines 1-5</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9523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MEDAVAC $400</a:t>
            </a:r>
          </a:p>
        </p:txBody>
      </p:sp>
      <p:sp>
        <p:nvSpPr>
          <p:cNvPr id="3" name="Content Placeholder 2"/>
          <p:cNvSpPr>
            <a:spLocks noGrp="1"/>
          </p:cNvSpPr>
          <p:nvPr>
            <p:ph idx="1"/>
          </p:nvPr>
        </p:nvSpPr>
        <p:spPr/>
        <p:txBody>
          <a:bodyPr>
            <a:normAutofit/>
          </a:bodyPr>
          <a:lstStyle/>
          <a:p>
            <a:r>
              <a:rPr lang="en-US" sz="2400" dirty="0" smtClean="0"/>
              <a:t>What is the </a:t>
            </a:r>
            <a:r>
              <a:rPr lang="en-US" sz="2400" dirty="0" err="1" smtClean="0"/>
              <a:t>proword</a:t>
            </a:r>
            <a:r>
              <a:rPr lang="en-US" sz="2400" dirty="0" smtClean="0"/>
              <a:t> used to separate more than one type or precedence of a MEDEVAC request?</a:t>
            </a:r>
          </a:p>
          <a:p>
            <a:endParaRPr lang="en-US" sz="2400" dirty="0"/>
          </a:p>
        </p:txBody>
      </p:sp>
      <p:sp>
        <p:nvSpPr>
          <p:cNvPr id="4" name="Rectangle 3"/>
          <p:cNvSpPr/>
          <p:nvPr/>
        </p:nvSpPr>
        <p:spPr>
          <a:xfrm>
            <a:off x="2589212" y="4501634"/>
            <a:ext cx="1122423" cy="461665"/>
          </a:xfrm>
          <a:prstGeom prst="rect">
            <a:avLst/>
          </a:prstGeom>
        </p:spPr>
        <p:txBody>
          <a:bodyPr wrap="none">
            <a:spAutoFit/>
          </a:bodyPr>
          <a:lstStyle/>
          <a:p>
            <a:r>
              <a:rPr lang="en-US" sz="2400" dirty="0"/>
              <a:t>BREAK</a:t>
            </a:r>
            <a:endParaRPr lang="en-US" dirty="0"/>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43670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MEDEVAC $600</a:t>
            </a:r>
          </a:p>
        </p:txBody>
      </p:sp>
      <p:sp>
        <p:nvSpPr>
          <p:cNvPr id="3" name="Content Placeholder 2"/>
          <p:cNvSpPr>
            <a:spLocks noGrp="1"/>
          </p:cNvSpPr>
          <p:nvPr>
            <p:ph idx="1"/>
          </p:nvPr>
        </p:nvSpPr>
        <p:spPr/>
        <p:txBody>
          <a:bodyPr>
            <a:normAutofit/>
          </a:bodyPr>
          <a:lstStyle/>
          <a:p>
            <a:r>
              <a:rPr lang="en-US" sz="2400" dirty="0"/>
              <a:t>Which line of war-time 9-line MEDEVAC request is not transmitted, if not applicable?</a:t>
            </a:r>
          </a:p>
          <a:p>
            <a:endParaRPr lang="en-US" sz="2400" dirty="0"/>
          </a:p>
        </p:txBody>
      </p:sp>
      <p:sp>
        <p:nvSpPr>
          <p:cNvPr id="4" name="Rectangle 3"/>
          <p:cNvSpPr/>
          <p:nvPr/>
        </p:nvSpPr>
        <p:spPr>
          <a:xfrm>
            <a:off x="2589212" y="4227314"/>
            <a:ext cx="4349268" cy="461665"/>
          </a:xfrm>
          <a:prstGeom prst="rect">
            <a:avLst/>
          </a:prstGeom>
        </p:spPr>
        <p:txBody>
          <a:bodyPr wrap="none">
            <a:spAutoFit/>
          </a:bodyPr>
          <a:lstStyle/>
          <a:p>
            <a:r>
              <a:rPr lang="en-US" sz="2400" dirty="0"/>
              <a:t>Line 9 – NBC Contamination</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4157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MEDEVAC $800</a:t>
            </a:r>
          </a:p>
        </p:txBody>
      </p:sp>
      <p:sp>
        <p:nvSpPr>
          <p:cNvPr id="3" name="Content Placeholder 2"/>
          <p:cNvSpPr>
            <a:spLocks noGrp="1"/>
          </p:cNvSpPr>
          <p:nvPr>
            <p:ph idx="1"/>
          </p:nvPr>
        </p:nvSpPr>
        <p:spPr/>
        <p:txBody>
          <a:bodyPr>
            <a:normAutofit/>
          </a:bodyPr>
          <a:lstStyle/>
          <a:p>
            <a:r>
              <a:rPr lang="en-US" sz="2400" dirty="0"/>
              <a:t>True or False : The same 9 line format is used to request evacuation for both air and ground ambulances.</a:t>
            </a:r>
          </a:p>
          <a:p>
            <a:endParaRPr lang="en-US" sz="2400" dirty="0"/>
          </a:p>
        </p:txBody>
      </p:sp>
      <p:sp>
        <p:nvSpPr>
          <p:cNvPr id="4" name="Rectangle 3"/>
          <p:cNvSpPr/>
          <p:nvPr/>
        </p:nvSpPr>
        <p:spPr>
          <a:xfrm>
            <a:off x="2589212" y="4387334"/>
            <a:ext cx="797013" cy="461665"/>
          </a:xfrm>
          <a:prstGeom prst="rect">
            <a:avLst/>
          </a:prstGeom>
        </p:spPr>
        <p:txBody>
          <a:bodyPr wrap="none">
            <a:spAutoFit/>
          </a:bodyPr>
          <a:lstStyle/>
          <a:p>
            <a:r>
              <a:rPr lang="en-US" sz="2400" dirty="0"/>
              <a:t>True</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4526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MEDEVAC $1000</a:t>
            </a:r>
          </a:p>
        </p:txBody>
      </p:sp>
      <p:sp>
        <p:nvSpPr>
          <p:cNvPr id="3" name="Content Placeholder 2"/>
          <p:cNvSpPr>
            <a:spLocks noGrp="1"/>
          </p:cNvSpPr>
          <p:nvPr>
            <p:ph idx="1"/>
          </p:nvPr>
        </p:nvSpPr>
        <p:spPr/>
        <p:txBody>
          <a:bodyPr>
            <a:normAutofit/>
          </a:bodyPr>
          <a:lstStyle/>
          <a:p>
            <a:r>
              <a:rPr lang="en-US" sz="2400" dirty="0"/>
              <a:t>Priority casualty should be evacuated within ______ hours.</a:t>
            </a:r>
          </a:p>
          <a:p>
            <a:endParaRPr lang="en-US" sz="2400" dirty="0"/>
          </a:p>
        </p:txBody>
      </p:sp>
      <p:sp>
        <p:nvSpPr>
          <p:cNvPr id="4" name="Rectangle 3"/>
          <p:cNvSpPr/>
          <p:nvPr/>
        </p:nvSpPr>
        <p:spPr>
          <a:xfrm>
            <a:off x="2589212" y="4455914"/>
            <a:ext cx="1229824" cy="461665"/>
          </a:xfrm>
          <a:prstGeom prst="rect">
            <a:avLst/>
          </a:prstGeom>
        </p:spPr>
        <p:txBody>
          <a:bodyPr wrap="none">
            <a:spAutoFit/>
          </a:bodyPr>
          <a:lstStyle/>
          <a:p>
            <a:r>
              <a:rPr lang="en-US" sz="2400" dirty="0"/>
              <a:t>4 hours</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341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Combat Casualty Care $100</a:t>
            </a:r>
          </a:p>
        </p:txBody>
      </p:sp>
      <p:sp>
        <p:nvSpPr>
          <p:cNvPr id="3" name="Content Placeholder 2"/>
          <p:cNvSpPr>
            <a:spLocks noGrp="1"/>
          </p:cNvSpPr>
          <p:nvPr>
            <p:ph idx="1"/>
          </p:nvPr>
        </p:nvSpPr>
        <p:spPr/>
        <p:txBody>
          <a:bodyPr/>
          <a:lstStyle/>
          <a:p>
            <a:r>
              <a:rPr lang="en-US" sz="2800" dirty="0"/>
              <a:t>Name the three phases of tactical combat casualty care.</a:t>
            </a:r>
          </a:p>
          <a:p>
            <a:endParaRPr lang="en-US" dirty="0"/>
          </a:p>
          <a:p>
            <a:pPr marL="273050" indent="-273050">
              <a:spcBef>
                <a:spcPts val="600"/>
              </a:spcBef>
              <a:buClr>
                <a:srgbClr val="FE8637"/>
              </a:buClr>
              <a:buSzPct val="70000"/>
              <a:buFont typeface="Wingdings" pitchFamily="2" charset="2"/>
              <a:buChar char=""/>
              <a:defRPr/>
            </a:pPr>
            <a:r>
              <a:rPr lang="en-US" sz="2800" dirty="0">
                <a:solidFill>
                  <a:prstClr val="black"/>
                </a:solidFill>
                <a:latin typeface="Century Schoolbook"/>
              </a:rPr>
              <a:t>Care Under Fire</a:t>
            </a:r>
          </a:p>
          <a:p>
            <a:pPr marL="273050" indent="-273050">
              <a:spcBef>
                <a:spcPts val="600"/>
              </a:spcBef>
              <a:buClr>
                <a:srgbClr val="FE8637"/>
              </a:buClr>
              <a:buSzPct val="70000"/>
              <a:buFont typeface="Wingdings" pitchFamily="2" charset="2"/>
              <a:buChar char=""/>
              <a:defRPr/>
            </a:pPr>
            <a:r>
              <a:rPr lang="en-US" sz="2800" dirty="0">
                <a:solidFill>
                  <a:prstClr val="black"/>
                </a:solidFill>
                <a:latin typeface="Century Schoolbook"/>
              </a:rPr>
              <a:t>Tactical Field Care</a:t>
            </a:r>
          </a:p>
          <a:p>
            <a:pPr marL="273050" indent="-273050">
              <a:spcBef>
                <a:spcPts val="600"/>
              </a:spcBef>
              <a:buClr>
                <a:srgbClr val="FE8637"/>
              </a:buClr>
              <a:buSzPct val="70000"/>
              <a:buFont typeface="Wingdings" pitchFamily="2" charset="2"/>
              <a:buChar char=""/>
              <a:defRPr/>
            </a:pPr>
            <a:r>
              <a:rPr lang="en-US" sz="2800" dirty="0">
                <a:solidFill>
                  <a:prstClr val="black"/>
                </a:solidFill>
                <a:latin typeface="Century Schoolbook"/>
              </a:rPr>
              <a:t>Tactical Evacuation Care</a:t>
            </a:r>
          </a:p>
          <a:p>
            <a:pPr>
              <a:defRPr/>
            </a:pPr>
            <a:endParaRPr lang="en-US" dirty="0"/>
          </a:p>
          <a:p>
            <a:endParaRPr lang="en-US" dirty="0"/>
          </a:p>
        </p:txBody>
      </p:sp>
      <p:sp>
        <p:nvSpPr>
          <p:cNvPr id="4" name="Pentagon 3">
            <a:hlinkClick r:id="rId2" action="ppaction://hlinksldjump"/>
          </p:cNvPr>
          <p:cNvSpPr/>
          <p:nvPr/>
        </p:nvSpPr>
        <p:spPr>
          <a:xfrm>
            <a:off x="11015662" y="6139822"/>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26239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Casualty Movement $200</a:t>
            </a:r>
          </a:p>
        </p:txBody>
      </p:sp>
      <p:sp>
        <p:nvSpPr>
          <p:cNvPr id="3" name="Content Placeholder 2"/>
          <p:cNvSpPr>
            <a:spLocks noGrp="1"/>
          </p:cNvSpPr>
          <p:nvPr>
            <p:ph idx="1"/>
          </p:nvPr>
        </p:nvSpPr>
        <p:spPr/>
        <p:txBody>
          <a:bodyPr>
            <a:normAutofit/>
          </a:bodyPr>
          <a:lstStyle/>
          <a:p>
            <a:r>
              <a:rPr lang="en-US" sz="2400" dirty="0"/>
              <a:t>Manual drags are used to move a casualty for a _______ distance.</a:t>
            </a:r>
          </a:p>
          <a:p>
            <a:endParaRPr lang="en-US" sz="2400" dirty="0"/>
          </a:p>
        </p:txBody>
      </p:sp>
      <p:sp>
        <p:nvSpPr>
          <p:cNvPr id="4" name="Rectangle 3"/>
          <p:cNvSpPr/>
          <p:nvPr/>
        </p:nvSpPr>
        <p:spPr>
          <a:xfrm>
            <a:off x="2589212" y="4341614"/>
            <a:ext cx="925253" cy="461665"/>
          </a:xfrm>
          <a:prstGeom prst="rect">
            <a:avLst/>
          </a:prstGeom>
        </p:spPr>
        <p:txBody>
          <a:bodyPr wrap="none">
            <a:spAutoFit/>
          </a:bodyPr>
          <a:lstStyle/>
          <a:p>
            <a:r>
              <a:rPr lang="en-US" sz="2400" dirty="0"/>
              <a:t>Short</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1029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Casualty Movement $400</a:t>
            </a:r>
          </a:p>
        </p:txBody>
      </p:sp>
      <p:sp>
        <p:nvSpPr>
          <p:cNvPr id="3" name="Content Placeholder 2"/>
          <p:cNvSpPr>
            <a:spLocks noGrp="1"/>
          </p:cNvSpPr>
          <p:nvPr>
            <p:ph idx="1"/>
          </p:nvPr>
        </p:nvSpPr>
        <p:spPr/>
        <p:txBody>
          <a:bodyPr>
            <a:normAutofit/>
          </a:bodyPr>
          <a:lstStyle/>
          <a:p>
            <a:r>
              <a:rPr lang="en-US" sz="2400" dirty="0"/>
              <a:t>The preferred one-person carry for moving a conscious casualty in full gear to a place of safety is the _____ </a:t>
            </a:r>
          </a:p>
          <a:p>
            <a:endParaRPr lang="en-US" sz="2400" dirty="0"/>
          </a:p>
        </p:txBody>
      </p:sp>
      <p:sp>
        <p:nvSpPr>
          <p:cNvPr id="4" name="Rectangle 3"/>
          <p:cNvSpPr/>
          <p:nvPr/>
        </p:nvSpPr>
        <p:spPr>
          <a:xfrm>
            <a:off x="2589212" y="4547354"/>
            <a:ext cx="2077813" cy="461665"/>
          </a:xfrm>
          <a:prstGeom prst="rect">
            <a:avLst/>
          </a:prstGeom>
        </p:spPr>
        <p:txBody>
          <a:bodyPr wrap="none">
            <a:spAutoFit/>
          </a:bodyPr>
          <a:lstStyle/>
          <a:p>
            <a:r>
              <a:rPr lang="en-US" sz="2400" dirty="0"/>
              <a:t>Hawes Carry</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93162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Casualty Movement $600</a:t>
            </a:r>
          </a:p>
        </p:txBody>
      </p:sp>
      <p:sp>
        <p:nvSpPr>
          <p:cNvPr id="3" name="Content Placeholder 2"/>
          <p:cNvSpPr>
            <a:spLocks noGrp="1"/>
          </p:cNvSpPr>
          <p:nvPr>
            <p:ph idx="1"/>
          </p:nvPr>
        </p:nvSpPr>
        <p:spPr/>
        <p:txBody>
          <a:bodyPr>
            <a:normAutofit/>
          </a:bodyPr>
          <a:lstStyle/>
          <a:p>
            <a:r>
              <a:rPr lang="en-US" sz="2400" dirty="0"/>
              <a:t>Which harness is worn under individual’s body armor and encircles the individual’s torso. It has two handles that are rolled and stored behind the soldier’s neck.  If the soldier quickly becomes a casualty, another soldier can unroll and grasp the handles to quickly move the casualty.</a:t>
            </a:r>
          </a:p>
          <a:p>
            <a:endParaRPr lang="en-US" sz="2400" dirty="0"/>
          </a:p>
        </p:txBody>
      </p:sp>
      <p:sp>
        <p:nvSpPr>
          <p:cNvPr id="4" name="Rectangle 3"/>
          <p:cNvSpPr/>
          <p:nvPr/>
        </p:nvSpPr>
        <p:spPr>
          <a:xfrm>
            <a:off x="2589212" y="5141714"/>
            <a:ext cx="2539478" cy="461665"/>
          </a:xfrm>
          <a:prstGeom prst="rect">
            <a:avLst/>
          </a:prstGeom>
        </p:spPr>
        <p:txBody>
          <a:bodyPr wrap="none">
            <a:spAutoFit/>
          </a:bodyPr>
          <a:lstStyle/>
          <a:p>
            <a:r>
              <a:rPr lang="en-US" sz="2400" dirty="0"/>
              <a:t>Dragon Harness</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9625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Casualty Movement $800</a:t>
            </a:r>
          </a:p>
        </p:txBody>
      </p:sp>
      <p:sp>
        <p:nvSpPr>
          <p:cNvPr id="3" name="Content Placeholder 2"/>
          <p:cNvSpPr>
            <a:spLocks noGrp="1"/>
          </p:cNvSpPr>
          <p:nvPr>
            <p:ph idx="1"/>
          </p:nvPr>
        </p:nvSpPr>
        <p:spPr/>
        <p:txBody>
          <a:bodyPr>
            <a:normAutofit/>
          </a:bodyPr>
          <a:lstStyle/>
          <a:p>
            <a:r>
              <a:rPr lang="en-US" sz="2400" dirty="0"/>
              <a:t>What are two disadvantages of manual drags?</a:t>
            </a:r>
          </a:p>
          <a:p>
            <a:endParaRPr lang="en-US" sz="2400" dirty="0"/>
          </a:p>
        </p:txBody>
      </p:sp>
      <p:sp>
        <p:nvSpPr>
          <p:cNvPr id="4" name="Rectangle 3"/>
          <p:cNvSpPr/>
          <p:nvPr/>
        </p:nvSpPr>
        <p:spPr>
          <a:xfrm>
            <a:off x="2589212" y="3839531"/>
            <a:ext cx="6806248" cy="1569660"/>
          </a:xfrm>
          <a:prstGeom prst="rect">
            <a:avLst/>
          </a:prstGeom>
        </p:spPr>
        <p:txBody>
          <a:bodyPr wrap="square">
            <a:spAutoFit/>
          </a:bodyPr>
          <a:lstStyle/>
          <a:p>
            <a:pPr marL="800100" lvl="1" indent="-342900">
              <a:buFont typeface="Arial" panose="020B0604020202020204" pitchFamily="34" charset="0"/>
              <a:buChar char="•"/>
            </a:pPr>
            <a:r>
              <a:rPr lang="en-US" sz="2400" dirty="0"/>
              <a:t>Only good for short distances.</a:t>
            </a:r>
          </a:p>
          <a:p>
            <a:pPr marL="800100" lvl="1" indent="-342900">
              <a:buFont typeface="Arial" panose="020B0604020202020204" pitchFamily="34" charset="0"/>
              <a:buChar char="•"/>
            </a:pPr>
            <a:r>
              <a:rPr lang="en-US" sz="2400" dirty="0"/>
              <a:t>Rescuer has a high profile.</a:t>
            </a:r>
          </a:p>
          <a:p>
            <a:pPr marL="800100" lvl="1" indent="-342900">
              <a:buFont typeface="Arial" panose="020B0604020202020204" pitchFamily="34" charset="0"/>
              <a:buChar char="•"/>
            </a:pPr>
            <a:r>
              <a:rPr lang="en-US" sz="2400" dirty="0"/>
              <a:t>Requires significant strength.</a:t>
            </a:r>
          </a:p>
          <a:p>
            <a:pPr marL="800100" lvl="1" indent="-342900">
              <a:buFont typeface="Arial" panose="020B0604020202020204" pitchFamily="34" charset="0"/>
              <a:buChar char="•"/>
            </a:pPr>
            <a:r>
              <a:rPr lang="en-US" sz="2400" dirty="0"/>
              <a:t>No optimal place to grip the casualty.</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3133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Casualty Movement $1000</a:t>
            </a:r>
          </a:p>
        </p:txBody>
      </p:sp>
      <p:sp>
        <p:nvSpPr>
          <p:cNvPr id="3" name="Content Placeholder 2"/>
          <p:cNvSpPr>
            <a:spLocks noGrp="1"/>
          </p:cNvSpPr>
          <p:nvPr>
            <p:ph idx="1"/>
          </p:nvPr>
        </p:nvSpPr>
        <p:spPr/>
        <p:txBody>
          <a:bodyPr>
            <a:normAutofit/>
          </a:bodyPr>
          <a:lstStyle/>
          <a:p>
            <a:r>
              <a:rPr lang="en-US" sz="2400" dirty="0"/>
              <a:t>Low crawl, high crawl, rushes, walking/running are examples of _____.</a:t>
            </a:r>
          </a:p>
          <a:p>
            <a:endParaRPr lang="en-US" sz="2400" dirty="0"/>
          </a:p>
        </p:txBody>
      </p:sp>
      <p:sp>
        <p:nvSpPr>
          <p:cNvPr id="4" name="Rectangle 3"/>
          <p:cNvSpPr/>
          <p:nvPr/>
        </p:nvSpPr>
        <p:spPr>
          <a:xfrm>
            <a:off x="2589212" y="4684514"/>
            <a:ext cx="5104282" cy="461665"/>
          </a:xfrm>
          <a:prstGeom prst="rect">
            <a:avLst/>
          </a:prstGeom>
        </p:spPr>
        <p:txBody>
          <a:bodyPr wrap="none">
            <a:spAutoFit/>
          </a:bodyPr>
          <a:lstStyle/>
          <a:p>
            <a:r>
              <a:rPr lang="en-US" sz="2400" dirty="0"/>
              <a:t>Individual Movement Techniques</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57603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Evacuating a Casualty $200</a:t>
            </a:r>
          </a:p>
        </p:txBody>
      </p:sp>
      <p:sp>
        <p:nvSpPr>
          <p:cNvPr id="3" name="Content Placeholder 2"/>
          <p:cNvSpPr>
            <a:spLocks noGrp="1"/>
          </p:cNvSpPr>
          <p:nvPr>
            <p:ph idx="1"/>
          </p:nvPr>
        </p:nvSpPr>
        <p:spPr/>
        <p:txBody>
          <a:bodyPr>
            <a:normAutofit/>
          </a:bodyPr>
          <a:lstStyle/>
          <a:p>
            <a:r>
              <a:rPr lang="en-US" sz="2400" dirty="0"/>
              <a:t>Where is the location of dragline of the SKED Litter?</a:t>
            </a:r>
          </a:p>
          <a:p>
            <a:endParaRPr lang="en-US" sz="2400" dirty="0"/>
          </a:p>
        </p:txBody>
      </p:sp>
      <p:sp>
        <p:nvSpPr>
          <p:cNvPr id="4" name="Rectangle 3"/>
          <p:cNvSpPr/>
          <p:nvPr/>
        </p:nvSpPr>
        <p:spPr>
          <a:xfrm>
            <a:off x="2589212" y="4524494"/>
            <a:ext cx="1016625" cy="461665"/>
          </a:xfrm>
          <a:prstGeom prst="rect">
            <a:avLst/>
          </a:prstGeom>
        </p:spPr>
        <p:txBody>
          <a:bodyPr wrap="none">
            <a:spAutoFit/>
          </a:bodyPr>
          <a:lstStyle/>
          <a:p>
            <a:r>
              <a:rPr lang="en-US" sz="2400" dirty="0"/>
              <a:t>Head</a:t>
            </a:r>
            <a:endParaRPr lang="en-US" dirty="0"/>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7779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Evacuating a Casualty $400</a:t>
            </a:r>
          </a:p>
        </p:txBody>
      </p:sp>
      <p:sp>
        <p:nvSpPr>
          <p:cNvPr id="3" name="Content Placeholder 2"/>
          <p:cNvSpPr>
            <a:spLocks noGrp="1"/>
          </p:cNvSpPr>
          <p:nvPr>
            <p:ph idx="1"/>
          </p:nvPr>
        </p:nvSpPr>
        <p:spPr/>
        <p:txBody>
          <a:bodyPr>
            <a:normAutofit/>
          </a:bodyPr>
          <a:lstStyle/>
          <a:p>
            <a:r>
              <a:rPr lang="en-US" sz="2400" dirty="0"/>
              <a:t>Casualty is going to be evacuated using a CASEVAC vehicle.  The casualty is unconscious.  Secure the casualty to a ______ before placing the casualty in the vehicle.</a:t>
            </a:r>
          </a:p>
          <a:p>
            <a:endParaRPr lang="en-US" sz="2400" dirty="0"/>
          </a:p>
        </p:txBody>
      </p:sp>
      <p:sp>
        <p:nvSpPr>
          <p:cNvPr id="4" name="Rectangle 3"/>
          <p:cNvSpPr/>
          <p:nvPr/>
        </p:nvSpPr>
        <p:spPr>
          <a:xfrm>
            <a:off x="2589212" y="4775954"/>
            <a:ext cx="7614585" cy="461665"/>
          </a:xfrm>
          <a:prstGeom prst="rect">
            <a:avLst/>
          </a:prstGeom>
        </p:spPr>
        <p:txBody>
          <a:bodyPr wrap="none">
            <a:spAutoFit/>
          </a:bodyPr>
          <a:lstStyle/>
          <a:p>
            <a:r>
              <a:rPr lang="en-US" sz="2400" dirty="0"/>
              <a:t>Long Spine Board or Litter with collapsing handles.</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6835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Evacuating a Casualty $600</a:t>
            </a:r>
          </a:p>
        </p:txBody>
      </p:sp>
      <p:sp>
        <p:nvSpPr>
          <p:cNvPr id="3" name="Content Placeholder 2"/>
          <p:cNvSpPr>
            <a:spLocks noGrp="1"/>
          </p:cNvSpPr>
          <p:nvPr>
            <p:ph idx="1"/>
          </p:nvPr>
        </p:nvSpPr>
        <p:spPr/>
        <p:txBody>
          <a:bodyPr>
            <a:normAutofit/>
          </a:bodyPr>
          <a:lstStyle/>
          <a:p>
            <a:r>
              <a:rPr lang="en-US" sz="2400" dirty="0"/>
              <a:t>True or False: All improvised litters require poles.</a:t>
            </a:r>
          </a:p>
          <a:p>
            <a:endParaRPr lang="en-US" sz="2400" dirty="0"/>
          </a:p>
        </p:txBody>
      </p:sp>
      <p:sp>
        <p:nvSpPr>
          <p:cNvPr id="4" name="Rectangle 3"/>
          <p:cNvSpPr/>
          <p:nvPr/>
        </p:nvSpPr>
        <p:spPr>
          <a:xfrm>
            <a:off x="2589212" y="4501634"/>
            <a:ext cx="925253" cy="461665"/>
          </a:xfrm>
          <a:prstGeom prst="rect">
            <a:avLst/>
          </a:prstGeom>
        </p:spPr>
        <p:txBody>
          <a:bodyPr wrap="none">
            <a:spAutoFit/>
          </a:bodyPr>
          <a:lstStyle/>
          <a:p>
            <a:r>
              <a:rPr lang="en-US" sz="2400" dirty="0"/>
              <a:t>False</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31428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Evacuating a Casualty $800</a:t>
            </a:r>
          </a:p>
        </p:txBody>
      </p:sp>
      <p:sp>
        <p:nvSpPr>
          <p:cNvPr id="3" name="Content Placeholder 2"/>
          <p:cNvSpPr>
            <a:spLocks noGrp="1"/>
          </p:cNvSpPr>
          <p:nvPr>
            <p:ph idx="1"/>
          </p:nvPr>
        </p:nvSpPr>
        <p:spPr/>
        <p:txBody>
          <a:bodyPr>
            <a:normAutofit/>
          </a:bodyPr>
          <a:lstStyle/>
          <a:p>
            <a:r>
              <a:rPr lang="en-US" sz="4000" b="1" dirty="0">
                <a:solidFill>
                  <a:srgbClr val="002060"/>
                </a:solidFill>
                <a:effectLst>
                  <a:outerShdw blurRad="38100" dist="38100" dir="2700000" algn="tl">
                    <a:srgbClr val="000000">
                      <a:alpha val="43137"/>
                    </a:srgbClr>
                  </a:outerShdw>
                </a:effectLst>
              </a:rPr>
              <a:t>DAILY DOUBLE</a:t>
            </a:r>
          </a:p>
          <a:p>
            <a:endParaRPr lang="en-US" sz="4000" dirty="0"/>
          </a:p>
        </p:txBody>
      </p:sp>
      <p:sp>
        <p:nvSpPr>
          <p:cNvPr id="4" name="Rectangle 3"/>
          <p:cNvSpPr/>
          <p:nvPr/>
        </p:nvSpPr>
        <p:spPr>
          <a:xfrm>
            <a:off x="2589212" y="3099081"/>
            <a:ext cx="8360728" cy="1200329"/>
          </a:xfrm>
          <a:prstGeom prst="rect">
            <a:avLst/>
          </a:prstGeom>
        </p:spPr>
        <p:txBody>
          <a:bodyPr wrap="square">
            <a:spAutoFit/>
          </a:bodyPr>
          <a:lstStyle/>
          <a:p>
            <a:pPr marL="274320" indent="-274320">
              <a:buFont typeface="Wingdings"/>
              <a:buChar char=""/>
              <a:defRPr/>
            </a:pPr>
            <a:r>
              <a:rPr lang="en-US" sz="2400" dirty="0"/>
              <a:t>You and three other Soldiers are preparing to lift a casualty lying on a litter.  Litter bearers should face the same direction with knee ______on the ground.</a:t>
            </a:r>
          </a:p>
        </p:txBody>
      </p:sp>
      <p:sp>
        <p:nvSpPr>
          <p:cNvPr id="5" name="Rectangle 4"/>
          <p:cNvSpPr/>
          <p:nvPr/>
        </p:nvSpPr>
        <p:spPr>
          <a:xfrm>
            <a:off x="2589212" y="4920650"/>
            <a:ext cx="2903039" cy="461665"/>
          </a:xfrm>
          <a:prstGeom prst="rect">
            <a:avLst/>
          </a:prstGeom>
        </p:spPr>
        <p:txBody>
          <a:bodyPr wrap="none">
            <a:spAutoFit/>
          </a:bodyPr>
          <a:lstStyle/>
          <a:p>
            <a:pPr marL="274320" indent="-274320">
              <a:buFont typeface="Wingdings"/>
              <a:buChar char=""/>
              <a:defRPr/>
            </a:pPr>
            <a:r>
              <a:rPr lang="en-US" sz="2400" dirty="0"/>
              <a:t>Nearest the litter</a:t>
            </a:r>
            <a:endParaRPr lang="en-US" sz="2400" dirty="0"/>
          </a:p>
        </p:txBody>
      </p:sp>
      <p:sp>
        <p:nvSpPr>
          <p:cNvPr id="6" name="Pentagon 5">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0191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Evacuating a Casualty $1000</a:t>
            </a:r>
          </a:p>
        </p:txBody>
      </p:sp>
      <p:sp>
        <p:nvSpPr>
          <p:cNvPr id="3" name="Content Placeholder 2"/>
          <p:cNvSpPr>
            <a:spLocks noGrp="1"/>
          </p:cNvSpPr>
          <p:nvPr>
            <p:ph idx="1"/>
          </p:nvPr>
        </p:nvSpPr>
        <p:spPr/>
        <p:txBody>
          <a:bodyPr>
            <a:normAutofit/>
          </a:bodyPr>
          <a:lstStyle/>
          <a:p>
            <a:r>
              <a:rPr lang="en-US" sz="2400" dirty="0"/>
              <a:t>What is the number of layers of material that form the bed of a poncho and pole litter?</a:t>
            </a:r>
          </a:p>
          <a:p>
            <a:endParaRPr lang="en-US" sz="2400" dirty="0"/>
          </a:p>
        </p:txBody>
      </p:sp>
      <p:sp>
        <p:nvSpPr>
          <p:cNvPr id="4" name="Rectangle 3"/>
          <p:cNvSpPr/>
          <p:nvPr/>
        </p:nvSpPr>
        <p:spPr>
          <a:xfrm>
            <a:off x="2589212" y="4318754"/>
            <a:ext cx="997389" cy="461665"/>
          </a:xfrm>
          <a:prstGeom prst="rect">
            <a:avLst/>
          </a:prstGeom>
        </p:spPr>
        <p:txBody>
          <a:bodyPr wrap="none">
            <a:spAutoFit/>
          </a:bodyPr>
          <a:lstStyle/>
          <a:p>
            <a:r>
              <a:rPr lang="en-US" sz="2400" dirty="0"/>
              <a:t>Three</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15430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Combat Casualty Care $200</a:t>
            </a:r>
          </a:p>
        </p:txBody>
      </p:sp>
      <p:sp>
        <p:nvSpPr>
          <p:cNvPr id="3" name="Content Placeholder 2"/>
          <p:cNvSpPr>
            <a:spLocks noGrp="1"/>
          </p:cNvSpPr>
          <p:nvPr>
            <p:ph idx="1"/>
          </p:nvPr>
        </p:nvSpPr>
        <p:spPr/>
        <p:txBody>
          <a:bodyPr/>
          <a:lstStyle/>
          <a:p>
            <a:r>
              <a:rPr lang="en-US" sz="2800" dirty="0"/>
              <a:t>What is the type of care that can prevent the greatest number of deaths on the battlefield?</a:t>
            </a:r>
          </a:p>
          <a:p>
            <a:endParaRPr lang="en-US" dirty="0" smtClean="0"/>
          </a:p>
          <a:p>
            <a:endParaRPr lang="en-US" dirty="0"/>
          </a:p>
          <a:p>
            <a:r>
              <a:rPr lang="en-US" sz="2800" dirty="0">
                <a:solidFill>
                  <a:prstClr val="black"/>
                </a:solidFill>
                <a:latin typeface="Century Schoolbook"/>
              </a:rPr>
              <a:t>Controlling bleeding from an extremity</a:t>
            </a:r>
          </a:p>
          <a:p>
            <a:endParaRPr lang="en-US" dirty="0"/>
          </a:p>
        </p:txBody>
      </p:sp>
      <p:sp>
        <p:nvSpPr>
          <p:cNvPr id="4" name="Pentagon 3">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13141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$200</a:t>
            </a:r>
          </a:p>
        </p:txBody>
      </p:sp>
      <p:sp>
        <p:nvSpPr>
          <p:cNvPr id="3" name="Content Placeholder 2"/>
          <p:cNvSpPr>
            <a:spLocks noGrp="1"/>
          </p:cNvSpPr>
          <p:nvPr>
            <p:ph idx="1"/>
          </p:nvPr>
        </p:nvSpPr>
        <p:spPr/>
        <p:txBody>
          <a:bodyPr>
            <a:normAutofit/>
          </a:bodyPr>
          <a:lstStyle/>
          <a:p>
            <a:r>
              <a:rPr lang="en-US" sz="2400" dirty="0"/>
              <a:t>Another name for open chest wound is …..</a:t>
            </a:r>
          </a:p>
          <a:p>
            <a:endParaRPr lang="en-US" sz="2400" dirty="0"/>
          </a:p>
        </p:txBody>
      </p:sp>
      <p:sp>
        <p:nvSpPr>
          <p:cNvPr id="4" name="Rectangle 3"/>
          <p:cNvSpPr/>
          <p:nvPr/>
        </p:nvSpPr>
        <p:spPr>
          <a:xfrm>
            <a:off x="2589212" y="4227314"/>
            <a:ext cx="3663182" cy="461665"/>
          </a:xfrm>
          <a:prstGeom prst="rect">
            <a:avLst/>
          </a:prstGeom>
        </p:spPr>
        <p:txBody>
          <a:bodyPr wrap="none">
            <a:spAutoFit/>
          </a:bodyPr>
          <a:lstStyle/>
          <a:p>
            <a:r>
              <a:rPr lang="en-US" sz="2400" dirty="0"/>
              <a:t>“Sucking” chest wound</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143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$400</a:t>
            </a:r>
          </a:p>
        </p:txBody>
      </p:sp>
      <p:sp>
        <p:nvSpPr>
          <p:cNvPr id="3" name="Content Placeholder 2"/>
          <p:cNvSpPr>
            <a:spLocks noGrp="1"/>
          </p:cNvSpPr>
          <p:nvPr>
            <p:ph idx="1"/>
          </p:nvPr>
        </p:nvSpPr>
        <p:spPr/>
        <p:txBody>
          <a:bodyPr>
            <a:normAutofit/>
          </a:bodyPr>
          <a:lstStyle/>
          <a:p>
            <a:r>
              <a:rPr lang="en-US" sz="2400" dirty="0"/>
              <a:t>What are the two languages on the Field Medical Card?</a:t>
            </a:r>
          </a:p>
          <a:p>
            <a:endParaRPr lang="en-US" sz="2400" dirty="0"/>
          </a:p>
        </p:txBody>
      </p:sp>
      <p:sp>
        <p:nvSpPr>
          <p:cNvPr id="4" name="Rectangle 3"/>
          <p:cNvSpPr/>
          <p:nvPr/>
        </p:nvSpPr>
        <p:spPr>
          <a:xfrm>
            <a:off x="2589212" y="4022411"/>
            <a:ext cx="2969083" cy="461665"/>
          </a:xfrm>
          <a:prstGeom prst="rect">
            <a:avLst/>
          </a:prstGeom>
        </p:spPr>
        <p:txBody>
          <a:bodyPr wrap="none">
            <a:spAutoFit/>
          </a:bodyPr>
          <a:lstStyle/>
          <a:p>
            <a:r>
              <a:rPr lang="en-US" sz="2400" dirty="0"/>
              <a:t>French and English</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33839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$600</a:t>
            </a:r>
          </a:p>
        </p:txBody>
      </p:sp>
      <p:sp>
        <p:nvSpPr>
          <p:cNvPr id="3" name="Content Placeholder 2"/>
          <p:cNvSpPr>
            <a:spLocks noGrp="1"/>
          </p:cNvSpPr>
          <p:nvPr>
            <p:ph idx="1"/>
          </p:nvPr>
        </p:nvSpPr>
        <p:spPr/>
        <p:txBody>
          <a:bodyPr>
            <a:normAutofit/>
          </a:bodyPr>
          <a:lstStyle/>
          <a:p>
            <a:r>
              <a:rPr lang="en-US" sz="2400" dirty="0" smtClean="0"/>
              <a:t>What  has historically been a problem requesting MEDEVAC.</a:t>
            </a:r>
          </a:p>
          <a:p>
            <a:endParaRPr lang="en-US" sz="2400" dirty="0"/>
          </a:p>
        </p:txBody>
      </p:sp>
      <p:sp>
        <p:nvSpPr>
          <p:cNvPr id="4" name="Rectangle 3"/>
          <p:cNvSpPr/>
          <p:nvPr/>
        </p:nvSpPr>
        <p:spPr>
          <a:xfrm>
            <a:off x="2589212" y="4318754"/>
            <a:ext cx="2892138" cy="461665"/>
          </a:xfrm>
          <a:prstGeom prst="rect">
            <a:avLst/>
          </a:prstGeom>
        </p:spPr>
        <p:txBody>
          <a:bodyPr wrap="none">
            <a:spAutoFit/>
          </a:bodyPr>
          <a:lstStyle/>
          <a:p>
            <a:r>
              <a:rPr lang="en-US" sz="2400" dirty="0" smtClean="0"/>
              <a:t>Over classification</a:t>
            </a:r>
            <a:endParaRPr lang="en-US" sz="2400" dirty="0"/>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02794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$800</a:t>
            </a:r>
          </a:p>
        </p:txBody>
      </p:sp>
      <p:sp>
        <p:nvSpPr>
          <p:cNvPr id="3" name="Content Placeholder 2"/>
          <p:cNvSpPr>
            <a:spLocks noGrp="1"/>
          </p:cNvSpPr>
          <p:nvPr>
            <p:ph idx="1"/>
          </p:nvPr>
        </p:nvSpPr>
        <p:spPr/>
        <p:txBody>
          <a:bodyPr>
            <a:normAutofit/>
          </a:bodyPr>
          <a:lstStyle/>
          <a:p>
            <a:r>
              <a:rPr lang="en-US" sz="2400" dirty="0"/>
              <a:t>What is the name of the drag strap that can be attached to a down casualty either by a snap link worn on the Soldier’s body armor or by being wrapped around the casualty’s lower extremities to rapidly move the casualty to cover?</a:t>
            </a:r>
          </a:p>
          <a:p>
            <a:endParaRPr lang="en-US" sz="2400" dirty="0"/>
          </a:p>
        </p:txBody>
      </p:sp>
      <p:sp>
        <p:nvSpPr>
          <p:cNvPr id="4" name="Rectangle 3"/>
          <p:cNvSpPr/>
          <p:nvPr/>
        </p:nvSpPr>
        <p:spPr>
          <a:xfrm>
            <a:off x="2589212" y="4958834"/>
            <a:ext cx="2478564" cy="461665"/>
          </a:xfrm>
          <a:prstGeom prst="rect">
            <a:avLst/>
          </a:prstGeom>
        </p:spPr>
        <p:txBody>
          <a:bodyPr wrap="none">
            <a:spAutoFit/>
          </a:bodyPr>
          <a:lstStyle/>
          <a:p>
            <a:r>
              <a:rPr lang="en-US" sz="2400" dirty="0"/>
              <a:t>Dragon Handle</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30070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Miscellaneous $1000</a:t>
            </a:r>
          </a:p>
        </p:txBody>
      </p:sp>
      <p:sp>
        <p:nvSpPr>
          <p:cNvPr id="3" name="Content Placeholder 2"/>
          <p:cNvSpPr>
            <a:spLocks noGrp="1"/>
          </p:cNvSpPr>
          <p:nvPr>
            <p:ph idx="1"/>
          </p:nvPr>
        </p:nvSpPr>
        <p:spPr/>
        <p:txBody>
          <a:bodyPr>
            <a:normAutofit/>
          </a:bodyPr>
          <a:lstStyle/>
          <a:p>
            <a:r>
              <a:rPr lang="en-US" sz="2400" dirty="0"/>
              <a:t>Which person in command of litter team?</a:t>
            </a:r>
          </a:p>
          <a:p>
            <a:endParaRPr lang="en-US" sz="2400" dirty="0"/>
          </a:p>
        </p:txBody>
      </p:sp>
      <p:sp>
        <p:nvSpPr>
          <p:cNvPr id="4" name="Rectangle 3"/>
          <p:cNvSpPr/>
          <p:nvPr/>
        </p:nvSpPr>
        <p:spPr>
          <a:xfrm>
            <a:off x="2589212" y="4387334"/>
            <a:ext cx="7324441" cy="461665"/>
          </a:xfrm>
          <a:prstGeom prst="rect">
            <a:avLst/>
          </a:prstGeom>
        </p:spPr>
        <p:txBody>
          <a:bodyPr wrap="none">
            <a:spAutoFit/>
          </a:bodyPr>
          <a:lstStyle/>
          <a:p>
            <a:r>
              <a:rPr lang="en-US" sz="2400" dirty="0"/>
              <a:t>Person at casualty’s right shoulder or at the flag.</a:t>
            </a: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7841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Combat Casualty Care $300</a:t>
            </a:r>
          </a:p>
        </p:txBody>
      </p:sp>
      <p:sp>
        <p:nvSpPr>
          <p:cNvPr id="3" name="Content Placeholder 2"/>
          <p:cNvSpPr>
            <a:spLocks noGrp="1"/>
          </p:cNvSpPr>
          <p:nvPr>
            <p:ph idx="1"/>
          </p:nvPr>
        </p:nvSpPr>
        <p:spPr>
          <a:xfrm>
            <a:off x="2589212" y="1447800"/>
            <a:ext cx="8915400" cy="3777622"/>
          </a:xfrm>
        </p:spPr>
        <p:txBody>
          <a:bodyPr/>
          <a:lstStyle/>
          <a:p>
            <a:pPr lvl="1">
              <a:buNone/>
            </a:pPr>
            <a:r>
              <a:rPr lang="en-US" sz="2000" dirty="0"/>
              <a:t>What are the following signs and symptoms associated with?</a:t>
            </a:r>
          </a:p>
          <a:p>
            <a:pPr lvl="1"/>
            <a:r>
              <a:rPr lang="en-US" sz="2000" dirty="0"/>
              <a:t>Sweaty but cool (clammy) skin, pale skin color, and/or blotchy or bluish skin around the mouth</a:t>
            </a:r>
          </a:p>
          <a:p>
            <a:pPr lvl="1"/>
            <a:r>
              <a:rPr lang="en-US" sz="2000" dirty="0"/>
              <a:t>Nausea</a:t>
            </a:r>
          </a:p>
          <a:p>
            <a:pPr lvl="1"/>
            <a:r>
              <a:rPr lang="en-US" sz="2000" dirty="0"/>
              <a:t>Anxiety</a:t>
            </a:r>
          </a:p>
          <a:p>
            <a:pPr lvl="1"/>
            <a:r>
              <a:rPr lang="en-US" sz="2000" dirty="0"/>
              <a:t>Decrease in level of consciousness</a:t>
            </a:r>
          </a:p>
          <a:p>
            <a:pPr lvl="1"/>
            <a:r>
              <a:rPr lang="en-US" sz="2000" dirty="0"/>
              <a:t>Rapid breathing</a:t>
            </a:r>
          </a:p>
          <a:p>
            <a:pPr lvl="1"/>
            <a:r>
              <a:rPr lang="en-US" sz="2000" dirty="0"/>
              <a:t>Unusual thirst</a:t>
            </a:r>
          </a:p>
          <a:p>
            <a:pPr lvl="1">
              <a:buNone/>
            </a:pPr>
            <a:endParaRPr lang="en-US" sz="2000" dirty="0"/>
          </a:p>
          <a:p>
            <a:endParaRPr lang="en-US" dirty="0"/>
          </a:p>
        </p:txBody>
      </p:sp>
      <p:sp>
        <p:nvSpPr>
          <p:cNvPr id="5" name="Rectangle 4"/>
          <p:cNvSpPr/>
          <p:nvPr/>
        </p:nvSpPr>
        <p:spPr>
          <a:xfrm>
            <a:off x="2589212" y="5587149"/>
            <a:ext cx="4629150" cy="461963"/>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cs typeface="+mn-cs"/>
              </a:rPr>
              <a:t>Signs and symptoms of shock</a:t>
            </a:r>
          </a:p>
        </p:txBody>
      </p:sp>
      <p:sp>
        <p:nvSpPr>
          <p:cNvPr id="6" name="Pentagon 5">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40016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Combat Casualty Care $400</a:t>
            </a:r>
          </a:p>
        </p:txBody>
      </p:sp>
      <p:sp>
        <p:nvSpPr>
          <p:cNvPr id="4" name="Content Placeholder 2"/>
          <p:cNvSpPr>
            <a:spLocks noGrp="1"/>
          </p:cNvSpPr>
          <p:nvPr>
            <p:ph sz="quarter" idx="1"/>
          </p:nvPr>
        </p:nvSpPr>
        <p:spPr>
          <a:xfrm>
            <a:off x="2592925" y="1905000"/>
            <a:ext cx="7467600" cy="990600"/>
          </a:xfrm>
        </p:spPr>
        <p:txBody>
          <a:bodyPr>
            <a:noAutofit/>
          </a:bodyPr>
          <a:lstStyle/>
          <a:p>
            <a:pPr eaLnBrk="1" hangingPunct="1"/>
            <a:r>
              <a:rPr lang="en-US" sz="2400" dirty="0" smtClean="0"/>
              <a:t>What is the percentage of soldiers who die during ground combat before reaching a MTF?</a:t>
            </a:r>
          </a:p>
          <a:p>
            <a:pPr eaLnBrk="1" hangingPunct="1"/>
            <a:endParaRPr lang="en-US" sz="2400" dirty="0" smtClean="0"/>
          </a:p>
        </p:txBody>
      </p:sp>
      <p:sp>
        <p:nvSpPr>
          <p:cNvPr id="5" name="Rectangle 4"/>
          <p:cNvSpPr/>
          <p:nvPr/>
        </p:nvSpPr>
        <p:spPr>
          <a:xfrm>
            <a:off x="2592925" y="4176490"/>
            <a:ext cx="1060450" cy="461963"/>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cs typeface="+mn-cs"/>
              </a:rPr>
              <a:t>90%</a:t>
            </a:r>
          </a:p>
        </p:txBody>
      </p:sp>
      <p:sp>
        <p:nvSpPr>
          <p:cNvPr id="6" name="Pentagon 5">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2757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Combat Casualty Care $500</a:t>
            </a:r>
          </a:p>
        </p:txBody>
      </p:sp>
      <p:sp>
        <p:nvSpPr>
          <p:cNvPr id="3" name="Content Placeholder 2"/>
          <p:cNvSpPr>
            <a:spLocks noGrp="1"/>
          </p:cNvSpPr>
          <p:nvPr>
            <p:ph idx="1"/>
          </p:nvPr>
        </p:nvSpPr>
        <p:spPr/>
        <p:txBody>
          <a:bodyPr>
            <a:normAutofit/>
          </a:bodyPr>
          <a:lstStyle/>
          <a:p>
            <a:r>
              <a:rPr lang="en-US" sz="2400" dirty="0"/>
              <a:t>A casualty is lying very still. He does not respond to any of your questions or commands. He does show a reaction when you rub his breast bone briskly with your knuckles. How would you classify the casualty on the AVPU scale?</a:t>
            </a:r>
          </a:p>
          <a:p>
            <a:endParaRPr lang="en-US" sz="2400" dirty="0"/>
          </a:p>
          <a:p>
            <a:endParaRPr lang="en-US" sz="2400" dirty="0"/>
          </a:p>
        </p:txBody>
      </p:sp>
      <p:sp>
        <p:nvSpPr>
          <p:cNvPr id="4" name="Rectangle 3"/>
          <p:cNvSpPr/>
          <p:nvPr/>
        </p:nvSpPr>
        <p:spPr>
          <a:xfrm>
            <a:off x="2589212" y="4798814"/>
            <a:ext cx="3214341" cy="461665"/>
          </a:xfrm>
          <a:prstGeom prst="rect">
            <a:avLst/>
          </a:prstGeom>
        </p:spPr>
        <p:txBody>
          <a:bodyPr wrap="none">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P Painful response.</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56468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Bleeding $100</a:t>
            </a:r>
          </a:p>
        </p:txBody>
      </p:sp>
      <p:sp>
        <p:nvSpPr>
          <p:cNvPr id="3" name="Content Placeholder 2"/>
          <p:cNvSpPr>
            <a:spLocks noGrp="1"/>
          </p:cNvSpPr>
          <p:nvPr>
            <p:ph idx="1"/>
          </p:nvPr>
        </p:nvSpPr>
        <p:spPr/>
        <p:txBody>
          <a:bodyPr>
            <a:normAutofit/>
          </a:bodyPr>
          <a:lstStyle/>
          <a:p>
            <a:r>
              <a:rPr lang="en-US" sz="2400" dirty="0"/>
              <a:t>What is Combat Gauze used for,  and where can it be applied?</a:t>
            </a:r>
          </a:p>
          <a:p>
            <a:pPr>
              <a:buNone/>
            </a:pPr>
            <a:endParaRPr lang="en-US" sz="2400" dirty="0"/>
          </a:p>
          <a:p>
            <a:endParaRPr lang="en-US" sz="2400" dirty="0"/>
          </a:p>
        </p:txBody>
      </p:sp>
      <p:sp>
        <p:nvSpPr>
          <p:cNvPr id="4" name="Rectangle 3"/>
          <p:cNvSpPr/>
          <p:nvPr/>
        </p:nvSpPr>
        <p:spPr>
          <a:xfrm>
            <a:off x="2589212" y="3850511"/>
            <a:ext cx="6096000" cy="1354217"/>
          </a:xfrm>
          <a:prstGeom prst="rect">
            <a:avLst/>
          </a:prstGeom>
        </p:spPr>
        <p:txBody>
          <a:bodyPr>
            <a:spAutoFit/>
          </a:bodyPr>
          <a:lstStyle/>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Neck, armpit and groin</a:t>
            </a:r>
          </a:p>
          <a:p>
            <a:pPr marL="273050" indent="-273050">
              <a:spcBef>
                <a:spcPts val="600"/>
              </a:spcBef>
              <a:buClr>
                <a:srgbClr val="FE8637"/>
              </a:buClr>
              <a:buSzPct val="70000"/>
              <a:buFont typeface="Wingdings" pitchFamily="2" charset="2"/>
              <a:buChar char=""/>
              <a:defRPr/>
            </a:pPr>
            <a:endParaRPr lang="en-US" sz="2400" dirty="0">
              <a:solidFill>
                <a:prstClr val="black"/>
              </a:solidFill>
              <a:latin typeface="Century Schoolbook"/>
            </a:endParaRPr>
          </a:p>
          <a:p>
            <a:pPr marL="273050" indent="-273050">
              <a:spcBef>
                <a:spcPts val="600"/>
              </a:spcBef>
              <a:buClr>
                <a:srgbClr val="FE8637"/>
              </a:buClr>
              <a:buSzPct val="70000"/>
              <a:buFont typeface="Wingdings" pitchFamily="2" charset="2"/>
              <a:buChar char=""/>
              <a:defRPr/>
            </a:pPr>
            <a:r>
              <a:rPr lang="en-US" sz="2400" dirty="0">
                <a:solidFill>
                  <a:prstClr val="black"/>
                </a:solidFill>
                <a:latin typeface="Century Schoolbook"/>
              </a:rPr>
              <a:t>Serious arterial bleeding</a:t>
            </a:r>
            <a:endParaRPr lang="en-US" sz="2400" dirty="0">
              <a:solidFill>
                <a:prstClr val="black"/>
              </a:solidFill>
              <a:latin typeface="Century Schoolbook"/>
            </a:endParaRPr>
          </a:p>
        </p:txBody>
      </p:sp>
      <p:sp>
        <p:nvSpPr>
          <p:cNvPr id="5" name="Pentagon 4">
            <a:hlinkClick r:id="rId2" action="ppaction://hlinksldjump"/>
          </p:cNvPr>
          <p:cNvSpPr/>
          <p:nvPr/>
        </p:nvSpPr>
        <p:spPr>
          <a:xfrm>
            <a:off x="11041380" y="6172200"/>
            <a:ext cx="977900" cy="4841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75681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1101</TotalTime>
  <Words>1632</Words>
  <Application>Microsoft Office PowerPoint</Application>
  <PresentationFormat>Widescreen</PresentationFormat>
  <Paragraphs>241</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Century Gothic</vt:lpstr>
      <vt:lpstr>Century Schoolbook</vt:lpstr>
      <vt:lpstr>Wingdings</vt:lpstr>
      <vt:lpstr>Wingdings 2</vt:lpstr>
      <vt:lpstr>Wingdings 3</vt:lpstr>
      <vt:lpstr>Wisp</vt:lpstr>
      <vt:lpstr>CLS Jeopardy</vt:lpstr>
      <vt:lpstr>Rules for the Review</vt:lpstr>
      <vt:lpstr>PowerPoint Presentation</vt:lpstr>
      <vt:lpstr>Tactical Combat Casualty Care $100</vt:lpstr>
      <vt:lpstr>Tactical Combat Casualty Care $200</vt:lpstr>
      <vt:lpstr>Tactical Combat Casualty Care $300</vt:lpstr>
      <vt:lpstr>Tactical Combat Casualty Care $400</vt:lpstr>
      <vt:lpstr>Tactical Combat Casualty Care $500</vt:lpstr>
      <vt:lpstr>Bleeding $100</vt:lpstr>
      <vt:lpstr>Bleeding $200</vt:lpstr>
      <vt:lpstr>Bleeding $300</vt:lpstr>
      <vt:lpstr>Bleeding $400</vt:lpstr>
      <vt:lpstr>Bleeding $500</vt:lpstr>
      <vt:lpstr>Airway $100</vt:lpstr>
      <vt:lpstr>Airway $200</vt:lpstr>
      <vt:lpstr>Airway $300</vt:lpstr>
      <vt:lpstr>Airway $400</vt:lpstr>
      <vt:lpstr>Airway $500</vt:lpstr>
      <vt:lpstr>Chest $100</vt:lpstr>
      <vt:lpstr>Chest $200</vt:lpstr>
      <vt:lpstr>Chest $300</vt:lpstr>
      <vt:lpstr>Chest $400</vt:lpstr>
      <vt:lpstr>Chest $500</vt:lpstr>
      <vt:lpstr>Potpourri $100</vt:lpstr>
      <vt:lpstr>Potpourri $200</vt:lpstr>
      <vt:lpstr>Potpourri $300</vt:lpstr>
      <vt:lpstr>Potpourri $400</vt:lpstr>
      <vt:lpstr>Potpourri $500</vt:lpstr>
      <vt:lpstr>PowerPoint Presentation</vt:lpstr>
      <vt:lpstr>Documentation $200</vt:lpstr>
      <vt:lpstr>Documentation $400</vt:lpstr>
      <vt:lpstr>Documentation $600</vt:lpstr>
      <vt:lpstr>Documentation $800</vt:lpstr>
      <vt:lpstr>Documentation $1000</vt:lpstr>
      <vt:lpstr>MEDEVAC $200</vt:lpstr>
      <vt:lpstr>MEDAVAC $400</vt:lpstr>
      <vt:lpstr>MEDEVAC $600</vt:lpstr>
      <vt:lpstr>MEDEVAC $800</vt:lpstr>
      <vt:lpstr>MEDEVAC $1000</vt:lpstr>
      <vt:lpstr>Tactical Casualty Movement $200</vt:lpstr>
      <vt:lpstr>Tactical Casualty Movement $400</vt:lpstr>
      <vt:lpstr>Tactical Casualty Movement $600</vt:lpstr>
      <vt:lpstr>Tactical Casualty Movement $800</vt:lpstr>
      <vt:lpstr>Tactical Casualty Movement $1000</vt:lpstr>
      <vt:lpstr>Evacuating a Casualty $200</vt:lpstr>
      <vt:lpstr>Evacuating a Casualty $400</vt:lpstr>
      <vt:lpstr>Evacuating a Casualty $600</vt:lpstr>
      <vt:lpstr>Evacuating a Casualty $800</vt:lpstr>
      <vt:lpstr>Evacuating a Casualty $1000</vt:lpstr>
      <vt:lpstr>Miscellaneous $200</vt:lpstr>
      <vt:lpstr>Miscellaneous $400</vt:lpstr>
      <vt:lpstr>Miscellaneous $600</vt:lpstr>
      <vt:lpstr>Miscellaneous $800</vt:lpstr>
      <vt:lpstr>Miscellaneous $1000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CLS Jeopardy</dc:title>
  <dc:creator>Laptop</dc:creator>
  <cp:lastModifiedBy>Laptop</cp:lastModifiedBy>
  <cp:revision>22</cp:revision>
  <dcterms:created xsi:type="dcterms:W3CDTF">2014-04-05T23:27:15Z</dcterms:created>
  <dcterms:modified xsi:type="dcterms:W3CDTF">2014-04-07T20:00:48Z</dcterms:modified>
</cp:coreProperties>
</file>