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4/9/2014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3539" y="2213811"/>
            <a:ext cx="5053262" cy="1828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Day one review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88758"/>
            <a:ext cx="871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do you check for breathing?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76926" y="811978"/>
            <a:ext cx="9577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LOOK for rise and fall of the chest.</a:t>
            </a:r>
          </a:p>
          <a:p>
            <a:r>
              <a:rPr lang="en-US" sz="2800" b="1" dirty="0" smtClean="0"/>
              <a:t>LISTEN for breath sounds.</a:t>
            </a:r>
          </a:p>
          <a:p>
            <a:r>
              <a:rPr lang="en-US" sz="2800" b="1" dirty="0" smtClean="0"/>
              <a:t>FEEL for breathing on the side of your face.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196973"/>
            <a:ext cx="984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are three indications for the use of an NPA?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76926" y="2726446"/>
            <a:ext cx="7748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Casualty is unconscious.</a:t>
            </a:r>
          </a:p>
          <a:p>
            <a:r>
              <a:rPr lang="en-US" sz="2800" b="1" dirty="0" smtClean="0"/>
              <a:t>Abnormal breath sounds (snoring or gurgling).</a:t>
            </a:r>
          </a:p>
          <a:p>
            <a:r>
              <a:rPr lang="en-US" sz="2800" b="1" dirty="0" smtClean="0"/>
              <a:t>Less than two breaths in 15 seconds.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117694"/>
            <a:ext cx="957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are three contraindications for the use of an NPA?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6926" y="4640914"/>
            <a:ext cx="7435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Roof of casualty’s mouth is fractured.</a:t>
            </a:r>
          </a:p>
          <a:p>
            <a:r>
              <a:rPr lang="en-US" sz="2800" b="1" dirty="0" smtClean="0"/>
              <a:t>Brain matter is exposed.</a:t>
            </a:r>
          </a:p>
          <a:p>
            <a:r>
              <a:rPr lang="en-US" sz="2800" b="1" dirty="0" smtClean="0"/>
              <a:t>Clear fluid coming from ears or nose.</a:t>
            </a:r>
          </a:p>
          <a:p>
            <a:r>
              <a:rPr lang="en-US" sz="2800" b="1" dirty="0" smtClean="0"/>
              <a:t>Cleft palate.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566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36884"/>
            <a:ext cx="921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rate for rescue breathing is?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08485" y="860104"/>
            <a:ext cx="926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 breath every 5 seconds for 1 minute.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60358"/>
            <a:ext cx="1032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do you apply an occlusive dressing to an open chest wound?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08485" y="2183578"/>
            <a:ext cx="798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the casualty exhales.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230018"/>
            <a:ext cx="10034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many sides of an occlusive dressing do you tape down?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08485" y="3753238"/>
            <a:ext cx="534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Four.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399" y="4762661"/>
            <a:ext cx="921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the site for a needle decompression?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08485" y="5258744"/>
            <a:ext cx="8831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Mid-</a:t>
            </a:r>
            <a:r>
              <a:rPr lang="en-US" sz="2800" b="1" dirty="0" err="1" smtClean="0"/>
              <a:t>clavicular</a:t>
            </a:r>
            <a:r>
              <a:rPr lang="en-US" sz="2800" b="1" dirty="0" smtClean="0"/>
              <a:t>, second intercostal space slightly above the third rib.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294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0652" y="433137"/>
            <a:ext cx="921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another name for an open chest wound?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0674" y="95635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“Sucking” chest wound.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0652" y="1804737"/>
            <a:ext cx="10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do you position a casualty with a chest wound after completing your assessment?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80673" y="2758844"/>
            <a:ext cx="745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Recovery position with injured side down.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0652" y="3607224"/>
            <a:ext cx="998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the normal shock position?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80673" y="4130444"/>
            <a:ext cx="10034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 their back with feet slightly elevated, making sure all fractures are splinted prior to elevating the feel.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0652" y="5130717"/>
            <a:ext cx="1032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angle do you insert the needle for a needle decompression?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80673" y="5653937"/>
            <a:ext cx="77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90° to the casualty’s chest.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563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7994" y="453008"/>
            <a:ext cx="8887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3175">
                  <a:solidFill>
                    <a:schemeClr val="tx1"/>
                  </a:solidFill>
                </a:ln>
              </a:rPr>
              <a:t>What are the three phases of tactical combat casualty care?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20243" y="976228"/>
            <a:ext cx="552439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n w="3175">
                  <a:solidFill>
                    <a:schemeClr val="tx1"/>
                  </a:solidFill>
                </a:ln>
              </a:rPr>
              <a:t>Phase I: Care under </a:t>
            </a:r>
            <a:r>
              <a:rPr lang="en-US" sz="2800" dirty="0" smtClean="0">
                <a:ln w="3175">
                  <a:solidFill>
                    <a:schemeClr val="tx1"/>
                  </a:solidFill>
                </a:ln>
              </a:rPr>
              <a:t>fire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n w="3175">
                  <a:solidFill>
                    <a:schemeClr val="tx1"/>
                  </a:solidFill>
                </a:ln>
              </a:rPr>
              <a:t>Phase II: Tactical Field Care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n w="3175">
                  <a:solidFill>
                    <a:schemeClr val="tx1"/>
                  </a:solidFill>
                </a:ln>
              </a:rPr>
              <a:t>Phase III: Tactical Evacuation Care</a:t>
            </a:r>
            <a:endParaRPr lang="en-US" sz="28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7994" y="2884443"/>
            <a:ext cx="9527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3175">
                  <a:solidFill>
                    <a:schemeClr val="tx1"/>
                  </a:solidFill>
                </a:ln>
              </a:rPr>
              <a:t>What percentage of  casualties die before reaching the Medical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3175">
                  <a:solidFill>
                    <a:schemeClr val="tx1"/>
                  </a:solidFill>
                </a:ln>
              </a:rPr>
              <a:t>Treatment  Facility (MTF)?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20243" y="3838550"/>
            <a:ext cx="80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3175">
                  <a:solidFill>
                    <a:schemeClr val="tx1"/>
                  </a:solidFill>
                </a:ln>
              </a:rPr>
              <a:t>90%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7994" y="4881564"/>
            <a:ext cx="8342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3175">
                  <a:solidFill>
                    <a:schemeClr val="tx1"/>
                  </a:solidFill>
                </a:ln>
              </a:rPr>
              <a:t>What percentage can be saved by self-aid or buddy-aid?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20243" y="5562099"/>
            <a:ext cx="80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3175">
                  <a:solidFill>
                    <a:schemeClr val="tx1"/>
                  </a:solidFill>
                </a:ln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18845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158" y="481263"/>
            <a:ext cx="10010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are the three most common preventable causes of death on the battlefield?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52863" y="1435370"/>
            <a:ext cx="7579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Bleeding from wounds on the extremity.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Tension pneumothorax.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Airway problems.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03158" y="3080085"/>
            <a:ext cx="9504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the only treatment that can be provided during Care Under Fire?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52863" y="4032302"/>
            <a:ext cx="428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Applying a tourniquet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03158" y="4724799"/>
            <a:ext cx="89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your primary duty as a Combat Lifesaver?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52863" y="5246129"/>
            <a:ext cx="350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Combat mission.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1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0969" y="601579"/>
            <a:ext cx="762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do you check for responsiveness?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21305" y="1124799"/>
            <a:ext cx="8494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Gently shake the shoulder of the casualty and ask in a loud but calm voice, “Are you okay?”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0969" y="2602126"/>
            <a:ext cx="938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scale is used to determine level of consciousness?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21305" y="3125346"/>
            <a:ext cx="678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AVPU scale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30969" y="4088313"/>
            <a:ext cx="904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does each letter stand for in the AVPU scale?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21305" y="4611533"/>
            <a:ext cx="74114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= Alert</a:t>
            </a:r>
          </a:p>
          <a:p>
            <a:r>
              <a:rPr lang="en-US" sz="2800" b="1" dirty="0" smtClean="0"/>
              <a:t>V = Verbal</a:t>
            </a:r>
          </a:p>
          <a:p>
            <a:r>
              <a:rPr lang="en-US" sz="2800" b="1" dirty="0" smtClean="0"/>
              <a:t>P = Pain</a:t>
            </a:r>
          </a:p>
          <a:p>
            <a:r>
              <a:rPr lang="en-US" sz="2800" b="1" dirty="0" smtClean="0"/>
              <a:t>U = Unresponsive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467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4716" y="529389"/>
            <a:ext cx="9168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the important thing to do to a tourniquet once you reach a place of safety?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97242" y="1483496"/>
            <a:ext cx="779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Reassess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4716" y="2175993"/>
            <a:ext cx="96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 what phase do you conduct a full assessment?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7242" y="2699213"/>
            <a:ext cx="808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Phase II – Tactical Field Care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34716" y="3484043"/>
            <a:ext cx="851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should you notify your leader?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97242" y="4041020"/>
            <a:ext cx="738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As soon as possible.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4716" y="4597997"/>
            <a:ext cx="1032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should the casualty be positioned when doing an evaluation?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97242" y="5188731"/>
            <a:ext cx="779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Supine (on their back)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795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462" y="433137"/>
            <a:ext cx="974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are the general rules of splinting a fracture?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956357"/>
            <a:ext cx="885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Immobilize the joint above and below the fracture site. Apply two cravats above and below the site.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8462" y="2172074"/>
            <a:ext cx="974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Would you ever remove something stuck in a wound?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2695294"/>
            <a:ext cx="904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8462" y="3218514"/>
            <a:ext cx="1008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combat gauze used for?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80671" y="3741734"/>
            <a:ext cx="909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Serious arterial bleeding where a tourniquet can’t be used.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8462" y="4526564"/>
            <a:ext cx="745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long would you apply manual pressure?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5049784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5-10 minutes or until bleeding stops.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15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6588" y="721895"/>
            <a:ext cx="945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Where do you tie the knot for a pressure dressing?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97242" y="1245115"/>
            <a:ext cx="656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Directly over the wound.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86588" y="2291555"/>
            <a:ext cx="815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should you do after applying a dressing?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7242" y="2814775"/>
            <a:ext cx="712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Check for a distal pulse.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4554" y="3599605"/>
            <a:ext cx="1029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are the two major areas that you can apply digital pressure?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97242" y="4122825"/>
            <a:ext cx="534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Brachial and femoral artery.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86588" y="4786110"/>
            <a:ext cx="1056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applying a CAT to your own arm, how should it be configured?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97242" y="5449395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Through one loop.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191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0969" y="649704"/>
            <a:ext cx="996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applying a CAT to a buddy, how should it be configured?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45369" y="1172924"/>
            <a:ext cx="753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Through both loops.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0969" y="2219364"/>
            <a:ext cx="988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wide should the improvised tourniquet band be?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5369" y="274258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At least 2 inches.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30969" y="3789024"/>
            <a:ext cx="902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far above the wound should you apply a tourniquet?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45369" y="4312244"/>
            <a:ext cx="575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2-4 inches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366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81263"/>
            <a:ext cx="1070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do you take care of an amputated part?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2704" y="1004483"/>
            <a:ext cx="89514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Rinse it free of debris.</a:t>
            </a:r>
          </a:p>
          <a:p>
            <a:r>
              <a:rPr lang="en-US" sz="2800" b="1" dirty="0" smtClean="0"/>
              <a:t>Wrap it loosely in saline-moistened gauze.</a:t>
            </a:r>
          </a:p>
          <a:p>
            <a:r>
              <a:rPr lang="en-US" sz="2800" b="1" dirty="0" smtClean="0"/>
              <a:t>Seal the amputated part in a plastic bag or cravat.</a:t>
            </a:r>
          </a:p>
          <a:p>
            <a:r>
              <a:rPr lang="en-US" sz="2800" b="1" dirty="0" smtClean="0"/>
              <a:t>Place in a cool container.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081975"/>
            <a:ext cx="936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Once you have applied a tourniquet, what do you do next?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2704" y="3605195"/>
            <a:ext cx="848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Mark “T” on the casualty’s forehead and time.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651635"/>
            <a:ext cx="961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method is used to open the airway?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6923" y="5178637"/>
            <a:ext cx="635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Head-tilt/chin-lift method.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17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755</Words>
  <Application>Microsoft Office PowerPoint</Application>
  <PresentationFormat>Widescreen</PresentationFormat>
  <Paragraphs>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Wingdings</vt:lpstr>
      <vt:lpstr>Wingdings 2</vt:lpstr>
      <vt:lpstr>Wingdings 3</vt:lpstr>
      <vt:lpstr>Medical design template</vt:lpstr>
      <vt:lpstr>Day one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2014-04-07T20:01:36Z</dcterms:created>
  <dcterms:modified xsi:type="dcterms:W3CDTF">2014-04-09T20:56:58Z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