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7"/>
  </p:notesMasterIdLst>
  <p:handoutMasterIdLst>
    <p:handoutMasterId r:id="rId38"/>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40" d="100"/>
          <a:sy n="40" d="100"/>
        </p:scale>
        <p:origin x="48" y="106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4/6/2014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4/6/2014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4/6/2014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4/6/2014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4/6/2014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4/6/2014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4/6/2014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defRPr/>
            </a:pPr>
            <a:r>
              <a:rPr lang="en-US" dirty="0"/>
              <a:t>Initiating a Field Medical Card or </a:t>
            </a:r>
          </a:p>
          <a:p>
            <a:pPr>
              <a:defRPr/>
            </a:pPr>
            <a:r>
              <a:rPr lang="en-US" dirty="0"/>
              <a:t>Tactical Combat Casualty Care Card</a:t>
            </a:r>
            <a:endParaRPr lang="en-US" dirty="0"/>
          </a:p>
        </p:txBody>
      </p:sp>
      <p:sp>
        <p:nvSpPr>
          <p:cNvPr id="2" name="Title 1"/>
          <p:cNvSpPr>
            <a:spLocks noGrp="1"/>
          </p:cNvSpPr>
          <p:nvPr>
            <p:ph type="ctrTitle"/>
          </p:nvPr>
        </p:nvSpPr>
        <p:spPr/>
        <p:txBody>
          <a:bodyPr/>
          <a:lstStyle/>
          <a:p>
            <a:r>
              <a:rPr lang="en-US" dirty="0" smtClean="0"/>
              <a:t>Lesson 7</a:t>
            </a:r>
            <a:endParaRPr lang="en-US" dirty="0"/>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326968"/>
            <a:ext cx="10972800" cy="4709160"/>
          </a:xfrm>
        </p:spPr>
        <p:txBody>
          <a:bodyPr/>
          <a:lstStyle/>
          <a:p>
            <a:pPr marL="137160" indent="0" algn="ctr">
              <a:buNone/>
              <a:defRPr/>
            </a:pPr>
            <a:r>
              <a:rPr lang="en-US" b="1" dirty="0"/>
              <a:t>Block 4</a:t>
            </a:r>
          </a:p>
          <a:p>
            <a:pPr marL="342900" indent="-342900">
              <a:buFont typeface="Arial" panose="020B0604020202020204" pitchFamily="34" charset="0"/>
              <a:buChar char="•"/>
              <a:defRPr/>
            </a:pPr>
            <a:r>
              <a:rPr lang="en-US" sz="2400" dirty="0"/>
              <a:t>Check appropriate box for level of consciousness.</a:t>
            </a:r>
          </a:p>
          <a:p>
            <a:pPr marL="342900" indent="-342900">
              <a:buFont typeface="Arial" panose="020B0604020202020204" pitchFamily="34" charset="0"/>
              <a:buChar char="•"/>
              <a:defRPr/>
            </a:pPr>
            <a:r>
              <a:rPr lang="en-US" sz="2400" dirty="0"/>
              <a:t>Only check </a:t>
            </a:r>
            <a:r>
              <a:rPr lang="en-US" sz="2400" b="1" dirty="0"/>
              <a:t>one</a:t>
            </a:r>
            <a:r>
              <a:rPr lang="en-US" sz="2400" dirty="0"/>
              <a:t> box</a:t>
            </a:r>
          </a:p>
          <a:p>
            <a:pPr marL="742950" lvl="1" indent="-342900">
              <a:buFont typeface="Arial" panose="020B0604020202020204" pitchFamily="34" charset="0"/>
              <a:buChar char="•"/>
              <a:defRPr/>
            </a:pPr>
            <a:r>
              <a:rPr lang="en-US" sz="2000" dirty="0"/>
              <a:t>A (Alert) </a:t>
            </a:r>
          </a:p>
          <a:p>
            <a:pPr marL="742950" lvl="1" indent="-342900">
              <a:buFont typeface="Arial" panose="020B0604020202020204" pitchFamily="34" charset="0"/>
              <a:buChar char="•"/>
              <a:defRPr/>
            </a:pPr>
            <a:r>
              <a:rPr lang="en-US" sz="2000" dirty="0"/>
              <a:t>V (Verbal) – responds to verbal commands</a:t>
            </a:r>
          </a:p>
          <a:p>
            <a:pPr marL="742950" lvl="1" indent="-342900">
              <a:buFont typeface="Arial" panose="020B0604020202020204" pitchFamily="34" charset="0"/>
              <a:buChar char="•"/>
              <a:defRPr/>
            </a:pPr>
            <a:r>
              <a:rPr lang="en-US" sz="2000" dirty="0"/>
              <a:t>P (Pain) – responds to painful stimuli</a:t>
            </a:r>
          </a:p>
          <a:p>
            <a:pPr marL="742950" lvl="1" indent="-342900">
              <a:buFont typeface="Arial" panose="020B0604020202020204" pitchFamily="34" charset="0"/>
              <a:buChar char="•"/>
              <a:defRPr/>
            </a:pPr>
            <a:r>
              <a:rPr lang="en-US" sz="2000" dirty="0"/>
              <a:t>U (Unresponsive) – no response</a:t>
            </a:r>
          </a:p>
          <a:p>
            <a:pPr marL="0" indent="0">
              <a:buNone/>
              <a:defRPr/>
            </a:pPr>
            <a:endParaRPr lang="en-US" sz="2400" dirty="0"/>
          </a:p>
          <a:p>
            <a:pPr marL="800100" lvl="2" indent="0">
              <a:buNone/>
              <a:defRPr/>
            </a:pPr>
            <a:endParaRPr lang="en-US" sz="1600" dirty="0"/>
          </a:p>
          <a:p>
            <a:pPr marL="137160" indent="0">
              <a:buNone/>
            </a:pPr>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Primary Information</a:t>
            </a:r>
            <a:endParaRPr lang="en-US" sz="4400" dirty="0">
              <a:solidFill>
                <a:schemeClr val="tx1"/>
              </a:solidFill>
            </a:endParaRPr>
          </a:p>
        </p:txBody>
      </p:sp>
      <p:grpSp>
        <p:nvGrpSpPr>
          <p:cNvPr id="4" name="Group 4"/>
          <p:cNvGrpSpPr>
            <a:grpSpLocks/>
          </p:cNvGrpSpPr>
          <p:nvPr/>
        </p:nvGrpSpPr>
        <p:grpSpPr bwMode="auto">
          <a:xfrm>
            <a:off x="806115" y="4556760"/>
            <a:ext cx="10579768" cy="2301240"/>
            <a:chOff x="240" y="2160"/>
            <a:chExt cx="6000" cy="672"/>
          </a:xfrm>
        </p:grpSpPr>
        <p:sp>
          <p:nvSpPr>
            <p:cNvPr id="5" name="Rectangle 5"/>
            <p:cNvSpPr>
              <a:spLocks noChangeArrowheads="1"/>
            </p:cNvSpPr>
            <p:nvPr/>
          </p:nvSpPr>
          <p:spPr bwMode="auto">
            <a:xfrm>
              <a:off x="240" y="2160"/>
              <a:ext cx="6000" cy="192"/>
            </a:xfrm>
            <a:prstGeom prst="rect">
              <a:avLst/>
            </a:prstGeom>
            <a:noFill/>
            <a:ln w="28575">
              <a:solidFill>
                <a:schemeClr val="tx1"/>
              </a:solidFill>
              <a:miter lim="800000"/>
              <a:headEnd/>
              <a:tailEnd/>
            </a:ln>
          </p:spPr>
          <p:txBody>
            <a:bodyPr wrap="none" anchor="ctr"/>
            <a:lstStyle/>
            <a:p>
              <a:r>
                <a:rPr lang="en-US" sz="1400">
                  <a:latin typeface="Times New Roman" pitchFamily="18" charset="0"/>
                </a:rPr>
                <a:t>4. LEVEL OF CONCIOUSNESS / NIVEAU DE CONSCIENCE</a:t>
              </a:r>
            </a:p>
          </p:txBody>
        </p:sp>
        <p:sp>
          <p:nvSpPr>
            <p:cNvPr id="6" name="Rectangle 6"/>
            <p:cNvSpPr>
              <a:spLocks noChangeArrowheads="1"/>
            </p:cNvSpPr>
            <p:nvPr/>
          </p:nvSpPr>
          <p:spPr bwMode="auto">
            <a:xfrm>
              <a:off x="240" y="2352"/>
              <a:ext cx="288" cy="240"/>
            </a:xfrm>
            <a:prstGeom prst="rect">
              <a:avLst/>
            </a:prstGeom>
            <a:noFill/>
            <a:ln w="28575">
              <a:solidFill>
                <a:schemeClr val="tx1"/>
              </a:solidFill>
              <a:miter lim="800000"/>
              <a:headEnd/>
              <a:tailEnd/>
            </a:ln>
          </p:spPr>
          <p:txBody>
            <a:bodyPr wrap="none" anchor="ctr"/>
            <a:lstStyle/>
            <a:p>
              <a:endParaRPr lang="en-US">
                <a:latin typeface="Franklin Gothic Book" pitchFamily="34" charset="0"/>
              </a:endParaRPr>
            </a:p>
          </p:txBody>
        </p:sp>
        <p:sp>
          <p:nvSpPr>
            <p:cNvPr id="7" name="Rectangle 7"/>
            <p:cNvSpPr>
              <a:spLocks noChangeArrowheads="1"/>
            </p:cNvSpPr>
            <p:nvPr/>
          </p:nvSpPr>
          <p:spPr bwMode="auto">
            <a:xfrm>
              <a:off x="240" y="2592"/>
              <a:ext cx="288" cy="240"/>
            </a:xfrm>
            <a:prstGeom prst="rect">
              <a:avLst/>
            </a:prstGeom>
            <a:noFill/>
            <a:ln w="28575">
              <a:solidFill>
                <a:schemeClr val="tx1"/>
              </a:solidFill>
              <a:miter lim="800000"/>
              <a:headEnd/>
              <a:tailEnd/>
            </a:ln>
          </p:spPr>
          <p:txBody>
            <a:bodyPr wrap="none" anchor="ctr"/>
            <a:lstStyle/>
            <a:p>
              <a:endParaRPr lang="en-US">
                <a:latin typeface="Franklin Gothic Book" pitchFamily="34" charset="0"/>
              </a:endParaRPr>
            </a:p>
          </p:txBody>
        </p:sp>
        <p:sp>
          <p:nvSpPr>
            <p:cNvPr id="8" name="Rectangle 8"/>
            <p:cNvSpPr>
              <a:spLocks noChangeArrowheads="1"/>
            </p:cNvSpPr>
            <p:nvPr/>
          </p:nvSpPr>
          <p:spPr bwMode="auto">
            <a:xfrm>
              <a:off x="240" y="2352"/>
              <a:ext cx="288" cy="240"/>
            </a:xfrm>
            <a:prstGeom prst="rect">
              <a:avLst/>
            </a:prstGeom>
            <a:noFill/>
            <a:ln w="28575">
              <a:solidFill>
                <a:schemeClr val="tx1"/>
              </a:solidFill>
              <a:miter lim="800000"/>
              <a:headEnd/>
              <a:tailEnd/>
            </a:ln>
          </p:spPr>
          <p:txBody>
            <a:bodyPr wrap="none" anchor="ctr"/>
            <a:lstStyle/>
            <a:p>
              <a:endParaRPr lang="en-US">
                <a:latin typeface="Franklin Gothic Book" pitchFamily="34" charset="0"/>
              </a:endParaRPr>
            </a:p>
          </p:txBody>
        </p:sp>
        <p:sp>
          <p:nvSpPr>
            <p:cNvPr id="9" name="Rectangle 9"/>
            <p:cNvSpPr>
              <a:spLocks noChangeArrowheads="1"/>
            </p:cNvSpPr>
            <p:nvPr/>
          </p:nvSpPr>
          <p:spPr bwMode="auto">
            <a:xfrm>
              <a:off x="3408" y="2352"/>
              <a:ext cx="288" cy="240"/>
            </a:xfrm>
            <a:prstGeom prst="rect">
              <a:avLst/>
            </a:prstGeom>
            <a:noFill/>
            <a:ln w="28575">
              <a:solidFill>
                <a:schemeClr val="tx1"/>
              </a:solidFill>
              <a:miter lim="800000"/>
              <a:headEnd/>
              <a:tailEnd/>
            </a:ln>
          </p:spPr>
          <p:txBody>
            <a:bodyPr wrap="none" anchor="ctr"/>
            <a:lstStyle/>
            <a:p>
              <a:endParaRPr lang="en-US">
                <a:latin typeface="Franklin Gothic Book" pitchFamily="34" charset="0"/>
              </a:endParaRPr>
            </a:p>
          </p:txBody>
        </p:sp>
        <p:sp>
          <p:nvSpPr>
            <p:cNvPr id="10" name="Rectangle 10"/>
            <p:cNvSpPr>
              <a:spLocks noChangeArrowheads="1"/>
            </p:cNvSpPr>
            <p:nvPr/>
          </p:nvSpPr>
          <p:spPr bwMode="auto">
            <a:xfrm>
              <a:off x="3408" y="2592"/>
              <a:ext cx="288" cy="240"/>
            </a:xfrm>
            <a:prstGeom prst="rect">
              <a:avLst/>
            </a:prstGeom>
            <a:noFill/>
            <a:ln w="28575">
              <a:solidFill>
                <a:schemeClr val="tx1"/>
              </a:solidFill>
              <a:miter lim="800000"/>
              <a:headEnd/>
              <a:tailEnd/>
            </a:ln>
          </p:spPr>
          <p:txBody>
            <a:bodyPr wrap="none" anchor="ctr"/>
            <a:lstStyle/>
            <a:p>
              <a:endParaRPr lang="en-US">
                <a:latin typeface="Franklin Gothic Book" pitchFamily="34" charset="0"/>
              </a:endParaRPr>
            </a:p>
          </p:txBody>
        </p:sp>
        <p:sp>
          <p:nvSpPr>
            <p:cNvPr id="11" name="Rectangle 11"/>
            <p:cNvSpPr>
              <a:spLocks noChangeArrowheads="1"/>
            </p:cNvSpPr>
            <p:nvPr/>
          </p:nvSpPr>
          <p:spPr bwMode="auto">
            <a:xfrm>
              <a:off x="528" y="2352"/>
              <a:ext cx="2880" cy="240"/>
            </a:xfrm>
            <a:prstGeom prst="rect">
              <a:avLst/>
            </a:prstGeom>
            <a:noFill/>
            <a:ln w="28575">
              <a:solidFill>
                <a:schemeClr val="tx1"/>
              </a:solidFill>
              <a:miter lim="800000"/>
              <a:headEnd/>
              <a:tailEnd/>
            </a:ln>
          </p:spPr>
          <p:txBody>
            <a:bodyPr wrap="none" anchor="ctr"/>
            <a:lstStyle/>
            <a:p>
              <a:r>
                <a:rPr lang="en-US" sz="1400">
                  <a:latin typeface="Times New Roman" pitchFamily="18" charset="0"/>
                </a:rPr>
                <a:t>ALERT / ALERTE</a:t>
              </a:r>
            </a:p>
          </p:txBody>
        </p:sp>
        <p:sp>
          <p:nvSpPr>
            <p:cNvPr id="12" name="Rectangle 12"/>
            <p:cNvSpPr>
              <a:spLocks noChangeArrowheads="1"/>
            </p:cNvSpPr>
            <p:nvPr/>
          </p:nvSpPr>
          <p:spPr bwMode="auto">
            <a:xfrm>
              <a:off x="528" y="2592"/>
              <a:ext cx="2880" cy="240"/>
            </a:xfrm>
            <a:prstGeom prst="rect">
              <a:avLst/>
            </a:prstGeom>
            <a:noFill/>
            <a:ln w="28575">
              <a:solidFill>
                <a:schemeClr val="tx1"/>
              </a:solidFill>
              <a:miter lim="800000"/>
              <a:headEnd/>
              <a:tailEnd/>
            </a:ln>
          </p:spPr>
          <p:txBody>
            <a:bodyPr wrap="none" anchor="ctr"/>
            <a:lstStyle/>
            <a:p>
              <a:r>
                <a:rPr lang="en-US" sz="1400">
                  <a:latin typeface="Times New Roman" pitchFamily="18" charset="0"/>
                </a:rPr>
                <a:t>VERBAL RESPONSE / REPONSE VEBALE</a:t>
              </a:r>
            </a:p>
          </p:txBody>
        </p:sp>
        <p:sp>
          <p:nvSpPr>
            <p:cNvPr id="13" name="Rectangle 13"/>
            <p:cNvSpPr>
              <a:spLocks noChangeArrowheads="1"/>
            </p:cNvSpPr>
            <p:nvPr/>
          </p:nvSpPr>
          <p:spPr bwMode="auto">
            <a:xfrm>
              <a:off x="3696" y="2352"/>
              <a:ext cx="2544" cy="240"/>
            </a:xfrm>
            <a:prstGeom prst="rect">
              <a:avLst/>
            </a:prstGeom>
            <a:noFill/>
            <a:ln w="28575">
              <a:solidFill>
                <a:schemeClr val="tx1"/>
              </a:solidFill>
              <a:miter lim="800000"/>
              <a:headEnd/>
              <a:tailEnd/>
            </a:ln>
          </p:spPr>
          <p:txBody>
            <a:bodyPr wrap="none" anchor="ctr"/>
            <a:lstStyle/>
            <a:p>
              <a:r>
                <a:rPr lang="en-US" sz="1400">
                  <a:latin typeface="Times New Roman" pitchFamily="18" charset="0"/>
                </a:rPr>
                <a:t>PAIN RESPONSE / REPONSE A LA DOULER</a:t>
              </a:r>
            </a:p>
          </p:txBody>
        </p:sp>
        <p:sp>
          <p:nvSpPr>
            <p:cNvPr id="14" name="Rectangle 14"/>
            <p:cNvSpPr>
              <a:spLocks noChangeArrowheads="1"/>
            </p:cNvSpPr>
            <p:nvPr/>
          </p:nvSpPr>
          <p:spPr bwMode="auto">
            <a:xfrm>
              <a:off x="3696" y="2592"/>
              <a:ext cx="2544" cy="240"/>
            </a:xfrm>
            <a:prstGeom prst="rect">
              <a:avLst/>
            </a:prstGeom>
            <a:noFill/>
            <a:ln w="28575">
              <a:solidFill>
                <a:schemeClr val="tx1"/>
              </a:solidFill>
              <a:miter lim="800000"/>
              <a:headEnd/>
              <a:tailEnd/>
            </a:ln>
          </p:spPr>
          <p:txBody>
            <a:bodyPr wrap="none" anchor="ctr"/>
            <a:lstStyle/>
            <a:p>
              <a:r>
                <a:rPr lang="en-US" sz="1400" dirty="0">
                  <a:latin typeface="Times New Roman" pitchFamily="18" charset="0"/>
                </a:rPr>
                <a:t>UNRESPONSIVE / SANS REPONSE</a:t>
              </a:r>
            </a:p>
          </p:txBody>
        </p:sp>
      </p:grpSp>
    </p:spTree>
    <p:extLst>
      <p:ext uri="{BB962C8B-B14F-4D97-AF65-F5344CB8AC3E}">
        <p14:creationId xmlns:p14="http://schemas.microsoft.com/office/powerpoint/2010/main" val="2038555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r>
              <a:rPr lang="en-US" b="1" dirty="0">
                <a:latin typeface="Franklin Gothic Book" pitchFamily="34" charset="0"/>
              </a:rPr>
              <a:t>Block 9</a:t>
            </a:r>
          </a:p>
          <a:p>
            <a:r>
              <a:rPr lang="en-US" dirty="0">
                <a:latin typeface="Franklin Gothic Book" pitchFamily="34" charset="0"/>
              </a:rPr>
              <a:t>Enter brief description of the treatment given</a:t>
            </a:r>
          </a:p>
          <a:p>
            <a:r>
              <a:rPr lang="en-US" dirty="0">
                <a:latin typeface="Franklin Gothic Book" pitchFamily="34" charset="0"/>
              </a:rPr>
              <a:t>Use approved abbreviations</a:t>
            </a:r>
          </a:p>
          <a:p>
            <a:r>
              <a:rPr lang="en-US" dirty="0">
                <a:latin typeface="Franklin Gothic Book" pitchFamily="34" charset="0"/>
              </a:rPr>
              <a:t>Use Block 14 if additional space is needed.</a:t>
            </a:r>
          </a:p>
          <a:p>
            <a:pPr marL="137160" indent="0">
              <a:buNone/>
            </a:pPr>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Primary Information</a:t>
            </a:r>
            <a:endParaRPr lang="en-US" sz="4400" dirty="0">
              <a:solidFill>
                <a:schemeClr val="tx1"/>
              </a:solidFill>
            </a:endParaRPr>
          </a:p>
        </p:txBody>
      </p:sp>
      <p:grpSp>
        <p:nvGrpSpPr>
          <p:cNvPr id="4" name="Group 4"/>
          <p:cNvGrpSpPr>
            <a:grpSpLocks/>
          </p:cNvGrpSpPr>
          <p:nvPr/>
        </p:nvGrpSpPr>
        <p:grpSpPr bwMode="auto">
          <a:xfrm>
            <a:off x="647700" y="4470715"/>
            <a:ext cx="10896600" cy="3277622"/>
            <a:chOff x="384" y="1295"/>
            <a:chExt cx="5712" cy="2832"/>
          </a:xfrm>
        </p:grpSpPr>
        <p:sp>
          <p:nvSpPr>
            <p:cNvPr id="5" name="Text Box 5"/>
            <p:cNvSpPr txBox="1">
              <a:spLocks noChangeArrowheads="1"/>
            </p:cNvSpPr>
            <p:nvPr/>
          </p:nvSpPr>
          <p:spPr bwMode="auto">
            <a:xfrm>
              <a:off x="720" y="1856"/>
              <a:ext cx="5040" cy="1356"/>
            </a:xfrm>
            <a:prstGeom prst="rect">
              <a:avLst/>
            </a:prstGeom>
            <a:noFill/>
            <a:ln w="28575">
              <a:solidFill>
                <a:schemeClr val="tx1"/>
              </a:solidFill>
              <a:miter lim="800000"/>
              <a:headEnd/>
              <a:tailEnd/>
            </a:ln>
          </p:spPr>
          <p:txBody>
            <a:bodyPr>
              <a:spAutoFit/>
            </a:bodyPr>
            <a:lstStyle/>
            <a:p>
              <a:pPr>
                <a:spcBef>
                  <a:spcPct val="50000"/>
                </a:spcBef>
              </a:pPr>
              <a:r>
                <a:rPr lang="en-US" sz="3200" dirty="0">
                  <a:solidFill>
                    <a:srgbClr val="FF0000"/>
                  </a:solidFill>
                  <a:latin typeface="Times New Roman" pitchFamily="18" charset="0"/>
                </a:rPr>
                <a:t>Multiple LW over anterior aspect of body due to hand grenade explosion. NKDA. Field dressings and pressure dressing applied.</a:t>
              </a:r>
            </a:p>
          </p:txBody>
        </p:sp>
        <p:sp>
          <p:nvSpPr>
            <p:cNvPr id="6" name="Rectangle 6"/>
            <p:cNvSpPr>
              <a:spLocks noChangeArrowheads="1"/>
            </p:cNvSpPr>
            <p:nvPr/>
          </p:nvSpPr>
          <p:spPr bwMode="auto">
            <a:xfrm>
              <a:off x="384" y="1295"/>
              <a:ext cx="5712" cy="2832"/>
            </a:xfrm>
            <a:prstGeom prst="rect">
              <a:avLst/>
            </a:prstGeom>
            <a:noFill/>
            <a:ln w="28575">
              <a:solidFill>
                <a:schemeClr val="tx1"/>
              </a:solidFill>
              <a:miter lim="800000"/>
              <a:headEnd/>
              <a:tailEnd/>
            </a:ln>
          </p:spPr>
          <p:txBody>
            <a:bodyPr lIns="45720" rIns="45720"/>
            <a:lstStyle/>
            <a:p>
              <a:r>
                <a:rPr lang="en-US" sz="2000" dirty="0">
                  <a:latin typeface="Times New Roman" pitchFamily="18" charset="0"/>
                </a:rPr>
                <a:t>9. TREATMENT/OBSERVATIONS/CURRENT MEDICATIONS/ALLERGIES/NBC (ANTIDOTE)</a:t>
              </a:r>
            </a:p>
            <a:p>
              <a:r>
                <a:rPr lang="en-US" sz="2000" dirty="0">
                  <a:latin typeface="Times New Roman" pitchFamily="18" charset="0"/>
                </a:rPr>
                <a:t>    TRAITEMENT/OBSERVATIONS/PRESENTE MEDICATION/ALLERGIES/ANTIDOTES</a:t>
              </a:r>
            </a:p>
          </p:txBody>
        </p:sp>
      </p:grpSp>
    </p:spTree>
    <p:extLst>
      <p:ext uri="{BB962C8B-B14F-4D97-AF65-F5344CB8AC3E}">
        <p14:creationId xmlns:p14="http://schemas.microsoft.com/office/powerpoint/2010/main" val="3543618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err="1">
                <a:latin typeface="Franklin Gothic Book" pitchFamily="34" charset="0"/>
              </a:rPr>
              <a:t>Abr</a:t>
            </a:r>
            <a:r>
              <a:rPr lang="en-US" dirty="0">
                <a:latin typeface="Franklin Gothic Book" pitchFamily="34" charset="0"/>
              </a:rPr>
              <a:t> W – Abraded Wound</a:t>
            </a:r>
          </a:p>
          <a:p>
            <a:r>
              <a:rPr lang="en-US" dirty="0" err="1">
                <a:latin typeface="Franklin Gothic Book" pitchFamily="34" charset="0"/>
              </a:rPr>
              <a:t>Cont</a:t>
            </a:r>
            <a:r>
              <a:rPr lang="en-US" dirty="0">
                <a:latin typeface="Franklin Gothic Book" pitchFamily="34" charset="0"/>
              </a:rPr>
              <a:t> W – Contused Wound</a:t>
            </a:r>
          </a:p>
          <a:p>
            <a:r>
              <a:rPr lang="en-US" dirty="0">
                <a:latin typeface="Franklin Gothic Book" pitchFamily="34" charset="0"/>
              </a:rPr>
              <a:t>FC – Fracture (compound) open</a:t>
            </a:r>
          </a:p>
          <a:p>
            <a:r>
              <a:rPr lang="en-US" dirty="0">
                <a:latin typeface="Franklin Gothic Book" pitchFamily="34" charset="0"/>
              </a:rPr>
              <a:t>FCC – Fracture (compound) open comminuted</a:t>
            </a:r>
          </a:p>
          <a:p>
            <a:r>
              <a:rPr lang="en-US" dirty="0">
                <a:latin typeface="Franklin Gothic Book" pitchFamily="34" charset="0"/>
              </a:rPr>
              <a:t>FS – Fracture simple (closed)</a:t>
            </a:r>
          </a:p>
          <a:p>
            <a:r>
              <a:rPr lang="en-US" dirty="0">
                <a:latin typeface="Franklin Gothic Book" pitchFamily="34" charset="0"/>
              </a:rPr>
              <a:t>GSW – Gun Shot wound</a:t>
            </a:r>
          </a:p>
          <a:p>
            <a:r>
              <a:rPr lang="en-US" dirty="0">
                <a:latin typeface="Franklin Gothic Book" pitchFamily="34" charset="0"/>
              </a:rPr>
              <a:t>LW – Lacerated wound</a:t>
            </a:r>
          </a:p>
          <a:p>
            <a:r>
              <a:rPr lang="en-US" dirty="0">
                <a:latin typeface="Franklin Gothic Book" pitchFamily="34" charset="0"/>
              </a:rPr>
              <a:t>MW – Multiple wounds</a:t>
            </a:r>
          </a:p>
          <a:p>
            <a:r>
              <a:rPr lang="en-US" dirty="0">
                <a:latin typeface="Franklin Gothic Book" pitchFamily="34" charset="0"/>
              </a:rPr>
              <a:t>Pen W – Penetrating wound</a:t>
            </a:r>
          </a:p>
          <a:p>
            <a:r>
              <a:rPr lang="en-US" dirty="0" err="1">
                <a:latin typeface="Franklin Gothic Book" pitchFamily="34" charset="0"/>
              </a:rPr>
              <a:t>Perf</a:t>
            </a:r>
            <a:r>
              <a:rPr lang="en-US" dirty="0">
                <a:latin typeface="Franklin Gothic Book" pitchFamily="34" charset="0"/>
              </a:rPr>
              <a:t> W – Perforating wound</a:t>
            </a:r>
          </a:p>
          <a:p>
            <a:r>
              <a:rPr lang="en-US" dirty="0">
                <a:latin typeface="Franklin Gothic Book" pitchFamily="34" charset="0"/>
              </a:rPr>
              <a:t>SV – Severe</a:t>
            </a:r>
          </a:p>
          <a:p>
            <a:r>
              <a:rPr lang="en-US" dirty="0">
                <a:latin typeface="Franklin Gothic Book" pitchFamily="34" charset="0"/>
              </a:rPr>
              <a:t>SL - Slight</a:t>
            </a:r>
          </a:p>
          <a:p>
            <a:endParaRPr lang="en-US" dirty="0">
              <a:latin typeface="Franklin Gothic Book" pitchFamily="34" charset="0"/>
            </a:endParaRPr>
          </a:p>
          <a:p>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Authorized Abbreviations</a:t>
            </a:r>
            <a:endParaRPr lang="en-US" sz="4400" dirty="0">
              <a:solidFill>
                <a:schemeClr val="tx1"/>
              </a:solidFill>
            </a:endParaRPr>
          </a:p>
        </p:txBody>
      </p:sp>
    </p:spTree>
    <p:extLst>
      <p:ext uri="{BB962C8B-B14F-4D97-AF65-F5344CB8AC3E}">
        <p14:creationId xmlns:p14="http://schemas.microsoft.com/office/powerpoint/2010/main" val="2487553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17638"/>
            <a:ext cx="10972800" cy="2985920"/>
          </a:xfrm>
        </p:spPr>
        <p:txBody>
          <a:bodyPr/>
          <a:lstStyle/>
          <a:p>
            <a:pPr algn="ctr">
              <a:buNone/>
            </a:pPr>
            <a:r>
              <a:rPr lang="en-US" b="1" dirty="0">
                <a:latin typeface="Franklin Gothic Book" pitchFamily="34" charset="0"/>
              </a:rPr>
              <a:t>Block 11</a:t>
            </a:r>
            <a:endParaRPr lang="en-US" dirty="0">
              <a:latin typeface="Franklin Gothic Book" pitchFamily="34" charset="0"/>
            </a:endParaRPr>
          </a:p>
          <a:p>
            <a:r>
              <a:rPr lang="en-US" sz="2400" dirty="0">
                <a:latin typeface="Franklin Gothic Book" pitchFamily="34" charset="0"/>
              </a:rPr>
              <a:t>Enter your initials in the far right of the signature block unless there is a combat medic present.</a:t>
            </a:r>
          </a:p>
          <a:p>
            <a:r>
              <a:rPr lang="en-US" sz="2400" dirty="0">
                <a:latin typeface="Franklin Gothic Book" pitchFamily="34" charset="0"/>
              </a:rPr>
              <a:t>Do </a:t>
            </a:r>
            <a:r>
              <a:rPr lang="en-US" sz="2400" b="1" dirty="0">
                <a:latin typeface="Franklin Gothic Book" pitchFamily="34" charset="0"/>
              </a:rPr>
              <a:t>NOT </a:t>
            </a:r>
            <a:r>
              <a:rPr lang="en-US" sz="2400" dirty="0">
                <a:latin typeface="Franklin Gothic Book" pitchFamily="34" charset="0"/>
              </a:rPr>
              <a:t>sign</a:t>
            </a:r>
          </a:p>
          <a:p>
            <a:pPr lvl="1"/>
            <a:r>
              <a:rPr lang="en-US" sz="2000" dirty="0">
                <a:latin typeface="Franklin Gothic Book" pitchFamily="34" charset="0"/>
              </a:rPr>
              <a:t>The medical officer is the only one who actually signs Block 11.</a:t>
            </a:r>
          </a:p>
          <a:p>
            <a:r>
              <a:rPr lang="en-US" sz="2400" dirty="0">
                <a:latin typeface="Franklin Gothic Book" pitchFamily="34" charset="0"/>
              </a:rPr>
              <a:t>Do </a:t>
            </a:r>
            <a:r>
              <a:rPr lang="en-US" sz="2400" b="1" dirty="0">
                <a:latin typeface="Franklin Gothic Book" pitchFamily="34" charset="0"/>
              </a:rPr>
              <a:t>NOT </a:t>
            </a:r>
            <a:r>
              <a:rPr lang="en-US" sz="2400" dirty="0">
                <a:latin typeface="Franklin Gothic Book" pitchFamily="34" charset="0"/>
              </a:rPr>
              <a:t>enter anything in the date box.</a:t>
            </a:r>
          </a:p>
          <a:p>
            <a:pPr lvl="1"/>
            <a:r>
              <a:rPr lang="en-US" sz="2000" dirty="0">
                <a:latin typeface="Franklin Gothic Book" pitchFamily="34" charset="0"/>
              </a:rPr>
              <a:t>This box is completed by the medical officer</a:t>
            </a:r>
          </a:p>
          <a:p>
            <a:endParaRPr lang="en-US" sz="2400" dirty="0">
              <a:latin typeface="Franklin Gothic Book" pitchFamily="34" charset="0"/>
            </a:endParaRPr>
          </a:p>
        </p:txBody>
      </p:sp>
      <p:sp>
        <p:nvSpPr>
          <p:cNvPr id="3" name="Title 2"/>
          <p:cNvSpPr>
            <a:spLocks noGrp="1"/>
          </p:cNvSpPr>
          <p:nvPr>
            <p:ph type="title"/>
          </p:nvPr>
        </p:nvSpPr>
        <p:spPr/>
        <p:txBody>
          <a:bodyPr>
            <a:normAutofit/>
          </a:bodyPr>
          <a:lstStyle/>
          <a:p>
            <a:r>
              <a:rPr lang="en-US" sz="4400" dirty="0" smtClean="0">
                <a:solidFill>
                  <a:schemeClr val="tx1"/>
                </a:solidFill>
              </a:rPr>
              <a:t>Primary Information</a:t>
            </a:r>
            <a:endParaRPr lang="en-US" sz="4400" dirty="0">
              <a:solidFill>
                <a:schemeClr val="tx1"/>
              </a:solidFill>
            </a:endParaRPr>
          </a:p>
        </p:txBody>
      </p:sp>
      <p:grpSp>
        <p:nvGrpSpPr>
          <p:cNvPr id="4" name="Group 4"/>
          <p:cNvGrpSpPr>
            <a:grpSpLocks/>
          </p:cNvGrpSpPr>
          <p:nvPr/>
        </p:nvGrpSpPr>
        <p:grpSpPr bwMode="auto">
          <a:xfrm>
            <a:off x="938463" y="4716379"/>
            <a:ext cx="10315074" cy="1323474"/>
            <a:chOff x="96" y="1824"/>
            <a:chExt cx="6288" cy="768"/>
          </a:xfrm>
        </p:grpSpPr>
        <p:sp>
          <p:nvSpPr>
            <p:cNvPr id="5" name="Rectangle 5"/>
            <p:cNvSpPr>
              <a:spLocks noChangeArrowheads="1"/>
            </p:cNvSpPr>
            <p:nvPr/>
          </p:nvSpPr>
          <p:spPr bwMode="auto">
            <a:xfrm>
              <a:off x="96" y="1824"/>
              <a:ext cx="4992" cy="768"/>
            </a:xfrm>
            <a:prstGeom prst="rect">
              <a:avLst/>
            </a:prstGeom>
            <a:noFill/>
            <a:ln w="28575">
              <a:solidFill>
                <a:schemeClr val="tx1"/>
              </a:solidFill>
              <a:miter lim="800000"/>
              <a:headEnd/>
              <a:tailEnd/>
            </a:ln>
          </p:spPr>
          <p:txBody>
            <a:bodyPr wrap="none"/>
            <a:lstStyle/>
            <a:p>
              <a:r>
                <a:rPr lang="en-US" sz="1600" dirty="0">
                  <a:latin typeface="Times New Roman" pitchFamily="18" charset="0"/>
                </a:rPr>
                <a:t>11.PROVIDER/UNIT / OFFICIER MEDICALE/UNITE</a:t>
              </a:r>
            </a:p>
          </p:txBody>
        </p:sp>
        <p:sp>
          <p:nvSpPr>
            <p:cNvPr id="6" name="Rectangle 6"/>
            <p:cNvSpPr>
              <a:spLocks noChangeArrowheads="1"/>
            </p:cNvSpPr>
            <p:nvPr/>
          </p:nvSpPr>
          <p:spPr bwMode="auto">
            <a:xfrm>
              <a:off x="5088" y="1824"/>
              <a:ext cx="1296" cy="768"/>
            </a:xfrm>
            <a:prstGeom prst="rect">
              <a:avLst/>
            </a:prstGeom>
            <a:noFill/>
            <a:ln w="28575">
              <a:solidFill>
                <a:schemeClr val="tx1"/>
              </a:solidFill>
              <a:miter lim="800000"/>
              <a:headEnd/>
              <a:tailEnd/>
            </a:ln>
          </p:spPr>
          <p:txBody>
            <a:bodyPr wrap="none"/>
            <a:lstStyle/>
            <a:p>
              <a:r>
                <a:rPr lang="en-US" sz="1200">
                  <a:latin typeface="Times New Roman" pitchFamily="18" charset="0"/>
                </a:rPr>
                <a:t>DATE/DATE </a:t>
              </a:r>
              <a:r>
                <a:rPr lang="en-US" sz="1200" i="1">
                  <a:latin typeface="Times New Roman" pitchFamily="18" charset="0"/>
                </a:rPr>
                <a:t>(YYMMDD)</a:t>
              </a:r>
              <a:endParaRPr lang="en-US" sz="1200">
                <a:latin typeface="Times New Roman" pitchFamily="18" charset="0"/>
              </a:endParaRPr>
            </a:p>
          </p:txBody>
        </p:sp>
      </p:grpSp>
    </p:spTree>
    <p:extLst>
      <p:ext uri="{BB962C8B-B14F-4D97-AF65-F5344CB8AC3E}">
        <p14:creationId xmlns:p14="http://schemas.microsoft.com/office/powerpoint/2010/main" val="752995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17638"/>
            <a:ext cx="10972800" cy="3394994"/>
          </a:xfrm>
        </p:spPr>
        <p:txBody>
          <a:bodyPr/>
          <a:lstStyle/>
          <a:p>
            <a:pPr algn="ctr">
              <a:buNone/>
            </a:pPr>
            <a:r>
              <a:rPr lang="en-US" b="1" dirty="0">
                <a:latin typeface="Franklin Gothic Book" pitchFamily="34" charset="0"/>
              </a:rPr>
              <a:t>Block 2</a:t>
            </a:r>
          </a:p>
          <a:p>
            <a:r>
              <a:rPr lang="en-US" sz="2400" dirty="0">
                <a:latin typeface="Franklin Gothic Book" pitchFamily="34" charset="0"/>
              </a:rPr>
              <a:t>Enter casualty’s unit if known</a:t>
            </a:r>
          </a:p>
          <a:p>
            <a:r>
              <a:rPr lang="en-US" sz="2400" dirty="0">
                <a:latin typeface="Franklin Gothic Book" pitchFamily="34" charset="0"/>
              </a:rPr>
              <a:t>Enter country of whose armed forces he is a member.</a:t>
            </a:r>
          </a:p>
          <a:p>
            <a:r>
              <a:rPr lang="en-US" sz="2400" dirty="0">
                <a:latin typeface="Franklin Gothic Book" pitchFamily="34" charset="0"/>
              </a:rPr>
              <a:t>Check appropriate box to the armed service of which casualty is a member</a:t>
            </a:r>
          </a:p>
          <a:p>
            <a:pPr lvl="1"/>
            <a:r>
              <a:rPr lang="en-US" sz="2000" dirty="0">
                <a:latin typeface="Franklin Gothic Book" pitchFamily="34" charset="0"/>
              </a:rPr>
              <a:t>“A/T” – Army</a:t>
            </a:r>
          </a:p>
          <a:p>
            <a:pPr lvl="1"/>
            <a:r>
              <a:rPr lang="en-US" sz="2000" dirty="0">
                <a:latin typeface="Franklin Gothic Book" pitchFamily="34" charset="0"/>
              </a:rPr>
              <a:t>“AF/A” – Air Force</a:t>
            </a:r>
          </a:p>
          <a:p>
            <a:pPr lvl="1"/>
            <a:r>
              <a:rPr lang="en-US" sz="2000" dirty="0">
                <a:latin typeface="Franklin Gothic Book" pitchFamily="34" charset="0"/>
              </a:rPr>
              <a:t>“N/M” – Navy</a:t>
            </a:r>
          </a:p>
          <a:p>
            <a:pPr lvl="1"/>
            <a:r>
              <a:rPr lang="en-US" sz="2000" dirty="0">
                <a:latin typeface="Franklin Gothic Book" pitchFamily="34" charset="0"/>
              </a:rPr>
              <a:t>“MC/M” – Marine Corps</a:t>
            </a:r>
          </a:p>
          <a:p>
            <a:pPr lvl="1"/>
            <a:endParaRPr lang="en-US" sz="2000" dirty="0">
              <a:latin typeface="Franklin Gothic Book" pitchFamily="34" charset="0"/>
            </a:endParaRPr>
          </a:p>
          <a:p>
            <a:endParaRPr lang="en-US" sz="2400" dirty="0">
              <a:latin typeface="Franklin Gothic Book" pitchFamily="34" charset="0"/>
            </a:endParaRPr>
          </a:p>
          <a:p>
            <a:endParaRPr lang="en-US" sz="2400" b="1" dirty="0">
              <a:latin typeface="Franklin Gothic Book" pitchFamily="34" charset="0"/>
            </a:endParaRPr>
          </a:p>
          <a:p>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Secondary Information</a:t>
            </a:r>
            <a:endParaRPr lang="en-US" sz="4400" dirty="0">
              <a:solidFill>
                <a:schemeClr val="tx1"/>
              </a:solidFill>
            </a:endParaRPr>
          </a:p>
        </p:txBody>
      </p:sp>
      <p:pic>
        <p:nvPicPr>
          <p:cNvPr id="4" name="Picture 4"/>
          <p:cNvPicPr>
            <a:picLocks noChangeAspect="1" noChangeArrowheads="1"/>
          </p:cNvPicPr>
          <p:nvPr/>
        </p:nvPicPr>
        <p:blipFill>
          <a:blip r:embed="rId2"/>
          <a:srcRect/>
          <a:stretch>
            <a:fillRect/>
          </a:stretch>
        </p:blipFill>
        <p:spPr bwMode="auto">
          <a:xfrm>
            <a:off x="521313" y="4812632"/>
            <a:ext cx="11149374" cy="1768641"/>
          </a:xfrm>
          <a:prstGeom prst="rect">
            <a:avLst/>
          </a:prstGeom>
          <a:noFill/>
          <a:ln w="9525">
            <a:noFill/>
            <a:miter lim="800000"/>
            <a:headEnd/>
            <a:tailEnd/>
          </a:ln>
        </p:spPr>
      </p:pic>
    </p:spTree>
    <p:extLst>
      <p:ext uri="{BB962C8B-B14F-4D97-AF65-F5344CB8AC3E}">
        <p14:creationId xmlns:p14="http://schemas.microsoft.com/office/powerpoint/2010/main" val="835388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sz="3200" b="1" dirty="0">
                <a:latin typeface="Franklin Gothic Book" pitchFamily="34" charset="0"/>
              </a:rPr>
              <a:t>Block 5 &amp; 6</a:t>
            </a:r>
          </a:p>
          <a:p>
            <a:r>
              <a:rPr lang="en-US" sz="3200" dirty="0">
                <a:latin typeface="Franklin Gothic Book" pitchFamily="34" charset="0"/>
              </a:rPr>
              <a:t>Mark “Yes” in Block 6 if a tourniquet is used.	</a:t>
            </a:r>
          </a:p>
          <a:p>
            <a:pPr lvl="1"/>
            <a:r>
              <a:rPr lang="en-US" sz="3200" dirty="0">
                <a:latin typeface="Franklin Gothic Book" pitchFamily="34" charset="0"/>
              </a:rPr>
              <a:t>If no tourniquet is used, leave block blank.</a:t>
            </a:r>
          </a:p>
          <a:p>
            <a:r>
              <a:rPr lang="en-US" sz="3200" dirty="0">
                <a:latin typeface="Franklin Gothic Book" pitchFamily="34" charset="0"/>
              </a:rPr>
              <a:t>If “yes” is marked, indicate date (YYMMDD) and time (24 hour format)</a:t>
            </a:r>
          </a:p>
          <a:p>
            <a:endParaRPr lang="en-US" sz="3200" dirty="0">
              <a:latin typeface="Franklin Gothic Book" pitchFamily="34" charset="0"/>
            </a:endParaRPr>
          </a:p>
          <a:p>
            <a:endParaRPr lang="en-US" sz="3200" dirty="0">
              <a:latin typeface="Franklin Gothic Book" pitchFamily="34" charset="0"/>
            </a:endParaRPr>
          </a:p>
          <a:p>
            <a:endParaRPr lang="en-US" sz="3200" dirty="0">
              <a:latin typeface="Franklin Gothic Book" pitchFamily="34" charset="0"/>
            </a:endParaRPr>
          </a:p>
          <a:p>
            <a:endParaRPr lang="en-US" sz="3200" dirty="0">
              <a:latin typeface="Franklin Gothic Book" pitchFamily="34" charset="0"/>
            </a:endParaRPr>
          </a:p>
          <a:p>
            <a:endParaRPr lang="en-US" sz="3200" dirty="0"/>
          </a:p>
        </p:txBody>
      </p:sp>
      <p:sp>
        <p:nvSpPr>
          <p:cNvPr id="3" name="Title 2"/>
          <p:cNvSpPr>
            <a:spLocks noGrp="1"/>
          </p:cNvSpPr>
          <p:nvPr>
            <p:ph type="title"/>
          </p:nvPr>
        </p:nvSpPr>
        <p:spPr/>
        <p:txBody>
          <a:bodyPr>
            <a:normAutofit/>
          </a:bodyPr>
          <a:lstStyle/>
          <a:p>
            <a:r>
              <a:rPr lang="en-US" sz="4400" dirty="0" smtClean="0">
                <a:solidFill>
                  <a:schemeClr val="tx1"/>
                </a:solidFill>
              </a:rPr>
              <a:t>Secondary Information</a:t>
            </a:r>
            <a:endParaRPr lang="en-US" sz="4400" dirty="0">
              <a:solidFill>
                <a:schemeClr val="tx1"/>
              </a:solidFill>
            </a:endParaRPr>
          </a:p>
        </p:txBody>
      </p:sp>
      <p:pic>
        <p:nvPicPr>
          <p:cNvPr id="4" name="Picture 3"/>
          <p:cNvPicPr>
            <a:picLocks noChangeAspect="1" noChangeArrowheads="1"/>
          </p:cNvPicPr>
          <p:nvPr/>
        </p:nvPicPr>
        <p:blipFill>
          <a:blip r:embed="rId2"/>
          <a:srcRect/>
          <a:stretch>
            <a:fillRect/>
          </a:stretch>
        </p:blipFill>
        <p:spPr bwMode="auto">
          <a:xfrm>
            <a:off x="883918" y="4680283"/>
            <a:ext cx="10698482" cy="1407695"/>
          </a:xfrm>
          <a:prstGeom prst="rect">
            <a:avLst/>
          </a:prstGeom>
          <a:noFill/>
          <a:ln w="57150">
            <a:solidFill>
              <a:srgbClr val="FFFF00"/>
            </a:solidFill>
            <a:miter lim="800000"/>
            <a:headEnd type="none" w="sm" len="sm"/>
            <a:tailEnd type="none" w="sm" len="sm"/>
          </a:ln>
        </p:spPr>
      </p:pic>
    </p:spTree>
    <p:extLst>
      <p:ext uri="{BB962C8B-B14F-4D97-AF65-F5344CB8AC3E}">
        <p14:creationId xmlns:p14="http://schemas.microsoft.com/office/powerpoint/2010/main" val="774353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17638"/>
            <a:ext cx="10972800" cy="2889667"/>
          </a:xfrm>
        </p:spPr>
        <p:txBody>
          <a:bodyPr>
            <a:noAutofit/>
          </a:bodyPr>
          <a:lstStyle/>
          <a:p>
            <a:pPr algn="ctr">
              <a:buNone/>
            </a:pPr>
            <a:r>
              <a:rPr lang="en-US" sz="3200" b="1" dirty="0">
                <a:latin typeface="Franklin Gothic Book" pitchFamily="34" charset="0"/>
              </a:rPr>
              <a:t>Block 7 &amp; 8</a:t>
            </a:r>
          </a:p>
          <a:p>
            <a:r>
              <a:rPr lang="en-US" sz="3200" dirty="0">
                <a:latin typeface="Franklin Gothic Book" pitchFamily="34" charset="0"/>
              </a:rPr>
              <a:t>Do </a:t>
            </a:r>
            <a:r>
              <a:rPr lang="en-US" sz="3200" b="1" dirty="0">
                <a:latin typeface="Franklin Gothic Book" pitchFamily="34" charset="0"/>
              </a:rPr>
              <a:t>NOT </a:t>
            </a:r>
            <a:r>
              <a:rPr lang="en-US" sz="3200" dirty="0">
                <a:latin typeface="Franklin Gothic Book" pitchFamily="34" charset="0"/>
              </a:rPr>
              <a:t>worry about Block 7 unless you are a medic</a:t>
            </a:r>
          </a:p>
          <a:p>
            <a:pPr lvl="1"/>
            <a:r>
              <a:rPr lang="en-US" sz="3200" dirty="0">
                <a:latin typeface="Franklin Gothic Book" pitchFamily="34" charset="0"/>
              </a:rPr>
              <a:t>Leave blank</a:t>
            </a:r>
          </a:p>
          <a:p>
            <a:r>
              <a:rPr lang="en-US" sz="3200" dirty="0">
                <a:latin typeface="Franklin Gothic Book" pitchFamily="34" charset="0"/>
              </a:rPr>
              <a:t>In Block 8, indicate type of IV fluid in the “IV” box and the date (YYMMDD) and time (24 hour format).</a:t>
            </a:r>
          </a:p>
          <a:p>
            <a:pPr lvl="1"/>
            <a:r>
              <a:rPr lang="en-US" sz="3200" dirty="0">
                <a:latin typeface="Franklin Gothic Book" pitchFamily="34" charset="0"/>
              </a:rPr>
              <a:t>If no IV is administered, leave blank</a:t>
            </a:r>
          </a:p>
          <a:p>
            <a:endParaRPr lang="en-US" sz="3200" dirty="0">
              <a:latin typeface="Franklin Gothic Book" pitchFamily="34" charset="0"/>
            </a:endParaRPr>
          </a:p>
          <a:p>
            <a:endParaRPr lang="en-US" sz="3200" dirty="0">
              <a:latin typeface="Franklin Gothic Book" pitchFamily="34" charset="0"/>
            </a:endParaRPr>
          </a:p>
          <a:p>
            <a:endParaRPr lang="en-US" sz="3200" dirty="0"/>
          </a:p>
        </p:txBody>
      </p:sp>
      <p:sp>
        <p:nvSpPr>
          <p:cNvPr id="3" name="Title 2"/>
          <p:cNvSpPr>
            <a:spLocks noGrp="1"/>
          </p:cNvSpPr>
          <p:nvPr>
            <p:ph type="title"/>
          </p:nvPr>
        </p:nvSpPr>
        <p:spPr/>
        <p:txBody>
          <a:bodyPr>
            <a:normAutofit/>
          </a:bodyPr>
          <a:lstStyle/>
          <a:p>
            <a:r>
              <a:rPr lang="en-US" sz="4400" dirty="0" smtClean="0">
                <a:solidFill>
                  <a:schemeClr val="tx1"/>
                </a:solidFill>
              </a:rPr>
              <a:t>Secondary Information</a:t>
            </a:r>
            <a:endParaRPr lang="en-US" sz="4400" dirty="0">
              <a:solidFill>
                <a:schemeClr val="tx1"/>
              </a:solidFill>
            </a:endParaRPr>
          </a:p>
        </p:txBody>
      </p:sp>
      <p:pic>
        <p:nvPicPr>
          <p:cNvPr id="4" name="Picture 4"/>
          <p:cNvPicPr>
            <a:picLocks noChangeAspect="1" noChangeArrowheads="1"/>
          </p:cNvPicPr>
          <p:nvPr/>
        </p:nvPicPr>
        <p:blipFill>
          <a:blip r:embed="rId2"/>
          <a:srcRect/>
          <a:stretch>
            <a:fillRect/>
          </a:stretch>
        </p:blipFill>
        <p:spPr bwMode="auto">
          <a:xfrm>
            <a:off x="609600" y="5193632"/>
            <a:ext cx="10919113" cy="942474"/>
          </a:xfrm>
          <a:prstGeom prst="rect">
            <a:avLst/>
          </a:prstGeom>
          <a:noFill/>
          <a:ln w="9525">
            <a:noFill/>
            <a:miter lim="800000"/>
            <a:headEnd/>
            <a:tailEnd/>
          </a:ln>
        </p:spPr>
      </p:pic>
    </p:spTree>
    <p:extLst>
      <p:ext uri="{BB962C8B-B14F-4D97-AF65-F5344CB8AC3E}">
        <p14:creationId xmlns:p14="http://schemas.microsoft.com/office/powerpoint/2010/main" val="2019978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10972800" cy="3043989"/>
          </a:xfrm>
        </p:spPr>
        <p:txBody>
          <a:bodyPr>
            <a:normAutofit/>
          </a:bodyPr>
          <a:lstStyle/>
          <a:p>
            <a:pPr algn="ctr">
              <a:buNone/>
            </a:pPr>
            <a:r>
              <a:rPr lang="en-US" sz="3200" b="1" dirty="0">
                <a:latin typeface="Franklin Gothic Book" pitchFamily="34" charset="0"/>
              </a:rPr>
              <a:t>Block 10</a:t>
            </a:r>
          </a:p>
          <a:p>
            <a:r>
              <a:rPr lang="en-US" sz="3200" dirty="0">
                <a:latin typeface="Franklin Gothic Book" pitchFamily="34" charset="0"/>
              </a:rPr>
              <a:t>Used to mark appropriate disposition of casualty.</a:t>
            </a:r>
          </a:p>
          <a:p>
            <a:pPr lvl="1"/>
            <a:r>
              <a:rPr lang="en-US" sz="3200" dirty="0">
                <a:latin typeface="Franklin Gothic Book" pitchFamily="34" charset="0"/>
              </a:rPr>
              <a:t>Returned to Duty or Evacuated</a:t>
            </a:r>
          </a:p>
          <a:p>
            <a:r>
              <a:rPr lang="en-US" sz="3200" dirty="0">
                <a:latin typeface="Franklin Gothic Book" pitchFamily="34" charset="0"/>
              </a:rPr>
              <a:t>Enter the date (YYMMDD) and time (military) of the disposition.</a:t>
            </a:r>
          </a:p>
          <a:p>
            <a:endParaRPr lang="en-US" sz="3200" dirty="0">
              <a:latin typeface="Franklin Gothic Book" pitchFamily="34" charset="0"/>
            </a:endParaRPr>
          </a:p>
          <a:p>
            <a:endParaRPr lang="en-US" sz="3200" dirty="0"/>
          </a:p>
        </p:txBody>
      </p:sp>
      <p:sp>
        <p:nvSpPr>
          <p:cNvPr id="3" name="Title 2"/>
          <p:cNvSpPr>
            <a:spLocks noGrp="1"/>
          </p:cNvSpPr>
          <p:nvPr>
            <p:ph type="title"/>
          </p:nvPr>
        </p:nvSpPr>
        <p:spPr/>
        <p:txBody>
          <a:bodyPr>
            <a:normAutofit/>
          </a:bodyPr>
          <a:lstStyle/>
          <a:p>
            <a:r>
              <a:rPr lang="en-US" sz="4400" dirty="0" smtClean="0">
                <a:solidFill>
                  <a:schemeClr val="tx1"/>
                </a:solidFill>
              </a:rPr>
              <a:t>Secondary Information</a:t>
            </a:r>
            <a:endParaRPr lang="en-US" sz="4400" dirty="0">
              <a:solidFill>
                <a:schemeClr val="tx1"/>
              </a:solidFill>
            </a:endParaRPr>
          </a:p>
        </p:txBody>
      </p:sp>
      <p:pic>
        <p:nvPicPr>
          <p:cNvPr id="4" name="Picture 4"/>
          <p:cNvPicPr>
            <a:picLocks noChangeAspect="1" noChangeArrowheads="1"/>
          </p:cNvPicPr>
          <p:nvPr/>
        </p:nvPicPr>
        <p:blipFill>
          <a:blip r:embed="rId2"/>
          <a:srcRect/>
          <a:stretch>
            <a:fillRect/>
          </a:stretch>
        </p:blipFill>
        <p:spPr bwMode="auto">
          <a:xfrm>
            <a:off x="517759" y="4816807"/>
            <a:ext cx="11156481" cy="1435768"/>
          </a:xfrm>
          <a:prstGeom prst="rect">
            <a:avLst/>
          </a:prstGeom>
          <a:noFill/>
          <a:ln w="9525">
            <a:noFill/>
            <a:miter lim="800000"/>
            <a:headEnd/>
            <a:tailEnd/>
          </a:ln>
        </p:spPr>
      </p:pic>
    </p:spTree>
    <p:extLst>
      <p:ext uri="{BB962C8B-B14F-4D97-AF65-F5344CB8AC3E}">
        <p14:creationId xmlns:p14="http://schemas.microsoft.com/office/powerpoint/2010/main" val="3223944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Franklin Gothic Book" pitchFamily="34" charset="0"/>
              </a:rPr>
              <a:t>Normally filled out by medical personnel once casualty reaches MTF.</a:t>
            </a:r>
          </a:p>
          <a:p>
            <a:r>
              <a:rPr lang="en-US" sz="3200" dirty="0">
                <a:latin typeface="Franklin Gothic Book" pitchFamily="34" charset="0"/>
              </a:rPr>
              <a:t>Use Block 14 if you run out of room on Block 9.</a:t>
            </a:r>
          </a:p>
          <a:p>
            <a:endParaRPr lang="en-US" sz="3200" dirty="0"/>
          </a:p>
        </p:txBody>
      </p:sp>
      <p:sp>
        <p:nvSpPr>
          <p:cNvPr id="3" name="Title 2"/>
          <p:cNvSpPr>
            <a:spLocks noGrp="1"/>
          </p:cNvSpPr>
          <p:nvPr>
            <p:ph type="title"/>
          </p:nvPr>
        </p:nvSpPr>
        <p:spPr/>
        <p:txBody>
          <a:bodyPr>
            <a:normAutofit/>
          </a:bodyPr>
          <a:lstStyle/>
          <a:p>
            <a:r>
              <a:rPr lang="en-US" sz="4400" dirty="0" smtClean="0">
                <a:solidFill>
                  <a:schemeClr val="tx1"/>
                </a:solidFill>
              </a:rPr>
              <a:t>Reverse Side of the FMC</a:t>
            </a:r>
            <a:endParaRPr lang="en-US" sz="4400" dirty="0">
              <a:solidFill>
                <a:schemeClr val="tx1"/>
              </a:solidFill>
            </a:endParaRPr>
          </a:p>
        </p:txBody>
      </p:sp>
    </p:spTree>
    <p:extLst>
      <p:ext uri="{BB962C8B-B14F-4D97-AF65-F5344CB8AC3E}">
        <p14:creationId xmlns:p14="http://schemas.microsoft.com/office/powerpoint/2010/main" val="1456060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a:latin typeface="Franklin Gothic Book" pitchFamily="34" charset="0"/>
              </a:rPr>
              <a:t>Remove original card from pad</a:t>
            </a:r>
          </a:p>
          <a:p>
            <a:pPr lvl="1"/>
            <a:r>
              <a:rPr lang="en-US" sz="4000" dirty="0">
                <a:latin typeface="Franklin Gothic Book" pitchFamily="34" charset="0"/>
              </a:rPr>
              <a:t>If casualty is RTD, do not remove card.</a:t>
            </a:r>
          </a:p>
          <a:p>
            <a:r>
              <a:rPr lang="en-US" sz="4000" dirty="0">
                <a:latin typeface="Franklin Gothic Book" pitchFamily="34" charset="0"/>
              </a:rPr>
              <a:t>Attach card to casualty’s uniform and make sure it’s in plain sight.</a:t>
            </a:r>
          </a:p>
          <a:p>
            <a:r>
              <a:rPr lang="en-US" sz="4000" dirty="0">
                <a:latin typeface="Franklin Gothic Book" pitchFamily="34" charset="0"/>
              </a:rPr>
              <a:t>Store pad</a:t>
            </a:r>
          </a:p>
        </p:txBody>
      </p:sp>
      <p:sp>
        <p:nvSpPr>
          <p:cNvPr id="3" name="Title 2"/>
          <p:cNvSpPr>
            <a:spLocks noGrp="1"/>
          </p:cNvSpPr>
          <p:nvPr>
            <p:ph type="title"/>
          </p:nvPr>
        </p:nvSpPr>
        <p:spPr/>
        <p:txBody>
          <a:bodyPr>
            <a:normAutofit/>
          </a:bodyPr>
          <a:lstStyle/>
          <a:p>
            <a:r>
              <a:rPr lang="en-US" sz="4400" dirty="0" smtClean="0">
                <a:solidFill>
                  <a:schemeClr val="tx1"/>
                </a:solidFill>
              </a:rPr>
              <a:t>Attaching the FMC</a:t>
            </a:r>
            <a:endParaRPr lang="en-US" sz="4400" dirty="0">
              <a:solidFill>
                <a:schemeClr val="tx1"/>
              </a:solidFill>
            </a:endParaRPr>
          </a:p>
        </p:txBody>
      </p:sp>
    </p:spTree>
    <p:extLst>
      <p:ext uri="{BB962C8B-B14F-4D97-AF65-F5344CB8AC3E}">
        <p14:creationId xmlns:p14="http://schemas.microsoft.com/office/powerpoint/2010/main" val="3797692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4294967295"/>
          </p:nvPr>
        </p:nvSpPr>
        <p:spPr>
          <a:xfrm>
            <a:off x="256673" y="1299411"/>
            <a:ext cx="11654589" cy="6015789"/>
          </a:xfrm>
        </p:spPr>
        <p:txBody>
          <a:bodyPr/>
          <a:lstStyle/>
          <a:p>
            <a:pPr algn="ctr" eaLnBrk="1" hangingPunct="1">
              <a:buFont typeface="Wingdings 2" pitchFamily="18" charset="2"/>
              <a:buNone/>
            </a:pPr>
            <a:r>
              <a:rPr lang="en-US" sz="3200" b="1" dirty="0" smtClean="0">
                <a:latin typeface="Franklin Gothic Book" pitchFamily="34" charset="0"/>
              </a:rPr>
              <a:t>Task</a:t>
            </a:r>
          </a:p>
          <a:p>
            <a:pPr algn="ctr" eaLnBrk="1" hangingPunct="1">
              <a:buFont typeface="Wingdings 2" pitchFamily="18" charset="2"/>
              <a:buNone/>
            </a:pPr>
            <a:r>
              <a:rPr lang="en-US" sz="2400" dirty="0" smtClean="0">
                <a:latin typeface="Franklin Gothic Book" pitchFamily="34" charset="0"/>
              </a:rPr>
              <a:t>Initiate a DD Form 1380, US Field Medical Card, or a DA Form 7656, Tactical Combat Casualty Care Card.</a:t>
            </a:r>
          </a:p>
          <a:p>
            <a:pPr algn="ctr" eaLnBrk="1" hangingPunct="1">
              <a:buFont typeface="Wingdings 2" pitchFamily="18" charset="2"/>
              <a:buNone/>
            </a:pPr>
            <a:r>
              <a:rPr lang="en-US" sz="3200" b="1" dirty="0" smtClean="0">
                <a:latin typeface="Franklin Gothic Book" pitchFamily="34" charset="0"/>
              </a:rPr>
              <a:t>Conditions</a:t>
            </a:r>
          </a:p>
          <a:p>
            <a:pPr algn="ctr" eaLnBrk="1" hangingPunct="1">
              <a:buFont typeface="Wingdings 2" pitchFamily="18" charset="2"/>
              <a:buNone/>
            </a:pPr>
            <a:r>
              <a:rPr lang="en-US" sz="2400" dirty="0" smtClean="0">
                <a:latin typeface="Franklin Gothic Book" pitchFamily="34" charset="0"/>
              </a:rPr>
              <a:t>Given information on a simulated casualty, a DD Form 1380 or a DA Form 7656, and a writing instrument.</a:t>
            </a:r>
          </a:p>
          <a:p>
            <a:pPr algn="ctr" eaLnBrk="1" hangingPunct="1">
              <a:buFont typeface="Wingdings 2" pitchFamily="18" charset="2"/>
              <a:buNone/>
            </a:pPr>
            <a:r>
              <a:rPr lang="en-US" sz="3200" b="1" dirty="0" smtClean="0">
                <a:latin typeface="Franklin Gothic Book" pitchFamily="34" charset="0"/>
              </a:rPr>
              <a:t>Standards</a:t>
            </a:r>
          </a:p>
          <a:p>
            <a:pPr algn="ctr" eaLnBrk="1" hangingPunct="1">
              <a:buFont typeface="Wingdings 2" pitchFamily="18" charset="2"/>
              <a:buNone/>
            </a:pPr>
            <a:r>
              <a:rPr lang="en-US" sz="2400" dirty="0" smtClean="0">
                <a:latin typeface="Franklin Gothic Book" pitchFamily="34" charset="0"/>
              </a:rPr>
              <a:t>Enter the required information in the appropriate blocks.</a:t>
            </a:r>
          </a:p>
          <a:p>
            <a:pPr algn="ctr" eaLnBrk="1" hangingPunct="1">
              <a:buFont typeface="Wingdings 2" pitchFamily="18" charset="2"/>
              <a:buNone/>
            </a:pPr>
            <a:r>
              <a:rPr lang="en-US" sz="2400" dirty="0" smtClean="0">
                <a:latin typeface="Franklin Gothic Book" pitchFamily="34" charset="0"/>
              </a:rPr>
              <a:t>Score a GO on the written performance checklist.</a:t>
            </a:r>
          </a:p>
          <a:p>
            <a:pPr algn="ctr" eaLnBrk="1" hangingPunct="1"/>
            <a:endParaRPr lang="en-US" dirty="0" smtClean="0">
              <a:latin typeface="Franklin Gothic Book" pitchFamily="34" charset="0"/>
            </a:endParaRPr>
          </a:p>
        </p:txBody>
      </p:sp>
    </p:spTree>
    <p:extLst>
      <p:ext uri="{BB962C8B-B14F-4D97-AF65-F5344CB8AC3E}">
        <p14:creationId xmlns:p14="http://schemas.microsoft.com/office/powerpoint/2010/main" val="1970325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latin typeface="Franklin Gothic Book" pitchFamily="34" charset="0"/>
              </a:rPr>
              <a:t>Most casualties injured on battlefield do not have documentation prior to evacuation.</a:t>
            </a:r>
          </a:p>
          <a:p>
            <a:r>
              <a:rPr lang="en-US" sz="3600" dirty="0">
                <a:latin typeface="Franklin Gothic Book" pitchFamily="34" charset="0"/>
              </a:rPr>
              <a:t>DD Form is considered outdated and cumbersome to fill out by many.</a:t>
            </a:r>
          </a:p>
          <a:p>
            <a:endParaRPr lang="en-US" sz="3600" dirty="0"/>
          </a:p>
        </p:txBody>
      </p:sp>
      <p:sp>
        <p:nvSpPr>
          <p:cNvPr id="3" name="Title 2"/>
          <p:cNvSpPr>
            <a:spLocks noGrp="1"/>
          </p:cNvSpPr>
          <p:nvPr>
            <p:ph type="title"/>
          </p:nvPr>
        </p:nvSpPr>
        <p:spPr/>
        <p:txBody>
          <a:bodyPr>
            <a:normAutofit/>
          </a:bodyPr>
          <a:lstStyle/>
          <a:p>
            <a:r>
              <a:rPr lang="en-US" sz="4400" dirty="0" smtClean="0">
                <a:solidFill>
                  <a:schemeClr val="tx1"/>
                </a:solidFill>
              </a:rPr>
              <a:t>Tactical Combat Casualty Care Card</a:t>
            </a:r>
            <a:endParaRPr lang="en-US" sz="4400" dirty="0">
              <a:solidFill>
                <a:schemeClr val="tx1"/>
              </a:solidFill>
            </a:endParaRPr>
          </a:p>
        </p:txBody>
      </p:sp>
    </p:spTree>
    <p:extLst>
      <p:ext uri="{BB962C8B-B14F-4D97-AF65-F5344CB8AC3E}">
        <p14:creationId xmlns:p14="http://schemas.microsoft.com/office/powerpoint/2010/main" val="1458583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latin typeface="Franklin Gothic Book" pitchFamily="34" charset="0"/>
              </a:rPr>
              <a:t>4.5-inch by 6-inch card based on the principles of TC3.</a:t>
            </a:r>
          </a:p>
          <a:p>
            <a:r>
              <a:rPr lang="en-US" sz="3600" dirty="0">
                <a:latin typeface="Franklin Gothic Book" pitchFamily="34" charset="0"/>
              </a:rPr>
              <a:t>Addresses the initial lifesaving care provided at point of wounding.</a:t>
            </a:r>
          </a:p>
          <a:p>
            <a:r>
              <a:rPr lang="en-US" sz="3600" dirty="0">
                <a:latin typeface="Franklin Gothic Book" pitchFamily="34" charset="0"/>
              </a:rPr>
              <a:t>Simple format using a circle or “X” in the appropriate block.</a:t>
            </a:r>
          </a:p>
          <a:p>
            <a:endParaRPr lang="en-US" sz="3600" dirty="0">
              <a:latin typeface="Franklin Gothic Book" pitchFamily="34" charset="0"/>
            </a:endParaRPr>
          </a:p>
          <a:p>
            <a:endParaRPr lang="en-US" sz="3600" dirty="0">
              <a:latin typeface="Franklin Gothic Book" pitchFamily="34" charset="0"/>
            </a:endParaRPr>
          </a:p>
          <a:p>
            <a:endParaRPr lang="en-US" sz="3600" dirty="0"/>
          </a:p>
        </p:txBody>
      </p:sp>
      <p:sp>
        <p:nvSpPr>
          <p:cNvPr id="3" name="Title 2"/>
          <p:cNvSpPr>
            <a:spLocks noGrp="1"/>
          </p:cNvSpPr>
          <p:nvPr>
            <p:ph type="title"/>
          </p:nvPr>
        </p:nvSpPr>
        <p:spPr/>
        <p:txBody>
          <a:bodyPr>
            <a:normAutofit/>
          </a:bodyPr>
          <a:lstStyle/>
          <a:p>
            <a:r>
              <a:rPr lang="en-US" sz="4400" dirty="0" smtClean="0">
                <a:solidFill>
                  <a:schemeClr val="tx1"/>
                </a:solidFill>
              </a:rPr>
              <a:t>TC3 Card</a:t>
            </a:r>
            <a:endParaRPr lang="en-US" sz="4400" dirty="0">
              <a:solidFill>
                <a:schemeClr val="tx1"/>
              </a:solidFill>
            </a:endParaRPr>
          </a:p>
        </p:txBody>
      </p:sp>
    </p:spTree>
    <p:extLst>
      <p:ext uri="{BB962C8B-B14F-4D97-AF65-F5344CB8AC3E}">
        <p14:creationId xmlns:p14="http://schemas.microsoft.com/office/powerpoint/2010/main" val="2275978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solidFill>
                  <a:schemeClr val="tx1"/>
                </a:solidFill>
              </a:rPr>
              <a:t>Front of the DA Form 7656</a:t>
            </a:r>
            <a:endParaRPr lang="en-US" sz="4400" dirty="0">
              <a:solidFill>
                <a:schemeClr val="tx1"/>
              </a:solidFill>
            </a:endParaRPr>
          </a:p>
        </p:txBody>
      </p:sp>
      <p:pic>
        <p:nvPicPr>
          <p:cNvPr id="4" name="Picture 2"/>
          <p:cNvPicPr>
            <a:picLocks noGrp="1" noChangeAspect="1" noChangeArrowheads="1"/>
          </p:cNvPicPr>
          <p:nvPr>
            <p:ph idx="4294967295"/>
          </p:nvPr>
        </p:nvPicPr>
        <p:blipFill>
          <a:blip r:embed="rId2"/>
          <a:srcRect/>
          <a:stretch>
            <a:fillRect/>
          </a:stretch>
        </p:blipFill>
        <p:spPr>
          <a:xfrm>
            <a:off x="3681663" y="1175085"/>
            <a:ext cx="4828674" cy="5682915"/>
          </a:xfrm>
        </p:spPr>
      </p:pic>
    </p:spTree>
    <p:extLst>
      <p:ext uri="{BB962C8B-B14F-4D97-AF65-F5344CB8AC3E}">
        <p14:creationId xmlns:p14="http://schemas.microsoft.com/office/powerpoint/2010/main" val="345027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solidFill>
                  <a:schemeClr val="tx1"/>
                </a:solidFill>
              </a:rPr>
              <a:t>Back of the DA Form 7656</a:t>
            </a:r>
            <a:endParaRPr lang="en-US" sz="440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699" y="1074913"/>
            <a:ext cx="4676601" cy="5783087"/>
          </a:xfrm>
          <a:prstGeom prst="rect">
            <a:avLst/>
          </a:prstGeom>
        </p:spPr>
      </p:pic>
    </p:spTree>
    <p:extLst>
      <p:ext uri="{BB962C8B-B14F-4D97-AF65-F5344CB8AC3E}">
        <p14:creationId xmlns:p14="http://schemas.microsoft.com/office/powerpoint/2010/main" val="301475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537" y="1419726"/>
            <a:ext cx="10972800" cy="6092792"/>
          </a:xfrm>
        </p:spPr>
        <p:txBody>
          <a:bodyPr>
            <a:normAutofit/>
          </a:bodyPr>
          <a:lstStyle/>
          <a:p>
            <a:r>
              <a:rPr lang="en-US" sz="3600" dirty="0">
                <a:latin typeface="Franklin Gothic Book" pitchFamily="34" charset="0"/>
              </a:rPr>
              <a:t>Each Soldier will carry his own in Improved First Aid Kit (IFAK)</a:t>
            </a:r>
          </a:p>
          <a:p>
            <a:r>
              <a:rPr lang="en-US" sz="3600" dirty="0">
                <a:latin typeface="Franklin Gothic Book" pitchFamily="34" charset="0"/>
              </a:rPr>
              <a:t>Soldier should complete </a:t>
            </a:r>
          </a:p>
          <a:p>
            <a:pPr lvl="1"/>
            <a:r>
              <a:rPr lang="en-US" sz="3600" dirty="0">
                <a:latin typeface="Franklin Gothic Book" pitchFamily="34" charset="0"/>
              </a:rPr>
              <a:t>Name/Unit Section</a:t>
            </a:r>
          </a:p>
          <a:p>
            <a:pPr lvl="1"/>
            <a:r>
              <a:rPr lang="en-US" sz="3600" dirty="0">
                <a:latin typeface="Franklin Gothic Book" pitchFamily="34" charset="0"/>
              </a:rPr>
              <a:t>Allergies Section</a:t>
            </a:r>
          </a:p>
          <a:p>
            <a:r>
              <a:rPr lang="en-US" sz="3600" dirty="0">
                <a:latin typeface="Franklin Gothic Book" pitchFamily="34" charset="0"/>
              </a:rPr>
              <a:t>Use indelible marker if possible</a:t>
            </a:r>
          </a:p>
          <a:p>
            <a:endParaRPr lang="en-US" sz="3600" dirty="0"/>
          </a:p>
        </p:txBody>
      </p:sp>
    </p:spTree>
    <p:extLst>
      <p:ext uri="{BB962C8B-B14F-4D97-AF65-F5344CB8AC3E}">
        <p14:creationId xmlns:p14="http://schemas.microsoft.com/office/powerpoint/2010/main" val="937022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latin typeface="Franklin Gothic Book" pitchFamily="34" charset="0"/>
              </a:rPr>
              <a:t>Casualty’s Name (Name/Unit)</a:t>
            </a:r>
            <a:r>
              <a:rPr lang="en-US" sz="2400" dirty="0">
                <a:latin typeface="Franklin Gothic Book" pitchFamily="34" charset="0"/>
              </a:rPr>
              <a:t> – should be filled out by Soldier prior to placing in IFAK.</a:t>
            </a:r>
          </a:p>
          <a:p>
            <a:pPr lvl="1"/>
            <a:r>
              <a:rPr lang="en-US" sz="2000" dirty="0">
                <a:latin typeface="Franklin Gothic Book" pitchFamily="34" charset="0"/>
              </a:rPr>
              <a:t>Obtain information from ID tags, uniform, or casualty himself if needed.</a:t>
            </a:r>
          </a:p>
          <a:p>
            <a:r>
              <a:rPr lang="en-US" sz="2400" b="1" dirty="0">
                <a:latin typeface="Franklin Gothic Book" pitchFamily="34" charset="0"/>
              </a:rPr>
              <a:t>Allergies</a:t>
            </a:r>
            <a:r>
              <a:rPr lang="en-US" sz="2400" dirty="0">
                <a:latin typeface="Franklin Gothic Book" pitchFamily="34" charset="0"/>
              </a:rPr>
              <a:t> – should be listed by Soldier</a:t>
            </a:r>
          </a:p>
          <a:p>
            <a:pPr lvl="1"/>
            <a:r>
              <a:rPr lang="en-US" sz="2000" dirty="0">
                <a:latin typeface="Franklin Gothic Book" pitchFamily="34" charset="0"/>
              </a:rPr>
              <a:t>Look for medical alert tags or ask casualty</a:t>
            </a:r>
          </a:p>
          <a:p>
            <a:r>
              <a:rPr lang="en-US" sz="2400" b="1" dirty="0">
                <a:latin typeface="Franklin Gothic Book" pitchFamily="34" charset="0"/>
              </a:rPr>
              <a:t>Date-Time Group (DTG)</a:t>
            </a:r>
            <a:r>
              <a:rPr lang="en-US" sz="2400" dirty="0">
                <a:latin typeface="Franklin Gothic Book" pitchFamily="34" charset="0"/>
              </a:rPr>
              <a:t> – enter date and military time you begin treatment (i.e. 12JUL0800)</a:t>
            </a:r>
          </a:p>
          <a:p>
            <a:r>
              <a:rPr lang="en-US" sz="2400" b="1" dirty="0">
                <a:latin typeface="Franklin Gothic Book" pitchFamily="34" charset="0"/>
              </a:rPr>
              <a:t>Cause of Injury</a:t>
            </a:r>
            <a:r>
              <a:rPr lang="en-US" sz="2400" dirty="0">
                <a:latin typeface="Franklin Gothic Book" pitchFamily="34" charset="0"/>
              </a:rPr>
              <a:t> – circle cause of injury.</a:t>
            </a:r>
          </a:p>
          <a:p>
            <a:pPr lvl="1"/>
            <a:r>
              <a:rPr lang="en-US" sz="2000" b="1" dirty="0">
                <a:latin typeface="Franklin Gothic Book" pitchFamily="34" charset="0"/>
              </a:rPr>
              <a:t>Friendly </a:t>
            </a:r>
            <a:r>
              <a:rPr lang="en-US" sz="2000" dirty="0">
                <a:latin typeface="Franklin Gothic Book" pitchFamily="34" charset="0"/>
              </a:rPr>
              <a:t>(fratricide)</a:t>
            </a:r>
          </a:p>
          <a:p>
            <a:pPr lvl="1"/>
            <a:r>
              <a:rPr lang="en-US" sz="2000" b="1" dirty="0">
                <a:latin typeface="Franklin Gothic Book" pitchFamily="34" charset="0"/>
              </a:rPr>
              <a:t>Unknown </a:t>
            </a:r>
            <a:r>
              <a:rPr lang="en-US" sz="2000" dirty="0">
                <a:latin typeface="Franklin Gothic Book" pitchFamily="34" charset="0"/>
              </a:rPr>
              <a:t>(most common one)</a:t>
            </a:r>
          </a:p>
          <a:p>
            <a:pPr lvl="1"/>
            <a:r>
              <a:rPr lang="en-US" sz="2000" b="1" dirty="0">
                <a:latin typeface="Franklin Gothic Book" pitchFamily="34" charset="0"/>
              </a:rPr>
              <a:t>NBC</a:t>
            </a:r>
            <a:r>
              <a:rPr lang="en-US" sz="2000" dirty="0">
                <a:latin typeface="Franklin Gothic Book" pitchFamily="34" charset="0"/>
              </a:rPr>
              <a:t> (Nuclear, Biological, Chemical)</a:t>
            </a:r>
            <a:endParaRPr lang="en-US" sz="2000" b="1" dirty="0">
              <a:latin typeface="Franklin Gothic Book" pitchFamily="34" charset="0"/>
            </a:endParaRPr>
          </a:p>
          <a:p>
            <a:pPr lvl="1"/>
            <a:endParaRPr lang="en-US" sz="2000" b="1" dirty="0">
              <a:latin typeface="Franklin Gothic Book" pitchFamily="34" charset="0"/>
            </a:endParaRPr>
          </a:p>
          <a:p>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Completing the Front Side</a:t>
            </a:r>
            <a:endParaRPr lang="en-US" sz="4400" dirty="0">
              <a:solidFill>
                <a:schemeClr val="tx1"/>
              </a:solidFill>
            </a:endParaRPr>
          </a:p>
        </p:txBody>
      </p:sp>
    </p:spTree>
    <p:extLst>
      <p:ext uri="{BB962C8B-B14F-4D97-AF65-F5344CB8AC3E}">
        <p14:creationId xmlns:p14="http://schemas.microsoft.com/office/powerpoint/2010/main" val="399779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2"/>
              <a:buChar char=""/>
              <a:defRPr/>
            </a:pPr>
            <a:r>
              <a:rPr lang="en-US" sz="2400" b="1" dirty="0"/>
              <a:t>Type of Injury</a:t>
            </a:r>
            <a:r>
              <a:rPr lang="en-US" sz="2400" dirty="0"/>
              <a:t> – circle the type of injury.</a:t>
            </a:r>
          </a:p>
          <a:p>
            <a:pPr lvl="1">
              <a:buFont typeface="Wingdings 2"/>
              <a:buChar char=""/>
              <a:defRPr/>
            </a:pPr>
            <a:r>
              <a:rPr lang="en-US" sz="2000" dirty="0"/>
              <a:t>If “other” is indicated, enter an explanation in the blank following “other”</a:t>
            </a:r>
          </a:p>
          <a:p>
            <a:pPr>
              <a:buFont typeface="Wingdings 2"/>
              <a:buChar char=""/>
              <a:defRPr/>
            </a:pPr>
            <a:r>
              <a:rPr lang="en-US" sz="2400" b="1" dirty="0"/>
              <a:t>Time tourniquet applied (TQ Time)</a:t>
            </a:r>
            <a:r>
              <a:rPr lang="en-US" sz="2400" dirty="0"/>
              <a:t> – enter military time if tourniquet has been applied.</a:t>
            </a:r>
          </a:p>
          <a:p>
            <a:pPr>
              <a:buFont typeface="Wingdings 2"/>
              <a:buChar char=""/>
              <a:defRPr/>
            </a:pPr>
            <a:r>
              <a:rPr lang="en-US" sz="2400" b="1" dirty="0"/>
              <a:t>Location of Wound(s)</a:t>
            </a:r>
            <a:r>
              <a:rPr lang="en-US" sz="2400" dirty="0"/>
              <a:t> – place “X” on illustration to indicate place of injury or injuries.</a:t>
            </a:r>
            <a:endParaRPr lang="en-US" sz="2000" dirty="0"/>
          </a:p>
          <a:p>
            <a:pPr lvl="1">
              <a:buFont typeface="Wingdings 2"/>
              <a:buChar char=""/>
              <a:defRPr/>
            </a:pPr>
            <a:r>
              <a:rPr lang="en-US" sz="2000" dirty="0"/>
              <a:t>Percentages are used to estimate percentage of body surface burned.</a:t>
            </a:r>
          </a:p>
          <a:p>
            <a:pPr>
              <a:buFont typeface="Wingdings 2"/>
              <a:buChar char=""/>
              <a:defRPr/>
            </a:pPr>
            <a:r>
              <a:rPr lang="en-US" sz="2400" b="1" dirty="0"/>
              <a:t>Vital Signs</a:t>
            </a:r>
            <a:r>
              <a:rPr lang="en-US" sz="2400" dirty="0"/>
              <a:t> – used to record casualty’s level of consciousness and vital signs.	</a:t>
            </a:r>
          </a:p>
          <a:p>
            <a:pPr lvl="1">
              <a:buFont typeface="Wingdings 2"/>
              <a:buChar char=""/>
              <a:defRPr/>
            </a:pPr>
            <a:r>
              <a:rPr lang="en-US" sz="2000" dirty="0"/>
              <a:t>use military time</a:t>
            </a:r>
          </a:p>
          <a:p>
            <a:pPr lvl="1">
              <a:buFont typeface="Wingdings 2"/>
              <a:buChar char=""/>
              <a:defRPr/>
            </a:pPr>
            <a:r>
              <a:rPr lang="en-US" sz="2000" dirty="0"/>
              <a:t>Enter level of consciousness using AVPU</a:t>
            </a:r>
          </a:p>
          <a:p>
            <a:pPr lvl="1">
              <a:buFont typeface="Wingdings 2"/>
              <a:buChar char=""/>
              <a:defRPr/>
            </a:pPr>
            <a:r>
              <a:rPr lang="en-US" sz="2000" dirty="0"/>
              <a:t>Enter casualty’s pulse rate (even number)</a:t>
            </a:r>
          </a:p>
          <a:p>
            <a:pPr lvl="1">
              <a:buFont typeface="Wingdings 2"/>
              <a:buChar char=""/>
              <a:defRPr/>
            </a:pPr>
            <a:r>
              <a:rPr lang="en-US" sz="2000" dirty="0"/>
              <a:t>Enter casualty’s respiration rate (even number)</a:t>
            </a:r>
          </a:p>
          <a:p>
            <a:pPr lvl="1">
              <a:buFont typeface="Wingdings 2"/>
              <a:buChar char=""/>
              <a:defRPr/>
            </a:pPr>
            <a:r>
              <a:rPr lang="en-US" sz="2000" dirty="0"/>
              <a:t>Enter casualty’s blood pressure if applicable</a:t>
            </a:r>
          </a:p>
          <a:p>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Completing the Front Side</a:t>
            </a:r>
            <a:endParaRPr lang="en-US" sz="4400" dirty="0">
              <a:solidFill>
                <a:schemeClr val="tx1"/>
              </a:solidFill>
            </a:endParaRPr>
          </a:p>
        </p:txBody>
      </p:sp>
    </p:spTree>
    <p:extLst>
      <p:ext uri="{BB962C8B-B14F-4D97-AF65-F5344CB8AC3E}">
        <p14:creationId xmlns:p14="http://schemas.microsoft.com/office/powerpoint/2010/main" val="681914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b="1" dirty="0">
                <a:latin typeface="Franklin Gothic Book" pitchFamily="34" charset="0"/>
              </a:rPr>
              <a:t>Airway Interventions (Line A) </a:t>
            </a:r>
            <a:r>
              <a:rPr lang="en-US" sz="3200" dirty="0">
                <a:latin typeface="Franklin Gothic Book" pitchFamily="34" charset="0"/>
              </a:rPr>
              <a:t>– circle airway interventions performed</a:t>
            </a:r>
          </a:p>
          <a:p>
            <a:pPr lvl="1"/>
            <a:r>
              <a:rPr lang="en-US" sz="3200" b="1" dirty="0">
                <a:latin typeface="Franklin Gothic Book" pitchFamily="34" charset="0"/>
              </a:rPr>
              <a:t>Intact</a:t>
            </a:r>
            <a:r>
              <a:rPr lang="en-US" sz="3200" dirty="0">
                <a:latin typeface="Franklin Gothic Book" pitchFamily="34" charset="0"/>
              </a:rPr>
              <a:t> – no airway intervention needed</a:t>
            </a:r>
          </a:p>
          <a:p>
            <a:pPr lvl="1"/>
            <a:r>
              <a:rPr lang="en-US" sz="3200" b="1" dirty="0">
                <a:latin typeface="Franklin Gothic Book" pitchFamily="34" charset="0"/>
              </a:rPr>
              <a:t>Adjunct</a:t>
            </a:r>
            <a:r>
              <a:rPr lang="en-US" sz="3200" dirty="0">
                <a:latin typeface="Franklin Gothic Book" pitchFamily="34" charset="0"/>
              </a:rPr>
              <a:t> – circle if airway adjunct is used and enter brief explanation in “Other” section near bottom of card.</a:t>
            </a:r>
          </a:p>
          <a:p>
            <a:pPr lvl="1"/>
            <a:r>
              <a:rPr lang="en-US" sz="3200" b="1" dirty="0" err="1">
                <a:latin typeface="Franklin Gothic Book" pitchFamily="34" charset="0"/>
              </a:rPr>
              <a:t>Cric</a:t>
            </a:r>
            <a:r>
              <a:rPr lang="en-US" sz="3200" dirty="0">
                <a:latin typeface="Franklin Gothic Book" pitchFamily="34" charset="0"/>
              </a:rPr>
              <a:t> – circle if </a:t>
            </a:r>
            <a:r>
              <a:rPr lang="en-US" sz="3200" dirty="0" err="1">
                <a:latin typeface="Franklin Gothic Book" pitchFamily="34" charset="0"/>
              </a:rPr>
              <a:t>cricothyrotomy</a:t>
            </a:r>
            <a:r>
              <a:rPr lang="en-US" sz="3200" dirty="0">
                <a:latin typeface="Franklin Gothic Book" pitchFamily="34" charset="0"/>
              </a:rPr>
              <a:t> is performed.</a:t>
            </a:r>
          </a:p>
          <a:p>
            <a:pPr lvl="1"/>
            <a:r>
              <a:rPr lang="en-US" sz="3200" b="1" dirty="0" err="1">
                <a:latin typeface="Franklin Gothic Book" pitchFamily="34" charset="0"/>
              </a:rPr>
              <a:t>Intubaton</a:t>
            </a:r>
            <a:r>
              <a:rPr lang="en-US" sz="3200" b="1" dirty="0">
                <a:latin typeface="Franklin Gothic Book" pitchFamily="34" charset="0"/>
              </a:rPr>
              <a:t>- </a:t>
            </a:r>
            <a:r>
              <a:rPr lang="en-US" sz="3200" dirty="0">
                <a:latin typeface="Franklin Gothic Book" pitchFamily="34" charset="0"/>
              </a:rPr>
              <a:t> circle if a intubation is performed</a:t>
            </a:r>
            <a:r>
              <a:rPr lang="en-US" sz="3200" b="1" dirty="0">
                <a:latin typeface="Franklin Gothic Book" pitchFamily="34" charset="0"/>
              </a:rPr>
              <a:t>.</a:t>
            </a:r>
          </a:p>
          <a:p>
            <a:endParaRPr lang="en-US" sz="3200" dirty="0"/>
          </a:p>
        </p:txBody>
      </p:sp>
      <p:sp>
        <p:nvSpPr>
          <p:cNvPr id="3" name="Title 2"/>
          <p:cNvSpPr>
            <a:spLocks noGrp="1"/>
          </p:cNvSpPr>
          <p:nvPr>
            <p:ph type="title"/>
          </p:nvPr>
        </p:nvSpPr>
        <p:spPr/>
        <p:txBody>
          <a:bodyPr>
            <a:normAutofit/>
          </a:bodyPr>
          <a:lstStyle/>
          <a:p>
            <a:r>
              <a:rPr lang="en-US" sz="4400" dirty="0" smtClean="0">
                <a:solidFill>
                  <a:schemeClr val="tx1"/>
                </a:solidFill>
              </a:rPr>
              <a:t>Completing the Reverse Side</a:t>
            </a:r>
            <a:endParaRPr lang="en-US" sz="4400" dirty="0">
              <a:solidFill>
                <a:schemeClr val="tx1"/>
              </a:solidFill>
            </a:endParaRPr>
          </a:p>
        </p:txBody>
      </p:sp>
    </p:spTree>
    <p:extLst>
      <p:ext uri="{BB962C8B-B14F-4D97-AF65-F5344CB8AC3E}">
        <p14:creationId xmlns:p14="http://schemas.microsoft.com/office/powerpoint/2010/main" val="2723681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b="1" dirty="0">
                <a:latin typeface="Franklin Gothic Book" pitchFamily="34" charset="0"/>
              </a:rPr>
              <a:t>Breathing Interventions (Line B) </a:t>
            </a:r>
            <a:r>
              <a:rPr lang="en-US" sz="2400" dirty="0">
                <a:latin typeface="Franklin Gothic Book" pitchFamily="34" charset="0"/>
              </a:rPr>
              <a:t>– circle any breathing interventions performed.</a:t>
            </a:r>
          </a:p>
          <a:p>
            <a:pPr lvl="1"/>
            <a:r>
              <a:rPr lang="en-US" b="1" dirty="0">
                <a:latin typeface="Franklin Gothic Book" pitchFamily="34" charset="0"/>
              </a:rPr>
              <a:t>Chest Seal</a:t>
            </a:r>
            <a:r>
              <a:rPr lang="en-US" dirty="0">
                <a:latin typeface="Franklin Gothic Book" pitchFamily="34" charset="0"/>
              </a:rPr>
              <a:t> – circle if commercial chest seal has been applied</a:t>
            </a:r>
          </a:p>
          <a:p>
            <a:pPr lvl="1"/>
            <a:r>
              <a:rPr lang="en-US" b="1" dirty="0">
                <a:latin typeface="Franklin Gothic Book" pitchFamily="34" charset="0"/>
              </a:rPr>
              <a:t>Needle D</a:t>
            </a:r>
            <a:r>
              <a:rPr lang="en-US" dirty="0">
                <a:latin typeface="Franklin Gothic Book" pitchFamily="34" charset="0"/>
              </a:rPr>
              <a:t> – circle if needle chest decompression is performed</a:t>
            </a:r>
          </a:p>
          <a:p>
            <a:pPr lvl="1"/>
            <a:r>
              <a:rPr lang="en-US" b="1" dirty="0">
                <a:latin typeface="Franklin Gothic Book" pitchFamily="34" charset="0"/>
              </a:rPr>
              <a:t>Chest Tube</a:t>
            </a:r>
            <a:r>
              <a:rPr lang="en-US" dirty="0">
                <a:latin typeface="Franklin Gothic Book" pitchFamily="34" charset="0"/>
              </a:rPr>
              <a:t>  - circle if chest tube inserted</a:t>
            </a:r>
          </a:p>
          <a:p>
            <a:r>
              <a:rPr lang="en-US" sz="2400" b="1" dirty="0">
                <a:latin typeface="Franklin Gothic Book" pitchFamily="34" charset="0"/>
              </a:rPr>
              <a:t>Bleeding Control Measures (Line C)</a:t>
            </a:r>
            <a:r>
              <a:rPr lang="en-US" sz="2400" dirty="0">
                <a:latin typeface="Franklin Gothic Book" pitchFamily="34" charset="0"/>
              </a:rPr>
              <a:t> – circle appropriate bleeding control measures performed.</a:t>
            </a:r>
          </a:p>
          <a:p>
            <a:pPr lvl="1"/>
            <a:r>
              <a:rPr lang="en-US" b="1" dirty="0">
                <a:latin typeface="Franklin Gothic Book" pitchFamily="34" charset="0"/>
              </a:rPr>
              <a:t>TQ</a:t>
            </a:r>
            <a:r>
              <a:rPr lang="en-US" dirty="0">
                <a:latin typeface="Franklin Gothic Book" pitchFamily="34" charset="0"/>
              </a:rPr>
              <a:t> – circle if tourniquet has been applied</a:t>
            </a:r>
          </a:p>
          <a:p>
            <a:pPr lvl="2"/>
            <a:r>
              <a:rPr lang="en-US" sz="2400" dirty="0">
                <a:latin typeface="Franklin Gothic Book" pitchFamily="34" charset="0"/>
              </a:rPr>
              <a:t>Make sure time is entered in the “TQ Time”</a:t>
            </a:r>
          </a:p>
          <a:p>
            <a:pPr lvl="1"/>
            <a:r>
              <a:rPr lang="en-US" b="1" dirty="0">
                <a:latin typeface="Franklin Gothic Book" pitchFamily="34" charset="0"/>
              </a:rPr>
              <a:t>Hemostatic</a:t>
            </a:r>
            <a:r>
              <a:rPr lang="en-US" dirty="0">
                <a:latin typeface="Franklin Gothic Book" pitchFamily="34" charset="0"/>
              </a:rPr>
              <a:t> – circle if hemostatic agent is used</a:t>
            </a:r>
          </a:p>
          <a:p>
            <a:pPr lvl="1"/>
            <a:r>
              <a:rPr lang="en-US" b="1" dirty="0">
                <a:latin typeface="Franklin Gothic Book" pitchFamily="34" charset="0"/>
              </a:rPr>
              <a:t>Packed</a:t>
            </a:r>
            <a:r>
              <a:rPr lang="en-US" dirty="0">
                <a:latin typeface="Franklin Gothic Book" pitchFamily="34" charset="0"/>
              </a:rPr>
              <a:t> – circle if plain gauze has been packed in the wound</a:t>
            </a:r>
          </a:p>
          <a:p>
            <a:pPr lvl="1"/>
            <a:r>
              <a:rPr lang="en-US" b="1" dirty="0">
                <a:latin typeface="Franklin Gothic Book" pitchFamily="34" charset="0"/>
              </a:rPr>
              <a:t>Pressure</a:t>
            </a:r>
            <a:r>
              <a:rPr lang="en-US" dirty="0">
                <a:latin typeface="Franklin Gothic Book" pitchFamily="34" charset="0"/>
              </a:rPr>
              <a:t> – circle if pressure dressing is applied</a:t>
            </a:r>
            <a:endParaRPr lang="en-US" b="1" dirty="0">
              <a:latin typeface="Franklin Gothic Book" pitchFamily="34" charset="0"/>
            </a:endParaRPr>
          </a:p>
          <a:p>
            <a:endParaRPr lang="en-US" sz="2400" dirty="0"/>
          </a:p>
        </p:txBody>
      </p:sp>
      <p:sp>
        <p:nvSpPr>
          <p:cNvPr id="3" name="Title 2"/>
          <p:cNvSpPr>
            <a:spLocks noGrp="1"/>
          </p:cNvSpPr>
          <p:nvPr>
            <p:ph type="title"/>
          </p:nvPr>
        </p:nvSpPr>
        <p:spPr/>
        <p:txBody>
          <a:bodyPr>
            <a:normAutofit/>
          </a:bodyPr>
          <a:lstStyle/>
          <a:p>
            <a:r>
              <a:rPr lang="en-US" sz="4400" dirty="0" smtClean="0">
                <a:solidFill>
                  <a:schemeClr val="tx1"/>
                </a:solidFill>
              </a:rPr>
              <a:t>Completing the Reverse Side</a:t>
            </a:r>
            <a:endParaRPr lang="en-US" sz="4400" dirty="0">
              <a:solidFill>
                <a:schemeClr val="tx1"/>
              </a:solidFill>
            </a:endParaRPr>
          </a:p>
        </p:txBody>
      </p:sp>
    </p:spTree>
    <p:extLst>
      <p:ext uri="{BB962C8B-B14F-4D97-AF65-F5344CB8AC3E}">
        <p14:creationId xmlns:p14="http://schemas.microsoft.com/office/powerpoint/2010/main" val="3516091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b="1" dirty="0">
                <a:latin typeface="Franklin Gothic Book" pitchFamily="34" charset="0"/>
              </a:rPr>
              <a:t>Fluids Administered</a:t>
            </a:r>
            <a:r>
              <a:rPr lang="en-US" sz="2400" dirty="0">
                <a:latin typeface="Franklin Gothic Book" pitchFamily="34" charset="0"/>
              </a:rPr>
              <a:t> – circle “IV” (intravenous) or “IO” (</a:t>
            </a:r>
            <a:r>
              <a:rPr lang="en-US" sz="2400" dirty="0" err="1">
                <a:latin typeface="Franklin Gothic Book" pitchFamily="34" charset="0"/>
              </a:rPr>
              <a:t>intraosseous</a:t>
            </a:r>
            <a:r>
              <a:rPr lang="en-US" sz="2400" dirty="0">
                <a:latin typeface="Franklin Gothic Book" pitchFamily="34" charset="0"/>
              </a:rPr>
              <a:t>) to indicate method used to administer fluids.</a:t>
            </a:r>
            <a:endParaRPr lang="en-US" sz="2400" b="1" dirty="0">
              <a:latin typeface="Franklin Gothic Book" pitchFamily="34" charset="0"/>
            </a:endParaRPr>
          </a:p>
          <a:p>
            <a:pPr lvl="1"/>
            <a:r>
              <a:rPr lang="en-US" dirty="0">
                <a:latin typeface="Franklin Gothic Book" pitchFamily="34" charset="0"/>
              </a:rPr>
              <a:t>Circle type of fluid administered &amp; amount</a:t>
            </a:r>
          </a:p>
          <a:p>
            <a:pPr lvl="2"/>
            <a:r>
              <a:rPr lang="en-US" sz="2400" dirty="0">
                <a:latin typeface="Franklin Gothic Book" pitchFamily="34" charset="0"/>
              </a:rPr>
              <a:t>“NS” for normal saline</a:t>
            </a:r>
          </a:p>
          <a:p>
            <a:pPr lvl="2"/>
            <a:r>
              <a:rPr lang="en-US" sz="2400" dirty="0">
                <a:latin typeface="Franklin Gothic Book" pitchFamily="34" charset="0"/>
              </a:rPr>
              <a:t>“LR” for lactated ringer</a:t>
            </a:r>
          </a:p>
          <a:p>
            <a:pPr lvl="2"/>
            <a:r>
              <a:rPr lang="en-US" sz="2400" dirty="0">
                <a:latin typeface="Franklin Gothic Book" pitchFamily="34" charset="0"/>
              </a:rPr>
              <a:t>“</a:t>
            </a:r>
            <a:r>
              <a:rPr lang="en-US" sz="2400" dirty="0" err="1">
                <a:latin typeface="Franklin Gothic Book" pitchFamily="34" charset="0"/>
              </a:rPr>
              <a:t>Hextend</a:t>
            </a:r>
            <a:r>
              <a:rPr lang="en-US" sz="2400" dirty="0">
                <a:latin typeface="Franklin Gothic Book" pitchFamily="34" charset="0"/>
              </a:rPr>
              <a:t>” for </a:t>
            </a:r>
            <a:r>
              <a:rPr lang="en-US" sz="2400" dirty="0" err="1">
                <a:latin typeface="Franklin Gothic Book" pitchFamily="34" charset="0"/>
              </a:rPr>
              <a:t>Hextend</a:t>
            </a:r>
            <a:r>
              <a:rPr lang="en-US" sz="2400" dirty="0">
                <a:latin typeface="Franklin Gothic Book" pitchFamily="34" charset="0"/>
              </a:rPr>
              <a:t>®</a:t>
            </a:r>
          </a:p>
          <a:p>
            <a:pPr lvl="2"/>
            <a:r>
              <a:rPr lang="en-US" sz="2400" dirty="0">
                <a:latin typeface="Franklin Gothic Book" pitchFamily="34" charset="0"/>
              </a:rPr>
              <a:t>Enter Type or amount, if different from ones listed, in the “Other” line in Fluids</a:t>
            </a:r>
          </a:p>
          <a:p>
            <a:r>
              <a:rPr lang="en-US" sz="2400" b="1" dirty="0">
                <a:latin typeface="Franklin Gothic Book" pitchFamily="34" charset="0"/>
              </a:rPr>
              <a:t>Drugs</a:t>
            </a:r>
            <a:r>
              <a:rPr lang="en-US" sz="2400" dirty="0">
                <a:latin typeface="Franklin Gothic Book" pitchFamily="34" charset="0"/>
              </a:rPr>
              <a:t> – </a:t>
            </a:r>
            <a:r>
              <a:rPr lang="en-US" sz="2400" b="1" dirty="0">
                <a:latin typeface="Franklin Gothic Book" pitchFamily="34" charset="0"/>
              </a:rPr>
              <a:t>“PAIN” –</a:t>
            </a:r>
            <a:r>
              <a:rPr lang="en-US" sz="2400" dirty="0">
                <a:latin typeface="Franklin Gothic Book" pitchFamily="34" charset="0"/>
              </a:rPr>
              <a:t> enter type, dose, &amp; route of pain medications</a:t>
            </a:r>
            <a:endParaRPr lang="en-US" sz="2400" b="1" dirty="0">
              <a:latin typeface="Franklin Gothic Book" pitchFamily="34" charset="0"/>
            </a:endParaRPr>
          </a:p>
          <a:p>
            <a:pPr lvl="1"/>
            <a:r>
              <a:rPr lang="en-US" b="1" dirty="0">
                <a:latin typeface="Franklin Gothic Book" pitchFamily="34" charset="0"/>
              </a:rPr>
              <a:t>“ABX” – </a:t>
            </a:r>
            <a:r>
              <a:rPr lang="en-US" dirty="0">
                <a:latin typeface="Franklin Gothic Book" pitchFamily="34" charset="0"/>
              </a:rPr>
              <a:t>enter type, dose, &amp; route of antibiotics</a:t>
            </a:r>
          </a:p>
          <a:p>
            <a:pPr lvl="1"/>
            <a:r>
              <a:rPr lang="en-US" b="1" dirty="0">
                <a:latin typeface="Franklin Gothic Book" pitchFamily="34" charset="0"/>
              </a:rPr>
              <a:t>“OTHER”</a:t>
            </a:r>
            <a:r>
              <a:rPr lang="en-US" dirty="0">
                <a:latin typeface="Franklin Gothic Book" pitchFamily="34" charset="0"/>
              </a:rPr>
              <a:t> – enter type, dose, &amp; route of any other medication administered.  This is where you enter combat casualty pill pack if administered.</a:t>
            </a:r>
            <a:endParaRPr lang="en-US" b="1" dirty="0">
              <a:latin typeface="Franklin Gothic Book" pitchFamily="34" charset="0"/>
            </a:endParaRPr>
          </a:p>
          <a:p>
            <a:endParaRPr lang="en-US" sz="2400" dirty="0">
              <a:latin typeface="Franklin Gothic Book" pitchFamily="34" charset="0"/>
            </a:endParaRPr>
          </a:p>
        </p:txBody>
      </p:sp>
      <p:sp>
        <p:nvSpPr>
          <p:cNvPr id="3" name="Title 2"/>
          <p:cNvSpPr>
            <a:spLocks noGrp="1"/>
          </p:cNvSpPr>
          <p:nvPr>
            <p:ph type="title"/>
          </p:nvPr>
        </p:nvSpPr>
        <p:spPr/>
        <p:txBody>
          <a:bodyPr>
            <a:normAutofit/>
          </a:bodyPr>
          <a:lstStyle/>
          <a:p>
            <a:r>
              <a:rPr lang="en-US" sz="4400" dirty="0" smtClean="0">
                <a:solidFill>
                  <a:schemeClr val="tx1"/>
                </a:solidFill>
              </a:rPr>
              <a:t>Completing the Reverse Side</a:t>
            </a:r>
            <a:endParaRPr lang="en-US" sz="4400" dirty="0">
              <a:solidFill>
                <a:schemeClr val="tx1"/>
              </a:solidFill>
            </a:endParaRPr>
          </a:p>
        </p:txBody>
      </p:sp>
    </p:spTree>
    <p:extLst>
      <p:ext uri="{BB962C8B-B14F-4D97-AF65-F5344CB8AC3E}">
        <p14:creationId xmlns:p14="http://schemas.microsoft.com/office/powerpoint/2010/main" val="345396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3200" dirty="0">
                <a:latin typeface="Franklin Gothic Book" pitchFamily="34" charset="0"/>
              </a:rPr>
              <a:t>Prepared on any casualty treated within a theater of operations.</a:t>
            </a:r>
          </a:p>
          <a:p>
            <a:pPr>
              <a:buFont typeface="Arial" panose="020B0604020202020204" pitchFamily="34" charset="0"/>
              <a:buChar char="•"/>
            </a:pPr>
            <a:r>
              <a:rPr lang="en-US" sz="3200" dirty="0">
                <a:latin typeface="Franklin Gothic Book" pitchFamily="34" charset="0"/>
              </a:rPr>
              <a:t>Designed to be used in forward combat areas by NATO troops.</a:t>
            </a:r>
          </a:p>
          <a:p>
            <a:pPr>
              <a:buFont typeface="Arial" panose="020B0604020202020204" pitchFamily="34" charset="0"/>
              <a:buChar char="•"/>
            </a:pPr>
            <a:r>
              <a:rPr lang="en-US" sz="3200" dirty="0">
                <a:latin typeface="Franklin Gothic Book" pitchFamily="34" charset="0"/>
              </a:rPr>
              <a:t>Provides medical personnel with essential information about the casualty’s injury and the treatment the casualty has already received.</a:t>
            </a:r>
          </a:p>
          <a:p>
            <a:pPr marL="137160" indent="0">
              <a:buNone/>
            </a:pPr>
            <a:endParaRPr lang="en-US" dirty="0"/>
          </a:p>
        </p:txBody>
      </p:sp>
      <p:sp>
        <p:nvSpPr>
          <p:cNvPr id="3" name="Title 2"/>
          <p:cNvSpPr>
            <a:spLocks noGrp="1"/>
          </p:cNvSpPr>
          <p:nvPr>
            <p:ph type="title"/>
          </p:nvPr>
        </p:nvSpPr>
        <p:spPr/>
        <p:txBody>
          <a:bodyPr/>
          <a:lstStyle/>
          <a:p>
            <a:r>
              <a:rPr lang="en-US" sz="4400" dirty="0" smtClean="0">
                <a:solidFill>
                  <a:schemeClr val="tx1"/>
                </a:solidFill>
              </a:rPr>
              <a:t>Purpose of the Field Medical Card</a:t>
            </a:r>
            <a:endParaRPr lang="en-US" dirty="0">
              <a:solidFill>
                <a:schemeClr val="tx1"/>
              </a:solidFill>
            </a:endParaRPr>
          </a:p>
        </p:txBody>
      </p:sp>
    </p:spTree>
    <p:extLst>
      <p:ext uri="{BB962C8B-B14F-4D97-AF65-F5344CB8AC3E}">
        <p14:creationId xmlns:p14="http://schemas.microsoft.com/office/powerpoint/2010/main" val="1356806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dirty="0">
                <a:latin typeface="Franklin Gothic Book" pitchFamily="34" charset="0"/>
              </a:rPr>
              <a:t>Notes</a:t>
            </a:r>
            <a:r>
              <a:rPr lang="en-US" sz="3600" dirty="0">
                <a:latin typeface="Franklin Gothic Book" pitchFamily="34" charset="0"/>
              </a:rPr>
              <a:t> – enter any pertinent information or observations</a:t>
            </a:r>
          </a:p>
          <a:p>
            <a:r>
              <a:rPr lang="en-US" sz="3600" b="1" dirty="0">
                <a:latin typeface="Franklin Gothic Book" pitchFamily="34" charset="0"/>
              </a:rPr>
              <a:t>Signature</a:t>
            </a:r>
            <a:r>
              <a:rPr lang="en-US" sz="3600" dirty="0">
                <a:latin typeface="Franklin Gothic Book" pitchFamily="34" charset="0"/>
              </a:rPr>
              <a:t> – print name and rank in “First Responder’s Name” if no combat medic is present.</a:t>
            </a:r>
            <a:endParaRPr lang="en-US" sz="3600" b="1" dirty="0">
              <a:latin typeface="Franklin Gothic Book" pitchFamily="34" charset="0"/>
            </a:endParaRPr>
          </a:p>
        </p:txBody>
      </p:sp>
      <p:sp>
        <p:nvSpPr>
          <p:cNvPr id="3" name="Title 2"/>
          <p:cNvSpPr>
            <a:spLocks noGrp="1"/>
          </p:cNvSpPr>
          <p:nvPr>
            <p:ph type="title"/>
          </p:nvPr>
        </p:nvSpPr>
        <p:spPr/>
        <p:txBody>
          <a:bodyPr/>
          <a:lstStyle/>
          <a:p>
            <a:r>
              <a:rPr lang="en-US" dirty="0" smtClean="0"/>
              <a:t>Completing the Reverse Side</a:t>
            </a:r>
            <a:endParaRPr lang="en-US" dirty="0"/>
          </a:p>
        </p:txBody>
      </p:sp>
    </p:spTree>
    <p:extLst>
      <p:ext uri="{BB962C8B-B14F-4D97-AF65-F5344CB8AC3E}">
        <p14:creationId xmlns:p14="http://schemas.microsoft.com/office/powerpoint/2010/main" val="3663947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latin typeface="Franklin Gothic Book" pitchFamily="34" charset="0"/>
              </a:rPr>
              <a:t>Attach the TCCC Card to the casualty</a:t>
            </a:r>
          </a:p>
          <a:p>
            <a:r>
              <a:rPr lang="en-US" sz="3600" dirty="0">
                <a:latin typeface="Franklin Gothic Book" pitchFamily="34" charset="0"/>
              </a:rPr>
              <a:t>Place the card in the upper left sleeve or the left trouser cargo pocket of the casualty’s clothing</a:t>
            </a:r>
          </a:p>
          <a:p>
            <a:endParaRPr lang="en-US" sz="3600" dirty="0"/>
          </a:p>
        </p:txBody>
      </p:sp>
      <p:sp>
        <p:nvSpPr>
          <p:cNvPr id="3" name="Title 2"/>
          <p:cNvSpPr>
            <a:spLocks noGrp="1"/>
          </p:cNvSpPr>
          <p:nvPr>
            <p:ph type="title"/>
          </p:nvPr>
        </p:nvSpPr>
        <p:spPr/>
        <p:txBody>
          <a:bodyPr>
            <a:normAutofit/>
          </a:bodyPr>
          <a:lstStyle/>
          <a:p>
            <a:r>
              <a:rPr lang="en-US" sz="4400" dirty="0" smtClean="0">
                <a:solidFill>
                  <a:schemeClr val="tx1"/>
                </a:solidFill>
              </a:rPr>
              <a:t>Attaching the Card</a:t>
            </a:r>
            <a:endParaRPr lang="en-US" sz="4400" dirty="0">
              <a:solidFill>
                <a:schemeClr val="tx1"/>
              </a:solidFill>
            </a:endParaRPr>
          </a:p>
        </p:txBody>
      </p:sp>
    </p:spTree>
    <p:extLst>
      <p:ext uri="{BB962C8B-B14F-4D97-AF65-F5344CB8AC3E}">
        <p14:creationId xmlns:p14="http://schemas.microsoft.com/office/powerpoint/2010/main" val="556401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60295" y="2875547"/>
            <a:ext cx="6585284" cy="2009274"/>
          </a:xfrm>
        </p:spPr>
        <p:txBody>
          <a:bodyPr>
            <a:normAutofit/>
          </a:bodyPr>
          <a:lstStyle/>
          <a:p>
            <a:pPr marL="137160" indent="0">
              <a:buNone/>
            </a:pPr>
            <a:r>
              <a:rPr lang="en-US" sz="9600" dirty="0" smtClean="0"/>
              <a:t>Questions?</a:t>
            </a:r>
            <a:endParaRPr lang="en-US" sz="9600" dirty="0"/>
          </a:p>
        </p:txBody>
      </p:sp>
    </p:spTree>
    <p:extLst>
      <p:ext uri="{BB962C8B-B14F-4D97-AF65-F5344CB8AC3E}">
        <p14:creationId xmlns:p14="http://schemas.microsoft.com/office/powerpoint/2010/main" val="2827010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b="1" dirty="0">
                <a:latin typeface="Franklin Gothic Book" pitchFamily="34" charset="0"/>
              </a:rPr>
              <a:t>You locate an injure Soldier on the battlefield at about 1600 </a:t>
            </a:r>
            <a:r>
              <a:rPr lang="en-US" sz="2400" b="1" dirty="0" err="1">
                <a:latin typeface="Franklin Gothic Book" pitchFamily="34" charset="0"/>
              </a:rPr>
              <a:t>hrs</a:t>
            </a:r>
            <a:r>
              <a:rPr lang="en-US" sz="2400" b="1" dirty="0">
                <a:latin typeface="Franklin Gothic Book" pitchFamily="34" charset="0"/>
              </a:rPr>
              <a:t>, 23 January 2013.  When talking to the soldier, he tells you that he feels severe pain in his left shoulder, and that he feels that “someone pushed a stick completely through”.</a:t>
            </a:r>
          </a:p>
          <a:p>
            <a:r>
              <a:rPr lang="en-US" sz="2400" b="1" dirty="0">
                <a:latin typeface="Franklin Gothic Book" pitchFamily="34" charset="0"/>
              </a:rPr>
              <a:t>He states his name is PV2 Joe Snuffy and that he is not allergic to anything that he knows of. Upon exposing the wound, you notice a through-and-through gunshot wound. To be on the safe side, you decide to apply an improvised occlusive dressing to both the entry and exit wounds. You also apply Emergency Trauma bandages with pressure bar to both wounds.</a:t>
            </a:r>
          </a:p>
          <a:p>
            <a:r>
              <a:rPr lang="en-US" sz="2400" b="1" dirty="0">
                <a:latin typeface="Franklin Gothic Book" pitchFamily="34" charset="0"/>
              </a:rPr>
              <a:t>At 1615, you take a set of vital signs.  His pulse rate is 72 beats/minute, respiration rate of 22 breaths/minute and he is still talking to you.</a:t>
            </a:r>
          </a:p>
          <a:p>
            <a:r>
              <a:rPr lang="en-US" sz="2400" b="1" dirty="0">
                <a:latin typeface="Franklin Gothic Book" pitchFamily="34" charset="0"/>
              </a:rPr>
              <a:t>Prior to setting him up for evacuation, you administer his combat casualty pill pack and then get him loaded up on a CASEVAC.</a:t>
            </a:r>
          </a:p>
          <a:p>
            <a:endParaRPr lang="en-US" sz="2400" dirty="0"/>
          </a:p>
        </p:txBody>
      </p:sp>
      <p:sp>
        <p:nvSpPr>
          <p:cNvPr id="3" name="Title 2"/>
          <p:cNvSpPr>
            <a:spLocks noGrp="1"/>
          </p:cNvSpPr>
          <p:nvPr>
            <p:ph type="title"/>
          </p:nvPr>
        </p:nvSpPr>
        <p:spPr/>
        <p:txBody>
          <a:bodyPr>
            <a:normAutofit/>
          </a:bodyPr>
          <a:lstStyle/>
          <a:p>
            <a:r>
              <a:rPr lang="en-US" sz="4400" dirty="0">
                <a:solidFill>
                  <a:schemeClr val="tx1"/>
                </a:solidFill>
                <a:effectLst/>
                <a:latin typeface="Franklin Gothic Medium" pitchFamily="34" charset="0"/>
              </a:rPr>
              <a:t>TC3 CARD SCENARIO</a:t>
            </a:r>
            <a:endParaRPr lang="en-US" sz="4400" dirty="0">
              <a:solidFill>
                <a:schemeClr val="tx1"/>
              </a:solidFill>
            </a:endParaRPr>
          </a:p>
        </p:txBody>
      </p:sp>
    </p:spTree>
    <p:extLst>
      <p:ext uri="{BB962C8B-B14F-4D97-AF65-F5344CB8AC3E}">
        <p14:creationId xmlns:p14="http://schemas.microsoft.com/office/powerpoint/2010/main" val="4088017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2" y="0"/>
            <a:ext cx="10512436" cy="6858000"/>
          </a:xfrm>
          <a:prstGeom prst="rect">
            <a:avLst/>
          </a:prstGeom>
        </p:spPr>
      </p:pic>
      <p:sp>
        <p:nvSpPr>
          <p:cNvPr id="99" name="TextBox 98"/>
          <p:cNvSpPr txBox="1">
            <a:spLocks noChangeArrowheads="1"/>
          </p:cNvSpPr>
          <p:nvPr/>
        </p:nvSpPr>
        <p:spPr bwMode="auto">
          <a:xfrm>
            <a:off x="2244808" y="0"/>
            <a:ext cx="2567823" cy="584775"/>
          </a:xfrm>
          <a:prstGeom prst="rect">
            <a:avLst/>
          </a:prstGeom>
          <a:noFill/>
          <a:ln w="9525">
            <a:noFill/>
            <a:miter lim="800000"/>
            <a:headEnd/>
            <a:tailEnd/>
          </a:ln>
        </p:spPr>
        <p:txBody>
          <a:bodyPr wrap="square">
            <a:spAutoFit/>
          </a:bodyPr>
          <a:lstStyle/>
          <a:p>
            <a:r>
              <a:rPr lang="en-US" sz="3200" dirty="0">
                <a:solidFill>
                  <a:srgbClr val="FF0000"/>
                </a:solidFill>
              </a:rPr>
              <a:t>Snuffy, Joe</a:t>
            </a:r>
          </a:p>
        </p:txBody>
      </p:sp>
      <p:sp>
        <p:nvSpPr>
          <p:cNvPr id="100" name="TextBox 99"/>
          <p:cNvSpPr txBox="1">
            <a:spLocks noChangeArrowheads="1"/>
          </p:cNvSpPr>
          <p:nvPr/>
        </p:nvSpPr>
        <p:spPr bwMode="auto">
          <a:xfrm>
            <a:off x="1707940" y="384720"/>
            <a:ext cx="1418978" cy="400110"/>
          </a:xfrm>
          <a:prstGeom prst="rect">
            <a:avLst/>
          </a:prstGeom>
          <a:noFill/>
          <a:ln w="9525">
            <a:noFill/>
            <a:miter lim="800000"/>
            <a:headEnd/>
            <a:tailEnd/>
          </a:ln>
        </p:spPr>
        <p:txBody>
          <a:bodyPr wrap="none">
            <a:spAutoFit/>
          </a:bodyPr>
          <a:lstStyle/>
          <a:p>
            <a:r>
              <a:rPr lang="en-US" sz="2000" smtClean="0">
                <a:solidFill>
                  <a:srgbClr val="FF0000"/>
                </a:solidFill>
              </a:rPr>
              <a:t>23 Jan 1600</a:t>
            </a:r>
            <a:endParaRPr lang="en-US" sz="2000" dirty="0">
              <a:solidFill>
                <a:srgbClr val="FF0000"/>
              </a:solidFill>
            </a:endParaRPr>
          </a:p>
        </p:txBody>
      </p:sp>
      <p:sp>
        <p:nvSpPr>
          <p:cNvPr id="101" name="TextBox 100"/>
          <p:cNvSpPr txBox="1">
            <a:spLocks noChangeArrowheads="1"/>
          </p:cNvSpPr>
          <p:nvPr/>
        </p:nvSpPr>
        <p:spPr bwMode="auto">
          <a:xfrm>
            <a:off x="4180727" y="436331"/>
            <a:ext cx="631904" cy="400110"/>
          </a:xfrm>
          <a:prstGeom prst="rect">
            <a:avLst/>
          </a:prstGeom>
          <a:noFill/>
          <a:ln w="9525">
            <a:noFill/>
            <a:miter lim="800000"/>
            <a:headEnd/>
            <a:tailEnd/>
          </a:ln>
        </p:spPr>
        <p:txBody>
          <a:bodyPr wrap="none">
            <a:spAutoFit/>
          </a:bodyPr>
          <a:lstStyle/>
          <a:p>
            <a:r>
              <a:rPr lang="en-US" sz="2000">
                <a:solidFill>
                  <a:srgbClr val="FF0000"/>
                </a:solidFill>
              </a:rPr>
              <a:t>NKA</a:t>
            </a:r>
            <a:endParaRPr lang="en-US" sz="2000">
              <a:solidFill>
                <a:srgbClr val="FF0000"/>
              </a:solidFill>
            </a:endParaRPr>
          </a:p>
        </p:txBody>
      </p:sp>
      <p:sp>
        <p:nvSpPr>
          <p:cNvPr id="102" name="Oval 101"/>
          <p:cNvSpPr/>
          <p:nvPr/>
        </p:nvSpPr>
        <p:spPr>
          <a:xfrm>
            <a:off x="2858836" y="864750"/>
            <a:ext cx="990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p:cNvSpPr/>
          <p:nvPr/>
        </p:nvSpPr>
        <p:spPr>
          <a:xfrm>
            <a:off x="1098340" y="4487779"/>
            <a:ext cx="609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Rectangle 103"/>
          <p:cNvSpPr/>
          <p:nvPr/>
        </p:nvSpPr>
        <p:spPr>
          <a:xfrm>
            <a:off x="1918436" y="5000945"/>
            <a:ext cx="652743" cy="369332"/>
          </a:xfrm>
          <a:prstGeom prst="rect">
            <a:avLst/>
          </a:prstGeom>
        </p:spPr>
        <p:txBody>
          <a:bodyPr wrap="none">
            <a:spAutoFit/>
          </a:bodyPr>
          <a:lstStyle/>
          <a:p>
            <a:r>
              <a:rPr lang="en-US" dirty="0">
                <a:solidFill>
                  <a:srgbClr val="FF0000"/>
                </a:solidFill>
              </a:rPr>
              <a:t>1600</a:t>
            </a:r>
            <a:endParaRPr lang="en-US" dirty="0">
              <a:solidFill>
                <a:srgbClr val="FF0000"/>
              </a:solidFill>
            </a:endParaRPr>
          </a:p>
        </p:txBody>
      </p:sp>
      <p:sp>
        <p:nvSpPr>
          <p:cNvPr id="105" name="TextBox 104"/>
          <p:cNvSpPr txBox="1">
            <a:spLocks noChangeArrowheads="1"/>
          </p:cNvSpPr>
          <p:nvPr/>
        </p:nvSpPr>
        <p:spPr bwMode="auto">
          <a:xfrm>
            <a:off x="2088022" y="5370277"/>
            <a:ext cx="317716" cy="369332"/>
          </a:xfrm>
          <a:prstGeom prst="rect">
            <a:avLst/>
          </a:prstGeom>
          <a:noFill/>
          <a:ln w="9525">
            <a:noFill/>
            <a:miter lim="800000"/>
            <a:headEnd/>
            <a:tailEnd/>
          </a:ln>
        </p:spPr>
        <p:txBody>
          <a:bodyPr wrap="none">
            <a:spAutoFit/>
          </a:bodyPr>
          <a:lstStyle/>
          <a:p>
            <a:r>
              <a:rPr lang="en-US" dirty="0">
                <a:solidFill>
                  <a:srgbClr val="FF0000"/>
                </a:solidFill>
              </a:rPr>
              <a:t>A</a:t>
            </a:r>
          </a:p>
        </p:txBody>
      </p:sp>
      <p:sp>
        <p:nvSpPr>
          <p:cNvPr id="106" name="TextBox 105"/>
          <p:cNvSpPr txBox="1">
            <a:spLocks noChangeArrowheads="1"/>
          </p:cNvSpPr>
          <p:nvPr/>
        </p:nvSpPr>
        <p:spPr bwMode="auto">
          <a:xfrm>
            <a:off x="2571179" y="5000945"/>
            <a:ext cx="652743" cy="369332"/>
          </a:xfrm>
          <a:prstGeom prst="rect">
            <a:avLst/>
          </a:prstGeom>
          <a:noFill/>
          <a:ln w="9525">
            <a:noFill/>
            <a:miter lim="800000"/>
            <a:headEnd/>
            <a:tailEnd/>
          </a:ln>
        </p:spPr>
        <p:txBody>
          <a:bodyPr wrap="none">
            <a:spAutoFit/>
          </a:bodyPr>
          <a:lstStyle/>
          <a:p>
            <a:r>
              <a:rPr lang="en-US" dirty="0">
                <a:solidFill>
                  <a:srgbClr val="FF0000"/>
                </a:solidFill>
              </a:rPr>
              <a:t>1615</a:t>
            </a:r>
          </a:p>
        </p:txBody>
      </p:sp>
      <p:sp>
        <p:nvSpPr>
          <p:cNvPr id="107" name="TextBox 106"/>
          <p:cNvSpPr txBox="1">
            <a:spLocks noChangeArrowheads="1"/>
          </p:cNvSpPr>
          <p:nvPr/>
        </p:nvSpPr>
        <p:spPr bwMode="auto">
          <a:xfrm>
            <a:off x="2753681" y="5354962"/>
            <a:ext cx="317716" cy="369332"/>
          </a:xfrm>
          <a:prstGeom prst="rect">
            <a:avLst/>
          </a:prstGeom>
          <a:noFill/>
          <a:ln w="9525">
            <a:noFill/>
            <a:miter lim="800000"/>
            <a:headEnd/>
            <a:tailEnd/>
          </a:ln>
        </p:spPr>
        <p:txBody>
          <a:bodyPr wrap="none">
            <a:spAutoFit/>
          </a:bodyPr>
          <a:lstStyle/>
          <a:p>
            <a:r>
              <a:rPr lang="en-US" dirty="0">
                <a:solidFill>
                  <a:srgbClr val="FF0000"/>
                </a:solidFill>
              </a:rPr>
              <a:t>A</a:t>
            </a:r>
          </a:p>
        </p:txBody>
      </p:sp>
      <p:sp>
        <p:nvSpPr>
          <p:cNvPr id="108" name="Rectangle 107"/>
          <p:cNvSpPr/>
          <p:nvPr/>
        </p:nvSpPr>
        <p:spPr>
          <a:xfrm>
            <a:off x="2688198" y="5567798"/>
            <a:ext cx="418704" cy="369332"/>
          </a:xfrm>
          <a:prstGeom prst="rect">
            <a:avLst/>
          </a:prstGeom>
        </p:spPr>
        <p:txBody>
          <a:bodyPr wrap="none">
            <a:spAutoFit/>
          </a:bodyPr>
          <a:lstStyle/>
          <a:p>
            <a:r>
              <a:rPr lang="en-US" dirty="0">
                <a:solidFill>
                  <a:srgbClr val="FF0000"/>
                </a:solidFill>
              </a:rPr>
              <a:t>72</a:t>
            </a:r>
            <a:endParaRPr lang="en-US" dirty="0">
              <a:solidFill>
                <a:srgbClr val="FF0000"/>
              </a:solidFill>
            </a:endParaRPr>
          </a:p>
        </p:txBody>
      </p:sp>
      <p:sp>
        <p:nvSpPr>
          <p:cNvPr id="109" name="Rectangle 108"/>
          <p:cNvSpPr/>
          <p:nvPr/>
        </p:nvSpPr>
        <p:spPr>
          <a:xfrm>
            <a:off x="2688198" y="5937130"/>
            <a:ext cx="418704" cy="369332"/>
          </a:xfrm>
          <a:prstGeom prst="rect">
            <a:avLst/>
          </a:prstGeom>
        </p:spPr>
        <p:txBody>
          <a:bodyPr wrap="none">
            <a:spAutoFit/>
          </a:bodyPr>
          <a:lstStyle/>
          <a:p>
            <a:r>
              <a:rPr lang="en-US" dirty="0">
                <a:solidFill>
                  <a:srgbClr val="FF0000"/>
                </a:solidFill>
              </a:rPr>
              <a:t>22</a:t>
            </a:r>
            <a:endParaRPr lang="en-US" dirty="0">
              <a:solidFill>
                <a:srgbClr val="FF0000"/>
              </a:solidFill>
            </a:endParaRPr>
          </a:p>
        </p:txBody>
      </p:sp>
      <p:sp>
        <p:nvSpPr>
          <p:cNvPr id="110" name="Oval 109"/>
          <p:cNvSpPr/>
          <p:nvPr/>
        </p:nvSpPr>
        <p:spPr>
          <a:xfrm>
            <a:off x="6945395" y="105414"/>
            <a:ext cx="634499" cy="3309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p:cNvSpPr/>
          <p:nvPr/>
        </p:nvSpPr>
        <p:spPr>
          <a:xfrm>
            <a:off x="9144000" y="784831"/>
            <a:ext cx="1203158" cy="377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Rectangle 111"/>
          <p:cNvSpPr/>
          <p:nvPr/>
        </p:nvSpPr>
        <p:spPr>
          <a:xfrm>
            <a:off x="7355369" y="3429000"/>
            <a:ext cx="1788631" cy="369332"/>
          </a:xfrm>
          <a:prstGeom prst="rect">
            <a:avLst/>
          </a:prstGeom>
        </p:spPr>
        <p:txBody>
          <a:bodyPr wrap="none">
            <a:spAutoFit/>
          </a:bodyPr>
          <a:lstStyle/>
          <a:p>
            <a:r>
              <a:rPr lang="en-US" dirty="0" smtClean="0">
                <a:solidFill>
                  <a:srgbClr val="FF0000"/>
                </a:solidFill>
              </a:rPr>
              <a:t>Combat Pill Pack.</a:t>
            </a:r>
            <a:endParaRPr lang="en-US" dirty="0">
              <a:solidFill>
                <a:srgbClr val="FF0000"/>
              </a:solidFill>
            </a:endParaRPr>
          </a:p>
        </p:txBody>
      </p:sp>
      <p:sp>
        <p:nvSpPr>
          <p:cNvPr id="113" name="Rectangle 112"/>
          <p:cNvSpPr/>
          <p:nvPr/>
        </p:nvSpPr>
        <p:spPr>
          <a:xfrm>
            <a:off x="6628461" y="3785216"/>
            <a:ext cx="4325223" cy="369332"/>
          </a:xfrm>
          <a:prstGeom prst="rect">
            <a:avLst/>
          </a:prstGeom>
        </p:spPr>
        <p:txBody>
          <a:bodyPr wrap="none">
            <a:spAutoFit/>
          </a:bodyPr>
          <a:lstStyle/>
          <a:p>
            <a:r>
              <a:rPr lang="en-US" dirty="0">
                <a:solidFill>
                  <a:srgbClr val="FF0000"/>
                </a:solidFill>
              </a:rPr>
              <a:t>Applied occlusive dressings to both wounds.</a:t>
            </a:r>
            <a:endParaRPr lang="en-US" dirty="0">
              <a:solidFill>
                <a:srgbClr val="FF0000"/>
              </a:solidFill>
            </a:endParaRPr>
          </a:p>
        </p:txBody>
      </p:sp>
      <p:sp>
        <p:nvSpPr>
          <p:cNvPr id="114" name="Rectangle 113"/>
          <p:cNvSpPr/>
          <p:nvPr/>
        </p:nvSpPr>
        <p:spPr>
          <a:xfrm>
            <a:off x="6664992" y="4036881"/>
            <a:ext cx="2991973" cy="369332"/>
          </a:xfrm>
          <a:prstGeom prst="rect">
            <a:avLst/>
          </a:prstGeom>
        </p:spPr>
        <p:txBody>
          <a:bodyPr wrap="none">
            <a:spAutoFit/>
          </a:bodyPr>
          <a:lstStyle/>
          <a:p>
            <a:r>
              <a:rPr lang="en-US" dirty="0">
                <a:solidFill>
                  <a:srgbClr val="FF0000"/>
                </a:solidFill>
              </a:rPr>
              <a:t>Applied ETBs to both wounds.</a:t>
            </a:r>
            <a:endParaRPr lang="en-US" dirty="0">
              <a:solidFill>
                <a:srgbClr val="FF0000"/>
              </a:solidFill>
            </a:endParaRPr>
          </a:p>
        </p:txBody>
      </p:sp>
      <p:sp>
        <p:nvSpPr>
          <p:cNvPr id="115" name="Rectangle 114"/>
          <p:cNvSpPr/>
          <p:nvPr/>
        </p:nvSpPr>
        <p:spPr>
          <a:xfrm>
            <a:off x="9267004" y="5880787"/>
            <a:ext cx="1686680" cy="369332"/>
          </a:xfrm>
          <a:prstGeom prst="rect">
            <a:avLst/>
          </a:prstGeom>
        </p:spPr>
        <p:txBody>
          <a:bodyPr wrap="none">
            <a:spAutoFit/>
          </a:bodyPr>
          <a:lstStyle/>
          <a:p>
            <a:r>
              <a:rPr lang="en-US" dirty="0">
                <a:solidFill>
                  <a:srgbClr val="FF0000"/>
                </a:solidFill>
              </a:rPr>
              <a:t>Smith, John SSG</a:t>
            </a:r>
            <a:endParaRPr lang="en-US" dirty="0">
              <a:solidFill>
                <a:srgbClr val="FF0000"/>
              </a:solidFill>
            </a:endParaRPr>
          </a:p>
        </p:txBody>
      </p:sp>
    </p:spTree>
    <p:extLst>
      <p:ext uri="{BB962C8B-B14F-4D97-AF65-F5344CB8AC3E}">
        <p14:creationId xmlns:p14="http://schemas.microsoft.com/office/powerpoint/2010/main" val="1441472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blinds(horizontal)">
                                      <p:cBhvr>
                                        <p:cTn id="11" dur="500"/>
                                        <p:tgtEl>
                                          <p:spTgt spid="10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blinds(horizontal)">
                                      <p:cBhvr>
                                        <p:cTn id="16" dur="500"/>
                                        <p:tgtEl>
                                          <p:spTgt spid="10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02"/>
                                        </p:tgtEl>
                                        <p:attrNameLst>
                                          <p:attrName>style.visibility</p:attrName>
                                        </p:attrNameLst>
                                      </p:cBhvr>
                                      <p:to>
                                        <p:strVal val="visible"/>
                                      </p:to>
                                    </p:set>
                                    <p:animEffect transition="in" filter="slide(fromBottom)">
                                      <p:cBhvr>
                                        <p:cTn id="21" dur="500"/>
                                        <p:tgtEl>
                                          <p:spTgt spid="10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blinds(horizontal)">
                                      <p:cBhvr>
                                        <p:cTn id="26" dur="500"/>
                                        <p:tgtEl>
                                          <p:spTgt spid="10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2" presetClass="entr" presetSubtype="4"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animEffect transition="in" filter="slide(fromBottom)">
                                      <p:cBhvr>
                                        <p:cTn id="33" dur="500"/>
                                        <p:tgtEl>
                                          <p:spTgt spid="10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10"/>
                                        </p:tgtEl>
                                        <p:attrNameLst>
                                          <p:attrName>style.visibility</p:attrName>
                                        </p:attrNameLst>
                                      </p:cBhvr>
                                      <p:to>
                                        <p:strVal val="visible"/>
                                      </p:to>
                                    </p:set>
                                    <p:animEffect transition="in" filter="blinds(horizontal)">
                                      <p:cBhvr>
                                        <p:cTn id="48" dur="500"/>
                                        <p:tgtEl>
                                          <p:spTgt spid="1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blinds(horizontal)">
                                      <p:cBhvr>
                                        <p:cTn id="53" dur="500"/>
                                        <p:tgtEl>
                                          <p:spTgt spid="11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1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animBg="1"/>
      <p:bldP spid="103" grpId="0" animBg="1"/>
      <p:bldP spid="104" grpId="0"/>
      <p:bldP spid="105" grpId="0"/>
      <p:bldP spid="106" grpId="0"/>
      <p:bldP spid="107" grpId="0"/>
      <p:bldP spid="108" grpId="0"/>
      <p:bldP spid="109" grpId="0"/>
      <p:bldP spid="110" grpId="0" animBg="1"/>
      <p:bldP spid="111" grpId="0" animBg="1"/>
      <p:bldP spid="112" grpId="0"/>
      <p:bldP spid="113" grpId="0"/>
      <p:bldP spid="114" grpId="0"/>
      <p:bldP spid="1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ls 005"/>
          <p:cNvPicPr>
            <a:picLocks noChangeAspect="1" noChangeArrowheads="1"/>
          </p:cNvPicPr>
          <p:nvPr/>
        </p:nvPicPr>
        <p:blipFill>
          <a:blip r:embed="rId2">
            <a:lum bright="-6000" contrast="36000"/>
          </a:blip>
          <a:srcRect/>
          <a:stretch>
            <a:fillRect/>
          </a:stretch>
        </p:blipFill>
        <p:spPr bwMode="auto">
          <a:xfrm>
            <a:off x="625642" y="312821"/>
            <a:ext cx="10996863" cy="6313014"/>
          </a:xfrm>
          <a:prstGeom prst="rect">
            <a:avLst/>
          </a:prstGeom>
          <a:noFill/>
          <a:ln w="9525">
            <a:noFill/>
            <a:miter lim="800000"/>
            <a:headEnd/>
            <a:tailEnd/>
          </a:ln>
        </p:spPr>
      </p:pic>
      <p:sp>
        <p:nvSpPr>
          <p:cNvPr id="5" name="Rectangle 4"/>
          <p:cNvSpPr/>
          <p:nvPr/>
        </p:nvSpPr>
        <p:spPr>
          <a:xfrm>
            <a:off x="858253" y="312821"/>
            <a:ext cx="6096000" cy="6863417"/>
          </a:xfrm>
          <a:prstGeom prst="rect">
            <a:avLst/>
          </a:prstGeom>
        </p:spPr>
        <p:txBody>
          <a:bodyPr>
            <a:spAutoFit/>
          </a:bodyPr>
          <a:lstStyle/>
          <a:p>
            <a:pPr>
              <a:buClr>
                <a:schemeClr val="bg1"/>
              </a:buClr>
              <a:defRPr/>
            </a:pPr>
            <a:endParaRPr lang="en-US" sz="4400" b="1" dirty="0">
              <a:solidFill>
                <a:schemeClr val="bg1"/>
              </a:solidFill>
            </a:endParaRPr>
          </a:p>
          <a:p>
            <a:pPr>
              <a:buClr>
                <a:srgbClr val="FFFF66"/>
              </a:buClr>
              <a:defRPr/>
            </a:pPr>
            <a:r>
              <a:rPr lang="en-US" sz="4400" b="1" dirty="0">
                <a:solidFill>
                  <a:schemeClr val="bg1"/>
                </a:solidFill>
              </a:rPr>
              <a:t>Field Medical Card Pad</a:t>
            </a:r>
          </a:p>
          <a:p>
            <a:pPr>
              <a:buClr>
                <a:srgbClr val="FFFF66"/>
              </a:buClr>
              <a:defRPr/>
            </a:pPr>
            <a:endParaRPr lang="en-US" sz="4400" b="1" dirty="0">
              <a:solidFill>
                <a:srgbClr val="FFFF00"/>
              </a:solidFill>
            </a:endParaRPr>
          </a:p>
          <a:p>
            <a:pPr>
              <a:buClr>
                <a:schemeClr val="bg1"/>
              </a:buClr>
              <a:defRPr/>
            </a:pPr>
            <a:r>
              <a:rPr lang="en-US" sz="4400" b="1" dirty="0">
                <a:solidFill>
                  <a:srgbClr val="FFFF00"/>
                </a:solidFill>
              </a:rPr>
              <a:t>  </a:t>
            </a:r>
          </a:p>
          <a:p>
            <a:pPr lvl="1">
              <a:defRPr/>
            </a:pPr>
            <a:endParaRPr lang="en-US" sz="4400" b="1" dirty="0">
              <a:solidFill>
                <a:srgbClr val="FFFF00"/>
              </a:solidFill>
            </a:endParaRPr>
          </a:p>
          <a:p>
            <a:pPr lvl="1">
              <a:defRPr/>
            </a:pPr>
            <a:endParaRPr lang="en-US" sz="4400" b="1" dirty="0">
              <a:solidFill>
                <a:srgbClr val="FFFF00"/>
              </a:solidFill>
            </a:endParaRPr>
          </a:p>
          <a:p>
            <a:pPr lvl="1">
              <a:defRPr/>
            </a:pPr>
            <a:r>
              <a:rPr lang="en-US" sz="4400" b="1" dirty="0">
                <a:solidFill>
                  <a:srgbClr val="FFFF00"/>
                </a:solidFill>
              </a:rPr>
              <a:t> </a:t>
            </a:r>
          </a:p>
          <a:p>
            <a:pPr lvl="1">
              <a:defRPr/>
            </a:pPr>
            <a:r>
              <a:rPr lang="en-US" sz="4400" b="1" dirty="0">
                <a:solidFill>
                  <a:srgbClr val="FFFF00"/>
                </a:solidFill>
              </a:rPr>
              <a:t>  </a:t>
            </a:r>
            <a:r>
              <a:rPr lang="en-US" sz="4400" b="1" dirty="0">
                <a:solidFill>
                  <a:schemeClr val="bg1"/>
                </a:solidFill>
              </a:rPr>
              <a:t>Issued in Pads </a:t>
            </a:r>
          </a:p>
          <a:p>
            <a:pPr lvl="1">
              <a:defRPr/>
            </a:pPr>
            <a:r>
              <a:rPr lang="en-US" sz="4400" b="1" dirty="0">
                <a:solidFill>
                  <a:schemeClr val="bg1"/>
                </a:solidFill>
              </a:rPr>
              <a:t>  Contains 10 sets</a:t>
            </a:r>
          </a:p>
          <a:p>
            <a:pPr lvl="1">
              <a:buClr>
                <a:srgbClr val="FFFF66"/>
              </a:buClr>
              <a:defRPr/>
            </a:pPr>
            <a:endParaRPr lang="en-US" sz="4400" b="1" dirty="0">
              <a:solidFill>
                <a:srgbClr val="FFFF00"/>
              </a:solidFill>
            </a:endParaRPr>
          </a:p>
        </p:txBody>
      </p:sp>
    </p:spTree>
    <p:extLst>
      <p:ext uri="{BB962C8B-B14F-4D97-AF65-F5344CB8AC3E}">
        <p14:creationId xmlns:p14="http://schemas.microsoft.com/office/powerpoint/2010/main" val="3346499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latin typeface="Franklin Gothic Book" pitchFamily="34" charset="0"/>
              </a:rPr>
              <a:t>Remove protective sheet</a:t>
            </a:r>
          </a:p>
          <a:p>
            <a:r>
              <a:rPr lang="en-US" sz="3200" dirty="0">
                <a:latin typeface="Franklin Gothic Book" pitchFamily="34" charset="0"/>
              </a:rPr>
              <a:t>Enter primary information</a:t>
            </a:r>
          </a:p>
          <a:p>
            <a:pPr lvl="1"/>
            <a:r>
              <a:rPr lang="en-US" sz="3200" dirty="0">
                <a:latin typeface="Franklin Gothic Book" pitchFamily="34" charset="0"/>
              </a:rPr>
              <a:t>Blocks 1, 3, 4, 9, &amp; 11, if possible</a:t>
            </a:r>
          </a:p>
          <a:p>
            <a:r>
              <a:rPr lang="en-US" sz="3200" dirty="0">
                <a:latin typeface="Franklin Gothic Book" pitchFamily="34" charset="0"/>
              </a:rPr>
              <a:t>Enter secondary information</a:t>
            </a:r>
          </a:p>
          <a:p>
            <a:pPr lvl="1"/>
            <a:r>
              <a:rPr lang="en-US" sz="3200" dirty="0">
                <a:latin typeface="Franklin Gothic Book" pitchFamily="34" charset="0"/>
              </a:rPr>
              <a:t>Complete blocks 2, 5, 6, 7, 8, &amp; 10 on the front side if appropriate and time permits.</a:t>
            </a:r>
          </a:p>
          <a:p>
            <a:pPr lvl="1"/>
            <a:r>
              <a:rPr lang="en-US" sz="3200" dirty="0">
                <a:latin typeface="Franklin Gothic Book" pitchFamily="34" charset="0"/>
              </a:rPr>
              <a:t>Blocks 12-17 on the reverse side of the form are usually completed at the MTF.</a:t>
            </a:r>
          </a:p>
          <a:p>
            <a:pPr marL="137160" indent="0">
              <a:buNone/>
            </a:pPr>
            <a:endParaRPr lang="en-US" dirty="0"/>
          </a:p>
        </p:txBody>
      </p:sp>
      <p:sp>
        <p:nvSpPr>
          <p:cNvPr id="3" name="Title 2"/>
          <p:cNvSpPr>
            <a:spLocks noGrp="1"/>
          </p:cNvSpPr>
          <p:nvPr>
            <p:ph type="title"/>
          </p:nvPr>
        </p:nvSpPr>
        <p:spPr/>
        <p:txBody>
          <a:bodyPr/>
          <a:lstStyle/>
          <a:p>
            <a:r>
              <a:rPr lang="en-US" sz="4400" dirty="0" smtClean="0">
                <a:solidFill>
                  <a:schemeClr val="tx1"/>
                </a:solidFill>
              </a:rPr>
              <a:t>Initiating a Field Medical Card</a:t>
            </a:r>
            <a:endParaRPr lang="en-US" dirty="0">
              <a:solidFill>
                <a:schemeClr val="tx1"/>
              </a:solidFill>
            </a:endParaRPr>
          </a:p>
        </p:txBody>
      </p:sp>
    </p:spTree>
    <p:extLst>
      <p:ext uri="{BB962C8B-B14F-4D97-AF65-F5344CB8AC3E}">
        <p14:creationId xmlns:p14="http://schemas.microsoft.com/office/powerpoint/2010/main" val="2131555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3192"/>
            <a:ext cx="10972800" cy="4709160"/>
          </a:xfrm>
        </p:spPr>
        <p:txBody>
          <a:bodyPr/>
          <a:lstStyle/>
          <a:p>
            <a:pPr algn="ctr">
              <a:buNone/>
            </a:pPr>
            <a:r>
              <a:rPr lang="en-US" b="1" dirty="0">
                <a:latin typeface="Franklin Gothic Book" pitchFamily="34" charset="0"/>
              </a:rPr>
              <a:t>Block 1</a:t>
            </a:r>
          </a:p>
          <a:p>
            <a:r>
              <a:rPr lang="en-US" dirty="0">
                <a:latin typeface="Franklin Gothic Book" pitchFamily="34" charset="0"/>
              </a:rPr>
              <a:t>Name – Last Name, First Name, Middle Initial</a:t>
            </a:r>
          </a:p>
          <a:p>
            <a:r>
              <a:rPr lang="en-US" dirty="0">
                <a:latin typeface="Franklin Gothic Book" pitchFamily="34" charset="0"/>
              </a:rPr>
              <a:t>Rank/Grade – abbreviation of casualty’s rank</a:t>
            </a:r>
          </a:p>
          <a:p>
            <a:r>
              <a:rPr lang="en-US" dirty="0">
                <a:latin typeface="Franklin Gothic Book" pitchFamily="34" charset="0"/>
              </a:rPr>
              <a:t>Sex – mark appropriate box</a:t>
            </a:r>
          </a:p>
          <a:p>
            <a:r>
              <a:rPr lang="en-US" dirty="0">
                <a:latin typeface="Franklin Gothic Book" pitchFamily="34" charset="0"/>
              </a:rPr>
              <a:t>Social Security Number (SSN) – enter casualty’s SSN</a:t>
            </a:r>
          </a:p>
          <a:p>
            <a:r>
              <a:rPr lang="en-US" dirty="0">
                <a:latin typeface="Franklin Gothic Book" pitchFamily="34" charset="0"/>
              </a:rPr>
              <a:t>Military Occupation Specialty or casualty’s area of concentration</a:t>
            </a:r>
          </a:p>
          <a:p>
            <a:r>
              <a:rPr lang="en-US" dirty="0">
                <a:latin typeface="Franklin Gothic Book" pitchFamily="34" charset="0"/>
              </a:rPr>
              <a:t>Religion – casualty’s religious preference</a:t>
            </a:r>
          </a:p>
          <a:p>
            <a:endParaRPr lang="en-US" dirty="0">
              <a:latin typeface="Franklin Gothic Book" pitchFamily="34" charset="0"/>
            </a:endParaRPr>
          </a:p>
          <a:p>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Primary Information</a:t>
            </a:r>
            <a:endParaRPr lang="en-US" sz="4400" dirty="0">
              <a:solidFill>
                <a:schemeClr val="tx1"/>
              </a:solidFill>
            </a:endParaRPr>
          </a:p>
        </p:txBody>
      </p:sp>
      <p:grpSp>
        <p:nvGrpSpPr>
          <p:cNvPr id="4" name="Group 4"/>
          <p:cNvGrpSpPr>
            <a:grpSpLocks/>
          </p:cNvGrpSpPr>
          <p:nvPr/>
        </p:nvGrpSpPr>
        <p:grpSpPr bwMode="auto">
          <a:xfrm>
            <a:off x="1007227" y="4688306"/>
            <a:ext cx="10230268" cy="2169694"/>
            <a:chOff x="96" y="1968"/>
            <a:chExt cx="6240" cy="1536"/>
          </a:xfrm>
        </p:grpSpPr>
        <p:sp>
          <p:nvSpPr>
            <p:cNvPr id="5" name="Rectangle 5"/>
            <p:cNvSpPr>
              <a:spLocks noChangeArrowheads="1"/>
            </p:cNvSpPr>
            <p:nvPr/>
          </p:nvSpPr>
          <p:spPr bwMode="auto">
            <a:xfrm>
              <a:off x="96" y="1968"/>
              <a:ext cx="3312" cy="768"/>
            </a:xfrm>
            <a:prstGeom prst="rect">
              <a:avLst/>
            </a:prstGeom>
            <a:noFill/>
            <a:ln w="28575">
              <a:solidFill>
                <a:schemeClr val="tx1"/>
              </a:solidFill>
              <a:miter lim="800000"/>
              <a:headEnd/>
              <a:tailEnd/>
            </a:ln>
          </p:spPr>
          <p:txBody>
            <a:bodyPr lIns="45720" rIns="45720"/>
            <a:lstStyle/>
            <a:p>
              <a:r>
                <a:rPr lang="en-US" sz="1200">
                  <a:latin typeface="Times New Roman" pitchFamily="18" charset="0"/>
                </a:rPr>
                <a:t>1. LAST NAME, FIRST NAME / NOM ET PRENOM</a:t>
              </a:r>
            </a:p>
          </p:txBody>
        </p:sp>
        <p:sp>
          <p:nvSpPr>
            <p:cNvPr id="6" name="Rectangle 6"/>
            <p:cNvSpPr>
              <a:spLocks noChangeArrowheads="1"/>
            </p:cNvSpPr>
            <p:nvPr/>
          </p:nvSpPr>
          <p:spPr bwMode="auto">
            <a:xfrm>
              <a:off x="3408" y="1968"/>
              <a:ext cx="1152" cy="768"/>
            </a:xfrm>
            <a:prstGeom prst="rect">
              <a:avLst/>
            </a:prstGeom>
            <a:noFill/>
            <a:ln w="28575">
              <a:solidFill>
                <a:schemeClr val="tx1"/>
              </a:solidFill>
              <a:miter lim="800000"/>
              <a:headEnd/>
              <a:tailEnd/>
            </a:ln>
          </p:spPr>
          <p:txBody>
            <a:bodyPr lIns="45720" rIns="45720"/>
            <a:lstStyle/>
            <a:p>
              <a:r>
                <a:rPr lang="en-US" sz="1200">
                  <a:latin typeface="Times New Roman" pitchFamily="18" charset="0"/>
                </a:rPr>
                <a:t>RANK/GRADE</a:t>
              </a:r>
            </a:p>
          </p:txBody>
        </p:sp>
        <p:sp>
          <p:nvSpPr>
            <p:cNvPr id="7" name="Rectangle 7"/>
            <p:cNvSpPr>
              <a:spLocks noChangeArrowheads="1"/>
            </p:cNvSpPr>
            <p:nvPr/>
          </p:nvSpPr>
          <p:spPr bwMode="auto">
            <a:xfrm>
              <a:off x="4560" y="1968"/>
              <a:ext cx="288" cy="384"/>
            </a:xfrm>
            <a:prstGeom prst="rect">
              <a:avLst/>
            </a:prstGeom>
            <a:noFill/>
            <a:ln w="28575">
              <a:solidFill>
                <a:schemeClr val="tx1"/>
              </a:solidFill>
              <a:miter lim="800000"/>
              <a:headEnd/>
              <a:tailEnd/>
            </a:ln>
          </p:spPr>
          <p:txBody>
            <a:bodyPr wrap="none" anchor="ctr"/>
            <a:lstStyle/>
            <a:p>
              <a:endParaRPr lang="en-US">
                <a:latin typeface="Franklin Gothic Book" pitchFamily="34" charset="0"/>
              </a:endParaRPr>
            </a:p>
          </p:txBody>
        </p:sp>
        <p:sp>
          <p:nvSpPr>
            <p:cNvPr id="8" name="Rectangle 8"/>
            <p:cNvSpPr>
              <a:spLocks noChangeArrowheads="1"/>
            </p:cNvSpPr>
            <p:nvPr/>
          </p:nvSpPr>
          <p:spPr bwMode="auto">
            <a:xfrm>
              <a:off x="4560" y="2352"/>
              <a:ext cx="288" cy="384"/>
            </a:xfrm>
            <a:prstGeom prst="rect">
              <a:avLst/>
            </a:prstGeom>
            <a:noFill/>
            <a:ln w="28575">
              <a:solidFill>
                <a:schemeClr val="tx1"/>
              </a:solidFill>
              <a:miter lim="800000"/>
              <a:headEnd/>
              <a:tailEnd/>
            </a:ln>
          </p:spPr>
          <p:txBody>
            <a:bodyPr wrap="none" anchor="ctr"/>
            <a:lstStyle/>
            <a:p>
              <a:pPr algn="ctr"/>
              <a:endParaRPr lang="en-US" sz="2400">
                <a:latin typeface="Times New Roman" pitchFamily="18" charset="0"/>
              </a:endParaRPr>
            </a:p>
          </p:txBody>
        </p:sp>
        <p:sp>
          <p:nvSpPr>
            <p:cNvPr id="9" name="Rectangle 9"/>
            <p:cNvSpPr>
              <a:spLocks noChangeArrowheads="1"/>
            </p:cNvSpPr>
            <p:nvPr/>
          </p:nvSpPr>
          <p:spPr bwMode="auto">
            <a:xfrm>
              <a:off x="4848" y="1968"/>
              <a:ext cx="1488" cy="384"/>
            </a:xfrm>
            <a:prstGeom prst="rect">
              <a:avLst/>
            </a:prstGeom>
            <a:noFill/>
            <a:ln w="28575">
              <a:solidFill>
                <a:schemeClr val="tx1"/>
              </a:solidFill>
              <a:miter lim="800000"/>
              <a:headEnd/>
              <a:tailEnd/>
            </a:ln>
          </p:spPr>
          <p:txBody>
            <a:bodyPr wrap="none"/>
            <a:lstStyle/>
            <a:p>
              <a:r>
                <a:rPr lang="en-US" sz="1200">
                  <a:latin typeface="Times New Roman" pitchFamily="18" charset="0"/>
                </a:rPr>
                <a:t>MALE/HOMME</a:t>
              </a:r>
            </a:p>
          </p:txBody>
        </p:sp>
        <p:sp>
          <p:nvSpPr>
            <p:cNvPr id="10" name="Rectangle 10"/>
            <p:cNvSpPr>
              <a:spLocks noChangeArrowheads="1"/>
            </p:cNvSpPr>
            <p:nvPr/>
          </p:nvSpPr>
          <p:spPr bwMode="auto">
            <a:xfrm>
              <a:off x="4848" y="2352"/>
              <a:ext cx="1488" cy="384"/>
            </a:xfrm>
            <a:prstGeom prst="rect">
              <a:avLst/>
            </a:prstGeom>
            <a:noFill/>
            <a:ln w="28575">
              <a:solidFill>
                <a:schemeClr val="tx1"/>
              </a:solidFill>
              <a:miter lim="800000"/>
              <a:headEnd/>
              <a:tailEnd/>
            </a:ln>
          </p:spPr>
          <p:txBody>
            <a:bodyPr lIns="45720" rIns="45720"/>
            <a:lstStyle/>
            <a:p>
              <a:r>
                <a:rPr lang="en-US" sz="1200">
                  <a:latin typeface="Times New Roman" pitchFamily="18" charset="0"/>
                </a:rPr>
                <a:t>FEMALE/FEMME</a:t>
              </a:r>
            </a:p>
          </p:txBody>
        </p:sp>
        <p:sp>
          <p:nvSpPr>
            <p:cNvPr id="11" name="Rectangle 11"/>
            <p:cNvSpPr>
              <a:spLocks noChangeArrowheads="1"/>
            </p:cNvSpPr>
            <p:nvPr/>
          </p:nvSpPr>
          <p:spPr bwMode="auto">
            <a:xfrm>
              <a:off x="4848" y="2736"/>
              <a:ext cx="1488" cy="768"/>
            </a:xfrm>
            <a:prstGeom prst="rect">
              <a:avLst/>
            </a:prstGeom>
            <a:noFill/>
            <a:ln w="28575">
              <a:solidFill>
                <a:schemeClr val="tx1"/>
              </a:solidFill>
              <a:miter lim="800000"/>
              <a:headEnd/>
              <a:tailEnd/>
            </a:ln>
          </p:spPr>
          <p:txBody>
            <a:bodyPr lIns="45720" rIns="45720"/>
            <a:lstStyle/>
            <a:p>
              <a:r>
                <a:rPr lang="en-US" sz="1200">
                  <a:latin typeface="Times New Roman" pitchFamily="18" charset="0"/>
                </a:rPr>
                <a:t>RELIGION/RELIGION</a:t>
              </a:r>
            </a:p>
          </p:txBody>
        </p:sp>
        <p:sp>
          <p:nvSpPr>
            <p:cNvPr id="12" name="Rectangle 12"/>
            <p:cNvSpPr>
              <a:spLocks noChangeArrowheads="1"/>
            </p:cNvSpPr>
            <p:nvPr/>
          </p:nvSpPr>
          <p:spPr bwMode="auto">
            <a:xfrm>
              <a:off x="2304" y="2736"/>
              <a:ext cx="2544" cy="768"/>
            </a:xfrm>
            <a:prstGeom prst="rect">
              <a:avLst/>
            </a:prstGeom>
            <a:noFill/>
            <a:ln w="28575">
              <a:solidFill>
                <a:schemeClr val="tx1"/>
              </a:solidFill>
              <a:miter lim="800000"/>
              <a:headEnd/>
              <a:tailEnd/>
            </a:ln>
          </p:spPr>
          <p:txBody>
            <a:bodyPr lIns="45720" rIns="45720"/>
            <a:lstStyle/>
            <a:p>
              <a:r>
                <a:rPr lang="en-US" sz="1200">
                  <a:latin typeface="Times New Roman" pitchFamily="18" charset="0"/>
                </a:rPr>
                <a:t>SPECIALTY CODE / GPM</a:t>
              </a:r>
            </a:p>
          </p:txBody>
        </p:sp>
        <p:sp>
          <p:nvSpPr>
            <p:cNvPr id="13" name="Rectangle 13"/>
            <p:cNvSpPr>
              <a:spLocks noChangeArrowheads="1"/>
            </p:cNvSpPr>
            <p:nvPr/>
          </p:nvSpPr>
          <p:spPr bwMode="auto">
            <a:xfrm>
              <a:off x="96" y="2736"/>
              <a:ext cx="2208" cy="768"/>
            </a:xfrm>
            <a:prstGeom prst="rect">
              <a:avLst/>
            </a:prstGeom>
            <a:noFill/>
            <a:ln w="28575">
              <a:solidFill>
                <a:schemeClr val="tx1"/>
              </a:solidFill>
              <a:miter lim="800000"/>
              <a:headEnd/>
              <a:tailEnd/>
            </a:ln>
          </p:spPr>
          <p:txBody>
            <a:bodyPr lIns="45720" rIns="45720"/>
            <a:lstStyle/>
            <a:p>
              <a:r>
                <a:rPr lang="en-US" sz="1200">
                  <a:latin typeface="Times New Roman" pitchFamily="18" charset="0"/>
                </a:rPr>
                <a:t>SSN / NUMERO MATRICULE</a:t>
              </a:r>
            </a:p>
          </p:txBody>
        </p:sp>
      </p:grpSp>
    </p:spTree>
    <p:extLst>
      <p:ext uri="{BB962C8B-B14F-4D97-AF65-F5344CB8AC3E}">
        <p14:creationId xmlns:p14="http://schemas.microsoft.com/office/powerpoint/2010/main" val="1782901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ctr">
              <a:buNone/>
            </a:pPr>
            <a:r>
              <a:rPr lang="en-US" sz="3200" b="1" dirty="0">
                <a:latin typeface="Franklin Gothic Book" pitchFamily="34" charset="0"/>
              </a:rPr>
              <a:t>Block 3</a:t>
            </a:r>
          </a:p>
          <a:p>
            <a:r>
              <a:rPr lang="en-US" sz="3200" dirty="0">
                <a:latin typeface="Franklin Gothic Book" pitchFamily="34" charset="0"/>
              </a:rPr>
              <a:t>Mark appropriate box to indicate type of injury</a:t>
            </a:r>
          </a:p>
          <a:p>
            <a:pPr lvl="1"/>
            <a:r>
              <a:rPr lang="en-US" sz="3200" dirty="0">
                <a:latin typeface="Franklin Gothic Book" pitchFamily="34" charset="0"/>
              </a:rPr>
              <a:t>Battle Casualty (BC) – mark if suffering trauma</a:t>
            </a:r>
          </a:p>
          <a:p>
            <a:pPr lvl="1"/>
            <a:r>
              <a:rPr lang="en-US" sz="3200" dirty="0">
                <a:latin typeface="Franklin Gothic Book" pitchFamily="34" charset="0"/>
              </a:rPr>
              <a:t>Nuclear, Biological, Chemical (NBC) – mark if NBC casualty</a:t>
            </a:r>
          </a:p>
          <a:p>
            <a:pPr lvl="1"/>
            <a:r>
              <a:rPr lang="en-US" sz="3200" dirty="0">
                <a:latin typeface="Franklin Gothic Book" pitchFamily="34" charset="0"/>
              </a:rPr>
              <a:t>Disease – mark if casualty is ill but does not fit into any of the other three areas.</a:t>
            </a:r>
          </a:p>
          <a:p>
            <a:pPr lvl="1"/>
            <a:r>
              <a:rPr lang="en-US" sz="3200" dirty="0">
                <a:latin typeface="Franklin Gothic Book" pitchFamily="34" charset="0"/>
              </a:rPr>
              <a:t>Psychological – mark if suffering from psychological injury or combat stress</a:t>
            </a:r>
          </a:p>
          <a:p>
            <a:endParaRPr lang="en-US" sz="3200" dirty="0"/>
          </a:p>
        </p:txBody>
      </p:sp>
      <p:sp>
        <p:nvSpPr>
          <p:cNvPr id="3" name="Title 2"/>
          <p:cNvSpPr>
            <a:spLocks noGrp="1"/>
          </p:cNvSpPr>
          <p:nvPr>
            <p:ph type="title"/>
          </p:nvPr>
        </p:nvSpPr>
        <p:spPr/>
        <p:txBody>
          <a:bodyPr>
            <a:normAutofit/>
          </a:bodyPr>
          <a:lstStyle/>
          <a:p>
            <a:r>
              <a:rPr lang="en-US" sz="4400" dirty="0" smtClean="0">
                <a:solidFill>
                  <a:schemeClr val="tx1"/>
                </a:solidFill>
              </a:rPr>
              <a:t>Primary Information</a:t>
            </a:r>
            <a:endParaRPr lang="en-US" sz="4400" dirty="0">
              <a:solidFill>
                <a:schemeClr val="tx1"/>
              </a:solidFill>
            </a:endParaRPr>
          </a:p>
        </p:txBody>
      </p:sp>
    </p:spTree>
    <p:extLst>
      <p:ext uri="{BB962C8B-B14F-4D97-AF65-F5344CB8AC3E}">
        <p14:creationId xmlns:p14="http://schemas.microsoft.com/office/powerpoint/2010/main" val="4111546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b="1" dirty="0">
                <a:latin typeface="Franklin Gothic Book" pitchFamily="34" charset="0"/>
              </a:rPr>
              <a:t>Block 3</a:t>
            </a:r>
          </a:p>
          <a:p>
            <a:r>
              <a:rPr lang="en-US" dirty="0">
                <a:latin typeface="Franklin Gothic Book" pitchFamily="34" charset="0"/>
              </a:rPr>
              <a:t>Use figures to show location of the casualty’s injury or injuries</a:t>
            </a:r>
          </a:p>
          <a:p>
            <a:pPr lvl="1"/>
            <a:r>
              <a:rPr lang="en-US" sz="2800" dirty="0">
                <a:latin typeface="Franklin Gothic Book" pitchFamily="34" charset="0"/>
              </a:rPr>
              <a:t>One figure is for the front and one is for the back – correct anatomical position</a:t>
            </a:r>
          </a:p>
          <a:p>
            <a:pPr lvl="1"/>
            <a:r>
              <a:rPr lang="en-US" sz="2800" dirty="0">
                <a:latin typeface="Franklin Gothic Book" pitchFamily="34" charset="0"/>
              </a:rPr>
              <a:t>Use “X” to denote the location of an injury or wound</a:t>
            </a:r>
          </a:p>
          <a:p>
            <a:r>
              <a:rPr lang="en-US" dirty="0">
                <a:latin typeface="Franklin Gothic Book" pitchFamily="34" charset="0"/>
              </a:rPr>
              <a:t>Mark appropriate box or boxes on the right to describe the casualty’s injury or injuries.</a:t>
            </a:r>
          </a:p>
          <a:p>
            <a:pPr lvl="1"/>
            <a:r>
              <a:rPr lang="en-US" sz="2800" dirty="0">
                <a:latin typeface="Franklin Gothic Book" pitchFamily="34" charset="0"/>
              </a:rPr>
              <a:t>Enter description if “OTHER” is checked.</a:t>
            </a:r>
          </a:p>
          <a:p>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rPr>
              <a:t>Primary Information</a:t>
            </a:r>
            <a:endParaRPr lang="en-US" sz="4400" dirty="0">
              <a:solidFill>
                <a:schemeClr val="tx1"/>
              </a:solidFill>
            </a:endParaRPr>
          </a:p>
        </p:txBody>
      </p:sp>
    </p:spTree>
    <p:extLst>
      <p:ext uri="{BB962C8B-B14F-4D97-AF65-F5344CB8AC3E}">
        <p14:creationId xmlns:p14="http://schemas.microsoft.com/office/powerpoint/2010/main" val="612866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247" cy="6858000"/>
          </a:xfrm>
          <a:prstGeom prst="rect">
            <a:avLst/>
          </a:prstGeom>
        </p:spPr>
      </p:pic>
    </p:spTree>
    <p:extLst>
      <p:ext uri="{BB962C8B-B14F-4D97-AF65-F5344CB8AC3E}">
        <p14:creationId xmlns:p14="http://schemas.microsoft.com/office/powerpoint/2010/main" val="3396139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0</TotalTime>
  <Words>1759</Words>
  <Application>Microsoft Office PowerPoint</Application>
  <PresentationFormat>Widescreen</PresentationFormat>
  <Paragraphs>232</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Franklin Gothic Book</vt:lpstr>
      <vt:lpstr>Franklin Gothic Medium</vt:lpstr>
      <vt:lpstr>Times New Roman</vt:lpstr>
      <vt:lpstr>Wingdings</vt:lpstr>
      <vt:lpstr>Wingdings 2</vt:lpstr>
      <vt:lpstr>Wingdings 3</vt:lpstr>
      <vt:lpstr>Medical design template</vt:lpstr>
      <vt:lpstr>Lesson 7</vt:lpstr>
      <vt:lpstr>PowerPoint Presentation</vt:lpstr>
      <vt:lpstr>Purpose of the Field Medical Card</vt:lpstr>
      <vt:lpstr>PowerPoint Presentation</vt:lpstr>
      <vt:lpstr>Initiating a Field Medical Card</vt:lpstr>
      <vt:lpstr>Primary Information</vt:lpstr>
      <vt:lpstr>Primary Information</vt:lpstr>
      <vt:lpstr>Primary Information</vt:lpstr>
      <vt:lpstr>PowerPoint Presentation</vt:lpstr>
      <vt:lpstr>Primary Information</vt:lpstr>
      <vt:lpstr>Primary Information</vt:lpstr>
      <vt:lpstr>Authorized Abbreviations</vt:lpstr>
      <vt:lpstr>Primary Information</vt:lpstr>
      <vt:lpstr>Secondary Information</vt:lpstr>
      <vt:lpstr>Secondary Information</vt:lpstr>
      <vt:lpstr>Secondary Information</vt:lpstr>
      <vt:lpstr>Secondary Information</vt:lpstr>
      <vt:lpstr>Reverse Side of the FMC</vt:lpstr>
      <vt:lpstr>Attaching the FMC</vt:lpstr>
      <vt:lpstr>Tactical Combat Casualty Care Card</vt:lpstr>
      <vt:lpstr>TC3 Card</vt:lpstr>
      <vt:lpstr>Front of the DA Form 7656</vt:lpstr>
      <vt:lpstr>Back of the DA Form 7656</vt:lpstr>
      <vt:lpstr>PowerPoint Presentation</vt:lpstr>
      <vt:lpstr>Completing the Front Side</vt:lpstr>
      <vt:lpstr>Completing the Front Side</vt:lpstr>
      <vt:lpstr>Completing the Reverse Side</vt:lpstr>
      <vt:lpstr>Completing the Reverse Side</vt:lpstr>
      <vt:lpstr>Completing the Reverse Side</vt:lpstr>
      <vt:lpstr>Completing the Reverse Side</vt:lpstr>
      <vt:lpstr>Attaching the Card</vt:lpstr>
      <vt:lpstr>PowerPoint Presentation</vt:lpstr>
      <vt:lpstr>TC3 CARD SCENARIO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2014-04-06T18:39:07Z</dcterms:created>
  <dcterms:modified xsi:type="dcterms:W3CDTF">2014-04-06T19:48:19Z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TC034605299991</vt:lpwstr>
  </property>
</Properties>
</file>