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8/28/2015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617" y="726220"/>
            <a:ext cx="10972800" cy="455411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Comparison of Fentanyl and Morphine in the prehospital treatment of ischemic type chest pain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Ischemic-type chest pain is the most common chief complaint resulting in transport to a hospital.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In ACS, sympathetic stress and catecholamine release is associated with myocardial irritability, arrhythmia, and infarct size.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Analgesia is achieved with either fentanyl or morphine.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Fentanyl may be a better option than morphine in the pre-hospital setting.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The goal of this study is to evaluate fentanyl as a superior analgesic for ischemic chest pain in the pre-hospital setting.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2036887"/>
              </p:ext>
            </p:extLst>
          </p:nvPr>
        </p:nvGraphicFramePr>
        <p:xfrm>
          <a:off x="0" y="1417638"/>
          <a:ext cx="46363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4"/>
                <a:gridCol w="1521735"/>
                <a:gridCol w="1440404"/>
              </a:tblGrid>
              <a:tr h="262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Morphine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Fentanyl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459551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Dose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 to 5 mg </a:t>
                      </a:r>
                    </a:p>
                    <a:p>
                      <a:pPr algn="ctr"/>
                      <a:r>
                        <a:rPr lang="en-US" dirty="0" smtClean="0"/>
                        <a:t>every 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minutes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to 50 mcg </a:t>
                      </a:r>
                    </a:p>
                    <a:p>
                      <a:pPr algn="ctr"/>
                      <a:r>
                        <a:rPr lang="en-US" dirty="0" smtClean="0"/>
                        <a:t>every 5 minutes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262601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Dose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mg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mcg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262601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Opioid Analgesic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Synthetic Opioid Analgesic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262601">
                <a:tc>
                  <a:txBody>
                    <a:bodyPr/>
                    <a:lstStyle/>
                    <a:p>
                      <a:r>
                        <a:rPr lang="en-US" dirty="0" smtClean="0"/>
                        <a:t>Onset/Duration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Minutes to Hours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Seconds to Minutes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  <a:tr h="459551">
                <a:tc>
                  <a:txBody>
                    <a:bodyPr/>
                    <a:lstStyle/>
                    <a:p>
                      <a:r>
                        <a:rPr lang="en-US" dirty="0" smtClean="0"/>
                        <a:t>Side Effects</a:t>
                      </a:r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Respiratory depression, headache, nausea, hypotension.</a:t>
                      </a:r>
                      <a:endParaRPr lang="en-US" dirty="0"/>
                    </a:p>
                  </a:txBody>
                  <a:tcPr marL="103148" marR="103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Respiratory depression, hypotension, chest wall rigidity.</a:t>
                      </a:r>
                      <a:endParaRPr lang="en-US" dirty="0"/>
                    </a:p>
                  </a:txBody>
                  <a:tcPr marL="103148" marR="103148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Pathophysiology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70" y="1545465"/>
            <a:ext cx="7537730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Methods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Double-blind randomized controlled trial of morphine vs. fentanyl in the treatment of ischemic-type chest pain in the pre-hospital setting.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Ischemic chest pain </a:t>
            </a:r>
            <a:r>
              <a:rPr lang="en-US" dirty="0"/>
              <a:t>occurs when the heart </a:t>
            </a:r>
            <a:r>
              <a:rPr lang="en-US" dirty="0" smtClean="0"/>
              <a:t>muscle (myocardium) receives </a:t>
            </a:r>
            <a:r>
              <a:rPr lang="en-US" dirty="0"/>
              <a:t>insufficient blood flow.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Medications were provided in preloaded syringes </a:t>
            </a:r>
            <a:r>
              <a:rPr lang="en-US" dirty="0"/>
              <a:t>b</a:t>
            </a:r>
            <a:r>
              <a:rPr lang="en-US" dirty="0" smtClean="0"/>
              <a:t>y an outside pharmacy for a total volume of 8 </a:t>
            </a:r>
            <a:r>
              <a:rPr lang="en-US" dirty="0" err="1" smtClean="0"/>
              <a:t>mL.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Morphine was dosed at 2.5 mg per 1 </a:t>
            </a:r>
            <a:r>
              <a:rPr lang="en-US" dirty="0" err="1" smtClean="0"/>
              <a:t>mL.</a:t>
            </a:r>
            <a:r>
              <a:rPr lang="en-US" dirty="0" smtClean="0"/>
              <a:t> (Max dose of 20 mg.)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Fentanyl was dosed at 25 mcg per 1 </a:t>
            </a:r>
            <a:r>
              <a:rPr lang="en-US" dirty="0" err="1" smtClean="0"/>
              <a:t>mL.</a:t>
            </a:r>
            <a:r>
              <a:rPr lang="en-US" dirty="0" smtClean="0"/>
              <a:t> (Max dose of 200 mcg.)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Criteria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17638"/>
            <a:ext cx="10972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Inclusion: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Over 18 years old.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Systolic BP ≥100 mmHg.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Initial SpO2 ≥95%.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Exclusion: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Known pregnancy.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Cognitive impairment.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Known allergy to either medication.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Traumatic injury.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Right ventricular infarct.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Eligibility: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Ischemic chest pain not relieved by oxygen, aspirin or nitro.</a:t>
            </a:r>
          </a:p>
        </p:txBody>
      </p:sp>
    </p:spTree>
    <p:extLst>
      <p:ext uri="{BB962C8B-B14F-4D97-AF65-F5344CB8AC3E}">
        <p14:creationId xmlns:p14="http://schemas.microsoft.com/office/powerpoint/2010/main" val="1949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Results and Discussion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75987"/>
            <a:ext cx="6314941" cy="30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4" y="1366075"/>
            <a:ext cx="5100034" cy="2609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4941" y="1417638"/>
            <a:ext cx="5971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Fentanyl: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Ideal agent.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Immediate onset.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No episodes of apnea.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Superior analgesic.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Easily </a:t>
            </a:r>
            <a:r>
              <a:rPr lang="en-US" sz="2800" dirty="0" err="1" smtClean="0"/>
              <a:t>titratable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Morphine: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Slow onset.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More side effects.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May increase infarct size.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Allergic reactions.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3284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Relevance to EMS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Power: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Fentanyl is more effective. ≈50-100 times more powerful than morphine.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Cost: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Fentanyl is cheaper than morphine.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Hospital considerations: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Shorter duration of fentanyl allows for reevaluation of chest pain.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73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6" y="1021613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82" y="2164613"/>
            <a:ext cx="5646487" cy="37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3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327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Wingdings</vt:lpstr>
      <vt:lpstr>Wingdings 2</vt:lpstr>
      <vt:lpstr>Wingdings 3</vt:lpstr>
      <vt:lpstr>Medical design template</vt:lpstr>
      <vt:lpstr>Comparison of Fentanyl and Morphine in the prehospital treatment of ischemic type chest pain</vt:lpstr>
      <vt:lpstr>Introduction</vt:lpstr>
      <vt:lpstr>Pathophysiology</vt:lpstr>
      <vt:lpstr>Methods</vt:lpstr>
      <vt:lpstr>Criteria</vt:lpstr>
      <vt:lpstr>Results and Discussion</vt:lpstr>
      <vt:lpstr>Relevance to 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2015-08-28T23:09:51Z</dcterms:created>
  <dcterms:modified xsi:type="dcterms:W3CDTF">2015-08-29T01:37:03Z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