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9" r:id="rId10"/>
    <p:sldId id="263" r:id="rId11"/>
    <p:sldId id="268" r:id="rId12"/>
    <p:sldId id="265" r:id="rId13"/>
    <p:sldId id="266" r:id="rId14"/>
  </p:sldIdLst>
  <p:sldSz cx="18288000" cy="10287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00B2E59-A121-4EB7-A4DC-95F00F96797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7"/>
            <p14:sldId id="269"/>
          </p14:sldIdLst>
        </p14:section>
        <p14:section name="Untitled Section" id="{A674751A-1441-4817-8469-85703359F060}">
          <p14:sldIdLst>
            <p14:sldId id="263"/>
            <p14:sldId id="268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3488"/>
    <a:srgbClr val="2831A2"/>
    <a:srgbClr val="5F5F5F"/>
    <a:srgbClr val="333333"/>
    <a:srgbClr val="808080"/>
    <a:srgbClr val="A100FF"/>
    <a:srgbClr val="883C84"/>
    <a:srgbClr val="461B49"/>
    <a:srgbClr val="2086AA"/>
    <a:srgbClr val="1994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049" autoAdjust="0"/>
    <p:restoredTop sz="91882" autoAdjust="0"/>
  </p:normalViewPr>
  <p:slideViewPr>
    <p:cSldViewPr>
      <p:cViewPr varScale="1">
        <p:scale>
          <a:sx n="55" d="100"/>
          <a:sy n="55" d="100"/>
        </p:scale>
        <p:origin x="43" y="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ownloads\Excel\Data%20Analysis%20Internship%20Week%202\Reactions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ownloads\Excel\Data%20Analysis%20Internship%20Week%202\Reactions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ownloads\Excel\Data%20Analysis%20Internship%20Week%202\Reaction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ownloads\Excel\Data%20Analysis%20Internship%20Week%202\Reaction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pivotSource>
    <c:name>[Reactions.xlsx]Sheet1!PivotTable1</c:name>
    <c:fmtId val="19"/>
  </c:pivotSource>
  <c:chart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hade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>
                  <a:shade val="6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>
                  <a:tint val="6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>
                  <a:tint val="6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</a:gsLst>
            <a:lin ang="162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tint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tint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>
                  <a:tint val="6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Sum of Score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65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hade val="65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shade val="6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Sheet1!$A$4:$A$20</c:f>
              <c:strCache>
                <c:ptCount val="16"/>
                <c:pt idx="0">
                  <c:v>veganism</c:v>
                </c:pt>
                <c:pt idx="1">
                  <c:v>food</c:v>
                </c:pt>
                <c:pt idx="2">
                  <c:v>cooking</c:v>
                </c:pt>
                <c:pt idx="3">
                  <c:v>healthy eating</c:v>
                </c:pt>
                <c:pt idx="4">
                  <c:v>fitness</c:v>
                </c:pt>
                <c:pt idx="5">
                  <c:v>tennis</c:v>
                </c:pt>
                <c:pt idx="6">
                  <c:v>soccer</c:v>
                </c:pt>
                <c:pt idx="7">
                  <c:v>culture</c:v>
                </c:pt>
                <c:pt idx="8">
                  <c:v>travel</c:v>
                </c:pt>
                <c:pt idx="9">
                  <c:v>animals</c:v>
                </c:pt>
                <c:pt idx="10">
                  <c:v>dogs</c:v>
                </c:pt>
                <c:pt idx="11">
                  <c:v>public speaking</c:v>
                </c:pt>
                <c:pt idx="12">
                  <c:v>science</c:v>
                </c:pt>
                <c:pt idx="13">
                  <c:v>education</c:v>
                </c:pt>
                <c:pt idx="14">
                  <c:v>Studying</c:v>
                </c:pt>
                <c:pt idx="15">
                  <c:v>technology</c:v>
                </c:pt>
              </c:strCache>
            </c:strRef>
          </c:cat>
          <c:val>
            <c:numRef>
              <c:f>Sheet1!$B$4:$B$20</c:f>
              <c:numCache>
                <c:formatCode>_(* #,##0_);_(* \(#,##0\);_(* "-"??_);_(@_)</c:formatCode>
                <c:ptCount val="16"/>
                <c:pt idx="0">
                  <c:v>41725</c:v>
                </c:pt>
                <c:pt idx="1">
                  <c:v>51444</c:v>
                </c:pt>
                <c:pt idx="2">
                  <c:v>54534</c:v>
                </c:pt>
                <c:pt idx="3">
                  <c:v>58059</c:v>
                </c:pt>
                <c:pt idx="4">
                  <c:v>45536</c:v>
                </c:pt>
                <c:pt idx="5">
                  <c:v>47619</c:v>
                </c:pt>
                <c:pt idx="6">
                  <c:v>45776</c:v>
                </c:pt>
                <c:pt idx="7">
                  <c:v>52410</c:v>
                </c:pt>
                <c:pt idx="8">
                  <c:v>58946</c:v>
                </c:pt>
                <c:pt idx="9">
                  <c:v>57418</c:v>
                </c:pt>
                <c:pt idx="10">
                  <c:v>45400</c:v>
                </c:pt>
                <c:pt idx="11">
                  <c:v>40492</c:v>
                </c:pt>
                <c:pt idx="12">
                  <c:v>58566</c:v>
                </c:pt>
                <c:pt idx="13">
                  <c:v>49138</c:v>
                </c:pt>
                <c:pt idx="14">
                  <c:v>39433</c:v>
                </c:pt>
                <c:pt idx="15">
                  <c:v>50971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F1-40A6-BA9B-FD6D57B035A9}"/>
            </c:ext>
          </c:extLst>
        </c:ser>
        <c:ser>
          <c:idx val="1"/>
          <c:order val="1"/>
          <c:tx>
            <c:strRef>
              <c:f>Sheet1!$C$3</c:f>
              <c:strCache>
                <c:ptCount val="1"/>
                <c:pt idx="0">
                  <c:v>Count of Score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Sheet1!$A$4:$A$20</c:f>
              <c:strCache>
                <c:ptCount val="16"/>
                <c:pt idx="0">
                  <c:v>veganism</c:v>
                </c:pt>
                <c:pt idx="1">
                  <c:v>food</c:v>
                </c:pt>
                <c:pt idx="2">
                  <c:v>cooking</c:v>
                </c:pt>
                <c:pt idx="3">
                  <c:v>healthy eating</c:v>
                </c:pt>
                <c:pt idx="4">
                  <c:v>fitness</c:v>
                </c:pt>
                <c:pt idx="5">
                  <c:v>tennis</c:v>
                </c:pt>
                <c:pt idx="6">
                  <c:v>soccer</c:v>
                </c:pt>
                <c:pt idx="7">
                  <c:v>culture</c:v>
                </c:pt>
                <c:pt idx="8">
                  <c:v>travel</c:v>
                </c:pt>
                <c:pt idx="9">
                  <c:v>animals</c:v>
                </c:pt>
                <c:pt idx="10">
                  <c:v>dogs</c:v>
                </c:pt>
                <c:pt idx="11">
                  <c:v>public speaking</c:v>
                </c:pt>
                <c:pt idx="12">
                  <c:v>science</c:v>
                </c:pt>
                <c:pt idx="13">
                  <c:v>education</c:v>
                </c:pt>
                <c:pt idx="14">
                  <c:v>Studying</c:v>
                </c:pt>
                <c:pt idx="15">
                  <c:v>technology</c:v>
                </c:pt>
              </c:strCache>
            </c:strRef>
          </c:cat>
          <c:val>
            <c:numRef>
              <c:f>Sheet1!$C$4:$C$20</c:f>
              <c:numCache>
                <c:formatCode>_(* #,##0_);_(* \(#,##0\);_(* "-"??_);_(@_)</c:formatCode>
                <c:ptCount val="16"/>
                <c:pt idx="0">
                  <c:v>1032</c:v>
                </c:pt>
                <c:pt idx="1">
                  <c:v>1293</c:v>
                </c:pt>
                <c:pt idx="2">
                  <c:v>1394</c:v>
                </c:pt>
                <c:pt idx="3">
                  <c:v>1422</c:v>
                </c:pt>
                <c:pt idx="4">
                  <c:v>1141</c:v>
                </c:pt>
                <c:pt idx="5">
                  <c:v>1258</c:v>
                </c:pt>
                <c:pt idx="6">
                  <c:v>1161</c:v>
                </c:pt>
                <c:pt idx="7">
                  <c:v>1326</c:v>
                </c:pt>
                <c:pt idx="8">
                  <c:v>1494</c:v>
                </c:pt>
                <c:pt idx="9">
                  <c:v>1443</c:v>
                </c:pt>
                <c:pt idx="10">
                  <c:v>1142</c:v>
                </c:pt>
                <c:pt idx="11">
                  <c:v>994</c:v>
                </c:pt>
                <c:pt idx="12">
                  <c:v>1475</c:v>
                </c:pt>
                <c:pt idx="13">
                  <c:v>1232</c:v>
                </c:pt>
                <c:pt idx="14">
                  <c:v>993</c:v>
                </c:pt>
                <c:pt idx="15">
                  <c:v>1256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BF1-40A6-BA9B-FD6D57B035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5743232"/>
        <c:axId val="155749888"/>
      </c:barChart>
      <c:lineChart>
        <c:grouping val="standard"/>
        <c:varyColors val="0"/>
        <c:ser>
          <c:idx val="2"/>
          <c:order val="2"/>
          <c:tx>
            <c:strRef>
              <c:f>Sheet1!$D$3</c:f>
              <c:strCache>
                <c:ptCount val="1"/>
                <c:pt idx="0">
                  <c:v>Average of Score</c:v>
                </c:pt>
              </c:strCache>
            </c:strRef>
          </c:tx>
          <c:spPr>
            <a:ln w="34925" cap="rnd">
              <a:solidFill>
                <a:schemeClr val="accent1">
                  <a:tint val="65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tint val="65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65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65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>
                    <a:tint val="65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cat>
            <c:strRef>
              <c:f>Sheet1!$A$4:$A$20</c:f>
              <c:strCache>
                <c:ptCount val="16"/>
                <c:pt idx="0">
                  <c:v>veganism</c:v>
                </c:pt>
                <c:pt idx="1">
                  <c:v>food</c:v>
                </c:pt>
                <c:pt idx="2">
                  <c:v>cooking</c:v>
                </c:pt>
                <c:pt idx="3">
                  <c:v>healthy eating</c:v>
                </c:pt>
                <c:pt idx="4">
                  <c:v>fitness</c:v>
                </c:pt>
                <c:pt idx="5">
                  <c:v>tennis</c:v>
                </c:pt>
                <c:pt idx="6">
                  <c:v>soccer</c:v>
                </c:pt>
                <c:pt idx="7">
                  <c:v>culture</c:v>
                </c:pt>
                <c:pt idx="8">
                  <c:v>travel</c:v>
                </c:pt>
                <c:pt idx="9">
                  <c:v>animals</c:v>
                </c:pt>
                <c:pt idx="10">
                  <c:v>dogs</c:v>
                </c:pt>
                <c:pt idx="11">
                  <c:v>public speaking</c:v>
                </c:pt>
                <c:pt idx="12">
                  <c:v>science</c:v>
                </c:pt>
                <c:pt idx="13">
                  <c:v>education</c:v>
                </c:pt>
                <c:pt idx="14">
                  <c:v>Studying</c:v>
                </c:pt>
                <c:pt idx="15">
                  <c:v>technology</c:v>
                </c:pt>
              </c:strCache>
            </c:strRef>
          </c:cat>
          <c:val>
            <c:numRef>
              <c:f>Sheet1!$D$4:$D$20</c:f>
              <c:numCache>
                <c:formatCode>_(* #,##0.0_);_(* \(#,##0.0\);_(* "-"??_);_(@_)</c:formatCode>
                <c:ptCount val="16"/>
                <c:pt idx="0">
                  <c:v>40.431201550387598</c:v>
                </c:pt>
                <c:pt idx="1">
                  <c:v>39.786542923433878</c:v>
                </c:pt>
                <c:pt idx="2">
                  <c:v>39.120516499282637</c:v>
                </c:pt>
                <c:pt idx="3">
                  <c:v>40.829113924050631</c:v>
                </c:pt>
                <c:pt idx="4">
                  <c:v>39.908851884312007</c:v>
                </c:pt>
                <c:pt idx="5">
                  <c:v>37.852941176470587</c:v>
                </c:pt>
                <c:pt idx="6">
                  <c:v>39.42807924203273</c:v>
                </c:pt>
                <c:pt idx="7">
                  <c:v>39.524886877828052</c:v>
                </c:pt>
                <c:pt idx="8">
                  <c:v>39.455153949129851</c:v>
                </c:pt>
                <c:pt idx="9">
                  <c:v>39.790713790713788</c:v>
                </c:pt>
                <c:pt idx="10">
                  <c:v>39.754816112084065</c:v>
                </c:pt>
                <c:pt idx="11">
                  <c:v>40.736418511066397</c:v>
                </c:pt>
                <c:pt idx="12">
                  <c:v>39.705762711864409</c:v>
                </c:pt>
                <c:pt idx="13">
                  <c:v>39.884740259740262</c:v>
                </c:pt>
                <c:pt idx="14">
                  <c:v>39.710976837865054</c:v>
                </c:pt>
                <c:pt idx="15">
                  <c:v>40.58200636942675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BF1-40A6-BA9B-FD6D57B035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5734496"/>
        <c:axId val="155729088"/>
      </c:lineChart>
      <c:catAx>
        <c:axId val="1557432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Categories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55749888"/>
        <c:crosses val="autoZero"/>
        <c:auto val="1"/>
        <c:lblAlgn val="ctr"/>
        <c:lblOffset val="100"/>
        <c:noMultiLvlLbl val="0"/>
      </c:catAx>
      <c:valAx>
        <c:axId val="155749888"/>
        <c:scaling>
          <c:orientation val="minMax"/>
          <c:min val="30000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200"/>
                  <a:t>Total Scores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_(* #,##0_);_(* \(#,##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55743232"/>
        <c:crosses val="autoZero"/>
        <c:crossBetween val="between"/>
      </c:valAx>
      <c:valAx>
        <c:axId val="155729088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100"/>
                  <a:t>Average Scores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_(* #,##0.0_);_(* \(#,##0.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55734496"/>
        <c:crosses val="max"/>
        <c:crossBetween val="between"/>
      </c:valAx>
      <c:catAx>
        <c:axId val="15573449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572908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egendEntry>
        <c:idx val="1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[Reactions.xlsx]Sheet1!PivotTable1</c:name>
    <c:fmtId val="25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4973865686489404"/>
          <c:y val="0.10091338582677166"/>
          <c:w val="0.56439607254660618"/>
          <c:h val="0.81099374116696954"/>
        </c:manualLayout>
      </c:layout>
      <c:radarChart>
        <c:radarStyle val="marker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Sum of Score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Sheet1!$A$4:$A$20</c:f>
              <c:strCache>
                <c:ptCount val="16"/>
                <c:pt idx="0">
                  <c:v>veganism</c:v>
                </c:pt>
                <c:pt idx="1">
                  <c:v>food</c:v>
                </c:pt>
                <c:pt idx="2">
                  <c:v>cooking</c:v>
                </c:pt>
                <c:pt idx="3">
                  <c:v>healthy eating</c:v>
                </c:pt>
                <c:pt idx="4">
                  <c:v>fitness</c:v>
                </c:pt>
                <c:pt idx="5">
                  <c:v>tennis</c:v>
                </c:pt>
                <c:pt idx="6">
                  <c:v>soccer</c:v>
                </c:pt>
                <c:pt idx="7">
                  <c:v>culture</c:v>
                </c:pt>
                <c:pt idx="8">
                  <c:v>travel</c:v>
                </c:pt>
                <c:pt idx="9">
                  <c:v>animals</c:v>
                </c:pt>
                <c:pt idx="10">
                  <c:v>dogs</c:v>
                </c:pt>
                <c:pt idx="11">
                  <c:v>public speaking</c:v>
                </c:pt>
                <c:pt idx="12">
                  <c:v>science</c:v>
                </c:pt>
                <c:pt idx="13">
                  <c:v>education</c:v>
                </c:pt>
                <c:pt idx="14">
                  <c:v>Studying</c:v>
                </c:pt>
                <c:pt idx="15">
                  <c:v>technology</c:v>
                </c:pt>
              </c:strCache>
            </c:strRef>
          </c:cat>
          <c:val>
            <c:numRef>
              <c:f>Sheet1!$B$4:$B$20</c:f>
              <c:numCache>
                <c:formatCode>_(* #,##0_);_(* \(#,##0\);_(* "-"??_);_(@_)</c:formatCode>
                <c:ptCount val="16"/>
                <c:pt idx="0">
                  <c:v>41725</c:v>
                </c:pt>
                <c:pt idx="1">
                  <c:v>51444</c:v>
                </c:pt>
                <c:pt idx="2">
                  <c:v>54534</c:v>
                </c:pt>
                <c:pt idx="3">
                  <c:v>58059</c:v>
                </c:pt>
                <c:pt idx="4">
                  <c:v>45536</c:v>
                </c:pt>
                <c:pt idx="5">
                  <c:v>47619</c:v>
                </c:pt>
                <c:pt idx="6">
                  <c:v>45776</c:v>
                </c:pt>
                <c:pt idx="7">
                  <c:v>52410</c:v>
                </c:pt>
                <c:pt idx="8">
                  <c:v>58946</c:v>
                </c:pt>
                <c:pt idx="9">
                  <c:v>57418</c:v>
                </c:pt>
                <c:pt idx="10">
                  <c:v>45400</c:v>
                </c:pt>
                <c:pt idx="11">
                  <c:v>40492</c:v>
                </c:pt>
                <c:pt idx="12">
                  <c:v>58566</c:v>
                </c:pt>
                <c:pt idx="13">
                  <c:v>49138</c:v>
                </c:pt>
                <c:pt idx="14">
                  <c:v>39433</c:v>
                </c:pt>
                <c:pt idx="15">
                  <c:v>50971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1E-4A62-8118-707C83571F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4880736"/>
        <c:axId val="244892800"/>
      </c:radarChart>
      <c:catAx>
        <c:axId val="2448807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44892800"/>
        <c:crosses val="autoZero"/>
        <c:auto val="1"/>
        <c:lblAlgn val="ctr"/>
        <c:lblOffset val="100"/>
        <c:noMultiLvlLbl val="0"/>
      </c:catAx>
      <c:valAx>
        <c:axId val="244892800"/>
        <c:scaling>
          <c:orientation val="minMax"/>
          <c:min val="1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_);_(* \(#,##0\);_(* &quot;-&quot;??_);_(@_)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44880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[Reactions.xlsx]Sheet1!PivotTable2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US" dirty="0"/>
              <a:t>Total Top 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ivotFmts>
      <c:pivotFmt>
        <c:idx val="0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Sheet1!$G$3</c:f>
              <c:strCache>
                <c:ptCount val="1"/>
                <c:pt idx="0">
                  <c:v>Total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Sheet1!$F$4:$F$9</c:f>
              <c:strCache>
                <c:ptCount val="5"/>
                <c:pt idx="0">
                  <c:v>animals</c:v>
                </c:pt>
                <c:pt idx="1">
                  <c:v>cooking</c:v>
                </c:pt>
                <c:pt idx="2">
                  <c:v>healthy eating</c:v>
                </c:pt>
                <c:pt idx="3">
                  <c:v>science</c:v>
                </c:pt>
                <c:pt idx="4">
                  <c:v>travel</c:v>
                </c:pt>
              </c:strCache>
            </c:strRef>
          </c:cat>
          <c:val>
            <c:numRef>
              <c:f>Sheet1!$G$4:$G$9</c:f>
              <c:numCache>
                <c:formatCode>General</c:formatCode>
                <c:ptCount val="5"/>
                <c:pt idx="0">
                  <c:v>57418</c:v>
                </c:pt>
                <c:pt idx="1">
                  <c:v>54534</c:v>
                </c:pt>
                <c:pt idx="2">
                  <c:v>58059</c:v>
                </c:pt>
                <c:pt idx="3">
                  <c:v>58566</c:v>
                </c:pt>
                <c:pt idx="4">
                  <c:v>58946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51-4A85-A86A-B64BC635F23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overlap val="-1"/>
        <c:axId val="1819132368"/>
        <c:axId val="1819129040"/>
      </c:barChart>
      <c:catAx>
        <c:axId val="1819132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de-DE"/>
          </a:p>
        </c:txPr>
        <c:crossAx val="1819129040"/>
        <c:crosses val="autoZero"/>
        <c:auto val="1"/>
        <c:lblAlgn val="ctr"/>
        <c:lblOffset val="100"/>
        <c:noMultiLvlLbl val="0"/>
      </c:catAx>
      <c:valAx>
        <c:axId val="18191290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819132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[Reactions.xlsx]Sheet1!PivotTable3</c:name>
    <c:fmtId val="7"/>
  </c:pivotSource>
  <c:chart>
    <c:autoTitleDeleted val="1"/>
    <c:pivotFmts>
      <c:pivotFmt>
        <c:idx val="0"/>
        <c:spPr>
          <a:pattFill prst="ltUpDiag">
            <a:fgClr>
              <a:schemeClr val="accent1"/>
            </a:fgClr>
            <a:bgClr>
              <a:schemeClr val="lt1"/>
            </a:bgClr>
          </a:pattFill>
          <a:ln w="34925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1"/>
            </a:outerShdw>
          </a:effectLst>
        </c:spPr>
        <c:marker>
          <c:symbol val="circle"/>
          <c:size val="5"/>
          <c:spPr>
            <a:solidFill>
              <a:schemeClr val="accent1"/>
            </a:solidFill>
            <a:ln w="22225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pattFill prst="ltUpDiag">
            <a:fgClr>
              <a:schemeClr val="accent1"/>
            </a:fgClr>
            <a:bgClr>
              <a:schemeClr val="lt1"/>
            </a:bgClr>
          </a:pattFill>
          <a:ln w="34925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1"/>
            </a:outerShdw>
          </a:effectLst>
        </c:spPr>
        <c:marker>
          <c:symbol val="circle"/>
          <c:size val="5"/>
          <c:spPr>
            <a:solidFill>
              <a:schemeClr val="accent1"/>
            </a:solidFill>
            <a:ln w="22225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ltUpDiag">
            <a:fgClr>
              <a:schemeClr val="accent1"/>
            </a:fgClr>
            <a:bgClr>
              <a:schemeClr val="lt1"/>
            </a:bgClr>
          </a:pattFill>
          <a:ln w="34925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1"/>
            </a:outerShdw>
          </a:effectLst>
        </c:spPr>
        <c:marker>
          <c:symbol val="circle"/>
          <c:size val="5"/>
          <c:spPr>
            <a:solidFill>
              <a:schemeClr val="accent1"/>
            </a:solidFill>
            <a:ln w="22225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pattFill prst="ltUpDiag">
            <a:fgClr>
              <a:schemeClr val="accent1"/>
            </a:fgClr>
            <a:bgClr>
              <a:schemeClr val="lt1"/>
            </a:bgClr>
          </a:pattFill>
          <a:ln w="34925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1"/>
            </a:outerShdw>
          </a:effectLst>
        </c:spPr>
        <c:marker>
          <c:symbol val="circle"/>
          <c:size val="5"/>
          <c:spPr>
            <a:solidFill>
              <a:schemeClr val="accent1"/>
            </a:solidFill>
            <a:ln w="22225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Sheet1!$G$12</c:f>
              <c:strCache>
                <c:ptCount val="1"/>
                <c:pt idx="0">
                  <c:v>Total</c:v>
                </c:pt>
              </c:strCache>
            </c:strRef>
          </c:tx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circle"/>
            <c:size val="5"/>
            <c:spPr>
              <a:solidFill>
                <a:schemeClr val="accent1"/>
              </a:solidFill>
              <a:ln w="22225">
                <a:solidFill>
                  <a:schemeClr val="lt1"/>
                </a:solidFill>
                <a:round/>
              </a:ln>
              <a:effectLst/>
            </c:spPr>
          </c:marker>
          <c:cat>
            <c:multiLvlStrRef>
              <c:f>Sheet1!$F$13:$F$32</c:f>
              <c:multiLvlStrCache>
                <c:ptCount val="12"/>
                <c:lvl>
                  <c:pt idx="0">
                    <c:v>Jun</c:v>
                  </c:pt>
                  <c:pt idx="1">
                    <c:v>Jul</c:v>
                  </c:pt>
                  <c:pt idx="2">
                    <c:v>Aug</c:v>
                  </c:pt>
                  <c:pt idx="3">
                    <c:v>Sep</c:v>
                  </c:pt>
                  <c:pt idx="4">
                    <c:v>Oct</c:v>
                  </c:pt>
                  <c:pt idx="5">
                    <c:v>Nov</c:v>
                  </c:pt>
                  <c:pt idx="6">
                    <c:v>Dec</c:v>
                  </c:pt>
                  <c:pt idx="7">
                    <c:v>Jan</c:v>
                  </c:pt>
                  <c:pt idx="8">
                    <c:v>Feb</c:v>
                  </c:pt>
                  <c:pt idx="9">
                    <c:v>Mar</c:v>
                  </c:pt>
                  <c:pt idx="10">
                    <c:v>Apr</c:v>
                  </c:pt>
                  <c:pt idx="11">
                    <c:v>May</c:v>
                  </c:pt>
                </c:lvl>
                <c:lvl>
                  <c:pt idx="0">
                    <c:v>Qtr2</c:v>
                  </c:pt>
                  <c:pt idx="1">
                    <c:v>Qtr3</c:v>
                  </c:pt>
                  <c:pt idx="4">
                    <c:v>Qtr4</c:v>
                  </c:pt>
                  <c:pt idx="7">
                    <c:v>Qtr1</c:v>
                  </c:pt>
                  <c:pt idx="10">
                    <c:v>Qtr2</c:v>
                  </c:pt>
                </c:lvl>
                <c:lvl>
                  <c:pt idx="0">
                    <c:v>2020</c:v>
                  </c:pt>
                  <c:pt idx="7">
                    <c:v>2021</c:v>
                  </c:pt>
                </c:lvl>
              </c:multiLvlStrCache>
            </c:multiLvlStrRef>
          </c:cat>
          <c:val>
            <c:numRef>
              <c:f>Sheet1!$G$13:$G$32</c:f>
              <c:numCache>
                <c:formatCode>_(* #,##0_);_(* \(#,##0\);_(* "-"??_);_(@_)</c:formatCode>
                <c:ptCount val="12"/>
                <c:pt idx="0">
                  <c:v>722</c:v>
                </c:pt>
                <c:pt idx="1">
                  <c:v>1692</c:v>
                </c:pt>
                <c:pt idx="2">
                  <c:v>1759</c:v>
                </c:pt>
                <c:pt idx="3">
                  <c:v>1633</c:v>
                </c:pt>
                <c:pt idx="4">
                  <c:v>1684</c:v>
                </c:pt>
                <c:pt idx="5">
                  <c:v>1655</c:v>
                </c:pt>
                <c:pt idx="6">
                  <c:v>1711</c:v>
                </c:pt>
                <c:pt idx="7">
                  <c:v>1718</c:v>
                </c:pt>
                <c:pt idx="8">
                  <c:v>1560</c:v>
                </c:pt>
                <c:pt idx="9">
                  <c:v>1626</c:v>
                </c:pt>
                <c:pt idx="10">
                  <c:v>1642</c:v>
                </c:pt>
                <c:pt idx="11">
                  <c:v>1756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5B7-4D9E-B203-7A0291C3D6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marker val="1"/>
        <c:smooth val="0"/>
        <c:axId val="2094212752"/>
        <c:axId val="2094211088"/>
      </c:lineChart>
      <c:catAx>
        <c:axId val="20942127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Timeline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094211088"/>
        <c:crosses val="autoZero"/>
        <c:auto val="1"/>
        <c:lblAlgn val="ctr"/>
        <c:lblOffset val="100"/>
        <c:noMultiLvlLbl val="0"/>
      </c:catAx>
      <c:valAx>
        <c:axId val="2094211088"/>
        <c:scaling>
          <c:orientation val="minMax"/>
          <c:min val="400"/>
        </c:scaling>
        <c:delete val="0"/>
        <c:axPos val="l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 sz="1200"/>
                  <a:t>Number</a:t>
                </a:r>
                <a:r>
                  <a:rPr lang="de-DE" sz="1200" baseline="0"/>
                  <a:t> of Posts</a:t>
                </a:r>
                <a:endParaRPr lang="de-DE" sz="12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_(* #,##0_);_(* \(#,##0\);_(* &quot;-&quot;??_);_(@_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094212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900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0.11917</cdr:x>
      <cdr:y>0.91464</cdr:y>
    </cdr:from>
    <cdr:to>
      <cdr:x>0.11917</cdr:x>
      <cdr:y>0.96239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9C5D5EE7-6D39-441C-8E41-25AF7DB6BDEA}"/>
            </a:ext>
          </a:extLst>
        </cdr:cNvPr>
        <cdr:cNvCxnSpPr/>
      </cdr:nvCxnSpPr>
      <cdr:spPr>
        <a:xfrm xmlns:a="http://schemas.openxmlformats.org/drawingml/2006/main">
          <a:off x="1605337" y="5468358"/>
          <a:ext cx="0" cy="285473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3">
          <a:schemeClr val="accent3"/>
        </a:lnRef>
        <a:fillRef xmlns:a="http://schemas.openxmlformats.org/drawingml/2006/main" idx="0">
          <a:schemeClr val="accent3"/>
        </a:fillRef>
        <a:effectRef xmlns:a="http://schemas.openxmlformats.org/drawingml/2006/main" idx="2">
          <a:schemeClr val="accent3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0.11917</cdr:x>
      <cdr:y>0.96239</cdr:y>
    </cdr:from>
    <cdr:to>
      <cdr:x>0.26623</cdr:x>
      <cdr:y>0.96239</cdr:y>
    </cdr:to>
    <cdr:cxnSp macro="">
      <cdr:nvCxnSpPr>
        <cdr:cNvPr id="5" name="Straight Connector 4">
          <a:extLst xmlns:a="http://schemas.openxmlformats.org/drawingml/2006/main">
            <a:ext uri="{FF2B5EF4-FFF2-40B4-BE49-F238E27FC236}">
              <a16:creationId xmlns:a16="http://schemas.microsoft.com/office/drawing/2014/main" id="{E9BB9036-5C55-4FDF-A3CB-0D438852E043}"/>
            </a:ext>
          </a:extLst>
        </cdr:cNvPr>
        <cdr:cNvCxnSpPr/>
      </cdr:nvCxnSpPr>
      <cdr:spPr>
        <a:xfrm xmlns:a="http://schemas.openxmlformats.org/drawingml/2006/main">
          <a:off x="1605337" y="5753831"/>
          <a:ext cx="1981200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0.26623</cdr:x>
      <cdr:y>0.91464</cdr:y>
    </cdr:from>
    <cdr:to>
      <cdr:x>0.26623</cdr:x>
      <cdr:y>0.96239</cdr:y>
    </cdr:to>
    <cdr:cxnSp macro="">
      <cdr:nvCxnSpPr>
        <cdr:cNvPr id="7" name="Straight Connector 6">
          <a:extLst xmlns:a="http://schemas.openxmlformats.org/drawingml/2006/main">
            <a:ext uri="{FF2B5EF4-FFF2-40B4-BE49-F238E27FC236}">
              <a16:creationId xmlns:a16="http://schemas.microsoft.com/office/drawing/2014/main" id="{208149D0-0785-4481-B9F4-E74152DAE603}"/>
            </a:ext>
          </a:extLst>
        </cdr:cNvPr>
        <cdr:cNvCxnSpPr/>
      </cdr:nvCxnSpPr>
      <cdr:spPr>
        <a:xfrm xmlns:a="http://schemas.openxmlformats.org/drawingml/2006/main" flipV="1">
          <a:off x="3586537" y="5468358"/>
          <a:ext cx="0" cy="285474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3">
          <a:schemeClr val="accent3"/>
        </a:lnRef>
        <a:fillRef xmlns:a="http://schemas.openxmlformats.org/drawingml/2006/main" idx="0">
          <a:schemeClr val="accent3"/>
        </a:fillRef>
        <a:effectRef xmlns:a="http://schemas.openxmlformats.org/drawingml/2006/main" idx="2">
          <a:schemeClr val="accent3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0.1191</cdr:x>
      <cdr:y>0.96239</cdr:y>
    </cdr:from>
    <cdr:to>
      <cdr:x>0.26617</cdr:x>
      <cdr:y>0.96239</cdr:y>
    </cdr:to>
    <cdr:cxnSp macro="">
      <cdr:nvCxnSpPr>
        <cdr:cNvPr id="9" name="Straight Connector 8">
          <a:extLst xmlns:a="http://schemas.openxmlformats.org/drawingml/2006/main">
            <a:ext uri="{FF2B5EF4-FFF2-40B4-BE49-F238E27FC236}">
              <a16:creationId xmlns:a16="http://schemas.microsoft.com/office/drawing/2014/main" id="{DC6BD3B8-3A0B-4897-A7B4-1C8888EE604F}"/>
            </a:ext>
          </a:extLst>
        </cdr:cNvPr>
        <cdr:cNvCxnSpPr/>
      </cdr:nvCxnSpPr>
      <cdr:spPr>
        <a:xfrm xmlns:a="http://schemas.openxmlformats.org/drawingml/2006/main">
          <a:off x="1604464" y="5753831"/>
          <a:ext cx="1981200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3">
          <a:schemeClr val="accent3"/>
        </a:lnRef>
        <a:fillRef xmlns:a="http://schemas.openxmlformats.org/drawingml/2006/main" idx="0">
          <a:schemeClr val="accent3"/>
        </a:fillRef>
        <a:effectRef xmlns:a="http://schemas.openxmlformats.org/drawingml/2006/main" idx="2">
          <a:schemeClr val="accent3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0.26051</cdr:x>
      <cdr:y>0.82542</cdr:y>
    </cdr:from>
    <cdr:to>
      <cdr:x>0.26051</cdr:x>
      <cdr:y>0.85091</cdr:y>
    </cdr:to>
    <cdr:cxnSp macro="">
      <cdr:nvCxnSpPr>
        <cdr:cNvPr id="14" name="Straight Connector 13">
          <a:extLst xmlns:a="http://schemas.openxmlformats.org/drawingml/2006/main">
            <a:ext uri="{FF2B5EF4-FFF2-40B4-BE49-F238E27FC236}">
              <a16:creationId xmlns:a16="http://schemas.microsoft.com/office/drawing/2014/main" id="{14925432-52FE-4FD6-90A6-CE839B9963E1}"/>
            </a:ext>
          </a:extLst>
        </cdr:cNvPr>
        <cdr:cNvCxnSpPr/>
      </cdr:nvCxnSpPr>
      <cdr:spPr>
        <a:xfrm xmlns:a="http://schemas.openxmlformats.org/drawingml/2006/main" flipV="1">
          <a:off x="3509464" y="4934958"/>
          <a:ext cx="0" cy="15240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3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2">
          <a:schemeClr val="accent2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0.39739</cdr:x>
      <cdr:y>0.82542</cdr:y>
    </cdr:from>
    <cdr:to>
      <cdr:x>0.39739</cdr:x>
      <cdr:y>0.85091</cdr:y>
    </cdr:to>
    <cdr:cxnSp macro="">
      <cdr:nvCxnSpPr>
        <cdr:cNvPr id="15" name="Straight Connector 14">
          <a:extLst xmlns:a="http://schemas.openxmlformats.org/drawingml/2006/main">
            <a:ext uri="{FF2B5EF4-FFF2-40B4-BE49-F238E27FC236}">
              <a16:creationId xmlns:a16="http://schemas.microsoft.com/office/drawing/2014/main" id="{26A90AE4-BBAB-400C-95AF-29DB7EB2013F}"/>
            </a:ext>
          </a:extLst>
        </cdr:cNvPr>
        <cdr:cNvCxnSpPr/>
      </cdr:nvCxnSpPr>
      <cdr:spPr>
        <a:xfrm xmlns:a="http://schemas.openxmlformats.org/drawingml/2006/main">
          <a:off x="5353446" y="4934959"/>
          <a:ext cx="0" cy="152399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3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2">
          <a:schemeClr val="accent2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0.26051</cdr:x>
      <cdr:y>0.82542</cdr:y>
    </cdr:from>
    <cdr:to>
      <cdr:x>0.39733</cdr:x>
      <cdr:y>0.82542</cdr:y>
    </cdr:to>
    <cdr:cxnSp macro="">
      <cdr:nvCxnSpPr>
        <cdr:cNvPr id="16" name="Straight Connector 15">
          <a:extLst xmlns:a="http://schemas.openxmlformats.org/drawingml/2006/main">
            <a:ext uri="{FF2B5EF4-FFF2-40B4-BE49-F238E27FC236}">
              <a16:creationId xmlns:a16="http://schemas.microsoft.com/office/drawing/2014/main" id="{4F1D6C27-94BB-4892-AFE5-D664582070E6}"/>
            </a:ext>
          </a:extLst>
        </cdr:cNvPr>
        <cdr:cNvCxnSpPr/>
      </cdr:nvCxnSpPr>
      <cdr:spPr>
        <a:xfrm xmlns:a="http://schemas.openxmlformats.org/drawingml/2006/main">
          <a:off x="3509464" y="4934958"/>
          <a:ext cx="1843109" cy="0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3">
          <a:schemeClr val="accent2"/>
        </a:lnRef>
        <a:fillRef xmlns:a="http://schemas.openxmlformats.org/drawingml/2006/main" idx="0">
          <a:schemeClr val="accent2"/>
        </a:fillRef>
        <a:effectRef xmlns:a="http://schemas.openxmlformats.org/drawingml/2006/main" idx="2">
          <a:schemeClr val="accent2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0.41472</cdr:x>
      <cdr:y>0.89076</cdr:y>
    </cdr:from>
    <cdr:to>
      <cdr:x>0.41472</cdr:x>
      <cdr:y>0.93851</cdr:y>
    </cdr:to>
    <cdr:cxnSp macro="">
      <cdr:nvCxnSpPr>
        <cdr:cNvPr id="24" name="Straight Connector 23">
          <a:extLst xmlns:a="http://schemas.openxmlformats.org/drawingml/2006/main">
            <a:ext uri="{FF2B5EF4-FFF2-40B4-BE49-F238E27FC236}">
              <a16:creationId xmlns:a16="http://schemas.microsoft.com/office/drawing/2014/main" id="{932026E9-2BD5-4D95-B75D-7BC65B0F3293}"/>
            </a:ext>
          </a:extLst>
        </cdr:cNvPr>
        <cdr:cNvCxnSpPr/>
      </cdr:nvCxnSpPr>
      <cdr:spPr>
        <a:xfrm xmlns:a="http://schemas.openxmlformats.org/drawingml/2006/main">
          <a:off x="5586859" y="5325620"/>
          <a:ext cx="0" cy="285473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3">
          <a:schemeClr val="accent3"/>
        </a:lnRef>
        <a:fillRef xmlns:a="http://schemas.openxmlformats.org/drawingml/2006/main" idx="0">
          <a:schemeClr val="accent3"/>
        </a:fillRef>
        <a:effectRef xmlns:a="http://schemas.openxmlformats.org/drawingml/2006/main" idx="2">
          <a:schemeClr val="accent3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0.55464</cdr:x>
      <cdr:y>0.89076</cdr:y>
    </cdr:from>
    <cdr:to>
      <cdr:x>0.55464</cdr:x>
      <cdr:y>0.93851</cdr:y>
    </cdr:to>
    <cdr:cxnSp macro="">
      <cdr:nvCxnSpPr>
        <cdr:cNvPr id="25" name="Straight Connector 24">
          <a:extLst xmlns:a="http://schemas.openxmlformats.org/drawingml/2006/main">
            <a:ext uri="{FF2B5EF4-FFF2-40B4-BE49-F238E27FC236}">
              <a16:creationId xmlns:a16="http://schemas.microsoft.com/office/drawing/2014/main" id="{51F23651-2781-4FC1-9181-F0E17C4A4B36}"/>
            </a:ext>
          </a:extLst>
        </cdr:cNvPr>
        <cdr:cNvCxnSpPr/>
      </cdr:nvCxnSpPr>
      <cdr:spPr>
        <a:xfrm xmlns:a="http://schemas.openxmlformats.org/drawingml/2006/main" flipV="1">
          <a:off x="7471864" y="5325620"/>
          <a:ext cx="0" cy="285474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3">
          <a:schemeClr val="accent3"/>
        </a:lnRef>
        <a:fillRef xmlns:a="http://schemas.openxmlformats.org/drawingml/2006/main" idx="0">
          <a:schemeClr val="accent3"/>
        </a:fillRef>
        <a:effectRef xmlns:a="http://schemas.openxmlformats.org/drawingml/2006/main" idx="2">
          <a:schemeClr val="accent3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0.41465</cdr:x>
      <cdr:y>0.93851</cdr:y>
    </cdr:from>
    <cdr:to>
      <cdr:x>0.55464</cdr:x>
      <cdr:y>0.93851</cdr:y>
    </cdr:to>
    <cdr:cxnSp macro="">
      <cdr:nvCxnSpPr>
        <cdr:cNvPr id="26" name="Straight Connector 25">
          <a:extLst xmlns:a="http://schemas.openxmlformats.org/drawingml/2006/main">
            <a:ext uri="{FF2B5EF4-FFF2-40B4-BE49-F238E27FC236}">
              <a16:creationId xmlns:a16="http://schemas.microsoft.com/office/drawing/2014/main" id="{FD00E8DF-6BF4-44B4-A707-2A3E1D547355}"/>
            </a:ext>
          </a:extLst>
        </cdr:cNvPr>
        <cdr:cNvCxnSpPr/>
      </cdr:nvCxnSpPr>
      <cdr:spPr>
        <a:xfrm xmlns:a="http://schemas.openxmlformats.org/drawingml/2006/main">
          <a:off x="5585986" y="5611093"/>
          <a:ext cx="1885878" cy="1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3">
          <a:schemeClr val="accent3"/>
        </a:lnRef>
        <a:fillRef xmlns:a="http://schemas.openxmlformats.org/drawingml/2006/main" idx="0">
          <a:schemeClr val="accent3"/>
        </a:fillRef>
        <a:effectRef xmlns:a="http://schemas.openxmlformats.org/drawingml/2006/main" idx="2">
          <a:schemeClr val="accent3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0.28946</cdr:x>
      <cdr:y>0.70116</cdr:y>
    </cdr:from>
    <cdr:to>
      <cdr:x>0.5541</cdr:x>
      <cdr:y>1</cdr:y>
    </cdr:to>
    <cdr:sp macro="" textlink="">
      <cdr:nvSpPr>
        <cdr:cNvPr id="2" name="Oval 1">
          <a:extLst xmlns:a="http://schemas.openxmlformats.org/drawingml/2006/main">
            <a:ext uri="{FF2B5EF4-FFF2-40B4-BE49-F238E27FC236}">
              <a16:creationId xmlns:a16="http://schemas.microsoft.com/office/drawing/2014/main" id="{A719493B-37D2-44B2-8E18-C63F30E1D6F2}"/>
            </a:ext>
          </a:extLst>
        </cdr:cNvPr>
        <cdr:cNvSpPr/>
      </cdr:nvSpPr>
      <cdr:spPr>
        <a:xfrm xmlns:a="http://schemas.openxmlformats.org/drawingml/2006/main">
          <a:off x="2667000" y="4827156"/>
          <a:ext cx="2438400" cy="2057400"/>
        </a:xfrm>
        <a:prstGeom xmlns:a="http://schemas.openxmlformats.org/drawingml/2006/main" prst="ellipse">
          <a:avLst/>
        </a:prstGeom>
        <a:solidFill xmlns:a="http://schemas.openxmlformats.org/drawingml/2006/main">
          <a:schemeClr val="accent3">
            <a:lumMod val="40000"/>
            <a:lumOff val="60000"/>
            <a:alpha val="50000"/>
          </a:schemeClr>
        </a:solidFill>
        <a:ln xmlns:a="http://schemas.openxmlformats.org/drawingml/2006/main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de-DE"/>
        </a:p>
      </cdr:txBody>
    </cdr:sp>
  </cdr:relSizeAnchor>
  <cdr:relSizeAnchor xmlns:cdr="http://schemas.openxmlformats.org/drawingml/2006/chartDrawing">
    <cdr:from>
      <cdr:x>0.48567</cdr:x>
      <cdr:y>0.11555</cdr:y>
    </cdr:from>
    <cdr:to>
      <cdr:x>0.75032</cdr:x>
      <cdr:y>0.41439</cdr:y>
    </cdr:to>
    <cdr:sp macro="" textlink="">
      <cdr:nvSpPr>
        <cdr:cNvPr id="3" name="Oval 2">
          <a:extLst xmlns:a="http://schemas.openxmlformats.org/drawingml/2006/main">
            <a:ext uri="{FF2B5EF4-FFF2-40B4-BE49-F238E27FC236}">
              <a16:creationId xmlns:a16="http://schemas.microsoft.com/office/drawing/2014/main" id="{9BBE6124-95CF-48B9-98C0-171463265865}"/>
            </a:ext>
          </a:extLst>
        </cdr:cNvPr>
        <cdr:cNvSpPr/>
      </cdr:nvSpPr>
      <cdr:spPr>
        <a:xfrm xmlns:a="http://schemas.openxmlformats.org/drawingml/2006/main">
          <a:off x="4474898" y="795507"/>
          <a:ext cx="2438400" cy="2057400"/>
        </a:xfrm>
        <a:prstGeom xmlns:a="http://schemas.openxmlformats.org/drawingml/2006/main" prst="ellipse">
          <a:avLst/>
        </a:prstGeom>
        <a:solidFill xmlns:a="http://schemas.openxmlformats.org/drawingml/2006/main">
          <a:schemeClr val="accent3">
            <a:lumMod val="40000"/>
            <a:lumOff val="60000"/>
            <a:alpha val="50000"/>
          </a:schemeClr>
        </a:solidFill>
        <a:ln xmlns:a="http://schemas.openxmlformats.org/drawingml/2006/main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de-DE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440069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12</a:t>
            </a:fld>
            <a:endParaRPr lang="cs-CZ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13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51340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6.jpeg"/><Relationship Id="rId4" Type="http://schemas.openxmlformats.org/officeDocument/2006/relationships/image" Target="../media/image1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524732" y="395470"/>
            <a:ext cx="10143268" cy="9485377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1627490" y="1883988"/>
            <a:ext cx="6850995" cy="57625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7200" b="1" i="0" dirty="0">
                <a:solidFill>
                  <a:schemeClr val="bg2"/>
                </a:solidFill>
                <a:effectLst/>
              </a:rPr>
              <a:t>A Data-Driven Look at What Resonates on Social Media</a:t>
            </a:r>
            <a:endParaRPr lang="en-US" sz="7200" spc="-105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31" name="Chart 30">
            <a:extLst>
              <a:ext uri="{FF2B5EF4-FFF2-40B4-BE49-F238E27FC236}">
                <a16:creationId xmlns:a16="http://schemas.microsoft.com/office/drawing/2014/main" id="{BAAEF021-C82C-4A8C-841D-0691B405F7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0076726"/>
              </p:ext>
            </p:extLst>
          </p:nvPr>
        </p:nvGraphicFramePr>
        <p:xfrm>
          <a:off x="5476604" y="2933700"/>
          <a:ext cx="10105481" cy="56330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5AB521E5-D1ED-4B99-A83B-CE4AD0E7BD5B}"/>
              </a:ext>
            </a:extLst>
          </p:cNvPr>
          <p:cNvSpPr txBox="1"/>
          <p:nvPr/>
        </p:nvSpPr>
        <p:spPr>
          <a:xfrm>
            <a:off x="3169897" y="1782224"/>
            <a:ext cx="105103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4">
                    <a:lumMod val="75000"/>
                  </a:schemeClr>
                </a:solidFill>
              </a:rPr>
              <a:t>Watch The Leaders better</a:t>
            </a:r>
            <a:endParaRPr lang="de-DE" sz="4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3176BA90-F9C8-4EB0-AEF1-6BD9BE1C9D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2249514"/>
              </p:ext>
            </p:extLst>
          </p:nvPr>
        </p:nvGraphicFramePr>
        <p:xfrm>
          <a:off x="3912375" y="2970473"/>
          <a:ext cx="13599916" cy="60769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B88F9451-F607-4902-8481-A57B0DFA5764}"/>
              </a:ext>
            </a:extLst>
          </p:cNvPr>
          <p:cNvSpPr txBox="1"/>
          <p:nvPr/>
        </p:nvSpPr>
        <p:spPr>
          <a:xfrm>
            <a:off x="3924301" y="1665925"/>
            <a:ext cx="10515600" cy="715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4">
                    <a:lumMod val="50000"/>
                  </a:schemeClr>
                </a:solidFill>
              </a:rPr>
              <a:t>A Good Trend After February</a:t>
            </a:r>
            <a:endParaRPr lang="de-DE" sz="40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076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+mj-lt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80A2794-F315-482A-80C0-B26082C8536D}"/>
              </a:ext>
            </a:extLst>
          </p:cNvPr>
          <p:cNvSpPr txBox="1"/>
          <p:nvPr/>
        </p:nvSpPr>
        <p:spPr>
          <a:xfrm>
            <a:off x="11125200" y="952500"/>
            <a:ext cx="71628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5F5F5F"/>
                </a:solidFill>
              </a:rPr>
              <a:t>The </a:t>
            </a:r>
            <a:r>
              <a:rPr lang="en-US" sz="2800" b="1" dirty="0">
                <a:solidFill>
                  <a:srgbClr val="5F5F5F"/>
                </a:solidFill>
              </a:rPr>
              <a:t>5 most popular </a:t>
            </a:r>
            <a:r>
              <a:rPr lang="en-US" sz="2800" dirty="0">
                <a:solidFill>
                  <a:srgbClr val="5F5F5F"/>
                </a:solidFill>
              </a:rPr>
              <a:t>categories are as followed:</a:t>
            </a:r>
            <a:br>
              <a:rPr lang="en-US" sz="2800" dirty="0">
                <a:solidFill>
                  <a:srgbClr val="5F5F5F"/>
                </a:solidFill>
              </a:rPr>
            </a:br>
            <a:r>
              <a:rPr lang="en-US" sz="2800" dirty="0">
                <a:solidFill>
                  <a:srgbClr val="5F5F5F"/>
                </a:solidFill>
              </a:rPr>
              <a:t>	</a:t>
            </a:r>
            <a:r>
              <a:rPr lang="en-US" sz="2800" b="1" dirty="0">
                <a:solidFill>
                  <a:srgbClr val="5F5F5F"/>
                </a:solidFill>
              </a:rPr>
              <a:t>Travel, Science, Healthy-eating, Cooking, and Animals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5F5F5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Travel</a:t>
            </a:r>
            <a:r>
              <a:rPr lang="en-US" sz="2800" dirty="0">
                <a:solidFill>
                  <a:srgbClr val="5F5F5F"/>
                </a:solidFill>
              </a:rPr>
              <a:t> category has had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most feedbacks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5F5F5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Healthy-eating</a:t>
            </a:r>
            <a:r>
              <a:rPr lang="en-US" sz="2800" dirty="0">
                <a:solidFill>
                  <a:srgbClr val="5F5F5F"/>
                </a:solidFill>
              </a:rPr>
              <a:t> has had also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best average </a:t>
            </a:r>
            <a:r>
              <a:rPr lang="en-US" sz="2800" dirty="0">
                <a:solidFill>
                  <a:srgbClr val="5F5F5F"/>
                </a:solidFill>
              </a:rPr>
              <a:t>score among other categories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5F5F5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5F5F5F"/>
                </a:solidFill>
              </a:rPr>
              <a:t>Among past 12 months (current month not included) last 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August</a:t>
            </a:r>
            <a:r>
              <a:rPr lang="en-US" sz="2800" dirty="0">
                <a:solidFill>
                  <a:srgbClr val="5F5F5F"/>
                </a:solidFill>
              </a:rPr>
              <a:t> (2020),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January</a:t>
            </a:r>
            <a:r>
              <a:rPr lang="en-US" sz="2800" dirty="0">
                <a:solidFill>
                  <a:srgbClr val="5F5F5F"/>
                </a:solidFill>
              </a:rPr>
              <a:t> (2021), and</a:t>
            </a:r>
            <a:r>
              <a:rPr lang="en-US" sz="2800" b="1" dirty="0">
                <a:solidFill>
                  <a:srgbClr val="5F5F5F"/>
                </a:solidFill>
              </a:rPr>
              <a:t> 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May </a:t>
            </a:r>
            <a:r>
              <a:rPr lang="en-US" sz="2800" dirty="0">
                <a:solidFill>
                  <a:srgbClr val="5F5F5F"/>
                </a:solidFill>
              </a:rPr>
              <a:t>(2021) has had the 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most Posts</a:t>
            </a:r>
            <a:endParaRPr lang="de-DE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342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+mj-lt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+mj-lt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0"/>
            <a:ext cx="9474361" cy="4812856"/>
            <a:chOff x="0" y="0"/>
            <a:chExt cx="12632482" cy="4160257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0641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+mj-lt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606238"/>
              <a:ext cx="12632482" cy="255401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200" spc="-19" dirty="0">
                  <a:solidFill>
                    <a:schemeClr val="bg1">
                      <a:lumMod val="50000"/>
                    </a:schemeClr>
                  </a:solidFill>
                </a:rPr>
                <a:t>Project recap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200" spc="-19" dirty="0">
                  <a:solidFill>
                    <a:schemeClr val="bg1">
                      <a:lumMod val="50000"/>
                    </a:schemeClr>
                  </a:solidFill>
                </a:rPr>
                <a:t>Problem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200" spc="-19" dirty="0">
                  <a:solidFill>
                    <a:schemeClr val="bg1">
                      <a:lumMod val="50000"/>
                    </a:schemeClr>
                  </a:solidFill>
                </a:rPr>
                <a:t>The Analytics team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200" spc="-19" dirty="0">
                  <a:solidFill>
                    <a:schemeClr val="bg1">
                      <a:lumMod val="50000"/>
                    </a:schemeClr>
                  </a:solidFill>
                </a:rPr>
                <a:t>Process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200" spc="-19" dirty="0">
                  <a:solidFill>
                    <a:schemeClr val="bg1">
                      <a:lumMod val="50000"/>
                    </a:schemeClr>
                  </a:solidFill>
                </a:rPr>
                <a:t>Insights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3200" spc="-19" dirty="0">
                  <a:solidFill>
                    <a:schemeClr val="bg1">
                      <a:lumMod val="50000"/>
                    </a:schemeClr>
                  </a:solidFill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de-DE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+mj-lt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0B44B8-EA59-4945-B8CB-A17C16176293}"/>
              </a:ext>
            </a:extLst>
          </p:cNvPr>
          <p:cNvSpPr txBox="1"/>
          <p:nvPr/>
        </p:nvSpPr>
        <p:spPr>
          <a:xfrm>
            <a:off x="8430746" y="2528170"/>
            <a:ext cx="76504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0" i="0" u="none" strike="noStrike" baseline="0" dirty="0">
                <a:solidFill>
                  <a:srgbClr val="002060"/>
                </a:solidFill>
              </a:rPr>
              <a:t>An analysis of Social Buzz’s content that highlights the top 5 categories with the largest aggregate popularity </a:t>
            </a:r>
            <a:endParaRPr lang="de-DE" sz="3600" dirty="0">
              <a:solidFill>
                <a:srgbClr val="00206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048760-49D6-47D0-8F7E-753D06A6EBA7}"/>
              </a:ext>
            </a:extLst>
          </p:cNvPr>
          <p:cNvSpPr txBox="1"/>
          <p:nvPr/>
        </p:nvSpPr>
        <p:spPr>
          <a:xfrm>
            <a:off x="8782194" y="5064008"/>
            <a:ext cx="7298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2060"/>
                </a:solidFill>
              </a:rPr>
              <a:t>Providing useful insights via visualization</a:t>
            </a:r>
            <a:endParaRPr lang="de-DE" sz="3600" dirty="0">
              <a:solidFill>
                <a:srgbClr val="00206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C458711-CA8C-4DE6-80A2-2B2F86B84059}"/>
              </a:ext>
            </a:extLst>
          </p:cNvPr>
          <p:cNvSpPr txBox="1"/>
          <p:nvPr/>
        </p:nvSpPr>
        <p:spPr>
          <a:xfrm>
            <a:off x="8430746" y="7028530"/>
            <a:ext cx="7298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0" i="0" u="none" strike="noStrike" baseline="0" dirty="0">
                <a:solidFill>
                  <a:srgbClr val="002060"/>
                </a:solidFill>
              </a:rPr>
              <a:t>Handle th</a:t>
            </a:r>
            <a:r>
              <a:rPr lang="en-US" sz="3600" dirty="0">
                <a:solidFill>
                  <a:srgbClr val="002060"/>
                </a:solidFill>
              </a:rPr>
              <a:t>e Big Data</a:t>
            </a:r>
            <a:endParaRPr lang="de-DE" sz="36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051288" y="412903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30229" y="47314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+mj-lt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308C29-C059-4B80-B095-EEA451C32E06}"/>
              </a:ext>
            </a:extLst>
          </p:cNvPr>
          <p:cNvSpPr txBox="1"/>
          <p:nvPr/>
        </p:nvSpPr>
        <p:spPr>
          <a:xfrm>
            <a:off x="4571765" y="1958792"/>
            <a:ext cx="51267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de-DE" sz="3000" b="0" i="0" u="none" strike="noStrike" baseline="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3000" b="0" i="0" u="none" strike="noStrike" baseline="0" dirty="0">
                <a:solidFill>
                  <a:schemeClr val="bg1">
                    <a:lumMod val="85000"/>
                  </a:schemeClr>
                </a:solidFill>
              </a:rPr>
              <a:t>Due to Social Buzz’s rapid growth and digital nature of their core product, the amount of data that they create, collect and must analyze is huge. </a:t>
            </a:r>
            <a:endParaRPr lang="de-DE" sz="3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57D355-A517-48D1-8C5C-23D15B5D6B27}"/>
              </a:ext>
            </a:extLst>
          </p:cNvPr>
          <p:cNvSpPr txBox="1"/>
          <p:nvPr/>
        </p:nvSpPr>
        <p:spPr>
          <a:xfrm>
            <a:off x="2511688" y="4753039"/>
            <a:ext cx="556046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de-DE" sz="3000" b="0" i="0" u="none" strike="noStrike" baseline="0" dirty="0">
              <a:solidFill>
                <a:schemeClr val="bg1">
                  <a:lumMod val="85000"/>
                </a:schemeClr>
              </a:solidFill>
            </a:endParaRPr>
          </a:p>
          <a:p>
            <a:pPr algn="l"/>
            <a:endParaRPr lang="de-DE" sz="3000" b="0" i="0" u="none" strike="noStrike" baseline="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3000" b="0" i="0" u="none" strike="noStrike" baseline="0" dirty="0">
                <a:solidFill>
                  <a:schemeClr val="bg1">
                    <a:lumMod val="85000"/>
                  </a:schemeClr>
                </a:solidFill>
              </a:rPr>
              <a:t> They are still a small company and do not have the resources to manage the scale that they are currently at. They have asked us as a 3-rd party to highlight their weak and strength spots via their big data analysis.</a:t>
            </a:r>
            <a:endParaRPr lang="de-DE" sz="3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+mj-lt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E1765D3-7D72-4CF5-9A0B-501BFA98A9D1}"/>
              </a:ext>
            </a:extLst>
          </p:cNvPr>
          <p:cNvSpPr txBox="1"/>
          <p:nvPr/>
        </p:nvSpPr>
        <p:spPr>
          <a:xfrm>
            <a:off x="14249400" y="1562100"/>
            <a:ext cx="35318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i="0" dirty="0">
                <a:solidFill>
                  <a:srgbClr val="333333"/>
                </a:solidFill>
                <a:effectLst/>
                <a:latin typeface="DM Sans"/>
              </a:rPr>
              <a:t>Andrew Fleming (Chief Technical Architect)</a:t>
            </a:r>
            <a:endParaRPr lang="de-DE" sz="3600" dirty="0">
              <a:solidFill>
                <a:srgbClr val="333333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376EFA-1BFD-459A-8850-7848D81CC277}"/>
              </a:ext>
            </a:extLst>
          </p:cNvPr>
          <p:cNvSpPr txBox="1"/>
          <p:nvPr/>
        </p:nvSpPr>
        <p:spPr>
          <a:xfrm>
            <a:off x="14249400" y="4725095"/>
            <a:ext cx="39306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i="0" dirty="0">
                <a:solidFill>
                  <a:srgbClr val="333333"/>
                </a:solidFill>
                <a:effectLst/>
                <a:latin typeface="DM Sans"/>
              </a:rPr>
              <a:t>Marcus </a:t>
            </a:r>
            <a:r>
              <a:rPr lang="en-US" sz="3600" b="0" i="0" dirty="0" err="1">
                <a:solidFill>
                  <a:srgbClr val="333333"/>
                </a:solidFill>
                <a:effectLst/>
                <a:latin typeface="DM Sans"/>
              </a:rPr>
              <a:t>Rompton</a:t>
            </a:r>
            <a:r>
              <a:rPr lang="en-US" sz="3600" dirty="0">
                <a:solidFill>
                  <a:srgbClr val="333333"/>
                </a:solidFill>
                <a:latin typeface="DM Sans"/>
              </a:rPr>
              <a:t> </a:t>
            </a:r>
            <a:r>
              <a:rPr lang="en-US" sz="3600" b="0" i="0" dirty="0">
                <a:solidFill>
                  <a:srgbClr val="333333"/>
                </a:solidFill>
                <a:effectLst/>
                <a:latin typeface="DM Sans"/>
              </a:rPr>
              <a:t>(Senior Principle)</a:t>
            </a:r>
            <a:endParaRPr lang="de-DE" sz="3600" dirty="0">
              <a:solidFill>
                <a:srgbClr val="333333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7BA4526-666E-40BA-A93A-A0076F0707EA}"/>
              </a:ext>
            </a:extLst>
          </p:cNvPr>
          <p:cNvSpPr txBox="1"/>
          <p:nvPr/>
        </p:nvSpPr>
        <p:spPr>
          <a:xfrm>
            <a:off x="14249399" y="7499455"/>
            <a:ext cx="39306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/>
              <a:t>Mohammadhossein</a:t>
            </a:r>
            <a:r>
              <a:rPr lang="en-US" sz="3600" dirty="0"/>
              <a:t> </a:t>
            </a:r>
            <a:r>
              <a:rPr lang="en-US" sz="3600" dirty="0" err="1"/>
              <a:t>Yousefi</a:t>
            </a:r>
            <a:r>
              <a:rPr lang="en-US" sz="3600" dirty="0"/>
              <a:t> (Junior Data Analyst)</a:t>
            </a:r>
            <a:endParaRPr lang="de-DE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+mj-lt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+mj-lt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+mj-lt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+mj-lt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+mj-lt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A72501F-49EB-4971-87AD-00D481D97970}"/>
              </a:ext>
            </a:extLst>
          </p:cNvPr>
          <p:cNvSpPr txBox="1"/>
          <p:nvPr/>
        </p:nvSpPr>
        <p:spPr>
          <a:xfrm>
            <a:off x="4157190" y="1536715"/>
            <a:ext cx="922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Identify the business problem and store data</a:t>
            </a:r>
            <a:endParaRPr lang="de-DE" sz="36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23B1F09-948B-43CA-9449-39A954D90717}"/>
              </a:ext>
            </a:extLst>
          </p:cNvPr>
          <p:cNvSpPr txBox="1"/>
          <p:nvPr/>
        </p:nvSpPr>
        <p:spPr>
          <a:xfrm>
            <a:off x="6537523" y="3144941"/>
            <a:ext cx="922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cleaning process</a:t>
            </a:r>
            <a:endParaRPr lang="de-DE" sz="36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13637CD-AE00-4157-9D3C-962A4E000084}"/>
              </a:ext>
            </a:extLst>
          </p:cNvPr>
          <p:cNvSpPr txBox="1"/>
          <p:nvPr/>
        </p:nvSpPr>
        <p:spPr>
          <a:xfrm>
            <a:off x="8283200" y="4544346"/>
            <a:ext cx="922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Modeling and Analyzing</a:t>
            </a:r>
            <a:endParaRPr lang="de-DE" sz="36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91C7406-F3EF-4C59-BFE4-4AA3219EB22D}"/>
              </a:ext>
            </a:extLst>
          </p:cNvPr>
          <p:cNvSpPr txBox="1"/>
          <p:nvPr/>
        </p:nvSpPr>
        <p:spPr>
          <a:xfrm>
            <a:off x="10492924" y="6201718"/>
            <a:ext cx="922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Data visualization</a:t>
            </a:r>
            <a:endParaRPr lang="de-DE" sz="36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A61380C-EA95-4DEF-9E2D-191CE6B306B8}"/>
              </a:ext>
            </a:extLst>
          </p:cNvPr>
          <p:cNvSpPr txBox="1"/>
          <p:nvPr/>
        </p:nvSpPr>
        <p:spPr>
          <a:xfrm>
            <a:off x="11578642" y="7874645"/>
            <a:ext cx="922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Uncover Insights</a:t>
            </a:r>
            <a:endParaRPr lang="de-DE" sz="36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+mj-lt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2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400562" y="7060588"/>
            <a:ext cx="2972219" cy="881758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7884418" y="7060588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13392008" y="6928742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830744-62A1-4C27-ADED-928C9D58CE17}"/>
              </a:ext>
            </a:extLst>
          </p:cNvPr>
          <p:cNvSpPr txBox="1"/>
          <p:nvPr/>
        </p:nvSpPr>
        <p:spPr>
          <a:xfrm>
            <a:off x="2346366" y="3004321"/>
            <a:ext cx="319903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7030A0"/>
                </a:solidFill>
              </a:rPr>
              <a:t>16</a:t>
            </a:r>
            <a:br>
              <a:rPr lang="en-US" sz="4400" dirty="0">
                <a:solidFill>
                  <a:srgbClr val="7030A0"/>
                </a:solidFill>
              </a:rPr>
            </a:br>
            <a:br>
              <a:rPr lang="en-US" sz="4400" dirty="0">
                <a:solidFill>
                  <a:srgbClr val="7030A0"/>
                </a:solidFill>
              </a:rPr>
            </a:br>
            <a:br>
              <a:rPr lang="en-US" sz="4400" dirty="0">
                <a:solidFill>
                  <a:srgbClr val="7030A0"/>
                </a:solidFill>
              </a:rPr>
            </a:br>
            <a:r>
              <a:rPr lang="en-US" sz="4400">
                <a:solidFill>
                  <a:schemeClr val="tx1">
                    <a:lumMod val="65000"/>
                    <a:lumOff val="35000"/>
                  </a:schemeClr>
                </a:solidFill>
              </a:rPr>
              <a:t>UNIQUE CATEGORIES</a:t>
            </a:r>
            <a:endParaRPr lang="de-DE" sz="4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021BA5-951A-4F0F-BCBC-C334E9402DE4}"/>
              </a:ext>
            </a:extLst>
          </p:cNvPr>
          <p:cNvSpPr txBox="1"/>
          <p:nvPr/>
        </p:nvSpPr>
        <p:spPr>
          <a:xfrm>
            <a:off x="7562663" y="3030698"/>
            <a:ext cx="361572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7030A0"/>
                </a:solidFill>
              </a:rPr>
              <a:t>1494</a:t>
            </a:r>
            <a:br>
              <a:rPr lang="en-US" sz="4400" dirty="0">
                <a:solidFill>
                  <a:srgbClr val="7030A0"/>
                </a:solidFill>
              </a:rPr>
            </a:br>
            <a:br>
              <a:rPr lang="en-US" sz="4400" dirty="0">
                <a:solidFill>
                  <a:srgbClr val="7030A0"/>
                </a:solidFill>
              </a:rPr>
            </a:br>
            <a:br>
              <a:rPr lang="en-US" sz="4400" dirty="0">
                <a:solidFill>
                  <a:srgbClr val="7030A0"/>
                </a:solidFill>
              </a:rPr>
            </a:br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REACTIONS TO “Travel” POSTS</a:t>
            </a:r>
            <a:endParaRPr lang="de-DE" sz="4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A55FD2-4CFD-4BC0-8EBB-ADFAFE46BBD5}"/>
              </a:ext>
            </a:extLst>
          </p:cNvPr>
          <p:cNvSpPr txBox="1"/>
          <p:nvPr/>
        </p:nvSpPr>
        <p:spPr>
          <a:xfrm>
            <a:off x="13070254" y="3004321"/>
            <a:ext cx="361572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7030A0"/>
                </a:solidFill>
              </a:rPr>
              <a:t>August</a:t>
            </a:r>
            <a:br>
              <a:rPr lang="en-US" sz="4400" dirty="0">
                <a:solidFill>
                  <a:srgbClr val="7030A0"/>
                </a:solidFill>
              </a:rPr>
            </a:br>
            <a:br>
              <a:rPr lang="en-US" sz="4400" dirty="0">
                <a:solidFill>
                  <a:srgbClr val="7030A0"/>
                </a:solidFill>
              </a:rPr>
            </a:br>
            <a:br>
              <a:rPr lang="en-US" sz="4400" dirty="0">
                <a:solidFill>
                  <a:srgbClr val="7030A0"/>
                </a:solidFill>
              </a:rPr>
            </a:br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MOST POSTS</a:t>
            </a:r>
            <a:endParaRPr lang="de-DE" sz="4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2F639335-AC39-4CA5-BD09-0D7B795E27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5335625"/>
              </p:ext>
            </p:extLst>
          </p:nvPr>
        </p:nvGraphicFramePr>
        <p:xfrm>
          <a:off x="3043736" y="2570742"/>
          <a:ext cx="13471509" cy="59787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49B65275-B7AD-49D4-A38E-35B118556323}"/>
              </a:ext>
            </a:extLst>
          </p:cNvPr>
          <p:cNvSpPr txBox="1"/>
          <p:nvPr/>
        </p:nvSpPr>
        <p:spPr>
          <a:xfrm>
            <a:off x="2965678" y="1383832"/>
            <a:ext cx="13453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2831A2"/>
                </a:solidFill>
              </a:rPr>
              <a:t>More about Healthy-Eating and Travel, Less about Sports; Science Always Hot</a:t>
            </a:r>
            <a:endParaRPr lang="de-DE" sz="3200" dirty="0">
              <a:solidFill>
                <a:srgbClr val="2831A2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4B1DCD2-8A5C-4C1C-9B75-6B95CF36EBDF}"/>
              </a:ext>
            </a:extLst>
          </p:cNvPr>
          <p:cNvCxnSpPr/>
          <p:nvPr/>
        </p:nvCxnSpPr>
        <p:spPr>
          <a:xfrm>
            <a:off x="11941778" y="8039100"/>
            <a:ext cx="0" cy="2854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63F05FC-A4A9-4D3D-9DE8-9AF6EFBF2952}"/>
              </a:ext>
            </a:extLst>
          </p:cNvPr>
          <p:cNvCxnSpPr/>
          <p:nvPr/>
        </p:nvCxnSpPr>
        <p:spPr>
          <a:xfrm flipV="1">
            <a:off x="14554200" y="8039099"/>
            <a:ext cx="0" cy="2854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8A5D1B6-A3D3-4D3E-B37C-F32FE82267B1}"/>
              </a:ext>
            </a:extLst>
          </p:cNvPr>
          <p:cNvCxnSpPr>
            <a:cxnSpLocks/>
          </p:cNvCxnSpPr>
          <p:nvPr/>
        </p:nvCxnSpPr>
        <p:spPr>
          <a:xfrm>
            <a:off x="11941778" y="8324573"/>
            <a:ext cx="261242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9B65275-B7AD-49D4-A38E-35B118556323}"/>
              </a:ext>
            </a:extLst>
          </p:cNvPr>
          <p:cNvSpPr txBox="1"/>
          <p:nvPr/>
        </p:nvSpPr>
        <p:spPr>
          <a:xfrm>
            <a:off x="2724116" y="1177598"/>
            <a:ext cx="13453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4">
                    <a:lumMod val="75000"/>
                  </a:schemeClr>
                </a:solidFill>
              </a:rPr>
              <a:t>Free-Time, Cultural, and Healthy-Food Issues Gave Positive Signals </a:t>
            </a:r>
            <a:endParaRPr lang="de-DE" sz="3600" dirty="0">
              <a:solidFill>
                <a:schemeClr val="accent4">
                  <a:lumMod val="75000"/>
                </a:schemeClr>
              </a:solidFill>
            </a:endParaRPr>
          </a:p>
        </p:txBody>
      </p:sp>
      <p:graphicFrame>
        <p:nvGraphicFramePr>
          <p:cNvPr id="36" name="Chart 35">
            <a:extLst>
              <a:ext uri="{FF2B5EF4-FFF2-40B4-BE49-F238E27FC236}">
                <a16:creationId xmlns:a16="http://schemas.microsoft.com/office/drawing/2014/main" id="{645ACE65-2D02-479F-BD2A-A727AF127A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5611713"/>
              </p:ext>
            </p:extLst>
          </p:nvPr>
        </p:nvGraphicFramePr>
        <p:xfrm>
          <a:off x="5867400" y="2221344"/>
          <a:ext cx="9213821" cy="68845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0" name="Oval 29">
            <a:extLst>
              <a:ext uri="{FF2B5EF4-FFF2-40B4-BE49-F238E27FC236}">
                <a16:creationId xmlns:a16="http://schemas.microsoft.com/office/drawing/2014/main" id="{9BBE6124-95CF-48B9-98C0-171463265865}"/>
              </a:ext>
            </a:extLst>
          </p:cNvPr>
          <p:cNvSpPr/>
          <p:nvPr/>
        </p:nvSpPr>
        <p:spPr>
          <a:xfrm>
            <a:off x="10238844" y="5143500"/>
            <a:ext cx="1960145" cy="1981200"/>
          </a:xfrm>
          <a:prstGeom prst="ellipse">
            <a:avLst/>
          </a:pr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5958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340</Words>
  <Application>Microsoft Office PowerPoint</Application>
  <PresentationFormat>Custom</PresentationFormat>
  <Paragraphs>84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Graphik Regular</vt:lpstr>
      <vt:lpstr>Arial</vt:lpstr>
      <vt:lpstr>DM Sans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mohammad</cp:lastModifiedBy>
  <cp:revision>38</cp:revision>
  <dcterms:created xsi:type="dcterms:W3CDTF">2006-08-16T00:00:00Z</dcterms:created>
  <dcterms:modified xsi:type="dcterms:W3CDTF">2024-02-22T00:28:10Z</dcterms:modified>
  <dc:identifier>DAEhDyfaYKE</dc:identifier>
</cp:coreProperties>
</file>