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0B2E59-A121-4EB7-A4DC-95F00F9679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</p14:sldIdLst>
        </p14:section>
        <p14:section name="Untitled Section" id="{A674751A-1441-4817-8469-85703359F060}">
          <p14:sldIdLst>
            <p14:sldId id="263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33333"/>
    <a:srgbClr val="808080"/>
    <a:srgbClr val="A100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73146" autoAdjust="0"/>
  </p:normalViewPr>
  <p:slideViewPr>
    <p:cSldViewPr>
      <p:cViewPr varScale="1">
        <p:scale>
          <a:sx n="45" d="100"/>
          <a:sy n="45" d="100"/>
        </p:scale>
        <p:origin x="293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006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524732" y="395470"/>
            <a:ext cx="10143268" cy="9485377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27490" y="1883988"/>
            <a:ext cx="6850995" cy="576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b="1" i="0" dirty="0">
                <a:solidFill>
                  <a:schemeClr val="bg2"/>
                </a:solidFill>
                <a:effectLst/>
              </a:rPr>
              <a:t>A Data-Driven Look at What Resonates on Social Media</a:t>
            </a:r>
            <a:endParaRPr lang="en-US" sz="7200" spc="-105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92B8B016-E95C-4B59-9DF1-E9623ACC6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4031" y="1663983"/>
            <a:ext cx="4234308" cy="731249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669FCC8-698E-4672-8A64-FA81C4C89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437" y="2937932"/>
            <a:ext cx="11015036" cy="60427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3836AF-BDC5-43FE-B99C-A050D9A60253}"/>
              </a:ext>
            </a:extLst>
          </p:cNvPr>
          <p:cNvSpPr txBox="1"/>
          <p:nvPr/>
        </p:nvSpPr>
        <p:spPr>
          <a:xfrm>
            <a:off x="7031437" y="1622273"/>
            <a:ext cx="8108611" cy="10772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Top months based on number of posts uploaded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0007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80A2794-F315-482A-80C0-B26082C8536D}"/>
              </a:ext>
            </a:extLst>
          </p:cNvPr>
          <p:cNvSpPr txBox="1"/>
          <p:nvPr/>
        </p:nvSpPr>
        <p:spPr>
          <a:xfrm>
            <a:off x="11125200" y="952500"/>
            <a:ext cx="716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</a:rPr>
              <a:t>The </a:t>
            </a:r>
            <a:r>
              <a:rPr lang="en-US" sz="2800" b="1" dirty="0">
                <a:solidFill>
                  <a:srgbClr val="5F5F5F"/>
                </a:solidFill>
              </a:rPr>
              <a:t>5 most popular </a:t>
            </a:r>
            <a:r>
              <a:rPr lang="en-US" sz="2800" dirty="0">
                <a:solidFill>
                  <a:srgbClr val="5F5F5F"/>
                </a:solidFill>
              </a:rPr>
              <a:t>categories are as followed:</a:t>
            </a:r>
            <a:br>
              <a:rPr lang="en-US" sz="2800" dirty="0">
                <a:solidFill>
                  <a:srgbClr val="5F5F5F"/>
                </a:solidFill>
              </a:rPr>
            </a:br>
            <a:r>
              <a:rPr lang="en-US" sz="2800" dirty="0">
                <a:solidFill>
                  <a:srgbClr val="5F5F5F"/>
                </a:solidFill>
              </a:rPr>
              <a:t>	</a:t>
            </a:r>
            <a:r>
              <a:rPr lang="en-US" sz="2800" b="1" dirty="0">
                <a:solidFill>
                  <a:srgbClr val="5F5F5F"/>
                </a:solidFill>
              </a:rPr>
              <a:t>Travel, Science, Healthy-eating, Cooking, and 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</a:t>
            </a:r>
            <a:r>
              <a:rPr lang="en-US" sz="2800" dirty="0">
                <a:solidFill>
                  <a:srgbClr val="5F5F5F"/>
                </a:solidFill>
              </a:rPr>
              <a:t> category has had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feedbacks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Healthy-eating</a:t>
            </a:r>
            <a:r>
              <a:rPr lang="en-US" sz="2800" dirty="0">
                <a:solidFill>
                  <a:srgbClr val="5F5F5F"/>
                </a:solidFill>
              </a:rPr>
              <a:t> has had also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average </a:t>
            </a:r>
            <a:r>
              <a:rPr lang="en-US" sz="2800" dirty="0">
                <a:solidFill>
                  <a:srgbClr val="5F5F5F"/>
                </a:solidFill>
              </a:rPr>
              <a:t>score among other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</a:rPr>
              <a:t>Among past 12 months (current month not included) last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</a:t>
            </a:r>
            <a:r>
              <a:rPr lang="en-US" sz="2800" dirty="0">
                <a:solidFill>
                  <a:srgbClr val="5F5F5F"/>
                </a:solidFill>
              </a:rPr>
              <a:t> (2020),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January</a:t>
            </a:r>
            <a:r>
              <a:rPr lang="en-US" sz="2800" dirty="0">
                <a:solidFill>
                  <a:srgbClr val="5F5F5F"/>
                </a:solidFill>
              </a:rPr>
              <a:t> (2021), and</a:t>
            </a:r>
            <a:r>
              <a:rPr lang="en-US" sz="2800" b="1" dirty="0">
                <a:solidFill>
                  <a:srgbClr val="5F5F5F"/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</a:t>
            </a:r>
            <a:r>
              <a:rPr lang="en-US" sz="2800" dirty="0">
                <a:solidFill>
                  <a:srgbClr val="5F5F5F"/>
                </a:solidFill>
              </a:rPr>
              <a:t>(2021) has had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Posts</a:t>
            </a:r>
            <a:endParaRPr lang="de-DE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0"/>
            <a:ext cx="9474361" cy="4812856"/>
            <a:chOff x="0" y="0"/>
            <a:chExt cx="12632482" cy="416025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0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06238"/>
              <a:ext cx="12632482" cy="25540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Project recap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Problem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The Analytics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Process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Insights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de-DE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0B44B8-EA59-4945-B8CB-A17C16176293}"/>
              </a:ext>
            </a:extLst>
          </p:cNvPr>
          <p:cNvSpPr txBox="1"/>
          <p:nvPr/>
        </p:nvSpPr>
        <p:spPr>
          <a:xfrm>
            <a:off x="8430746" y="2528170"/>
            <a:ext cx="765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u="none" strike="noStrike" baseline="0" dirty="0">
                <a:solidFill>
                  <a:srgbClr val="002060"/>
                </a:solidFill>
              </a:rPr>
              <a:t>An analysis of Social Buzz’s content that highlights the top 5 categories with the largest aggregate popularity </a:t>
            </a:r>
            <a:endParaRPr lang="de-DE" sz="3600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48760-49D6-47D0-8F7E-753D06A6EBA7}"/>
              </a:ext>
            </a:extLst>
          </p:cNvPr>
          <p:cNvSpPr txBox="1"/>
          <p:nvPr/>
        </p:nvSpPr>
        <p:spPr>
          <a:xfrm>
            <a:off x="8782194" y="5064008"/>
            <a:ext cx="729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</a:rPr>
              <a:t>Providing useful insights via visualization</a:t>
            </a:r>
            <a:endParaRPr lang="de-DE" sz="3600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458711-CA8C-4DE6-80A2-2B2F86B84059}"/>
              </a:ext>
            </a:extLst>
          </p:cNvPr>
          <p:cNvSpPr txBox="1"/>
          <p:nvPr/>
        </p:nvSpPr>
        <p:spPr>
          <a:xfrm>
            <a:off x="8430746" y="7028530"/>
            <a:ext cx="7298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u="none" strike="noStrike" baseline="0" dirty="0">
                <a:solidFill>
                  <a:srgbClr val="002060"/>
                </a:solidFill>
              </a:rPr>
              <a:t>Handle th</a:t>
            </a:r>
            <a:r>
              <a:rPr lang="en-US" sz="3600" dirty="0">
                <a:solidFill>
                  <a:srgbClr val="002060"/>
                </a:solidFill>
              </a:rPr>
              <a:t>e Big Data</a:t>
            </a:r>
            <a:endParaRPr lang="de-DE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051288" y="41290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30229" y="47314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08C29-C059-4B80-B095-EEA451C32E06}"/>
              </a:ext>
            </a:extLst>
          </p:cNvPr>
          <p:cNvSpPr txBox="1"/>
          <p:nvPr/>
        </p:nvSpPr>
        <p:spPr>
          <a:xfrm>
            <a:off x="4571765" y="1958792"/>
            <a:ext cx="5126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000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Due to Social Buzz’s rapid growth and digital nature of their core product, the amount of data that they create, collect and must analyze is huge. </a:t>
            </a:r>
            <a:endParaRPr lang="de-DE" sz="3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7D355-A517-48D1-8C5C-23D15B5D6B27}"/>
              </a:ext>
            </a:extLst>
          </p:cNvPr>
          <p:cNvSpPr txBox="1"/>
          <p:nvPr/>
        </p:nvSpPr>
        <p:spPr>
          <a:xfrm>
            <a:off x="2511688" y="4753039"/>
            <a:ext cx="5560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000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 They are still a small company and do not have the resources to manage the scale that they are currently at. They have asked us as a 3-rd party to highlight their weak and strength spots via their big data analysis.</a:t>
            </a:r>
            <a:endParaRPr lang="de-DE" sz="3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1765D3-7D72-4CF5-9A0B-501BFA98A9D1}"/>
              </a:ext>
            </a:extLst>
          </p:cNvPr>
          <p:cNvSpPr txBox="1"/>
          <p:nvPr/>
        </p:nvSpPr>
        <p:spPr>
          <a:xfrm>
            <a:off x="14249400" y="1562100"/>
            <a:ext cx="3531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Andrew Fleming (Chief Technical Architect)</a:t>
            </a:r>
            <a:endParaRPr lang="de-DE" sz="3600" dirty="0">
              <a:solidFill>
                <a:srgbClr val="33333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76EFA-1BFD-459A-8850-7848D81CC277}"/>
              </a:ext>
            </a:extLst>
          </p:cNvPr>
          <p:cNvSpPr txBox="1"/>
          <p:nvPr/>
        </p:nvSpPr>
        <p:spPr>
          <a:xfrm>
            <a:off x="14249400" y="4725095"/>
            <a:ext cx="393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Marcus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DM Sans"/>
              </a:rPr>
              <a:t>Rompton</a:t>
            </a:r>
            <a:r>
              <a:rPr lang="en-US" sz="3600" dirty="0">
                <a:solidFill>
                  <a:srgbClr val="333333"/>
                </a:solidFill>
                <a:latin typeface="DM Sans"/>
              </a:rPr>
              <a:t>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(Senior Principle)</a:t>
            </a:r>
            <a:endParaRPr lang="de-DE" sz="3600" dirty="0">
              <a:solidFill>
                <a:srgbClr val="333333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A4526-666E-40BA-A93A-A0076F0707EA}"/>
              </a:ext>
            </a:extLst>
          </p:cNvPr>
          <p:cNvSpPr txBox="1"/>
          <p:nvPr/>
        </p:nvSpPr>
        <p:spPr>
          <a:xfrm>
            <a:off x="14249399" y="7499455"/>
            <a:ext cx="3930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Mohammadhossein</a:t>
            </a:r>
            <a:r>
              <a:rPr lang="en-US" sz="3600" dirty="0"/>
              <a:t> </a:t>
            </a:r>
            <a:r>
              <a:rPr lang="en-US" sz="3600" dirty="0" err="1"/>
              <a:t>Yousefi</a:t>
            </a:r>
            <a:r>
              <a:rPr lang="en-US" sz="3600" dirty="0"/>
              <a:t> (Junior Data Analyst</a:t>
            </a:r>
            <a:endParaRPr lang="de-DE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2501F-49EB-4971-87AD-00D481D97970}"/>
              </a:ext>
            </a:extLst>
          </p:cNvPr>
          <p:cNvSpPr txBox="1"/>
          <p:nvPr/>
        </p:nvSpPr>
        <p:spPr>
          <a:xfrm>
            <a:off x="4157190" y="153671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 the business problem and store data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3B1F09-948B-43CA-9449-39A954D90717}"/>
              </a:ext>
            </a:extLst>
          </p:cNvPr>
          <p:cNvSpPr txBox="1"/>
          <p:nvPr/>
        </p:nvSpPr>
        <p:spPr>
          <a:xfrm>
            <a:off x="6537523" y="3144941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cleaning process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3637CD-AE00-4157-9D3C-962A4E000084}"/>
              </a:ext>
            </a:extLst>
          </p:cNvPr>
          <p:cNvSpPr txBox="1"/>
          <p:nvPr/>
        </p:nvSpPr>
        <p:spPr>
          <a:xfrm>
            <a:off x="8283200" y="4544346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Modeling and Analyzing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1C7406-F3EF-4C59-BFE4-4AA3219EB22D}"/>
              </a:ext>
            </a:extLst>
          </p:cNvPr>
          <p:cNvSpPr txBox="1"/>
          <p:nvPr/>
        </p:nvSpPr>
        <p:spPr>
          <a:xfrm>
            <a:off x="10492924" y="6201718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visualization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61380C-EA95-4DEF-9E2D-191CE6B306B8}"/>
              </a:ext>
            </a:extLst>
          </p:cNvPr>
          <p:cNvSpPr txBox="1"/>
          <p:nvPr/>
        </p:nvSpPr>
        <p:spPr>
          <a:xfrm>
            <a:off x="11578642" y="787464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Uncover Insights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750554" y="3009900"/>
            <a:ext cx="2972219" cy="88175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924800" y="4702621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430000" y="6226928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1DF77E4-51BD-457A-8C8F-ED348086F0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076" y="968771"/>
            <a:ext cx="4667250" cy="41243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DDDBB76-7287-4992-80C0-9619366A9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2185" y="5328104"/>
            <a:ext cx="5151177" cy="37781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1D07B0-DD93-4F8A-A96F-4D037918A8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930" y="2821373"/>
            <a:ext cx="9796954" cy="62038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27E3BB-3082-4ADB-B955-54B89B140B7F}"/>
              </a:ext>
            </a:extLst>
          </p:cNvPr>
          <p:cNvSpPr txBox="1"/>
          <p:nvPr/>
        </p:nvSpPr>
        <p:spPr>
          <a:xfrm>
            <a:off x="7819380" y="1016705"/>
            <a:ext cx="8108611" cy="156966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Top categories based on the sum of their scores, average of their scores, and the number of feedbacks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D91B2A8-B3E1-41BD-854A-546E08E02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6251" y="4280791"/>
            <a:ext cx="10963275" cy="50233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001A41-1C45-43A3-8790-C90DAB115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3205" y="4280791"/>
            <a:ext cx="4052887" cy="30201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37A702-0568-4D9E-9264-5E5BBC8362AC}"/>
              </a:ext>
            </a:extLst>
          </p:cNvPr>
          <p:cNvSpPr txBox="1"/>
          <p:nvPr/>
        </p:nvSpPr>
        <p:spPr>
          <a:xfrm>
            <a:off x="6147175" y="1569920"/>
            <a:ext cx="8108611" cy="10772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Comparison among the 5 five categories based on their total scores</a:t>
            </a:r>
            <a:endParaRPr lang="de-DE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Custom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Graphik Regular</vt:lpstr>
      <vt:lpstr>Arial</vt:lpstr>
      <vt:lpstr>Calibri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mohammad</cp:lastModifiedBy>
  <cp:revision>28</cp:revision>
  <dcterms:created xsi:type="dcterms:W3CDTF">2006-08-16T00:00:00Z</dcterms:created>
  <dcterms:modified xsi:type="dcterms:W3CDTF">2024-02-21T08:47:48Z</dcterms:modified>
  <dc:identifier>DAEhDyfaYKE</dc:identifier>
</cp:coreProperties>
</file>