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0" r:id="rId10"/>
    <p:sldId id="269" r:id="rId11"/>
    <p:sldId id="263" r:id="rId12"/>
    <p:sldId id="268" r:id="rId13"/>
    <p:sldId id="265" r:id="rId14"/>
    <p:sldId id="266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B2E59-A121-4EB7-A4DC-95F00F9679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70"/>
            <p14:sldId id="269"/>
          </p14:sldIdLst>
        </p14:section>
        <p14:section name="Untitled Section" id="{A674751A-1441-4817-8469-85703359F060}">
          <p14:sldIdLst>
            <p14:sldId id="263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4B1"/>
    <a:srgbClr val="963488"/>
    <a:srgbClr val="2831A2"/>
    <a:srgbClr val="5F5F5F"/>
    <a:srgbClr val="333333"/>
    <a:srgbClr val="808080"/>
    <a:srgbClr val="A100FF"/>
    <a:srgbClr val="883C84"/>
    <a:srgbClr val="461B49"/>
    <a:srgbClr val="208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91882" autoAdjust="0"/>
  </p:normalViewPr>
  <p:slideViewPr>
    <p:cSldViewPr>
      <p:cViewPr varScale="1">
        <p:scale>
          <a:sx n="55" d="100"/>
          <a:sy n="55" d="100"/>
        </p:scale>
        <p:origin x="34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[Reactions.xlsx]Sheet1!PivotTable1</c:name>
    <c:fmtId val="1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11D-43C9-AEEC-AF26D8EA99B5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11D-43C9-AEEC-AF26D8EA99B5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11D-43C9-AEEC-AF26D8EA99B5}"/>
              </c:ext>
            </c:extLst>
          </c:dPt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Sheet1!$B$4:$B$20</c:f>
              <c:numCache>
                <c:formatCode>_(* #,##0_);_(* \(#,##0\);_(* "-"??_);_(@_)</c:formatCode>
                <c:ptCount val="16"/>
                <c:pt idx="0">
                  <c:v>41725</c:v>
                </c:pt>
                <c:pt idx="1">
                  <c:v>51444</c:v>
                </c:pt>
                <c:pt idx="2">
                  <c:v>54534</c:v>
                </c:pt>
                <c:pt idx="3">
                  <c:v>58059</c:v>
                </c:pt>
                <c:pt idx="4">
                  <c:v>45536</c:v>
                </c:pt>
                <c:pt idx="5">
                  <c:v>47619</c:v>
                </c:pt>
                <c:pt idx="6">
                  <c:v>45776</c:v>
                </c:pt>
                <c:pt idx="7">
                  <c:v>52410</c:v>
                </c:pt>
                <c:pt idx="8">
                  <c:v>58946</c:v>
                </c:pt>
                <c:pt idx="9">
                  <c:v>57418</c:v>
                </c:pt>
                <c:pt idx="10">
                  <c:v>45400</c:v>
                </c:pt>
                <c:pt idx="11">
                  <c:v>40492</c:v>
                </c:pt>
                <c:pt idx="12">
                  <c:v>58566</c:v>
                </c:pt>
                <c:pt idx="13">
                  <c:v>49138</c:v>
                </c:pt>
                <c:pt idx="14">
                  <c:v>39433</c:v>
                </c:pt>
                <c:pt idx="15">
                  <c:v>50971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1-40A6-BA9B-FD6D57B035A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Sheet1!$C$4:$C$20</c:f>
              <c:numCache>
                <c:formatCode>_(* #,##0_);_(* \(#,##0\);_(* "-"??_);_(@_)</c:formatCode>
                <c:ptCount val="16"/>
                <c:pt idx="0">
                  <c:v>1032</c:v>
                </c:pt>
                <c:pt idx="1">
                  <c:v>1293</c:v>
                </c:pt>
                <c:pt idx="2">
                  <c:v>1394</c:v>
                </c:pt>
                <c:pt idx="3">
                  <c:v>1422</c:v>
                </c:pt>
                <c:pt idx="4">
                  <c:v>1141</c:v>
                </c:pt>
                <c:pt idx="5">
                  <c:v>1258</c:v>
                </c:pt>
                <c:pt idx="6">
                  <c:v>1161</c:v>
                </c:pt>
                <c:pt idx="7">
                  <c:v>1326</c:v>
                </c:pt>
                <c:pt idx="8">
                  <c:v>1494</c:v>
                </c:pt>
                <c:pt idx="9">
                  <c:v>1443</c:v>
                </c:pt>
                <c:pt idx="10">
                  <c:v>1142</c:v>
                </c:pt>
                <c:pt idx="11">
                  <c:v>994</c:v>
                </c:pt>
                <c:pt idx="12">
                  <c:v>1475</c:v>
                </c:pt>
                <c:pt idx="13">
                  <c:v>1232</c:v>
                </c:pt>
                <c:pt idx="14">
                  <c:v>993</c:v>
                </c:pt>
                <c:pt idx="15">
                  <c:v>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1-40A6-BA9B-FD6D57B0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743232"/>
        <c:axId val="155749888"/>
      </c:barChart>
      <c:catAx>
        <c:axId val="15574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400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9888"/>
        <c:crosses val="autoZero"/>
        <c:auto val="1"/>
        <c:lblAlgn val="ctr"/>
        <c:lblOffset val="100"/>
        <c:noMultiLvlLbl val="0"/>
      </c:catAx>
      <c:valAx>
        <c:axId val="155749888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Total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[Reactions.xlsx]Sheet1!PivotTable1</c:name>
    <c:fmtId val="1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6BE4-4EDB-A1CC-CCBBC308EA2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D11D-43C9-AEEC-AF26D8EA99B5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11D-43C9-AEEC-AF26D8EA99B5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BE4-4EDB-A1CC-CCBBC308EA2B}"/>
              </c:ext>
            </c:extLst>
          </c:dPt>
          <c:dPt>
            <c:idx val="12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D11D-43C9-AEEC-AF26D8EA99B5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6BE4-4EDB-A1CC-CCBBC308EA2B}"/>
              </c:ext>
            </c:extLst>
          </c:dPt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Sheet1!$B$4:$B$20</c:f>
              <c:numCache>
                <c:formatCode>_(* #,##0_);_(* \(#,##0\);_(* "-"??_);_(@_)</c:formatCode>
                <c:ptCount val="16"/>
                <c:pt idx="0">
                  <c:v>41725</c:v>
                </c:pt>
                <c:pt idx="1">
                  <c:v>51444</c:v>
                </c:pt>
                <c:pt idx="2">
                  <c:v>54534</c:v>
                </c:pt>
                <c:pt idx="3">
                  <c:v>58059</c:v>
                </c:pt>
                <c:pt idx="4">
                  <c:v>45536</c:v>
                </c:pt>
                <c:pt idx="5">
                  <c:v>47619</c:v>
                </c:pt>
                <c:pt idx="6">
                  <c:v>45776</c:v>
                </c:pt>
                <c:pt idx="7">
                  <c:v>52410</c:v>
                </c:pt>
                <c:pt idx="8">
                  <c:v>58946</c:v>
                </c:pt>
                <c:pt idx="9">
                  <c:v>57418</c:v>
                </c:pt>
                <c:pt idx="10">
                  <c:v>45400</c:v>
                </c:pt>
                <c:pt idx="11">
                  <c:v>40492</c:v>
                </c:pt>
                <c:pt idx="12">
                  <c:v>58566</c:v>
                </c:pt>
                <c:pt idx="13">
                  <c:v>49138</c:v>
                </c:pt>
                <c:pt idx="14">
                  <c:v>39433</c:v>
                </c:pt>
                <c:pt idx="15">
                  <c:v>50971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1-40A6-BA9B-FD6D57B035A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Sheet1!$C$4:$C$20</c:f>
              <c:numCache>
                <c:formatCode>_(* #,##0_);_(* \(#,##0\);_(* "-"??_);_(@_)</c:formatCode>
                <c:ptCount val="16"/>
                <c:pt idx="0">
                  <c:v>1032</c:v>
                </c:pt>
                <c:pt idx="1">
                  <c:v>1293</c:v>
                </c:pt>
                <c:pt idx="2">
                  <c:v>1394</c:v>
                </c:pt>
                <c:pt idx="3">
                  <c:v>1422</c:v>
                </c:pt>
                <c:pt idx="4">
                  <c:v>1141</c:v>
                </c:pt>
                <c:pt idx="5">
                  <c:v>1258</c:v>
                </c:pt>
                <c:pt idx="6">
                  <c:v>1161</c:v>
                </c:pt>
                <c:pt idx="7">
                  <c:v>1326</c:v>
                </c:pt>
                <c:pt idx="8">
                  <c:v>1494</c:v>
                </c:pt>
                <c:pt idx="9">
                  <c:v>1443</c:v>
                </c:pt>
                <c:pt idx="10">
                  <c:v>1142</c:v>
                </c:pt>
                <c:pt idx="11">
                  <c:v>994</c:v>
                </c:pt>
                <c:pt idx="12">
                  <c:v>1475</c:v>
                </c:pt>
                <c:pt idx="13">
                  <c:v>1232</c:v>
                </c:pt>
                <c:pt idx="14">
                  <c:v>993</c:v>
                </c:pt>
                <c:pt idx="15">
                  <c:v>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1-40A6-BA9B-FD6D57B0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743232"/>
        <c:axId val="155749888"/>
      </c:barChart>
      <c:lineChart>
        <c:grouping val="standard"/>
        <c:varyColors val="0"/>
        <c:ser>
          <c:idx val="2"/>
          <c:order val="2"/>
          <c:tx>
            <c:strRef>
              <c:f>Sheet1!$D$3</c:f>
              <c:strCache>
                <c:ptCount val="1"/>
                <c:pt idx="0">
                  <c:v>Average of Score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Sheet1!$D$4:$D$20</c:f>
              <c:numCache>
                <c:formatCode>_(* #,##0.0_);_(* \(#,##0.0\);_(* "-"??_);_(@_)</c:formatCode>
                <c:ptCount val="16"/>
                <c:pt idx="0">
                  <c:v>40.431201550387598</c:v>
                </c:pt>
                <c:pt idx="1">
                  <c:v>39.786542923433878</c:v>
                </c:pt>
                <c:pt idx="2">
                  <c:v>39.120516499282637</c:v>
                </c:pt>
                <c:pt idx="3">
                  <c:v>40.829113924050631</c:v>
                </c:pt>
                <c:pt idx="4">
                  <c:v>39.908851884312007</c:v>
                </c:pt>
                <c:pt idx="5">
                  <c:v>37.852941176470587</c:v>
                </c:pt>
                <c:pt idx="6">
                  <c:v>39.42807924203273</c:v>
                </c:pt>
                <c:pt idx="7">
                  <c:v>39.524886877828052</c:v>
                </c:pt>
                <c:pt idx="8">
                  <c:v>39.455153949129851</c:v>
                </c:pt>
                <c:pt idx="9">
                  <c:v>39.790713790713788</c:v>
                </c:pt>
                <c:pt idx="10">
                  <c:v>39.754816112084065</c:v>
                </c:pt>
                <c:pt idx="11">
                  <c:v>40.736418511066397</c:v>
                </c:pt>
                <c:pt idx="12">
                  <c:v>39.705762711864409</c:v>
                </c:pt>
                <c:pt idx="13">
                  <c:v>39.884740259740262</c:v>
                </c:pt>
                <c:pt idx="14">
                  <c:v>39.710976837865054</c:v>
                </c:pt>
                <c:pt idx="15">
                  <c:v>40.58200636942675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F1-40A6-BA9B-FD6D57B0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734496"/>
        <c:axId val="155729088"/>
      </c:lineChart>
      <c:catAx>
        <c:axId val="15574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400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9888"/>
        <c:crosses val="autoZero"/>
        <c:auto val="1"/>
        <c:lblAlgn val="ctr"/>
        <c:lblOffset val="100"/>
        <c:noMultiLvlLbl val="0"/>
      </c:catAx>
      <c:valAx>
        <c:axId val="155749888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Total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3232"/>
        <c:crosses val="autoZero"/>
        <c:crossBetween val="between"/>
      </c:valAx>
      <c:valAx>
        <c:axId val="1557290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Average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34496"/>
        <c:crosses val="max"/>
        <c:crossBetween val="between"/>
      </c:valAx>
      <c:catAx>
        <c:axId val="155734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729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[Reactions.xlsx]Sheet1!PivotTable1</c:name>
    <c:fmtId val="25"/>
  </c:pivotSource>
  <c:chart>
    <c:title>
      <c:layout>
        <c:manualLayout>
          <c:xMode val="edge"/>
          <c:yMode val="edge"/>
          <c:x val="0.7643219897586464"/>
          <c:y val="2.5825921090626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973865686489404"/>
          <c:y val="0.10091338582677166"/>
          <c:w val="0.56439607254660618"/>
          <c:h val="0.8109937411669695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Sheet1!$B$4:$B$20</c:f>
              <c:numCache>
                <c:formatCode>_(* #,##0_);_(* \(#,##0\);_(* "-"??_);_(@_)</c:formatCode>
                <c:ptCount val="16"/>
                <c:pt idx="0">
                  <c:v>41725</c:v>
                </c:pt>
                <c:pt idx="1">
                  <c:v>51444</c:v>
                </c:pt>
                <c:pt idx="2">
                  <c:v>54534</c:v>
                </c:pt>
                <c:pt idx="3">
                  <c:v>58059</c:v>
                </c:pt>
                <c:pt idx="4">
                  <c:v>45536</c:v>
                </c:pt>
                <c:pt idx="5">
                  <c:v>47619</c:v>
                </c:pt>
                <c:pt idx="6">
                  <c:v>45776</c:v>
                </c:pt>
                <c:pt idx="7">
                  <c:v>52410</c:v>
                </c:pt>
                <c:pt idx="8">
                  <c:v>58946</c:v>
                </c:pt>
                <c:pt idx="9">
                  <c:v>57418</c:v>
                </c:pt>
                <c:pt idx="10">
                  <c:v>45400</c:v>
                </c:pt>
                <c:pt idx="11">
                  <c:v>40492</c:v>
                </c:pt>
                <c:pt idx="12">
                  <c:v>58566</c:v>
                </c:pt>
                <c:pt idx="13">
                  <c:v>49138</c:v>
                </c:pt>
                <c:pt idx="14">
                  <c:v>39433</c:v>
                </c:pt>
                <c:pt idx="15">
                  <c:v>50971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E-4A62-8118-707C83571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880736"/>
        <c:axId val="244892800"/>
      </c:radarChart>
      <c:catAx>
        <c:axId val="2448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892800"/>
        <c:crosses val="autoZero"/>
        <c:auto val="1"/>
        <c:lblAlgn val="ctr"/>
        <c:lblOffset val="100"/>
        <c:noMultiLvlLbl val="0"/>
      </c:catAx>
      <c:valAx>
        <c:axId val="244892800"/>
        <c:scaling>
          <c:orientation val="minMax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88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/>
              <a:t>Total Top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23CE-44D8-AC9A-7407CAF7B51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3CE-44D8-AC9A-7407CAF7B5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Sheet1!$F$4:$F$9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healthy eating</c:v>
                </c:pt>
                <c:pt idx="3">
                  <c:v>science</c:v>
                </c:pt>
                <c:pt idx="4">
                  <c:v>travel</c:v>
                </c:pt>
              </c:strCache>
            </c:strRef>
          </c:cat>
          <c:val>
            <c:numRef>
              <c:f>Sheet1!$G$4:$G$9</c:f>
              <c:numCache>
                <c:formatCode>General</c:formatCode>
                <c:ptCount val="5"/>
                <c:pt idx="0">
                  <c:v>57418</c:v>
                </c:pt>
                <c:pt idx="1">
                  <c:v>54534</c:v>
                </c:pt>
                <c:pt idx="2">
                  <c:v>58059</c:v>
                </c:pt>
                <c:pt idx="3">
                  <c:v>58566</c:v>
                </c:pt>
                <c:pt idx="4">
                  <c:v>58946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1-4A85-A86A-B64BC635F2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1"/>
        <c:axId val="1819132368"/>
        <c:axId val="1819129040"/>
      </c:barChart>
      <c:catAx>
        <c:axId val="181913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9129040"/>
        <c:crosses val="autoZero"/>
        <c:auto val="1"/>
        <c:lblAlgn val="ctr"/>
        <c:lblOffset val="100"/>
        <c:noMultiLvlLbl val="0"/>
      </c:catAx>
      <c:valAx>
        <c:axId val="181912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91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[Reactions.xlsx]Sheet1!PivotTable3</c:name>
    <c:fmtId val="7"/>
  </c:pivotSource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Sheet1!$G$12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>
                <a:outerShdw dist="25400" dir="2700000" algn="tl" rotWithShape="0">
                  <a:schemeClr val="accent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FE88-4EB3-9ACC-3C6394A1A5D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22225">
                  <a:solidFill>
                    <a:schemeClr val="accent3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>
                <a:outerShdw dist="25400" dir="2700000" algn="tl" rotWithShape="0">
                  <a:schemeClr val="accent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E88-4EB3-9ACC-3C6394A1A5D5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22225">
                  <a:solidFill>
                    <a:schemeClr val="accent3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>
                <a:outerShdw dist="25400" dir="2700000" algn="tl" rotWithShape="0">
                  <a:schemeClr val="accent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E88-4EB3-9ACC-3C6394A1A5D5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22225">
                  <a:solidFill>
                    <a:schemeClr val="accent3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>
                <a:outerShdw dist="25400" dir="2700000" algn="tl" rotWithShape="0">
                  <a:schemeClr val="accent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E88-4EB3-9ACC-3C6394A1A5D5}"/>
              </c:ext>
            </c:extLst>
          </c:dPt>
          <c:cat>
            <c:multiLvlStrRef>
              <c:f>Sheet1!$F$13:$F$32</c:f>
              <c:multiLvlStrCache>
                <c:ptCount val="12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</c:lvl>
                <c:lvl>
                  <c:pt idx="0">
                    <c:v>Qtr2</c:v>
                  </c:pt>
                  <c:pt idx="1">
                    <c:v>Qtr3</c:v>
                  </c:pt>
                  <c:pt idx="4">
                    <c:v>Qtr4</c:v>
                  </c:pt>
                  <c:pt idx="7">
                    <c:v>Qtr1</c:v>
                  </c:pt>
                  <c:pt idx="10">
                    <c:v>Qtr2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Sheet1!$G$13:$G$32</c:f>
              <c:numCache>
                <c:formatCode>_(* #,##0_);_(* \(#,##0\);_(* "-"??_);_(@_)</c:formatCode>
                <c:ptCount val="12"/>
                <c:pt idx="0">
                  <c:v>722</c:v>
                </c:pt>
                <c:pt idx="1">
                  <c:v>1692</c:v>
                </c:pt>
                <c:pt idx="2">
                  <c:v>1759</c:v>
                </c:pt>
                <c:pt idx="3">
                  <c:v>1633</c:v>
                </c:pt>
                <c:pt idx="4">
                  <c:v>1684</c:v>
                </c:pt>
                <c:pt idx="5">
                  <c:v>1655</c:v>
                </c:pt>
                <c:pt idx="6">
                  <c:v>1711</c:v>
                </c:pt>
                <c:pt idx="7">
                  <c:v>1718</c:v>
                </c:pt>
                <c:pt idx="8">
                  <c:v>1560</c:v>
                </c:pt>
                <c:pt idx="9">
                  <c:v>1626</c:v>
                </c:pt>
                <c:pt idx="10">
                  <c:v>1642</c:v>
                </c:pt>
                <c:pt idx="11">
                  <c:v>1756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7-4D9E-B203-7A0291C3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2094212752"/>
        <c:axId val="2094211088"/>
      </c:lineChart>
      <c:catAx>
        <c:axId val="20942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4211088"/>
        <c:crosses val="autoZero"/>
        <c:auto val="1"/>
        <c:lblAlgn val="ctr"/>
        <c:lblOffset val="100"/>
        <c:noMultiLvlLbl val="0"/>
      </c:catAx>
      <c:valAx>
        <c:axId val="2094211088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/>
                  <a:t>Number</a:t>
                </a:r>
                <a:r>
                  <a:rPr lang="de-DE" sz="2000" baseline="0"/>
                  <a:t> of Posts</a:t>
                </a:r>
                <a:endParaRPr lang="de-DE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421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0.10363</cdr:x>
      <cdr:y>0.88656</cdr:y>
    </cdr:from>
    <cdr:to>
      <cdr:x>0.10363</cdr:x>
      <cdr:y>0.93431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C5D5EE7-6D39-441C-8E41-25AF7DB6BDEA}"/>
            </a:ext>
          </a:extLst>
        </cdr:cNvPr>
        <cdr:cNvCxnSpPr/>
      </cdr:nvCxnSpPr>
      <cdr:spPr>
        <a:xfrm xmlns:a="http://schemas.openxmlformats.org/drawingml/2006/main">
          <a:off x="1396001" y="5993479"/>
          <a:ext cx="0" cy="32280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0.25069</cdr:x>
      <cdr:y>0.88656</cdr:y>
    </cdr:from>
    <cdr:to>
      <cdr:x>0.25069</cdr:x>
      <cdr:y>0.93431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208149D0-0785-4481-B9F4-E74152DAE603}"/>
            </a:ext>
          </a:extLst>
        </cdr:cNvPr>
        <cdr:cNvCxnSpPr/>
      </cdr:nvCxnSpPr>
      <cdr:spPr>
        <a:xfrm xmlns:a="http://schemas.openxmlformats.org/drawingml/2006/main" flipV="1">
          <a:off x="3377121" y="5993479"/>
          <a:ext cx="0" cy="32280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0.27992</cdr:x>
      <cdr:y>0.69883</cdr:y>
    </cdr:from>
    <cdr:to>
      <cdr:x>0.27992</cdr:x>
      <cdr:y>0.72432</cdr:y>
    </cdr:to>
    <cdr:cxnSp macro="">
      <cdr:nvCxnSpPr>
        <cdr:cNvPr id="14" name="Straight Connector 13">
          <a:extLst xmlns:a="http://schemas.openxmlformats.org/drawingml/2006/main">
            <a:ext uri="{FF2B5EF4-FFF2-40B4-BE49-F238E27FC236}">
              <a16:creationId xmlns:a16="http://schemas.microsoft.com/office/drawing/2014/main" id="{14925432-52FE-4FD6-90A6-CE839B9963E1}"/>
            </a:ext>
          </a:extLst>
        </cdr:cNvPr>
        <cdr:cNvCxnSpPr/>
      </cdr:nvCxnSpPr>
      <cdr:spPr>
        <a:xfrm xmlns:a="http://schemas.openxmlformats.org/drawingml/2006/main" flipV="1">
          <a:off x="3814344" y="4724400"/>
          <a:ext cx="0" cy="17232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0.4138</cdr:x>
      <cdr:y>0.69883</cdr:y>
    </cdr:from>
    <cdr:to>
      <cdr:x>0.4138</cdr:x>
      <cdr:y>0.72432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26A90AE4-BBAB-400C-95AF-29DB7EB2013F}"/>
            </a:ext>
          </a:extLst>
        </cdr:cNvPr>
        <cdr:cNvCxnSpPr/>
      </cdr:nvCxnSpPr>
      <cdr:spPr>
        <a:xfrm xmlns:a="http://schemas.openxmlformats.org/drawingml/2006/main">
          <a:off x="5638798" y="4724400"/>
          <a:ext cx="0" cy="17232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0.27992</cdr:x>
      <cdr:y>0.69883</cdr:y>
    </cdr:from>
    <cdr:to>
      <cdr:x>0.4138</cdr:x>
      <cdr:y>0.69883</cdr:y>
    </cdr:to>
    <cdr:cxnSp macro="">
      <cdr:nvCxnSpPr>
        <cdr:cNvPr id="16" name="Straight Connector 15">
          <a:extLst xmlns:a="http://schemas.openxmlformats.org/drawingml/2006/main">
            <a:ext uri="{FF2B5EF4-FFF2-40B4-BE49-F238E27FC236}">
              <a16:creationId xmlns:a16="http://schemas.microsoft.com/office/drawing/2014/main" id="{4F1D6C27-94BB-4892-AFE5-D664582070E6}"/>
            </a:ext>
          </a:extLst>
        </cdr:cNvPr>
        <cdr:cNvCxnSpPr/>
      </cdr:nvCxnSpPr>
      <cdr:spPr>
        <a:xfrm xmlns:a="http://schemas.openxmlformats.org/drawingml/2006/main">
          <a:off x="3814344" y="4724400"/>
          <a:ext cx="1824454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0.42499</cdr:x>
      <cdr:y>0.83091</cdr:y>
    </cdr:from>
    <cdr:to>
      <cdr:x>0.42499</cdr:x>
      <cdr:y>0.87866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932026E9-2BD5-4D95-B75D-7BC65B0F3293}"/>
            </a:ext>
          </a:extLst>
        </cdr:cNvPr>
        <cdr:cNvCxnSpPr/>
      </cdr:nvCxnSpPr>
      <cdr:spPr>
        <a:xfrm xmlns:a="http://schemas.openxmlformats.org/drawingml/2006/main">
          <a:off x="5791198" y="5617289"/>
          <a:ext cx="0" cy="32280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0.56478</cdr:x>
      <cdr:y>0.82857</cdr:y>
    </cdr:from>
    <cdr:to>
      <cdr:x>0.56478</cdr:x>
      <cdr:y>0.87632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51F23651-2781-4FC1-9181-F0E17C4A4B36}"/>
            </a:ext>
          </a:extLst>
        </cdr:cNvPr>
        <cdr:cNvCxnSpPr/>
      </cdr:nvCxnSpPr>
      <cdr:spPr>
        <a:xfrm xmlns:a="http://schemas.openxmlformats.org/drawingml/2006/main" flipV="1">
          <a:off x="7696198" y="5601464"/>
          <a:ext cx="0" cy="32280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0.42499</cdr:x>
      <cdr:y>0.87632</cdr:y>
    </cdr:from>
    <cdr:to>
      <cdr:x>0.5664</cdr:x>
      <cdr:y>0.87632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FD00E8DF-6BF4-44B4-A707-2A3E1D547355}"/>
            </a:ext>
          </a:extLst>
        </cdr:cNvPr>
        <cdr:cNvCxnSpPr/>
      </cdr:nvCxnSpPr>
      <cdr:spPr>
        <a:xfrm xmlns:a="http://schemas.openxmlformats.org/drawingml/2006/main">
          <a:off x="5791198" y="5924273"/>
          <a:ext cx="1926963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0.10356</cdr:x>
      <cdr:y>0.93232</cdr:y>
    </cdr:from>
    <cdr:to>
      <cdr:x>0.25063</cdr:x>
      <cdr:y>0.93232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4A026338-A678-452C-A9F1-F3942698492F}"/>
            </a:ext>
          </a:extLst>
        </cdr:cNvPr>
        <cdr:cNvCxnSpPr/>
      </cdr:nvCxnSpPr>
      <cdr:spPr>
        <a:xfrm xmlns:a="http://schemas.openxmlformats.org/drawingml/2006/main">
          <a:off x="1395058" y="6302834"/>
          <a:ext cx="1981255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0.28946</cdr:x>
      <cdr:y>0.70116</cdr:y>
    </cdr:from>
    <cdr:to>
      <cdr:x>0.5541</cdr:x>
      <cdr:y>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A719493B-37D2-44B2-8E18-C63F30E1D6F2}"/>
            </a:ext>
          </a:extLst>
        </cdr:cNvPr>
        <cdr:cNvSpPr/>
      </cdr:nvSpPr>
      <cdr:spPr>
        <a:xfrm xmlns:a="http://schemas.openxmlformats.org/drawingml/2006/main">
          <a:off x="2667000" y="4827156"/>
          <a:ext cx="2438400" cy="20574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3">
            <a:lumMod val="40000"/>
            <a:lumOff val="6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0.48567</cdr:x>
      <cdr:y>0.11555</cdr:y>
    </cdr:from>
    <cdr:to>
      <cdr:x>0.75032</cdr:x>
      <cdr:y>0.41439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9BBE6124-95CF-48B9-98C0-171463265865}"/>
            </a:ext>
          </a:extLst>
        </cdr:cNvPr>
        <cdr:cNvSpPr/>
      </cdr:nvSpPr>
      <cdr:spPr>
        <a:xfrm xmlns:a="http://schemas.openxmlformats.org/drawingml/2006/main">
          <a:off x="4474898" y="795507"/>
          <a:ext cx="2438400" cy="20574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3">
            <a:lumMod val="40000"/>
            <a:lumOff val="6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34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00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72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450150" y="-207817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51424" y="952500"/>
            <a:ext cx="10143268" cy="9485377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27490" y="1883988"/>
            <a:ext cx="6850995" cy="576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b="1" i="0" dirty="0">
                <a:solidFill>
                  <a:schemeClr val="bg2"/>
                </a:solidFill>
                <a:effectLst/>
              </a:rPr>
              <a:t>A Data-Driven Look at What Resonates on Social Media</a:t>
            </a:r>
            <a:endParaRPr lang="en-US" sz="7200" spc="-105" dirty="0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3E5B4D-42E4-4FF4-9470-B69C880611D5}"/>
              </a:ext>
            </a:extLst>
          </p:cNvPr>
          <p:cNvSpPr txBox="1"/>
          <p:nvPr/>
        </p:nvSpPr>
        <p:spPr>
          <a:xfrm>
            <a:off x="1552925" y="7646531"/>
            <a:ext cx="53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</a:t>
            </a:r>
            <a:r>
              <a:rPr lang="en-US" dirty="0" err="1"/>
              <a:t>Mohammadhossein</a:t>
            </a:r>
            <a:r>
              <a:rPr lang="en-US" dirty="0"/>
              <a:t> </a:t>
            </a:r>
            <a:r>
              <a:rPr lang="en-US" dirty="0" err="1"/>
              <a:t>Yousefi</a:t>
            </a:r>
            <a:br>
              <a:rPr lang="en-US" dirty="0"/>
            </a:br>
            <a:r>
              <a:rPr lang="en-US" dirty="0"/>
              <a:t>Last updated: 2/22/2024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B65275-B7AD-49D4-A38E-35B118556323}"/>
              </a:ext>
            </a:extLst>
          </p:cNvPr>
          <p:cNvSpPr txBox="1"/>
          <p:nvPr/>
        </p:nvSpPr>
        <p:spPr>
          <a:xfrm>
            <a:off x="2724116" y="1177598"/>
            <a:ext cx="1345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Free-Time, Cultural, and Healthy-Food Issues Gave Positive Signals </a:t>
            </a: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45ACE65-2D02-479F-BD2A-A727AF127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955177"/>
              </p:ext>
            </p:extLst>
          </p:nvPr>
        </p:nvGraphicFramePr>
        <p:xfrm>
          <a:off x="5867400" y="2221344"/>
          <a:ext cx="9213821" cy="688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9BBE6124-95CF-48B9-98C0-171463265865}"/>
              </a:ext>
            </a:extLst>
          </p:cNvPr>
          <p:cNvSpPr/>
          <p:nvPr/>
        </p:nvSpPr>
        <p:spPr>
          <a:xfrm>
            <a:off x="10238844" y="5143500"/>
            <a:ext cx="1960145" cy="19812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5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AAEF021-C82C-4A8C-841D-0691B405F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52504"/>
              </p:ext>
            </p:extLst>
          </p:nvPr>
        </p:nvGraphicFramePr>
        <p:xfrm>
          <a:off x="5476604" y="2933700"/>
          <a:ext cx="10105481" cy="563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AB521E5-D1ED-4B99-A83B-CE4AD0E7BD5B}"/>
              </a:ext>
            </a:extLst>
          </p:cNvPr>
          <p:cNvSpPr txBox="1"/>
          <p:nvPr/>
        </p:nvSpPr>
        <p:spPr>
          <a:xfrm>
            <a:off x="3169897" y="1782224"/>
            <a:ext cx="1051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Watch The Leaders Better</a:t>
            </a:r>
            <a:endParaRPr lang="de-DE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CAB845-BE15-487F-B630-E1DBD2D96D5D}"/>
              </a:ext>
            </a:extLst>
          </p:cNvPr>
          <p:cNvCxnSpPr>
            <a:cxnSpLocks/>
          </p:cNvCxnSpPr>
          <p:nvPr/>
        </p:nvCxnSpPr>
        <p:spPr>
          <a:xfrm flipV="1">
            <a:off x="4824503" y="6232969"/>
            <a:ext cx="0" cy="22718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39567C-7AF9-4ECA-9C65-0F88B2509A11}"/>
              </a:ext>
            </a:extLst>
          </p:cNvPr>
          <p:cNvSpPr txBox="1"/>
          <p:nvPr/>
        </p:nvSpPr>
        <p:spPr>
          <a:xfrm>
            <a:off x="4485949" y="3337369"/>
            <a:ext cx="615553" cy="26707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More Popular</a:t>
            </a:r>
            <a:endParaRPr lang="de-DE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176BA90-F9C8-4EB0-AEF1-6BD9BE1C9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256800"/>
              </p:ext>
            </p:extLst>
          </p:nvPr>
        </p:nvGraphicFramePr>
        <p:xfrm>
          <a:off x="3662979" y="2970473"/>
          <a:ext cx="13599916" cy="6076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88F9451-F607-4902-8481-A57B0DFA5764}"/>
              </a:ext>
            </a:extLst>
          </p:cNvPr>
          <p:cNvSpPr txBox="1"/>
          <p:nvPr/>
        </p:nvSpPr>
        <p:spPr>
          <a:xfrm>
            <a:off x="3924301" y="1665925"/>
            <a:ext cx="10515600" cy="71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A Good Trend After February</a:t>
            </a:r>
            <a:endParaRPr lang="de-DE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0A517-A047-4793-8CF3-2DAFB301B21C}"/>
              </a:ext>
            </a:extLst>
          </p:cNvPr>
          <p:cNvCxnSpPr>
            <a:cxnSpLocks/>
          </p:cNvCxnSpPr>
          <p:nvPr/>
        </p:nvCxnSpPr>
        <p:spPr>
          <a:xfrm flipV="1">
            <a:off x="3169897" y="5745385"/>
            <a:ext cx="0" cy="2895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600EAE-9B0F-4B11-A560-79A1C8A766A6}"/>
              </a:ext>
            </a:extLst>
          </p:cNvPr>
          <p:cNvSpPr txBox="1"/>
          <p:nvPr/>
        </p:nvSpPr>
        <p:spPr>
          <a:xfrm>
            <a:off x="2824654" y="2731714"/>
            <a:ext cx="738664" cy="26707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More Posts</a:t>
            </a:r>
            <a:endParaRPr lang="de-DE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7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80A2794-F315-482A-80C0-B26082C8536D}"/>
              </a:ext>
            </a:extLst>
          </p:cNvPr>
          <p:cNvSpPr txBox="1"/>
          <p:nvPr/>
        </p:nvSpPr>
        <p:spPr>
          <a:xfrm>
            <a:off x="11125200" y="952500"/>
            <a:ext cx="716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The </a:t>
            </a:r>
            <a:r>
              <a:rPr lang="en-US" sz="2800" b="1" dirty="0">
                <a:solidFill>
                  <a:srgbClr val="5F5F5F"/>
                </a:solidFill>
              </a:rPr>
              <a:t>5 most popular </a:t>
            </a:r>
            <a:r>
              <a:rPr lang="en-US" sz="2800" dirty="0">
                <a:solidFill>
                  <a:srgbClr val="5F5F5F"/>
                </a:solidFill>
              </a:rPr>
              <a:t>categories are as followed:</a:t>
            </a:r>
            <a:br>
              <a:rPr lang="en-US" sz="2800" dirty="0">
                <a:solidFill>
                  <a:srgbClr val="5F5F5F"/>
                </a:solidFill>
              </a:rPr>
            </a:br>
            <a:r>
              <a:rPr lang="en-US" sz="2800" dirty="0">
                <a:solidFill>
                  <a:srgbClr val="5F5F5F"/>
                </a:solidFill>
              </a:rPr>
              <a:t>	</a:t>
            </a:r>
            <a:r>
              <a:rPr lang="en-US" sz="2800" b="1" dirty="0">
                <a:solidFill>
                  <a:srgbClr val="5F5F5F"/>
                </a:solidFill>
              </a:rPr>
              <a:t>Travel, Science, Healthy-eating, Cooking, and 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</a:t>
            </a:r>
            <a:r>
              <a:rPr lang="en-US" sz="2800" dirty="0">
                <a:solidFill>
                  <a:srgbClr val="5F5F5F"/>
                </a:solidFill>
              </a:rPr>
              <a:t> category has had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Healthy-eating</a:t>
            </a:r>
            <a:r>
              <a:rPr lang="en-US" sz="2800" dirty="0">
                <a:solidFill>
                  <a:srgbClr val="5F5F5F"/>
                </a:solidFill>
              </a:rPr>
              <a:t> has had also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average </a:t>
            </a:r>
            <a:r>
              <a:rPr lang="en-US" sz="2800" dirty="0">
                <a:solidFill>
                  <a:srgbClr val="5F5F5F"/>
                </a:solidFill>
              </a:rPr>
              <a:t>score among other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Among past 12 months (current month not included) last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</a:t>
            </a:r>
            <a:r>
              <a:rPr lang="en-US" sz="2800" dirty="0">
                <a:solidFill>
                  <a:srgbClr val="5F5F5F"/>
                </a:solidFill>
              </a:rPr>
              <a:t> (2020),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January</a:t>
            </a:r>
            <a:r>
              <a:rPr lang="en-US" sz="2800" dirty="0">
                <a:solidFill>
                  <a:srgbClr val="5F5F5F"/>
                </a:solidFill>
              </a:rPr>
              <a:t> (2021), and</a:t>
            </a:r>
            <a:r>
              <a:rPr lang="en-US" sz="2800" b="1" dirty="0">
                <a:solidFill>
                  <a:srgbClr val="5F5F5F"/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sz="2800" dirty="0">
                <a:solidFill>
                  <a:srgbClr val="5F5F5F"/>
                </a:solidFill>
              </a:rPr>
              <a:t>(2021) has had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Posts</a:t>
            </a:r>
            <a:endParaRPr lang="de-DE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0"/>
            <a:ext cx="9474361" cy="4812856"/>
            <a:chOff x="0" y="0"/>
            <a:chExt cx="12632482" cy="416025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0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06238"/>
              <a:ext cx="12632482" cy="25540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Project recap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The Analytics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Process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Insights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de-DE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44B8-EA59-4945-B8CB-A17C16176293}"/>
              </a:ext>
            </a:extLst>
          </p:cNvPr>
          <p:cNvSpPr txBox="1"/>
          <p:nvPr/>
        </p:nvSpPr>
        <p:spPr>
          <a:xfrm>
            <a:off x="8430746" y="2528170"/>
            <a:ext cx="76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An analysis of Social Buzz’s content that highlights the top 5 categories with the largest aggregate popularity 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48760-49D6-47D0-8F7E-753D06A6EBA7}"/>
              </a:ext>
            </a:extLst>
          </p:cNvPr>
          <p:cNvSpPr txBox="1"/>
          <p:nvPr/>
        </p:nvSpPr>
        <p:spPr>
          <a:xfrm>
            <a:off x="8782194" y="5064008"/>
            <a:ext cx="729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</a:rPr>
              <a:t>Providing useful insights via visualization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458711-CA8C-4DE6-80A2-2B2F86B84059}"/>
              </a:ext>
            </a:extLst>
          </p:cNvPr>
          <p:cNvSpPr txBox="1"/>
          <p:nvPr/>
        </p:nvSpPr>
        <p:spPr>
          <a:xfrm>
            <a:off x="8430746" y="7028530"/>
            <a:ext cx="729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Handle th</a:t>
            </a:r>
            <a:r>
              <a:rPr lang="en-US" sz="3600" dirty="0">
                <a:solidFill>
                  <a:srgbClr val="002060"/>
                </a:solidFill>
              </a:rPr>
              <a:t>e Big Data</a:t>
            </a:r>
            <a:endParaRPr lang="de-DE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051288" y="41290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30229" y="47314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08C29-C059-4B80-B095-EEA451C32E06}"/>
              </a:ext>
            </a:extLst>
          </p:cNvPr>
          <p:cNvSpPr txBox="1"/>
          <p:nvPr/>
        </p:nvSpPr>
        <p:spPr>
          <a:xfrm>
            <a:off x="4571765" y="1958792"/>
            <a:ext cx="5126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Due to Social Buzz’s rapid growth and digital nature of their core product, the amount of data that they create, collect and must analyze is huge. 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7D355-A517-48D1-8C5C-23D15B5D6B27}"/>
              </a:ext>
            </a:extLst>
          </p:cNvPr>
          <p:cNvSpPr txBox="1"/>
          <p:nvPr/>
        </p:nvSpPr>
        <p:spPr>
          <a:xfrm>
            <a:off x="2511688" y="4753039"/>
            <a:ext cx="5560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 They are still a small company and do not have the resources to manage the scale that they are currently at. They have asked us as a 3-rd party to highlight their weak and strength spots via their big data analysis.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1765D3-7D72-4CF5-9A0B-501BFA98A9D1}"/>
              </a:ext>
            </a:extLst>
          </p:cNvPr>
          <p:cNvSpPr txBox="1"/>
          <p:nvPr/>
        </p:nvSpPr>
        <p:spPr>
          <a:xfrm>
            <a:off x="14249400" y="1562100"/>
            <a:ext cx="3531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Andrew Fleming (Chief Technical Architect)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76EFA-1BFD-459A-8850-7848D81CC277}"/>
              </a:ext>
            </a:extLst>
          </p:cNvPr>
          <p:cNvSpPr txBox="1"/>
          <p:nvPr/>
        </p:nvSpPr>
        <p:spPr>
          <a:xfrm>
            <a:off x="14249400" y="4725095"/>
            <a:ext cx="393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Marcus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DM Sans"/>
              </a:rPr>
              <a:t>Rompton</a:t>
            </a:r>
            <a:r>
              <a:rPr lang="en-US" sz="3600" dirty="0">
                <a:solidFill>
                  <a:srgbClr val="333333"/>
                </a:solidFill>
                <a:latin typeface="DM Sans"/>
              </a:rPr>
              <a:t>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(Senior Principle)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A4526-666E-40BA-A93A-A0076F0707EA}"/>
              </a:ext>
            </a:extLst>
          </p:cNvPr>
          <p:cNvSpPr txBox="1"/>
          <p:nvPr/>
        </p:nvSpPr>
        <p:spPr>
          <a:xfrm>
            <a:off x="14249399" y="7499455"/>
            <a:ext cx="3930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Mohammadhossein</a:t>
            </a:r>
            <a:r>
              <a:rPr lang="en-US" sz="3600" dirty="0"/>
              <a:t> </a:t>
            </a:r>
            <a:r>
              <a:rPr lang="en-US" sz="3600" dirty="0" err="1"/>
              <a:t>Yousefi</a:t>
            </a:r>
            <a:r>
              <a:rPr lang="en-US" sz="3600" dirty="0"/>
              <a:t> (Junior Data Analyst)</a:t>
            </a:r>
            <a:endParaRPr lang="de-DE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2501F-49EB-4971-87AD-00D481D97970}"/>
              </a:ext>
            </a:extLst>
          </p:cNvPr>
          <p:cNvSpPr txBox="1"/>
          <p:nvPr/>
        </p:nvSpPr>
        <p:spPr>
          <a:xfrm>
            <a:off x="4157190" y="153671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 the business problem and store data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B1F09-948B-43CA-9449-39A954D90717}"/>
              </a:ext>
            </a:extLst>
          </p:cNvPr>
          <p:cNvSpPr txBox="1"/>
          <p:nvPr/>
        </p:nvSpPr>
        <p:spPr>
          <a:xfrm>
            <a:off x="6537523" y="3144941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cleaning process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3637CD-AE00-4157-9D3C-962A4E000084}"/>
              </a:ext>
            </a:extLst>
          </p:cNvPr>
          <p:cNvSpPr txBox="1"/>
          <p:nvPr/>
        </p:nvSpPr>
        <p:spPr>
          <a:xfrm>
            <a:off x="8283200" y="454434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Modeling and Analyzing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C7406-F3EF-4C59-BFE4-4AA3219EB22D}"/>
              </a:ext>
            </a:extLst>
          </p:cNvPr>
          <p:cNvSpPr txBox="1"/>
          <p:nvPr/>
        </p:nvSpPr>
        <p:spPr>
          <a:xfrm>
            <a:off x="10492924" y="6201718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visualization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61380C-EA95-4DEF-9E2D-191CE6B306B8}"/>
              </a:ext>
            </a:extLst>
          </p:cNvPr>
          <p:cNvSpPr txBox="1"/>
          <p:nvPr/>
        </p:nvSpPr>
        <p:spPr>
          <a:xfrm>
            <a:off x="11578642" y="787464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Uncover Insights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400562" y="7060588"/>
            <a:ext cx="2972219" cy="88175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884418" y="7060588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392008" y="6928742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830744-62A1-4C27-ADED-928C9D58CE17}"/>
              </a:ext>
            </a:extLst>
          </p:cNvPr>
          <p:cNvSpPr txBox="1"/>
          <p:nvPr/>
        </p:nvSpPr>
        <p:spPr>
          <a:xfrm>
            <a:off x="2346366" y="3004321"/>
            <a:ext cx="3199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16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</a:rPr>
              <a:t>UNIQUE CATEGORIES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21BA5-951A-4F0F-BCBC-C334E9402DE4}"/>
              </a:ext>
            </a:extLst>
          </p:cNvPr>
          <p:cNvSpPr txBox="1"/>
          <p:nvPr/>
        </p:nvSpPr>
        <p:spPr>
          <a:xfrm>
            <a:off x="7562663" y="3030698"/>
            <a:ext cx="36157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1494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REACTIONS TO “Travel” POSTS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55FD2-4CFD-4BC0-8EBB-ADFAFE46BBD5}"/>
              </a:ext>
            </a:extLst>
          </p:cNvPr>
          <p:cNvSpPr txBox="1"/>
          <p:nvPr/>
        </p:nvSpPr>
        <p:spPr>
          <a:xfrm>
            <a:off x="13070254" y="3004321"/>
            <a:ext cx="3615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August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POSTS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F639335-AC39-4CA5-BD09-0D7B795E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66715"/>
              </p:ext>
            </p:extLst>
          </p:nvPr>
        </p:nvGraphicFramePr>
        <p:xfrm>
          <a:off x="4038602" y="2400300"/>
          <a:ext cx="13626780" cy="676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9B65275-B7AD-49D4-A38E-35B118556323}"/>
              </a:ext>
            </a:extLst>
          </p:cNvPr>
          <p:cNvSpPr txBox="1"/>
          <p:nvPr/>
        </p:nvSpPr>
        <p:spPr>
          <a:xfrm>
            <a:off x="2547920" y="1125680"/>
            <a:ext cx="1452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831A2"/>
                </a:solidFill>
              </a:rPr>
              <a:t>More about Healthy-Eating and Travel, Less about Sports; Science Always Hot</a:t>
            </a:r>
            <a:endParaRPr lang="de-DE" sz="3600" dirty="0">
              <a:solidFill>
                <a:srgbClr val="2831A2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2F4945-5967-49FF-973E-75A46190A934}"/>
              </a:ext>
            </a:extLst>
          </p:cNvPr>
          <p:cNvCxnSpPr>
            <a:cxnSpLocks/>
          </p:cNvCxnSpPr>
          <p:nvPr/>
        </p:nvCxnSpPr>
        <p:spPr>
          <a:xfrm flipV="1">
            <a:off x="3515379" y="5183082"/>
            <a:ext cx="0" cy="2895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BC1265-57A0-4869-B418-82BF447C0216}"/>
              </a:ext>
            </a:extLst>
          </p:cNvPr>
          <p:cNvSpPr txBox="1"/>
          <p:nvPr/>
        </p:nvSpPr>
        <p:spPr>
          <a:xfrm>
            <a:off x="3176825" y="2287482"/>
            <a:ext cx="677108" cy="26707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More Popular</a:t>
            </a:r>
            <a:endParaRPr lang="de-DE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F639335-AC39-4CA5-BD09-0D7B795E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119113"/>
              </p:ext>
            </p:extLst>
          </p:nvPr>
        </p:nvGraphicFramePr>
        <p:xfrm>
          <a:off x="4188447" y="2345866"/>
          <a:ext cx="13476934" cy="676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9B65275-B7AD-49D4-A38E-35B118556323}"/>
              </a:ext>
            </a:extLst>
          </p:cNvPr>
          <p:cNvSpPr txBox="1"/>
          <p:nvPr/>
        </p:nvSpPr>
        <p:spPr>
          <a:xfrm>
            <a:off x="2943238" y="1274900"/>
            <a:ext cx="1345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831A2"/>
                </a:solidFill>
              </a:rPr>
              <a:t>Average Score, Popularity among Specific Viewers</a:t>
            </a:r>
            <a:endParaRPr lang="de-DE" sz="3600" dirty="0">
              <a:solidFill>
                <a:srgbClr val="2831A2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2F4945-5967-49FF-973E-75A46190A934}"/>
              </a:ext>
            </a:extLst>
          </p:cNvPr>
          <p:cNvCxnSpPr>
            <a:cxnSpLocks/>
          </p:cNvCxnSpPr>
          <p:nvPr/>
        </p:nvCxnSpPr>
        <p:spPr>
          <a:xfrm flipV="1">
            <a:off x="3515379" y="5183082"/>
            <a:ext cx="0" cy="2895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BC1265-57A0-4869-B418-82BF447C0216}"/>
              </a:ext>
            </a:extLst>
          </p:cNvPr>
          <p:cNvSpPr txBox="1"/>
          <p:nvPr/>
        </p:nvSpPr>
        <p:spPr>
          <a:xfrm>
            <a:off x="3176825" y="2287482"/>
            <a:ext cx="677108" cy="26707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More Popular</a:t>
            </a:r>
            <a:endParaRPr lang="de-DE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Custom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Graphik Regular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mohammad</cp:lastModifiedBy>
  <cp:revision>52</cp:revision>
  <dcterms:created xsi:type="dcterms:W3CDTF">2006-08-16T00:00:00Z</dcterms:created>
  <dcterms:modified xsi:type="dcterms:W3CDTF">2024-02-22T04:48:32Z</dcterms:modified>
  <dc:identifier>DAEhDyfaYKE</dc:identifier>
</cp:coreProperties>
</file>