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1" r:id="rId7"/>
    <p:sldId id="267" r:id="rId8"/>
    <p:sldId id="263" r:id="rId9"/>
    <p:sldId id="272" r:id="rId10"/>
    <p:sldId id="269" r:id="rId11"/>
    <p:sldId id="264" r:id="rId12"/>
    <p:sldId id="270" r:id="rId13"/>
    <p:sldId id="274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17-Jun-20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1413-A813-418A-8157-3865DA43F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2" y="2733709"/>
            <a:ext cx="8757344" cy="1373070"/>
          </a:xfrm>
        </p:spPr>
        <p:txBody>
          <a:bodyPr/>
          <a:lstStyle/>
          <a:p>
            <a:r>
              <a:rPr lang="en-US" dirty="0"/>
              <a:t>Explainable system, dealing with ML data, having CI </a:t>
            </a:r>
            <a:endParaRPr lang="el-G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CAAA8-9D36-49F4-A5D2-47FDBB9674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l-GR" dirty="0"/>
              <a:t>Π.Μ.Σ. ΤΕΧΝΗΤΗΣ ΝΟΗΜΟΣΥΝΗΣ</a:t>
            </a:r>
          </a:p>
          <a:p>
            <a:r>
              <a:rPr lang="el-GR" dirty="0"/>
              <a:t>ΔΙΔΑΣΚΩΝ : ΤΣΟΥΜΑΚΑΣ ΓΡΗΓΟΡΙΟΣ</a:t>
            </a:r>
          </a:p>
          <a:p>
            <a:r>
              <a:rPr lang="el-GR" dirty="0"/>
              <a:t>ΜΑΘΗΜΑ : </a:t>
            </a:r>
            <a:r>
              <a:rPr lang="en-US" dirty="0"/>
              <a:t>Advanced Topics in Machine Learning</a:t>
            </a:r>
            <a:endParaRPr lang="el-GR" dirty="0"/>
          </a:p>
          <a:p>
            <a:r>
              <a:rPr lang="el-GR" dirty="0"/>
              <a:t>ΟΜΑΔΑ : ΠΑΠΑΤΖΕΛΟΣ ΣΠΥΡΙΔΩΝ – Α.Μ. 43, ΚΙΛΗΣ ΝΙΚΟΛΑΟΣ - Α.Μ. 34</a:t>
            </a:r>
          </a:p>
        </p:txBody>
      </p:sp>
    </p:spTree>
    <p:extLst>
      <p:ext uri="{BB962C8B-B14F-4D97-AF65-F5344CB8AC3E}">
        <p14:creationId xmlns:p14="http://schemas.microsoft.com/office/powerpoint/2010/main" val="262914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ΜΑΘΗΣΗ ΜΕ ΠΟΛΛΑΠΛΕΣ ΕΤΙΚΕΤΕΣ</a:t>
            </a:r>
            <a:r>
              <a:rPr lang="en-US" dirty="0"/>
              <a:t> – MLKNN</a:t>
            </a:r>
            <a:endParaRPr lang="el-GR" dirty="0"/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EAD5E3A0-11F1-4FBB-8BA7-89B6AECD1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64540"/>
              </p:ext>
            </p:extLst>
          </p:nvPr>
        </p:nvGraphicFramePr>
        <p:xfrm>
          <a:off x="1511383" y="2868576"/>
          <a:ext cx="9169233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105">
                  <a:extLst>
                    <a:ext uri="{9D8B030D-6E8A-4147-A177-3AD203B41FA5}">
                      <a16:colId xmlns:a16="http://schemas.microsoft.com/office/drawing/2014/main" val="2146882065"/>
                    </a:ext>
                  </a:extLst>
                </a:gridCol>
                <a:gridCol w="2768593">
                  <a:extLst>
                    <a:ext uri="{9D8B030D-6E8A-4147-A177-3AD203B41FA5}">
                      <a16:colId xmlns:a16="http://schemas.microsoft.com/office/drawing/2014/main" val="3220997212"/>
                    </a:ext>
                  </a:extLst>
                </a:gridCol>
                <a:gridCol w="2627185">
                  <a:extLst>
                    <a:ext uri="{9D8B030D-6E8A-4147-A177-3AD203B41FA5}">
                      <a16:colId xmlns:a16="http://schemas.microsoft.com/office/drawing/2014/main" val="1826647360"/>
                    </a:ext>
                  </a:extLst>
                </a:gridCol>
                <a:gridCol w="1409350">
                  <a:extLst>
                    <a:ext uri="{9D8B030D-6E8A-4147-A177-3AD203B41FA5}">
                      <a16:colId xmlns:a16="http://schemas.microsoft.com/office/drawing/2014/main" val="1007146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SCALERS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PARAMETERS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F1-micro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8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“original”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PowerTransformer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StandardScaler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k=8</a:t>
                      </a:r>
                    </a:p>
                    <a:p>
                      <a:r>
                        <a:rPr lang="en-US" dirty="0"/>
                        <a:t>s=0.1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0.7037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46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“</a:t>
                      </a:r>
                      <a:r>
                        <a:rPr lang="en-US" dirty="0"/>
                        <a:t>original</a:t>
                      </a:r>
                      <a:r>
                        <a:rPr lang="el-GR" dirty="0"/>
                        <a:t>-</a:t>
                      </a:r>
                      <a:r>
                        <a:rPr lang="en-US" dirty="0"/>
                        <a:t>remedial</a:t>
                      </a:r>
                      <a:r>
                        <a:rPr lang="el-GR" dirty="0"/>
                        <a:t>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QuantileTransformer</a:t>
                      </a:r>
                      <a:endParaRPr lang="en-US" dirty="0"/>
                    </a:p>
                    <a:p>
                      <a:r>
                        <a:rPr lang="en-US" dirty="0" err="1"/>
                        <a:t>StandardScaler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k=10</a:t>
                      </a:r>
                    </a:p>
                    <a:p>
                      <a:r>
                        <a:rPr lang="en-US" dirty="0"/>
                        <a:t>s=0.1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0.5584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“</a:t>
                      </a:r>
                      <a:r>
                        <a:rPr lang="en-US" dirty="0"/>
                        <a:t>original</a:t>
                      </a:r>
                      <a:r>
                        <a:rPr lang="el-GR" dirty="0"/>
                        <a:t>-</a:t>
                      </a:r>
                      <a:r>
                        <a:rPr lang="en-US" dirty="0" err="1"/>
                        <a:t>mlsmote</a:t>
                      </a:r>
                      <a:r>
                        <a:rPr lang="el-GR" dirty="0"/>
                        <a:t>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PowerTransformer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k=9</a:t>
                      </a:r>
                    </a:p>
                    <a:p>
                      <a:r>
                        <a:rPr lang="en-US" dirty="0"/>
                        <a:t>s=0.2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0.7225</a:t>
                      </a:r>
                      <a:endParaRPr lang="el-G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1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“</a:t>
                      </a:r>
                      <a:r>
                        <a:rPr lang="en-US" dirty="0"/>
                        <a:t>remedial</a:t>
                      </a:r>
                      <a:r>
                        <a:rPr lang="el-GR" dirty="0"/>
                        <a:t>-</a:t>
                      </a:r>
                      <a:r>
                        <a:rPr lang="en-US" dirty="0" err="1"/>
                        <a:t>mlsmote</a:t>
                      </a:r>
                      <a:r>
                        <a:rPr lang="el-GR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QuantileTransformer</a:t>
                      </a:r>
                      <a:endParaRPr lang="en-US" dirty="0"/>
                    </a:p>
                    <a:p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k=6</a:t>
                      </a:r>
                    </a:p>
                    <a:p>
                      <a:r>
                        <a:rPr lang="en-US" dirty="0"/>
                        <a:t>s=0.1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0.6114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15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60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ΕΡΜΗΝΕΥΣΙΜΟΤΗΤΑ ΣΥΣΤΗΜΑΤΟΣ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3E6F-C52A-41FF-B6F3-02F23973A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(outcome)</a:t>
            </a:r>
            <a:endParaRPr lang="el-GR" dirty="0"/>
          </a:p>
          <a:p>
            <a:pPr lvl="1"/>
            <a:r>
              <a:rPr lang="el-GR" dirty="0"/>
              <a:t>Τοπική </a:t>
            </a:r>
            <a:r>
              <a:rPr lang="el-GR" dirty="0" err="1"/>
              <a:t>ερμηνευσιμότητα</a:t>
            </a:r>
            <a:endParaRPr lang="el-GR" dirty="0"/>
          </a:p>
          <a:p>
            <a:pPr lvl="1"/>
            <a:r>
              <a:rPr lang="el-GR" dirty="0"/>
              <a:t>Κατανόηση συγκεκριμένης πρόβλεψης μοντέλου</a:t>
            </a:r>
          </a:p>
          <a:p>
            <a:pPr lvl="1"/>
            <a:r>
              <a:rPr lang="el-GR" dirty="0"/>
              <a:t>Μέθοδος</a:t>
            </a:r>
            <a:r>
              <a:rPr lang="en-US" dirty="0"/>
              <a:t> </a:t>
            </a:r>
            <a:r>
              <a:rPr lang="el-GR" dirty="0"/>
              <a:t>: </a:t>
            </a:r>
            <a:r>
              <a:rPr lang="en-US" dirty="0"/>
              <a:t>LIME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Global (model)</a:t>
            </a:r>
            <a:endParaRPr lang="el-GR" dirty="0"/>
          </a:p>
          <a:p>
            <a:pPr lvl="1"/>
            <a:r>
              <a:rPr lang="el-GR" dirty="0"/>
              <a:t>Καθολική </a:t>
            </a:r>
            <a:r>
              <a:rPr lang="el-GR" dirty="0" err="1"/>
              <a:t>ερμηνευσιμότητα</a:t>
            </a:r>
            <a:endParaRPr lang="en-US" dirty="0"/>
          </a:p>
          <a:p>
            <a:pPr lvl="1"/>
            <a:r>
              <a:rPr lang="el-GR" dirty="0"/>
              <a:t>Κατανόηση συνολικού μοντέλου</a:t>
            </a:r>
          </a:p>
          <a:p>
            <a:pPr lvl="1"/>
            <a:r>
              <a:rPr lang="el-GR" dirty="0"/>
              <a:t>Μέθοδος</a:t>
            </a:r>
            <a:r>
              <a:rPr lang="en-US" dirty="0"/>
              <a:t> : MLRL</a:t>
            </a:r>
            <a:endParaRPr lang="el-GR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3795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ΕΡΜΗΝΕΥΣΙΜΟΤΗΤΑ ΣΥΣΤΗΜΑΤΟΣ</a:t>
            </a:r>
            <a:r>
              <a:rPr lang="en-US" dirty="0"/>
              <a:t> - LIME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3E6F-C52A-41FF-B6F3-02F23973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5801" y="6292926"/>
            <a:ext cx="8160393" cy="4291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1800" dirty="0"/>
              <a:t>Πίνακας σημαντικότερων χαρακτηριστικών, για απόφαση ανάθεσης ετικέτας.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25253E-B393-4CBB-8070-DA8800A0D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47833"/>
              </p:ext>
            </p:extLst>
          </p:nvPr>
        </p:nvGraphicFramePr>
        <p:xfrm>
          <a:off x="2054242" y="2777787"/>
          <a:ext cx="8083513" cy="33956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2715">
                  <a:extLst>
                    <a:ext uri="{9D8B030D-6E8A-4147-A177-3AD203B41FA5}">
                      <a16:colId xmlns:a16="http://schemas.microsoft.com/office/drawing/2014/main" val="3818652266"/>
                    </a:ext>
                  </a:extLst>
                </a:gridCol>
                <a:gridCol w="3361142">
                  <a:extLst>
                    <a:ext uri="{9D8B030D-6E8A-4147-A177-3AD203B41FA5}">
                      <a16:colId xmlns:a16="http://schemas.microsoft.com/office/drawing/2014/main" val="1962557343"/>
                    </a:ext>
                  </a:extLst>
                </a:gridCol>
                <a:gridCol w="603076">
                  <a:extLst>
                    <a:ext uri="{9D8B030D-6E8A-4147-A177-3AD203B41FA5}">
                      <a16:colId xmlns:a16="http://schemas.microsoft.com/office/drawing/2014/main" val="3009594366"/>
                    </a:ext>
                  </a:extLst>
                </a:gridCol>
                <a:gridCol w="1409351">
                  <a:extLst>
                    <a:ext uri="{9D8B030D-6E8A-4147-A177-3AD203B41FA5}">
                      <a16:colId xmlns:a16="http://schemas.microsoft.com/office/drawing/2014/main" val="1070664790"/>
                    </a:ext>
                  </a:extLst>
                </a:gridCol>
                <a:gridCol w="959485">
                  <a:extLst>
                    <a:ext uri="{9D8B030D-6E8A-4147-A177-3AD203B41FA5}">
                      <a16:colId xmlns:a16="http://schemas.microsoft.com/office/drawing/2014/main" val="2886523463"/>
                    </a:ext>
                  </a:extLst>
                </a:gridCol>
                <a:gridCol w="1017744">
                  <a:extLst>
                    <a:ext uri="{9D8B030D-6E8A-4147-A177-3AD203B41FA5}">
                      <a16:colId xmlns:a16="http://schemas.microsoft.com/office/drawing/2014/main" val="457913109"/>
                    </a:ext>
                  </a:extLst>
                </a:gridCol>
              </a:tblGrid>
              <a:tr h="239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Χαρακτηριστικά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Τιμή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Τιμή απόφασης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Επίδραση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Ποσοστό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3270085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Mean_Acc1298_Mean_Mem40_MFCC_11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1.58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&gt; 0.84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Θετική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3556840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Mean_Acc1298_Mean_Mem40_MFCC_2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1.26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&gt; 0.56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Αρνητική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7914007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Mean_Acc1298_Mean_Mem40_MFCC_4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0.98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&gt; 0.67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Αρνητική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7364094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F58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Std_Acc1298_Std_Mem40_MFCC_7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1.67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&gt; 0.82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Θετική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9221130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Mean_Acc1298_Std_Mem40_MFCC_12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1.05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&gt; 0.84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Αρνητική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0.02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058419"/>
                  </a:ext>
                </a:extLst>
              </a:tr>
              <a:tr h="4922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Mean_Acc1298_Mean_Mem40_MFCC_9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0.55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&gt; 0.06 &amp; 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&lt;= 0.80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Θετική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8405494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F63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Std_Acc1298_Std_Mem40_MFCC_12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1.76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&gt; 0.62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Αρνητική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6073307"/>
                  </a:ext>
                </a:extLst>
              </a:tr>
              <a:tr h="4922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F57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Std_Acc1298_Std_Mem40_MFCC_6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0.52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&gt; 0.11 &amp;</a:t>
                      </a:r>
                      <a:endParaRPr lang="en-US" sz="1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&lt;= 0.83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Θετική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0.02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215378"/>
                  </a:ext>
                </a:extLst>
              </a:tr>
              <a:tr h="4922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Mean_Acc1298_Mean_Mem40_MFCC_6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&gt; 0.00 &amp; </a:t>
                      </a:r>
                      <a:endParaRPr lang="en-US" sz="140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&lt;= 0.80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Θετική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0.02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679586"/>
                  </a:ext>
                </a:extLst>
              </a:tr>
              <a:tr h="23984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F47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Std_Acc1298_Mean_Mem40_MFCC_12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0.89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>
                          <a:effectLst/>
                        </a:rPr>
                        <a:t>&gt; 0.72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Αρνητική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0.01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559802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48B64FF-A373-4832-A50E-0E31A049A45A}"/>
              </a:ext>
            </a:extLst>
          </p:cNvPr>
          <p:cNvSpPr/>
          <p:nvPr/>
        </p:nvSpPr>
        <p:spPr>
          <a:xfrm>
            <a:off x="1620473" y="2187350"/>
            <a:ext cx="8951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Τυχαίο παράδειγμα θετικής πρόβλεψης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l-G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στην ετικέτα “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happy</a:t>
            </a:r>
            <a:r>
              <a:rPr lang="el-G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pleased</a:t>
            </a:r>
            <a:r>
              <a:rPr lang="el-G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714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ΕΡΜΗΝΕΥΣΙΜΟΤΗΤΑ ΣΥΣΤΗΜΑΤΟΣ</a:t>
            </a:r>
            <a:r>
              <a:rPr lang="en-US" dirty="0"/>
              <a:t> - MLRL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3E6F-C52A-41FF-B6F3-02F23973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159" y="2616743"/>
            <a:ext cx="2675275" cy="489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Μάθηση κανόνων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25803-516D-413B-A2B1-7CD66F6BFB42}"/>
              </a:ext>
            </a:extLst>
          </p:cNvPr>
          <p:cNvSpPr/>
          <p:nvPr/>
        </p:nvSpPr>
        <p:spPr>
          <a:xfrm>
            <a:off x="6518966" y="3285813"/>
            <a:ext cx="5513293" cy="2978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[relaxing-calm = 1, quiet-still = 1] :-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Std_Acc1298_Mean_Mem40_MFCC_12 &gt;= 0.572123,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Mean_Acc1298_Mean_Mem40_MFCC_10 &lt;= 0.294459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[quiet-still = 1, sad-lonely = 1] :-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Mean_Acc1298_Mean_Mem40_Rolloff &lt;= 0.0551115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Mean_Acc1298_Mean_Mem40_Flux &lt;= 0.084511 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[angry-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aggresive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1] :-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Mean_Acc1298_Std_Mem40_MFCC_3 &gt;= 1.222218.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[amazed-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suprised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1, angry-</a:t>
            </a:r>
            <a:r>
              <a:rPr lang="en-GB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aggresive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1]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Std_Acc1298_Std_Mem40_MFCC_12 &lt;= 0.0416915,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LcPeriod"/>
            </a:pP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Mean_Acc1298_Std_Mem40_MFCC_10 &lt;= 0.4246205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D2582B3-9F36-440E-912B-0FE5662E4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043859"/>
              </p:ext>
            </p:extLst>
          </p:nvPr>
        </p:nvGraphicFramePr>
        <p:xfrm>
          <a:off x="159741" y="3241977"/>
          <a:ext cx="6048112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4714">
                  <a:extLst>
                    <a:ext uri="{9D8B030D-6E8A-4147-A177-3AD203B41FA5}">
                      <a16:colId xmlns:a16="http://schemas.microsoft.com/office/drawing/2014/main" val="3867014186"/>
                    </a:ext>
                  </a:extLst>
                </a:gridCol>
                <a:gridCol w="763398">
                  <a:extLst>
                    <a:ext uri="{9D8B030D-6E8A-4147-A177-3AD203B41FA5}">
                      <a16:colId xmlns:a16="http://schemas.microsoft.com/office/drawing/2014/main" val="105631586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ΑΠΟΤΕΛΕΣΜΑΤΑ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367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Αριθμός</a:t>
                      </a:r>
                      <a:r>
                        <a:rPr lang="en-GB" sz="1400" dirty="0">
                          <a:effectLst/>
                        </a:rPr>
                        <a:t> κα</a:t>
                      </a:r>
                      <a:r>
                        <a:rPr lang="en-GB" sz="1400" dirty="0" err="1">
                          <a:effectLst/>
                        </a:rPr>
                        <a:t>νόνων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91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544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Μέσο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GB" sz="1400" dirty="0" err="1">
                          <a:effectLst/>
                        </a:rPr>
                        <a:t>μήκος</a:t>
                      </a:r>
                      <a:r>
                        <a:rPr lang="en-GB" sz="1400" dirty="0">
                          <a:effectLst/>
                        </a:rPr>
                        <a:t> κα</a:t>
                      </a:r>
                      <a:r>
                        <a:rPr lang="en-GB" sz="1400" dirty="0" err="1">
                          <a:effectLst/>
                        </a:rPr>
                        <a:t>νόνων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1.23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544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Κανόνες που περιλαμβάνουν περισσότερες από μια ετικέτες</a:t>
                      </a:r>
                    </a:p>
                    <a:p>
                      <a:r>
                        <a:rPr lang="el-G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multiHeadRules</a:t>
                      </a:r>
                      <a:r>
                        <a:rPr lang="el-G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05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44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623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Μέσος</a:t>
                      </a:r>
                      <a:r>
                        <a:rPr lang="en-GB" sz="1400" dirty="0">
                          <a:effectLst/>
                        </a:rPr>
                        <a:t> α</a:t>
                      </a:r>
                      <a:r>
                        <a:rPr lang="en-GB" sz="1400" dirty="0" err="1">
                          <a:effectLst/>
                        </a:rPr>
                        <a:t>ριθμός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l-GR" sz="1400" dirty="0">
                          <a:effectLst/>
                        </a:rPr>
                        <a:t>ετικετών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1.5</a:t>
                      </a:r>
                      <a:r>
                        <a:rPr lang="el-GR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1332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Μέσος</a:t>
                      </a:r>
                      <a:r>
                        <a:rPr lang="en-GB" sz="1400" dirty="0">
                          <a:effectLst/>
                        </a:rPr>
                        <a:t> α</a:t>
                      </a:r>
                      <a:r>
                        <a:rPr lang="en-GB" sz="1400" dirty="0" err="1">
                          <a:effectLst/>
                        </a:rPr>
                        <a:t>ριθμός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l-GR" sz="1400" dirty="0">
                          <a:effectLst/>
                        </a:rPr>
                        <a:t>ετικετών</a:t>
                      </a:r>
                      <a:r>
                        <a:rPr lang="en-GB" sz="1400" dirty="0">
                          <a:effectLst/>
                        </a:rPr>
                        <a:t> α</a:t>
                      </a:r>
                      <a:r>
                        <a:rPr lang="en-GB" sz="1400" dirty="0" err="1">
                          <a:effectLst/>
                        </a:rPr>
                        <a:t>νά</a:t>
                      </a:r>
                      <a:r>
                        <a:rPr lang="en-GB" sz="1400" dirty="0">
                          <a:effectLst/>
                        </a:rPr>
                        <a:t>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multiHeadRules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2.1</a:t>
                      </a:r>
                      <a:r>
                        <a:rPr lang="el-GR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1667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Αριθμός παραδειγμάτων που δεν καλύπτονται από τους κανόνες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38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0553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400" dirty="0">
                          <a:effectLst/>
                        </a:rPr>
                        <a:t>Ποσοστό κάλυψης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dirty="0">
                          <a:effectLst/>
                        </a:rPr>
                        <a:t>90.28%</a:t>
                      </a:r>
                      <a:endParaRPr lang="en-GB" sz="1400" dirty="0">
                        <a:effectLst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078259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D676CCE-C0E8-466C-A55C-5CB62A07E9E2}"/>
              </a:ext>
            </a:extLst>
          </p:cNvPr>
          <p:cNvSpPr/>
          <p:nvPr/>
        </p:nvSpPr>
        <p:spPr>
          <a:xfrm>
            <a:off x="6990371" y="2630648"/>
            <a:ext cx="45704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400" dirty="0"/>
              <a:t>Παράδειγμα εξαγωγής κανόνων</a:t>
            </a:r>
          </a:p>
        </p:txBody>
      </p:sp>
    </p:spTree>
    <p:extLst>
      <p:ext uri="{BB962C8B-B14F-4D97-AF65-F5344CB8AC3E}">
        <p14:creationId xmlns:p14="http://schemas.microsoft.com/office/powerpoint/2010/main" val="3799010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Τέλος παρουσίασης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3E6F-C52A-41FF-B6F3-02F23973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489" y="5449189"/>
            <a:ext cx="4697021" cy="52377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l-GR" dirty="0"/>
              <a:t>Ευχαριστούμε για την προσοχή σας!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FEEAF-1755-45DD-9FF4-B6672078D1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854" y="2238336"/>
            <a:ext cx="6638290" cy="3210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545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ΠΕΡΙΕΧΟΜΕΝΑ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3E6F-C52A-41FF-B6F3-02F23973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05637"/>
            <a:ext cx="10854541" cy="4471332"/>
          </a:xfrm>
        </p:spPr>
        <p:txBody>
          <a:bodyPr>
            <a:normAutofit/>
          </a:bodyPr>
          <a:lstStyle/>
          <a:p>
            <a:r>
              <a:rPr lang="el-GR" dirty="0"/>
              <a:t>ΕΙΣΑΓΩΓΗ – ΣΤΟΧΟΣ ΕΡΓΑΣΙΑΣ</a:t>
            </a:r>
          </a:p>
          <a:p>
            <a:r>
              <a:rPr lang="el-GR" dirty="0"/>
              <a:t>ΑΝΤΙΜΕΤΩΠΙΣΗ ΑΝΟΜΟΙΟΓΕΝΕΙΑΣ</a:t>
            </a:r>
          </a:p>
          <a:p>
            <a:pPr lvl="1"/>
            <a:r>
              <a:rPr lang="en-US" dirty="0" err="1"/>
              <a:t>REsampling</a:t>
            </a:r>
            <a:r>
              <a:rPr lang="en-US" dirty="0"/>
              <a:t> </a:t>
            </a:r>
            <a:r>
              <a:rPr lang="en-US" dirty="0" err="1"/>
              <a:t>MultilabEl</a:t>
            </a:r>
            <a:r>
              <a:rPr lang="en-US" dirty="0"/>
              <a:t> datasets by Decoupling highly </a:t>
            </a:r>
            <a:r>
              <a:rPr lang="en-US" dirty="0" err="1"/>
              <a:t>ImbAlanced</a:t>
            </a:r>
            <a:r>
              <a:rPr lang="en-US" dirty="0"/>
              <a:t> Labels (REMEDIAL)</a:t>
            </a:r>
          </a:p>
          <a:p>
            <a:pPr lvl="1"/>
            <a:r>
              <a:rPr lang="en-US" dirty="0"/>
              <a:t>Multilabel Synthetic Minority Over-sampling Technique (MLSMOTE)</a:t>
            </a:r>
            <a:endParaRPr lang="el-GR" dirty="0"/>
          </a:p>
          <a:p>
            <a:r>
              <a:rPr lang="el-GR" dirty="0"/>
              <a:t>ΜΑΘΗΣΗ ΜΕ ΠΟΛΛΑΠΛΕΣ ΕΤΙΚΕΤΕΣ</a:t>
            </a:r>
            <a:endParaRPr lang="en-US" dirty="0"/>
          </a:p>
          <a:p>
            <a:pPr lvl="1"/>
            <a:r>
              <a:rPr lang="en-US" dirty="0"/>
              <a:t>BINARY RELEVANCE – RANDOM FOREST (BR - RF)</a:t>
            </a:r>
          </a:p>
          <a:p>
            <a:pPr lvl="1"/>
            <a:r>
              <a:rPr lang="en-US" dirty="0"/>
              <a:t>MULTI-LABEL KNN (MLKNN)</a:t>
            </a:r>
          </a:p>
          <a:p>
            <a:r>
              <a:rPr lang="el-GR" dirty="0"/>
              <a:t>ΕΡΜΗΝΕΥΣΙΜΟΤΗΤΑ ΣΥΣΤΗΜΑΤΟΣ</a:t>
            </a:r>
          </a:p>
          <a:p>
            <a:pPr lvl="1"/>
            <a:r>
              <a:rPr lang="en-US" dirty="0"/>
              <a:t>Local Interpretable Model-agnostic Explanations (LIME)</a:t>
            </a:r>
          </a:p>
          <a:p>
            <a:pPr lvl="1"/>
            <a:r>
              <a:rPr lang="en-US" dirty="0"/>
              <a:t>MULTI-LABEL RULE LEARNING (MLRL)</a:t>
            </a:r>
            <a:endParaRPr lang="el-GR" dirty="0"/>
          </a:p>
          <a:p>
            <a:r>
              <a:rPr lang="el-GR" dirty="0"/>
              <a:t>ΑΠΟΤΕΛΕΣΜΑΤΑ</a:t>
            </a:r>
          </a:p>
        </p:txBody>
      </p:sp>
    </p:spTree>
    <p:extLst>
      <p:ext uri="{BB962C8B-B14F-4D97-AF65-F5344CB8AC3E}">
        <p14:creationId xmlns:p14="http://schemas.microsoft.com/office/powerpoint/2010/main" val="386919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ΕΙΣΑΓΩΓΗ – ΣΤΟΧΟΣ ΕΡΓΑΣΙΑΣ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3E6F-C52A-41FF-B6F3-02F23973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2" y="2336873"/>
            <a:ext cx="11719419" cy="3599316"/>
          </a:xfrm>
        </p:spPr>
        <p:txBody>
          <a:bodyPr>
            <a:normAutofit lnSpcReduction="10000"/>
          </a:bodyPr>
          <a:lstStyle/>
          <a:p>
            <a:r>
              <a:rPr lang="el-GR" dirty="0"/>
              <a:t>Μελέτη δεδομένων με ανομοιογένεια και πολλαπλές ετικέτες.</a:t>
            </a:r>
          </a:p>
          <a:p>
            <a:r>
              <a:rPr lang="el-GR" dirty="0"/>
              <a:t>Βελτίωση μετρικών ανομοιογένειας 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Scumble</a:t>
            </a:r>
            <a:r>
              <a:rPr lang="el-GR" dirty="0"/>
              <a:t>, </a:t>
            </a:r>
            <a:r>
              <a:rPr lang="en-US" dirty="0" err="1"/>
              <a:t>IRLbl</a:t>
            </a:r>
            <a:r>
              <a:rPr lang="en-US" dirty="0"/>
              <a:t> </a:t>
            </a:r>
            <a:r>
              <a:rPr lang="el-GR" dirty="0"/>
              <a:t>και</a:t>
            </a:r>
            <a:r>
              <a:rPr lang="en-US" dirty="0"/>
              <a:t> </a:t>
            </a:r>
            <a:r>
              <a:rPr lang="en-US" dirty="0" err="1"/>
              <a:t>MeanIR</a:t>
            </a:r>
            <a:r>
              <a:rPr lang="en-US" dirty="0"/>
              <a:t>.</a:t>
            </a:r>
            <a:endParaRPr lang="el-GR" dirty="0"/>
          </a:p>
          <a:p>
            <a:pPr lvl="1"/>
            <a:endParaRPr lang="el-GR" dirty="0"/>
          </a:p>
          <a:p>
            <a:r>
              <a:rPr lang="el-GR" dirty="0"/>
              <a:t>Βελτίωση μετρικών κατηγοριοποίησης</a:t>
            </a:r>
            <a:r>
              <a:rPr lang="en-US" dirty="0"/>
              <a:t> :</a:t>
            </a:r>
          </a:p>
          <a:p>
            <a:pPr lvl="1"/>
            <a:r>
              <a:rPr lang="en-US" dirty="0"/>
              <a:t>Hamming loss, accuracy, </a:t>
            </a:r>
            <a:r>
              <a:rPr lang="en-US" u="sng" dirty="0"/>
              <a:t>F1-micro</a:t>
            </a:r>
            <a:r>
              <a:rPr lang="en-US" dirty="0"/>
              <a:t>/macro, precision micro/macro</a:t>
            </a:r>
            <a:r>
              <a:rPr lang="el-GR" dirty="0"/>
              <a:t> και</a:t>
            </a:r>
            <a:r>
              <a:rPr lang="en-US" dirty="0"/>
              <a:t> recall micro/macro</a:t>
            </a:r>
            <a:r>
              <a:rPr lang="el-GR" dirty="0"/>
              <a:t>.</a:t>
            </a:r>
          </a:p>
          <a:p>
            <a:pPr lvl="1"/>
            <a:endParaRPr lang="el-GR" dirty="0"/>
          </a:p>
          <a:p>
            <a:r>
              <a:rPr lang="el-GR" dirty="0"/>
              <a:t>Ερμηνεία τελικού συστήματος </a:t>
            </a:r>
            <a:r>
              <a:rPr lang="en-US" dirty="0"/>
              <a:t>:</a:t>
            </a:r>
          </a:p>
          <a:p>
            <a:pPr lvl="1"/>
            <a:r>
              <a:rPr lang="el-GR" dirty="0"/>
              <a:t>ανά παράδειγμα.</a:t>
            </a:r>
            <a:endParaRPr lang="en-US" dirty="0"/>
          </a:p>
          <a:p>
            <a:pPr lvl="1"/>
            <a:r>
              <a:rPr lang="el-GR" dirty="0"/>
              <a:t>με εξαγωγή κανόνων χαρακτηριστικών.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6244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ΣΥΝΟΛΟ ΔΕΔΟΜΕΝΩΝ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3E6F-C52A-41FF-B6F3-02F23973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49" y="2147582"/>
            <a:ext cx="11635530" cy="45410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dirty="0"/>
              <a:t>Επιλογή </a:t>
            </a:r>
            <a:r>
              <a:rPr lang="en-US" dirty="0"/>
              <a:t>Dataset: “Emotions”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/>
              <a:t>της βιβλιοθήκης </a:t>
            </a:r>
            <a:r>
              <a:rPr lang="en-US" dirty="0"/>
              <a:t>MULAN</a:t>
            </a:r>
            <a:endParaRPr lang="el-GR" dirty="0"/>
          </a:p>
          <a:p>
            <a:r>
              <a:rPr lang="el-GR" dirty="0"/>
              <a:t>Αριθμός παραδειγμάτων </a:t>
            </a:r>
            <a:r>
              <a:rPr lang="en-US" dirty="0"/>
              <a:t>: 391</a:t>
            </a:r>
            <a:endParaRPr lang="el-GR" dirty="0"/>
          </a:p>
          <a:p>
            <a:r>
              <a:rPr lang="el-GR" dirty="0"/>
              <a:t>Αριθμός χαρακτηριστικών </a:t>
            </a:r>
            <a:r>
              <a:rPr lang="en-US" dirty="0"/>
              <a:t>: 72</a:t>
            </a:r>
            <a:endParaRPr lang="el-GR" dirty="0"/>
          </a:p>
          <a:p>
            <a:pPr lvl="1"/>
            <a:r>
              <a:rPr lang="el-GR" dirty="0"/>
              <a:t>ρυθμικά χαρακτηριστικά (“</a:t>
            </a:r>
            <a:r>
              <a:rPr lang="en-US" i="1" dirty="0"/>
              <a:t>rhythmic</a:t>
            </a:r>
            <a:r>
              <a:rPr lang="el-GR" dirty="0"/>
              <a:t>”)</a:t>
            </a:r>
          </a:p>
          <a:p>
            <a:pPr lvl="1"/>
            <a:r>
              <a:rPr lang="el-GR" dirty="0"/>
              <a:t>χαρακτηριστικά χροιάς (“</a:t>
            </a:r>
            <a:r>
              <a:rPr lang="en-US" i="1" dirty="0"/>
              <a:t>timbre</a:t>
            </a:r>
            <a:r>
              <a:rPr lang="el-GR" dirty="0"/>
              <a:t>”)</a:t>
            </a:r>
          </a:p>
          <a:p>
            <a:r>
              <a:rPr lang="el-GR" dirty="0"/>
              <a:t>Αριθμός ετικετών : 6</a:t>
            </a:r>
          </a:p>
          <a:p>
            <a:pPr lvl="1"/>
            <a:r>
              <a:rPr lang="el-GR" dirty="0"/>
              <a:t>“</a:t>
            </a:r>
            <a:r>
              <a:rPr lang="en-US" dirty="0"/>
              <a:t>Amazed</a:t>
            </a:r>
            <a:r>
              <a:rPr lang="el-GR" dirty="0"/>
              <a:t>-</a:t>
            </a:r>
            <a:r>
              <a:rPr lang="en-US" dirty="0"/>
              <a:t>surprised</a:t>
            </a:r>
            <a:r>
              <a:rPr lang="el-GR" dirty="0"/>
              <a:t>”</a:t>
            </a:r>
          </a:p>
          <a:p>
            <a:pPr lvl="1"/>
            <a:r>
              <a:rPr lang="el-GR" dirty="0"/>
              <a:t>“</a:t>
            </a:r>
            <a:r>
              <a:rPr lang="en-US" dirty="0"/>
              <a:t>Happy</a:t>
            </a:r>
            <a:r>
              <a:rPr lang="el-GR" dirty="0"/>
              <a:t>-</a:t>
            </a:r>
            <a:r>
              <a:rPr lang="en-US" dirty="0"/>
              <a:t>pleased</a:t>
            </a:r>
            <a:r>
              <a:rPr lang="el-GR" dirty="0"/>
              <a:t>”</a:t>
            </a:r>
          </a:p>
          <a:p>
            <a:pPr lvl="1"/>
            <a:r>
              <a:rPr lang="el-GR" dirty="0"/>
              <a:t>“</a:t>
            </a:r>
            <a:r>
              <a:rPr lang="en-US" dirty="0"/>
              <a:t>Relaxing</a:t>
            </a:r>
            <a:r>
              <a:rPr lang="el-GR" dirty="0"/>
              <a:t>-</a:t>
            </a:r>
            <a:r>
              <a:rPr lang="en-US" dirty="0"/>
              <a:t>calm</a:t>
            </a:r>
            <a:r>
              <a:rPr lang="el-GR" dirty="0"/>
              <a:t>”</a:t>
            </a:r>
          </a:p>
          <a:p>
            <a:pPr lvl="1"/>
            <a:r>
              <a:rPr lang="el-GR" dirty="0"/>
              <a:t>“</a:t>
            </a:r>
            <a:r>
              <a:rPr lang="en-US" dirty="0"/>
              <a:t>Quiet</a:t>
            </a:r>
            <a:r>
              <a:rPr lang="el-GR" dirty="0"/>
              <a:t>-</a:t>
            </a:r>
            <a:r>
              <a:rPr lang="en-US" dirty="0"/>
              <a:t>still</a:t>
            </a:r>
            <a:r>
              <a:rPr lang="el-GR" dirty="0"/>
              <a:t>”</a:t>
            </a:r>
          </a:p>
          <a:p>
            <a:pPr lvl="1"/>
            <a:r>
              <a:rPr lang="el-GR" dirty="0"/>
              <a:t>”</a:t>
            </a:r>
            <a:r>
              <a:rPr lang="en-US" dirty="0"/>
              <a:t>Sad</a:t>
            </a:r>
            <a:r>
              <a:rPr lang="el-GR" dirty="0"/>
              <a:t>-</a:t>
            </a:r>
            <a:r>
              <a:rPr lang="en-US" dirty="0"/>
              <a:t>lonely</a:t>
            </a:r>
            <a:r>
              <a:rPr lang="el-GR" dirty="0"/>
              <a:t>” </a:t>
            </a:r>
          </a:p>
          <a:p>
            <a:pPr lvl="1"/>
            <a:r>
              <a:rPr lang="el-GR" dirty="0"/>
              <a:t>“</a:t>
            </a:r>
            <a:r>
              <a:rPr lang="en-US" dirty="0"/>
              <a:t>Angry</a:t>
            </a:r>
            <a:r>
              <a:rPr lang="el-GR" dirty="0"/>
              <a:t>-</a:t>
            </a:r>
            <a:r>
              <a:rPr lang="en-US" dirty="0"/>
              <a:t>fearful</a:t>
            </a:r>
            <a:r>
              <a:rPr lang="el-GR" dirty="0"/>
              <a:t>”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3616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ΑΝΤΙΜΕΤΩΠΙΣΗ ΑΝΟΜΟΙΟΓΕΝΕΙΑΣ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3E6F-C52A-41FF-B6F3-02F23973A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35" y="3032034"/>
            <a:ext cx="11635530" cy="2528741"/>
          </a:xfrm>
        </p:spPr>
        <p:txBody>
          <a:bodyPr/>
          <a:lstStyle/>
          <a:p>
            <a:r>
              <a:rPr lang="el-GR" dirty="0"/>
              <a:t>Αλγόριθμος </a:t>
            </a:r>
            <a:r>
              <a:rPr lang="en-US" dirty="0"/>
              <a:t>REMEDIAL : </a:t>
            </a:r>
            <a:r>
              <a:rPr lang="el-GR" dirty="0" err="1"/>
              <a:t>αποσύζευξη</a:t>
            </a:r>
            <a:r>
              <a:rPr lang="el-GR" dirty="0"/>
              <a:t> “</a:t>
            </a:r>
            <a:r>
              <a:rPr lang="en-US" dirty="0"/>
              <a:t>imbalanced” </a:t>
            </a:r>
            <a:r>
              <a:rPr lang="el-GR" dirty="0"/>
              <a:t>ετικετών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l-GR" dirty="0"/>
              <a:t>Αλγόριθμος </a:t>
            </a:r>
            <a:r>
              <a:rPr lang="en-US" dirty="0"/>
              <a:t>MLSMOTE : </a:t>
            </a:r>
            <a:r>
              <a:rPr lang="el-GR" dirty="0"/>
              <a:t>δημιουργία συνθετικών παραδειγμάτων (</a:t>
            </a:r>
            <a:r>
              <a:rPr lang="en-US" dirty="0"/>
              <a:t>oversampling</a:t>
            </a:r>
            <a:r>
              <a:rPr lang="el-GR" dirty="0"/>
              <a:t>)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l-GR" dirty="0"/>
              <a:t>•</a:t>
            </a:r>
            <a:r>
              <a:rPr lang="el-GR" dirty="0" err="1"/>
              <a:t>Intersection</a:t>
            </a:r>
            <a:r>
              <a:rPr lang="el-GR" dirty="0"/>
              <a:t> : τομή ετικετών που εμφανίζονται στους γείτονες.</a:t>
            </a:r>
          </a:p>
          <a:p>
            <a:pPr marL="457200" lvl="1" indent="0">
              <a:buNone/>
            </a:pPr>
            <a:r>
              <a:rPr lang="el-GR" dirty="0"/>
              <a:t>•Union : ένωση ετικετών που εμφανίζονται στους γείτονες.</a:t>
            </a:r>
          </a:p>
          <a:p>
            <a:pPr marL="457200" lvl="1" indent="0">
              <a:buNone/>
            </a:pPr>
            <a:r>
              <a:rPr lang="el-GR" dirty="0"/>
              <a:t>•</a:t>
            </a:r>
            <a:r>
              <a:rPr lang="el-GR" dirty="0" err="1"/>
              <a:t>Ranking</a:t>
            </a:r>
            <a:r>
              <a:rPr lang="el-GR" dirty="0"/>
              <a:t> : κατάταξη ετικετών ως προς τη συχνότητα εμφάνισής τους.</a:t>
            </a:r>
            <a:endParaRPr lang="en-US" dirty="0"/>
          </a:p>
          <a:p>
            <a:pPr marL="457200" lvl="1" indent="0">
              <a:buNone/>
            </a:pPr>
            <a:endParaRPr lang="el-GR" dirty="0"/>
          </a:p>
          <a:p>
            <a:pPr lvl="1"/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75627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ΑΝΤΙΜΕΤΩΠΙΣΗ ΑΝΟΜΟΙΟΓΕΝΕΙΑΣ - </a:t>
            </a:r>
            <a:r>
              <a:rPr lang="en-US" dirty="0"/>
              <a:t>REMEDIAL</a:t>
            </a:r>
            <a:endParaRPr lang="el-G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4CDADC-5FCC-43CF-ACCB-E025AE89D24F}"/>
              </a:ext>
            </a:extLst>
          </p:cNvPr>
          <p:cNvSpPr/>
          <p:nvPr/>
        </p:nvSpPr>
        <p:spPr>
          <a:xfrm>
            <a:off x="4496042" y="3876219"/>
            <a:ext cx="3199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Ιδιότητες πριν τον REMEDIAL.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B992A9-24C1-4F65-8344-34BDBF55C201}"/>
              </a:ext>
            </a:extLst>
          </p:cNvPr>
          <p:cNvSpPr/>
          <p:nvPr/>
        </p:nvSpPr>
        <p:spPr>
          <a:xfrm>
            <a:off x="4552018" y="5782588"/>
            <a:ext cx="3087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Ιδιότητες 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μετά τον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REMEDIAL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l-GR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C6A4AFB-F327-4D5D-83C1-7531F5E22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52811"/>
              </p:ext>
            </p:extLst>
          </p:nvPr>
        </p:nvGraphicFramePr>
        <p:xfrm>
          <a:off x="2917504" y="2339182"/>
          <a:ext cx="635699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496">
                  <a:extLst>
                    <a:ext uri="{9D8B030D-6E8A-4147-A177-3AD203B41FA5}">
                      <a16:colId xmlns:a16="http://schemas.microsoft.com/office/drawing/2014/main" val="3980479534"/>
                    </a:ext>
                  </a:extLst>
                </a:gridCol>
                <a:gridCol w="3178496">
                  <a:extLst>
                    <a:ext uri="{9D8B030D-6E8A-4147-A177-3AD203B41FA5}">
                      <a16:colId xmlns:a16="http://schemas.microsoft.com/office/drawing/2014/main" val="1844864873"/>
                    </a:ext>
                  </a:extLst>
                </a:gridCol>
              </a:tblGrid>
              <a:tr h="350878">
                <a:tc gridSpan="2">
                  <a:txBody>
                    <a:bodyPr/>
                    <a:lstStyle/>
                    <a:p>
                      <a:r>
                        <a:rPr lang="en-US" dirty="0"/>
                        <a:t>Initial data properties</a:t>
                      </a:r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0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 cardinality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1.813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1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IR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1.486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3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Scumble metric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50315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627D7E6F-D13C-46CC-9CBB-7F0CCAAED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652384"/>
              </p:ext>
            </p:extLst>
          </p:nvPr>
        </p:nvGraphicFramePr>
        <p:xfrm>
          <a:off x="2917504" y="4245551"/>
          <a:ext cx="635699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496">
                  <a:extLst>
                    <a:ext uri="{9D8B030D-6E8A-4147-A177-3AD203B41FA5}">
                      <a16:colId xmlns:a16="http://schemas.microsoft.com/office/drawing/2014/main" val="3980479534"/>
                    </a:ext>
                  </a:extLst>
                </a:gridCol>
                <a:gridCol w="3178496">
                  <a:extLst>
                    <a:ext uri="{9D8B030D-6E8A-4147-A177-3AD203B41FA5}">
                      <a16:colId xmlns:a16="http://schemas.microsoft.com/office/drawing/2014/main" val="1844864873"/>
                    </a:ext>
                  </a:extLst>
                </a:gridCol>
              </a:tblGrid>
              <a:tr h="350878">
                <a:tc gridSpan="2">
                  <a:txBody>
                    <a:bodyPr/>
                    <a:lstStyle/>
                    <a:p>
                      <a:r>
                        <a:rPr lang="en-US" dirty="0"/>
                        <a:t>Data properties after REMEDIAL (threshold=0.5)</a:t>
                      </a:r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0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 cardinality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1.327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1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IR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1.486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3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Scumble metric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0.00085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5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38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ΑΝΤΙΜΕΤΩΠΙΣΗ ΑΝΟΜΟΙΟΓΕΝΕΙΑΣ - </a:t>
            </a:r>
            <a:r>
              <a:rPr lang="en-US" dirty="0"/>
              <a:t>MLSMOTE</a:t>
            </a:r>
            <a:endParaRPr lang="el-G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ECB71-A6A2-4C1E-A58D-1273DA4BF31B}"/>
              </a:ext>
            </a:extLst>
          </p:cNvPr>
          <p:cNvSpPr/>
          <p:nvPr/>
        </p:nvSpPr>
        <p:spPr>
          <a:xfrm>
            <a:off x="4496042" y="3876219"/>
            <a:ext cx="3164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Ιδιότητες πριν τον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MLSMOTE</a:t>
            </a:r>
            <a:r>
              <a:rPr lang="el-GR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B1307E-70E9-4F64-BD2B-09F7A70E9C41}"/>
              </a:ext>
            </a:extLst>
          </p:cNvPr>
          <p:cNvSpPr/>
          <p:nvPr/>
        </p:nvSpPr>
        <p:spPr>
          <a:xfrm>
            <a:off x="4552018" y="5782588"/>
            <a:ext cx="3078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Ιδιότητες 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μετά τον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MLSMOTE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l-GR" dirty="0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893AAE1-C69B-4374-BA5C-ECFAE5852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716466"/>
              </p:ext>
            </p:extLst>
          </p:nvPr>
        </p:nvGraphicFramePr>
        <p:xfrm>
          <a:off x="2917504" y="2339182"/>
          <a:ext cx="635699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496">
                  <a:extLst>
                    <a:ext uri="{9D8B030D-6E8A-4147-A177-3AD203B41FA5}">
                      <a16:colId xmlns:a16="http://schemas.microsoft.com/office/drawing/2014/main" val="3980479534"/>
                    </a:ext>
                  </a:extLst>
                </a:gridCol>
                <a:gridCol w="3178496">
                  <a:extLst>
                    <a:ext uri="{9D8B030D-6E8A-4147-A177-3AD203B41FA5}">
                      <a16:colId xmlns:a16="http://schemas.microsoft.com/office/drawing/2014/main" val="1844864873"/>
                    </a:ext>
                  </a:extLst>
                </a:gridCol>
              </a:tblGrid>
              <a:tr h="350878">
                <a:tc gridSpan="2">
                  <a:txBody>
                    <a:bodyPr/>
                    <a:lstStyle/>
                    <a:p>
                      <a:r>
                        <a:rPr lang="en-US" dirty="0"/>
                        <a:t>Initial data properties</a:t>
                      </a:r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0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 cardinality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1.813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1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IR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1.486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3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Scumble metric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50315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2324DBB6-9784-4626-A547-2CB514504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209118"/>
              </p:ext>
            </p:extLst>
          </p:nvPr>
        </p:nvGraphicFramePr>
        <p:xfrm>
          <a:off x="2917504" y="4245551"/>
          <a:ext cx="635699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496">
                  <a:extLst>
                    <a:ext uri="{9D8B030D-6E8A-4147-A177-3AD203B41FA5}">
                      <a16:colId xmlns:a16="http://schemas.microsoft.com/office/drawing/2014/main" val="3980479534"/>
                    </a:ext>
                  </a:extLst>
                </a:gridCol>
                <a:gridCol w="3178496">
                  <a:extLst>
                    <a:ext uri="{9D8B030D-6E8A-4147-A177-3AD203B41FA5}">
                      <a16:colId xmlns:a16="http://schemas.microsoft.com/office/drawing/2014/main" val="1844864873"/>
                    </a:ext>
                  </a:extLst>
                </a:gridCol>
              </a:tblGrid>
              <a:tr h="350878">
                <a:tc gridSpan="2">
                  <a:txBody>
                    <a:bodyPr/>
                    <a:lstStyle/>
                    <a:p>
                      <a:r>
                        <a:rPr lang="en-US" dirty="0"/>
                        <a:t>Data properties after REMEDIAL (threshold=0.5)</a:t>
                      </a:r>
                      <a:endParaRPr lang="el-G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0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Label cardinality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1.553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1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IR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2.526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3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Scumble metric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0.028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5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989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ΜΑΘΗΣΗ ΜΕ ΠΟΛΛΑΠΛΕΣ ΕΤΙΚΕΤΕΣ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772E33-280A-44F4-A162-129FEC847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599683"/>
              </p:ext>
            </p:extLst>
          </p:nvPr>
        </p:nvGraphicFramePr>
        <p:xfrm>
          <a:off x="211476" y="2339182"/>
          <a:ext cx="6356992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496">
                  <a:extLst>
                    <a:ext uri="{9D8B030D-6E8A-4147-A177-3AD203B41FA5}">
                      <a16:colId xmlns:a16="http://schemas.microsoft.com/office/drawing/2014/main" val="3980479534"/>
                    </a:ext>
                  </a:extLst>
                </a:gridCol>
                <a:gridCol w="3178496">
                  <a:extLst>
                    <a:ext uri="{9D8B030D-6E8A-4147-A177-3AD203B41FA5}">
                      <a16:colId xmlns:a16="http://schemas.microsoft.com/office/drawing/2014/main" val="1844864873"/>
                    </a:ext>
                  </a:extLst>
                </a:gridCol>
              </a:tblGrid>
              <a:tr h="350878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# ΠΑΡΑΔΕΙΓΜΑΤΩΝ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0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“original”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391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19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“</a:t>
                      </a:r>
                      <a:r>
                        <a:rPr lang="en-US" dirty="0"/>
                        <a:t>original</a:t>
                      </a:r>
                      <a:r>
                        <a:rPr lang="el-GR" dirty="0"/>
                        <a:t>-</a:t>
                      </a:r>
                      <a:r>
                        <a:rPr lang="en-US" dirty="0"/>
                        <a:t>remedial</a:t>
                      </a:r>
                      <a:r>
                        <a:rPr lang="el-GR" dirty="0"/>
                        <a:t>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534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93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“</a:t>
                      </a:r>
                      <a:r>
                        <a:rPr lang="en-US" dirty="0"/>
                        <a:t>original</a:t>
                      </a:r>
                      <a:r>
                        <a:rPr lang="el-GR" dirty="0"/>
                        <a:t>-</a:t>
                      </a:r>
                      <a:r>
                        <a:rPr lang="en-US" dirty="0" err="1"/>
                        <a:t>mlsmote</a:t>
                      </a:r>
                      <a:r>
                        <a:rPr lang="el-GR" dirty="0"/>
                        <a:t>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682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050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“</a:t>
                      </a:r>
                      <a:r>
                        <a:rPr lang="en-US" dirty="0"/>
                        <a:t>remedial</a:t>
                      </a:r>
                      <a:r>
                        <a:rPr lang="el-GR" dirty="0"/>
                        <a:t>-</a:t>
                      </a:r>
                      <a:r>
                        <a:rPr lang="en-US" dirty="0" err="1"/>
                        <a:t>mlsmote</a:t>
                      </a:r>
                      <a:r>
                        <a:rPr lang="el-GR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825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11099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8291264-0039-4175-A809-07F563132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28837"/>
              </p:ext>
            </p:extLst>
          </p:nvPr>
        </p:nvGraphicFramePr>
        <p:xfrm>
          <a:off x="211476" y="4564222"/>
          <a:ext cx="48628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2819">
                  <a:extLst>
                    <a:ext uri="{9D8B030D-6E8A-4147-A177-3AD203B41FA5}">
                      <a16:colId xmlns:a16="http://schemas.microsoft.com/office/drawing/2014/main" val="2458416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9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Binary Relevance – Random Forest (BR-RF)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57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Multi-label KNN (MLKNN)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88413"/>
                  </a:ext>
                </a:extLst>
              </a:tr>
            </a:tbl>
          </a:graphicData>
        </a:graphic>
      </p:graphicFrame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8FAFEDE3-1CC5-42A9-9914-FB1585F83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00346"/>
              </p:ext>
            </p:extLst>
          </p:nvPr>
        </p:nvGraphicFramePr>
        <p:xfrm>
          <a:off x="9844319" y="2339182"/>
          <a:ext cx="2065437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437">
                  <a:extLst>
                    <a:ext uri="{9D8B030D-6E8A-4147-A177-3AD203B41FA5}">
                      <a16:colId xmlns:a16="http://schemas.microsoft.com/office/drawing/2014/main" val="2458416556"/>
                    </a:ext>
                  </a:extLst>
                </a:gridCol>
              </a:tblGrid>
              <a:tr h="361778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9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Hamming loss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57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488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F1-micro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56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F1-macro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44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Precision-micro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330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Precision-macro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58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Recall-micro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08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Recall-macro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15069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330827C-0C5C-4022-B851-49D10EA7D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178"/>
              </p:ext>
            </p:extLst>
          </p:nvPr>
        </p:nvGraphicFramePr>
        <p:xfrm>
          <a:off x="7012364" y="2339182"/>
          <a:ext cx="23880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58">
                  <a:extLst>
                    <a:ext uri="{9D8B030D-6E8A-4147-A177-3AD203B41FA5}">
                      <a16:colId xmlns:a16="http://schemas.microsoft.com/office/drawing/2014/main" val="3782455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SCALER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254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StandardScaler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72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MinMaxScaler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11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RobustScaler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62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QuantileTransformer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2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PowerTransformer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58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857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DBFF-0FE6-46B2-B69F-C5E557F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ΜΑΘΗΣΗ ΜΕ ΠΟΛΛΑΠΛΕΣ ΕΤΙΚΕΤΕΣ</a:t>
            </a:r>
            <a:r>
              <a:rPr lang="en-US" dirty="0"/>
              <a:t> – BR-RF</a:t>
            </a:r>
            <a:endParaRPr lang="el-GR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D3CC9DE-23E4-4478-B1F3-3DA936087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83350"/>
              </p:ext>
            </p:extLst>
          </p:nvPr>
        </p:nvGraphicFramePr>
        <p:xfrm>
          <a:off x="1511383" y="2868576"/>
          <a:ext cx="9169233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105">
                  <a:extLst>
                    <a:ext uri="{9D8B030D-6E8A-4147-A177-3AD203B41FA5}">
                      <a16:colId xmlns:a16="http://schemas.microsoft.com/office/drawing/2014/main" val="2146882065"/>
                    </a:ext>
                  </a:extLst>
                </a:gridCol>
                <a:gridCol w="2542090">
                  <a:extLst>
                    <a:ext uri="{9D8B030D-6E8A-4147-A177-3AD203B41FA5}">
                      <a16:colId xmlns:a16="http://schemas.microsoft.com/office/drawing/2014/main" val="3220997212"/>
                    </a:ext>
                  </a:extLst>
                </a:gridCol>
                <a:gridCol w="2853688">
                  <a:extLst>
                    <a:ext uri="{9D8B030D-6E8A-4147-A177-3AD203B41FA5}">
                      <a16:colId xmlns:a16="http://schemas.microsoft.com/office/drawing/2014/main" val="1826647360"/>
                    </a:ext>
                  </a:extLst>
                </a:gridCol>
                <a:gridCol w="1409350">
                  <a:extLst>
                    <a:ext uri="{9D8B030D-6E8A-4147-A177-3AD203B41FA5}">
                      <a16:colId xmlns:a16="http://schemas.microsoft.com/office/drawing/2014/main" val="1007146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SCALERS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PARAMETERS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F1-micro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84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“original”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RobustScaler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StandardScaler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=100</a:t>
                      </a:r>
                    </a:p>
                    <a:p>
                      <a:r>
                        <a:rPr lang="en-US" dirty="0"/>
                        <a:t>criterion=“entropy”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0.6695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46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“</a:t>
                      </a:r>
                      <a:r>
                        <a:rPr lang="en-US" dirty="0"/>
                        <a:t>original</a:t>
                      </a:r>
                      <a:r>
                        <a:rPr lang="el-GR" dirty="0"/>
                        <a:t>-</a:t>
                      </a:r>
                      <a:r>
                        <a:rPr lang="en-US" dirty="0"/>
                        <a:t>remedial</a:t>
                      </a:r>
                      <a:r>
                        <a:rPr lang="el-GR" dirty="0"/>
                        <a:t>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QuantileTransformer</a:t>
                      </a:r>
                      <a:endParaRPr lang="en-US" dirty="0"/>
                    </a:p>
                    <a:p>
                      <a:r>
                        <a:rPr lang="en-US" dirty="0" err="1"/>
                        <a:t>StandardScaler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=50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criterion=“</a:t>
                      </a:r>
                      <a:r>
                        <a:rPr lang="en-US" dirty="0" err="1"/>
                        <a:t>gini</a:t>
                      </a:r>
                      <a:r>
                        <a:rPr lang="en-US" dirty="0"/>
                        <a:t>”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0.4280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“</a:t>
                      </a:r>
                      <a:r>
                        <a:rPr lang="en-US" dirty="0"/>
                        <a:t>original</a:t>
                      </a:r>
                      <a:r>
                        <a:rPr lang="el-GR" dirty="0"/>
                        <a:t>-</a:t>
                      </a:r>
                      <a:r>
                        <a:rPr lang="en-US" dirty="0" err="1"/>
                        <a:t>mlsmote</a:t>
                      </a:r>
                      <a:r>
                        <a:rPr lang="el-GR" dirty="0"/>
                        <a:t>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RobustScaler</a:t>
                      </a: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StandardScaler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=50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criterion=“entropy”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0.6732</a:t>
                      </a:r>
                      <a:endParaRPr lang="el-G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10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dirty="0"/>
                        <a:t>“</a:t>
                      </a:r>
                      <a:r>
                        <a:rPr lang="en-US" dirty="0"/>
                        <a:t>remedial</a:t>
                      </a:r>
                      <a:r>
                        <a:rPr lang="el-GR" dirty="0"/>
                        <a:t>-</a:t>
                      </a:r>
                      <a:r>
                        <a:rPr lang="en-US" dirty="0" err="1"/>
                        <a:t>mlsmote</a:t>
                      </a:r>
                      <a:r>
                        <a:rPr lang="el-GR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MinMaxScaler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n_estimators</a:t>
                      </a:r>
                      <a:r>
                        <a:rPr lang="en-US" dirty="0"/>
                        <a:t>=80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criterion=“entropy”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0.4180</a:t>
                      </a: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15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40262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206</TotalTime>
  <Words>990</Words>
  <Application>Microsoft Office PowerPoint</Application>
  <PresentationFormat>Widescreen</PresentationFormat>
  <Paragraphs>281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Berlin</vt:lpstr>
      <vt:lpstr>Explainable system, dealing with ML data, having CI </vt:lpstr>
      <vt:lpstr>ΠΕΡΙΕΧΟΜΕΝΑ</vt:lpstr>
      <vt:lpstr>ΕΙΣΑΓΩΓΗ – ΣΤΟΧΟΣ ΕΡΓΑΣΙΑΣ</vt:lpstr>
      <vt:lpstr>ΣΥΝΟΛΟ ΔΕΔΟΜΕΝΩΝ</vt:lpstr>
      <vt:lpstr>ΑΝΤΙΜΕΤΩΠΙΣΗ ΑΝΟΜΟΙΟΓΕΝΕΙΑΣ</vt:lpstr>
      <vt:lpstr>ΑΝΤΙΜΕΤΩΠΙΣΗ ΑΝΟΜΟΙΟΓΕΝΕΙΑΣ - REMEDIAL</vt:lpstr>
      <vt:lpstr>ΑΝΤΙΜΕΤΩΠΙΣΗ ΑΝΟΜΟΙΟΓΕΝΕΙΑΣ - MLSMOTE</vt:lpstr>
      <vt:lpstr>ΜΑΘΗΣΗ ΜΕ ΠΟΛΛΑΠΛΕΣ ΕΤΙΚΕΤΕΣ</vt:lpstr>
      <vt:lpstr>ΜΑΘΗΣΗ ΜΕ ΠΟΛΛΑΠΛΕΣ ΕΤΙΚΕΤΕΣ – BR-RF</vt:lpstr>
      <vt:lpstr>ΜΑΘΗΣΗ ΜΕ ΠΟΛΛΑΠΛΕΣ ΕΤΙΚΕΤΕΣ – MLKNN</vt:lpstr>
      <vt:lpstr>ΕΡΜΗΝΕΥΣΙΜΟΤΗΤΑ ΣΥΣΤΗΜΑΤΟΣ</vt:lpstr>
      <vt:lpstr>ΕΡΜΗΝΕΥΣΙΜΟΤΗΤΑ ΣΥΣΤΗΜΑΤΟΣ - LIME</vt:lpstr>
      <vt:lpstr>ΕΡΜΗΝΕΥΣΙΜΟΤΗΤΑ ΣΥΣΤΗΜΑΤΟΣ - MLRL</vt:lpstr>
      <vt:lpstr>Τέλος παρουσίασης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LostSleeper .</dc:creator>
  <cp:lastModifiedBy>LostSleeper .</cp:lastModifiedBy>
  <cp:revision>66</cp:revision>
  <dcterms:created xsi:type="dcterms:W3CDTF">2020-06-15T21:07:57Z</dcterms:created>
  <dcterms:modified xsi:type="dcterms:W3CDTF">2020-06-17T12:05:47Z</dcterms:modified>
</cp:coreProperties>
</file>