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8" r:id="rId4"/>
    <p:sldId id="274" r:id="rId5"/>
    <p:sldId id="265" r:id="rId6"/>
    <p:sldId id="267" r:id="rId7"/>
    <p:sldId id="264" r:id="rId8"/>
    <p:sldId id="262" r:id="rId9"/>
    <p:sldId id="263" r:id="rId10"/>
    <p:sldId id="276" r:id="rId11"/>
    <p:sldId id="277" r:id="rId12"/>
    <p:sldId id="273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BB1B-994C-471F-A7F5-A04650E85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AUTOMATED</a:t>
            </a:r>
            <a:br>
              <a:rPr lang="en-US" dirty="0"/>
            </a:br>
            <a:r>
              <a:rPr lang="en-US" dirty="0"/>
              <a:t>MACHINE LEARNING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A79A-7B09-48C6-87A6-09CF58809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698752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Π</a:t>
            </a:r>
            <a:r>
              <a:rPr lang="en-US" dirty="0"/>
              <a:t>.</a:t>
            </a:r>
            <a:r>
              <a:rPr lang="el-GR" dirty="0"/>
              <a:t>Μ</a:t>
            </a:r>
            <a:r>
              <a:rPr lang="en-US" dirty="0"/>
              <a:t>.</a:t>
            </a:r>
            <a:r>
              <a:rPr lang="el-GR" dirty="0"/>
              <a:t>Σ</a:t>
            </a:r>
            <a:r>
              <a:rPr lang="en-US" dirty="0"/>
              <a:t>. </a:t>
            </a:r>
            <a:r>
              <a:rPr lang="el-GR" dirty="0"/>
              <a:t>Τεχνητής Νοημοσύνης </a:t>
            </a:r>
            <a:endParaRPr lang="en-US" dirty="0"/>
          </a:p>
          <a:p>
            <a:pPr algn="ctr"/>
            <a:r>
              <a:rPr lang="el-GR" dirty="0"/>
              <a:t>Μάθημα </a:t>
            </a:r>
            <a:r>
              <a:rPr lang="en-US" dirty="0"/>
              <a:t>: </a:t>
            </a:r>
            <a:r>
              <a:rPr lang="el-GR" dirty="0"/>
              <a:t>Μηχανική Μάθηση</a:t>
            </a:r>
          </a:p>
          <a:p>
            <a:pPr algn="ctr"/>
            <a:r>
              <a:rPr lang="el-GR" dirty="0"/>
              <a:t>Διδάσκων </a:t>
            </a:r>
            <a:r>
              <a:rPr lang="en-US" dirty="0"/>
              <a:t>: </a:t>
            </a:r>
            <a:r>
              <a:rPr lang="el-GR" dirty="0"/>
              <a:t>Βλαχάβας Ιωάννης</a:t>
            </a:r>
          </a:p>
          <a:p>
            <a:pPr algn="ctr"/>
            <a:r>
              <a:rPr lang="el-GR" dirty="0"/>
              <a:t>Παρουσίαση </a:t>
            </a:r>
            <a:r>
              <a:rPr lang="en-US" dirty="0"/>
              <a:t>: </a:t>
            </a:r>
            <a:r>
              <a:rPr lang="el-GR" dirty="0" err="1"/>
              <a:t>Κίλης</a:t>
            </a:r>
            <a:r>
              <a:rPr lang="el-GR" dirty="0"/>
              <a:t> Νικόλαος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932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B02F-E4F1-4072-927E-6B175B3A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764373"/>
            <a:ext cx="10963656" cy="1293028"/>
          </a:xfrm>
        </p:spPr>
        <p:txBody>
          <a:bodyPr/>
          <a:lstStyle/>
          <a:p>
            <a:r>
              <a:rPr lang="en-US" dirty="0"/>
              <a:t>ADVANTAGES OF AUTOML-TIME SAVING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16EA-CEF1-436B-9922-0375BC892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0150" y="1863497"/>
            <a:ext cx="4381850" cy="4906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Automatic algorithm selection.</a:t>
            </a:r>
          </a:p>
          <a:p>
            <a:pPr algn="just"/>
            <a:r>
              <a:rPr lang="en-US" dirty="0"/>
              <a:t>Comparison with Exhaustive search.</a:t>
            </a:r>
          </a:p>
          <a:p>
            <a:pPr algn="just"/>
            <a:r>
              <a:rPr lang="en-US" dirty="0"/>
              <a:t>Faster implementation (10x-100x).</a:t>
            </a:r>
          </a:p>
          <a:p>
            <a:pPr algn="just"/>
            <a:r>
              <a:rPr lang="en-US" dirty="0"/>
              <a:t>Same score.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Adaptive sampling.</a:t>
            </a:r>
          </a:p>
          <a:p>
            <a:pPr algn="just"/>
            <a:r>
              <a:rPr lang="en-US" dirty="0"/>
              <a:t>More than 50% feature reduction.</a:t>
            </a:r>
          </a:p>
          <a:p>
            <a:pPr algn="just"/>
            <a:r>
              <a:rPr lang="en-US" dirty="0"/>
              <a:t>Faster implementation.</a:t>
            </a:r>
          </a:p>
          <a:p>
            <a:pPr algn="just"/>
            <a:r>
              <a:rPr lang="en-US" dirty="0"/>
              <a:t>Same score.</a:t>
            </a:r>
          </a:p>
          <a:p>
            <a:pPr algn="just"/>
            <a:endParaRPr lang="el-G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247812-25FC-4137-A7A4-0ED08C9BC9A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46626"/>
            <a:ext cx="7810151" cy="222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E1DD00-B478-4937-A93B-901739E5BE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4937"/>
            <a:ext cx="7810151" cy="2591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85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B02F-E4F1-4072-927E-6B175B3A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764373"/>
            <a:ext cx="10963656" cy="1293028"/>
          </a:xfrm>
        </p:spPr>
        <p:txBody>
          <a:bodyPr/>
          <a:lstStyle/>
          <a:p>
            <a:r>
              <a:rPr lang="en-US" dirty="0"/>
              <a:t>ADVANTAGES OF AUTOML-EASE OF USE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16EA-CEF1-436B-9922-0375BC892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96085" y="5030483"/>
            <a:ext cx="5594605" cy="6205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Very easy to use and in only three steps.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63E013-35F3-49FF-AD82-C67BBED57733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"/>
          <a:stretch/>
        </p:blipFill>
        <p:spPr bwMode="auto">
          <a:xfrm>
            <a:off x="1" y="1894945"/>
            <a:ext cx="8814816" cy="3068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315816-DDDD-4E14-9C14-AEC69118B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06" t="2200" r="6166" b="-2200"/>
          <a:stretch/>
        </p:blipFill>
        <p:spPr>
          <a:xfrm>
            <a:off x="8814817" y="1894944"/>
            <a:ext cx="3377182" cy="31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B02F-E4F1-4072-927E-6B175B3A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764373"/>
            <a:ext cx="10963656" cy="1293028"/>
          </a:xfrm>
        </p:spPr>
        <p:txBody>
          <a:bodyPr/>
          <a:lstStyle/>
          <a:p>
            <a:r>
              <a:rPr lang="en-US" dirty="0"/>
              <a:t>DISADVANTAGES OF AUTOML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16EA-CEF1-436B-9922-0375BC892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192" y="1700785"/>
            <a:ext cx="7145207" cy="5102228"/>
          </a:xfrm>
        </p:spPr>
        <p:txBody>
          <a:bodyPr>
            <a:normAutofit lnSpcReduction="10000"/>
          </a:bodyPr>
          <a:lstStyle/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err="1"/>
              <a:t>AutoML</a:t>
            </a:r>
            <a:r>
              <a:rPr lang="en-US" dirty="0"/>
              <a:t> still needs to improve in</a:t>
            </a:r>
            <a:r>
              <a:rPr lang="el-GR" dirty="0"/>
              <a:t> </a:t>
            </a:r>
            <a:r>
              <a:rPr lang="en-US" dirty="0"/>
              <a:t>:</a:t>
            </a:r>
            <a:endParaRPr lang="el-GR" dirty="0"/>
          </a:p>
          <a:p>
            <a:pPr algn="just"/>
            <a:r>
              <a:rPr lang="en-US" dirty="0"/>
              <a:t>Speed.</a:t>
            </a:r>
          </a:p>
          <a:p>
            <a:pPr algn="just"/>
            <a:r>
              <a:rPr lang="en-US" dirty="0"/>
              <a:t>Unsupervised learning.</a:t>
            </a:r>
          </a:p>
          <a:p>
            <a:pPr algn="just"/>
            <a:r>
              <a:rPr lang="en-US" dirty="0"/>
              <a:t>Reinforcement learning (which are used in a time based environment scenario like a robot or a game).</a:t>
            </a:r>
          </a:p>
          <a:p>
            <a:pPr marL="0" indent="0" algn="just">
              <a:buNone/>
            </a:pPr>
            <a:r>
              <a:rPr lang="en-US" dirty="0"/>
              <a:t>	-Exception in reinforcement learning: </a:t>
            </a:r>
          </a:p>
          <a:p>
            <a:pPr marL="0" indent="0" algn="just">
              <a:buNone/>
            </a:pPr>
            <a:r>
              <a:rPr lang="en-US" dirty="0"/>
              <a:t> 	 Alpha zero </a:t>
            </a:r>
          </a:p>
          <a:p>
            <a:pPr marL="0" indent="0" algn="just">
              <a:buNone/>
            </a:pPr>
            <a:r>
              <a:rPr lang="en-US" dirty="0"/>
              <a:t>	(It learned its model and hyperparameters).</a:t>
            </a:r>
          </a:p>
          <a:p>
            <a:pPr algn="just"/>
            <a:r>
              <a:rPr lang="en-US" dirty="0"/>
              <a:t>Complex datatypes.</a:t>
            </a:r>
          </a:p>
          <a:p>
            <a:pPr algn="just"/>
            <a:r>
              <a:rPr lang="en-US" dirty="0"/>
              <a:t>Feature engineering (choosing features requires domain knowledge).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C967C-E2DE-4A8A-A395-37095DFD48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601" y="2057401"/>
            <a:ext cx="4762500" cy="2857500"/>
          </a:xfrm>
        </p:spPr>
      </p:pic>
    </p:spTree>
    <p:extLst>
      <p:ext uri="{BB962C8B-B14F-4D97-AF65-F5344CB8AC3E}">
        <p14:creationId xmlns:p14="http://schemas.microsoft.com/office/powerpoint/2010/main" val="232123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C557-7ECF-4A76-B27A-0D0604FD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AUTOML TOOLS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A423-5B14-4C33-B118-EAE22905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5920"/>
            <a:ext cx="10820400" cy="5148072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Auto-</a:t>
            </a:r>
            <a:r>
              <a:rPr lang="en-US" sz="2400" b="1" dirty="0" err="1"/>
              <a:t>sklearn</a:t>
            </a:r>
            <a:r>
              <a:rPr lang="en-US" sz="2400" b="1" dirty="0"/>
              <a:t> [Python].</a:t>
            </a:r>
          </a:p>
          <a:p>
            <a:pPr marL="0" indent="0">
              <a:buNone/>
            </a:pPr>
            <a:r>
              <a:rPr lang="en-US" dirty="0"/>
              <a:t>- Bayesian optimization over a fixed 3-step ML pipeline.</a:t>
            </a:r>
          </a:p>
          <a:p>
            <a:pPr marL="0" indent="0">
              <a:buNone/>
            </a:pPr>
            <a:r>
              <a:rPr lang="en-US" dirty="0"/>
              <a:t>- github.com/</a:t>
            </a:r>
            <a:r>
              <a:rPr lang="en-US" dirty="0" err="1"/>
              <a:t>automl</a:t>
            </a:r>
            <a:r>
              <a:rPr lang="en-US" dirty="0"/>
              <a:t>/auto-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r>
              <a:rPr lang="en-US" sz="2400" b="1" dirty="0"/>
              <a:t>Auto-Weka [Java].</a:t>
            </a:r>
          </a:p>
          <a:p>
            <a:pPr marL="0" indent="0">
              <a:buNone/>
            </a:pPr>
            <a:r>
              <a:rPr lang="en-US" dirty="0"/>
              <a:t>- Similar to auto-</a:t>
            </a:r>
            <a:r>
              <a:rPr lang="en-US" dirty="0" err="1"/>
              <a:t>sklearn</a:t>
            </a:r>
            <a:r>
              <a:rPr lang="en-US" dirty="0"/>
              <a:t>, but build on top of Weka.</a:t>
            </a:r>
          </a:p>
          <a:p>
            <a:pPr marL="0" indent="0">
              <a:buNone/>
            </a:pPr>
            <a:r>
              <a:rPr lang="en-US" dirty="0"/>
              <a:t>- github.com/</a:t>
            </a:r>
            <a:r>
              <a:rPr lang="en-US" dirty="0" err="1"/>
              <a:t>automl</a:t>
            </a:r>
            <a:r>
              <a:rPr lang="en-US" dirty="0"/>
              <a:t>/</a:t>
            </a:r>
            <a:r>
              <a:rPr lang="en-US" dirty="0" err="1"/>
              <a:t>autoweka</a:t>
            </a:r>
            <a:r>
              <a:rPr lang="en-US" dirty="0"/>
              <a:t>.</a:t>
            </a:r>
          </a:p>
          <a:p>
            <a:r>
              <a:rPr lang="en-US" sz="2400" b="1" dirty="0"/>
              <a:t>TPOT [Python].</a:t>
            </a:r>
          </a:p>
          <a:p>
            <a:pPr marL="0" indent="0">
              <a:buNone/>
            </a:pPr>
            <a:r>
              <a:rPr lang="en-US" dirty="0"/>
              <a:t>- Genetic programming over a configurable ML pipeline.</a:t>
            </a:r>
          </a:p>
          <a:p>
            <a:pPr marL="0" indent="0">
              <a:buNone/>
            </a:pPr>
            <a:r>
              <a:rPr lang="en-US" dirty="0"/>
              <a:t>- github.com/</a:t>
            </a:r>
            <a:r>
              <a:rPr lang="en-US" dirty="0" err="1"/>
              <a:t>EpistasisLab</a:t>
            </a:r>
            <a:r>
              <a:rPr lang="en-US" dirty="0"/>
              <a:t>/</a:t>
            </a:r>
            <a:r>
              <a:rPr lang="en-US" dirty="0" err="1"/>
              <a:t>tpot</a:t>
            </a:r>
            <a:r>
              <a:rPr lang="en-US" dirty="0"/>
              <a:t>.</a:t>
            </a:r>
          </a:p>
          <a:p>
            <a:r>
              <a:rPr lang="en-US" sz="2400" b="1" dirty="0"/>
              <a:t>H2O.ai </a:t>
            </a:r>
            <a:r>
              <a:rPr lang="en-US" sz="2400" b="1" dirty="0" err="1"/>
              <a:t>AutoML</a:t>
            </a:r>
            <a:r>
              <a:rPr lang="en-US" sz="2400" b="1" dirty="0"/>
              <a:t> [Java w/ Python, Scala &amp; R APIs and web GUI].</a:t>
            </a:r>
          </a:p>
          <a:p>
            <a:pPr marL="0" indent="0">
              <a:buNone/>
            </a:pPr>
            <a:r>
              <a:rPr lang="en-US" dirty="0"/>
              <a:t>- Basic data prep w/ mix of grid and random search over ML algorithms.</a:t>
            </a:r>
          </a:p>
          <a:p>
            <a:pPr marL="0" indent="0">
              <a:buNone/>
            </a:pPr>
            <a:r>
              <a:rPr lang="en-US" dirty="0"/>
              <a:t>- github.com/h2oai/h2o-3.</a:t>
            </a:r>
          </a:p>
          <a:p>
            <a:r>
              <a:rPr lang="en-US" sz="2400" b="1" dirty="0" err="1"/>
              <a:t>Devol</a:t>
            </a:r>
            <a:r>
              <a:rPr lang="en-US" sz="2400" b="1" dirty="0"/>
              <a:t> [Python].</a:t>
            </a:r>
          </a:p>
          <a:p>
            <a:pPr marL="0" indent="0">
              <a:buNone/>
            </a:pPr>
            <a:r>
              <a:rPr lang="en-US" dirty="0"/>
              <a:t>- Deep learning architecture search via genetic programming.</a:t>
            </a:r>
          </a:p>
          <a:p>
            <a:pPr marL="0" indent="0">
              <a:buNone/>
            </a:pPr>
            <a:r>
              <a:rPr lang="en-US" dirty="0"/>
              <a:t>- github.com/</a:t>
            </a:r>
            <a:r>
              <a:rPr lang="en-US" dirty="0" err="1"/>
              <a:t>joeddav</a:t>
            </a:r>
            <a:r>
              <a:rPr lang="en-US" dirty="0"/>
              <a:t>/</a:t>
            </a:r>
            <a:r>
              <a:rPr lang="en-US" dirty="0" err="1"/>
              <a:t>devol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082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C557-7ECF-4A76-B27A-0D0604FD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AUTOML TOOLS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A423-5B14-4C33-B118-EAE22905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5920"/>
            <a:ext cx="10820400" cy="514807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DataRobot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dirty="0"/>
              <a:t>- Web-based interface.</a:t>
            </a:r>
          </a:p>
          <a:p>
            <a:pPr marL="0" indent="0">
              <a:buNone/>
            </a:pPr>
            <a:r>
              <a:rPr lang="en-US" dirty="0"/>
              <a:t>- Fixed search over thousands of ML pipelines.</a:t>
            </a:r>
          </a:p>
          <a:p>
            <a:r>
              <a:rPr lang="en-US" b="1" dirty="0"/>
              <a:t>H2O.ai Driverless AI.</a:t>
            </a:r>
          </a:p>
          <a:p>
            <a:pPr marL="0" indent="0">
              <a:buNone/>
            </a:pPr>
            <a:r>
              <a:rPr lang="en-US" dirty="0"/>
              <a:t>- Web-based interface.</a:t>
            </a:r>
          </a:p>
          <a:p>
            <a:pPr marL="0" indent="0">
              <a:buNone/>
            </a:pPr>
            <a:r>
              <a:rPr lang="en-US" dirty="0"/>
              <a:t>- H2O.ai </a:t>
            </a:r>
            <a:r>
              <a:rPr lang="en-US" dirty="0" err="1"/>
              <a:t>AutoML</a:t>
            </a:r>
            <a:r>
              <a:rPr lang="en-US" dirty="0"/>
              <a:t> + better feature construction.</a:t>
            </a:r>
          </a:p>
          <a:p>
            <a:r>
              <a:rPr lang="en-US" b="1" dirty="0"/>
              <a:t>Google </a:t>
            </a:r>
            <a:r>
              <a:rPr lang="en-US" b="1" dirty="0" err="1"/>
              <a:t>AutoML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dirty="0"/>
              <a:t>- Integrated in the Google Cloud Compute platform.</a:t>
            </a:r>
          </a:p>
          <a:p>
            <a:pPr marL="0" indent="0">
              <a:buNone/>
            </a:pPr>
            <a:r>
              <a:rPr lang="en-US" dirty="0"/>
              <a:t>- DNN architecture search.</a:t>
            </a:r>
          </a:p>
          <a:p>
            <a:r>
              <a:rPr lang="en-US" b="1" dirty="0"/>
              <a:t>SAS Factory Miner.</a:t>
            </a:r>
          </a:p>
          <a:p>
            <a:pPr marL="0" indent="0">
              <a:buNone/>
            </a:pPr>
            <a:r>
              <a:rPr lang="en-US" dirty="0"/>
              <a:t>- Fixed search over a handful of ML methods.</a:t>
            </a:r>
          </a:p>
          <a:p>
            <a:r>
              <a:rPr lang="en-US" b="1" dirty="0"/>
              <a:t>IBM SPSS Modeler.</a:t>
            </a:r>
          </a:p>
          <a:p>
            <a:pPr marL="0" indent="0">
              <a:buNone/>
            </a:pPr>
            <a:r>
              <a:rPr lang="en-US" dirty="0"/>
              <a:t>- Basic automated data preparation and ML modeling.</a:t>
            </a:r>
          </a:p>
        </p:txBody>
      </p:sp>
    </p:spTree>
    <p:extLst>
      <p:ext uri="{BB962C8B-B14F-4D97-AF65-F5344CB8AC3E}">
        <p14:creationId xmlns:p14="http://schemas.microsoft.com/office/powerpoint/2010/main" val="226802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C557-7ECF-4A76-B27A-0D0604FD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AUTOML IN THE NEAR FUTURE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A423-5B14-4C33-B118-EAE22905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3153"/>
            <a:ext cx="12116499" cy="5102352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err="1"/>
              <a:t>AutoML</a:t>
            </a:r>
            <a:r>
              <a:rPr lang="el-GR" sz="8000" b="1" dirty="0"/>
              <a:t> </a:t>
            </a:r>
            <a:r>
              <a:rPr lang="en-US" sz="8000" b="1" dirty="0"/>
              <a:t>will also handle most of the data cleaning process.</a:t>
            </a:r>
          </a:p>
          <a:p>
            <a:pPr marL="0" indent="0">
              <a:buNone/>
            </a:pPr>
            <a:r>
              <a:rPr lang="en-US" sz="8000" dirty="0"/>
              <a:t>-Unstructured data → tabular data ready for analysis</a:t>
            </a:r>
          </a:p>
          <a:p>
            <a:pPr marL="0" indent="0">
              <a:buNone/>
            </a:pPr>
            <a:r>
              <a:rPr lang="en-US" sz="8000" dirty="0"/>
              <a:t>-Capture &amp; automate human approaches to data cleaning</a:t>
            </a:r>
            <a:endParaRPr lang="el-GR" sz="8000" dirty="0"/>
          </a:p>
          <a:p>
            <a:r>
              <a:rPr lang="en-US" sz="8000" b="1" dirty="0" err="1"/>
              <a:t>AutoML</a:t>
            </a:r>
            <a:r>
              <a:rPr lang="el-GR" sz="8000" b="1" dirty="0"/>
              <a:t> </a:t>
            </a:r>
            <a:r>
              <a:rPr lang="en-US" sz="8000" b="1" dirty="0"/>
              <a:t>will vastly improve Deep Learning.</a:t>
            </a:r>
          </a:p>
          <a:p>
            <a:pPr marL="0" indent="0">
              <a:buNone/>
            </a:pPr>
            <a:r>
              <a:rPr lang="en-US" sz="8000" dirty="0"/>
              <a:t>-Automated DNN architecture design</a:t>
            </a:r>
          </a:p>
          <a:p>
            <a:pPr marL="0" indent="0">
              <a:buNone/>
            </a:pPr>
            <a:r>
              <a:rPr lang="en-US" sz="8000" dirty="0"/>
              <a:t>-Automated preprocessing of data prior to modeling</a:t>
            </a:r>
            <a:endParaRPr lang="el-GR" sz="8000" dirty="0"/>
          </a:p>
          <a:p>
            <a:r>
              <a:rPr lang="en-US" sz="8000" b="1" dirty="0" err="1"/>
              <a:t>AutoML</a:t>
            </a:r>
            <a:r>
              <a:rPr lang="el-GR" sz="8000" b="1" dirty="0"/>
              <a:t> </a:t>
            </a:r>
            <a:r>
              <a:rPr lang="en-US" sz="8000" b="1" dirty="0"/>
              <a:t>will scale to large datasets.</a:t>
            </a:r>
          </a:p>
          <a:p>
            <a:pPr marL="0" indent="0">
              <a:buNone/>
            </a:pPr>
            <a:r>
              <a:rPr lang="en-US" sz="8000" dirty="0"/>
              <a:t>-Most </a:t>
            </a:r>
            <a:r>
              <a:rPr lang="en-US" sz="8000" dirty="0" err="1"/>
              <a:t>AutoML</a:t>
            </a:r>
            <a:r>
              <a:rPr lang="en-US" sz="8000" dirty="0"/>
              <a:t> tools are very slow on “Big Data”</a:t>
            </a:r>
          </a:p>
          <a:p>
            <a:pPr marL="0" indent="0">
              <a:buNone/>
            </a:pPr>
            <a:r>
              <a:rPr lang="en-US" sz="8000" dirty="0"/>
              <a:t>-Spark, </a:t>
            </a:r>
            <a:r>
              <a:rPr lang="en-US" sz="8000" dirty="0" err="1"/>
              <a:t>Dask</a:t>
            </a:r>
            <a:r>
              <a:rPr lang="en-US" sz="8000" dirty="0"/>
              <a:t>, TensorFlow, etc. will help bring </a:t>
            </a:r>
            <a:r>
              <a:rPr lang="en-US" sz="8000" dirty="0" err="1"/>
              <a:t>AutoML</a:t>
            </a:r>
            <a:r>
              <a:rPr lang="en-US" sz="8000" dirty="0"/>
              <a:t> to scale</a:t>
            </a:r>
          </a:p>
          <a:p>
            <a:pPr marL="0" indent="0">
              <a:buNone/>
            </a:pPr>
            <a:r>
              <a:rPr lang="en-US" sz="8000" dirty="0"/>
              <a:t>-H2O </a:t>
            </a:r>
            <a:r>
              <a:rPr lang="en-US" sz="8000" dirty="0" err="1"/>
              <a:t>AutoML</a:t>
            </a:r>
            <a:r>
              <a:rPr lang="en-US" sz="8000" dirty="0"/>
              <a:t> &amp; TPOT on </a:t>
            </a:r>
            <a:r>
              <a:rPr lang="en-US" sz="8000" dirty="0" err="1"/>
              <a:t>Dask</a:t>
            </a:r>
            <a:r>
              <a:rPr lang="en-US" sz="8000" dirty="0"/>
              <a:t> already show promise for scalability</a:t>
            </a:r>
            <a:endParaRPr lang="el-GR" sz="8000" dirty="0"/>
          </a:p>
          <a:p>
            <a:r>
              <a:rPr lang="en-US" sz="8000" b="1" dirty="0" err="1"/>
              <a:t>AutoML</a:t>
            </a:r>
            <a:r>
              <a:rPr lang="el-GR" sz="8000" b="1" dirty="0"/>
              <a:t> </a:t>
            </a:r>
            <a:r>
              <a:rPr lang="en-US" sz="8000" b="1" dirty="0"/>
              <a:t>will become human-competitive.</a:t>
            </a:r>
          </a:p>
          <a:p>
            <a:pPr marL="0" indent="0">
              <a:buNone/>
            </a:pPr>
            <a:r>
              <a:rPr lang="en-US" sz="8000" dirty="0"/>
              <a:t>-Already human-competitive on several Kaggle challenges (top 10% of entries)</a:t>
            </a:r>
          </a:p>
          <a:p>
            <a:pPr marL="0" indent="0">
              <a:buNone/>
            </a:pPr>
            <a:r>
              <a:rPr lang="en-US" sz="8000" dirty="0"/>
              <a:t>-Already human-competitive in DNN architecture design (Google </a:t>
            </a:r>
            <a:r>
              <a:rPr lang="en-US" sz="8000" dirty="0" err="1"/>
              <a:t>AutoML</a:t>
            </a:r>
            <a:r>
              <a:rPr lang="en-US" sz="8000" dirty="0"/>
              <a:t>)</a:t>
            </a:r>
            <a:endParaRPr lang="el-GR" sz="8000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936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C557-7ECF-4A76-B27A-0D0604FD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AUTOML IN THE FUTURE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A423-5B14-4C33-B118-EAE22905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9743"/>
            <a:ext cx="12192000" cy="5138257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AutoML</a:t>
            </a:r>
            <a:r>
              <a:rPr lang="el-GR" sz="2000" b="1" dirty="0"/>
              <a:t> </a:t>
            </a:r>
            <a:r>
              <a:rPr lang="en-US" sz="2000" b="1" dirty="0"/>
              <a:t>will transform the practice of data science as we know it.</a:t>
            </a:r>
          </a:p>
          <a:p>
            <a:pPr marL="0" indent="0">
              <a:buNone/>
            </a:pPr>
            <a:r>
              <a:rPr lang="en-US" sz="2000" dirty="0"/>
              <a:t>-“Data Science Assistant” → Junior Data Scientist level</a:t>
            </a:r>
          </a:p>
          <a:p>
            <a:pPr marL="0" indent="0">
              <a:buNone/>
            </a:pPr>
            <a:r>
              <a:rPr lang="en-US" sz="2000" dirty="0"/>
              <a:t>-Less focus on choosing the right ML workflow</a:t>
            </a:r>
          </a:p>
          <a:p>
            <a:pPr marL="0" indent="0">
              <a:buNone/>
            </a:pPr>
            <a:r>
              <a:rPr lang="en-US" sz="2000" dirty="0"/>
              <a:t>-More focus on posing the right questions, collecting &amp; curating the right data, and “thinking like a data scientist”</a:t>
            </a:r>
            <a:endParaRPr lang="el-GR" sz="2000" dirty="0"/>
          </a:p>
          <a:p>
            <a:r>
              <a:rPr lang="en-US" sz="2000" b="1" dirty="0" err="1"/>
              <a:t>AutoML</a:t>
            </a:r>
            <a:r>
              <a:rPr lang="el-GR" sz="2000" b="1" dirty="0"/>
              <a:t> </a:t>
            </a:r>
            <a:r>
              <a:rPr lang="en-US" sz="2000" b="1" dirty="0"/>
              <a:t>will become productized.</a:t>
            </a:r>
          </a:p>
          <a:p>
            <a:pPr marL="0" indent="0">
              <a:buNone/>
            </a:pPr>
            <a:r>
              <a:rPr lang="en-US" sz="2000" dirty="0"/>
              <a:t>-“Siri, set an alarm for 6am” → “Siri, set an alarm for the best time for me to wake up”</a:t>
            </a:r>
          </a:p>
          <a:p>
            <a:pPr marL="0" indent="0">
              <a:buNone/>
            </a:pPr>
            <a:r>
              <a:rPr lang="en-US" sz="2000" dirty="0"/>
              <a:t>-“Siri, [given my personal medical history] should I worry about this rash on my face?”</a:t>
            </a:r>
            <a:endParaRPr lang="el-GR" sz="2000" dirty="0"/>
          </a:p>
          <a:p>
            <a:r>
              <a:rPr lang="en-US" sz="2000" b="1" dirty="0" err="1"/>
              <a:t>AutoML</a:t>
            </a:r>
            <a:r>
              <a:rPr lang="el-GR" sz="2000" b="1" dirty="0"/>
              <a:t> </a:t>
            </a:r>
            <a:r>
              <a:rPr lang="en-US" sz="2000" b="1" dirty="0"/>
              <a:t>is only a small part of a greater meta-learning movement.</a:t>
            </a:r>
          </a:p>
          <a:p>
            <a:pPr marL="0" indent="0">
              <a:buNone/>
            </a:pPr>
            <a:r>
              <a:rPr lang="en-US" sz="2000" dirty="0"/>
              <a:t>-Computer programming is focused on automating rote tasks</a:t>
            </a:r>
          </a:p>
          <a:p>
            <a:pPr marL="0" indent="0">
              <a:buNone/>
            </a:pPr>
            <a:r>
              <a:rPr lang="en-US" sz="2000" dirty="0"/>
              <a:t>-Machine learning is focused on automating the automation of rote tasks</a:t>
            </a:r>
          </a:p>
          <a:p>
            <a:pPr marL="0" indent="0">
              <a:buNone/>
            </a:pPr>
            <a:r>
              <a:rPr lang="en-US" sz="2000" dirty="0"/>
              <a:t>-Meta-learning is focused on automating</a:t>
            </a:r>
            <a:r>
              <a:rPr lang="en-US" sz="2000" i="1" dirty="0"/>
              <a:t> the </a:t>
            </a:r>
            <a:r>
              <a:rPr lang="en-US" sz="2000" dirty="0"/>
              <a:t>automation</a:t>
            </a:r>
            <a:r>
              <a:rPr lang="en-US" sz="2000" i="1" dirty="0"/>
              <a:t> of </a:t>
            </a:r>
            <a:r>
              <a:rPr lang="en-US" sz="2000" dirty="0"/>
              <a:t>automation</a:t>
            </a:r>
          </a:p>
          <a:p>
            <a:pPr marL="457200" lvl="1" indent="0">
              <a:buNone/>
            </a:pPr>
            <a:r>
              <a:rPr lang="en-US" dirty="0"/>
              <a:t>-i.e., enabling the machine to learn how</a:t>
            </a:r>
            <a:r>
              <a:rPr lang="el-GR" dirty="0"/>
              <a:t> </a:t>
            </a:r>
            <a:r>
              <a:rPr lang="en-US" dirty="0"/>
              <a:t>to learn in the best way possible</a:t>
            </a:r>
            <a:endParaRPr lang="el-GR" dirty="0"/>
          </a:p>
          <a:p>
            <a:pPr lvl="1"/>
            <a:endParaRPr lang="el-GR" dirty="0"/>
          </a:p>
          <a:p>
            <a:endParaRPr lang="el-GR" dirty="0"/>
          </a:p>
          <a:p>
            <a:pPr marL="0" indent="0">
              <a:buNone/>
            </a:pPr>
            <a:endParaRPr lang="el-GR" sz="5600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5200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23FACA-1EE6-408A-8EFD-D32CE8D1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47" y="2419414"/>
            <a:ext cx="4971504" cy="43518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931277-D821-4779-9852-39BCD6536A30}"/>
              </a:ext>
            </a:extLst>
          </p:cNvPr>
          <p:cNvSpPr/>
          <p:nvPr/>
        </p:nvSpPr>
        <p:spPr>
          <a:xfrm>
            <a:off x="3875679" y="1957749"/>
            <a:ext cx="4440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Thank you for your attention!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9686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8AF3-C273-4874-BF42-D98E29D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B594-BC16-4878-A86E-9DF6470FC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2194560"/>
            <a:ext cx="11204448" cy="40241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Motivation.</a:t>
            </a:r>
          </a:p>
          <a:p>
            <a:pPr algn="just"/>
            <a:r>
              <a:rPr lang="en-US" dirty="0"/>
              <a:t>Early days of Automated ML.</a:t>
            </a:r>
          </a:p>
          <a:p>
            <a:pPr algn="just"/>
            <a:r>
              <a:rPr lang="en-US" dirty="0"/>
              <a:t>Larger search space and smarter optimization.</a:t>
            </a:r>
          </a:p>
          <a:p>
            <a:pPr algn="just"/>
            <a:r>
              <a:rPr lang="en-US" dirty="0"/>
              <a:t>Advantages &amp; disadvantages of Automated ML.</a:t>
            </a:r>
          </a:p>
          <a:p>
            <a:pPr algn="just"/>
            <a:r>
              <a:rPr lang="en-US" dirty="0"/>
              <a:t>Open source &amp; commercial ML tools.</a:t>
            </a:r>
          </a:p>
          <a:p>
            <a:pPr algn="just"/>
            <a:r>
              <a:rPr lang="en-US" dirty="0"/>
              <a:t>Future of Automated ML.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1540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8AF3-C273-4874-BF42-D98E29D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B594-BC16-4878-A86E-9DF6470FC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2194560"/>
            <a:ext cx="11204448" cy="40241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Data scientists are given a dataset and a certain task to fulfill, via a tuned model.</a:t>
            </a:r>
          </a:p>
          <a:p>
            <a:pPr algn="just"/>
            <a:r>
              <a:rPr lang="en-US" dirty="0"/>
              <a:t>Large number of candidate models for each prediction task.</a:t>
            </a:r>
          </a:p>
          <a:p>
            <a:pPr algn="just"/>
            <a:r>
              <a:rPr lang="en-US" dirty="0"/>
              <a:t>Each model has several hyper-parameters that need to be tuned.</a:t>
            </a:r>
          </a:p>
          <a:p>
            <a:pPr algn="just"/>
            <a:r>
              <a:rPr lang="en-US" dirty="0"/>
              <a:t>Large number of features, where it is not clear which ones are relevant.</a:t>
            </a:r>
          </a:p>
          <a:p>
            <a:pPr algn="just"/>
            <a:r>
              <a:rPr lang="en-US" dirty="0"/>
              <a:t>Model should generalize well to unseen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Laborious.</a:t>
            </a:r>
          </a:p>
          <a:p>
            <a:pPr algn="just"/>
            <a:r>
              <a:rPr lang="en-US" dirty="0"/>
              <a:t>Time-consuming.</a:t>
            </a:r>
          </a:p>
          <a:p>
            <a:pPr algn="just"/>
            <a:r>
              <a:rPr lang="en-US" dirty="0"/>
              <a:t>Resource intensive (high cost).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0690C-4C7E-4551-9CB3-B7A88733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73" y="4612769"/>
            <a:ext cx="63150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8AF3-C273-4874-BF42-D98E29D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l-GR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4C370E77-233C-4A41-9A16-803CC83BB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754" y="1746250"/>
            <a:ext cx="9116485" cy="3667402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5ABD405-CA00-40C9-A462-195B1183DBD5}"/>
              </a:ext>
            </a:extLst>
          </p:cNvPr>
          <p:cNvSpPr/>
          <p:nvPr/>
        </p:nvSpPr>
        <p:spPr>
          <a:xfrm>
            <a:off x="3624808" y="5413652"/>
            <a:ext cx="4942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End to end Machine Learning pipeline</a:t>
            </a:r>
            <a:endParaRPr lang="el-GR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DE45A6-4AE9-45E7-9427-ACAB851D0731}"/>
              </a:ext>
            </a:extLst>
          </p:cNvPr>
          <p:cNvSpPr/>
          <p:nvPr/>
        </p:nvSpPr>
        <p:spPr>
          <a:xfrm>
            <a:off x="-2" y="5842337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medium-content-serif-font"/>
              </a:rPr>
              <a:t>Modelling and Deployment automated.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medium-content-serif-font"/>
              </a:rPr>
              <a:t>Expert can focus on the problem definition, data understanding.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medium-content-serif-font"/>
              </a:rPr>
              <a:t>Results of same or greater accuracy in lesser time and computational expense.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66817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B02F-E4F1-4072-927E-6B175B3A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696" y="764373"/>
            <a:ext cx="7684702" cy="1293028"/>
          </a:xfrm>
        </p:spPr>
        <p:txBody>
          <a:bodyPr/>
          <a:lstStyle/>
          <a:p>
            <a:r>
              <a:rPr lang="en-US" dirty="0"/>
              <a:t>EARLY DAYS OF AUTOML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16EA-CEF1-436B-9922-0375BC892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0567" y="1700785"/>
            <a:ext cx="5279831" cy="51022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Traditional ML still requires a lot of manual programming.</a:t>
            </a:r>
          </a:p>
          <a:p>
            <a:r>
              <a:rPr lang="en-US" dirty="0"/>
              <a:t>Almost always after reaching Model Validation, we have to go back and repeat the whole procedure, because  we are not satisfied.</a:t>
            </a:r>
          </a:p>
          <a:p>
            <a:endParaRPr lang="en-US" dirty="0"/>
          </a:p>
          <a:p>
            <a:r>
              <a:rPr lang="en-US" dirty="0"/>
              <a:t>Focus on parameter optimization and sometimes model selection.</a:t>
            </a:r>
          </a:p>
          <a:p>
            <a:r>
              <a:rPr lang="en-US" dirty="0"/>
              <a:t>Grid search and Random search were mostly used. </a:t>
            </a:r>
          </a:p>
          <a:p>
            <a:endParaRPr lang="en-US" dirty="0"/>
          </a:p>
          <a:p>
            <a:r>
              <a:rPr lang="en-US" dirty="0"/>
              <a:t>Nowadays, we would call these processes hyperparameter tuning and not </a:t>
            </a:r>
            <a:r>
              <a:rPr lang="en-US" dirty="0" err="1"/>
              <a:t>AutoML</a:t>
            </a:r>
            <a:r>
              <a:rPr lang="en-US" dirty="0"/>
              <a:t>.</a:t>
            </a:r>
          </a:p>
          <a:p>
            <a:r>
              <a:rPr lang="en-US" dirty="0" err="1"/>
              <a:t>AutoML</a:t>
            </a:r>
            <a:r>
              <a:rPr lang="en-US" dirty="0"/>
              <a:t> strictly defined, is the entire pipeline automated.</a:t>
            </a:r>
            <a:endParaRPr lang="el-G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08E1B-3737-42F6-BE9A-633FBA05AAFB}"/>
              </a:ext>
            </a:extLst>
          </p:cNvPr>
          <p:cNvSpPr/>
          <p:nvPr/>
        </p:nvSpPr>
        <p:spPr>
          <a:xfrm>
            <a:off x="0" y="5996226"/>
            <a:ext cx="65040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l-GR" dirty="0"/>
          </a:p>
          <a:p>
            <a:r>
              <a:rPr lang="en-US" sz="1600" dirty="0"/>
              <a:t>Image source: R. Olson e</a:t>
            </a:r>
            <a:r>
              <a:rPr lang="en-US" sz="1600" i="1" dirty="0"/>
              <a:t>t. al.</a:t>
            </a:r>
            <a:r>
              <a:rPr lang="en-US" sz="1600" dirty="0"/>
              <a:t>(2016) “Evaluation of a Tree-based Pipeline Optimization Tool for Automating Data Science.”</a:t>
            </a:r>
            <a:endParaRPr lang="el-GR" sz="1400" dirty="0"/>
          </a:p>
        </p:txBody>
      </p:sp>
      <p:pic>
        <p:nvPicPr>
          <p:cNvPr id="9" name="Content Placeholder 11">
            <a:extLst>
              <a:ext uri="{FF2B5EF4-FFF2-40B4-BE49-F238E27FC236}">
                <a16:creationId xmlns:a16="http://schemas.microsoft.com/office/drawing/2014/main" id="{566D26C9-68E5-46FE-B4DF-21118B44B5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602" y="1737361"/>
            <a:ext cx="6748966" cy="4507991"/>
          </a:xfrm>
        </p:spPr>
      </p:pic>
    </p:spTree>
    <p:extLst>
      <p:ext uri="{BB962C8B-B14F-4D97-AF65-F5344CB8AC3E}">
        <p14:creationId xmlns:p14="http://schemas.microsoft.com/office/powerpoint/2010/main" val="279747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C557-7ECF-4A76-B27A-0D0604FD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64373"/>
            <a:ext cx="9677400" cy="1293028"/>
          </a:xfrm>
        </p:spPr>
        <p:txBody>
          <a:bodyPr/>
          <a:lstStyle/>
          <a:p>
            <a:r>
              <a:rPr lang="en-US" dirty="0"/>
              <a:t>LARGER SEARCH SPACES REQUIRE SMARTER OPTIMIZATION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A423-5B14-4C33-B118-EAE22905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6" y="2057401"/>
            <a:ext cx="3553227" cy="2393441"/>
          </a:xfrm>
        </p:spPr>
        <p:txBody>
          <a:bodyPr/>
          <a:lstStyle/>
          <a:p>
            <a:r>
              <a:rPr lang="en-US" dirty="0"/>
              <a:t>Meta learning.</a:t>
            </a:r>
          </a:p>
          <a:p>
            <a:r>
              <a:rPr lang="en-US" dirty="0"/>
              <a:t>Bayesian optimization.</a:t>
            </a:r>
          </a:p>
          <a:p>
            <a:r>
              <a:rPr lang="en-US" dirty="0"/>
              <a:t>Genetic programming.</a:t>
            </a:r>
          </a:p>
          <a:p>
            <a:r>
              <a:rPr lang="en-US" dirty="0"/>
              <a:t>Multi-armed bandit.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EA7EF-92E0-49F2-A25B-BB16BC041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7" t="4014" r="7589" b="3021"/>
          <a:stretch/>
        </p:blipFill>
        <p:spPr>
          <a:xfrm>
            <a:off x="5897880" y="2057402"/>
            <a:ext cx="5608320" cy="41612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EF3D8B-3112-487A-8155-5EF60BF84B1F}"/>
              </a:ext>
            </a:extLst>
          </p:cNvPr>
          <p:cNvSpPr/>
          <p:nvPr/>
        </p:nvSpPr>
        <p:spPr>
          <a:xfrm>
            <a:off x="5654040" y="621868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Image source: R. Olson &amp; W. La Cava </a:t>
            </a:r>
            <a:r>
              <a:rPr lang="en-US" sz="1600" i="1" dirty="0">
                <a:latin typeface="Calibri" panose="020F0502020204030204" pitchFamily="34" charset="0"/>
              </a:rPr>
              <a:t>et. al.</a:t>
            </a:r>
            <a:r>
              <a:rPr lang="en-US" sz="1600" dirty="0">
                <a:latin typeface="Calibri" panose="020F0502020204030204" pitchFamily="34" charset="0"/>
              </a:rPr>
              <a:t>(2017) “Data-driven advice for applying machine learning to bioinformatics problems.”</a:t>
            </a:r>
            <a:endParaRPr lang="el-G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66248-08F5-44D6-BCAD-CF34C4AA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014540"/>
            <a:ext cx="557784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2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B02F-E4F1-4072-927E-6B175B3A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184" y="764373"/>
            <a:ext cx="8891016" cy="1293028"/>
          </a:xfrm>
        </p:spPr>
        <p:txBody>
          <a:bodyPr/>
          <a:lstStyle/>
          <a:p>
            <a:r>
              <a:rPr lang="en-US" dirty="0"/>
              <a:t>ADVANTAGES OF AUTOML-TUNING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16EA-CEF1-436B-9922-0375BC892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3795" y="1700785"/>
            <a:ext cx="5796603" cy="5102228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US" dirty="0"/>
              <a:t>From </a:t>
            </a:r>
            <a:r>
              <a:rPr lang="en-US" dirty="0" err="1"/>
              <a:t>scikit</a:t>
            </a:r>
            <a:r>
              <a:rPr lang="en-US" dirty="0"/>
              <a:t>-learn examine 13 algorithms having their default parameters and compare them to tuned versions of the same algorithms (grid search, random search etc.) and note the average improvement in performance.</a:t>
            </a:r>
          </a:p>
          <a:p>
            <a:pPr marL="285750" indent="-285750" algn="just"/>
            <a:r>
              <a:rPr lang="en-US" dirty="0"/>
              <a:t>Y-axis : algorithms in 165 datasets.</a:t>
            </a:r>
          </a:p>
          <a:p>
            <a:pPr marL="285750" indent="-285750" algn="just"/>
            <a:r>
              <a:rPr lang="en-US" dirty="0"/>
              <a:t>X-axis : distribution of improvement in performance.</a:t>
            </a:r>
          </a:p>
          <a:p>
            <a:pPr marL="285750" indent="-285750" algn="just"/>
            <a:r>
              <a:rPr lang="en-US" dirty="0"/>
              <a:t>Average = 5 % improvement.</a:t>
            </a:r>
          </a:p>
          <a:p>
            <a:pPr marL="285750" indent="-285750" algn="just"/>
            <a:r>
              <a:rPr lang="en-US" dirty="0"/>
              <a:t>Always tune and don’t rely in default parameters.</a:t>
            </a:r>
          </a:p>
          <a:p>
            <a:pPr marL="285750" indent="-285750" algn="just"/>
            <a:r>
              <a:rPr lang="en-US" dirty="0" err="1"/>
              <a:t>AutoML</a:t>
            </a:r>
            <a:r>
              <a:rPr lang="en-US" dirty="0"/>
              <a:t> handles that for you!</a:t>
            </a:r>
          </a:p>
          <a:p>
            <a:endParaRPr lang="el-GR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233F3CFB-C9E0-4CAC-BBB5-CE85273B0F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456" t="14785" r="16487"/>
          <a:stretch/>
        </p:blipFill>
        <p:spPr>
          <a:xfrm>
            <a:off x="81601" y="1700784"/>
            <a:ext cx="6232194" cy="451745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108E1B-3737-42F6-BE9A-633FBA05AAFB}"/>
              </a:ext>
            </a:extLst>
          </p:cNvPr>
          <p:cNvSpPr/>
          <p:nvPr/>
        </p:nvSpPr>
        <p:spPr>
          <a:xfrm>
            <a:off x="149698" y="621823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Image source: R. Olson &amp; W. La Cava </a:t>
            </a:r>
            <a:r>
              <a:rPr lang="en-US" sz="1600" i="1" dirty="0">
                <a:latin typeface="Calibri" panose="020F0502020204030204" pitchFamily="34" charset="0"/>
              </a:rPr>
              <a:t>et. al.</a:t>
            </a:r>
            <a:r>
              <a:rPr lang="en-US" sz="1600" dirty="0">
                <a:latin typeface="Calibri" panose="020F0502020204030204" pitchFamily="34" charset="0"/>
              </a:rPr>
              <a:t>(2017) “Data-driven advice for applying machine learning to bioinformatics problems.”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58589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B02F-E4F1-4072-927E-6B175B3A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764373"/>
            <a:ext cx="10963656" cy="1293028"/>
          </a:xfrm>
        </p:spPr>
        <p:txBody>
          <a:bodyPr/>
          <a:lstStyle/>
          <a:p>
            <a:r>
              <a:rPr lang="en-US" dirty="0"/>
              <a:t>ADVANTAGES OF AUTOML-PERFORMANCE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16EA-CEF1-436B-9922-0375BC892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2803" y="1700785"/>
            <a:ext cx="5407595" cy="5102228"/>
          </a:xfrm>
        </p:spPr>
        <p:txBody>
          <a:bodyPr>
            <a:normAutofit lnSpcReduction="10000"/>
          </a:bodyPr>
          <a:lstStyle/>
          <a:p>
            <a:pPr marL="285750" indent="-285750" algn="just"/>
            <a:r>
              <a:rPr lang="en-US" dirty="0"/>
              <a:t>For the same dataset, tune the algorithms and note which ones outperform the others. </a:t>
            </a:r>
          </a:p>
          <a:p>
            <a:pPr marL="285750" indent="-285750" algn="just"/>
            <a:r>
              <a:rPr lang="en-US" dirty="0"/>
              <a:t>What percentages of the datasets on the left algorithms outperform the bottom ones.</a:t>
            </a:r>
          </a:p>
          <a:p>
            <a:pPr marL="285750" indent="-285750" algn="just"/>
            <a:r>
              <a:rPr lang="en-US" dirty="0"/>
              <a:t>Note that some algorithms generally dominate the others, but in a small amount of datasets, they get outperformed. So there is no best algorithm for every problem.</a:t>
            </a:r>
          </a:p>
          <a:p>
            <a:pPr marL="285750" indent="-285750" algn="just"/>
            <a:r>
              <a:rPr lang="en-US" dirty="0"/>
              <a:t>Human bias towards certain algorithms may not always be correct.</a:t>
            </a:r>
          </a:p>
          <a:p>
            <a:pPr marL="285750" indent="-285750" algn="just"/>
            <a:r>
              <a:rPr lang="en-US" dirty="0" err="1"/>
              <a:t>AutoML</a:t>
            </a:r>
            <a:r>
              <a:rPr lang="en-US" dirty="0"/>
              <a:t> handles that for you!</a:t>
            </a:r>
          </a:p>
          <a:p>
            <a:endParaRPr lang="el-G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08E1B-3737-42F6-BE9A-633FBA05AAFB}"/>
              </a:ext>
            </a:extLst>
          </p:cNvPr>
          <p:cNvSpPr/>
          <p:nvPr/>
        </p:nvSpPr>
        <p:spPr>
          <a:xfrm>
            <a:off x="287467" y="621823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Image source: R. Olson &amp; W. La Cava </a:t>
            </a:r>
            <a:r>
              <a:rPr lang="en-US" sz="1600" i="1" dirty="0">
                <a:latin typeface="Calibri" panose="020F0502020204030204" pitchFamily="34" charset="0"/>
              </a:rPr>
              <a:t>et. al.</a:t>
            </a:r>
            <a:r>
              <a:rPr lang="en-US" sz="1600" dirty="0">
                <a:latin typeface="Calibri" panose="020F0502020204030204" pitchFamily="34" charset="0"/>
              </a:rPr>
              <a:t>(2017) “Data-driven advice for applying machine learning to bioinformatics problems.”</a:t>
            </a:r>
            <a:endParaRPr lang="el-GR" sz="1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AFFA4F-2DF3-43B3-B110-0FBE4FBB76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601" y="1694815"/>
            <a:ext cx="6507732" cy="4523424"/>
          </a:xfrm>
        </p:spPr>
      </p:pic>
    </p:spTree>
    <p:extLst>
      <p:ext uri="{BB962C8B-B14F-4D97-AF65-F5344CB8AC3E}">
        <p14:creationId xmlns:p14="http://schemas.microsoft.com/office/powerpoint/2010/main" val="266968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B02F-E4F1-4072-927E-6B175B3A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764373"/>
            <a:ext cx="10963656" cy="1293028"/>
          </a:xfrm>
        </p:spPr>
        <p:txBody>
          <a:bodyPr/>
          <a:lstStyle/>
          <a:p>
            <a:r>
              <a:rPr lang="en-US" dirty="0"/>
              <a:t>ADVANTAGES OF AUTOML-TIME SAVING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16EA-CEF1-436B-9922-0375BC892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9633" y="1689433"/>
            <a:ext cx="5910766" cy="511358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AutoML</a:t>
            </a:r>
            <a:r>
              <a:rPr lang="en-US" dirty="0"/>
              <a:t> also handles that for you!</a:t>
            </a:r>
          </a:p>
          <a:p>
            <a:pPr algn="just"/>
            <a:r>
              <a:rPr lang="en-US" dirty="0" err="1"/>
              <a:t>AutoML</a:t>
            </a:r>
            <a:r>
              <a:rPr lang="en-US" dirty="0"/>
              <a:t> is clearly a productivity tool, which releases you from some time consuming burdens and helps you focus on the actual ML algorithm problem formulation.</a:t>
            </a:r>
            <a:endParaRPr lang="el-G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08E1B-3737-42F6-BE9A-633FBA05AAFB}"/>
              </a:ext>
            </a:extLst>
          </p:cNvPr>
          <p:cNvSpPr/>
          <p:nvPr/>
        </p:nvSpPr>
        <p:spPr>
          <a:xfrm>
            <a:off x="0" y="6464459"/>
            <a:ext cx="6361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Image source: visit.crowdflower.com/data-science-report.html</a:t>
            </a:r>
            <a:endParaRPr lang="el-GR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038B34-8842-4352-8E66-4687BBE25B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602" y="1689433"/>
            <a:ext cx="6118030" cy="4779932"/>
          </a:xfrm>
        </p:spPr>
      </p:pic>
    </p:spTree>
    <p:extLst>
      <p:ext uri="{BB962C8B-B14F-4D97-AF65-F5344CB8AC3E}">
        <p14:creationId xmlns:p14="http://schemas.microsoft.com/office/powerpoint/2010/main" val="10285121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676</TotalTime>
  <Words>1227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medium-content-serif-font</vt:lpstr>
      <vt:lpstr>Vapor Trail</vt:lpstr>
      <vt:lpstr>AUTOMATED MACHINE LEARNING</vt:lpstr>
      <vt:lpstr>OUTLINE</vt:lpstr>
      <vt:lpstr>MOTIVATION</vt:lpstr>
      <vt:lpstr>MOTIVATION</vt:lpstr>
      <vt:lpstr>EARLY DAYS OF AUTOML</vt:lpstr>
      <vt:lpstr>LARGER SEARCH SPACES REQUIRE SMARTER OPTIMIZATION</vt:lpstr>
      <vt:lpstr>ADVANTAGES OF AUTOML-TUNING</vt:lpstr>
      <vt:lpstr>ADVANTAGES OF AUTOML-PERFORMANCE</vt:lpstr>
      <vt:lpstr>ADVANTAGES OF AUTOML-TIME SAVING</vt:lpstr>
      <vt:lpstr>ADVANTAGES OF AUTOML-TIME SAVING</vt:lpstr>
      <vt:lpstr>ADVANTAGES OF AUTOML-EASE OF USE</vt:lpstr>
      <vt:lpstr>DISADVANTAGES OF AUTOML</vt:lpstr>
      <vt:lpstr>OPEN SOURCE AUTOML TOOLS</vt:lpstr>
      <vt:lpstr>COMMERCIAL AUTOML TOOLS</vt:lpstr>
      <vt:lpstr>AUTOML IN THE NEAR FUTURE</vt:lpstr>
      <vt:lpstr>AUTOML IN 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machine learning</dc:title>
  <dc:creator>LostSleeper .</dc:creator>
  <cp:lastModifiedBy>LostSleeper .</cp:lastModifiedBy>
  <cp:revision>123</cp:revision>
  <dcterms:created xsi:type="dcterms:W3CDTF">2019-12-29T16:11:18Z</dcterms:created>
  <dcterms:modified xsi:type="dcterms:W3CDTF">2020-01-09T10:58:01Z</dcterms:modified>
</cp:coreProperties>
</file>