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03" r:id="rId1"/>
    <p:sldMasterId id="2147483812" r:id="rId2"/>
  </p:sldMasterIdLst>
  <p:notesMasterIdLst>
    <p:notesMasterId r:id="rId60"/>
  </p:notesMasterIdLst>
  <p:handoutMasterIdLst>
    <p:handoutMasterId r:id="rId61"/>
  </p:handoutMasterIdLst>
  <p:sldIdLst>
    <p:sldId id="350" r:id="rId3"/>
    <p:sldId id="352" r:id="rId4"/>
    <p:sldId id="630" r:id="rId5"/>
    <p:sldId id="625" r:id="rId6"/>
    <p:sldId id="626" r:id="rId7"/>
    <p:sldId id="627" r:id="rId8"/>
    <p:sldId id="628" r:id="rId9"/>
    <p:sldId id="629" r:id="rId10"/>
    <p:sldId id="358" r:id="rId11"/>
    <p:sldId id="525" r:id="rId12"/>
    <p:sldId id="584" r:id="rId13"/>
    <p:sldId id="530" r:id="rId14"/>
    <p:sldId id="531" r:id="rId15"/>
    <p:sldId id="532" r:id="rId16"/>
    <p:sldId id="533" r:id="rId17"/>
    <p:sldId id="545" r:id="rId18"/>
    <p:sldId id="585" r:id="rId19"/>
    <p:sldId id="556" r:id="rId20"/>
    <p:sldId id="560" r:id="rId21"/>
    <p:sldId id="631" r:id="rId22"/>
    <p:sldId id="609" r:id="rId23"/>
    <p:sldId id="610" r:id="rId24"/>
    <p:sldId id="632" r:id="rId25"/>
    <p:sldId id="613" r:id="rId26"/>
    <p:sldId id="614" r:id="rId27"/>
    <p:sldId id="615" r:id="rId28"/>
    <p:sldId id="639" r:id="rId29"/>
    <p:sldId id="617" r:id="rId30"/>
    <p:sldId id="633" r:id="rId31"/>
    <p:sldId id="275" r:id="rId32"/>
    <p:sldId id="276" r:id="rId33"/>
    <p:sldId id="354" r:id="rId34"/>
    <p:sldId id="355" r:id="rId35"/>
    <p:sldId id="356" r:id="rId36"/>
    <p:sldId id="357" r:id="rId37"/>
    <p:sldId id="273" r:id="rId38"/>
    <p:sldId id="281" r:id="rId39"/>
    <p:sldId id="282" r:id="rId40"/>
    <p:sldId id="285" r:id="rId41"/>
    <p:sldId id="286" r:id="rId42"/>
    <p:sldId id="634" r:id="rId43"/>
    <p:sldId id="279" r:id="rId44"/>
    <p:sldId id="635" r:id="rId45"/>
    <p:sldId id="575" r:id="rId46"/>
    <p:sldId id="636" r:id="rId47"/>
    <p:sldId id="579" r:id="rId48"/>
    <p:sldId id="580" r:id="rId49"/>
    <p:sldId id="581" r:id="rId50"/>
    <p:sldId id="638" r:id="rId51"/>
    <p:sldId id="586" r:id="rId52"/>
    <p:sldId id="587" r:id="rId53"/>
    <p:sldId id="588" r:id="rId54"/>
    <p:sldId id="590" r:id="rId55"/>
    <p:sldId id="591" r:id="rId56"/>
    <p:sldId id="592" r:id="rId57"/>
    <p:sldId id="593" r:id="rId58"/>
    <p:sldId id="637" r:id="rId59"/>
  </p:sldIdLst>
  <p:sldSz cx="12192000" cy="6858000"/>
  <p:notesSz cx="7099300" cy="10234613"/>
  <p:defaultTextStyle>
    <a:defPPr>
      <a:defRPr lang="en-US"/>
    </a:defPPr>
    <a:lvl1pPr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0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0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0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000"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2">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0066"/>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170" autoAdjust="0"/>
    <p:restoredTop sz="68848" autoAdjust="0"/>
  </p:normalViewPr>
  <p:slideViewPr>
    <p:cSldViewPr snapToGrid="0">
      <p:cViewPr varScale="1">
        <p:scale>
          <a:sx n="70" d="100"/>
          <a:sy n="70" d="100"/>
        </p:scale>
        <p:origin x="1164" y="54"/>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4" d="100"/>
        <a:sy n="64" d="100"/>
      </p:scale>
      <p:origin x="0" y="0"/>
    </p:cViewPr>
  </p:sorterViewPr>
  <p:notesViewPr>
    <p:cSldViewPr snapToGrid="0">
      <p:cViewPr varScale="1">
        <p:scale>
          <a:sx n="51" d="100"/>
          <a:sy n="51" d="100"/>
        </p:scale>
        <p:origin x="-1932" y="-96"/>
      </p:cViewPr>
      <p:guideLst>
        <p:guide orient="horz" pos="3222"/>
        <p:guide pos="223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_rels/viewProps.xml.rels><?xml version="1.0" encoding="UTF-8" standalone="yes"?>
<Relationships xmlns="http://schemas.openxmlformats.org/package/2006/relationships"><Relationship Id="rId1"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wmf"/><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4.wmf"/><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52.emf"/><Relationship Id="rId1" Type="http://schemas.openxmlformats.org/officeDocument/2006/relationships/image" Target="../media/image51.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9.png"/></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4" Type="http://schemas.openxmlformats.org/officeDocument/2006/relationships/image" Target="../media/image6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0296729-8FA7-462A-AB56-404B208AA025}"/>
              </a:ext>
            </a:extLst>
          </p:cNvPr>
          <p:cNvSpPr>
            <a:spLocks noGrp="1" noChangeArrowheads="1"/>
          </p:cNvSpPr>
          <p:nvPr>
            <p:ph type="hdr" sz="quarter"/>
          </p:nvPr>
        </p:nvSpPr>
        <p:spPr bwMode="auto">
          <a:xfrm>
            <a:off x="0" y="0"/>
            <a:ext cx="3078163" cy="509588"/>
          </a:xfrm>
          <a:prstGeom prst="rect">
            <a:avLst/>
          </a:prstGeom>
          <a:noFill/>
          <a:ln>
            <a:noFill/>
          </a:ln>
          <a:effectLst/>
          <a:extLst/>
        </p:spPr>
        <p:txBody>
          <a:bodyPr vert="horz" wrap="square" lIns="95318" tIns="47659" rIns="95318" bIns="47659" numCol="1" anchor="t" anchorCtr="0" compatLnSpc="1">
            <a:prstTxWarp prst="textNoShape">
              <a:avLst/>
            </a:prstTxWarp>
          </a:bodyPr>
          <a:lstStyle>
            <a:lvl1pPr defTabSz="954088" eaLnBrk="1" hangingPunct="1">
              <a:defRPr sz="1200"/>
            </a:lvl1pPr>
          </a:lstStyle>
          <a:p>
            <a:pPr>
              <a:defRPr/>
            </a:pPr>
            <a:endParaRPr lang="en-US"/>
          </a:p>
        </p:txBody>
      </p:sp>
      <p:sp>
        <p:nvSpPr>
          <p:cNvPr id="39939" name="Rectangle 3">
            <a:extLst>
              <a:ext uri="{FF2B5EF4-FFF2-40B4-BE49-F238E27FC236}">
                <a16:creationId xmlns:a16="http://schemas.microsoft.com/office/drawing/2014/main" id="{1210EA71-FAD2-4599-8582-E2DB940600E2}"/>
              </a:ext>
            </a:extLst>
          </p:cNvPr>
          <p:cNvSpPr>
            <a:spLocks noGrp="1" noChangeArrowheads="1"/>
          </p:cNvSpPr>
          <p:nvPr>
            <p:ph type="dt" sz="quarter" idx="1"/>
          </p:nvPr>
        </p:nvSpPr>
        <p:spPr bwMode="auto">
          <a:xfrm>
            <a:off x="4021138" y="0"/>
            <a:ext cx="3078162" cy="509588"/>
          </a:xfrm>
          <a:prstGeom prst="rect">
            <a:avLst/>
          </a:prstGeom>
          <a:noFill/>
          <a:ln>
            <a:noFill/>
          </a:ln>
          <a:effectLst/>
          <a:extLst/>
        </p:spPr>
        <p:txBody>
          <a:bodyPr vert="horz" wrap="square" lIns="95318" tIns="47659" rIns="95318" bIns="47659" numCol="1" anchor="t" anchorCtr="0" compatLnSpc="1">
            <a:prstTxWarp prst="textNoShape">
              <a:avLst/>
            </a:prstTxWarp>
          </a:bodyPr>
          <a:lstStyle>
            <a:lvl1pPr algn="r" defTabSz="954088" eaLnBrk="1" hangingPunct="1">
              <a:defRPr sz="1200"/>
            </a:lvl1pPr>
          </a:lstStyle>
          <a:p>
            <a:pPr>
              <a:defRPr/>
            </a:pPr>
            <a:endParaRPr lang="en-US"/>
          </a:p>
        </p:txBody>
      </p:sp>
      <p:sp>
        <p:nvSpPr>
          <p:cNvPr id="39940" name="Rectangle 4">
            <a:extLst>
              <a:ext uri="{FF2B5EF4-FFF2-40B4-BE49-F238E27FC236}">
                <a16:creationId xmlns:a16="http://schemas.microsoft.com/office/drawing/2014/main" id="{E3D3F99F-B816-4564-8B48-ED18DB64A963}"/>
              </a:ext>
            </a:extLst>
          </p:cNvPr>
          <p:cNvSpPr>
            <a:spLocks noGrp="1" noChangeArrowheads="1"/>
          </p:cNvSpPr>
          <p:nvPr>
            <p:ph type="ftr" sz="quarter" idx="2"/>
          </p:nvPr>
        </p:nvSpPr>
        <p:spPr bwMode="auto">
          <a:xfrm>
            <a:off x="0" y="9725025"/>
            <a:ext cx="3078163" cy="509588"/>
          </a:xfrm>
          <a:prstGeom prst="rect">
            <a:avLst/>
          </a:prstGeom>
          <a:noFill/>
          <a:ln>
            <a:noFill/>
          </a:ln>
          <a:effectLst/>
          <a:extLst/>
        </p:spPr>
        <p:txBody>
          <a:bodyPr vert="horz" wrap="square" lIns="95318" tIns="47659" rIns="95318" bIns="47659" numCol="1" anchor="b" anchorCtr="0" compatLnSpc="1">
            <a:prstTxWarp prst="textNoShape">
              <a:avLst/>
            </a:prstTxWarp>
          </a:bodyPr>
          <a:lstStyle>
            <a:lvl1pPr defTabSz="954088" eaLnBrk="1" hangingPunct="1">
              <a:defRPr sz="1200"/>
            </a:lvl1pPr>
          </a:lstStyle>
          <a:p>
            <a:pPr>
              <a:defRPr/>
            </a:pPr>
            <a:endParaRPr lang="en-US"/>
          </a:p>
        </p:txBody>
      </p:sp>
      <p:sp>
        <p:nvSpPr>
          <p:cNvPr id="39941" name="Rectangle 5">
            <a:extLst>
              <a:ext uri="{FF2B5EF4-FFF2-40B4-BE49-F238E27FC236}">
                <a16:creationId xmlns:a16="http://schemas.microsoft.com/office/drawing/2014/main" id="{81725DDF-8FB1-42F4-B195-CED3478A451A}"/>
              </a:ext>
            </a:extLst>
          </p:cNvPr>
          <p:cNvSpPr>
            <a:spLocks noGrp="1" noChangeArrowheads="1"/>
          </p:cNvSpPr>
          <p:nvPr>
            <p:ph type="sldNum" sz="quarter" idx="3"/>
          </p:nvPr>
        </p:nvSpPr>
        <p:spPr bwMode="auto">
          <a:xfrm>
            <a:off x="4021138" y="9725025"/>
            <a:ext cx="3078162" cy="509588"/>
          </a:xfrm>
          <a:prstGeom prst="rect">
            <a:avLst/>
          </a:prstGeom>
          <a:noFill/>
          <a:ln>
            <a:noFill/>
          </a:ln>
          <a:effectLst/>
          <a:extLst/>
        </p:spPr>
        <p:txBody>
          <a:bodyPr vert="horz" wrap="square" lIns="95318" tIns="47659" rIns="95318" bIns="47659" numCol="1" anchor="b" anchorCtr="0" compatLnSpc="1">
            <a:prstTxWarp prst="textNoShape">
              <a:avLst/>
            </a:prstTxWarp>
          </a:bodyPr>
          <a:lstStyle>
            <a:lvl1pPr algn="r" defTabSz="954088" eaLnBrk="1" hangingPunct="1">
              <a:defRPr sz="1200"/>
            </a:lvl1pPr>
          </a:lstStyle>
          <a:p>
            <a:pPr>
              <a:defRPr/>
            </a:pPr>
            <a:fld id="{F3A6678A-90C3-48B2-B8E2-298ACA44E350}" type="slidenum">
              <a:rPr lang="he-IL" altLang="en-US"/>
              <a:pPr>
                <a:defRPr/>
              </a:pPr>
              <a:t>‹#›</a:t>
            </a:fld>
            <a:endParaRPr lang="en-US" altLang="en-US"/>
          </a:p>
        </p:txBody>
      </p:sp>
    </p:spTree>
    <p:extLst>
      <p:ext uri="{BB962C8B-B14F-4D97-AF65-F5344CB8AC3E}">
        <p14:creationId xmlns:p14="http://schemas.microsoft.com/office/powerpoint/2010/main" val="2900800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8CAB399-30A0-4F86-986C-4FDF934FF2BB}"/>
              </a:ext>
            </a:extLst>
          </p:cNvPr>
          <p:cNvSpPr>
            <a:spLocks noGrp="1" noChangeArrowheads="1"/>
          </p:cNvSpPr>
          <p:nvPr>
            <p:ph type="hdr" sz="quarter"/>
          </p:nvPr>
        </p:nvSpPr>
        <p:spPr bwMode="auto">
          <a:xfrm>
            <a:off x="0" y="0"/>
            <a:ext cx="3078163" cy="509588"/>
          </a:xfrm>
          <a:prstGeom prst="rect">
            <a:avLst/>
          </a:prstGeom>
          <a:noFill/>
          <a:ln>
            <a:noFill/>
          </a:ln>
          <a:effectLst/>
          <a:extLst/>
        </p:spPr>
        <p:txBody>
          <a:bodyPr vert="horz" wrap="square" lIns="95318" tIns="47659" rIns="95318" bIns="47659" numCol="1" anchor="t" anchorCtr="0" compatLnSpc="1">
            <a:prstTxWarp prst="textNoShape">
              <a:avLst/>
            </a:prstTxWarp>
          </a:bodyPr>
          <a:lstStyle>
            <a:lvl1pPr defTabSz="954088" eaLnBrk="1" hangingPunct="1">
              <a:defRPr sz="1200"/>
            </a:lvl1pPr>
          </a:lstStyle>
          <a:p>
            <a:pPr>
              <a:defRPr/>
            </a:pPr>
            <a:endParaRPr lang="en-US"/>
          </a:p>
        </p:txBody>
      </p:sp>
      <p:sp>
        <p:nvSpPr>
          <p:cNvPr id="26627" name="Rectangle 3">
            <a:extLst>
              <a:ext uri="{FF2B5EF4-FFF2-40B4-BE49-F238E27FC236}">
                <a16:creationId xmlns:a16="http://schemas.microsoft.com/office/drawing/2014/main" id="{A26B4BFC-2AA2-4459-925B-FA9F46B9711F}"/>
              </a:ext>
            </a:extLst>
          </p:cNvPr>
          <p:cNvSpPr>
            <a:spLocks noGrp="1" noChangeArrowheads="1"/>
          </p:cNvSpPr>
          <p:nvPr>
            <p:ph type="dt" idx="1"/>
          </p:nvPr>
        </p:nvSpPr>
        <p:spPr bwMode="auto">
          <a:xfrm>
            <a:off x="4021138" y="0"/>
            <a:ext cx="3078162" cy="509588"/>
          </a:xfrm>
          <a:prstGeom prst="rect">
            <a:avLst/>
          </a:prstGeom>
          <a:noFill/>
          <a:ln>
            <a:noFill/>
          </a:ln>
          <a:effectLst/>
          <a:extLst/>
        </p:spPr>
        <p:txBody>
          <a:bodyPr vert="horz" wrap="square" lIns="95318" tIns="47659" rIns="95318" bIns="47659" numCol="1" anchor="t" anchorCtr="0" compatLnSpc="1">
            <a:prstTxWarp prst="textNoShape">
              <a:avLst/>
            </a:prstTxWarp>
          </a:bodyPr>
          <a:lstStyle>
            <a:lvl1pPr algn="r" defTabSz="954088" eaLnBrk="1" hangingPunct="1">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42875"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a:extLst>
              <a:ext uri="{FF2B5EF4-FFF2-40B4-BE49-F238E27FC236}">
                <a16:creationId xmlns:a16="http://schemas.microsoft.com/office/drawing/2014/main" id="{B671092C-6144-4CA1-84A1-43E0B88DBD02}"/>
              </a:ext>
            </a:extLst>
          </p:cNvPr>
          <p:cNvSpPr>
            <a:spLocks noGrp="1" noChangeArrowheads="1"/>
          </p:cNvSpPr>
          <p:nvPr>
            <p:ph type="body" sz="quarter" idx="3"/>
          </p:nvPr>
        </p:nvSpPr>
        <p:spPr bwMode="auto">
          <a:xfrm>
            <a:off x="946150" y="4859338"/>
            <a:ext cx="5207000" cy="4606925"/>
          </a:xfrm>
          <a:prstGeom prst="rect">
            <a:avLst/>
          </a:prstGeom>
          <a:noFill/>
          <a:ln>
            <a:noFill/>
          </a:ln>
          <a:effectLst/>
          <a:extLst/>
        </p:spPr>
        <p:txBody>
          <a:bodyPr vert="horz" wrap="square" lIns="95318" tIns="47659" rIns="95318" bIns="476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a:extLst>
              <a:ext uri="{FF2B5EF4-FFF2-40B4-BE49-F238E27FC236}">
                <a16:creationId xmlns:a16="http://schemas.microsoft.com/office/drawing/2014/main" id="{1C7E410E-8FFB-4B31-BCD9-D995A055745B}"/>
              </a:ext>
            </a:extLst>
          </p:cNvPr>
          <p:cNvSpPr>
            <a:spLocks noGrp="1" noChangeArrowheads="1"/>
          </p:cNvSpPr>
          <p:nvPr>
            <p:ph type="ftr" sz="quarter" idx="4"/>
          </p:nvPr>
        </p:nvSpPr>
        <p:spPr bwMode="auto">
          <a:xfrm>
            <a:off x="0" y="9725025"/>
            <a:ext cx="3078163" cy="509588"/>
          </a:xfrm>
          <a:prstGeom prst="rect">
            <a:avLst/>
          </a:prstGeom>
          <a:noFill/>
          <a:ln>
            <a:noFill/>
          </a:ln>
          <a:effectLst/>
          <a:extLst/>
        </p:spPr>
        <p:txBody>
          <a:bodyPr vert="horz" wrap="square" lIns="95318" tIns="47659" rIns="95318" bIns="47659" numCol="1" anchor="b" anchorCtr="0" compatLnSpc="1">
            <a:prstTxWarp prst="textNoShape">
              <a:avLst/>
            </a:prstTxWarp>
          </a:bodyPr>
          <a:lstStyle>
            <a:lvl1pPr defTabSz="954088" eaLnBrk="1" hangingPunct="1">
              <a:defRPr sz="1200"/>
            </a:lvl1pPr>
          </a:lstStyle>
          <a:p>
            <a:pPr>
              <a:defRPr/>
            </a:pPr>
            <a:endParaRPr lang="en-US"/>
          </a:p>
        </p:txBody>
      </p:sp>
      <p:sp>
        <p:nvSpPr>
          <p:cNvPr id="26631" name="Rectangle 7">
            <a:extLst>
              <a:ext uri="{FF2B5EF4-FFF2-40B4-BE49-F238E27FC236}">
                <a16:creationId xmlns:a16="http://schemas.microsoft.com/office/drawing/2014/main" id="{88E72D5C-6CDB-4AC6-A87C-5EA54F8F2446}"/>
              </a:ext>
            </a:extLst>
          </p:cNvPr>
          <p:cNvSpPr>
            <a:spLocks noGrp="1" noChangeArrowheads="1"/>
          </p:cNvSpPr>
          <p:nvPr>
            <p:ph type="sldNum" sz="quarter" idx="5"/>
          </p:nvPr>
        </p:nvSpPr>
        <p:spPr bwMode="auto">
          <a:xfrm>
            <a:off x="4021138" y="9725025"/>
            <a:ext cx="3078162" cy="509588"/>
          </a:xfrm>
          <a:prstGeom prst="rect">
            <a:avLst/>
          </a:prstGeom>
          <a:noFill/>
          <a:ln>
            <a:noFill/>
          </a:ln>
          <a:effectLst/>
          <a:extLst/>
        </p:spPr>
        <p:txBody>
          <a:bodyPr vert="horz" wrap="square" lIns="95318" tIns="47659" rIns="95318" bIns="47659" numCol="1" anchor="b" anchorCtr="0" compatLnSpc="1">
            <a:prstTxWarp prst="textNoShape">
              <a:avLst/>
            </a:prstTxWarp>
          </a:bodyPr>
          <a:lstStyle>
            <a:lvl1pPr algn="r" defTabSz="954088" eaLnBrk="1" hangingPunct="1">
              <a:defRPr sz="1200"/>
            </a:lvl1pPr>
          </a:lstStyle>
          <a:p>
            <a:pPr>
              <a:defRPr/>
            </a:pPr>
            <a:fld id="{A8340DD5-0A81-4DAA-9599-25D6F7D0B96E}" type="slidenum">
              <a:rPr lang="he-IL" altLang="en-US"/>
              <a:pPr>
                <a:defRPr/>
              </a:pPr>
              <a:t>‹#›</a:t>
            </a:fld>
            <a:endParaRPr lang="en-US" altLang="en-US"/>
          </a:p>
        </p:txBody>
      </p:sp>
    </p:spTree>
    <p:extLst>
      <p:ext uri="{BB962C8B-B14F-4D97-AF65-F5344CB8AC3E}">
        <p14:creationId xmlns:p14="http://schemas.microsoft.com/office/powerpoint/2010/main" val="327385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pPr/>
              <a:t>1</a:t>
            </a:fld>
            <a:endParaRPr lang="en-US" altLang="en-US"/>
          </a:p>
        </p:txBody>
      </p:sp>
    </p:spTree>
    <p:extLst>
      <p:ext uri="{BB962C8B-B14F-4D97-AF65-F5344CB8AC3E}">
        <p14:creationId xmlns:p14="http://schemas.microsoft.com/office/powerpoint/2010/main" val="2943484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83A9256A-2FE7-4A06-8BB6-BBA159C4AFA2}" type="slidenum">
              <a:rPr lang="ar-SA" altLang="en-US" sz="1200">
                <a:latin typeface="Arial" panose="020B0604020202020204" pitchFamily="34" charset="0"/>
                <a:cs typeface="Arial" panose="020B0604020202020204" pitchFamily="34" charset="0"/>
              </a:rPr>
              <a:pPr/>
              <a:t>21</a:t>
            </a:fld>
            <a:endParaRPr lang="en-US" altLang="en-US" sz="1200">
              <a:latin typeface="Arial" panose="020B0604020202020204" pitchFamily="34" charset="0"/>
              <a:cs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0544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ECD1326A-C256-4A7C-A0C2-2D93631EA9F7}" type="slidenum">
              <a:rPr lang="ar-SA" altLang="en-US" sz="1200">
                <a:latin typeface="Arial" panose="020B0604020202020204" pitchFamily="34" charset="0"/>
                <a:cs typeface="Arial" panose="020B0604020202020204" pitchFamily="34" charset="0"/>
              </a:rPr>
              <a:pPr/>
              <a:t>22</a:t>
            </a:fld>
            <a:endParaRPr lang="en-US" altLang="en-US" sz="1200">
              <a:latin typeface="Arial" panose="020B0604020202020204" pitchFamily="34" charset="0"/>
              <a:cs typeface="Arial" panose="020B060402020202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81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49155" name="Rectangle 5"/>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82AA0314-9D1C-1B4A-B466-36F517BD473E}" type="slidenum">
              <a:rPr lang="en-US" sz="1000" b="0" smtClean="0">
                <a:latin typeface="Times New Roman" charset="0"/>
              </a:rPr>
              <a:pPr>
                <a:defRPr/>
              </a:pPr>
              <a:t>24</a:t>
            </a:fld>
            <a:endParaRPr lang="en-US" sz="1000" b="0">
              <a:latin typeface="Times New Roman"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Explain “Constraint” term</a:t>
            </a:r>
          </a:p>
          <a:p>
            <a:pPr>
              <a:defRPr/>
            </a:pPr>
            <a:r>
              <a:rPr lang="en-US" dirty="0">
                <a:latin typeface="Times New Roman" charset="0"/>
                <a:cs typeface="+mn-cs"/>
              </a:rPr>
              <a:t>Explain “slack” term positive / negative</a:t>
            </a:r>
          </a:p>
        </p:txBody>
      </p:sp>
    </p:spTree>
    <p:extLst>
      <p:ext uri="{BB962C8B-B14F-4D97-AF65-F5344CB8AC3E}">
        <p14:creationId xmlns:p14="http://schemas.microsoft.com/office/powerpoint/2010/main" val="3287913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50179" name="Rectangle 5"/>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6158B05B-5EF3-C248-8AE2-72517BF83203}" type="slidenum">
              <a:rPr lang="en-US" sz="1000" b="0" smtClean="0">
                <a:latin typeface="Times New Roman" charset="0"/>
              </a:rPr>
              <a:pPr>
                <a:defRPr/>
              </a:pPr>
              <a:t>25</a:t>
            </a:fld>
            <a:endParaRPr lang="en-US" sz="1000" b="0">
              <a:latin typeface="Times New Roman"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2151171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51203" name="Rectangle 5"/>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194CEDD7-73B6-8248-B539-D6258700F074}" type="slidenum">
              <a:rPr lang="en-US" sz="1000" b="0" smtClean="0">
                <a:latin typeface="Times New Roman" charset="0"/>
              </a:rPr>
              <a:pPr>
                <a:defRPr/>
              </a:pPr>
              <a:t>26</a:t>
            </a:fld>
            <a:endParaRPr lang="en-US" sz="1000" b="0">
              <a:latin typeface="Times New Roman" charset="0"/>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Emphasize that for a correctly working circuits we demand slacks to be positive both for Setup and for Hold.</a:t>
            </a:r>
          </a:p>
        </p:txBody>
      </p:sp>
    </p:spTree>
    <p:extLst>
      <p:ext uri="{BB962C8B-B14F-4D97-AF65-F5344CB8AC3E}">
        <p14:creationId xmlns:p14="http://schemas.microsoft.com/office/powerpoint/2010/main" val="336475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53251" name="Rectangle 5"/>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7D34DE89-CE23-F946-AED2-845524174008}" type="slidenum">
              <a:rPr lang="en-US" sz="1000" b="0" smtClean="0">
                <a:latin typeface="Times New Roman" charset="0"/>
              </a:rPr>
              <a:pPr>
                <a:defRPr/>
              </a:pPr>
              <a:t>27</a:t>
            </a:fld>
            <a:endParaRPr lang="en-US" sz="1000" b="0">
              <a:latin typeface="Times New Roman" charset="0"/>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Worse setup due to clock skew</a:t>
            </a:r>
          </a:p>
        </p:txBody>
      </p:sp>
    </p:spTree>
    <p:extLst>
      <p:ext uri="{BB962C8B-B14F-4D97-AF65-F5344CB8AC3E}">
        <p14:creationId xmlns:p14="http://schemas.microsoft.com/office/powerpoint/2010/main" val="773936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53251" name="Rectangle 5"/>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7D34DE89-CE23-F946-AED2-845524174008}" type="slidenum">
              <a:rPr lang="en-US" sz="1000" b="0" smtClean="0">
                <a:latin typeface="Times New Roman" charset="0"/>
              </a:rPr>
              <a:pPr>
                <a:defRPr/>
              </a:pPr>
              <a:t>28</a:t>
            </a:fld>
            <a:endParaRPr lang="en-US" sz="1000" b="0">
              <a:latin typeface="Times New Roman" charset="0"/>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dirty="0">
                <a:latin typeface="Times New Roman" charset="0"/>
                <a:cs typeface="+mn-cs"/>
              </a:rPr>
              <a:t>In the example we can see that due to the </a:t>
            </a:r>
            <a:r>
              <a:rPr lang="en-US" dirty="0" err="1">
                <a:latin typeface="Times New Roman" charset="0"/>
                <a:cs typeface="+mn-cs"/>
              </a:rPr>
              <a:t>tk</a:t>
            </a:r>
            <a:r>
              <a:rPr lang="en-US" dirty="0">
                <a:latin typeface="Times New Roman" charset="0"/>
                <a:cs typeface="+mn-cs"/>
              </a:rPr>
              <a:t> clock skew, the Hold slack got worse</a:t>
            </a:r>
          </a:p>
        </p:txBody>
      </p:sp>
    </p:spTree>
    <p:extLst>
      <p:ext uri="{BB962C8B-B14F-4D97-AF65-F5344CB8AC3E}">
        <p14:creationId xmlns:p14="http://schemas.microsoft.com/office/powerpoint/2010/main" val="575909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FD08031C-6B09-4298-8319-3EEB53F7430A}" type="slidenum">
              <a:rPr lang="he-IL" altLang="en-US" smtClean="0"/>
              <a:pPr>
                <a:spcBef>
                  <a:spcPct val="0"/>
                </a:spcBef>
              </a:pPr>
              <a:t>30</a:t>
            </a:fld>
            <a:endParaRPr lang="en-US" altLang="en-US"/>
          </a:p>
        </p:txBody>
      </p:sp>
      <p:sp>
        <p:nvSpPr>
          <p:cNvPr id="10243" name="Rectangle 2"/>
          <p:cNvSpPr>
            <a:spLocks noGrp="1" noRot="1" noChangeAspect="1" noChangeArrowheads="1" noTextEdit="1"/>
          </p:cNvSpPr>
          <p:nvPr>
            <p:ph type="sldImg"/>
          </p:nvPr>
        </p:nvSpPr>
        <p:spPr>
          <a:xfrm>
            <a:off x="142875" y="768350"/>
            <a:ext cx="6823075" cy="3838575"/>
          </a:xfrm>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Two modules do not have a common clock.</a:t>
            </a:r>
          </a:p>
          <a:p>
            <a:pPr eaLnBrk="1" hangingPunct="1"/>
            <a:r>
              <a:rPr lang="en-US" altLang="en-US" dirty="0"/>
              <a:t>Master is one who initiates transaction: write or read transaction.</a:t>
            </a:r>
          </a:p>
          <a:p>
            <a:pPr eaLnBrk="1" hangingPunct="1"/>
            <a:r>
              <a:rPr lang="en-US" altLang="en-US" dirty="0"/>
              <a:t>Slave should response accordingly.</a:t>
            </a:r>
          </a:p>
          <a:p>
            <a:pPr eaLnBrk="1" hangingPunct="1"/>
            <a:r>
              <a:rPr lang="en-US" altLang="en-US" dirty="0"/>
              <a:t>Protocol: 4-phase</a:t>
            </a:r>
          </a:p>
          <a:p>
            <a:pPr eaLnBrk="1" hangingPunct="1"/>
            <a:r>
              <a:rPr lang="en-US" altLang="en-US" dirty="0"/>
              <a:t>Discuss the stability of the data line relative to the control lines.</a:t>
            </a:r>
          </a:p>
          <a:p>
            <a:pPr eaLnBrk="1" hangingPunct="1"/>
            <a:r>
              <a:rPr lang="en-US" altLang="en-US" dirty="0"/>
              <a:t>There can be other protocols and data-validity relative to the control lines.</a:t>
            </a:r>
          </a:p>
        </p:txBody>
      </p:sp>
    </p:spTree>
    <p:extLst>
      <p:ext uri="{BB962C8B-B14F-4D97-AF65-F5344CB8AC3E}">
        <p14:creationId xmlns:p14="http://schemas.microsoft.com/office/powerpoint/2010/main" val="1838459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494ECEFA-177D-4C1A-91AA-B364A5F9541E}" type="slidenum">
              <a:rPr lang="he-IL" altLang="en-US" smtClean="0"/>
              <a:pPr>
                <a:spcBef>
                  <a:spcPct val="0"/>
                </a:spcBef>
              </a:pPr>
              <a:t>31</a:t>
            </a:fld>
            <a:endParaRPr lang="en-US" altLang="en-US"/>
          </a:p>
        </p:txBody>
      </p:sp>
      <p:sp>
        <p:nvSpPr>
          <p:cNvPr id="12291" name="Rectangle 2"/>
          <p:cNvSpPr>
            <a:spLocks noGrp="1" noRot="1" noChangeAspect="1" noChangeArrowheads="1" noTextEdit="1"/>
          </p:cNvSpPr>
          <p:nvPr>
            <p:ph type="sldImg"/>
          </p:nvPr>
        </p:nvSpPr>
        <p:spPr>
          <a:xfrm>
            <a:off x="142875" y="768350"/>
            <a:ext cx="6823075" cy="3838575"/>
          </a:xfrm>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arenBoth"/>
            </a:pPr>
            <a:r>
              <a:rPr lang="en-US" altLang="en-US" dirty="0"/>
              <a:t>Sometimes (many times) we are limited in the number of lines: hard/expensive to wire many lines in parallel – need to go serial – minimal number of lines – 1.</a:t>
            </a:r>
          </a:p>
          <a:p>
            <a:pPr marL="228600" indent="-228600" eaLnBrk="1" hangingPunct="1">
              <a:buFontTx/>
              <a:buAutoNum type="alphaLcParenBoth"/>
            </a:pPr>
            <a:r>
              <a:rPr lang="en-US" altLang="en-US" dirty="0"/>
              <a:t>RS232 / COM port of computer employs UART protocol.</a:t>
            </a:r>
          </a:p>
          <a:p>
            <a:pPr marL="228600" indent="-228600" eaLnBrk="1" hangingPunct="1">
              <a:buFontTx/>
              <a:buAutoNum type="alphaLcParenBoth"/>
            </a:pPr>
            <a:r>
              <a:rPr lang="en-US" altLang="en-US" dirty="0"/>
              <a:t>Explain in details how UART works (on the blackboard): AT IDLE time – the line is constantly '1', agree on bit-time (baud time), start/stop bits, always at "1" at the end of the transmission; </a:t>
            </a:r>
          </a:p>
          <a:p>
            <a:pPr marL="228600" indent="-228600" eaLnBrk="1" hangingPunct="1">
              <a:buFontTx/>
              <a:buAutoNum type="alphaLcParenBoth"/>
            </a:pPr>
            <a:r>
              <a:rPr lang="en-US" altLang="en-US" dirty="0"/>
              <a:t>Which bit is sent first? Need to agree on that between master and slave of UART.</a:t>
            </a:r>
          </a:p>
          <a:p>
            <a:pPr marL="228600" indent="-228600" eaLnBrk="1" hangingPunct="1">
              <a:buFontTx/>
              <a:buAutoNum type="alphaLcParenBoth"/>
            </a:pPr>
            <a:r>
              <a:rPr lang="en-US" altLang="en-US" dirty="0"/>
              <a:t>TX/RX should agree on the rate of the data, on the Tbit time (baud rate)</a:t>
            </a:r>
          </a:p>
          <a:p>
            <a:pPr marL="228600" indent="-228600" eaLnBrk="1" hangingPunct="1">
              <a:buFontTx/>
              <a:buAutoNum type="alphaLcParenBoth"/>
            </a:pPr>
            <a:r>
              <a:rPr lang="en-US" altLang="en-US" dirty="0"/>
              <a:t>RX waits for Start bit and then waits 1.5tbit, and then samples 8 times with difference of 1xTbit. </a:t>
            </a:r>
          </a:p>
          <a:p>
            <a:pPr marL="228600" indent="-228600" eaLnBrk="1" hangingPunct="1">
              <a:buFontTx/>
              <a:buAutoNum type="alphaLcParenBoth"/>
            </a:pPr>
            <a:r>
              <a:rPr lang="en-US" altLang="en-US" dirty="0"/>
              <a:t>Explain what is the rate of the transmission in bits: it is important that both TX and RX will agree on the rate (baud rate) + should agree of course about the order of serial bits (MSB or LSB first); what is the overhead; </a:t>
            </a:r>
          </a:p>
          <a:p>
            <a:pPr marL="228600" indent="-228600" eaLnBrk="1" hangingPunct="1">
              <a:buFontTx/>
              <a:buAutoNum type="alphaLcParenBoth"/>
            </a:pPr>
            <a:r>
              <a:rPr lang="en-US" altLang="en-US" dirty="0"/>
              <a:t>explain how to sample the value (detect the start and then count 1.5 baud time, then another 1 baud time, etc.) – NEXT SLIDE.</a:t>
            </a:r>
          </a:p>
          <a:p>
            <a:pPr marL="228600" indent="-228600" eaLnBrk="1" hangingPunct="1">
              <a:buFontTx/>
              <a:buAutoNum type="alphaLcParenBoth"/>
            </a:pPr>
            <a:r>
              <a:rPr lang="en-US" altLang="en-US" dirty="0"/>
              <a:t>Call the baud time "Tbit". </a:t>
            </a:r>
          </a:p>
          <a:p>
            <a:pPr marL="228600" indent="-228600" eaLnBrk="1" hangingPunct="1">
              <a:buFontTx/>
              <a:buAutoNum type="alphaLcParenBoth"/>
            </a:pPr>
            <a:r>
              <a:rPr lang="en-US" altLang="en-US" dirty="0"/>
              <a:t>Note why we better sample in the middle of the bit time (stability); important to sample STOP bit as well, in case it is 1 instead of 0, then there is a problem (e.g. an incorrect rate) that can be reported.; </a:t>
            </a:r>
          </a:p>
          <a:p>
            <a:pPr marL="228600" indent="-228600" eaLnBrk="1" hangingPunct="1">
              <a:buFontTx/>
              <a:buAutoNum type="alphaLcParenBoth"/>
            </a:pPr>
            <a:r>
              <a:rPr lang="en-US" altLang="en-US" dirty="0"/>
              <a:t>Additional correctness checks – e.g. parity</a:t>
            </a:r>
          </a:p>
          <a:p>
            <a:pPr marL="228600" indent="-228600" eaLnBrk="1" hangingPunct="1">
              <a:buFontTx/>
              <a:buAutoNum type="alphaLcParenBoth"/>
            </a:pPr>
            <a:r>
              <a:rPr lang="en-US" altLang="en-US" dirty="0"/>
              <a:t>Note that UART can be also not only 8-bit, but 16, 32, 64, etc. -- should be agreed btw RX and TX.</a:t>
            </a:r>
          </a:p>
          <a:p>
            <a:pPr marL="228600" indent="-228600" eaLnBrk="1" hangingPunct="1">
              <a:buFontTx/>
              <a:buAutoNum type="alphaLcParenBoth"/>
            </a:pPr>
            <a:r>
              <a:rPr lang="en-US" altLang="en-US" dirty="0"/>
              <a:t> It is possible that there is a drift between </a:t>
            </a:r>
            <a:r>
              <a:rPr lang="en-US" altLang="en-US" dirty="0" err="1"/>
              <a:t>tx</a:t>
            </a:r>
            <a:r>
              <a:rPr lang="en-US" altLang="en-US" dirty="0"/>
              <a:t>/</a:t>
            </a:r>
            <a:r>
              <a:rPr lang="en-US" altLang="en-US" dirty="0" err="1"/>
              <a:t>rx</a:t>
            </a:r>
            <a:r>
              <a:rPr lang="en-US" altLang="en-US" dirty="0"/>
              <a:t> clocks, as long as the drift is not more than ½ Tbit, the data will be transferred correctly. This problems becomes harder for longer words (64 vs. 8), thus for shorter words the reliability will be higher. </a:t>
            </a:r>
          </a:p>
          <a:p>
            <a:pPr marL="228600" indent="-228600" eaLnBrk="1" hangingPunct="1">
              <a:buFontTx/>
              <a:buAutoNum type="alphaLcParenBoth"/>
            </a:pPr>
            <a:r>
              <a:rPr lang="en-US" altLang="en-US" dirty="0"/>
              <a:t>At high frequencies, the START bit turns to a sync sequence. </a:t>
            </a:r>
          </a:p>
          <a:p>
            <a:pPr marL="228600" indent="-228600" eaLnBrk="1" hangingPunct="1">
              <a:buFontTx/>
              <a:buAutoNum type="alphaLcParenBoth"/>
            </a:pPr>
            <a:r>
              <a:rPr lang="en-US" altLang="en-US" dirty="0"/>
              <a:t>Manchester code: 0-&gt;1: 1, 1-&gt;0: 0</a:t>
            </a:r>
          </a:p>
          <a:p>
            <a:pPr marL="228600" indent="-228600" eaLnBrk="1" hangingPunct="1">
              <a:buFontTx/>
              <a:buAutoNum type="alphaLcParenBoth"/>
            </a:pPr>
            <a:endParaRPr lang="en-US" altLang="en-US" dirty="0"/>
          </a:p>
        </p:txBody>
      </p:sp>
    </p:spTree>
    <p:extLst>
      <p:ext uri="{BB962C8B-B14F-4D97-AF65-F5344CB8AC3E}">
        <p14:creationId xmlns:p14="http://schemas.microsoft.com/office/powerpoint/2010/main" val="21517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494ECEFA-177D-4C1A-91AA-B364A5F9541E}" type="slidenum">
              <a:rPr lang="he-IL" altLang="en-US" smtClean="0"/>
              <a:pPr>
                <a:spcBef>
                  <a:spcPct val="0"/>
                </a:spcBef>
              </a:pPr>
              <a:t>32</a:t>
            </a:fld>
            <a:endParaRPr lang="en-US" altLang="en-US"/>
          </a:p>
        </p:txBody>
      </p:sp>
      <p:sp>
        <p:nvSpPr>
          <p:cNvPr id="12291" name="Rectangle 2"/>
          <p:cNvSpPr>
            <a:spLocks noGrp="1" noRot="1" noChangeAspect="1" noChangeArrowheads="1" noTextEdit="1"/>
          </p:cNvSpPr>
          <p:nvPr>
            <p:ph type="sldImg"/>
          </p:nvPr>
        </p:nvSpPr>
        <p:spPr>
          <a:xfrm>
            <a:off x="142875" y="768350"/>
            <a:ext cx="6823075" cy="3838575"/>
          </a:xfrm>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arenBoth"/>
            </a:pPr>
            <a:r>
              <a:rPr lang="en-US" altLang="en-US" dirty="0"/>
              <a:t>Sometimes (many times) we are limited in the number of lines: hard/expensive to wire many lines in parallel – need to go serial – minimal number of lines – 1.</a:t>
            </a:r>
          </a:p>
          <a:p>
            <a:pPr marL="228600" indent="-228600" eaLnBrk="1" hangingPunct="1">
              <a:buFontTx/>
              <a:buAutoNum type="alphaLcParenBoth"/>
            </a:pPr>
            <a:r>
              <a:rPr lang="en-US" altLang="en-US" dirty="0"/>
              <a:t>RS232 / COM port of computer employs UART protocol.</a:t>
            </a:r>
          </a:p>
          <a:p>
            <a:pPr marL="228600" indent="-228600" eaLnBrk="1" hangingPunct="1">
              <a:buFontTx/>
              <a:buAutoNum type="alphaLcParenBoth"/>
            </a:pPr>
            <a:r>
              <a:rPr lang="en-US" altLang="en-US" dirty="0"/>
              <a:t>Explain in details how UART works (on the blackboard): AT IDLE time – the line is constantly '1', agree on bit-time (baud time), start/stop bits, always at "1" at the end of the transmission; </a:t>
            </a:r>
          </a:p>
          <a:p>
            <a:pPr marL="228600" indent="-228600" eaLnBrk="1" hangingPunct="1">
              <a:buFontTx/>
              <a:buAutoNum type="alphaLcParenBoth"/>
            </a:pPr>
            <a:r>
              <a:rPr lang="en-US" altLang="en-US" dirty="0"/>
              <a:t>Which bit is sent first? Need to agree on that between master and slave of UART.</a:t>
            </a:r>
          </a:p>
          <a:p>
            <a:pPr marL="228600" indent="-228600" eaLnBrk="1" hangingPunct="1">
              <a:buFontTx/>
              <a:buAutoNum type="alphaLcParenBoth"/>
            </a:pPr>
            <a:r>
              <a:rPr lang="en-US" altLang="en-US" dirty="0"/>
              <a:t>TX/RX should agree on the rate of the data, on the Tbit time (baud rate)</a:t>
            </a:r>
          </a:p>
          <a:p>
            <a:pPr marL="228600" indent="-228600" eaLnBrk="1" hangingPunct="1">
              <a:buFontTx/>
              <a:buAutoNum type="alphaLcParenBoth"/>
            </a:pPr>
            <a:r>
              <a:rPr lang="en-US" altLang="en-US" dirty="0"/>
              <a:t>RX waits for Start bit and then waits 1.5tbit, and then samples 8 times with difference of 1xTbit. </a:t>
            </a:r>
          </a:p>
          <a:p>
            <a:pPr marL="228600" indent="-228600" eaLnBrk="1" hangingPunct="1">
              <a:buFontTx/>
              <a:buAutoNum type="alphaLcParenBoth"/>
            </a:pPr>
            <a:r>
              <a:rPr lang="en-US" altLang="en-US" dirty="0"/>
              <a:t>Explain what is the rate of the transmission in bits: it is important that both TX and RX will agree on the rate (baud rate) + should agree of course about the order of serial bits (MSB or LSB first); what is the overhead; </a:t>
            </a:r>
          </a:p>
          <a:p>
            <a:pPr marL="228600" indent="-228600" eaLnBrk="1" hangingPunct="1">
              <a:buFontTx/>
              <a:buAutoNum type="alphaLcParenBoth"/>
            </a:pPr>
            <a:r>
              <a:rPr lang="en-US" altLang="en-US" dirty="0"/>
              <a:t>explain how to sample the value (detect the start and then count 1.5 baud time, then another 1 baud time, etc.) – NEXT SLIDE.</a:t>
            </a:r>
          </a:p>
          <a:p>
            <a:pPr marL="228600" indent="-228600" eaLnBrk="1" hangingPunct="1">
              <a:buFontTx/>
              <a:buAutoNum type="alphaLcParenBoth"/>
            </a:pPr>
            <a:r>
              <a:rPr lang="en-US" altLang="en-US" dirty="0"/>
              <a:t>Call the baud time "Tbit". </a:t>
            </a:r>
          </a:p>
          <a:p>
            <a:pPr marL="228600" indent="-228600" eaLnBrk="1" hangingPunct="1">
              <a:buFontTx/>
              <a:buAutoNum type="alphaLcParenBoth"/>
            </a:pPr>
            <a:r>
              <a:rPr lang="en-US" altLang="en-US" dirty="0"/>
              <a:t>Note why we better sample in the middle of the bit time (stability); important to sample STOP bit as well, in case it is 1 instead of 0, then there is a problem (e.g. an incorrect rate) that can be reported.; </a:t>
            </a:r>
          </a:p>
          <a:p>
            <a:pPr marL="228600" indent="-228600" eaLnBrk="1" hangingPunct="1">
              <a:buFontTx/>
              <a:buAutoNum type="alphaLcParenBoth"/>
            </a:pPr>
            <a:r>
              <a:rPr lang="en-US" altLang="en-US" dirty="0"/>
              <a:t>Additional correctness checks – e.g. parity</a:t>
            </a:r>
          </a:p>
          <a:p>
            <a:pPr marL="228600" indent="-228600" eaLnBrk="1" hangingPunct="1">
              <a:buFontTx/>
              <a:buAutoNum type="alphaLcParenBoth"/>
            </a:pPr>
            <a:r>
              <a:rPr lang="en-US" altLang="en-US" dirty="0"/>
              <a:t>Note that UART can be also not only 8-bit, but 16, 32, 64, etc. -- should be agreed btw RX and TX.</a:t>
            </a:r>
          </a:p>
          <a:p>
            <a:pPr marL="228600" indent="-228600" eaLnBrk="1" hangingPunct="1">
              <a:buFontTx/>
              <a:buAutoNum type="alphaLcParenBoth"/>
            </a:pPr>
            <a:r>
              <a:rPr lang="en-US" altLang="en-US" dirty="0"/>
              <a:t> It is possible that there is a drift between </a:t>
            </a:r>
            <a:r>
              <a:rPr lang="en-US" altLang="en-US" dirty="0" err="1"/>
              <a:t>tx</a:t>
            </a:r>
            <a:r>
              <a:rPr lang="en-US" altLang="en-US" dirty="0"/>
              <a:t>/</a:t>
            </a:r>
            <a:r>
              <a:rPr lang="en-US" altLang="en-US" dirty="0" err="1"/>
              <a:t>rx</a:t>
            </a:r>
            <a:r>
              <a:rPr lang="en-US" altLang="en-US" dirty="0"/>
              <a:t> clocks, as long as the drift is not more than ½ Tbit, the data will be transferred correctly. This problems becomes harder for longer words (64 vs. 8), thus for shorter words the reliability will be higher. </a:t>
            </a:r>
          </a:p>
          <a:p>
            <a:pPr marL="228600" indent="-228600" eaLnBrk="1" hangingPunct="1">
              <a:buFontTx/>
              <a:buAutoNum type="alphaLcParenBoth"/>
            </a:pPr>
            <a:r>
              <a:rPr lang="en-US" altLang="en-US" dirty="0"/>
              <a:t>At high frequencies, the START bit turns to a sync sequence. </a:t>
            </a:r>
          </a:p>
          <a:p>
            <a:pPr marL="228600" indent="-228600" eaLnBrk="1" hangingPunct="1">
              <a:buFontTx/>
              <a:buAutoNum type="alphaLcParenBoth"/>
            </a:pPr>
            <a:r>
              <a:rPr lang="en-US" altLang="en-US" dirty="0"/>
              <a:t>Manchester code: 0-&gt;1: 1, 1-&gt;0: 0</a:t>
            </a:r>
          </a:p>
          <a:p>
            <a:pPr marL="228600" indent="-228600" eaLnBrk="1" hangingPunct="1">
              <a:buFontTx/>
              <a:buAutoNum type="alphaLcParenBoth"/>
            </a:pPr>
            <a:endParaRPr lang="en-US" altLang="en-US" dirty="0"/>
          </a:p>
        </p:txBody>
      </p:sp>
    </p:spTree>
    <p:extLst>
      <p:ext uri="{BB962C8B-B14F-4D97-AF65-F5344CB8AC3E}">
        <p14:creationId xmlns:p14="http://schemas.microsoft.com/office/powerpoint/2010/main" val="10406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pPr/>
              <a:t>2</a:t>
            </a:fld>
            <a:endParaRPr lang="en-US" altLang="en-US"/>
          </a:p>
        </p:txBody>
      </p:sp>
    </p:spTree>
    <p:extLst>
      <p:ext uri="{BB962C8B-B14F-4D97-AF65-F5344CB8AC3E}">
        <p14:creationId xmlns:p14="http://schemas.microsoft.com/office/powerpoint/2010/main" val="2644810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494ECEFA-177D-4C1A-91AA-B364A5F9541E}" type="slidenum">
              <a:rPr lang="he-IL" altLang="en-US" smtClean="0"/>
              <a:pPr>
                <a:spcBef>
                  <a:spcPct val="0"/>
                </a:spcBef>
              </a:pPr>
              <a:t>33</a:t>
            </a:fld>
            <a:endParaRPr lang="en-US" altLang="en-US"/>
          </a:p>
        </p:txBody>
      </p:sp>
      <p:sp>
        <p:nvSpPr>
          <p:cNvPr id="12291" name="Rectangle 2"/>
          <p:cNvSpPr>
            <a:spLocks noGrp="1" noRot="1" noChangeAspect="1" noChangeArrowheads="1" noTextEdit="1"/>
          </p:cNvSpPr>
          <p:nvPr>
            <p:ph type="sldImg"/>
          </p:nvPr>
        </p:nvSpPr>
        <p:spPr>
          <a:xfrm>
            <a:off x="142875" y="768350"/>
            <a:ext cx="6823075" cy="3838575"/>
          </a:xfrm>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arenBoth"/>
            </a:pPr>
            <a:r>
              <a:rPr lang="en-US" altLang="en-US" dirty="0"/>
              <a:t>Sometimes (many times) we are limited in the number of lines: hard/expensive to wire many lines in parallel – need to go serial – minimal number of lines – 1.</a:t>
            </a:r>
          </a:p>
          <a:p>
            <a:pPr marL="228600" indent="-228600" eaLnBrk="1" hangingPunct="1">
              <a:buFontTx/>
              <a:buAutoNum type="alphaLcParenBoth"/>
            </a:pPr>
            <a:r>
              <a:rPr lang="en-US" altLang="en-US" dirty="0"/>
              <a:t>RS232 / COM port of computer employs UART protocol.</a:t>
            </a:r>
          </a:p>
          <a:p>
            <a:pPr marL="228600" indent="-228600" eaLnBrk="1" hangingPunct="1">
              <a:buFontTx/>
              <a:buAutoNum type="alphaLcParenBoth"/>
            </a:pPr>
            <a:r>
              <a:rPr lang="en-US" altLang="en-US" dirty="0"/>
              <a:t>Explain in details how UART works (on the blackboard): AT IDLE time – the line is constantly '1', agree on bit-time (baud time), start/stop bits, always at "1" at the end of the transmission; </a:t>
            </a:r>
          </a:p>
          <a:p>
            <a:pPr marL="228600" indent="-228600" eaLnBrk="1" hangingPunct="1">
              <a:buFontTx/>
              <a:buAutoNum type="alphaLcParenBoth"/>
            </a:pPr>
            <a:r>
              <a:rPr lang="en-US" altLang="en-US" dirty="0"/>
              <a:t>Which bit is sent first? Need to agree on that between master and slave of UART.</a:t>
            </a:r>
          </a:p>
          <a:p>
            <a:pPr marL="228600" indent="-228600" eaLnBrk="1" hangingPunct="1">
              <a:buFontTx/>
              <a:buAutoNum type="alphaLcParenBoth"/>
            </a:pPr>
            <a:r>
              <a:rPr lang="en-US" altLang="en-US" dirty="0"/>
              <a:t>TX/RX should agree on the rate of the data, on the Tbit time (baud rate)</a:t>
            </a:r>
          </a:p>
          <a:p>
            <a:pPr marL="228600" indent="-228600" eaLnBrk="1" hangingPunct="1">
              <a:buFontTx/>
              <a:buAutoNum type="alphaLcParenBoth"/>
            </a:pPr>
            <a:r>
              <a:rPr lang="en-US" altLang="en-US" dirty="0"/>
              <a:t>RX waits for Start bit and then waits 1.5tbit, and then samples 8 times with difference of 1xTbit. </a:t>
            </a:r>
          </a:p>
          <a:p>
            <a:pPr marL="228600" indent="-228600" eaLnBrk="1" hangingPunct="1">
              <a:buFontTx/>
              <a:buAutoNum type="alphaLcParenBoth"/>
            </a:pPr>
            <a:r>
              <a:rPr lang="en-US" altLang="en-US" dirty="0"/>
              <a:t>Explain what is the rate of the transmission in bits: it is important that both TX and RX will agree on the rate (baud rate) + should agree of course about the order of serial bits (MSB or LSB first); what is the overhead; </a:t>
            </a:r>
          </a:p>
          <a:p>
            <a:pPr marL="228600" indent="-228600" eaLnBrk="1" hangingPunct="1">
              <a:buFontTx/>
              <a:buAutoNum type="alphaLcParenBoth"/>
            </a:pPr>
            <a:r>
              <a:rPr lang="en-US" altLang="en-US" dirty="0"/>
              <a:t>explain how to sample the value (detect the start and then count 1.5 baud time, then another 1 baud time, etc.) – NEXT SLIDE.</a:t>
            </a:r>
          </a:p>
          <a:p>
            <a:pPr marL="228600" indent="-228600" eaLnBrk="1" hangingPunct="1">
              <a:buFontTx/>
              <a:buAutoNum type="alphaLcParenBoth"/>
            </a:pPr>
            <a:r>
              <a:rPr lang="en-US" altLang="en-US" dirty="0"/>
              <a:t>Call the baud time "Tbit". </a:t>
            </a:r>
          </a:p>
          <a:p>
            <a:pPr marL="228600" indent="-228600" eaLnBrk="1" hangingPunct="1">
              <a:buFontTx/>
              <a:buAutoNum type="alphaLcParenBoth"/>
            </a:pPr>
            <a:r>
              <a:rPr lang="en-US" altLang="en-US" dirty="0"/>
              <a:t>Note why we better sample in the middle of the bit time (stability); important to sample STOP bit as well, in case it is 1 instead of 0, then there is a problem (e.g. an incorrect rate) that can be reported.; </a:t>
            </a:r>
          </a:p>
          <a:p>
            <a:pPr marL="228600" indent="-228600" eaLnBrk="1" hangingPunct="1">
              <a:buFontTx/>
              <a:buAutoNum type="alphaLcParenBoth"/>
            </a:pPr>
            <a:r>
              <a:rPr lang="en-US" altLang="en-US" dirty="0"/>
              <a:t>Additional correctness checks – e.g. parity</a:t>
            </a:r>
          </a:p>
          <a:p>
            <a:pPr marL="228600" indent="-228600" eaLnBrk="1" hangingPunct="1">
              <a:buFontTx/>
              <a:buAutoNum type="alphaLcParenBoth"/>
            </a:pPr>
            <a:r>
              <a:rPr lang="en-US" altLang="en-US" dirty="0"/>
              <a:t>Note that UART can be also not only 8-bit, but 16, 32, 64, etc. -- should be agreed btw RX and TX.</a:t>
            </a:r>
          </a:p>
          <a:p>
            <a:pPr marL="228600" indent="-228600" eaLnBrk="1" hangingPunct="1">
              <a:buFontTx/>
              <a:buAutoNum type="alphaLcParenBoth"/>
            </a:pPr>
            <a:r>
              <a:rPr lang="en-US" altLang="en-US" dirty="0"/>
              <a:t> It is possible that there is a drift between </a:t>
            </a:r>
            <a:r>
              <a:rPr lang="en-US" altLang="en-US" dirty="0" err="1"/>
              <a:t>tx</a:t>
            </a:r>
            <a:r>
              <a:rPr lang="en-US" altLang="en-US" dirty="0"/>
              <a:t>/</a:t>
            </a:r>
            <a:r>
              <a:rPr lang="en-US" altLang="en-US" dirty="0" err="1"/>
              <a:t>rx</a:t>
            </a:r>
            <a:r>
              <a:rPr lang="en-US" altLang="en-US" dirty="0"/>
              <a:t> clocks, as long as the drift is not more than ½ Tbit, the data will be transferred correctly. This problems becomes harder for longer words (64 vs. 8), thus for shorter words the reliability will be higher. </a:t>
            </a:r>
          </a:p>
          <a:p>
            <a:pPr marL="228600" indent="-228600" eaLnBrk="1" hangingPunct="1">
              <a:buFontTx/>
              <a:buAutoNum type="alphaLcParenBoth"/>
            </a:pPr>
            <a:r>
              <a:rPr lang="en-US" altLang="en-US" dirty="0"/>
              <a:t>At high frequencies, the START bit turns to a sync sequence. </a:t>
            </a:r>
          </a:p>
          <a:p>
            <a:pPr marL="228600" indent="-228600" eaLnBrk="1" hangingPunct="1">
              <a:buFontTx/>
              <a:buAutoNum type="alphaLcParenBoth"/>
            </a:pPr>
            <a:r>
              <a:rPr lang="en-US" altLang="en-US" dirty="0"/>
              <a:t>Manchester code: 0-&gt;1: 1, 1-&gt;0: 0</a:t>
            </a:r>
          </a:p>
          <a:p>
            <a:pPr marL="228600" indent="-228600" eaLnBrk="1" hangingPunct="1">
              <a:buFontTx/>
              <a:buAutoNum type="alphaLcParenBoth"/>
            </a:pPr>
            <a:endParaRPr lang="en-US" altLang="en-US" dirty="0"/>
          </a:p>
        </p:txBody>
      </p:sp>
    </p:spTree>
    <p:extLst>
      <p:ext uri="{BB962C8B-B14F-4D97-AF65-F5344CB8AC3E}">
        <p14:creationId xmlns:p14="http://schemas.microsoft.com/office/powerpoint/2010/main" val="131904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60526499-57A5-4958-8883-E1AE548CBF00}" type="slidenum">
              <a:rPr lang="he-IL" altLang="en-US" smtClean="0"/>
              <a:pPr>
                <a:spcBef>
                  <a:spcPct val="0"/>
                </a:spcBef>
              </a:pPr>
              <a:t>34</a:t>
            </a:fld>
            <a:endParaRPr lang="en-US" altLang="en-US"/>
          </a:p>
        </p:txBody>
      </p:sp>
      <p:sp>
        <p:nvSpPr>
          <p:cNvPr id="14339" name="Rectangle 2"/>
          <p:cNvSpPr>
            <a:spLocks noGrp="1" noRot="1" noChangeAspect="1" noChangeArrowheads="1" noTextEdit="1"/>
          </p:cNvSpPr>
          <p:nvPr>
            <p:ph type="sldImg"/>
          </p:nvPr>
        </p:nvSpPr>
        <p:spPr>
          <a:xfrm>
            <a:off x="142875" y="768350"/>
            <a:ext cx="6823075" cy="3838575"/>
          </a:xfrm>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RX FSM</a:t>
            </a:r>
          </a:p>
          <a:p>
            <a:pPr eaLnBrk="1" hangingPunct="1"/>
            <a:endParaRPr lang="en-US" altLang="en-US" dirty="0"/>
          </a:p>
          <a:p>
            <a:pPr eaLnBrk="1" hangingPunct="1">
              <a:buFontTx/>
              <a:buChar char="-"/>
            </a:pPr>
            <a:endParaRPr lang="en-US" altLang="en-US" dirty="0"/>
          </a:p>
        </p:txBody>
      </p:sp>
    </p:spTree>
    <p:extLst>
      <p:ext uri="{BB962C8B-B14F-4D97-AF65-F5344CB8AC3E}">
        <p14:creationId xmlns:p14="http://schemas.microsoft.com/office/powerpoint/2010/main" val="1541696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60526499-57A5-4958-8883-E1AE548CBF00}" type="slidenum">
              <a:rPr lang="he-IL" altLang="en-US" smtClean="0"/>
              <a:pPr>
                <a:spcBef>
                  <a:spcPct val="0"/>
                </a:spcBef>
              </a:pPr>
              <a:t>35</a:t>
            </a:fld>
            <a:endParaRPr lang="en-US" altLang="en-US"/>
          </a:p>
        </p:txBody>
      </p:sp>
      <p:sp>
        <p:nvSpPr>
          <p:cNvPr id="14339" name="Rectangle 2"/>
          <p:cNvSpPr>
            <a:spLocks noGrp="1" noRot="1" noChangeAspect="1" noChangeArrowheads="1" noTextEdit="1"/>
          </p:cNvSpPr>
          <p:nvPr>
            <p:ph type="sldImg"/>
          </p:nvPr>
        </p:nvSpPr>
        <p:spPr>
          <a:xfrm>
            <a:off x="142875" y="768350"/>
            <a:ext cx="6823075" cy="3838575"/>
          </a:xfrm>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RX FSM</a:t>
            </a:r>
          </a:p>
          <a:p>
            <a:pPr eaLnBrk="1" hangingPunct="1"/>
            <a:endParaRPr lang="en-US" altLang="en-US" dirty="0"/>
          </a:p>
          <a:p>
            <a:pPr eaLnBrk="1" hangingPunct="1">
              <a:buFontTx/>
              <a:buChar char="-"/>
            </a:pPr>
            <a:endParaRPr lang="en-US" altLang="en-US" dirty="0"/>
          </a:p>
        </p:txBody>
      </p:sp>
    </p:spTree>
    <p:extLst>
      <p:ext uri="{BB962C8B-B14F-4D97-AF65-F5344CB8AC3E}">
        <p14:creationId xmlns:p14="http://schemas.microsoft.com/office/powerpoint/2010/main" val="1017317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B610A304-511C-4579-BC41-EA72505F9EE4}" type="slidenum">
              <a:rPr lang="he-IL" altLang="en-US" smtClean="0"/>
              <a:pPr>
                <a:spcBef>
                  <a:spcPct val="0"/>
                </a:spcBef>
              </a:pPr>
              <a:t>36</a:t>
            </a:fld>
            <a:endParaRPr lang="en-US" altLang="en-US"/>
          </a:p>
        </p:txBody>
      </p:sp>
      <p:sp>
        <p:nvSpPr>
          <p:cNvPr id="20483" name="Rectangle 2"/>
          <p:cNvSpPr>
            <a:spLocks noGrp="1" noRot="1" noChangeAspect="1" noChangeArrowheads="1" noTextEdit="1"/>
          </p:cNvSpPr>
          <p:nvPr>
            <p:ph type="sldImg"/>
          </p:nvPr>
        </p:nvSpPr>
        <p:spPr>
          <a:xfrm>
            <a:off x="142875" y="768350"/>
            <a:ext cx="6823075" cy="3838575"/>
          </a:xfrm>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What is a bus?</a:t>
            </a:r>
          </a:p>
          <a:p>
            <a:pPr eaLnBrk="1" hangingPunct="1"/>
            <a:r>
              <a:rPr lang="en-US" altLang="en-US"/>
              <a:t>What is needed to pass over the data?</a:t>
            </a:r>
          </a:p>
          <a:p>
            <a:pPr eaLnBrk="1" hangingPunct="1">
              <a:buFontTx/>
              <a:buChar char="-"/>
            </a:pPr>
            <a:r>
              <a:rPr lang="en-US" altLang="en-US"/>
              <a:t> Lines for the data, e.g. 32-bit</a:t>
            </a:r>
          </a:p>
          <a:p>
            <a:pPr eaLnBrk="1" hangingPunct="1">
              <a:buFontTx/>
              <a:buChar char="-"/>
            </a:pPr>
            <a:r>
              <a:rPr lang="en-US" altLang="en-US"/>
              <a:t> Each module has an interface towards the bus.</a:t>
            </a:r>
          </a:p>
          <a:p>
            <a:pPr eaLnBrk="1" hangingPunct="1">
              <a:buFontTx/>
              <a:buChar char="-"/>
            </a:pPr>
            <a:r>
              <a:rPr lang="en-US" altLang="en-US"/>
              <a:t> Transceiver: both drive and listen – each module both listens to the bus and also can send out data over the bus.</a:t>
            </a:r>
          </a:p>
          <a:p>
            <a:pPr eaLnBrk="1" hangingPunct="1">
              <a:buFontTx/>
              <a:buChar char="-"/>
            </a:pPr>
            <a:r>
              <a:rPr lang="en-US" altLang="en-US"/>
              <a:t> How module knows that transaction is addressed to it and not to another module? – address.</a:t>
            </a:r>
          </a:p>
          <a:p>
            <a:pPr eaLnBrk="1" hangingPunct="1"/>
            <a:r>
              <a:rPr lang="en-US" altLang="en-US"/>
              <a:t>   Explain bus operation: operation: write/read, address - module listens to its address; if matches, then takes data</a:t>
            </a:r>
          </a:p>
          <a:p>
            <a:pPr eaLnBrk="1" hangingPunct="1">
              <a:buFontTx/>
              <a:buChar char="-"/>
            </a:pPr>
            <a:r>
              <a:rPr lang="en-US" altLang="en-US"/>
              <a:t> Operation: define write or read operation</a:t>
            </a:r>
          </a:p>
          <a:p>
            <a:pPr eaLnBrk="1" hangingPunct="1">
              <a:buFontTx/>
              <a:buChar char="-"/>
            </a:pPr>
            <a:r>
              <a:rPr lang="en-US" altLang="en-US"/>
              <a:t> Write operation: master sends data to slave; Read: slave sends data to master.</a:t>
            </a:r>
          </a:p>
          <a:p>
            <a:pPr eaLnBrk="1" hangingPunct="1">
              <a:buFontTx/>
              <a:buChar char="-"/>
            </a:pPr>
            <a:r>
              <a:rPr lang="en-US" altLang="en-US"/>
              <a:t> start / finish – indicate start and end of the transaction (otherwise need to specify the transfer length in another way): "Start" like a "request" - signalizes that there is a new info on the bus -- e.g. new address. Finish  - slave indicates that the operation is done, like "ACK". </a:t>
            </a:r>
          </a:p>
          <a:p>
            <a:pPr eaLnBrk="1" hangingPunct="1">
              <a:buFontTx/>
              <a:buChar char="-"/>
            </a:pPr>
            <a:r>
              <a:rPr lang="en-US" altLang="en-US"/>
              <a:t> Broadcast – one transmits many listen.</a:t>
            </a:r>
          </a:p>
          <a:p>
            <a:pPr eaLnBrk="1" hangingPunct="1">
              <a:buFontTx/>
              <a:buChar char="-"/>
            </a:pPr>
            <a:r>
              <a:rPr lang="en-US" altLang="en-US"/>
              <a:t> There is a need in arbiter to decide who will be the master on the bus at given time. </a:t>
            </a:r>
          </a:p>
          <a:p>
            <a:pPr eaLnBrk="1" hangingPunct="1"/>
            <a:r>
              <a:rPr lang="en-US" altLang="en-US"/>
              <a:t>- BUSes: give an example of standard bus - AXI/AMBA bus</a:t>
            </a:r>
          </a:p>
          <a:p>
            <a:pPr eaLnBrk="1" hangingPunct="1"/>
            <a:endParaRPr lang="en-US" altLang="en-US"/>
          </a:p>
        </p:txBody>
      </p:sp>
    </p:spTree>
    <p:extLst>
      <p:ext uri="{BB962C8B-B14F-4D97-AF65-F5344CB8AC3E}">
        <p14:creationId xmlns:p14="http://schemas.microsoft.com/office/powerpoint/2010/main" val="3283511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3EB71AF1-9F1C-47C7-A382-4FC4DC8D05B0}" type="slidenum">
              <a:rPr lang="he-IL" altLang="en-US" smtClean="0"/>
              <a:pPr>
                <a:spcBef>
                  <a:spcPct val="0"/>
                </a:spcBef>
              </a:pPr>
              <a:t>37</a:t>
            </a:fld>
            <a:endParaRPr lang="en-US" altLang="en-US"/>
          </a:p>
        </p:txBody>
      </p:sp>
      <p:sp>
        <p:nvSpPr>
          <p:cNvPr id="30723" name="Rectangle 2"/>
          <p:cNvSpPr>
            <a:spLocks noGrp="1" noRot="1" noChangeAspect="1" noChangeArrowheads="1" noTextEdit="1"/>
          </p:cNvSpPr>
          <p:nvPr>
            <p:ph type="sldImg"/>
          </p:nvPr>
        </p:nvSpPr>
        <p:spPr>
          <a:xfrm>
            <a:off x="142875" y="768350"/>
            <a:ext cx="6823075" cy="3838575"/>
          </a:xfrm>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t> Note the main signal CLK here (with a not symmetrical duty cycle).</a:t>
            </a:r>
          </a:p>
          <a:p>
            <a:pPr eaLnBrk="1" hangingPunct="1">
              <a:buFontTx/>
              <a:buChar char="-"/>
            </a:pPr>
            <a:r>
              <a:rPr lang="en-US" altLang="en-US"/>
              <a:t> Both master and slave write to the bus on “assertion edge” (rising edge) – if the bus is shared, then only one writes concurrently.</a:t>
            </a:r>
          </a:p>
          <a:p>
            <a:pPr eaLnBrk="1" hangingPunct="1">
              <a:buFontTx/>
              <a:buChar char="-"/>
            </a:pPr>
            <a:r>
              <a:rPr lang="en-US" altLang="en-US"/>
              <a:t> After we set data on the bus (rising edge) we wait settling time, till the bus (address / data) is stable.</a:t>
            </a:r>
          </a:p>
          <a:p>
            <a:pPr eaLnBrk="1" hangingPunct="1">
              <a:buFontTx/>
              <a:buChar char="-"/>
            </a:pPr>
            <a:r>
              <a:rPr lang="en-US" altLang="en-US"/>
              <a:t> Falling edge – sampling edge – sample stable data. </a:t>
            </a:r>
          </a:p>
          <a:p>
            <a:pPr eaLnBrk="1" hangingPunct="1">
              <a:buFontTx/>
              <a:buChar char="-"/>
            </a:pPr>
            <a:r>
              <a:rPr lang="en-US" altLang="en-US"/>
              <a:t> Q1: what should be the minimal time between rising edge and falling edge – time to settle the bus.</a:t>
            </a:r>
          </a:p>
          <a:p>
            <a:pPr eaLnBrk="1" hangingPunct="1">
              <a:buFontTx/>
              <a:buChar char="-"/>
            </a:pPr>
            <a:r>
              <a:rPr lang="en-US" altLang="en-US"/>
              <a:t> De-skew time: due to the skew, after de-skew time it is assured that “falling edge” reached all the slaves and thus the data from the bus was taken (otherwise due to the skew when falling edge arrives to a slave the data might disappear from the bus).</a:t>
            </a:r>
          </a:p>
          <a:p>
            <a:pPr eaLnBrk="1" hangingPunct="1">
              <a:buFontTx/>
              <a:buChar char="-"/>
            </a:pPr>
            <a:r>
              <a:rPr lang="en-US" altLang="en-US"/>
              <a:t> </a:t>
            </a:r>
          </a:p>
        </p:txBody>
      </p:sp>
    </p:spTree>
    <p:extLst>
      <p:ext uri="{BB962C8B-B14F-4D97-AF65-F5344CB8AC3E}">
        <p14:creationId xmlns:p14="http://schemas.microsoft.com/office/powerpoint/2010/main" val="3040302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B3F294E4-EF65-41A4-8097-B3E6DA52BC89}" type="slidenum">
              <a:rPr lang="he-IL" altLang="en-US" smtClean="0"/>
              <a:pPr>
                <a:spcBef>
                  <a:spcPct val="0"/>
                </a:spcBef>
              </a:pPr>
              <a:t>38</a:t>
            </a:fld>
            <a:endParaRPr lang="en-US" altLang="en-US"/>
          </a:p>
        </p:txBody>
      </p:sp>
      <p:sp>
        <p:nvSpPr>
          <p:cNvPr id="32771" name="Rectangle 2"/>
          <p:cNvSpPr>
            <a:spLocks noGrp="1" noRot="1" noChangeAspect="1" noChangeArrowheads="1" noTextEdit="1"/>
          </p:cNvSpPr>
          <p:nvPr>
            <p:ph type="sldImg"/>
          </p:nvPr>
        </p:nvSpPr>
        <p:spPr>
          <a:xfrm>
            <a:off x="142875" y="768350"/>
            <a:ext cx="6823075" cy="3838575"/>
          </a:xfrm>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t> Master set start and sets operation, address, data at the rising edge</a:t>
            </a:r>
          </a:p>
          <a:p>
            <a:pPr eaLnBrk="1" hangingPunct="1">
              <a:buFontTx/>
              <a:buChar char="-"/>
            </a:pPr>
            <a:r>
              <a:rPr lang="en-US" altLang="en-US"/>
              <a:t> In this example, “operation = Write”.</a:t>
            </a:r>
          </a:p>
          <a:p>
            <a:pPr eaLnBrk="1" hangingPunct="1">
              <a:buFontTx/>
              <a:buChar char="-"/>
            </a:pPr>
            <a:r>
              <a:rPr lang="en-US" altLang="en-US"/>
              <a:t> Address: the targeted Slave.</a:t>
            </a:r>
          </a:p>
          <a:p>
            <a:pPr eaLnBrk="1" hangingPunct="1">
              <a:buFontTx/>
              <a:buChar char="-"/>
            </a:pPr>
            <a:r>
              <a:rPr lang="en-US" altLang="en-US"/>
              <a:t> On the sample edge Slave samples start line, then looks at the address – if there is a match – the slave takes the data.</a:t>
            </a:r>
          </a:p>
          <a:p>
            <a:pPr eaLnBrk="1" hangingPunct="1">
              <a:buFontTx/>
              <a:buChar char="-"/>
            </a:pPr>
            <a:r>
              <a:rPr lang="en-US" altLang="en-US"/>
              <a:t> Second cycle: start is de-asserted + no response from Slave</a:t>
            </a:r>
          </a:p>
          <a:p>
            <a:pPr eaLnBrk="1" hangingPunct="1">
              <a:buFontTx/>
              <a:buChar char="-"/>
            </a:pPr>
            <a:r>
              <a:rPr lang="en-US" altLang="en-US"/>
              <a:t> Note: in this example it is assumed that Slave takes data only on the sample edge of the second cycle.</a:t>
            </a:r>
          </a:p>
          <a:p>
            <a:pPr eaLnBrk="1" hangingPunct="1">
              <a:buFontTx/>
              <a:buChar char="-"/>
            </a:pPr>
            <a:r>
              <a:rPr lang="en-US" altLang="en-US"/>
              <a:t> on the next assertion edge Slave asserts Finish line, signalizing end of the operation</a:t>
            </a:r>
          </a:p>
          <a:p>
            <a:pPr eaLnBrk="1" hangingPunct="1">
              <a:buFontTx/>
              <a:buChar char="-"/>
            </a:pPr>
            <a:r>
              <a:rPr lang="en-US" altLang="en-US"/>
              <a:t> The Finish line is sampled by Master on the next sample edge.</a:t>
            </a:r>
          </a:p>
          <a:p>
            <a:pPr eaLnBrk="1" hangingPunct="1">
              <a:buFontTx/>
              <a:buChar char="-"/>
            </a:pPr>
            <a:r>
              <a:rPr lang="en-US" altLang="en-US"/>
              <a:t> On the next assertion edge the Master can start a new transaction.</a:t>
            </a:r>
          </a:p>
          <a:p>
            <a:pPr eaLnBrk="1" hangingPunct="1">
              <a:buFontTx/>
              <a:buChar char="-"/>
            </a:pPr>
            <a:r>
              <a:rPr lang="en-US" altLang="en-US"/>
              <a:t> What happens in error conditions: an incorrect address? – Time-out / watch-dog mechanism at master side, otherwise the bus is stack. </a:t>
            </a:r>
          </a:p>
          <a:p>
            <a:pPr eaLnBrk="1" hangingPunct="1"/>
            <a:endParaRPr lang="en-US" altLang="en-US"/>
          </a:p>
        </p:txBody>
      </p:sp>
    </p:spTree>
    <p:extLst>
      <p:ext uri="{BB962C8B-B14F-4D97-AF65-F5344CB8AC3E}">
        <p14:creationId xmlns:p14="http://schemas.microsoft.com/office/powerpoint/2010/main" val="2413725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2952352A-D79B-4521-95C0-8AB4355C3C0B}" type="slidenum">
              <a:rPr lang="he-IL" altLang="en-US" smtClean="0"/>
              <a:pPr>
                <a:spcBef>
                  <a:spcPct val="0"/>
                </a:spcBef>
              </a:pPr>
              <a:t>39</a:t>
            </a:fld>
            <a:endParaRPr lang="en-US" altLang="en-US"/>
          </a:p>
        </p:txBody>
      </p:sp>
      <p:sp>
        <p:nvSpPr>
          <p:cNvPr id="38915" name="Rectangle 2"/>
          <p:cNvSpPr>
            <a:spLocks noGrp="1" noRot="1" noChangeAspect="1" noChangeArrowheads="1" noTextEdit="1"/>
          </p:cNvSpPr>
          <p:nvPr>
            <p:ph type="sldImg"/>
          </p:nvPr>
        </p:nvSpPr>
        <p:spPr>
          <a:xfrm>
            <a:off x="142875" y="768350"/>
            <a:ext cx="6823075" cy="3838575"/>
          </a:xfrm>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Note: the operation lines are bi-directional: At the first cycle, Master drives WBCLK (4 – burst of 4), while during other cycles Slave pushes the value to “operation” line, indicating the data count. </a:t>
            </a:r>
          </a:p>
          <a:p>
            <a:pPr eaLnBrk="1" hangingPunct="1"/>
            <a:endParaRPr lang="en-US" altLang="en-US"/>
          </a:p>
          <a:p>
            <a:pPr eaLnBrk="1" hangingPunct="1"/>
            <a:r>
              <a:rPr lang="en-US" altLang="en-US"/>
              <a:t>(M) Indicates Master</a:t>
            </a:r>
          </a:p>
          <a:p>
            <a:pPr eaLnBrk="1" hangingPunct="1"/>
            <a:r>
              <a:rPr lang="en-US" altLang="en-US"/>
              <a:t>(S) Slave</a:t>
            </a:r>
          </a:p>
          <a:p>
            <a:pPr eaLnBrk="1" hangingPunct="1"/>
            <a:endParaRPr lang="en-US" altLang="en-US"/>
          </a:p>
          <a:p>
            <a:pPr eaLnBrk="1" hangingPunct="1"/>
            <a:r>
              <a:rPr lang="en-US" altLang="en-US"/>
              <a:t>Block write transfer: first cycle: address + number of words in burst; slave is responsible for generating internally all the addresses; in the middle of transfer slave returns: finish+status: status -- continue (send nxt data) + last one: ok/or not.</a:t>
            </a:r>
          </a:p>
        </p:txBody>
      </p:sp>
    </p:spTree>
    <p:extLst>
      <p:ext uri="{BB962C8B-B14F-4D97-AF65-F5344CB8AC3E}">
        <p14:creationId xmlns:p14="http://schemas.microsoft.com/office/powerpoint/2010/main" val="2628964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2CAF06F9-184B-4D6B-B496-048633F56B32}" type="slidenum">
              <a:rPr lang="he-IL" altLang="en-US" smtClean="0"/>
              <a:pPr>
                <a:spcBef>
                  <a:spcPct val="0"/>
                </a:spcBef>
              </a:pPr>
              <a:t>40</a:t>
            </a:fld>
            <a:endParaRPr lang="en-US" altLang="en-US"/>
          </a:p>
        </p:txBody>
      </p:sp>
      <p:sp>
        <p:nvSpPr>
          <p:cNvPr id="40963" name="Rectangle 2"/>
          <p:cNvSpPr>
            <a:spLocks noGrp="1" noRot="1" noChangeAspect="1" noChangeArrowheads="1" noTextEdit="1"/>
          </p:cNvSpPr>
          <p:nvPr>
            <p:ph type="sldImg"/>
          </p:nvPr>
        </p:nvSpPr>
        <p:spPr>
          <a:xfrm>
            <a:off x="142875" y="768350"/>
            <a:ext cx="6823075" cy="3838575"/>
          </a:xfrm>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Here we read 4 data: RBLK 4</a:t>
            </a:r>
          </a:p>
          <a:p>
            <a:pPr eaLnBrk="1" hangingPunct="1"/>
            <a:endParaRPr lang="en-US" altLang="en-US"/>
          </a:p>
          <a:p>
            <a:pPr eaLnBrk="1" hangingPunct="1"/>
            <a:r>
              <a:rPr lang="en-US" altLang="en-US"/>
              <a:t>We have here one wasted cycle (HOLD).</a:t>
            </a:r>
          </a:p>
          <a:p>
            <a:pPr eaLnBrk="1" hangingPunct="1"/>
            <a:endParaRPr lang="en-US" altLang="en-US"/>
          </a:p>
          <a:p>
            <a:pPr eaLnBrk="1" hangingPunct="1"/>
            <a:r>
              <a:rPr lang="en-US" altLang="en-US"/>
              <a:t>May be master wants to access a few slaves in parallel, e.g. re-using the wait states – need to manage the slaves access to the bus to eliminate contentions.</a:t>
            </a:r>
          </a:p>
          <a:p>
            <a:pPr eaLnBrk="1" hangingPunct="1"/>
            <a:endParaRPr lang="en-US" altLang="en-US"/>
          </a:p>
        </p:txBody>
      </p:sp>
    </p:spTree>
    <p:extLst>
      <p:ext uri="{BB962C8B-B14F-4D97-AF65-F5344CB8AC3E}">
        <p14:creationId xmlns:p14="http://schemas.microsoft.com/office/powerpoint/2010/main" val="4089490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67A2098B-0848-452C-8765-050CC1E641F2}"/>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A702993F-92BC-40E5-A6CA-B490987D652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of using Rule 1 and Rule 2</a:t>
            </a:r>
          </a:p>
          <a:p>
            <a:endParaRPr lang="en-US" altLang="en-US"/>
          </a:p>
          <a:p>
            <a:r>
              <a:rPr lang="en-US" altLang="en-US"/>
              <a:t>(c) Example of going from comb to pipeline (slide 15): (a) ask which "K" pipeline each one of the examples (b) the arrows up/down: when going from comb to pipe, we paid by registers for throughput; we can do also the vice versa: save on the registers, but pay by throughput (c) discuss drawback of pipeline: may be not all the stages are the same, then we may be waste more on latency + latency su+tpd of the registers.</a:t>
            </a:r>
          </a:p>
        </p:txBody>
      </p:sp>
      <p:sp>
        <p:nvSpPr>
          <p:cNvPr id="32772" name="Slide Number Placeholder 3">
            <a:extLst>
              <a:ext uri="{FF2B5EF4-FFF2-40B4-BE49-F238E27FC236}">
                <a16:creationId xmlns:a16="http://schemas.microsoft.com/office/drawing/2014/main" id="{47097F06-F14D-417B-ACE5-58A6EF83B4C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a:defRPr sz="2400">
                <a:solidFill>
                  <a:schemeClr val="tx1"/>
                </a:solidFill>
                <a:latin typeface="Times New Roman" panose="02020603050405020304" pitchFamily="18" charset="0"/>
                <a:cs typeface="Times New Roman" panose="02020603050405020304" pitchFamily="18" charset="0"/>
              </a:defRPr>
            </a:lvl1pPr>
            <a:lvl2pPr marL="742950" indent="-285750" defTabSz="941388">
              <a:defRPr sz="2400">
                <a:solidFill>
                  <a:schemeClr val="tx1"/>
                </a:solidFill>
                <a:latin typeface="Times New Roman" panose="02020603050405020304" pitchFamily="18" charset="0"/>
                <a:cs typeface="Times New Roman" panose="02020603050405020304" pitchFamily="18" charset="0"/>
              </a:defRPr>
            </a:lvl2pPr>
            <a:lvl3pPr marL="1143000" indent="-228600" defTabSz="941388">
              <a:defRPr sz="2400">
                <a:solidFill>
                  <a:schemeClr val="tx1"/>
                </a:solidFill>
                <a:latin typeface="Times New Roman" panose="02020603050405020304" pitchFamily="18" charset="0"/>
                <a:cs typeface="Times New Roman" panose="02020603050405020304" pitchFamily="18" charset="0"/>
              </a:defRPr>
            </a:lvl3pPr>
            <a:lvl4pPr marL="1600200" indent="-228600" defTabSz="941388">
              <a:defRPr sz="2400">
                <a:solidFill>
                  <a:schemeClr val="tx1"/>
                </a:solidFill>
                <a:latin typeface="Times New Roman" panose="02020603050405020304" pitchFamily="18" charset="0"/>
                <a:cs typeface="Times New Roman" panose="02020603050405020304" pitchFamily="18" charset="0"/>
              </a:defRPr>
            </a:lvl4pPr>
            <a:lvl5pPr marL="2057400" indent="-228600" defTabSz="941388">
              <a:defRPr sz="2400">
                <a:solidFill>
                  <a:schemeClr val="tx1"/>
                </a:solidFill>
                <a:latin typeface="Times New Roman" panose="02020603050405020304" pitchFamily="18" charset="0"/>
                <a:cs typeface="Times New Roman" panose="02020603050405020304" pitchFamily="18" charset="0"/>
              </a:defRPr>
            </a:lvl5pPr>
            <a:lvl6pPr marL="2514600" indent="-228600" defTabSz="941388"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defTabSz="941388"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defTabSz="941388"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defTabSz="941388"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9377D4D4-4040-4580-92A5-9D7454325E6C}" type="slidenum">
              <a:rPr lang="he-IL" altLang="en-US" sz="1100"/>
              <a:pPr/>
              <a:t>42</a:t>
            </a:fld>
            <a:endParaRPr lang="en-US" altLang="en-US" sz="1100"/>
          </a:p>
        </p:txBody>
      </p:sp>
    </p:spTree>
    <p:extLst>
      <p:ext uri="{BB962C8B-B14F-4D97-AF65-F5344CB8AC3E}">
        <p14:creationId xmlns:p14="http://schemas.microsoft.com/office/powerpoint/2010/main" val="971658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816A8422-A517-42FD-9DD1-405C55F74EAC}"/>
              </a:ext>
            </a:extLst>
          </p:cNvPr>
          <p:cNvSpPr>
            <a:spLocks noGrp="1"/>
          </p:cNvSpPr>
          <p:nvPr>
            <p:ph type="body" idx="1"/>
          </p:nvPr>
        </p:nvSpPr>
        <p:spPr/>
        <p:txBody>
          <a:bodyPr>
            <a:normAutofit/>
          </a:bodyPr>
          <a:lstStyle/>
          <a:p>
            <a:pPr>
              <a:defRPr/>
            </a:pPr>
            <a:r>
              <a:rPr lang="en-US" dirty="0"/>
              <a:t>After each instruction we return to the first state, FETCH</a:t>
            </a:r>
          </a:p>
          <a:p>
            <a:pPr>
              <a:defRPr/>
            </a:pPr>
            <a:endParaRPr lang="en-US" dirty="0"/>
          </a:p>
          <a:p>
            <a:pPr>
              <a:defRPr/>
            </a:pPr>
            <a:r>
              <a:rPr lang="en-US" dirty="0"/>
              <a:t>Start explanation from Jump (right to left, jump back vs. previous slide). </a:t>
            </a:r>
          </a:p>
          <a:p>
            <a:pPr marL="228600" indent="-228600">
              <a:buFontTx/>
              <a:buAutoNum type="arabicPeriod"/>
              <a:defRPr/>
            </a:pPr>
            <a:r>
              <a:rPr lang="en-US" dirty="0"/>
              <a:t>Jump </a:t>
            </a:r>
          </a:p>
          <a:p>
            <a:pPr marL="228600" indent="-228600">
              <a:buFontTx/>
              <a:buAutoNum type="arabicPeriod"/>
              <a:defRPr/>
            </a:pPr>
            <a:r>
              <a:rPr lang="en-US" dirty="0"/>
              <a:t>Branch = do compare (</a:t>
            </a:r>
            <a:r>
              <a:rPr lang="en-US" dirty="0" err="1"/>
              <a:t>ALUOp</a:t>
            </a:r>
            <a:r>
              <a:rPr lang="en-US" dirty="0"/>
              <a:t>=01 – SUB)</a:t>
            </a:r>
          </a:p>
          <a:p>
            <a:pPr marL="228600" indent="-228600">
              <a:buFontTx/>
              <a:buAutoNum type="arabicPeriod"/>
              <a:defRPr/>
            </a:pPr>
            <a:r>
              <a:rPr lang="en-US" dirty="0"/>
              <a:t>Execution – use FUNC… </a:t>
            </a:r>
          </a:p>
          <a:p>
            <a:pPr marL="228600" indent="-228600">
              <a:buFontTx/>
              <a:buAutoNum type="arabicPeriod"/>
              <a:defRPr/>
            </a:pPr>
            <a:r>
              <a:rPr lang="en-US" dirty="0"/>
              <a:t>Load Store: compute the address (common), but then split for Load and Store</a:t>
            </a:r>
          </a:p>
        </p:txBody>
      </p:sp>
      <p:sp>
        <p:nvSpPr>
          <p:cNvPr id="419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B28BB222-0C84-45D2-9E4D-4EEE750228F7}" type="slidenum">
              <a:rPr lang="he-IL" altLang="en-US" sz="1300" smtClean="0">
                <a:latin typeface="Arial" panose="020B0604020202020204" pitchFamily="34" charset="0"/>
                <a:cs typeface="Arial" panose="020B0604020202020204" pitchFamily="34" charset="0"/>
              </a:rPr>
              <a:pPr/>
              <a:t>44</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36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pPr/>
              <a:t>4</a:t>
            </a:fld>
            <a:endParaRPr lang="en-US" altLang="en-US"/>
          </a:p>
        </p:txBody>
      </p:sp>
    </p:spTree>
    <p:extLst>
      <p:ext uri="{BB962C8B-B14F-4D97-AF65-F5344CB8AC3E}">
        <p14:creationId xmlns:p14="http://schemas.microsoft.com/office/powerpoint/2010/main" val="1505970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ChangeArrowheads="1" noTextEdit="1"/>
          </p:cNvSpPr>
          <p:nvPr>
            <p:ph type="sldImg"/>
          </p:nvPr>
        </p:nvSpPr>
        <p:spPr>
          <a:ln/>
        </p:spPr>
      </p:sp>
      <p:sp>
        <p:nvSpPr>
          <p:cNvPr id="491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Inputs: current state (we have 10 states, 4 bits) + Instruction (7-bits)</a:t>
            </a:r>
          </a:p>
          <a:p>
            <a:r>
              <a:rPr lang="en-US" altLang="en-US" dirty="0"/>
              <a:t>Outputs: next state</a:t>
            </a:r>
          </a:p>
          <a:p>
            <a:endParaRPr lang="en-US" altLang="en-US" dirty="0"/>
          </a:p>
          <a:p>
            <a:r>
              <a:rPr lang="en-US" altLang="en-US" dirty="0"/>
              <a:t>Note that the instruction register is not always valid, so in some states, e.g. in state=0,1 (these states are similar for all opcodes) we don’t look at it (don’t care).</a:t>
            </a:r>
          </a:p>
        </p:txBody>
      </p:sp>
      <p:sp>
        <p:nvSpPr>
          <p:cNvPr id="491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421F9969-2EB9-4F2F-8E8E-37A5FB651265}" type="slidenum">
              <a:rPr lang="he-IL" altLang="en-US" sz="1300" smtClean="0">
                <a:latin typeface="Arial" panose="020B0604020202020204" pitchFamily="34" charset="0"/>
                <a:cs typeface="Arial" panose="020B0604020202020204" pitchFamily="34" charset="0"/>
              </a:rPr>
              <a:pPr/>
              <a:t>46</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2254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ChangeArrowheads="1" noTextEdit="1"/>
          </p:cNvSpPr>
          <p:nvPr>
            <p:ph type="sldImg"/>
          </p:nvPr>
        </p:nvSpPr>
        <p:spPr>
          <a:ln/>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All the outputs do not depend on the opcode (MOORE), so let’s separate the memories to reduce the memory consumption.</a:t>
            </a:r>
          </a:p>
          <a:p>
            <a:endParaRPr lang="en-US" altLang="en-US"/>
          </a:p>
          <a:p>
            <a:r>
              <a:rPr lang="en-US" altLang="en-US"/>
              <a:t>One table to set next state 2^10 x 4</a:t>
            </a:r>
          </a:p>
          <a:p>
            <a:r>
              <a:rPr lang="en-US" altLang="en-US"/>
              <a:t>One table for outputs: 2^4 x 16</a:t>
            </a:r>
          </a:p>
          <a:p>
            <a:endParaRPr lang="en-US" altLang="en-US"/>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D26456DC-AE99-416E-94E9-884206136141}" type="slidenum">
              <a:rPr lang="he-IL" altLang="en-US" sz="1300" smtClean="0">
                <a:latin typeface="Arial" panose="020B0604020202020204" pitchFamily="34" charset="0"/>
                <a:cs typeface="Arial" panose="020B0604020202020204" pitchFamily="34" charset="0"/>
              </a:rPr>
              <a:pPr/>
              <a:t>48</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0735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EA498E45-6FD8-4225-93D9-FAEC905B2956}"/>
              </a:ext>
            </a:extLst>
          </p:cNvPr>
          <p:cNvSpPr>
            <a:spLocks noGrp="1"/>
          </p:cNvSpPr>
          <p:nvPr>
            <p:ph type="body" idx="1"/>
          </p:nvPr>
        </p:nvSpPr>
        <p:spPr/>
        <p:txBody>
          <a:bodyPr>
            <a:normAutofit/>
          </a:bodyPr>
          <a:lstStyle/>
          <a:p>
            <a:pPr>
              <a:defRPr/>
            </a:pPr>
            <a:r>
              <a:rPr lang="en-US" dirty="0"/>
              <a:t>Moving next state computation out of ROM/PLA.</a:t>
            </a:r>
          </a:p>
          <a:p>
            <a:pPr>
              <a:defRPr/>
            </a:pPr>
            <a:r>
              <a:rPr lang="en-US" dirty="0"/>
              <a:t>Idea: for cases when we move to the next state, which ID is increment of 1, let’s use the adder.</a:t>
            </a:r>
          </a:p>
          <a:p>
            <a:pPr>
              <a:defRPr/>
            </a:pPr>
            <a:endParaRPr lang="en-US" dirty="0"/>
          </a:p>
          <a:p>
            <a:pPr>
              <a:defRPr/>
            </a:pPr>
            <a:r>
              <a:rPr lang="en-US" dirty="0"/>
              <a:t>So when deciding on the next state, we take into account </a:t>
            </a:r>
            <a:r>
              <a:rPr lang="en-US" dirty="0" err="1"/>
              <a:t>AddrCtrl</a:t>
            </a:r>
            <a:r>
              <a:rPr lang="en-US" dirty="0"/>
              <a:t> line(s) which says whether to choose:</a:t>
            </a:r>
          </a:p>
          <a:p>
            <a:pPr marL="228600" indent="-228600">
              <a:buFontTx/>
              <a:buAutoNum type="alphaLcParenBoth"/>
              <a:defRPr/>
            </a:pPr>
            <a:r>
              <a:rPr lang="en-US" dirty="0"/>
              <a:t>Incremental state number</a:t>
            </a:r>
          </a:p>
          <a:p>
            <a:pPr marL="228600" indent="-228600">
              <a:buFontTx/>
              <a:buAutoNum type="alphaLcParenBoth"/>
              <a:defRPr/>
            </a:pPr>
            <a:r>
              <a:rPr lang="en-US" dirty="0"/>
              <a:t>A value that depends on the current </a:t>
            </a:r>
            <a:r>
              <a:rPr lang="en-US" dirty="0" err="1"/>
              <a:t>opcode</a:t>
            </a:r>
            <a:r>
              <a:rPr lang="en-US" dirty="0"/>
              <a:t>. </a:t>
            </a:r>
          </a:p>
          <a:p>
            <a:pPr>
              <a:defRPr/>
            </a:pPr>
            <a:endParaRPr lang="en-US" dirty="0"/>
          </a:p>
          <a:p>
            <a:pPr>
              <a:defRPr/>
            </a:pPr>
            <a:r>
              <a:rPr lang="en-US" dirty="0"/>
              <a:t>Question: can we remove “state” register – no, need to break the comb loop.</a:t>
            </a:r>
          </a:p>
          <a:p>
            <a:pPr>
              <a:defRPr/>
            </a:pPr>
            <a:endParaRPr lang="en-US" dirty="0"/>
          </a:p>
          <a:p>
            <a:pPr>
              <a:defRPr/>
            </a:pPr>
            <a:r>
              <a:rPr lang="en-US" dirty="0"/>
              <a:t>Need also a possibility to go back to 0 state after command finishes execution (therefore </a:t>
            </a:r>
            <a:r>
              <a:rPr lang="en-US" dirty="0" err="1"/>
              <a:t>AddrCtrl</a:t>
            </a:r>
            <a:r>
              <a:rPr lang="en-US" dirty="0"/>
              <a:t> Line is multi-bit)</a:t>
            </a:r>
          </a:p>
        </p:txBody>
      </p:sp>
      <p:sp>
        <p:nvSpPr>
          <p:cNvPr id="604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4634151F-9999-4967-9F07-8E74D8A1BFCE}" type="slidenum">
              <a:rPr lang="he-IL" altLang="en-US" sz="1300" smtClean="0">
                <a:latin typeface="Arial" panose="020B0604020202020204" pitchFamily="34" charset="0"/>
                <a:cs typeface="Arial" panose="020B0604020202020204" pitchFamily="34" charset="0"/>
              </a:rPr>
              <a:pPr/>
              <a:t>49</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6676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E2ECC4C4-7871-47FD-B69E-0F9B8408AC51}"/>
              </a:ext>
            </a:extLst>
          </p:cNvPr>
          <p:cNvSpPr>
            <a:spLocks noGrp="1"/>
          </p:cNvSpPr>
          <p:nvPr>
            <p:ph type="body" idx="1"/>
          </p:nvPr>
        </p:nvSpPr>
        <p:spPr/>
        <p:txBody>
          <a:bodyPr>
            <a:normAutofit/>
          </a:bodyPr>
          <a:lstStyle/>
          <a:p>
            <a:pPr>
              <a:defRPr/>
            </a:pPr>
            <a:r>
              <a:rPr lang="en-US" dirty="0"/>
              <a:t>3 types:</a:t>
            </a:r>
          </a:p>
          <a:p>
            <a:pPr marL="228600" indent="-228600">
              <a:buFontTx/>
              <a:buAutoNum type="alphaLcParenBoth"/>
              <a:defRPr/>
            </a:pPr>
            <a:r>
              <a:rPr lang="en-US" dirty="0"/>
              <a:t>4,5,7,8,9 – next state IDLE (0)</a:t>
            </a:r>
          </a:p>
          <a:p>
            <a:pPr marL="228600" indent="-228600">
              <a:buFontTx/>
              <a:buAutoNum type="alphaLcParenBoth"/>
              <a:defRPr/>
            </a:pPr>
            <a:r>
              <a:rPr lang="en-US" dirty="0"/>
              <a:t>0, 6, 3 – increment</a:t>
            </a:r>
          </a:p>
          <a:p>
            <a:pPr marL="228600" indent="-228600">
              <a:buFontTx/>
              <a:buAutoNum type="alphaLcParenBoth"/>
              <a:defRPr/>
            </a:pPr>
            <a:r>
              <a:rPr lang="en-US" dirty="0"/>
              <a:t>1, 2 – need a special treatment as function of </a:t>
            </a:r>
            <a:r>
              <a:rPr lang="en-US" dirty="0" err="1"/>
              <a:t>opcode</a:t>
            </a:r>
            <a:r>
              <a:rPr lang="en-US" dirty="0"/>
              <a:t> – let’s use two small tables.</a:t>
            </a:r>
          </a:p>
        </p:txBody>
      </p:sp>
      <p:sp>
        <p:nvSpPr>
          <p:cNvPr id="624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4489EF48-5CC7-46BA-9D85-D5C280B97270}" type="slidenum">
              <a:rPr lang="he-IL" altLang="en-US" sz="1300" smtClean="0">
                <a:latin typeface="Arial" panose="020B0604020202020204" pitchFamily="34" charset="0"/>
                <a:cs typeface="Arial" panose="020B0604020202020204" pitchFamily="34" charset="0"/>
              </a:rPr>
              <a:pPr/>
              <a:t>50</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4284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ChangeArrowheads="1" noTextEdit="1"/>
          </p:cNvSpPr>
          <p:nvPr>
            <p:ph type="sldImg"/>
          </p:nvPr>
        </p:nvSpPr>
        <p:spPr>
          <a:ln/>
        </p:spPr>
      </p:sp>
      <p:sp>
        <p:nvSpPr>
          <p:cNvPr id="645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Go over the states of FSM: 0, 1, 2… and point out what should be AddrCtrl</a:t>
            </a:r>
          </a:p>
        </p:txBody>
      </p:sp>
      <p:sp>
        <p:nvSpPr>
          <p:cNvPr id="645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23BC1D0F-8A18-4703-9123-9B9F4A185EC5}" type="slidenum">
              <a:rPr lang="he-IL" altLang="en-US" sz="1300" smtClean="0">
                <a:latin typeface="Arial" panose="020B0604020202020204" pitchFamily="34" charset="0"/>
                <a:cs typeface="Arial" panose="020B0604020202020204" pitchFamily="34" charset="0"/>
              </a:rPr>
              <a:pPr/>
              <a:t>51</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458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ChangeArrowheads="1" noTextEdit="1"/>
          </p:cNvSpPr>
          <p:nvPr>
            <p:ph type="sldImg"/>
          </p:nvPr>
        </p:nvSpPr>
        <p:spPr>
          <a:ln/>
        </p:spPr>
      </p:sp>
      <p:sp>
        <p:nvSpPr>
          <p:cNvPr id="665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 now we have a generic HW, which has options of</a:t>
            </a:r>
          </a:p>
          <a:p>
            <a:pPr>
              <a:buFontTx/>
              <a:buChar char="-"/>
            </a:pPr>
            <a:r>
              <a:rPr lang="en-US" altLang="en-US"/>
              <a:t>Going to 0</a:t>
            </a:r>
          </a:p>
          <a:p>
            <a:pPr>
              <a:buFontTx/>
              <a:buChar char="-"/>
            </a:pPr>
            <a:r>
              <a:rPr lang="en-US" altLang="en-US"/>
              <a:t>Increment</a:t>
            </a:r>
          </a:p>
          <a:p>
            <a:pPr>
              <a:buFontTx/>
              <a:buChar char="-"/>
            </a:pPr>
            <a:r>
              <a:rPr lang="en-US" altLang="en-US"/>
              <a:t>2 dispatch ROMs that can take care of 2 split points. </a:t>
            </a:r>
          </a:p>
        </p:txBody>
      </p:sp>
      <p:sp>
        <p:nvSpPr>
          <p:cNvPr id="665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5E4D0024-CDEF-4029-A595-F03AB6C0B0C4}" type="slidenum">
              <a:rPr lang="he-IL" altLang="en-US" sz="1300" smtClean="0">
                <a:latin typeface="Arial" panose="020B0604020202020204" pitchFamily="34" charset="0"/>
                <a:cs typeface="Arial" panose="020B0604020202020204" pitchFamily="34" charset="0"/>
              </a:rPr>
              <a:pPr/>
              <a:t>52</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0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ChangeArrowheads="1" noTextEdit="1"/>
          </p:cNvSpPr>
          <p:nvPr>
            <p:ph type="sldImg"/>
          </p:nvPr>
        </p:nvSpPr>
        <p:spPr>
          <a:ln/>
        </p:spPr>
      </p:sp>
      <p:sp>
        <p:nvSpPr>
          <p:cNvPr id="7065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 we can see the memory here having a micro-code inside: each line/code is a “command” to data-path, saying what to do.</a:t>
            </a:r>
          </a:p>
          <a:p>
            <a:endParaRPr lang="en-US" altLang="en-US"/>
          </a:p>
          <a:p>
            <a:r>
              <a:rPr lang="en-US" altLang="en-US"/>
              <a:t>The “state register” – similar to PC:</a:t>
            </a:r>
          </a:p>
          <a:p>
            <a:pPr>
              <a:buFontTx/>
              <a:buChar char="-"/>
            </a:pPr>
            <a:r>
              <a:rPr lang="en-US" altLang="en-US"/>
              <a:t> Increments </a:t>
            </a:r>
          </a:p>
          <a:p>
            <a:pPr>
              <a:buFontTx/>
              <a:buChar char="-"/>
            </a:pPr>
            <a:r>
              <a:rPr lang="en-US" altLang="en-US"/>
              <a:t> Jumps sometimes (for the slipts in FSM or return to 0 state)</a:t>
            </a:r>
          </a:p>
          <a:p>
            <a:pPr>
              <a:buFontTx/>
              <a:buChar char="-"/>
            </a:pPr>
            <a:endParaRPr lang="en-US" altLang="en-US"/>
          </a:p>
          <a:p>
            <a:pPr>
              <a:buFontTx/>
              <a:buChar char="-"/>
            </a:pPr>
            <a:r>
              <a:rPr lang="en-US" altLang="en-US"/>
              <a:t> Can we change the contents of the Microcode memory?</a:t>
            </a:r>
          </a:p>
          <a:p>
            <a:pPr>
              <a:buFontTx/>
              <a:buChar char="-"/>
            </a:pPr>
            <a:r>
              <a:rPr lang="en-US" altLang="en-US"/>
              <a:t> Yes, if we use flash / RAM…</a:t>
            </a:r>
          </a:p>
          <a:p>
            <a:pPr>
              <a:buFontTx/>
              <a:buChar char="-"/>
            </a:pPr>
            <a:r>
              <a:rPr lang="en-US" altLang="en-US"/>
              <a:t> Good if we want to fix bugs – usually uncommon for a general PC, but may be for other computer systems – useful, not only for bug-fix, but for an implementation of new commands over the existing data path.</a:t>
            </a:r>
          </a:p>
          <a:p>
            <a:pPr>
              <a:buFontTx/>
              <a:buChar char="-"/>
            </a:pPr>
            <a:endParaRPr lang="en-US" altLang="en-US"/>
          </a:p>
        </p:txBody>
      </p:sp>
      <p:sp>
        <p:nvSpPr>
          <p:cNvPr id="7066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BC29EA00-36BE-49D5-A8D5-281CCD89C24B}" type="slidenum">
              <a:rPr lang="he-IL" altLang="en-US" sz="1300" smtClean="0">
                <a:latin typeface="Arial" panose="020B0604020202020204" pitchFamily="34" charset="0"/>
                <a:cs typeface="Arial" panose="020B0604020202020204" pitchFamily="34" charset="0"/>
              </a:rPr>
              <a:pPr/>
              <a:t>53</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42445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ChangeArrowheads="1" noTextEdit="1"/>
          </p:cNvSpPr>
          <p:nvPr>
            <p:ph type="sldImg"/>
          </p:nvPr>
        </p:nvSpPr>
        <p:spPr>
          <a:ln/>
        </p:spPr>
      </p:sp>
      <p:sp>
        <p:nvSpPr>
          <p:cNvPr id="7270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r>
              <a:rPr lang="en-US" altLang="en-US"/>
              <a:t>Micro code: each command (assembly instruction) is actually broken into multiple cycles/multiple u-code instructions; allows possibly adding new commands.</a:t>
            </a:r>
          </a:p>
          <a:p>
            <a:endParaRPr lang="en-US" altLang="en-US"/>
          </a:p>
          <a:p>
            <a:r>
              <a:rPr lang="en-US" altLang="en-US"/>
              <a:t>Allows an efficient definition/implementation of instructions that take many cycles, e.g. in machines that it takes 20 cycles for an instruction and not 5 (e.g. CISC?)</a:t>
            </a:r>
          </a:p>
          <a:p>
            <a:endParaRPr lang="en-US" altLang="en-US"/>
          </a:p>
          <a:p>
            <a:r>
              <a:rPr lang="en-US" altLang="en-US"/>
              <a:t> Micro code: symbolic (mircro-assembly) instead of 0/1 - an additional abstraction level.</a:t>
            </a:r>
          </a:p>
        </p:txBody>
      </p:sp>
      <p:sp>
        <p:nvSpPr>
          <p:cNvPr id="7270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60FC628A-A85C-48DC-B766-0692AE98DFA2}" type="slidenum">
              <a:rPr lang="he-IL" altLang="en-US" sz="1300" smtClean="0">
                <a:latin typeface="Arial" panose="020B0604020202020204" pitchFamily="34" charset="0"/>
                <a:cs typeface="Arial" panose="020B0604020202020204" pitchFamily="34" charset="0"/>
              </a:rPr>
              <a:pPr/>
              <a:t>54</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70809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536C8F13-C5DE-43E4-92F4-86CE43EDBF86}" type="slidenum">
              <a:rPr lang="he-IL" altLang="en-US" sz="1300" smtClean="0">
                <a:latin typeface="Arial" panose="020B0604020202020204" pitchFamily="34" charset="0"/>
                <a:cs typeface="Arial" panose="020B0604020202020204" pitchFamily="34" charset="0"/>
              </a:rPr>
              <a:pPr/>
              <a:t>55</a:t>
            </a:fld>
            <a:endParaRPr lang="en-US" altLang="en-US" sz="1300">
              <a:latin typeface="Arial" panose="020B0604020202020204" pitchFamily="34" charset="0"/>
              <a:cs typeface="Arial" panose="020B0604020202020204" pitchFamily="34" charset="0"/>
            </a:endParaRPr>
          </a:p>
        </p:txBody>
      </p:sp>
      <p:sp>
        <p:nvSpPr>
          <p:cNvPr id="67587" name="Rectangle 2">
            <a:extLst>
              <a:ext uri="{FF2B5EF4-FFF2-40B4-BE49-F238E27FC236}">
                <a16:creationId xmlns:a16="http://schemas.microsoft.com/office/drawing/2014/main" id="{278DF17B-D6A0-4E31-BFE0-38C333B346A9}"/>
              </a:ext>
            </a:extLst>
          </p:cNvPr>
          <p:cNvSpPr>
            <a:spLocks noGrp="1" noChangeArrowheads="1"/>
          </p:cNvSpPr>
          <p:nvPr>
            <p:ph type="body" idx="1"/>
          </p:nvPr>
        </p:nvSpPr>
        <p:spPr>
          <a:xfrm>
            <a:off x="946150" y="4859338"/>
            <a:ext cx="5207000" cy="4608512"/>
          </a:xfrm>
        </p:spPr>
        <p:txBody>
          <a:bodyPr lIns="97999" tIns="48140" rIns="97999" bIns="48140"/>
          <a:lstStyle/>
          <a:p>
            <a:pPr eaLnBrk="1" hangingPunct="1">
              <a:defRPr/>
            </a:pPr>
            <a:r>
              <a:rPr lang="en-US" altLang="en-US" dirty="0">
                <a:latin typeface="Arial" charset="0"/>
              </a:rPr>
              <a:t>Example: </a:t>
            </a:r>
          </a:p>
          <a:p>
            <a:pPr marL="228600" indent="-228600" eaLnBrk="1" hangingPunct="1">
              <a:buFontTx/>
              <a:buAutoNum type="arabicPeriod"/>
              <a:defRPr/>
            </a:pPr>
            <a:r>
              <a:rPr lang="en-US" altLang="en-US" dirty="0">
                <a:latin typeface="Arial" charset="0"/>
              </a:rPr>
              <a:t>Columns – controls: instead of pushing bits here, we give a name for each one of the possible choices.</a:t>
            </a:r>
          </a:p>
          <a:p>
            <a:pPr marL="228600" indent="-228600" eaLnBrk="1" hangingPunct="1">
              <a:buFontTx/>
              <a:buAutoNum type="arabicPeriod"/>
              <a:defRPr/>
            </a:pPr>
            <a:r>
              <a:rPr lang="en-US" altLang="en-US" dirty="0">
                <a:latin typeface="Arial" charset="0"/>
              </a:rPr>
              <a:t>Fetch: Here for example we encode one of the ALU SRC “PC” instead of the value.</a:t>
            </a:r>
          </a:p>
          <a:p>
            <a:pPr marL="228600" indent="-228600" eaLnBrk="1" hangingPunct="1">
              <a:buFontTx/>
              <a:buAutoNum type="arabicPeriod"/>
              <a:defRPr/>
            </a:pPr>
            <a:r>
              <a:rPr lang="en-US" altLang="en-US" dirty="0" err="1">
                <a:latin typeface="Arial" charset="0"/>
              </a:rPr>
              <a:t>Seq</a:t>
            </a:r>
            <a:r>
              <a:rPr lang="en-US" altLang="en-US" dirty="0">
                <a:latin typeface="Arial" charset="0"/>
              </a:rPr>
              <a:t> -- +1 control</a:t>
            </a:r>
          </a:p>
          <a:p>
            <a:pPr marL="228600" indent="-228600" eaLnBrk="1" hangingPunct="1">
              <a:buFontTx/>
              <a:buAutoNum type="arabicPeriod"/>
              <a:defRPr/>
            </a:pPr>
            <a:r>
              <a:rPr lang="en-US" altLang="en-US" dirty="0">
                <a:latin typeface="Arial" charset="0"/>
              </a:rPr>
              <a:t>Let’s take an example of JUMP flow… (shortest one).</a:t>
            </a:r>
          </a:p>
          <a:p>
            <a:pPr marL="228600" indent="-228600" eaLnBrk="1" hangingPunct="1">
              <a:buFontTx/>
              <a:buAutoNum type="arabicPeriod"/>
              <a:defRPr/>
            </a:pPr>
            <a:r>
              <a:rPr lang="en-US" altLang="en-US" dirty="0">
                <a:latin typeface="Arial" charset="0"/>
              </a:rPr>
              <a:t>Let’s take and go over all the other examples…! 8, 6, 2-&gt;3, 2-&gt;5</a:t>
            </a:r>
          </a:p>
          <a:p>
            <a:pPr marL="228600" indent="-228600" eaLnBrk="1" hangingPunct="1">
              <a:defRPr/>
            </a:pPr>
            <a:endParaRPr lang="en-US" altLang="en-US" dirty="0">
              <a:latin typeface="Arial" charset="0"/>
            </a:endParaRPr>
          </a:p>
          <a:p>
            <a:pPr marL="228600" indent="-228600" eaLnBrk="1" hangingPunct="1">
              <a:defRPr/>
            </a:pPr>
            <a:endParaRPr lang="en-US" altLang="en-US" dirty="0">
              <a:latin typeface="Arial" charset="0"/>
            </a:endParaRPr>
          </a:p>
          <a:p>
            <a:pPr marL="228600" indent="-228600" eaLnBrk="1" hangingPunct="1">
              <a:defRPr/>
            </a:pPr>
            <a:endParaRPr lang="en-US" altLang="en-US" dirty="0">
              <a:latin typeface="Arial" charset="0"/>
            </a:endParaRPr>
          </a:p>
          <a:p>
            <a:pPr marL="228600" indent="-228600" eaLnBrk="1" hangingPunct="1">
              <a:defRPr/>
            </a:pPr>
            <a:endParaRPr lang="en-US" altLang="en-US" dirty="0">
              <a:latin typeface="Arial" charset="0"/>
            </a:endParaRPr>
          </a:p>
        </p:txBody>
      </p:sp>
      <p:sp>
        <p:nvSpPr>
          <p:cNvPr id="74756" name="Rectangle 3"/>
          <p:cNvSpPr>
            <a:spLocks noGrp="1" noRot="1" noChangeAspect="1" noChangeArrowheads="1" noTextEdit="1"/>
          </p:cNvSpPr>
          <p:nvPr>
            <p:ph type="sldImg"/>
          </p:nvPr>
        </p:nvSpPr>
        <p:spPr>
          <a:xfrm>
            <a:off x="153988" y="776288"/>
            <a:ext cx="6792912" cy="3822700"/>
          </a:xfrm>
          <a:noFill/>
          <a:ln w="12700" cap="flat">
            <a:solidFill>
              <a:schemeClr val="tx1"/>
            </a:solidFill>
          </a:ln>
        </p:spPr>
      </p:sp>
    </p:spTree>
    <p:extLst>
      <p:ext uri="{BB962C8B-B14F-4D97-AF65-F5344CB8AC3E}">
        <p14:creationId xmlns:p14="http://schemas.microsoft.com/office/powerpoint/2010/main" val="1963133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313">
              <a:defRPr sz="2000">
                <a:solidFill>
                  <a:schemeClr val="tx1"/>
                </a:solidFill>
                <a:latin typeface="Times New Roman" panose="02020603050405020304" pitchFamily="18" charset="0"/>
                <a:cs typeface="Times New Roman" panose="02020603050405020304" pitchFamily="18" charset="0"/>
              </a:defRPr>
            </a:lvl1pPr>
            <a:lvl2pPr marL="742950" indent="-285750" defTabSz="976313">
              <a:defRPr sz="2000">
                <a:solidFill>
                  <a:schemeClr val="tx1"/>
                </a:solidFill>
                <a:latin typeface="Times New Roman" panose="02020603050405020304" pitchFamily="18" charset="0"/>
                <a:cs typeface="Times New Roman" panose="02020603050405020304" pitchFamily="18" charset="0"/>
              </a:defRPr>
            </a:lvl2pPr>
            <a:lvl3pPr marL="1143000" indent="-228600" defTabSz="976313">
              <a:defRPr sz="2000">
                <a:solidFill>
                  <a:schemeClr val="tx1"/>
                </a:solidFill>
                <a:latin typeface="Times New Roman" panose="02020603050405020304" pitchFamily="18" charset="0"/>
                <a:cs typeface="Times New Roman" panose="02020603050405020304" pitchFamily="18" charset="0"/>
              </a:defRPr>
            </a:lvl3pPr>
            <a:lvl4pPr marL="1600200" indent="-228600" defTabSz="976313">
              <a:defRPr sz="2000">
                <a:solidFill>
                  <a:schemeClr val="tx1"/>
                </a:solidFill>
                <a:latin typeface="Times New Roman" panose="02020603050405020304" pitchFamily="18" charset="0"/>
                <a:cs typeface="Times New Roman" panose="02020603050405020304" pitchFamily="18" charset="0"/>
              </a:defRPr>
            </a:lvl4pPr>
            <a:lvl5pPr marL="2057400" indent="-228600" defTabSz="976313">
              <a:defRPr sz="2000">
                <a:solidFill>
                  <a:schemeClr val="tx1"/>
                </a:solidFill>
                <a:latin typeface="Times New Roman" panose="02020603050405020304" pitchFamily="18" charset="0"/>
                <a:cs typeface="Times New Roman" panose="02020603050405020304" pitchFamily="18" charset="0"/>
              </a:defRPr>
            </a:lvl5pPr>
            <a:lvl6pPr marL="25146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6pPr>
            <a:lvl7pPr marL="29718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7pPr>
            <a:lvl8pPr marL="34290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8pPr>
            <a:lvl9pPr marL="3886200" indent="-228600" defTabSz="976313" eaLnBrk="0" fontAlgn="base" hangingPunct="0">
              <a:spcBef>
                <a:spcPct val="0"/>
              </a:spcBef>
              <a:spcAft>
                <a:spcPct val="0"/>
              </a:spcAft>
              <a:defRPr sz="2000">
                <a:solidFill>
                  <a:schemeClr val="tx1"/>
                </a:solidFill>
                <a:latin typeface="Times New Roman" panose="02020603050405020304" pitchFamily="18" charset="0"/>
                <a:cs typeface="Times New Roman" panose="02020603050405020304" pitchFamily="18" charset="0"/>
              </a:defRPr>
            </a:lvl9pPr>
          </a:lstStyle>
          <a:p>
            <a:fld id="{217C9358-57DA-4695-A8BA-8CD414FD9828}" type="slidenum">
              <a:rPr lang="he-IL" altLang="en-US" sz="1300" smtClean="0">
                <a:latin typeface="Arial" panose="020B0604020202020204" pitchFamily="34" charset="0"/>
                <a:cs typeface="Arial" panose="020B0604020202020204" pitchFamily="34" charset="0"/>
              </a:rPr>
              <a:pPr/>
              <a:t>56</a:t>
            </a:fld>
            <a:endParaRPr lang="en-US" altLang="en-US" sz="1300">
              <a:latin typeface="Arial" panose="020B0604020202020204" pitchFamily="34" charset="0"/>
              <a:cs typeface="Arial" panose="020B0604020202020204" pitchFamily="34" charset="0"/>
            </a:endParaRPr>
          </a:p>
        </p:txBody>
      </p:sp>
      <p:sp>
        <p:nvSpPr>
          <p:cNvPr id="76803" name="Rectangle 2"/>
          <p:cNvSpPr>
            <a:spLocks noGrp="1" noRot="1" noChangeAspect="1" noChangeArrowheads="1" noTextEdit="1"/>
          </p:cNvSpPr>
          <p:nvPr>
            <p:ph type="sldImg"/>
          </p:nvPr>
        </p:nvSpPr>
        <p:spPr>
          <a:xfrm>
            <a:off x="153988" y="776288"/>
            <a:ext cx="6792912" cy="3822700"/>
          </a:xfrm>
          <a:noFill/>
          <a:ln w="12700" cap="flat">
            <a:solidFill>
              <a:schemeClr val="tx1"/>
            </a:solidFill>
          </a:ln>
        </p:spPr>
      </p:sp>
      <p:sp>
        <p:nvSpPr>
          <p:cNvPr id="76804" name="Rectangle 3"/>
          <p:cNvSpPr>
            <a:spLocks noGrp="1" noChangeArrowheads="1"/>
          </p:cNvSpPr>
          <p:nvPr>
            <p:ph type="body" idx="1"/>
          </p:nvPr>
        </p:nvSpPr>
        <p:spPr>
          <a:xfrm>
            <a:off x="946150" y="4859338"/>
            <a:ext cx="5207000" cy="46085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9" tIns="48140" rIns="97999" bIns="48140"/>
          <a:lstStyle/>
          <a:p>
            <a:pPr eaLnBrk="1" hangingPunct="1"/>
            <a:r>
              <a:rPr lang="en-US" altLang="en-US"/>
              <a:t>Micro code: symbolic (mircro-assembly) instead of 0/1 - an additional abstraction level.</a:t>
            </a:r>
          </a:p>
          <a:p>
            <a:pPr eaLnBrk="1" hangingPunct="1"/>
            <a:endParaRPr lang="en-US" altLang="en-US"/>
          </a:p>
          <a:p>
            <a:pPr eaLnBrk="1" hangingPunct="1"/>
            <a:r>
              <a:rPr lang="en-US" altLang="en-US"/>
              <a:t>Here we can see different symbolic values.</a:t>
            </a:r>
          </a:p>
          <a:p>
            <a:pPr eaLnBrk="1" hangingPunct="1"/>
            <a:endParaRPr lang="en-US" altLang="en-US"/>
          </a:p>
          <a:p>
            <a:pPr eaLnBrk="1" hangingPunct="1"/>
            <a:r>
              <a:rPr lang="en-US" altLang="en-US"/>
              <a:t>E.g. go over a ALL functions – explain the value options.</a:t>
            </a:r>
          </a:p>
          <a:p>
            <a:pPr eaLnBrk="1" hangingPunct="1"/>
            <a:endParaRPr lang="en-US" altLang="en-US"/>
          </a:p>
          <a:p>
            <a:pPr eaLnBrk="1" hangingPunct="1"/>
            <a:r>
              <a:rPr lang="en-US" altLang="en-US"/>
              <a:t>Note for register control – a few control lines are set together.</a:t>
            </a:r>
          </a:p>
          <a:p>
            <a:pPr eaLnBrk="1" hangingPunct="1"/>
            <a:endParaRPr lang="en-US" altLang="en-US"/>
          </a:p>
          <a:p>
            <a:pPr eaLnBrk="1" hangingPunct="1"/>
            <a:r>
              <a:rPr lang="en-US" altLang="en-US"/>
              <a:t>The translation between the coding here and bits is 1-to-1 – need a simple compiler - assembler.</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413275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200">
                <a:solidFill>
                  <a:schemeClr val="tx1"/>
                </a:solidFill>
                <a:latin typeface="Tahoma" panose="020B0604030504040204" pitchFamily="34" charset="0"/>
                <a:cs typeface="Times New Roman" panose="02020603050405020304" pitchFamily="18" charset="0"/>
              </a:defRPr>
            </a:lvl1pPr>
            <a:lvl2pPr marL="742950" indent="-285750" defTabSz="966788">
              <a:defRPr sz="2200">
                <a:solidFill>
                  <a:schemeClr val="tx1"/>
                </a:solidFill>
                <a:latin typeface="Tahoma" panose="020B0604030504040204" pitchFamily="34" charset="0"/>
                <a:cs typeface="Times New Roman" panose="02020603050405020304" pitchFamily="18" charset="0"/>
              </a:defRPr>
            </a:lvl2pPr>
            <a:lvl3pPr marL="1143000" indent="-228600" defTabSz="966788">
              <a:defRPr sz="2200">
                <a:solidFill>
                  <a:schemeClr val="tx1"/>
                </a:solidFill>
                <a:latin typeface="Tahoma" panose="020B0604030504040204" pitchFamily="34" charset="0"/>
                <a:cs typeface="Times New Roman" panose="02020603050405020304" pitchFamily="18" charset="0"/>
              </a:defRPr>
            </a:lvl3pPr>
            <a:lvl4pPr marL="1600200" indent="-228600" defTabSz="966788">
              <a:defRPr sz="2200">
                <a:solidFill>
                  <a:schemeClr val="tx1"/>
                </a:solidFill>
                <a:latin typeface="Tahoma" panose="020B0604030504040204" pitchFamily="34" charset="0"/>
                <a:cs typeface="Times New Roman" panose="02020603050405020304" pitchFamily="18" charset="0"/>
              </a:defRPr>
            </a:lvl4pPr>
            <a:lvl5pPr marL="2057400" indent="-228600" defTabSz="966788">
              <a:defRPr sz="2200">
                <a:solidFill>
                  <a:schemeClr val="tx1"/>
                </a:solidFill>
                <a:latin typeface="Tahoma" panose="020B0604030504040204" pitchFamily="34" charset="0"/>
                <a:cs typeface="Times New Roman" panose="02020603050405020304" pitchFamily="18" charset="0"/>
              </a:defRPr>
            </a:lvl5pPr>
            <a:lvl6pPr marL="25146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35A38E03-C3D8-4DD4-9AA9-4EE951ABFDF7}" type="slidenum">
              <a:rPr lang="he-IL" altLang="en-US" sz="1300">
                <a:latin typeface="Arial" panose="020B0604020202020204" pitchFamily="34" charset="0"/>
                <a:cs typeface="Arial" panose="020B0604020202020204" pitchFamily="34" charset="0"/>
              </a:rPr>
              <a:pPr/>
              <a:t>6</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57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endParaRPr lang="en-US" altLang="en-US">
              <a:latin typeface="Arial" panose="020B0604020202020204" pitchFamily="34" charset="0"/>
              <a:cs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52971F10-9770-4A71-B31D-EEECE6095567}" type="slidenum">
              <a:rPr lang="he-IL" altLang="en-US" sz="1200"/>
              <a:pPr/>
              <a:t>10</a:t>
            </a:fld>
            <a:endParaRPr lang="en-US" altLang="en-US" sz="1200"/>
          </a:p>
        </p:txBody>
      </p:sp>
    </p:spTree>
    <p:extLst>
      <p:ext uri="{BB962C8B-B14F-4D97-AF65-F5344CB8AC3E}">
        <p14:creationId xmlns:p14="http://schemas.microsoft.com/office/powerpoint/2010/main" val="348214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pPr/>
              <a:t>11</a:t>
            </a:fld>
            <a:endParaRPr lang="en-US" altLang="en-US"/>
          </a:p>
        </p:txBody>
      </p:sp>
    </p:spTree>
    <p:extLst>
      <p:ext uri="{BB962C8B-B14F-4D97-AF65-F5344CB8AC3E}">
        <p14:creationId xmlns:p14="http://schemas.microsoft.com/office/powerpoint/2010/main" val="3414775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pPr/>
              <a:t>13</a:t>
            </a:fld>
            <a:endParaRPr lang="en-US" altLang="en-US"/>
          </a:p>
        </p:txBody>
      </p:sp>
    </p:spTree>
    <p:extLst>
      <p:ext uri="{BB962C8B-B14F-4D97-AF65-F5344CB8AC3E}">
        <p14:creationId xmlns:p14="http://schemas.microsoft.com/office/powerpoint/2010/main" val="110952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what would be the output according to the state we start the transition from</a:t>
            </a:r>
          </a:p>
          <a:p>
            <a:r>
              <a:rPr lang="en-US" dirty="0"/>
              <a:t>For some of the states the output would stay as before, while for some (marked by arrows) – it changes. </a:t>
            </a:r>
          </a:p>
          <a:p>
            <a:endParaRPr lang="en-US" dirty="0"/>
          </a:p>
          <a:p>
            <a:r>
              <a:rPr lang="en-US" dirty="0"/>
              <a:t>Note: the output in this is correct according to the input sequence BUT delayed by one cycle! </a:t>
            </a:r>
          </a:p>
          <a:p>
            <a:r>
              <a:rPr lang="en-US" dirty="0"/>
              <a:t>So the two FSMs are NOT equal in terms of delay (input-&gt;output) and cannot even be as in Mealy the output is directly affected by the input.</a:t>
            </a:r>
          </a:p>
          <a:p>
            <a:endParaRPr lang="en-US" dirty="0"/>
          </a:p>
        </p:txBody>
      </p:sp>
      <p:sp>
        <p:nvSpPr>
          <p:cNvPr id="4" name="Slide Number Placeholder 3"/>
          <p:cNvSpPr>
            <a:spLocks noGrp="1"/>
          </p:cNvSpPr>
          <p:nvPr>
            <p:ph type="sldNum" sz="quarter" idx="10"/>
          </p:nvPr>
        </p:nvSpPr>
        <p:spPr/>
        <p:txBody>
          <a:bodyPr/>
          <a:lstStyle/>
          <a:p>
            <a:pPr>
              <a:defRPr/>
            </a:pPr>
            <a:fld id="{A8340DD5-0A81-4DAA-9599-25D6F7D0B96E}" type="slidenum">
              <a:rPr lang="he-IL" altLang="en-US" smtClean="0"/>
              <a:pPr>
                <a:defRPr/>
              </a:pPr>
              <a:t>14</a:t>
            </a:fld>
            <a:endParaRPr lang="en-US" altLang="en-US"/>
          </a:p>
        </p:txBody>
      </p:sp>
    </p:spTree>
    <p:extLst>
      <p:ext uri="{BB962C8B-B14F-4D97-AF65-F5344CB8AC3E}">
        <p14:creationId xmlns:p14="http://schemas.microsoft.com/office/powerpoint/2010/main" val="265939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pPr/>
              <a:t>15</a:t>
            </a:fld>
            <a:endParaRPr lang="en-US" altLang="en-US"/>
          </a:p>
        </p:txBody>
      </p:sp>
    </p:spTree>
    <p:extLst>
      <p:ext uri="{BB962C8B-B14F-4D97-AF65-F5344CB8AC3E}">
        <p14:creationId xmlns:p14="http://schemas.microsoft.com/office/powerpoint/2010/main" val="414230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3"/>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7 הרצאה 044262 לוגי תכן </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
        <p:nvSpPr>
          <p:cNvPr id="8"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Technion EE 044252 Spring 2018 Lecture 8</a:t>
            </a:r>
            <a:endParaRPr lang="en-US" dirty="0">
              <a:solidFill>
                <a:prstClr val="black">
                  <a:tint val="75000"/>
                </a:prstClr>
              </a:solidFill>
            </a:endParaRPr>
          </a:p>
        </p:txBody>
      </p:sp>
    </p:spTree>
    <p:extLst>
      <p:ext uri="{BB962C8B-B14F-4D97-AF65-F5344CB8AC3E}">
        <p14:creationId xmlns:p14="http://schemas.microsoft.com/office/powerpoint/2010/main" val="382008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a:t>Technion EE 044252 Spring 2018 Lecture 8</a:t>
            </a:r>
          </a:p>
        </p:txBody>
      </p:sp>
      <p:sp>
        <p:nvSpPr>
          <p:cNvPr id="6" name="Slide Number Placeholder 5"/>
          <p:cNvSpPr>
            <a:spLocks noGrp="1"/>
          </p:cNvSpPr>
          <p:nvPr>
            <p:ph type="sldNum" sz="quarter" idx="12"/>
          </p:nvPr>
        </p:nvSpPr>
        <p:spPr/>
        <p:txBody>
          <a:bodyPr/>
          <a:lstStyle/>
          <a:p>
            <a:pPr>
              <a:defRPr/>
            </a:pPr>
            <a:fld id="{23408AB2-DB8B-4931-85CE-2FCEFE133F7D}" type="slidenum">
              <a:rPr lang="he-IL" altLang="en-US" smtClean="0"/>
              <a:pPr>
                <a:defRPr/>
              </a:pPr>
              <a:t>‹#›</a:t>
            </a:fld>
            <a:endParaRPr lang="en-US" altLang="en-US"/>
          </a:p>
        </p:txBody>
      </p:sp>
    </p:spTree>
    <p:extLst>
      <p:ext uri="{BB962C8B-B14F-4D97-AF65-F5344CB8AC3E}">
        <p14:creationId xmlns:p14="http://schemas.microsoft.com/office/powerpoint/2010/main" val="62701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a:t>Technion EE 044252 Spring 2018 Lecture 8</a:t>
            </a:r>
          </a:p>
        </p:txBody>
      </p:sp>
      <p:sp>
        <p:nvSpPr>
          <p:cNvPr id="6" name="Slide Number Placeholder 5"/>
          <p:cNvSpPr>
            <a:spLocks noGrp="1"/>
          </p:cNvSpPr>
          <p:nvPr>
            <p:ph type="sldNum" sz="quarter" idx="12"/>
          </p:nvPr>
        </p:nvSpPr>
        <p:spPr/>
        <p:txBody>
          <a:bodyPr/>
          <a:lstStyle/>
          <a:p>
            <a:pPr>
              <a:defRPr/>
            </a:pPr>
            <a:fld id="{A9BDD334-7BB4-4494-8672-4E70E2F08129}" type="slidenum">
              <a:rPr lang="he-IL" altLang="en-US" smtClean="0"/>
              <a:pPr>
                <a:defRPr/>
              </a:pPr>
              <a:t>‹#›</a:t>
            </a:fld>
            <a:endParaRPr lang="en-US" altLang="en-US"/>
          </a:p>
        </p:txBody>
      </p:sp>
    </p:spTree>
    <p:extLst>
      <p:ext uri="{BB962C8B-B14F-4D97-AF65-F5344CB8AC3E}">
        <p14:creationId xmlns:p14="http://schemas.microsoft.com/office/powerpoint/2010/main" val="2612377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7 הרצאה 044262 לוגי תכן </a:t>
            </a:r>
          </a:p>
        </p:txBody>
      </p:sp>
      <p:sp>
        <p:nvSpPr>
          <p:cNvPr id="6" name="Footer Placeholder 5"/>
          <p:cNvSpPr>
            <a:spLocks noGrp="1"/>
          </p:cNvSpPr>
          <p:nvPr>
            <p:ph type="ftr" sz="quarter" idx="11"/>
          </p:nvPr>
        </p:nvSpPr>
        <p:spPr/>
        <p:txBody>
          <a:bodyPr/>
          <a:lstStyle/>
          <a:p>
            <a:pPr>
              <a:defRPr/>
            </a:pPr>
            <a:r>
              <a:rPr lang="en-US"/>
              <a:t>Technion EE 044252 Spring 2018 Lecture 8</a:t>
            </a:r>
          </a:p>
        </p:txBody>
      </p:sp>
      <p:sp>
        <p:nvSpPr>
          <p:cNvPr id="7" name="Slide Number Placeholder 6"/>
          <p:cNvSpPr>
            <a:spLocks noGrp="1"/>
          </p:cNvSpPr>
          <p:nvPr>
            <p:ph type="sldNum" sz="quarter" idx="12"/>
          </p:nvPr>
        </p:nvSpPr>
        <p:spPr/>
        <p:txBody>
          <a:bodyPr/>
          <a:lstStyle/>
          <a:p>
            <a:pPr>
              <a:defRPr/>
            </a:pPr>
            <a:fld id="{9E077E5E-F200-4C49-99E3-16CC142BF414}" type="slidenum">
              <a:rPr lang="he-IL" altLang="en-US" smtClean="0"/>
              <a:pPr>
                <a:defRPr/>
              </a:pPr>
              <a:t>‹#›</a:t>
            </a:fld>
            <a:endParaRPr lang="en-US" altLang="en-US"/>
          </a:p>
        </p:txBody>
      </p:sp>
    </p:spTree>
    <p:extLst>
      <p:ext uri="{BB962C8B-B14F-4D97-AF65-F5344CB8AC3E}">
        <p14:creationId xmlns:p14="http://schemas.microsoft.com/office/powerpoint/2010/main" val="2936462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7 הרצאה 044262 לוגי תכן </a:t>
            </a:r>
          </a:p>
        </p:txBody>
      </p:sp>
      <p:sp>
        <p:nvSpPr>
          <p:cNvPr id="8" name="Footer Placeholder 7"/>
          <p:cNvSpPr>
            <a:spLocks noGrp="1"/>
          </p:cNvSpPr>
          <p:nvPr>
            <p:ph type="ftr" sz="quarter" idx="11"/>
          </p:nvPr>
        </p:nvSpPr>
        <p:spPr/>
        <p:txBody>
          <a:bodyPr/>
          <a:lstStyle/>
          <a:p>
            <a:pPr>
              <a:defRPr/>
            </a:pPr>
            <a:r>
              <a:rPr lang="en-US"/>
              <a:t>Technion EE 044252 Spring 2018 Lecture 8</a:t>
            </a:r>
          </a:p>
        </p:txBody>
      </p:sp>
      <p:sp>
        <p:nvSpPr>
          <p:cNvPr id="9" name="Slide Number Placeholder 8"/>
          <p:cNvSpPr>
            <a:spLocks noGrp="1"/>
          </p:cNvSpPr>
          <p:nvPr>
            <p:ph type="sldNum" sz="quarter" idx="12"/>
          </p:nvPr>
        </p:nvSpPr>
        <p:spPr/>
        <p:txBody>
          <a:bodyPr/>
          <a:lstStyle/>
          <a:p>
            <a:pPr>
              <a:defRPr/>
            </a:pPr>
            <a:fld id="{835A8F03-D07F-4136-83D5-C4914FA37A49}" type="slidenum">
              <a:rPr lang="he-IL" altLang="en-US" smtClean="0"/>
              <a:pPr>
                <a:defRPr/>
              </a:pPr>
              <a:t>‹#›</a:t>
            </a:fld>
            <a:endParaRPr lang="en-US" altLang="en-US"/>
          </a:p>
        </p:txBody>
      </p:sp>
    </p:spTree>
    <p:extLst>
      <p:ext uri="{BB962C8B-B14F-4D97-AF65-F5344CB8AC3E}">
        <p14:creationId xmlns:p14="http://schemas.microsoft.com/office/powerpoint/2010/main" val="1397179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7 הרצאה 044262 לוגי תכן </a:t>
            </a:r>
          </a:p>
        </p:txBody>
      </p:sp>
      <p:sp>
        <p:nvSpPr>
          <p:cNvPr id="4" name="Footer Placeholder 3"/>
          <p:cNvSpPr>
            <a:spLocks noGrp="1"/>
          </p:cNvSpPr>
          <p:nvPr>
            <p:ph type="ftr" sz="quarter" idx="11"/>
          </p:nvPr>
        </p:nvSpPr>
        <p:spPr/>
        <p:txBody>
          <a:bodyPr/>
          <a:lstStyle/>
          <a:p>
            <a:pPr>
              <a:defRPr/>
            </a:pPr>
            <a:r>
              <a:rPr lang="en-US"/>
              <a:t>Technion EE 044252 Spring 2018 Lecture 8</a:t>
            </a:r>
          </a:p>
        </p:txBody>
      </p:sp>
      <p:sp>
        <p:nvSpPr>
          <p:cNvPr id="5" name="Slide Number Placeholder 4"/>
          <p:cNvSpPr>
            <a:spLocks noGrp="1"/>
          </p:cNvSpPr>
          <p:nvPr>
            <p:ph type="sldNum" sz="quarter" idx="12"/>
          </p:nvPr>
        </p:nvSpPr>
        <p:spPr/>
        <p:txBody>
          <a:bodyPr/>
          <a:lstStyle/>
          <a:p>
            <a:pPr>
              <a:defRPr/>
            </a:pPr>
            <a:fld id="{34E38E48-0686-40F6-839E-4E30B97A88F2}" type="slidenum">
              <a:rPr lang="he-IL" altLang="en-US" smtClean="0"/>
              <a:pPr>
                <a:defRPr/>
              </a:pPr>
              <a:t>‹#›</a:t>
            </a:fld>
            <a:endParaRPr lang="en-US" altLang="en-US"/>
          </a:p>
        </p:txBody>
      </p:sp>
    </p:spTree>
    <p:extLst>
      <p:ext uri="{BB962C8B-B14F-4D97-AF65-F5344CB8AC3E}">
        <p14:creationId xmlns:p14="http://schemas.microsoft.com/office/powerpoint/2010/main" val="120080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7 הרצאה 044262 לוגי תכן </a:t>
            </a:r>
          </a:p>
        </p:txBody>
      </p:sp>
      <p:sp>
        <p:nvSpPr>
          <p:cNvPr id="3" name="Footer Placeholder 2"/>
          <p:cNvSpPr>
            <a:spLocks noGrp="1"/>
          </p:cNvSpPr>
          <p:nvPr>
            <p:ph type="ftr" sz="quarter" idx="11"/>
          </p:nvPr>
        </p:nvSpPr>
        <p:spPr/>
        <p:txBody>
          <a:bodyPr/>
          <a:lstStyle/>
          <a:p>
            <a:pPr>
              <a:defRPr/>
            </a:pPr>
            <a:r>
              <a:rPr lang="en-US"/>
              <a:t>Technion EE 044252 Spring 2018 Lecture 8</a:t>
            </a:r>
          </a:p>
        </p:txBody>
      </p:sp>
      <p:sp>
        <p:nvSpPr>
          <p:cNvPr id="4" name="Slide Number Placeholder 3"/>
          <p:cNvSpPr>
            <a:spLocks noGrp="1"/>
          </p:cNvSpPr>
          <p:nvPr>
            <p:ph type="sldNum" sz="quarter" idx="12"/>
          </p:nvPr>
        </p:nvSpPr>
        <p:spPr/>
        <p:txBody>
          <a:bodyPr/>
          <a:lstStyle/>
          <a:p>
            <a:pPr>
              <a:defRPr/>
            </a:pPr>
            <a:fld id="{2045D51F-633A-4DB9-AEAD-87FB909B5E81}" type="slidenum">
              <a:rPr lang="he-IL" altLang="en-US" smtClean="0"/>
              <a:pPr>
                <a:defRPr/>
              </a:pPr>
              <a:t>‹#›</a:t>
            </a:fld>
            <a:endParaRPr lang="en-US" altLang="en-US"/>
          </a:p>
        </p:txBody>
      </p:sp>
    </p:spTree>
    <p:extLst>
      <p:ext uri="{BB962C8B-B14F-4D97-AF65-F5344CB8AC3E}">
        <p14:creationId xmlns:p14="http://schemas.microsoft.com/office/powerpoint/2010/main" val="185534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7 הרצאה 044262 לוגי תכן </a:t>
            </a:r>
          </a:p>
        </p:txBody>
      </p:sp>
      <p:sp>
        <p:nvSpPr>
          <p:cNvPr id="6" name="Footer Placeholder 5"/>
          <p:cNvSpPr>
            <a:spLocks noGrp="1"/>
          </p:cNvSpPr>
          <p:nvPr>
            <p:ph type="ftr" sz="quarter" idx="11"/>
          </p:nvPr>
        </p:nvSpPr>
        <p:spPr/>
        <p:txBody>
          <a:bodyPr/>
          <a:lstStyle/>
          <a:p>
            <a:pPr>
              <a:defRPr/>
            </a:pPr>
            <a:r>
              <a:rPr lang="en-US"/>
              <a:t>Technion EE 044252 Spring 2018 Lecture 8</a:t>
            </a:r>
          </a:p>
        </p:txBody>
      </p:sp>
      <p:sp>
        <p:nvSpPr>
          <p:cNvPr id="7" name="Slide Number Placeholder 6"/>
          <p:cNvSpPr>
            <a:spLocks noGrp="1"/>
          </p:cNvSpPr>
          <p:nvPr>
            <p:ph type="sldNum" sz="quarter" idx="12"/>
          </p:nvPr>
        </p:nvSpPr>
        <p:spPr/>
        <p:txBody>
          <a:bodyPr/>
          <a:lstStyle/>
          <a:p>
            <a:pPr>
              <a:defRPr/>
            </a:pPr>
            <a:fld id="{A1D98554-9FDA-44E2-BF05-1868AB4EC2D7}" type="slidenum">
              <a:rPr lang="he-IL" altLang="en-US" smtClean="0"/>
              <a:pPr>
                <a:defRPr/>
              </a:pPr>
              <a:t>‹#›</a:t>
            </a:fld>
            <a:endParaRPr lang="en-US" altLang="en-US"/>
          </a:p>
        </p:txBody>
      </p:sp>
    </p:spTree>
    <p:extLst>
      <p:ext uri="{BB962C8B-B14F-4D97-AF65-F5344CB8AC3E}">
        <p14:creationId xmlns:p14="http://schemas.microsoft.com/office/powerpoint/2010/main" val="59734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7 הרצאה 044262 לוגי תכן </a:t>
            </a:r>
          </a:p>
        </p:txBody>
      </p:sp>
      <p:sp>
        <p:nvSpPr>
          <p:cNvPr id="6" name="Footer Placeholder 5"/>
          <p:cNvSpPr>
            <a:spLocks noGrp="1"/>
          </p:cNvSpPr>
          <p:nvPr>
            <p:ph type="ftr" sz="quarter" idx="11"/>
          </p:nvPr>
        </p:nvSpPr>
        <p:spPr/>
        <p:txBody>
          <a:bodyPr/>
          <a:lstStyle/>
          <a:p>
            <a:pPr>
              <a:defRPr/>
            </a:pPr>
            <a:r>
              <a:rPr lang="en-US"/>
              <a:t>Technion EE 044252 Spring 2018 Lecture 8</a:t>
            </a:r>
          </a:p>
        </p:txBody>
      </p:sp>
      <p:sp>
        <p:nvSpPr>
          <p:cNvPr id="7" name="Slide Number Placeholder 6"/>
          <p:cNvSpPr>
            <a:spLocks noGrp="1"/>
          </p:cNvSpPr>
          <p:nvPr>
            <p:ph type="sldNum" sz="quarter" idx="12"/>
          </p:nvPr>
        </p:nvSpPr>
        <p:spPr/>
        <p:txBody>
          <a:bodyPr/>
          <a:lstStyle/>
          <a:p>
            <a:pPr>
              <a:defRPr/>
            </a:pPr>
            <a:fld id="{21E4A727-21C5-4C17-B359-376E987A107A}" type="slidenum">
              <a:rPr lang="he-IL" altLang="en-US" smtClean="0"/>
              <a:pPr>
                <a:defRPr/>
              </a:pPr>
              <a:t>‹#›</a:t>
            </a:fld>
            <a:endParaRPr lang="en-US" altLang="en-US"/>
          </a:p>
        </p:txBody>
      </p:sp>
    </p:spTree>
    <p:extLst>
      <p:ext uri="{BB962C8B-B14F-4D97-AF65-F5344CB8AC3E}">
        <p14:creationId xmlns:p14="http://schemas.microsoft.com/office/powerpoint/2010/main" val="166440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a:t>Technion EE 044252 Spring 2018 Lecture 8</a:t>
            </a:r>
          </a:p>
        </p:txBody>
      </p:sp>
      <p:sp>
        <p:nvSpPr>
          <p:cNvPr id="6" name="Slide Number Placeholder 5"/>
          <p:cNvSpPr>
            <a:spLocks noGrp="1"/>
          </p:cNvSpPr>
          <p:nvPr>
            <p:ph type="sldNum" sz="quarter" idx="12"/>
          </p:nvPr>
        </p:nvSpPr>
        <p:spPr/>
        <p:txBody>
          <a:bodyPr/>
          <a:lstStyle/>
          <a:p>
            <a:pPr>
              <a:defRPr/>
            </a:pPr>
            <a:fld id="{5FA6C7DA-5C7F-4E14-B5D7-934D5CFABBB3}" type="slidenum">
              <a:rPr lang="he-IL" altLang="en-US" smtClean="0"/>
              <a:pPr>
                <a:defRPr/>
              </a:pPr>
              <a:t>‹#›</a:t>
            </a:fld>
            <a:endParaRPr lang="en-US" altLang="en-US"/>
          </a:p>
        </p:txBody>
      </p:sp>
    </p:spTree>
    <p:extLst>
      <p:ext uri="{BB962C8B-B14F-4D97-AF65-F5344CB8AC3E}">
        <p14:creationId xmlns:p14="http://schemas.microsoft.com/office/powerpoint/2010/main" val="4224935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a:t>Technion EE 044252 Spring 2018 Lecture 8</a:t>
            </a:r>
          </a:p>
        </p:txBody>
      </p:sp>
      <p:sp>
        <p:nvSpPr>
          <p:cNvPr id="6" name="Slide Number Placeholder 5"/>
          <p:cNvSpPr>
            <a:spLocks noGrp="1"/>
          </p:cNvSpPr>
          <p:nvPr>
            <p:ph type="sldNum" sz="quarter" idx="12"/>
          </p:nvPr>
        </p:nvSpPr>
        <p:spPr/>
        <p:txBody>
          <a:bodyPr/>
          <a:lstStyle/>
          <a:p>
            <a:pPr>
              <a:defRPr/>
            </a:pPr>
            <a:fld id="{B41645DB-1BA4-4FE2-8EF6-6E3C93D3522E}" type="slidenum">
              <a:rPr lang="he-IL" altLang="en-US" smtClean="0"/>
              <a:pPr>
                <a:defRPr/>
              </a:pPr>
              <a:t>‹#›</a:t>
            </a:fld>
            <a:endParaRPr lang="en-US" altLang="en-US"/>
          </a:p>
        </p:txBody>
      </p:sp>
    </p:spTree>
    <p:extLst>
      <p:ext uri="{BB962C8B-B14F-4D97-AF65-F5344CB8AC3E}">
        <p14:creationId xmlns:p14="http://schemas.microsoft.com/office/powerpoint/2010/main" val="132691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 הרצאה 044262 לוגי תכן </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
        <p:nvSpPr>
          <p:cNvPr id="8"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Technion EE 044252 Spring 2018 Lecture 8</a:t>
            </a:r>
            <a:endParaRPr lang="en-US" dirty="0">
              <a:solidFill>
                <a:prstClr val="black">
                  <a:tint val="75000"/>
                </a:prstClr>
              </a:solidFill>
            </a:endParaRPr>
          </a:p>
        </p:txBody>
      </p:sp>
    </p:spTree>
    <p:extLst>
      <p:ext uri="{BB962C8B-B14F-4D97-AF65-F5344CB8AC3E}">
        <p14:creationId xmlns:p14="http://schemas.microsoft.com/office/powerpoint/2010/main" val="2908065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
            <a:ext cx="11988800" cy="893763"/>
          </a:xfrm>
        </p:spPr>
        <p:txBody>
          <a:bodyPr/>
          <a:lstStyle/>
          <a:p>
            <a:r>
              <a:rPr lang="en-US"/>
              <a:t>Click to edit Master title style</a:t>
            </a:r>
          </a:p>
        </p:txBody>
      </p:sp>
      <p:sp>
        <p:nvSpPr>
          <p:cNvPr id="3" name="Text Placeholder 2"/>
          <p:cNvSpPr>
            <a:spLocks noGrp="1"/>
          </p:cNvSpPr>
          <p:nvPr>
            <p:ph type="body" sz="half" idx="1"/>
          </p:nvPr>
        </p:nvSpPr>
        <p:spPr>
          <a:xfrm>
            <a:off x="203200" y="896939"/>
            <a:ext cx="11684000" cy="2598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3200" y="3648076"/>
            <a:ext cx="11684000" cy="2600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sz="1400">
                <a:latin typeface="Times New Roman" pitchFamily="18" charset="0"/>
              </a:defRPr>
            </a:lvl1pPr>
          </a:lstStyle>
          <a:p>
            <a:pPr>
              <a:defRPr/>
            </a:pPr>
            <a:r>
              <a:rPr lang="en-US" sz="1000">
                <a:latin typeface="+mn-lt"/>
              </a:rPr>
              <a:t>Technion EE 044252 Spring 2018 Lecture 6</a:t>
            </a:r>
            <a:endParaRPr lang="en-US"/>
          </a:p>
        </p:txBody>
      </p:sp>
    </p:spTree>
    <p:extLst>
      <p:ext uri="{BB962C8B-B14F-4D97-AF65-F5344CB8AC3E}">
        <p14:creationId xmlns:p14="http://schemas.microsoft.com/office/powerpoint/2010/main" val="2425152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381001"/>
            <a:ext cx="10871200" cy="5751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Technion EE 044252 Spring 2018 Lecture 7</a:t>
            </a:r>
          </a:p>
        </p:txBody>
      </p:sp>
      <p:sp>
        <p:nvSpPr>
          <p:cNvPr id="5" name="Rectangle 7"/>
          <p:cNvSpPr>
            <a:spLocks noGrp="1" noChangeArrowheads="1"/>
          </p:cNvSpPr>
          <p:nvPr>
            <p:ph type="sldNum" sz="quarter" idx="12"/>
          </p:nvPr>
        </p:nvSpPr>
        <p:spPr>
          <a:ln/>
        </p:spPr>
        <p:txBody>
          <a:bodyPr/>
          <a:lstStyle>
            <a:lvl1pPr>
              <a:defRPr/>
            </a:lvl1pPr>
          </a:lstStyle>
          <a:p>
            <a:fld id="{C66FF800-8456-4908-9098-88F770017EE7}" type="slidenum">
              <a:rPr lang="ar-SA" altLang="en-US"/>
              <a:pPr/>
              <a:t>‹#›</a:t>
            </a:fld>
            <a:endParaRPr lang="en-US" altLang="en-US"/>
          </a:p>
        </p:txBody>
      </p:sp>
    </p:spTree>
    <p:extLst>
      <p:ext uri="{BB962C8B-B14F-4D97-AF65-F5344CB8AC3E}">
        <p14:creationId xmlns:p14="http://schemas.microsoft.com/office/powerpoint/2010/main" val="2016811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762000"/>
          </a:xfrm>
        </p:spPr>
        <p:txBody>
          <a:bodyPr/>
          <a:lstStyle/>
          <a:p>
            <a:r>
              <a:rPr lang="en-US"/>
              <a:t>Click to edit Master title style</a:t>
            </a:r>
          </a:p>
        </p:txBody>
      </p:sp>
      <p:sp>
        <p:nvSpPr>
          <p:cNvPr id="3" name="Text Placeholder 2"/>
          <p:cNvSpPr>
            <a:spLocks noGrp="1"/>
          </p:cNvSpPr>
          <p:nvPr>
            <p:ph type="body" sz="half" idx="1"/>
          </p:nvPr>
        </p:nvSpPr>
        <p:spPr>
          <a:xfrm>
            <a:off x="914400" y="1066800"/>
            <a:ext cx="50800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0800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790114-B29F-4836-A909-11A437904A5C}"/>
              </a:ext>
            </a:extLst>
          </p:cNvPr>
          <p:cNvSpPr>
            <a:spLocks noGrp="1" noChangeArrowheads="1"/>
          </p:cNvSpPr>
          <p:nvPr>
            <p:ph type="dt" sz="half" idx="10"/>
          </p:nvPr>
        </p:nvSpPr>
        <p:spPr>
          <a:xfrm>
            <a:off x="914400" y="6453189"/>
            <a:ext cx="3454400" cy="252412"/>
          </a:xfrm>
          <a:prstGeom prst="rect">
            <a:avLst/>
          </a:prstGeom>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E373043-3E99-4ED1-8FFF-48C56FA40193}"/>
              </a:ext>
            </a:extLst>
          </p:cNvPr>
          <p:cNvSpPr>
            <a:spLocks noGrp="1" noChangeArrowheads="1"/>
          </p:cNvSpPr>
          <p:nvPr>
            <p:ph type="ftr" sz="quarter" idx="11"/>
          </p:nvPr>
        </p:nvSpPr>
        <p:spPr>
          <a:ln/>
        </p:spPr>
        <p:txBody>
          <a:bodyPr/>
          <a:lstStyle>
            <a:lvl1pPr>
              <a:defRPr/>
            </a:lvl1pPr>
          </a:lstStyle>
          <a:p>
            <a:pPr>
              <a:defRPr/>
            </a:pPr>
            <a:r>
              <a:rPr lang="en-US"/>
              <a:t>Technion EE 044252 Spring 2018 Lecture 11</a:t>
            </a:r>
          </a:p>
        </p:txBody>
      </p:sp>
      <p:sp>
        <p:nvSpPr>
          <p:cNvPr id="7" name="Rectangle 6">
            <a:extLst>
              <a:ext uri="{FF2B5EF4-FFF2-40B4-BE49-F238E27FC236}">
                <a16:creationId xmlns:a16="http://schemas.microsoft.com/office/drawing/2014/main" id="{7E28D313-7AC2-4202-8712-E8A8DD9035A4}"/>
              </a:ext>
            </a:extLst>
          </p:cNvPr>
          <p:cNvSpPr>
            <a:spLocks noGrp="1" noChangeArrowheads="1"/>
          </p:cNvSpPr>
          <p:nvPr>
            <p:ph type="sldNum" sz="quarter" idx="12"/>
          </p:nvPr>
        </p:nvSpPr>
        <p:spPr>
          <a:ln/>
        </p:spPr>
        <p:txBody>
          <a:bodyPr/>
          <a:lstStyle>
            <a:lvl1pPr>
              <a:defRPr/>
            </a:lvl1pPr>
          </a:lstStyle>
          <a:p>
            <a:pPr>
              <a:defRPr/>
            </a:pPr>
            <a:fld id="{F9CF534B-B2FE-438D-A8D4-D3234E633F7E}" type="slidenum">
              <a:rPr lang="he-IL" altLang="en-US"/>
              <a:pPr>
                <a:defRPr/>
              </a:pPr>
              <a:t>‹#›</a:t>
            </a:fld>
            <a:endParaRPr lang="en-US" altLang="en-US"/>
          </a:p>
        </p:txBody>
      </p:sp>
    </p:spTree>
    <p:extLst>
      <p:ext uri="{BB962C8B-B14F-4D97-AF65-F5344CB8AC3E}">
        <p14:creationId xmlns:p14="http://schemas.microsoft.com/office/powerpoint/2010/main" val="115872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7 הרצאה 044262 לוגי תכן </a:t>
            </a: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
        <p:nvSpPr>
          <p:cNvPr id="7"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Technion EE 044252 Spring 2018 Lecture 8</a:t>
            </a:r>
            <a:endParaRPr lang="en-US" dirty="0">
              <a:solidFill>
                <a:prstClr val="black">
                  <a:tint val="75000"/>
                </a:prstClr>
              </a:solidFill>
            </a:endParaRPr>
          </a:p>
        </p:txBody>
      </p:sp>
    </p:spTree>
    <p:extLst>
      <p:ext uri="{BB962C8B-B14F-4D97-AF65-F5344CB8AC3E}">
        <p14:creationId xmlns:p14="http://schemas.microsoft.com/office/powerpoint/2010/main" val="98852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7 הרצאה 044262 לוגי תכן </a:t>
            </a: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
        <p:nvSpPr>
          <p:cNvPr id="6"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Technion EE 044252 Spring 2018 Lecture 8</a:t>
            </a:r>
            <a:endParaRPr lang="en-US" dirty="0">
              <a:solidFill>
                <a:prstClr val="black">
                  <a:tint val="75000"/>
                </a:prstClr>
              </a:solidFill>
            </a:endParaRPr>
          </a:p>
        </p:txBody>
      </p:sp>
    </p:spTree>
    <p:extLst>
      <p:ext uri="{BB962C8B-B14F-4D97-AF65-F5344CB8AC3E}">
        <p14:creationId xmlns:p14="http://schemas.microsoft.com/office/powerpoint/2010/main" val="361406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1200" y="152400"/>
            <a:ext cx="10972800" cy="1219200"/>
          </a:xfrm>
        </p:spPr>
        <p:txBody>
          <a:bodyPr/>
          <a:lstStyle/>
          <a:p>
            <a:r>
              <a:rPr lang="en-US"/>
              <a:t>Click to edit Master title style</a:t>
            </a:r>
          </a:p>
        </p:txBody>
      </p:sp>
      <p:sp>
        <p:nvSpPr>
          <p:cNvPr id="3" name="Content Placeholder 2"/>
          <p:cNvSpPr>
            <a:spLocks noGrp="1"/>
          </p:cNvSpPr>
          <p:nvPr>
            <p:ph sz="quarter" idx="1"/>
          </p:nvPr>
        </p:nvSpPr>
        <p:spPr>
          <a:xfrm>
            <a:off x="711200" y="1524000"/>
            <a:ext cx="53848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1524000"/>
            <a:ext cx="53848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711200" y="3924300"/>
            <a:ext cx="53848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99200" y="3924300"/>
            <a:ext cx="53848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r>
              <a:rPr lang="en-US">
                <a:solidFill>
                  <a:prstClr val="black">
                    <a:tint val="75000"/>
                  </a:prstClr>
                </a:solidFill>
              </a:rPr>
              <a:t>7 הרצאה 044262 לוגי תכן </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solidFill>
                  <a:prstClr val="black">
                    <a:tint val="75000"/>
                  </a:prstClr>
                </a:solidFill>
              </a:rPr>
              <a:t>Technion EE 044252 Spring 2018 Lecture 8</a:t>
            </a:r>
          </a:p>
        </p:txBody>
      </p:sp>
      <p:sp>
        <p:nvSpPr>
          <p:cNvPr id="9" name="Rectangle 13"/>
          <p:cNvSpPr>
            <a:spLocks noGrp="1" noChangeArrowheads="1"/>
          </p:cNvSpPr>
          <p:nvPr>
            <p:ph type="sldNum" sz="quarter" idx="12"/>
          </p:nvPr>
        </p:nvSpPr>
        <p:spPr>
          <a:ln/>
        </p:spPr>
        <p:txBody>
          <a:bodyPr/>
          <a:lstStyle>
            <a:lvl1pPr>
              <a:defRPr/>
            </a:lvl1pPr>
          </a:lstStyle>
          <a:p>
            <a:fld id="{50EC5C30-47EC-410B-9699-50B7D17008AF}" type="slidenum">
              <a:rPr lang="he-IL"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176227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381003"/>
            <a:ext cx="10871200" cy="5751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prstClr val="black">
                    <a:tint val="75000"/>
                  </a:prstClr>
                </a:solidFill>
              </a:rPr>
              <a:t>7 הרצאה 044262 לוגי תכן </a:t>
            </a:r>
          </a:p>
        </p:txBody>
      </p:sp>
      <p:sp>
        <p:nvSpPr>
          <p:cNvPr id="4" name="Rectangle 6"/>
          <p:cNvSpPr>
            <a:spLocks noGrp="1" noChangeArrowheads="1"/>
          </p:cNvSpPr>
          <p:nvPr>
            <p:ph type="ftr" sz="quarter" idx="11"/>
          </p:nvPr>
        </p:nvSpPr>
        <p:spPr>
          <a:ln/>
        </p:spPr>
        <p:txBody>
          <a:bodyPr/>
          <a:lstStyle>
            <a:lvl1pPr>
              <a:defRPr/>
            </a:lvl1pPr>
          </a:lstStyle>
          <a:p>
            <a:pPr>
              <a:defRPr/>
            </a:pPr>
            <a:r>
              <a:rPr lang="en-US">
                <a:solidFill>
                  <a:prstClr val="black">
                    <a:tint val="75000"/>
                  </a:prstClr>
                </a:solidFill>
              </a:rPr>
              <a:t>Technion EE 044252 Spring 2018 Lecture 8</a:t>
            </a:r>
          </a:p>
        </p:txBody>
      </p:sp>
      <p:sp>
        <p:nvSpPr>
          <p:cNvPr id="5" name="Rectangle 7"/>
          <p:cNvSpPr>
            <a:spLocks noGrp="1" noChangeArrowheads="1"/>
          </p:cNvSpPr>
          <p:nvPr>
            <p:ph type="sldNum" sz="quarter" idx="12"/>
          </p:nvPr>
        </p:nvSpPr>
        <p:spPr>
          <a:ln/>
        </p:spPr>
        <p:txBody>
          <a:bodyPr/>
          <a:lstStyle>
            <a:lvl1pPr>
              <a:defRPr/>
            </a:lvl1pPr>
          </a:lstStyle>
          <a:p>
            <a:fld id="{C66FF800-8456-4908-9098-88F770017EE7}" type="slidenum">
              <a:rPr lang="ar-SA"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9007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871200" cy="838200"/>
          </a:xfrm>
        </p:spPr>
        <p:txBody>
          <a:bodyPr/>
          <a:lstStyle/>
          <a:p>
            <a:r>
              <a:rPr lang="en-US"/>
              <a:t>Click to edit Master title style</a:t>
            </a:r>
          </a:p>
        </p:txBody>
      </p:sp>
      <p:sp>
        <p:nvSpPr>
          <p:cNvPr id="3" name="Content Placeholder 2"/>
          <p:cNvSpPr>
            <a:spLocks noGrp="1"/>
          </p:cNvSpPr>
          <p:nvPr>
            <p:ph sz="half" idx="1"/>
          </p:nvPr>
        </p:nvSpPr>
        <p:spPr>
          <a:xfrm>
            <a:off x="609600" y="1524001"/>
            <a:ext cx="533400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524003"/>
            <a:ext cx="5334000" cy="2227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46800" y="3903663"/>
            <a:ext cx="5334000"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a:ln/>
        </p:spPr>
        <p:txBody>
          <a:bodyPr/>
          <a:lstStyle>
            <a:lvl1pPr>
              <a:defRPr/>
            </a:lvl1pPr>
          </a:lstStyle>
          <a:p>
            <a:pPr>
              <a:defRPr/>
            </a:pPr>
            <a:r>
              <a:rPr lang="en-US">
                <a:solidFill>
                  <a:prstClr val="black">
                    <a:tint val="75000"/>
                  </a:prstClr>
                </a:solidFill>
              </a:rPr>
              <a:t>7 הרצאה 044262 לוגי תכן </a:t>
            </a:r>
          </a:p>
        </p:txBody>
      </p:sp>
      <p:sp>
        <p:nvSpPr>
          <p:cNvPr id="7" name="Rectangle 6"/>
          <p:cNvSpPr>
            <a:spLocks noGrp="1" noChangeArrowheads="1"/>
          </p:cNvSpPr>
          <p:nvPr>
            <p:ph type="ftr" sz="quarter" idx="11"/>
          </p:nvPr>
        </p:nvSpPr>
        <p:spPr>
          <a:ln/>
        </p:spPr>
        <p:txBody>
          <a:bodyPr/>
          <a:lstStyle>
            <a:lvl1pPr>
              <a:defRPr/>
            </a:lvl1pPr>
          </a:lstStyle>
          <a:p>
            <a:pPr>
              <a:defRPr/>
            </a:pPr>
            <a:r>
              <a:rPr lang="en-US">
                <a:solidFill>
                  <a:prstClr val="black">
                    <a:tint val="75000"/>
                  </a:prstClr>
                </a:solidFill>
              </a:rPr>
              <a:t>Technion EE 044252 Spring 2018 Lecture 8</a:t>
            </a:r>
          </a:p>
        </p:txBody>
      </p:sp>
      <p:sp>
        <p:nvSpPr>
          <p:cNvPr id="8" name="Rectangle 7"/>
          <p:cNvSpPr>
            <a:spLocks noGrp="1" noChangeArrowheads="1"/>
          </p:cNvSpPr>
          <p:nvPr>
            <p:ph type="sldNum" sz="quarter" idx="12"/>
          </p:nvPr>
        </p:nvSpPr>
        <p:spPr>
          <a:ln/>
        </p:spPr>
        <p:txBody>
          <a:bodyPr/>
          <a:lstStyle>
            <a:lvl1pPr>
              <a:defRPr/>
            </a:lvl1pPr>
          </a:lstStyle>
          <a:p>
            <a:fld id="{8F405CCE-916C-4552-9591-86CC752A3CB3}" type="slidenum">
              <a:rPr lang="ar-SA"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185342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871200" cy="838200"/>
          </a:xfrm>
        </p:spPr>
        <p:txBody>
          <a:bodyPr/>
          <a:lstStyle/>
          <a:p>
            <a:r>
              <a:rPr lang="en-US"/>
              <a:t>Click to edit Master title style</a:t>
            </a:r>
          </a:p>
        </p:txBody>
      </p:sp>
      <p:sp>
        <p:nvSpPr>
          <p:cNvPr id="3" name="Text Placeholder 2"/>
          <p:cNvSpPr>
            <a:spLocks noGrp="1"/>
          </p:cNvSpPr>
          <p:nvPr>
            <p:ph type="body" sz="half" idx="1"/>
          </p:nvPr>
        </p:nvSpPr>
        <p:spPr>
          <a:xfrm>
            <a:off x="609600" y="1524001"/>
            <a:ext cx="533400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524003"/>
            <a:ext cx="5334000" cy="2227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46800" y="3903663"/>
            <a:ext cx="5334000"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a:ln/>
        </p:spPr>
        <p:txBody>
          <a:bodyPr/>
          <a:lstStyle>
            <a:lvl1pPr>
              <a:defRPr/>
            </a:lvl1pPr>
          </a:lstStyle>
          <a:p>
            <a:pPr>
              <a:defRPr/>
            </a:pPr>
            <a:r>
              <a:rPr lang="en-US">
                <a:solidFill>
                  <a:prstClr val="black">
                    <a:tint val="75000"/>
                  </a:prstClr>
                </a:solidFill>
              </a:rPr>
              <a:t>7 הרצאה 044262 לוגי תכן </a:t>
            </a:r>
          </a:p>
        </p:txBody>
      </p:sp>
      <p:sp>
        <p:nvSpPr>
          <p:cNvPr id="7" name="Rectangle 6"/>
          <p:cNvSpPr>
            <a:spLocks noGrp="1" noChangeArrowheads="1"/>
          </p:cNvSpPr>
          <p:nvPr>
            <p:ph type="ftr" sz="quarter" idx="11"/>
          </p:nvPr>
        </p:nvSpPr>
        <p:spPr>
          <a:ln/>
        </p:spPr>
        <p:txBody>
          <a:bodyPr/>
          <a:lstStyle>
            <a:lvl1pPr>
              <a:defRPr/>
            </a:lvl1pPr>
          </a:lstStyle>
          <a:p>
            <a:pPr>
              <a:defRPr/>
            </a:pPr>
            <a:r>
              <a:rPr lang="en-US">
                <a:solidFill>
                  <a:prstClr val="black">
                    <a:tint val="75000"/>
                  </a:prstClr>
                </a:solidFill>
              </a:rPr>
              <a:t>Technion EE 044252 Spring 2018 Lecture 8</a:t>
            </a:r>
          </a:p>
        </p:txBody>
      </p:sp>
      <p:sp>
        <p:nvSpPr>
          <p:cNvPr id="8" name="Rectangle 7"/>
          <p:cNvSpPr>
            <a:spLocks noGrp="1" noChangeArrowheads="1"/>
          </p:cNvSpPr>
          <p:nvPr>
            <p:ph type="sldNum" sz="quarter" idx="12"/>
          </p:nvPr>
        </p:nvSpPr>
        <p:spPr>
          <a:ln/>
        </p:spPr>
        <p:txBody>
          <a:bodyPr/>
          <a:lstStyle>
            <a:lvl1pPr>
              <a:defRPr/>
            </a:lvl1pPr>
          </a:lstStyle>
          <a:p>
            <a:fld id="{DDB9CE93-1153-43DE-BA7B-49B1366864DB}" type="slidenum">
              <a:rPr lang="ar-SA"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177721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a:t>Technion EE 044252 Spring 2018 Lecture 8</a:t>
            </a:r>
          </a:p>
        </p:txBody>
      </p:sp>
      <p:sp>
        <p:nvSpPr>
          <p:cNvPr id="6" name="Slide Number Placeholder 5"/>
          <p:cNvSpPr>
            <a:spLocks noGrp="1"/>
          </p:cNvSpPr>
          <p:nvPr>
            <p:ph type="sldNum" sz="quarter" idx="12"/>
          </p:nvPr>
        </p:nvSpPr>
        <p:spPr/>
        <p:txBody>
          <a:bodyPr/>
          <a:lstStyle/>
          <a:p>
            <a:pPr>
              <a:defRPr/>
            </a:pPr>
            <a:fld id="{F89499B8-57DA-4890-BFA1-54A037235368}" type="slidenum">
              <a:rPr lang="he-IL" altLang="en-US" smtClean="0"/>
              <a:pPr>
                <a:defRPr/>
              </a:pPr>
              <a:t>‹#›</a:t>
            </a:fld>
            <a:endParaRPr lang="en-US" altLang="en-US"/>
          </a:p>
        </p:txBody>
      </p:sp>
    </p:spTree>
    <p:extLst>
      <p:ext uri="{BB962C8B-B14F-4D97-AF65-F5344CB8AC3E}">
        <p14:creationId xmlns:p14="http://schemas.microsoft.com/office/powerpoint/2010/main" val="258133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2.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2"/>
            <a:ext cx="10972800" cy="48920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614160"/>
            <a:ext cx="2844800" cy="213998"/>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900" eaLnBrk="1" fontAlgn="auto" hangingPunct="1">
              <a:spcBef>
                <a:spcPts val="0"/>
              </a:spcBef>
              <a:spcAft>
                <a:spcPts val="0"/>
              </a:spcAft>
            </a:pPr>
            <a:r>
              <a:rPr lang="en-US">
                <a:solidFill>
                  <a:prstClr val="black">
                    <a:tint val="75000"/>
                  </a:prstClr>
                </a:solidFill>
                <a:latin typeface="Calibri"/>
              </a:rPr>
              <a:t>7 הרצאה 044262 לוגי תכן </a:t>
            </a:r>
          </a:p>
        </p:txBody>
      </p:sp>
      <p:sp>
        <p:nvSpPr>
          <p:cNvPr id="5"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900" eaLnBrk="1" fontAlgn="auto" hangingPunct="1">
              <a:spcBef>
                <a:spcPts val="0"/>
              </a:spcBef>
              <a:spcAft>
                <a:spcPts val="0"/>
              </a:spcAft>
            </a:pPr>
            <a:r>
              <a:rPr lang="en-US">
                <a:solidFill>
                  <a:prstClr val="black">
                    <a:tint val="75000"/>
                  </a:prstClr>
                </a:solidFill>
                <a:latin typeface="Calibri"/>
              </a:rPr>
              <a:t>Technion EE 044252 Spring 2018 Lecture 8</a:t>
            </a:r>
            <a:endParaRPr lang="en-US" dirty="0">
              <a:solidFill>
                <a:prstClr val="black">
                  <a:tint val="75000"/>
                </a:prstClr>
              </a:solidFill>
              <a:latin typeface="Calibri"/>
            </a:endParaRPr>
          </a:p>
        </p:txBody>
      </p:sp>
      <p:sp>
        <p:nvSpPr>
          <p:cNvPr id="6" name="Slide Number Placeholder 5"/>
          <p:cNvSpPr>
            <a:spLocks noGrp="1"/>
          </p:cNvSpPr>
          <p:nvPr>
            <p:ph type="sldNum" sz="quarter" idx="4"/>
          </p:nvPr>
        </p:nvSpPr>
        <p:spPr>
          <a:xfrm>
            <a:off x="8737600" y="6614160"/>
            <a:ext cx="2844800" cy="213998"/>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eaLnBrk="1" fontAlgn="auto" hangingPunct="1">
              <a:spcBef>
                <a:spcPts val="0"/>
              </a:spcBef>
              <a:spcAft>
                <a:spcPts val="0"/>
              </a:spcAft>
            </a:pPr>
            <a:fld id="{3CC63E4C-4642-794D-A2FD-70F6B81535F5}" type="slidenum">
              <a:rPr lang="en-US" smtClean="0">
                <a:solidFill>
                  <a:prstClr val="black">
                    <a:tint val="75000"/>
                  </a:prstClr>
                </a:solidFill>
                <a:latin typeface="Calibri"/>
              </a:rPr>
              <a:pPr defTabSz="342900" eaLnBrk="1" fontAlgn="auto" hangingPunct="1">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0399666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hf hdr="0" dt="0"/>
  <p:txStyles>
    <p:titleStyle>
      <a:lvl1pPr algn="ctr" defTabSz="342900" rtl="1" eaLnBrk="1" latinLnBrk="0" hangingPunct="1">
        <a:spcBef>
          <a:spcPct val="0"/>
        </a:spcBef>
        <a:buNone/>
        <a:defRPr sz="3000" kern="1200">
          <a:solidFill>
            <a:srgbClr val="FF0000"/>
          </a:solidFill>
          <a:latin typeface="David" panose="020E0502060401010101" pitchFamily="34" charset="-79"/>
          <a:ea typeface="+mj-ea"/>
          <a:cs typeface="David" panose="020E0502060401010101" pitchFamily="34" charset="-79"/>
        </a:defRPr>
      </a:lvl1pPr>
    </p:titleStyle>
    <p:bodyStyle>
      <a:lvl1pPr marL="257175" indent="-257175" algn="r" defTabSz="342900" rtl="1" eaLnBrk="1" latinLnBrk="0" hangingPunct="1">
        <a:spcBef>
          <a:spcPct val="20000"/>
        </a:spcBef>
        <a:buFont typeface="Arial"/>
        <a:buChar char="•"/>
        <a:defRPr sz="2400" kern="1200">
          <a:solidFill>
            <a:schemeClr val="tx1"/>
          </a:solidFill>
          <a:latin typeface="David" panose="020E0502060401010101" pitchFamily="34" charset="-79"/>
          <a:ea typeface="+mn-ea"/>
          <a:cs typeface="David" panose="020E0502060401010101" pitchFamily="34" charset="-79"/>
        </a:defRPr>
      </a:lvl1pPr>
      <a:lvl2pPr marL="557213" indent="-214313" algn="r" defTabSz="342900" rtl="1" eaLnBrk="1" latinLnBrk="0" hangingPunct="1">
        <a:spcBef>
          <a:spcPct val="20000"/>
        </a:spcBef>
        <a:buFont typeface="Arial"/>
        <a:buChar char="–"/>
        <a:defRPr sz="2000" kern="1200">
          <a:solidFill>
            <a:schemeClr val="tx1"/>
          </a:solidFill>
          <a:latin typeface="David" panose="020E0502060401010101" pitchFamily="34" charset="-79"/>
          <a:ea typeface="+mn-ea"/>
          <a:cs typeface="David" panose="020E0502060401010101" pitchFamily="34" charset="-79"/>
        </a:defRPr>
      </a:lvl2pPr>
      <a:lvl3pPr marL="857250" indent="-171450" algn="r" defTabSz="342900" rtl="1" eaLnBrk="1" latinLnBrk="0" hangingPunct="1">
        <a:spcBef>
          <a:spcPct val="20000"/>
        </a:spcBef>
        <a:buFont typeface="Arial"/>
        <a:buChar char="•"/>
        <a:defRPr sz="1600" kern="1200">
          <a:solidFill>
            <a:schemeClr val="tx1"/>
          </a:solidFill>
          <a:latin typeface="David" panose="020E0502060401010101" pitchFamily="34" charset="-79"/>
          <a:ea typeface="+mn-ea"/>
          <a:cs typeface="David" panose="020E0502060401010101" pitchFamily="34" charset="-79"/>
        </a:defRPr>
      </a:lvl3pPr>
      <a:lvl4pPr marL="1200150" indent="-171450" algn="r" defTabSz="342900" rtl="1" eaLnBrk="1" latinLnBrk="0" hangingPunct="1">
        <a:spcBef>
          <a:spcPct val="20000"/>
        </a:spcBef>
        <a:buFont typeface="Arial"/>
        <a:buChar char="–"/>
        <a:defRPr sz="1400" kern="1200">
          <a:solidFill>
            <a:schemeClr val="tx1"/>
          </a:solidFill>
          <a:latin typeface="David" panose="020E0502060401010101" pitchFamily="34" charset="-79"/>
          <a:ea typeface="+mn-ea"/>
          <a:cs typeface="David" panose="020E0502060401010101" pitchFamily="34" charset="-79"/>
        </a:defRPr>
      </a:lvl4pPr>
      <a:lvl5pPr marL="1543050" indent="-171450" algn="r" defTabSz="342900" rtl="1" eaLnBrk="1" latinLnBrk="0" hangingPunct="1">
        <a:spcBef>
          <a:spcPct val="20000"/>
        </a:spcBef>
        <a:buFont typeface="Arial"/>
        <a:buChar char="»"/>
        <a:defRPr sz="1400" kern="1200">
          <a:solidFill>
            <a:schemeClr val="tx1"/>
          </a:solidFill>
          <a:latin typeface="David" panose="020E0502060401010101" pitchFamily="34" charset="-79"/>
          <a:ea typeface="+mn-ea"/>
          <a:cs typeface="David" panose="020E0502060401010101" pitchFamily="34" charset="-79"/>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7 הרצאה 044262 לוגי תכן </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Technion EE 044252 Spring 2018 Lecture 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574C46-FD20-4041-9023-707CE59406C1}" type="slidenum">
              <a:rPr lang="he-IL" altLang="en-US" smtClean="0"/>
              <a:pPr>
                <a:defRPr/>
              </a:pPr>
              <a:t>‹#›</a:t>
            </a:fld>
            <a:endParaRPr lang="en-US" altLang="en-US"/>
          </a:p>
        </p:txBody>
      </p:sp>
    </p:spTree>
    <p:extLst>
      <p:ext uri="{BB962C8B-B14F-4D97-AF65-F5344CB8AC3E}">
        <p14:creationId xmlns:p14="http://schemas.microsoft.com/office/powerpoint/2010/main" val="739554983"/>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8.bin"/><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5.e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4.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7.png"/><Relationship Id="rId5" Type="http://schemas.openxmlformats.org/officeDocument/2006/relationships/image" Target="../media/image18.e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6.bin"/><Relationship Id="rId7" Type="http://schemas.openxmlformats.org/officeDocument/2006/relationships/oleObject" Target="../embeddings/oleObject17.bin"/><Relationship Id="rId2" Type="http://schemas.openxmlformats.org/officeDocument/2006/relationships/slideLayout" Target="../slideLayouts/slideLayout10.xml"/><Relationship Id="rId1" Type="http://schemas.openxmlformats.org/officeDocument/2006/relationships/vmlDrawing" Target="../drawings/vmlDrawing9.v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0.xml"/><Relationship Id="rId1" Type="http://schemas.openxmlformats.org/officeDocument/2006/relationships/vmlDrawing" Target="../drawings/vmlDrawing10.vml"/><Relationship Id="rId6" Type="http://schemas.openxmlformats.org/officeDocument/2006/relationships/image" Target="../media/image23.emf"/><Relationship Id="rId5" Type="http://schemas.openxmlformats.org/officeDocument/2006/relationships/oleObject" Target="../embeddings/oleObject19.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25.e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vmlDrawing" Target="../drawings/vmlDrawing12.vml"/><Relationship Id="rId5" Type="http://schemas.openxmlformats.org/officeDocument/2006/relationships/image" Target="../media/image26.wmf"/><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1.wmf"/><Relationship Id="rId3" Type="http://schemas.openxmlformats.org/officeDocument/2006/relationships/notesSlide" Target="../notesSlides/notesSlide11.xml"/><Relationship Id="rId7" Type="http://schemas.openxmlformats.org/officeDocument/2006/relationships/image" Target="../media/image28.wmf"/><Relationship Id="rId12" Type="http://schemas.openxmlformats.org/officeDocument/2006/relationships/oleObject" Target="../embeddings/oleObject27.bin"/><Relationship Id="rId2" Type="http://schemas.openxmlformats.org/officeDocument/2006/relationships/slideLayout" Target="../slideLayouts/slideLayout21.xml"/><Relationship Id="rId1" Type="http://schemas.openxmlformats.org/officeDocument/2006/relationships/vmlDrawing" Target="../drawings/vmlDrawing13.vml"/><Relationship Id="rId6" Type="http://schemas.openxmlformats.org/officeDocument/2006/relationships/oleObject" Target="../embeddings/oleObject24.bin"/><Relationship Id="rId11" Type="http://schemas.openxmlformats.org/officeDocument/2006/relationships/image" Target="../media/image30.wmf"/><Relationship Id="rId5" Type="http://schemas.openxmlformats.org/officeDocument/2006/relationships/image" Target="../media/image27.wmf"/><Relationship Id="rId15" Type="http://schemas.openxmlformats.org/officeDocument/2006/relationships/image" Target="../media/image32.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9.wmf"/><Relationship Id="rId1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12.xml"/><Relationship Id="rId7" Type="http://schemas.openxmlformats.org/officeDocument/2006/relationships/image" Target="../media/image34.wmf"/><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oleObject" Target="../embeddings/oleObject30.bin"/><Relationship Id="rId5" Type="http://schemas.openxmlformats.org/officeDocument/2006/relationships/image" Target="../media/image33.wmf"/><Relationship Id="rId4" Type="http://schemas.openxmlformats.org/officeDocument/2006/relationships/oleObject" Target="../embeddings/oleObject29.bin"/><Relationship Id="rId9" Type="http://schemas.openxmlformats.org/officeDocument/2006/relationships/image" Target="../media/image35.wmf"/></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37.emf"/></Relationships>
</file>

<file path=ppt/slides/_rels/slide26.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notesSlide" Target="../notesSlides/notesSlide14.xml"/><Relationship Id="rId7" Type="http://schemas.openxmlformats.org/officeDocument/2006/relationships/image" Target="../media/image39.wmf"/><Relationship Id="rId2" Type="http://schemas.openxmlformats.org/officeDocument/2006/relationships/slideLayout" Target="../slideLayouts/slideLayout15.xml"/><Relationship Id="rId1" Type="http://schemas.openxmlformats.org/officeDocument/2006/relationships/vmlDrawing" Target="../drawings/vmlDrawing15.vml"/><Relationship Id="rId6" Type="http://schemas.openxmlformats.org/officeDocument/2006/relationships/oleObject" Target="../embeddings/oleObject33.bin"/><Relationship Id="rId5" Type="http://schemas.openxmlformats.org/officeDocument/2006/relationships/image" Target="../media/image38.wmf"/><Relationship Id="rId4"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5.xml"/><Relationship Id="rId7" Type="http://schemas.openxmlformats.org/officeDocument/2006/relationships/image" Target="../media/image42.wmf"/><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oleObject" Target="../embeddings/oleObject35.bin"/><Relationship Id="rId5" Type="http://schemas.openxmlformats.org/officeDocument/2006/relationships/image" Target="../media/image41.wmf"/><Relationship Id="rId4" Type="http://schemas.openxmlformats.org/officeDocument/2006/relationships/oleObject" Target="../embeddings/oleObject34.bin"/><Relationship Id="rId9" Type="http://schemas.openxmlformats.org/officeDocument/2006/relationships/image" Target="../media/image43.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16.xml"/><Relationship Id="rId7" Type="http://schemas.openxmlformats.org/officeDocument/2006/relationships/image" Target="../media/image44.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oleObject" Target="../embeddings/oleObject37.bin"/><Relationship Id="rId5" Type="http://schemas.openxmlformats.org/officeDocument/2006/relationships/image" Target="../media/image41.wmf"/><Relationship Id="rId4" Type="http://schemas.openxmlformats.org/officeDocument/2006/relationships/oleObject" Target="../embeddings/oleObject34.bin"/><Relationship Id="rId9" Type="http://schemas.openxmlformats.org/officeDocument/2006/relationships/image" Target="../media/image4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vmlDrawing" Target="../drawings/vmlDrawing18.vml"/><Relationship Id="rId5" Type="http://schemas.openxmlformats.org/officeDocument/2006/relationships/image" Target="../media/image45.wmf"/><Relationship Id="rId4"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7.emf"/><Relationship Id="rId2" Type="http://schemas.openxmlformats.org/officeDocument/2006/relationships/slideLayout" Target="../slideLayouts/slideLayout10.xml"/><Relationship Id="rId1" Type="http://schemas.openxmlformats.org/officeDocument/2006/relationships/vmlDrawing" Target="../drawings/vmlDrawing19.vml"/><Relationship Id="rId6" Type="http://schemas.openxmlformats.org/officeDocument/2006/relationships/oleObject" Target="../embeddings/oleObject41.bin"/><Relationship Id="rId5" Type="http://schemas.openxmlformats.org/officeDocument/2006/relationships/image" Target="../media/image46.emf"/><Relationship Id="rId4" Type="http://schemas.openxmlformats.org/officeDocument/2006/relationships/oleObject" Target="../embeddings/oleObject4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49.emf"/><Relationship Id="rId2" Type="http://schemas.openxmlformats.org/officeDocument/2006/relationships/slideLayout" Target="../slideLayouts/slideLayout10.xml"/><Relationship Id="rId1" Type="http://schemas.openxmlformats.org/officeDocument/2006/relationships/vmlDrawing" Target="../drawings/vmlDrawing20.vml"/><Relationship Id="rId6" Type="http://schemas.openxmlformats.org/officeDocument/2006/relationships/oleObject" Target="../embeddings/oleObject43.bin"/><Relationship Id="rId5" Type="http://schemas.openxmlformats.org/officeDocument/2006/relationships/image" Target="../media/image48.emf"/><Relationship Id="rId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vmlDrawing" Target="../drawings/vmlDrawing21.vml"/><Relationship Id="rId5" Type="http://schemas.openxmlformats.org/officeDocument/2006/relationships/image" Target="../media/image50.wmf"/><Relationship Id="rId4"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21.xml"/><Relationship Id="rId7" Type="http://schemas.openxmlformats.org/officeDocument/2006/relationships/image" Target="../media/image52.emf"/><Relationship Id="rId2" Type="http://schemas.openxmlformats.org/officeDocument/2006/relationships/slideLayout" Target="../slideLayouts/slideLayout10.xml"/><Relationship Id="rId1" Type="http://schemas.openxmlformats.org/officeDocument/2006/relationships/vmlDrawing" Target="../drawings/vmlDrawing22.vml"/><Relationship Id="rId6" Type="http://schemas.openxmlformats.org/officeDocument/2006/relationships/oleObject" Target="../embeddings/oleObject46.bin"/><Relationship Id="rId5" Type="http://schemas.openxmlformats.org/officeDocument/2006/relationships/image" Target="../media/image51.emf"/><Relationship Id="rId4" Type="http://schemas.openxmlformats.org/officeDocument/2006/relationships/oleObject" Target="../embeddings/oleObject45.bin"/><Relationship Id="rId9" Type="http://schemas.openxmlformats.org/officeDocument/2006/relationships/image" Target="../media/image50.w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54.emf"/><Relationship Id="rId2" Type="http://schemas.openxmlformats.org/officeDocument/2006/relationships/slideLayout" Target="../slideLayouts/slideLayout10.xml"/><Relationship Id="rId1" Type="http://schemas.openxmlformats.org/officeDocument/2006/relationships/vmlDrawing" Target="../drawings/vmlDrawing23.vml"/><Relationship Id="rId6" Type="http://schemas.openxmlformats.org/officeDocument/2006/relationships/oleObject" Target="../embeddings/oleObject48.bin"/><Relationship Id="rId5" Type="http://schemas.openxmlformats.org/officeDocument/2006/relationships/image" Target="../media/image53.emf"/><Relationship Id="rId4" Type="http://schemas.openxmlformats.org/officeDocument/2006/relationships/oleObject" Target="../embeddings/oleObject4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vmlDrawing" Target="../drawings/vmlDrawing24.vml"/><Relationship Id="rId5" Type="http://schemas.openxmlformats.org/officeDocument/2006/relationships/image" Target="../media/image55.png"/><Relationship Id="rId4" Type="http://schemas.openxmlformats.org/officeDocument/2006/relationships/oleObject" Target="../embeddings/oleObject4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vmlDrawing" Target="../drawings/vmlDrawing25.vml"/><Relationship Id="rId5" Type="http://schemas.openxmlformats.org/officeDocument/2006/relationships/image" Target="../media/image56.png"/><Relationship Id="rId4" Type="http://schemas.openxmlformats.org/officeDocument/2006/relationships/oleObject" Target="../embeddings/oleObject50.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vmlDrawing" Target="../drawings/vmlDrawing26.vml"/><Relationship Id="rId5" Type="http://schemas.openxmlformats.org/officeDocument/2006/relationships/image" Target="../media/image57.png"/><Relationship Id="rId4" Type="http://schemas.openxmlformats.org/officeDocument/2006/relationships/oleObject" Target="../embeddings/oleObject5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vmlDrawing" Target="../drawings/vmlDrawing27.vml"/><Relationship Id="rId5" Type="http://schemas.openxmlformats.org/officeDocument/2006/relationships/image" Target="../media/image58.png"/><Relationship Id="rId4" Type="http://schemas.openxmlformats.org/officeDocument/2006/relationships/oleObject" Target="../embeddings/oleObject52.bin"/></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vmlDrawing" Target="../drawings/vmlDrawing28.vml"/><Relationship Id="rId5" Type="http://schemas.openxmlformats.org/officeDocument/2006/relationships/image" Target="../media/image59.png"/><Relationship Id="rId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28.xml"/><Relationship Id="rId7" Type="http://schemas.openxmlformats.org/officeDocument/2006/relationships/image" Target="../media/image61.emf"/><Relationship Id="rId2" Type="http://schemas.openxmlformats.org/officeDocument/2006/relationships/slideLayout" Target="../slideLayouts/slideLayout10.xml"/><Relationship Id="rId1" Type="http://schemas.openxmlformats.org/officeDocument/2006/relationships/vmlDrawing" Target="../drawings/vmlDrawing29.vml"/><Relationship Id="rId6" Type="http://schemas.openxmlformats.org/officeDocument/2006/relationships/oleObject" Target="../embeddings/oleObject55.bin"/><Relationship Id="rId11" Type="http://schemas.openxmlformats.org/officeDocument/2006/relationships/image" Target="../media/image63.emf"/><Relationship Id="rId5" Type="http://schemas.openxmlformats.org/officeDocument/2006/relationships/image" Target="../media/image60.e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6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vmlDrawing" Target="../drawings/vmlDrawing30.vml"/><Relationship Id="rId5" Type="http://schemas.openxmlformats.org/officeDocument/2006/relationships/image" Target="../media/image64.emf"/><Relationship Id="rId4" Type="http://schemas.openxmlformats.org/officeDocument/2006/relationships/oleObject" Target="../embeddings/oleObject58.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0.xml"/><Relationship Id="rId1" Type="http://schemas.openxmlformats.org/officeDocument/2006/relationships/vmlDrawing" Target="../drawings/vmlDrawing31.vml"/><Relationship Id="rId4" Type="http://schemas.openxmlformats.org/officeDocument/2006/relationships/image" Target="../media/image65.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vmlDrawing" Target="../drawings/vmlDrawing32.vml"/><Relationship Id="rId5" Type="http://schemas.openxmlformats.org/officeDocument/2006/relationships/image" Target="../media/image66.emf"/><Relationship Id="rId4" Type="http://schemas.openxmlformats.org/officeDocument/2006/relationships/oleObject" Target="../embeddings/oleObject60.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vmlDrawing" Target="../drawings/vmlDrawing33.vml"/><Relationship Id="rId5" Type="http://schemas.openxmlformats.org/officeDocument/2006/relationships/image" Target="../media/image66.emf"/><Relationship Id="rId4" Type="http://schemas.openxmlformats.org/officeDocument/2006/relationships/oleObject" Target="../embeddings/oleObject61.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vmlDrawing" Target="../drawings/vmlDrawing34.vml"/><Relationship Id="rId5" Type="http://schemas.openxmlformats.org/officeDocument/2006/relationships/image" Target="../media/image67.emf"/><Relationship Id="rId4" Type="http://schemas.openxmlformats.org/officeDocument/2006/relationships/oleObject" Target="../embeddings/oleObject6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openxmlformats.org/officeDocument/2006/relationships/image" Target="../media/image70.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vmlDrawing" Target="../drawings/vmlDrawing35.vml"/><Relationship Id="rId5" Type="http://schemas.openxmlformats.org/officeDocument/2006/relationships/image" Target="../media/image71.emf"/><Relationship Id="rId4" Type="http://schemas.openxmlformats.org/officeDocument/2006/relationships/oleObject" Target="../embeddings/oleObject6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vmlDrawing" Target="../drawings/vmlDrawing36.vml"/><Relationship Id="rId5" Type="http://schemas.openxmlformats.org/officeDocument/2006/relationships/image" Target="../media/image72.emf"/><Relationship Id="rId4" Type="http://schemas.openxmlformats.org/officeDocument/2006/relationships/oleObject" Target="../embeddings/oleObject64.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emf"/><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1"/>
            <a:r>
              <a:rPr lang="en-US" sz="4000" dirty="0">
                <a:solidFill>
                  <a:srgbClr val="FF0000"/>
                </a:solidFill>
                <a:latin typeface="+mn-lt"/>
              </a:rPr>
              <a:t>EE 044252: Digital Systems and Computer Structure</a:t>
            </a:r>
            <a:br>
              <a:rPr lang="en-US" dirty="0">
                <a:latin typeface="+mn-lt"/>
              </a:rPr>
            </a:br>
            <a:r>
              <a:rPr lang="en-US" sz="3100" dirty="0">
                <a:solidFill>
                  <a:srgbClr val="FF0000"/>
                </a:solidFill>
                <a:latin typeface="+mn-lt"/>
              </a:rPr>
              <a:t>Spring 2018</a:t>
            </a:r>
            <a:br>
              <a:rPr lang="en-US" dirty="0">
                <a:latin typeface="+mn-lt"/>
              </a:rPr>
            </a:br>
            <a:r>
              <a:rPr lang="en-US" i="1" dirty="0"/>
              <a:t>Repetitio mater </a:t>
            </a:r>
            <a:r>
              <a:rPr lang="en-US" i="1" dirty="0" err="1"/>
              <a:t>studiorum</a:t>
            </a:r>
            <a:r>
              <a:rPr lang="en-US" i="1" dirty="0"/>
              <a:t> </a:t>
            </a:r>
            <a:r>
              <a:rPr lang="en-US" i="1" dirty="0" err="1"/>
              <a:t>est</a:t>
            </a:r>
            <a:br>
              <a:rPr lang="en-US" i="1" dirty="0">
                <a:latin typeface="+mn-lt"/>
              </a:rPr>
            </a:br>
            <a:endParaRPr lang="en-US" i="1" dirty="0">
              <a:latin typeface="+mn-lt"/>
            </a:endParaRPr>
          </a:p>
        </p:txBody>
      </p:sp>
      <p:sp>
        <p:nvSpPr>
          <p:cNvPr id="4" name="Footer Placeholder 3"/>
          <p:cNvSpPr>
            <a:spLocks noGrp="1"/>
          </p:cNvSpPr>
          <p:nvPr>
            <p:ph type="ftr" sz="quarter" idx="11"/>
          </p:nvPr>
        </p:nvSpPr>
        <p:spPr>
          <a:prstGeom prst="rect">
            <a:avLst/>
          </a:prstGeom>
        </p:spPr>
        <p:txBody>
          <a:bodyPr/>
          <a:lstStyle/>
          <a:p>
            <a:r>
              <a:rPr lang="en-US">
                <a:solidFill>
                  <a:prstClr val="black">
                    <a:tint val="75000"/>
                  </a:prstClr>
                </a:solidFill>
              </a:rPr>
              <a:t>Technion EE 044252 Spring 2018 Lecture 8</a:t>
            </a:r>
            <a:endParaRPr lang="en-US" dirty="0">
              <a:solidFill>
                <a:prstClr val="black">
                  <a:tint val="75000"/>
                </a:prstClr>
              </a:solidFill>
            </a:endParaRPr>
          </a:p>
        </p:txBody>
      </p:sp>
      <p:sp>
        <p:nvSpPr>
          <p:cNvPr id="3" name="Slide Number Placeholder 2"/>
          <p:cNvSpPr>
            <a:spLocks noGrp="1"/>
          </p:cNvSpPr>
          <p:nvPr>
            <p:ph type="sldNum" sz="quarter" idx="12"/>
          </p:nvPr>
        </p:nvSpPr>
        <p:spPr/>
        <p:txBody>
          <a:bodyPr/>
          <a:lstStyle/>
          <a:p>
            <a:fld id="{3CC63E4C-4642-794D-A2FD-70F6B81535F5}" type="slidenum">
              <a:rPr lang="en-US" smtClean="0">
                <a:solidFill>
                  <a:prstClr val="black">
                    <a:tint val="75000"/>
                  </a:prstClr>
                </a:solidFill>
              </a:rPr>
              <a:pPr/>
              <a:t>1</a:t>
            </a:fld>
            <a:endParaRPr lang="en-US">
              <a:solidFill>
                <a:prstClr val="black">
                  <a:tint val="75000"/>
                </a:prstClr>
              </a:solidFill>
            </a:endParaRPr>
          </a:p>
        </p:txBody>
      </p:sp>
      <p:sp>
        <p:nvSpPr>
          <p:cNvPr id="8" name="AutoShape 4" descr="JohnW.png"/>
          <p:cNvSpPr>
            <a:spLocks noChangeAspect="1" noChangeArrowheads="1"/>
          </p:cNvSpPr>
          <p:nvPr/>
        </p:nvSpPr>
        <p:spPr bwMode="auto">
          <a:xfrm>
            <a:off x="237947" y="7938"/>
            <a:ext cx="1898829" cy="1898835"/>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en-US" sz="1800">
              <a:solidFill>
                <a:prstClr val="black"/>
              </a:solidFill>
              <a:latin typeface="Calibri"/>
              <a:cs typeface="+mn-cs"/>
            </a:endParaRPr>
          </a:p>
        </p:txBody>
      </p:sp>
      <p:pic>
        <p:nvPicPr>
          <p:cNvPr id="130050" name="Picture 2" descr="Image result for repetition">
            <a:extLst>
              <a:ext uri="{FF2B5EF4-FFF2-40B4-BE49-F238E27FC236}">
                <a16:creationId xmlns:a16="http://schemas.microsoft.com/office/drawing/2014/main" id="{125CD5ED-7686-4330-80CC-B0814ABCF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356" y="1690688"/>
            <a:ext cx="5919288" cy="4387994"/>
          </a:xfrm>
          <a:prstGeom prst="rect">
            <a:avLst/>
          </a:prstGeom>
          <a:noFill/>
          <a:extLst>
            <a:ext uri="{909E8E84-426E-40DD-AFC4-6F175D3DCCD1}">
              <a14:hiddenFill xmlns:a14="http://schemas.microsoft.com/office/drawing/2010/main">
                <a:solidFill>
                  <a:srgbClr val="FFFFFF"/>
                </a:solidFill>
              </a14:hiddenFill>
            </a:ext>
          </a:extLst>
        </p:spPr>
      </p:pic>
      <p:pic>
        <p:nvPicPr>
          <p:cNvPr id="130052" name="Picture 4" descr="Image result for repetition">
            <a:extLst>
              <a:ext uri="{FF2B5EF4-FFF2-40B4-BE49-F238E27FC236}">
                <a16:creationId xmlns:a16="http://schemas.microsoft.com/office/drawing/2014/main" id="{29C4A839-84D0-4DD2-8F95-87B65AA62A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6396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repetition">
            <a:extLst>
              <a:ext uri="{FF2B5EF4-FFF2-40B4-BE49-F238E27FC236}">
                <a16:creationId xmlns:a16="http://schemas.microsoft.com/office/drawing/2014/main" id="{68FEACC7-E8E6-4486-A015-F68E73BB1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7855" y="226396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934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fld id="{7FCA7CFA-2F21-425A-93D1-E89B4EFC89C4}" type="slidenum">
              <a:rPr lang="he-IL" altLang="en-US" sz="1400">
                <a:latin typeface="Tahoma" panose="020B0604030504040204" pitchFamily="34" charset="0"/>
              </a:rPr>
              <a:pPr/>
              <a:t>10</a:t>
            </a:fld>
            <a:endParaRPr lang="en-US" altLang="en-US" sz="1400">
              <a:latin typeface="Tahoma" panose="020B0604030504040204" pitchFamily="34" charset="0"/>
            </a:endParaRPr>
          </a:p>
        </p:txBody>
      </p:sp>
      <p:sp>
        <p:nvSpPr>
          <p:cNvPr id="12293" name="Rectangle 2"/>
          <p:cNvSpPr>
            <a:spLocks noChangeArrowheads="1"/>
          </p:cNvSpPr>
          <p:nvPr/>
        </p:nvSpPr>
        <p:spPr bwMode="auto">
          <a:xfrm>
            <a:off x="1524001" y="93818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2294" name="Rectangle 4"/>
          <p:cNvSpPr>
            <a:spLocks noChangeArrowheads="1"/>
          </p:cNvSpPr>
          <p:nvPr/>
        </p:nvSpPr>
        <p:spPr bwMode="auto">
          <a:xfrm>
            <a:off x="1524001" y="5519708"/>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2295" name="Rectangle 11"/>
          <p:cNvSpPr>
            <a:spLocks noGrp="1" noChangeArrowheads="1"/>
          </p:cNvSpPr>
          <p:nvPr>
            <p:ph type="title"/>
          </p:nvPr>
        </p:nvSpPr>
        <p:spPr/>
        <p:txBody>
          <a:bodyPr/>
          <a:lstStyle/>
          <a:p>
            <a:pPr algn="r" rtl="1" eaLnBrk="1" hangingPunct="1"/>
            <a:r>
              <a:rPr lang="he-IL" altLang="en-US" dirty="0">
                <a:latin typeface="David" panose="020E0502060401010101" pitchFamily="34" charset="-79"/>
                <a:cs typeface="David" panose="020E0502060401010101" pitchFamily="34" charset="-79"/>
              </a:rPr>
              <a:t>מכונת מצבים </a:t>
            </a:r>
            <a:r>
              <a:rPr lang="he-IL" altLang="en-US" dirty="0"/>
              <a:t>–</a:t>
            </a:r>
            <a:r>
              <a:rPr lang="en-US" altLang="en-US" dirty="0"/>
              <a:t>Moore </a:t>
            </a:r>
            <a:r>
              <a:rPr lang="he-IL" altLang="en-US" dirty="0"/>
              <a:t> </a:t>
            </a:r>
            <a:r>
              <a:rPr lang="he-IL" altLang="en-US" dirty="0">
                <a:latin typeface="David" panose="020E0502060401010101" pitchFamily="34" charset="-79"/>
                <a:cs typeface="David" panose="020E0502060401010101" pitchFamily="34" charset="-79"/>
              </a:rPr>
              <a:t>או</a:t>
            </a:r>
            <a:r>
              <a:rPr lang="he-IL" altLang="en-US" dirty="0"/>
              <a:t> </a:t>
            </a:r>
            <a:r>
              <a:rPr lang="en-US" altLang="en-US" dirty="0"/>
              <a:t>Mealy</a:t>
            </a:r>
            <a:r>
              <a:rPr lang="he-IL" altLang="en-US" dirty="0"/>
              <a:t>?</a:t>
            </a:r>
            <a:endParaRPr lang="en-US" altLang="en-US" dirty="0"/>
          </a:p>
        </p:txBody>
      </p:sp>
      <p:graphicFrame>
        <p:nvGraphicFramePr>
          <p:cNvPr id="12290" name="Object 14"/>
          <p:cNvGraphicFramePr>
            <a:graphicFrameLocks noChangeAspect="1"/>
          </p:cNvGraphicFramePr>
          <p:nvPr/>
        </p:nvGraphicFramePr>
        <p:xfrm>
          <a:off x="2762251" y="1487488"/>
          <a:ext cx="6653213" cy="2627312"/>
        </p:xfrm>
        <a:graphic>
          <a:graphicData uri="http://schemas.openxmlformats.org/presentationml/2006/ole">
            <mc:AlternateContent xmlns:mc="http://schemas.openxmlformats.org/markup-compatibility/2006">
              <mc:Choice xmlns:v="urn:schemas-microsoft-com:vml" Requires="v">
                <p:oleObj spid="_x0000_s138282" name="VISIO" r:id="rId4" imgW="5726160" imgH="2508120" progId="Visio.Drawing.6">
                  <p:embed/>
                </p:oleObj>
              </mc:Choice>
              <mc:Fallback>
                <p:oleObj name="VISIO" r:id="rId4" imgW="5726160" imgH="2508120" progId="Visio.Drawing.6">
                  <p:embed/>
                  <p:pic>
                    <p:nvPicPr>
                      <p:cNvPr id="1229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1" y="1487488"/>
                        <a:ext cx="6653213" cy="262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15"/>
          <p:cNvGraphicFramePr>
            <a:graphicFrameLocks noChangeAspect="1"/>
          </p:cNvGraphicFramePr>
          <p:nvPr/>
        </p:nvGraphicFramePr>
        <p:xfrm>
          <a:off x="2770188" y="4152900"/>
          <a:ext cx="6653212" cy="2628900"/>
        </p:xfrm>
        <a:graphic>
          <a:graphicData uri="http://schemas.openxmlformats.org/presentationml/2006/ole">
            <mc:AlternateContent xmlns:mc="http://schemas.openxmlformats.org/markup-compatibility/2006">
              <mc:Choice xmlns:v="urn:schemas-microsoft-com:vml" Requires="v">
                <p:oleObj spid="_x0000_s138283" name="VISIO" r:id="rId6" imgW="5726160" imgH="2508120" progId="Visio.Drawing.6">
                  <p:embed/>
                </p:oleObj>
              </mc:Choice>
              <mc:Fallback>
                <p:oleObj name="VISIO" r:id="rId6" imgW="5726160" imgH="2508120" progId="Visio.Drawing.6">
                  <p:embed/>
                  <p:pic>
                    <p:nvPicPr>
                      <p:cNvPr id="12291"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0188" y="4152900"/>
                        <a:ext cx="6653212" cy="2628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5</a:t>
            </a:r>
            <a:endParaRPr lang="en-US" dirty="0">
              <a:solidFill>
                <a:prstClr val="black">
                  <a:tint val="75000"/>
                </a:prstClr>
              </a:solidFill>
            </a:endParaRPr>
          </a:p>
        </p:txBody>
      </p:sp>
    </p:spTree>
    <p:extLst>
      <p:ext uri="{BB962C8B-B14F-4D97-AF65-F5344CB8AC3E}">
        <p14:creationId xmlns:p14="http://schemas.microsoft.com/office/powerpoint/2010/main" val="1027601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rtl="1"/>
            <a:r>
              <a:rPr lang="he-IL" dirty="0">
                <a:latin typeface="David" panose="020E0502060401010101" pitchFamily="34" charset="-79"/>
                <a:cs typeface="David" panose="020E0502060401010101" pitchFamily="34" charset="-79"/>
              </a:rPr>
              <a:t>מעבר ממכונת </a:t>
            </a:r>
            <a:r>
              <a:rPr lang="en-US" dirty="0"/>
              <a:t>Mealy</a:t>
            </a:r>
            <a:r>
              <a:rPr lang="he-IL" dirty="0"/>
              <a:t> </a:t>
            </a:r>
            <a:r>
              <a:rPr lang="he-IL" dirty="0">
                <a:latin typeface="David" panose="020E0502060401010101" pitchFamily="34" charset="-79"/>
                <a:cs typeface="David" panose="020E0502060401010101" pitchFamily="34" charset="-79"/>
              </a:rPr>
              <a:t>למכונת</a:t>
            </a:r>
            <a:r>
              <a:rPr lang="he-IL" dirty="0"/>
              <a:t> </a:t>
            </a:r>
            <a:r>
              <a:rPr lang="en-US" dirty="0"/>
              <a:t>Moore</a:t>
            </a:r>
          </a:p>
        </p:txBody>
      </p:sp>
      <p:sp>
        <p:nvSpPr>
          <p:cNvPr id="3" name="Content Placeholder 2"/>
          <p:cNvSpPr>
            <a:spLocks noGrp="1"/>
          </p:cNvSpPr>
          <p:nvPr>
            <p:ph idx="1"/>
          </p:nvPr>
        </p:nvSpPr>
        <p:spPr/>
        <p:txBody>
          <a:bodyPr/>
          <a:lstStyle/>
          <a:p>
            <a:pPr marL="800100" lvl="2" indent="-342900" algn="r" rtl="1">
              <a:lnSpc>
                <a:spcPct val="90000"/>
              </a:lnSpc>
              <a:buSzPct val="100000"/>
              <a:buFont typeface="Arial" panose="020B0604020202020204" pitchFamily="34" charset="0"/>
              <a:buChar char="•"/>
              <a:defRPr/>
            </a:pPr>
            <a:r>
              <a:rPr lang="he-IL" sz="2800" dirty="0">
                <a:latin typeface="David" panose="020E0502060401010101" pitchFamily="34" charset="-79"/>
                <a:cs typeface="David" panose="020E0502060401010101" pitchFamily="34" charset="-79"/>
              </a:rPr>
              <a:t>ארבע דרכים להמיר מכונת </a:t>
            </a:r>
            <a:r>
              <a:rPr lang="en-US" sz="2800" dirty="0">
                <a:latin typeface="David" panose="020E0502060401010101" pitchFamily="34" charset="-79"/>
                <a:cs typeface="David" panose="020E0502060401010101" pitchFamily="34" charset="-79"/>
              </a:rPr>
              <a:t>Mealy</a:t>
            </a:r>
            <a:r>
              <a:rPr lang="he-IL" sz="2800" dirty="0">
                <a:latin typeface="David" panose="020E0502060401010101" pitchFamily="34" charset="-79"/>
                <a:cs typeface="David" panose="020E0502060401010101" pitchFamily="34" charset="-79"/>
              </a:rPr>
              <a:t> למכונת </a:t>
            </a:r>
            <a:r>
              <a:rPr lang="en-US" sz="2800" dirty="0">
                <a:latin typeface="David" panose="020E0502060401010101" pitchFamily="34" charset="-79"/>
                <a:cs typeface="David" panose="020E0502060401010101" pitchFamily="34" charset="-79"/>
              </a:rPr>
              <a:t>Moore</a:t>
            </a:r>
            <a:endParaRPr lang="he-IL" sz="2800" dirty="0">
              <a:latin typeface="David" panose="020E0502060401010101" pitchFamily="34" charset="-79"/>
              <a:cs typeface="David" panose="020E0502060401010101" pitchFamily="34" charset="-79"/>
            </a:endParaRPr>
          </a:p>
          <a:p>
            <a:pPr marL="1257300" lvl="3" indent="-342900" algn="r" rtl="1">
              <a:lnSpc>
                <a:spcPct val="90000"/>
              </a:lnSpc>
              <a:buSzPct val="100000"/>
              <a:buFont typeface="Arial" panose="020B0604020202020204" pitchFamily="34" charset="0"/>
              <a:buChar char="–"/>
              <a:defRPr/>
            </a:pPr>
            <a:r>
              <a:rPr lang="he-IL" sz="2400" dirty="0">
                <a:latin typeface="David" panose="020E0502060401010101" pitchFamily="34" charset="-79"/>
                <a:cs typeface="David" panose="020E0502060401010101" pitchFamily="34" charset="-79"/>
              </a:rPr>
              <a:t>תכנון מחדש כמכונת </a:t>
            </a:r>
            <a:r>
              <a:rPr lang="en-US" sz="2400" dirty="0">
                <a:latin typeface="David" panose="020E0502060401010101" pitchFamily="34" charset="-79"/>
                <a:cs typeface="David" panose="020E0502060401010101" pitchFamily="34" charset="-79"/>
              </a:rPr>
              <a:t>Moore</a:t>
            </a:r>
            <a:endParaRPr lang="he-IL" sz="2400" dirty="0">
              <a:latin typeface="David" panose="020E0502060401010101" pitchFamily="34" charset="-79"/>
              <a:cs typeface="David" panose="020E0502060401010101" pitchFamily="34" charset="-79"/>
            </a:endParaRPr>
          </a:p>
          <a:p>
            <a:pPr marL="1257300" lvl="3" indent="-342900" algn="r" rtl="1">
              <a:lnSpc>
                <a:spcPct val="90000"/>
              </a:lnSpc>
              <a:buSzPct val="100000"/>
              <a:buFont typeface="Arial" panose="020B0604020202020204" pitchFamily="34" charset="0"/>
              <a:buChar char="–"/>
              <a:defRPr/>
            </a:pPr>
            <a:r>
              <a:rPr lang="he-IL" sz="2400" dirty="0">
                <a:latin typeface="David" panose="020E0502060401010101" pitchFamily="34" charset="-79"/>
                <a:cs typeface="David" panose="020E0502060401010101" pitchFamily="34" charset="-79"/>
              </a:rPr>
              <a:t>הוספת רגיסטרים בכניסה</a:t>
            </a:r>
            <a:endParaRPr lang="en-US" sz="2400" dirty="0">
              <a:latin typeface="David" panose="020E0502060401010101" pitchFamily="34" charset="-79"/>
              <a:cs typeface="David" panose="020E0502060401010101" pitchFamily="34" charset="-79"/>
            </a:endParaRPr>
          </a:p>
          <a:p>
            <a:pPr marL="1257300" lvl="3" indent="-342900" algn="r" rtl="1">
              <a:lnSpc>
                <a:spcPct val="90000"/>
              </a:lnSpc>
              <a:buSzPct val="100000"/>
              <a:buFont typeface="Arial" panose="020B0604020202020204" pitchFamily="34" charset="0"/>
              <a:buChar char="–"/>
              <a:defRPr/>
            </a:pPr>
            <a:r>
              <a:rPr lang="he-IL" sz="2400" dirty="0">
                <a:latin typeface="David" panose="020E0502060401010101" pitchFamily="34" charset="-79"/>
                <a:cs typeface="David" panose="020E0502060401010101" pitchFamily="34" charset="-79"/>
              </a:rPr>
              <a:t>הוספה רגיסטרים ביציאה</a:t>
            </a:r>
            <a:endParaRPr lang="en-US" sz="2400" dirty="0">
              <a:latin typeface="David" panose="020E0502060401010101" pitchFamily="34" charset="-79"/>
              <a:cs typeface="David" panose="020E0502060401010101" pitchFamily="34" charset="-79"/>
            </a:endParaRPr>
          </a:p>
          <a:p>
            <a:pPr marL="1257300" lvl="3" indent="-342900" algn="r" rtl="1">
              <a:lnSpc>
                <a:spcPct val="90000"/>
              </a:lnSpc>
              <a:buSzPct val="100000"/>
              <a:buFont typeface="Arial" panose="020B0604020202020204" pitchFamily="34" charset="0"/>
              <a:buChar char="–"/>
              <a:defRPr/>
            </a:pPr>
            <a:r>
              <a:rPr lang="he-IL" sz="2400" dirty="0">
                <a:latin typeface="David" panose="020E0502060401010101" pitchFamily="34" charset="-79"/>
                <a:cs typeface="David" panose="020E0502060401010101" pitchFamily="34" charset="-79"/>
              </a:rPr>
              <a:t>הוספת מצבים לטבלת המצבים היכן שהמוצא אינו זהה לכל הכניסות</a:t>
            </a:r>
          </a:p>
          <a:p>
            <a:pPr marL="1257300" lvl="3" indent="-342900" algn="r" rtl="1">
              <a:lnSpc>
                <a:spcPct val="90000"/>
              </a:lnSpc>
              <a:buSzPct val="100000"/>
              <a:buFont typeface="Arial" panose="020B0604020202020204" pitchFamily="34" charset="0"/>
              <a:buChar char="–"/>
              <a:defRPr/>
            </a:pPr>
            <a:endParaRPr lang="he-IL" sz="2400" dirty="0">
              <a:latin typeface="David" panose="020E0502060401010101" pitchFamily="34" charset="-79"/>
              <a:cs typeface="David" panose="020E0502060401010101" pitchFamily="34" charset="-79"/>
            </a:endParaRPr>
          </a:p>
          <a:p>
            <a:pPr marL="1257300" lvl="3" indent="-342900" algn="r" rtl="1">
              <a:lnSpc>
                <a:spcPct val="90000"/>
              </a:lnSpc>
              <a:buSzPct val="100000"/>
              <a:buFont typeface="Arial" panose="020B0604020202020204" pitchFamily="34" charset="0"/>
              <a:buChar char="–"/>
              <a:defRPr/>
            </a:pPr>
            <a:r>
              <a:rPr lang="he-IL" sz="2400" dirty="0">
                <a:latin typeface="David" panose="020E0502060401010101" pitchFamily="34" charset="-79"/>
                <a:cs typeface="David" panose="020E0502060401010101" pitchFamily="34" charset="-79"/>
              </a:rPr>
              <a:t>דוגמאות להלן ללימוד עצמי</a:t>
            </a:r>
          </a:p>
          <a:p>
            <a:pPr algn="r" rtl="1"/>
            <a:endParaRPr lang="en-US" dirty="0">
              <a:latin typeface="David" panose="020E0502060401010101" pitchFamily="34" charset="-79"/>
              <a:cs typeface="David" panose="020E0502060401010101" pitchFamily="34" charset="-79"/>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11</a:t>
            </a:fld>
            <a:endParaRPr lang="en-US">
              <a:solidFill>
                <a:prstClr val="black">
                  <a:tint val="75000"/>
                </a:prstClr>
              </a:solidFill>
            </a:endParaRPr>
          </a:p>
        </p:txBody>
      </p:sp>
      <p:sp>
        <p:nvSpPr>
          <p:cNvPr id="5" name="Footer Placeholder 4"/>
          <p:cNvSpPr>
            <a:spLocks noGrp="1"/>
          </p:cNvSpPr>
          <p:nvPr>
            <p:ph type="ftr" sz="quarter" idx="3"/>
          </p:nvPr>
        </p:nvSpPr>
        <p:spPr/>
        <p:txBody>
          <a:bodyPr/>
          <a:lstStyle/>
          <a:p>
            <a:r>
              <a:rPr lang="en-US">
                <a:solidFill>
                  <a:prstClr val="black">
                    <a:tint val="75000"/>
                  </a:prstClr>
                </a:solidFill>
              </a:rPr>
              <a:t>Technion EE 044252 Spring 2018 Lecture 5</a:t>
            </a:r>
            <a:endParaRPr lang="en-US" dirty="0">
              <a:solidFill>
                <a:prstClr val="black">
                  <a:tint val="75000"/>
                </a:prstClr>
              </a:solidFill>
            </a:endParaRPr>
          </a:p>
        </p:txBody>
      </p:sp>
    </p:spTree>
    <p:extLst>
      <p:ext uri="{BB962C8B-B14F-4D97-AF65-F5344CB8AC3E}">
        <p14:creationId xmlns:p14="http://schemas.microsoft.com/office/powerpoint/2010/main" val="158077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121"/>
          <p:cNvSpPr>
            <a:spLocks noChangeArrowheads="1"/>
          </p:cNvSpPr>
          <p:nvPr/>
        </p:nvSpPr>
        <p:spPr bwMode="auto">
          <a:xfrm>
            <a:off x="1524001" y="35273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15" name="Rectangle 122"/>
          <p:cNvSpPr>
            <a:spLocks noChangeArrowheads="1"/>
          </p:cNvSpPr>
          <p:nvPr/>
        </p:nvSpPr>
        <p:spPr bwMode="auto">
          <a:xfrm>
            <a:off x="1524001" y="37559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16" name="Rectangle 124"/>
          <p:cNvSpPr>
            <a:spLocks noChangeArrowheads="1"/>
          </p:cNvSpPr>
          <p:nvPr/>
        </p:nvSpPr>
        <p:spPr bwMode="auto">
          <a:xfrm>
            <a:off x="1524001" y="35273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17" name="Rectangle 125"/>
          <p:cNvSpPr>
            <a:spLocks noChangeArrowheads="1"/>
          </p:cNvSpPr>
          <p:nvPr/>
        </p:nvSpPr>
        <p:spPr bwMode="auto">
          <a:xfrm>
            <a:off x="1524001" y="37559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18" name="Rectangle 128"/>
          <p:cNvSpPr>
            <a:spLocks noChangeArrowheads="1"/>
          </p:cNvSpPr>
          <p:nvPr/>
        </p:nvSpPr>
        <p:spPr bwMode="auto">
          <a:xfrm>
            <a:off x="1524001" y="37559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19" name="Rectangle 130"/>
          <p:cNvSpPr>
            <a:spLocks noChangeArrowheads="1"/>
          </p:cNvSpPr>
          <p:nvPr/>
        </p:nvSpPr>
        <p:spPr bwMode="auto">
          <a:xfrm>
            <a:off x="1524001" y="2126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20" name="Rectangle 133"/>
          <p:cNvSpPr>
            <a:spLocks noChangeArrowheads="1"/>
          </p:cNvSpPr>
          <p:nvPr/>
        </p:nvSpPr>
        <p:spPr bwMode="auto">
          <a:xfrm>
            <a:off x="1524001" y="35273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21" name="Rectangle 134"/>
          <p:cNvSpPr>
            <a:spLocks noChangeArrowheads="1"/>
          </p:cNvSpPr>
          <p:nvPr/>
        </p:nvSpPr>
        <p:spPr bwMode="auto">
          <a:xfrm>
            <a:off x="1524001" y="37559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22" name="Rectangle 136"/>
          <p:cNvSpPr>
            <a:spLocks noChangeArrowheads="1"/>
          </p:cNvSpPr>
          <p:nvPr/>
        </p:nvSpPr>
        <p:spPr bwMode="auto">
          <a:xfrm>
            <a:off x="1524001" y="35273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23" name="Rectangle 137"/>
          <p:cNvSpPr>
            <a:spLocks noChangeArrowheads="1"/>
          </p:cNvSpPr>
          <p:nvPr/>
        </p:nvSpPr>
        <p:spPr bwMode="auto">
          <a:xfrm>
            <a:off x="1524001" y="37559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24" name="Rectangle 139"/>
          <p:cNvSpPr>
            <a:spLocks noChangeArrowheads="1"/>
          </p:cNvSpPr>
          <p:nvPr/>
        </p:nvSpPr>
        <p:spPr bwMode="auto">
          <a:xfrm>
            <a:off x="1524001" y="35273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25" name="Rectangle 140"/>
          <p:cNvSpPr>
            <a:spLocks noChangeArrowheads="1"/>
          </p:cNvSpPr>
          <p:nvPr/>
        </p:nvSpPr>
        <p:spPr bwMode="auto">
          <a:xfrm>
            <a:off x="1524001" y="375599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sp>
        <p:nvSpPr>
          <p:cNvPr id="17426" name="Rectangle 142"/>
          <p:cNvSpPr>
            <a:spLocks noChangeArrowheads="1"/>
          </p:cNvSpPr>
          <p:nvPr/>
        </p:nvSpPr>
        <p:spPr bwMode="auto">
          <a:xfrm>
            <a:off x="1524001" y="298447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graphicFrame>
        <p:nvGraphicFramePr>
          <p:cNvPr id="17410" name="Object 141"/>
          <p:cNvGraphicFramePr>
            <a:graphicFrameLocks noChangeAspect="1"/>
          </p:cNvGraphicFramePr>
          <p:nvPr/>
        </p:nvGraphicFramePr>
        <p:xfrm>
          <a:off x="6264276" y="1577976"/>
          <a:ext cx="4365625" cy="2225675"/>
        </p:xfrm>
        <a:graphic>
          <a:graphicData uri="http://schemas.openxmlformats.org/presentationml/2006/ole">
            <mc:AlternateContent xmlns:mc="http://schemas.openxmlformats.org/markup-compatibility/2006">
              <mc:Choice xmlns:v="urn:schemas-microsoft-com:vml" Requires="v">
                <p:oleObj spid="_x0000_s148539" name="VISIO" r:id="rId3" imgW="2926440" imgH="1314360" progId="Visio.Drawing.6">
                  <p:embed/>
                </p:oleObj>
              </mc:Choice>
              <mc:Fallback>
                <p:oleObj name="VISIO" r:id="rId3" imgW="2926440" imgH="1314360" progId="Visio.Drawing.6">
                  <p:embed/>
                  <p:pic>
                    <p:nvPicPr>
                      <p:cNvPr id="17410" name="Object 1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276" y="1577976"/>
                        <a:ext cx="4365625"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7" name="Rectangle 148"/>
          <p:cNvSpPr>
            <a:spLocks noChangeArrowheads="1"/>
          </p:cNvSpPr>
          <p:nvPr/>
        </p:nvSpPr>
        <p:spPr bwMode="auto">
          <a:xfrm>
            <a:off x="1524001" y="3889345"/>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graphicFrame>
        <p:nvGraphicFramePr>
          <p:cNvPr id="350363" name="Object 155"/>
          <p:cNvGraphicFramePr>
            <a:graphicFrameLocks noChangeAspect="1"/>
          </p:cNvGraphicFramePr>
          <p:nvPr/>
        </p:nvGraphicFramePr>
        <p:xfrm>
          <a:off x="1638300" y="1557339"/>
          <a:ext cx="4318000" cy="2289175"/>
        </p:xfrm>
        <a:graphic>
          <a:graphicData uri="http://schemas.openxmlformats.org/presentationml/2006/ole">
            <mc:AlternateContent xmlns:mc="http://schemas.openxmlformats.org/markup-compatibility/2006">
              <mc:Choice xmlns:v="urn:schemas-microsoft-com:vml" Requires="v">
                <p:oleObj spid="_x0000_s148540" name="Visio" r:id="rId5" imgW="2926385" imgH="1518514" progId="Visio.Drawing.11">
                  <p:embed/>
                </p:oleObj>
              </mc:Choice>
              <mc:Fallback>
                <p:oleObj name="Visio" r:id="rId5" imgW="2926385" imgH="1518514" progId="Visio.Drawing.11">
                  <p:embed/>
                  <p:pic>
                    <p:nvPicPr>
                      <p:cNvPr id="350363" name="Object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300" y="1557339"/>
                        <a:ext cx="43180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0364" name="Object 156"/>
          <p:cNvGraphicFramePr>
            <a:graphicFrameLocks noChangeAspect="1"/>
          </p:cNvGraphicFramePr>
          <p:nvPr/>
        </p:nvGraphicFramePr>
        <p:xfrm>
          <a:off x="1755775" y="3897314"/>
          <a:ext cx="5073650" cy="2617787"/>
        </p:xfrm>
        <a:graphic>
          <a:graphicData uri="http://schemas.openxmlformats.org/presentationml/2006/ole">
            <mc:AlternateContent xmlns:mc="http://schemas.openxmlformats.org/markup-compatibility/2006">
              <mc:Choice xmlns:v="urn:schemas-microsoft-com:vml" Requires="v">
                <p:oleObj spid="_x0000_s148541" name="Visio" r:id="rId7" imgW="2617013" imgH="1700174" progId="Visio.Drawing.11">
                  <p:embed/>
                </p:oleObj>
              </mc:Choice>
              <mc:Fallback>
                <p:oleObj name="Visio" r:id="rId7" imgW="2617013" imgH="1700174" progId="Visio.Drawing.11">
                  <p:embed/>
                  <p:pic>
                    <p:nvPicPr>
                      <p:cNvPr id="350364" name="Object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5775" y="3897314"/>
                        <a:ext cx="5073650"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15"/>
          <p:cNvSpPr>
            <a:spLocks noChangeArrowheads="1"/>
          </p:cNvSpPr>
          <p:nvPr/>
        </p:nvSpPr>
        <p:spPr bwMode="auto">
          <a:xfrm>
            <a:off x="7032626" y="3716339"/>
            <a:ext cx="3287713"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a:r>
              <a:rPr lang="he-IL" altLang="en-US" sz="2800" b="1">
                <a:solidFill>
                  <a:schemeClr val="tx2"/>
                </a:solidFill>
                <a:latin typeface="Tahoma" panose="020B0604030504040204" pitchFamily="34" charset="0"/>
                <a:cs typeface="David" panose="020E0502060401010101" pitchFamily="34" charset="-79"/>
              </a:rPr>
              <a:t>הפרדת שני מצבים לארבעה מצבים:</a:t>
            </a:r>
          </a:p>
          <a:p>
            <a:pPr algn="r" rtl="1"/>
            <a:r>
              <a:rPr lang="he-IL" altLang="en-US" sz="2800">
                <a:solidFill>
                  <a:schemeClr val="tx2"/>
                </a:solidFill>
                <a:latin typeface="Tahoma" panose="020B0604030504040204" pitchFamily="34" charset="0"/>
                <a:cs typeface="David" panose="020E0502060401010101" pitchFamily="34" charset="-79"/>
              </a:rPr>
              <a:t>א. שכפול </a:t>
            </a:r>
            <a:r>
              <a:rPr lang="en-US" altLang="en-US" sz="2800">
                <a:solidFill>
                  <a:schemeClr val="tx2"/>
                </a:solidFill>
                <a:latin typeface="Tahoma" panose="020B0604030504040204" pitchFamily="34" charset="0"/>
                <a:cs typeface="David" panose="020E0502060401010101" pitchFamily="34" charset="-79"/>
              </a:rPr>
              <a:t>A</a:t>
            </a:r>
            <a:r>
              <a:rPr lang="he-IL" altLang="en-US" sz="2800">
                <a:solidFill>
                  <a:schemeClr val="tx2"/>
                </a:solidFill>
                <a:latin typeface="Tahoma" panose="020B0604030504040204" pitchFamily="34" charset="0"/>
                <a:cs typeface="David" panose="020E0502060401010101" pitchFamily="34" charset="-79"/>
              </a:rPr>
              <a:t> ו-</a:t>
            </a:r>
            <a:r>
              <a:rPr lang="en-US" altLang="en-US" sz="2800">
                <a:solidFill>
                  <a:schemeClr val="tx2"/>
                </a:solidFill>
                <a:latin typeface="Tahoma" panose="020B0604030504040204" pitchFamily="34" charset="0"/>
                <a:cs typeface="David" panose="020E0502060401010101" pitchFamily="34" charset="-79"/>
              </a:rPr>
              <a:t>B</a:t>
            </a:r>
            <a:r>
              <a:rPr lang="he-IL" altLang="en-US" sz="2800">
                <a:solidFill>
                  <a:schemeClr val="tx2"/>
                </a:solidFill>
                <a:latin typeface="Tahoma" panose="020B0604030504040204" pitchFamily="34" charset="0"/>
                <a:cs typeface="David" panose="020E0502060401010101" pitchFamily="34" charset="-79"/>
              </a:rPr>
              <a:t> </a:t>
            </a:r>
          </a:p>
          <a:p>
            <a:pPr algn="r" rtl="1"/>
            <a:r>
              <a:rPr lang="he-IL" altLang="en-US" sz="2800">
                <a:solidFill>
                  <a:schemeClr val="tx2"/>
                </a:solidFill>
                <a:latin typeface="Tahoma" panose="020B0604030504040204" pitchFamily="34" charset="0"/>
                <a:cs typeface="David" panose="020E0502060401010101" pitchFamily="34" charset="-79"/>
              </a:rPr>
              <a:t>ב. התאמת מוצא לשמו של המצב החדש אליו החץ</a:t>
            </a:r>
            <a:r>
              <a:rPr lang="he-IL" altLang="en-US" sz="2800" b="1" u="sng">
                <a:solidFill>
                  <a:schemeClr val="tx2"/>
                </a:solidFill>
                <a:latin typeface="Tahoma" panose="020B0604030504040204" pitchFamily="34" charset="0"/>
                <a:cs typeface="David" panose="020E0502060401010101" pitchFamily="34" charset="-79"/>
              </a:rPr>
              <a:t>מוביל</a:t>
            </a:r>
            <a:endParaRPr lang="en-US" altLang="en-US" sz="2800" b="1" u="sng">
              <a:solidFill>
                <a:schemeClr val="tx2"/>
              </a:solidFill>
              <a:latin typeface="Tahoma" panose="020B0604030504040204" pitchFamily="34" charset="0"/>
              <a:cs typeface="David" panose="020E0502060401010101" pitchFamily="34" charset="-79"/>
            </a:endParaRPr>
          </a:p>
        </p:txBody>
      </p:sp>
      <p:sp>
        <p:nvSpPr>
          <p:cNvPr id="4" name="Title 3"/>
          <p:cNvSpPr>
            <a:spLocks noGrp="1"/>
          </p:cNvSpPr>
          <p:nvPr>
            <p:ph type="title"/>
          </p:nvPr>
        </p:nvSpPr>
        <p:spPr/>
        <p:txBody>
          <a:bodyPr>
            <a:normAutofit/>
          </a:bodyPr>
          <a:lstStyle/>
          <a:p>
            <a:pPr rtl="1"/>
            <a:r>
              <a:rPr lang="he-IL" altLang="en-US" dirty="0">
                <a:solidFill>
                  <a:schemeClr val="tx2"/>
                </a:solidFill>
                <a:latin typeface="Tahoma" panose="020B0604030504040204" pitchFamily="34" charset="0"/>
                <a:cs typeface="David" panose="020E0502060401010101" pitchFamily="34" charset="-79"/>
              </a:rPr>
              <a:t>לימוד עצמי—מעבר ממכונת </a:t>
            </a:r>
            <a:r>
              <a:rPr lang="en-US" altLang="en-US" dirty="0">
                <a:solidFill>
                  <a:schemeClr val="tx2"/>
                </a:solidFill>
                <a:cs typeface="David" panose="020E0502060401010101" pitchFamily="34" charset="-79"/>
              </a:rPr>
              <a:t>MEALY</a:t>
            </a:r>
            <a:r>
              <a:rPr lang="he-IL" altLang="en-US" dirty="0">
                <a:solidFill>
                  <a:schemeClr val="tx2"/>
                </a:solidFill>
                <a:latin typeface="Tahoma" panose="020B0604030504040204" pitchFamily="34" charset="0"/>
                <a:cs typeface="David" panose="020E0502060401010101" pitchFamily="34" charset="-79"/>
              </a:rPr>
              <a:t> למכונת </a:t>
            </a:r>
            <a:r>
              <a:rPr lang="en-US" altLang="en-US" dirty="0">
                <a:solidFill>
                  <a:schemeClr val="tx2"/>
                </a:solidFill>
                <a:latin typeface="+mn-lt"/>
                <a:cs typeface="David" panose="020E0502060401010101" pitchFamily="34" charset="-79"/>
              </a:rPr>
              <a:t>MOORE</a:t>
            </a:r>
            <a:endParaRPr lang="en-US" dirty="0">
              <a:latin typeface="+mn-lt"/>
            </a:endParaRPr>
          </a:p>
        </p:txBody>
      </p:sp>
      <p:sp>
        <p:nvSpPr>
          <p:cNvPr id="3" name="Slide Number Placeholder 2"/>
          <p:cNvSpPr>
            <a:spLocks noGrp="1"/>
          </p:cNvSpPr>
          <p:nvPr>
            <p:ph type="sldNum" sz="quarter" idx="12"/>
          </p:nvPr>
        </p:nvSpPr>
        <p:spPr/>
        <p:txBody>
          <a:bodyPr/>
          <a:lstStyle/>
          <a:p>
            <a:fld id="{3CC63E4C-4642-794D-A2FD-70F6B81535F5}" type="slidenum">
              <a:rPr lang="en-US" smtClean="0">
                <a:solidFill>
                  <a:prstClr val="black">
                    <a:tint val="75000"/>
                  </a:prstClr>
                </a:solidFill>
              </a:rPr>
              <a:pPr/>
              <a:t>12</a:t>
            </a:fld>
            <a:endParaRPr lang="en-US">
              <a:solidFill>
                <a:prstClr val="black">
                  <a:tint val="75000"/>
                </a:prstClr>
              </a:solidFill>
            </a:endParaRPr>
          </a:p>
        </p:txBody>
      </p:sp>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5</a:t>
            </a:r>
            <a:endParaRPr lang="en-US" dirty="0">
              <a:solidFill>
                <a:prstClr val="black">
                  <a:tint val="75000"/>
                </a:prstClr>
              </a:solidFill>
            </a:endParaRPr>
          </a:p>
        </p:txBody>
      </p:sp>
    </p:spTree>
    <p:extLst>
      <p:ext uri="{BB962C8B-B14F-4D97-AF65-F5344CB8AC3E}">
        <p14:creationId xmlns:p14="http://schemas.microsoft.com/office/powerpoint/2010/main" val="41655020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0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03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ChangeArrowheads="1"/>
          </p:cNvSpPr>
          <p:nvPr/>
        </p:nvSpPr>
        <p:spPr bwMode="auto">
          <a:xfrm>
            <a:off x="1524001" y="2000220"/>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endParaRPr lang="he-IL" altLang="en-US"/>
          </a:p>
        </p:txBody>
      </p:sp>
      <p:graphicFrame>
        <p:nvGraphicFramePr>
          <p:cNvPr id="18434" name="Object 6"/>
          <p:cNvGraphicFramePr>
            <a:graphicFrameLocks noChangeAspect="1"/>
          </p:cNvGraphicFramePr>
          <p:nvPr/>
        </p:nvGraphicFramePr>
        <p:xfrm>
          <a:off x="2395538" y="1479550"/>
          <a:ext cx="4222750" cy="2178050"/>
        </p:xfrm>
        <a:graphic>
          <a:graphicData uri="http://schemas.openxmlformats.org/presentationml/2006/ole">
            <mc:AlternateContent xmlns:mc="http://schemas.openxmlformats.org/markup-compatibility/2006">
              <mc:Choice xmlns:v="urn:schemas-microsoft-com:vml" Requires="v">
                <p:oleObj spid="_x0000_s149544" name="Visio" r:id="rId4" imgW="2617013" imgH="1700174" progId="Visio.Drawing.11">
                  <p:embed/>
                </p:oleObj>
              </mc:Choice>
              <mc:Fallback>
                <p:oleObj name="Visio" r:id="rId4" imgW="2617013" imgH="1700174" progId="Visio.Drawing.11">
                  <p:embed/>
                  <p:pic>
                    <p:nvPicPr>
                      <p:cNvPr id="1843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8" y="1479550"/>
                        <a:ext cx="422275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3879" name="Object 7"/>
          <p:cNvGraphicFramePr>
            <a:graphicFrameLocks noChangeAspect="1"/>
          </p:cNvGraphicFramePr>
          <p:nvPr/>
        </p:nvGraphicFramePr>
        <p:xfrm>
          <a:off x="3570288" y="3730625"/>
          <a:ext cx="6064250" cy="2952750"/>
        </p:xfrm>
        <a:graphic>
          <a:graphicData uri="http://schemas.openxmlformats.org/presentationml/2006/ole">
            <mc:AlternateContent xmlns:mc="http://schemas.openxmlformats.org/markup-compatibility/2006">
              <mc:Choice xmlns:v="urn:schemas-microsoft-com:vml" Requires="v">
                <p:oleObj spid="_x0000_s149545" name="Visio" r:id="rId6" imgW="2653687" imgH="1828877" progId="Visio.Drawing.11">
                  <p:embed/>
                </p:oleObj>
              </mc:Choice>
              <mc:Fallback>
                <p:oleObj name="Visio" r:id="rId6" imgW="2653687" imgH="1828877" progId="Visio.Drawing.11">
                  <p:embed/>
                  <p:pic>
                    <p:nvPicPr>
                      <p:cNvPr id="46387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0288" y="3730625"/>
                        <a:ext cx="60642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15"/>
          <p:cNvSpPr>
            <a:spLocks noChangeArrowheads="1"/>
          </p:cNvSpPr>
          <p:nvPr/>
        </p:nvSpPr>
        <p:spPr bwMode="auto">
          <a:xfrm>
            <a:off x="7185025" y="1668464"/>
            <a:ext cx="3163888"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he-IL" altLang="en-US" sz="2800" b="1">
                <a:solidFill>
                  <a:schemeClr val="tx2"/>
                </a:solidFill>
                <a:latin typeface="Tahoma" panose="020B0604030504040204" pitchFamily="34" charset="0"/>
                <a:cs typeface="David" panose="020E0502060401010101" pitchFamily="34" charset="-79"/>
              </a:rPr>
              <a:t>הפרדת שני מצבים לארבעה מצבים: </a:t>
            </a:r>
          </a:p>
          <a:p>
            <a:r>
              <a:rPr lang="he-IL" altLang="en-US" sz="2800">
                <a:solidFill>
                  <a:schemeClr val="tx2"/>
                </a:solidFill>
                <a:latin typeface="Tahoma" panose="020B0604030504040204" pitchFamily="34" charset="0"/>
                <a:cs typeface="David" panose="020E0502060401010101" pitchFamily="34" charset="-79"/>
              </a:rPr>
              <a:t>ג. סיום ההפרדה </a:t>
            </a:r>
          </a:p>
        </p:txBody>
      </p:sp>
      <p:sp>
        <p:nvSpPr>
          <p:cNvPr id="4" name="Title 3"/>
          <p:cNvSpPr>
            <a:spLocks noGrp="1"/>
          </p:cNvSpPr>
          <p:nvPr>
            <p:ph type="title"/>
          </p:nvPr>
        </p:nvSpPr>
        <p:spPr/>
        <p:txBody>
          <a:bodyPr>
            <a:normAutofit/>
          </a:bodyPr>
          <a:lstStyle/>
          <a:p>
            <a:pPr rtl="1"/>
            <a:r>
              <a:rPr lang="he-IL" altLang="en-US" dirty="0">
                <a:solidFill>
                  <a:schemeClr val="tx2"/>
                </a:solidFill>
                <a:latin typeface="Tahoma" panose="020B0604030504040204" pitchFamily="34" charset="0"/>
                <a:cs typeface="David" panose="020E0502060401010101" pitchFamily="34" charset="-79"/>
              </a:rPr>
              <a:t>לימוד עצמי—מעבר ממכונת </a:t>
            </a:r>
            <a:r>
              <a:rPr lang="en-US" altLang="en-US" dirty="0">
                <a:solidFill>
                  <a:schemeClr val="tx2"/>
                </a:solidFill>
                <a:cs typeface="David" panose="020E0502060401010101" pitchFamily="34" charset="-79"/>
              </a:rPr>
              <a:t>MEALY</a:t>
            </a:r>
            <a:r>
              <a:rPr lang="he-IL" altLang="en-US" dirty="0">
                <a:solidFill>
                  <a:schemeClr val="tx2"/>
                </a:solidFill>
                <a:latin typeface="Tahoma" panose="020B0604030504040204" pitchFamily="34" charset="0"/>
                <a:cs typeface="David" panose="020E0502060401010101" pitchFamily="34" charset="-79"/>
              </a:rPr>
              <a:t> למכונת </a:t>
            </a:r>
            <a:r>
              <a:rPr lang="en-US" altLang="en-US" dirty="0">
                <a:solidFill>
                  <a:schemeClr val="tx2"/>
                </a:solidFill>
                <a:cs typeface="David" panose="020E0502060401010101" pitchFamily="34" charset="-79"/>
              </a:rPr>
              <a:t>MOORE</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solidFill>
                  <a:prstClr val="black">
                    <a:tint val="75000"/>
                  </a:prstClr>
                </a:solidFill>
              </a:rPr>
              <a:pPr/>
              <a:t>13</a:t>
            </a:fld>
            <a:endParaRPr lang="en-US">
              <a:solidFill>
                <a:prstClr val="black">
                  <a:tint val="75000"/>
                </a:prstClr>
              </a:solidFill>
            </a:endParaRPr>
          </a:p>
        </p:txBody>
      </p:sp>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5</a:t>
            </a:r>
            <a:endParaRPr lang="en-US" dirty="0">
              <a:solidFill>
                <a:prstClr val="black">
                  <a:tint val="75000"/>
                </a:prstClr>
              </a:solidFill>
            </a:endParaRPr>
          </a:p>
        </p:txBody>
      </p:sp>
    </p:spTree>
    <p:extLst>
      <p:ext uri="{BB962C8B-B14F-4D97-AF65-F5344CB8AC3E}">
        <p14:creationId xmlns:p14="http://schemas.microsoft.com/office/powerpoint/2010/main" val="35323381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63879"/>
                                        </p:tgtEl>
                                        <p:attrNameLst>
                                          <p:attrName>style.visibility</p:attrName>
                                        </p:attrNameLst>
                                      </p:cBhvr>
                                      <p:to>
                                        <p:strVal val="visible"/>
                                      </p:to>
                                    </p:set>
                                    <p:animEffect transition="in" filter="dissolve">
                                      <p:cBhvr>
                                        <p:cTn id="7" dur="500"/>
                                        <p:tgtEl>
                                          <p:spTgt spid="4638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3"/>
          <p:cNvGraphicFramePr>
            <a:graphicFrameLocks noChangeAspect="1"/>
          </p:cNvGraphicFramePr>
          <p:nvPr/>
        </p:nvGraphicFramePr>
        <p:xfrm>
          <a:off x="1781176" y="1589088"/>
          <a:ext cx="4625975" cy="2532062"/>
        </p:xfrm>
        <a:graphic>
          <a:graphicData uri="http://schemas.openxmlformats.org/presentationml/2006/ole">
            <mc:AlternateContent xmlns:mc="http://schemas.openxmlformats.org/markup-compatibility/2006">
              <mc:Choice xmlns:v="urn:schemas-microsoft-com:vml" Requires="v">
                <p:oleObj spid="_x0000_s150549" name="Visio" r:id="rId4" imgW="2653589" imgH="1828800" progId="Visio.Drawing.11">
                  <p:embed/>
                </p:oleObj>
              </mc:Choice>
              <mc:Fallback>
                <p:oleObj name="Visio" r:id="rId4" imgW="2653589" imgH="1828800" progId="Visio.Drawing.11">
                  <p:embed/>
                  <p:pic>
                    <p:nvPicPr>
                      <p:cNvPr id="1945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1176" y="1589088"/>
                        <a:ext cx="4625975" cy="253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1283" name="Rectangle 115"/>
          <p:cNvSpPr>
            <a:spLocks noChangeArrowheads="1"/>
          </p:cNvSpPr>
          <p:nvPr/>
        </p:nvSpPr>
        <p:spPr bwMode="auto">
          <a:xfrm>
            <a:off x="6211888" y="2105025"/>
            <a:ext cx="410845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rtl="1"/>
            <a:r>
              <a:rPr lang="he-IL" altLang="en-US" sz="2800" dirty="0">
                <a:solidFill>
                  <a:schemeClr val="tx2"/>
                </a:solidFill>
                <a:latin typeface="Tahoma" panose="020B0604030504040204" pitchFamily="34" charset="0"/>
                <a:cs typeface="David" panose="020E0502060401010101" pitchFamily="34" charset="-79"/>
              </a:rPr>
              <a:t>ד. הזזה בצעד זמן, כך שהמוצא במכונת </a:t>
            </a:r>
            <a:r>
              <a:rPr lang="en-US" altLang="en-US" sz="2800" dirty="0">
                <a:solidFill>
                  <a:schemeClr val="tx2"/>
                </a:solidFill>
                <a:latin typeface="Tahoma" panose="020B0604030504040204" pitchFamily="34" charset="0"/>
                <a:cs typeface="David" panose="020E0502060401010101" pitchFamily="34" charset="-79"/>
              </a:rPr>
              <a:t>Mealy</a:t>
            </a:r>
            <a:r>
              <a:rPr lang="he-IL" altLang="en-US" sz="2800" dirty="0">
                <a:solidFill>
                  <a:schemeClr val="tx2"/>
                </a:solidFill>
                <a:latin typeface="Tahoma" panose="020B0604030504040204" pitchFamily="34" charset="0"/>
                <a:cs typeface="David" panose="020E0502060401010101" pitchFamily="34" charset="-79"/>
              </a:rPr>
              <a:t> החדשה קבוע בהתאם למצב (הנוכחי) ממנו יוצאים, ולא בהתאם למצב (הבא) אליו עוברים. </a:t>
            </a:r>
            <a:endParaRPr lang="en-US" altLang="en-US" sz="2800" dirty="0">
              <a:solidFill>
                <a:schemeClr val="tx2"/>
              </a:solidFill>
              <a:latin typeface="Tahoma" panose="020B0604030504040204" pitchFamily="34" charset="0"/>
              <a:cs typeface="David" panose="020E0502060401010101" pitchFamily="34" charset="-79"/>
            </a:endParaRPr>
          </a:p>
        </p:txBody>
      </p:sp>
      <p:pic>
        <p:nvPicPr>
          <p:cNvPr id="19461"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08164" y="4221164"/>
            <a:ext cx="4471987" cy="24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normAutofit/>
          </a:bodyPr>
          <a:lstStyle/>
          <a:p>
            <a:pPr rtl="1"/>
            <a:r>
              <a:rPr lang="he-IL" altLang="en-US" dirty="0">
                <a:solidFill>
                  <a:schemeClr val="tx2"/>
                </a:solidFill>
                <a:latin typeface="Tahoma" panose="020B0604030504040204" pitchFamily="34" charset="0"/>
                <a:cs typeface="David" panose="020E0502060401010101" pitchFamily="34" charset="-79"/>
              </a:rPr>
              <a:t>לימוד עצמי—מעבר ממכונת </a:t>
            </a:r>
            <a:r>
              <a:rPr lang="en-US" altLang="en-US" dirty="0">
                <a:solidFill>
                  <a:schemeClr val="tx2"/>
                </a:solidFill>
                <a:cs typeface="David" panose="020E0502060401010101" pitchFamily="34" charset="-79"/>
              </a:rPr>
              <a:t>MEALY</a:t>
            </a:r>
            <a:r>
              <a:rPr lang="he-IL" altLang="en-US" dirty="0">
                <a:solidFill>
                  <a:schemeClr val="tx2"/>
                </a:solidFill>
                <a:latin typeface="Tahoma" panose="020B0604030504040204" pitchFamily="34" charset="0"/>
                <a:cs typeface="David" panose="020E0502060401010101" pitchFamily="34" charset="-79"/>
              </a:rPr>
              <a:t> למכונת </a:t>
            </a:r>
            <a:r>
              <a:rPr lang="en-US" altLang="en-US" dirty="0">
                <a:solidFill>
                  <a:schemeClr val="tx2"/>
                </a:solidFill>
                <a:cs typeface="David" panose="020E0502060401010101" pitchFamily="34" charset="-79"/>
              </a:rPr>
              <a:t>MOORE</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solidFill>
                  <a:prstClr val="black">
                    <a:tint val="75000"/>
                  </a:prstClr>
                </a:solidFill>
              </a:rPr>
              <a:pPr/>
              <a:t>14</a:t>
            </a:fld>
            <a:endParaRPr lang="en-US">
              <a:solidFill>
                <a:prstClr val="black">
                  <a:tint val="75000"/>
                </a:prstClr>
              </a:solidFill>
            </a:endParaRPr>
          </a:p>
        </p:txBody>
      </p:sp>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5</a:t>
            </a:r>
            <a:endParaRPr lang="en-US" dirty="0">
              <a:solidFill>
                <a:prstClr val="black">
                  <a:tint val="75000"/>
                </a:prstClr>
              </a:solidFill>
            </a:endParaRPr>
          </a:p>
        </p:txBody>
      </p:sp>
      <p:sp>
        <p:nvSpPr>
          <p:cNvPr id="6" name="Right Arrow 5"/>
          <p:cNvSpPr/>
          <p:nvPr/>
        </p:nvSpPr>
        <p:spPr>
          <a:xfrm flipH="1">
            <a:off x="6102351" y="5105400"/>
            <a:ext cx="609600" cy="22860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rot="718197" flipH="1">
            <a:off x="5401527" y="5560044"/>
            <a:ext cx="1351343" cy="22860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1295400" y="5381800"/>
            <a:ext cx="609600" cy="22860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11241684" flipH="1">
            <a:off x="1327898" y="5130102"/>
            <a:ext cx="1351343" cy="228600"/>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6821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912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273" name="Object 105"/>
          <p:cNvGraphicFramePr>
            <a:graphicFrameLocks noChangeAspect="1"/>
          </p:cNvGraphicFramePr>
          <p:nvPr>
            <p:extLst/>
          </p:nvPr>
        </p:nvGraphicFramePr>
        <p:xfrm>
          <a:off x="6019800" y="3048000"/>
          <a:ext cx="4729162" cy="3513137"/>
        </p:xfrm>
        <a:graphic>
          <a:graphicData uri="http://schemas.openxmlformats.org/presentationml/2006/ole">
            <mc:AlternateContent xmlns:mc="http://schemas.openxmlformats.org/markup-compatibility/2006">
              <mc:Choice xmlns:v="urn:schemas-microsoft-com:vml" Requires="v">
                <p:oleObj spid="_x0000_s151573" name="Visio" r:id="rId4" imgW="3048190" imgH="2447925" progId="Visio.Drawing.11">
                  <p:embed/>
                </p:oleObj>
              </mc:Choice>
              <mc:Fallback>
                <p:oleObj name="Visio" r:id="rId4" imgW="3048190" imgH="2447925" progId="Visio.Drawing.11">
                  <p:embed/>
                  <p:pic>
                    <p:nvPicPr>
                      <p:cNvPr id="391273" name="Object 105"/>
                      <p:cNvPicPr>
                        <a:picLocks noChangeAspect="1" noChangeArrowheads="1"/>
                      </p:cNvPicPr>
                      <p:nvPr/>
                    </p:nvPicPr>
                    <p:blipFill>
                      <a:blip r:embed="rId5"/>
                      <a:srcRect/>
                      <a:stretch>
                        <a:fillRect/>
                      </a:stretch>
                    </p:blipFill>
                    <p:spPr bwMode="auto">
                      <a:xfrm>
                        <a:off x="6019800" y="3048000"/>
                        <a:ext cx="4729162" cy="351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1283" name="Rectangle 115"/>
          <p:cNvSpPr>
            <a:spLocks noChangeArrowheads="1"/>
          </p:cNvSpPr>
          <p:nvPr/>
        </p:nvSpPr>
        <p:spPr bwMode="auto">
          <a:xfrm>
            <a:off x="1755775" y="4295776"/>
            <a:ext cx="40782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r" rtl="1"/>
            <a:r>
              <a:rPr lang="he-IL" altLang="en-US" sz="2800" dirty="0">
                <a:solidFill>
                  <a:schemeClr val="tx2"/>
                </a:solidFill>
                <a:latin typeface="Tahoma" panose="020B0604030504040204" pitchFamily="34" charset="0"/>
                <a:cs typeface="David" panose="020E0502060401010101" pitchFamily="34" charset="-79"/>
              </a:rPr>
              <a:t>ה. כעת המוצא תלוי במצב הנוכחי בלבד. קיבלנו מכונת </a:t>
            </a:r>
            <a:r>
              <a:rPr lang="en-US" altLang="en-US" sz="2800" dirty="0">
                <a:solidFill>
                  <a:schemeClr val="tx2"/>
                </a:solidFill>
                <a:latin typeface="Tahoma" panose="020B0604030504040204" pitchFamily="34" charset="0"/>
                <a:cs typeface="David" panose="020E0502060401010101" pitchFamily="34" charset="-79"/>
              </a:rPr>
              <a:t>Moore</a:t>
            </a:r>
          </a:p>
        </p:txBody>
      </p:sp>
      <p:pic>
        <p:nvPicPr>
          <p:cNvPr id="20485"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22439" y="1492250"/>
            <a:ext cx="4471987"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normAutofit/>
          </a:bodyPr>
          <a:lstStyle/>
          <a:p>
            <a:pPr rtl="1"/>
            <a:r>
              <a:rPr lang="he-IL" altLang="en-US" dirty="0">
                <a:solidFill>
                  <a:schemeClr val="tx2"/>
                </a:solidFill>
                <a:latin typeface="Tahoma" panose="020B0604030504040204" pitchFamily="34" charset="0"/>
                <a:cs typeface="David" panose="020E0502060401010101" pitchFamily="34" charset="-79"/>
              </a:rPr>
              <a:t>לימוד עצמי—מעבר ממכונת </a:t>
            </a:r>
            <a:r>
              <a:rPr lang="en-US" altLang="en-US" dirty="0">
                <a:solidFill>
                  <a:schemeClr val="tx2"/>
                </a:solidFill>
                <a:cs typeface="David" panose="020E0502060401010101" pitchFamily="34" charset="-79"/>
              </a:rPr>
              <a:t>MEALY</a:t>
            </a:r>
            <a:r>
              <a:rPr lang="he-IL" altLang="en-US" dirty="0">
                <a:solidFill>
                  <a:schemeClr val="tx2"/>
                </a:solidFill>
                <a:latin typeface="Tahoma" panose="020B0604030504040204" pitchFamily="34" charset="0"/>
                <a:cs typeface="David" panose="020E0502060401010101" pitchFamily="34" charset="-79"/>
              </a:rPr>
              <a:t> למכונת </a:t>
            </a:r>
            <a:r>
              <a:rPr lang="en-US" altLang="en-US" dirty="0">
                <a:solidFill>
                  <a:schemeClr val="tx2"/>
                </a:solidFill>
                <a:cs typeface="David" panose="020E0502060401010101" pitchFamily="34" charset="-79"/>
              </a:rPr>
              <a:t>MOORE</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solidFill>
                  <a:prstClr val="black">
                    <a:tint val="75000"/>
                  </a:prstClr>
                </a:solidFill>
              </a:rPr>
              <a:pPr/>
              <a:t>15</a:t>
            </a:fld>
            <a:endParaRPr lang="en-US">
              <a:solidFill>
                <a:prstClr val="black">
                  <a:tint val="75000"/>
                </a:prstClr>
              </a:solidFill>
            </a:endParaRPr>
          </a:p>
        </p:txBody>
      </p:sp>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5</a:t>
            </a:r>
            <a:endParaRPr lang="en-US" dirty="0">
              <a:solidFill>
                <a:prstClr val="black">
                  <a:tint val="75000"/>
                </a:prstClr>
              </a:solidFill>
            </a:endParaRPr>
          </a:p>
        </p:txBody>
      </p:sp>
    </p:spTree>
    <p:extLst>
      <p:ext uri="{BB962C8B-B14F-4D97-AF65-F5344CB8AC3E}">
        <p14:creationId xmlns:p14="http://schemas.microsoft.com/office/powerpoint/2010/main" val="31755958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12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12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11" name="Rectangle 163"/>
          <p:cNvSpPr>
            <a:spLocks noGrp="1" noChangeArrowheads="1"/>
          </p:cNvSpPr>
          <p:nvPr>
            <p:ph type="title"/>
          </p:nvPr>
        </p:nvSpPr>
        <p:spPr>
          <a:noFill/>
        </p:spPr>
        <p:txBody>
          <a:bodyPr/>
          <a:lstStyle/>
          <a:p>
            <a:pPr algn="ctr" rtl="1" eaLnBrk="1" hangingPunct="1"/>
            <a:r>
              <a:rPr lang="he-IL" altLang="en-US" dirty="0">
                <a:latin typeface="David" panose="020E0502060401010101" pitchFamily="34" charset="-79"/>
                <a:cs typeface="David" panose="020E0502060401010101" pitchFamily="34" charset="-79"/>
              </a:rPr>
              <a:t>דוגמה 4—גלאי 11 בכניסה</a:t>
            </a:r>
            <a:endParaRPr lang="en-US" altLang="en-US" dirty="0">
              <a:latin typeface="David" panose="020E0502060401010101" pitchFamily="34" charset="-79"/>
              <a:cs typeface="David" panose="020E0502060401010101" pitchFamily="34" charset="-79"/>
            </a:endParaRPr>
          </a:p>
        </p:txBody>
      </p:sp>
      <p:sp>
        <p:nvSpPr>
          <p:cNvPr id="8210" name="Rectangle 158"/>
          <p:cNvSpPr>
            <a:spLocks noGrp="1" noChangeArrowheads="1"/>
          </p:cNvSpPr>
          <p:nvPr>
            <p:ph idx="1"/>
          </p:nvPr>
        </p:nvSpPr>
        <p:spPr/>
        <p:txBody>
          <a:bodyPr>
            <a:normAutofit/>
          </a:bodyPr>
          <a:lstStyle/>
          <a:p>
            <a:pPr algn="r" rtl="1" eaLnBrk="1" hangingPunct="1">
              <a:lnSpc>
                <a:spcPct val="90000"/>
              </a:lnSpc>
            </a:pPr>
            <a:r>
              <a:rPr lang="he-IL" altLang="en-US" sz="2400" dirty="0">
                <a:latin typeface="David" panose="020E0502060401010101" pitchFamily="34" charset="-79"/>
                <a:cs typeface="David" panose="020E0502060401010101" pitchFamily="34" charset="-79"/>
              </a:rPr>
              <a:t>נתונה סדרת קלט </a:t>
            </a:r>
            <a:r>
              <a:rPr lang="en-US" altLang="en-US" sz="2400" dirty="0">
                <a:solidFill>
                  <a:schemeClr val="folHlink"/>
                </a:solidFill>
                <a:latin typeface="David" panose="020E0502060401010101" pitchFamily="34" charset="-79"/>
                <a:cs typeface="David" panose="020E0502060401010101" pitchFamily="34" charset="-79"/>
              </a:rPr>
              <a:t>x(n)</a:t>
            </a:r>
            <a:r>
              <a:rPr lang="he-IL" altLang="en-US" sz="2400" dirty="0">
                <a:latin typeface="David" panose="020E0502060401010101" pitchFamily="34" charset="-79"/>
                <a:cs typeface="David" panose="020E0502060401010101" pitchFamily="34" charset="-79"/>
              </a:rPr>
              <a:t> כאשר </a:t>
            </a:r>
            <a:r>
              <a:rPr lang="en-US" altLang="en-US" sz="2400" dirty="0">
                <a:solidFill>
                  <a:schemeClr val="folHlink"/>
                </a:solidFill>
                <a:latin typeface="David" panose="020E0502060401010101" pitchFamily="34" charset="-79"/>
                <a:cs typeface="David" panose="020E0502060401010101" pitchFamily="34" charset="-79"/>
              </a:rPr>
              <a:t>n</a:t>
            </a:r>
            <a:r>
              <a:rPr lang="he-IL" altLang="en-US" sz="2400" dirty="0">
                <a:latin typeface="David" panose="020E0502060401010101" pitchFamily="34" charset="-79"/>
                <a:cs typeface="David" panose="020E0502060401010101" pitchFamily="34" charset="-79"/>
              </a:rPr>
              <a:t> הוא מונה זמן בדיד:  </a:t>
            </a:r>
            <a:r>
              <a:rPr lang="en-US" altLang="en-US" sz="2400" dirty="0">
                <a:latin typeface="David" panose="020E0502060401010101" pitchFamily="34" charset="-79"/>
                <a:cs typeface="David" panose="020E0502060401010101" pitchFamily="34" charset="-79"/>
              </a:rPr>
              <a:t> </a:t>
            </a:r>
            <a:r>
              <a:rPr lang="en-US" altLang="en-US" sz="2400" dirty="0">
                <a:solidFill>
                  <a:schemeClr val="folHlink"/>
                </a:solidFill>
                <a:latin typeface="David" panose="020E0502060401010101" pitchFamily="34" charset="-79"/>
                <a:cs typeface="David" panose="020E0502060401010101" pitchFamily="34" charset="-79"/>
              </a:rPr>
              <a:t>x(0), x(1), x(2), …</a:t>
            </a:r>
            <a:endParaRPr lang="he-IL" altLang="en-US" sz="2400" dirty="0">
              <a:latin typeface="David" panose="020E0502060401010101" pitchFamily="34" charset="-79"/>
              <a:cs typeface="David" panose="020E0502060401010101" pitchFamily="34" charset="-79"/>
            </a:endParaRPr>
          </a:p>
          <a:p>
            <a:pPr algn="r" rtl="1" eaLnBrk="1" hangingPunct="1">
              <a:lnSpc>
                <a:spcPct val="90000"/>
              </a:lnSpc>
            </a:pPr>
            <a:r>
              <a:rPr lang="he-IL" altLang="en-US" sz="2400" dirty="0">
                <a:latin typeface="David" panose="020E0502060401010101" pitchFamily="34" charset="-79"/>
                <a:cs typeface="David" panose="020E0502060401010101" pitchFamily="34" charset="-79"/>
              </a:rPr>
              <a:t>יש לחשב סדרת פלט מתאימה </a:t>
            </a:r>
            <a:r>
              <a:rPr lang="en-US" altLang="en-US" sz="2400" dirty="0">
                <a:latin typeface="David" panose="020E0502060401010101" pitchFamily="34" charset="-79"/>
                <a:cs typeface="David" panose="020E0502060401010101" pitchFamily="34" charset="-79"/>
              </a:rPr>
              <a:t> </a:t>
            </a:r>
            <a:r>
              <a:rPr lang="en-US" altLang="en-US" sz="2400" dirty="0">
                <a:solidFill>
                  <a:schemeClr val="folHlink"/>
                </a:solidFill>
                <a:latin typeface="David" panose="020E0502060401010101" pitchFamily="34" charset="-79"/>
                <a:cs typeface="David" panose="020E0502060401010101" pitchFamily="34" charset="-79"/>
              </a:rPr>
              <a:t>z(n)</a:t>
            </a:r>
            <a:r>
              <a:rPr lang="he-IL" altLang="en-US" sz="2400" dirty="0">
                <a:latin typeface="David" panose="020E0502060401010101" pitchFamily="34" charset="-79"/>
                <a:cs typeface="David" panose="020E0502060401010101" pitchFamily="34" charset="-79"/>
              </a:rPr>
              <a:t> כך ש-</a:t>
            </a:r>
            <a:r>
              <a:rPr lang="en-US" altLang="en-US" sz="2400" dirty="0">
                <a:solidFill>
                  <a:schemeClr val="folHlink"/>
                </a:solidFill>
                <a:latin typeface="David" panose="020E0502060401010101" pitchFamily="34" charset="-79"/>
                <a:cs typeface="David" panose="020E0502060401010101" pitchFamily="34" charset="-79"/>
              </a:rPr>
              <a:t>z(n)=x(n)•x(n-1)</a:t>
            </a:r>
            <a:r>
              <a:rPr lang="he-IL" altLang="en-US" sz="2400" dirty="0">
                <a:latin typeface="David" panose="020E0502060401010101" pitchFamily="34" charset="-79"/>
                <a:cs typeface="David" panose="020E0502060401010101" pitchFamily="34" charset="-79"/>
              </a:rPr>
              <a:t> </a:t>
            </a:r>
            <a:endParaRPr lang="en-US" altLang="en-US" sz="2400" dirty="0">
              <a:latin typeface="David" panose="020E0502060401010101" pitchFamily="34" charset="-79"/>
              <a:cs typeface="David" panose="020E0502060401010101" pitchFamily="34" charset="-79"/>
            </a:endParaRPr>
          </a:p>
          <a:p>
            <a:pPr algn="r" rtl="1" eaLnBrk="1" hangingPunct="1">
              <a:lnSpc>
                <a:spcPct val="90000"/>
              </a:lnSpc>
            </a:pPr>
            <a:r>
              <a:rPr lang="he-IL" altLang="en-US" sz="2400" dirty="0">
                <a:latin typeface="David" panose="020E0502060401010101" pitchFamily="34" charset="-79"/>
                <a:cs typeface="David" panose="020E0502060401010101" pitchFamily="34" charset="-79"/>
              </a:rPr>
              <a:t>נגדיר "תנאי שפה"  </a:t>
            </a:r>
            <a:r>
              <a:rPr lang="en-US" altLang="en-US" sz="2400" dirty="0">
                <a:solidFill>
                  <a:schemeClr val="folHlink"/>
                </a:solidFill>
                <a:latin typeface="David" panose="020E0502060401010101" pitchFamily="34" charset="-79"/>
                <a:cs typeface="David" panose="020E0502060401010101" pitchFamily="34" charset="-79"/>
              </a:rPr>
              <a:t>z(0)=0</a:t>
            </a:r>
            <a:endParaRPr lang="he-IL" altLang="en-US" sz="2400" dirty="0">
              <a:latin typeface="David" panose="020E0502060401010101" pitchFamily="34" charset="-79"/>
              <a:cs typeface="David" panose="020E0502060401010101" pitchFamily="34" charset="-79"/>
            </a:endParaRPr>
          </a:p>
          <a:p>
            <a:pPr algn="r" rtl="1">
              <a:lnSpc>
                <a:spcPct val="90000"/>
              </a:lnSpc>
            </a:pPr>
            <a:r>
              <a:rPr lang="he-IL" altLang="en-US" sz="2400" dirty="0">
                <a:latin typeface="David" panose="020E0502060401010101" pitchFamily="34" charset="-79"/>
                <a:cs typeface="David" panose="020E0502060401010101" pitchFamily="34" charset="-79"/>
              </a:rPr>
              <a:t>נצייר את דיאגרמת המצבים (מסוג </a:t>
            </a:r>
            <a:r>
              <a:rPr lang="en-US" altLang="en-US" sz="2400" dirty="0">
                <a:latin typeface="David" panose="020E0502060401010101" pitchFamily="34" charset="-79"/>
                <a:cs typeface="David" panose="020E0502060401010101" pitchFamily="34" charset="-79"/>
              </a:rPr>
              <a:t>Mealy</a:t>
            </a:r>
            <a:r>
              <a:rPr lang="he-IL" altLang="en-US" sz="2400" dirty="0">
                <a:latin typeface="David" panose="020E0502060401010101" pitchFamily="34" charset="-79"/>
                <a:cs typeface="David" panose="020E0502060401010101" pitchFamily="34" charset="-79"/>
              </a:rPr>
              <a:t>).  צריך לזכור רק את הערך האחרון של  </a:t>
            </a:r>
            <a:r>
              <a:rPr lang="en-US" altLang="en-US" sz="2400" dirty="0">
                <a:latin typeface="David" panose="020E0502060401010101" pitchFamily="34" charset="-79"/>
                <a:cs typeface="David" panose="020E0502060401010101" pitchFamily="34" charset="-79"/>
              </a:rPr>
              <a:t>x</a:t>
            </a:r>
          </a:p>
        </p:txBody>
      </p:sp>
      <p:sp>
        <p:nvSpPr>
          <p:cNvPr id="21"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40B22AFC-46BA-4C0A-817F-65F00A86B88E}" type="slidenum">
              <a:rPr lang="ar-SA" altLang="en-US" sz="1400">
                <a:cs typeface="Arial" panose="020B0604020202020204" pitchFamily="34" charset="0"/>
              </a:rPr>
              <a:pPr/>
              <a:t>16</a:t>
            </a:fld>
            <a:endParaRPr lang="en-US" altLang="en-US" sz="1400">
              <a:cs typeface="Arial" panose="020B0604020202020204" pitchFamily="34" charset="0"/>
            </a:endParaRPr>
          </a:p>
        </p:txBody>
      </p:sp>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5</a:t>
            </a:r>
            <a:endParaRPr lang="en-US" dirty="0">
              <a:solidFill>
                <a:prstClr val="black">
                  <a:tint val="75000"/>
                </a:prstClr>
              </a:solidFill>
            </a:endParaRPr>
          </a:p>
        </p:txBody>
      </p:sp>
      <p:sp>
        <p:nvSpPr>
          <p:cNvPr id="8197" name="Rectangle 117"/>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198" name="Rectangle 118"/>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199" name="Rectangle 120"/>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0" name="Rectangle 121"/>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1" name="Rectangle 123"/>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2" name="Rectangle 124"/>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3" name="Rectangle 126"/>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4" name="Rectangle 127"/>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5" name="Rectangle 129"/>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6" name="Rectangle 130"/>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7" name="Rectangle 132"/>
          <p:cNvSpPr>
            <a:spLocks noChangeArrowheads="1"/>
          </p:cNvSpPr>
          <p:nvPr/>
        </p:nvSpPr>
        <p:spPr bwMode="auto">
          <a:xfrm>
            <a:off x="1524001" y="278017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graphicFrame>
        <p:nvGraphicFramePr>
          <p:cNvPr id="8194" name="Object 131"/>
          <p:cNvGraphicFramePr>
            <a:graphicFrameLocks noChangeAspect="1"/>
          </p:cNvGraphicFramePr>
          <p:nvPr>
            <p:extLst/>
          </p:nvPr>
        </p:nvGraphicFramePr>
        <p:xfrm>
          <a:off x="762000" y="4029324"/>
          <a:ext cx="3933825" cy="1101725"/>
        </p:xfrm>
        <a:graphic>
          <a:graphicData uri="http://schemas.openxmlformats.org/presentationml/2006/ole">
            <mc:AlternateContent xmlns:mc="http://schemas.openxmlformats.org/markup-compatibility/2006">
              <mc:Choice xmlns:v="urn:schemas-microsoft-com:vml" Requires="v">
                <p:oleObj spid="_x0000_s152616" r:id="rId3" imgW="5076444" imgH="1418844" progId="Unknown">
                  <p:embed/>
                </p:oleObj>
              </mc:Choice>
              <mc:Fallback>
                <p:oleObj r:id="rId3" imgW="5076444" imgH="1418844" progId="Unknown">
                  <p:embed/>
                  <p:pic>
                    <p:nvPicPr>
                      <p:cNvPr id="8194" name="Object 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029324"/>
                        <a:ext cx="3933825"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9" name="Rectangle 136"/>
          <p:cNvSpPr>
            <a:spLocks noChangeArrowheads="1"/>
          </p:cNvSpPr>
          <p:nvPr/>
        </p:nvSpPr>
        <p:spPr bwMode="auto">
          <a:xfrm>
            <a:off x="1524001" y="26849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graphicFrame>
        <p:nvGraphicFramePr>
          <p:cNvPr id="8195" name="Object 135"/>
          <p:cNvGraphicFramePr>
            <a:graphicFrameLocks noChangeAspect="1"/>
          </p:cNvGraphicFramePr>
          <p:nvPr>
            <p:extLst/>
          </p:nvPr>
        </p:nvGraphicFramePr>
        <p:xfrm>
          <a:off x="7543800" y="3962400"/>
          <a:ext cx="3429000" cy="1828800"/>
        </p:xfrm>
        <a:graphic>
          <a:graphicData uri="http://schemas.openxmlformats.org/presentationml/2006/ole">
            <mc:AlternateContent xmlns:mc="http://schemas.openxmlformats.org/markup-compatibility/2006">
              <mc:Choice xmlns:v="urn:schemas-microsoft-com:vml" Requires="v">
                <p:oleObj spid="_x0000_s152617" name="VISIO" r:id="rId5" imgW="2239200" imgH="1057320" progId="Visio.Drawing.6">
                  <p:embed/>
                </p:oleObj>
              </mc:Choice>
              <mc:Fallback>
                <p:oleObj name="VISIO" r:id="rId5" imgW="2239200" imgH="1057320" progId="Visio.Drawing.6">
                  <p:embed/>
                  <p:pic>
                    <p:nvPicPr>
                      <p:cNvPr id="8195" name="Object 1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3962400"/>
                        <a:ext cx="34290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65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1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11" name="Rectangle 163"/>
          <p:cNvSpPr>
            <a:spLocks noGrp="1" noChangeArrowheads="1"/>
          </p:cNvSpPr>
          <p:nvPr>
            <p:ph type="title"/>
          </p:nvPr>
        </p:nvSpPr>
        <p:spPr>
          <a:noFill/>
        </p:spPr>
        <p:txBody>
          <a:bodyPr/>
          <a:lstStyle/>
          <a:p>
            <a:pPr algn="r" rtl="1" eaLnBrk="1" hangingPunct="1"/>
            <a:r>
              <a:rPr lang="he-IL" altLang="en-US" dirty="0">
                <a:latin typeface="David" panose="020E0502060401010101" pitchFamily="34" charset="-79"/>
                <a:cs typeface="David" panose="020E0502060401010101" pitchFamily="34" charset="-79"/>
              </a:rPr>
              <a:t>דוגמה 4—גלאי 11 בכניסה</a:t>
            </a:r>
            <a:endParaRPr lang="en-US" altLang="en-US" dirty="0">
              <a:latin typeface="David" panose="020E0502060401010101" pitchFamily="34" charset="-79"/>
              <a:cs typeface="David" panose="020E0502060401010101" pitchFamily="34" charset="-79"/>
            </a:endParaRPr>
          </a:p>
        </p:txBody>
      </p:sp>
      <p:sp>
        <p:nvSpPr>
          <p:cNvPr id="8210" name="Rectangle 158"/>
          <p:cNvSpPr>
            <a:spLocks noGrp="1" noChangeArrowheads="1"/>
          </p:cNvSpPr>
          <p:nvPr>
            <p:ph idx="1"/>
          </p:nvPr>
        </p:nvSpPr>
        <p:spPr/>
        <p:txBody>
          <a:bodyPr>
            <a:normAutofit/>
          </a:bodyPr>
          <a:lstStyle/>
          <a:p>
            <a:pPr algn="r" rtl="1" eaLnBrk="1" hangingPunct="1">
              <a:lnSpc>
                <a:spcPct val="90000"/>
              </a:lnSpc>
            </a:pPr>
            <a:r>
              <a:rPr lang="he-IL" altLang="en-US" sz="2400" dirty="0">
                <a:latin typeface="David" panose="020E0502060401010101" pitchFamily="34" charset="-79"/>
                <a:cs typeface="David" panose="020E0502060401010101" pitchFamily="34" charset="-79"/>
              </a:rPr>
              <a:t>נתכנן מימוש מכונת </a:t>
            </a:r>
            <a:r>
              <a:rPr lang="en-US" altLang="en-US" sz="2400" dirty="0">
                <a:latin typeface="David" panose="020E0502060401010101" pitchFamily="34" charset="-79"/>
                <a:cs typeface="David" panose="020E0502060401010101" pitchFamily="34" charset="-79"/>
              </a:rPr>
              <a:t>Mealy</a:t>
            </a:r>
          </a:p>
        </p:txBody>
      </p:sp>
      <p:sp>
        <p:nvSpPr>
          <p:cNvPr id="21"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40B22AFC-46BA-4C0A-817F-65F00A86B88E}" type="slidenum">
              <a:rPr lang="ar-SA" altLang="en-US" sz="1400">
                <a:cs typeface="Arial" panose="020B0604020202020204" pitchFamily="34" charset="0"/>
              </a:rPr>
              <a:pPr/>
              <a:t>17</a:t>
            </a:fld>
            <a:endParaRPr lang="en-US" altLang="en-US" sz="1400">
              <a:cs typeface="Arial" panose="020B0604020202020204" pitchFamily="34" charset="0"/>
            </a:endParaRPr>
          </a:p>
        </p:txBody>
      </p:sp>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5</a:t>
            </a:r>
            <a:endParaRPr lang="en-US" dirty="0">
              <a:solidFill>
                <a:prstClr val="black">
                  <a:tint val="75000"/>
                </a:prstClr>
              </a:solidFill>
            </a:endParaRPr>
          </a:p>
        </p:txBody>
      </p:sp>
      <p:sp>
        <p:nvSpPr>
          <p:cNvPr id="8197" name="Rectangle 117"/>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198" name="Rectangle 118"/>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199" name="Rectangle 120"/>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0" name="Rectangle 121"/>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1" name="Rectangle 123"/>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2" name="Rectangle 124"/>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3" name="Rectangle 126"/>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4" name="Rectangle 127"/>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5" name="Rectangle 129"/>
          <p:cNvSpPr>
            <a:spLocks noChangeArrowheads="1"/>
          </p:cNvSpPr>
          <p:nvPr/>
        </p:nvSpPr>
        <p:spPr bwMode="auto">
          <a:xfrm>
            <a:off x="1524001" y="31040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6" name="Rectangle 130"/>
          <p:cNvSpPr>
            <a:spLocks noChangeArrowheads="1"/>
          </p:cNvSpPr>
          <p:nvPr/>
        </p:nvSpPr>
        <p:spPr bwMode="auto">
          <a:xfrm>
            <a:off x="1524001" y="33230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7" name="Rectangle 132"/>
          <p:cNvSpPr>
            <a:spLocks noChangeArrowheads="1"/>
          </p:cNvSpPr>
          <p:nvPr/>
        </p:nvSpPr>
        <p:spPr bwMode="auto">
          <a:xfrm>
            <a:off x="1524001" y="278017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209" name="Rectangle 136"/>
          <p:cNvSpPr>
            <a:spLocks noChangeArrowheads="1"/>
          </p:cNvSpPr>
          <p:nvPr/>
        </p:nvSpPr>
        <p:spPr bwMode="auto">
          <a:xfrm>
            <a:off x="1524001" y="26849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graphicFrame>
        <p:nvGraphicFramePr>
          <p:cNvPr id="8195" name="Object 135"/>
          <p:cNvGraphicFramePr>
            <a:graphicFrameLocks noChangeAspect="1"/>
          </p:cNvGraphicFramePr>
          <p:nvPr>
            <p:extLst/>
          </p:nvPr>
        </p:nvGraphicFramePr>
        <p:xfrm>
          <a:off x="7543800" y="3962400"/>
          <a:ext cx="3429000" cy="1828800"/>
        </p:xfrm>
        <a:graphic>
          <a:graphicData uri="http://schemas.openxmlformats.org/presentationml/2006/ole">
            <mc:AlternateContent xmlns:mc="http://schemas.openxmlformats.org/markup-compatibility/2006">
              <mc:Choice xmlns:v="urn:schemas-microsoft-com:vml" Requires="v">
                <p:oleObj spid="_x0000_s153640" name="VISIO" r:id="rId3" imgW="2239200" imgH="1057320" progId="Visio.Drawing.6">
                  <p:embed/>
                </p:oleObj>
              </mc:Choice>
              <mc:Fallback>
                <p:oleObj name="VISIO" r:id="rId3" imgW="2239200" imgH="1057320" progId="Visio.Drawing.6">
                  <p:embed/>
                  <p:pic>
                    <p:nvPicPr>
                      <p:cNvPr id="8195" name="Object 1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3962400"/>
                        <a:ext cx="34290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Table 2"/>
          <p:cNvGraphicFramePr>
            <a:graphicFrameLocks noGrp="1"/>
          </p:cNvGraphicFramePr>
          <p:nvPr>
            <p:extLst/>
          </p:nvPr>
        </p:nvGraphicFramePr>
        <p:xfrm>
          <a:off x="710512" y="1371600"/>
          <a:ext cx="1996440" cy="1483360"/>
        </p:xfrm>
        <a:graphic>
          <a:graphicData uri="http://schemas.openxmlformats.org/drawingml/2006/table">
            <a:tbl>
              <a:tblPr firstRow="1" bandRow="1">
                <a:tableStyleId>{5940675A-B579-460E-94D1-54222C63F5DA}</a:tableStyleId>
              </a:tblPr>
              <a:tblGrid>
                <a:gridCol w="665480">
                  <a:extLst>
                    <a:ext uri="{9D8B030D-6E8A-4147-A177-3AD203B41FA5}">
                      <a16:colId xmlns:a16="http://schemas.microsoft.com/office/drawing/2014/main" val="20000"/>
                    </a:ext>
                  </a:extLst>
                </a:gridCol>
                <a:gridCol w="665480">
                  <a:extLst>
                    <a:ext uri="{9D8B030D-6E8A-4147-A177-3AD203B41FA5}">
                      <a16:colId xmlns:a16="http://schemas.microsoft.com/office/drawing/2014/main" val="20001"/>
                    </a:ext>
                  </a:extLst>
                </a:gridCol>
                <a:gridCol w="665480">
                  <a:extLst>
                    <a:ext uri="{9D8B030D-6E8A-4147-A177-3AD203B41FA5}">
                      <a16:colId xmlns:a16="http://schemas.microsoft.com/office/drawing/2014/main" val="20002"/>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2">
                  <a:txBody>
                    <a:bodyPr/>
                    <a:lstStyle/>
                    <a:p>
                      <a:pPr algn="ctr"/>
                      <a:r>
                        <a:rPr lang="en-US" dirty="0"/>
                        <a:t>NS(Y),z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ctr"/>
                      <a:endParaRPr lang="en-US" dirty="0"/>
                    </a:p>
                  </a:txBody>
                  <a:tcPr anchor="ctr"/>
                </a:tc>
                <a:extLst>
                  <a:ext uri="{0D108BD9-81ED-4DB2-BD59-A6C34878D82A}">
                    <a16:rowId xmlns:a16="http://schemas.microsoft.com/office/drawing/2014/main" val="10000"/>
                  </a:ext>
                </a:extLst>
              </a:tr>
              <a:tr h="370840">
                <a:tc>
                  <a:txBody>
                    <a:bodyPr/>
                    <a:lstStyle/>
                    <a:p>
                      <a:r>
                        <a:rPr lang="en-US" dirty="0"/>
                        <a:t>PS(y)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t>A=0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t>0,0</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dirty="0"/>
                        <a:t>1,0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0,0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TextBox 3"/>
              <p:cNvSpPr txBox="1"/>
              <p:nvPr/>
            </p:nvSpPr>
            <p:spPr>
              <a:xfrm>
                <a:off x="2895600" y="1722317"/>
                <a:ext cx="896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US" b="0" dirty="0"/>
              </a:p>
            </p:txBody>
          </p:sp>
        </mc:Choice>
        <mc:Fallback xmlns="">
          <p:sp>
            <p:nvSpPr>
              <p:cNvPr id="4" name="TextBox 3"/>
              <p:cNvSpPr txBox="1">
                <a:spLocks noRot="1" noChangeAspect="1" noMove="1" noResize="1" noEditPoints="1" noAdjustHandles="1" noChangeArrowheads="1" noChangeShapeType="1" noTextEdit="1"/>
              </p:cNvSpPr>
              <p:nvPr/>
            </p:nvSpPr>
            <p:spPr>
              <a:xfrm>
                <a:off x="2895600" y="1722317"/>
                <a:ext cx="896079" cy="369332"/>
              </a:xfrm>
              <a:prstGeom prst="rect">
                <a:avLst/>
              </a:prstGeom>
              <a:blipFill rotWithShape="0">
                <a:blip r:embed="rId5"/>
                <a:stretch>
                  <a:fillRect l="-4082"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895600" y="2213569"/>
                <a:ext cx="12236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95600" y="2213569"/>
                <a:ext cx="1223668" cy="369332"/>
              </a:xfrm>
              <a:prstGeom prst="rect">
                <a:avLst/>
              </a:prstGeom>
              <a:blipFill rotWithShape="0">
                <a:blip r:embed="rId6"/>
                <a:stretch>
                  <a:fillRect l="-1493" r="-3980" b="-27869"/>
                </a:stretch>
              </a:blipFill>
            </p:spPr>
            <p:txBody>
              <a:bodyPr/>
              <a:lstStyle/>
              <a:p>
                <a:r>
                  <a:rPr lang="en-US">
                    <a:noFill/>
                  </a:rPr>
                  <a:t> </a:t>
                </a:r>
              </a:p>
            </p:txBody>
          </p:sp>
        </mc:Fallback>
      </mc:AlternateContent>
      <p:graphicFrame>
        <p:nvGraphicFramePr>
          <p:cNvPr id="23" name="Object 4"/>
          <p:cNvGraphicFramePr>
            <a:graphicFrameLocks noChangeAspect="1"/>
          </p:cNvGraphicFramePr>
          <p:nvPr>
            <p:extLst/>
          </p:nvPr>
        </p:nvGraphicFramePr>
        <p:xfrm>
          <a:off x="1447800" y="3875903"/>
          <a:ext cx="3738563" cy="1676400"/>
        </p:xfrm>
        <a:graphic>
          <a:graphicData uri="http://schemas.openxmlformats.org/presentationml/2006/ole">
            <mc:AlternateContent xmlns:mc="http://schemas.openxmlformats.org/markup-compatibility/2006">
              <mc:Choice xmlns:v="urn:schemas-microsoft-com:vml" Requires="v">
                <p:oleObj spid="_x0000_s153641" name="Visio" r:id="rId7" imgW="2133695" imgH="933450" progId="Visio.Drawing.11">
                  <p:embed/>
                </p:oleObj>
              </mc:Choice>
              <mc:Fallback>
                <p:oleObj name="Visio" r:id="rId7" imgW="2133695" imgH="933450" progId="Visio.Drawing.11">
                  <p:embed/>
                  <p:pic>
                    <p:nvPicPr>
                      <p:cNvPr id="23" name="Object 4"/>
                      <p:cNvPicPr>
                        <a:picLocks noChangeAspect="1" noChangeArrowheads="1"/>
                      </p:cNvPicPr>
                      <p:nvPr/>
                    </p:nvPicPr>
                    <p:blipFill>
                      <a:blip r:embed="rId8"/>
                      <a:srcRect/>
                      <a:stretch>
                        <a:fillRect/>
                      </a:stretch>
                    </p:blipFill>
                    <p:spPr bwMode="auto">
                      <a:xfrm>
                        <a:off x="1447800" y="3875903"/>
                        <a:ext cx="3738563"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255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rtl="1"/>
            <a:r>
              <a:rPr lang="he-IL" dirty="0">
                <a:latin typeface="David" panose="020E0502060401010101" pitchFamily="34" charset="-79"/>
                <a:cs typeface="David" panose="020E0502060401010101" pitchFamily="34" charset="-79"/>
              </a:rPr>
              <a:t>תזמון במכונת </a:t>
            </a:r>
            <a:r>
              <a:rPr lang="en-US" dirty="0"/>
              <a:t>Mealy</a:t>
            </a:r>
          </a:p>
        </p:txBody>
      </p:sp>
      <p:sp>
        <p:nvSpPr>
          <p:cNvPr id="4" name="Content Placeholder 3"/>
          <p:cNvSpPr>
            <a:spLocks noGrp="1"/>
          </p:cNvSpPr>
          <p:nvPr>
            <p:ph idx="1"/>
          </p:nvPr>
        </p:nvSpPr>
        <p:spPr/>
        <p:txBody>
          <a:bodyPr/>
          <a:lstStyle/>
          <a:p>
            <a:pPr algn="r" rtl="1">
              <a:buSzPct val="100000"/>
              <a:buFont typeface="Arial" panose="020B0604020202020204" pitchFamily="34" charset="0"/>
              <a:buChar char="•"/>
              <a:defRPr/>
            </a:pPr>
            <a:r>
              <a:rPr lang="he-IL" dirty="0">
                <a:latin typeface="David" panose="020E0502060401010101" pitchFamily="34" charset="-79"/>
                <a:cs typeface="David" panose="020E0502060401010101" pitchFamily="34" charset="-79"/>
              </a:rPr>
              <a:t>נבחן מה קורה בכל רגע</a:t>
            </a:r>
            <a:endParaRPr lang="en-US" dirty="0">
              <a:latin typeface="David" panose="020E0502060401010101" pitchFamily="34" charset="-79"/>
              <a:cs typeface="David" panose="020E0502060401010101" pitchFamily="34" charset="-79"/>
            </a:endParaRPr>
          </a:p>
          <a:p>
            <a:pPr algn="r" rtl="1">
              <a:buSzPct val="100000"/>
              <a:buFont typeface="Arial" panose="020B0604020202020204" pitchFamily="34" charset="0"/>
              <a:buChar char="•"/>
            </a:pPr>
            <a:endParaRPr lang="en-US" dirty="0">
              <a:latin typeface="David" panose="020E0502060401010101" pitchFamily="34" charset="-79"/>
              <a:cs typeface="David" panose="020E0502060401010101" pitchFamily="34" charset="-79"/>
            </a:endParaRPr>
          </a:p>
        </p:txBody>
      </p:sp>
      <p:sp>
        <p:nvSpPr>
          <p:cNvPr id="23" name="Slide Number Placeholder 4"/>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A882691C-BB39-4A12-A5C0-CD9D9E5988B8}" type="slidenum">
              <a:rPr lang="ar-SA" altLang="en-US" sz="1400">
                <a:cs typeface="Arial" panose="020B0604020202020204" pitchFamily="34" charset="0"/>
              </a:rPr>
              <a:pPr/>
              <a:t>18</a:t>
            </a:fld>
            <a:endParaRPr lang="en-US" altLang="en-US" sz="1400">
              <a:cs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US"/>
              <a:t>Technion EE 044252 Spring 2018 Lecture 5</a:t>
            </a:r>
          </a:p>
        </p:txBody>
      </p:sp>
      <p:sp>
        <p:nvSpPr>
          <p:cNvPr id="19462" name="Rectangle 151"/>
          <p:cNvSpPr>
            <a:spLocks noChangeArrowheads="1"/>
          </p:cNvSpPr>
          <p:nvPr/>
        </p:nvSpPr>
        <p:spPr bwMode="auto">
          <a:xfrm>
            <a:off x="1524001" y="274207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graphicFrame>
        <p:nvGraphicFramePr>
          <p:cNvPr id="19458" name="Object 150"/>
          <p:cNvGraphicFramePr>
            <a:graphicFrameLocks noChangeAspect="1"/>
          </p:cNvGraphicFramePr>
          <p:nvPr>
            <p:extLst>
              <p:ext uri="{D42A27DB-BD31-4B8C-83A1-F6EECF244321}">
                <p14:modId xmlns:p14="http://schemas.microsoft.com/office/powerpoint/2010/main" val="1419500326"/>
              </p:ext>
            </p:extLst>
          </p:nvPr>
        </p:nvGraphicFramePr>
        <p:xfrm>
          <a:off x="179695" y="1657161"/>
          <a:ext cx="2397125" cy="1074737"/>
        </p:xfrm>
        <a:graphic>
          <a:graphicData uri="http://schemas.openxmlformats.org/presentationml/2006/ole">
            <mc:AlternateContent xmlns:mc="http://schemas.openxmlformats.org/markup-compatibility/2006">
              <mc:Choice xmlns:v="urn:schemas-microsoft-com:vml" Requires="v">
                <p:oleObj spid="_x0000_s154664" r:id="rId3" imgW="2144268" imgH="946404" progId="Unknown">
                  <p:embed/>
                </p:oleObj>
              </mc:Choice>
              <mc:Fallback>
                <p:oleObj r:id="rId3" imgW="2144268" imgH="946404" progId="Unknown">
                  <p:embed/>
                  <p:pic>
                    <p:nvPicPr>
                      <p:cNvPr id="19458" name="Object 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695" y="1657161"/>
                        <a:ext cx="2397125" cy="107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Rectangle 152"/>
          <p:cNvSpPr>
            <a:spLocks noChangeArrowheads="1"/>
          </p:cNvSpPr>
          <p:nvPr/>
        </p:nvSpPr>
        <p:spPr bwMode="auto">
          <a:xfrm>
            <a:off x="1524001" y="368504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9465" name="Rectangle 156"/>
          <p:cNvSpPr>
            <a:spLocks noChangeArrowheads="1"/>
          </p:cNvSpPr>
          <p:nvPr/>
        </p:nvSpPr>
        <p:spPr bwMode="auto">
          <a:xfrm>
            <a:off x="1524001" y="223724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9466" name="Rectangle 157"/>
          <p:cNvSpPr>
            <a:spLocks noChangeArrowheads="1"/>
          </p:cNvSpPr>
          <p:nvPr/>
        </p:nvSpPr>
        <p:spPr bwMode="auto">
          <a:xfrm>
            <a:off x="1524001" y="418987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9467" name="Line 158"/>
          <p:cNvSpPr>
            <a:spLocks noChangeShapeType="1"/>
          </p:cNvSpPr>
          <p:nvPr/>
        </p:nvSpPr>
        <p:spPr bwMode="auto">
          <a:xfrm>
            <a:off x="3276600" y="4419600"/>
            <a:ext cx="0" cy="1676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en-US"/>
          </a:p>
        </p:txBody>
      </p:sp>
      <p:grpSp>
        <p:nvGrpSpPr>
          <p:cNvPr id="19468" name="Group 174"/>
          <p:cNvGrpSpPr>
            <a:grpSpLocks/>
          </p:cNvGrpSpPr>
          <p:nvPr/>
        </p:nvGrpSpPr>
        <p:grpSpPr bwMode="auto">
          <a:xfrm>
            <a:off x="1993900" y="2970213"/>
            <a:ext cx="7848600" cy="2971800"/>
            <a:chOff x="296" y="1871"/>
            <a:chExt cx="4944" cy="1872"/>
          </a:xfrm>
        </p:grpSpPr>
        <p:graphicFrame>
          <p:nvGraphicFramePr>
            <p:cNvPr id="19459" name="Object 155"/>
            <p:cNvGraphicFramePr>
              <a:graphicFrameLocks noChangeAspect="1"/>
            </p:cNvGraphicFramePr>
            <p:nvPr/>
          </p:nvGraphicFramePr>
          <p:xfrm>
            <a:off x="296" y="1871"/>
            <a:ext cx="4944" cy="1872"/>
          </p:xfrm>
          <a:graphic>
            <a:graphicData uri="http://schemas.openxmlformats.org/presentationml/2006/ole">
              <mc:AlternateContent xmlns:mc="http://schemas.openxmlformats.org/markup-compatibility/2006">
                <mc:Choice xmlns:v="urn:schemas-microsoft-com:vml" Requires="v">
                  <p:oleObj spid="_x0000_s154665" name="VISIO" r:id="rId5" imgW="8838720" imgH="3313080" progId="Visio.Drawing.6">
                    <p:embed/>
                  </p:oleObj>
                </mc:Choice>
                <mc:Fallback>
                  <p:oleObj name="VISIO" r:id="rId5" imgW="8838720" imgH="3313080" progId="Visio.Drawing.6">
                    <p:embed/>
                    <p:pic>
                      <p:nvPicPr>
                        <p:cNvPr id="19459" name="Object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 y="1871"/>
                          <a:ext cx="4944" cy="18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9" name="Line 159"/>
            <p:cNvSpPr>
              <a:spLocks noChangeShapeType="1"/>
            </p:cNvSpPr>
            <p:nvPr/>
          </p:nvSpPr>
          <p:spPr bwMode="auto">
            <a:xfrm flipV="1">
              <a:off x="904" y="2303"/>
              <a:ext cx="0" cy="1104"/>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70" name="Line 161"/>
            <p:cNvSpPr>
              <a:spLocks noChangeShapeType="1"/>
            </p:cNvSpPr>
            <p:nvPr/>
          </p:nvSpPr>
          <p:spPr bwMode="auto">
            <a:xfrm flipV="1">
              <a:off x="1392" y="2303"/>
              <a:ext cx="0" cy="1104"/>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71" name="Line 166"/>
            <p:cNvSpPr>
              <a:spLocks noChangeShapeType="1"/>
            </p:cNvSpPr>
            <p:nvPr/>
          </p:nvSpPr>
          <p:spPr bwMode="auto">
            <a:xfrm flipV="1">
              <a:off x="1904" y="2303"/>
              <a:ext cx="0" cy="1104"/>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72" name="Line 167"/>
            <p:cNvSpPr>
              <a:spLocks noChangeShapeType="1"/>
            </p:cNvSpPr>
            <p:nvPr/>
          </p:nvSpPr>
          <p:spPr bwMode="auto">
            <a:xfrm flipV="1">
              <a:off x="2408" y="2303"/>
              <a:ext cx="0" cy="1104"/>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73" name="Line 168"/>
            <p:cNvSpPr>
              <a:spLocks noChangeShapeType="1"/>
            </p:cNvSpPr>
            <p:nvPr/>
          </p:nvSpPr>
          <p:spPr bwMode="auto">
            <a:xfrm flipV="1">
              <a:off x="2928" y="2303"/>
              <a:ext cx="0" cy="1104"/>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74" name="Line 169"/>
            <p:cNvSpPr>
              <a:spLocks noChangeShapeType="1"/>
            </p:cNvSpPr>
            <p:nvPr/>
          </p:nvSpPr>
          <p:spPr bwMode="auto">
            <a:xfrm flipV="1">
              <a:off x="3416" y="2303"/>
              <a:ext cx="0" cy="1104"/>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75" name="Line 170"/>
            <p:cNvSpPr>
              <a:spLocks noChangeShapeType="1"/>
            </p:cNvSpPr>
            <p:nvPr/>
          </p:nvSpPr>
          <p:spPr bwMode="auto">
            <a:xfrm flipV="1">
              <a:off x="3944" y="2303"/>
              <a:ext cx="0" cy="1104"/>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76" name="Line 171"/>
            <p:cNvSpPr>
              <a:spLocks noChangeShapeType="1"/>
            </p:cNvSpPr>
            <p:nvPr/>
          </p:nvSpPr>
          <p:spPr bwMode="auto">
            <a:xfrm flipV="1">
              <a:off x="4456" y="2303"/>
              <a:ext cx="0" cy="1104"/>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77" name="Line 172"/>
            <p:cNvSpPr>
              <a:spLocks noChangeShapeType="1"/>
            </p:cNvSpPr>
            <p:nvPr/>
          </p:nvSpPr>
          <p:spPr bwMode="auto">
            <a:xfrm flipV="1">
              <a:off x="4960" y="2303"/>
              <a:ext cx="0" cy="1104"/>
            </a:xfrm>
            <a:prstGeom prst="line">
              <a:avLst/>
            </a:prstGeom>
            <a:noFill/>
            <a:ln w="9525">
              <a:solidFill>
                <a:srgbClr val="0099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pSp>
      <p:cxnSp>
        <p:nvCxnSpPr>
          <p:cNvPr id="6" name="Straight Arrow Connector 5"/>
          <p:cNvCxnSpPr/>
          <p:nvPr/>
        </p:nvCxnSpPr>
        <p:spPr>
          <a:xfrm>
            <a:off x="6705600" y="5029200"/>
            <a:ext cx="241300"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7073900" y="5029200"/>
            <a:ext cx="3289300" cy="0"/>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73900" y="4953000"/>
            <a:ext cx="0" cy="1524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0257553" y="4244370"/>
            <a:ext cx="1226131" cy="1569660"/>
          </a:xfrm>
          <a:prstGeom prst="rect">
            <a:avLst/>
          </a:prstGeom>
          <a:noFill/>
        </p:spPr>
        <p:txBody>
          <a:bodyPr wrap="square" rtlCol="0">
            <a:spAutoFit/>
          </a:bodyPr>
          <a:lstStyle/>
          <a:p>
            <a:pPr algn="r" rtl="1"/>
            <a:r>
              <a:rPr lang="he-IL" dirty="0">
                <a:solidFill>
                  <a:srgbClr val="FF0000"/>
                </a:solidFill>
                <a:latin typeface="David" panose="020E0502060401010101" pitchFamily="34" charset="-79"/>
                <a:cs typeface="David" panose="020E0502060401010101" pitchFamily="34" charset="-79"/>
              </a:rPr>
              <a:t>היציאה תקפה רק לזמן קצר</a:t>
            </a:r>
            <a:endParaRPr lang="en-US" dirty="0">
              <a:solidFill>
                <a:srgbClr val="FF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704766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rtl="1"/>
            <a:r>
              <a:rPr lang="he-IL" dirty="0">
                <a:latin typeface="David" panose="020E0502060401010101" pitchFamily="34" charset="-79"/>
                <a:cs typeface="David" panose="020E0502060401010101" pitchFamily="34" charset="-79"/>
              </a:rPr>
              <a:t>המרה למכונת </a:t>
            </a:r>
            <a:r>
              <a:rPr lang="en-US" dirty="0"/>
              <a:t>Moore</a:t>
            </a:r>
            <a:r>
              <a:rPr lang="he-IL" dirty="0"/>
              <a:t> </a:t>
            </a:r>
            <a:r>
              <a:rPr lang="he-IL" dirty="0">
                <a:latin typeface="David" panose="020E0502060401010101" pitchFamily="34" charset="-79"/>
                <a:cs typeface="David" panose="020E0502060401010101" pitchFamily="34" charset="-79"/>
              </a:rPr>
              <a:t>על ידי הוספת רגיסטר בכניסה</a:t>
            </a:r>
            <a:endParaRPr lang="en-US" dirty="0"/>
          </a:p>
        </p:txBody>
      </p:sp>
      <p:sp>
        <p:nvSpPr>
          <p:cNvPr id="9" name="Slide Number Placeholder 4"/>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DCFDB0DD-2EF4-4477-93C9-11D0CE929AF5}" type="slidenum">
              <a:rPr lang="ar-SA" altLang="en-US" sz="1400">
                <a:cs typeface="Arial" panose="020B0604020202020204" pitchFamily="34" charset="0"/>
              </a:rPr>
              <a:pPr/>
              <a:t>19</a:t>
            </a:fld>
            <a:endParaRPr lang="en-US" altLang="en-US" sz="1400">
              <a:cs typeface="Arial" panose="020B0604020202020204" pitchFamily="34" charset="0"/>
            </a:endParaRPr>
          </a:p>
        </p:txBody>
      </p:sp>
      <p:sp>
        <p:nvSpPr>
          <p:cNvPr id="2" name="Footer Placeholder 1"/>
          <p:cNvSpPr>
            <a:spLocks noGrp="1"/>
          </p:cNvSpPr>
          <p:nvPr>
            <p:ph type="ftr" sz="quarter" idx="3"/>
          </p:nvPr>
        </p:nvSpPr>
        <p:spPr/>
        <p:txBody>
          <a:bodyPr/>
          <a:lstStyle/>
          <a:p>
            <a:pPr>
              <a:defRPr/>
            </a:pPr>
            <a:r>
              <a:rPr lang="en-US"/>
              <a:t>Technion EE 044252 Spring 2018 Lecture 5</a:t>
            </a:r>
          </a:p>
        </p:txBody>
      </p:sp>
      <p:sp>
        <p:nvSpPr>
          <p:cNvPr id="22534" name="Rectangle 208"/>
          <p:cNvSpPr>
            <a:spLocks noChangeArrowheads="1"/>
          </p:cNvSpPr>
          <p:nvPr/>
        </p:nvSpPr>
        <p:spPr bwMode="auto">
          <a:xfrm>
            <a:off x="1524001" y="2013408"/>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graphicFrame>
        <p:nvGraphicFramePr>
          <p:cNvPr id="22530" name="Object 207"/>
          <p:cNvGraphicFramePr>
            <a:graphicFrameLocks noChangeAspect="1"/>
          </p:cNvGraphicFramePr>
          <p:nvPr>
            <p:extLst>
              <p:ext uri="{D42A27DB-BD31-4B8C-83A1-F6EECF244321}">
                <p14:modId xmlns:p14="http://schemas.microsoft.com/office/powerpoint/2010/main" val="3702633690"/>
              </p:ext>
            </p:extLst>
          </p:nvPr>
        </p:nvGraphicFramePr>
        <p:xfrm>
          <a:off x="4151343" y="2809164"/>
          <a:ext cx="7391400" cy="3429000"/>
        </p:xfrm>
        <a:graphic>
          <a:graphicData uri="http://schemas.openxmlformats.org/presentationml/2006/ole">
            <mc:AlternateContent xmlns:mc="http://schemas.openxmlformats.org/markup-compatibility/2006">
              <mc:Choice xmlns:v="urn:schemas-microsoft-com:vml" Requires="v">
                <p:oleObj spid="_x0000_s155688" r:id="rId3" imgW="9532620" imgH="4370832" progId="Unknown">
                  <p:embed/>
                </p:oleObj>
              </mc:Choice>
              <mc:Fallback>
                <p:oleObj r:id="rId3" imgW="9532620" imgH="4370832" progId="Unknown">
                  <p:embed/>
                  <p:pic>
                    <p:nvPicPr>
                      <p:cNvPr id="22530" name="Object 2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43" y="2809164"/>
                        <a:ext cx="73914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5" name="Rectangle 209"/>
          <p:cNvSpPr>
            <a:spLocks noChangeArrowheads="1"/>
          </p:cNvSpPr>
          <p:nvPr/>
        </p:nvSpPr>
        <p:spPr bwMode="auto">
          <a:xfrm>
            <a:off x="1524001" y="4413708"/>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graphicFrame>
        <p:nvGraphicFramePr>
          <p:cNvPr id="22531" name="Object 5"/>
          <p:cNvGraphicFramePr>
            <a:graphicFrameLocks noChangeAspect="1"/>
          </p:cNvGraphicFramePr>
          <p:nvPr>
            <p:extLst>
              <p:ext uri="{D42A27DB-BD31-4B8C-83A1-F6EECF244321}">
                <p14:modId xmlns:p14="http://schemas.microsoft.com/office/powerpoint/2010/main" val="3990567103"/>
              </p:ext>
            </p:extLst>
          </p:nvPr>
        </p:nvGraphicFramePr>
        <p:xfrm>
          <a:off x="152400" y="2434972"/>
          <a:ext cx="3849688" cy="1422400"/>
        </p:xfrm>
        <a:graphic>
          <a:graphicData uri="http://schemas.openxmlformats.org/presentationml/2006/ole">
            <mc:AlternateContent xmlns:mc="http://schemas.openxmlformats.org/markup-compatibility/2006">
              <mc:Choice xmlns:v="urn:schemas-microsoft-com:vml" Requires="v">
                <p:oleObj spid="_x0000_s155689" name="Visio" r:id="rId5" imgW="2790656" imgH="1047750" progId="Visio.Drawing.11">
                  <p:embed/>
                </p:oleObj>
              </mc:Choice>
              <mc:Fallback>
                <p:oleObj name="Visio" r:id="rId5" imgW="2790656" imgH="1047750" progId="Visio.Drawing.11">
                  <p:embed/>
                  <p:pic>
                    <p:nvPicPr>
                      <p:cNvPr id="22531" name="Object 5"/>
                      <p:cNvPicPr>
                        <a:picLocks noChangeAspect="1" noChangeArrowheads="1"/>
                      </p:cNvPicPr>
                      <p:nvPr/>
                    </p:nvPicPr>
                    <p:blipFill>
                      <a:blip r:embed="rId6"/>
                      <a:srcRect/>
                      <a:stretch>
                        <a:fillRect/>
                      </a:stretch>
                    </p:blipFill>
                    <p:spPr bwMode="auto">
                      <a:xfrm>
                        <a:off x="152400" y="2434972"/>
                        <a:ext cx="3849688"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49722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Agenda</a:t>
            </a:r>
          </a:p>
        </p:txBody>
      </p:sp>
      <p:sp>
        <p:nvSpPr>
          <p:cNvPr id="3" name="Content Placeholder 2"/>
          <p:cNvSpPr>
            <a:spLocks noGrp="1"/>
          </p:cNvSpPr>
          <p:nvPr>
            <p:ph idx="1"/>
          </p:nvPr>
        </p:nvSpPr>
        <p:spPr/>
        <p:txBody>
          <a:bodyPr>
            <a:normAutofit/>
          </a:bodyPr>
          <a:lstStyle/>
          <a:p>
            <a:pPr algn="l" rtl="0"/>
            <a:r>
              <a:rPr lang="en-US" dirty="0">
                <a:latin typeface="+mn-lt"/>
              </a:rPr>
              <a:t>Scan FF and its usage</a:t>
            </a:r>
          </a:p>
          <a:p>
            <a:pPr algn="l" rtl="0"/>
            <a:r>
              <a:rPr lang="en-US" dirty="0"/>
              <a:t>FSM: Mealy/Moore</a:t>
            </a:r>
          </a:p>
          <a:p>
            <a:pPr algn="l" rtl="0"/>
            <a:r>
              <a:rPr lang="en-US" dirty="0"/>
              <a:t>FSM: Minimization</a:t>
            </a:r>
          </a:p>
          <a:p>
            <a:pPr algn="l" rtl="0"/>
            <a:r>
              <a:rPr lang="en-US" dirty="0">
                <a:latin typeface="+mn-lt"/>
              </a:rPr>
              <a:t>Timing </a:t>
            </a:r>
            <a:r>
              <a:rPr lang="en-US" dirty="0"/>
              <a:t>with a non-zero clock skew</a:t>
            </a:r>
            <a:endParaRPr lang="en-US" dirty="0">
              <a:latin typeface="+mn-lt"/>
            </a:endParaRPr>
          </a:p>
          <a:p>
            <a:pPr algn="l" rtl="0"/>
            <a:r>
              <a:rPr lang="en-US" dirty="0">
                <a:latin typeface="+mn-lt"/>
              </a:rPr>
              <a:t>Communication: serial, buses, async</a:t>
            </a:r>
          </a:p>
          <a:p>
            <a:pPr algn="l" rtl="0"/>
            <a:r>
              <a:rPr lang="en-US" dirty="0"/>
              <a:t>Performance measurement: Throughput, Latency </a:t>
            </a:r>
          </a:p>
          <a:p>
            <a:pPr algn="l" rtl="0"/>
            <a:r>
              <a:rPr lang="en-US" dirty="0">
                <a:latin typeface="+mn-lt"/>
              </a:rPr>
              <a:t>Multi</a:t>
            </a:r>
            <a:r>
              <a:rPr lang="en-US" dirty="0"/>
              <a:t>-Cycle RISC-V: micro-code</a:t>
            </a:r>
            <a:endParaRPr lang="en-US" dirty="0">
              <a:latin typeface="+mn-lt"/>
            </a:endParaRPr>
          </a:p>
          <a:p>
            <a:pPr algn="l" rtl="0"/>
            <a:endParaRPr lang="en-US" dirty="0">
              <a:latin typeface="+mn-lt"/>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2</a:t>
            </a:fld>
            <a:endParaRPr lang="en-US">
              <a:solidFill>
                <a:prstClr val="black">
                  <a:tint val="75000"/>
                </a:prstClr>
              </a:solidFill>
            </a:endParaRPr>
          </a:p>
        </p:txBody>
      </p:sp>
      <p:sp>
        <p:nvSpPr>
          <p:cNvPr id="5" name="Footer Placeholder 4"/>
          <p:cNvSpPr>
            <a:spLocks noGrp="1"/>
          </p:cNvSpPr>
          <p:nvPr>
            <p:ph type="ftr" sz="quarter" idx="4294967295"/>
          </p:nvPr>
        </p:nvSpPr>
        <p:spPr>
          <a:xfrm>
            <a:off x="4165600" y="6614160"/>
            <a:ext cx="3860800" cy="213998"/>
          </a:xfrm>
          <a:prstGeom prst="rect">
            <a:avLst/>
          </a:prstGeom>
        </p:spPr>
        <p:txBody>
          <a:bodyPr/>
          <a:lstStyle/>
          <a:p>
            <a:r>
              <a:rPr lang="en-US">
                <a:solidFill>
                  <a:prstClr val="black">
                    <a:tint val="75000"/>
                  </a:prstClr>
                </a:solidFill>
              </a:rPr>
              <a:t>Technion EE 044252 Spring 2018 Lecture 8</a:t>
            </a:r>
            <a:endParaRPr lang="en-US" dirty="0">
              <a:solidFill>
                <a:prstClr val="black">
                  <a:tint val="75000"/>
                </a:prstClr>
              </a:solidFill>
            </a:endParaRPr>
          </a:p>
        </p:txBody>
      </p:sp>
    </p:spTree>
    <p:extLst>
      <p:ext uri="{BB962C8B-B14F-4D97-AF65-F5344CB8AC3E}">
        <p14:creationId xmlns:p14="http://schemas.microsoft.com/office/powerpoint/2010/main" val="1545036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lstStyle/>
          <a:p>
            <a:r>
              <a:rPr lang="en-US" sz="9600" dirty="0"/>
              <a:t>FSM: Minimization</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a:t>Technion EE 044252 Spring 2018 Lecture 8</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20</a:t>
            </a:fld>
            <a:endParaRPr lang="en-US" altLang="en-US"/>
          </a:p>
        </p:txBody>
      </p:sp>
    </p:spTree>
    <p:extLst>
      <p:ext uri="{BB962C8B-B14F-4D97-AF65-F5344CB8AC3E}">
        <p14:creationId xmlns:p14="http://schemas.microsoft.com/office/powerpoint/2010/main" val="14971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4"/>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F11A4D44-A430-4E1A-B239-6E8FFD84A7C9}" type="slidenum">
              <a:rPr lang="ar-SA" altLang="en-US" sz="1400">
                <a:cs typeface="Arial" panose="020B0604020202020204" pitchFamily="34" charset="0"/>
              </a:rPr>
              <a:pPr/>
              <a:t>21</a:t>
            </a:fld>
            <a:endParaRPr lang="en-US" altLang="en-US" sz="1400">
              <a:cs typeface="Arial" panose="020B0604020202020204" pitchFamily="34" charset="0"/>
            </a:endParaRPr>
          </a:p>
        </p:txBody>
      </p:sp>
      <p:sp>
        <p:nvSpPr>
          <p:cNvPr id="13316" name="Rectangle 428"/>
          <p:cNvSpPr>
            <a:spLocks noChangeArrowheads="1"/>
          </p:cNvSpPr>
          <p:nvPr/>
        </p:nvSpPr>
        <p:spPr bwMode="auto">
          <a:xfrm>
            <a:off x="7716838" y="838201"/>
            <a:ext cx="2647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r" rtl="1" eaLnBrk="1" hangingPunct="1">
              <a:spcBef>
                <a:spcPct val="0"/>
              </a:spcBef>
              <a:buFontTx/>
              <a:buNone/>
            </a:pPr>
            <a:r>
              <a:rPr lang="he-IL" altLang="en-US" sz="2000" dirty="0">
                <a:latin typeface="Arial" panose="020B0604020202020204" pitchFamily="34" charset="0"/>
                <a:cs typeface="Arial" panose="020B0604020202020204" pitchFamily="34" charset="0"/>
              </a:rPr>
              <a:t>דוגמה נוספת- מכונה</a:t>
            </a:r>
            <a:r>
              <a:rPr lang="he-IL" altLang="en-US" sz="2000" i="1" dirty="0">
                <a:latin typeface="Times New Roman" panose="02020603050405020304" pitchFamily="18" charset="0"/>
              </a:rPr>
              <a:t> </a:t>
            </a:r>
            <a:r>
              <a:rPr lang="en-US" altLang="en-US" sz="2000" i="1" dirty="0">
                <a:latin typeface="Times New Roman" panose="02020603050405020304" pitchFamily="18" charset="0"/>
              </a:rPr>
              <a:t>M2</a:t>
            </a:r>
            <a:r>
              <a:rPr lang="he-IL" altLang="en-US" sz="2000" dirty="0">
                <a:latin typeface="Arial" panose="020B0604020202020204" pitchFamily="34" charset="0"/>
                <a:cs typeface="Arial" panose="020B0604020202020204" pitchFamily="34" charset="0"/>
              </a:rPr>
              <a:t>:</a:t>
            </a:r>
          </a:p>
        </p:txBody>
      </p:sp>
      <p:graphicFrame>
        <p:nvGraphicFramePr>
          <p:cNvPr id="388642" name="Group 546"/>
          <p:cNvGraphicFramePr>
            <a:graphicFrameLocks noGrp="1"/>
          </p:cNvGraphicFramePr>
          <p:nvPr>
            <p:ph/>
          </p:nvPr>
        </p:nvGraphicFramePr>
        <p:xfrm>
          <a:off x="1600201" y="1719264"/>
          <a:ext cx="3305175" cy="4681539"/>
        </p:xfrm>
        <a:graphic>
          <a:graphicData uri="http://schemas.openxmlformats.org/drawingml/2006/table">
            <a:tbl>
              <a:tblPr/>
              <a:tblGrid>
                <a:gridCol w="1101725">
                  <a:extLst>
                    <a:ext uri="{9D8B030D-6E8A-4147-A177-3AD203B41FA5}">
                      <a16:colId xmlns:a16="http://schemas.microsoft.com/office/drawing/2014/main" val="20000"/>
                    </a:ext>
                  </a:extLst>
                </a:gridCol>
                <a:gridCol w="1101725">
                  <a:extLst>
                    <a:ext uri="{9D8B030D-6E8A-4147-A177-3AD203B41FA5}">
                      <a16:colId xmlns:a16="http://schemas.microsoft.com/office/drawing/2014/main" val="20001"/>
                    </a:ext>
                  </a:extLst>
                </a:gridCol>
                <a:gridCol w="1101725">
                  <a:extLst>
                    <a:ext uri="{9D8B030D-6E8A-4147-A177-3AD203B41FA5}">
                      <a16:colId xmlns:a16="http://schemas.microsoft.com/office/drawing/2014/main" val="20002"/>
                    </a:ext>
                  </a:extLst>
                </a:gridCol>
              </a:tblGrid>
              <a:tr h="520700">
                <a:tc rowSpan="2">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PS</a:t>
                      </a:r>
                      <a:r>
                        <a:rPr kumimoji="0" lang="he-IL" sz="2000" b="0" i="1" u="none" strike="noStrike" cap="none" normalizeH="0" baseline="0">
                          <a:ln>
                            <a:noFill/>
                          </a:ln>
                          <a:solidFill>
                            <a:schemeClr val="tx1"/>
                          </a:solidFill>
                          <a:effectLst/>
                          <a:latin typeface="Times New Roman" pitchFamily="18" charset="0"/>
                          <a:cs typeface="Times New Roman" pitchFamily="18" charset="0"/>
                        </a:rPr>
                        <a:t> </a:t>
                      </a:r>
                      <a:endParaRPr kumimoji="0" lang="en-US" sz="2000" b="0" i="1" u="none" strike="noStrike" cap="none" normalizeH="0" baseline="0">
                        <a:ln>
                          <a:noFill/>
                        </a:ln>
                        <a:solidFill>
                          <a:schemeClr val="tx1"/>
                        </a:solidFill>
                        <a:effectLst/>
                        <a:latin typeface="Times New Roman" pitchFamily="18" charset="0"/>
                        <a:cs typeface="Times New Roman" pitchFamily="18" charset="0"/>
                      </a:endParaRPr>
                    </a:p>
                  </a:txBody>
                  <a:tcPr anchor="b"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NS,    z</a:t>
                      </a:r>
                    </a:p>
                  </a:txBody>
                  <a:tcPr anchor="ctr"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519113">
                <a:tc vMerge="1">
                  <a:txBody>
                    <a:bodyPr/>
                    <a:lstStyle/>
                    <a:p>
                      <a:endParaRPr lang="en-US"/>
                    </a:p>
                  </a:txBody>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000" b="0" i="1" u="none" strike="noStrike" cap="none" normalizeH="0" baseline="0">
                          <a:ln>
                            <a:noFill/>
                          </a:ln>
                          <a:solidFill>
                            <a:schemeClr val="tx1"/>
                          </a:solidFill>
                          <a:effectLst/>
                          <a:latin typeface="Times New Roman" pitchFamily="18" charset="0"/>
                          <a:cs typeface="Times New Roman" pitchFamily="18" charset="0"/>
                        </a:rPr>
                        <a:t> </a:t>
                      </a:r>
                      <a:r>
                        <a:rPr kumimoji="0" lang="en-US" sz="2000" b="0" i="1" u="none" strike="noStrike" cap="none" normalizeH="0" baseline="0">
                          <a:ln>
                            <a:noFill/>
                          </a:ln>
                          <a:solidFill>
                            <a:schemeClr val="tx1"/>
                          </a:solidFill>
                          <a:effectLst/>
                          <a:latin typeface="Times New Roman" pitchFamily="18" charset="0"/>
                          <a:cs typeface="Times New Roman" pitchFamily="18" charset="0"/>
                        </a:rPr>
                        <a:t>x=0</a:t>
                      </a:r>
                      <a:r>
                        <a:rPr kumimoji="0" lang="he-IL" sz="2000" b="0" i="1" u="none" strike="noStrike" cap="none" normalizeH="0" baseline="0">
                          <a:ln>
                            <a:noFill/>
                          </a:ln>
                          <a:solidFill>
                            <a:schemeClr val="tx1"/>
                          </a:solidFill>
                          <a:effectLst/>
                          <a:latin typeface="Times New Roman" pitchFamily="18" charset="0"/>
                          <a:cs typeface="Times New Roman" pitchFamily="18" charset="0"/>
                        </a:rPr>
                        <a:t> </a:t>
                      </a:r>
                      <a:endParaRPr kumimoji="0" lang="en-US" sz="2000" b="0" i="1"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x=1</a:t>
                      </a:r>
                      <a:r>
                        <a:rPr kumimoji="0" lang="he-IL" sz="2000" b="0" i="1" u="none" strike="noStrike" cap="none" normalizeH="0" baseline="0">
                          <a:ln>
                            <a:noFill/>
                          </a:ln>
                          <a:solidFill>
                            <a:schemeClr val="tx1"/>
                          </a:solidFill>
                          <a:effectLst/>
                          <a:latin typeface="Times New Roman" pitchFamily="18" charset="0"/>
                          <a:cs typeface="Times New Roman" pitchFamily="18" charset="0"/>
                        </a:rPr>
                        <a:t> </a:t>
                      </a:r>
                      <a:endParaRPr kumimoji="0" lang="en-US" sz="2000" b="0" i="1"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A</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E,0</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C,0</a:t>
                      </a:r>
                    </a:p>
                  </a:txBody>
                  <a:tcPr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B</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C,0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A,0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1911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C</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B,0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G,0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D</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G,0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A,0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E</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F,1</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B,0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1911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F</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E,0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D,0</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G</a:t>
                      </a:r>
                    </a:p>
                  </a:txBody>
                  <a:tcPr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D,0</a:t>
                      </a:r>
                    </a:p>
                  </a:txBody>
                  <a:tcPr anchor="ct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G,0</a:t>
                      </a: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3314" name="Object 547"/>
          <p:cNvGraphicFramePr>
            <a:graphicFrameLocks noChangeAspect="1"/>
          </p:cNvGraphicFramePr>
          <p:nvPr/>
        </p:nvGraphicFramePr>
        <p:xfrm>
          <a:off x="5257800" y="1624014"/>
          <a:ext cx="4876800" cy="4624387"/>
        </p:xfrm>
        <a:graphic>
          <a:graphicData uri="http://schemas.openxmlformats.org/presentationml/2006/ole">
            <mc:AlternateContent xmlns:mc="http://schemas.openxmlformats.org/markup-compatibility/2006">
              <mc:Choice xmlns:v="urn:schemas-microsoft-com:vml" Requires="v">
                <p:oleObj spid="_x0000_s158741" r:id="rId4" imgW="5533644" imgH="5990844" progId="Unknown">
                  <p:embed/>
                </p:oleObj>
              </mc:Choice>
              <mc:Fallback>
                <p:oleObj r:id="rId4" imgW="5533644" imgH="5990844" progId="Unknown">
                  <p:embed/>
                  <p:pic>
                    <p:nvPicPr>
                      <p:cNvPr id="13314" name="Object 5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1624014"/>
                        <a:ext cx="4876800" cy="4624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Technion EE 044252 Spring 2018 Lecture 7</a:t>
            </a:r>
          </a:p>
        </p:txBody>
      </p:sp>
    </p:spTree>
    <p:extLst>
      <p:ext uri="{BB962C8B-B14F-4D97-AF65-F5344CB8AC3E}">
        <p14:creationId xmlns:p14="http://schemas.microsoft.com/office/powerpoint/2010/main" val="20402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FFCE239F-9C17-4C81-8CDD-286FF7E4CA28}" type="slidenum">
              <a:rPr lang="ar-SA" altLang="en-US" sz="1400">
                <a:cs typeface="Arial" panose="020B0604020202020204" pitchFamily="34" charset="0"/>
              </a:rPr>
              <a:pPr/>
              <a:t>22</a:t>
            </a:fld>
            <a:endParaRPr lang="en-US" altLang="en-US" sz="1400">
              <a:cs typeface="Arial" panose="020B0604020202020204" pitchFamily="34" charset="0"/>
            </a:endParaRPr>
          </a:p>
        </p:txBody>
      </p:sp>
      <p:sp>
        <p:nvSpPr>
          <p:cNvPr id="14345" name="Rectangle 239"/>
          <p:cNvSpPr>
            <a:spLocks noChangeArrowheads="1"/>
          </p:cNvSpPr>
          <p:nvPr/>
        </p:nvSpPr>
        <p:spPr bwMode="auto">
          <a:xfrm>
            <a:off x="2549525" y="914401"/>
            <a:ext cx="792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FontTx/>
              <a:buNone/>
            </a:pPr>
            <a:r>
              <a:rPr lang="he-IL" altLang="en-US" sz="2000">
                <a:latin typeface="Arial" panose="020B0604020202020204" pitchFamily="34" charset="0"/>
                <a:cs typeface="Arial" panose="020B0604020202020204" pitchFamily="34" charset="0"/>
              </a:rPr>
              <a:t>סדרת חלוקות השקילות היא (בכל שלב מצויינת סדרת הפרדה בין שתי מחלקות):</a:t>
            </a:r>
          </a:p>
        </p:txBody>
      </p:sp>
      <p:grpSp>
        <p:nvGrpSpPr>
          <p:cNvPr id="14346" name="Group 256"/>
          <p:cNvGrpSpPr>
            <a:grpSpLocks/>
          </p:cNvGrpSpPr>
          <p:nvPr/>
        </p:nvGrpSpPr>
        <p:grpSpPr bwMode="auto">
          <a:xfrm>
            <a:off x="2514600" y="1600200"/>
            <a:ext cx="3352800" cy="2820988"/>
            <a:chOff x="1488" y="912"/>
            <a:chExt cx="2112" cy="1633"/>
          </a:xfrm>
        </p:grpSpPr>
        <p:graphicFrame>
          <p:nvGraphicFramePr>
            <p:cNvPr id="14338" name="Object 244"/>
            <p:cNvGraphicFramePr>
              <a:graphicFrameLocks noChangeAspect="1"/>
            </p:cNvGraphicFramePr>
            <p:nvPr/>
          </p:nvGraphicFramePr>
          <p:xfrm>
            <a:off x="1536" y="912"/>
            <a:ext cx="1367" cy="234"/>
          </p:xfrm>
          <a:graphic>
            <a:graphicData uri="http://schemas.openxmlformats.org/presentationml/2006/ole">
              <mc:AlternateContent xmlns:mc="http://schemas.openxmlformats.org/markup-compatibility/2006">
                <mc:Choice xmlns:v="urn:schemas-microsoft-com:vml" Requires="v">
                  <p:oleObj spid="_x0000_s159860" name="Equation" r:id="rId4" imgW="1143000" imgH="228600" progId="Equation.3">
                    <p:embed/>
                  </p:oleObj>
                </mc:Choice>
                <mc:Fallback>
                  <p:oleObj name="Equation" r:id="rId4" imgW="1143000" imgH="228600" progId="Equation.3">
                    <p:embed/>
                    <p:pic>
                      <p:nvPicPr>
                        <p:cNvPr id="14338" name="Object 2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912"/>
                          <a:ext cx="1367"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243"/>
            <p:cNvGraphicFramePr>
              <a:graphicFrameLocks noChangeAspect="1"/>
            </p:cNvGraphicFramePr>
            <p:nvPr/>
          </p:nvGraphicFramePr>
          <p:xfrm>
            <a:off x="1536" y="1152"/>
            <a:ext cx="1615" cy="249"/>
          </p:xfrm>
          <a:graphic>
            <a:graphicData uri="http://schemas.openxmlformats.org/presentationml/2006/ole">
              <mc:AlternateContent xmlns:mc="http://schemas.openxmlformats.org/markup-compatibility/2006">
                <mc:Choice xmlns:v="urn:schemas-microsoft-com:vml" Requires="v">
                  <p:oleObj spid="_x0000_s159861" name="Equation" r:id="rId6" imgW="1320227" imgH="241195" progId="Equation.3">
                    <p:embed/>
                  </p:oleObj>
                </mc:Choice>
                <mc:Fallback>
                  <p:oleObj name="Equation" r:id="rId6" imgW="1320227" imgH="241195" progId="Equation.3">
                    <p:embed/>
                    <p:pic>
                      <p:nvPicPr>
                        <p:cNvPr id="14339" name="Object 2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1152"/>
                          <a:ext cx="1615"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242"/>
            <p:cNvGraphicFramePr>
              <a:graphicFrameLocks noChangeAspect="1"/>
            </p:cNvGraphicFramePr>
            <p:nvPr/>
          </p:nvGraphicFramePr>
          <p:xfrm>
            <a:off x="1536" y="1440"/>
            <a:ext cx="1801" cy="272"/>
          </p:xfrm>
          <a:graphic>
            <a:graphicData uri="http://schemas.openxmlformats.org/presentationml/2006/ole">
              <mc:AlternateContent xmlns:mc="http://schemas.openxmlformats.org/markup-compatibility/2006">
                <mc:Choice xmlns:v="urn:schemas-microsoft-com:vml" Requires="v">
                  <p:oleObj spid="_x0000_s159862" name="Equation" r:id="rId8" imgW="1511300" imgH="266700" progId="Equation.3">
                    <p:embed/>
                  </p:oleObj>
                </mc:Choice>
                <mc:Fallback>
                  <p:oleObj name="Equation" r:id="rId8" imgW="1511300" imgH="266700" progId="Equation.3">
                    <p:embed/>
                    <p:pic>
                      <p:nvPicPr>
                        <p:cNvPr id="14340" name="Object 2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1440"/>
                          <a:ext cx="180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241"/>
            <p:cNvGraphicFramePr>
              <a:graphicFrameLocks noChangeAspect="1"/>
            </p:cNvGraphicFramePr>
            <p:nvPr/>
          </p:nvGraphicFramePr>
          <p:xfrm>
            <a:off x="1488" y="1728"/>
            <a:ext cx="1864" cy="272"/>
          </p:xfrm>
          <a:graphic>
            <a:graphicData uri="http://schemas.openxmlformats.org/presentationml/2006/ole">
              <mc:AlternateContent xmlns:mc="http://schemas.openxmlformats.org/markup-compatibility/2006">
                <mc:Choice xmlns:v="urn:schemas-microsoft-com:vml" Requires="v">
                  <p:oleObj spid="_x0000_s159863" name="Equation" r:id="rId10" imgW="1511300" imgH="254000" progId="Equation.3">
                    <p:embed/>
                  </p:oleObj>
                </mc:Choice>
                <mc:Fallback>
                  <p:oleObj name="Equation" r:id="rId10" imgW="1511300" imgH="254000" progId="Equation.3">
                    <p:embed/>
                    <p:pic>
                      <p:nvPicPr>
                        <p:cNvPr id="14341" name="Object 2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88" y="1728"/>
                          <a:ext cx="1864"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240"/>
            <p:cNvGraphicFramePr>
              <a:graphicFrameLocks noChangeAspect="1"/>
            </p:cNvGraphicFramePr>
            <p:nvPr/>
          </p:nvGraphicFramePr>
          <p:xfrm>
            <a:off x="1488" y="2016"/>
            <a:ext cx="2112" cy="257"/>
          </p:xfrm>
          <a:graphic>
            <a:graphicData uri="http://schemas.openxmlformats.org/presentationml/2006/ole">
              <mc:AlternateContent xmlns:mc="http://schemas.openxmlformats.org/markup-compatibility/2006">
                <mc:Choice xmlns:v="urn:schemas-microsoft-com:vml" Requires="v">
                  <p:oleObj spid="_x0000_s159864" name="Equation" r:id="rId12" imgW="1676400" imgH="241300" progId="Equation.3">
                    <p:embed/>
                  </p:oleObj>
                </mc:Choice>
                <mc:Fallback>
                  <p:oleObj name="Equation" r:id="rId12" imgW="1676400" imgH="241300" progId="Equation.3">
                    <p:embed/>
                    <p:pic>
                      <p:nvPicPr>
                        <p:cNvPr id="14342" name="Object 2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8" y="2016"/>
                          <a:ext cx="2112"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3" name="Object 253"/>
            <p:cNvGraphicFramePr>
              <a:graphicFrameLocks noChangeAspect="1"/>
            </p:cNvGraphicFramePr>
            <p:nvPr/>
          </p:nvGraphicFramePr>
          <p:xfrm>
            <a:off x="1488" y="2304"/>
            <a:ext cx="1584" cy="241"/>
          </p:xfrm>
          <a:graphic>
            <a:graphicData uri="http://schemas.openxmlformats.org/presentationml/2006/ole">
              <mc:AlternateContent xmlns:mc="http://schemas.openxmlformats.org/markup-compatibility/2006">
                <mc:Choice xmlns:v="urn:schemas-microsoft-com:vml" Requires="v">
                  <p:oleObj spid="_x0000_s159865" name="Equation" r:id="rId14" imgW="1625600" imgH="228600" progId="Equation.3">
                    <p:embed/>
                  </p:oleObj>
                </mc:Choice>
                <mc:Fallback>
                  <p:oleObj name="Equation" r:id="rId14" imgW="1625600" imgH="228600" progId="Equation.3">
                    <p:embed/>
                    <p:pic>
                      <p:nvPicPr>
                        <p:cNvPr id="14343" name="Object 2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88" y="2304"/>
                          <a:ext cx="1584"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23222" name="Group 310"/>
          <p:cNvGraphicFramePr>
            <a:graphicFrameLocks noGrp="1"/>
          </p:cNvGraphicFramePr>
          <p:nvPr>
            <p:ph/>
          </p:nvPr>
        </p:nvGraphicFramePr>
        <p:xfrm>
          <a:off x="6934201" y="1600201"/>
          <a:ext cx="3305175" cy="4681539"/>
        </p:xfrm>
        <a:graphic>
          <a:graphicData uri="http://schemas.openxmlformats.org/drawingml/2006/table">
            <a:tbl>
              <a:tblPr/>
              <a:tblGrid>
                <a:gridCol w="1101725">
                  <a:extLst>
                    <a:ext uri="{9D8B030D-6E8A-4147-A177-3AD203B41FA5}">
                      <a16:colId xmlns:a16="http://schemas.microsoft.com/office/drawing/2014/main" val="20000"/>
                    </a:ext>
                  </a:extLst>
                </a:gridCol>
                <a:gridCol w="1101725">
                  <a:extLst>
                    <a:ext uri="{9D8B030D-6E8A-4147-A177-3AD203B41FA5}">
                      <a16:colId xmlns:a16="http://schemas.microsoft.com/office/drawing/2014/main" val="20001"/>
                    </a:ext>
                  </a:extLst>
                </a:gridCol>
                <a:gridCol w="1101725">
                  <a:extLst>
                    <a:ext uri="{9D8B030D-6E8A-4147-A177-3AD203B41FA5}">
                      <a16:colId xmlns:a16="http://schemas.microsoft.com/office/drawing/2014/main" val="20002"/>
                    </a:ext>
                  </a:extLst>
                </a:gridCol>
              </a:tblGrid>
              <a:tr h="520700">
                <a:tc rowSpan="2">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PS</a:t>
                      </a:r>
                      <a:r>
                        <a:rPr kumimoji="0" lang="he-IL" sz="2000" b="0" i="0" u="none" strike="noStrike" cap="none" normalizeH="0" baseline="0">
                          <a:ln>
                            <a:noFill/>
                          </a:ln>
                          <a:solidFill>
                            <a:schemeClr val="tx1"/>
                          </a:solidFill>
                          <a:effectLst/>
                          <a:latin typeface="Times New Roman" pitchFamily="18" charset="0"/>
                          <a:cs typeface="Times New Roman" pitchFamily="18" charset="0"/>
                        </a:rPr>
                        <a:t> </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7FFE8"/>
                    </a:solidFill>
                  </a:tcPr>
                </a:tc>
                <a:tc gridSpan="2">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1" u="none" strike="noStrike" cap="none" normalizeH="0" baseline="0">
                          <a:ln>
                            <a:noFill/>
                          </a:ln>
                          <a:solidFill>
                            <a:schemeClr val="tx1"/>
                          </a:solidFill>
                          <a:effectLst/>
                          <a:latin typeface="Times New Roman" pitchFamily="18" charset="0"/>
                          <a:cs typeface="Times New Roman" pitchFamily="18" charset="0"/>
                        </a:rPr>
                        <a:t>NS,    z</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A7FFE8"/>
                    </a:solidFill>
                  </a:tcPr>
                </a:tc>
                <a:tc hMerge="1">
                  <a:txBody>
                    <a:bodyPr/>
                    <a:lstStyle/>
                    <a:p>
                      <a:endParaRPr lang="en-US"/>
                    </a:p>
                  </a:txBody>
                  <a:tcPr/>
                </a:tc>
                <a:extLst>
                  <a:ext uri="{0D108BD9-81ED-4DB2-BD59-A6C34878D82A}">
                    <a16:rowId xmlns:a16="http://schemas.microsoft.com/office/drawing/2014/main" val="10000"/>
                  </a:ext>
                </a:extLst>
              </a:tr>
              <a:tr h="519113">
                <a:tc vMerge="1">
                  <a:txBody>
                    <a:bodyPr/>
                    <a:lstStyle/>
                    <a:p>
                      <a:endParaRPr lang="en-US"/>
                    </a:p>
                  </a:txBody>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000" b="0" i="0" u="none" strike="noStrike" cap="none" normalizeH="0" baseline="0">
                          <a:ln>
                            <a:noFill/>
                          </a:ln>
                          <a:solidFill>
                            <a:schemeClr val="tx1"/>
                          </a:solidFill>
                          <a:effectLst/>
                          <a:latin typeface="Times New Roman" pitchFamily="18" charset="0"/>
                          <a:cs typeface="Times New Roman" pitchFamily="18" charset="0"/>
                        </a:rPr>
                        <a:t> </a:t>
                      </a:r>
                      <a:r>
                        <a:rPr kumimoji="0" lang="en-US" sz="2000" b="0" i="0" u="none" strike="noStrike" cap="none" normalizeH="0" baseline="0">
                          <a:ln>
                            <a:noFill/>
                          </a:ln>
                          <a:solidFill>
                            <a:schemeClr val="tx1"/>
                          </a:solidFill>
                          <a:effectLst/>
                          <a:latin typeface="Times New Roman" pitchFamily="18" charset="0"/>
                          <a:cs typeface="Times New Roman" pitchFamily="18" charset="0"/>
                        </a:rPr>
                        <a:t>x=0</a:t>
                      </a:r>
                      <a:r>
                        <a:rPr kumimoji="0" lang="he-IL" sz="2000" b="0" i="0" u="none" strike="noStrike" cap="none" normalizeH="0" baseline="0">
                          <a:ln>
                            <a:noFill/>
                          </a:ln>
                          <a:solidFill>
                            <a:schemeClr val="tx1"/>
                          </a:solidFill>
                          <a:effectLst/>
                          <a:latin typeface="Times New Roman" pitchFamily="18" charset="0"/>
                          <a:cs typeface="Times New Roman" pitchFamily="18" charset="0"/>
                        </a:rPr>
                        <a:t> </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x=1</a:t>
                      </a:r>
                      <a:r>
                        <a:rPr kumimoji="0" lang="he-IL" sz="2000" b="0" i="0" u="none" strike="noStrike" cap="none" normalizeH="0" baseline="0">
                          <a:ln>
                            <a:noFill/>
                          </a:ln>
                          <a:solidFill>
                            <a:schemeClr val="tx1"/>
                          </a:solidFill>
                          <a:effectLst/>
                          <a:latin typeface="Times New Roman" pitchFamily="18" charset="0"/>
                          <a:cs typeface="Times New Roman" pitchFamily="18" charset="0"/>
                        </a:rPr>
                        <a:t> </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A7FFE8"/>
                    </a:solidFill>
                  </a:tcPr>
                </a:tc>
                <a:extLst>
                  <a:ext uri="{0D108BD9-81ED-4DB2-BD59-A6C34878D82A}">
                    <a16:rowId xmlns:a16="http://schemas.microsoft.com/office/drawing/2014/main" val="10001"/>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E,0</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C,0</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A7FFE8"/>
                    </a:solidFill>
                  </a:tcPr>
                </a:tc>
                <a:extLst>
                  <a:ext uri="{0D108BD9-81ED-4DB2-BD59-A6C34878D82A}">
                    <a16:rowId xmlns:a16="http://schemas.microsoft.com/office/drawing/2014/main" val="10002"/>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A,0</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extLst>
                  <a:ext uri="{0D108BD9-81ED-4DB2-BD59-A6C34878D82A}">
                    <a16:rowId xmlns:a16="http://schemas.microsoft.com/office/drawing/2014/main" val="10003"/>
                  </a:ext>
                </a:extLst>
              </a:tr>
              <a:tr h="51911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G,0</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extLst>
                  <a:ext uri="{0D108BD9-81ED-4DB2-BD59-A6C34878D82A}">
                    <a16:rowId xmlns:a16="http://schemas.microsoft.com/office/drawing/2014/main" val="10004"/>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G,0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A,0</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extLst>
                  <a:ext uri="{0D108BD9-81ED-4DB2-BD59-A6C34878D82A}">
                    <a16:rowId xmlns:a16="http://schemas.microsoft.com/office/drawing/2014/main" val="10005"/>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F,1</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B,0</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extLst>
                  <a:ext uri="{0D108BD9-81ED-4DB2-BD59-A6C34878D82A}">
                    <a16:rowId xmlns:a16="http://schemas.microsoft.com/office/drawing/2014/main" val="10006"/>
                  </a:ext>
                </a:extLst>
              </a:tr>
              <a:tr h="519113">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E,0</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D,0</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A7FFE8"/>
                    </a:solidFill>
                  </a:tcPr>
                </a:tc>
                <a:extLst>
                  <a:ext uri="{0D108BD9-81ED-4DB2-BD59-A6C34878D82A}">
                    <a16:rowId xmlns:a16="http://schemas.microsoft.com/office/drawing/2014/main" val="10007"/>
                  </a:ext>
                </a:extLst>
              </a:tr>
              <a:tr h="520700">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D,0</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A7FFE8"/>
                    </a:solid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G,0</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A7FFE8"/>
                    </a:solidFill>
                  </a:tcPr>
                </a:tc>
                <a:extLst>
                  <a:ext uri="{0D108BD9-81ED-4DB2-BD59-A6C34878D82A}">
                    <a16:rowId xmlns:a16="http://schemas.microsoft.com/office/drawing/2014/main" val="10008"/>
                  </a:ext>
                </a:extLst>
              </a:tr>
            </a:tbl>
          </a:graphicData>
        </a:graphic>
      </p:graphicFrame>
      <p:sp>
        <p:nvSpPr>
          <p:cNvPr id="2" name="Footer Placeholder 1"/>
          <p:cNvSpPr>
            <a:spLocks noGrp="1"/>
          </p:cNvSpPr>
          <p:nvPr>
            <p:ph type="ftr" sz="quarter" idx="11"/>
          </p:nvPr>
        </p:nvSpPr>
        <p:spPr/>
        <p:txBody>
          <a:bodyPr/>
          <a:lstStyle/>
          <a:p>
            <a:pPr>
              <a:defRPr/>
            </a:pPr>
            <a:r>
              <a:rPr lang="en-US"/>
              <a:t>Technion EE 044252 Spring 2018 Lecture 7</a:t>
            </a:r>
          </a:p>
        </p:txBody>
      </p:sp>
    </p:spTree>
    <p:extLst>
      <p:ext uri="{BB962C8B-B14F-4D97-AF65-F5344CB8AC3E}">
        <p14:creationId xmlns:p14="http://schemas.microsoft.com/office/powerpoint/2010/main" val="525046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lstStyle/>
          <a:p>
            <a:r>
              <a:rPr lang="en-US" sz="9600" dirty="0"/>
              <a:t>Timing with a non-zero clock skew</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a:t>Technion EE 044252 Spring 2018 Lecture 8</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23</a:t>
            </a:fld>
            <a:endParaRPr lang="en-US" altLang="en-US"/>
          </a:p>
        </p:txBody>
      </p:sp>
    </p:spTree>
    <p:extLst>
      <p:ext uri="{BB962C8B-B14F-4D97-AF65-F5344CB8AC3E}">
        <p14:creationId xmlns:p14="http://schemas.microsoft.com/office/powerpoint/2010/main" val="3769033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defRPr/>
            </a:pPr>
            <a:r>
              <a:rPr lang="en-US" sz="1000">
                <a:latin typeface="+mn-lt"/>
              </a:rPr>
              <a:t>Technion EE 044252 Spring 2018 Lecture 6</a:t>
            </a:r>
            <a:endParaRPr lang="en-US"/>
          </a:p>
        </p:txBody>
      </p:sp>
      <p:sp>
        <p:nvSpPr>
          <p:cNvPr id="825346" name="Text Box 2"/>
          <p:cNvSpPr txBox="1">
            <a:spLocks noChangeArrowheads="1"/>
          </p:cNvSpPr>
          <p:nvPr/>
        </p:nvSpPr>
        <p:spPr bwMode="auto">
          <a:xfrm>
            <a:off x="6629400" y="304800"/>
            <a:ext cx="36020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b="1">
                <a:solidFill>
                  <a:schemeClr val="tx1"/>
                </a:solidFill>
                <a:latin typeface="Courier New" charset="0"/>
                <a:ea typeface="ＭＳ Ｐゴシック" charset="0"/>
              </a:defRPr>
            </a:lvl1pPr>
            <a:lvl2pPr marL="742950" indent="-285750">
              <a:defRPr sz="2000" b="1">
                <a:solidFill>
                  <a:schemeClr val="tx1"/>
                </a:solidFill>
                <a:latin typeface="Courier New" charset="0"/>
                <a:ea typeface="ＭＳ Ｐゴシック" charset="0"/>
              </a:defRPr>
            </a:lvl2pPr>
            <a:lvl3pPr marL="1143000" indent="-228600">
              <a:defRPr sz="2000" b="1">
                <a:solidFill>
                  <a:schemeClr val="tx1"/>
                </a:solidFill>
                <a:latin typeface="Courier New" charset="0"/>
                <a:ea typeface="ＭＳ Ｐゴシック" charset="0"/>
              </a:defRPr>
            </a:lvl3pPr>
            <a:lvl4pPr marL="1600200" indent="-228600">
              <a:defRPr sz="2000" b="1">
                <a:solidFill>
                  <a:schemeClr val="tx1"/>
                </a:solidFill>
                <a:latin typeface="Courier New" charset="0"/>
                <a:ea typeface="ＭＳ Ｐゴシック" charset="0"/>
              </a:defRPr>
            </a:lvl4pPr>
            <a:lvl5pPr marL="2057400" indent="-228600">
              <a:defRPr sz="2000" b="1">
                <a:solidFill>
                  <a:schemeClr val="tx1"/>
                </a:solidFill>
                <a:latin typeface="Courier New" charset="0"/>
                <a:ea typeface="ＭＳ Ｐゴシック" charset="0"/>
              </a:defRPr>
            </a:lvl5pPr>
            <a:lvl6pPr marL="2514600" indent="-228600" algn="r"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50000"/>
              </a:spcBef>
              <a:spcAft>
                <a:spcPct val="0"/>
              </a:spcAft>
              <a:defRPr sz="2000" b="1">
                <a:solidFill>
                  <a:schemeClr val="tx1"/>
                </a:solidFill>
                <a:latin typeface="Courier New" charset="0"/>
                <a:ea typeface="ＭＳ Ｐゴシック" charset="0"/>
              </a:defRPr>
            </a:lvl9pPr>
          </a:lstStyle>
          <a:p>
            <a:pPr algn="l" eaLnBrk="1" hangingPunct="1">
              <a:spcBef>
                <a:spcPct val="0"/>
              </a:spcBef>
              <a:defRPr/>
            </a:pPr>
            <a:r>
              <a:rPr lang="en-US" sz="2400" dirty="0">
                <a:solidFill>
                  <a:srgbClr val="0000FF"/>
                </a:solidFill>
                <a:latin typeface="Tahoma" charset="0"/>
                <a:cs typeface="+mn-cs"/>
              </a:rPr>
              <a:t>Setup Time Constraint</a:t>
            </a:r>
          </a:p>
        </p:txBody>
      </p:sp>
      <p:graphicFrame>
        <p:nvGraphicFramePr>
          <p:cNvPr id="20483" name="Object 3"/>
          <p:cNvGraphicFramePr>
            <a:graphicFrameLocks noChangeAspect="1"/>
          </p:cNvGraphicFramePr>
          <p:nvPr>
            <p:extLst>
              <p:ext uri="{D42A27DB-BD31-4B8C-83A1-F6EECF244321}">
                <p14:modId xmlns:p14="http://schemas.microsoft.com/office/powerpoint/2010/main" val="52944826"/>
              </p:ext>
            </p:extLst>
          </p:nvPr>
        </p:nvGraphicFramePr>
        <p:xfrm>
          <a:off x="2743200" y="304801"/>
          <a:ext cx="3144838" cy="2544763"/>
        </p:xfrm>
        <a:graphic>
          <a:graphicData uri="http://schemas.openxmlformats.org/presentationml/2006/ole">
            <mc:AlternateContent xmlns:mc="http://schemas.openxmlformats.org/markup-compatibility/2006">
              <mc:Choice xmlns:v="urn:schemas-microsoft-com:vml" Requires="v">
                <p:oleObj spid="_x0000_s143419" name="Visio" r:id="rId4" imgW="2108700" imgH="1837800" progId="Visio.Drawing.6">
                  <p:embed/>
                </p:oleObj>
              </mc:Choice>
              <mc:Fallback>
                <p:oleObj name="Visio" r:id="rId4" imgW="2108700" imgH="1837800" progId="Visio.Drawing.6">
                  <p:embed/>
                  <p:pic>
                    <p:nvPicPr>
                      <p:cNvPr id="204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4801"/>
                        <a:ext cx="3144838" cy="2544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124075" y="3200400"/>
          <a:ext cx="7943850" cy="3022600"/>
        </p:xfrm>
        <a:graphic>
          <a:graphicData uri="http://schemas.openxmlformats.org/presentationml/2006/ole">
            <mc:AlternateContent xmlns:mc="http://schemas.openxmlformats.org/markup-compatibility/2006">
              <mc:Choice xmlns:v="urn:schemas-microsoft-com:vml" Requires="v">
                <p:oleObj spid="_x0000_s143420" name="Visio" r:id="rId6" imgW="4670640" imgH="1776960" progId="Visio.Drawing.6">
                  <p:embed/>
                </p:oleObj>
              </mc:Choice>
              <mc:Fallback>
                <p:oleObj name="Visio" r:id="rId6" imgW="4670640" imgH="1776960" progId="Visio.Drawing.6">
                  <p:embed/>
                  <p:pic>
                    <p:nvPicPr>
                      <p:cNvPr id="2048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3200400"/>
                        <a:ext cx="7943850" cy="302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6629400" y="1676400"/>
          <a:ext cx="3125788" cy="571500"/>
        </p:xfrm>
        <a:graphic>
          <a:graphicData uri="http://schemas.openxmlformats.org/presentationml/2006/ole">
            <mc:AlternateContent xmlns:mc="http://schemas.openxmlformats.org/markup-compatibility/2006">
              <mc:Choice xmlns:v="urn:schemas-microsoft-com:vml" Requires="v">
                <p:oleObj spid="_x0000_s143421" name="Equation" r:id="rId8" imgW="1040948" imgH="190417" progId="Equation.3">
                  <p:embed/>
                </p:oleObj>
              </mc:Choice>
              <mc:Fallback>
                <p:oleObj name="Equation" r:id="rId8" imgW="1040948" imgH="190417" progId="Equation.3">
                  <p:embed/>
                  <p:pic>
                    <p:nvPicPr>
                      <p:cNvPr id="2048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1676400"/>
                        <a:ext cx="3125788" cy="5715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19818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pPr>
              <a:defRPr/>
            </a:pPr>
            <a:r>
              <a:rPr lang="en-US" sz="1000">
                <a:latin typeface="+mn-lt"/>
              </a:rPr>
              <a:t>Technion EE 044252 Spring 2018 Lecture 6</a:t>
            </a:r>
            <a:endParaRPr lang="en-US"/>
          </a:p>
        </p:txBody>
      </p:sp>
      <p:sp>
        <p:nvSpPr>
          <p:cNvPr id="6147" name="Rectangle 2"/>
          <p:cNvSpPr>
            <a:spLocks noGrp="1" noChangeArrowheads="1"/>
          </p:cNvSpPr>
          <p:nvPr>
            <p:ph type="title"/>
          </p:nvPr>
        </p:nvSpPr>
        <p:spPr/>
        <p:txBody>
          <a:bodyPr/>
          <a:lstStyle/>
          <a:p>
            <a:pPr>
              <a:defRPr/>
            </a:pPr>
            <a:r>
              <a:rPr lang="en-US">
                <a:latin typeface="Arial" charset="0"/>
                <a:cs typeface="+mj-cs"/>
              </a:rPr>
              <a:t>Propagation Delay and Contamination Delay</a:t>
            </a:r>
          </a:p>
        </p:txBody>
      </p:sp>
      <p:sp>
        <p:nvSpPr>
          <p:cNvPr id="6148" name="Rectangle 3"/>
          <p:cNvSpPr>
            <a:spLocks noGrp="1" noChangeArrowheads="1"/>
          </p:cNvSpPr>
          <p:nvPr>
            <p:ph type="body" sz="half" idx="1"/>
          </p:nvPr>
        </p:nvSpPr>
        <p:spPr>
          <a:xfrm>
            <a:off x="609600" y="1400650"/>
            <a:ext cx="10972800" cy="1828800"/>
          </a:xfrm>
        </p:spPr>
        <p:txBody>
          <a:bodyPr>
            <a:normAutofit lnSpcReduction="10000"/>
          </a:bodyPr>
          <a:lstStyle/>
          <a:p>
            <a:pPr>
              <a:defRPr/>
            </a:pPr>
            <a:r>
              <a:rPr lang="en-US" sz="2400" b="1" dirty="0">
                <a:latin typeface="Arial" charset="0"/>
              </a:rPr>
              <a:t>Propagation Delay</a:t>
            </a:r>
            <a:r>
              <a:rPr lang="en-US" sz="2400" dirty="0">
                <a:latin typeface="Arial" charset="0"/>
              </a:rPr>
              <a:t> – Time from last input change until last output change</a:t>
            </a:r>
          </a:p>
          <a:p>
            <a:pPr lvl="1">
              <a:defRPr/>
            </a:pPr>
            <a:r>
              <a:rPr lang="en-US" sz="1800" dirty="0">
                <a:latin typeface="Arial" charset="0"/>
              </a:rPr>
              <a:t>Input at steady state to output at steady state</a:t>
            </a:r>
          </a:p>
          <a:p>
            <a:pPr>
              <a:defRPr/>
            </a:pPr>
            <a:endParaRPr lang="en-US" sz="2400" dirty="0">
              <a:latin typeface="Arial" charset="0"/>
            </a:endParaRPr>
          </a:p>
          <a:p>
            <a:pPr>
              <a:defRPr/>
            </a:pPr>
            <a:r>
              <a:rPr lang="en-US" sz="2400" b="1" dirty="0">
                <a:latin typeface="Arial" charset="0"/>
              </a:rPr>
              <a:t>Contamination Delay</a:t>
            </a:r>
            <a:r>
              <a:rPr lang="en-US" sz="2400" dirty="0">
                <a:latin typeface="Arial" charset="0"/>
              </a:rPr>
              <a:t> – Time from first input change until first output change</a:t>
            </a:r>
          </a:p>
          <a:p>
            <a:pPr lvl="1">
              <a:defRPr/>
            </a:pPr>
            <a:r>
              <a:rPr lang="en-US" sz="1800" dirty="0">
                <a:latin typeface="Arial" charset="0"/>
              </a:rPr>
              <a:t>Input contaminated to output contaminated)</a:t>
            </a:r>
          </a:p>
        </p:txBody>
      </p:sp>
      <p:pic>
        <p:nvPicPr>
          <p:cNvPr id="2253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197600" y="3839209"/>
            <a:ext cx="3929063" cy="17335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22533" name="Picture 5"/>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1600200" y="4191317"/>
            <a:ext cx="3705225" cy="12033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solidFill>
                  <a:srgbClr val="000000"/>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2567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pPr>
              <a:defRPr/>
            </a:pPr>
            <a:r>
              <a:rPr lang="en-US" sz="1000">
                <a:latin typeface="+mn-lt"/>
              </a:rPr>
              <a:t>Technion EE 044252 Spring 2018 Lecture 6</a:t>
            </a:r>
            <a:endParaRPr lang="en-US"/>
          </a:p>
        </p:txBody>
      </p:sp>
      <p:sp>
        <p:nvSpPr>
          <p:cNvPr id="829442" name="Text Box 2"/>
          <p:cNvSpPr txBox="1">
            <a:spLocks noChangeArrowheads="1"/>
          </p:cNvSpPr>
          <p:nvPr/>
        </p:nvSpPr>
        <p:spPr bwMode="auto">
          <a:xfrm>
            <a:off x="6856414" y="304800"/>
            <a:ext cx="34194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b="1">
                <a:solidFill>
                  <a:schemeClr val="tx1"/>
                </a:solidFill>
                <a:latin typeface="Courier New" charset="0"/>
                <a:ea typeface="ＭＳ Ｐゴシック" charset="0"/>
              </a:defRPr>
            </a:lvl1pPr>
            <a:lvl2pPr marL="742950" indent="-285750">
              <a:defRPr sz="2000" b="1">
                <a:solidFill>
                  <a:schemeClr val="tx1"/>
                </a:solidFill>
                <a:latin typeface="Courier New" charset="0"/>
                <a:ea typeface="ＭＳ Ｐゴシック" charset="0"/>
              </a:defRPr>
            </a:lvl2pPr>
            <a:lvl3pPr marL="1143000" indent="-228600">
              <a:defRPr sz="2000" b="1">
                <a:solidFill>
                  <a:schemeClr val="tx1"/>
                </a:solidFill>
                <a:latin typeface="Courier New" charset="0"/>
                <a:ea typeface="ＭＳ Ｐゴシック" charset="0"/>
              </a:defRPr>
            </a:lvl3pPr>
            <a:lvl4pPr marL="1600200" indent="-228600">
              <a:defRPr sz="2000" b="1">
                <a:solidFill>
                  <a:schemeClr val="tx1"/>
                </a:solidFill>
                <a:latin typeface="Courier New" charset="0"/>
                <a:ea typeface="ＭＳ Ｐゴシック" charset="0"/>
              </a:defRPr>
            </a:lvl4pPr>
            <a:lvl5pPr marL="2057400" indent="-228600">
              <a:defRPr sz="2000" b="1">
                <a:solidFill>
                  <a:schemeClr val="tx1"/>
                </a:solidFill>
                <a:latin typeface="Courier New" charset="0"/>
                <a:ea typeface="ＭＳ Ｐゴシック" charset="0"/>
              </a:defRPr>
            </a:lvl5pPr>
            <a:lvl6pPr marL="2514600" indent="-228600" algn="r"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50000"/>
              </a:spcBef>
              <a:spcAft>
                <a:spcPct val="0"/>
              </a:spcAft>
              <a:defRPr sz="2000" b="1">
                <a:solidFill>
                  <a:schemeClr val="tx1"/>
                </a:solidFill>
                <a:latin typeface="Courier New" charset="0"/>
                <a:ea typeface="ＭＳ Ｐゴシック" charset="0"/>
              </a:defRPr>
            </a:lvl9pPr>
          </a:lstStyle>
          <a:p>
            <a:pPr algn="l" eaLnBrk="1" hangingPunct="1">
              <a:spcBef>
                <a:spcPct val="0"/>
              </a:spcBef>
              <a:defRPr/>
            </a:pPr>
            <a:r>
              <a:rPr lang="en-US" sz="2400">
                <a:solidFill>
                  <a:srgbClr val="0000FF"/>
                </a:solidFill>
                <a:latin typeface="Tahoma" charset="0"/>
                <a:cs typeface="+mn-cs"/>
              </a:rPr>
              <a:t>Hold Time Constraint</a:t>
            </a:r>
          </a:p>
        </p:txBody>
      </p:sp>
      <p:graphicFrame>
        <p:nvGraphicFramePr>
          <p:cNvPr id="24579" name="Object 3"/>
          <p:cNvGraphicFramePr>
            <a:graphicFrameLocks noChangeAspect="1"/>
          </p:cNvGraphicFramePr>
          <p:nvPr/>
        </p:nvGraphicFramePr>
        <p:xfrm>
          <a:off x="2406650" y="860426"/>
          <a:ext cx="3144838" cy="2544763"/>
        </p:xfrm>
        <a:graphic>
          <a:graphicData uri="http://schemas.openxmlformats.org/presentationml/2006/ole">
            <mc:AlternateContent xmlns:mc="http://schemas.openxmlformats.org/markup-compatibility/2006">
              <mc:Choice xmlns:v="urn:schemas-microsoft-com:vml" Requires="v">
                <p:oleObj spid="_x0000_s144424" name="Visio" r:id="rId4" imgW="2108700" imgH="1837800" progId="Visio.Drawing.6">
                  <p:embed/>
                </p:oleObj>
              </mc:Choice>
              <mc:Fallback>
                <p:oleObj name="Visio" r:id="rId4" imgW="2108700" imgH="1837800" progId="Visio.Drawing.6">
                  <p:embed/>
                  <p:pic>
                    <p:nvPicPr>
                      <p:cNvPr id="245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6650" y="860426"/>
                        <a:ext cx="3144838" cy="2544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4580" name="Object 4"/>
          <p:cNvGraphicFramePr>
            <a:graphicFrameLocks noChangeAspect="1"/>
          </p:cNvGraphicFramePr>
          <p:nvPr/>
        </p:nvGraphicFramePr>
        <p:xfrm>
          <a:off x="7308850" y="1157288"/>
          <a:ext cx="2325688" cy="533400"/>
        </p:xfrm>
        <a:graphic>
          <a:graphicData uri="http://schemas.openxmlformats.org/presentationml/2006/ole">
            <mc:AlternateContent xmlns:mc="http://schemas.openxmlformats.org/markup-compatibility/2006">
              <mc:Choice xmlns:v="urn:schemas-microsoft-com:vml" Requires="v">
                <p:oleObj spid="_x0000_s144425" name="Equation" r:id="rId6" imgW="774028" imgH="177646" progId="Equation.3">
                  <p:embed/>
                </p:oleObj>
              </mc:Choice>
              <mc:Fallback>
                <p:oleObj name="Equation" r:id="rId6" imgW="774028" imgH="177646" progId="Equation.3">
                  <p:embed/>
                  <p:pic>
                    <p:nvPicPr>
                      <p:cNvPr id="2458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8850" y="1157288"/>
                        <a:ext cx="2325688" cy="53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29445" name="Text Box 5"/>
          <p:cNvSpPr txBox="1">
            <a:spLocks noChangeArrowheads="1"/>
          </p:cNvSpPr>
          <p:nvPr/>
        </p:nvSpPr>
        <p:spPr bwMode="auto">
          <a:xfrm>
            <a:off x="6629401" y="5021264"/>
            <a:ext cx="3678699"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b="1">
                <a:solidFill>
                  <a:schemeClr val="tx1"/>
                </a:solidFill>
                <a:latin typeface="Courier New" charset="0"/>
                <a:ea typeface="ＭＳ Ｐゴシック" charset="0"/>
              </a:defRPr>
            </a:lvl1pPr>
            <a:lvl2pPr marL="742950" indent="-285750">
              <a:defRPr sz="2000" b="1">
                <a:solidFill>
                  <a:schemeClr val="tx1"/>
                </a:solidFill>
                <a:latin typeface="Courier New" charset="0"/>
                <a:ea typeface="ＭＳ Ｐゴシック" charset="0"/>
              </a:defRPr>
            </a:lvl2pPr>
            <a:lvl3pPr marL="1143000" indent="-228600">
              <a:defRPr sz="2000" b="1">
                <a:solidFill>
                  <a:schemeClr val="tx1"/>
                </a:solidFill>
                <a:latin typeface="Courier New" charset="0"/>
                <a:ea typeface="ＭＳ Ｐゴシック" charset="0"/>
              </a:defRPr>
            </a:lvl3pPr>
            <a:lvl4pPr marL="1600200" indent="-228600">
              <a:defRPr sz="2000" b="1">
                <a:solidFill>
                  <a:schemeClr val="tx1"/>
                </a:solidFill>
                <a:latin typeface="Courier New" charset="0"/>
                <a:ea typeface="ＭＳ Ｐゴシック" charset="0"/>
              </a:defRPr>
            </a:lvl4pPr>
            <a:lvl5pPr marL="2057400" indent="-228600">
              <a:defRPr sz="2000" b="1">
                <a:solidFill>
                  <a:schemeClr val="tx1"/>
                </a:solidFill>
                <a:latin typeface="Courier New" charset="0"/>
                <a:ea typeface="ＭＳ Ｐゴシック" charset="0"/>
              </a:defRPr>
            </a:lvl5pPr>
            <a:lvl6pPr marL="2514600" indent="-228600" algn="r"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50000"/>
              </a:spcBef>
              <a:spcAft>
                <a:spcPct val="0"/>
              </a:spcAft>
              <a:defRPr sz="2000" b="1">
                <a:solidFill>
                  <a:schemeClr val="tx1"/>
                </a:solidFill>
                <a:latin typeface="Courier New" charset="0"/>
                <a:ea typeface="ＭＳ Ｐゴシック" charset="0"/>
              </a:defRPr>
            </a:lvl9pPr>
          </a:lstStyle>
          <a:p>
            <a:pPr algn="l" eaLnBrk="1" hangingPunct="1">
              <a:spcBef>
                <a:spcPct val="0"/>
              </a:spcBef>
              <a:defRPr/>
            </a:pPr>
            <a:r>
              <a:rPr lang="en-US" sz="2400" b="0" dirty="0" err="1">
                <a:latin typeface="Tahoma" charset="0"/>
                <a:cs typeface="+mn-cs"/>
              </a:rPr>
              <a:t>t</a:t>
            </a:r>
            <a:r>
              <a:rPr lang="en-US" sz="2400" baseline="-25000" dirty="0" err="1">
                <a:latin typeface="Tahoma" charset="0"/>
                <a:cs typeface="+mn-cs"/>
              </a:rPr>
              <a:t>c</a:t>
            </a:r>
            <a:r>
              <a:rPr lang="en-US" sz="2400" b="0" baseline="-25000" dirty="0" err="1">
                <a:latin typeface="Tahoma" charset="0"/>
                <a:cs typeface="+mn-cs"/>
              </a:rPr>
              <a:t>XY</a:t>
            </a:r>
            <a:r>
              <a:rPr lang="en-US" sz="2400" b="0" baseline="-25000" dirty="0">
                <a:latin typeface="Tahoma" charset="0"/>
                <a:cs typeface="+mn-cs"/>
              </a:rPr>
              <a:t> </a:t>
            </a:r>
            <a:r>
              <a:rPr lang="en-US" sz="2400" b="0" dirty="0">
                <a:latin typeface="Tahoma" charset="0"/>
                <a:cs typeface="+mn-cs"/>
              </a:rPr>
              <a:t>– contamination delay</a:t>
            </a:r>
          </a:p>
          <a:p>
            <a:pPr algn="l" eaLnBrk="1" hangingPunct="1">
              <a:spcBef>
                <a:spcPct val="0"/>
              </a:spcBef>
              <a:defRPr/>
            </a:pPr>
            <a:r>
              <a:rPr lang="en-US" sz="2400" b="0" dirty="0" err="1">
                <a:latin typeface="Tahoma" charset="0"/>
                <a:cs typeface="+mn-cs"/>
              </a:rPr>
              <a:t>t</a:t>
            </a:r>
            <a:r>
              <a:rPr lang="en-US" sz="2400" baseline="-25000" dirty="0" err="1">
                <a:latin typeface="Tahoma" charset="0"/>
                <a:cs typeface="+mn-cs"/>
              </a:rPr>
              <a:t>d</a:t>
            </a:r>
            <a:r>
              <a:rPr lang="en-US" sz="2400" b="0" baseline="-25000" dirty="0" err="1">
                <a:latin typeface="Tahoma" charset="0"/>
                <a:cs typeface="+mn-cs"/>
              </a:rPr>
              <a:t>XY</a:t>
            </a:r>
            <a:r>
              <a:rPr lang="en-US" sz="2400" b="0" dirty="0">
                <a:latin typeface="Tahoma" charset="0"/>
                <a:cs typeface="+mn-cs"/>
              </a:rPr>
              <a:t> – propagation delay</a:t>
            </a:r>
          </a:p>
        </p:txBody>
      </p:sp>
      <p:sp>
        <p:nvSpPr>
          <p:cNvPr id="829446" name="Text Box 6"/>
          <p:cNvSpPr txBox="1">
            <a:spLocks noChangeArrowheads="1"/>
          </p:cNvSpPr>
          <p:nvPr/>
        </p:nvSpPr>
        <p:spPr bwMode="auto">
          <a:xfrm>
            <a:off x="7118351" y="2190750"/>
            <a:ext cx="29321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b="1">
                <a:solidFill>
                  <a:schemeClr val="tx1"/>
                </a:solidFill>
                <a:latin typeface="Courier New" charset="0"/>
                <a:ea typeface="ＭＳ Ｐゴシック" charset="0"/>
              </a:defRPr>
            </a:lvl1pPr>
            <a:lvl2pPr marL="742950" indent="-285750">
              <a:defRPr sz="2000" b="1">
                <a:solidFill>
                  <a:schemeClr val="tx1"/>
                </a:solidFill>
                <a:latin typeface="Courier New" charset="0"/>
                <a:ea typeface="ＭＳ Ｐゴシック" charset="0"/>
              </a:defRPr>
            </a:lvl2pPr>
            <a:lvl3pPr marL="1143000" indent="-228600">
              <a:defRPr sz="2000" b="1">
                <a:solidFill>
                  <a:schemeClr val="tx1"/>
                </a:solidFill>
                <a:latin typeface="Courier New" charset="0"/>
                <a:ea typeface="ＭＳ Ｐゴシック" charset="0"/>
              </a:defRPr>
            </a:lvl3pPr>
            <a:lvl4pPr marL="1600200" indent="-228600">
              <a:defRPr sz="2000" b="1">
                <a:solidFill>
                  <a:schemeClr val="tx1"/>
                </a:solidFill>
                <a:latin typeface="Courier New" charset="0"/>
                <a:ea typeface="ＭＳ Ｐゴシック" charset="0"/>
              </a:defRPr>
            </a:lvl4pPr>
            <a:lvl5pPr marL="2057400" indent="-228600">
              <a:defRPr sz="2000" b="1">
                <a:solidFill>
                  <a:schemeClr val="tx1"/>
                </a:solidFill>
                <a:latin typeface="Courier New" charset="0"/>
                <a:ea typeface="ＭＳ Ｐゴシック" charset="0"/>
              </a:defRPr>
            </a:lvl5pPr>
            <a:lvl6pPr marL="2514600" indent="-228600" algn="r"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50000"/>
              </a:spcBef>
              <a:spcAft>
                <a:spcPct val="0"/>
              </a:spcAft>
              <a:defRPr sz="2000" b="1">
                <a:solidFill>
                  <a:schemeClr val="tx1"/>
                </a:solidFill>
                <a:latin typeface="Courier New" charset="0"/>
                <a:ea typeface="ＭＳ Ｐゴシック" charset="0"/>
              </a:defRPr>
            </a:lvl9pPr>
          </a:lstStyle>
          <a:p>
            <a:pPr algn="l" eaLnBrk="1" hangingPunct="1">
              <a:spcBef>
                <a:spcPct val="0"/>
              </a:spcBef>
              <a:defRPr/>
            </a:pPr>
            <a:r>
              <a:rPr lang="en-US" sz="2400" b="0">
                <a:solidFill>
                  <a:schemeClr val="hlink"/>
                </a:solidFill>
                <a:latin typeface="Tahoma" charset="0"/>
                <a:cs typeface="+mn-cs"/>
              </a:rPr>
              <a:t>Unsafe at any speed</a:t>
            </a:r>
          </a:p>
        </p:txBody>
      </p:sp>
      <p:pic>
        <p:nvPicPr>
          <p:cNvPr id="7176"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451" y="3709989"/>
            <a:ext cx="4748213" cy="29622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 name="Slide Number Placeholder 1"/>
          <p:cNvSpPr>
            <a:spLocks noGrp="1"/>
          </p:cNvSpPr>
          <p:nvPr>
            <p:ph type="sldNum" sz="quarter" idx="12"/>
          </p:nvPr>
        </p:nvSpPr>
        <p:spPr/>
        <p:txBody>
          <a:bodyPr/>
          <a:lstStyle/>
          <a:p>
            <a:fld id="{3CC63E4C-4642-794D-A2FD-70F6B81535F5}"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1563248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pPr>
              <a:defRPr/>
            </a:pPr>
            <a:r>
              <a:rPr lang="en-US" sz="1000">
                <a:latin typeface="+mn-lt"/>
              </a:rPr>
              <a:t>Technion EE 044252 Spring 2018 Lecture 6</a:t>
            </a:r>
            <a:endParaRPr lang="en-US"/>
          </a:p>
        </p:txBody>
      </p:sp>
      <p:graphicFrame>
        <p:nvGraphicFramePr>
          <p:cNvPr id="28674" name="Object 2"/>
          <p:cNvGraphicFramePr>
            <a:graphicFrameLocks noChangeAspect="1"/>
          </p:cNvGraphicFramePr>
          <p:nvPr>
            <p:extLst/>
          </p:nvPr>
        </p:nvGraphicFramePr>
        <p:xfrm>
          <a:off x="1125540" y="1718470"/>
          <a:ext cx="3144837" cy="2801938"/>
        </p:xfrm>
        <a:graphic>
          <a:graphicData uri="http://schemas.openxmlformats.org/presentationml/2006/ole">
            <mc:AlternateContent xmlns:mc="http://schemas.openxmlformats.org/markup-compatibility/2006">
              <mc:Choice xmlns:v="urn:schemas-microsoft-com:vml" Requires="v">
                <p:oleObj spid="_x0000_s168989" name="Visio" r:id="rId4" imgW="2094271" imgH="1865491" progId="Visio.Drawing.6">
                  <p:embed/>
                </p:oleObj>
              </mc:Choice>
              <mc:Fallback>
                <p:oleObj name="Visio" r:id="rId4" imgW="2094271" imgH="1865491" progId="Visio.Drawing.6">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40" y="1718470"/>
                        <a:ext cx="3144837" cy="2801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8676" name="Object 4"/>
          <p:cNvGraphicFramePr>
            <a:graphicFrameLocks noChangeAspect="1"/>
          </p:cNvGraphicFramePr>
          <p:nvPr>
            <p:extLst/>
          </p:nvPr>
        </p:nvGraphicFramePr>
        <p:xfrm>
          <a:off x="6477000" y="1718470"/>
          <a:ext cx="3317875" cy="990600"/>
        </p:xfrm>
        <a:graphic>
          <a:graphicData uri="http://schemas.openxmlformats.org/presentationml/2006/ole">
            <mc:AlternateContent xmlns:mc="http://schemas.openxmlformats.org/markup-compatibility/2006">
              <mc:Choice xmlns:v="urn:schemas-microsoft-com:vml" Requires="v">
                <p:oleObj spid="_x0000_s168990" name="Equation" r:id="rId6" imgW="1104900" imgH="330200" progId="Equation.3">
                  <p:embed/>
                </p:oleObj>
              </mc:Choice>
              <mc:Fallback>
                <p:oleObj name="Equation" r:id="rId6" imgW="1104900" imgH="330200" progId="Equation.3">
                  <p:embed/>
                  <p:pic>
                    <p:nvPicPr>
                      <p:cNvPr id="2867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1718470"/>
                        <a:ext cx="3317875" cy="990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2" name="Rectangle 5"/>
          <p:cNvSpPr>
            <a:spLocks noGrp="1" noChangeArrowheads="1"/>
          </p:cNvSpPr>
          <p:nvPr>
            <p:ph type="title"/>
          </p:nvPr>
        </p:nvSpPr>
        <p:spPr/>
        <p:txBody>
          <a:bodyPr/>
          <a:lstStyle/>
          <a:p>
            <a:pPr>
              <a:defRPr/>
            </a:pPr>
            <a:r>
              <a:rPr lang="en-US" dirty="0">
                <a:latin typeface="Arial" charset="0"/>
                <a:cs typeface="+mj-cs"/>
              </a:rPr>
              <a:t>Clock Skew - SETUP</a:t>
            </a:r>
          </a:p>
        </p:txBody>
      </p:sp>
      <p:sp>
        <p:nvSpPr>
          <p:cNvPr id="2" name="Slide Number Placeholder 1"/>
          <p:cNvSpPr>
            <a:spLocks noGrp="1"/>
          </p:cNvSpPr>
          <p:nvPr>
            <p:ph type="sldNum" sz="quarter" idx="12"/>
          </p:nvPr>
        </p:nvSpPr>
        <p:spPr/>
        <p:txBody>
          <a:bodyPr/>
          <a:lstStyle/>
          <a:p>
            <a:fld id="{3CC63E4C-4642-794D-A2FD-70F6B81535F5}" type="slidenum">
              <a:rPr lang="en-US" smtClean="0">
                <a:solidFill>
                  <a:prstClr val="black">
                    <a:tint val="75000"/>
                  </a:prstClr>
                </a:solidFill>
              </a:rPr>
              <a:pPr/>
              <a:t>27</a:t>
            </a:fld>
            <a:endParaRPr lang="en-US">
              <a:solidFill>
                <a:prstClr val="black">
                  <a:tint val="75000"/>
                </a:prstClr>
              </a:solidFill>
            </a:endParaRPr>
          </a:p>
        </p:txBody>
      </p:sp>
      <p:sp>
        <p:nvSpPr>
          <p:cNvPr id="3" name="TextBox 2">
            <a:extLst>
              <a:ext uri="{FF2B5EF4-FFF2-40B4-BE49-F238E27FC236}">
                <a16:creationId xmlns:a16="http://schemas.microsoft.com/office/drawing/2014/main" id="{9E0CF741-8351-4C69-BE39-639C4ECB610D}"/>
              </a:ext>
            </a:extLst>
          </p:cNvPr>
          <p:cNvSpPr txBox="1"/>
          <p:nvPr/>
        </p:nvSpPr>
        <p:spPr>
          <a:xfrm>
            <a:off x="6619164" y="1214651"/>
            <a:ext cx="3016155" cy="400110"/>
          </a:xfrm>
          <a:prstGeom prst="rect">
            <a:avLst/>
          </a:prstGeom>
          <a:noFill/>
        </p:spPr>
        <p:txBody>
          <a:bodyPr wrap="square" rtlCol="0">
            <a:spAutoFit/>
          </a:bodyPr>
          <a:lstStyle/>
          <a:p>
            <a:r>
              <a:rPr lang="en-US" dirty="0"/>
              <a:t>Setup: path from A to B</a:t>
            </a:r>
          </a:p>
        </p:txBody>
      </p:sp>
      <p:graphicFrame>
        <p:nvGraphicFramePr>
          <p:cNvPr id="10" name="Object 4">
            <a:extLst>
              <a:ext uri="{FF2B5EF4-FFF2-40B4-BE49-F238E27FC236}">
                <a16:creationId xmlns:a16="http://schemas.microsoft.com/office/drawing/2014/main" id="{55D63638-E228-447C-82DB-1FD0A68D3082}"/>
              </a:ext>
            </a:extLst>
          </p:cNvPr>
          <p:cNvGraphicFramePr>
            <a:graphicFrameLocks noChangeAspect="1"/>
          </p:cNvGraphicFramePr>
          <p:nvPr>
            <p:extLst>
              <p:ext uri="{D42A27DB-BD31-4B8C-83A1-F6EECF244321}">
                <p14:modId xmlns:p14="http://schemas.microsoft.com/office/powerpoint/2010/main" val="1348349211"/>
              </p:ext>
            </p:extLst>
          </p:nvPr>
        </p:nvGraphicFramePr>
        <p:xfrm>
          <a:off x="4498782" y="2736852"/>
          <a:ext cx="7256917" cy="4231841"/>
        </p:xfrm>
        <a:graphic>
          <a:graphicData uri="http://schemas.openxmlformats.org/presentationml/2006/ole">
            <mc:AlternateContent xmlns:mc="http://schemas.openxmlformats.org/markup-compatibility/2006">
              <mc:Choice xmlns:v="urn:schemas-microsoft-com:vml" Requires="v">
                <p:oleObj spid="_x0000_s168991" name="Visio" r:id="rId8" imgW="5247380" imgH="3058951" progId="Visio.Drawing.11">
                  <p:embed/>
                </p:oleObj>
              </mc:Choice>
              <mc:Fallback>
                <p:oleObj name="Visio" r:id="rId8" imgW="5247380" imgH="3058951" progId="Visio.Drawing.11">
                  <p:embed/>
                  <p:pic>
                    <p:nvPicPr>
                      <p:cNvPr id="10" name="Object 4">
                        <a:extLst>
                          <a:ext uri="{FF2B5EF4-FFF2-40B4-BE49-F238E27FC236}">
                            <a16:creationId xmlns:a16="http://schemas.microsoft.com/office/drawing/2014/main" id="{55D63638-E228-447C-82DB-1FD0A68D3082}"/>
                          </a:ext>
                        </a:extLst>
                      </p:cNvPr>
                      <p:cNvPicPr>
                        <a:picLocks noChangeAspect="1" noChangeArrowheads="1"/>
                      </p:cNvPicPr>
                      <p:nvPr/>
                    </p:nvPicPr>
                    <p:blipFill>
                      <a:blip r:embed="rId9"/>
                      <a:srcRect/>
                      <a:stretch>
                        <a:fillRect/>
                      </a:stretch>
                    </p:blipFill>
                    <p:spPr bwMode="auto">
                      <a:xfrm>
                        <a:off x="4498782" y="2736852"/>
                        <a:ext cx="7256917" cy="42318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Rectangle 3">
            <a:extLst>
              <a:ext uri="{FF2B5EF4-FFF2-40B4-BE49-F238E27FC236}">
                <a16:creationId xmlns:a16="http://schemas.microsoft.com/office/drawing/2014/main" id="{227C530A-A94B-4397-ADE2-CE85EF86E0B9}"/>
              </a:ext>
            </a:extLst>
          </p:cNvPr>
          <p:cNvSpPr/>
          <p:nvPr/>
        </p:nvSpPr>
        <p:spPr>
          <a:xfrm>
            <a:off x="5964072" y="2213770"/>
            <a:ext cx="4517409" cy="816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021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pPr>
              <a:defRPr/>
            </a:pPr>
            <a:r>
              <a:rPr lang="en-US" sz="1000">
                <a:latin typeface="+mn-lt"/>
              </a:rPr>
              <a:t>Technion EE 044252 Spring 2018 Lecture 6</a:t>
            </a:r>
            <a:endParaRPr lang="en-US"/>
          </a:p>
        </p:txBody>
      </p:sp>
      <p:graphicFrame>
        <p:nvGraphicFramePr>
          <p:cNvPr id="28674" name="Object 2"/>
          <p:cNvGraphicFramePr>
            <a:graphicFrameLocks noChangeAspect="1"/>
          </p:cNvGraphicFramePr>
          <p:nvPr>
            <p:extLst/>
          </p:nvPr>
        </p:nvGraphicFramePr>
        <p:xfrm>
          <a:off x="1125540" y="1718470"/>
          <a:ext cx="3144837" cy="2801938"/>
        </p:xfrm>
        <a:graphic>
          <a:graphicData uri="http://schemas.openxmlformats.org/presentationml/2006/ole">
            <mc:AlternateContent xmlns:mc="http://schemas.openxmlformats.org/markup-compatibility/2006">
              <mc:Choice xmlns:v="urn:schemas-microsoft-com:vml" Requires="v">
                <p:oleObj spid="_x0000_s146495" name="Visio" r:id="rId4" imgW="2094271" imgH="1865491" progId="Visio.Drawing.6">
                  <p:embed/>
                </p:oleObj>
              </mc:Choice>
              <mc:Fallback>
                <p:oleObj name="Visio" r:id="rId4" imgW="2094271" imgH="1865491" progId="Visio.Drawing.6">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40" y="1718470"/>
                        <a:ext cx="3144837" cy="2801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8675" name="Object 3"/>
          <p:cNvGraphicFramePr>
            <a:graphicFrameLocks noChangeAspect="1"/>
          </p:cNvGraphicFramePr>
          <p:nvPr>
            <p:extLst/>
          </p:nvPr>
        </p:nvGraphicFramePr>
        <p:xfrm>
          <a:off x="5580062" y="3440289"/>
          <a:ext cx="4579938" cy="2771775"/>
        </p:xfrm>
        <a:graphic>
          <a:graphicData uri="http://schemas.openxmlformats.org/presentationml/2006/ole">
            <mc:AlternateContent xmlns:mc="http://schemas.openxmlformats.org/markup-compatibility/2006">
              <mc:Choice xmlns:v="urn:schemas-microsoft-com:vml" Requires="v">
                <p:oleObj spid="_x0000_s146496" name="Visio" r:id="rId6" imgW="3055680" imgH="1848240" progId="Visio.Drawing.6">
                  <p:embed/>
                </p:oleObj>
              </mc:Choice>
              <mc:Fallback>
                <p:oleObj name="Visio" r:id="rId6" imgW="3055680" imgH="1848240" progId="Visio.Drawing.6">
                  <p:embed/>
                  <p:pic>
                    <p:nvPicPr>
                      <p:cNvPr id="2867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2" y="3440289"/>
                        <a:ext cx="4579938" cy="2771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8676" name="Object 4"/>
          <p:cNvGraphicFramePr>
            <a:graphicFrameLocks noChangeAspect="1"/>
          </p:cNvGraphicFramePr>
          <p:nvPr>
            <p:extLst/>
          </p:nvPr>
        </p:nvGraphicFramePr>
        <p:xfrm>
          <a:off x="6477000" y="1718470"/>
          <a:ext cx="3317875" cy="990600"/>
        </p:xfrm>
        <a:graphic>
          <a:graphicData uri="http://schemas.openxmlformats.org/presentationml/2006/ole">
            <mc:AlternateContent xmlns:mc="http://schemas.openxmlformats.org/markup-compatibility/2006">
              <mc:Choice xmlns:v="urn:schemas-microsoft-com:vml" Requires="v">
                <p:oleObj spid="_x0000_s146497" name="Equation" r:id="rId8" imgW="1104900" imgH="330200" progId="Equation.3">
                  <p:embed/>
                </p:oleObj>
              </mc:Choice>
              <mc:Fallback>
                <p:oleObj name="Equation" r:id="rId8" imgW="1104900" imgH="330200" progId="Equation.3">
                  <p:embed/>
                  <p:pic>
                    <p:nvPicPr>
                      <p:cNvPr id="2867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1718470"/>
                        <a:ext cx="3317875" cy="990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2" name="Rectangle 5"/>
          <p:cNvSpPr>
            <a:spLocks noGrp="1" noChangeArrowheads="1"/>
          </p:cNvSpPr>
          <p:nvPr>
            <p:ph type="title"/>
          </p:nvPr>
        </p:nvSpPr>
        <p:spPr/>
        <p:txBody>
          <a:bodyPr/>
          <a:lstStyle/>
          <a:p>
            <a:pPr>
              <a:defRPr/>
            </a:pPr>
            <a:r>
              <a:rPr lang="en-US" dirty="0">
                <a:latin typeface="Arial" charset="0"/>
                <a:cs typeface="+mj-cs"/>
              </a:rPr>
              <a:t>Clock Skew - HOLD</a:t>
            </a:r>
          </a:p>
        </p:txBody>
      </p:sp>
      <p:sp>
        <p:nvSpPr>
          <p:cNvPr id="2" name="Slide Number Placeholder 1"/>
          <p:cNvSpPr>
            <a:spLocks noGrp="1"/>
          </p:cNvSpPr>
          <p:nvPr>
            <p:ph type="sldNum" sz="quarter" idx="12"/>
          </p:nvPr>
        </p:nvSpPr>
        <p:spPr/>
        <p:txBody>
          <a:bodyPr/>
          <a:lstStyle/>
          <a:p>
            <a:fld id="{3CC63E4C-4642-794D-A2FD-70F6B81535F5}" type="slidenum">
              <a:rPr lang="en-US" smtClean="0">
                <a:solidFill>
                  <a:prstClr val="black">
                    <a:tint val="75000"/>
                  </a:prstClr>
                </a:solidFill>
              </a:rPr>
              <a:pPr/>
              <a:t>28</a:t>
            </a:fld>
            <a:endParaRPr lang="en-US">
              <a:solidFill>
                <a:prstClr val="black">
                  <a:tint val="75000"/>
                </a:prstClr>
              </a:solidFill>
            </a:endParaRPr>
          </a:p>
        </p:txBody>
      </p:sp>
      <p:sp>
        <p:nvSpPr>
          <p:cNvPr id="9" name="TextBox 8">
            <a:extLst>
              <a:ext uri="{FF2B5EF4-FFF2-40B4-BE49-F238E27FC236}">
                <a16:creationId xmlns:a16="http://schemas.microsoft.com/office/drawing/2014/main" id="{2134A951-FE8E-48A5-B200-EA9CAB66CC19}"/>
              </a:ext>
            </a:extLst>
          </p:cNvPr>
          <p:cNvSpPr txBox="1"/>
          <p:nvPr/>
        </p:nvSpPr>
        <p:spPr>
          <a:xfrm>
            <a:off x="6646459" y="2694245"/>
            <a:ext cx="3016155" cy="400110"/>
          </a:xfrm>
          <a:prstGeom prst="rect">
            <a:avLst/>
          </a:prstGeom>
          <a:noFill/>
        </p:spPr>
        <p:txBody>
          <a:bodyPr wrap="square" rtlCol="0">
            <a:spAutoFit/>
          </a:bodyPr>
          <a:lstStyle/>
          <a:p>
            <a:r>
              <a:rPr lang="en-US" dirty="0"/>
              <a:t>Hold: path from C to D</a:t>
            </a:r>
          </a:p>
        </p:txBody>
      </p:sp>
      <p:sp>
        <p:nvSpPr>
          <p:cNvPr id="10" name="Rectangle 9">
            <a:extLst>
              <a:ext uri="{FF2B5EF4-FFF2-40B4-BE49-F238E27FC236}">
                <a16:creationId xmlns:a16="http://schemas.microsoft.com/office/drawing/2014/main" id="{46D5C0B6-4B21-4A45-AA85-3A69E502B4BE}"/>
              </a:ext>
            </a:extLst>
          </p:cNvPr>
          <p:cNvSpPr/>
          <p:nvPr/>
        </p:nvSpPr>
        <p:spPr>
          <a:xfrm>
            <a:off x="5895831" y="1357456"/>
            <a:ext cx="4517409" cy="816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007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lstStyle/>
          <a:p>
            <a:r>
              <a:rPr lang="en-US" sz="9600" dirty="0"/>
              <a:t>Communication: serial, buses, async</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a:t>Technion EE 044252 Spring 2018 Lecture 8</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29</a:t>
            </a:fld>
            <a:endParaRPr lang="en-US" altLang="en-US"/>
          </a:p>
        </p:txBody>
      </p:sp>
    </p:spTree>
    <p:extLst>
      <p:ext uri="{BB962C8B-B14F-4D97-AF65-F5344CB8AC3E}">
        <p14:creationId xmlns:p14="http://schemas.microsoft.com/office/powerpoint/2010/main" val="161175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lstStyle/>
          <a:p>
            <a:r>
              <a:rPr lang="en-US" sz="9600" dirty="0"/>
              <a:t>Scan FF and its usage</a:t>
            </a:r>
            <a:endParaRPr lang="en-US" dirty="0"/>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a:t>Technion EE 044252 Spring 2018 Lecture 8</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3</a:t>
            </a:fld>
            <a:endParaRPr lang="en-US" altLang="en-US"/>
          </a:p>
        </p:txBody>
      </p:sp>
    </p:spTree>
    <p:extLst>
      <p:ext uri="{BB962C8B-B14F-4D97-AF65-F5344CB8AC3E}">
        <p14:creationId xmlns:p14="http://schemas.microsoft.com/office/powerpoint/2010/main" val="572580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r" rtl="1" eaLnBrk="1" hangingPunct="1"/>
            <a:r>
              <a:rPr lang="he-IL" altLang="en-US" dirty="0">
                <a:solidFill>
                  <a:srgbClr val="FF0000"/>
                </a:solidFill>
                <a:latin typeface="David" panose="020E0502060401010101" pitchFamily="34" charset="-79"/>
                <a:cs typeface="David" panose="020E0502060401010101" pitchFamily="34" charset="-79"/>
              </a:rPr>
              <a:t>תקשורת אסינכרונית</a:t>
            </a:r>
            <a:endParaRPr lang="en-US" altLang="en-US" dirty="0">
              <a:solidFill>
                <a:srgbClr val="FF0000"/>
              </a:solidFill>
              <a:latin typeface="David" panose="020E0502060401010101" pitchFamily="34" charset="-79"/>
              <a:cs typeface="David" panose="020E0502060401010101" pitchFamily="34" charset="-79"/>
            </a:endParaRPr>
          </a:p>
        </p:txBody>
      </p:sp>
      <p:sp>
        <p:nvSpPr>
          <p:cNvPr id="9221" name="Rectangle 3"/>
          <p:cNvSpPr>
            <a:spLocks noGrp="1" noChangeArrowheads="1"/>
          </p:cNvSpPr>
          <p:nvPr>
            <p:ph idx="1"/>
          </p:nvPr>
        </p:nvSpPr>
        <p:spPr>
          <a:xfrm>
            <a:off x="6563032" y="1825625"/>
            <a:ext cx="4790768" cy="4351338"/>
          </a:xfrm>
        </p:spPr>
        <p:txBody>
          <a:bodyPr/>
          <a:lstStyle/>
          <a:p>
            <a:pPr algn="r" rtl="1" eaLnBrk="1" hangingPunct="1">
              <a:lnSpc>
                <a:spcPct val="90000"/>
              </a:lnSpc>
            </a:pPr>
            <a:r>
              <a:rPr lang="he-IL" altLang="en-US" sz="2200" dirty="0"/>
              <a:t>שני חוטי בקרה ועוד </a:t>
            </a:r>
            <a:r>
              <a:rPr lang="en-US" altLang="en-US" sz="2200" dirty="0"/>
              <a:t>N</a:t>
            </a:r>
            <a:r>
              <a:rPr lang="he-IL" altLang="en-US" sz="2200" dirty="0"/>
              <a:t> חוטי נתונים</a:t>
            </a:r>
            <a:endParaRPr lang="en-US" altLang="en-US" sz="2200" dirty="0"/>
          </a:p>
          <a:p>
            <a:pPr algn="r" rtl="1" eaLnBrk="1" hangingPunct="1">
              <a:lnSpc>
                <a:spcPct val="90000"/>
              </a:lnSpc>
            </a:pPr>
            <a:r>
              <a:rPr lang="he-IL" altLang="en-US" sz="2200" dirty="0"/>
              <a:t>פרוטוקול</a:t>
            </a:r>
            <a:br>
              <a:rPr lang="en-US" altLang="en-US" sz="2200" dirty="0"/>
            </a:br>
            <a:r>
              <a:rPr lang="he-IL" altLang="en-US" sz="2200" dirty="0"/>
              <a:t> </a:t>
            </a:r>
            <a:r>
              <a:rPr lang="en-US" altLang="en-US" sz="2200" dirty="0"/>
              <a:t>4-phase</a:t>
            </a:r>
          </a:p>
          <a:p>
            <a:pPr algn="r" rtl="1" eaLnBrk="1" hangingPunct="1">
              <a:lnSpc>
                <a:spcPct val="90000"/>
              </a:lnSpc>
            </a:pPr>
            <a:r>
              <a:rPr lang="en-US" altLang="en-US" sz="2200" dirty="0"/>
              <a:t>Event-driven</a:t>
            </a:r>
            <a:endParaRPr lang="he-IL" altLang="en-US" sz="2200" dirty="0"/>
          </a:p>
          <a:p>
            <a:pPr algn="r" rtl="1" eaLnBrk="1" hangingPunct="1">
              <a:lnSpc>
                <a:spcPct val="90000"/>
              </a:lnSpc>
            </a:pPr>
            <a:r>
              <a:rPr lang="he-IL" altLang="en-US" sz="2200" dirty="0"/>
              <a:t>אין צורך בשעון. לפעמים לא סביר להשתמש בשעון</a:t>
            </a:r>
          </a:p>
          <a:p>
            <a:pPr algn="r" rtl="1" eaLnBrk="1" hangingPunct="1">
              <a:lnSpc>
                <a:spcPct val="90000"/>
              </a:lnSpc>
            </a:pPr>
            <a:r>
              <a:rPr lang="en-US" altLang="en-US" sz="2200" dirty="0"/>
              <a:t>Master</a:t>
            </a:r>
            <a:r>
              <a:rPr lang="he-IL" altLang="en-US" sz="2200" dirty="0"/>
              <a:t> – מי שיוזם, מי ששולח </a:t>
            </a:r>
            <a:r>
              <a:rPr lang="en-US" altLang="en-US" sz="2200" dirty="0"/>
              <a:t>Request</a:t>
            </a:r>
            <a:endParaRPr lang="he-IL" altLang="en-US" sz="2200" dirty="0"/>
          </a:p>
          <a:p>
            <a:pPr algn="r" rtl="1" eaLnBrk="1" hangingPunct="1">
              <a:lnSpc>
                <a:spcPct val="90000"/>
              </a:lnSpc>
            </a:pPr>
            <a:r>
              <a:rPr lang="en-US" altLang="en-US" sz="2200" dirty="0"/>
              <a:t>Slave</a:t>
            </a:r>
            <a:r>
              <a:rPr lang="he-IL" altLang="en-US" sz="2200" dirty="0"/>
              <a:t> – מי שמחזיר </a:t>
            </a:r>
            <a:r>
              <a:rPr lang="en-US" altLang="en-US" sz="2200" dirty="0"/>
              <a:t>Acknowledgement</a:t>
            </a:r>
          </a:p>
        </p:txBody>
      </p:sp>
      <p:sp>
        <p:nvSpPr>
          <p:cNvPr id="2" name="Footer Placeholder 1"/>
          <p:cNvSpPr>
            <a:spLocks noGrp="1"/>
          </p:cNvSpPr>
          <p:nvPr>
            <p:ph type="ftr" sz="quarter" idx="11"/>
          </p:nvPr>
        </p:nvSpPr>
        <p:spPr/>
        <p:txBody>
          <a:bodyPr/>
          <a:lstStyle/>
          <a:p>
            <a:pPr>
              <a:defRPr/>
            </a:pPr>
            <a:r>
              <a:rPr lang="en-US"/>
              <a:t>Technion EE 044252 Spring 2018 Lecture 8</a:t>
            </a:r>
          </a:p>
        </p:txBody>
      </p:sp>
      <p:sp>
        <p:nvSpPr>
          <p:cNvPr id="921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EC860DD3-E6AA-4CDB-A0E8-A04F9FAE7148}" type="slidenum">
              <a:rPr lang="he-IL" altLang="en-US" sz="1000">
                <a:cs typeface="Times New Roman" panose="02020603050405020304" pitchFamily="18" charset="0"/>
              </a:rPr>
              <a:pPr rtl="0">
                <a:spcBef>
                  <a:spcPct val="0"/>
                </a:spcBef>
                <a:spcAft>
                  <a:spcPct val="0"/>
                </a:spcAft>
                <a:buFontTx/>
                <a:buNone/>
              </a:pPr>
              <a:t>30</a:t>
            </a:fld>
            <a:endParaRPr lang="en-US" altLang="en-US" sz="1000">
              <a:cs typeface="Times New Roman" panose="02020603050405020304" pitchFamily="18" charset="0"/>
            </a:endParaRPr>
          </a:p>
        </p:txBody>
      </p:sp>
      <p:graphicFrame>
        <p:nvGraphicFramePr>
          <p:cNvPr id="9222" name="Object 4"/>
          <p:cNvGraphicFramePr>
            <a:graphicFrameLocks noChangeAspect="1"/>
          </p:cNvGraphicFramePr>
          <p:nvPr>
            <p:extLst>
              <p:ext uri="{D42A27DB-BD31-4B8C-83A1-F6EECF244321}">
                <p14:modId xmlns:p14="http://schemas.microsoft.com/office/powerpoint/2010/main" val="3974781208"/>
              </p:ext>
            </p:extLst>
          </p:nvPr>
        </p:nvGraphicFramePr>
        <p:xfrm>
          <a:off x="762000" y="1027906"/>
          <a:ext cx="5562600" cy="4805363"/>
        </p:xfrm>
        <a:graphic>
          <a:graphicData uri="http://schemas.openxmlformats.org/presentationml/2006/ole">
            <mc:AlternateContent xmlns:mc="http://schemas.openxmlformats.org/markup-compatibility/2006">
              <mc:Choice xmlns:v="urn:schemas-microsoft-com:vml" Requires="v">
                <p:oleObj spid="_x0000_s9293" name="VISIO" r:id="rId4" imgW="7443216" imgH="6443472" progId="Visio.Drawing.11">
                  <p:embed/>
                </p:oleObj>
              </mc:Choice>
              <mc:Fallback>
                <p:oleObj name="VISIO" r:id="rId4" imgW="7443216" imgH="6443472"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027906"/>
                        <a:ext cx="5562600" cy="480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algn="r" rtl="1" eaLnBrk="1" hangingPunct="1"/>
            <a:r>
              <a:rPr lang="he-IL" altLang="en-US" dirty="0">
                <a:solidFill>
                  <a:srgbClr val="FF0000"/>
                </a:solidFill>
                <a:latin typeface="David" panose="020E0502060401010101" pitchFamily="34" charset="-79"/>
                <a:cs typeface="David" panose="020E0502060401010101" pitchFamily="34" charset="-79"/>
              </a:rPr>
              <a:t>תקשורת על חוט יחיד</a:t>
            </a:r>
            <a:endParaRPr lang="en-US" altLang="en-US" dirty="0">
              <a:solidFill>
                <a:srgbClr val="FF0000"/>
              </a:solidFill>
              <a:latin typeface="David" panose="020E0502060401010101" pitchFamily="34" charset="-79"/>
              <a:cs typeface="David" panose="020E0502060401010101" pitchFamily="34" charset="-79"/>
            </a:endParaRPr>
          </a:p>
        </p:txBody>
      </p:sp>
      <p:sp>
        <p:nvSpPr>
          <p:cNvPr id="11269" name="Rectangle 3"/>
          <p:cNvSpPr>
            <a:spLocks noGrp="1" noChangeArrowheads="1"/>
          </p:cNvSpPr>
          <p:nvPr>
            <p:ph idx="1"/>
          </p:nvPr>
        </p:nvSpPr>
        <p:spPr>
          <a:xfrm>
            <a:off x="1409075" y="1447111"/>
            <a:ext cx="9944725" cy="3733566"/>
          </a:xfrm>
        </p:spPr>
        <p:txBody>
          <a:bodyPr>
            <a:normAutofit/>
          </a:bodyPr>
          <a:lstStyle/>
          <a:p>
            <a:pPr algn="r" rtl="1" eaLnBrk="1" hangingPunct="1">
              <a:lnSpc>
                <a:spcPct val="90000"/>
              </a:lnSpc>
            </a:pPr>
            <a:r>
              <a:rPr lang="he-IL" altLang="en-US" sz="2400" dirty="0"/>
              <a:t>חוט טלפון, רשת מקומית, ...</a:t>
            </a:r>
          </a:p>
          <a:p>
            <a:pPr algn="r" rtl="1" eaLnBrk="1" hangingPunct="1">
              <a:lnSpc>
                <a:spcPct val="90000"/>
              </a:lnSpc>
            </a:pPr>
            <a:r>
              <a:rPr lang="he-IL" altLang="en-US" sz="2400" dirty="0"/>
              <a:t>במקום חוטי </a:t>
            </a:r>
            <a:r>
              <a:rPr lang="en-US" altLang="en-US" sz="2400" dirty="0"/>
              <a:t>REQ, ACK</a:t>
            </a:r>
            <a:r>
              <a:rPr lang="he-IL" altLang="en-US" sz="2400" dirty="0"/>
              <a:t>:</a:t>
            </a:r>
          </a:p>
          <a:p>
            <a:pPr lvl="1" algn="r" rtl="1" eaLnBrk="1" hangingPunct="1">
              <a:lnSpc>
                <a:spcPct val="90000"/>
              </a:lnSpc>
            </a:pPr>
            <a:r>
              <a:rPr lang="he-IL" altLang="en-US" sz="2000" dirty="0"/>
              <a:t>נשתמש בשעון </a:t>
            </a:r>
            <a:r>
              <a:rPr lang="he-IL" altLang="en-US" sz="2000" u="sng" dirty="0"/>
              <a:t>איטי</a:t>
            </a:r>
            <a:r>
              <a:rPr lang="he-IL" altLang="en-US" sz="2000" dirty="0"/>
              <a:t> הרבה יותר מהשעונים הפועלים בשני הקצוות </a:t>
            </a:r>
          </a:p>
          <a:p>
            <a:pPr lvl="1" algn="r" rtl="1" eaLnBrk="1" hangingPunct="1">
              <a:lnSpc>
                <a:spcPct val="90000"/>
              </a:lnSpc>
            </a:pPr>
            <a:r>
              <a:rPr lang="he-IL" altLang="en-US" sz="2000" dirty="0"/>
              <a:t>נסנכרן אותם מידי פעם</a:t>
            </a:r>
          </a:p>
          <a:p>
            <a:pPr algn="r" rtl="1" eaLnBrk="1" hangingPunct="1">
              <a:lnSpc>
                <a:spcPct val="90000"/>
              </a:lnSpc>
            </a:pPr>
            <a:r>
              <a:rPr lang="he-IL" altLang="en-US" sz="2000" dirty="0"/>
              <a:t>גם זו קרויה "תקשורת אסינכרונית" אבל בעצם היא קצת סינכרונית</a:t>
            </a:r>
            <a:endParaRPr lang="en-US" altLang="en-US" sz="2000" dirty="0"/>
          </a:p>
          <a:p>
            <a:pPr algn="r" rtl="1" eaLnBrk="1" hangingPunct="1">
              <a:lnSpc>
                <a:spcPct val="90000"/>
              </a:lnSpc>
            </a:pPr>
            <a:r>
              <a:rPr lang="he-IL" altLang="en-US" sz="2000" dirty="0"/>
              <a:t>פרוטוקול תקשורת</a:t>
            </a:r>
            <a:r>
              <a:rPr lang="en-US" altLang="en-US" sz="2000" dirty="0"/>
              <a:t>:</a:t>
            </a:r>
            <a:r>
              <a:rPr lang="he-IL" altLang="en-US" sz="2000" dirty="0"/>
              <a:t> </a:t>
            </a:r>
            <a:r>
              <a:rPr lang="en-US" altLang="en-US" sz="2000" b="1" dirty="0"/>
              <a:t>UART</a:t>
            </a:r>
            <a:r>
              <a:rPr lang="en-US" altLang="en-US" sz="2000" dirty="0"/>
              <a:t>: Universal (Synchronous) Asynchronous Receiver/Transmitter</a:t>
            </a:r>
            <a:endParaRPr lang="he-IL" altLang="en-US" sz="2000" dirty="0"/>
          </a:p>
          <a:p>
            <a:pPr algn="r" rtl="1" eaLnBrk="1" hangingPunct="1">
              <a:lnSpc>
                <a:spcPct val="90000"/>
              </a:lnSpc>
            </a:pPr>
            <a:r>
              <a:rPr lang="he-IL" altLang="en-US" sz="2000" dirty="0"/>
              <a:t>נהוג ביציאת </a:t>
            </a:r>
            <a:r>
              <a:rPr lang="en-US" altLang="en-US" sz="2000" dirty="0"/>
              <a:t>COM</a:t>
            </a:r>
            <a:r>
              <a:rPr lang="he-IL" altLang="en-US" sz="2000" dirty="0"/>
              <a:t> של ה-</a:t>
            </a:r>
            <a:r>
              <a:rPr lang="en-US" altLang="en-US" sz="2000" dirty="0"/>
              <a:t>PC</a:t>
            </a:r>
            <a:endParaRPr lang="he-IL" altLang="en-US" sz="2000" dirty="0"/>
          </a:p>
          <a:p>
            <a:pPr algn="r" rtl="1" eaLnBrk="1" hangingPunct="1">
              <a:lnSpc>
                <a:spcPct val="90000"/>
              </a:lnSpc>
            </a:pPr>
            <a:r>
              <a:rPr lang="he-IL" altLang="en-US" sz="2000" dirty="0"/>
              <a:t>אפשרות אחרת (נהוגה ברשת מקומית מהירה): נקודד את השעון יחד עם הנתונים, למשל </a:t>
            </a:r>
            <a:r>
              <a:rPr lang="en-US" altLang="en-US" sz="2000" dirty="0"/>
              <a:t>“Manchester Code”</a:t>
            </a:r>
          </a:p>
        </p:txBody>
      </p:sp>
      <p:sp>
        <p:nvSpPr>
          <p:cNvPr id="2" name="Footer Placeholder 1"/>
          <p:cNvSpPr>
            <a:spLocks noGrp="1"/>
          </p:cNvSpPr>
          <p:nvPr>
            <p:ph type="ftr" sz="quarter" idx="11"/>
          </p:nvPr>
        </p:nvSpPr>
        <p:spPr/>
        <p:txBody>
          <a:bodyPr/>
          <a:lstStyle/>
          <a:p>
            <a:pPr>
              <a:defRPr/>
            </a:pPr>
            <a:r>
              <a:rPr lang="en-US"/>
              <a:t>Technion EE 044252 Spring 2018 Lecture 8</a:t>
            </a:r>
          </a:p>
        </p:txBody>
      </p:sp>
      <p:sp>
        <p:nvSpPr>
          <p:cNvPr id="1126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3F9DC20B-495E-4DFE-8746-02652C02031B}" type="slidenum">
              <a:rPr lang="he-IL" altLang="en-US" sz="1000">
                <a:cs typeface="Times New Roman" panose="02020603050405020304" pitchFamily="18" charset="0"/>
              </a:rPr>
              <a:pPr rtl="0">
                <a:spcBef>
                  <a:spcPct val="0"/>
                </a:spcBef>
                <a:spcAft>
                  <a:spcPct val="0"/>
                </a:spcAft>
                <a:buFontTx/>
                <a:buNone/>
              </a:pPr>
              <a:t>31</a:t>
            </a:fld>
            <a:endParaRPr lang="en-US" altLang="en-US" sz="1000">
              <a:cs typeface="Times New Roman" panose="02020603050405020304" pitchFamily="18" charset="0"/>
            </a:endParaRPr>
          </a:p>
        </p:txBody>
      </p:sp>
      <p:graphicFrame>
        <p:nvGraphicFramePr>
          <p:cNvPr id="11270" name="Object 4"/>
          <p:cNvGraphicFramePr>
            <a:graphicFrameLocks noChangeAspect="1"/>
          </p:cNvGraphicFramePr>
          <p:nvPr>
            <p:extLst>
              <p:ext uri="{D42A27DB-BD31-4B8C-83A1-F6EECF244321}">
                <p14:modId xmlns:p14="http://schemas.microsoft.com/office/powerpoint/2010/main" val="3489380168"/>
              </p:ext>
            </p:extLst>
          </p:nvPr>
        </p:nvGraphicFramePr>
        <p:xfrm>
          <a:off x="838200" y="4355370"/>
          <a:ext cx="9720897" cy="2366105"/>
        </p:xfrm>
        <a:graphic>
          <a:graphicData uri="http://schemas.openxmlformats.org/presentationml/2006/ole">
            <mc:AlternateContent xmlns:mc="http://schemas.openxmlformats.org/markup-compatibility/2006">
              <mc:Choice xmlns:v="urn:schemas-microsoft-com:vml" Requires="v">
                <p:oleObj spid="_x0000_s11391" name="Visio" r:id="rId4" imgW="6731431" imgH="1640071" progId="Visio.Drawing.11">
                  <p:embed/>
                </p:oleObj>
              </mc:Choice>
              <mc:Fallback>
                <p:oleObj name="Visio" r:id="rId4" imgW="6731431" imgH="1640071" progId="Visio.Drawing.11">
                  <p:embed/>
                  <p:pic>
                    <p:nvPicPr>
                      <p:cNvPr id="0" name="Object 4"/>
                      <p:cNvPicPr>
                        <a:picLocks noChangeAspect="1" noChangeArrowheads="1"/>
                      </p:cNvPicPr>
                      <p:nvPr/>
                    </p:nvPicPr>
                    <p:blipFill>
                      <a:blip r:embed="rId5"/>
                      <a:srcRect/>
                      <a:stretch>
                        <a:fillRect/>
                      </a:stretch>
                    </p:blipFill>
                    <p:spPr bwMode="auto">
                      <a:xfrm>
                        <a:off x="838200" y="4355370"/>
                        <a:ext cx="9720897" cy="2366105"/>
                      </a:xfrm>
                      <a:prstGeom prst="rect">
                        <a:avLst/>
                      </a:prstGeom>
                      <a:noFill/>
                      <a:ln>
                        <a:noFill/>
                      </a:ln>
                      <a:extLst/>
                    </p:spPr>
                  </p:pic>
                </p:oleObj>
              </mc:Fallback>
            </mc:AlternateContent>
          </a:graphicData>
        </a:graphic>
      </p:graphicFrame>
      <p:graphicFrame>
        <p:nvGraphicFramePr>
          <p:cNvPr id="4" name="Object 3">
            <a:extLst>
              <a:ext uri="{FF2B5EF4-FFF2-40B4-BE49-F238E27FC236}">
                <a16:creationId xmlns:a16="http://schemas.microsoft.com/office/drawing/2014/main" id="{0FF7DB24-13BF-42AF-9954-05D94D7F4636}"/>
              </a:ext>
            </a:extLst>
          </p:cNvPr>
          <p:cNvGraphicFramePr>
            <a:graphicFrameLocks noChangeAspect="1"/>
          </p:cNvGraphicFramePr>
          <p:nvPr>
            <p:extLst>
              <p:ext uri="{D42A27DB-BD31-4B8C-83A1-F6EECF244321}">
                <p14:modId xmlns:p14="http://schemas.microsoft.com/office/powerpoint/2010/main" val="2184860699"/>
              </p:ext>
            </p:extLst>
          </p:nvPr>
        </p:nvGraphicFramePr>
        <p:xfrm>
          <a:off x="80650" y="702840"/>
          <a:ext cx="6300787" cy="1799790"/>
        </p:xfrm>
        <a:graphic>
          <a:graphicData uri="http://schemas.openxmlformats.org/presentationml/2006/ole">
            <mc:AlternateContent xmlns:mc="http://schemas.openxmlformats.org/markup-compatibility/2006">
              <mc:Choice xmlns:v="urn:schemas-microsoft-com:vml" Requires="v">
                <p:oleObj spid="_x0000_s11392" name="Visio" r:id="rId6" imgW="6568526" imgH="1876431" progId="Visio.Drawing.11">
                  <p:embed/>
                </p:oleObj>
              </mc:Choice>
              <mc:Fallback>
                <p:oleObj name="Visio" r:id="rId6" imgW="6568526" imgH="1876431" progId="Visio.Drawing.11">
                  <p:embed/>
                  <p:pic>
                    <p:nvPicPr>
                      <p:cNvPr id="0" name=""/>
                      <p:cNvPicPr/>
                      <p:nvPr/>
                    </p:nvPicPr>
                    <p:blipFill>
                      <a:blip r:embed="rId7"/>
                      <a:stretch>
                        <a:fillRect/>
                      </a:stretch>
                    </p:blipFill>
                    <p:spPr>
                      <a:xfrm>
                        <a:off x="80650" y="702840"/>
                        <a:ext cx="6300787" cy="179979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algn="l" eaLnBrk="1" hangingPunct="1"/>
            <a:r>
              <a:rPr lang="en-US" altLang="en-US" dirty="0">
                <a:solidFill>
                  <a:srgbClr val="FF0000"/>
                </a:solidFill>
                <a:latin typeface="David" panose="020E0502060401010101" pitchFamily="34" charset="-79"/>
                <a:cs typeface="David" panose="020E0502060401010101" pitchFamily="34" charset="-79"/>
              </a:rPr>
              <a:t>UART – Transmitter FSM</a:t>
            </a:r>
          </a:p>
        </p:txBody>
      </p:sp>
      <p:sp>
        <p:nvSpPr>
          <p:cNvPr id="11269" name="Rectangle 3"/>
          <p:cNvSpPr>
            <a:spLocks noGrp="1" noChangeArrowheads="1"/>
          </p:cNvSpPr>
          <p:nvPr>
            <p:ph idx="1"/>
          </p:nvPr>
        </p:nvSpPr>
        <p:spPr>
          <a:xfrm>
            <a:off x="4694831" y="3319816"/>
            <a:ext cx="7151426" cy="3132070"/>
          </a:xfrm>
        </p:spPr>
        <p:txBody>
          <a:bodyPr>
            <a:normAutofit fontScale="92500" lnSpcReduction="20000"/>
          </a:bodyPr>
          <a:lstStyle/>
          <a:p>
            <a:pPr eaLnBrk="1" hangingPunct="1">
              <a:lnSpc>
                <a:spcPct val="90000"/>
              </a:lnSpc>
            </a:pPr>
            <a:r>
              <a:rPr lang="en-US" altLang="en-US" sz="2400" dirty="0"/>
              <a:t>Baud time</a:t>
            </a:r>
          </a:p>
          <a:p>
            <a:pPr lvl="1"/>
            <a:r>
              <a:rPr lang="en-US" altLang="en-US" dirty="0"/>
              <a:t>Time of single bit transmission (t</a:t>
            </a:r>
            <a:r>
              <a:rPr lang="en-US" altLang="en-US" baseline="-25000" dirty="0"/>
              <a:t>bit</a:t>
            </a:r>
            <a:r>
              <a:rPr lang="en-US" altLang="en-US" dirty="0"/>
              <a:t>)</a:t>
            </a:r>
          </a:p>
          <a:p>
            <a:pPr lvl="1"/>
            <a:r>
              <a:rPr lang="en-US" altLang="en-US" sz="2400" dirty="0"/>
              <a:t>Usually multiple cycles of TX local clock</a:t>
            </a:r>
          </a:p>
          <a:p>
            <a:pPr lvl="1"/>
            <a:r>
              <a:rPr lang="en-US" altLang="en-US" sz="2400" dirty="0"/>
              <a:t>“Baud rate” – UART throughput, e.g. </a:t>
            </a:r>
            <a:r>
              <a:rPr lang="en-US" altLang="en-US" dirty="0"/>
              <a:t>9,600 bps</a:t>
            </a:r>
            <a:endParaRPr lang="en-US" altLang="en-US" sz="2400" dirty="0"/>
          </a:p>
          <a:p>
            <a:pPr>
              <a:lnSpc>
                <a:spcPct val="100000"/>
              </a:lnSpc>
            </a:pPr>
            <a:r>
              <a:rPr lang="en-US" altLang="en-US" sz="2400" dirty="0"/>
              <a:t>TX FSM can employ a separate counter for Baud Time counting</a:t>
            </a:r>
          </a:p>
          <a:p>
            <a:pPr>
              <a:lnSpc>
                <a:spcPct val="100000"/>
              </a:lnSpc>
            </a:pPr>
            <a:r>
              <a:rPr lang="en-US" altLang="en-US" sz="2400" dirty="0"/>
              <a:t>Data is saved inside a register and is </a:t>
            </a:r>
            <a:r>
              <a:rPr lang="en-US" altLang="en-US" sz="2400" dirty="0" err="1"/>
              <a:t>MUXed</a:t>
            </a:r>
            <a:r>
              <a:rPr lang="en-US" altLang="en-US" sz="2400" dirty="0"/>
              <a:t> out according to FSM state</a:t>
            </a:r>
          </a:p>
          <a:p>
            <a:pPr>
              <a:lnSpc>
                <a:spcPct val="100000"/>
              </a:lnSpc>
            </a:pPr>
            <a:r>
              <a:rPr lang="en-US" altLang="en-US" sz="2400" dirty="0"/>
              <a:t>Amendments: parity bit, 2-3 stop bits</a:t>
            </a:r>
            <a:endParaRPr lang="he-IL" altLang="en-US" sz="2400" dirty="0"/>
          </a:p>
        </p:txBody>
      </p:sp>
      <p:sp>
        <p:nvSpPr>
          <p:cNvPr id="2" name="Footer Placeholder 1"/>
          <p:cNvSpPr>
            <a:spLocks noGrp="1"/>
          </p:cNvSpPr>
          <p:nvPr>
            <p:ph type="ftr" sz="quarter" idx="11"/>
          </p:nvPr>
        </p:nvSpPr>
        <p:spPr/>
        <p:txBody>
          <a:bodyPr/>
          <a:lstStyle/>
          <a:p>
            <a:pPr>
              <a:defRPr/>
            </a:pPr>
            <a:r>
              <a:rPr lang="en-US"/>
              <a:t>Technion EE 044252 Spring 2018 Lecture 8</a:t>
            </a:r>
          </a:p>
        </p:txBody>
      </p:sp>
      <p:sp>
        <p:nvSpPr>
          <p:cNvPr id="1126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3F9DC20B-495E-4DFE-8746-02652C02031B}" type="slidenum">
              <a:rPr lang="he-IL" altLang="en-US" sz="1000">
                <a:cs typeface="Times New Roman" panose="02020603050405020304" pitchFamily="18" charset="0"/>
              </a:rPr>
              <a:pPr rtl="0">
                <a:spcBef>
                  <a:spcPct val="0"/>
                </a:spcBef>
                <a:spcAft>
                  <a:spcPct val="0"/>
                </a:spcAft>
                <a:buFontTx/>
                <a:buNone/>
              </a:pPr>
              <a:t>32</a:t>
            </a:fld>
            <a:endParaRPr lang="en-US" altLang="en-US" sz="1000">
              <a:cs typeface="Times New Roman" panose="02020603050405020304" pitchFamily="18" charset="0"/>
            </a:endParaRPr>
          </a:p>
        </p:txBody>
      </p:sp>
      <p:graphicFrame>
        <p:nvGraphicFramePr>
          <p:cNvPr id="11270" name="Object 4"/>
          <p:cNvGraphicFramePr>
            <a:graphicFrameLocks noChangeAspect="1"/>
          </p:cNvGraphicFramePr>
          <p:nvPr>
            <p:extLst>
              <p:ext uri="{D42A27DB-BD31-4B8C-83A1-F6EECF244321}">
                <p14:modId xmlns:p14="http://schemas.microsoft.com/office/powerpoint/2010/main" val="1582239492"/>
              </p:ext>
            </p:extLst>
          </p:nvPr>
        </p:nvGraphicFramePr>
        <p:xfrm>
          <a:off x="4031341" y="1117963"/>
          <a:ext cx="7846060" cy="2311037"/>
        </p:xfrm>
        <a:graphic>
          <a:graphicData uri="http://schemas.openxmlformats.org/presentationml/2006/ole">
            <mc:AlternateContent xmlns:mc="http://schemas.openxmlformats.org/markup-compatibility/2006">
              <mc:Choice xmlns:v="urn:schemas-microsoft-com:vml" Requires="v">
                <p:oleObj spid="_x0000_s126047" name="Visio" r:id="rId4" imgW="5478479" imgH="1614956" progId="Visio.Drawing.11">
                  <p:embed/>
                </p:oleObj>
              </mc:Choice>
              <mc:Fallback>
                <p:oleObj name="Visio" r:id="rId4" imgW="5478479" imgH="1614956" progId="Visio.Drawing.11">
                  <p:embed/>
                  <p:pic>
                    <p:nvPicPr>
                      <p:cNvPr id="11270" name="Object 4"/>
                      <p:cNvPicPr>
                        <a:picLocks noChangeAspect="1" noChangeArrowheads="1"/>
                      </p:cNvPicPr>
                      <p:nvPr/>
                    </p:nvPicPr>
                    <p:blipFill>
                      <a:blip r:embed="rId5"/>
                      <a:srcRect/>
                      <a:stretch>
                        <a:fillRect/>
                      </a:stretch>
                    </p:blipFill>
                    <p:spPr bwMode="auto">
                      <a:xfrm>
                        <a:off x="4031341" y="1117963"/>
                        <a:ext cx="7846060" cy="2311037"/>
                      </a:xfrm>
                      <a:prstGeom prst="rect">
                        <a:avLst/>
                      </a:prstGeom>
                      <a:noFill/>
                      <a:ln>
                        <a:noFill/>
                      </a:ln>
                      <a:extLst/>
                    </p:spPr>
                  </p:pic>
                </p:oleObj>
              </mc:Fallback>
            </mc:AlternateContent>
          </a:graphicData>
        </a:graphic>
      </p:graphicFrame>
      <p:graphicFrame>
        <p:nvGraphicFramePr>
          <p:cNvPr id="4" name="Object 3">
            <a:extLst>
              <a:ext uri="{FF2B5EF4-FFF2-40B4-BE49-F238E27FC236}">
                <a16:creationId xmlns:a16="http://schemas.microsoft.com/office/drawing/2014/main" id="{2C9D2E80-1595-4855-BB11-E0EDBCD52BBB}"/>
              </a:ext>
            </a:extLst>
          </p:cNvPr>
          <p:cNvGraphicFramePr>
            <a:graphicFrameLocks noChangeAspect="1"/>
          </p:cNvGraphicFramePr>
          <p:nvPr>
            <p:extLst>
              <p:ext uri="{D42A27DB-BD31-4B8C-83A1-F6EECF244321}">
                <p14:modId xmlns:p14="http://schemas.microsoft.com/office/powerpoint/2010/main" val="648339823"/>
              </p:ext>
            </p:extLst>
          </p:nvPr>
        </p:nvGraphicFramePr>
        <p:xfrm>
          <a:off x="141774" y="1390651"/>
          <a:ext cx="4095857" cy="5330824"/>
        </p:xfrm>
        <a:graphic>
          <a:graphicData uri="http://schemas.openxmlformats.org/presentationml/2006/ole">
            <mc:AlternateContent xmlns:mc="http://schemas.openxmlformats.org/markup-compatibility/2006">
              <mc:Choice xmlns:v="urn:schemas-microsoft-com:vml" Requires="v">
                <p:oleObj spid="_x0000_s126048" name="Visio" r:id="rId6" imgW="4606785" imgH="5995704" progId="Visio.Drawing.11">
                  <p:embed/>
                </p:oleObj>
              </mc:Choice>
              <mc:Fallback>
                <p:oleObj name="Visio" r:id="rId6" imgW="4606785" imgH="5995704" progId="Visio.Drawing.11">
                  <p:embed/>
                  <p:pic>
                    <p:nvPicPr>
                      <p:cNvPr id="0" name=""/>
                      <p:cNvPicPr/>
                      <p:nvPr/>
                    </p:nvPicPr>
                    <p:blipFill>
                      <a:blip r:embed="rId7"/>
                      <a:stretch>
                        <a:fillRect/>
                      </a:stretch>
                    </p:blipFill>
                    <p:spPr>
                      <a:xfrm>
                        <a:off x="141774" y="1390651"/>
                        <a:ext cx="4095857" cy="5330824"/>
                      </a:xfrm>
                      <a:prstGeom prst="rect">
                        <a:avLst/>
                      </a:prstGeom>
                    </p:spPr>
                  </p:pic>
                </p:oleObj>
              </mc:Fallback>
            </mc:AlternateContent>
          </a:graphicData>
        </a:graphic>
      </p:graphicFrame>
    </p:spTree>
    <p:extLst>
      <p:ext uri="{BB962C8B-B14F-4D97-AF65-F5344CB8AC3E}">
        <p14:creationId xmlns:p14="http://schemas.microsoft.com/office/powerpoint/2010/main" val="3389914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algn="l" eaLnBrk="1" hangingPunct="1"/>
            <a:r>
              <a:rPr lang="en-US" altLang="en-US" dirty="0">
                <a:solidFill>
                  <a:srgbClr val="FF0000"/>
                </a:solidFill>
                <a:latin typeface="David" panose="020E0502060401010101" pitchFamily="34" charset="-79"/>
                <a:cs typeface="David" panose="020E0502060401010101" pitchFamily="34" charset="-79"/>
              </a:rPr>
              <a:t>UART - Receiver</a:t>
            </a:r>
          </a:p>
        </p:txBody>
      </p:sp>
      <p:sp>
        <p:nvSpPr>
          <p:cNvPr id="11269" name="Rectangle 3"/>
          <p:cNvSpPr>
            <a:spLocks noGrp="1" noChangeArrowheads="1"/>
          </p:cNvSpPr>
          <p:nvPr>
            <p:ph idx="1"/>
          </p:nvPr>
        </p:nvSpPr>
        <p:spPr>
          <a:xfrm>
            <a:off x="982636" y="3429000"/>
            <a:ext cx="10371164" cy="2747963"/>
          </a:xfrm>
        </p:spPr>
        <p:txBody>
          <a:bodyPr>
            <a:normAutofit/>
          </a:bodyPr>
          <a:lstStyle/>
          <a:p>
            <a:pPr eaLnBrk="1" hangingPunct="1">
              <a:lnSpc>
                <a:spcPct val="90000"/>
              </a:lnSpc>
            </a:pPr>
            <a:r>
              <a:rPr lang="en-US" altLang="en-US" sz="2400" dirty="0"/>
              <a:t>Detect Start of transmission (falling edge detection)</a:t>
            </a:r>
          </a:p>
          <a:p>
            <a:pPr eaLnBrk="1" hangingPunct="1">
              <a:lnSpc>
                <a:spcPct val="90000"/>
              </a:lnSpc>
            </a:pPr>
            <a:r>
              <a:rPr lang="en-US" altLang="en-US" sz="2400" dirty="0"/>
              <a:t>Count 1.5 x t</a:t>
            </a:r>
            <a:r>
              <a:rPr lang="en-US" altLang="en-US" sz="2400" baseline="-25000" dirty="0"/>
              <a:t>bit</a:t>
            </a:r>
            <a:r>
              <a:rPr lang="en-US" altLang="en-US" sz="2400" dirty="0"/>
              <a:t> till first data sample</a:t>
            </a:r>
          </a:p>
          <a:p>
            <a:pPr eaLnBrk="1" hangingPunct="1">
              <a:lnSpc>
                <a:spcPct val="90000"/>
              </a:lnSpc>
            </a:pPr>
            <a:r>
              <a:rPr lang="en-US" altLang="en-US" sz="2400" dirty="0"/>
              <a:t>Count 1 x t</a:t>
            </a:r>
            <a:r>
              <a:rPr lang="en-US" altLang="en-US" sz="2400" baseline="-25000" dirty="0"/>
              <a:t>bit</a:t>
            </a:r>
            <a:r>
              <a:rPr lang="en-US" altLang="en-US" sz="2400" dirty="0"/>
              <a:t> till each next sample, including STOP bit</a:t>
            </a:r>
          </a:p>
          <a:p>
            <a:pPr eaLnBrk="1" hangingPunct="1">
              <a:lnSpc>
                <a:spcPct val="90000"/>
              </a:lnSpc>
            </a:pPr>
            <a:r>
              <a:rPr lang="en-US" altLang="en-US" sz="2400" dirty="0"/>
              <a:t>Check out STOP bit value for error detection</a:t>
            </a:r>
            <a:endParaRPr lang="he-IL" altLang="en-US" sz="2400" dirty="0"/>
          </a:p>
        </p:txBody>
      </p:sp>
      <p:sp>
        <p:nvSpPr>
          <p:cNvPr id="2" name="Footer Placeholder 1"/>
          <p:cNvSpPr>
            <a:spLocks noGrp="1"/>
          </p:cNvSpPr>
          <p:nvPr>
            <p:ph type="ftr" sz="quarter" idx="11"/>
          </p:nvPr>
        </p:nvSpPr>
        <p:spPr/>
        <p:txBody>
          <a:bodyPr/>
          <a:lstStyle/>
          <a:p>
            <a:pPr>
              <a:defRPr/>
            </a:pPr>
            <a:r>
              <a:rPr lang="en-US"/>
              <a:t>Technion EE 044252 Spring 2018 Lecture 8</a:t>
            </a:r>
          </a:p>
        </p:txBody>
      </p:sp>
      <p:sp>
        <p:nvSpPr>
          <p:cNvPr id="1126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3F9DC20B-495E-4DFE-8746-02652C02031B}" type="slidenum">
              <a:rPr lang="he-IL" altLang="en-US" sz="1000">
                <a:cs typeface="Times New Roman" panose="02020603050405020304" pitchFamily="18" charset="0"/>
              </a:rPr>
              <a:pPr rtl="0">
                <a:spcBef>
                  <a:spcPct val="0"/>
                </a:spcBef>
                <a:spcAft>
                  <a:spcPct val="0"/>
                </a:spcAft>
                <a:buFontTx/>
                <a:buNone/>
              </a:pPr>
              <a:t>33</a:t>
            </a:fld>
            <a:endParaRPr lang="en-US" altLang="en-US" sz="1000">
              <a:cs typeface="Times New Roman" panose="02020603050405020304" pitchFamily="18" charset="0"/>
            </a:endParaRPr>
          </a:p>
        </p:txBody>
      </p:sp>
      <p:graphicFrame>
        <p:nvGraphicFramePr>
          <p:cNvPr id="11270" name="Object 4"/>
          <p:cNvGraphicFramePr>
            <a:graphicFrameLocks noChangeAspect="1"/>
          </p:cNvGraphicFramePr>
          <p:nvPr>
            <p:extLst>
              <p:ext uri="{D42A27DB-BD31-4B8C-83A1-F6EECF244321}">
                <p14:modId xmlns:p14="http://schemas.microsoft.com/office/powerpoint/2010/main" val="3561242669"/>
              </p:ext>
            </p:extLst>
          </p:nvPr>
        </p:nvGraphicFramePr>
        <p:xfrm>
          <a:off x="1936959" y="1350096"/>
          <a:ext cx="7696200" cy="1854200"/>
        </p:xfrm>
        <a:graphic>
          <a:graphicData uri="http://schemas.openxmlformats.org/presentationml/2006/ole">
            <mc:AlternateContent xmlns:mc="http://schemas.openxmlformats.org/markup-compatibility/2006">
              <mc:Choice xmlns:v="urn:schemas-microsoft-com:vml" Requires="v">
                <p:oleObj spid="_x0000_s127022" name="VISIO" r:id="rId4" imgW="4977384" imgH="1200912" progId="Visio.Drawing.11">
                  <p:embed/>
                </p:oleObj>
              </mc:Choice>
              <mc:Fallback>
                <p:oleObj name="VISIO" r:id="rId4" imgW="4977384" imgH="1200912" progId="Visio.Drawing.11">
                  <p:embed/>
                  <p:pic>
                    <p:nvPicPr>
                      <p:cNvPr id="112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959" y="1350096"/>
                        <a:ext cx="76962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391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algn="l"/>
            <a:r>
              <a:rPr lang="en-US" altLang="en-US" dirty="0">
                <a:solidFill>
                  <a:srgbClr val="FF0000"/>
                </a:solidFill>
                <a:latin typeface="David" panose="020E0502060401010101" pitchFamily="34" charset="-79"/>
                <a:cs typeface="David" panose="020E0502060401010101" pitchFamily="34" charset="-79"/>
              </a:rPr>
              <a:t>UART – Receiver: RX FSM</a:t>
            </a:r>
          </a:p>
        </p:txBody>
      </p:sp>
      <p:sp>
        <p:nvSpPr>
          <p:cNvPr id="13315" name="Slide Number Placeholder 5"/>
          <p:cNvSpPr>
            <a:spLocks noGrp="1"/>
          </p:cNvSpPr>
          <p:nvPr>
            <p:ph type="sldNum" sz="quarter" idx="12"/>
          </p:nvPr>
        </p:nvSpPr>
        <p:spPr>
          <a:xfrm>
            <a:off x="8610600" y="61277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F9A58BC2-E35B-4C7F-880C-2E44C1DB2DC6}" type="slidenum">
              <a:rPr lang="he-IL" altLang="en-US" sz="1000">
                <a:cs typeface="Times New Roman" panose="02020603050405020304" pitchFamily="18" charset="0"/>
              </a:rPr>
              <a:pPr rtl="0">
                <a:spcBef>
                  <a:spcPct val="0"/>
                </a:spcBef>
                <a:spcAft>
                  <a:spcPct val="0"/>
                </a:spcAft>
                <a:buFontTx/>
                <a:buNone/>
              </a:pPr>
              <a:t>34</a:t>
            </a:fld>
            <a:endParaRPr lang="en-US" altLang="en-US" sz="100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Technion EE 044252 Spring 2018 Lecture 8</a:t>
            </a:r>
          </a:p>
        </p:txBody>
      </p:sp>
      <p:graphicFrame>
        <p:nvGraphicFramePr>
          <p:cNvPr id="5" name="Object 4">
            <a:extLst>
              <a:ext uri="{FF2B5EF4-FFF2-40B4-BE49-F238E27FC236}">
                <a16:creationId xmlns:a16="http://schemas.microsoft.com/office/drawing/2014/main" id="{F652E236-31C0-40D9-9920-9C352FCA55D2}"/>
              </a:ext>
            </a:extLst>
          </p:cNvPr>
          <p:cNvGraphicFramePr>
            <a:graphicFrameLocks noChangeAspect="1"/>
          </p:cNvGraphicFramePr>
          <p:nvPr>
            <p:extLst>
              <p:ext uri="{D42A27DB-BD31-4B8C-83A1-F6EECF244321}">
                <p14:modId xmlns:p14="http://schemas.microsoft.com/office/powerpoint/2010/main" val="663235197"/>
              </p:ext>
            </p:extLst>
          </p:nvPr>
        </p:nvGraphicFramePr>
        <p:xfrm>
          <a:off x="644525" y="1358820"/>
          <a:ext cx="3340619" cy="5538559"/>
        </p:xfrm>
        <a:graphic>
          <a:graphicData uri="http://schemas.openxmlformats.org/presentationml/2006/ole">
            <mc:AlternateContent xmlns:mc="http://schemas.openxmlformats.org/markup-compatibility/2006">
              <mc:Choice xmlns:v="urn:schemas-microsoft-com:vml" Requires="v">
                <p:oleObj spid="_x0000_s128092" name="Visio" r:id="rId4" imgW="4454213" imgH="7383933" progId="Visio.Drawing.11">
                  <p:embed/>
                </p:oleObj>
              </mc:Choice>
              <mc:Fallback>
                <p:oleObj name="Visio" r:id="rId4" imgW="4454213" imgH="7383933" progId="Visio.Drawing.11">
                  <p:embed/>
                  <p:pic>
                    <p:nvPicPr>
                      <p:cNvPr id="0" name=""/>
                      <p:cNvPicPr/>
                      <p:nvPr/>
                    </p:nvPicPr>
                    <p:blipFill>
                      <a:blip r:embed="rId5"/>
                      <a:stretch>
                        <a:fillRect/>
                      </a:stretch>
                    </p:blipFill>
                    <p:spPr>
                      <a:xfrm>
                        <a:off x="644525" y="1358820"/>
                        <a:ext cx="3340619" cy="553855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C57D8CA-61D4-4E1F-9541-4745CC791FE6}"/>
              </a:ext>
            </a:extLst>
          </p:cNvPr>
          <p:cNvGraphicFramePr>
            <a:graphicFrameLocks noChangeAspect="1"/>
          </p:cNvGraphicFramePr>
          <p:nvPr>
            <p:extLst>
              <p:ext uri="{D42A27DB-BD31-4B8C-83A1-F6EECF244321}">
                <p14:modId xmlns:p14="http://schemas.microsoft.com/office/powerpoint/2010/main" val="409039461"/>
              </p:ext>
            </p:extLst>
          </p:nvPr>
        </p:nvGraphicFramePr>
        <p:xfrm>
          <a:off x="5295900" y="4383723"/>
          <a:ext cx="6251575" cy="2389187"/>
        </p:xfrm>
        <a:graphic>
          <a:graphicData uri="http://schemas.openxmlformats.org/presentationml/2006/ole">
            <mc:AlternateContent xmlns:mc="http://schemas.openxmlformats.org/markup-compatibility/2006">
              <mc:Choice xmlns:v="urn:schemas-microsoft-com:vml" Requires="v">
                <p:oleObj spid="_x0000_s128093" name="Visio" r:id="rId6" imgW="6252016" imgH="2389061" progId="Visio.Drawing.11">
                  <p:embed/>
                </p:oleObj>
              </mc:Choice>
              <mc:Fallback>
                <p:oleObj name="Visio" r:id="rId6" imgW="6252016" imgH="2389061" progId="Visio.Drawing.11">
                  <p:embed/>
                  <p:pic>
                    <p:nvPicPr>
                      <p:cNvPr id="0" name=""/>
                      <p:cNvPicPr/>
                      <p:nvPr/>
                    </p:nvPicPr>
                    <p:blipFill>
                      <a:blip r:embed="rId7"/>
                      <a:stretch>
                        <a:fillRect/>
                      </a:stretch>
                    </p:blipFill>
                    <p:spPr>
                      <a:xfrm>
                        <a:off x="5295900" y="4383723"/>
                        <a:ext cx="6251575" cy="2389187"/>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B8B784A6-718B-429B-9A0B-887B9331D00F}"/>
              </a:ext>
            </a:extLst>
          </p:cNvPr>
          <p:cNvSpPr>
            <a:spLocks noGrp="1" noChangeArrowheads="1"/>
          </p:cNvSpPr>
          <p:nvPr>
            <p:ph idx="1"/>
          </p:nvPr>
        </p:nvSpPr>
        <p:spPr>
          <a:xfrm>
            <a:off x="3985144" y="3069941"/>
            <a:ext cx="8038534" cy="2276475"/>
          </a:xfrm>
        </p:spPr>
        <p:txBody>
          <a:bodyPr>
            <a:normAutofit/>
          </a:bodyPr>
          <a:lstStyle/>
          <a:p>
            <a:pPr eaLnBrk="1" hangingPunct="1">
              <a:lnSpc>
                <a:spcPct val="90000"/>
              </a:lnSpc>
            </a:pPr>
            <a:r>
              <a:rPr lang="en-US" altLang="en-US" sz="2400" dirty="0"/>
              <a:t>FSM waits for START bit indication</a:t>
            </a:r>
          </a:p>
          <a:p>
            <a:pPr>
              <a:lnSpc>
                <a:spcPct val="100000"/>
              </a:lnSpc>
            </a:pPr>
            <a:r>
              <a:rPr lang="en-US" altLang="en-US" sz="2400" dirty="0"/>
              <a:t>RX FSM can employ a separate counter for Baud Time count</a:t>
            </a:r>
          </a:p>
          <a:p>
            <a:pPr>
              <a:lnSpc>
                <a:spcPct val="100000"/>
              </a:lnSpc>
            </a:pPr>
            <a:r>
              <a:rPr lang="en-US" altLang="en-US" sz="2400" dirty="0"/>
              <a:t>Data is shifted into a SHIFT-REGISTER </a:t>
            </a:r>
          </a:p>
          <a:p>
            <a:pPr lvl="1">
              <a:lnSpc>
                <a:spcPct val="100000"/>
              </a:lnSpc>
            </a:pPr>
            <a:r>
              <a:rPr lang="en-US" altLang="en-US" sz="2000" dirty="0"/>
              <a:t>Enabled by FSM</a:t>
            </a:r>
            <a:endParaRPr lang="he-IL" altLang="en-US" sz="2400" dirty="0"/>
          </a:p>
        </p:txBody>
      </p:sp>
      <p:graphicFrame>
        <p:nvGraphicFramePr>
          <p:cNvPr id="12" name="Object 4">
            <a:extLst>
              <a:ext uri="{FF2B5EF4-FFF2-40B4-BE49-F238E27FC236}">
                <a16:creationId xmlns:a16="http://schemas.microsoft.com/office/drawing/2014/main" id="{7DADD35E-4713-46F2-BD91-E31E424F90DE}"/>
              </a:ext>
            </a:extLst>
          </p:cNvPr>
          <p:cNvGraphicFramePr>
            <a:graphicFrameLocks noChangeAspect="1"/>
          </p:cNvGraphicFramePr>
          <p:nvPr>
            <p:extLst>
              <p:ext uri="{D42A27DB-BD31-4B8C-83A1-F6EECF244321}">
                <p14:modId xmlns:p14="http://schemas.microsoft.com/office/powerpoint/2010/main" val="674470465"/>
              </p:ext>
            </p:extLst>
          </p:nvPr>
        </p:nvGraphicFramePr>
        <p:xfrm>
          <a:off x="4748285" y="1358820"/>
          <a:ext cx="6620301" cy="1594990"/>
        </p:xfrm>
        <a:graphic>
          <a:graphicData uri="http://schemas.openxmlformats.org/presentationml/2006/ole">
            <mc:AlternateContent xmlns:mc="http://schemas.openxmlformats.org/markup-compatibility/2006">
              <mc:Choice xmlns:v="urn:schemas-microsoft-com:vml" Requires="v">
                <p:oleObj spid="_x0000_s128094" name="VISIO" r:id="rId8" imgW="4977384" imgH="1200912" progId="Visio.Drawing.11">
                  <p:embed/>
                </p:oleObj>
              </mc:Choice>
              <mc:Fallback>
                <p:oleObj name="VISIO" r:id="rId8" imgW="4977384" imgH="1200912" progId="Visio.Drawing.11">
                  <p:embed/>
                  <p:pic>
                    <p:nvPicPr>
                      <p:cNvPr id="1127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8285" y="1358820"/>
                        <a:ext cx="6620301" cy="159499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68144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algn="l"/>
            <a:r>
              <a:rPr lang="en-US" altLang="en-US" dirty="0">
                <a:solidFill>
                  <a:srgbClr val="FF0000"/>
                </a:solidFill>
                <a:latin typeface="David" panose="020E0502060401010101" pitchFamily="34" charset="-79"/>
                <a:cs typeface="David" panose="020E0502060401010101" pitchFamily="34" charset="-79"/>
              </a:rPr>
              <a:t>UART – Clock Drift Effect</a:t>
            </a:r>
          </a:p>
        </p:txBody>
      </p:sp>
      <p:sp>
        <p:nvSpPr>
          <p:cNvPr id="13315" name="Slide Number Placeholder 5"/>
          <p:cNvSpPr>
            <a:spLocks noGrp="1"/>
          </p:cNvSpPr>
          <p:nvPr>
            <p:ph type="sldNum" sz="quarter" idx="12"/>
          </p:nvPr>
        </p:nvSpPr>
        <p:spPr>
          <a:xfrm>
            <a:off x="8610600" y="61277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F9A58BC2-E35B-4C7F-880C-2E44C1DB2DC6}" type="slidenum">
              <a:rPr lang="he-IL" altLang="en-US" sz="1000">
                <a:cs typeface="Times New Roman" panose="02020603050405020304" pitchFamily="18" charset="0"/>
              </a:rPr>
              <a:pPr rtl="0">
                <a:spcBef>
                  <a:spcPct val="0"/>
                </a:spcBef>
                <a:spcAft>
                  <a:spcPct val="0"/>
                </a:spcAft>
                <a:buFontTx/>
                <a:buNone/>
              </a:pPr>
              <a:t>35</a:t>
            </a:fld>
            <a:endParaRPr lang="en-US" altLang="en-US" sz="100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a:t>Technion EE 044252 Spring 2018 Lecture 8</a:t>
            </a:r>
          </a:p>
        </p:txBody>
      </p:sp>
      <p:sp>
        <p:nvSpPr>
          <p:cNvPr id="11" name="Rectangle 3">
            <a:extLst>
              <a:ext uri="{FF2B5EF4-FFF2-40B4-BE49-F238E27FC236}">
                <a16:creationId xmlns:a16="http://schemas.microsoft.com/office/drawing/2014/main" id="{B8B784A6-718B-429B-9A0B-887B9331D00F}"/>
              </a:ext>
            </a:extLst>
          </p:cNvPr>
          <p:cNvSpPr>
            <a:spLocks noGrp="1" noChangeArrowheads="1"/>
          </p:cNvSpPr>
          <p:nvPr>
            <p:ph idx="1"/>
          </p:nvPr>
        </p:nvSpPr>
        <p:spPr>
          <a:xfrm>
            <a:off x="823414" y="1627716"/>
            <a:ext cx="8038534" cy="2276475"/>
          </a:xfrm>
        </p:spPr>
        <p:txBody>
          <a:bodyPr>
            <a:normAutofit/>
          </a:bodyPr>
          <a:lstStyle/>
          <a:p>
            <a:pPr eaLnBrk="1" hangingPunct="1">
              <a:lnSpc>
                <a:spcPct val="90000"/>
              </a:lnSpc>
            </a:pPr>
            <a:r>
              <a:rPr lang="en-US" altLang="en-US" sz="2400" dirty="0"/>
              <a:t>TX and RX clocks are not exactly the same</a:t>
            </a:r>
          </a:p>
          <a:p>
            <a:pPr eaLnBrk="1" hangingPunct="1">
              <a:lnSpc>
                <a:spcPct val="90000"/>
              </a:lnSpc>
            </a:pPr>
            <a:r>
              <a:rPr lang="en-US" altLang="en-US" sz="2400" dirty="0"/>
              <a:t>Measure t</a:t>
            </a:r>
            <a:r>
              <a:rPr lang="en-US" altLang="en-US" sz="2400" baseline="-25000" dirty="0"/>
              <a:t>bit</a:t>
            </a:r>
            <a:r>
              <a:rPr lang="en-US" altLang="en-US" sz="2400" dirty="0"/>
              <a:t> differently</a:t>
            </a:r>
          </a:p>
          <a:p>
            <a:pPr eaLnBrk="1" hangingPunct="1">
              <a:lnSpc>
                <a:spcPct val="90000"/>
              </a:lnSpc>
            </a:pPr>
            <a:r>
              <a:rPr lang="en-US" altLang="en-US" sz="2400" dirty="0"/>
              <a:t>Limiting the maximal “character” (word) size</a:t>
            </a:r>
          </a:p>
          <a:p>
            <a:pPr eaLnBrk="1" hangingPunct="1">
              <a:lnSpc>
                <a:spcPct val="90000"/>
              </a:lnSpc>
            </a:pPr>
            <a:r>
              <a:rPr lang="en-US" altLang="en-US" sz="2400" dirty="0"/>
              <a:t>The drift is accumulated from zero per each START bit</a:t>
            </a:r>
            <a:endParaRPr lang="he-IL" altLang="en-US" sz="2400" dirty="0"/>
          </a:p>
        </p:txBody>
      </p:sp>
      <p:graphicFrame>
        <p:nvGraphicFramePr>
          <p:cNvPr id="12" name="Object 4">
            <a:extLst>
              <a:ext uri="{FF2B5EF4-FFF2-40B4-BE49-F238E27FC236}">
                <a16:creationId xmlns:a16="http://schemas.microsoft.com/office/drawing/2014/main" id="{7DADD35E-4713-46F2-BD91-E31E424F90DE}"/>
              </a:ext>
            </a:extLst>
          </p:cNvPr>
          <p:cNvGraphicFramePr>
            <a:graphicFrameLocks noChangeAspect="1"/>
          </p:cNvGraphicFramePr>
          <p:nvPr>
            <p:extLst>
              <p:ext uri="{D42A27DB-BD31-4B8C-83A1-F6EECF244321}">
                <p14:modId xmlns:p14="http://schemas.microsoft.com/office/powerpoint/2010/main" val="3667014423"/>
              </p:ext>
            </p:extLst>
          </p:nvPr>
        </p:nvGraphicFramePr>
        <p:xfrm>
          <a:off x="1284288" y="3063875"/>
          <a:ext cx="9623425" cy="3808413"/>
        </p:xfrm>
        <a:graphic>
          <a:graphicData uri="http://schemas.openxmlformats.org/presentationml/2006/ole">
            <mc:AlternateContent xmlns:mc="http://schemas.openxmlformats.org/markup-compatibility/2006">
              <mc:Choice xmlns:v="urn:schemas-microsoft-com:vml" Requires="v">
                <p:oleObj spid="_x0000_s129080" name="Visio" r:id="rId4" imgW="5565269" imgH="2204308" progId="Visio.Drawing.11">
                  <p:embed/>
                </p:oleObj>
              </mc:Choice>
              <mc:Fallback>
                <p:oleObj name="Visio" r:id="rId4" imgW="5565269" imgH="2204308" progId="Visio.Drawing.11">
                  <p:embed/>
                  <p:pic>
                    <p:nvPicPr>
                      <p:cNvPr id="12" name="Object 4">
                        <a:extLst>
                          <a:ext uri="{FF2B5EF4-FFF2-40B4-BE49-F238E27FC236}">
                            <a16:creationId xmlns:a16="http://schemas.microsoft.com/office/drawing/2014/main" id="{7DADD35E-4713-46F2-BD91-E31E424F90DE}"/>
                          </a:ext>
                        </a:extLst>
                      </p:cNvPr>
                      <p:cNvPicPr>
                        <a:picLocks noChangeAspect="1" noChangeArrowheads="1"/>
                      </p:cNvPicPr>
                      <p:nvPr/>
                    </p:nvPicPr>
                    <p:blipFill>
                      <a:blip r:embed="rId5"/>
                      <a:srcRect/>
                      <a:stretch>
                        <a:fillRect/>
                      </a:stretch>
                    </p:blipFill>
                    <p:spPr bwMode="auto">
                      <a:xfrm>
                        <a:off x="1284288" y="3063875"/>
                        <a:ext cx="9623425" cy="3808413"/>
                      </a:xfrm>
                      <a:prstGeom prst="rect">
                        <a:avLst/>
                      </a:prstGeom>
                      <a:noFill/>
                      <a:ln>
                        <a:noFill/>
                      </a:ln>
                      <a:extLst/>
                    </p:spPr>
                  </p:pic>
                </p:oleObj>
              </mc:Fallback>
            </mc:AlternateContent>
          </a:graphicData>
        </a:graphic>
      </p:graphicFrame>
      <p:graphicFrame>
        <p:nvGraphicFramePr>
          <p:cNvPr id="3" name="Object 2">
            <a:extLst>
              <a:ext uri="{FF2B5EF4-FFF2-40B4-BE49-F238E27FC236}">
                <a16:creationId xmlns:a16="http://schemas.microsoft.com/office/drawing/2014/main" id="{C076FF43-D849-4CFE-93A7-6EDFB1F8273C}"/>
              </a:ext>
            </a:extLst>
          </p:cNvPr>
          <p:cNvGraphicFramePr>
            <a:graphicFrameLocks noChangeAspect="1"/>
          </p:cNvGraphicFramePr>
          <p:nvPr>
            <p:extLst>
              <p:ext uri="{D42A27DB-BD31-4B8C-83A1-F6EECF244321}">
                <p14:modId xmlns:p14="http://schemas.microsoft.com/office/powerpoint/2010/main" val="3298430486"/>
              </p:ext>
            </p:extLst>
          </p:nvPr>
        </p:nvGraphicFramePr>
        <p:xfrm>
          <a:off x="6096000" y="1247775"/>
          <a:ext cx="6282372" cy="1816771"/>
        </p:xfrm>
        <a:graphic>
          <a:graphicData uri="http://schemas.openxmlformats.org/presentationml/2006/ole">
            <mc:AlternateContent xmlns:mc="http://schemas.openxmlformats.org/markup-compatibility/2006">
              <mc:Choice xmlns:v="urn:schemas-microsoft-com:vml" Requires="v">
                <p:oleObj spid="_x0000_s129081" name="Visio" r:id="rId6" imgW="6568526" imgH="1899483" progId="Visio.Drawing.11">
                  <p:embed/>
                </p:oleObj>
              </mc:Choice>
              <mc:Fallback>
                <p:oleObj name="Visio" r:id="rId6" imgW="6568526" imgH="1899483" progId="Visio.Drawing.11">
                  <p:embed/>
                  <p:pic>
                    <p:nvPicPr>
                      <p:cNvPr id="0" name=""/>
                      <p:cNvPicPr/>
                      <p:nvPr/>
                    </p:nvPicPr>
                    <p:blipFill>
                      <a:blip r:embed="rId7"/>
                      <a:stretch>
                        <a:fillRect/>
                      </a:stretch>
                    </p:blipFill>
                    <p:spPr>
                      <a:xfrm>
                        <a:off x="6096000" y="1247775"/>
                        <a:ext cx="6282372" cy="1816771"/>
                      </a:xfrm>
                      <a:prstGeom prst="rect">
                        <a:avLst/>
                      </a:prstGeom>
                    </p:spPr>
                  </p:pic>
                </p:oleObj>
              </mc:Fallback>
            </mc:AlternateContent>
          </a:graphicData>
        </a:graphic>
      </p:graphicFrame>
    </p:spTree>
    <p:extLst>
      <p:ext uri="{BB962C8B-B14F-4D97-AF65-F5344CB8AC3E}">
        <p14:creationId xmlns:p14="http://schemas.microsoft.com/office/powerpoint/2010/main" val="1113248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algn="r" rtl="1" eaLnBrk="1" hangingPunct="1"/>
            <a:r>
              <a:rPr lang="he-IL" altLang="en-US" dirty="0">
                <a:solidFill>
                  <a:srgbClr val="FF0000"/>
                </a:solidFill>
                <a:latin typeface="David" panose="020E0502060401010101" pitchFamily="34" charset="-79"/>
                <a:cs typeface="David" panose="020E0502060401010101" pitchFamily="34" charset="-79"/>
              </a:rPr>
              <a:t>מה כולל </a:t>
            </a:r>
            <a:r>
              <a:rPr lang="en-US" altLang="en-US" dirty="0">
                <a:solidFill>
                  <a:srgbClr val="FF0000"/>
                </a:solidFill>
                <a:latin typeface="David" panose="020E0502060401010101" pitchFamily="34" charset="-79"/>
                <a:cs typeface="David" panose="020E0502060401010101" pitchFamily="34" charset="-79"/>
              </a:rPr>
              <a:t>Bus</a:t>
            </a:r>
            <a:r>
              <a:rPr lang="he-IL" altLang="en-US" dirty="0">
                <a:solidFill>
                  <a:srgbClr val="FF0000"/>
                </a:solidFill>
                <a:latin typeface="David" panose="020E0502060401010101" pitchFamily="34" charset="-79"/>
                <a:cs typeface="David" panose="020E0502060401010101" pitchFamily="34" charset="-79"/>
              </a:rPr>
              <a:t> ?</a:t>
            </a:r>
            <a:endParaRPr lang="en-US" altLang="en-US" dirty="0">
              <a:solidFill>
                <a:srgbClr val="FF0000"/>
              </a:solidFill>
              <a:latin typeface="David" panose="020E0502060401010101" pitchFamily="34" charset="-79"/>
              <a:cs typeface="David" panose="020E0502060401010101" pitchFamily="34" charset="-79"/>
            </a:endParaRPr>
          </a:p>
        </p:txBody>
      </p:sp>
      <p:sp>
        <p:nvSpPr>
          <p:cNvPr id="1945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420A1062-6EAF-4A01-8F5A-32FED87241FE}" type="slidenum">
              <a:rPr lang="he-IL" altLang="en-US" sz="1000">
                <a:cs typeface="Times New Roman" panose="02020603050405020304" pitchFamily="18" charset="0"/>
              </a:rPr>
              <a:pPr rtl="0">
                <a:spcBef>
                  <a:spcPct val="0"/>
                </a:spcBef>
                <a:spcAft>
                  <a:spcPct val="0"/>
                </a:spcAft>
                <a:buFontTx/>
                <a:buNone/>
              </a:pPr>
              <a:t>36</a:t>
            </a:fld>
            <a:endParaRPr lang="en-US" altLang="en-US" sz="1000">
              <a:cs typeface="Times New Roman" panose="02020603050405020304" pitchFamily="18" charset="0"/>
            </a:endParaRPr>
          </a:p>
        </p:txBody>
      </p:sp>
      <p:graphicFrame>
        <p:nvGraphicFramePr>
          <p:cNvPr id="19461" name="Object 3"/>
          <p:cNvGraphicFramePr>
            <a:graphicFrameLocks noChangeAspect="1"/>
          </p:cNvGraphicFramePr>
          <p:nvPr/>
        </p:nvGraphicFramePr>
        <p:xfrm>
          <a:off x="2971800" y="1198564"/>
          <a:ext cx="6248400" cy="5145087"/>
        </p:xfrm>
        <a:graphic>
          <a:graphicData uri="http://schemas.openxmlformats.org/presentationml/2006/ole">
            <mc:AlternateContent xmlns:mc="http://schemas.openxmlformats.org/markup-compatibility/2006">
              <mc:Choice xmlns:v="urn:schemas-microsoft-com:vml" Requires="v">
                <p:oleObj spid="_x0000_s19533" name="Photo Editor Photo" r:id="rId4" imgW="6780952" imgH="5582429" progId="">
                  <p:embed/>
                </p:oleObj>
              </mc:Choice>
              <mc:Fallback>
                <p:oleObj name="Photo Editor Photo" r:id="rId4" imgW="6780952" imgH="5582429"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198564"/>
                        <a:ext cx="6248400" cy="514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ounded Rectangular Callout 5">
            <a:extLst>
              <a:ext uri="{FF2B5EF4-FFF2-40B4-BE49-F238E27FC236}">
                <a16:creationId xmlns:a16="http://schemas.microsoft.com/office/drawing/2014/main" id="{42574124-5AE4-4D2F-AB82-914EAF0D068A}"/>
              </a:ext>
            </a:extLst>
          </p:cNvPr>
          <p:cNvSpPr/>
          <p:nvPr/>
        </p:nvSpPr>
        <p:spPr>
          <a:xfrm>
            <a:off x="2136776" y="4516439"/>
            <a:ext cx="1495425" cy="390525"/>
          </a:xfrm>
          <a:prstGeom prst="wedgeRoundRectCallout">
            <a:avLst>
              <a:gd name="adj1" fmla="val 104556"/>
              <a:gd name="adj2" fmla="val -116394"/>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Transceiver</a:t>
            </a:r>
          </a:p>
        </p:txBody>
      </p:sp>
      <p:sp>
        <p:nvSpPr>
          <p:cNvPr id="2" name="Footer Placeholder 1"/>
          <p:cNvSpPr>
            <a:spLocks noGrp="1"/>
          </p:cNvSpPr>
          <p:nvPr>
            <p:ph type="ftr" sz="quarter" idx="11"/>
          </p:nvPr>
        </p:nvSpPr>
        <p:spPr/>
        <p:txBody>
          <a:bodyPr/>
          <a:lstStyle/>
          <a:p>
            <a:pPr>
              <a:defRPr/>
            </a:pPr>
            <a:r>
              <a:rPr lang="en-US"/>
              <a:t>Technion EE 044252 Spring 2018 Lecture 8</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E73CFAAE-97E3-4A5D-816D-87F7A4A065D2}" type="slidenum">
              <a:rPr lang="he-IL" altLang="en-US" sz="1000">
                <a:cs typeface="Times New Roman" panose="02020603050405020304" pitchFamily="18" charset="0"/>
              </a:rPr>
              <a:pPr rtl="0">
                <a:spcBef>
                  <a:spcPct val="0"/>
                </a:spcBef>
                <a:spcAft>
                  <a:spcPct val="0"/>
                </a:spcAft>
                <a:buFontTx/>
                <a:buNone/>
              </a:pPr>
              <a:t>37</a:t>
            </a:fld>
            <a:endParaRPr lang="en-US" altLang="en-US" sz="1000">
              <a:cs typeface="Times New Roman" panose="02020603050405020304" pitchFamily="18" charset="0"/>
            </a:endParaRPr>
          </a:p>
        </p:txBody>
      </p:sp>
      <p:graphicFrame>
        <p:nvGraphicFramePr>
          <p:cNvPr id="29700" name="Object 3"/>
          <p:cNvGraphicFramePr>
            <a:graphicFrameLocks noChangeAspect="1"/>
          </p:cNvGraphicFramePr>
          <p:nvPr/>
        </p:nvGraphicFramePr>
        <p:xfrm>
          <a:off x="1766888" y="381001"/>
          <a:ext cx="8659812" cy="5286375"/>
        </p:xfrm>
        <a:graphic>
          <a:graphicData uri="http://schemas.openxmlformats.org/presentationml/2006/ole">
            <mc:AlternateContent xmlns:mc="http://schemas.openxmlformats.org/markup-compatibility/2006">
              <mc:Choice xmlns:v="urn:schemas-microsoft-com:vml" Requires="v">
                <p:oleObj spid="_x0000_s29773" name="Photo Editor Photo" r:id="rId4" imgW="8659434" imgH="5285714" progId="">
                  <p:embed/>
                </p:oleObj>
              </mc:Choice>
              <mc:Fallback>
                <p:oleObj name="Photo Editor Photo" r:id="rId4" imgW="8659434" imgH="5285714"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6888" y="381001"/>
                        <a:ext cx="8659812"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Technion EE 044252 Spring 2018 Lecture 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algn="r" rtl="1" eaLnBrk="1" hangingPunct="1"/>
            <a:r>
              <a:rPr lang="he-IL" altLang="en-US" dirty="0">
                <a:solidFill>
                  <a:srgbClr val="FF0000"/>
                </a:solidFill>
              </a:rPr>
              <a:t>פעולת </a:t>
            </a:r>
            <a:r>
              <a:rPr lang="en-US" altLang="en-US" dirty="0">
                <a:solidFill>
                  <a:srgbClr val="FF0000"/>
                </a:solidFill>
              </a:rPr>
              <a:t>Bus</a:t>
            </a:r>
            <a:r>
              <a:rPr lang="he-IL" altLang="en-US" dirty="0">
                <a:solidFill>
                  <a:srgbClr val="FF0000"/>
                </a:solidFill>
              </a:rPr>
              <a:t> פשוטה</a:t>
            </a:r>
            <a:endParaRPr lang="en-US" altLang="en-US" dirty="0">
              <a:solidFill>
                <a:srgbClr val="FF0000"/>
              </a:solidFill>
            </a:endParaRPr>
          </a:p>
        </p:txBody>
      </p:sp>
      <p:sp>
        <p:nvSpPr>
          <p:cNvPr id="31749" name="Rectangle 3"/>
          <p:cNvSpPr>
            <a:spLocks noGrp="1" noChangeArrowheads="1"/>
          </p:cNvSpPr>
          <p:nvPr>
            <p:ph idx="1"/>
          </p:nvPr>
        </p:nvSpPr>
        <p:spPr/>
        <p:txBody>
          <a:bodyPr/>
          <a:lstStyle/>
          <a:p>
            <a:pPr algn="r" rtl="1" eaLnBrk="1" hangingPunct="1">
              <a:spcBef>
                <a:spcPct val="0"/>
              </a:spcBef>
              <a:spcAft>
                <a:spcPct val="0"/>
              </a:spcAft>
            </a:pPr>
            <a:r>
              <a:rPr lang="en-US" altLang="en-US" sz="1800" b="1" dirty="0">
                <a:solidFill>
                  <a:srgbClr val="CC0066"/>
                </a:solidFill>
              </a:rPr>
              <a:t>Master</a:t>
            </a:r>
            <a:endParaRPr lang="he-IL" altLang="en-US" sz="1800" b="1" dirty="0">
              <a:solidFill>
                <a:srgbClr val="CC0066"/>
              </a:solidFill>
            </a:endParaRPr>
          </a:p>
          <a:p>
            <a:pPr lvl="1" algn="r" rtl="1" eaLnBrk="1" hangingPunct="1">
              <a:spcBef>
                <a:spcPct val="0"/>
              </a:spcBef>
              <a:spcAft>
                <a:spcPct val="0"/>
              </a:spcAft>
            </a:pPr>
            <a:r>
              <a:rPr lang="he-IL" altLang="en-US" sz="1600" b="1" dirty="0"/>
              <a:t>קובע מה תהיה הפעולה</a:t>
            </a:r>
          </a:p>
          <a:p>
            <a:pPr lvl="1" algn="r" rtl="1" eaLnBrk="1" hangingPunct="1">
              <a:spcBef>
                <a:spcPct val="0"/>
              </a:spcBef>
              <a:spcAft>
                <a:spcPct val="0"/>
              </a:spcAft>
            </a:pPr>
            <a:r>
              <a:rPr lang="he-IL" altLang="en-US" sz="1600" b="1" dirty="0"/>
              <a:t>כותב כתובת ו-</a:t>
            </a:r>
            <a:r>
              <a:rPr lang="en-US" altLang="en-US" sz="1600" b="1" dirty="0"/>
              <a:t>start</a:t>
            </a:r>
            <a:endParaRPr lang="he-IL" altLang="en-US" sz="1600" b="1" dirty="0"/>
          </a:p>
          <a:p>
            <a:pPr lvl="1" algn="r" rtl="1" eaLnBrk="1" hangingPunct="1">
              <a:spcBef>
                <a:spcPct val="0"/>
              </a:spcBef>
              <a:spcAft>
                <a:spcPct val="0"/>
              </a:spcAft>
            </a:pPr>
            <a:r>
              <a:rPr lang="he-IL" altLang="en-US" sz="1600" b="1" dirty="0"/>
              <a:t>ממתין ל-</a:t>
            </a:r>
            <a:r>
              <a:rPr lang="en-US" altLang="en-US" sz="1600" b="1" dirty="0"/>
              <a:t>slave</a:t>
            </a:r>
            <a:endParaRPr lang="he-IL" altLang="en-US" sz="1600" b="1" dirty="0"/>
          </a:p>
          <a:p>
            <a:pPr algn="r" rtl="1" eaLnBrk="1" hangingPunct="1">
              <a:spcBef>
                <a:spcPct val="0"/>
              </a:spcBef>
              <a:spcAft>
                <a:spcPct val="0"/>
              </a:spcAft>
            </a:pPr>
            <a:r>
              <a:rPr lang="en-US" altLang="en-US" sz="1800" b="1" dirty="0">
                <a:solidFill>
                  <a:schemeClr val="accent2"/>
                </a:solidFill>
              </a:rPr>
              <a:t>Slave</a:t>
            </a:r>
            <a:endParaRPr lang="he-IL" altLang="en-US" sz="1800" b="1" dirty="0">
              <a:solidFill>
                <a:schemeClr val="accent2"/>
              </a:solidFill>
            </a:endParaRPr>
          </a:p>
          <a:p>
            <a:pPr lvl="1" algn="r" rtl="1" eaLnBrk="1" hangingPunct="1">
              <a:spcBef>
                <a:spcPct val="0"/>
              </a:spcBef>
              <a:spcAft>
                <a:spcPct val="0"/>
              </a:spcAft>
            </a:pPr>
            <a:r>
              <a:rPr lang="he-IL" altLang="en-US" sz="1600" b="1" dirty="0"/>
              <a:t>ממתין ל-</a:t>
            </a:r>
            <a:r>
              <a:rPr lang="en-US" altLang="en-US" sz="1600" b="1" dirty="0"/>
              <a:t>start</a:t>
            </a:r>
            <a:endParaRPr lang="he-IL" altLang="en-US" sz="1600" b="1" dirty="0"/>
          </a:p>
          <a:p>
            <a:pPr lvl="1" algn="r" rtl="1" eaLnBrk="1" hangingPunct="1">
              <a:spcBef>
                <a:spcPct val="0"/>
              </a:spcBef>
              <a:spcAft>
                <a:spcPct val="0"/>
              </a:spcAft>
            </a:pPr>
            <a:r>
              <a:rPr lang="he-IL" altLang="en-US" sz="1600" b="1" dirty="0"/>
              <a:t>בודק כתובת</a:t>
            </a:r>
          </a:p>
          <a:p>
            <a:pPr lvl="1" algn="r" rtl="1" eaLnBrk="1" hangingPunct="1">
              <a:spcBef>
                <a:spcPct val="0"/>
              </a:spcBef>
              <a:spcAft>
                <a:spcPct val="0"/>
              </a:spcAft>
            </a:pPr>
            <a:r>
              <a:rPr lang="he-IL" altLang="en-US" sz="1600" b="1" dirty="0"/>
              <a:t>אם עבורו אז</a:t>
            </a:r>
          </a:p>
          <a:p>
            <a:pPr lvl="2" algn="r" rtl="1" eaLnBrk="1" hangingPunct="1">
              <a:spcBef>
                <a:spcPct val="0"/>
              </a:spcBef>
              <a:spcAft>
                <a:spcPct val="0"/>
              </a:spcAft>
            </a:pPr>
            <a:r>
              <a:rPr lang="he-IL" altLang="en-US" sz="1400" b="1" dirty="0"/>
              <a:t>בודק מה הפעולה</a:t>
            </a:r>
          </a:p>
          <a:p>
            <a:pPr lvl="2" algn="r" rtl="1" eaLnBrk="1" hangingPunct="1">
              <a:spcBef>
                <a:spcPct val="0"/>
              </a:spcBef>
              <a:spcAft>
                <a:spcPct val="0"/>
              </a:spcAft>
            </a:pPr>
            <a:r>
              <a:rPr lang="he-IL" altLang="en-US" sz="1400" b="1" dirty="0"/>
              <a:t>מבצע אותה</a:t>
            </a:r>
          </a:p>
          <a:p>
            <a:pPr lvl="2" algn="r" rtl="1" eaLnBrk="1" hangingPunct="1">
              <a:spcBef>
                <a:spcPct val="0"/>
              </a:spcBef>
              <a:spcAft>
                <a:spcPct val="0"/>
              </a:spcAft>
            </a:pPr>
            <a:r>
              <a:rPr lang="he-IL" altLang="en-US" sz="1400" b="1" dirty="0"/>
              <a:t>מסמן </a:t>
            </a:r>
            <a:r>
              <a:rPr lang="en-US" altLang="en-US" sz="1400" b="1" dirty="0"/>
              <a:t>finish</a:t>
            </a:r>
            <a:endParaRPr lang="he-IL" altLang="en-US" sz="1400" b="1" dirty="0"/>
          </a:p>
          <a:p>
            <a:pPr lvl="1" algn="r" rtl="1" eaLnBrk="1" hangingPunct="1">
              <a:spcBef>
                <a:spcPct val="0"/>
              </a:spcBef>
              <a:spcAft>
                <a:spcPct val="0"/>
              </a:spcAft>
            </a:pPr>
            <a:r>
              <a:rPr lang="he-IL" altLang="en-US" sz="1600" b="1" dirty="0"/>
              <a:t>יכול לבקש יותר זמן (</a:t>
            </a:r>
            <a:r>
              <a:rPr lang="en-US" altLang="en-US" sz="1600" b="1" dirty="0"/>
              <a:t>wait cycles</a:t>
            </a:r>
            <a:r>
              <a:rPr lang="he-IL" altLang="en-US" sz="1600" b="1" dirty="0"/>
              <a:t>)</a:t>
            </a:r>
          </a:p>
          <a:p>
            <a:pPr algn="r" rtl="1" eaLnBrk="1" hangingPunct="1">
              <a:spcBef>
                <a:spcPct val="0"/>
              </a:spcBef>
              <a:spcAft>
                <a:spcPct val="0"/>
              </a:spcAft>
            </a:pPr>
            <a:r>
              <a:rPr lang="en-US" altLang="en-US" sz="1800" b="1" dirty="0">
                <a:solidFill>
                  <a:schemeClr val="accent1"/>
                </a:solidFill>
              </a:rPr>
              <a:t>Bus</a:t>
            </a:r>
            <a:endParaRPr lang="he-IL" altLang="en-US" sz="1800" b="1" dirty="0">
              <a:solidFill>
                <a:schemeClr val="accent1"/>
              </a:solidFill>
            </a:endParaRPr>
          </a:p>
          <a:p>
            <a:pPr lvl="1" algn="r" rtl="1" eaLnBrk="1" hangingPunct="1">
              <a:spcBef>
                <a:spcPct val="0"/>
              </a:spcBef>
              <a:spcAft>
                <a:spcPct val="0"/>
              </a:spcAft>
            </a:pPr>
            <a:r>
              <a:rPr lang="he-IL" altLang="en-US" sz="1600" b="1" dirty="0"/>
              <a:t>ממתין ל-</a:t>
            </a:r>
            <a:r>
              <a:rPr lang="en-US" altLang="en-US" sz="1600" b="1" dirty="0"/>
              <a:t>start</a:t>
            </a:r>
            <a:endParaRPr lang="he-IL" altLang="en-US" sz="1600" b="1" dirty="0"/>
          </a:p>
          <a:p>
            <a:pPr lvl="1" algn="r" rtl="1" eaLnBrk="1" hangingPunct="1">
              <a:spcBef>
                <a:spcPct val="0"/>
              </a:spcBef>
              <a:spcAft>
                <a:spcPct val="0"/>
              </a:spcAft>
            </a:pPr>
            <a:r>
              <a:rPr lang="he-IL" altLang="en-US" sz="1600" b="1" dirty="0"/>
              <a:t>מתחיל מונה</a:t>
            </a:r>
            <a:endParaRPr lang="en-US" altLang="en-US" sz="1600" b="1" dirty="0"/>
          </a:p>
          <a:p>
            <a:pPr lvl="1" algn="r" rtl="1" eaLnBrk="1" hangingPunct="1">
              <a:spcBef>
                <a:spcPct val="0"/>
              </a:spcBef>
              <a:spcAft>
                <a:spcPct val="0"/>
              </a:spcAft>
            </a:pPr>
            <a:r>
              <a:rPr lang="he-IL" altLang="en-US" sz="1600" b="1" dirty="0"/>
              <a:t>אם אין תגובה לאחר המניה, צועק</a:t>
            </a:r>
          </a:p>
          <a:p>
            <a:pPr lvl="2" algn="r" rtl="1" eaLnBrk="1" hangingPunct="1">
              <a:spcBef>
                <a:spcPct val="0"/>
              </a:spcBef>
              <a:spcAft>
                <a:spcPct val="0"/>
              </a:spcAft>
            </a:pPr>
            <a:endParaRPr lang="he-IL" altLang="en-US" sz="1400" b="1" dirty="0"/>
          </a:p>
          <a:p>
            <a:pPr lvl="1" algn="r" rtl="1" eaLnBrk="1" hangingPunct="1">
              <a:spcBef>
                <a:spcPct val="0"/>
              </a:spcBef>
              <a:spcAft>
                <a:spcPct val="0"/>
              </a:spcAft>
            </a:pPr>
            <a:endParaRPr lang="en-US" altLang="en-US" sz="1600" b="1" dirty="0"/>
          </a:p>
        </p:txBody>
      </p:sp>
      <p:sp>
        <p:nvSpPr>
          <p:cNvPr id="2" name="Footer Placeholder 1"/>
          <p:cNvSpPr>
            <a:spLocks noGrp="1"/>
          </p:cNvSpPr>
          <p:nvPr>
            <p:ph type="ftr" sz="quarter" idx="11"/>
          </p:nvPr>
        </p:nvSpPr>
        <p:spPr/>
        <p:txBody>
          <a:bodyPr/>
          <a:lstStyle/>
          <a:p>
            <a:pPr>
              <a:defRPr/>
            </a:pPr>
            <a:r>
              <a:rPr lang="en-US"/>
              <a:t>Technion EE 044252 Spring 2018 Lecture 8</a:t>
            </a:r>
          </a:p>
        </p:txBody>
      </p:sp>
      <p:sp>
        <p:nvSpPr>
          <p:cNvPr id="3174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5D596120-6FB9-4152-98FC-A643ED06B3A3}" type="slidenum">
              <a:rPr lang="he-IL" altLang="en-US" sz="1000">
                <a:cs typeface="Times New Roman" panose="02020603050405020304" pitchFamily="18" charset="0"/>
              </a:rPr>
              <a:pPr rtl="0">
                <a:spcBef>
                  <a:spcPct val="0"/>
                </a:spcBef>
                <a:spcAft>
                  <a:spcPct val="0"/>
                </a:spcAft>
                <a:buFontTx/>
                <a:buNone/>
              </a:pPr>
              <a:t>38</a:t>
            </a:fld>
            <a:endParaRPr lang="en-US" altLang="en-US" sz="1000">
              <a:cs typeface="Times New Roman" panose="02020603050405020304" pitchFamily="18" charset="0"/>
            </a:endParaRPr>
          </a:p>
        </p:txBody>
      </p:sp>
      <p:graphicFrame>
        <p:nvGraphicFramePr>
          <p:cNvPr id="31750" name="Object 4"/>
          <p:cNvGraphicFramePr>
            <a:graphicFrameLocks noChangeAspect="1"/>
          </p:cNvGraphicFramePr>
          <p:nvPr/>
        </p:nvGraphicFramePr>
        <p:xfrm>
          <a:off x="2209800" y="1149350"/>
          <a:ext cx="5410200" cy="4737100"/>
        </p:xfrm>
        <a:graphic>
          <a:graphicData uri="http://schemas.openxmlformats.org/presentationml/2006/ole">
            <mc:AlternateContent xmlns:mc="http://schemas.openxmlformats.org/markup-compatibility/2006">
              <mc:Choice xmlns:v="urn:schemas-microsoft-com:vml" Requires="v">
                <p:oleObj spid="_x0000_s31822" name="Photo Editor Photo" r:id="rId4" imgW="6047619" imgH="5296639" progId="">
                  <p:embed/>
                </p:oleObj>
              </mc:Choice>
              <mc:Fallback>
                <p:oleObj name="Photo Editor Photo" r:id="rId4" imgW="6047619" imgH="5296639"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149350"/>
                        <a:ext cx="54102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1" name="Freeform 5"/>
          <p:cNvSpPr>
            <a:spLocks/>
          </p:cNvSpPr>
          <p:nvPr/>
        </p:nvSpPr>
        <p:spPr bwMode="auto">
          <a:xfrm>
            <a:off x="5995989" y="1666876"/>
            <a:ext cx="142875" cy="1381125"/>
          </a:xfrm>
          <a:custGeom>
            <a:avLst/>
            <a:gdLst>
              <a:gd name="T0" fmla="*/ 0 w 90"/>
              <a:gd name="T1" fmla="*/ 0 h 870"/>
              <a:gd name="T2" fmla="*/ 2147483646 w 90"/>
              <a:gd name="T3" fmla="*/ 2147483646 h 870"/>
              <a:gd name="T4" fmla="*/ 2147483646 w 90"/>
              <a:gd name="T5" fmla="*/ 2147483646 h 870"/>
              <a:gd name="T6" fmla="*/ 2147483646 w 90"/>
              <a:gd name="T7" fmla="*/ 2147483646 h 870"/>
              <a:gd name="T8" fmla="*/ 2147483646 w 90"/>
              <a:gd name="T9" fmla="*/ 2147483646 h 870"/>
              <a:gd name="T10" fmla="*/ 0 60000 65536"/>
              <a:gd name="T11" fmla="*/ 0 60000 65536"/>
              <a:gd name="T12" fmla="*/ 0 60000 65536"/>
              <a:gd name="T13" fmla="*/ 0 60000 65536"/>
              <a:gd name="T14" fmla="*/ 0 60000 65536"/>
              <a:gd name="T15" fmla="*/ 0 w 90"/>
              <a:gd name="T16" fmla="*/ 0 h 870"/>
              <a:gd name="T17" fmla="*/ 90 w 90"/>
              <a:gd name="T18" fmla="*/ 870 h 870"/>
            </a:gdLst>
            <a:ahLst/>
            <a:cxnLst>
              <a:cxn ang="T10">
                <a:pos x="T0" y="T1"/>
              </a:cxn>
              <a:cxn ang="T11">
                <a:pos x="T2" y="T3"/>
              </a:cxn>
              <a:cxn ang="T12">
                <a:pos x="T4" y="T5"/>
              </a:cxn>
              <a:cxn ang="T13">
                <a:pos x="T6" y="T7"/>
              </a:cxn>
              <a:cxn ang="T14">
                <a:pos x="T8" y="T9"/>
              </a:cxn>
            </a:cxnLst>
            <a:rect l="T15" t="T16" r="T17" b="T18"/>
            <a:pathLst>
              <a:path w="90" h="870">
                <a:moveTo>
                  <a:pt x="0" y="0"/>
                </a:moveTo>
                <a:cubicBezTo>
                  <a:pt x="9" y="59"/>
                  <a:pt x="49" y="268"/>
                  <a:pt x="54" y="357"/>
                </a:cubicBezTo>
                <a:cubicBezTo>
                  <a:pt x="59" y="446"/>
                  <a:pt x="31" y="477"/>
                  <a:pt x="27" y="534"/>
                </a:cubicBezTo>
                <a:cubicBezTo>
                  <a:pt x="23" y="591"/>
                  <a:pt x="22" y="643"/>
                  <a:pt x="33" y="699"/>
                </a:cubicBezTo>
                <a:cubicBezTo>
                  <a:pt x="44" y="755"/>
                  <a:pt x="78" y="834"/>
                  <a:pt x="90" y="870"/>
                </a:cubicBezTo>
              </a:path>
            </a:pathLst>
          </a:custGeom>
          <a:noFill/>
          <a:ln w="57150" cmpd="sng">
            <a:solidFill>
              <a:schemeClr val="accent2"/>
            </a:solidFill>
            <a:round/>
            <a:headEnd type="none" w="med" len="med"/>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a:xfrm>
            <a:off x="838200" y="365125"/>
            <a:ext cx="10515600" cy="835025"/>
          </a:xfrm>
        </p:spPr>
        <p:txBody>
          <a:bodyPr/>
          <a:lstStyle/>
          <a:p>
            <a:pPr eaLnBrk="1" hangingPunct="1"/>
            <a:r>
              <a:rPr lang="en-US" altLang="en-US" dirty="0">
                <a:solidFill>
                  <a:srgbClr val="FF0000"/>
                </a:solidFill>
              </a:rPr>
              <a:t>Block Write Transfers</a:t>
            </a:r>
          </a:p>
        </p:txBody>
      </p:sp>
      <p:sp>
        <p:nvSpPr>
          <p:cNvPr id="37893" name="Rectangle 5"/>
          <p:cNvSpPr>
            <a:spLocks noGrp="1" noChangeArrowheads="1"/>
          </p:cNvSpPr>
          <p:nvPr>
            <p:ph idx="1"/>
          </p:nvPr>
        </p:nvSpPr>
        <p:spPr>
          <a:xfrm>
            <a:off x="2209800" y="5486399"/>
            <a:ext cx="8047038" cy="689113"/>
          </a:xfrm>
        </p:spPr>
        <p:txBody>
          <a:bodyPr>
            <a:normAutofit fontScale="85000" lnSpcReduction="20000"/>
          </a:bodyPr>
          <a:lstStyle/>
          <a:p>
            <a:pPr algn="r" rtl="1" eaLnBrk="1" hangingPunct="1">
              <a:lnSpc>
                <a:spcPct val="90000"/>
              </a:lnSpc>
            </a:pPr>
            <a:r>
              <a:rPr lang="he-IL" altLang="en-US" sz="2400" dirty="0"/>
              <a:t>יעיל להעברת בלוקים—</a:t>
            </a:r>
            <a:r>
              <a:rPr lang="en-US" altLang="en-US" sz="2400" dirty="0"/>
              <a:t>throughput</a:t>
            </a:r>
            <a:r>
              <a:rPr lang="he-IL" altLang="en-US" sz="2400" dirty="0"/>
              <a:t> מתקרב למילה כל מחזור</a:t>
            </a:r>
          </a:p>
          <a:p>
            <a:pPr algn="r" rtl="1" eaLnBrk="1" hangingPunct="1">
              <a:lnSpc>
                <a:spcPct val="90000"/>
              </a:lnSpc>
            </a:pPr>
            <a:r>
              <a:rPr lang="he-IL" altLang="en-US" sz="2400" dirty="0"/>
              <a:t>ה-</a:t>
            </a:r>
            <a:r>
              <a:rPr lang="en-US" altLang="en-US" sz="2400" dirty="0"/>
              <a:t>slave</a:t>
            </a:r>
            <a:r>
              <a:rPr lang="he-IL" altLang="en-US" sz="2400" dirty="0"/>
              <a:t> חייב לייצר כתובות עוקבות</a:t>
            </a:r>
            <a:endParaRPr lang="en-US" altLang="en-US" sz="2400" dirty="0"/>
          </a:p>
        </p:txBody>
      </p:sp>
      <p:sp>
        <p:nvSpPr>
          <p:cNvPr id="3789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0B498082-B98E-4693-93B9-5952F74FD7AE}" type="slidenum">
              <a:rPr lang="he-IL" altLang="en-US" sz="1000">
                <a:cs typeface="Times New Roman" panose="02020603050405020304" pitchFamily="18" charset="0"/>
              </a:rPr>
              <a:pPr rtl="0">
                <a:spcBef>
                  <a:spcPct val="0"/>
                </a:spcBef>
                <a:spcAft>
                  <a:spcPct val="0"/>
                </a:spcAft>
                <a:buFontTx/>
                <a:buNone/>
              </a:pPr>
              <a:t>39</a:t>
            </a:fld>
            <a:endParaRPr lang="en-US" altLang="en-US" sz="1000">
              <a:cs typeface="Times New Roman" panose="02020603050405020304" pitchFamily="18" charset="0"/>
            </a:endParaRPr>
          </a:p>
        </p:txBody>
      </p:sp>
      <p:grpSp>
        <p:nvGrpSpPr>
          <p:cNvPr id="37894" name="Group 9"/>
          <p:cNvGrpSpPr>
            <a:grpSpLocks/>
          </p:cNvGrpSpPr>
          <p:nvPr/>
        </p:nvGrpSpPr>
        <p:grpSpPr bwMode="auto">
          <a:xfrm>
            <a:off x="1905000" y="1066800"/>
            <a:ext cx="8351838" cy="4248150"/>
            <a:chOff x="240" y="672"/>
            <a:chExt cx="5261" cy="2676"/>
          </a:xfrm>
        </p:grpSpPr>
        <p:graphicFrame>
          <p:nvGraphicFramePr>
            <p:cNvPr id="37899" name="Object 3"/>
            <p:cNvGraphicFramePr>
              <a:graphicFrameLocks noChangeAspect="1"/>
            </p:cNvGraphicFramePr>
            <p:nvPr/>
          </p:nvGraphicFramePr>
          <p:xfrm>
            <a:off x="240" y="672"/>
            <a:ext cx="5261" cy="2676"/>
          </p:xfrm>
          <a:graphic>
            <a:graphicData uri="http://schemas.openxmlformats.org/presentationml/2006/ole">
              <mc:AlternateContent xmlns:mc="http://schemas.openxmlformats.org/markup-compatibility/2006">
                <mc:Choice xmlns:v="urn:schemas-microsoft-com:vml" Requires="v">
                  <p:oleObj spid="_x0000_s37972" name="Photo Editor Photo" r:id="rId4" imgW="8352381" imgH="4247619" progId="">
                    <p:embed/>
                  </p:oleObj>
                </mc:Choice>
                <mc:Fallback>
                  <p:oleObj name="Photo Editor Photo" r:id="rId4" imgW="8352381" imgH="4247619"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672"/>
                          <a:ext cx="5261" cy="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0" name="Rectangle 7"/>
            <p:cNvSpPr>
              <a:spLocks noChangeArrowheads="1"/>
            </p:cNvSpPr>
            <p:nvPr/>
          </p:nvSpPr>
          <p:spPr bwMode="auto">
            <a:xfrm>
              <a:off x="1366" y="2468"/>
              <a:ext cx="74" cy="144"/>
            </a:xfrm>
            <a:prstGeom prst="rect">
              <a:avLst/>
            </a:prstGeom>
            <a:solidFill>
              <a:schemeClr val="bg1"/>
            </a:solidFill>
            <a:ln w="9525">
              <a:solidFill>
                <a:schemeClr val="bg1"/>
              </a:solidFill>
              <a:miter lim="800000"/>
              <a:headEnd/>
              <a:tailEnd/>
            </a:ln>
          </p:spPr>
          <p:txBody>
            <a:bodyPr wrap="none"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2000">
                <a:cs typeface="Times New Roman" panose="02020603050405020304" pitchFamily="18" charset="0"/>
              </a:endParaRPr>
            </a:p>
          </p:txBody>
        </p:sp>
        <p:sp>
          <p:nvSpPr>
            <p:cNvPr id="37901" name="Text Box 6"/>
            <p:cNvSpPr txBox="1">
              <a:spLocks noChangeArrowheads="1"/>
            </p:cNvSpPr>
            <p:nvPr/>
          </p:nvSpPr>
          <p:spPr bwMode="auto">
            <a:xfrm>
              <a:off x="1326" y="2464"/>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50000"/>
                </a:spcBef>
                <a:spcAft>
                  <a:spcPct val="0"/>
                </a:spcAft>
                <a:buFontTx/>
                <a:buNone/>
              </a:pPr>
              <a:r>
                <a:rPr lang="he-IL" altLang="en-US" sz="1400" b="1">
                  <a:latin typeface="Arial" panose="020B0604020202020204" pitchFamily="34" charset="0"/>
                  <a:cs typeface="Arial" panose="020B0604020202020204" pitchFamily="34" charset="0"/>
                </a:rPr>
                <a:t>4</a:t>
              </a:r>
              <a:endParaRPr lang="en-US" altLang="en-US" sz="1400" b="1">
                <a:latin typeface="Arial" panose="020B0604020202020204" pitchFamily="34" charset="0"/>
                <a:cs typeface="Arial" panose="020B0604020202020204" pitchFamily="34" charset="0"/>
              </a:endParaRPr>
            </a:p>
          </p:txBody>
        </p:sp>
      </p:grpSp>
      <p:sp>
        <p:nvSpPr>
          <p:cNvPr id="37895" name="Text Box 10"/>
          <p:cNvSpPr txBox="1">
            <a:spLocks noChangeArrowheads="1"/>
          </p:cNvSpPr>
          <p:nvPr/>
        </p:nvSpPr>
        <p:spPr bwMode="auto">
          <a:xfrm>
            <a:off x="4343400" y="3886200"/>
            <a:ext cx="914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b="1">
                <a:latin typeface="Arial" panose="020B0604020202020204" pitchFamily="34" charset="0"/>
                <a:cs typeface="Arial" panose="020B0604020202020204" pitchFamily="34" charset="0"/>
              </a:rPr>
              <a:t>CONT (S)</a:t>
            </a:r>
          </a:p>
        </p:txBody>
      </p:sp>
      <p:sp>
        <p:nvSpPr>
          <p:cNvPr id="37896" name="Text Box 11"/>
          <p:cNvSpPr txBox="1">
            <a:spLocks noChangeArrowheads="1"/>
          </p:cNvSpPr>
          <p:nvPr/>
        </p:nvSpPr>
        <p:spPr bwMode="auto">
          <a:xfrm>
            <a:off x="5486400" y="3886200"/>
            <a:ext cx="914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b="1">
                <a:latin typeface="Arial" panose="020B0604020202020204" pitchFamily="34" charset="0"/>
                <a:cs typeface="Arial" panose="020B0604020202020204" pitchFamily="34" charset="0"/>
              </a:rPr>
              <a:t>CONT (S)</a:t>
            </a:r>
          </a:p>
        </p:txBody>
      </p:sp>
      <p:sp>
        <p:nvSpPr>
          <p:cNvPr id="37897" name="Text Box 12"/>
          <p:cNvSpPr txBox="1">
            <a:spLocks noChangeArrowheads="1"/>
          </p:cNvSpPr>
          <p:nvPr/>
        </p:nvSpPr>
        <p:spPr bwMode="auto">
          <a:xfrm>
            <a:off x="6629400" y="3886200"/>
            <a:ext cx="914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b="1">
                <a:latin typeface="Arial" panose="020B0604020202020204" pitchFamily="34" charset="0"/>
                <a:cs typeface="Arial" panose="020B0604020202020204" pitchFamily="34" charset="0"/>
              </a:rPr>
              <a:t>CONT (S)</a:t>
            </a:r>
          </a:p>
        </p:txBody>
      </p:sp>
      <p:sp>
        <p:nvSpPr>
          <p:cNvPr id="37898" name="Text Box 13"/>
          <p:cNvSpPr txBox="1">
            <a:spLocks noChangeArrowheads="1"/>
          </p:cNvSpPr>
          <p:nvPr/>
        </p:nvSpPr>
        <p:spPr bwMode="auto">
          <a:xfrm>
            <a:off x="7848600" y="3892550"/>
            <a:ext cx="914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b="1">
                <a:latin typeface="Arial" panose="020B0604020202020204" pitchFamily="34" charset="0"/>
                <a:cs typeface="Arial" panose="020B0604020202020204" pitchFamily="34" charset="0"/>
              </a:rPr>
              <a:t>CONT (S)</a:t>
            </a:r>
          </a:p>
        </p:txBody>
      </p:sp>
      <p:sp>
        <p:nvSpPr>
          <p:cNvPr id="2" name="Footer Placeholder 1"/>
          <p:cNvSpPr>
            <a:spLocks noGrp="1"/>
          </p:cNvSpPr>
          <p:nvPr>
            <p:ph type="ftr" sz="quarter" idx="11"/>
          </p:nvPr>
        </p:nvSpPr>
        <p:spPr/>
        <p:txBody>
          <a:bodyPr/>
          <a:lstStyle/>
          <a:p>
            <a:pPr>
              <a:defRPr/>
            </a:pPr>
            <a:r>
              <a:rPr lang="en-US"/>
              <a:t>Technion EE 044252 Spring 2018 Lecture 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pPr algn="r" rtl="1" eaLnBrk="1" hangingPunct="1"/>
            <a:r>
              <a:rPr lang="he-IL" altLang="en-US" dirty="0"/>
              <a:t>גילוי תקלות במערכות עקיבה</a:t>
            </a:r>
            <a:endParaRPr lang="en-US" altLang="en-US" dirty="0"/>
          </a:p>
        </p:txBody>
      </p:sp>
      <p:sp>
        <p:nvSpPr>
          <p:cNvPr id="18436" name="Rectangle 5"/>
          <p:cNvSpPr>
            <a:spLocks noGrp="1" noChangeArrowheads="1"/>
          </p:cNvSpPr>
          <p:nvPr>
            <p:ph idx="1"/>
          </p:nvPr>
        </p:nvSpPr>
        <p:spPr/>
        <p:txBody>
          <a:bodyPr/>
          <a:lstStyle/>
          <a:p>
            <a:pPr algn="r" rtl="1" eaLnBrk="1" hangingPunct="1"/>
            <a:r>
              <a:rPr lang="he-IL" altLang="en-US" dirty="0"/>
              <a:t>בדקנו תקלות במערכת צירופית על ידי בדיקות וניסוי</a:t>
            </a:r>
          </a:p>
          <a:p>
            <a:pPr algn="r" rtl="1" eaLnBrk="1" hangingPunct="1"/>
            <a:r>
              <a:rPr lang="he-IL" altLang="en-US" dirty="0"/>
              <a:t>קשה יותר לבדוק מערכות עקיבה</a:t>
            </a:r>
          </a:p>
          <a:p>
            <a:pPr algn="r" rtl="1" eaLnBrk="1" hangingPunct="1"/>
            <a:r>
              <a:rPr lang="he-IL" altLang="en-US" dirty="0"/>
              <a:t>כדאי לפרק מערכות עקיבה למעגלים צירופיים ולרכיבי הזיכרון, ולבדוק כל אחד לחוד</a:t>
            </a:r>
          </a:p>
          <a:p>
            <a:pPr algn="r" rtl="1" eaLnBrk="1" hangingPunct="1"/>
            <a:r>
              <a:rPr lang="he-IL" altLang="en-US" dirty="0"/>
              <a:t>שיטת הסריקה (</a:t>
            </a:r>
            <a:r>
              <a:rPr lang="en-US" altLang="en-US" dirty="0"/>
              <a:t>Scan</a:t>
            </a:r>
            <a:r>
              <a:rPr lang="he-IL" altLang="en-US" dirty="0"/>
              <a:t>):</a:t>
            </a:r>
          </a:p>
          <a:p>
            <a:pPr lvl="1" algn="r" rtl="1" eaLnBrk="1" hangingPunct="1"/>
            <a:r>
              <a:rPr lang="he-IL" altLang="en-US" dirty="0"/>
              <a:t>החלף כל </a:t>
            </a:r>
            <a:r>
              <a:rPr lang="en-US" altLang="en-US" dirty="0"/>
              <a:t>FF</a:t>
            </a:r>
            <a:r>
              <a:rPr lang="he-IL" altLang="en-US" dirty="0"/>
              <a:t> ב- </a:t>
            </a:r>
            <a:r>
              <a:rPr lang="en-US" altLang="en-US" dirty="0"/>
              <a:t>Scanned FF</a:t>
            </a:r>
            <a:endParaRPr lang="he-IL" altLang="en-US" dirty="0"/>
          </a:p>
          <a:p>
            <a:pPr lvl="1" algn="r" rtl="1" eaLnBrk="1" hangingPunct="1"/>
            <a:r>
              <a:rPr lang="he-IL" altLang="en-US" dirty="0"/>
              <a:t>חבר את כל ה- </a:t>
            </a:r>
            <a:r>
              <a:rPr lang="en-US" altLang="en-US" dirty="0"/>
              <a:t>Scanned FFs</a:t>
            </a:r>
            <a:r>
              <a:rPr lang="he-IL" altLang="en-US" dirty="0"/>
              <a:t> בשרשרת אחת, ההופכת אותם לרגיסטר הזזה אחד</a:t>
            </a:r>
          </a:p>
          <a:p>
            <a:pPr lvl="1" algn="r" rtl="1" eaLnBrk="1" hangingPunct="1"/>
            <a:r>
              <a:rPr lang="he-IL" altLang="en-US" dirty="0"/>
              <a:t>חבר כניסת בקרה </a:t>
            </a:r>
            <a:r>
              <a:rPr lang="en-US" altLang="en-US" dirty="0"/>
              <a:t>SCAN CONTROL</a:t>
            </a:r>
            <a:r>
              <a:rPr lang="he-IL" altLang="en-US" dirty="0"/>
              <a:t> לכל ה-</a:t>
            </a:r>
            <a:r>
              <a:rPr lang="en-US" altLang="en-US" dirty="0"/>
              <a:t>FF</a:t>
            </a:r>
            <a:r>
              <a:rPr lang="he-IL" altLang="en-US" dirty="0"/>
              <a:t>-ים</a:t>
            </a:r>
            <a:endParaRPr lang="en-US" altLang="en-US" dirty="0"/>
          </a:p>
        </p:txBody>
      </p:sp>
      <p:sp>
        <p:nvSpPr>
          <p:cNvPr id="7"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F179A0BF-9581-4487-AE3C-518A7A7AF80E}" type="slidenum">
              <a:rPr lang="he-IL" altLang="en-US" sz="1400">
                <a:cs typeface="Arial" panose="020B0604020202020204" pitchFamily="34" charset="0"/>
              </a:rPr>
              <a:pPr/>
              <a:t>4</a:t>
            </a:fld>
            <a:endParaRPr lang="en-US" altLang="en-US" sz="1400">
              <a:cs typeface="Arial" panose="020B0604020202020204" pitchFamily="34" charset="0"/>
            </a:endParaRPr>
          </a:p>
        </p:txBody>
      </p:sp>
      <p:pic>
        <p:nvPicPr>
          <p:cNvPr id="1843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74639"/>
            <a:ext cx="2435225" cy="1765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7</a:t>
            </a:r>
            <a:endParaRPr lang="en-US" dirty="0">
              <a:solidFill>
                <a:prstClr val="black">
                  <a:tint val="75000"/>
                </a:prstClr>
              </a:solidFill>
            </a:endParaRPr>
          </a:p>
        </p:txBody>
      </p:sp>
    </p:spTree>
    <p:extLst>
      <p:ext uri="{BB962C8B-B14F-4D97-AF65-F5344CB8AC3E}">
        <p14:creationId xmlns:p14="http://schemas.microsoft.com/office/powerpoint/2010/main" val="1172391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8436">
                                            <p:txEl>
                                              <p:pRg st="0" end="0"/>
                                            </p:txEl>
                                          </p:spTgt>
                                        </p:tgtEl>
                                        <p:attrNameLst>
                                          <p:attrName>ppt_c</p:attrName>
                                        </p:attrNameLst>
                                      </p:cBhvr>
                                      <p:to>
                                        <a:srgbClr val="B2B2B2"/>
                                      </p:to>
                                    </p:animClr>
                                  </p:subTnLst>
                                </p:cTn>
                              </p:par>
                              <p:par>
                                <p:cTn id="7" presetID="1" presetClass="entr" presetSubtype="0" fill="hold"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8436">
                                            <p:txEl>
                                              <p:pRg st="1" end="1"/>
                                            </p:txEl>
                                          </p:spTgt>
                                        </p:tgtEl>
                                        <p:attrNameLst>
                                          <p:attrName>ppt_c</p:attrName>
                                        </p:attrNameLst>
                                      </p:cBhvr>
                                      <p:to>
                                        <a:srgbClr val="B2B2B2"/>
                                      </p:to>
                                    </p:animClr>
                                  </p:subTnLst>
                                </p:cTn>
                              </p:par>
                              <p:par>
                                <p:cTn id="9" presetID="1" presetClass="entr" presetSubtype="0" fill="hold" nodeType="withEffect">
                                  <p:stCondLst>
                                    <p:cond delay="0"/>
                                  </p:stCondLst>
                                  <p:childTnLst>
                                    <p:set>
                                      <p:cBhvr>
                                        <p:cTn id="10" dur="1" fill="hold">
                                          <p:stCondLst>
                                            <p:cond delay="0"/>
                                          </p:stCondLst>
                                        </p:cTn>
                                        <p:tgtEl>
                                          <p:spTgt spid="1843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8436">
                                            <p:txEl>
                                              <p:pRg st="2" end="2"/>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5"/>
          <p:cNvSpPr>
            <a:spLocks noGrp="1" noChangeArrowheads="1"/>
          </p:cNvSpPr>
          <p:nvPr>
            <p:ph type="title"/>
          </p:nvPr>
        </p:nvSpPr>
        <p:spPr>
          <a:xfrm>
            <a:off x="838200" y="365125"/>
            <a:ext cx="10515600" cy="854075"/>
          </a:xfrm>
        </p:spPr>
        <p:txBody>
          <a:bodyPr>
            <a:normAutofit/>
          </a:bodyPr>
          <a:lstStyle/>
          <a:p>
            <a:r>
              <a:rPr lang="en-US" altLang="en-US" dirty="0">
                <a:solidFill>
                  <a:srgbClr val="FF0000"/>
                </a:solidFill>
              </a:rPr>
              <a:t>Block Read Transfers</a:t>
            </a:r>
          </a:p>
        </p:txBody>
      </p:sp>
      <p:sp>
        <p:nvSpPr>
          <p:cNvPr id="3993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3FCA0723-F2F8-4EB0-A815-5399C1213956}" type="slidenum">
              <a:rPr lang="he-IL" altLang="en-US" sz="1000">
                <a:cs typeface="Times New Roman" panose="02020603050405020304" pitchFamily="18" charset="0"/>
              </a:rPr>
              <a:pPr rtl="0">
                <a:spcBef>
                  <a:spcPct val="0"/>
                </a:spcBef>
                <a:spcAft>
                  <a:spcPct val="0"/>
                </a:spcAft>
                <a:buFontTx/>
                <a:buNone/>
              </a:pPr>
              <a:t>40</a:t>
            </a:fld>
            <a:endParaRPr lang="en-US" altLang="en-US" sz="1000">
              <a:cs typeface="Times New Roman" panose="02020603050405020304" pitchFamily="18" charset="0"/>
            </a:endParaRPr>
          </a:p>
        </p:txBody>
      </p:sp>
      <p:graphicFrame>
        <p:nvGraphicFramePr>
          <p:cNvPr id="39941" name="Object 4"/>
          <p:cNvGraphicFramePr>
            <a:graphicFrameLocks noChangeAspect="1"/>
          </p:cNvGraphicFramePr>
          <p:nvPr/>
        </p:nvGraphicFramePr>
        <p:xfrm>
          <a:off x="1930400" y="1381125"/>
          <a:ext cx="8332788" cy="4095750"/>
        </p:xfrm>
        <a:graphic>
          <a:graphicData uri="http://schemas.openxmlformats.org/presentationml/2006/ole">
            <mc:AlternateContent xmlns:mc="http://schemas.openxmlformats.org/markup-compatibility/2006">
              <mc:Choice xmlns:v="urn:schemas-microsoft-com:vml" Requires="v">
                <p:oleObj spid="_x0000_s40012" name="Photo Editor Photo" r:id="rId4" imgW="8333333" imgH="4095238" progId="">
                  <p:embed/>
                </p:oleObj>
              </mc:Choice>
              <mc:Fallback>
                <p:oleObj name="Photo Editor Photo" r:id="rId4" imgW="8333333" imgH="4095238"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400" y="1381125"/>
                        <a:ext cx="8332788"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Technion EE 044252 Spring 2018 Lecture 8</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normAutofit fontScale="90000"/>
          </a:bodyPr>
          <a:lstStyle/>
          <a:p>
            <a:r>
              <a:rPr lang="en-US" sz="9600" dirty="0"/>
              <a:t>Performance measurement: Throughput, Latency </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a:t>Technion EE 044252 Spring 2018 Lecture 8</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41</a:t>
            </a:fld>
            <a:endParaRPr lang="en-US" altLang="en-US"/>
          </a:p>
        </p:txBody>
      </p:sp>
    </p:spTree>
    <p:extLst>
      <p:ext uri="{BB962C8B-B14F-4D97-AF65-F5344CB8AC3E}">
        <p14:creationId xmlns:p14="http://schemas.microsoft.com/office/powerpoint/2010/main" val="1307550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EFFF6EED-5053-434C-A94A-0D5EA64E5AA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2609D51B-D854-4863-96AD-960B577234A5}" type="slidenum">
              <a:rPr lang="he-IL" altLang="en-US" sz="1000">
                <a:cs typeface="Times New Roman" panose="02020603050405020304" pitchFamily="18" charset="0"/>
              </a:rPr>
              <a:pPr rtl="0">
                <a:spcBef>
                  <a:spcPct val="0"/>
                </a:spcBef>
                <a:spcAft>
                  <a:spcPct val="0"/>
                </a:spcAft>
                <a:buFontTx/>
                <a:buNone/>
              </a:pPr>
              <a:t>42</a:t>
            </a:fld>
            <a:endParaRPr lang="en-US" altLang="en-US" sz="1000">
              <a:cs typeface="Times New Roman" panose="02020603050405020304" pitchFamily="18" charset="0"/>
            </a:endParaRPr>
          </a:p>
        </p:txBody>
      </p:sp>
      <p:sp>
        <p:nvSpPr>
          <p:cNvPr id="31747" name="Rectangle 28">
            <a:extLst>
              <a:ext uri="{FF2B5EF4-FFF2-40B4-BE49-F238E27FC236}">
                <a16:creationId xmlns:a16="http://schemas.microsoft.com/office/drawing/2014/main" id="{B2031632-347E-4AC6-9633-3313A6647ECD}"/>
              </a:ext>
            </a:extLst>
          </p:cNvPr>
          <p:cNvSpPr>
            <a:spLocks noGrp="1" noChangeArrowheads="1"/>
          </p:cNvSpPr>
          <p:nvPr>
            <p:ph type="title"/>
          </p:nvPr>
        </p:nvSpPr>
        <p:spPr/>
        <p:txBody>
          <a:bodyPr/>
          <a:lstStyle/>
          <a:p>
            <a:pPr eaLnBrk="1" hangingPunct="1"/>
            <a:r>
              <a:rPr lang="he-IL" altLang="en-US"/>
              <a:t>ממעגל צירופי ל-</a:t>
            </a:r>
            <a:r>
              <a:rPr lang="en-US" altLang="en-US"/>
              <a:t>Pipeline</a:t>
            </a:r>
          </a:p>
        </p:txBody>
      </p:sp>
      <p:sp>
        <p:nvSpPr>
          <p:cNvPr id="31748" name="Date Placeholder 3">
            <a:extLst>
              <a:ext uri="{FF2B5EF4-FFF2-40B4-BE49-F238E27FC236}">
                <a16:creationId xmlns:a16="http://schemas.microsoft.com/office/drawing/2014/main" id="{8FE3AE3E-6106-471D-89C1-758733927619}"/>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a:spcBef>
                <a:spcPct val="0"/>
              </a:spcBef>
              <a:spcAft>
                <a:spcPct val="0"/>
              </a:spcAft>
              <a:buFontTx/>
              <a:buNone/>
            </a:pPr>
            <a:r>
              <a:rPr lang="en-US" altLang="en-US" sz="1000">
                <a:cs typeface="Times New Roman" panose="02020603050405020304" pitchFamily="18" charset="0"/>
              </a:rPr>
              <a:t>2 </a:t>
            </a:r>
            <a:r>
              <a:rPr lang="he-IL" altLang="en-US" sz="1000">
                <a:cs typeface="Times New Roman" panose="02020603050405020304" pitchFamily="18" charset="0"/>
              </a:rPr>
              <a:t>הרצאה 044262 תכן לוגי</a:t>
            </a:r>
            <a:endParaRPr lang="en-US" altLang="en-US" sz="1000">
              <a:cs typeface="Times New Roman" panose="02020603050405020304" pitchFamily="18" charset="0"/>
            </a:endParaRPr>
          </a:p>
        </p:txBody>
      </p:sp>
      <p:graphicFrame>
        <p:nvGraphicFramePr>
          <p:cNvPr id="36866" name="Object 2">
            <a:extLst>
              <a:ext uri="{FF2B5EF4-FFF2-40B4-BE49-F238E27FC236}">
                <a16:creationId xmlns:a16="http://schemas.microsoft.com/office/drawing/2014/main" id="{52B4BB92-9675-45F5-80D5-EA0BBF871CC4}"/>
              </a:ext>
            </a:extLst>
          </p:cNvPr>
          <p:cNvGraphicFramePr>
            <a:graphicFrameLocks noChangeAspect="1"/>
          </p:cNvGraphicFramePr>
          <p:nvPr/>
        </p:nvGraphicFramePr>
        <p:xfrm>
          <a:off x="2328863" y="1628775"/>
          <a:ext cx="5783262" cy="1079500"/>
        </p:xfrm>
        <a:graphic>
          <a:graphicData uri="http://schemas.openxmlformats.org/presentationml/2006/ole">
            <mc:AlternateContent xmlns:mc="http://schemas.openxmlformats.org/markup-compatibility/2006">
              <mc:Choice xmlns:v="urn:schemas-microsoft-com:vml" Requires="v">
                <p:oleObj spid="_x0000_s160846" name="Visio" r:id="rId4" imgW="6484811" imgH="1211760" progId="Visio.Drawing.11">
                  <p:embed/>
                </p:oleObj>
              </mc:Choice>
              <mc:Fallback>
                <p:oleObj name="Visio" r:id="rId4" imgW="6484811" imgH="1211760" progId="Visio.Drawing.11">
                  <p:embed/>
                  <p:pic>
                    <p:nvPicPr>
                      <p:cNvPr id="36866" name="Object 2">
                        <a:extLst>
                          <a:ext uri="{FF2B5EF4-FFF2-40B4-BE49-F238E27FC236}">
                            <a16:creationId xmlns:a16="http://schemas.microsoft.com/office/drawing/2014/main" id="{52B4BB92-9675-45F5-80D5-EA0BBF871C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8863" y="1628775"/>
                        <a:ext cx="57832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TextBox 30">
            <a:extLst>
              <a:ext uri="{FF2B5EF4-FFF2-40B4-BE49-F238E27FC236}">
                <a16:creationId xmlns:a16="http://schemas.microsoft.com/office/drawing/2014/main" id="{A59724FE-7FF2-4967-B783-56E79537631D}"/>
              </a:ext>
            </a:extLst>
          </p:cNvPr>
          <p:cNvSpPr txBox="1">
            <a:spLocks noChangeArrowheads="1"/>
          </p:cNvSpPr>
          <p:nvPr/>
        </p:nvSpPr>
        <p:spPr bwMode="auto">
          <a:xfrm>
            <a:off x="7824788" y="1741488"/>
            <a:ext cx="28432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a:spcBef>
                <a:spcPct val="0"/>
              </a:spcBef>
              <a:spcAft>
                <a:spcPct val="0"/>
              </a:spcAft>
              <a:buFontTx/>
              <a:buNone/>
            </a:pPr>
            <a:r>
              <a:rPr lang="en-US" altLang="en-US" sz="2400">
                <a:cs typeface="Times New Roman" panose="02020603050405020304" pitchFamily="18" charset="0"/>
              </a:rPr>
              <a:t>Latency = 2T</a:t>
            </a:r>
          </a:p>
          <a:p>
            <a:pPr algn="l" rtl="0">
              <a:spcBef>
                <a:spcPct val="0"/>
              </a:spcBef>
              <a:spcAft>
                <a:spcPct val="0"/>
              </a:spcAft>
              <a:buFontTx/>
              <a:buNone/>
            </a:pPr>
            <a:r>
              <a:rPr lang="en-US" altLang="en-US" sz="2400">
                <a:cs typeface="Times New Roman" panose="02020603050405020304" pitchFamily="18" charset="0"/>
              </a:rPr>
              <a:t>Throughput = 1/(2T)</a:t>
            </a:r>
          </a:p>
        </p:txBody>
      </p:sp>
      <p:graphicFrame>
        <p:nvGraphicFramePr>
          <p:cNvPr id="32" name="Object 3">
            <a:extLst>
              <a:ext uri="{FF2B5EF4-FFF2-40B4-BE49-F238E27FC236}">
                <a16:creationId xmlns:a16="http://schemas.microsoft.com/office/drawing/2014/main" id="{27AF001C-05BF-473B-A3F5-7EF1E63DA483}"/>
              </a:ext>
            </a:extLst>
          </p:cNvPr>
          <p:cNvGraphicFramePr>
            <a:graphicFrameLocks noChangeAspect="1"/>
          </p:cNvGraphicFramePr>
          <p:nvPr/>
        </p:nvGraphicFramePr>
        <p:xfrm>
          <a:off x="2328863" y="2781300"/>
          <a:ext cx="5783262" cy="1079500"/>
        </p:xfrm>
        <a:graphic>
          <a:graphicData uri="http://schemas.openxmlformats.org/presentationml/2006/ole">
            <mc:AlternateContent xmlns:mc="http://schemas.openxmlformats.org/markup-compatibility/2006">
              <mc:Choice xmlns:v="urn:schemas-microsoft-com:vml" Requires="v">
                <p:oleObj spid="_x0000_s160847" name="Visio" r:id="rId6" imgW="6484811" imgH="1211760" progId="Visio.Drawing.11">
                  <p:embed/>
                </p:oleObj>
              </mc:Choice>
              <mc:Fallback>
                <p:oleObj name="Visio" r:id="rId6" imgW="6484811" imgH="1211760" progId="Visio.Drawing.11">
                  <p:embed/>
                  <p:pic>
                    <p:nvPicPr>
                      <p:cNvPr id="32" name="Object 3">
                        <a:extLst>
                          <a:ext uri="{FF2B5EF4-FFF2-40B4-BE49-F238E27FC236}">
                            <a16:creationId xmlns:a16="http://schemas.microsoft.com/office/drawing/2014/main" id="{27AF001C-05BF-473B-A3F5-7EF1E63DA4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8863" y="2781300"/>
                        <a:ext cx="57832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TextBox 32">
            <a:extLst>
              <a:ext uri="{FF2B5EF4-FFF2-40B4-BE49-F238E27FC236}">
                <a16:creationId xmlns:a16="http://schemas.microsoft.com/office/drawing/2014/main" id="{44F3B24C-CFAD-4C25-950F-4A1E24B57CCB}"/>
              </a:ext>
            </a:extLst>
          </p:cNvPr>
          <p:cNvSpPr txBox="1">
            <a:spLocks noChangeArrowheads="1"/>
          </p:cNvSpPr>
          <p:nvPr/>
        </p:nvSpPr>
        <p:spPr bwMode="auto">
          <a:xfrm>
            <a:off x="7824788" y="2892425"/>
            <a:ext cx="28432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a:spcBef>
                <a:spcPct val="0"/>
              </a:spcBef>
              <a:spcAft>
                <a:spcPct val="0"/>
              </a:spcAft>
              <a:buFontTx/>
              <a:buNone/>
            </a:pPr>
            <a:r>
              <a:rPr lang="en-US" altLang="en-US" sz="2400">
                <a:cs typeface="Times New Roman" panose="02020603050405020304" pitchFamily="18" charset="0"/>
              </a:rPr>
              <a:t>Latency = 2T</a:t>
            </a:r>
          </a:p>
          <a:p>
            <a:pPr algn="l" rtl="0">
              <a:spcBef>
                <a:spcPct val="0"/>
              </a:spcBef>
              <a:spcAft>
                <a:spcPct val="0"/>
              </a:spcAft>
              <a:buFontTx/>
              <a:buNone/>
            </a:pPr>
            <a:r>
              <a:rPr lang="en-US" altLang="en-US" sz="2400">
                <a:cs typeface="Times New Roman" panose="02020603050405020304" pitchFamily="18" charset="0"/>
              </a:rPr>
              <a:t>Throughput = 1/(2T)</a:t>
            </a:r>
          </a:p>
        </p:txBody>
      </p:sp>
      <p:graphicFrame>
        <p:nvGraphicFramePr>
          <p:cNvPr id="34" name="Object 4">
            <a:extLst>
              <a:ext uri="{FF2B5EF4-FFF2-40B4-BE49-F238E27FC236}">
                <a16:creationId xmlns:a16="http://schemas.microsoft.com/office/drawing/2014/main" id="{A4E7C007-2778-4E00-8487-B647D8C5928E}"/>
              </a:ext>
            </a:extLst>
          </p:cNvPr>
          <p:cNvGraphicFramePr>
            <a:graphicFrameLocks noChangeAspect="1"/>
          </p:cNvGraphicFramePr>
          <p:nvPr/>
        </p:nvGraphicFramePr>
        <p:xfrm>
          <a:off x="2333626" y="3860800"/>
          <a:ext cx="5783263" cy="1081088"/>
        </p:xfrm>
        <a:graphic>
          <a:graphicData uri="http://schemas.openxmlformats.org/presentationml/2006/ole">
            <mc:AlternateContent xmlns:mc="http://schemas.openxmlformats.org/markup-compatibility/2006">
              <mc:Choice xmlns:v="urn:schemas-microsoft-com:vml" Requires="v">
                <p:oleObj spid="_x0000_s160848" name="Visio" r:id="rId8" imgW="6484811" imgH="1211760" progId="Visio.Drawing.11">
                  <p:embed/>
                </p:oleObj>
              </mc:Choice>
              <mc:Fallback>
                <p:oleObj name="Visio" r:id="rId8" imgW="6484811" imgH="1211760" progId="Visio.Drawing.11">
                  <p:embed/>
                  <p:pic>
                    <p:nvPicPr>
                      <p:cNvPr id="34" name="Object 4">
                        <a:extLst>
                          <a:ext uri="{FF2B5EF4-FFF2-40B4-BE49-F238E27FC236}">
                            <a16:creationId xmlns:a16="http://schemas.microsoft.com/office/drawing/2014/main" id="{A4E7C007-2778-4E00-8487-B647D8C592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3626" y="3860800"/>
                        <a:ext cx="5783263"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TextBox 34">
            <a:extLst>
              <a:ext uri="{FF2B5EF4-FFF2-40B4-BE49-F238E27FC236}">
                <a16:creationId xmlns:a16="http://schemas.microsoft.com/office/drawing/2014/main" id="{1D8842EF-DE4C-4982-8501-63BA12C27D2E}"/>
              </a:ext>
            </a:extLst>
          </p:cNvPr>
          <p:cNvSpPr txBox="1">
            <a:spLocks noChangeArrowheads="1"/>
          </p:cNvSpPr>
          <p:nvPr/>
        </p:nvSpPr>
        <p:spPr bwMode="auto">
          <a:xfrm>
            <a:off x="7829551" y="3973513"/>
            <a:ext cx="28432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a:spcBef>
                <a:spcPct val="0"/>
              </a:spcBef>
              <a:spcAft>
                <a:spcPct val="0"/>
              </a:spcAft>
              <a:buFontTx/>
              <a:buNone/>
            </a:pPr>
            <a:r>
              <a:rPr lang="en-US" altLang="en-US" sz="2400">
                <a:cs typeface="Times New Roman" panose="02020603050405020304" pitchFamily="18" charset="0"/>
              </a:rPr>
              <a:t>Latency = 4T</a:t>
            </a:r>
          </a:p>
          <a:p>
            <a:pPr algn="l" rtl="0">
              <a:spcBef>
                <a:spcPct val="0"/>
              </a:spcBef>
              <a:spcAft>
                <a:spcPct val="0"/>
              </a:spcAft>
              <a:buFontTx/>
              <a:buNone/>
            </a:pPr>
            <a:r>
              <a:rPr lang="en-US" altLang="en-US" sz="2400">
                <a:cs typeface="Times New Roman" panose="02020603050405020304" pitchFamily="18" charset="0"/>
              </a:rPr>
              <a:t>Throughput = 1/(2T)</a:t>
            </a:r>
          </a:p>
        </p:txBody>
      </p:sp>
      <p:graphicFrame>
        <p:nvGraphicFramePr>
          <p:cNvPr id="36" name="Object 5">
            <a:extLst>
              <a:ext uri="{FF2B5EF4-FFF2-40B4-BE49-F238E27FC236}">
                <a16:creationId xmlns:a16="http://schemas.microsoft.com/office/drawing/2014/main" id="{2A1424CD-4054-4943-BC11-FA896680BCE0}"/>
              </a:ext>
            </a:extLst>
          </p:cNvPr>
          <p:cNvGraphicFramePr>
            <a:graphicFrameLocks noChangeAspect="1"/>
          </p:cNvGraphicFramePr>
          <p:nvPr/>
        </p:nvGraphicFramePr>
        <p:xfrm>
          <a:off x="2333626" y="5013325"/>
          <a:ext cx="5783263" cy="1079500"/>
        </p:xfrm>
        <a:graphic>
          <a:graphicData uri="http://schemas.openxmlformats.org/presentationml/2006/ole">
            <mc:AlternateContent xmlns:mc="http://schemas.openxmlformats.org/markup-compatibility/2006">
              <mc:Choice xmlns:v="urn:schemas-microsoft-com:vml" Requires="v">
                <p:oleObj spid="_x0000_s160849" name="Visio" r:id="rId10" imgW="6484811" imgH="1211760" progId="Visio.Drawing.11">
                  <p:embed/>
                </p:oleObj>
              </mc:Choice>
              <mc:Fallback>
                <p:oleObj name="Visio" r:id="rId10" imgW="6484811" imgH="1211760" progId="Visio.Drawing.11">
                  <p:embed/>
                  <p:pic>
                    <p:nvPicPr>
                      <p:cNvPr id="36" name="Object 5">
                        <a:extLst>
                          <a:ext uri="{FF2B5EF4-FFF2-40B4-BE49-F238E27FC236}">
                            <a16:creationId xmlns:a16="http://schemas.microsoft.com/office/drawing/2014/main" id="{2A1424CD-4054-4943-BC11-FA896680BC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3626" y="5013325"/>
                        <a:ext cx="57832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Box 36">
            <a:extLst>
              <a:ext uri="{FF2B5EF4-FFF2-40B4-BE49-F238E27FC236}">
                <a16:creationId xmlns:a16="http://schemas.microsoft.com/office/drawing/2014/main" id="{415BFE21-CA60-4295-B267-6EEE1965F99E}"/>
              </a:ext>
            </a:extLst>
          </p:cNvPr>
          <p:cNvSpPr txBox="1">
            <a:spLocks noChangeArrowheads="1"/>
          </p:cNvSpPr>
          <p:nvPr/>
        </p:nvSpPr>
        <p:spPr bwMode="auto">
          <a:xfrm>
            <a:off x="7829551" y="5126038"/>
            <a:ext cx="28432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a:spcBef>
                <a:spcPct val="0"/>
              </a:spcBef>
              <a:spcAft>
                <a:spcPct val="0"/>
              </a:spcAft>
              <a:buFontTx/>
              <a:buNone/>
            </a:pPr>
            <a:r>
              <a:rPr lang="en-US" altLang="en-US" sz="2400">
                <a:cs typeface="Times New Roman" panose="02020603050405020304" pitchFamily="18" charset="0"/>
              </a:rPr>
              <a:t>Latency = 2T</a:t>
            </a:r>
          </a:p>
          <a:p>
            <a:pPr algn="l" rtl="0">
              <a:spcBef>
                <a:spcPct val="0"/>
              </a:spcBef>
              <a:spcAft>
                <a:spcPct val="0"/>
              </a:spcAft>
              <a:buFontTx/>
              <a:buNone/>
            </a:pPr>
            <a:r>
              <a:rPr lang="en-US" altLang="en-US" sz="2400">
                <a:cs typeface="Times New Roman" panose="02020603050405020304" pitchFamily="18" charset="0"/>
              </a:rPr>
              <a:t>Throughput = 1/T</a:t>
            </a:r>
          </a:p>
        </p:txBody>
      </p:sp>
      <p:sp>
        <p:nvSpPr>
          <p:cNvPr id="41" name="AutoShape 15">
            <a:extLst>
              <a:ext uri="{FF2B5EF4-FFF2-40B4-BE49-F238E27FC236}">
                <a16:creationId xmlns:a16="http://schemas.microsoft.com/office/drawing/2014/main" id="{5712556F-6555-41EA-8778-498B4EAD7920}"/>
              </a:ext>
            </a:extLst>
          </p:cNvPr>
          <p:cNvSpPr>
            <a:spLocks noChangeArrowheads="1"/>
          </p:cNvSpPr>
          <p:nvPr/>
        </p:nvSpPr>
        <p:spPr bwMode="auto">
          <a:xfrm rot="5400000">
            <a:off x="-194468" y="3813969"/>
            <a:ext cx="4176712" cy="381000"/>
          </a:xfrm>
          <a:prstGeom prst="rightArrow">
            <a:avLst>
              <a:gd name="adj1" fmla="val 50000"/>
              <a:gd name="adj2" fmla="val 115005"/>
            </a:avLst>
          </a:prstGeom>
          <a:solidFill>
            <a:schemeClr val="accent1"/>
          </a:solidFill>
          <a:ln w="9525">
            <a:solidFill>
              <a:schemeClr val="tx1"/>
            </a:solidFill>
            <a:miter lim="800000"/>
            <a:headEnd/>
            <a:tailEnd/>
          </a:ln>
        </p:spPr>
        <p:txBody>
          <a:bodyPr wrap="none"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eaLnBrk="1" hangingPunct="1">
              <a:spcBef>
                <a:spcPct val="0"/>
              </a:spcBef>
              <a:spcAft>
                <a:spcPct val="0"/>
              </a:spcAft>
              <a:buFontTx/>
              <a:buNone/>
            </a:pPr>
            <a:endParaRPr lang="en-US" altLang="en-US" sz="2400">
              <a:cs typeface="Times New Roman" panose="02020603050405020304" pitchFamily="18" charset="0"/>
            </a:endParaRPr>
          </a:p>
        </p:txBody>
      </p:sp>
      <p:sp>
        <p:nvSpPr>
          <p:cNvPr id="42" name="AutoShape 17">
            <a:extLst>
              <a:ext uri="{FF2B5EF4-FFF2-40B4-BE49-F238E27FC236}">
                <a16:creationId xmlns:a16="http://schemas.microsoft.com/office/drawing/2014/main" id="{7181D4EF-F64D-4316-BB66-35BD74984FE7}"/>
              </a:ext>
            </a:extLst>
          </p:cNvPr>
          <p:cNvSpPr>
            <a:spLocks noChangeArrowheads="1"/>
          </p:cNvSpPr>
          <p:nvPr/>
        </p:nvSpPr>
        <p:spPr bwMode="auto">
          <a:xfrm rot="5400000" flipH="1">
            <a:off x="261145" y="3790157"/>
            <a:ext cx="4129087" cy="381000"/>
          </a:xfrm>
          <a:prstGeom prst="rightArrow">
            <a:avLst>
              <a:gd name="adj1" fmla="val 50000"/>
              <a:gd name="adj2" fmla="val 114998"/>
            </a:avLst>
          </a:prstGeom>
          <a:solidFill>
            <a:srgbClr val="FFCCFF"/>
          </a:solidFill>
          <a:ln w="9525">
            <a:solidFill>
              <a:schemeClr val="tx1"/>
            </a:solidFill>
            <a:miter lim="800000"/>
            <a:headEnd/>
            <a:tailEnd/>
          </a:ln>
        </p:spPr>
        <p:txBody>
          <a:bodyPr wrap="none"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2400">
              <a:cs typeface="Times New Roman" panose="02020603050405020304" pitchFamily="18" charset="0"/>
            </a:endParaRPr>
          </a:p>
        </p:txBody>
      </p:sp>
    </p:spTree>
    <p:extLst>
      <p:ext uri="{BB962C8B-B14F-4D97-AF65-F5344CB8AC3E}">
        <p14:creationId xmlns:p14="http://schemas.microsoft.com/office/powerpoint/2010/main" val="518727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up)">
                                      <p:cBhvr>
                                        <p:cTn id="39" dur="500"/>
                                        <p:tgtEl>
                                          <p:spTgt spid="4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down)">
                                      <p:cBhvr>
                                        <p:cTn id="4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5" grpId="0"/>
      <p:bldP spid="37" grpId="0"/>
      <p:bldP spid="41" grpId="0" animBg="1"/>
      <p:bldP spid="4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normAutofit/>
          </a:bodyPr>
          <a:lstStyle/>
          <a:p>
            <a:r>
              <a:rPr lang="en-US" sz="9600" dirty="0"/>
              <a:t>Multi-Cycle RISC-V: micro-code</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a:t>Technion EE 044252 Spring 2018 Lecture 8</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43</a:t>
            </a:fld>
            <a:endParaRPr lang="en-US" altLang="en-US"/>
          </a:p>
        </p:txBody>
      </p:sp>
    </p:spTree>
    <p:extLst>
      <p:ext uri="{BB962C8B-B14F-4D97-AF65-F5344CB8AC3E}">
        <p14:creationId xmlns:p14="http://schemas.microsoft.com/office/powerpoint/2010/main" val="2046648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BBD5F42A-6718-44C0-9132-4971812449F4}" type="slidenum">
              <a:rPr lang="he-IL" altLang="en-US" sz="1000">
                <a:cs typeface="Times New Roman" panose="02020603050405020304" pitchFamily="18" charset="0"/>
              </a:rPr>
              <a:pPr rtl="0">
                <a:spcBef>
                  <a:spcPct val="0"/>
                </a:spcBef>
                <a:spcAft>
                  <a:spcPct val="0"/>
                </a:spcAft>
                <a:buFontTx/>
                <a:buNone/>
              </a:pPr>
              <a:t>44</a:t>
            </a:fld>
            <a:endParaRPr lang="en-US" altLang="en-US" sz="1000">
              <a:cs typeface="Times New Roman" panose="02020603050405020304" pitchFamily="18" charset="0"/>
            </a:endParaRPr>
          </a:p>
        </p:txBody>
      </p:sp>
      <p:sp>
        <p:nvSpPr>
          <p:cNvPr id="40964" name="Rectangle 692"/>
          <p:cNvSpPr>
            <a:spLocks noGrp="1" noChangeArrowheads="1"/>
          </p:cNvSpPr>
          <p:nvPr>
            <p:ph type="title"/>
          </p:nvPr>
        </p:nvSpPr>
        <p:spPr/>
        <p:txBody>
          <a:bodyPr/>
          <a:lstStyle/>
          <a:p>
            <a:pPr algn="r" rtl="1" eaLnBrk="1" hangingPunct="1"/>
            <a:r>
              <a:rPr lang="he-IL" altLang="en-US" dirty="0"/>
              <a:t>מכונת המצבים השלמה</a:t>
            </a:r>
            <a:endParaRPr lang="en-US" altLang="en-US" dirty="0"/>
          </a:p>
        </p:txBody>
      </p:sp>
      <p:sp>
        <p:nvSpPr>
          <p:cNvPr id="2" name="Footer Placeholder 1"/>
          <p:cNvSpPr>
            <a:spLocks noGrp="1"/>
          </p:cNvSpPr>
          <p:nvPr>
            <p:ph type="ftr" sz="quarter" idx="11"/>
          </p:nvPr>
        </p:nvSpPr>
        <p:spPr/>
        <p:txBody>
          <a:bodyPr/>
          <a:lstStyle/>
          <a:p>
            <a:r>
              <a:rPr lang="en-US"/>
              <a:t>Technion EE 044252 Spring 2018 Lecture 11</a:t>
            </a:r>
            <a:endParaRPr lang="en-US" dirty="0"/>
          </a:p>
        </p:txBody>
      </p:sp>
      <p:graphicFrame>
        <p:nvGraphicFramePr>
          <p:cNvPr id="3" name="Object 2">
            <a:extLst>
              <a:ext uri="{FF2B5EF4-FFF2-40B4-BE49-F238E27FC236}">
                <a16:creationId xmlns:a16="http://schemas.microsoft.com/office/drawing/2014/main" id="{3456A251-173F-4C50-AF51-71B3C9EC1C37}"/>
              </a:ext>
            </a:extLst>
          </p:cNvPr>
          <p:cNvGraphicFramePr>
            <a:graphicFrameLocks noChangeAspect="1"/>
          </p:cNvGraphicFramePr>
          <p:nvPr>
            <p:extLst/>
          </p:nvPr>
        </p:nvGraphicFramePr>
        <p:xfrm>
          <a:off x="2946400" y="1103971"/>
          <a:ext cx="5998464" cy="5169829"/>
        </p:xfrm>
        <a:graphic>
          <a:graphicData uri="http://schemas.openxmlformats.org/presentationml/2006/ole">
            <mc:AlternateContent xmlns:mc="http://schemas.openxmlformats.org/markup-compatibility/2006">
              <mc:Choice xmlns:v="urn:schemas-microsoft-com:vml" Requires="v">
                <p:oleObj spid="_x0000_s161813" name="Visio" r:id="rId4" imgW="11419367" imgH="9755045" progId="Visio.Drawing.11">
                  <p:embed/>
                </p:oleObj>
              </mc:Choice>
              <mc:Fallback>
                <p:oleObj name="Visio" r:id="rId4" imgW="11419367" imgH="9755045" progId="Visio.Drawing.11">
                  <p:embed/>
                  <p:pic>
                    <p:nvPicPr>
                      <p:cNvPr id="3" name="Object 2">
                        <a:extLst>
                          <a:ext uri="{FF2B5EF4-FFF2-40B4-BE49-F238E27FC236}">
                            <a16:creationId xmlns:a16="http://schemas.microsoft.com/office/drawing/2014/main" id="{3456A251-173F-4C50-AF51-71B3C9EC1C37}"/>
                          </a:ext>
                        </a:extLst>
                      </p:cNvPr>
                      <p:cNvPicPr/>
                      <p:nvPr/>
                    </p:nvPicPr>
                    <p:blipFill>
                      <a:blip r:embed="rId5"/>
                      <a:stretch>
                        <a:fillRect/>
                      </a:stretch>
                    </p:blipFill>
                    <p:spPr>
                      <a:xfrm>
                        <a:off x="2946400" y="1103971"/>
                        <a:ext cx="5998464" cy="5169829"/>
                      </a:xfrm>
                      <a:prstGeom prst="rect">
                        <a:avLst/>
                      </a:prstGeom>
                    </p:spPr>
                  </p:pic>
                </p:oleObj>
              </mc:Fallback>
            </mc:AlternateContent>
          </a:graphicData>
        </a:graphic>
      </p:graphicFrame>
    </p:spTree>
    <p:extLst>
      <p:ext uri="{BB962C8B-B14F-4D97-AF65-F5344CB8AC3E}">
        <p14:creationId xmlns:p14="http://schemas.microsoft.com/office/powerpoint/2010/main" val="2121395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8CA53D21-6496-48F6-BE65-11A845F7921E}" type="slidenum">
              <a:rPr lang="he-IL" altLang="en-US" sz="1000">
                <a:cs typeface="Times New Roman" panose="02020603050405020304" pitchFamily="18" charset="0"/>
              </a:rPr>
              <a:pPr rtl="0">
                <a:spcBef>
                  <a:spcPct val="0"/>
                </a:spcBef>
                <a:spcAft>
                  <a:spcPct val="0"/>
                </a:spcAft>
                <a:buFontTx/>
                <a:buNone/>
              </a:pPr>
              <a:t>45</a:t>
            </a:fld>
            <a:endParaRPr lang="en-US" altLang="en-US" sz="1000">
              <a:cs typeface="Times New Roman" panose="02020603050405020304" pitchFamily="18" charset="0"/>
            </a:endParaRPr>
          </a:p>
        </p:txBody>
      </p:sp>
      <p:sp>
        <p:nvSpPr>
          <p:cNvPr id="30724" name="Rectangle 2"/>
          <p:cNvSpPr>
            <a:spLocks noGrp="1" noChangeArrowheads="1"/>
          </p:cNvSpPr>
          <p:nvPr>
            <p:ph type="title"/>
          </p:nvPr>
        </p:nvSpPr>
        <p:spPr>
          <a:xfrm>
            <a:off x="838200" y="-151713"/>
            <a:ext cx="10515600" cy="1325563"/>
          </a:xfrm>
        </p:spPr>
        <p:txBody>
          <a:bodyPr>
            <a:normAutofit/>
          </a:bodyPr>
          <a:lstStyle/>
          <a:p>
            <a:r>
              <a:rPr lang="en-US" dirty="0"/>
              <a:t>Control / Datapath connections</a:t>
            </a:r>
            <a:endParaRPr lang="en-US" altLang="en-US" dirty="0"/>
          </a:p>
        </p:txBody>
      </p:sp>
      <p:graphicFrame>
        <p:nvGraphicFramePr>
          <p:cNvPr id="2" name="Object 1">
            <a:extLst>
              <a:ext uri="{FF2B5EF4-FFF2-40B4-BE49-F238E27FC236}">
                <a16:creationId xmlns:a16="http://schemas.microsoft.com/office/drawing/2014/main" id="{1A65000D-FE80-4982-ACDB-F1BA8EC4299A}"/>
              </a:ext>
            </a:extLst>
          </p:cNvPr>
          <p:cNvGraphicFramePr>
            <a:graphicFrameLocks noChangeAspect="1"/>
          </p:cNvGraphicFramePr>
          <p:nvPr>
            <p:extLst/>
          </p:nvPr>
        </p:nvGraphicFramePr>
        <p:xfrm>
          <a:off x="1340704" y="1193801"/>
          <a:ext cx="9022497" cy="5467540"/>
        </p:xfrm>
        <a:graphic>
          <a:graphicData uri="http://schemas.openxmlformats.org/presentationml/2006/ole">
            <mc:AlternateContent xmlns:mc="http://schemas.openxmlformats.org/markup-compatibility/2006">
              <mc:Choice xmlns:v="urn:schemas-microsoft-com:vml" Requires="v">
                <p:oleObj spid="_x0000_s162837" name="Visio" r:id="rId3" imgW="9239745" imgH="5598674" progId="Visio.Drawing.11">
                  <p:embed/>
                </p:oleObj>
              </mc:Choice>
              <mc:Fallback>
                <p:oleObj name="Visio" r:id="rId3" imgW="9239745" imgH="5598674" progId="Visio.Drawing.11">
                  <p:embed/>
                  <p:pic>
                    <p:nvPicPr>
                      <p:cNvPr id="2" name="Object 1">
                        <a:extLst>
                          <a:ext uri="{FF2B5EF4-FFF2-40B4-BE49-F238E27FC236}">
                            <a16:creationId xmlns:a16="http://schemas.microsoft.com/office/drawing/2014/main" id="{1A65000D-FE80-4982-ACDB-F1BA8EC4299A}"/>
                          </a:ext>
                        </a:extLst>
                      </p:cNvPr>
                      <p:cNvPicPr/>
                      <p:nvPr/>
                    </p:nvPicPr>
                    <p:blipFill>
                      <a:blip r:embed="rId4"/>
                      <a:stretch>
                        <a:fillRect/>
                      </a:stretch>
                    </p:blipFill>
                    <p:spPr>
                      <a:xfrm>
                        <a:off x="1340704" y="1193801"/>
                        <a:ext cx="9022497" cy="5467540"/>
                      </a:xfrm>
                      <a:prstGeom prst="rect">
                        <a:avLst/>
                      </a:prstGeom>
                    </p:spPr>
                  </p:pic>
                </p:oleObj>
              </mc:Fallback>
            </mc:AlternateContent>
          </a:graphicData>
        </a:graphic>
      </p:graphicFrame>
    </p:spTree>
    <p:extLst>
      <p:ext uri="{BB962C8B-B14F-4D97-AF65-F5344CB8AC3E}">
        <p14:creationId xmlns:p14="http://schemas.microsoft.com/office/powerpoint/2010/main" val="443531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92142CF6-ED4D-45AF-9886-9E68483D34F2}" type="slidenum">
              <a:rPr lang="he-IL" altLang="en-US" sz="1000">
                <a:cs typeface="Times New Roman" panose="02020603050405020304" pitchFamily="18" charset="0"/>
              </a:rPr>
              <a:pPr rtl="0">
                <a:spcBef>
                  <a:spcPct val="0"/>
                </a:spcBef>
                <a:spcAft>
                  <a:spcPct val="0"/>
                </a:spcAft>
                <a:buFontTx/>
                <a:buNone/>
              </a:pPr>
              <a:t>46</a:t>
            </a:fld>
            <a:endParaRPr lang="en-US" altLang="en-US" sz="1000">
              <a:cs typeface="Times New Roman" panose="02020603050405020304" pitchFamily="18" charset="0"/>
            </a:endParaRPr>
          </a:p>
        </p:txBody>
      </p:sp>
      <p:sp>
        <p:nvSpPr>
          <p:cNvPr id="48132" name="Rectangle 2"/>
          <p:cNvSpPr>
            <a:spLocks noGrp="1" noChangeArrowheads="1"/>
          </p:cNvSpPr>
          <p:nvPr>
            <p:ph type="title"/>
          </p:nvPr>
        </p:nvSpPr>
        <p:spPr>
          <a:xfrm>
            <a:off x="838200" y="-151712"/>
            <a:ext cx="10515600" cy="1325563"/>
          </a:xfrm>
        </p:spPr>
        <p:txBody>
          <a:bodyPr/>
          <a:lstStyle/>
          <a:p>
            <a:pPr algn="ctr" eaLnBrk="1" hangingPunct="1"/>
            <a:r>
              <a:rPr lang="en-US" altLang="en-US" dirty="0"/>
              <a:t>Implementing the FSM</a:t>
            </a:r>
          </a:p>
        </p:txBody>
      </p:sp>
      <p:grpSp>
        <p:nvGrpSpPr>
          <p:cNvPr id="48138" name="Group 947"/>
          <p:cNvGrpSpPr>
            <a:grpSpLocks noChangeAspect="1"/>
          </p:cNvGrpSpPr>
          <p:nvPr/>
        </p:nvGrpSpPr>
        <p:grpSpPr bwMode="auto">
          <a:xfrm>
            <a:off x="8472489" y="4581526"/>
            <a:ext cx="1892300" cy="2009216"/>
            <a:chOff x="8676456" y="764704"/>
            <a:chExt cx="5354638" cy="6013872"/>
          </a:xfrm>
        </p:grpSpPr>
        <p:sp>
          <p:nvSpPr>
            <p:cNvPr id="48139" name="AutoShape 7"/>
            <p:cNvSpPr>
              <a:spLocks noChangeAspect="1" noChangeArrowheads="1" noTextEdit="1"/>
            </p:cNvSpPr>
            <p:nvPr/>
          </p:nvSpPr>
          <p:spPr bwMode="auto">
            <a:xfrm>
              <a:off x="8676456" y="764704"/>
              <a:ext cx="535463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p>
          </p:txBody>
        </p:sp>
        <p:sp>
          <p:nvSpPr>
            <p:cNvPr id="48140" name="Freeform 30"/>
            <p:cNvSpPr>
              <a:spLocks/>
            </p:cNvSpPr>
            <p:nvPr/>
          </p:nvSpPr>
          <p:spPr bwMode="auto">
            <a:xfrm>
              <a:off x="11862569" y="2580803"/>
              <a:ext cx="892175" cy="892175"/>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8</a:t>
              </a:r>
            </a:p>
          </p:txBody>
        </p:sp>
        <p:sp>
          <p:nvSpPr>
            <p:cNvPr id="48141" name="Freeform 92"/>
            <p:cNvSpPr>
              <a:spLocks/>
            </p:cNvSpPr>
            <p:nvPr/>
          </p:nvSpPr>
          <p:spPr bwMode="auto">
            <a:xfrm>
              <a:off x="10833869" y="2583978"/>
              <a:ext cx="892175" cy="892175"/>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0"/>
                  </a:moveTo>
                  <a:lnTo>
                    <a:pt x="328" y="558"/>
                  </a:lnTo>
                  <a:lnTo>
                    <a:pt x="371" y="547"/>
                  </a:lnTo>
                  <a:lnTo>
                    <a:pt x="410" y="530"/>
                  </a:lnTo>
                  <a:lnTo>
                    <a:pt x="447" y="508"/>
                  </a:lnTo>
                  <a:lnTo>
                    <a:pt x="479" y="480"/>
                  </a:lnTo>
                  <a:lnTo>
                    <a:pt x="507" y="446"/>
                  </a:lnTo>
                  <a:lnTo>
                    <a:pt x="532" y="410"/>
                  </a:lnTo>
                  <a:lnTo>
                    <a:pt x="549" y="369"/>
                  </a:lnTo>
                  <a:lnTo>
                    <a:pt x="558" y="326"/>
                  </a:lnTo>
                  <a:lnTo>
                    <a:pt x="562" y="281"/>
                  </a:lnTo>
                  <a:lnTo>
                    <a:pt x="558" y="234"/>
                  </a:lnTo>
                  <a:lnTo>
                    <a:pt x="549" y="191"/>
                  </a:lnTo>
                  <a:lnTo>
                    <a:pt x="532" y="151"/>
                  </a:lnTo>
                  <a:lnTo>
                    <a:pt x="507" y="114"/>
                  </a:lnTo>
                  <a:lnTo>
                    <a:pt x="479" y="82"/>
                  </a:lnTo>
                  <a:lnTo>
                    <a:pt x="447" y="54"/>
                  </a:lnTo>
                  <a:lnTo>
                    <a:pt x="410" y="31"/>
                  </a:lnTo>
                  <a:lnTo>
                    <a:pt x="371" y="13"/>
                  </a:lnTo>
                  <a:lnTo>
                    <a:pt x="328" y="3"/>
                  </a:lnTo>
                  <a:lnTo>
                    <a:pt x="281" y="0"/>
                  </a:lnTo>
                  <a:lnTo>
                    <a:pt x="236" y="3"/>
                  </a:lnTo>
                  <a:lnTo>
                    <a:pt x="193" y="13"/>
                  </a:lnTo>
                  <a:lnTo>
                    <a:pt x="151" y="31"/>
                  </a:lnTo>
                  <a:lnTo>
                    <a:pt x="116" y="54"/>
                  </a:lnTo>
                  <a:lnTo>
                    <a:pt x="82" y="82"/>
                  </a:lnTo>
                  <a:lnTo>
                    <a:pt x="54" y="114"/>
                  </a:lnTo>
                  <a:lnTo>
                    <a:pt x="31" y="151"/>
                  </a:lnTo>
                  <a:lnTo>
                    <a:pt x="15" y="191"/>
                  </a:lnTo>
                  <a:lnTo>
                    <a:pt x="3" y="234"/>
                  </a:lnTo>
                  <a:lnTo>
                    <a:pt x="0" y="281"/>
                  </a:lnTo>
                  <a:lnTo>
                    <a:pt x="3" y="326"/>
                  </a:lnTo>
                  <a:lnTo>
                    <a:pt x="15" y="369"/>
                  </a:lnTo>
                  <a:lnTo>
                    <a:pt x="31" y="410"/>
                  </a:lnTo>
                  <a:lnTo>
                    <a:pt x="54" y="446"/>
                  </a:lnTo>
                  <a:lnTo>
                    <a:pt x="82" y="480"/>
                  </a:lnTo>
                  <a:lnTo>
                    <a:pt x="116" y="508"/>
                  </a:lnTo>
                  <a:lnTo>
                    <a:pt x="151" y="530"/>
                  </a:lnTo>
                  <a:lnTo>
                    <a:pt x="193" y="547"/>
                  </a:lnTo>
                  <a:lnTo>
                    <a:pt x="236" y="558"/>
                  </a:lnTo>
                  <a:lnTo>
                    <a:pt x="281" y="56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6</a:t>
              </a:r>
            </a:p>
          </p:txBody>
        </p:sp>
        <p:sp>
          <p:nvSpPr>
            <p:cNvPr id="48142" name="Rectangle 116"/>
            <p:cNvSpPr>
              <a:spLocks noChangeArrowheads="1"/>
            </p:cNvSpPr>
            <p:nvPr/>
          </p:nvSpPr>
          <p:spPr bwMode="auto">
            <a:xfrm>
              <a:off x="11591105" y="2976095"/>
              <a:ext cx="184" cy="82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48143" name="Freeform 126"/>
            <p:cNvSpPr>
              <a:spLocks/>
            </p:cNvSpPr>
            <p:nvPr/>
          </p:nvSpPr>
          <p:spPr bwMode="auto">
            <a:xfrm>
              <a:off x="10821169" y="4068291"/>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3" y="83"/>
                  </a:lnTo>
                  <a:lnTo>
                    <a:pt x="54" y="116"/>
                  </a:lnTo>
                  <a:lnTo>
                    <a:pt x="32" y="154"/>
                  </a:lnTo>
                  <a:lnTo>
                    <a:pt x="15" y="193"/>
                  </a:lnTo>
                  <a:lnTo>
                    <a:pt x="4" y="236"/>
                  </a:lnTo>
                  <a:lnTo>
                    <a:pt x="0" y="281"/>
                  </a:lnTo>
                  <a:lnTo>
                    <a:pt x="4" y="328"/>
                  </a:lnTo>
                  <a:lnTo>
                    <a:pt x="15" y="371"/>
                  </a:lnTo>
                  <a:lnTo>
                    <a:pt x="32" y="411"/>
                  </a:lnTo>
                  <a:lnTo>
                    <a:pt x="54" y="448"/>
                  </a:lnTo>
                  <a:lnTo>
                    <a:pt x="83" y="482"/>
                  </a:lnTo>
                  <a:lnTo>
                    <a:pt x="114" y="510"/>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7</a:t>
              </a:r>
            </a:p>
          </p:txBody>
        </p:sp>
        <p:sp>
          <p:nvSpPr>
            <p:cNvPr id="48144" name="Freeform 159"/>
            <p:cNvSpPr>
              <a:spLocks/>
            </p:cNvSpPr>
            <p:nvPr/>
          </p:nvSpPr>
          <p:spPr bwMode="auto">
            <a:xfrm>
              <a:off x="9779769" y="4068291"/>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1" y="533"/>
                  </a:lnTo>
                  <a:lnTo>
                    <a:pt x="448" y="510"/>
                  </a:lnTo>
                  <a:lnTo>
                    <a:pt x="480" y="482"/>
                  </a:lnTo>
                  <a:lnTo>
                    <a:pt x="508" y="448"/>
                  </a:lnTo>
                  <a:lnTo>
                    <a:pt x="531" y="411"/>
                  </a:lnTo>
                  <a:lnTo>
                    <a:pt x="547" y="371"/>
                  </a:lnTo>
                  <a:lnTo>
                    <a:pt x="559" y="328"/>
                  </a:lnTo>
                  <a:lnTo>
                    <a:pt x="562" y="281"/>
                  </a:lnTo>
                  <a:lnTo>
                    <a:pt x="559" y="236"/>
                  </a:lnTo>
                  <a:lnTo>
                    <a:pt x="547" y="193"/>
                  </a:lnTo>
                  <a:lnTo>
                    <a:pt x="531" y="154"/>
                  </a:lnTo>
                  <a:lnTo>
                    <a:pt x="508" y="116"/>
                  </a:lnTo>
                  <a:lnTo>
                    <a:pt x="480" y="83"/>
                  </a:lnTo>
                  <a:lnTo>
                    <a:pt x="448" y="55"/>
                  </a:lnTo>
                  <a:lnTo>
                    <a:pt x="411" y="32"/>
                  </a:lnTo>
                  <a:lnTo>
                    <a:pt x="369" y="15"/>
                  </a:lnTo>
                  <a:lnTo>
                    <a:pt x="326" y="4"/>
                  </a:lnTo>
                  <a:lnTo>
                    <a:pt x="281" y="0"/>
                  </a:lnTo>
                  <a:lnTo>
                    <a:pt x="236" y="4"/>
                  </a:lnTo>
                  <a:lnTo>
                    <a:pt x="193" y="15"/>
                  </a:lnTo>
                  <a:lnTo>
                    <a:pt x="152" y="32"/>
                  </a:lnTo>
                  <a:lnTo>
                    <a:pt x="115" y="55"/>
                  </a:lnTo>
                  <a:lnTo>
                    <a:pt x="83" y="83"/>
                  </a:lnTo>
                  <a:lnTo>
                    <a:pt x="55" y="116"/>
                  </a:lnTo>
                  <a:lnTo>
                    <a:pt x="32" y="154"/>
                  </a:lnTo>
                  <a:lnTo>
                    <a:pt x="15" y="193"/>
                  </a:lnTo>
                  <a:lnTo>
                    <a:pt x="4" y="236"/>
                  </a:lnTo>
                  <a:lnTo>
                    <a:pt x="0" y="281"/>
                  </a:lnTo>
                  <a:lnTo>
                    <a:pt x="4" y="328"/>
                  </a:lnTo>
                  <a:lnTo>
                    <a:pt x="15" y="371"/>
                  </a:lnTo>
                  <a:lnTo>
                    <a:pt x="32" y="411"/>
                  </a:lnTo>
                  <a:lnTo>
                    <a:pt x="55" y="448"/>
                  </a:lnTo>
                  <a:lnTo>
                    <a:pt x="83" y="482"/>
                  </a:lnTo>
                  <a:lnTo>
                    <a:pt x="115" y="510"/>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5</a:t>
              </a:r>
            </a:p>
          </p:txBody>
        </p:sp>
        <p:sp>
          <p:nvSpPr>
            <p:cNvPr id="48145" name="Freeform 177"/>
            <p:cNvSpPr>
              <a:spLocks/>
            </p:cNvSpPr>
            <p:nvPr/>
          </p:nvSpPr>
          <p:spPr bwMode="auto">
            <a:xfrm>
              <a:off x="8738369" y="4065116"/>
              <a:ext cx="893763" cy="893762"/>
            </a:xfrm>
            <a:custGeom>
              <a:avLst/>
              <a:gdLst>
                <a:gd name="T0" fmla="*/ 2147483646 w 563"/>
                <a:gd name="T1" fmla="*/ 2147483646 h 563"/>
                <a:gd name="T2" fmla="*/ 2147483646 w 563"/>
                <a:gd name="T3" fmla="*/ 2147483646 h 563"/>
                <a:gd name="T4" fmla="*/ 2147483646 w 563"/>
                <a:gd name="T5" fmla="*/ 2147483646 h 563"/>
                <a:gd name="T6" fmla="*/ 2147483646 w 563"/>
                <a:gd name="T7" fmla="*/ 2147483646 h 563"/>
                <a:gd name="T8" fmla="*/ 2147483646 w 563"/>
                <a:gd name="T9" fmla="*/ 2147483646 h 563"/>
                <a:gd name="T10" fmla="*/ 2147483646 w 563"/>
                <a:gd name="T11" fmla="*/ 2147483646 h 563"/>
                <a:gd name="T12" fmla="*/ 2147483646 w 563"/>
                <a:gd name="T13" fmla="*/ 2147483646 h 563"/>
                <a:gd name="T14" fmla="*/ 2147483646 w 563"/>
                <a:gd name="T15" fmla="*/ 2147483646 h 563"/>
                <a:gd name="T16" fmla="*/ 2147483646 w 563"/>
                <a:gd name="T17" fmla="*/ 2147483646 h 563"/>
                <a:gd name="T18" fmla="*/ 2147483646 w 563"/>
                <a:gd name="T19" fmla="*/ 2147483646 h 563"/>
                <a:gd name="T20" fmla="*/ 2147483646 w 563"/>
                <a:gd name="T21" fmla="*/ 2147483646 h 563"/>
                <a:gd name="T22" fmla="*/ 2147483646 w 563"/>
                <a:gd name="T23" fmla="*/ 2147483646 h 563"/>
                <a:gd name="T24" fmla="*/ 2147483646 w 563"/>
                <a:gd name="T25" fmla="*/ 2147483646 h 563"/>
                <a:gd name="T26" fmla="*/ 2147483646 w 563"/>
                <a:gd name="T27" fmla="*/ 2147483646 h 563"/>
                <a:gd name="T28" fmla="*/ 2147483646 w 563"/>
                <a:gd name="T29" fmla="*/ 2147483646 h 563"/>
                <a:gd name="T30" fmla="*/ 2147483646 w 563"/>
                <a:gd name="T31" fmla="*/ 2147483646 h 563"/>
                <a:gd name="T32" fmla="*/ 2147483646 w 563"/>
                <a:gd name="T33" fmla="*/ 2147483646 h 563"/>
                <a:gd name="T34" fmla="*/ 2147483646 w 563"/>
                <a:gd name="T35" fmla="*/ 2147483646 h 563"/>
                <a:gd name="T36" fmla="*/ 2147483646 w 563"/>
                <a:gd name="T37" fmla="*/ 2147483646 h 563"/>
                <a:gd name="T38" fmla="*/ 2147483646 w 563"/>
                <a:gd name="T39" fmla="*/ 2147483646 h 563"/>
                <a:gd name="T40" fmla="*/ 2147483646 w 563"/>
                <a:gd name="T41" fmla="*/ 0 h 563"/>
                <a:gd name="T42" fmla="*/ 2147483646 w 563"/>
                <a:gd name="T43" fmla="*/ 2147483646 h 563"/>
                <a:gd name="T44" fmla="*/ 2147483646 w 563"/>
                <a:gd name="T45" fmla="*/ 2147483646 h 563"/>
                <a:gd name="T46" fmla="*/ 2147483646 w 563"/>
                <a:gd name="T47" fmla="*/ 2147483646 h 563"/>
                <a:gd name="T48" fmla="*/ 2147483646 w 563"/>
                <a:gd name="T49" fmla="*/ 2147483646 h 563"/>
                <a:gd name="T50" fmla="*/ 2147483646 w 563"/>
                <a:gd name="T51" fmla="*/ 2147483646 h 563"/>
                <a:gd name="T52" fmla="*/ 2147483646 w 563"/>
                <a:gd name="T53" fmla="*/ 2147483646 h 563"/>
                <a:gd name="T54" fmla="*/ 2147483646 w 563"/>
                <a:gd name="T55" fmla="*/ 2147483646 h 563"/>
                <a:gd name="T56" fmla="*/ 2147483646 w 563"/>
                <a:gd name="T57" fmla="*/ 2147483646 h 563"/>
                <a:gd name="T58" fmla="*/ 2147483646 w 563"/>
                <a:gd name="T59" fmla="*/ 2147483646 h 563"/>
                <a:gd name="T60" fmla="*/ 0 w 563"/>
                <a:gd name="T61" fmla="*/ 2147483646 h 563"/>
                <a:gd name="T62" fmla="*/ 2147483646 w 563"/>
                <a:gd name="T63" fmla="*/ 2147483646 h 563"/>
                <a:gd name="T64" fmla="*/ 2147483646 w 563"/>
                <a:gd name="T65" fmla="*/ 2147483646 h 563"/>
                <a:gd name="T66" fmla="*/ 2147483646 w 563"/>
                <a:gd name="T67" fmla="*/ 2147483646 h 563"/>
                <a:gd name="T68" fmla="*/ 2147483646 w 563"/>
                <a:gd name="T69" fmla="*/ 2147483646 h 563"/>
                <a:gd name="T70" fmla="*/ 2147483646 w 563"/>
                <a:gd name="T71" fmla="*/ 2147483646 h 563"/>
                <a:gd name="T72" fmla="*/ 2147483646 w 563"/>
                <a:gd name="T73" fmla="*/ 2147483646 h 563"/>
                <a:gd name="T74" fmla="*/ 2147483646 w 563"/>
                <a:gd name="T75" fmla="*/ 2147483646 h 563"/>
                <a:gd name="T76" fmla="*/ 2147483646 w 563"/>
                <a:gd name="T77" fmla="*/ 2147483646 h 563"/>
                <a:gd name="T78" fmla="*/ 2147483646 w 563"/>
                <a:gd name="T79" fmla="*/ 2147483646 h 563"/>
                <a:gd name="T80" fmla="*/ 2147483646 w 563"/>
                <a:gd name="T81" fmla="*/ 2147483646 h 563"/>
                <a:gd name="T82" fmla="*/ 2147483646 w 563"/>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3"/>
                <a:gd name="T127" fmla="*/ 0 h 563"/>
                <a:gd name="T128" fmla="*/ 563 w 563"/>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3" h="563">
                  <a:moveTo>
                    <a:pt x="281" y="563"/>
                  </a:moveTo>
                  <a:lnTo>
                    <a:pt x="328" y="559"/>
                  </a:lnTo>
                  <a:lnTo>
                    <a:pt x="371" y="550"/>
                  </a:lnTo>
                  <a:lnTo>
                    <a:pt x="411" y="533"/>
                  </a:lnTo>
                  <a:lnTo>
                    <a:pt x="448" y="508"/>
                  </a:lnTo>
                  <a:lnTo>
                    <a:pt x="480" y="480"/>
                  </a:lnTo>
                  <a:lnTo>
                    <a:pt x="508" y="448"/>
                  </a:lnTo>
                  <a:lnTo>
                    <a:pt x="531" y="411"/>
                  </a:lnTo>
                  <a:lnTo>
                    <a:pt x="549" y="372"/>
                  </a:lnTo>
                  <a:lnTo>
                    <a:pt x="559" y="328"/>
                  </a:lnTo>
                  <a:lnTo>
                    <a:pt x="563" y="282"/>
                  </a:lnTo>
                  <a:lnTo>
                    <a:pt x="559" y="237"/>
                  </a:lnTo>
                  <a:lnTo>
                    <a:pt x="549" y="193"/>
                  </a:lnTo>
                  <a:lnTo>
                    <a:pt x="531" y="152"/>
                  </a:lnTo>
                  <a:lnTo>
                    <a:pt x="508" y="117"/>
                  </a:lnTo>
                  <a:lnTo>
                    <a:pt x="480" y="83"/>
                  </a:lnTo>
                  <a:lnTo>
                    <a:pt x="448" y="55"/>
                  </a:lnTo>
                  <a:lnTo>
                    <a:pt x="411" y="32"/>
                  </a:lnTo>
                  <a:lnTo>
                    <a:pt x="371" y="15"/>
                  </a:lnTo>
                  <a:lnTo>
                    <a:pt x="328" y="4"/>
                  </a:lnTo>
                  <a:lnTo>
                    <a:pt x="281" y="0"/>
                  </a:lnTo>
                  <a:lnTo>
                    <a:pt x="236" y="4"/>
                  </a:lnTo>
                  <a:lnTo>
                    <a:pt x="193" y="15"/>
                  </a:lnTo>
                  <a:lnTo>
                    <a:pt x="152" y="32"/>
                  </a:lnTo>
                  <a:lnTo>
                    <a:pt x="117" y="55"/>
                  </a:lnTo>
                  <a:lnTo>
                    <a:pt x="83" y="83"/>
                  </a:lnTo>
                  <a:lnTo>
                    <a:pt x="55" y="117"/>
                  </a:lnTo>
                  <a:lnTo>
                    <a:pt x="32" y="152"/>
                  </a:lnTo>
                  <a:lnTo>
                    <a:pt x="15" y="193"/>
                  </a:lnTo>
                  <a:lnTo>
                    <a:pt x="4" y="237"/>
                  </a:lnTo>
                  <a:lnTo>
                    <a:pt x="0" y="282"/>
                  </a:lnTo>
                  <a:lnTo>
                    <a:pt x="4" y="328"/>
                  </a:lnTo>
                  <a:lnTo>
                    <a:pt x="15" y="372"/>
                  </a:lnTo>
                  <a:lnTo>
                    <a:pt x="32" y="411"/>
                  </a:lnTo>
                  <a:lnTo>
                    <a:pt x="55" y="448"/>
                  </a:lnTo>
                  <a:lnTo>
                    <a:pt x="83" y="480"/>
                  </a:lnTo>
                  <a:lnTo>
                    <a:pt x="117" y="508"/>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3</a:t>
              </a:r>
            </a:p>
          </p:txBody>
        </p:sp>
        <p:sp>
          <p:nvSpPr>
            <p:cNvPr id="48146" name="Freeform 194"/>
            <p:cNvSpPr>
              <a:spLocks/>
            </p:cNvSpPr>
            <p:nvPr/>
          </p:nvSpPr>
          <p:spPr bwMode="auto">
            <a:xfrm>
              <a:off x="8751069" y="2544291"/>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8" y="559"/>
                  </a:lnTo>
                  <a:lnTo>
                    <a:pt x="371" y="550"/>
                  </a:lnTo>
                  <a:lnTo>
                    <a:pt x="410" y="533"/>
                  </a:lnTo>
                  <a:lnTo>
                    <a:pt x="448" y="508"/>
                  </a:lnTo>
                  <a:lnTo>
                    <a:pt x="480" y="480"/>
                  </a:lnTo>
                  <a:lnTo>
                    <a:pt x="508" y="448"/>
                  </a:lnTo>
                  <a:lnTo>
                    <a:pt x="532" y="411"/>
                  </a:lnTo>
                  <a:lnTo>
                    <a:pt x="549" y="371"/>
                  </a:lnTo>
                  <a:lnTo>
                    <a:pt x="558" y="328"/>
                  </a:lnTo>
                  <a:lnTo>
                    <a:pt x="562" y="281"/>
                  </a:lnTo>
                  <a:lnTo>
                    <a:pt x="558" y="236"/>
                  </a:lnTo>
                  <a:lnTo>
                    <a:pt x="549" y="193"/>
                  </a:lnTo>
                  <a:lnTo>
                    <a:pt x="532" y="152"/>
                  </a:lnTo>
                  <a:lnTo>
                    <a:pt x="508" y="116"/>
                  </a:lnTo>
                  <a:lnTo>
                    <a:pt x="480" y="83"/>
                  </a:lnTo>
                  <a:lnTo>
                    <a:pt x="448" y="55"/>
                  </a:lnTo>
                  <a:lnTo>
                    <a:pt x="410" y="32"/>
                  </a:lnTo>
                  <a:lnTo>
                    <a:pt x="371" y="15"/>
                  </a:lnTo>
                  <a:lnTo>
                    <a:pt x="328" y="4"/>
                  </a:lnTo>
                  <a:lnTo>
                    <a:pt x="281" y="0"/>
                  </a:lnTo>
                  <a:lnTo>
                    <a:pt x="236" y="4"/>
                  </a:lnTo>
                  <a:lnTo>
                    <a:pt x="193" y="15"/>
                  </a:lnTo>
                  <a:lnTo>
                    <a:pt x="152" y="32"/>
                  </a:lnTo>
                  <a:lnTo>
                    <a:pt x="116" y="55"/>
                  </a:lnTo>
                  <a:lnTo>
                    <a:pt x="82" y="83"/>
                  </a:lnTo>
                  <a:lnTo>
                    <a:pt x="54" y="116"/>
                  </a:lnTo>
                  <a:lnTo>
                    <a:pt x="32" y="152"/>
                  </a:lnTo>
                  <a:lnTo>
                    <a:pt x="15" y="193"/>
                  </a:lnTo>
                  <a:lnTo>
                    <a:pt x="4" y="236"/>
                  </a:lnTo>
                  <a:lnTo>
                    <a:pt x="0" y="281"/>
                  </a:lnTo>
                  <a:lnTo>
                    <a:pt x="4" y="328"/>
                  </a:lnTo>
                  <a:lnTo>
                    <a:pt x="15" y="371"/>
                  </a:lnTo>
                  <a:lnTo>
                    <a:pt x="32" y="411"/>
                  </a:lnTo>
                  <a:lnTo>
                    <a:pt x="54" y="448"/>
                  </a:lnTo>
                  <a:lnTo>
                    <a:pt x="82" y="480"/>
                  </a:lnTo>
                  <a:lnTo>
                    <a:pt x="116" y="508"/>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2</a:t>
              </a:r>
            </a:p>
          </p:txBody>
        </p:sp>
        <p:sp>
          <p:nvSpPr>
            <p:cNvPr id="48147" name="Rectangle 206"/>
            <p:cNvSpPr>
              <a:spLocks noChangeArrowheads="1"/>
            </p:cNvSpPr>
            <p:nvPr/>
          </p:nvSpPr>
          <p:spPr bwMode="auto">
            <a:xfrm>
              <a:off x="9486081" y="2815753"/>
              <a:ext cx="184" cy="82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48148" name="Rectangle 220"/>
            <p:cNvSpPr>
              <a:spLocks noChangeArrowheads="1"/>
            </p:cNvSpPr>
            <p:nvPr/>
          </p:nvSpPr>
          <p:spPr bwMode="auto">
            <a:xfrm>
              <a:off x="9509893" y="2934817"/>
              <a:ext cx="184" cy="82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48149" name="Rectangle 260"/>
            <p:cNvSpPr>
              <a:spLocks noChangeArrowheads="1"/>
            </p:cNvSpPr>
            <p:nvPr/>
          </p:nvSpPr>
          <p:spPr bwMode="auto">
            <a:xfrm>
              <a:off x="9197157" y="5949478"/>
              <a:ext cx="184" cy="82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48150" name="Freeform 261"/>
            <p:cNvSpPr>
              <a:spLocks/>
            </p:cNvSpPr>
            <p:nvPr/>
          </p:nvSpPr>
          <p:spPr bwMode="auto">
            <a:xfrm>
              <a:off x="8687569" y="5303366"/>
              <a:ext cx="993775" cy="992187"/>
            </a:xfrm>
            <a:custGeom>
              <a:avLst/>
              <a:gdLst>
                <a:gd name="T0" fmla="*/ 2147483646 w 626"/>
                <a:gd name="T1" fmla="*/ 2147483646 h 625"/>
                <a:gd name="T2" fmla="*/ 2147483646 w 626"/>
                <a:gd name="T3" fmla="*/ 2147483646 h 625"/>
                <a:gd name="T4" fmla="*/ 2147483646 w 626"/>
                <a:gd name="T5" fmla="*/ 2147483646 h 625"/>
                <a:gd name="T6" fmla="*/ 2147483646 w 626"/>
                <a:gd name="T7" fmla="*/ 2147483646 h 625"/>
                <a:gd name="T8" fmla="*/ 2147483646 w 626"/>
                <a:gd name="T9" fmla="*/ 2147483646 h 625"/>
                <a:gd name="T10" fmla="*/ 2147483646 w 626"/>
                <a:gd name="T11" fmla="*/ 2147483646 h 625"/>
                <a:gd name="T12" fmla="*/ 2147483646 w 626"/>
                <a:gd name="T13" fmla="*/ 2147483646 h 625"/>
                <a:gd name="T14" fmla="*/ 2147483646 w 626"/>
                <a:gd name="T15" fmla="*/ 2147483646 h 625"/>
                <a:gd name="T16" fmla="*/ 2147483646 w 626"/>
                <a:gd name="T17" fmla="*/ 2147483646 h 625"/>
                <a:gd name="T18" fmla="*/ 2147483646 w 626"/>
                <a:gd name="T19" fmla="*/ 2147483646 h 625"/>
                <a:gd name="T20" fmla="*/ 2147483646 w 626"/>
                <a:gd name="T21" fmla="*/ 2147483646 h 625"/>
                <a:gd name="T22" fmla="*/ 2147483646 w 626"/>
                <a:gd name="T23" fmla="*/ 2147483646 h 625"/>
                <a:gd name="T24" fmla="*/ 2147483646 w 626"/>
                <a:gd name="T25" fmla="*/ 2147483646 h 625"/>
                <a:gd name="T26" fmla="*/ 2147483646 w 626"/>
                <a:gd name="T27" fmla="*/ 2147483646 h 625"/>
                <a:gd name="T28" fmla="*/ 2147483646 w 626"/>
                <a:gd name="T29" fmla="*/ 2147483646 h 625"/>
                <a:gd name="T30" fmla="*/ 2147483646 w 626"/>
                <a:gd name="T31" fmla="*/ 2147483646 h 625"/>
                <a:gd name="T32" fmla="*/ 2147483646 w 626"/>
                <a:gd name="T33" fmla="*/ 2147483646 h 625"/>
                <a:gd name="T34" fmla="*/ 2147483646 w 626"/>
                <a:gd name="T35" fmla="*/ 2147483646 h 625"/>
                <a:gd name="T36" fmla="*/ 2147483646 w 626"/>
                <a:gd name="T37" fmla="*/ 2147483646 h 625"/>
                <a:gd name="T38" fmla="*/ 2147483646 w 626"/>
                <a:gd name="T39" fmla="*/ 2147483646 h 625"/>
                <a:gd name="T40" fmla="*/ 2147483646 w 626"/>
                <a:gd name="T41" fmla="*/ 0 h 625"/>
                <a:gd name="T42" fmla="*/ 2147483646 w 626"/>
                <a:gd name="T43" fmla="*/ 2147483646 h 625"/>
                <a:gd name="T44" fmla="*/ 2147483646 w 626"/>
                <a:gd name="T45" fmla="*/ 2147483646 h 625"/>
                <a:gd name="T46" fmla="*/ 2147483646 w 626"/>
                <a:gd name="T47" fmla="*/ 2147483646 h 625"/>
                <a:gd name="T48" fmla="*/ 2147483646 w 626"/>
                <a:gd name="T49" fmla="*/ 2147483646 h 625"/>
                <a:gd name="T50" fmla="*/ 2147483646 w 626"/>
                <a:gd name="T51" fmla="*/ 2147483646 h 625"/>
                <a:gd name="T52" fmla="*/ 2147483646 w 626"/>
                <a:gd name="T53" fmla="*/ 2147483646 h 625"/>
                <a:gd name="T54" fmla="*/ 2147483646 w 626"/>
                <a:gd name="T55" fmla="*/ 2147483646 h 625"/>
                <a:gd name="T56" fmla="*/ 2147483646 w 626"/>
                <a:gd name="T57" fmla="*/ 2147483646 h 625"/>
                <a:gd name="T58" fmla="*/ 2147483646 w 626"/>
                <a:gd name="T59" fmla="*/ 2147483646 h 625"/>
                <a:gd name="T60" fmla="*/ 0 w 626"/>
                <a:gd name="T61" fmla="*/ 2147483646 h 625"/>
                <a:gd name="T62" fmla="*/ 2147483646 w 626"/>
                <a:gd name="T63" fmla="*/ 2147483646 h 625"/>
                <a:gd name="T64" fmla="*/ 2147483646 w 626"/>
                <a:gd name="T65" fmla="*/ 2147483646 h 625"/>
                <a:gd name="T66" fmla="*/ 2147483646 w 626"/>
                <a:gd name="T67" fmla="*/ 2147483646 h 625"/>
                <a:gd name="T68" fmla="*/ 2147483646 w 626"/>
                <a:gd name="T69" fmla="*/ 2147483646 h 625"/>
                <a:gd name="T70" fmla="*/ 2147483646 w 626"/>
                <a:gd name="T71" fmla="*/ 2147483646 h 625"/>
                <a:gd name="T72" fmla="*/ 2147483646 w 626"/>
                <a:gd name="T73" fmla="*/ 2147483646 h 625"/>
                <a:gd name="T74" fmla="*/ 2147483646 w 626"/>
                <a:gd name="T75" fmla="*/ 2147483646 h 625"/>
                <a:gd name="T76" fmla="*/ 2147483646 w 626"/>
                <a:gd name="T77" fmla="*/ 2147483646 h 625"/>
                <a:gd name="T78" fmla="*/ 2147483646 w 626"/>
                <a:gd name="T79" fmla="*/ 2147483646 h 625"/>
                <a:gd name="T80" fmla="*/ 2147483646 w 626"/>
                <a:gd name="T81" fmla="*/ 2147483646 h 625"/>
                <a:gd name="T82" fmla="*/ 2147483646 w 626"/>
                <a:gd name="T83" fmla="*/ 2147483646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6"/>
                <a:gd name="T127" fmla="*/ 0 h 625"/>
                <a:gd name="T128" fmla="*/ 626 w 62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6" h="625">
                  <a:moveTo>
                    <a:pt x="313" y="625"/>
                  </a:moveTo>
                  <a:lnTo>
                    <a:pt x="364" y="621"/>
                  </a:lnTo>
                  <a:lnTo>
                    <a:pt x="413" y="610"/>
                  </a:lnTo>
                  <a:lnTo>
                    <a:pt x="458" y="591"/>
                  </a:lnTo>
                  <a:lnTo>
                    <a:pt x="497" y="565"/>
                  </a:lnTo>
                  <a:lnTo>
                    <a:pt x="535" y="535"/>
                  </a:lnTo>
                  <a:lnTo>
                    <a:pt x="565" y="497"/>
                  </a:lnTo>
                  <a:lnTo>
                    <a:pt x="591" y="456"/>
                  </a:lnTo>
                  <a:lnTo>
                    <a:pt x="610" y="411"/>
                  </a:lnTo>
                  <a:lnTo>
                    <a:pt x="621" y="364"/>
                  </a:lnTo>
                  <a:lnTo>
                    <a:pt x="626" y="313"/>
                  </a:lnTo>
                  <a:lnTo>
                    <a:pt x="621" y="263"/>
                  </a:lnTo>
                  <a:lnTo>
                    <a:pt x="610" y="214"/>
                  </a:lnTo>
                  <a:lnTo>
                    <a:pt x="591" y="169"/>
                  </a:lnTo>
                  <a:lnTo>
                    <a:pt x="565" y="128"/>
                  </a:lnTo>
                  <a:lnTo>
                    <a:pt x="535" y="92"/>
                  </a:lnTo>
                  <a:lnTo>
                    <a:pt x="497" y="60"/>
                  </a:lnTo>
                  <a:lnTo>
                    <a:pt x="458" y="36"/>
                  </a:lnTo>
                  <a:lnTo>
                    <a:pt x="413" y="17"/>
                  </a:lnTo>
                  <a:lnTo>
                    <a:pt x="364" y="4"/>
                  </a:lnTo>
                  <a:lnTo>
                    <a:pt x="313" y="0"/>
                  </a:lnTo>
                  <a:lnTo>
                    <a:pt x="263" y="4"/>
                  </a:lnTo>
                  <a:lnTo>
                    <a:pt x="214" y="17"/>
                  </a:lnTo>
                  <a:lnTo>
                    <a:pt x="169" y="36"/>
                  </a:lnTo>
                  <a:lnTo>
                    <a:pt x="130" y="60"/>
                  </a:lnTo>
                  <a:lnTo>
                    <a:pt x="92" y="92"/>
                  </a:lnTo>
                  <a:lnTo>
                    <a:pt x="60" y="128"/>
                  </a:lnTo>
                  <a:lnTo>
                    <a:pt x="36" y="169"/>
                  </a:lnTo>
                  <a:lnTo>
                    <a:pt x="17" y="214"/>
                  </a:lnTo>
                  <a:lnTo>
                    <a:pt x="6" y="263"/>
                  </a:lnTo>
                  <a:lnTo>
                    <a:pt x="0" y="313"/>
                  </a:lnTo>
                  <a:lnTo>
                    <a:pt x="6" y="364"/>
                  </a:lnTo>
                  <a:lnTo>
                    <a:pt x="17" y="411"/>
                  </a:lnTo>
                  <a:lnTo>
                    <a:pt x="36" y="456"/>
                  </a:lnTo>
                  <a:lnTo>
                    <a:pt x="60" y="497"/>
                  </a:lnTo>
                  <a:lnTo>
                    <a:pt x="92" y="535"/>
                  </a:lnTo>
                  <a:lnTo>
                    <a:pt x="130" y="565"/>
                  </a:lnTo>
                  <a:lnTo>
                    <a:pt x="169" y="591"/>
                  </a:lnTo>
                  <a:lnTo>
                    <a:pt x="214" y="610"/>
                  </a:lnTo>
                  <a:lnTo>
                    <a:pt x="263" y="621"/>
                  </a:lnTo>
                  <a:lnTo>
                    <a:pt x="313" y="625"/>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4</a:t>
              </a:r>
            </a:p>
          </p:txBody>
        </p:sp>
        <p:sp>
          <p:nvSpPr>
            <p:cNvPr id="48151" name="Line 262"/>
            <p:cNvSpPr>
              <a:spLocks noChangeShapeType="1"/>
            </p:cNvSpPr>
            <p:nvPr/>
          </p:nvSpPr>
          <p:spPr bwMode="auto">
            <a:xfrm>
              <a:off x="13350057" y="1985491"/>
              <a:ext cx="1588" cy="55562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52" name="Line 263"/>
            <p:cNvSpPr>
              <a:spLocks noChangeShapeType="1"/>
            </p:cNvSpPr>
            <p:nvPr/>
          </p:nvSpPr>
          <p:spPr bwMode="auto">
            <a:xfrm flipH="1">
              <a:off x="9673407" y="1693391"/>
              <a:ext cx="3257550" cy="11874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53" name="Line 264"/>
            <p:cNvSpPr>
              <a:spLocks noChangeShapeType="1"/>
            </p:cNvSpPr>
            <p:nvPr/>
          </p:nvSpPr>
          <p:spPr bwMode="auto">
            <a:xfrm flipH="1">
              <a:off x="11499032" y="1842616"/>
              <a:ext cx="1520825" cy="7651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54" name="Line 265"/>
            <p:cNvSpPr>
              <a:spLocks noChangeShapeType="1"/>
            </p:cNvSpPr>
            <p:nvPr/>
          </p:nvSpPr>
          <p:spPr bwMode="auto">
            <a:xfrm flipH="1">
              <a:off x="12591232" y="1945803"/>
              <a:ext cx="574675" cy="6858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55" name="Freeform 266"/>
            <p:cNvSpPr>
              <a:spLocks/>
            </p:cNvSpPr>
            <p:nvPr/>
          </p:nvSpPr>
          <p:spPr bwMode="auto">
            <a:xfrm>
              <a:off x="12903969" y="2580803"/>
              <a:ext cx="892175" cy="892175"/>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9</a:t>
              </a:r>
            </a:p>
          </p:txBody>
        </p:sp>
        <p:sp>
          <p:nvSpPr>
            <p:cNvPr id="48156" name="Line 267"/>
            <p:cNvSpPr>
              <a:spLocks noChangeShapeType="1"/>
            </p:cNvSpPr>
            <p:nvPr/>
          </p:nvSpPr>
          <p:spPr bwMode="auto">
            <a:xfrm>
              <a:off x="11267257" y="3472978"/>
              <a:ext cx="1588" cy="5746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57" name="Line 268"/>
            <p:cNvSpPr>
              <a:spLocks noChangeShapeType="1"/>
            </p:cNvSpPr>
            <p:nvPr/>
          </p:nvSpPr>
          <p:spPr bwMode="auto">
            <a:xfrm>
              <a:off x="9184457" y="3438053"/>
              <a:ext cx="1588" cy="6096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58" name="Freeform 269"/>
            <p:cNvSpPr>
              <a:spLocks/>
            </p:cNvSpPr>
            <p:nvPr/>
          </p:nvSpPr>
          <p:spPr bwMode="auto">
            <a:xfrm>
              <a:off x="9160644" y="5247803"/>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59" name="Line 270"/>
            <p:cNvSpPr>
              <a:spLocks noChangeShapeType="1"/>
            </p:cNvSpPr>
            <p:nvPr/>
          </p:nvSpPr>
          <p:spPr bwMode="auto">
            <a:xfrm>
              <a:off x="9184457" y="4962053"/>
              <a:ext cx="1588" cy="2936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60" name="Freeform 271"/>
            <p:cNvSpPr>
              <a:spLocks/>
            </p:cNvSpPr>
            <p:nvPr/>
          </p:nvSpPr>
          <p:spPr bwMode="auto">
            <a:xfrm>
              <a:off x="12903969" y="1091728"/>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2" y="83"/>
                  </a:lnTo>
                  <a:lnTo>
                    <a:pt x="54" y="116"/>
                  </a:lnTo>
                  <a:lnTo>
                    <a:pt x="32" y="154"/>
                  </a:lnTo>
                  <a:lnTo>
                    <a:pt x="15" y="193"/>
                  </a:lnTo>
                  <a:lnTo>
                    <a:pt x="4" y="236"/>
                  </a:lnTo>
                  <a:lnTo>
                    <a:pt x="0" y="281"/>
                  </a:lnTo>
                  <a:lnTo>
                    <a:pt x="4" y="328"/>
                  </a:lnTo>
                  <a:lnTo>
                    <a:pt x="15" y="371"/>
                  </a:lnTo>
                  <a:lnTo>
                    <a:pt x="32" y="411"/>
                  </a:lnTo>
                  <a:lnTo>
                    <a:pt x="54" y="448"/>
                  </a:lnTo>
                  <a:lnTo>
                    <a:pt x="82" y="482"/>
                  </a:lnTo>
                  <a:lnTo>
                    <a:pt x="114" y="510"/>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1</a:t>
              </a:r>
            </a:p>
          </p:txBody>
        </p:sp>
        <p:sp>
          <p:nvSpPr>
            <p:cNvPr id="48161" name="Rectangle 296"/>
            <p:cNvSpPr>
              <a:spLocks noChangeArrowheads="1"/>
            </p:cNvSpPr>
            <p:nvPr/>
          </p:nvSpPr>
          <p:spPr bwMode="auto">
            <a:xfrm>
              <a:off x="13691369" y="1467970"/>
              <a:ext cx="184" cy="82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48162" name="Freeform 389"/>
            <p:cNvSpPr>
              <a:spLocks/>
            </p:cNvSpPr>
            <p:nvPr/>
          </p:nvSpPr>
          <p:spPr bwMode="auto">
            <a:xfrm>
              <a:off x="10695757" y="1037753"/>
              <a:ext cx="1116013" cy="1114425"/>
            </a:xfrm>
            <a:custGeom>
              <a:avLst/>
              <a:gdLst>
                <a:gd name="T0" fmla="*/ 2147483646 w 703"/>
                <a:gd name="T1" fmla="*/ 2147483646 h 702"/>
                <a:gd name="T2" fmla="*/ 2147483646 w 703"/>
                <a:gd name="T3" fmla="*/ 2147483646 h 702"/>
                <a:gd name="T4" fmla="*/ 2147483646 w 703"/>
                <a:gd name="T5" fmla="*/ 2147483646 h 702"/>
                <a:gd name="T6" fmla="*/ 2147483646 w 703"/>
                <a:gd name="T7" fmla="*/ 2147483646 h 702"/>
                <a:gd name="T8" fmla="*/ 2147483646 w 703"/>
                <a:gd name="T9" fmla="*/ 2147483646 h 702"/>
                <a:gd name="T10" fmla="*/ 2147483646 w 703"/>
                <a:gd name="T11" fmla="*/ 2147483646 h 702"/>
                <a:gd name="T12" fmla="*/ 2147483646 w 703"/>
                <a:gd name="T13" fmla="*/ 2147483646 h 702"/>
                <a:gd name="T14" fmla="*/ 2147483646 w 703"/>
                <a:gd name="T15" fmla="*/ 2147483646 h 702"/>
                <a:gd name="T16" fmla="*/ 2147483646 w 703"/>
                <a:gd name="T17" fmla="*/ 2147483646 h 702"/>
                <a:gd name="T18" fmla="*/ 2147483646 w 703"/>
                <a:gd name="T19" fmla="*/ 2147483646 h 702"/>
                <a:gd name="T20" fmla="*/ 2147483646 w 703"/>
                <a:gd name="T21" fmla="*/ 2147483646 h 702"/>
                <a:gd name="T22" fmla="*/ 2147483646 w 703"/>
                <a:gd name="T23" fmla="*/ 2147483646 h 702"/>
                <a:gd name="T24" fmla="*/ 2147483646 w 703"/>
                <a:gd name="T25" fmla="*/ 2147483646 h 702"/>
                <a:gd name="T26" fmla="*/ 2147483646 w 703"/>
                <a:gd name="T27" fmla="*/ 2147483646 h 702"/>
                <a:gd name="T28" fmla="*/ 2147483646 w 703"/>
                <a:gd name="T29" fmla="*/ 2147483646 h 702"/>
                <a:gd name="T30" fmla="*/ 2147483646 w 703"/>
                <a:gd name="T31" fmla="*/ 2147483646 h 702"/>
                <a:gd name="T32" fmla="*/ 2147483646 w 703"/>
                <a:gd name="T33" fmla="*/ 2147483646 h 702"/>
                <a:gd name="T34" fmla="*/ 2147483646 w 703"/>
                <a:gd name="T35" fmla="*/ 2147483646 h 702"/>
                <a:gd name="T36" fmla="*/ 2147483646 w 703"/>
                <a:gd name="T37" fmla="*/ 2147483646 h 702"/>
                <a:gd name="T38" fmla="*/ 2147483646 w 703"/>
                <a:gd name="T39" fmla="*/ 2147483646 h 702"/>
                <a:gd name="T40" fmla="*/ 2147483646 w 703"/>
                <a:gd name="T41" fmla="*/ 0 h 702"/>
                <a:gd name="T42" fmla="*/ 2147483646 w 703"/>
                <a:gd name="T43" fmla="*/ 2147483646 h 702"/>
                <a:gd name="T44" fmla="*/ 2147483646 w 703"/>
                <a:gd name="T45" fmla="*/ 2147483646 h 702"/>
                <a:gd name="T46" fmla="*/ 2147483646 w 703"/>
                <a:gd name="T47" fmla="*/ 2147483646 h 702"/>
                <a:gd name="T48" fmla="*/ 2147483646 w 703"/>
                <a:gd name="T49" fmla="*/ 2147483646 h 702"/>
                <a:gd name="T50" fmla="*/ 2147483646 w 703"/>
                <a:gd name="T51" fmla="*/ 2147483646 h 702"/>
                <a:gd name="T52" fmla="*/ 2147483646 w 703"/>
                <a:gd name="T53" fmla="*/ 2147483646 h 702"/>
                <a:gd name="T54" fmla="*/ 2147483646 w 703"/>
                <a:gd name="T55" fmla="*/ 2147483646 h 702"/>
                <a:gd name="T56" fmla="*/ 2147483646 w 703"/>
                <a:gd name="T57" fmla="*/ 2147483646 h 702"/>
                <a:gd name="T58" fmla="*/ 2147483646 w 703"/>
                <a:gd name="T59" fmla="*/ 2147483646 h 702"/>
                <a:gd name="T60" fmla="*/ 0 w 703"/>
                <a:gd name="T61" fmla="*/ 2147483646 h 702"/>
                <a:gd name="T62" fmla="*/ 2147483646 w 703"/>
                <a:gd name="T63" fmla="*/ 2147483646 h 702"/>
                <a:gd name="T64" fmla="*/ 2147483646 w 703"/>
                <a:gd name="T65" fmla="*/ 2147483646 h 702"/>
                <a:gd name="T66" fmla="*/ 2147483646 w 703"/>
                <a:gd name="T67" fmla="*/ 2147483646 h 702"/>
                <a:gd name="T68" fmla="*/ 2147483646 w 703"/>
                <a:gd name="T69" fmla="*/ 2147483646 h 702"/>
                <a:gd name="T70" fmla="*/ 2147483646 w 703"/>
                <a:gd name="T71" fmla="*/ 2147483646 h 702"/>
                <a:gd name="T72" fmla="*/ 2147483646 w 703"/>
                <a:gd name="T73" fmla="*/ 2147483646 h 702"/>
                <a:gd name="T74" fmla="*/ 2147483646 w 703"/>
                <a:gd name="T75" fmla="*/ 2147483646 h 702"/>
                <a:gd name="T76" fmla="*/ 2147483646 w 703"/>
                <a:gd name="T77" fmla="*/ 2147483646 h 702"/>
                <a:gd name="T78" fmla="*/ 2147483646 w 703"/>
                <a:gd name="T79" fmla="*/ 2147483646 h 702"/>
                <a:gd name="T80" fmla="*/ 2147483646 w 703"/>
                <a:gd name="T81" fmla="*/ 2147483646 h 702"/>
                <a:gd name="T82" fmla="*/ 2147483646 w 703"/>
                <a:gd name="T83" fmla="*/ 2147483646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3"/>
                <a:gd name="T127" fmla="*/ 0 h 702"/>
                <a:gd name="T128" fmla="*/ 703 w 703"/>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3" h="702">
                  <a:moveTo>
                    <a:pt x="351" y="702"/>
                  </a:moveTo>
                  <a:lnTo>
                    <a:pt x="409" y="698"/>
                  </a:lnTo>
                  <a:lnTo>
                    <a:pt x="463" y="685"/>
                  </a:lnTo>
                  <a:lnTo>
                    <a:pt x="514" y="662"/>
                  </a:lnTo>
                  <a:lnTo>
                    <a:pt x="559" y="634"/>
                  </a:lnTo>
                  <a:lnTo>
                    <a:pt x="600" y="600"/>
                  </a:lnTo>
                  <a:lnTo>
                    <a:pt x="636" y="559"/>
                  </a:lnTo>
                  <a:lnTo>
                    <a:pt x="664" y="512"/>
                  </a:lnTo>
                  <a:lnTo>
                    <a:pt x="684" y="462"/>
                  </a:lnTo>
                  <a:lnTo>
                    <a:pt x="697" y="409"/>
                  </a:lnTo>
                  <a:lnTo>
                    <a:pt x="703" y="351"/>
                  </a:lnTo>
                  <a:lnTo>
                    <a:pt x="697" y="295"/>
                  </a:lnTo>
                  <a:lnTo>
                    <a:pt x="684" y="240"/>
                  </a:lnTo>
                  <a:lnTo>
                    <a:pt x="664" y="190"/>
                  </a:lnTo>
                  <a:lnTo>
                    <a:pt x="636" y="145"/>
                  </a:lnTo>
                  <a:lnTo>
                    <a:pt x="600" y="104"/>
                  </a:lnTo>
                  <a:lnTo>
                    <a:pt x="559" y="68"/>
                  </a:lnTo>
                  <a:lnTo>
                    <a:pt x="514" y="40"/>
                  </a:lnTo>
                  <a:lnTo>
                    <a:pt x="463" y="19"/>
                  </a:lnTo>
                  <a:lnTo>
                    <a:pt x="409" y="6"/>
                  </a:lnTo>
                  <a:lnTo>
                    <a:pt x="353" y="0"/>
                  </a:lnTo>
                  <a:lnTo>
                    <a:pt x="295" y="6"/>
                  </a:lnTo>
                  <a:lnTo>
                    <a:pt x="240" y="19"/>
                  </a:lnTo>
                  <a:lnTo>
                    <a:pt x="192" y="40"/>
                  </a:lnTo>
                  <a:lnTo>
                    <a:pt x="145" y="68"/>
                  </a:lnTo>
                  <a:lnTo>
                    <a:pt x="103" y="104"/>
                  </a:lnTo>
                  <a:lnTo>
                    <a:pt x="70" y="145"/>
                  </a:lnTo>
                  <a:lnTo>
                    <a:pt x="40" y="190"/>
                  </a:lnTo>
                  <a:lnTo>
                    <a:pt x="19" y="240"/>
                  </a:lnTo>
                  <a:lnTo>
                    <a:pt x="6" y="295"/>
                  </a:lnTo>
                  <a:lnTo>
                    <a:pt x="0" y="351"/>
                  </a:lnTo>
                  <a:lnTo>
                    <a:pt x="6" y="409"/>
                  </a:lnTo>
                  <a:lnTo>
                    <a:pt x="19" y="462"/>
                  </a:lnTo>
                  <a:lnTo>
                    <a:pt x="40" y="512"/>
                  </a:lnTo>
                  <a:lnTo>
                    <a:pt x="70" y="559"/>
                  </a:lnTo>
                  <a:lnTo>
                    <a:pt x="103" y="600"/>
                  </a:lnTo>
                  <a:lnTo>
                    <a:pt x="145" y="634"/>
                  </a:lnTo>
                  <a:lnTo>
                    <a:pt x="192" y="662"/>
                  </a:lnTo>
                  <a:lnTo>
                    <a:pt x="240" y="685"/>
                  </a:lnTo>
                  <a:lnTo>
                    <a:pt x="295" y="698"/>
                  </a:lnTo>
                  <a:lnTo>
                    <a:pt x="353" y="70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0</a:t>
              </a:r>
            </a:p>
          </p:txBody>
        </p:sp>
        <p:sp>
          <p:nvSpPr>
            <p:cNvPr id="48163" name="Line 390"/>
            <p:cNvSpPr>
              <a:spLocks noChangeShapeType="1"/>
            </p:cNvSpPr>
            <p:nvPr/>
          </p:nvSpPr>
          <p:spPr bwMode="auto">
            <a:xfrm>
              <a:off x="11800657" y="1537816"/>
              <a:ext cx="1063625"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64" name="Rectangle 498"/>
            <p:cNvSpPr>
              <a:spLocks noChangeArrowheads="1"/>
            </p:cNvSpPr>
            <p:nvPr/>
          </p:nvSpPr>
          <p:spPr bwMode="auto">
            <a:xfrm>
              <a:off x="9560694" y="2271246"/>
              <a:ext cx="184" cy="82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48165" name="Line 568"/>
            <p:cNvSpPr>
              <a:spLocks noChangeShapeType="1"/>
            </p:cNvSpPr>
            <p:nvPr/>
          </p:nvSpPr>
          <p:spPr bwMode="auto">
            <a:xfrm>
              <a:off x="9489256" y="3330104"/>
              <a:ext cx="627063" cy="7175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66" name="Freeform 569"/>
            <p:cNvSpPr>
              <a:spLocks/>
            </p:cNvSpPr>
            <p:nvPr/>
          </p:nvSpPr>
          <p:spPr bwMode="auto">
            <a:xfrm>
              <a:off x="9679756" y="771054"/>
              <a:ext cx="4340225" cy="5029200"/>
            </a:xfrm>
            <a:custGeom>
              <a:avLst/>
              <a:gdLst>
                <a:gd name="T0" fmla="*/ 0 w 2734"/>
                <a:gd name="T1" fmla="*/ 2147483646 h 3168"/>
                <a:gd name="T2" fmla="*/ 2147483646 w 2734"/>
                <a:gd name="T3" fmla="*/ 2147483646 h 3168"/>
                <a:gd name="T4" fmla="*/ 2147483646 w 2734"/>
                <a:gd name="T5" fmla="*/ 0 h 3168"/>
                <a:gd name="T6" fmla="*/ 2147483646 w 2734"/>
                <a:gd name="T7" fmla="*/ 0 h 3168"/>
                <a:gd name="T8" fmla="*/ 2147483646 w 2734"/>
                <a:gd name="T9" fmla="*/ 2147483646 h 3168"/>
                <a:gd name="T10" fmla="*/ 0 60000 65536"/>
                <a:gd name="T11" fmla="*/ 0 60000 65536"/>
                <a:gd name="T12" fmla="*/ 0 60000 65536"/>
                <a:gd name="T13" fmla="*/ 0 60000 65536"/>
                <a:gd name="T14" fmla="*/ 0 60000 65536"/>
                <a:gd name="T15" fmla="*/ 0 w 2734"/>
                <a:gd name="T16" fmla="*/ 0 h 3168"/>
                <a:gd name="T17" fmla="*/ 2734 w 2734"/>
                <a:gd name="T18" fmla="*/ 3168 h 3168"/>
              </a:gdLst>
              <a:ahLst/>
              <a:cxnLst>
                <a:cxn ang="T10">
                  <a:pos x="T0" y="T1"/>
                </a:cxn>
                <a:cxn ang="T11">
                  <a:pos x="T2" y="T3"/>
                </a:cxn>
                <a:cxn ang="T12">
                  <a:pos x="T4" y="T5"/>
                </a:cxn>
                <a:cxn ang="T13">
                  <a:pos x="T6" y="T7"/>
                </a:cxn>
                <a:cxn ang="T14">
                  <a:pos x="T8" y="T9"/>
                </a:cxn>
              </a:cxnLst>
              <a:rect l="T15" t="T16" r="T17" b="T18"/>
              <a:pathLst>
                <a:path w="2734" h="3168">
                  <a:moveTo>
                    <a:pt x="0" y="3167"/>
                  </a:moveTo>
                  <a:lnTo>
                    <a:pt x="2734" y="3168"/>
                  </a:lnTo>
                  <a:lnTo>
                    <a:pt x="2734" y="0"/>
                  </a:lnTo>
                  <a:lnTo>
                    <a:pt x="1000" y="0"/>
                  </a:lnTo>
                  <a:lnTo>
                    <a:pt x="1000" y="15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48167" name="Line 570"/>
            <p:cNvSpPr>
              <a:spLocks noChangeShapeType="1"/>
            </p:cNvSpPr>
            <p:nvPr/>
          </p:nvSpPr>
          <p:spPr bwMode="auto">
            <a:xfrm>
              <a:off x="10225856" y="4962054"/>
              <a:ext cx="1588" cy="7905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68" name="Line 571"/>
            <p:cNvSpPr>
              <a:spLocks noChangeShapeType="1"/>
            </p:cNvSpPr>
            <p:nvPr/>
          </p:nvSpPr>
          <p:spPr bwMode="auto">
            <a:xfrm>
              <a:off x="11267256" y="4962054"/>
              <a:ext cx="1588" cy="7905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69" name="Freeform 572"/>
            <p:cNvSpPr>
              <a:spLocks/>
            </p:cNvSpPr>
            <p:nvPr/>
          </p:nvSpPr>
          <p:spPr bwMode="auto">
            <a:xfrm>
              <a:off x="12846819" y="1514004"/>
              <a:ext cx="50800" cy="50800"/>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70" name="Freeform 573"/>
            <p:cNvSpPr>
              <a:spLocks/>
            </p:cNvSpPr>
            <p:nvPr/>
          </p:nvSpPr>
          <p:spPr bwMode="auto">
            <a:xfrm>
              <a:off x="13326244" y="2526829"/>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71" name="Freeform 574"/>
            <p:cNvSpPr>
              <a:spLocks/>
            </p:cNvSpPr>
            <p:nvPr/>
          </p:nvSpPr>
          <p:spPr bwMode="auto">
            <a:xfrm>
              <a:off x="12567419" y="2604617"/>
              <a:ext cx="50800" cy="52388"/>
            </a:xfrm>
            <a:custGeom>
              <a:avLst/>
              <a:gdLst>
                <a:gd name="T0" fmla="*/ 2147483646 w 32"/>
                <a:gd name="T1" fmla="*/ 2147483646 h 33"/>
                <a:gd name="T2" fmla="*/ 2147483646 w 32"/>
                <a:gd name="T3" fmla="*/ 0 h 33"/>
                <a:gd name="T4" fmla="*/ 0 w 32"/>
                <a:gd name="T5" fmla="*/ 2147483646 h 33"/>
                <a:gd name="T6" fmla="*/ 2147483646 w 32"/>
                <a:gd name="T7" fmla="*/ 2147483646 h 33"/>
                <a:gd name="T8" fmla="*/ 2147483646 w 32"/>
                <a:gd name="T9" fmla="*/ 2147483646 h 33"/>
                <a:gd name="T10" fmla="*/ 2147483646 w 32"/>
                <a:gd name="T11" fmla="*/ 2147483646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32" y="18"/>
                  </a:moveTo>
                  <a:lnTo>
                    <a:pt x="9" y="0"/>
                  </a:lnTo>
                  <a:lnTo>
                    <a:pt x="0" y="33"/>
                  </a:lnTo>
                  <a:lnTo>
                    <a:pt x="32" y="20"/>
                  </a:lnTo>
                  <a:lnTo>
                    <a:pt x="3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72" name="Freeform 575"/>
            <p:cNvSpPr>
              <a:spLocks/>
            </p:cNvSpPr>
            <p:nvPr/>
          </p:nvSpPr>
          <p:spPr bwMode="auto">
            <a:xfrm>
              <a:off x="11467281" y="2577629"/>
              <a:ext cx="55563" cy="44450"/>
            </a:xfrm>
            <a:custGeom>
              <a:avLst/>
              <a:gdLst>
                <a:gd name="T0" fmla="*/ 2147483646 w 35"/>
                <a:gd name="T1" fmla="*/ 2147483646 h 28"/>
                <a:gd name="T2" fmla="*/ 2147483646 w 35"/>
                <a:gd name="T3" fmla="*/ 0 h 28"/>
                <a:gd name="T4" fmla="*/ 0 w 35"/>
                <a:gd name="T5" fmla="*/ 2147483646 h 28"/>
                <a:gd name="T6" fmla="*/ 2147483646 w 35"/>
                <a:gd name="T7" fmla="*/ 2147483646 h 28"/>
                <a:gd name="T8" fmla="*/ 2147483646 w 35"/>
                <a:gd name="T9" fmla="*/ 2147483646 h 28"/>
                <a:gd name="T10" fmla="*/ 2147483646 w 35"/>
                <a:gd name="T11" fmla="*/ 2147483646 h 28"/>
                <a:gd name="T12" fmla="*/ 0 60000 65536"/>
                <a:gd name="T13" fmla="*/ 0 60000 65536"/>
                <a:gd name="T14" fmla="*/ 0 60000 65536"/>
                <a:gd name="T15" fmla="*/ 0 60000 65536"/>
                <a:gd name="T16" fmla="*/ 0 60000 65536"/>
                <a:gd name="T17" fmla="*/ 0 60000 65536"/>
                <a:gd name="T18" fmla="*/ 0 w 35"/>
                <a:gd name="T19" fmla="*/ 0 h 28"/>
                <a:gd name="T20" fmla="*/ 35 w 3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5" h="28">
                  <a:moveTo>
                    <a:pt x="33" y="28"/>
                  </a:moveTo>
                  <a:lnTo>
                    <a:pt x="22" y="0"/>
                  </a:lnTo>
                  <a:lnTo>
                    <a:pt x="0" y="28"/>
                  </a:lnTo>
                  <a:lnTo>
                    <a:pt x="35" y="28"/>
                  </a:lnTo>
                  <a:lnTo>
                    <a:pt x="3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73" name="Freeform 576"/>
            <p:cNvSpPr>
              <a:spLocks/>
            </p:cNvSpPr>
            <p:nvPr/>
          </p:nvSpPr>
          <p:spPr bwMode="auto">
            <a:xfrm>
              <a:off x="9633719" y="2853854"/>
              <a:ext cx="57150" cy="47625"/>
            </a:xfrm>
            <a:custGeom>
              <a:avLst/>
              <a:gdLst>
                <a:gd name="T0" fmla="*/ 2147483646 w 36"/>
                <a:gd name="T1" fmla="*/ 2147483646 h 30"/>
                <a:gd name="T2" fmla="*/ 2147483646 w 36"/>
                <a:gd name="T3" fmla="*/ 0 h 30"/>
                <a:gd name="T4" fmla="*/ 0 w 36"/>
                <a:gd name="T5" fmla="*/ 2147483646 h 30"/>
                <a:gd name="T6" fmla="*/ 2147483646 w 36"/>
                <a:gd name="T7" fmla="*/ 2147483646 h 30"/>
                <a:gd name="T8" fmla="*/ 2147483646 w 36"/>
                <a:gd name="T9" fmla="*/ 2147483646 h 30"/>
                <a:gd name="T10" fmla="*/ 2147483646 w 36"/>
                <a:gd name="T11" fmla="*/ 2147483646 h 30"/>
                <a:gd name="T12" fmla="*/ 0 60000 65536"/>
                <a:gd name="T13" fmla="*/ 0 60000 65536"/>
                <a:gd name="T14" fmla="*/ 0 60000 65536"/>
                <a:gd name="T15" fmla="*/ 0 60000 65536"/>
                <a:gd name="T16" fmla="*/ 0 60000 65536"/>
                <a:gd name="T17" fmla="*/ 0 60000 65536"/>
                <a:gd name="T18" fmla="*/ 0 w 36"/>
                <a:gd name="T19" fmla="*/ 0 h 30"/>
                <a:gd name="T20" fmla="*/ 36 w 36"/>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6" h="30">
                  <a:moveTo>
                    <a:pt x="34" y="28"/>
                  </a:moveTo>
                  <a:lnTo>
                    <a:pt x="25" y="0"/>
                  </a:lnTo>
                  <a:lnTo>
                    <a:pt x="0" y="25"/>
                  </a:lnTo>
                  <a:lnTo>
                    <a:pt x="36" y="30"/>
                  </a:lnTo>
                  <a:lnTo>
                    <a:pt x="3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74" name="Rectangle 577"/>
            <p:cNvSpPr>
              <a:spLocks noChangeArrowheads="1"/>
            </p:cNvSpPr>
            <p:nvPr/>
          </p:nvSpPr>
          <p:spPr bwMode="auto">
            <a:xfrm rot="20400000">
              <a:off x="9930239" y="2499752"/>
              <a:ext cx="81648" cy="36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800">
                  <a:solidFill>
                    <a:srgbClr val="000000"/>
                  </a:solidFill>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48175" name="Freeform 663"/>
            <p:cNvSpPr>
              <a:spLocks/>
            </p:cNvSpPr>
            <p:nvPr/>
          </p:nvSpPr>
          <p:spPr bwMode="auto">
            <a:xfrm>
              <a:off x="9160644" y="4012729"/>
              <a:ext cx="47625" cy="49212"/>
            </a:xfrm>
            <a:custGeom>
              <a:avLst/>
              <a:gdLst>
                <a:gd name="T0" fmla="*/ 2147483646 w 30"/>
                <a:gd name="T1" fmla="*/ 0 h 31"/>
                <a:gd name="T2" fmla="*/ 0 w 30"/>
                <a:gd name="T3" fmla="*/ 2147483646 h 31"/>
                <a:gd name="T4" fmla="*/ 2147483646 w 30"/>
                <a:gd name="T5" fmla="*/ 2147483646 h 31"/>
                <a:gd name="T6" fmla="*/ 2147483646 w 30"/>
                <a:gd name="T7" fmla="*/ 2147483646 h 31"/>
                <a:gd name="T8" fmla="*/ 2147483646 w 30"/>
                <a:gd name="T9" fmla="*/ 2147483646 h 31"/>
                <a:gd name="T10" fmla="*/ 2147483646 w 30"/>
                <a:gd name="T11" fmla="*/ 0 h 31"/>
                <a:gd name="T12" fmla="*/ 0 60000 65536"/>
                <a:gd name="T13" fmla="*/ 0 60000 65536"/>
                <a:gd name="T14" fmla="*/ 0 60000 65536"/>
                <a:gd name="T15" fmla="*/ 0 60000 65536"/>
                <a:gd name="T16" fmla="*/ 0 60000 65536"/>
                <a:gd name="T17" fmla="*/ 0 60000 65536"/>
                <a:gd name="T18" fmla="*/ 0 w 30"/>
                <a:gd name="T19" fmla="*/ 0 h 31"/>
                <a:gd name="T20" fmla="*/ 30 w 3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0" h="31">
                  <a:moveTo>
                    <a:pt x="30" y="0"/>
                  </a:moveTo>
                  <a:lnTo>
                    <a:pt x="0" y="1"/>
                  </a:lnTo>
                  <a:lnTo>
                    <a:pt x="15" y="31"/>
                  </a:lnTo>
                  <a:lnTo>
                    <a:pt x="30" y="1"/>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76" name="Freeform 664"/>
            <p:cNvSpPr>
              <a:spLocks/>
            </p:cNvSpPr>
            <p:nvPr/>
          </p:nvSpPr>
          <p:spPr bwMode="auto">
            <a:xfrm>
              <a:off x="10086156" y="4017491"/>
              <a:ext cx="53975" cy="53975"/>
            </a:xfrm>
            <a:custGeom>
              <a:avLst/>
              <a:gdLst>
                <a:gd name="T0" fmla="*/ 2147483646 w 34"/>
                <a:gd name="T1" fmla="*/ 0 h 34"/>
                <a:gd name="T2" fmla="*/ 0 w 34"/>
                <a:gd name="T3" fmla="*/ 2147483646 h 34"/>
                <a:gd name="T4" fmla="*/ 2147483646 w 34"/>
                <a:gd name="T5" fmla="*/ 2147483646 h 34"/>
                <a:gd name="T6" fmla="*/ 2147483646 w 34"/>
                <a:gd name="T7" fmla="*/ 0 h 34"/>
                <a:gd name="T8" fmla="*/ 2147483646 w 34"/>
                <a:gd name="T9" fmla="*/ 0 h 34"/>
                <a:gd name="T10" fmla="*/ 2147483646 w 34"/>
                <a:gd name="T11" fmla="*/ 0 h 34"/>
                <a:gd name="T12" fmla="*/ 0 60000 65536"/>
                <a:gd name="T13" fmla="*/ 0 60000 65536"/>
                <a:gd name="T14" fmla="*/ 0 60000 65536"/>
                <a:gd name="T15" fmla="*/ 0 60000 65536"/>
                <a:gd name="T16" fmla="*/ 0 60000 65536"/>
                <a:gd name="T17" fmla="*/ 0 60000 65536"/>
                <a:gd name="T18" fmla="*/ 0 w 34"/>
                <a:gd name="T19" fmla="*/ 0 h 34"/>
                <a:gd name="T20" fmla="*/ 34 w 34"/>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4" h="34">
                  <a:moveTo>
                    <a:pt x="23" y="0"/>
                  </a:moveTo>
                  <a:lnTo>
                    <a:pt x="0" y="23"/>
                  </a:lnTo>
                  <a:lnTo>
                    <a:pt x="34" y="34"/>
                  </a:lnTo>
                  <a:lnTo>
                    <a:pt x="2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77" name="Freeform 665"/>
            <p:cNvSpPr>
              <a:spLocks/>
            </p:cNvSpPr>
            <p:nvPr/>
          </p:nvSpPr>
          <p:spPr bwMode="auto">
            <a:xfrm>
              <a:off x="11243444" y="4012729"/>
              <a:ext cx="47625" cy="49212"/>
            </a:xfrm>
            <a:custGeom>
              <a:avLst/>
              <a:gdLst>
                <a:gd name="T0" fmla="*/ 2147483646 w 30"/>
                <a:gd name="T1" fmla="*/ 0 h 31"/>
                <a:gd name="T2" fmla="*/ 0 w 30"/>
                <a:gd name="T3" fmla="*/ 2147483646 h 31"/>
                <a:gd name="T4" fmla="*/ 2147483646 w 30"/>
                <a:gd name="T5" fmla="*/ 2147483646 h 31"/>
                <a:gd name="T6" fmla="*/ 2147483646 w 30"/>
                <a:gd name="T7" fmla="*/ 2147483646 h 31"/>
                <a:gd name="T8" fmla="*/ 2147483646 w 30"/>
                <a:gd name="T9" fmla="*/ 2147483646 h 31"/>
                <a:gd name="T10" fmla="*/ 2147483646 w 30"/>
                <a:gd name="T11" fmla="*/ 0 h 31"/>
                <a:gd name="T12" fmla="*/ 0 60000 65536"/>
                <a:gd name="T13" fmla="*/ 0 60000 65536"/>
                <a:gd name="T14" fmla="*/ 0 60000 65536"/>
                <a:gd name="T15" fmla="*/ 0 60000 65536"/>
                <a:gd name="T16" fmla="*/ 0 60000 65536"/>
                <a:gd name="T17" fmla="*/ 0 60000 65536"/>
                <a:gd name="T18" fmla="*/ 0 w 30"/>
                <a:gd name="T19" fmla="*/ 0 h 31"/>
                <a:gd name="T20" fmla="*/ 30 w 3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0" h="31">
                  <a:moveTo>
                    <a:pt x="30" y="0"/>
                  </a:moveTo>
                  <a:lnTo>
                    <a:pt x="0" y="1"/>
                  </a:lnTo>
                  <a:lnTo>
                    <a:pt x="15" y="31"/>
                  </a:lnTo>
                  <a:lnTo>
                    <a:pt x="30" y="1"/>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78" name="Freeform 666"/>
            <p:cNvSpPr>
              <a:spLocks/>
            </p:cNvSpPr>
            <p:nvPr/>
          </p:nvSpPr>
          <p:spPr bwMode="auto">
            <a:xfrm>
              <a:off x="11243444" y="5744691"/>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79" name="Freeform 667"/>
            <p:cNvSpPr>
              <a:spLocks/>
            </p:cNvSpPr>
            <p:nvPr/>
          </p:nvSpPr>
          <p:spPr bwMode="auto">
            <a:xfrm>
              <a:off x="10202044" y="5744691"/>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80" name="Freeform 668"/>
            <p:cNvSpPr>
              <a:spLocks/>
            </p:cNvSpPr>
            <p:nvPr/>
          </p:nvSpPr>
          <p:spPr bwMode="auto">
            <a:xfrm>
              <a:off x="9919469" y="5774854"/>
              <a:ext cx="50800" cy="49212"/>
            </a:xfrm>
            <a:custGeom>
              <a:avLst/>
              <a:gdLst>
                <a:gd name="T0" fmla="*/ 0 w 32"/>
                <a:gd name="T1" fmla="*/ 0 h 31"/>
                <a:gd name="T2" fmla="*/ 2147483646 w 32"/>
                <a:gd name="T3" fmla="*/ 2147483646 h 31"/>
                <a:gd name="T4" fmla="*/ 2147483646 w 32"/>
                <a:gd name="T5" fmla="*/ 2147483646 h 31"/>
                <a:gd name="T6" fmla="*/ 2147483646 w 32"/>
                <a:gd name="T7" fmla="*/ 2147483646 h 31"/>
                <a:gd name="T8" fmla="*/ 2147483646 w 32"/>
                <a:gd name="T9" fmla="*/ 2147483646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 y="31"/>
                  </a:lnTo>
                  <a:lnTo>
                    <a:pt x="32" y="16"/>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81" name="Freeform 679"/>
            <p:cNvSpPr>
              <a:spLocks/>
            </p:cNvSpPr>
            <p:nvPr/>
          </p:nvSpPr>
          <p:spPr bwMode="auto">
            <a:xfrm>
              <a:off x="11243444" y="988541"/>
              <a:ext cx="47625" cy="49212"/>
            </a:xfrm>
            <a:custGeom>
              <a:avLst/>
              <a:gdLst>
                <a:gd name="T0" fmla="*/ 2147483646 w 30"/>
                <a:gd name="T1" fmla="*/ 0 h 31"/>
                <a:gd name="T2" fmla="*/ 0 w 30"/>
                <a:gd name="T3" fmla="*/ 0 h 31"/>
                <a:gd name="T4" fmla="*/ 2147483646 w 30"/>
                <a:gd name="T5" fmla="*/ 2147483646 h 31"/>
                <a:gd name="T6" fmla="*/ 2147483646 w 30"/>
                <a:gd name="T7" fmla="*/ 0 h 31"/>
                <a:gd name="T8" fmla="*/ 2147483646 w 30"/>
                <a:gd name="T9" fmla="*/ 0 h 31"/>
                <a:gd name="T10" fmla="*/ 0 60000 65536"/>
                <a:gd name="T11" fmla="*/ 0 60000 65536"/>
                <a:gd name="T12" fmla="*/ 0 60000 65536"/>
                <a:gd name="T13" fmla="*/ 0 60000 65536"/>
                <a:gd name="T14" fmla="*/ 0 60000 65536"/>
                <a:gd name="T15" fmla="*/ 0 w 30"/>
                <a:gd name="T16" fmla="*/ 0 h 31"/>
                <a:gd name="T17" fmla="*/ 30 w 30"/>
                <a:gd name="T18" fmla="*/ 31 h 31"/>
              </a:gdLst>
              <a:ahLst/>
              <a:cxnLst>
                <a:cxn ang="T10">
                  <a:pos x="T0" y="T1"/>
                </a:cxn>
                <a:cxn ang="T11">
                  <a:pos x="T2" y="T3"/>
                </a:cxn>
                <a:cxn ang="T12">
                  <a:pos x="T4" y="T5"/>
                </a:cxn>
                <a:cxn ang="T13">
                  <a:pos x="T6" y="T7"/>
                </a:cxn>
                <a:cxn ang="T14">
                  <a:pos x="T8" y="T9"/>
                </a:cxn>
              </a:cxnLst>
              <a:rect l="T15" t="T16" r="T17" b="T18"/>
              <a:pathLst>
                <a:path w="30" h="31">
                  <a:moveTo>
                    <a:pt x="30" y="0"/>
                  </a:moveTo>
                  <a:lnTo>
                    <a:pt x="0" y="0"/>
                  </a:lnTo>
                  <a:lnTo>
                    <a:pt x="15" y="31"/>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82" name="Line 680"/>
            <p:cNvSpPr>
              <a:spLocks noChangeShapeType="1"/>
            </p:cNvSpPr>
            <p:nvPr/>
          </p:nvSpPr>
          <p:spPr bwMode="auto">
            <a:xfrm>
              <a:off x="10211569" y="1537816"/>
              <a:ext cx="479425"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183" name="Freeform 681"/>
            <p:cNvSpPr>
              <a:spLocks/>
            </p:cNvSpPr>
            <p:nvPr/>
          </p:nvSpPr>
          <p:spPr bwMode="auto">
            <a:xfrm>
              <a:off x="10640194" y="1514004"/>
              <a:ext cx="50800" cy="50800"/>
            </a:xfrm>
            <a:custGeom>
              <a:avLst/>
              <a:gdLst>
                <a:gd name="T0" fmla="*/ 0 w 32"/>
                <a:gd name="T1" fmla="*/ 0 h 32"/>
                <a:gd name="T2" fmla="*/ 2147483646 w 32"/>
                <a:gd name="T3" fmla="*/ 2147483646 h 32"/>
                <a:gd name="T4" fmla="*/ 2147483646 w 32"/>
                <a:gd name="T5" fmla="*/ 2147483646 h 32"/>
                <a:gd name="T6" fmla="*/ 2147483646 w 32"/>
                <a:gd name="T7" fmla="*/ 0 h 32"/>
                <a:gd name="T8" fmla="*/ 2147483646 w 32"/>
                <a:gd name="T9" fmla="*/ 0 h 32"/>
                <a:gd name="T10" fmla="*/ 0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0"/>
                  </a:moveTo>
                  <a:lnTo>
                    <a:pt x="2" y="32"/>
                  </a:lnTo>
                  <a:lnTo>
                    <a:pt x="32" y="15"/>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84" name="Freeform 687"/>
            <p:cNvSpPr>
              <a:spLocks/>
            </p:cNvSpPr>
            <p:nvPr/>
          </p:nvSpPr>
          <p:spPr bwMode="auto">
            <a:xfrm>
              <a:off x="13962831" y="3598391"/>
              <a:ext cx="50800" cy="50800"/>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85" name="Freeform 688"/>
            <p:cNvSpPr>
              <a:spLocks/>
            </p:cNvSpPr>
            <p:nvPr/>
          </p:nvSpPr>
          <p:spPr bwMode="auto">
            <a:xfrm>
              <a:off x="13350056" y="3472979"/>
              <a:ext cx="630238" cy="149225"/>
            </a:xfrm>
            <a:custGeom>
              <a:avLst/>
              <a:gdLst>
                <a:gd name="T0" fmla="*/ 0 w 397"/>
                <a:gd name="T1" fmla="*/ 0 h 94"/>
                <a:gd name="T2" fmla="*/ 0 w 397"/>
                <a:gd name="T3" fmla="*/ 2147483646 h 94"/>
                <a:gd name="T4" fmla="*/ 2147483646 w 397"/>
                <a:gd name="T5" fmla="*/ 2147483646 h 94"/>
                <a:gd name="T6" fmla="*/ 0 60000 65536"/>
                <a:gd name="T7" fmla="*/ 0 60000 65536"/>
                <a:gd name="T8" fmla="*/ 0 60000 65536"/>
                <a:gd name="T9" fmla="*/ 0 w 397"/>
                <a:gd name="T10" fmla="*/ 0 h 94"/>
                <a:gd name="T11" fmla="*/ 397 w 397"/>
                <a:gd name="T12" fmla="*/ 94 h 94"/>
              </a:gdLst>
              <a:ahLst/>
              <a:cxnLst>
                <a:cxn ang="T6">
                  <a:pos x="T0" y="T1"/>
                </a:cxn>
                <a:cxn ang="T7">
                  <a:pos x="T2" y="T3"/>
                </a:cxn>
                <a:cxn ang="T8">
                  <a:pos x="T4" y="T5"/>
                </a:cxn>
              </a:cxnLst>
              <a:rect l="T9" t="T10" r="T11" b="T12"/>
              <a:pathLst>
                <a:path w="397" h="94">
                  <a:moveTo>
                    <a:pt x="0" y="0"/>
                  </a:moveTo>
                  <a:lnTo>
                    <a:pt x="0" y="94"/>
                  </a:lnTo>
                  <a:lnTo>
                    <a:pt x="397" y="9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48186" name="Freeform 689"/>
            <p:cNvSpPr>
              <a:spLocks/>
            </p:cNvSpPr>
            <p:nvPr/>
          </p:nvSpPr>
          <p:spPr bwMode="auto">
            <a:xfrm>
              <a:off x="13962831" y="3747616"/>
              <a:ext cx="50800" cy="50800"/>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8187" name="Freeform 690"/>
            <p:cNvSpPr>
              <a:spLocks/>
            </p:cNvSpPr>
            <p:nvPr/>
          </p:nvSpPr>
          <p:spPr bwMode="auto">
            <a:xfrm>
              <a:off x="12308656" y="3472979"/>
              <a:ext cx="1671638" cy="298450"/>
            </a:xfrm>
            <a:custGeom>
              <a:avLst/>
              <a:gdLst>
                <a:gd name="T0" fmla="*/ 0 w 1053"/>
                <a:gd name="T1" fmla="*/ 0 h 188"/>
                <a:gd name="T2" fmla="*/ 0 w 1053"/>
                <a:gd name="T3" fmla="*/ 2147483646 h 188"/>
                <a:gd name="T4" fmla="*/ 2147483646 w 1053"/>
                <a:gd name="T5" fmla="*/ 2147483646 h 188"/>
                <a:gd name="T6" fmla="*/ 0 60000 65536"/>
                <a:gd name="T7" fmla="*/ 0 60000 65536"/>
                <a:gd name="T8" fmla="*/ 0 60000 65536"/>
                <a:gd name="T9" fmla="*/ 0 w 1053"/>
                <a:gd name="T10" fmla="*/ 0 h 188"/>
                <a:gd name="T11" fmla="*/ 1053 w 1053"/>
                <a:gd name="T12" fmla="*/ 188 h 188"/>
              </a:gdLst>
              <a:ahLst/>
              <a:cxnLst>
                <a:cxn ang="T6">
                  <a:pos x="T0" y="T1"/>
                </a:cxn>
                <a:cxn ang="T7">
                  <a:pos x="T2" y="T3"/>
                </a:cxn>
                <a:cxn ang="T8">
                  <a:pos x="T4" y="T5"/>
                </a:cxn>
              </a:cxnLst>
              <a:rect l="T9" t="T10" r="T11" b="T12"/>
              <a:pathLst>
                <a:path w="1053" h="188">
                  <a:moveTo>
                    <a:pt x="0" y="0"/>
                  </a:moveTo>
                  <a:lnTo>
                    <a:pt x="0" y="188"/>
                  </a:lnTo>
                  <a:lnTo>
                    <a:pt x="1053" y="18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grpSp>
      <p:sp>
        <p:nvSpPr>
          <p:cNvPr id="2" name="Footer Placeholder 1"/>
          <p:cNvSpPr>
            <a:spLocks noGrp="1"/>
          </p:cNvSpPr>
          <p:nvPr>
            <p:ph type="ftr" sz="quarter" idx="11"/>
          </p:nvPr>
        </p:nvSpPr>
        <p:spPr/>
        <p:txBody>
          <a:bodyPr/>
          <a:lstStyle/>
          <a:p>
            <a:r>
              <a:rPr lang="en-US"/>
              <a:t>Technion EE 044252 Spring 2018 Lecture 11</a:t>
            </a:r>
            <a:endParaRPr lang="en-US" dirty="0"/>
          </a:p>
        </p:txBody>
      </p:sp>
      <p:graphicFrame>
        <p:nvGraphicFramePr>
          <p:cNvPr id="4" name="Object 3">
            <a:extLst>
              <a:ext uri="{FF2B5EF4-FFF2-40B4-BE49-F238E27FC236}">
                <a16:creationId xmlns:a16="http://schemas.microsoft.com/office/drawing/2014/main" id="{8CC6A8FA-DFF2-4289-ACFF-E703625DB620}"/>
              </a:ext>
            </a:extLst>
          </p:cNvPr>
          <p:cNvGraphicFramePr>
            <a:graphicFrameLocks noChangeAspect="1"/>
          </p:cNvGraphicFramePr>
          <p:nvPr>
            <p:extLst/>
          </p:nvPr>
        </p:nvGraphicFramePr>
        <p:xfrm>
          <a:off x="1972120" y="1160578"/>
          <a:ext cx="5129249" cy="5205751"/>
        </p:xfrm>
        <a:graphic>
          <a:graphicData uri="http://schemas.openxmlformats.org/presentationml/2006/ole">
            <mc:AlternateContent xmlns:mc="http://schemas.openxmlformats.org/markup-compatibility/2006">
              <mc:Choice xmlns:v="urn:schemas-microsoft-com:vml" Requires="v">
                <p:oleObj spid="_x0000_s163861" name="Visio" r:id="rId4" imgW="4470400" imgH="4536601" progId="Visio.Drawing.11">
                  <p:embed/>
                </p:oleObj>
              </mc:Choice>
              <mc:Fallback>
                <p:oleObj name="Visio" r:id="rId4" imgW="4470400" imgH="4536601" progId="Visio.Drawing.11">
                  <p:embed/>
                  <p:pic>
                    <p:nvPicPr>
                      <p:cNvPr id="4" name="Object 3">
                        <a:extLst>
                          <a:ext uri="{FF2B5EF4-FFF2-40B4-BE49-F238E27FC236}">
                            <a16:creationId xmlns:a16="http://schemas.microsoft.com/office/drawing/2014/main" id="{8CC6A8FA-DFF2-4289-ACFF-E703625DB620}"/>
                          </a:ext>
                        </a:extLst>
                      </p:cNvPr>
                      <p:cNvPicPr/>
                      <p:nvPr/>
                    </p:nvPicPr>
                    <p:blipFill>
                      <a:blip r:embed="rId5"/>
                      <a:stretch>
                        <a:fillRect/>
                      </a:stretch>
                    </p:blipFill>
                    <p:spPr>
                      <a:xfrm>
                        <a:off x="1972120" y="1160578"/>
                        <a:ext cx="5129249" cy="5205751"/>
                      </a:xfrm>
                      <a:prstGeom prst="rect">
                        <a:avLst/>
                      </a:prstGeom>
                    </p:spPr>
                  </p:pic>
                </p:oleObj>
              </mc:Fallback>
            </mc:AlternateContent>
          </a:graphicData>
        </a:graphic>
      </p:graphicFrame>
    </p:spTree>
    <p:extLst>
      <p:ext uri="{BB962C8B-B14F-4D97-AF65-F5344CB8AC3E}">
        <p14:creationId xmlns:p14="http://schemas.microsoft.com/office/powerpoint/2010/main" val="21812813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4093F021-CBDB-4A99-A4E1-089E0FEF5303}" type="slidenum">
              <a:rPr lang="he-IL" altLang="en-US" sz="1000">
                <a:cs typeface="Times New Roman" panose="02020603050405020304" pitchFamily="18" charset="0"/>
              </a:rPr>
              <a:pPr rtl="0">
                <a:spcBef>
                  <a:spcPct val="0"/>
                </a:spcBef>
                <a:spcAft>
                  <a:spcPct val="0"/>
                </a:spcAft>
                <a:buFontTx/>
                <a:buNone/>
              </a:pPr>
              <a:t>47</a:t>
            </a:fld>
            <a:endParaRPr lang="en-US" altLang="en-US" sz="1000">
              <a:cs typeface="Times New Roman" panose="02020603050405020304" pitchFamily="18" charset="0"/>
            </a:endParaRPr>
          </a:p>
        </p:txBody>
      </p:sp>
      <p:sp>
        <p:nvSpPr>
          <p:cNvPr id="50180" name="Rectangle 2"/>
          <p:cNvSpPr>
            <a:spLocks noGrp="1" noChangeArrowheads="1"/>
          </p:cNvSpPr>
          <p:nvPr>
            <p:ph type="title"/>
          </p:nvPr>
        </p:nvSpPr>
        <p:spPr/>
        <p:txBody>
          <a:bodyPr/>
          <a:lstStyle/>
          <a:p>
            <a:pPr algn="r" rtl="1" eaLnBrk="1" hangingPunct="1"/>
            <a:r>
              <a:rPr lang="he-IL" altLang="en-US" dirty="0"/>
              <a:t>מימוש הבקר ע"י </a:t>
            </a:r>
            <a:r>
              <a:rPr lang="en-US" altLang="en-US" dirty="0"/>
              <a:t>ROM</a:t>
            </a:r>
          </a:p>
        </p:txBody>
      </p:sp>
      <p:sp>
        <p:nvSpPr>
          <p:cNvPr id="50181" name="Rectangle 3"/>
          <p:cNvSpPr>
            <a:spLocks noGrp="1" noChangeArrowheads="1"/>
          </p:cNvSpPr>
          <p:nvPr>
            <p:ph type="body" idx="1"/>
          </p:nvPr>
        </p:nvSpPr>
        <p:spPr/>
        <p:txBody>
          <a:bodyPr>
            <a:normAutofit/>
          </a:bodyPr>
          <a:lstStyle/>
          <a:p>
            <a:pPr algn="r" rtl="1" eaLnBrk="1" hangingPunct="1"/>
            <a:r>
              <a:rPr lang="he-IL" altLang="en-US" dirty="0"/>
              <a:t>כניסות:</a:t>
            </a:r>
            <a:endParaRPr lang="en-US" altLang="en-US" dirty="0"/>
          </a:p>
          <a:p>
            <a:pPr lvl="1" algn="r" rtl="1" eaLnBrk="1" hangingPunct="1"/>
            <a:r>
              <a:rPr lang="he-IL" altLang="en-US" dirty="0"/>
              <a:t>7 סיביות שדה  </a:t>
            </a:r>
            <a:r>
              <a:rPr lang="en-US" altLang="en-US" dirty="0"/>
              <a:t>opcode</a:t>
            </a:r>
          </a:p>
          <a:p>
            <a:pPr lvl="1" algn="r" rtl="1" eaLnBrk="1" hangingPunct="1"/>
            <a:r>
              <a:rPr lang="he-IL" altLang="en-US" dirty="0"/>
              <a:t>4 סיביות משתני מצב</a:t>
            </a:r>
            <a:endParaRPr lang="en-US" altLang="en-US" dirty="0"/>
          </a:p>
          <a:p>
            <a:pPr lvl="1" algn="r" rtl="1" eaLnBrk="1" hangingPunct="1"/>
            <a:r>
              <a:rPr lang="he-IL" altLang="en-US" dirty="0"/>
              <a:t>סה"כ 11 סיביות, כלומר </a:t>
            </a:r>
            <a:r>
              <a:rPr lang="en-US" altLang="en-US" dirty="0"/>
              <a:t>2</a:t>
            </a:r>
            <a:r>
              <a:rPr lang="en-US" altLang="en-US" baseline="30000" dirty="0"/>
              <a:t>1</a:t>
            </a:r>
            <a:r>
              <a:rPr lang="ru-RU" altLang="en-US" baseline="30000" dirty="0"/>
              <a:t>1</a:t>
            </a:r>
            <a:r>
              <a:rPr lang="en-US" altLang="en-US" dirty="0"/>
              <a:t>=</a:t>
            </a:r>
            <a:r>
              <a:rPr lang="ru-RU" altLang="en-US" dirty="0"/>
              <a:t>2048</a:t>
            </a:r>
            <a:r>
              <a:rPr lang="he-IL" altLang="en-US" dirty="0"/>
              <a:t>  מילים</a:t>
            </a:r>
            <a:endParaRPr lang="en-US" altLang="en-US" dirty="0"/>
          </a:p>
          <a:p>
            <a:pPr algn="r" rtl="1" eaLnBrk="1" hangingPunct="1"/>
            <a:r>
              <a:rPr lang="he-IL" altLang="en-US" dirty="0"/>
              <a:t>יציאות:</a:t>
            </a:r>
            <a:endParaRPr lang="en-US" altLang="en-US" dirty="0"/>
          </a:p>
          <a:p>
            <a:pPr lvl="1" algn="r" rtl="1" eaLnBrk="1" hangingPunct="1"/>
            <a:r>
              <a:rPr lang="he-IL" altLang="en-US" dirty="0"/>
              <a:t>16 אותות בקרה</a:t>
            </a:r>
            <a:r>
              <a:rPr lang="ru-RU" altLang="en-US" dirty="0"/>
              <a:t> </a:t>
            </a:r>
            <a:endParaRPr lang="en-US" altLang="en-US" dirty="0"/>
          </a:p>
          <a:p>
            <a:pPr lvl="1" algn="r" rtl="1" eaLnBrk="1" hangingPunct="1"/>
            <a:r>
              <a:rPr lang="he-IL" altLang="en-US" dirty="0"/>
              <a:t>4 סיביות המצב הבא</a:t>
            </a:r>
            <a:endParaRPr lang="en-US" altLang="en-US" dirty="0"/>
          </a:p>
          <a:p>
            <a:pPr lvl="1" algn="r" rtl="1" eaLnBrk="1" hangingPunct="1"/>
            <a:r>
              <a:rPr lang="he-IL" altLang="en-US" dirty="0"/>
              <a:t>סה"כ 20 סיביות למילה</a:t>
            </a:r>
            <a:endParaRPr lang="en-US" altLang="en-US" dirty="0"/>
          </a:p>
          <a:p>
            <a:pPr algn="r" rtl="1" eaLnBrk="1" hangingPunct="1"/>
            <a:r>
              <a:rPr lang="he-IL" altLang="en-US" dirty="0"/>
              <a:t>מימוש ע"י </a:t>
            </a:r>
            <a:r>
              <a:rPr lang="en-US" altLang="en-US" dirty="0"/>
              <a:t>ROM</a:t>
            </a:r>
            <a:r>
              <a:rPr lang="he-IL" altLang="en-US" dirty="0"/>
              <a:t>: </a:t>
            </a:r>
            <a:r>
              <a:rPr lang="en-US" altLang="en-US" dirty="0"/>
              <a:t> </a:t>
            </a:r>
            <a:r>
              <a:rPr lang="ru-RU" altLang="en-US" dirty="0"/>
              <a:t>2048</a:t>
            </a:r>
            <a:r>
              <a:rPr lang="en-US" altLang="en-US" dirty="0"/>
              <a:t> </a:t>
            </a:r>
            <a:r>
              <a:rPr lang="en-US" altLang="en-US" dirty="0">
                <a:cs typeface="Times New Roman" panose="02020603050405020304" pitchFamily="18" charset="0"/>
              </a:rPr>
              <a:t>×</a:t>
            </a:r>
            <a:r>
              <a:rPr lang="en-US" altLang="en-US" dirty="0"/>
              <a:t> 20 = </a:t>
            </a:r>
            <a:r>
              <a:rPr lang="ru-RU" altLang="en-US" u="sng" dirty="0"/>
              <a:t>4</a:t>
            </a:r>
            <a:r>
              <a:rPr lang="en-US" altLang="en-US" u="sng" dirty="0"/>
              <a:t>0 Kbits</a:t>
            </a:r>
          </a:p>
        </p:txBody>
      </p:sp>
      <p:sp>
        <p:nvSpPr>
          <p:cNvPr id="2" name="Footer Placeholder 1"/>
          <p:cNvSpPr>
            <a:spLocks noGrp="1"/>
          </p:cNvSpPr>
          <p:nvPr>
            <p:ph type="ftr" sz="quarter" idx="11"/>
          </p:nvPr>
        </p:nvSpPr>
        <p:spPr/>
        <p:txBody>
          <a:bodyPr/>
          <a:lstStyle/>
          <a:p>
            <a:r>
              <a:rPr lang="en-US"/>
              <a:t>Technion EE 044252 Spring 2018 Lecture 11</a:t>
            </a:r>
            <a:endParaRPr lang="en-US" dirty="0"/>
          </a:p>
        </p:txBody>
      </p:sp>
    </p:spTree>
    <p:extLst>
      <p:ext uri="{BB962C8B-B14F-4D97-AF65-F5344CB8AC3E}">
        <p14:creationId xmlns:p14="http://schemas.microsoft.com/office/powerpoint/2010/main" val="1223143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5972CCC8-AE6B-4DAA-93D9-F8B03D8AB36C}" type="slidenum">
              <a:rPr lang="he-IL" altLang="en-US" sz="1000">
                <a:cs typeface="Times New Roman" panose="02020603050405020304" pitchFamily="18" charset="0"/>
              </a:rPr>
              <a:pPr rtl="0">
                <a:spcBef>
                  <a:spcPct val="0"/>
                </a:spcBef>
                <a:spcAft>
                  <a:spcPct val="0"/>
                </a:spcAft>
                <a:buFontTx/>
                <a:buNone/>
              </a:pPr>
              <a:t>48</a:t>
            </a:fld>
            <a:endParaRPr lang="en-US" altLang="en-US" sz="1000">
              <a:cs typeface="Times New Roman" panose="02020603050405020304" pitchFamily="18" charset="0"/>
            </a:endParaRPr>
          </a:p>
        </p:txBody>
      </p:sp>
      <p:sp>
        <p:nvSpPr>
          <p:cNvPr id="51204" name="Rectangle 2"/>
          <p:cNvSpPr>
            <a:spLocks noGrp="1" noChangeArrowheads="1"/>
          </p:cNvSpPr>
          <p:nvPr>
            <p:ph type="title"/>
          </p:nvPr>
        </p:nvSpPr>
        <p:spPr/>
        <p:txBody>
          <a:bodyPr/>
          <a:lstStyle/>
          <a:p>
            <a:pPr algn="r" rtl="1" eaLnBrk="1" hangingPunct="1"/>
            <a:r>
              <a:rPr lang="en-US" altLang="en-US" dirty="0"/>
              <a:t>Reducing ROM size</a:t>
            </a:r>
          </a:p>
        </p:txBody>
      </p:sp>
      <p:sp>
        <p:nvSpPr>
          <p:cNvPr id="51205" name="Rectangle 3"/>
          <p:cNvSpPr>
            <a:spLocks noGrp="1" noChangeArrowheads="1"/>
          </p:cNvSpPr>
          <p:nvPr>
            <p:ph type="body" idx="1"/>
          </p:nvPr>
        </p:nvSpPr>
        <p:spPr/>
        <p:txBody>
          <a:bodyPr/>
          <a:lstStyle/>
          <a:p>
            <a:pPr algn="r" rtl="1" eaLnBrk="1" hangingPunct="1"/>
            <a:r>
              <a:rPr lang="he-IL" altLang="en-US" dirty="0"/>
              <a:t>נפצל את ה-</a:t>
            </a:r>
            <a:r>
              <a:rPr lang="en-US" altLang="en-US" dirty="0"/>
              <a:t>ROM </a:t>
            </a:r>
            <a:r>
              <a:rPr lang="he-IL" altLang="en-US" dirty="0"/>
              <a:t> לשתי טבלאות:</a:t>
            </a:r>
          </a:p>
          <a:p>
            <a:pPr lvl="1" algn="r" rtl="1" eaLnBrk="1" hangingPunct="1"/>
            <a:r>
              <a:rPr lang="he-IL" altLang="en-US" dirty="0"/>
              <a:t>רק 4 סיביות מצב קובעות 16 יציאות בקרה: </a:t>
            </a:r>
            <a:r>
              <a:rPr lang="en-US" altLang="en-US" dirty="0"/>
              <a:t>2</a:t>
            </a:r>
            <a:r>
              <a:rPr lang="en-US" altLang="en-US" baseline="30000" dirty="0"/>
              <a:t>4</a:t>
            </a:r>
            <a:r>
              <a:rPr lang="en-US" altLang="en-US" dirty="0">
                <a:cs typeface="Times New Roman" panose="02020603050405020304" pitchFamily="18" charset="0"/>
              </a:rPr>
              <a:t>×16=256 bits</a:t>
            </a:r>
            <a:endParaRPr lang="he-IL" altLang="en-US" dirty="0"/>
          </a:p>
          <a:p>
            <a:pPr lvl="1" algn="r" rtl="1" eaLnBrk="1" hangingPunct="1"/>
            <a:r>
              <a:rPr lang="he-IL" altLang="en-US" dirty="0"/>
              <a:t>11 סיביות קובעות מה המצב הבא (4 סיביות): </a:t>
            </a:r>
            <a:r>
              <a:rPr lang="en-US" altLang="en-US" dirty="0"/>
              <a:t>2</a:t>
            </a:r>
            <a:r>
              <a:rPr lang="en-US" altLang="en-US" baseline="30000" dirty="0"/>
              <a:t>11</a:t>
            </a:r>
            <a:r>
              <a:rPr lang="en-US" altLang="en-US" dirty="0">
                <a:cs typeface="Times New Roman" panose="02020603050405020304" pitchFamily="18" charset="0"/>
              </a:rPr>
              <a:t>×4=8K</a:t>
            </a:r>
            <a:r>
              <a:rPr lang="en-US" altLang="en-US" dirty="0"/>
              <a:t> </a:t>
            </a:r>
            <a:endParaRPr lang="he-IL" altLang="en-US" dirty="0"/>
          </a:p>
          <a:p>
            <a:pPr lvl="1" algn="r" rtl="1" eaLnBrk="1" hangingPunct="1"/>
            <a:r>
              <a:rPr lang="he-IL" altLang="en-US" dirty="0"/>
              <a:t>יחד, </a:t>
            </a:r>
            <a:r>
              <a:rPr lang="ru-RU" altLang="en-US" dirty="0"/>
              <a:t>8</a:t>
            </a:r>
            <a:r>
              <a:rPr lang="en-US" altLang="en-US" dirty="0"/>
              <a:t>.3K</a:t>
            </a:r>
            <a:r>
              <a:rPr lang="he-IL" altLang="en-US" dirty="0"/>
              <a:t> סיביות </a:t>
            </a:r>
            <a:r>
              <a:rPr lang="en-US" altLang="en-US" dirty="0"/>
              <a:t>ROM</a:t>
            </a:r>
          </a:p>
        </p:txBody>
      </p:sp>
      <p:grpSp>
        <p:nvGrpSpPr>
          <p:cNvPr id="51207" name="Group 1199"/>
          <p:cNvGrpSpPr>
            <a:grpSpLocks noChangeAspect="1"/>
          </p:cNvGrpSpPr>
          <p:nvPr/>
        </p:nvGrpSpPr>
        <p:grpSpPr bwMode="auto">
          <a:xfrm>
            <a:off x="6456364" y="3691813"/>
            <a:ext cx="2795587" cy="2835988"/>
            <a:chOff x="8676456" y="764704"/>
            <a:chExt cx="5354638" cy="5746004"/>
          </a:xfrm>
        </p:grpSpPr>
        <p:sp>
          <p:nvSpPr>
            <p:cNvPr id="51208" name="AutoShape 7"/>
            <p:cNvSpPr>
              <a:spLocks noChangeAspect="1" noChangeArrowheads="1" noTextEdit="1"/>
            </p:cNvSpPr>
            <p:nvPr/>
          </p:nvSpPr>
          <p:spPr bwMode="auto">
            <a:xfrm>
              <a:off x="8676456" y="764704"/>
              <a:ext cx="535463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p>
          </p:txBody>
        </p:sp>
        <p:sp>
          <p:nvSpPr>
            <p:cNvPr id="51209" name="Freeform 30"/>
            <p:cNvSpPr>
              <a:spLocks/>
            </p:cNvSpPr>
            <p:nvPr/>
          </p:nvSpPr>
          <p:spPr bwMode="auto">
            <a:xfrm>
              <a:off x="11862569" y="2580803"/>
              <a:ext cx="892175" cy="892175"/>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8</a:t>
              </a:r>
            </a:p>
          </p:txBody>
        </p:sp>
        <p:sp>
          <p:nvSpPr>
            <p:cNvPr id="51210" name="Freeform 92"/>
            <p:cNvSpPr>
              <a:spLocks/>
            </p:cNvSpPr>
            <p:nvPr/>
          </p:nvSpPr>
          <p:spPr bwMode="auto">
            <a:xfrm>
              <a:off x="10833869" y="2583978"/>
              <a:ext cx="892175" cy="892175"/>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0"/>
                  </a:moveTo>
                  <a:lnTo>
                    <a:pt x="328" y="558"/>
                  </a:lnTo>
                  <a:lnTo>
                    <a:pt x="371" y="547"/>
                  </a:lnTo>
                  <a:lnTo>
                    <a:pt x="410" y="530"/>
                  </a:lnTo>
                  <a:lnTo>
                    <a:pt x="447" y="508"/>
                  </a:lnTo>
                  <a:lnTo>
                    <a:pt x="479" y="480"/>
                  </a:lnTo>
                  <a:lnTo>
                    <a:pt x="507" y="446"/>
                  </a:lnTo>
                  <a:lnTo>
                    <a:pt x="532" y="410"/>
                  </a:lnTo>
                  <a:lnTo>
                    <a:pt x="549" y="369"/>
                  </a:lnTo>
                  <a:lnTo>
                    <a:pt x="558" y="326"/>
                  </a:lnTo>
                  <a:lnTo>
                    <a:pt x="562" y="281"/>
                  </a:lnTo>
                  <a:lnTo>
                    <a:pt x="558" y="234"/>
                  </a:lnTo>
                  <a:lnTo>
                    <a:pt x="549" y="191"/>
                  </a:lnTo>
                  <a:lnTo>
                    <a:pt x="532" y="151"/>
                  </a:lnTo>
                  <a:lnTo>
                    <a:pt x="507" y="114"/>
                  </a:lnTo>
                  <a:lnTo>
                    <a:pt x="479" y="82"/>
                  </a:lnTo>
                  <a:lnTo>
                    <a:pt x="447" y="54"/>
                  </a:lnTo>
                  <a:lnTo>
                    <a:pt x="410" y="31"/>
                  </a:lnTo>
                  <a:lnTo>
                    <a:pt x="371" y="13"/>
                  </a:lnTo>
                  <a:lnTo>
                    <a:pt x="328" y="3"/>
                  </a:lnTo>
                  <a:lnTo>
                    <a:pt x="281" y="0"/>
                  </a:lnTo>
                  <a:lnTo>
                    <a:pt x="236" y="3"/>
                  </a:lnTo>
                  <a:lnTo>
                    <a:pt x="193" y="13"/>
                  </a:lnTo>
                  <a:lnTo>
                    <a:pt x="151" y="31"/>
                  </a:lnTo>
                  <a:lnTo>
                    <a:pt x="116" y="54"/>
                  </a:lnTo>
                  <a:lnTo>
                    <a:pt x="82" y="82"/>
                  </a:lnTo>
                  <a:lnTo>
                    <a:pt x="54" y="114"/>
                  </a:lnTo>
                  <a:lnTo>
                    <a:pt x="31" y="151"/>
                  </a:lnTo>
                  <a:lnTo>
                    <a:pt x="15" y="191"/>
                  </a:lnTo>
                  <a:lnTo>
                    <a:pt x="3" y="234"/>
                  </a:lnTo>
                  <a:lnTo>
                    <a:pt x="0" y="281"/>
                  </a:lnTo>
                  <a:lnTo>
                    <a:pt x="3" y="326"/>
                  </a:lnTo>
                  <a:lnTo>
                    <a:pt x="15" y="369"/>
                  </a:lnTo>
                  <a:lnTo>
                    <a:pt x="31" y="410"/>
                  </a:lnTo>
                  <a:lnTo>
                    <a:pt x="54" y="446"/>
                  </a:lnTo>
                  <a:lnTo>
                    <a:pt x="82" y="480"/>
                  </a:lnTo>
                  <a:lnTo>
                    <a:pt x="116" y="508"/>
                  </a:lnTo>
                  <a:lnTo>
                    <a:pt x="151" y="530"/>
                  </a:lnTo>
                  <a:lnTo>
                    <a:pt x="193" y="547"/>
                  </a:lnTo>
                  <a:lnTo>
                    <a:pt x="236" y="558"/>
                  </a:lnTo>
                  <a:lnTo>
                    <a:pt x="281" y="56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6</a:t>
              </a:r>
            </a:p>
          </p:txBody>
        </p:sp>
        <p:sp>
          <p:nvSpPr>
            <p:cNvPr id="51211" name="Rectangle 116"/>
            <p:cNvSpPr>
              <a:spLocks noChangeArrowheads="1"/>
            </p:cNvSpPr>
            <p:nvPr/>
          </p:nvSpPr>
          <p:spPr bwMode="auto">
            <a:xfrm>
              <a:off x="11591106" y="2976092"/>
              <a:ext cx="125" cy="56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1212" name="Freeform 126"/>
            <p:cNvSpPr>
              <a:spLocks/>
            </p:cNvSpPr>
            <p:nvPr/>
          </p:nvSpPr>
          <p:spPr bwMode="auto">
            <a:xfrm>
              <a:off x="10821169" y="4068291"/>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3" y="83"/>
                  </a:lnTo>
                  <a:lnTo>
                    <a:pt x="54" y="116"/>
                  </a:lnTo>
                  <a:lnTo>
                    <a:pt x="32" y="154"/>
                  </a:lnTo>
                  <a:lnTo>
                    <a:pt x="15" y="193"/>
                  </a:lnTo>
                  <a:lnTo>
                    <a:pt x="4" y="236"/>
                  </a:lnTo>
                  <a:lnTo>
                    <a:pt x="0" y="281"/>
                  </a:lnTo>
                  <a:lnTo>
                    <a:pt x="4" y="328"/>
                  </a:lnTo>
                  <a:lnTo>
                    <a:pt x="15" y="371"/>
                  </a:lnTo>
                  <a:lnTo>
                    <a:pt x="32" y="411"/>
                  </a:lnTo>
                  <a:lnTo>
                    <a:pt x="54" y="448"/>
                  </a:lnTo>
                  <a:lnTo>
                    <a:pt x="83" y="482"/>
                  </a:lnTo>
                  <a:lnTo>
                    <a:pt x="114" y="510"/>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7</a:t>
              </a:r>
            </a:p>
          </p:txBody>
        </p:sp>
        <p:sp>
          <p:nvSpPr>
            <p:cNvPr id="51213" name="Freeform 159"/>
            <p:cNvSpPr>
              <a:spLocks/>
            </p:cNvSpPr>
            <p:nvPr/>
          </p:nvSpPr>
          <p:spPr bwMode="auto">
            <a:xfrm>
              <a:off x="9779769" y="4068291"/>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1" y="533"/>
                  </a:lnTo>
                  <a:lnTo>
                    <a:pt x="448" y="510"/>
                  </a:lnTo>
                  <a:lnTo>
                    <a:pt x="480" y="482"/>
                  </a:lnTo>
                  <a:lnTo>
                    <a:pt x="508" y="448"/>
                  </a:lnTo>
                  <a:lnTo>
                    <a:pt x="531" y="411"/>
                  </a:lnTo>
                  <a:lnTo>
                    <a:pt x="547" y="371"/>
                  </a:lnTo>
                  <a:lnTo>
                    <a:pt x="559" y="328"/>
                  </a:lnTo>
                  <a:lnTo>
                    <a:pt x="562" y="281"/>
                  </a:lnTo>
                  <a:lnTo>
                    <a:pt x="559" y="236"/>
                  </a:lnTo>
                  <a:lnTo>
                    <a:pt x="547" y="193"/>
                  </a:lnTo>
                  <a:lnTo>
                    <a:pt x="531" y="154"/>
                  </a:lnTo>
                  <a:lnTo>
                    <a:pt x="508" y="116"/>
                  </a:lnTo>
                  <a:lnTo>
                    <a:pt x="480" y="83"/>
                  </a:lnTo>
                  <a:lnTo>
                    <a:pt x="448" y="55"/>
                  </a:lnTo>
                  <a:lnTo>
                    <a:pt x="411" y="32"/>
                  </a:lnTo>
                  <a:lnTo>
                    <a:pt x="369" y="15"/>
                  </a:lnTo>
                  <a:lnTo>
                    <a:pt x="326" y="4"/>
                  </a:lnTo>
                  <a:lnTo>
                    <a:pt x="281" y="0"/>
                  </a:lnTo>
                  <a:lnTo>
                    <a:pt x="236" y="4"/>
                  </a:lnTo>
                  <a:lnTo>
                    <a:pt x="193" y="15"/>
                  </a:lnTo>
                  <a:lnTo>
                    <a:pt x="152" y="32"/>
                  </a:lnTo>
                  <a:lnTo>
                    <a:pt x="115" y="55"/>
                  </a:lnTo>
                  <a:lnTo>
                    <a:pt x="83" y="83"/>
                  </a:lnTo>
                  <a:lnTo>
                    <a:pt x="55" y="116"/>
                  </a:lnTo>
                  <a:lnTo>
                    <a:pt x="32" y="154"/>
                  </a:lnTo>
                  <a:lnTo>
                    <a:pt x="15" y="193"/>
                  </a:lnTo>
                  <a:lnTo>
                    <a:pt x="4" y="236"/>
                  </a:lnTo>
                  <a:lnTo>
                    <a:pt x="0" y="281"/>
                  </a:lnTo>
                  <a:lnTo>
                    <a:pt x="4" y="328"/>
                  </a:lnTo>
                  <a:lnTo>
                    <a:pt x="15" y="371"/>
                  </a:lnTo>
                  <a:lnTo>
                    <a:pt x="32" y="411"/>
                  </a:lnTo>
                  <a:lnTo>
                    <a:pt x="55" y="448"/>
                  </a:lnTo>
                  <a:lnTo>
                    <a:pt x="83" y="482"/>
                  </a:lnTo>
                  <a:lnTo>
                    <a:pt x="115" y="510"/>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5</a:t>
              </a:r>
            </a:p>
          </p:txBody>
        </p:sp>
        <p:sp>
          <p:nvSpPr>
            <p:cNvPr id="51214" name="Freeform 177"/>
            <p:cNvSpPr>
              <a:spLocks/>
            </p:cNvSpPr>
            <p:nvPr/>
          </p:nvSpPr>
          <p:spPr bwMode="auto">
            <a:xfrm>
              <a:off x="8738369" y="4065116"/>
              <a:ext cx="893763" cy="893762"/>
            </a:xfrm>
            <a:custGeom>
              <a:avLst/>
              <a:gdLst>
                <a:gd name="T0" fmla="*/ 2147483646 w 563"/>
                <a:gd name="T1" fmla="*/ 2147483646 h 563"/>
                <a:gd name="T2" fmla="*/ 2147483646 w 563"/>
                <a:gd name="T3" fmla="*/ 2147483646 h 563"/>
                <a:gd name="T4" fmla="*/ 2147483646 w 563"/>
                <a:gd name="T5" fmla="*/ 2147483646 h 563"/>
                <a:gd name="T6" fmla="*/ 2147483646 w 563"/>
                <a:gd name="T7" fmla="*/ 2147483646 h 563"/>
                <a:gd name="T8" fmla="*/ 2147483646 w 563"/>
                <a:gd name="T9" fmla="*/ 2147483646 h 563"/>
                <a:gd name="T10" fmla="*/ 2147483646 w 563"/>
                <a:gd name="T11" fmla="*/ 2147483646 h 563"/>
                <a:gd name="T12" fmla="*/ 2147483646 w 563"/>
                <a:gd name="T13" fmla="*/ 2147483646 h 563"/>
                <a:gd name="T14" fmla="*/ 2147483646 w 563"/>
                <a:gd name="T15" fmla="*/ 2147483646 h 563"/>
                <a:gd name="T16" fmla="*/ 2147483646 w 563"/>
                <a:gd name="T17" fmla="*/ 2147483646 h 563"/>
                <a:gd name="T18" fmla="*/ 2147483646 w 563"/>
                <a:gd name="T19" fmla="*/ 2147483646 h 563"/>
                <a:gd name="T20" fmla="*/ 2147483646 w 563"/>
                <a:gd name="T21" fmla="*/ 2147483646 h 563"/>
                <a:gd name="T22" fmla="*/ 2147483646 w 563"/>
                <a:gd name="T23" fmla="*/ 2147483646 h 563"/>
                <a:gd name="T24" fmla="*/ 2147483646 w 563"/>
                <a:gd name="T25" fmla="*/ 2147483646 h 563"/>
                <a:gd name="T26" fmla="*/ 2147483646 w 563"/>
                <a:gd name="T27" fmla="*/ 2147483646 h 563"/>
                <a:gd name="T28" fmla="*/ 2147483646 w 563"/>
                <a:gd name="T29" fmla="*/ 2147483646 h 563"/>
                <a:gd name="T30" fmla="*/ 2147483646 w 563"/>
                <a:gd name="T31" fmla="*/ 2147483646 h 563"/>
                <a:gd name="T32" fmla="*/ 2147483646 w 563"/>
                <a:gd name="T33" fmla="*/ 2147483646 h 563"/>
                <a:gd name="T34" fmla="*/ 2147483646 w 563"/>
                <a:gd name="T35" fmla="*/ 2147483646 h 563"/>
                <a:gd name="T36" fmla="*/ 2147483646 w 563"/>
                <a:gd name="T37" fmla="*/ 2147483646 h 563"/>
                <a:gd name="T38" fmla="*/ 2147483646 w 563"/>
                <a:gd name="T39" fmla="*/ 2147483646 h 563"/>
                <a:gd name="T40" fmla="*/ 2147483646 w 563"/>
                <a:gd name="T41" fmla="*/ 0 h 563"/>
                <a:gd name="T42" fmla="*/ 2147483646 w 563"/>
                <a:gd name="T43" fmla="*/ 2147483646 h 563"/>
                <a:gd name="T44" fmla="*/ 2147483646 w 563"/>
                <a:gd name="T45" fmla="*/ 2147483646 h 563"/>
                <a:gd name="T46" fmla="*/ 2147483646 w 563"/>
                <a:gd name="T47" fmla="*/ 2147483646 h 563"/>
                <a:gd name="T48" fmla="*/ 2147483646 w 563"/>
                <a:gd name="T49" fmla="*/ 2147483646 h 563"/>
                <a:gd name="T50" fmla="*/ 2147483646 w 563"/>
                <a:gd name="T51" fmla="*/ 2147483646 h 563"/>
                <a:gd name="T52" fmla="*/ 2147483646 w 563"/>
                <a:gd name="T53" fmla="*/ 2147483646 h 563"/>
                <a:gd name="T54" fmla="*/ 2147483646 w 563"/>
                <a:gd name="T55" fmla="*/ 2147483646 h 563"/>
                <a:gd name="T56" fmla="*/ 2147483646 w 563"/>
                <a:gd name="T57" fmla="*/ 2147483646 h 563"/>
                <a:gd name="T58" fmla="*/ 2147483646 w 563"/>
                <a:gd name="T59" fmla="*/ 2147483646 h 563"/>
                <a:gd name="T60" fmla="*/ 0 w 563"/>
                <a:gd name="T61" fmla="*/ 2147483646 h 563"/>
                <a:gd name="T62" fmla="*/ 2147483646 w 563"/>
                <a:gd name="T63" fmla="*/ 2147483646 h 563"/>
                <a:gd name="T64" fmla="*/ 2147483646 w 563"/>
                <a:gd name="T65" fmla="*/ 2147483646 h 563"/>
                <a:gd name="T66" fmla="*/ 2147483646 w 563"/>
                <a:gd name="T67" fmla="*/ 2147483646 h 563"/>
                <a:gd name="T68" fmla="*/ 2147483646 w 563"/>
                <a:gd name="T69" fmla="*/ 2147483646 h 563"/>
                <a:gd name="T70" fmla="*/ 2147483646 w 563"/>
                <a:gd name="T71" fmla="*/ 2147483646 h 563"/>
                <a:gd name="T72" fmla="*/ 2147483646 w 563"/>
                <a:gd name="T73" fmla="*/ 2147483646 h 563"/>
                <a:gd name="T74" fmla="*/ 2147483646 w 563"/>
                <a:gd name="T75" fmla="*/ 2147483646 h 563"/>
                <a:gd name="T76" fmla="*/ 2147483646 w 563"/>
                <a:gd name="T77" fmla="*/ 2147483646 h 563"/>
                <a:gd name="T78" fmla="*/ 2147483646 w 563"/>
                <a:gd name="T79" fmla="*/ 2147483646 h 563"/>
                <a:gd name="T80" fmla="*/ 2147483646 w 563"/>
                <a:gd name="T81" fmla="*/ 2147483646 h 563"/>
                <a:gd name="T82" fmla="*/ 2147483646 w 563"/>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3"/>
                <a:gd name="T127" fmla="*/ 0 h 563"/>
                <a:gd name="T128" fmla="*/ 563 w 563"/>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3" h="563">
                  <a:moveTo>
                    <a:pt x="281" y="563"/>
                  </a:moveTo>
                  <a:lnTo>
                    <a:pt x="328" y="559"/>
                  </a:lnTo>
                  <a:lnTo>
                    <a:pt x="371" y="550"/>
                  </a:lnTo>
                  <a:lnTo>
                    <a:pt x="411" y="533"/>
                  </a:lnTo>
                  <a:lnTo>
                    <a:pt x="448" y="508"/>
                  </a:lnTo>
                  <a:lnTo>
                    <a:pt x="480" y="480"/>
                  </a:lnTo>
                  <a:lnTo>
                    <a:pt x="508" y="448"/>
                  </a:lnTo>
                  <a:lnTo>
                    <a:pt x="531" y="411"/>
                  </a:lnTo>
                  <a:lnTo>
                    <a:pt x="549" y="372"/>
                  </a:lnTo>
                  <a:lnTo>
                    <a:pt x="559" y="328"/>
                  </a:lnTo>
                  <a:lnTo>
                    <a:pt x="563" y="282"/>
                  </a:lnTo>
                  <a:lnTo>
                    <a:pt x="559" y="237"/>
                  </a:lnTo>
                  <a:lnTo>
                    <a:pt x="549" y="193"/>
                  </a:lnTo>
                  <a:lnTo>
                    <a:pt x="531" y="152"/>
                  </a:lnTo>
                  <a:lnTo>
                    <a:pt x="508" y="117"/>
                  </a:lnTo>
                  <a:lnTo>
                    <a:pt x="480" y="83"/>
                  </a:lnTo>
                  <a:lnTo>
                    <a:pt x="448" y="55"/>
                  </a:lnTo>
                  <a:lnTo>
                    <a:pt x="411" y="32"/>
                  </a:lnTo>
                  <a:lnTo>
                    <a:pt x="371" y="15"/>
                  </a:lnTo>
                  <a:lnTo>
                    <a:pt x="328" y="4"/>
                  </a:lnTo>
                  <a:lnTo>
                    <a:pt x="281" y="0"/>
                  </a:lnTo>
                  <a:lnTo>
                    <a:pt x="236" y="4"/>
                  </a:lnTo>
                  <a:lnTo>
                    <a:pt x="193" y="15"/>
                  </a:lnTo>
                  <a:lnTo>
                    <a:pt x="152" y="32"/>
                  </a:lnTo>
                  <a:lnTo>
                    <a:pt x="117" y="55"/>
                  </a:lnTo>
                  <a:lnTo>
                    <a:pt x="83" y="83"/>
                  </a:lnTo>
                  <a:lnTo>
                    <a:pt x="55" y="117"/>
                  </a:lnTo>
                  <a:lnTo>
                    <a:pt x="32" y="152"/>
                  </a:lnTo>
                  <a:lnTo>
                    <a:pt x="15" y="193"/>
                  </a:lnTo>
                  <a:lnTo>
                    <a:pt x="4" y="237"/>
                  </a:lnTo>
                  <a:lnTo>
                    <a:pt x="0" y="282"/>
                  </a:lnTo>
                  <a:lnTo>
                    <a:pt x="4" y="328"/>
                  </a:lnTo>
                  <a:lnTo>
                    <a:pt x="15" y="372"/>
                  </a:lnTo>
                  <a:lnTo>
                    <a:pt x="32" y="411"/>
                  </a:lnTo>
                  <a:lnTo>
                    <a:pt x="55" y="448"/>
                  </a:lnTo>
                  <a:lnTo>
                    <a:pt x="83" y="480"/>
                  </a:lnTo>
                  <a:lnTo>
                    <a:pt x="117" y="508"/>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3</a:t>
              </a:r>
            </a:p>
          </p:txBody>
        </p:sp>
        <p:sp>
          <p:nvSpPr>
            <p:cNvPr id="51215" name="Freeform 194"/>
            <p:cNvSpPr>
              <a:spLocks/>
            </p:cNvSpPr>
            <p:nvPr/>
          </p:nvSpPr>
          <p:spPr bwMode="auto">
            <a:xfrm>
              <a:off x="8751069" y="2544291"/>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8" y="559"/>
                  </a:lnTo>
                  <a:lnTo>
                    <a:pt x="371" y="550"/>
                  </a:lnTo>
                  <a:lnTo>
                    <a:pt x="410" y="533"/>
                  </a:lnTo>
                  <a:lnTo>
                    <a:pt x="448" y="508"/>
                  </a:lnTo>
                  <a:lnTo>
                    <a:pt x="480" y="480"/>
                  </a:lnTo>
                  <a:lnTo>
                    <a:pt x="508" y="448"/>
                  </a:lnTo>
                  <a:lnTo>
                    <a:pt x="532" y="411"/>
                  </a:lnTo>
                  <a:lnTo>
                    <a:pt x="549" y="371"/>
                  </a:lnTo>
                  <a:lnTo>
                    <a:pt x="558" y="328"/>
                  </a:lnTo>
                  <a:lnTo>
                    <a:pt x="562" y="281"/>
                  </a:lnTo>
                  <a:lnTo>
                    <a:pt x="558" y="236"/>
                  </a:lnTo>
                  <a:lnTo>
                    <a:pt x="549" y="193"/>
                  </a:lnTo>
                  <a:lnTo>
                    <a:pt x="532" y="152"/>
                  </a:lnTo>
                  <a:lnTo>
                    <a:pt x="508" y="116"/>
                  </a:lnTo>
                  <a:lnTo>
                    <a:pt x="480" y="83"/>
                  </a:lnTo>
                  <a:lnTo>
                    <a:pt x="448" y="55"/>
                  </a:lnTo>
                  <a:lnTo>
                    <a:pt x="410" y="32"/>
                  </a:lnTo>
                  <a:lnTo>
                    <a:pt x="371" y="15"/>
                  </a:lnTo>
                  <a:lnTo>
                    <a:pt x="328" y="4"/>
                  </a:lnTo>
                  <a:lnTo>
                    <a:pt x="281" y="0"/>
                  </a:lnTo>
                  <a:lnTo>
                    <a:pt x="236" y="4"/>
                  </a:lnTo>
                  <a:lnTo>
                    <a:pt x="193" y="15"/>
                  </a:lnTo>
                  <a:lnTo>
                    <a:pt x="152" y="32"/>
                  </a:lnTo>
                  <a:lnTo>
                    <a:pt x="116" y="55"/>
                  </a:lnTo>
                  <a:lnTo>
                    <a:pt x="82" y="83"/>
                  </a:lnTo>
                  <a:lnTo>
                    <a:pt x="54" y="116"/>
                  </a:lnTo>
                  <a:lnTo>
                    <a:pt x="32" y="152"/>
                  </a:lnTo>
                  <a:lnTo>
                    <a:pt x="15" y="193"/>
                  </a:lnTo>
                  <a:lnTo>
                    <a:pt x="4" y="236"/>
                  </a:lnTo>
                  <a:lnTo>
                    <a:pt x="0" y="281"/>
                  </a:lnTo>
                  <a:lnTo>
                    <a:pt x="4" y="328"/>
                  </a:lnTo>
                  <a:lnTo>
                    <a:pt x="15" y="371"/>
                  </a:lnTo>
                  <a:lnTo>
                    <a:pt x="32" y="411"/>
                  </a:lnTo>
                  <a:lnTo>
                    <a:pt x="54" y="448"/>
                  </a:lnTo>
                  <a:lnTo>
                    <a:pt x="82" y="480"/>
                  </a:lnTo>
                  <a:lnTo>
                    <a:pt x="116" y="508"/>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2</a:t>
              </a:r>
            </a:p>
          </p:txBody>
        </p:sp>
        <p:sp>
          <p:nvSpPr>
            <p:cNvPr id="51216" name="Rectangle 206"/>
            <p:cNvSpPr>
              <a:spLocks noChangeArrowheads="1"/>
            </p:cNvSpPr>
            <p:nvPr/>
          </p:nvSpPr>
          <p:spPr bwMode="auto">
            <a:xfrm>
              <a:off x="9486082" y="2815752"/>
              <a:ext cx="125" cy="56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1217" name="Rectangle 220"/>
            <p:cNvSpPr>
              <a:spLocks noChangeArrowheads="1"/>
            </p:cNvSpPr>
            <p:nvPr/>
          </p:nvSpPr>
          <p:spPr bwMode="auto">
            <a:xfrm>
              <a:off x="9509894" y="2934814"/>
              <a:ext cx="125" cy="56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1218" name="Rectangle 260"/>
            <p:cNvSpPr>
              <a:spLocks noChangeArrowheads="1"/>
            </p:cNvSpPr>
            <p:nvPr/>
          </p:nvSpPr>
          <p:spPr bwMode="auto">
            <a:xfrm>
              <a:off x="9197157" y="5949479"/>
              <a:ext cx="125" cy="56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1219" name="Freeform 261"/>
            <p:cNvSpPr>
              <a:spLocks/>
            </p:cNvSpPr>
            <p:nvPr/>
          </p:nvSpPr>
          <p:spPr bwMode="auto">
            <a:xfrm>
              <a:off x="8687569" y="5303366"/>
              <a:ext cx="993775" cy="992187"/>
            </a:xfrm>
            <a:custGeom>
              <a:avLst/>
              <a:gdLst>
                <a:gd name="T0" fmla="*/ 2147483646 w 626"/>
                <a:gd name="T1" fmla="*/ 2147483646 h 625"/>
                <a:gd name="T2" fmla="*/ 2147483646 w 626"/>
                <a:gd name="T3" fmla="*/ 2147483646 h 625"/>
                <a:gd name="T4" fmla="*/ 2147483646 w 626"/>
                <a:gd name="T5" fmla="*/ 2147483646 h 625"/>
                <a:gd name="T6" fmla="*/ 2147483646 w 626"/>
                <a:gd name="T7" fmla="*/ 2147483646 h 625"/>
                <a:gd name="T8" fmla="*/ 2147483646 w 626"/>
                <a:gd name="T9" fmla="*/ 2147483646 h 625"/>
                <a:gd name="T10" fmla="*/ 2147483646 w 626"/>
                <a:gd name="T11" fmla="*/ 2147483646 h 625"/>
                <a:gd name="T12" fmla="*/ 2147483646 w 626"/>
                <a:gd name="T13" fmla="*/ 2147483646 h 625"/>
                <a:gd name="T14" fmla="*/ 2147483646 w 626"/>
                <a:gd name="T15" fmla="*/ 2147483646 h 625"/>
                <a:gd name="T16" fmla="*/ 2147483646 w 626"/>
                <a:gd name="T17" fmla="*/ 2147483646 h 625"/>
                <a:gd name="T18" fmla="*/ 2147483646 w 626"/>
                <a:gd name="T19" fmla="*/ 2147483646 h 625"/>
                <a:gd name="T20" fmla="*/ 2147483646 w 626"/>
                <a:gd name="T21" fmla="*/ 2147483646 h 625"/>
                <a:gd name="T22" fmla="*/ 2147483646 w 626"/>
                <a:gd name="T23" fmla="*/ 2147483646 h 625"/>
                <a:gd name="T24" fmla="*/ 2147483646 w 626"/>
                <a:gd name="T25" fmla="*/ 2147483646 h 625"/>
                <a:gd name="T26" fmla="*/ 2147483646 w 626"/>
                <a:gd name="T27" fmla="*/ 2147483646 h 625"/>
                <a:gd name="T28" fmla="*/ 2147483646 w 626"/>
                <a:gd name="T29" fmla="*/ 2147483646 h 625"/>
                <a:gd name="T30" fmla="*/ 2147483646 w 626"/>
                <a:gd name="T31" fmla="*/ 2147483646 h 625"/>
                <a:gd name="T32" fmla="*/ 2147483646 w 626"/>
                <a:gd name="T33" fmla="*/ 2147483646 h 625"/>
                <a:gd name="T34" fmla="*/ 2147483646 w 626"/>
                <a:gd name="T35" fmla="*/ 2147483646 h 625"/>
                <a:gd name="T36" fmla="*/ 2147483646 w 626"/>
                <a:gd name="T37" fmla="*/ 2147483646 h 625"/>
                <a:gd name="T38" fmla="*/ 2147483646 w 626"/>
                <a:gd name="T39" fmla="*/ 2147483646 h 625"/>
                <a:gd name="T40" fmla="*/ 2147483646 w 626"/>
                <a:gd name="T41" fmla="*/ 0 h 625"/>
                <a:gd name="T42" fmla="*/ 2147483646 w 626"/>
                <a:gd name="T43" fmla="*/ 2147483646 h 625"/>
                <a:gd name="T44" fmla="*/ 2147483646 w 626"/>
                <a:gd name="T45" fmla="*/ 2147483646 h 625"/>
                <a:gd name="T46" fmla="*/ 2147483646 w 626"/>
                <a:gd name="T47" fmla="*/ 2147483646 h 625"/>
                <a:gd name="T48" fmla="*/ 2147483646 w 626"/>
                <a:gd name="T49" fmla="*/ 2147483646 h 625"/>
                <a:gd name="T50" fmla="*/ 2147483646 w 626"/>
                <a:gd name="T51" fmla="*/ 2147483646 h 625"/>
                <a:gd name="T52" fmla="*/ 2147483646 w 626"/>
                <a:gd name="T53" fmla="*/ 2147483646 h 625"/>
                <a:gd name="T54" fmla="*/ 2147483646 w 626"/>
                <a:gd name="T55" fmla="*/ 2147483646 h 625"/>
                <a:gd name="T56" fmla="*/ 2147483646 w 626"/>
                <a:gd name="T57" fmla="*/ 2147483646 h 625"/>
                <a:gd name="T58" fmla="*/ 2147483646 w 626"/>
                <a:gd name="T59" fmla="*/ 2147483646 h 625"/>
                <a:gd name="T60" fmla="*/ 0 w 626"/>
                <a:gd name="T61" fmla="*/ 2147483646 h 625"/>
                <a:gd name="T62" fmla="*/ 2147483646 w 626"/>
                <a:gd name="T63" fmla="*/ 2147483646 h 625"/>
                <a:gd name="T64" fmla="*/ 2147483646 w 626"/>
                <a:gd name="T65" fmla="*/ 2147483646 h 625"/>
                <a:gd name="T66" fmla="*/ 2147483646 w 626"/>
                <a:gd name="T67" fmla="*/ 2147483646 h 625"/>
                <a:gd name="T68" fmla="*/ 2147483646 w 626"/>
                <a:gd name="T69" fmla="*/ 2147483646 h 625"/>
                <a:gd name="T70" fmla="*/ 2147483646 w 626"/>
                <a:gd name="T71" fmla="*/ 2147483646 h 625"/>
                <a:gd name="T72" fmla="*/ 2147483646 w 626"/>
                <a:gd name="T73" fmla="*/ 2147483646 h 625"/>
                <a:gd name="T74" fmla="*/ 2147483646 w 626"/>
                <a:gd name="T75" fmla="*/ 2147483646 h 625"/>
                <a:gd name="T76" fmla="*/ 2147483646 w 626"/>
                <a:gd name="T77" fmla="*/ 2147483646 h 625"/>
                <a:gd name="T78" fmla="*/ 2147483646 w 626"/>
                <a:gd name="T79" fmla="*/ 2147483646 h 625"/>
                <a:gd name="T80" fmla="*/ 2147483646 w 626"/>
                <a:gd name="T81" fmla="*/ 2147483646 h 625"/>
                <a:gd name="T82" fmla="*/ 2147483646 w 626"/>
                <a:gd name="T83" fmla="*/ 2147483646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6"/>
                <a:gd name="T127" fmla="*/ 0 h 625"/>
                <a:gd name="T128" fmla="*/ 626 w 62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6" h="625">
                  <a:moveTo>
                    <a:pt x="313" y="625"/>
                  </a:moveTo>
                  <a:lnTo>
                    <a:pt x="364" y="621"/>
                  </a:lnTo>
                  <a:lnTo>
                    <a:pt x="413" y="610"/>
                  </a:lnTo>
                  <a:lnTo>
                    <a:pt x="458" y="591"/>
                  </a:lnTo>
                  <a:lnTo>
                    <a:pt x="497" y="565"/>
                  </a:lnTo>
                  <a:lnTo>
                    <a:pt x="535" y="535"/>
                  </a:lnTo>
                  <a:lnTo>
                    <a:pt x="565" y="497"/>
                  </a:lnTo>
                  <a:lnTo>
                    <a:pt x="591" y="456"/>
                  </a:lnTo>
                  <a:lnTo>
                    <a:pt x="610" y="411"/>
                  </a:lnTo>
                  <a:lnTo>
                    <a:pt x="621" y="364"/>
                  </a:lnTo>
                  <a:lnTo>
                    <a:pt x="626" y="313"/>
                  </a:lnTo>
                  <a:lnTo>
                    <a:pt x="621" y="263"/>
                  </a:lnTo>
                  <a:lnTo>
                    <a:pt x="610" y="214"/>
                  </a:lnTo>
                  <a:lnTo>
                    <a:pt x="591" y="169"/>
                  </a:lnTo>
                  <a:lnTo>
                    <a:pt x="565" y="128"/>
                  </a:lnTo>
                  <a:lnTo>
                    <a:pt x="535" y="92"/>
                  </a:lnTo>
                  <a:lnTo>
                    <a:pt x="497" y="60"/>
                  </a:lnTo>
                  <a:lnTo>
                    <a:pt x="458" y="36"/>
                  </a:lnTo>
                  <a:lnTo>
                    <a:pt x="413" y="17"/>
                  </a:lnTo>
                  <a:lnTo>
                    <a:pt x="364" y="4"/>
                  </a:lnTo>
                  <a:lnTo>
                    <a:pt x="313" y="0"/>
                  </a:lnTo>
                  <a:lnTo>
                    <a:pt x="263" y="4"/>
                  </a:lnTo>
                  <a:lnTo>
                    <a:pt x="214" y="17"/>
                  </a:lnTo>
                  <a:lnTo>
                    <a:pt x="169" y="36"/>
                  </a:lnTo>
                  <a:lnTo>
                    <a:pt x="130" y="60"/>
                  </a:lnTo>
                  <a:lnTo>
                    <a:pt x="92" y="92"/>
                  </a:lnTo>
                  <a:lnTo>
                    <a:pt x="60" y="128"/>
                  </a:lnTo>
                  <a:lnTo>
                    <a:pt x="36" y="169"/>
                  </a:lnTo>
                  <a:lnTo>
                    <a:pt x="17" y="214"/>
                  </a:lnTo>
                  <a:lnTo>
                    <a:pt x="6" y="263"/>
                  </a:lnTo>
                  <a:lnTo>
                    <a:pt x="0" y="313"/>
                  </a:lnTo>
                  <a:lnTo>
                    <a:pt x="6" y="364"/>
                  </a:lnTo>
                  <a:lnTo>
                    <a:pt x="17" y="411"/>
                  </a:lnTo>
                  <a:lnTo>
                    <a:pt x="36" y="456"/>
                  </a:lnTo>
                  <a:lnTo>
                    <a:pt x="60" y="497"/>
                  </a:lnTo>
                  <a:lnTo>
                    <a:pt x="92" y="535"/>
                  </a:lnTo>
                  <a:lnTo>
                    <a:pt x="130" y="565"/>
                  </a:lnTo>
                  <a:lnTo>
                    <a:pt x="169" y="591"/>
                  </a:lnTo>
                  <a:lnTo>
                    <a:pt x="214" y="610"/>
                  </a:lnTo>
                  <a:lnTo>
                    <a:pt x="263" y="621"/>
                  </a:lnTo>
                  <a:lnTo>
                    <a:pt x="313" y="625"/>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4</a:t>
              </a:r>
            </a:p>
          </p:txBody>
        </p:sp>
        <p:sp>
          <p:nvSpPr>
            <p:cNvPr id="51220" name="Line 262"/>
            <p:cNvSpPr>
              <a:spLocks noChangeShapeType="1"/>
            </p:cNvSpPr>
            <p:nvPr/>
          </p:nvSpPr>
          <p:spPr bwMode="auto">
            <a:xfrm>
              <a:off x="13350057" y="1985491"/>
              <a:ext cx="1588" cy="55562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21" name="Line 263"/>
            <p:cNvSpPr>
              <a:spLocks noChangeShapeType="1"/>
            </p:cNvSpPr>
            <p:nvPr/>
          </p:nvSpPr>
          <p:spPr bwMode="auto">
            <a:xfrm flipH="1">
              <a:off x="9673407" y="1693391"/>
              <a:ext cx="3257550" cy="11874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22" name="Line 264"/>
            <p:cNvSpPr>
              <a:spLocks noChangeShapeType="1"/>
            </p:cNvSpPr>
            <p:nvPr/>
          </p:nvSpPr>
          <p:spPr bwMode="auto">
            <a:xfrm flipH="1">
              <a:off x="11499032" y="1842616"/>
              <a:ext cx="1520825" cy="7651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23" name="Line 265"/>
            <p:cNvSpPr>
              <a:spLocks noChangeShapeType="1"/>
            </p:cNvSpPr>
            <p:nvPr/>
          </p:nvSpPr>
          <p:spPr bwMode="auto">
            <a:xfrm flipH="1">
              <a:off x="12591232" y="1945803"/>
              <a:ext cx="574675" cy="6858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24" name="Freeform 266"/>
            <p:cNvSpPr>
              <a:spLocks/>
            </p:cNvSpPr>
            <p:nvPr/>
          </p:nvSpPr>
          <p:spPr bwMode="auto">
            <a:xfrm>
              <a:off x="12903969" y="2580803"/>
              <a:ext cx="892175" cy="892175"/>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9</a:t>
              </a:r>
            </a:p>
          </p:txBody>
        </p:sp>
        <p:sp>
          <p:nvSpPr>
            <p:cNvPr id="51225" name="Line 267"/>
            <p:cNvSpPr>
              <a:spLocks noChangeShapeType="1"/>
            </p:cNvSpPr>
            <p:nvPr/>
          </p:nvSpPr>
          <p:spPr bwMode="auto">
            <a:xfrm>
              <a:off x="11267257" y="3472978"/>
              <a:ext cx="1588" cy="5746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26" name="Line 268"/>
            <p:cNvSpPr>
              <a:spLocks noChangeShapeType="1"/>
            </p:cNvSpPr>
            <p:nvPr/>
          </p:nvSpPr>
          <p:spPr bwMode="auto">
            <a:xfrm>
              <a:off x="9184457" y="3438053"/>
              <a:ext cx="1588" cy="6096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27" name="Freeform 269"/>
            <p:cNvSpPr>
              <a:spLocks/>
            </p:cNvSpPr>
            <p:nvPr/>
          </p:nvSpPr>
          <p:spPr bwMode="auto">
            <a:xfrm>
              <a:off x="9160644" y="5247803"/>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28" name="Line 270"/>
            <p:cNvSpPr>
              <a:spLocks noChangeShapeType="1"/>
            </p:cNvSpPr>
            <p:nvPr/>
          </p:nvSpPr>
          <p:spPr bwMode="auto">
            <a:xfrm>
              <a:off x="9184457" y="4962053"/>
              <a:ext cx="1588" cy="2936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29" name="Freeform 271"/>
            <p:cNvSpPr>
              <a:spLocks/>
            </p:cNvSpPr>
            <p:nvPr/>
          </p:nvSpPr>
          <p:spPr bwMode="auto">
            <a:xfrm>
              <a:off x="12903969" y="1091728"/>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2" y="83"/>
                  </a:lnTo>
                  <a:lnTo>
                    <a:pt x="54" y="116"/>
                  </a:lnTo>
                  <a:lnTo>
                    <a:pt x="32" y="154"/>
                  </a:lnTo>
                  <a:lnTo>
                    <a:pt x="15" y="193"/>
                  </a:lnTo>
                  <a:lnTo>
                    <a:pt x="4" y="236"/>
                  </a:lnTo>
                  <a:lnTo>
                    <a:pt x="0" y="281"/>
                  </a:lnTo>
                  <a:lnTo>
                    <a:pt x="4" y="328"/>
                  </a:lnTo>
                  <a:lnTo>
                    <a:pt x="15" y="371"/>
                  </a:lnTo>
                  <a:lnTo>
                    <a:pt x="32" y="411"/>
                  </a:lnTo>
                  <a:lnTo>
                    <a:pt x="54" y="448"/>
                  </a:lnTo>
                  <a:lnTo>
                    <a:pt x="82" y="482"/>
                  </a:lnTo>
                  <a:lnTo>
                    <a:pt x="114" y="510"/>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1</a:t>
              </a:r>
            </a:p>
          </p:txBody>
        </p:sp>
        <p:sp>
          <p:nvSpPr>
            <p:cNvPr id="51230" name="Rectangle 296"/>
            <p:cNvSpPr>
              <a:spLocks noChangeArrowheads="1"/>
            </p:cNvSpPr>
            <p:nvPr/>
          </p:nvSpPr>
          <p:spPr bwMode="auto">
            <a:xfrm>
              <a:off x="13691371" y="1467966"/>
              <a:ext cx="125" cy="56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1231" name="Freeform 389"/>
            <p:cNvSpPr>
              <a:spLocks/>
            </p:cNvSpPr>
            <p:nvPr/>
          </p:nvSpPr>
          <p:spPr bwMode="auto">
            <a:xfrm>
              <a:off x="10695757" y="1037753"/>
              <a:ext cx="1116013" cy="1114425"/>
            </a:xfrm>
            <a:custGeom>
              <a:avLst/>
              <a:gdLst>
                <a:gd name="T0" fmla="*/ 2147483646 w 703"/>
                <a:gd name="T1" fmla="*/ 2147483646 h 702"/>
                <a:gd name="T2" fmla="*/ 2147483646 w 703"/>
                <a:gd name="T3" fmla="*/ 2147483646 h 702"/>
                <a:gd name="T4" fmla="*/ 2147483646 w 703"/>
                <a:gd name="T5" fmla="*/ 2147483646 h 702"/>
                <a:gd name="T6" fmla="*/ 2147483646 w 703"/>
                <a:gd name="T7" fmla="*/ 2147483646 h 702"/>
                <a:gd name="T8" fmla="*/ 2147483646 w 703"/>
                <a:gd name="T9" fmla="*/ 2147483646 h 702"/>
                <a:gd name="T10" fmla="*/ 2147483646 w 703"/>
                <a:gd name="T11" fmla="*/ 2147483646 h 702"/>
                <a:gd name="T12" fmla="*/ 2147483646 w 703"/>
                <a:gd name="T13" fmla="*/ 2147483646 h 702"/>
                <a:gd name="T14" fmla="*/ 2147483646 w 703"/>
                <a:gd name="T15" fmla="*/ 2147483646 h 702"/>
                <a:gd name="T16" fmla="*/ 2147483646 w 703"/>
                <a:gd name="T17" fmla="*/ 2147483646 h 702"/>
                <a:gd name="T18" fmla="*/ 2147483646 w 703"/>
                <a:gd name="T19" fmla="*/ 2147483646 h 702"/>
                <a:gd name="T20" fmla="*/ 2147483646 w 703"/>
                <a:gd name="T21" fmla="*/ 2147483646 h 702"/>
                <a:gd name="T22" fmla="*/ 2147483646 w 703"/>
                <a:gd name="T23" fmla="*/ 2147483646 h 702"/>
                <a:gd name="T24" fmla="*/ 2147483646 w 703"/>
                <a:gd name="T25" fmla="*/ 2147483646 h 702"/>
                <a:gd name="T26" fmla="*/ 2147483646 w 703"/>
                <a:gd name="T27" fmla="*/ 2147483646 h 702"/>
                <a:gd name="T28" fmla="*/ 2147483646 w 703"/>
                <a:gd name="T29" fmla="*/ 2147483646 h 702"/>
                <a:gd name="T30" fmla="*/ 2147483646 w 703"/>
                <a:gd name="T31" fmla="*/ 2147483646 h 702"/>
                <a:gd name="T32" fmla="*/ 2147483646 w 703"/>
                <a:gd name="T33" fmla="*/ 2147483646 h 702"/>
                <a:gd name="T34" fmla="*/ 2147483646 w 703"/>
                <a:gd name="T35" fmla="*/ 2147483646 h 702"/>
                <a:gd name="T36" fmla="*/ 2147483646 w 703"/>
                <a:gd name="T37" fmla="*/ 2147483646 h 702"/>
                <a:gd name="T38" fmla="*/ 2147483646 w 703"/>
                <a:gd name="T39" fmla="*/ 2147483646 h 702"/>
                <a:gd name="T40" fmla="*/ 2147483646 w 703"/>
                <a:gd name="T41" fmla="*/ 0 h 702"/>
                <a:gd name="T42" fmla="*/ 2147483646 w 703"/>
                <a:gd name="T43" fmla="*/ 2147483646 h 702"/>
                <a:gd name="T44" fmla="*/ 2147483646 w 703"/>
                <a:gd name="T45" fmla="*/ 2147483646 h 702"/>
                <a:gd name="T46" fmla="*/ 2147483646 w 703"/>
                <a:gd name="T47" fmla="*/ 2147483646 h 702"/>
                <a:gd name="T48" fmla="*/ 2147483646 w 703"/>
                <a:gd name="T49" fmla="*/ 2147483646 h 702"/>
                <a:gd name="T50" fmla="*/ 2147483646 w 703"/>
                <a:gd name="T51" fmla="*/ 2147483646 h 702"/>
                <a:gd name="T52" fmla="*/ 2147483646 w 703"/>
                <a:gd name="T53" fmla="*/ 2147483646 h 702"/>
                <a:gd name="T54" fmla="*/ 2147483646 w 703"/>
                <a:gd name="T55" fmla="*/ 2147483646 h 702"/>
                <a:gd name="T56" fmla="*/ 2147483646 w 703"/>
                <a:gd name="T57" fmla="*/ 2147483646 h 702"/>
                <a:gd name="T58" fmla="*/ 2147483646 w 703"/>
                <a:gd name="T59" fmla="*/ 2147483646 h 702"/>
                <a:gd name="T60" fmla="*/ 0 w 703"/>
                <a:gd name="T61" fmla="*/ 2147483646 h 702"/>
                <a:gd name="T62" fmla="*/ 2147483646 w 703"/>
                <a:gd name="T63" fmla="*/ 2147483646 h 702"/>
                <a:gd name="T64" fmla="*/ 2147483646 w 703"/>
                <a:gd name="T65" fmla="*/ 2147483646 h 702"/>
                <a:gd name="T66" fmla="*/ 2147483646 w 703"/>
                <a:gd name="T67" fmla="*/ 2147483646 h 702"/>
                <a:gd name="T68" fmla="*/ 2147483646 w 703"/>
                <a:gd name="T69" fmla="*/ 2147483646 h 702"/>
                <a:gd name="T70" fmla="*/ 2147483646 w 703"/>
                <a:gd name="T71" fmla="*/ 2147483646 h 702"/>
                <a:gd name="T72" fmla="*/ 2147483646 w 703"/>
                <a:gd name="T73" fmla="*/ 2147483646 h 702"/>
                <a:gd name="T74" fmla="*/ 2147483646 w 703"/>
                <a:gd name="T75" fmla="*/ 2147483646 h 702"/>
                <a:gd name="T76" fmla="*/ 2147483646 w 703"/>
                <a:gd name="T77" fmla="*/ 2147483646 h 702"/>
                <a:gd name="T78" fmla="*/ 2147483646 w 703"/>
                <a:gd name="T79" fmla="*/ 2147483646 h 702"/>
                <a:gd name="T80" fmla="*/ 2147483646 w 703"/>
                <a:gd name="T81" fmla="*/ 2147483646 h 702"/>
                <a:gd name="T82" fmla="*/ 2147483646 w 703"/>
                <a:gd name="T83" fmla="*/ 2147483646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3"/>
                <a:gd name="T127" fmla="*/ 0 h 702"/>
                <a:gd name="T128" fmla="*/ 703 w 703"/>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3" h="702">
                  <a:moveTo>
                    <a:pt x="351" y="702"/>
                  </a:moveTo>
                  <a:lnTo>
                    <a:pt x="409" y="698"/>
                  </a:lnTo>
                  <a:lnTo>
                    <a:pt x="463" y="685"/>
                  </a:lnTo>
                  <a:lnTo>
                    <a:pt x="514" y="662"/>
                  </a:lnTo>
                  <a:lnTo>
                    <a:pt x="559" y="634"/>
                  </a:lnTo>
                  <a:lnTo>
                    <a:pt x="600" y="600"/>
                  </a:lnTo>
                  <a:lnTo>
                    <a:pt x="636" y="559"/>
                  </a:lnTo>
                  <a:lnTo>
                    <a:pt x="664" y="512"/>
                  </a:lnTo>
                  <a:lnTo>
                    <a:pt x="684" y="462"/>
                  </a:lnTo>
                  <a:lnTo>
                    <a:pt x="697" y="409"/>
                  </a:lnTo>
                  <a:lnTo>
                    <a:pt x="703" y="351"/>
                  </a:lnTo>
                  <a:lnTo>
                    <a:pt x="697" y="295"/>
                  </a:lnTo>
                  <a:lnTo>
                    <a:pt x="684" y="240"/>
                  </a:lnTo>
                  <a:lnTo>
                    <a:pt x="664" y="190"/>
                  </a:lnTo>
                  <a:lnTo>
                    <a:pt x="636" y="145"/>
                  </a:lnTo>
                  <a:lnTo>
                    <a:pt x="600" y="104"/>
                  </a:lnTo>
                  <a:lnTo>
                    <a:pt x="559" y="68"/>
                  </a:lnTo>
                  <a:lnTo>
                    <a:pt x="514" y="40"/>
                  </a:lnTo>
                  <a:lnTo>
                    <a:pt x="463" y="19"/>
                  </a:lnTo>
                  <a:lnTo>
                    <a:pt x="409" y="6"/>
                  </a:lnTo>
                  <a:lnTo>
                    <a:pt x="353" y="0"/>
                  </a:lnTo>
                  <a:lnTo>
                    <a:pt x="295" y="6"/>
                  </a:lnTo>
                  <a:lnTo>
                    <a:pt x="240" y="19"/>
                  </a:lnTo>
                  <a:lnTo>
                    <a:pt x="192" y="40"/>
                  </a:lnTo>
                  <a:lnTo>
                    <a:pt x="145" y="68"/>
                  </a:lnTo>
                  <a:lnTo>
                    <a:pt x="103" y="104"/>
                  </a:lnTo>
                  <a:lnTo>
                    <a:pt x="70" y="145"/>
                  </a:lnTo>
                  <a:lnTo>
                    <a:pt x="40" y="190"/>
                  </a:lnTo>
                  <a:lnTo>
                    <a:pt x="19" y="240"/>
                  </a:lnTo>
                  <a:lnTo>
                    <a:pt x="6" y="295"/>
                  </a:lnTo>
                  <a:lnTo>
                    <a:pt x="0" y="351"/>
                  </a:lnTo>
                  <a:lnTo>
                    <a:pt x="6" y="409"/>
                  </a:lnTo>
                  <a:lnTo>
                    <a:pt x="19" y="462"/>
                  </a:lnTo>
                  <a:lnTo>
                    <a:pt x="40" y="512"/>
                  </a:lnTo>
                  <a:lnTo>
                    <a:pt x="70" y="559"/>
                  </a:lnTo>
                  <a:lnTo>
                    <a:pt x="103" y="600"/>
                  </a:lnTo>
                  <a:lnTo>
                    <a:pt x="145" y="634"/>
                  </a:lnTo>
                  <a:lnTo>
                    <a:pt x="192" y="662"/>
                  </a:lnTo>
                  <a:lnTo>
                    <a:pt x="240" y="685"/>
                  </a:lnTo>
                  <a:lnTo>
                    <a:pt x="295" y="698"/>
                  </a:lnTo>
                  <a:lnTo>
                    <a:pt x="353" y="70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0</a:t>
              </a:r>
            </a:p>
          </p:txBody>
        </p:sp>
        <p:sp>
          <p:nvSpPr>
            <p:cNvPr id="51232" name="Line 390"/>
            <p:cNvSpPr>
              <a:spLocks noChangeShapeType="1"/>
            </p:cNvSpPr>
            <p:nvPr/>
          </p:nvSpPr>
          <p:spPr bwMode="auto">
            <a:xfrm>
              <a:off x="11800657" y="1537816"/>
              <a:ext cx="1063625"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33" name="Rectangle 498"/>
            <p:cNvSpPr>
              <a:spLocks noChangeArrowheads="1"/>
            </p:cNvSpPr>
            <p:nvPr/>
          </p:nvSpPr>
          <p:spPr bwMode="auto">
            <a:xfrm>
              <a:off x="9560694" y="2271243"/>
              <a:ext cx="125" cy="56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1234" name="Line 568"/>
            <p:cNvSpPr>
              <a:spLocks noChangeShapeType="1"/>
            </p:cNvSpPr>
            <p:nvPr/>
          </p:nvSpPr>
          <p:spPr bwMode="auto">
            <a:xfrm>
              <a:off x="9489256" y="3330104"/>
              <a:ext cx="627063" cy="7175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35" name="Freeform 569"/>
            <p:cNvSpPr>
              <a:spLocks/>
            </p:cNvSpPr>
            <p:nvPr/>
          </p:nvSpPr>
          <p:spPr bwMode="auto">
            <a:xfrm>
              <a:off x="9679756" y="771054"/>
              <a:ext cx="4340225" cy="5029200"/>
            </a:xfrm>
            <a:custGeom>
              <a:avLst/>
              <a:gdLst>
                <a:gd name="T0" fmla="*/ 0 w 2734"/>
                <a:gd name="T1" fmla="*/ 2147483646 h 3168"/>
                <a:gd name="T2" fmla="*/ 2147483646 w 2734"/>
                <a:gd name="T3" fmla="*/ 2147483646 h 3168"/>
                <a:gd name="T4" fmla="*/ 2147483646 w 2734"/>
                <a:gd name="T5" fmla="*/ 0 h 3168"/>
                <a:gd name="T6" fmla="*/ 2147483646 w 2734"/>
                <a:gd name="T7" fmla="*/ 0 h 3168"/>
                <a:gd name="T8" fmla="*/ 2147483646 w 2734"/>
                <a:gd name="T9" fmla="*/ 2147483646 h 3168"/>
                <a:gd name="T10" fmla="*/ 0 60000 65536"/>
                <a:gd name="T11" fmla="*/ 0 60000 65536"/>
                <a:gd name="T12" fmla="*/ 0 60000 65536"/>
                <a:gd name="T13" fmla="*/ 0 60000 65536"/>
                <a:gd name="T14" fmla="*/ 0 60000 65536"/>
                <a:gd name="T15" fmla="*/ 0 w 2734"/>
                <a:gd name="T16" fmla="*/ 0 h 3168"/>
                <a:gd name="T17" fmla="*/ 2734 w 2734"/>
                <a:gd name="T18" fmla="*/ 3168 h 3168"/>
              </a:gdLst>
              <a:ahLst/>
              <a:cxnLst>
                <a:cxn ang="T10">
                  <a:pos x="T0" y="T1"/>
                </a:cxn>
                <a:cxn ang="T11">
                  <a:pos x="T2" y="T3"/>
                </a:cxn>
                <a:cxn ang="T12">
                  <a:pos x="T4" y="T5"/>
                </a:cxn>
                <a:cxn ang="T13">
                  <a:pos x="T6" y="T7"/>
                </a:cxn>
                <a:cxn ang="T14">
                  <a:pos x="T8" y="T9"/>
                </a:cxn>
              </a:cxnLst>
              <a:rect l="T15" t="T16" r="T17" b="T18"/>
              <a:pathLst>
                <a:path w="2734" h="3168">
                  <a:moveTo>
                    <a:pt x="0" y="3167"/>
                  </a:moveTo>
                  <a:lnTo>
                    <a:pt x="2734" y="3168"/>
                  </a:lnTo>
                  <a:lnTo>
                    <a:pt x="2734" y="0"/>
                  </a:lnTo>
                  <a:lnTo>
                    <a:pt x="1000" y="0"/>
                  </a:lnTo>
                  <a:lnTo>
                    <a:pt x="1000" y="15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1236" name="Line 570"/>
            <p:cNvSpPr>
              <a:spLocks noChangeShapeType="1"/>
            </p:cNvSpPr>
            <p:nvPr/>
          </p:nvSpPr>
          <p:spPr bwMode="auto">
            <a:xfrm>
              <a:off x="10225856" y="4962054"/>
              <a:ext cx="1588" cy="7905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37" name="Line 571"/>
            <p:cNvSpPr>
              <a:spLocks noChangeShapeType="1"/>
            </p:cNvSpPr>
            <p:nvPr/>
          </p:nvSpPr>
          <p:spPr bwMode="auto">
            <a:xfrm>
              <a:off x="11267256" y="4962054"/>
              <a:ext cx="1588" cy="7905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38" name="Freeform 572"/>
            <p:cNvSpPr>
              <a:spLocks/>
            </p:cNvSpPr>
            <p:nvPr/>
          </p:nvSpPr>
          <p:spPr bwMode="auto">
            <a:xfrm>
              <a:off x="12846819" y="1514004"/>
              <a:ext cx="50800" cy="50800"/>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39" name="Freeform 573"/>
            <p:cNvSpPr>
              <a:spLocks/>
            </p:cNvSpPr>
            <p:nvPr/>
          </p:nvSpPr>
          <p:spPr bwMode="auto">
            <a:xfrm>
              <a:off x="13326244" y="2526829"/>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40" name="Freeform 574"/>
            <p:cNvSpPr>
              <a:spLocks/>
            </p:cNvSpPr>
            <p:nvPr/>
          </p:nvSpPr>
          <p:spPr bwMode="auto">
            <a:xfrm>
              <a:off x="12567419" y="2604617"/>
              <a:ext cx="50800" cy="52388"/>
            </a:xfrm>
            <a:custGeom>
              <a:avLst/>
              <a:gdLst>
                <a:gd name="T0" fmla="*/ 2147483646 w 32"/>
                <a:gd name="T1" fmla="*/ 2147483646 h 33"/>
                <a:gd name="T2" fmla="*/ 2147483646 w 32"/>
                <a:gd name="T3" fmla="*/ 0 h 33"/>
                <a:gd name="T4" fmla="*/ 0 w 32"/>
                <a:gd name="T5" fmla="*/ 2147483646 h 33"/>
                <a:gd name="T6" fmla="*/ 2147483646 w 32"/>
                <a:gd name="T7" fmla="*/ 2147483646 h 33"/>
                <a:gd name="T8" fmla="*/ 2147483646 w 32"/>
                <a:gd name="T9" fmla="*/ 2147483646 h 33"/>
                <a:gd name="T10" fmla="*/ 2147483646 w 32"/>
                <a:gd name="T11" fmla="*/ 2147483646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32" y="18"/>
                  </a:moveTo>
                  <a:lnTo>
                    <a:pt x="9" y="0"/>
                  </a:lnTo>
                  <a:lnTo>
                    <a:pt x="0" y="33"/>
                  </a:lnTo>
                  <a:lnTo>
                    <a:pt x="32" y="20"/>
                  </a:lnTo>
                  <a:lnTo>
                    <a:pt x="3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41" name="Freeform 575"/>
            <p:cNvSpPr>
              <a:spLocks/>
            </p:cNvSpPr>
            <p:nvPr/>
          </p:nvSpPr>
          <p:spPr bwMode="auto">
            <a:xfrm>
              <a:off x="11467281" y="2577629"/>
              <a:ext cx="55563" cy="44450"/>
            </a:xfrm>
            <a:custGeom>
              <a:avLst/>
              <a:gdLst>
                <a:gd name="T0" fmla="*/ 2147483646 w 35"/>
                <a:gd name="T1" fmla="*/ 2147483646 h 28"/>
                <a:gd name="T2" fmla="*/ 2147483646 w 35"/>
                <a:gd name="T3" fmla="*/ 0 h 28"/>
                <a:gd name="T4" fmla="*/ 0 w 35"/>
                <a:gd name="T5" fmla="*/ 2147483646 h 28"/>
                <a:gd name="T6" fmla="*/ 2147483646 w 35"/>
                <a:gd name="T7" fmla="*/ 2147483646 h 28"/>
                <a:gd name="T8" fmla="*/ 2147483646 w 35"/>
                <a:gd name="T9" fmla="*/ 2147483646 h 28"/>
                <a:gd name="T10" fmla="*/ 2147483646 w 35"/>
                <a:gd name="T11" fmla="*/ 2147483646 h 28"/>
                <a:gd name="T12" fmla="*/ 0 60000 65536"/>
                <a:gd name="T13" fmla="*/ 0 60000 65536"/>
                <a:gd name="T14" fmla="*/ 0 60000 65536"/>
                <a:gd name="T15" fmla="*/ 0 60000 65536"/>
                <a:gd name="T16" fmla="*/ 0 60000 65536"/>
                <a:gd name="T17" fmla="*/ 0 60000 65536"/>
                <a:gd name="T18" fmla="*/ 0 w 35"/>
                <a:gd name="T19" fmla="*/ 0 h 28"/>
                <a:gd name="T20" fmla="*/ 35 w 3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5" h="28">
                  <a:moveTo>
                    <a:pt x="33" y="28"/>
                  </a:moveTo>
                  <a:lnTo>
                    <a:pt x="22" y="0"/>
                  </a:lnTo>
                  <a:lnTo>
                    <a:pt x="0" y="28"/>
                  </a:lnTo>
                  <a:lnTo>
                    <a:pt x="35" y="28"/>
                  </a:lnTo>
                  <a:lnTo>
                    <a:pt x="3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42" name="Freeform 576"/>
            <p:cNvSpPr>
              <a:spLocks/>
            </p:cNvSpPr>
            <p:nvPr/>
          </p:nvSpPr>
          <p:spPr bwMode="auto">
            <a:xfrm>
              <a:off x="9633719" y="2853854"/>
              <a:ext cx="57150" cy="47625"/>
            </a:xfrm>
            <a:custGeom>
              <a:avLst/>
              <a:gdLst>
                <a:gd name="T0" fmla="*/ 2147483646 w 36"/>
                <a:gd name="T1" fmla="*/ 2147483646 h 30"/>
                <a:gd name="T2" fmla="*/ 2147483646 w 36"/>
                <a:gd name="T3" fmla="*/ 0 h 30"/>
                <a:gd name="T4" fmla="*/ 0 w 36"/>
                <a:gd name="T5" fmla="*/ 2147483646 h 30"/>
                <a:gd name="T6" fmla="*/ 2147483646 w 36"/>
                <a:gd name="T7" fmla="*/ 2147483646 h 30"/>
                <a:gd name="T8" fmla="*/ 2147483646 w 36"/>
                <a:gd name="T9" fmla="*/ 2147483646 h 30"/>
                <a:gd name="T10" fmla="*/ 2147483646 w 36"/>
                <a:gd name="T11" fmla="*/ 2147483646 h 30"/>
                <a:gd name="T12" fmla="*/ 0 60000 65536"/>
                <a:gd name="T13" fmla="*/ 0 60000 65536"/>
                <a:gd name="T14" fmla="*/ 0 60000 65536"/>
                <a:gd name="T15" fmla="*/ 0 60000 65536"/>
                <a:gd name="T16" fmla="*/ 0 60000 65536"/>
                <a:gd name="T17" fmla="*/ 0 60000 65536"/>
                <a:gd name="T18" fmla="*/ 0 w 36"/>
                <a:gd name="T19" fmla="*/ 0 h 30"/>
                <a:gd name="T20" fmla="*/ 36 w 36"/>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6" h="30">
                  <a:moveTo>
                    <a:pt x="34" y="28"/>
                  </a:moveTo>
                  <a:lnTo>
                    <a:pt x="25" y="0"/>
                  </a:lnTo>
                  <a:lnTo>
                    <a:pt x="0" y="25"/>
                  </a:lnTo>
                  <a:lnTo>
                    <a:pt x="36" y="30"/>
                  </a:lnTo>
                  <a:lnTo>
                    <a:pt x="3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43" name="Rectangle 577"/>
            <p:cNvSpPr>
              <a:spLocks noChangeArrowheads="1"/>
            </p:cNvSpPr>
            <p:nvPr/>
          </p:nvSpPr>
          <p:spPr bwMode="auto">
            <a:xfrm rot="20400000">
              <a:off x="9943429" y="2559274"/>
              <a:ext cx="55267" cy="24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800">
                  <a:solidFill>
                    <a:srgbClr val="000000"/>
                  </a:solidFill>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51244" name="Freeform 663"/>
            <p:cNvSpPr>
              <a:spLocks/>
            </p:cNvSpPr>
            <p:nvPr/>
          </p:nvSpPr>
          <p:spPr bwMode="auto">
            <a:xfrm>
              <a:off x="9160644" y="4012729"/>
              <a:ext cx="47625" cy="49212"/>
            </a:xfrm>
            <a:custGeom>
              <a:avLst/>
              <a:gdLst>
                <a:gd name="T0" fmla="*/ 2147483646 w 30"/>
                <a:gd name="T1" fmla="*/ 0 h 31"/>
                <a:gd name="T2" fmla="*/ 0 w 30"/>
                <a:gd name="T3" fmla="*/ 2147483646 h 31"/>
                <a:gd name="T4" fmla="*/ 2147483646 w 30"/>
                <a:gd name="T5" fmla="*/ 2147483646 h 31"/>
                <a:gd name="T6" fmla="*/ 2147483646 w 30"/>
                <a:gd name="T7" fmla="*/ 2147483646 h 31"/>
                <a:gd name="T8" fmla="*/ 2147483646 w 30"/>
                <a:gd name="T9" fmla="*/ 2147483646 h 31"/>
                <a:gd name="T10" fmla="*/ 2147483646 w 30"/>
                <a:gd name="T11" fmla="*/ 0 h 31"/>
                <a:gd name="T12" fmla="*/ 0 60000 65536"/>
                <a:gd name="T13" fmla="*/ 0 60000 65536"/>
                <a:gd name="T14" fmla="*/ 0 60000 65536"/>
                <a:gd name="T15" fmla="*/ 0 60000 65536"/>
                <a:gd name="T16" fmla="*/ 0 60000 65536"/>
                <a:gd name="T17" fmla="*/ 0 60000 65536"/>
                <a:gd name="T18" fmla="*/ 0 w 30"/>
                <a:gd name="T19" fmla="*/ 0 h 31"/>
                <a:gd name="T20" fmla="*/ 30 w 3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0" h="31">
                  <a:moveTo>
                    <a:pt x="30" y="0"/>
                  </a:moveTo>
                  <a:lnTo>
                    <a:pt x="0" y="1"/>
                  </a:lnTo>
                  <a:lnTo>
                    <a:pt x="15" y="31"/>
                  </a:lnTo>
                  <a:lnTo>
                    <a:pt x="30" y="1"/>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45" name="Freeform 664"/>
            <p:cNvSpPr>
              <a:spLocks/>
            </p:cNvSpPr>
            <p:nvPr/>
          </p:nvSpPr>
          <p:spPr bwMode="auto">
            <a:xfrm>
              <a:off x="10086156" y="4017491"/>
              <a:ext cx="53975" cy="53975"/>
            </a:xfrm>
            <a:custGeom>
              <a:avLst/>
              <a:gdLst>
                <a:gd name="T0" fmla="*/ 2147483646 w 34"/>
                <a:gd name="T1" fmla="*/ 0 h 34"/>
                <a:gd name="T2" fmla="*/ 0 w 34"/>
                <a:gd name="T3" fmla="*/ 2147483646 h 34"/>
                <a:gd name="T4" fmla="*/ 2147483646 w 34"/>
                <a:gd name="T5" fmla="*/ 2147483646 h 34"/>
                <a:gd name="T6" fmla="*/ 2147483646 w 34"/>
                <a:gd name="T7" fmla="*/ 0 h 34"/>
                <a:gd name="T8" fmla="*/ 2147483646 w 34"/>
                <a:gd name="T9" fmla="*/ 0 h 34"/>
                <a:gd name="T10" fmla="*/ 2147483646 w 34"/>
                <a:gd name="T11" fmla="*/ 0 h 34"/>
                <a:gd name="T12" fmla="*/ 0 60000 65536"/>
                <a:gd name="T13" fmla="*/ 0 60000 65536"/>
                <a:gd name="T14" fmla="*/ 0 60000 65536"/>
                <a:gd name="T15" fmla="*/ 0 60000 65536"/>
                <a:gd name="T16" fmla="*/ 0 60000 65536"/>
                <a:gd name="T17" fmla="*/ 0 60000 65536"/>
                <a:gd name="T18" fmla="*/ 0 w 34"/>
                <a:gd name="T19" fmla="*/ 0 h 34"/>
                <a:gd name="T20" fmla="*/ 34 w 34"/>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4" h="34">
                  <a:moveTo>
                    <a:pt x="23" y="0"/>
                  </a:moveTo>
                  <a:lnTo>
                    <a:pt x="0" y="23"/>
                  </a:lnTo>
                  <a:lnTo>
                    <a:pt x="34" y="34"/>
                  </a:lnTo>
                  <a:lnTo>
                    <a:pt x="2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46" name="Freeform 665"/>
            <p:cNvSpPr>
              <a:spLocks/>
            </p:cNvSpPr>
            <p:nvPr/>
          </p:nvSpPr>
          <p:spPr bwMode="auto">
            <a:xfrm>
              <a:off x="11243444" y="4012729"/>
              <a:ext cx="47625" cy="49212"/>
            </a:xfrm>
            <a:custGeom>
              <a:avLst/>
              <a:gdLst>
                <a:gd name="T0" fmla="*/ 2147483646 w 30"/>
                <a:gd name="T1" fmla="*/ 0 h 31"/>
                <a:gd name="T2" fmla="*/ 0 w 30"/>
                <a:gd name="T3" fmla="*/ 2147483646 h 31"/>
                <a:gd name="T4" fmla="*/ 2147483646 w 30"/>
                <a:gd name="T5" fmla="*/ 2147483646 h 31"/>
                <a:gd name="T6" fmla="*/ 2147483646 w 30"/>
                <a:gd name="T7" fmla="*/ 2147483646 h 31"/>
                <a:gd name="T8" fmla="*/ 2147483646 w 30"/>
                <a:gd name="T9" fmla="*/ 2147483646 h 31"/>
                <a:gd name="T10" fmla="*/ 2147483646 w 30"/>
                <a:gd name="T11" fmla="*/ 0 h 31"/>
                <a:gd name="T12" fmla="*/ 0 60000 65536"/>
                <a:gd name="T13" fmla="*/ 0 60000 65536"/>
                <a:gd name="T14" fmla="*/ 0 60000 65536"/>
                <a:gd name="T15" fmla="*/ 0 60000 65536"/>
                <a:gd name="T16" fmla="*/ 0 60000 65536"/>
                <a:gd name="T17" fmla="*/ 0 60000 65536"/>
                <a:gd name="T18" fmla="*/ 0 w 30"/>
                <a:gd name="T19" fmla="*/ 0 h 31"/>
                <a:gd name="T20" fmla="*/ 30 w 3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0" h="31">
                  <a:moveTo>
                    <a:pt x="30" y="0"/>
                  </a:moveTo>
                  <a:lnTo>
                    <a:pt x="0" y="1"/>
                  </a:lnTo>
                  <a:lnTo>
                    <a:pt x="15" y="31"/>
                  </a:lnTo>
                  <a:lnTo>
                    <a:pt x="30" y="1"/>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47" name="Freeform 666"/>
            <p:cNvSpPr>
              <a:spLocks/>
            </p:cNvSpPr>
            <p:nvPr/>
          </p:nvSpPr>
          <p:spPr bwMode="auto">
            <a:xfrm>
              <a:off x="11243444" y="5744691"/>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48" name="Freeform 667"/>
            <p:cNvSpPr>
              <a:spLocks/>
            </p:cNvSpPr>
            <p:nvPr/>
          </p:nvSpPr>
          <p:spPr bwMode="auto">
            <a:xfrm>
              <a:off x="10202044" y="5744691"/>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49" name="Freeform 668"/>
            <p:cNvSpPr>
              <a:spLocks/>
            </p:cNvSpPr>
            <p:nvPr/>
          </p:nvSpPr>
          <p:spPr bwMode="auto">
            <a:xfrm>
              <a:off x="9919469" y="5774854"/>
              <a:ext cx="50800" cy="49212"/>
            </a:xfrm>
            <a:custGeom>
              <a:avLst/>
              <a:gdLst>
                <a:gd name="T0" fmla="*/ 0 w 32"/>
                <a:gd name="T1" fmla="*/ 0 h 31"/>
                <a:gd name="T2" fmla="*/ 2147483646 w 32"/>
                <a:gd name="T3" fmla="*/ 2147483646 h 31"/>
                <a:gd name="T4" fmla="*/ 2147483646 w 32"/>
                <a:gd name="T5" fmla="*/ 2147483646 h 31"/>
                <a:gd name="T6" fmla="*/ 2147483646 w 32"/>
                <a:gd name="T7" fmla="*/ 2147483646 h 31"/>
                <a:gd name="T8" fmla="*/ 2147483646 w 32"/>
                <a:gd name="T9" fmla="*/ 2147483646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 y="31"/>
                  </a:lnTo>
                  <a:lnTo>
                    <a:pt x="32" y="16"/>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50" name="Freeform 679"/>
            <p:cNvSpPr>
              <a:spLocks/>
            </p:cNvSpPr>
            <p:nvPr/>
          </p:nvSpPr>
          <p:spPr bwMode="auto">
            <a:xfrm>
              <a:off x="11243444" y="988541"/>
              <a:ext cx="47625" cy="49212"/>
            </a:xfrm>
            <a:custGeom>
              <a:avLst/>
              <a:gdLst>
                <a:gd name="T0" fmla="*/ 2147483646 w 30"/>
                <a:gd name="T1" fmla="*/ 0 h 31"/>
                <a:gd name="T2" fmla="*/ 0 w 30"/>
                <a:gd name="T3" fmla="*/ 0 h 31"/>
                <a:gd name="T4" fmla="*/ 2147483646 w 30"/>
                <a:gd name="T5" fmla="*/ 2147483646 h 31"/>
                <a:gd name="T6" fmla="*/ 2147483646 w 30"/>
                <a:gd name="T7" fmla="*/ 0 h 31"/>
                <a:gd name="T8" fmla="*/ 2147483646 w 30"/>
                <a:gd name="T9" fmla="*/ 0 h 31"/>
                <a:gd name="T10" fmla="*/ 0 60000 65536"/>
                <a:gd name="T11" fmla="*/ 0 60000 65536"/>
                <a:gd name="T12" fmla="*/ 0 60000 65536"/>
                <a:gd name="T13" fmla="*/ 0 60000 65536"/>
                <a:gd name="T14" fmla="*/ 0 60000 65536"/>
                <a:gd name="T15" fmla="*/ 0 w 30"/>
                <a:gd name="T16" fmla="*/ 0 h 31"/>
                <a:gd name="T17" fmla="*/ 30 w 30"/>
                <a:gd name="T18" fmla="*/ 31 h 31"/>
              </a:gdLst>
              <a:ahLst/>
              <a:cxnLst>
                <a:cxn ang="T10">
                  <a:pos x="T0" y="T1"/>
                </a:cxn>
                <a:cxn ang="T11">
                  <a:pos x="T2" y="T3"/>
                </a:cxn>
                <a:cxn ang="T12">
                  <a:pos x="T4" y="T5"/>
                </a:cxn>
                <a:cxn ang="T13">
                  <a:pos x="T6" y="T7"/>
                </a:cxn>
                <a:cxn ang="T14">
                  <a:pos x="T8" y="T9"/>
                </a:cxn>
              </a:cxnLst>
              <a:rect l="T15" t="T16" r="T17" b="T18"/>
              <a:pathLst>
                <a:path w="30" h="31">
                  <a:moveTo>
                    <a:pt x="30" y="0"/>
                  </a:moveTo>
                  <a:lnTo>
                    <a:pt x="0" y="0"/>
                  </a:lnTo>
                  <a:lnTo>
                    <a:pt x="15" y="31"/>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51" name="Line 680"/>
            <p:cNvSpPr>
              <a:spLocks noChangeShapeType="1"/>
            </p:cNvSpPr>
            <p:nvPr/>
          </p:nvSpPr>
          <p:spPr bwMode="auto">
            <a:xfrm>
              <a:off x="10211569" y="1537816"/>
              <a:ext cx="479425"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52" name="Freeform 681"/>
            <p:cNvSpPr>
              <a:spLocks/>
            </p:cNvSpPr>
            <p:nvPr/>
          </p:nvSpPr>
          <p:spPr bwMode="auto">
            <a:xfrm>
              <a:off x="10640194" y="1514004"/>
              <a:ext cx="50800" cy="50800"/>
            </a:xfrm>
            <a:custGeom>
              <a:avLst/>
              <a:gdLst>
                <a:gd name="T0" fmla="*/ 0 w 32"/>
                <a:gd name="T1" fmla="*/ 0 h 32"/>
                <a:gd name="T2" fmla="*/ 2147483646 w 32"/>
                <a:gd name="T3" fmla="*/ 2147483646 h 32"/>
                <a:gd name="T4" fmla="*/ 2147483646 w 32"/>
                <a:gd name="T5" fmla="*/ 2147483646 h 32"/>
                <a:gd name="T6" fmla="*/ 2147483646 w 32"/>
                <a:gd name="T7" fmla="*/ 0 h 32"/>
                <a:gd name="T8" fmla="*/ 2147483646 w 32"/>
                <a:gd name="T9" fmla="*/ 0 h 32"/>
                <a:gd name="T10" fmla="*/ 0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0"/>
                  </a:moveTo>
                  <a:lnTo>
                    <a:pt x="2" y="32"/>
                  </a:lnTo>
                  <a:lnTo>
                    <a:pt x="32" y="15"/>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53" name="Freeform 687"/>
            <p:cNvSpPr>
              <a:spLocks/>
            </p:cNvSpPr>
            <p:nvPr/>
          </p:nvSpPr>
          <p:spPr bwMode="auto">
            <a:xfrm>
              <a:off x="13962831" y="3598391"/>
              <a:ext cx="50800" cy="50800"/>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54" name="Freeform 688"/>
            <p:cNvSpPr>
              <a:spLocks/>
            </p:cNvSpPr>
            <p:nvPr/>
          </p:nvSpPr>
          <p:spPr bwMode="auto">
            <a:xfrm>
              <a:off x="13350056" y="3472979"/>
              <a:ext cx="630238" cy="149225"/>
            </a:xfrm>
            <a:custGeom>
              <a:avLst/>
              <a:gdLst>
                <a:gd name="T0" fmla="*/ 0 w 397"/>
                <a:gd name="T1" fmla="*/ 0 h 94"/>
                <a:gd name="T2" fmla="*/ 0 w 397"/>
                <a:gd name="T3" fmla="*/ 2147483646 h 94"/>
                <a:gd name="T4" fmla="*/ 2147483646 w 397"/>
                <a:gd name="T5" fmla="*/ 2147483646 h 94"/>
                <a:gd name="T6" fmla="*/ 0 60000 65536"/>
                <a:gd name="T7" fmla="*/ 0 60000 65536"/>
                <a:gd name="T8" fmla="*/ 0 60000 65536"/>
                <a:gd name="T9" fmla="*/ 0 w 397"/>
                <a:gd name="T10" fmla="*/ 0 h 94"/>
                <a:gd name="T11" fmla="*/ 397 w 397"/>
                <a:gd name="T12" fmla="*/ 94 h 94"/>
              </a:gdLst>
              <a:ahLst/>
              <a:cxnLst>
                <a:cxn ang="T6">
                  <a:pos x="T0" y="T1"/>
                </a:cxn>
                <a:cxn ang="T7">
                  <a:pos x="T2" y="T3"/>
                </a:cxn>
                <a:cxn ang="T8">
                  <a:pos x="T4" y="T5"/>
                </a:cxn>
              </a:cxnLst>
              <a:rect l="T9" t="T10" r="T11" b="T12"/>
              <a:pathLst>
                <a:path w="397" h="94">
                  <a:moveTo>
                    <a:pt x="0" y="0"/>
                  </a:moveTo>
                  <a:lnTo>
                    <a:pt x="0" y="94"/>
                  </a:lnTo>
                  <a:lnTo>
                    <a:pt x="397" y="9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1255" name="Freeform 689"/>
            <p:cNvSpPr>
              <a:spLocks/>
            </p:cNvSpPr>
            <p:nvPr/>
          </p:nvSpPr>
          <p:spPr bwMode="auto">
            <a:xfrm>
              <a:off x="13962831" y="3747616"/>
              <a:ext cx="50800" cy="50800"/>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1256" name="Freeform 690"/>
            <p:cNvSpPr>
              <a:spLocks/>
            </p:cNvSpPr>
            <p:nvPr/>
          </p:nvSpPr>
          <p:spPr bwMode="auto">
            <a:xfrm>
              <a:off x="12308656" y="3472979"/>
              <a:ext cx="1671638" cy="298450"/>
            </a:xfrm>
            <a:custGeom>
              <a:avLst/>
              <a:gdLst>
                <a:gd name="T0" fmla="*/ 0 w 1053"/>
                <a:gd name="T1" fmla="*/ 0 h 188"/>
                <a:gd name="T2" fmla="*/ 0 w 1053"/>
                <a:gd name="T3" fmla="*/ 2147483646 h 188"/>
                <a:gd name="T4" fmla="*/ 2147483646 w 1053"/>
                <a:gd name="T5" fmla="*/ 2147483646 h 188"/>
                <a:gd name="T6" fmla="*/ 0 60000 65536"/>
                <a:gd name="T7" fmla="*/ 0 60000 65536"/>
                <a:gd name="T8" fmla="*/ 0 60000 65536"/>
                <a:gd name="T9" fmla="*/ 0 w 1053"/>
                <a:gd name="T10" fmla="*/ 0 h 188"/>
                <a:gd name="T11" fmla="*/ 1053 w 1053"/>
                <a:gd name="T12" fmla="*/ 188 h 188"/>
              </a:gdLst>
              <a:ahLst/>
              <a:cxnLst>
                <a:cxn ang="T6">
                  <a:pos x="T0" y="T1"/>
                </a:cxn>
                <a:cxn ang="T7">
                  <a:pos x="T2" y="T3"/>
                </a:cxn>
                <a:cxn ang="T8">
                  <a:pos x="T4" y="T5"/>
                </a:cxn>
              </a:cxnLst>
              <a:rect l="T9" t="T10" r="T11" b="T12"/>
              <a:pathLst>
                <a:path w="1053" h="188">
                  <a:moveTo>
                    <a:pt x="0" y="0"/>
                  </a:moveTo>
                  <a:lnTo>
                    <a:pt x="0" y="188"/>
                  </a:lnTo>
                  <a:lnTo>
                    <a:pt x="1053" y="18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grpSp>
      <p:sp>
        <p:nvSpPr>
          <p:cNvPr id="2" name="Footer Placeholder 1"/>
          <p:cNvSpPr>
            <a:spLocks noGrp="1"/>
          </p:cNvSpPr>
          <p:nvPr>
            <p:ph type="ftr" sz="quarter" idx="11"/>
          </p:nvPr>
        </p:nvSpPr>
        <p:spPr/>
        <p:txBody>
          <a:bodyPr/>
          <a:lstStyle/>
          <a:p>
            <a:r>
              <a:rPr lang="en-US"/>
              <a:t>Technion EE 044252 Spring 2018 Lecture 11</a:t>
            </a:r>
            <a:endParaRPr lang="en-US" dirty="0"/>
          </a:p>
        </p:txBody>
      </p:sp>
      <p:graphicFrame>
        <p:nvGraphicFramePr>
          <p:cNvPr id="311" name="Object 310">
            <a:extLst>
              <a:ext uri="{FF2B5EF4-FFF2-40B4-BE49-F238E27FC236}">
                <a16:creationId xmlns:a16="http://schemas.microsoft.com/office/drawing/2014/main" id="{0172D57E-EBE3-4BF5-8ACE-0A7F79C77F05}"/>
              </a:ext>
            </a:extLst>
          </p:cNvPr>
          <p:cNvGraphicFramePr>
            <a:graphicFrameLocks noChangeAspect="1"/>
          </p:cNvGraphicFramePr>
          <p:nvPr>
            <p:extLst/>
          </p:nvPr>
        </p:nvGraphicFramePr>
        <p:xfrm>
          <a:off x="1057735" y="3048007"/>
          <a:ext cx="3668695" cy="3723412"/>
        </p:xfrm>
        <a:graphic>
          <a:graphicData uri="http://schemas.openxmlformats.org/presentationml/2006/ole">
            <mc:AlternateContent xmlns:mc="http://schemas.openxmlformats.org/markup-compatibility/2006">
              <mc:Choice xmlns:v="urn:schemas-microsoft-com:vml" Requires="v">
                <p:oleObj spid="_x0000_s164885" name="Visio" r:id="rId4" imgW="4470400" imgH="4536601" progId="Visio.Drawing.11">
                  <p:embed/>
                </p:oleObj>
              </mc:Choice>
              <mc:Fallback>
                <p:oleObj name="Visio" r:id="rId4" imgW="4470400" imgH="4536601" progId="Visio.Drawing.11">
                  <p:embed/>
                  <p:pic>
                    <p:nvPicPr>
                      <p:cNvPr id="311" name="Object 310">
                        <a:extLst>
                          <a:ext uri="{FF2B5EF4-FFF2-40B4-BE49-F238E27FC236}">
                            <a16:creationId xmlns:a16="http://schemas.microsoft.com/office/drawing/2014/main" id="{0172D57E-EBE3-4BF5-8ACE-0A7F79C77F05}"/>
                          </a:ext>
                        </a:extLst>
                      </p:cNvPr>
                      <p:cNvPicPr/>
                      <p:nvPr/>
                    </p:nvPicPr>
                    <p:blipFill>
                      <a:blip r:embed="rId5"/>
                      <a:stretch>
                        <a:fillRect/>
                      </a:stretch>
                    </p:blipFill>
                    <p:spPr>
                      <a:xfrm>
                        <a:off x="1057735" y="3048007"/>
                        <a:ext cx="3668695" cy="3723412"/>
                      </a:xfrm>
                      <a:prstGeom prst="rect">
                        <a:avLst/>
                      </a:prstGeom>
                    </p:spPr>
                  </p:pic>
                </p:oleObj>
              </mc:Fallback>
            </mc:AlternateContent>
          </a:graphicData>
        </a:graphic>
      </p:graphicFrame>
    </p:spTree>
    <p:extLst>
      <p:ext uri="{BB962C8B-B14F-4D97-AF65-F5344CB8AC3E}">
        <p14:creationId xmlns:p14="http://schemas.microsoft.com/office/powerpoint/2010/main" val="31596107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42CCD93D-0485-4FC5-8DDC-50EB67AF37D1}" type="slidenum">
              <a:rPr lang="he-IL" altLang="en-US" sz="1000">
                <a:cs typeface="Times New Roman" panose="02020603050405020304" pitchFamily="18" charset="0"/>
              </a:rPr>
              <a:pPr rtl="0">
                <a:spcBef>
                  <a:spcPct val="0"/>
                </a:spcBef>
                <a:spcAft>
                  <a:spcPct val="0"/>
                </a:spcAft>
                <a:buFontTx/>
                <a:buNone/>
              </a:pPr>
              <a:t>49</a:t>
            </a:fld>
            <a:endParaRPr lang="en-US" altLang="en-US" sz="1000">
              <a:cs typeface="Times New Roman" panose="02020603050405020304" pitchFamily="18" charset="0"/>
            </a:endParaRPr>
          </a:p>
        </p:txBody>
      </p:sp>
      <p:sp>
        <p:nvSpPr>
          <p:cNvPr id="59396" name="Rectangle 2"/>
          <p:cNvSpPr>
            <a:spLocks noGrp="1" noChangeArrowheads="1"/>
          </p:cNvSpPr>
          <p:nvPr>
            <p:ph type="title"/>
          </p:nvPr>
        </p:nvSpPr>
        <p:spPr>
          <a:xfrm>
            <a:off x="838200" y="-164962"/>
            <a:ext cx="10515600" cy="1325563"/>
          </a:xfrm>
        </p:spPr>
        <p:txBody>
          <a:bodyPr/>
          <a:lstStyle/>
          <a:p>
            <a:pPr algn="ctr" eaLnBrk="1" hangingPunct="1"/>
            <a:r>
              <a:rPr lang="he-IL" altLang="en-US" dirty="0"/>
              <a:t>שימוש במונה לכתובת המצב הבא</a:t>
            </a:r>
            <a:endParaRPr lang="en-US" altLang="en-US" dirty="0"/>
          </a:p>
        </p:txBody>
      </p:sp>
      <p:grpSp>
        <p:nvGrpSpPr>
          <p:cNvPr id="59398" name="Group 254"/>
          <p:cNvGrpSpPr>
            <a:grpSpLocks noChangeAspect="1"/>
          </p:cNvGrpSpPr>
          <p:nvPr/>
        </p:nvGrpSpPr>
        <p:grpSpPr bwMode="auto">
          <a:xfrm>
            <a:off x="8759826" y="4508502"/>
            <a:ext cx="1471613" cy="1624772"/>
            <a:chOff x="8676456" y="764704"/>
            <a:chExt cx="5354638" cy="6250364"/>
          </a:xfrm>
        </p:grpSpPr>
        <p:sp>
          <p:nvSpPr>
            <p:cNvPr id="59399" name="AutoShape 7"/>
            <p:cNvSpPr>
              <a:spLocks noChangeAspect="1" noChangeArrowheads="1" noTextEdit="1"/>
            </p:cNvSpPr>
            <p:nvPr/>
          </p:nvSpPr>
          <p:spPr bwMode="auto">
            <a:xfrm>
              <a:off x="8676456" y="764704"/>
              <a:ext cx="535463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p>
          </p:txBody>
        </p:sp>
        <p:sp>
          <p:nvSpPr>
            <p:cNvPr id="59400" name="Freeform 30"/>
            <p:cNvSpPr>
              <a:spLocks/>
            </p:cNvSpPr>
            <p:nvPr/>
          </p:nvSpPr>
          <p:spPr bwMode="auto">
            <a:xfrm>
              <a:off x="11862569" y="2580803"/>
              <a:ext cx="892175" cy="892175"/>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8</a:t>
              </a:r>
            </a:p>
          </p:txBody>
        </p:sp>
        <p:sp>
          <p:nvSpPr>
            <p:cNvPr id="59401" name="Freeform 92"/>
            <p:cNvSpPr>
              <a:spLocks/>
            </p:cNvSpPr>
            <p:nvPr/>
          </p:nvSpPr>
          <p:spPr bwMode="auto">
            <a:xfrm>
              <a:off x="10833869" y="2583978"/>
              <a:ext cx="892175" cy="892175"/>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0"/>
                  </a:moveTo>
                  <a:lnTo>
                    <a:pt x="328" y="558"/>
                  </a:lnTo>
                  <a:lnTo>
                    <a:pt x="371" y="547"/>
                  </a:lnTo>
                  <a:lnTo>
                    <a:pt x="410" y="530"/>
                  </a:lnTo>
                  <a:lnTo>
                    <a:pt x="447" y="508"/>
                  </a:lnTo>
                  <a:lnTo>
                    <a:pt x="479" y="480"/>
                  </a:lnTo>
                  <a:lnTo>
                    <a:pt x="507" y="446"/>
                  </a:lnTo>
                  <a:lnTo>
                    <a:pt x="532" y="410"/>
                  </a:lnTo>
                  <a:lnTo>
                    <a:pt x="549" y="369"/>
                  </a:lnTo>
                  <a:lnTo>
                    <a:pt x="558" y="326"/>
                  </a:lnTo>
                  <a:lnTo>
                    <a:pt x="562" y="281"/>
                  </a:lnTo>
                  <a:lnTo>
                    <a:pt x="558" y="234"/>
                  </a:lnTo>
                  <a:lnTo>
                    <a:pt x="549" y="191"/>
                  </a:lnTo>
                  <a:lnTo>
                    <a:pt x="532" y="151"/>
                  </a:lnTo>
                  <a:lnTo>
                    <a:pt x="507" y="114"/>
                  </a:lnTo>
                  <a:lnTo>
                    <a:pt x="479" y="82"/>
                  </a:lnTo>
                  <a:lnTo>
                    <a:pt x="447" y="54"/>
                  </a:lnTo>
                  <a:lnTo>
                    <a:pt x="410" y="31"/>
                  </a:lnTo>
                  <a:lnTo>
                    <a:pt x="371" y="13"/>
                  </a:lnTo>
                  <a:lnTo>
                    <a:pt x="328" y="3"/>
                  </a:lnTo>
                  <a:lnTo>
                    <a:pt x="281" y="0"/>
                  </a:lnTo>
                  <a:lnTo>
                    <a:pt x="236" y="3"/>
                  </a:lnTo>
                  <a:lnTo>
                    <a:pt x="193" y="13"/>
                  </a:lnTo>
                  <a:lnTo>
                    <a:pt x="151" y="31"/>
                  </a:lnTo>
                  <a:lnTo>
                    <a:pt x="116" y="54"/>
                  </a:lnTo>
                  <a:lnTo>
                    <a:pt x="82" y="82"/>
                  </a:lnTo>
                  <a:lnTo>
                    <a:pt x="54" y="114"/>
                  </a:lnTo>
                  <a:lnTo>
                    <a:pt x="31" y="151"/>
                  </a:lnTo>
                  <a:lnTo>
                    <a:pt x="15" y="191"/>
                  </a:lnTo>
                  <a:lnTo>
                    <a:pt x="3" y="234"/>
                  </a:lnTo>
                  <a:lnTo>
                    <a:pt x="0" y="281"/>
                  </a:lnTo>
                  <a:lnTo>
                    <a:pt x="3" y="326"/>
                  </a:lnTo>
                  <a:lnTo>
                    <a:pt x="15" y="369"/>
                  </a:lnTo>
                  <a:lnTo>
                    <a:pt x="31" y="410"/>
                  </a:lnTo>
                  <a:lnTo>
                    <a:pt x="54" y="446"/>
                  </a:lnTo>
                  <a:lnTo>
                    <a:pt x="82" y="480"/>
                  </a:lnTo>
                  <a:lnTo>
                    <a:pt x="116" y="508"/>
                  </a:lnTo>
                  <a:lnTo>
                    <a:pt x="151" y="530"/>
                  </a:lnTo>
                  <a:lnTo>
                    <a:pt x="193" y="547"/>
                  </a:lnTo>
                  <a:lnTo>
                    <a:pt x="236" y="558"/>
                  </a:lnTo>
                  <a:lnTo>
                    <a:pt x="281" y="56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6</a:t>
              </a:r>
            </a:p>
          </p:txBody>
        </p:sp>
        <p:sp>
          <p:nvSpPr>
            <p:cNvPr id="59402" name="Rectangle 116"/>
            <p:cNvSpPr>
              <a:spLocks noChangeArrowheads="1"/>
            </p:cNvSpPr>
            <p:nvPr/>
          </p:nvSpPr>
          <p:spPr bwMode="auto">
            <a:xfrm>
              <a:off x="11591106" y="2976089"/>
              <a:ext cx="237" cy="106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9403" name="Freeform 126"/>
            <p:cNvSpPr>
              <a:spLocks/>
            </p:cNvSpPr>
            <p:nvPr/>
          </p:nvSpPr>
          <p:spPr bwMode="auto">
            <a:xfrm>
              <a:off x="10821169" y="4068291"/>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3" y="83"/>
                  </a:lnTo>
                  <a:lnTo>
                    <a:pt x="54" y="116"/>
                  </a:lnTo>
                  <a:lnTo>
                    <a:pt x="32" y="154"/>
                  </a:lnTo>
                  <a:lnTo>
                    <a:pt x="15" y="193"/>
                  </a:lnTo>
                  <a:lnTo>
                    <a:pt x="4" y="236"/>
                  </a:lnTo>
                  <a:lnTo>
                    <a:pt x="0" y="281"/>
                  </a:lnTo>
                  <a:lnTo>
                    <a:pt x="4" y="328"/>
                  </a:lnTo>
                  <a:lnTo>
                    <a:pt x="15" y="371"/>
                  </a:lnTo>
                  <a:lnTo>
                    <a:pt x="32" y="411"/>
                  </a:lnTo>
                  <a:lnTo>
                    <a:pt x="54" y="448"/>
                  </a:lnTo>
                  <a:lnTo>
                    <a:pt x="83" y="482"/>
                  </a:lnTo>
                  <a:lnTo>
                    <a:pt x="114" y="510"/>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7</a:t>
              </a:r>
            </a:p>
          </p:txBody>
        </p:sp>
        <p:sp>
          <p:nvSpPr>
            <p:cNvPr id="59404" name="Freeform 159"/>
            <p:cNvSpPr>
              <a:spLocks/>
            </p:cNvSpPr>
            <p:nvPr/>
          </p:nvSpPr>
          <p:spPr bwMode="auto">
            <a:xfrm>
              <a:off x="9779769" y="4068291"/>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1" y="533"/>
                  </a:lnTo>
                  <a:lnTo>
                    <a:pt x="448" y="510"/>
                  </a:lnTo>
                  <a:lnTo>
                    <a:pt x="480" y="482"/>
                  </a:lnTo>
                  <a:lnTo>
                    <a:pt x="508" y="448"/>
                  </a:lnTo>
                  <a:lnTo>
                    <a:pt x="531" y="411"/>
                  </a:lnTo>
                  <a:lnTo>
                    <a:pt x="547" y="371"/>
                  </a:lnTo>
                  <a:lnTo>
                    <a:pt x="559" y="328"/>
                  </a:lnTo>
                  <a:lnTo>
                    <a:pt x="562" y="281"/>
                  </a:lnTo>
                  <a:lnTo>
                    <a:pt x="559" y="236"/>
                  </a:lnTo>
                  <a:lnTo>
                    <a:pt x="547" y="193"/>
                  </a:lnTo>
                  <a:lnTo>
                    <a:pt x="531" y="154"/>
                  </a:lnTo>
                  <a:lnTo>
                    <a:pt x="508" y="116"/>
                  </a:lnTo>
                  <a:lnTo>
                    <a:pt x="480" y="83"/>
                  </a:lnTo>
                  <a:lnTo>
                    <a:pt x="448" y="55"/>
                  </a:lnTo>
                  <a:lnTo>
                    <a:pt x="411" y="32"/>
                  </a:lnTo>
                  <a:lnTo>
                    <a:pt x="369" y="15"/>
                  </a:lnTo>
                  <a:lnTo>
                    <a:pt x="326" y="4"/>
                  </a:lnTo>
                  <a:lnTo>
                    <a:pt x="281" y="0"/>
                  </a:lnTo>
                  <a:lnTo>
                    <a:pt x="236" y="4"/>
                  </a:lnTo>
                  <a:lnTo>
                    <a:pt x="193" y="15"/>
                  </a:lnTo>
                  <a:lnTo>
                    <a:pt x="152" y="32"/>
                  </a:lnTo>
                  <a:lnTo>
                    <a:pt x="115" y="55"/>
                  </a:lnTo>
                  <a:lnTo>
                    <a:pt x="83" y="83"/>
                  </a:lnTo>
                  <a:lnTo>
                    <a:pt x="55" y="116"/>
                  </a:lnTo>
                  <a:lnTo>
                    <a:pt x="32" y="154"/>
                  </a:lnTo>
                  <a:lnTo>
                    <a:pt x="15" y="193"/>
                  </a:lnTo>
                  <a:lnTo>
                    <a:pt x="4" y="236"/>
                  </a:lnTo>
                  <a:lnTo>
                    <a:pt x="0" y="281"/>
                  </a:lnTo>
                  <a:lnTo>
                    <a:pt x="4" y="328"/>
                  </a:lnTo>
                  <a:lnTo>
                    <a:pt x="15" y="371"/>
                  </a:lnTo>
                  <a:lnTo>
                    <a:pt x="32" y="411"/>
                  </a:lnTo>
                  <a:lnTo>
                    <a:pt x="55" y="448"/>
                  </a:lnTo>
                  <a:lnTo>
                    <a:pt x="83" y="482"/>
                  </a:lnTo>
                  <a:lnTo>
                    <a:pt x="115" y="510"/>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5</a:t>
              </a:r>
            </a:p>
          </p:txBody>
        </p:sp>
        <p:sp>
          <p:nvSpPr>
            <p:cNvPr id="59405" name="Freeform 177"/>
            <p:cNvSpPr>
              <a:spLocks/>
            </p:cNvSpPr>
            <p:nvPr/>
          </p:nvSpPr>
          <p:spPr bwMode="auto">
            <a:xfrm>
              <a:off x="8738369" y="4065116"/>
              <a:ext cx="893763" cy="893762"/>
            </a:xfrm>
            <a:custGeom>
              <a:avLst/>
              <a:gdLst>
                <a:gd name="T0" fmla="*/ 2147483646 w 563"/>
                <a:gd name="T1" fmla="*/ 2147483646 h 563"/>
                <a:gd name="T2" fmla="*/ 2147483646 w 563"/>
                <a:gd name="T3" fmla="*/ 2147483646 h 563"/>
                <a:gd name="T4" fmla="*/ 2147483646 w 563"/>
                <a:gd name="T5" fmla="*/ 2147483646 h 563"/>
                <a:gd name="T6" fmla="*/ 2147483646 w 563"/>
                <a:gd name="T7" fmla="*/ 2147483646 h 563"/>
                <a:gd name="T8" fmla="*/ 2147483646 w 563"/>
                <a:gd name="T9" fmla="*/ 2147483646 h 563"/>
                <a:gd name="T10" fmla="*/ 2147483646 w 563"/>
                <a:gd name="T11" fmla="*/ 2147483646 h 563"/>
                <a:gd name="T12" fmla="*/ 2147483646 w 563"/>
                <a:gd name="T13" fmla="*/ 2147483646 h 563"/>
                <a:gd name="T14" fmla="*/ 2147483646 w 563"/>
                <a:gd name="T15" fmla="*/ 2147483646 h 563"/>
                <a:gd name="T16" fmla="*/ 2147483646 w 563"/>
                <a:gd name="T17" fmla="*/ 2147483646 h 563"/>
                <a:gd name="T18" fmla="*/ 2147483646 w 563"/>
                <a:gd name="T19" fmla="*/ 2147483646 h 563"/>
                <a:gd name="T20" fmla="*/ 2147483646 w 563"/>
                <a:gd name="T21" fmla="*/ 2147483646 h 563"/>
                <a:gd name="T22" fmla="*/ 2147483646 w 563"/>
                <a:gd name="T23" fmla="*/ 2147483646 h 563"/>
                <a:gd name="T24" fmla="*/ 2147483646 w 563"/>
                <a:gd name="T25" fmla="*/ 2147483646 h 563"/>
                <a:gd name="T26" fmla="*/ 2147483646 w 563"/>
                <a:gd name="T27" fmla="*/ 2147483646 h 563"/>
                <a:gd name="T28" fmla="*/ 2147483646 w 563"/>
                <a:gd name="T29" fmla="*/ 2147483646 h 563"/>
                <a:gd name="T30" fmla="*/ 2147483646 w 563"/>
                <a:gd name="T31" fmla="*/ 2147483646 h 563"/>
                <a:gd name="T32" fmla="*/ 2147483646 w 563"/>
                <a:gd name="T33" fmla="*/ 2147483646 h 563"/>
                <a:gd name="T34" fmla="*/ 2147483646 w 563"/>
                <a:gd name="T35" fmla="*/ 2147483646 h 563"/>
                <a:gd name="T36" fmla="*/ 2147483646 w 563"/>
                <a:gd name="T37" fmla="*/ 2147483646 h 563"/>
                <a:gd name="T38" fmla="*/ 2147483646 w 563"/>
                <a:gd name="T39" fmla="*/ 2147483646 h 563"/>
                <a:gd name="T40" fmla="*/ 2147483646 w 563"/>
                <a:gd name="T41" fmla="*/ 0 h 563"/>
                <a:gd name="T42" fmla="*/ 2147483646 w 563"/>
                <a:gd name="T43" fmla="*/ 2147483646 h 563"/>
                <a:gd name="T44" fmla="*/ 2147483646 w 563"/>
                <a:gd name="T45" fmla="*/ 2147483646 h 563"/>
                <a:gd name="T46" fmla="*/ 2147483646 w 563"/>
                <a:gd name="T47" fmla="*/ 2147483646 h 563"/>
                <a:gd name="T48" fmla="*/ 2147483646 w 563"/>
                <a:gd name="T49" fmla="*/ 2147483646 h 563"/>
                <a:gd name="T50" fmla="*/ 2147483646 w 563"/>
                <a:gd name="T51" fmla="*/ 2147483646 h 563"/>
                <a:gd name="T52" fmla="*/ 2147483646 w 563"/>
                <a:gd name="T53" fmla="*/ 2147483646 h 563"/>
                <a:gd name="T54" fmla="*/ 2147483646 w 563"/>
                <a:gd name="T55" fmla="*/ 2147483646 h 563"/>
                <a:gd name="T56" fmla="*/ 2147483646 w 563"/>
                <a:gd name="T57" fmla="*/ 2147483646 h 563"/>
                <a:gd name="T58" fmla="*/ 2147483646 w 563"/>
                <a:gd name="T59" fmla="*/ 2147483646 h 563"/>
                <a:gd name="T60" fmla="*/ 0 w 563"/>
                <a:gd name="T61" fmla="*/ 2147483646 h 563"/>
                <a:gd name="T62" fmla="*/ 2147483646 w 563"/>
                <a:gd name="T63" fmla="*/ 2147483646 h 563"/>
                <a:gd name="T64" fmla="*/ 2147483646 w 563"/>
                <a:gd name="T65" fmla="*/ 2147483646 h 563"/>
                <a:gd name="T66" fmla="*/ 2147483646 w 563"/>
                <a:gd name="T67" fmla="*/ 2147483646 h 563"/>
                <a:gd name="T68" fmla="*/ 2147483646 w 563"/>
                <a:gd name="T69" fmla="*/ 2147483646 h 563"/>
                <a:gd name="T70" fmla="*/ 2147483646 w 563"/>
                <a:gd name="T71" fmla="*/ 2147483646 h 563"/>
                <a:gd name="T72" fmla="*/ 2147483646 w 563"/>
                <a:gd name="T73" fmla="*/ 2147483646 h 563"/>
                <a:gd name="T74" fmla="*/ 2147483646 w 563"/>
                <a:gd name="T75" fmla="*/ 2147483646 h 563"/>
                <a:gd name="T76" fmla="*/ 2147483646 w 563"/>
                <a:gd name="T77" fmla="*/ 2147483646 h 563"/>
                <a:gd name="T78" fmla="*/ 2147483646 w 563"/>
                <a:gd name="T79" fmla="*/ 2147483646 h 563"/>
                <a:gd name="T80" fmla="*/ 2147483646 w 563"/>
                <a:gd name="T81" fmla="*/ 2147483646 h 563"/>
                <a:gd name="T82" fmla="*/ 2147483646 w 563"/>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3"/>
                <a:gd name="T127" fmla="*/ 0 h 563"/>
                <a:gd name="T128" fmla="*/ 563 w 563"/>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3" h="563">
                  <a:moveTo>
                    <a:pt x="281" y="563"/>
                  </a:moveTo>
                  <a:lnTo>
                    <a:pt x="328" y="559"/>
                  </a:lnTo>
                  <a:lnTo>
                    <a:pt x="371" y="550"/>
                  </a:lnTo>
                  <a:lnTo>
                    <a:pt x="411" y="533"/>
                  </a:lnTo>
                  <a:lnTo>
                    <a:pt x="448" y="508"/>
                  </a:lnTo>
                  <a:lnTo>
                    <a:pt x="480" y="480"/>
                  </a:lnTo>
                  <a:lnTo>
                    <a:pt x="508" y="448"/>
                  </a:lnTo>
                  <a:lnTo>
                    <a:pt x="531" y="411"/>
                  </a:lnTo>
                  <a:lnTo>
                    <a:pt x="549" y="372"/>
                  </a:lnTo>
                  <a:lnTo>
                    <a:pt x="559" y="328"/>
                  </a:lnTo>
                  <a:lnTo>
                    <a:pt x="563" y="282"/>
                  </a:lnTo>
                  <a:lnTo>
                    <a:pt x="559" y="237"/>
                  </a:lnTo>
                  <a:lnTo>
                    <a:pt x="549" y="193"/>
                  </a:lnTo>
                  <a:lnTo>
                    <a:pt x="531" y="152"/>
                  </a:lnTo>
                  <a:lnTo>
                    <a:pt x="508" y="117"/>
                  </a:lnTo>
                  <a:lnTo>
                    <a:pt x="480" y="83"/>
                  </a:lnTo>
                  <a:lnTo>
                    <a:pt x="448" y="55"/>
                  </a:lnTo>
                  <a:lnTo>
                    <a:pt x="411" y="32"/>
                  </a:lnTo>
                  <a:lnTo>
                    <a:pt x="371" y="15"/>
                  </a:lnTo>
                  <a:lnTo>
                    <a:pt x="328" y="4"/>
                  </a:lnTo>
                  <a:lnTo>
                    <a:pt x="281" y="0"/>
                  </a:lnTo>
                  <a:lnTo>
                    <a:pt x="236" y="4"/>
                  </a:lnTo>
                  <a:lnTo>
                    <a:pt x="193" y="15"/>
                  </a:lnTo>
                  <a:lnTo>
                    <a:pt x="152" y="32"/>
                  </a:lnTo>
                  <a:lnTo>
                    <a:pt x="117" y="55"/>
                  </a:lnTo>
                  <a:lnTo>
                    <a:pt x="83" y="83"/>
                  </a:lnTo>
                  <a:lnTo>
                    <a:pt x="55" y="117"/>
                  </a:lnTo>
                  <a:lnTo>
                    <a:pt x="32" y="152"/>
                  </a:lnTo>
                  <a:lnTo>
                    <a:pt x="15" y="193"/>
                  </a:lnTo>
                  <a:lnTo>
                    <a:pt x="4" y="237"/>
                  </a:lnTo>
                  <a:lnTo>
                    <a:pt x="0" y="282"/>
                  </a:lnTo>
                  <a:lnTo>
                    <a:pt x="4" y="328"/>
                  </a:lnTo>
                  <a:lnTo>
                    <a:pt x="15" y="372"/>
                  </a:lnTo>
                  <a:lnTo>
                    <a:pt x="32" y="411"/>
                  </a:lnTo>
                  <a:lnTo>
                    <a:pt x="55" y="448"/>
                  </a:lnTo>
                  <a:lnTo>
                    <a:pt x="83" y="480"/>
                  </a:lnTo>
                  <a:lnTo>
                    <a:pt x="117" y="508"/>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3</a:t>
              </a:r>
            </a:p>
          </p:txBody>
        </p:sp>
        <p:sp>
          <p:nvSpPr>
            <p:cNvPr id="59406" name="Freeform 194"/>
            <p:cNvSpPr>
              <a:spLocks/>
            </p:cNvSpPr>
            <p:nvPr/>
          </p:nvSpPr>
          <p:spPr bwMode="auto">
            <a:xfrm>
              <a:off x="8751069" y="2544291"/>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8" y="559"/>
                  </a:lnTo>
                  <a:lnTo>
                    <a:pt x="371" y="550"/>
                  </a:lnTo>
                  <a:lnTo>
                    <a:pt x="410" y="533"/>
                  </a:lnTo>
                  <a:lnTo>
                    <a:pt x="448" y="508"/>
                  </a:lnTo>
                  <a:lnTo>
                    <a:pt x="480" y="480"/>
                  </a:lnTo>
                  <a:lnTo>
                    <a:pt x="508" y="448"/>
                  </a:lnTo>
                  <a:lnTo>
                    <a:pt x="532" y="411"/>
                  </a:lnTo>
                  <a:lnTo>
                    <a:pt x="549" y="371"/>
                  </a:lnTo>
                  <a:lnTo>
                    <a:pt x="558" y="328"/>
                  </a:lnTo>
                  <a:lnTo>
                    <a:pt x="562" y="281"/>
                  </a:lnTo>
                  <a:lnTo>
                    <a:pt x="558" y="236"/>
                  </a:lnTo>
                  <a:lnTo>
                    <a:pt x="549" y="193"/>
                  </a:lnTo>
                  <a:lnTo>
                    <a:pt x="532" y="152"/>
                  </a:lnTo>
                  <a:lnTo>
                    <a:pt x="508" y="116"/>
                  </a:lnTo>
                  <a:lnTo>
                    <a:pt x="480" y="83"/>
                  </a:lnTo>
                  <a:lnTo>
                    <a:pt x="448" y="55"/>
                  </a:lnTo>
                  <a:lnTo>
                    <a:pt x="410" y="32"/>
                  </a:lnTo>
                  <a:lnTo>
                    <a:pt x="371" y="15"/>
                  </a:lnTo>
                  <a:lnTo>
                    <a:pt x="328" y="4"/>
                  </a:lnTo>
                  <a:lnTo>
                    <a:pt x="281" y="0"/>
                  </a:lnTo>
                  <a:lnTo>
                    <a:pt x="236" y="4"/>
                  </a:lnTo>
                  <a:lnTo>
                    <a:pt x="193" y="15"/>
                  </a:lnTo>
                  <a:lnTo>
                    <a:pt x="152" y="32"/>
                  </a:lnTo>
                  <a:lnTo>
                    <a:pt x="116" y="55"/>
                  </a:lnTo>
                  <a:lnTo>
                    <a:pt x="82" y="83"/>
                  </a:lnTo>
                  <a:lnTo>
                    <a:pt x="54" y="116"/>
                  </a:lnTo>
                  <a:lnTo>
                    <a:pt x="32" y="152"/>
                  </a:lnTo>
                  <a:lnTo>
                    <a:pt x="15" y="193"/>
                  </a:lnTo>
                  <a:lnTo>
                    <a:pt x="4" y="236"/>
                  </a:lnTo>
                  <a:lnTo>
                    <a:pt x="0" y="281"/>
                  </a:lnTo>
                  <a:lnTo>
                    <a:pt x="4" y="328"/>
                  </a:lnTo>
                  <a:lnTo>
                    <a:pt x="15" y="371"/>
                  </a:lnTo>
                  <a:lnTo>
                    <a:pt x="32" y="411"/>
                  </a:lnTo>
                  <a:lnTo>
                    <a:pt x="54" y="448"/>
                  </a:lnTo>
                  <a:lnTo>
                    <a:pt x="82" y="480"/>
                  </a:lnTo>
                  <a:lnTo>
                    <a:pt x="116" y="508"/>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2</a:t>
              </a:r>
            </a:p>
          </p:txBody>
        </p:sp>
        <p:sp>
          <p:nvSpPr>
            <p:cNvPr id="59407" name="Rectangle 206"/>
            <p:cNvSpPr>
              <a:spLocks noChangeArrowheads="1"/>
            </p:cNvSpPr>
            <p:nvPr/>
          </p:nvSpPr>
          <p:spPr bwMode="auto">
            <a:xfrm>
              <a:off x="9486081" y="2815754"/>
              <a:ext cx="237" cy="106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9408" name="Rectangle 220"/>
            <p:cNvSpPr>
              <a:spLocks noChangeArrowheads="1"/>
            </p:cNvSpPr>
            <p:nvPr/>
          </p:nvSpPr>
          <p:spPr bwMode="auto">
            <a:xfrm>
              <a:off x="9509892" y="2934816"/>
              <a:ext cx="237" cy="106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9409" name="Rectangle 260"/>
            <p:cNvSpPr>
              <a:spLocks noChangeArrowheads="1"/>
            </p:cNvSpPr>
            <p:nvPr/>
          </p:nvSpPr>
          <p:spPr bwMode="auto">
            <a:xfrm>
              <a:off x="9197157" y="5949476"/>
              <a:ext cx="237" cy="106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9410" name="Freeform 261"/>
            <p:cNvSpPr>
              <a:spLocks/>
            </p:cNvSpPr>
            <p:nvPr/>
          </p:nvSpPr>
          <p:spPr bwMode="auto">
            <a:xfrm>
              <a:off x="8687569" y="5303366"/>
              <a:ext cx="993775" cy="992187"/>
            </a:xfrm>
            <a:custGeom>
              <a:avLst/>
              <a:gdLst>
                <a:gd name="T0" fmla="*/ 2147483646 w 626"/>
                <a:gd name="T1" fmla="*/ 2147483646 h 625"/>
                <a:gd name="T2" fmla="*/ 2147483646 w 626"/>
                <a:gd name="T3" fmla="*/ 2147483646 h 625"/>
                <a:gd name="T4" fmla="*/ 2147483646 w 626"/>
                <a:gd name="T5" fmla="*/ 2147483646 h 625"/>
                <a:gd name="T6" fmla="*/ 2147483646 w 626"/>
                <a:gd name="T7" fmla="*/ 2147483646 h 625"/>
                <a:gd name="T8" fmla="*/ 2147483646 w 626"/>
                <a:gd name="T9" fmla="*/ 2147483646 h 625"/>
                <a:gd name="T10" fmla="*/ 2147483646 w 626"/>
                <a:gd name="T11" fmla="*/ 2147483646 h 625"/>
                <a:gd name="T12" fmla="*/ 2147483646 w 626"/>
                <a:gd name="T13" fmla="*/ 2147483646 h 625"/>
                <a:gd name="T14" fmla="*/ 2147483646 w 626"/>
                <a:gd name="T15" fmla="*/ 2147483646 h 625"/>
                <a:gd name="T16" fmla="*/ 2147483646 w 626"/>
                <a:gd name="T17" fmla="*/ 2147483646 h 625"/>
                <a:gd name="T18" fmla="*/ 2147483646 w 626"/>
                <a:gd name="T19" fmla="*/ 2147483646 h 625"/>
                <a:gd name="T20" fmla="*/ 2147483646 w 626"/>
                <a:gd name="T21" fmla="*/ 2147483646 h 625"/>
                <a:gd name="T22" fmla="*/ 2147483646 w 626"/>
                <a:gd name="T23" fmla="*/ 2147483646 h 625"/>
                <a:gd name="T24" fmla="*/ 2147483646 w 626"/>
                <a:gd name="T25" fmla="*/ 2147483646 h 625"/>
                <a:gd name="T26" fmla="*/ 2147483646 w 626"/>
                <a:gd name="T27" fmla="*/ 2147483646 h 625"/>
                <a:gd name="T28" fmla="*/ 2147483646 w 626"/>
                <a:gd name="T29" fmla="*/ 2147483646 h 625"/>
                <a:gd name="T30" fmla="*/ 2147483646 w 626"/>
                <a:gd name="T31" fmla="*/ 2147483646 h 625"/>
                <a:gd name="T32" fmla="*/ 2147483646 w 626"/>
                <a:gd name="T33" fmla="*/ 2147483646 h 625"/>
                <a:gd name="T34" fmla="*/ 2147483646 w 626"/>
                <a:gd name="T35" fmla="*/ 2147483646 h 625"/>
                <a:gd name="T36" fmla="*/ 2147483646 w 626"/>
                <a:gd name="T37" fmla="*/ 2147483646 h 625"/>
                <a:gd name="T38" fmla="*/ 2147483646 w 626"/>
                <a:gd name="T39" fmla="*/ 2147483646 h 625"/>
                <a:gd name="T40" fmla="*/ 2147483646 w 626"/>
                <a:gd name="T41" fmla="*/ 0 h 625"/>
                <a:gd name="T42" fmla="*/ 2147483646 w 626"/>
                <a:gd name="T43" fmla="*/ 2147483646 h 625"/>
                <a:gd name="T44" fmla="*/ 2147483646 w 626"/>
                <a:gd name="T45" fmla="*/ 2147483646 h 625"/>
                <a:gd name="T46" fmla="*/ 2147483646 w 626"/>
                <a:gd name="T47" fmla="*/ 2147483646 h 625"/>
                <a:gd name="T48" fmla="*/ 2147483646 w 626"/>
                <a:gd name="T49" fmla="*/ 2147483646 h 625"/>
                <a:gd name="T50" fmla="*/ 2147483646 w 626"/>
                <a:gd name="T51" fmla="*/ 2147483646 h 625"/>
                <a:gd name="T52" fmla="*/ 2147483646 w 626"/>
                <a:gd name="T53" fmla="*/ 2147483646 h 625"/>
                <a:gd name="T54" fmla="*/ 2147483646 w 626"/>
                <a:gd name="T55" fmla="*/ 2147483646 h 625"/>
                <a:gd name="T56" fmla="*/ 2147483646 w 626"/>
                <a:gd name="T57" fmla="*/ 2147483646 h 625"/>
                <a:gd name="T58" fmla="*/ 2147483646 w 626"/>
                <a:gd name="T59" fmla="*/ 2147483646 h 625"/>
                <a:gd name="T60" fmla="*/ 0 w 626"/>
                <a:gd name="T61" fmla="*/ 2147483646 h 625"/>
                <a:gd name="T62" fmla="*/ 2147483646 w 626"/>
                <a:gd name="T63" fmla="*/ 2147483646 h 625"/>
                <a:gd name="T64" fmla="*/ 2147483646 w 626"/>
                <a:gd name="T65" fmla="*/ 2147483646 h 625"/>
                <a:gd name="T66" fmla="*/ 2147483646 w 626"/>
                <a:gd name="T67" fmla="*/ 2147483646 h 625"/>
                <a:gd name="T68" fmla="*/ 2147483646 w 626"/>
                <a:gd name="T69" fmla="*/ 2147483646 h 625"/>
                <a:gd name="T70" fmla="*/ 2147483646 w 626"/>
                <a:gd name="T71" fmla="*/ 2147483646 h 625"/>
                <a:gd name="T72" fmla="*/ 2147483646 w 626"/>
                <a:gd name="T73" fmla="*/ 2147483646 h 625"/>
                <a:gd name="T74" fmla="*/ 2147483646 w 626"/>
                <a:gd name="T75" fmla="*/ 2147483646 h 625"/>
                <a:gd name="T76" fmla="*/ 2147483646 w 626"/>
                <a:gd name="T77" fmla="*/ 2147483646 h 625"/>
                <a:gd name="T78" fmla="*/ 2147483646 w 626"/>
                <a:gd name="T79" fmla="*/ 2147483646 h 625"/>
                <a:gd name="T80" fmla="*/ 2147483646 w 626"/>
                <a:gd name="T81" fmla="*/ 2147483646 h 625"/>
                <a:gd name="T82" fmla="*/ 2147483646 w 626"/>
                <a:gd name="T83" fmla="*/ 2147483646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6"/>
                <a:gd name="T127" fmla="*/ 0 h 625"/>
                <a:gd name="T128" fmla="*/ 626 w 62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6" h="625">
                  <a:moveTo>
                    <a:pt x="313" y="625"/>
                  </a:moveTo>
                  <a:lnTo>
                    <a:pt x="364" y="621"/>
                  </a:lnTo>
                  <a:lnTo>
                    <a:pt x="413" y="610"/>
                  </a:lnTo>
                  <a:lnTo>
                    <a:pt x="458" y="591"/>
                  </a:lnTo>
                  <a:lnTo>
                    <a:pt x="497" y="565"/>
                  </a:lnTo>
                  <a:lnTo>
                    <a:pt x="535" y="535"/>
                  </a:lnTo>
                  <a:lnTo>
                    <a:pt x="565" y="497"/>
                  </a:lnTo>
                  <a:lnTo>
                    <a:pt x="591" y="456"/>
                  </a:lnTo>
                  <a:lnTo>
                    <a:pt x="610" y="411"/>
                  </a:lnTo>
                  <a:lnTo>
                    <a:pt x="621" y="364"/>
                  </a:lnTo>
                  <a:lnTo>
                    <a:pt x="626" y="313"/>
                  </a:lnTo>
                  <a:lnTo>
                    <a:pt x="621" y="263"/>
                  </a:lnTo>
                  <a:lnTo>
                    <a:pt x="610" y="214"/>
                  </a:lnTo>
                  <a:lnTo>
                    <a:pt x="591" y="169"/>
                  </a:lnTo>
                  <a:lnTo>
                    <a:pt x="565" y="128"/>
                  </a:lnTo>
                  <a:lnTo>
                    <a:pt x="535" y="92"/>
                  </a:lnTo>
                  <a:lnTo>
                    <a:pt x="497" y="60"/>
                  </a:lnTo>
                  <a:lnTo>
                    <a:pt x="458" y="36"/>
                  </a:lnTo>
                  <a:lnTo>
                    <a:pt x="413" y="17"/>
                  </a:lnTo>
                  <a:lnTo>
                    <a:pt x="364" y="4"/>
                  </a:lnTo>
                  <a:lnTo>
                    <a:pt x="313" y="0"/>
                  </a:lnTo>
                  <a:lnTo>
                    <a:pt x="263" y="4"/>
                  </a:lnTo>
                  <a:lnTo>
                    <a:pt x="214" y="17"/>
                  </a:lnTo>
                  <a:lnTo>
                    <a:pt x="169" y="36"/>
                  </a:lnTo>
                  <a:lnTo>
                    <a:pt x="130" y="60"/>
                  </a:lnTo>
                  <a:lnTo>
                    <a:pt x="92" y="92"/>
                  </a:lnTo>
                  <a:lnTo>
                    <a:pt x="60" y="128"/>
                  </a:lnTo>
                  <a:lnTo>
                    <a:pt x="36" y="169"/>
                  </a:lnTo>
                  <a:lnTo>
                    <a:pt x="17" y="214"/>
                  </a:lnTo>
                  <a:lnTo>
                    <a:pt x="6" y="263"/>
                  </a:lnTo>
                  <a:lnTo>
                    <a:pt x="0" y="313"/>
                  </a:lnTo>
                  <a:lnTo>
                    <a:pt x="6" y="364"/>
                  </a:lnTo>
                  <a:lnTo>
                    <a:pt x="17" y="411"/>
                  </a:lnTo>
                  <a:lnTo>
                    <a:pt x="36" y="456"/>
                  </a:lnTo>
                  <a:lnTo>
                    <a:pt x="60" y="497"/>
                  </a:lnTo>
                  <a:lnTo>
                    <a:pt x="92" y="535"/>
                  </a:lnTo>
                  <a:lnTo>
                    <a:pt x="130" y="565"/>
                  </a:lnTo>
                  <a:lnTo>
                    <a:pt x="169" y="591"/>
                  </a:lnTo>
                  <a:lnTo>
                    <a:pt x="214" y="610"/>
                  </a:lnTo>
                  <a:lnTo>
                    <a:pt x="263" y="621"/>
                  </a:lnTo>
                  <a:lnTo>
                    <a:pt x="313" y="625"/>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4</a:t>
              </a:r>
            </a:p>
          </p:txBody>
        </p:sp>
        <p:sp>
          <p:nvSpPr>
            <p:cNvPr id="59411" name="Line 262"/>
            <p:cNvSpPr>
              <a:spLocks noChangeShapeType="1"/>
            </p:cNvSpPr>
            <p:nvPr/>
          </p:nvSpPr>
          <p:spPr bwMode="auto">
            <a:xfrm>
              <a:off x="13350057" y="1985491"/>
              <a:ext cx="1588" cy="55562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12" name="Line 263"/>
            <p:cNvSpPr>
              <a:spLocks noChangeShapeType="1"/>
            </p:cNvSpPr>
            <p:nvPr/>
          </p:nvSpPr>
          <p:spPr bwMode="auto">
            <a:xfrm flipH="1">
              <a:off x="9673407" y="1693391"/>
              <a:ext cx="3257550" cy="11874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13" name="Line 264"/>
            <p:cNvSpPr>
              <a:spLocks noChangeShapeType="1"/>
            </p:cNvSpPr>
            <p:nvPr/>
          </p:nvSpPr>
          <p:spPr bwMode="auto">
            <a:xfrm flipH="1">
              <a:off x="11499032" y="1842616"/>
              <a:ext cx="1520825" cy="7651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14" name="Line 265"/>
            <p:cNvSpPr>
              <a:spLocks noChangeShapeType="1"/>
            </p:cNvSpPr>
            <p:nvPr/>
          </p:nvSpPr>
          <p:spPr bwMode="auto">
            <a:xfrm flipH="1">
              <a:off x="12591232" y="1945803"/>
              <a:ext cx="574675" cy="6858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15" name="Freeform 266"/>
            <p:cNvSpPr>
              <a:spLocks/>
            </p:cNvSpPr>
            <p:nvPr/>
          </p:nvSpPr>
          <p:spPr bwMode="auto">
            <a:xfrm>
              <a:off x="12903969" y="2580803"/>
              <a:ext cx="892175" cy="892175"/>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9</a:t>
              </a:r>
            </a:p>
          </p:txBody>
        </p:sp>
        <p:sp>
          <p:nvSpPr>
            <p:cNvPr id="59416" name="Line 267"/>
            <p:cNvSpPr>
              <a:spLocks noChangeShapeType="1"/>
            </p:cNvSpPr>
            <p:nvPr/>
          </p:nvSpPr>
          <p:spPr bwMode="auto">
            <a:xfrm>
              <a:off x="11267257" y="3472978"/>
              <a:ext cx="1588" cy="5746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17" name="Line 268"/>
            <p:cNvSpPr>
              <a:spLocks noChangeShapeType="1"/>
            </p:cNvSpPr>
            <p:nvPr/>
          </p:nvSpPr>
          <p:spPr bwMode="auto">
            <a:xfrm>
              <a:off x="9184457" y="3438053"/>
              <a:ext cx="1588" cy="6096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18" name="Freeform 269"/>
            <p:cNvSpPr>
              <a:spLocks/>
            </p:cNvSpPr>
            <p:nvPr/>
          </p:nvSpPr>
          <p:spPr bwMode="auto">
            <a:xfrm>
              <a:off x="9160644" y="5247803"/>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19" name="Line 270"/>
            <p:cNvSpPr>
              <a:spLocks noChangeShapeType="1"/>
            </p:cNvSpPr>
            <p:nvPr/>
          </p:nvSpPr>
          <p:spPr bwMode="auto">
            <a:xfrm>
              <a:off x="9184457" y="4962053"/>
              <a:ext cx="1588" cy="2936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20" name="Freeform 271"/>
            <p:cNvSpPr>
              <a:spLocks/>
            </p:cNvSpPr>
            <p:nvPr/>
          </p:nvSpPr>
          <p:spPr bwMode="auto">
            <a:xfrm>
              <a:off x="12903969" y="1091728"/>
              <a:ext cx="892175" cy="893762"/>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2" y="83"/>
                  </a:lnTo>
                  <a:lnTo>
                    <a:pt x="54" y="116"/>
                  </a:lnTo>
                  <a:lnTo>
                    <a:pt x="32" y="154"/>
                  </a:lnTo>
                  <a:lnTo>
                    <a:pt x="15" y="193"/>
                  </a:lnTo>
                  <a:lnTo>
                    <a:pt x="4" y="236"/>
                  </a:lnTo>
                  <a:lnTo>
                    <a:pt x="0" y="281"/>
                  </a:lnTo>
                  <a:lnTo>
                    <a:pt x="4" y="328"/>
                  </a:lnTo>
                  <a:lnTo>
                    <a:pt x="15" y="371"/>
                  </a:lnTo>
                  <a:lnTo>
                    <a:pt x="32" y="411"/>
                  </a:lnTo>
                  <a:lnTo>
                    <a:pt x="54" y="448"/>
                  </a:lnTo>
                  <a:lnTo>
                    <a:pt x="82" y="482"/>
                  </a:lnTo>
                  <a:lnTo>
                    <a:pt x="114" y="510"/>
                  </a:lnTo>
                  <a:lnTo>
                    <a:pt x="152" y="533"/>
                  </a:lnTo>
                  <a:lnTo>
                    <a:pt x="193" y="550"/>
                  </a:lnTo>
                  <a:lnTo>
                    <a:pt x="236" y="559"/>
                  </a:lnTo>
                  <a:lnTo>
                    <a:pt x="281" y="563"/>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1</a:t>
              </a:r>
            </a:p>
          </p:txBody>
        </p:sp>
        <p:sp>
          <p:nvSpPr>
            <p:cNvPr id="59421" name="Rectangle 296"/>
            <p:cNvSpPr>
              <a:spLocks noChangeArrowheads="1"/>
            </p:cNvSpPr>
            <p:nvPr/>
          </p:nvSpPr>
          <p:spPr bwMode="auto">
            <a:xfrm>
              <a:off x="13691374" y="1467967"/>
              <a:ext cx="237" cy="106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9422" name="Freeform 389"/>
            <p:cNvSpPr>
              <a:spLocks/>
            </p:cNvSpPr>
            <p:nvPr/>
          </p:nvSpPr>
          <p:spPr bwMode="auto">
            <a:xfrm>
              <a:off x="10695757" y="1037753"/>
              <a:ext cx="1116013" cy="1114425"/>
            </a:xfrm>
            <a:custGeom>
              <a:avLst/>
              <a:gdLst>
                <a:gd name="T0" fmla="*/ 2147483646 w 703"/>
                <a:gd name="T1" fmla="*/ 2147483646 h 702"/>
                <a:gd name="T2" fmla="*/ 2147483646 w 703"/>
                <a:gd name="T3" fmla="*/ 2147483646 h 702"/>
                <a:gd name="T4" fmla="*/ 2147483646 w 703"/>
                <a:gd name="T5" fmla="*/ 2147483646 h 702"/>
                <a:gd name="T6" fmla="*/ 2147483646 w 703"/>
                <a:gd name="T7" fmla="*/ 2147483646 h 702"/>
                <a:gd name="T8" fmla="*/ 2147483646 w 703"/>
                <a:gd name="T9" fmla="*/ 2147483646 h 702"/>
                <a:gd name="T10" fmla="*/ 2147483646 w 703"/>
                <a:gd name="T11" fmla="*/ 2147483646 h 702"/>
                <a:gd name="T12" fmla="*/ 2147483646 w 703"/>
                <a:gd name="T13" fmla="*/ 2147483646 h 702"/>
                <a:gd name="T14" fmla="*/ 2147483646 w 703"/>
                <a:gd name="T15" fmla="*/ 2147483646 h 702"/>
                <a:gd name="T16" fmla="*/ 2147483646 w 703"/>
                <a:gd name="T17" fmla="*/ 2147483646 h 702"/>
                <a:gd name="T18" fmla="*/ 2147483646 w 703"/>
                <a:gd name="T19" fmla="*/ 2147483646 h 702"/>
                <a:gd name="T20" fmla="*/ 2147483646 w 703"/>
                <a:gd name="T21" fmla="*/ 2147483646 h 702"/>
                <a:gd name="T22" fmla="*/ 2147483646 w 703"/>
                <a:gd name="T23" fmla="*/ 2147483646 h 702"/>
                <a:gd name="T24" fmla="*/ 2147483646 w 703"/>
                <a:gd name="T25" fmla="*/ 2147483646 h 702"/>
                <a:gd name="T26" fmla="*/ 2147483646 w 703"/>
                <a:gd name="T27" fmla="*/ 2147483646 h 702"/>
                <a:gd name="T28" fmla="*/ 2147483646 w 703"/>
                <a:gd name="T29" fmla="*/ 2147483646 h 702"/>
                <a:gd name="T30" fmla="*/ 2147483646 w 703"/>
                <a:gd name="T31" fmla="*/ 2147483646 h 702"/>
                <a:gd name="T32" fmla="*/ 2147483646 w 703"/>
                <a:gd name="T33" fmla="*/ 2147483646 h 702"/>
                <a:gd name="T34" fmla="*/ 2147483646 w 703"/>
                <a:gd name="T35" fmla="*/ 2147483646 h 702"/>
                <a:gd name="T36" fmla="*/ 2147483646 w 703"/>
                <a:gd name="T37" fmla="*/ 2147483646 h 702"/>
                <a:gd name="T38" fmla="*/ 2147483646 w 703"/>
                <a:gd name="T39" fmla="*/ 2147483646 h 702"/>
                <a:gd name="T40" fmla="*/ 2147483646 w 703"/>
                <a:gd name="T41" fmla="*/ 0 h 702"/>
                <a:gd name="T42" fmla="*/ 2147483646 w 703"/>
                <a:gd name="T43" fmla="*/ 2147483646 h 702"/>
                <a:gd name="T44" fmla="*/ 2147483646 w 703"/>
                <a:gd name="T45" fmla="*/ 2147483646 h 702"/>
                <a:gd name="T46" fmla="*/ 2147483646 w 703"/>
                <a:gd name="T47" fmla="*/ 2147483646 h 702"/>
                <a:gd name="T48" fmla="*/ 2147483646 w 703"/>
                <a:gd name="T49" fmla="*/ 2147483646 h 702"/>
                <a:gd name="T50" fmla="*/ 2147483646 w 703"/>
                <a:gd name="T51" fmla="*/ 2147483646 h 702"/>
                <a:gd name="T52" fmla="*/ 2147483646 w 703"/>
                <a:gd name="T53" fmla="*/ 2147483646 h 702"/>
                <a:gd name="T54" fmla="*/ 2147483646 w 703"/>
                <a:gd name="T55" fmla="*/ 2147483646 h 702"/>
                <a:gd name="T56" fmla="*/ 2147483646 w 703"/>
                <a:gd name="T57" fmla="*/ 2147483646 h 702"/>
                <a:gd name="T58" fmla="*/ 2147483646 w 703"/>
                <a:gd name="T59" fmla="*/ 2147483646 h 702"/>
                <a:gd name="T60" fmla="*/ 0 w 703"/>
                <a:gd name="T61" fmla="*/ 2147483646 h 702"/>
                <a:gd name="T62" fmla="*/ 2147483646 w 703"/>
                <a:gd name="T63" fmla="*/ 2147483646 h 702"/>
                <a:gd name="T64" fmla="*/ 2147483646 w 703"/>
                <a:gd name="T65" fmla="*/ 2147483646 h 702"/>
                <a:gd name="T66" fmla="*/ 2147483646 w 703"/>
                <a:gd name="T67" fmla="*/ 2147483646 h 702"/>
                <a:gd name="T68" fmla="*/ 2147483646 w 703"/>
                <a:gd name="T69" fmla="*/ 2147483646 h 702"/>
                <a:gd name="T70" fmla="*/ 2147483646 w 703"/>
                <a:gd name="T71" fmla="*/ 2147483646 h 702"/>
                <a:gd name="T72" fmla="*/ 2147483646 w 703"/>
                <a:gd name="T73" fmla="*/ 2147483646 h 702"/>
                <a:gd name="T74" fmla="*/ 2147483646 w 703"/>
                <a:gd name="T75" fmla="*/ 2147483646 h 702"/>
                <a:gd name="T76" fmla="*/ 2147483646 w 703"/>
                <a:gd name="T77" fmla="*/ 2147483646 h 702"/>
                <a:gd name="T78" fmla="*/ 2147483646 w 703"/>
                <a:gd name="T79" fmla="*/ 2147483646 h 702"/>
                <a:gd name="T80" fmla="*/ 2147483646 w 703"/>
                <a:gd name="T81" fmla="*/ 2147483646 h 702"/>
                <a:gd name="T82" fmla="*/ 2147483646 w 703"/>
                <a:gd name="T83" fmla="*/ 2147483646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3"/>
                <a:gd name="T127" fmla="*/ 0 h 702"/>
                <a:gd name="T128" fmla="*/ 703 w 703"/>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3" h="702">
                  <a:moveTo>
                    <a:pt x="351" y="702"/>
                  </a:moveTo>
                  <a:lnTo>
                    <a:pt x="409" y="698"/>
                  </a:lnTo>
                  <a:lnTo>
                    <a:pt x="463" y="685"/>
                  </a:lnTo>
                  <a:lnTo>
                    <a:pt x="514" y="662"/>
                  </a:lnTo>
                  <a:lnTo>
                    <a:pt x="559" y="634"/>
                  </a:lnTo>
                  <a:lnTo>
                    <a:pt x="600" y="600"/>
                  </a:lnTo>
                  <a:lnTo>
                    <a:pt x="636" y="559"/>
                  </a:lnTo>
                  <a:lnTo>
                    <a:pt x="664" y="512"/>
                  </a:lnTo>
                  <a:lnTo>
                    <a:pt x="684" y="462"/>
                  </a:lnTo>
                  <a:lnTo>
                    <a:pt x="697" y="409"/>
                  </a:lnTo>
                  <a:lnTo>
                    <a:pt x="703" y="351"/>
                  </a:lnTo>
                  <a:lnTo>
                    <a:pt x="697" y="295"/>
                  </a:lnTo>
                  <a:lnTo>
                    <a:pt x="684" y="240"/>
                  </a:lnTo>
                  <a:lnTo>
                    <a:pt x="664" y="190"/>
                  </a:lnTo>
                  <a:lnTo>
                    <a:pt x="636" y="145"/>
                  </a:lnTo>
                  <a:lnTo>
                    <a:pt x="600" y="104"/>
                  </a:lnTo>
                  <a:lnTo>
                    <a:pt x="559" y="68"/>
                  </a:lnTo>
                  <a:lnTo>
                    <a:pt x="514" y="40"/>
                  </a:lnTo>
                  <a:lnTo>
                    <a:pt x="463" y="19"/>
                  </a:lnTo>
                  <a:lnTo>
                    <a:pt x="409" y="6"/>
                  </a:lnTo>
                  <a:lnTo>
                    <a:pt x="353" y="0"/>
                  </a:lnTo>
                  <a:lnTo>
                    <a:pt x="295" y="6"/>
                  </a:lnTo>
                  <a:lnTo>
                    <a:pt x="240" y="19"/>
                  </a:lnTo>
                  <a:lnTo>
                    <a:pt x="192" y="40"/>
                  </a:lnTo>
                  <a:lnTo>
                    <a:pt x="145" y="68"/>
                  </a:lnTo>
                  <a:lnTo>
                    <a:pt x="103" y="104"/>
                  </a:lnTo>
                  <a:lnTo>
                    <a:pt x="70" y="145"/>
                  </a:lnTo>
                  <a:lnTo>
                    <a:pt x="40" y="190"/>
                  </a:lnTo>
                  <a:lnTo>
                    <a:pt x="19" y="240"/>
                  </a:lnTo>
                  <a:lnTo>
                    <a:pt x="6" y="295"/>
                  </a:lnTo>
                  <a:lnTo>
                    <a:pt x="0" y="351"/>
                  </a:lnTo>
                  <a:lnTo>
                    <a:pt x="6" y="409"/>
                  </a:lnTo>
                  <a:lnTo>
                    <a:pt x="19" y="462"/>
                  </a:lnTo>
                  <a:lnTo>
                    <a:pt x="40" y="512"/>
                  </a:lnTo>
                  <a:lnTo>
                    <a:pt x="70" y="559"/>
                  </a:lnTo>
                  <a:lnTo>
                    <a:pt x="103" y="600"/>
                  </a:lnTo>
                  <a:lnTo>
                    <a:pt x="145" y="634"/>
                  </a:lnTo>
                  <a:lnTo>
                    <a:pt x="192" y="662"/>
                  </a:lnTo>
                  <a:lnTo>
                    <a:pt x="240" y="685"/>
                  </a:lnTo>
                  <a:lnTo>
                    <a:pt x="295" y="698"/>
                  </a:lnTo>
                  <a:lnTo>
                    <a:pt x="353" y="70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rtl="0">
                <a:spcBef>
                  <a:spcPct val="0"/>
                </a:spcBef>
                <a:spcAft>
                  <a:spcPct val="0"/>
                </a:spcAft>
                <a:buFontTx/>
                <a:buNone/>
              </a:pPr>
              <a:r>
                <a:rPr lang="en-US" altLang="en-US" sz="2000">
                  <a:cs typeface="Times New Roman" panose="02020603050405020304" pitchFamily="18" charset="0"/>
                </a:rPr>
                <a:t>0</a:t>
              </a:r>
            </a:p>
          </p:txBody>
        </p:sp>
        <p:sp>
          <p:nvSpPr>
            <p:cNvPr id="59423" name="Line 390"/>
            <p:cNvSpPr>
              <a:spLocks noChangeShapeType="1"/>
            </p:cNvSpPr>
            <p:nvPr/>
          </p:nvSpPr>
          <p:spPr bwMode="auto">
            <a:xfrm>
              <a:off x="11800657" y="1537816"/>
              <a:ext cx="1063625"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24" name="Rectangle 498"/>
            <p:cNvSpPr>
              <a:spLocks noChangeArrowheads="1"/>
            </p:cNvSpPr>
            <p:nvPr/>
          </p:nvSpPr>
          <p:spPr bwMode="auto">
            <a:xfrm>
              <a:off x="9560691" y="2271238"/>
              <a:ext cx="237" cy="1065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59425" name="Line 568"/>
            <p:cNvSpPr>
              <a:spLocks noChangeShapeType="1"/>
            </p:cNvSpPr>
            <p:nvPr/>
          </p:nvSpPr>
          <p:spPr bwMode="auto">
            <a:xfrm>
              <a:off x="9489256" y="3330104"/>
              <a:ext cx="627063" cy="7175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26" name="Freeform 569"/>
            <p:cNvSpPr>
              <a:spLocks/>
            </p:cNvSpPr>
            <p:nvPr/>
          </p:nvSpPr>
          <p:spPr bwMode="auto">
            <a:xfrm>
              <a:off x="9679756" y="771054"/>
              <a:ext cx="4340225" cy="5029200"/>
            </a:xfrm>
            <a:custGeom>
              <a:avLst/>
              <a:gdLst>
                <a:gd name="T0" fmla="*/ 0 w 2734"/>
                <a:gd name="T1" fmla="*/ 2147483646 h 3168"/>
                <a:gd name="T2" fmla="*/ 2147483646 w 2734"/>
                <a:gd name="T3" fmla="*/ 2147483646 h 3168"/>
                <a:gd name="T4" fmla="*/ 2147483646 w 2734"/>
                <a:gd name="T5" fmla="*/ 0 h 3168"/>
                <a:gd name="T6" fmla="*/ 2147483646 w 2734"/>
                <a:gd name="T7" fmla="*/ 0 h 3168"/>
                <a:gd name="T8" fmla="*/ 2147483646 w 2734"/>
                <a:gd name="T9" fmla="*/ 2147483646 h 3168"/>
                <a:gd name="T10" fmla="*/ 0 60000 65536"/>
                <a:gd name="T11" fmla="*/ 0 60000 65536"/>
                <a:gd name="T12" fmla="*/ 0 60000 65536"/>
                <a:gd name="T13" fmla="*/ 0 60000 65536"/>
                <a:gd name="T14" fmla="*/ 0 60000 65536"/>
                <a:gd name="T15" fmla="*/ 0 w 2734"/>
                <a:gd name="T16" fmla="*/ 0 h 3168"/>
                <a:gd name="T17" fmla="*/ 2734 w 2734"/>
                <a:gd name="T18" fmla="*/ 3168 h 3168"/>
              </a:gdLst>
              <a:ahLst/>
              <a:cxnLst>
                <a:cxn ang="T10">
                  <a:pos x="T0" y="T1"/>
                </a:cxn>
                <a:cxn ang="T11">
                  <a:pos x="T2" y="T3"/>
                </a:cxn>
                <a:cxn ang="T12">
                  <a:pos x="T4" y="T5"/>
                </a:cxn>
                <a:cxn ang="T13">
                  <a:pos x="T6" y="T7"/>
                </a:cxn>
                <a:cxn ang="T14">
                  <a:pos x="T8" y="T9"/>
                </a:cxn>
              </a:cxnLst>
              <a:rect l="T15" t="T16" r="T17" b="T18"/>
              <a:pathLst>
                <a:path w="2734" h="3168">
                  <a:moveTo>
                    <a:pt x="0" y="3167"/>
                  </a:moveTo>
                  <a:lnTo>
                    <a:pt x="2734" y="3168"/>
                  </a:lnTo>
                  <a:lnTo>
                    <a:pt x="2734" y="0"/>
                  </a:lnTo>
                  <a:lnTo>
                    <a:pt x="1000" y="0"/>
                  </a:lnTo>
                  <a:lnTo>
                    <a:pt x="1000" y="15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9427" name="Line 570"/>
            <p:cNvSpPr>
              <a:spLocks noChangeShapeType="1"/>
            </p:cNvSpPr>
            <p:nvPr/>
          </p:nvSpPr>
          <p:spPr bwMode="auto">
            <a:xfrm>
              <a:off x="10225856" y="4962054"/>
              <a:ext cx="1588" cy="7905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28" name="Line 571"/>
            <p:cNvSpPr>
              <a:spLocks noChangeShapeType="1"/>
            </p:cNvSpPr>
            <p:nvPr/>
          </p:nvSpPr>
          <p:spPr bwMode="auto">
            <a:xfrm>
              <a:off x="11267256" y="4962054"/>
              <a:ext cx="1588" cy="79057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29" name="Freeform 572"/>
            <p:cNvSpPr>
              <a:spLocks/>
            </p:cNvSpPr>
            <p:nvPr/>
          </p:nvSpPr>
          <p:spPr bwMode="auto">
            <a:xfrm>
              <a:off x="12846819" y="1514004"/>
              <a:ext cx="50800" cy="50800"/>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30" name="Freeform 573"/>
            <p:cNvSpPr>
              <a:spLocks/>
            </p:cNvSpPr>
            <p:nvPr/>
          </p:nvSpPr>
          <p:spPr bwMode="auto">
            <a:xfrm>
              <a:off x="13326244" y="2526829"/>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31" name="Freeform 574"/>
            <p:cNvSpPr>
              <a:spLocks/>
            </p:cNvSpPr>
            <p:nvPr/>
          </p:nvSpPr>
          <p:spPr bwMode="auto">
            <a:xfrm>
              <a:off x="12567419" y="2604617"/>
              <a:ext cx="50800" cy="52388"/>
            </a:xfrm>
            <a:custGeom>
              <a:avLst/>
              <a:gdLst>
                <a:gd name="T0" fmla="*/ 2147483646 w 32"/>
                <a:gd name="T1" fmla="*/ 2147483646 h 33"/>
                <a:gd name="T2" fmla="*/ 2147483646 w 32"/>
                <a:gd name="T3" fmla="*/ 0 h 33"/>
                <a:gd name="T4" fmla="*/ 0 w 32"/>
                <a:gd name="T5" fmla="*/ 2147483646 h 33"/>
                <a:gd name="T6" fmla="*/ 2147483646 w 32"/>
                <a:gd name="T7" fmla="*/ 2147483646 h 33"/>
                <a:gd name="T8" fmla="*/ 2147483646 w 32"/>
                <a:gd name="T9" fmla="*/ 2147483646 h 33"/>
                <a:gd name="T10" fmla="*/ 2147483646 w 32"/>
                <a:gd name="T11" fmla="*/ 2147483646 h 33"/>
                <a:gd name="T12" fmla="*/ 0 60000 65536"/>
                <a:gd name="T13" fmla="*/ 0 60000 65536"/>
                <a:gd name="T14" fmla="*/ 0 60000 65536"/>
                <a:gd name="T15" fmla="*/ 0 60000 65536"/>
                <a:gd name="T16" fmla="*/ 0 60000 65536"/>
                <a:gd name="T17" fmla="*/ 0 60000 65536"/>
                <a:gd name="T18" fmla="*/ 0 w 32"/>
                <a:gd name="T19" fmla="*/ 0 h 33"/>
                <a:gd name="T20" fmla="*/ 32 w 32"/>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2" h="33">
                  <a:moveTo>
                    <a:pt x="32" y="18"/>
                  </a:moveTo>
                  <a:lnTo>
                    <a:pt x="9" y="0"/>
                  </a:lnTo>
                  <a:lnTo>
                    <a:pt x="0" y="33"/>
                  </a:lnTo>
                  <a:lnTo>
                    <a:pt x="32" y="20"/>
                  </a:lnTo>
                  <a:lnTo>
                    <a:pt x="3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32" name="Freeform 575"/>
            <p:cNvSpPr>
              <a:spLocks/>
            </p:cNvSpPr>
            <p:nvPr/>
          </p:nvSpPr>
          <p:spPr bwMode="auto">
            <a:xfrm>
              <a:off x="11467281" y="2577629"/>
              <a:ext cx="55563" cy="44450"/>
            </a:xfrm>
            <a:custGeom>
              <a:avLst/>
              <a:gdLst>
                <a:gd name="T0" fmla="*/ 2147483646 w 35"/>
                <a:gd name="T1" fmla="*/ 2147483646 h 28"/>
                <a:gd name="T2" fmla="*/ 2147483646 w 35"/>
                <a:gd name="T3" fmla="*/ 0 h 28"/>
                <a:gd name="T4" fmla="*/ 0 w 35"/>
                <a:gd name="T5" fmla="*/ 2147483646 h 28"/>
                <a:gd name="T6" fmla="*/ 2147483646 w 35"/>
                <a:gd name="T7" fmla="*/ 2147483646 h 28"/>
                <a:gd name="T8" fmla="*/ 2147483646 w 35"/>
                <a:gd name="T9" fmla="*/ 2147483646 h 28"/>
                <a:gd name="T10" fmla="*/ 2147483646 w 35"/>
                <a:gd name="T11" fmla="*/ 2147483646 h 28"/>
                <a:gd name="T12" fmla="*/ 0 60000 65536"/>
                <a:gd name="T13" fmla="*/ 0 60000 65536"/>
                <a:gd name="T14" fmla="*/ 0 60000 65536"/>
                <a:gd name="T15" fmla="*/ 0 60000 65536"/>
                <a:gd name="T16" fmla="*/ 0 60000 65536"/>
                <a:gd name="T17" fmla="*/ 0 60000 65536"/>
                <a:gd name="T18" fmla="*/ 0 w 35"/>
                <a:gd name="T19" fmla="*/ 0 h 28"/>
                <a:gd name="T20" fmla="*/ 35 w 35"/>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5" h="28">
                  <a:moveTo>
                    <a:pt x="33" y="28"/>
                  </a:moveTo>
                  <a:lnTo>
                    <a:pt x="22" y="0"/>
                  </a:lnTo>
                  <a:lnTo>
                    <a:pt x="0" y="28"/>
                  </a:lnTo>
                  <a:lnTo>
                    <a:pt x="35" y="28"/>
                  </a:lnTo>
                  <a:lnTo>
                    <a:pt x="3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33" name="Freeform 576"/>
            <p:cNvSpPr>
              <a:spLocks/>
            </p:cNvSpPr>
            <p:nvPr/>
          </p:nvSpPr>
          <p:spPr bwMode="auto">
            <a:xfrm>
              <a:off x="9633719" y="2853854"/>
              <a:ext cx="57150" cy="47625"/>
            </a:xfrm>
            <a:custGeom>
              <a:avLst/>
              <a:gdLst>
                <a:gd name="T0" fmla="*/ 2147483646 w 36"/>
                <a:gd name="T1" fmla="*/ 2147483646 h 30"/>
                <a:gd name="T2" fmla="*/ 2147483646 w 36"/>
                <a:gd name="T3" fmla="*/ 0 h 30"/>
                <a:gd name="T4" fmla="*/ 0 w 36"/>
                <a:gd name="T5" fmla="*/ 2147483646 h 30"/>
                <a:gd name="T6" fmla="*/ 2147483646 w 36"/>
                <a:gd name="T7" fmla="*/ 2147483646 h 30"/>
                <a:gd name="T8" fmla="*/ 2147483646 w 36"/>
                <a:gd name="T9" fmla="*/ 2147483646 h 30"/>
                <a:gd name="T10" fmla="*/ 2147483646 w 36"/>
                <a:gd name="T11" fmla="*/ 2147483646 h 30"/>
                <a:gd name="T12" fmla="*/ 0 60000 65536"/>
                <a:gd name="T13" fmla="*/ 0 60000 65536"/>
                <a:gd name="T14" fmla="*/ 0 60000 65536"/>
                <a:gd name="T15" fmla="*/ 0 60000 65536"/>
                <a:gd name="T16" fmla="*/ 0 60000 65536"/>
                <a:gd name="T17" fmla="*/ 0 60000 65536"/>
                <a:gd name="T18" fmla="*/ 0 w 36"/>
                <a:gd name="T19" fmla="*/ 0 h 30"/>
                <a:gd name="T20" fmla="*/ 36 w 36"/>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6" h="30">
                  <a:moveTo>
                    <a:pt x="34" y="28"/>
                  </a:moveTo>
                  <a:lnTo>
                    <a:pt x="25" y="0"/>
                  </a:lnTo>
                  <a:lnTo>
                    <a:pt x="0" y="25"/>
                  </a:lnTo>
                  <a:lnTo>
                    <a:pt x="36" y="30"/>
                  </a:lnTo>
                  <a:lnTo>
                    <a:pt x="3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34" name="Rectangle 577"/>
            <p:cNvSpPr>
              <a:spLocks noChangeArrowheads="1"/>
            </p:cNvSpPr>
            <p:nvPr/>
          </p:nvSpPr>
          <p:spPr bwMode="auto">
            <a:xfrm rot="20400000">
              <a:off x="9918571" y="2447196"/>
              <a:ext cx="104989" cy="4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800">
                  <a:solidFill>
                    <a:srgbClr val="000000"/>
                  </a:solidFill>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59435" name="Freeform 663"/>
            <p:cNvSpPr>
              <a:spLocks/>
            </p:cNvSpPr>
            <p:nvPr/>
          </p:nvSpPr>
          <p:spPr bwMode="auto">
            <a:xfrm>
              <a:off x="9160644" y="4012729"/>
              <a:ext cx="47625" cy="49212"/>
            </a:xfrm>
            <a:custGeom>
              <a:avLst/>
              <a:gdLst>
                <a:gd name="T0" fmla="*/ 2147483646 w 30"/>
                <a:gd name="T1" fmla="*/ 0 h 31"/>
                <a:gd name="T2" fmla="*/ 0 w 30"/>
                <a:gd name="T3" fmla="*/ 2147483646 h 31"/>
                <a:gd name="T4" fmla="*/ 2147483646 w 30"/>
                <a:gd name="T5" fmla="*/ 2147483646 h 31"/>
                <a:gd name="T6" fmla="*/ 2147483646 w 30"/>
                <a:gd name="T7" fmla="*/ 2147483646 h 31"/>
                <a:gd name="T8" fmla="*/ 2147483646 w 30"/>
                <a:gd name="T9" fmla="*/ 2147483646 h 31"/>
                <a:gd name="T10" fmla="*/ 2147483646 w 30"/>
                <a:gd name="T11" fmla="*/ 0 h 31"/>
                <a:gd name="T12" fmla="*/ 0 60000 65536"/>
                <a:gd name="T13" fmla="*/ 0 60000 65536"/>
                <a:gd name="T14" fmla="*/ 0 60000 65536"/>
                <a:gd name="T15" fmla="*/ 0 60000 65536"/>
                <a:gd name="T16" fmla="*/ 0 60000 65536"/>
                <a:gd name="T17" fmla="*/ 0 60000 65536"/>
                <a:gd name="T18" fmla="*/ 0 w 30"/>
                <a:gd name="T19" fmla="*/ 0 h 31"/>
                <a:gd name="T20" fmla="*/ 30 w 3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0" h="31">
                  <a:moveTo>
                    <a:pt x="30" y="0"/>
                  </a:moveTo>
                  <a:lnTo>
                    <a:pt x="0" y="1"/>
                  </a:lnTo>
                  <a:lnTo>
                    <a:pt x="15" y="31"/>
                  </a:lnTo>
                  <a:lnTo>
                    <a:pt x="30" y="1"/>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36" name="Freeform 664"/>
            <p:cNvSpPr>
              <a:spLocks/>
            </p:cNvSpPr>
            <p:nvPr/>
          </p:nvSpPr>
          <p:spPr bwMode="auto">
            <a:xfrm>
              <a:off x="10086156" y="4017491"/>
              <a:ext cx="53975" cy="53975"/>
            </a:xfrm>
            <a:custGeom>
              <a:avLst/>
              <a:gdLst>
                <a:gd name="T0" fmla="*/ 2147483646 w 34"/>
                <a:gd name="T1" fmla="*/ 0 h 34"/>
                <a:gd name="T2" fmla="*/ 0 w 34"/>
                <a:gd name="T3" fmla="*/ 2147483646 h 34"/>
                <a:gd name="T4" fmla="*/ 2147483646 w 34"/>
                <a:gd name="T5" fmla="*/ 2147483646 h 34"/>
                <a:gd name="T6" fmla="*/ 2147483646 w 34"/>
                <a:gd name="T7" fmla="*/ 0 h 34"/>
                <a:gd name="T8" fmla="*/ 2147483646 w 34"/>
                <a:gd name="T9" fmla="*/ 0 h 34"/>
                <a:gd name="T10" fmla="*/ 2147483646 w 34"/>
                <a:gd name="T11" fmla="*/ 0 h 34"/>
                <a:gd name="T12" fmla="*/ 0 60000 65536"/>
                <a:gd name="T13" fmla="*/ 0 60000 65536"/>
                <a:gd name="T14" fmla="*/ 0 60000 65536"/>
                <a:gd name="T15" fmla="*/ 0 60000 65536"/>
                <a:gd name="T16" fmla="*/ 0 60000 65536"/>
                <a:gd name="T17" fmla="*/ 0 60000 65536"/>
                <a:gd name="T18" fmla="*/ 0 w 34"/>
                <a:gd name="T19" fmla="*/ 0 h 34"/>
                <a:gd name="T20" fmla="*/ 34 w 34"/>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34" h="34">
                  <a:moveTo>
                    <a:pt x="23" y="0"/>
                  </a:moveTo>
                  <a:lnTo>
                    <a:pt x="0" y="23"/>
                  </a:lnTo>
                  <a:lnTo>
                    <a:pt x="34" y="34"/>
                  </a:lnTo>
                  <a:lnTo>
                    <a:pt x="2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37" name="Freeform 665"/>
            <p:cNvSpPr>
              <a:spLocks/>
            </p:cNvSpPr>
            <p:nvPr/>
          </p:nvSpPr>
          <p:spPr bwMode="auto">
            <a:xfrm>
              <a:off x="11243444" y="4012729"/>
              <a:ext cx="47625" cy="49212"/>
            </a:xfrm>
            <a:custGeom>
              <a:avLst/>
              <a:gdLst>
                <a:gd name="T0" fmla="*/ 2147483646 w 30"/>
                <a:gd name="T1" fmla="*/ 0 h 31"/>
                <a:gd name="T2" fmla="*/ 0 w 30"/>
                <a:gd name="T3" fmla="*/ 2147483646 h 31"/>
                <a:gd name="T4" fmla="*/ 2147483646 w 30"/>
                <a:gd name="T5" fmla="*/ 2147483646 h 31"/>
                <a:gd name="T6" fmla="*/ 2147483646 w 30"/>
                <a:gd name="T7" fmla="*/ 2147483646 h 31"/>
                <a:gd name="T8" fmla="*/ 2147483646 w 30"/>
                <a:gd name="T9" fmla="*/ 2147483646 h 31"/>
                <a:gd name="T10" fmla="*/ 2147483646 w 30"/>
                <a:gd name="T11" fmla="*/ 0 h 31"/>
                <a:gd name="T12" fmla="*/ 0 60000 65536"/>
                <a:gd name="T13" fmla="*/ 0 60000 65536"/>
                <a:gd name="T14" fmla="*/ 0 60000 65536"/>
                <a:gd name="T15" fmla="*/ 0 60000 65536"/>
                <a:gd name="T16" fmla="*/ 0 60000 65536"/>
                <a:gd name="T17" fmla="*/ 0 60000 65536"/>
                <a:gd name="T18" fmla="*/ 0 w 30"/>
                <a:gd name="T19" fmla="*/ 0 h 31"/>
                <a:gd name="T20" fmla="*/ 30 w 30"/>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0" h="31">
                  <a:moveTo>
                    <a:pt x="30" y="0"/>
                  </a:moveTo>
                  <a:lnTo>
                    <a:pt x="0" y="1"/>
                  </a:lnTo>
                  <a:lnTo>
                    <a:pt x="15" y="31"/>
                  </a:lnTo>
                  <a:lnTo>
                    <a:pt x="30" y="1"/>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38" name="Freeform 666"/>
            <p:cNvSpPr>
              <a:spLocks/>
            </p:cNvSpPr>
            <p:nvPr/>
          </p:nvSpPr>
          <p:spPr bwMode="auto">
            <a:xfrm>
              <a:off x="11243444" y="5744691"/>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39" name="Freeform 667"/>
            <p:cNvSpPr>
              <a:spLocks/>
            </p:cNvSpPr>
            <p:nvPr/>
          </p:nvSpPr>
          <p:spPr bwMode="auto">
            <a:xfrm>
              <a:off x="10202044" y="5744691"/>
              <a:ext cx="47625" cy="50800"/>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40" name="Freeform 668"/>
            <p:cNvSpPr>
              <a:spLocks/>
            </p:cNvSpPr>
            <p:nvPr/>
          </p:nvSpPr>
          <p:spPr bwMode="auto">
            <a:xfrm>
              <a:off x="9919469" y="5774854"/>
              <a:ext cx="50800" cy="49212"/>
            </a:xfrm>
            <a:custGeom>
              <a:avLst/>
              <a:gdLst>
                <a:gd name="T0" fmla="*/ 0 w 32"/>
                <a:gd name="T1" fmla="*/ 0 h 31"/>
                <a:gd name="T2" fmla="*/ 2147483646 w 32"/>
                <a:gd name="T3" fmla="*/ 2147483646 h 31"/>
                <a:gd name="T4" fmla="*/ 2147483646 w 32"/>
                <a:gd name="T5" fmla="*/ 2147483646 h 31"/>
                <a:gd name="T6" fmla="*/ 2147483646 w 32"/>
                <a:gd name="T7" fmla="*/ 2147483646 h 31"/>
                <a:gd name="T8" fmla="*/ 2147483646 w 32"/>
                <a:gd name="T9" fmla="*/ 2147483646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 y="31"/>
                  </a:lnTo>
                  <a:lnTo>
                    <a:pt x="32" y="16"/>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41" name="Freeform 679"/>
            <p:cNvSpPr>
              <a:spLocks/>
            </p:cNvSpPr>
            <p:nvPr/>
          </p:nvSpPr>
          <p:spPr bwMode="auto">
            <a:xfrm>
              <a:off x="11243444" y="988541"/>
              <a:ext cx="47625" cy="49212"/>
            </a:xfrm>
            <a:custGeom>
              <a:avLst/>
              <a:gdLst>
                <a:gd name="T0" fmla="*/ 2147483646 w 30"/>
                <a:gd name="T1" fmla="*/ 0 h 31"/>
                <a:gd name="T2" fmla="*/ 0 w 30"/>
                <a:gd name="T3" fmla="*/ 0 h 31"/>
                <a:gd name="T4" fmla="*/ 2147483646 w 30"/>
                <a:gd name="T5" fmla="*/ 2147483646 h 31"/>
                <a:gd name="T6" fmla="*/ 2147483646 w 30"/>
                <a:gd name="T7" fmla="*/ 0 h 31"/>
                <a:gd name="T8" fmla="*/ 2147483646 w 30"/>
                <a:gd name="T9" fmla="*/ 0 h 31"/>
                <a:gd name="T10" fmla="*/ 0 60000 65536"/>
                <a:gd name="T11" fmla="*/ 0 60000 65536"/>
                <a:gd name="T12" fmla="*/ 0 60000 65536"/>
                <a:gd name="T13" fmla="*/ 0 60000 65536"/>
                <a:gd name="T14" fmla="*/ 0 60000 65536"/>
                <a:gd name="T15" fmla="*/ 0 w 30"/>
                <a:gd name="T16" fmla="*/ 0 h 31"/>
                <a:gd name="T17" fmla="*/ 30 w 30"/>
                <a:gd name="T18" fmla="*/ 31 h 31"/>
              </a:gdLst>
              <a:ahLst/>
              <a:cxnLst>
                <a:cxn ang="T10">
                  <a:pos x="T0" y="T1"/>
                </a:cxn>
                <a:cxn ang="T11">
                  <a:pos x="T2" y="T3"/>
                </a:cxn>
                <a:cxn ang="T12">
                  <a:pos x="T4" y="T5"/>
                </a:cxn>
                <a:cxn ang="T13">
                  <a:pos x="T6" y="T7"/>
                </a:cxn>
                <a:cxn ang="T14">
                  <a:pos x="T8" y="T9"/>
                </a:cxn>
              </a:cxnLst>
              <a:rect l="T15" t="T16" r="T17" b="T18"/>
              <a:pathLst>
                <a:path w="30" h="31">
                  <a:moveTo>
                    <a:pt x="30" y="0"/>
                  </a:moveTo>
                  <a:lnTo>
                    <a:pt x="0" y="0"/>
                  </a:lnTo>
                  <a:lnTo>
                    <a:pt x="15" y="31"/>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42" name="Line 680"/>
            <p:cNvSpPr>
              <a:spLocks noChangeShapeType="1"/>
            </p:cNvSpPr>
            <p:nvPr/>
          </p:nvSpPr>
          <p:spPr bwMode="auto">
            <a:xfrm>
              <a:off x="10211569" y="1537816"/>
              <a:ext cx="479425" cy="15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443" name="Freeform 681"/>
            <p:cNvSpPr>
              <a:spLocks/>
            </p:cNvSpPr>
            <p:nvPr/>
          </p:nvSpPr>
          <p:spPr bwMode="auto">
            <a:xfrm>
              <a:off x="10640194" y="1514004"/>
              <a:ext cx="50800" cy="50800"/>
            </a:xfrm>
            <a:custGeom>
              <a:avLst/>
              <a:gdLst>
                <a:gd name="T0" fmla="*/ 0 w 32"/>
                <a:gd name="T1" fmla="*/ 0 h 32"/>
                <a:gd name="T2" fmla="*/ 2147483646 w 32"/>
                <a:gd name="T3" fmla="*/ 2147483646 h 32"/>
                <a:gd name="T4" fmla="*/ 2147483646 w 32"/>
                <a:gd name="T5" fmla="*/ 2147483646 h 32"/>
                <a:gd name="T6" fmla="*/ 2147483646 w 32"/>
                <a:gd name="T7" fmla="*/ 0 h 32"/>
                <a:gd name="T8" fmla="*/ 2147483646 w 32"/>
                <a:gd name="T9" fmla="*/ 0 h 32"/>
                <a:gd name="T10" fmla="*/ 0 w 32"/>
                <a:gd name="T11" fmla="*/ 0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0"/>
                  </a:moveTo>
                  <a:lnTo>
                    <a:pt x="2" y="32"/>
                  </a:lnTo>
                  <a:lnTo>
                    <a:pt x="32" y="15"/>
                  </a:lnTo>
                  <a:lnTo>
                    <a:pt x="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44" name="Freeform 687"/>
            <p:cNvSpPr>
              <a:spLocks/>
            </p:cNvSpPr>
            <p:nvPr/>
          </p:nvSpPr>
          <p:spPr bwMode="auto">
            <a:xfrm>
              <a:off x="13962831" y="3598391"/>
              <a:ext cx="50800" cy="50800"/>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45" name="Freeform 688"/>
            <p:cNvSpPr>
              <a:spLocks/>
            </p:cNvSpPr>
            <p:nvPr/>
          </p:nvSpPr>
          <p:spPr bwMode="auto">
            <a:xfrm>
              <a:off x="13350056" y="3472979"/>
              <a:ext cx="630238" cy="149225"/>
            </a:xfrm>
            <a:custGeom>
              <a:avLst/>
              <a:gdLst>
                <a:gd name="T0" fmla="*/ 0 w 397"/>
                <a:gd name="T1" fmla="*/ 0 h 94"/>
                <a:gd name="T2" fmla="*/ 0 w 397"/>
                <a:gd name="T3" fmla="*/ 2147483646 h 94"/>
                <a:gd name="T4" fmla="*/ 2147483646 w 397"/>
                <a:gd name="T5" fmla="*/ 2147483646 h 94"/>
                <a:gd name="T6" fmla="*/ 0 60000 65536"/>
                <a:gd name="T7" fmla="*/ 0 60000 65536"/>
                <a:gd name="T8" fmla="*/ 0 60000 65536"/>
                <a:gd name="T9" fmla="*/ 0 w 397"/>
                <a:gd name="T10" fmla="*/ 0 h 94"/>
                <a:gd name="T11" fmla="*/ 397 w 397"/>
                <a:gd name="T12" fmla="*/ 94 h 94"/>
              </a:gdLst>
              <a:ahLst/>
              <a:cxnLst>
                <a:cxn ang="T6">
                  <a:pos x="T0" y="T1"/>
                </a:cxn>
                <a:cxn ang="T7">
                  <a:pos x="T2" y="T3"/>
                </a:cxn>
                <a:cxn ang="T8">
                  <a:pos x="T4" y="T5"/>
                </a:cxn>
              </a:cxnLst>
              <a:rect l="T9" t="T10" r="T11" b="T12"/>
              <a:pathLst>
                <a:path w="397" h="94">
                  <a:moveTo>
                    <a:pt x="0" y="0"/>
                  </a:moveTo>
                  <a:lnTo>
                    <a:pt x="0" y="94"/>
                  </a:lnTo>
                  <a:lnTo>
                    <a:pt x="397" y="9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9446" name="Freeform 689"/>
            <p:cNvSpPr>
              <a:spLocks/>
            </p:cNvSpPr>
            <p:nvPr/>
          </p:nvSpPr>
          <p:spPr bwMode="auto">
            <a:xfrm>
              <a:off x="13962831" y="3747616"/>
              <a:ext cx="50800" cy="50800"/>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9447" name="Freeform 690"/>
            <p:cNvSpPr>
              <a:spLocks/>
            </p:cNvSpPr>
            <p:nvPr/>
          </p:nvSpPr>
          <p:spPr bwMode="auto">
            <a:xfrm>
              <a:off x="12308656" y="3472979"/>
              <a:ext cx="1671638" cy="298450"/>
            </a:xfrm>
            <a:custGeom>
              <a:avLst/>
              <a:gdLst>
                <a:gd name="T0" fmla="*/ 0 w 1053"/>
                <a:gd name="T1" fmla="*/ 0 h 188"/>
                <a:gd name="T2" fmla="*/ 0 w 1053"/>
                <a:gd name="T3" fmla="*/ 2147483646 h 188"/>
                <a:gd name="T4" fmla="*/ 2147483646 w 1053"/>
                <a:gd name="T5" fmla="*/ 2147483646 h 188"/>
                <a:gd name="T6" fmla="*/ 0 60000 65536"/>
                <a:gd name="T7" fmla="*/ 0 60000 65536"/>
                <a:gd name="T8" fmla="*/ 0 60000 65536"/>
                <a:gd name="T9" fmla="*/ 0 w 1053"/>
                <a:gd name="T10" fmla="*/ 0 h 188"/>
                <a:gd name="T11" fmla="*/ 1053 w 1053"/>
                <a:gd name="T12" fmla="*/ 188 h 188"/>
              </a:gdLst>
              <a:ahLst/>
              <a:cxnLst>
                <a:cxn ang="T6">
                  <a:pos x="T0" y="T1"/>
                </a:cxn>
                <a:cxn ang="T7">
                  <a:pos x="T2" y="T3"/>
                </a:cxn>
                <a:cxn ang="T8">
                  <a:pos x="T4" y="T5"/>
                </a:cxn>
              </a:cxnLst>
              <a:rect l="T9" t="T10" r="T11" b="T12"/>
              <a:pathLst>
                <a:path w="1053" h="188">
                  <a:moveTo>
                    <a:pt x="0" y="0"/>
                  </a:moveTo>
                  <a:lnTo>
                    <a:pt x="0" y="188"/>
                  </a:lnTo>
                  <a:lnTo>
                    <a:pt x="1053" y="18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grpSp>
      <p:sp>
        <p:nvSpPr>
          <p:cNvPr id="2" name="Footer Placeholder 1"/>
          <p:cNvSpPr>
            <a:spLocks noGrp="1"/>
          </p:cNvSpPr>
          <p:nvPr>
            <p:ph type="ftr" sz="quarter" idx="11"/>
          </p:nvPr>
        </p:nvSpPr>
        <p:spPr/>
        <p:txBody>
          <a:bodyPr/>
          <a:lstStyle/>
          <a:p>
            <a:r>
              <a:rPr lang="en-US"/>
              <a:t>Technion EE 044252 Spring 2018 Lecture 11</a:t>
            </a:r>
            <a:endParaRPr lang="en-US" dirty="0"/>
          </a:p>
        </p:txBody>
      </p:sp>
      <p:graphicFrame>
        <p:nvGraphicFramePr>
          <p:cNvPr id="4" name="Object 3">
            <a:extLst>
              <a:ext uri="{FF2B5EF4-FFF2-40B4-BE49-F238E27FC236}">
                <a16:creationId xmlns:a16="http://schemas.microsoft.com/office/drawing/2014/main" id="{F72D396D-FACF-4F18-8B0A-219C751A9FA2}"/>
              </a:ext>
            </a:extLst>
          </p:cNvPr>
          <p:cNvGraphicFramePr>
            <a:graphicFrameLocks noChangeAspect="1"/>
          </p:cNvGraphicFramePr>
          <p:nvPr>
            <p:extLst/>
          </p:nvPr>
        </p:nvGraphicFramePr>
        <p:xfrm>
          <a:off x="2694518" y="1185333"/>
          <a:ext cx="5441949" cy="5226051"/>
        </p:xfrm>
        <a:graphic>
          <a:graphicData uri="http://schemas.openxmlformats.org/presentationml/2006/ole">
            <mc:AlternateContent xmlns:mc="http://schemas.openxmlformats.org/markup-compatibility/2006">
              <mc:Choice xmlns:v="urn:schemas-microsoft-com:vml" Requires="v">
                <p:oleObj spid="_x0000_s165909" name="Visio" r:id="rId4" imgW="4800719" imgH="4610100" progId="Visio.Drawing.11">
                  <p:embed/>
                </p:oleObj>
              </mc:Choice>
              <mc:Fallback>
                <p:oleObj name="Visio" r:id="rId4" imgW="4800719" imgH="4610100" progId="Visio.Drawing.11">
                  <p:embed/>
                  <p:pic>
                    <p:nvPicPr>
                      <p:cNvPr id="4" name="Object 3">
                        <a:extLst>
                          <a:ext uri="{FF2B5EF4-FFF2-40B4-BE49-F238E27FC236}">
                            <a16:creationId xmlns:a16="http://schemas.microsoft.com/office/drawing/2014/main" id="{F72D396D-FACF-4F18-8B0A-219C751A9FA2}"/>
                          </a:ext>
                        </a:extLst>
                      </p:cNvPr>
                      <p:cNvPicPr/>
                      <p:nvPr/>
                    </p:nvPicPr>
                    <p:blipFill>
                      <a:blip r:embed="rId5"/>
                      <a:stretch>
                        <a:fillRect/>
                      </a:stretch>
                    </p:blipFill>
                    <p:spPr>
                      <a:xfrm>
                        <a:off x="2694518" y="1185333"/>
                        <a:ext cx="5441949" cy="5226051"/>
                      </a:xfrm>
                      <a:prstGeom prst="rect">
                        <a:avLst/>
                      </a:prstGeom>
                    </p:spPr>
                  </p:pic>
                </p:oleObj>
              </mc:Fallback>
            </mc:AlternateContent>
          </a:graphicData>
        </a:graphic>
      </p:graphicFrame>
    </p:spTree>
    <p:extLst>
      <p:ext uri="{BB962C8B-B14F-4D97-AF65-F5344CB8AC3E}">
        <p14:creationId xmlns:p14="http://schemas.microsoft.com/office/powerpoint/2010/main" val="832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071A0E5F-DAB1-49C0-B619-010B987A9EA5}" type="slidenum">
              <a:rPr lang="he-IL" altLang="en-US" sz="1400">
                <a:cs typeface="Arial" panose="020B0604020202020204" pitchFamily="34" charset="0"/>
              </a:rPr>
              <a:pPr/>
              <a:t>5</a:t>
            </a:fld>
            <a:endParaRPr lang="en-US" altLang="en-US" sz="1400">
              <a:cs typeface="Arial" panose="020B0604020202020204" pitchFamily="34" charset="0"/>
            </a:endParaRPr>
          </a:p>
        </p:txBody>
      </p:sp>
      <p:graphicFrame>
        <p:nvGraphicFramePr>
          <p:cNvPr id="505864" name="Object 8"/>
          <p:cNvGraphicFramePr>
            <a:graphicFrameLocks noChangeAspect="1"/>
          </p:cNvGraphicFramePr>
          <p:nvPr/>
        </p:nvGraphicFramePr>
        <p:xfrm>
          <a:off x="2057400" y="2209801"/>
          <a:ext cx="7158038" cy="3503613"/>
        </p:xfrm>
        <a:graphic>
          <a:graphicData uri="http://schemas.openxmlformats.org/presentationml/2006/ole">
            <mc:AlternateContent xmlns:mc="http://schemas.openxmlformats.org/markup-compatibility/2006">
              <mc:Choice xmlns:v="urn:schemas-microsoft-com:vml" Requires="v">
                <p:oleObj spid="_x0000_s136232" name="VISIO" r:id="rId3" imgW="4569480" imgH="2203200" progId="Visio.Drawing.6">
                  <p:embed/>
                </p:oleObj>
              </mc:Choice>
              <mc:Fallback>
                <p:oleObj name="VISIO" r:id="rId3" imgW="4569480" imgH="2203200" progId="Visio.Drawing.6">
                  <p:embed/>
                  <p:pic>
                    <p:nvPicPr>
                      <p:cNvPr id="50586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09801"/>
                        <a:ext cx="7158038" cy="350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5860" name="Object 4"/>
          <p:cNvGraphicFramePr>
            <a:graphicFrameLocks noChangeAspect="1"/>
          </p:cNvGraphicFramePr>
          <p:nvPr/>
        </p:nvGraphicFramePr>
        <p:xfrm>
          <a:off x="2057400" y="2209801"/>
          <a:ext cx="7158038" cy="3503613"/>
        </p:xfrm>
        <a:graphic>
          <a:graphicData uri="http://schemas.openxmlformats.org/presentationml/2006/ole">
            <mc:AlternateContent xmlns:mc="http://schemas.openxmlformats.org/markup-compatibility/2006">
              <mc:Choice xmlns:v="urn:schemas-microsoft-com:vml" Requires="v">
                <p:oleObj spid="_x0000_s136233" name="VISIO" r:id="rId5" imgW="4569480" imgH="2203200" progId="Visio.Drawing.6">
                  <p:embed/>
                </p:oleObj>
              </mc:Choice>
              <mc:Fallback>
                <p:oleObj name="VISIO" r:id="rId5" imgW="4569480" imgH="2203200" progId="Visio.Drawing.6">
                  <p:embed/>
                  <p:pic>
                    <p:nvPicPr>
                      <p:cNvPr id="5058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209801"/>
                        <a:ext cx="7158038" cy="350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2"/>
          <p:cNvSpPr>
            <a:spLocks noGrp="1" noChangeArrowheads="1"/>
          </p:cNvSpPr>
          <p:nvPr>
            <p:ph type="title"/>
          </p:nvPr>
        </p:nvSpPr>
        <p:spPr>
          <a:noFill/>
        </p:spPr>
        <p:txBody>
          <a:bodyPr/>
          <a:lstStyle/>
          <a:p>
            <a:pPr algn="ctr" eaLnBrk="1" hangingPunct="1"/>
            <a:r>
              <a:rPr lang="en-US" altLang="en-US"/>
              <a:t>Scanned FF</a:t>
            </a:r>
          </a:p>
        </p:txBody>
      </p:sp>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7</a:t>
            </a:r>
            <a:endParaRPr lang="en-US" dirty="0">
              <a:solidFill>
                <a:prstClr val="black">
                  <a:tint val="75000"/>
                </a:prstClr>
              </a:solidFill>
            </a:endParaRPr>
          </a:p>
        </p:txBody>
      </p:sp>
    </p:spTree>
    <p:extLst>
      <p:ext uri="{BB962C8B-B14F-4D97-AF65-F5344CB8AC3E}">
        <p14:creationId xmlns:p14="http://schemas.microsoft.com/office/powerpoint/2010/main" val="36217953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nodeType="clickEffect">
                                  <p:stCondLst>
                                    <p:cond delay="0"/>
                                  </p:stCondLst>
                                  <p:childTnLst>
                                    <p:animEffect transition="out" filter="wipe(left)">
                                      <p:cBhvr>
                                        <p:cTn id="6" dur="500"/>
                                        <p:tgtEl>
                                          <p:spTgt spid="505864"/>
                                        </p:tgtEl>
                                      </p:cBhvr>
                                    </p:animEffect>
                                    <p:set>
                                      <p:cBhvr>
                                        <p:cTn id="7" dur="1" fill="hold">
                                          <p:stCondLst>
                                            <p:cond delay="499"/>
                                          </p:stCondLst>
                                        </p:cTn>
                                        <p:tgtEl>
                                          <p:spTgt spid="505864"/>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505860"/>
                                        </p:tgtEl>
                                        <p:attrNameLst>
                                          <p:attrName>style.visibility</p:attrName>
                                        </p:attrNameLst>
                                      </p:cBhvr>
                                      <p:to>
                                        <p:strVal val="visible"/>
                                      </p:to>
                                    </p:set>
                                    <p:animEffect transition="in" filter="wipe(left)">
                                      <p:cBhvr>
                                        <p:cTn id="10" dur="500"/>
                                        <p:tgtEl>
                                          <p:spTgt spid="50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0595D992-5BD7-4575-AE1A-DD36AE7805EF}" type="slidenum">
              <a:rPr lang="he-IL" altLang="en-US" sz="1000">
                <a:cs typeface="Times New Roman" panose="02020603050405020304" pitchFamily="18" charset="0"/>
              </a:rPr>
              <a:pPr rtl="0">
                <a:spcBef>
                  <a:spcPct val="0"/>
                </a:spcBef>
                <a:spcAft>
                  <a:spcPct val="0"/>
                </a:spcAft>
                <a:buFontTx/>
                <a:buNone/>
              </a:pPr>
              <a:t>50</a:t>
            </a:fld>
            <a:endParaRPr lang="en-US" altLang="en-US" sz="1000">
              <a:cs typeface="Times New Roman" panose="02020603050405020304" pitchFamily="18" charset="0"/>
            </a:endParaRPr>
          </a:p>
        </p:txBody>
      </p:sp>
      <p:sp>
        <p:nvSpPr>
          <p:cNvPr id="61444" name="Rectangle 705"/>
          <p:cNvSpPr>
            <a:spLocks noGrp="1" noChangeArrowheads="1"/>
          </p:cNvSpPr>
          <p:nvPr>
            <p:ph type="title"/>
          </p:nvPr>
        </p:nvSpPr>
        <p:spPr/>
        <p:txBody>
          <a:bodyPr/>
          <a:lstStyle/>
          <a:p>
            <a:pPr algn="ctr" eaLnBrk="1" hangingPunct="1"/>
            <a:r>
              <a:rPr lang="he-IL" altLang="en-US" dirty="0"/>
              <a:t>ייעול בחירת המצב הבא</a:t>
            </a:r>
            <a:endParaRPr lang="en-US" altLang="en-US" dirty="0"/>
          </a:p>
        </p:txBody>
      </p:sp>
      <p:sp>
        <p:nvSpPr>
          <p:cNvPr id="61445" name="Rectangle 706"/>
          <p:cNvSpPr>
            <a:spLocks noGrp="1" noChangeArrowheads="1"/>
          </p:cNvSpPr>
          <p:nvPr>
            <p:ph type="body" idx="1"/>
          </p:nvPr>
        </p:nvSpPr>
        <p:spPr/>
        <p:txBody>
          <a:bodyPr/>
          <a:lstStyle/>
          <a:p>
            <a:pPr algn="r" rtl="1" eaLnBrk="1" hangingPunct="1"/>
            <a:r>
              <a:rPr lang="he-IL" altLang="en-US" dirty="0"/>
              <a:t>כזכור, בדיאגרמת המצבים יש רק שני מקומות עם פיצול</a:t>
            </a:r>
            <a:r>
              <a:rPr lang="en-US" altLang="en-US" dirty="0"/>
              <a:t>:</a:t>
            </a:r>
          </a:p>
          <a:p>
            <a:pPr eaLnBrk="1" hangingPunct="1"/>
            <a:endParaRPr lang="en-US" altLang="en-US" dirty="0"/>
          </a:p>
          <a:p>
            <a:pPr eaLnBrk="1" hangingPunct="1"/>
            <a:endParaRPr lang="en-US" altLang="en-US" dirty="0"/>
          </a:p>
          <a:p>
            <a:pPr eaLnBrk="1" hangingPunct="1"/>
            <a:endParaRPr lang="en-US" altLang="en-US" dirty="0"/>
          </a:p>
          <a:p>
            <a:pPr marL="0" indent="0">
              <a:buNone/>
            </a:pPr>
            <a:endParaRPr lang="en-US" altLang="en-US" dirty="0"/>
          </a:p>
          <a:p>
            <a:pPr eaLnBrk="1" hangingPunct="1"/>
            <a:endParaRPr lang="en-US" altLang="en-US" dirty="0"/>
          </a:p>
          <a:p>
            <a:pPr algn="r" rtl="1" eaLnBrk="1" hangingPunct="1"/>
            <a:r>
              <a:rPr lang="he-IL" altLang="en-US" dirty="0"/>
              <a:t>לכן נשתמש בשתי טבלאות קפיצה</a:t>
            </a:r>
            <a:endParaRPr lang="en-US" altLang="en-US" dirty="0"/>
          </a:p>
        </p:txBody>
      </p:sp>
      <p:grpSp>
        <p:nvGrpSpPr>
          <p:cNvPr id="61446" name="Group 709"/>
          <p:cNvGrpSpPr>
            <a:grpSpLocks/>
          </p:cNvGrpSpPr>
          <p:nvPr/>
        </p:nvGrpSpPr>
        <p:grpSpPr bwMode="auto">
          <a:xfrm>
            <a:off x="4267200" y="2311400"/>
            <a:ext cx="3048000" cy="2939805"/>
            <a:chOff x="1152" y="1134"/>
            <a:chExt cx="1539" cy="1602"/>
          </a:xfrm>
        </p:grpSpPr>
        <p:sp>
          <p:nvSpPr>
            <p:cNvPr id="61447" name="Rectangle 204"/>
            <p:cNvSpPr>
              <a:spLocks noChangeArrowheads="1"/>
            </p:cNvSpPr>
            <p:nvPr/>
          </p:nvSpPr>
          <p:spPr bwMode="auto">
            <a:xfrm>
              <a:off x="1771" y="1967"/>
              <a:ext cx="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61448" name="Rectangle 218"/>
            <p:cNvSpPr>
              <a:spLocks noChangeArrowheads="1"/>
            </p:cNvSpPr>
            <p:nvPr/>
          </p:nvSpPr>
          <p:spPr bwMode="auto">
            <a:xfrm>
              <a:off x="1789" y="2041"/>
              <a:ext cx="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61449" name="Rectangle 496"/>
            <p:cNvSpPr>
              <a:spLocks noChangeArrowheads="1"/>
            </p:cNvSpPr>
            <p:nvPr/>
          </p:nvSpPr>
          <p:spPr bwMode="auto">
            <a:xfrm>
              <a:off x="1819" y="1620"/>
              <a:ext cx="0"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61450" name="Rectangle 183"/>
            <p:cNvSpPr>
              <a:spLocks noChangeArrowheads="1"/>
            </p:cNvSpPr>
            <p:nvPr/>
          </p:nvSpPr>
          <p:spPr bwMode="auto">
            <a:xfrm>
              <a:off x="1402" y="2145"/>
              <a:ext cx="0" cy="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700">
                <a:latin typeface="Arial" panose="020B0604020202020204" pitchFamily="34" charset="0"/>
                <a:cs typeface="Times New Roman" panose="02020603050405020304" pitchFamily="18" charset="0"/>
              </a:endParaRPr>
            </a:p>
          </p:txBody>
        </p:sp>
        <p:sp>
          <p:nvSpPr>
            <p:cNvPr id="61451" name="AutoShape 5"/>
            <p:cNvSpPr>
              <a:spLocks noChangeAspect="1" noChangeArrowheads="1" noTextEdit="1"/>
            </p:cNvSpPr>
            <p:nvPr/>
          </p:nvSpPr>
          <p:spPr bwMode="auto">
            <a:xfrm>
              <a:off x="1198" y="1191"/>
              <a:ext cx="1493" cy="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p>
          </p:txBody>
        </p:sp>
        <p:sp>
          <p:nvSpPr>
            <p:cNvPr id="61452" name="Freeform 28"/>
            <p:cNvSpPr>
              <a:spLocks/>
            </p:cNvSpPr>
            <p:nvPr/>
          </p:nvSpPr>
          <p:spPr bwMode="auto">
            <a:xfrm>
              <a:off x="2087" y="1638"/>
              <a:ext cx="248" cy="248"/>
            </a:xfrm>
            <a:custGeom>
              <a:avLst/>
              <a:gdLst>
                <a:gd name="T0" fmla="*/ 0 w 562"/>
                <a:gd name="T1" fmla="*/ 0 h 562"/>
                <a:gd name="T2" fmla="*/ 0 w 562"/>
                <a:gd name="T3" fmla="*/ 0 h 562"/>
                <a:gd name="T4" fmla="*/ 0 w 562"/>
                <a:gd name="T5" fmla="*/ 0 h 562"/>
                <a:gd name="T6" fmla="*/ 0 w 562"/>
                <a:gd name="T7" fmla="*/ 0 h 562"/>
                <a:gd name="T8" fmla="*/ 0 w 562"/>
                <a:gd name="T9" fmla="*/ 0 h 562"/>
                <a:gd name="T10" fmla="*/ 0 w 562"/>
                <a:gd name="T11" fmla="*/ 0 h 562"/>
                <a:gd name="T12" fmla="*/ 0 w 562"/>
                <a:gd name="T13" fmla="*/ 0 h 562"/>
                <a:gd name="T14" fmla="*/ 0 w 562"/>
                <a:gd name="T15" fmla="*/ 0 h 562"/>
                <a:gd name="T16" fmla="*/ 0 w 562"/>
                <a:gd name="T17" fmla="*/ 0 h 562"/>
                <a:gd name="T18" fmla="*/ 0 w 562"/>
                <a:gd name="T19" fmla="*/ 0 h 562"/>
                <a:gd name="T20" fmla="*/ 0 w 562"/>
                <a:gd name="T21" fmla="*/ 0 h 562"/>
                <a:gd name="T22" fmla="*/ 0 w 562"/>
                <a:gd name="T23" fmla="*/ 0 h 562"/>
                <a:gd name="T24" fmla="*/ 0 w 562"/>
                <a:gd name="T25" fmla="*/ 0 h 562"/>
                <a:gd name="T26" fmla="*/ 0 w 562"/>
                <a:gd name="T27" fmla="*/ 0 h 562"/>
                <a:gd name="T28" fmla="*/ 0 w 562"/>
                <a:gd name="T29" fmla="*/ 0 h 562"/>
                <a:gd name="T30" fmla="*/ 0 w 562"/>
                <a:gd name="T31" fmla="*/ 0 h 562"/>
                <a:gd name="T32" fmla="*/ 0 w 562"/>
                <a:gd name="T33" fmla="*/ 0 h 562"/>
                <a:gd name="T34" fmla="*/ 0 w 562"/>
                <a:gd name="T35" fmla="*/ 0 h 562"/>
                <a:gd name="T36" fmla="*/ 0 w 562"/>
                <a:gd name="T37" fmla="*/ 0 h 562"/>
                <a:gd name="T38" fmla="*/ 0 w 562"/>
                <a:gd name="T39" fmla="*/ 0 h 562"/>
                <a:gd name="T40" fmla="*/ 0 w 562"/>
                <a:gd name="T41" fmla="*/ 0 h 562"/>
                <a:gd name="T42" fmla="*/ 0 w 562"/>
                <a:gd name="T43" fmla="*/ 0 h 562"/>
                <a:gd name="T44" fmla="*/ 0 w 562"/>
                <a:gd name="T45" fmla="*/ 0 h 562"/>
                <a:gd name="T46" fmla="*/ 0 w 562"/>
                <a:gd name="T47" fmla="*/ 0 h 562"/>
                <a:gd name="T48" fmla="*/ 0 w 562"/>
                <a:gd name="T49" fmla="*/ 0 h 562"/>
                <a:gd name="T50" fmla="*/ 0 w 562"/>
                <a:gd name="T51" fmla="*/ 0 h 562"/>
                <a:gd name="T52" fmla="*/ 0 w 562"/>
                <a:gd name="T53" fmla="*/ 0 h 562"/>
                <a:gd name="T54" fmla="*/ 0 w 562"/>
                <a:gd name="T55" fmla="*/ 0 h 562"/>
                <a:gd name="T56" fmla="*/ 0 w 562"/>
                <a:gd name="T57" fmla="*/ 0 h 562"/>
                <a:gd name="T58" fmla="*/ 0 w 562"/>
                <a:gd name="T59" fmla="*/ 0 h 562"/>
                <a:gd name="T60" fmla="*/ 0 w 562"/>
                <a:gd name="T61" fmla="*/ 0 h 562"/>
                <a:gd name="T62" fmla="*/ 0 w 562"/>
                <a:gd name="T63" fmla="*/ 0 h 562"/>
                <a:gd name="T64" fmla="*/ 0 w 562"/>
                <a:gd name="T65" fmla="*/ 0 h 562"/>
                <a:gd name="T66" fmla="*/ 0 w 562"/>
                <a:gd name="T67" fmla="*/ 0 h 562"/>
                <a:gd name="T68" fmla="*/ 0 w 562"/>
                <a:gd name="T69" fmla="*/ 0 h 562"/>
                <a:gd name="T70" fmla="*/ 0 w 562"/>
                <a:gd name="T71" fmla="*/ 0 h 562"/>
                <a:gd name="T72" fmla="*/ 0 w 562"/>
                <a:gd name="T73" fmla="*/ 0 h 562"/>
                <a:gd name="T74" fmla="*/ 0 w 562"/>
                <a:gd name="T75" fmla="*/ 0 h 562"/>
                <a:gd name="T76" fmla="*/ 0 w 562"/>
                <a:gd name="T77" fmla="*/ 0 h 562"/>
                <a:gd name="T78" fmla="*/ 0 w 562"/>
                <a:gd name="T79" fmla="*/ 0 h 562"/>
                <a:gd name="T80" fmla="*/ 0 w 562"/>
                <a:gd name="T81" fmla="*/ 0 h 562"/>
                <a:gd name="T82" fmla="*/ 0 w 562"/>
                <a:gd name="T83" fmla="*/ 0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53" name="Freeform 90"/>
            <p:cNvSpPr>
              <a:spLocks/>
            </p:cNvSpPr>
            <p:nvPr/>
          </p:nvSpPr>
          <p:spPr bwMode="auto">
            <a:xfrm>
              <a:off x="1800" y="1639"/>
              <a:ext cx="248" cy="248"/>
            </a:xfrm>
            <a:custGeom>
              <a:avLst/>
              <a:gdLst>
                <a:gd name="T0" fmla="*/ 0 w 562"/>
                <a:gd name="T1" fmla="*/ 0 h 562"/>
                <a:gd name="T2" fmla="*/ 0 w 562"/>
                <a:gd name="T3" fmla="*/ 0 h 562"/>
                <a:gd name="T4" fmla="*/ 0 w 562"/>
                <a:gd name="T5" fmla="*/ 0 h 562"/>
                <a:gd name="T6" fmla="*/ 0 w 562"/>
                <a:gd name="T7" fmla="*/ 0 h 562"/>
                <a:gd name="T8" fmla="*/ 0 w 562"/>
                <a:gd name="T9" fmla="*/ 0 h 562"/>
                <a:gd name="T10" fmla="*/ 0 w 562"/>
                <a:gd name="T11" fmla="*/ 0 h 562"/>
                <a:gd name="T12" fmla="*/ 0 w 562"/>
                <a:gd name="T13" fmla="*/ 0 h 562"/>
                <a:gd name="T14" fmla="*/ 0 w 562"/>
                <a:gd name="T15" fmla="*/ 0 h 562"/>
                <a:gd name="T16" fmla="*/ 0 w 562"/>
                <a:gd name="T17" fmla="*/ 0 h 562"/>
                <a:gd name="T18" fmla="*/ 0 w 562"/>
                <a:gd name="T19" fmla="*/ 0 h 562"/>
                <a:gd name="T20" fmla="*/ 0 w 562"/>
                <a:gd name="T21" fmla="*/ 0 h 562"/>
                <a:gd name="T22" fmla="*/ 0 w 562"/>
                <a:gd name="T23" fmla="*/ 0 h 562"/>
                <a:gd name="T24" fmla="*/ 0 w 562"/>
                <a:gd name="T25" fmla="*/ 0 h 562"/>
                <a:gd name="T26" fmla="*/ 0 w 562"/>
                <a:gd name="T27" fmla="*/ 0 h 562"/>
                <a:gd name="T28" fmla="*/ 0 w 562"/>
                <a:gd name="T29" fmla="*/ 0 h 562"/>
                <a:gd name="T30" fmla="*/ 0 w 562"/>
                <a:gd name="T31" fmla="*/ 0 h 562"/>
                <a:gd name="T32" fmla="*/ 0 w 562"/>
                <a:gd name="T33" fmla="*/ 0 h 562"/>
                <a:gd name="T34" fmla="*/ 0 w 562"/>
                <a:gd name="T35" fmla="*/ 0 h 562"/>
                <a:gd name="T36" fmla="*/ 0 w 562"/>
                <a:gd name="T37" fmla="*/ 0 h 562"/>
                <a:gd name="T38" fmla="*/ 0 w 562"/>
                <a:gd name="T39" fmla="*/ 0 h 562"/>
                <a:gd name="T40" fmla="*/ 0 w 562"/>
                <a:gd name="T41" fmla="*/ 0 h 562"/>
                <a:gd name="T42" fmla="*/ 0 w 562"/>
                <a:gd name="T43" fmla="*/ 0 h 562"/>
                <a:gd name="T44" fmla="*/ 0 w 562"/>
                <a:gd name="T45" fmla="*/ 0 h 562"/>
                <a:gd name="T46" fmla="*/ 0 w 562"/>
                <a:gd name="T47" fmla="*/ 0 h 562"/>
                <a:gd name="T48" fmla="*/ 0 w 562"/>
                <a:gd name="T49" fmla="*/ 0 h 562"/>
                <a:gd name="T50" fmla="*/ 0 w 562"/>
                <a:gd name="T51" fmla="*/ 0 h 562"/>
                <a:gd name="T52" fmla="*/ 0 w 562"/>
                <a:gd name="T53" fmla="*/ 0 h 562"/>
                <a:gd name="T54" fmla="*/ 0 w 562"/>
                <a:gd name="T55" fmla="*/ 0 h 562"/>
                <a:gd name="T56" fmla="*/ 0 w 562"/>
                <a:gd name="T57" fmla="*/ 0 h 562"/>
                <a:gd name="T58" fmla="*/ 0 w 562"/>
                <a:gd name="T59" fmla="*/ 0 h 562"/>
                <a:gd name="T60" fmla="*/ 0 w 562"/>
                <a:gd name="T61" fmla="*/ 0 h 562"/>
                <a:gd name="T62" fmla="*/ 0 w 562"/>
                <a:gd name="T63" fmla="*/ 0 h 562"/>
                <a:gd name="T64" fmla="*/ 0 w 562"/>
                <a:gd name="T65" fmla="*/ 0 h 562"/>
                <a:gd name="T66" fmla="*/ 0 w 562"/>
                <a:gd name="T67" fmla="*/ 0 h 562"/>
                <a:gd name="T68" fmla="*/ 0 w 562"/>
                <a:gd name="T69" fmla="*/ 0 h 562"/>
                <a:gd name="T70" fmla="*/ 0 w 562"/>
                <a:gd name="T71" fmla="*/ 0 h 562"/>
                <a:gd name="T72" fmla="*/ 0 w 562"/>
                <a:gd name="T73" fmla="*/ 0 h 562"/>
                <a:gd name="T74" fmla="*/ 0 w 562"/>
                <a:gd name="T75" fmla="*/ 0 h 562"/>
                <a:gd name="T76" fmla="*/ 0 w 562"/>
                <a:gd name="T77" fmla="*/ 0 h 562"/>
                <a:gd name="T78" fmla="*/ 0 w 562"/>
                <a:gd name="T79" fmla="*/ 0 h 562"/>
                <a:gd name="T80" fmla="*/ 0 w 562"/>
                <a:gd name="T81" fmla="*/ 0 h 562"/>
                <a:gd name="T82" fmla="*/ 0 w 562"/>
                <a:gd name="T83" fmla="*/ 0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0"/>
                  </a:moveTo>
                  <a:lnTo>
                    <a:pt x="328" y="558"/>
                  </a:lnTo>
                  <a:lnTo>
                    <a:pt x="371" y="547"/>
                  </a:lnTo>
                  <a:lnTo>
                    <a:pt x="410" y="530"/>
                  </a:lnTo>
                  <a:lnTo>
                    <a:pt x="447" y="508"/>
                  </a:lnTo>
                  <a:lnTo>
                    <a:pt x="479" y="480"/>
                  </a:lnTo>
                  <a:lnTo>
                    <a:pt x="507" y="446"/>
                  </a:lnTo>
                  <a:lnTo>
                    <a:pt x="532" y="410"/>
                  </a:lnTo>
                  <a:lnTo>
                    <a:pt x="549" y="369"/>
                  </a:lnTo>
                  <a:lnTo>
                    <a:pt x="558" y="326"/>
                  </a:lnTo>
                  <a:lnTo>
                    <a:pt x="562" y="281"/>
                  </a:lnTo>
                  <a:lnTo>
                    <a:pt x="558" y="234"/>
                  </a:lnTo>
                  <a:lnTo>
                    <a:pt x="549" y="191"/>
                  </a:lnTo>
                  <a:lnTo>
                    <a:pt x="532" y="151"/>
                  </a:lnTo>
                  <a:lnTo>
                    <a:pt x="507" y="114"/>
                  </a:lnTo>
                  <a:lnTo>
                    <a:pt x="479" y="82"/>
                  </a:lnTo>
                  <a:lnTo>
                    <a:pt x="447" y="54"/>
                  </a:lnTo>
                  <a:lnTo>
                    <a:pt x="410" y="31"/>
                  </a:lnTo>
                  <a:lnTo>
                    <a:pt x="371" y="13"/>
                  </a:lnTo>
                  <a:lnTo>
                    <a:pt x="328" y="3"/>
                  </a:lnTo>
                  <a:lnTo>
                    <a:pt x="281" y="0"/>
                  </a:lnTo>
                  <a:lnTo>
                    <a:pt x="236" y="3"/>
                  </a:lnTo>
                  <a:lnTo>
                    <a:pt x="193" y="13"/>
                  </a:lnTo>
                  <a:lnTo>
                    <a:pt x="151" y="31"/>
                  </a:lnTo>
                  <a:lnTo>
                    <a:pt x="116" y="54"/>
                  </a:lnTo>
                  <a:lnTo>
                    <a:pt x="82" y="82"/>
                  </a:lnTo>
                  <a:lnTo>
                    <a:pt x="54" y="114"/>
                  </a:lnTo>
                  <a:lnTo>
                    <a:pt x="31" y="151"/>
                  </a:lnTo>
                  <a:lnTo>
                    <a:pt x="15" y="191"/>
                  </a:lnTo>
                  <a:lnTo>
                    <a:pt x="3" y="234"/>
                  </a:lnTo>
                  <a:lnTo>
                    <a:pt x="0" y="281"/>
                  </a:lnTo>
                  <a:lnTo>
                    <a:pt x="3" y="326"/>
                  </a:lnTo>
                  <a:lnTo>
                    <a:pt x="15" y="369"/>
                  </a:lnTo>
                  <a:lnTo>
                    <a:pt x="31" y="410"/>
                  </a:lnTo>
                  <a:lnTo>
                    <a:pt x="54" y="446"/>
                  </a:lnTo>
                  <a:lnTo>
                    <a:pt x="82" y="480"/>
                  </a:lnTo>
                  <a:lnTo>
                    <a:pt x="116" y="508"/>
                  </a:lnTo>
                  <a:lnTo>
                    <a:pt x="151" y="530"/>
                  </a:lnTo>
                  <a:lnTo>
                    <a:pt x="193" y="547"/>
                  </a:lnTo>
                  <a:lnTo>
                    <a:pt x="236" y="558"/>
                  </a:lnTo>
                  <a:lnTo>
                    <a:pt x="281" y="56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54" name="Freeform 124"/>
            <p:cNvSpPr>
              <a:spLocks/>
            </p:cNvSpPr>
            <p:nvPr/>
          </p:nvSpPr>
          <p:spPr bwMode="auto">
            <a:xfrm>
              <a:off x="1796" y="2052"/>
              <a:ext cx="249" cy="249"/>
            </a:xfrm>
            <a:custGeom>
              <a:avLst/>
              <a:gdLst>
                <a:gd name="T0" fmla="*/ 0 w 562"/>
                <a:gd name="T1" fmla="*/ 0 h 563"/>
                <a:gd name="T2" fmla="*/ 0 w 562"/>
                <a:gd name="T3" fmla="*/ 0 h 563"/>
                <a:gd name="T4" fmla="*/ 0 w 562"/>
                <a:gd name="T5" fmla="*/ 0 h 563"/>
                <a:gd name="T6" fmla="*/ 0 w 562"/>
                <a:gd name="T7" fmla="*/ 0 h 563"/>
                <a:gd name="T8" fmla="*/ 0 w 562"/>
                <a:gd name="T9" fmla="*/ 0 h 563"/>
                <a:gd name="T10" fmla="*/ 0 w 562"/>
                <a:gd name="T11" fmla="*/ 0 h 563"/>
                <a:gd name="T12" fmla="*/ 0 w 562"/>
                <a:gd name="T13" fmla="*/ 0 h 563"/>
                <a:gd name="T14" fmla="*/ 0 w 562"/>
                <a:gd name="T15" fmla="*/ 0 h 563"/>
                <a:gd name="T16" fmla="*/ 0 w 562"/>
                <a:gd name="T17" fmla="*/ 0 h 563"/>
                <a:gd name="T18" fmla="*/ 0 w 562"/>
                <a:gd name="T19" fmla="*/ 0 h 563"/>
                <a:gd name="T20" fmla="*/ 0 w 562"/>
                <a:gd name="T21" fmla="*/ 0 h 563"/>
                <a:gd name="T22" fmla="*/ 0 w 562"/>
                <a:gd name="T23" fmla="*/ 0 h 563"/>
                <a:gd name="T24" fmla="*/ 0 w 562"/>
                <a:gd name="T25" fmla="*/ 0 h 563"/>
                <a:gd name="T26" fmla="*/ 0 w 562"/>
                <a:gd name="T27" fmla="*/ 0 h 563"/>
                <a:gd name="T28" fmla="*/ 0 w 562"/>
                <a:gd name="T29" fmla="*/ 0 h 563"/>
                <a:gd name="T30" fmla="*/ 0 w 562"/>
                <a:gd name="T31" fmla="*/ 0 h 563"/>
                <a:gd name="T32" fmla="*/ 0 w 562"/>
                <a:gd name="T33" fmla="*/ 0 h 563"/>
                <a:gd name="T34" fmla="*/ 0 w 562"/>
                <a:gd name="T35" fmla="*/ 0 h 563"/>
                <a:gd name="T36" fmla="*/ 0 w 562"/>
                <a:gd name="T37" fmla="*/ 0 h 563"/>
                <a:gd name="T38" fmla="*/ 0 w 562"/>
                <a:gd name="T39" fmla="*/ 0 h 563"/>
                <a:gd name="T40" fmla="*/ 0 w 562"/>
                <a:gd name="T41" fmla="*/ 0 h 563"/>
                <a:gd name="T42" fmla="*/ 0 w 562"/>
                <a:gd name="T43" fmla="*/ 0 h 563"/>
                <a:gd name="T44" fmla="*/ 0 w 562"/>
                <a:gd name="T45" fmla="*/ 0 h 563"/>
                <a:gd name="T46" fmla="*/ 0 w 562"/>
                <a:gd name="T47" fmla="*/ 0 h 563"/>
                <a:gd name="T48" fmla="*/ 0 w 562"/>
                <a:gd name="T49" fmla="*/ 0 h 563"/>
                <a:gd name="T50" fmla="*/ 0 w 562"/>
                <a:gd name="T51" fmla="*/ 0 h 563"/>
                <a:gd name="T52" fmla="*/ 0 w 562"/>
                <a:gd name="T53" fmla="*/ 0 h 563"/>
                <a:gd name="T54" fmla="*/ 0 w 562"/>
                <a:gd name="T55" fmla="*/ 0 h 563"/>
                <a:gd name="T56" fmla="*/ 0 w 562"/>
                <a:gd name="T57" fmla="*/ 0 h 563"/>
                <a:gd name="T58" fmla="*/ 0 w 562"/>
                <a:gd name="T59" fmla="*/ 0 h 563"/>
                <a:gd name="T60" fmla="*/ 0 w 562"/>
                <a:gd name="T61" fmla="*/ 0 h 563"/>
                <a:gd name="T62" fmla="*/ 0 w 562"/>
                <a:gd name="T63" fmla="*/ 0 h 563"/>
                <a:gd name="T64" fmla="*/ 0 w 562"/>
                <a:gd name="T65" fmla="*/ 0 h 563"/>
                <a:gd name="T66" fmla="*/ 0 w 562"/>
                <a:gd name="T67" fmla="*/ 0 h 563"/>
                <a:gd name="T68" fmla="*/ 0 w 562"/>
                <a:gd name="T69" fmla="*/ 0 h 563"/>
                <a:gd name="T70" fmla="*/ 0 w 562"/>
                <a:gd name="T71" fmla="*/ 0 h 563"/>
                <a:gd name="T72" fmla="*/ 0 w 562"/>
                <a:gd name="T73" fmla="*/ 0 h 563"/>
                <a:gd name="T74" fmla="*/ 0 w 562"/>
                <a:gd name="T75" fmla="*/ 0 h 563"/>
                <a:gd name="T76" fmla="*/ 0 w 562"/>
                <a:gd name="T77" fmla="*/ 0 h 563"/>
                <a:gd name="T78" fmla="*/ 0 w 562"/>
                <a:gd name="T79" fmla="*/ 0 h 563"/>
                <a:gd name="T80" fmla="*/ 0 w 562"/>
                <a:gd name="T81" fmla="*/ 0 h 563"/>
                <a:gd name="T82" fmla="*/ 0 w 562"/>
                <a:gd name="T83" fmla="*/ 0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3" y="83"/>
                  </a:lnTo>
                  <a:lnTo>
                    <a:pt x="54" y="116"/>
                  </a:lnTo>
                  <a:lnTo>
                    <a:pt x="32" y="154"/>
                  </a:lnTo>
                  <a:lnTo>
                    <a:pt x="15" y="193"/>
                  </a:lnTo>
                  <a:lnTo>
                    <a:pt x="4" y="236"/>
                  </a:lnTo>
                  <a:lnTo>
                    <a:pt x="0" y="281"/>
                  </a:lnTo>
                  <a:lnTo>
                    <a:pt x="4" y="328"/>
                  </a:lnTo>
                  <a:lnTo>
                    <a:pt x="15" y="371"/>
                  </a:lnTo>
                  <a:lnTo>
                    <a:pt x="32" y="411"/>
                  </a:lnTo>
                  <a:lnTo>
                    <a:pt x="54" y="448"/>
                  </a:lnTo>
                  <a:lnTo>
                    <a:pt x="83" y="482"/>
                  </a:lnTo>
                  <a:lnTo>
                    <a:pt x="114" y="510"/>
                  </a:lnTo>
                  <a:lnTo>
                    <a:pt x="152" y="533"/>
                  </a:lnTo>
                  <a:lnTo>
                    <a:pt x="193" y="550"/>
                  </a:lnTo>
                  <a:lnTo>
                    <a:pt x="236" y="559"/>
                  </a:lnTo>
                  <a:lnTo>
                    <a:pt x="281" y="56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55" name="Freeform 157"/>
            <p:cNvSpPr>
              <a:spLocks/>
            </p:cNvSpPr>
            <p:nvPr/>
          </p:nvSpPr>
          <p:spPr bwMode="auto">
            <a:xfrm>
              <a:off x="1506" y="2052"/>
              <a:ext cx="249" cy="249"/>
            </a:xfrm>
            <a:custGeom>
              <a:avLst/>
              <a:gdLst>
                <a:gd name="T0" fmla="*/ 0 w 562"/>
                <a:gd name="T1" fmla="*/ 0 h 563"/>
                <a:gd name="T2" fmla="*/ 0 w 562"/>
                <a:gd name="T3" fmla="*/ 0 h 563"/>
                <a:gd name="T4" fmla="*/ 0 w 562"/>
                <a:gd name="T5" fmla="*/ 0 h 563"/>
                <a:gd name="T6" fmla="*/ 0 w 562"/>
                <a:gd name="T7" fmla="*/ 0 h 563"/>
                <a:gd name="T8" fmla="*/ 0 w 562"/>
                <a:gd name="T9" fmla="*/ 0 h 563"/>
                <a:gd name="T10" fmla="*/ 0 w 562"/>
                <a:gd name="T11" fmla="*/ 0 h 563"/>
                <a:gd name="T12" fmla="*/ 0 w 562"/>
                <a:gd name="T13" fmla="*/ 0 h 563"/>
                <a:gd name="T14" fmla="*/ 0 w 562"/>
                <a:gd name="T15" fmla="*/ 0 h 563"/>
                <a:gd name="T16" fmla="*/ 0 w 562"/>
                <a:gd name="T17" fmla="*/ 0 h 563"/>
                <a:gd name="T18" fmla="*/ 0 w 562"/>
                <a:gd name="T19" fmla="*/ 0 h 563"/>
                <a:gd name="T20" fmla="*/ 0 w 562"/>
                <a:gd name="T21" fmla="*/ 0 h 563"/>
                <a:gd name="T22" fmla="*/ 0 w 562"/>
                <a:gd name="T23" fmla="*/ 0 h 563"/>
                <a:gd name="T24" fmla="*/ 0 w 562"/>
                <a:gd name="T25" fmla="*/ 0 h 563"/>
                <a:gd name="T26" fmla="*/ 0 w 562"/>
                <a:gd name="T27" fmla="*/ 0 h 563"/>
                <a:gd name="T28" fmla="*/ 0 w 562"/>
                <a:gd name="T29" fmla="*/ 0 h 563"/>
                <a:gd name="T30" fmla="*/ 0 w 562"/>
                <a:gd name="T31" fmla="*/ 0 h 563"/>
                <a:gd name="T32" fmla="*/ 0 w 562"/>
                <a:gd name="T33" fmla="*/ 0 h 563"/>
                <a:gd name="T34" fmla="*/ 0 w 562"/>
                <a:gd name="T35" fmla="*/ 0 h 563"/>
                <a:gd name="T36" fmla="*/ 0 w 562"/>
                <a:gd name="T37" fmla="*/ 0 h 563"/>
                <a:gd name="T38" fmla="*/ 0 w 562"/>
                <a:gd name="T39" fmla="*/ 0 h 563"/>
                <a:gd name="T40" fmla="*/ 0 w 562"/>
                <a:gd name="T41" fmla="*/ 0 h 563"/>
                <a:gd name="T42" fmla="*/ 0 w 562"/>
                <a:gd name="T43" fmla="*/ 0 h 563"/>
                <a:gd name="T44" fmla="*/ 0 w 562"/>
                <a:gd name="T45" fmla="*/ 0 h 563"/>
                <a:gd name="T46" fmla="*/ 0 w 562"/>
                <a:gd name="T47" fmla="*/ 0 h 563"/>
                <a:gd name="T48" fmla="*/ 0 w 562"/>
                <a:gd name="T49" fmla="*/ 0 h 563"/>
                <a:gd name="T50" fmla="*/ 0 w 562"/>
                <a:gd name="T51" fmla="*/ 0 h 563"/>
                <a:gd name="T52" fmla="*/ 0 w 562"/>
                <a:gd name="T53" fmla="*/ 0 h 563"/>
                <a:gd name="T54" fmla="*/ 0 w 562"/>
                <a:gd name="T55" fmla="*/ 0 h 563"/>
                <a:gd name="T56" fmla="*/ 0 w 562"/>
                <a:gd name="T57" fmla="*/ 0 h 563"/>
                <a:gd name="T58" fmla="*/ 0 w 562"/>
                <a:gd name="T59" fmla="*/ 0 h 563"/>
                <a:gd name="T60" fmla="*/ 0 w 562"/>
                <a:gd name="T61" fmla="*/ 0 h 563"/>
                <a:gd name="T62" fmla="*/ 0 w 562"/>
                <a:gd name="T63" fmla="*/ 0 h 563"/>
                <a:gd name="T64" fmla="*/ 0 w 562"/>
                <a:gd name="T65" fmla="*/ 0 h 563"/>
                <a:gd name="T66" fmla="*/ 0 w 562"/>
                <a:gd name="T67" fmla="*/ 0 h 563"/>
                <a:gd name="T68" fmla="*/ 0 w 562"/>
                <a:gd name="T69" fmla="*/ 0 h 563"/>
                <a:gd name="T70" fmla="*/ 0 w 562"/>
                <a:gd name="T71" fmla="*/ 0 h 563"/>
                <a:gd name="T72" fmla="*/ 0 w 562"/>
                <a:gd name="T73" fmla="*/ 0 h 563"/>
                <a:gd name="T74" fmla="*/ 0 w 562"/>
                <a:gd name="T75" fmla="*/ 0 h 563"/>
                <a:gd name="T76" fmla="*/ 0 w 562"/>
                <a:gd name="T77" fmla="*/ 0 h 563"/>
                <a:gd name="T78" fmla="*/ 0 w 562"/>
                <a:gd name="T79" fmla="*/ 0 h 563"/>
                <a:gd name="T80" fmla="*/ 0 w 562"/>
                <a:gd name="T81" fmla="*/ 0 h 563"/>
                <a:gd name="T82" fmla="*/ 0 w 562"/>
                <a:gd name="T83" fmla="*/ 0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1" y="533"/>
                  </a:lnTo>
                  <a:lnTo>
                    <a:pt x="448" y="510"/>
                  </a:lnTo>
                  <a:lnTo>
                    <a:pt x="480" y="482"/>
                  </a:lnTo>
                  <a:lnTo>
                    <a:pt x="508" y="448"/>
                  </a:lnTo>
                  <a:lnTo>
                    <a:pt x="531" y="411"/>
                  </a:lnTo>
                  <a:lnTo>
                    <a:pt x="547" y="371"/>
                  </a:lnTo>
                  <a:lnTo>
                    <a:pt x="559" y="328"/>
                  </a:lnTo>
                  <a:lnTo>
                    <a:pt x="562" y="281"/>
                  </a:lnTo>
                  <a:lnTo>
                    <a:pt x="559" y="236"/>
                  </a:lnTo>
                  <a:lnTo>
                    <a:pt x="547" y="193"/>
                  </a:lnTo>
                  <a:lnTo>
                    <a:pt x="531" y="154"/>
                  </a:lnTo>
                  <a:lnTo>
                    <a:pt x="508" y="116"/>
                  </a:lnTo>
                  <a:lnTo>
                    <a:pt x="480" y="83"/>
                  </a:lnTo>
                  <a:lnTo>
                    <a:pt x="448" y="55"/>
                  </a:lnTo>
                  <a:lnTo>
                    <a:pt x="411" y="32"/>
                  </a:lnTo>
                  <a:lnTo>
                    <a:pt x="369" y="15"/>
                  </a:lnTo>
                  <a:lnTo>
                    <a:pt x="326" y="4"/>
                  </a:lnTo>
                  <a:lnTo>
                    <a:pt x="281" y="0"/>
                  </a:lnTo>
                  <a:lnTo>
                    <a:pt x="236" y="4"/>
                  </a:lnTo>
                  <a:lnTo>
                    <a:pt x="193" y="15"/>
                  </a:lnTo>
                  <a:lnTo>
                    <a:pt x="152" y="32"/>
                  </a:lnTo>
                  <a:lnTo>
                    <a:pt x="115" y="55"/>
                  </a:lnTo>
                  <a:lnTo>
                    <a:pt x="83" y="83"/>
                  </a:lnTo>
                  <a:lnTo>
                    <a:pt x="55" y="116"/>
                  </a:lnTo>
                  <a:lnTo>
                    <a:pt x="32" y="154"/>
                  </a:lnTo>
                  <a:lnTo>
                    <a:pt x="15" y="193"/>
                  </a:lnTo>
                  <a:lnTo>
                    <a:pt x="4" y="236"/>
                  </a:lnTo>
                  <a:lnTo>
                    <a:pt x="0" y="281"/>
                  </a:lnTo>
                  <a:lnTo>
                    <a:pt x="4" y="328"/>
                  </a:lnTo>
                  <a:lnTo>
                    <a:pt x="15" y="371"/>
                  </a:lnTo>
                  <a:lnTo>
                    <a:pt x="32" y="411"/>
                  </a:lnTo>
                  <a:lnTo>
                    <a:pt x="55" y="448"/>
                  </a:lnTo>
                  <a:lnTo>
                    <a:pt x="83" y="482"/>
                  </a:lnTo>
                  <a:lnTo>
                    <a:pt x="115" y="510"/>
                  </a:lnTo>
                  <a:lnTo>
                    <a:pt x="152" y="533"/>
                  </a:lnTo>
                  <a:lnTo>
                    <a:pt x="193" y="550"/>
                  </a:lnTo>
                  <a:lnTo>
                    <a:pt x="236" y="559"/>
                  </a:lnTo>
                  <a:lnTo>
                    <a:pt x="281" y="56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56" name="Freeform 175"/>
            <p:cNvSpPr>
              <a:spLocks/>
            </p:cNvSpPr>
            <p:nvPr/>
          </p:nvSpPr>
          <p:spPr bwMode="auto">
            <a:xfrm>
              <a:off x="1216" y="2052"/>
              <a:ext cx="249" cy="249"/>
            </a:xfrm>
            <a:custGeom>
              <a:avLst/>
              <a:gdLst>
                <a:gd name="T0" fmla="*/ 0 w 563"/>
                <a:gd name="T1" fmla="*/ 0 h 563"/>
                <a:gd name="T2" fmla="*/ 0 w 563"/>
                <a:gd name="T3" fmla="*/ 0 h 563"/>
                <a:gd name="T4" fmla="*/ 0 w 563"/>
                <a:gd name="T5" fmla="*/ 0 h 563"/>
                <a:gd name="T6" fmla="*/ 0 w 563"/>
                <a:gd name="T7" fmla="*/ 0 h 563"/>
                <a:gd name="T8" fmla="*/ 0 w 563"/>
                <a:gd name="T9" fmla="*/ 0 h 563"/>
                <a:gd name="T10" fmla="*/ 0 w 563"/>
                <a:gd name="T11" fmla="*/ 0 h 563"/>
                <a:gd name="T12" fmla="*/ 0 w 563"/>
                <a:gd name="T13" fmla="*/ 0 h 563"/>
                <a:gd name="T14" fmla="*/ 0 w 563"/>
                <a:gd name="T15" fmla="*/ 0 h 563"/>
                <a:gd name="T16" fmla="*/ 0 w 563"/>
                <a:gd name="T17" fmla="*/ 0 h 563"/>
                <a:gd name="T18" fmla="*/ 0 w 563"/>
                <a:gd name="T19" fmla="*/ 0 h 563"/>
                <a:gd name="T20" fmla="*/ 0 w 563"/>
                <a:gd name="T21" fmla="*/ 0 h 563"/>
                <a:gd name="T22" fmla="*/ 0 w 563"/>
                <a:gd name="T23" fmla="*/ 0 h 563"/>
                <a:gd name="T24" fmla="*/ 0 w 563"/>
                <a:gd name="T25" fmla="*/ 0 h 563"/>
                <a:gd name="T26" fmla="*/ 0 w 563"/>
                <a:gd name="T27" fmla="*/ 0 h 563"/>
                <a:gd name="T28" fmla="*/ 0 w 563"/>
                <a:gd name="T29" fmla="*/ 0 h 563"/>
                <a:gd name="T30" fmla="*/ 0 w 563"/>
                <a:gd name="T31" fmla="*/ 0 h 563"/>
                <a:gd name="T32" fmla="*/ 0 w 563"/>
                <a:gd name="T33" fmla="*/ 0 h 563"/>
                <a:gd name="T34" fmla="*/ 0 w 563"/>
                <a:gd name="T35" fmla="*/ 0 h 563"/>
                <a:gd name="T36" fmla="*/ 0 w 563"/>
                <a:gd name="T37" fmla="*/ 0 h 563"/>
                <a:gd name="T38" fmla="*/ 0 w 563"/>
                <a:gd name="T39" fmla="*/ 0 h 563"/>
                <a:gd name="T40" fmla="*/ 0 w 563"/>
                <a:gd name="T41" fmla="*/ 0 h 563"/>
                <a:gd name="T42" fmla="*/ 0 w 563"/>
                <a:gd name="T43" fmla="*/ 0 h 563"/>
                <a:gd name="T44" fmla="*/ 0 w 563"/>
                <a:gd name="T45" fmla="*/ 0 h 563"/>
                <a:gd name="T46" fmla="*/ 0 w 563"/>
                <a:gd name="T47" fmla="*/ 0 h 563"/>
                <a:gd name="T48" fmla="*/ 0 w 563"/>
                <a:gd name="T49" fmla="*/ 0 h 563"/>
                <a:gd name="T50" fmla="*/ 0 w 563"/>
                <a:gd name="T51" fmla="*/ 0 h 563"/>
                <a:gd name="T52" fmla="*/ 0 w 563"/>
                <a:gd name="T53" fmla="*/ 0 h 563"/>
                <a:gd name="T54" fmla="*/ 0 w 563"/>
                <a:gd name="T55" fmla="*/ 0 h 563"/>
                <a:gd name="T56" fmla="*/ 0 w 563"/>
                <a:gd name="T57" fmla="*/ 0 h 563"/>
                <a:gd name="T58" fmla="*/ 0 w 563"/>
                <a:gd name="T59" fmla="*/ 0 h 563"/>
                <a:gd name="T60" fmla="*/ 0 w 563"/>
                <a:gd name="T61" fmla="*/ 0 h 563"/>
                <a:gd name="T62" fmla="*/ 0 w 563"/>
                <a:gd name="T63" fmla="*/ 0 h 563"/>
                <a:gd name="T64" fmla="*/ 0 w 563"/>
                <a:gd name="T65" fmla="*/ 0 h 563"/>
                <a:gd name="T66" fmla="*/ 0 w 563"/>
                <a:gd name="T67" fmla="*/ 0 h 563"/>
                <a:gd name="T68" fmla="*/ 0 w 563"/>
                <a:gd name="T69" fmla="*/ 0 h 563"/>
                <a:gd name="T70" fmla="*/ 0 w 563"/>
                <a:gd name="T71" fmla="*/ 0 h 563"/>
                <a:gd name="T72" fmla="*/ 0 w 563"/>
                <a:gd name="T73" fmla="*/ 0 h 563"/>
                <a:gd name="T74" fmla="*/ 0 w 563"/>
                <a:gd name="T75" fmla="*/ 0 h 563"/>
                <a:gd name="T76" fmla="*/ 0 w 563"/>
                <a:gd name="T77" fmla="*/ 0 h 563"/>
                <a:gd name="T78" fmla="*/ 0 w 563"/>
                <a:gd name="T79" fmla="*/ 0 h 563"/>
                <a:gd name="T80" fmla="*/ 0 w 563"/>
                <a:gd name="T81" fmla="*/ 0 h 563"/>
                <a:gd name="T82" fmla="*/ 0 w 563"/>
                <a:gd name="T83" fmla="*/ 0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3"/>
                <a:gd name="T127" fmla="*/ 0 h 563"/>
                <a:gd name="T128" fmla="*/ 563 w 563"/>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3" h="563">
                  <a:moveTo>
                    <a:pt x="281" y="563"/>
                  </a:moveTo>
                  <a:lnTo>
                    <a:pt x="328" y="559"/>
                  </a:lnTo>
                  <a:lnTo>
                    <a:pt x="371" y="550"/>
                  </a:lnTo>
                  <a:lnTo>
                    <a:pt x="411" y="533"/>
                  </a:lnTo>
                  <a:lnTo>
                    <a:pt x="448" y="508"/>
                  </a:lnTo>
                  <a:lnTo>
                    <a:pt x="480" y="480"/>
                  </a:lnTo>
                  <a:lnTo>
                    <a:pt x="508" y="448"/>
                  </a:lnTo>
                  <a:lnTo>
                    <a:pt x="531" y="411"/>
                  </a:lnTo>
                  <a:lnTo>
                    <a:pt x="549" y="372"/>
                  </a:lnTo>
                  <a:lnTo>
                    <a:pt x="559" y="328"/>
                  </a:lnTo>
                  <a:lnTo>
                    <a:pt x="563" y="282"/>
                  </a:lnTo>
                  <a:lnTo>
                    <a:pt x="559" y="237"/>
                  </a:lnTo>
                  <a:lnTo>
                    <a:pt x="549" y="193"/>
                  </a:lnTo>
                  <a:lnTo>
                    <a:pt x="531" y="152"/>
                  </a:lnTo>
                  <a:lnTo>
                    <a:pt x="508" y="117"/>
                  </a:lnTo>
                  <a:lnTo>
                    <a:pt x="480" y="83"/>
                  </a:lnTo>
                  <a:lnTo>
                    <a:pt x="448" y="55"/>
                  </a:lnTo>
                  <a:lnTo>
                    <a:pt x="411" y="32"/>
                  </a:lnTo>
                  <a:lnTo>
                    <a:pt x="371" y="15"/>
                  </a:lnTo>
                  <a:lnTo>
                    <a:pt x="328" y="4"/>
                  </a:lnTo>
                  <a:lnTo>
                    <a:pt x="281" y="0"/>
                  </a:lnTo>
                  <a:lnTo>
                    <a:pt x="236" y="4"/>
                  </a:lnTo>
                  <a:lnTo>
                    <a:pt x="193" y="15"/>
                  </a:lnTo>
                  <a:lnTo>
                    <a:pt x="152" y="32"/>
                  </a:lnTo>
                  <a:lnTo>
                    <a:pt x="117" y="55"/>
                  </a:lnTo>
                  <a:lnTo>
                    <a:pt x="83" y="83"/>
                  </a:lnTo>
                  <a:lnTo>
                    <a:pt x="55" y="117"/>
                  </a:lnTo>
                  <a:lnTo>
                    <a:pt x="32" y="152"/>
                  </a:lnTo>
                  <a:lnTo>
                    <a:pt x="15" y="193"/>
                  </a:lnTo>
                  <a:lnTo>
                    <a:pt x="4" y="237"/>
                  </a:lnTo>
                  <a:lnTo>
                    <a:pt x="0" y="282"/>
                  </a:lnTo>
                  <a:lnTo>
                    <a:pt x="4" y="328"/>
                  </a:lnTo>
                  <a:lnTo>
                    <a:pt x="15" y="372"/>
                  </a:lnTo>
                  <a:lnTo>
                    <a:pt x="32" y="411"/>
                  </a:lnTo>
                  <a:lnTo>
                    <a:pt x="55" y="448"/>
                  </a:lnTo>
                  <a:lnTo>
                    <a:pt x="83" y="480"/>
                  </a:lnTo>
                  <a:lnTo>
                    <a:pt x="117" y="508"/>
                  </a:lnTo>
                  <a:lnTo>
                    <a:pt x="152" y="533"/>
                  </a:lnTo>
                  <a:lnTo>
                    <a:pt x="193" y="550"/>
                  </a:lnTo>
                  <a:lnTo>
                    <a:pt x="236" y="559"/>
                  </a:lnTo>
                  <a:lnTo>
                    <a:pt x="281" y="56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57" name="Freeform 192"/>
            <p:cNvSpPr>
              <a:spLocks/>
            </p:cNvSpPr>
            <p:nvPr/>
          </p:nvSpPr>
          <p:spPr bwMode="auto">
            <a:xfrm>
              <a:off x="1219" y="1628"/>
              <a:ext cx="249" cy="249"/>
            </a:xfrm>
            <a:custGeom>
              <a:avLst/>
              <a:gdLst>
                <a:gd name="T0" fmla="*/ 0 w 562"/>
                <a:gd name="T1" fmla="*/ 0 h 563"/>
                <a:gd name="T2" fmla="*/ 0 w 562"/>
                <a:gd name="T3" fmla="*/ 0 h 563"/>
                <a:gd name="T4" fmla="*/ 0 w 562"/>
                <a:gd name="T5" fmla="*/ 0 h 563"/>
                <a:gd name="T6" fmla="*/ 0 w 562"/>
                <a:gd name="T7" fmla="*/ 0 h 563"/>
                <a:gd name="T8" fmla="*/ 0 w 562"/>
                <a:gd name="T9" fmla="*/ 0 h 563"/>
                <a:gd name="T10" fmla="*/ 0 w 562"/>
                <a:gd name="T11" fmla="*/ 0 h 563"/>
                <a:gd name="T12" fmla="*/ 0 w 562"/>
                <a:gd name="T13" fmla="*/ 0 h 563"/>
                <a:gd name="T14" fmla="*/ 0 w 562"/>
                <a:gd name="T15" fmla="*/ 0 h 563"/>
                <a:gd name="T16" fmla="*/ 0 w 562"/>
                <a:gd name="T17" fmla="*/ 0 h 563"/>
                <a:gd name="T18" fmla="*/ 0 w 562"/>
                <a:gd name="T19" fmla="*/ 0 h 563"/>
                <a:gd name="T20" fmla="*/ 0 w 562"/>
                <a:gd name="T21" fmla="*/ 0 h 563"/>
                <a:gd name="T22" fmla="*/ 0 w 562"/>
                <a:gd name="T23" fmla="*/ 0 h 563"/>
                <a:gd name="T24" fmla="*/ 0 w 562"/>
                <a:gd name="T25" fmla="*/ 0 h 563"/>
                <a:gd name="T26" fmla="*/ 0 w 562"/>
                <a:gd name="T27" fmla="*/ 0 h 563"/>
                <a:gd name="T28" fmla="*/ 0 w 562"/>
                <a:gd name="T29" fmla="*/ 0 h 563"/>
                <a:gd name="T30" fmla="*/ 0 w 562"/>
                <a:gd name="T31" fmla="*/ 0 h 563"/>
                <a:gd name="T32" fmla="*/ 0 w 562"/>
                <a:gd name="T33" fmla="*/ 0 h 563"/>
                <a:gd name="T34" fmla="*/ 0 w 562"/>
                <a:gd name="T35" fmla="*/ 0 h 563"/>
                <a:gd name="T36" fmla="*/ 0 w 562"/>
                <a:gd name="T37" fmla="*/ 0 h 563"/>
                <a:gd name="T38" fmla="*/ 0 w 562"/>
                <a:gd name="T39" fmla="*/ 0 h 563"/>
                <a:gd name="T40" fmla="*/ 0 w 562"/>
                <a:gd name="T41" fmla="*/ 0 h 563"/>
                <a:gd name="T42" fmla="*/ 0 w 562"/>
                <a:gd name="T43" fmla="*/ 0 h 563"/>
                <a:gd name="T44" fmla="*/ 0 w 562"/>
                <a:gd name="T45" fmla="*/ 0 h 563"/>
                <a:gd name="T46" fmla="*/ 0 w 562"/>
                <a:gd name="T47" fmla="*/ 0 h 563"/>
                <a:gd name="T48" fmla="*/ 0 w 562"/>
                <a:gd name="T49" fmla="*/ 0 h 563"/>
                <a:gd name="T50" fmla="*/ 0 w 562"/>
                <a:gd name="T51" fmla="*/ 0 h 563"/>
                <a:gd name="T52" fmla="*/ 0 w 562"/>
                <a:gd name="T53" fmla="*/ 0 h 563"/>
                <a:gd name="T54" fmla="*/ 0 w 562"/>
                <a:gd name="T55" fmla="*/ 0 h 563"/>
                <a:gd name="T56" fmla="*/ 0 w 562"/>
                <a:gd name="T57" fmla="*/ 0 h 563"/>
                <a:gd name="T58" fmla="*/ 0 w 562"/>
                <a:gd name="T59" fmla="*/ 0 h 563"/>
                <a:gd name="T60" fmla="*/ 0 w 562"/>
                <a:gd name="T61" fmla="*/ 0 h 563"/>
                <a:gd name="T62" fmla="*/ 0 w 562"/>
                <a:gd name="T63" fmla="*/ 0 h 563"/>
                <a:gd name="T64" fmla="*/ 0 w 562"/>
                <a:gd name="T65" fmla="*/ 0 h 563"/>
                <a:gd name="T66" fmla="*/ 0 w 562"/>
                <a:gd name="T67" fmla="*/ 0 h 563"/>
                <a:gd name="T68" fmla="*/ 0 w 562"/>
                <a:gd name="T69" fmla="*/ 0 h 563"/>
                <a:gd name="T70" fmla="*/ 0 w 562"/>
                <a:gd name="T71" fmla="*/ 0 h 563"/>
                <a:gd name="T72" fmla="*/ 0 w 562"/>
                <a:gd name="T73" fmla="*/ 0 h 563"/>
                <a:gd name="T74" fmla="*/ 0 w 562"/>
                <a:gd name="T75" fmla="*/ 0 h 563"/>
                <a:gd name="T76" fmla="*/ 0 w 562"/>
                <a:gd name="T77" fmla="*/ 0 h 563"/>
                <a:gd name="T78" fmla="*/ 0 w 562"/>
                <a:gd name="T79" fmla="*/ 0 h 563"/>
                <a:gd name="T80" fmla="*/ 0 w 562"/>
                <a:gd name="T81" fmla="*/ 0 h 563"/>
                <a:gd name="T82" fmla="*/ 0 w 562"/>
                <a:gd name="T83" fmla="*/ 0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8" y="559"/>
                  </a:lnTo>
                  <a:lnTo>
                    <a:pt x="371" y="550"/>
                  </a:lnTo>
                  <a:lnTo>
                    <a:pt x="410" y="533"/>
                  </a:lnTo>
                  <a:lnTo>
                    <a:pt x="448" y="508"/>
                  </a:lnTo>
                  <a:lnTo>
                    <a:pt x="480" y="480"/>
                  </a:lnTo>
                  <a:lnTo>
                    <a:pt x="508" y="448"/>
                  </a:lnTo>
                  <a:lnTo>
                    <a:pt x="532" y="411"/>
                  </a:lnTo>
                  <a:lnTo>
                    <a:pt x="549" y="371"/>
                  </a:lnTo>
                  <a:lnTo>
                    <a:pt x="558" y="328"/>
                  </a:lnTo>
                  <a:lnTo>
                    <a:pt x="562" y="281"/>
                  </a:lnTo>
                  <a:lnTo>
                    <a:pt x="558" y="236"/>
                  </a:lnTo>
                  <a:lnTo>
                    <a:pt x="549" y="193"/>
                  </a:lnTo>
                  <a:lnTo>
                    <a:pt x="532" y="152"/>
                  </a:lnTo>
                  <a:lnTo>
                    <a:pt x="508" y="116"/>
                  </a:lnTo>
                  <a:lnTo>
                    <a:pt x="480" y="83"/>
                  </a:lnTo>
                  <a:lnTo>
                    <a:pt x="448" y="55"/>
                  </a:lnTo>
                  <a:lnTo>
                    <a:pt x="410" y="32"/>
                  </a:lnTo>
                  <a:lnTo>
                    <a:pt x="371" y="15"/>
                  </a:lnTo>
                  <a:lnTo>
                    <a:pt x="328" y="4"/>
                  </a:lnTo>
                  <a:lnTo>
                    <a:pt x="281" y="0"/>
                  </a:lnTo>
                  <a:lnTo>
                    <a:pt x="236" y="4"/>
                  </a:lnTo>
                  <a:lnTo>
                    <a:pt x="193" y="15"/>
                  </a:lnTo>
                  <a:lnTo>
                    <a:pt x="152" y="32"/>
                  </a:lnTo>
                  <a:lnTo>
                    <a:pt x="116" y="55"/>
                  </a:lnTo>
                  <a:lnTo>
                    <a:pt x="82" y="83"/>
                  </a:lnTo>
                  <a:lnTo>
                    <a:pt x="54" y="116"/>
                  </a:lnTo>
                  <a:lnTo>
                    <a:pt x="32" y="152"/>
                  </a:lnTo>
                  <a:lnTo>
                    <a:pt x="15" y="193"/>
                  </a:lnTo>
                  <a:lnTo>
                    <a:pt x="4" y="236"/>
                  </a:lnTo>
                  <a:lnTo>
                    <a:pt x="0" y="281"/>
                  </a:lnTo>
                  <a:lnTo>
                    <a:pt x="4" y="328"/>
                  </a:lnTo>
                  <a:lnTo>
                    <a:pt x="15" y="371"/>
                  </a:lnTo>
                  <a:lnTo>
                    <a:pt x="32" y="411"/>
                  </a:lnTo>
                  <a:lnTo>
                    <a:pt x="54" y="448"/>
                  </a:lnTo>
                  <a:lnTo>
                    <a:pt x="82" y="480"/>
                  </a:lnTo>
                  <a:lnTo>
                    <a:pt x="116" y="508"/>
                  </a:lnTo>
                  <a:lnTo>
                    <a:pt x="152" y="533"/>
                  </a:lnTo>
                  <a:lnTo>
                    <a:pt x="193" y="550"/>
                  </a:lnTo>
                  <a:lnTo>
                    <a:pt x="236" y="559"/>
                  </a:lnTo>
                  <a:lnTo>
                    <a:pt x="281" y="563"/>
                  </a:lnTo>
                </a:path>
              </a:pathLst>
            </a:custGeom>
            <a:solidFill>
              <a:schemeClr val="hlink"/>
            </a:solidFill>
            <a:ln w="11113">
              <a:solidFill>
                <a:srgbClr val="000000"/>
              </a:solidFill>
              <a:prstDash val="solid"/>
              <a:round/>
              <a:headEnd/>
              <a:tailEnd/>
            </a:ln>
          </p:spPr>
          <p:txBody>
            <a:bodyPr/>
            <a:lstStyle/>
            <a:p>
              <a:endParaRPr lang="en-US" sz="1800"/>
            </a:p>
          </p:txBody>
        </p:sp>
        <p:sp>
          <p:nvSpPr>
            <p:cNvPr id="61458" name="Freeform 259"/>
            <p:cNvSpPr>
              <a:spLocks/>
            </p:cNvSpPr>
            <p:nvPr/>
          </p:nvSpPr>
          <p:spPr bwMode="auto">
            <a:xfrm>
              <a:off x="1202" y="2397"/>
              <a:ext cx="277" cy="276"/>
            </a:xfrm>
            <a:custGeom>
              <a:avLst/>
              <a:gdLst>
                <a:gd name="T0" fmla="*/ 0 w 626"/>
                <a:gd name="T1" fmla="*/ 0 h 625"/>
                <a:gd name="T2" fmla="*/ 0 w 626"/>
                <a:gd name="T3" fmla="*/ 0 h 625"/>
                <a:gd name="T4" fmla="*/ 0 w 626"/>
                <a:gd name="T5" fmla="*/ 0 h 625"/>
                <a:gd name="T6" fmla="*/ 0 w 626"/>
                <a:gd name="T7" fmla="*/ 0 h 625"/>
                <a:gd name="T8" fmla="*/ 0 w 626"/>
                <a:gd name="T9" fmla="*/ 0 h 625"/>
                <a:gd name="T10" fmla="*/ 0 w 626"/>
                <a:gd name="T11" fmla="*/ 0 h 625"/>
                <a:gd name="T12" fmla="*/ 0 w 626"/>
                <a:gd name="T13" fmla="*/ 0 h 625"/>
                <a:gd name="T14" fmla="*/ 0 w 626"/>
                <a:gd name="T15" fmla="*/ 0 h 625"/>
                <a:gd name="T16" fmla="*/ 0 w 626"/>
                <a:gd name="T17" fmla="*/ 0 h 625"/>
                <a:gd name="T18" fmla="*/ 0 w 626"/>
                <a:gd name="T19" fmla="*/ 0 h 625"/>
                <a:gd name="T20" fmla="*/ 0 w 626"/>
                <a:gd name="T21" fmla="*/ 0 h 625"/>
                <a:gd name="T22" fmla="*/ 0 w 626"/>
                <a:gd name="T23" fmla="*/ 0 h 625"/>
                <a:gd name="T24" fmla="*/ 0 w 626"/>
                <a:gd name="T25" fmla="*/ 0 h 625"/>
                <a:gd name="T26" fmla="*/ 0 w 626"/>
                <a:gd name="T27" fmla="*/ 0 h 625"/>
                <a:gd name="T28" fmla="*/ 0 w 626"/>
                <a:gd name="T29" fmla="*/ 0 h 625"/>
                <a:gd name="T30" fmla="*/ 0 w 626"/>
                <a:gd name="T31" fmla="*/ 0 h 625"/>
                <a:gd name="T32" fmla="*/ 0 w 626"/>
                <a:gd name="T33" fmla="*/ 0 h 625"/>
                <a:gd name="T34" fmla="*/ 0 w 626"/>
                <a:gd name="T35" fmla="*/ 0 h 625"/>
                <a:gd name="T36" fmla="*/ 0 w 626"/>
                <a:gd name="T37" fmla="*/ 0 h 625"/>
                <a:gd name="T38" fmla="*/ 0 w 626"/>
                <a:gd name="T39" fmla="*/ 0 h 625"/>
                <a:gd name="T40" fmla="*/ 0 w 626"/>
                <a:gd name="T41" fmla="*/ 0 h 625"/>
                <a:gd name="T42" fmla="*/ 0 w 626"/>
                <a:gd name="T43" fmla="*/ 0 h 625"/>
                <a:gd name="T44" fmla="*/ 0 w 626"/>
                <a:gd name="T45" fmla="*/ 0 h 625"/>
                <a:gd name="T46" fmla="*/ 0 w 626"/>
                <a:gd name="T47" fmla="*/ 0 h 625"/>
                <a:gd name="T48" fmla="*/ 0 w 626"/>
                <a:gd name="T49" fmla="*/ 0 h 625"/>
                <a:gd name="T50" fmla="*/ 0 w 626"/>
                <a:gd name="T51" fmla="*/ 0 h 625"/>
                <a:gd name="T52" fmla="*/ 0 w 626"/>
                <a:gd name="T53" fmla="*/ 0 h 625"/>
                <a:gd name="T54" fmla="*/ 0 w 626"/>
                <a:gd name="T55" fmla="*/ 0 h 625"/>
                <a:gd name="T56" fmla="*/ 0 w 626"/>
                <a:gd name="T57" fmla="*/ 0 h 625"/>
                <a:gd name="T58" fmla="*/ 0 w 626"/>
                <a:gd name="T59" fmla="*/ 0 h 625"/>
                <a:gd name="T60" fmla="*/ 0 w 626"/>
                <a:gd name="T61" fmla="*/ 0 h 625"/>
                <a:gd name="T62" fmla="*/ 0 w 626"/>
                <a:gd name="T63" fmla="*/ 0 h 625"/>
                <a:gd name="T64" fmla="*/ 0 w 626"/>
                <a:gd name="T65" fmla="*/ 0 h 625"/>
                <a:gd name="T66" fmla="*/ 0 w 626"/>
                <a:gd name="T67" fmla="*/ 0 h 625"/>
                <a:gd name="T68" fmla="*/ 0 w 626"/>
                <a:gd name="T69" fmla="*/ 0 h 625"/>
                <a:gd name="T70" fmla="*/ 0 w 626"/>
                <a:gd name="T71" fmla="*/ 0 h 625"/>
                <a:gd name="T72" fmla="*/ 0 w 626"/>
                <a:gd name="T73" fmla="*/ 0 h 625"/>
                <a:gd name="T74" fmla="*/ 0 w 626"/>
                <a:gd name="T75" fmla="*/ 0 h 625"/>
                <a:gd name="T76" fmla="*/ 0 w 626"/>
                <a:gd name="T77" fmla="*/ 0 h 625"/>
                <a:gd name="T78" fmla="*/ 0 w 626"/>
                <a:gd name="T79" fmla="*/ 0 h 625"/>
                <a:gd name="T80" fmla="*/ 0 w 626"/>
                <a:gd name="T81" fmla="*/ 0 h 625"/>
                <a:gd name="T82" fmla="*/ 0 w 626"/>
                <a:gd name="T83" fmla="*/ 0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6"/>
                <a:gd name="T127" fmla="*/ 0 h 625"/>
                <a:gd name="T128" fmla="*/ 626 w 62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6" h="625">
                  <a:moveTo>
                    <a:pt x="313" y="625"/>
                  </a:moveTo>
                  <a:lnTo>
                    <a:pt x="364" y="621"/>
                  </a:lnTo>
                  <a:lnTo>
                    <a:pt x="413" y="610"/>
                  </a:lnTo>
                  <a:lnTo>
                    <a:pt x="458" y="591"/>
                  </a:lnTo>
                  <a:lnTo>
                    <a:pt x="497" y="565"/>
                  </a:lnTo>
                  <a:lnTo>
                    <a:pt x="535" y="535"/>
                  </a:lnTo>
                  <a:lnTo>
                    <a:pt x="565" y="497"/>
                  </a:lnTo>
                  <a:lnTo>
                    <a:pt x="591" y="456"/>
                  </a:lnTo>
                  <a:lnTo>
                    <a:pt x="610" y="411"/>
                  </a:lnTo>
                  <a:lnTo>
                    <a:pt x="621" y="364"/>
                  </a:lnTo>
                  <a:lnTo>
                    <a:pt x="626" y="313"/>
                  </a:lnTo>
                  <a:lnTo>
                    <a:pt x="621" y="263"/>
                  </a:lnTo>
                  <a:lnTo>
                    <a:pt x="610" y="214"/>
                  </a:lnTo>
                  <a:lnTo>
                    <a:pt x="591" y="169"/>
                  </a:lnTo>
                  <a:lnTo>
                    <a:pt x="565" y="128"/>
                  </a:lnTo>
                  <a:lnTo>
                    <a:pt x="535" y="92"/>
                  </a:lnTo>
                  <a:lnTo>
                    <a:pt x="497" y="60"/>
                  </a:lnTo>
                  <a:lnTo>
                    <a:pt x="458" y="36"/>
                  </a:lnTo>
                  <a:lnTo>
                    <a:pt x="413" y="17"/>
                  </a:lnTo>
                  <a:lnTo>
                    <a:pt x="364" y="4"/>
                  </a:lnTo>
                  <a:lnTo>
                    <a:pt x="313" y="0"/>
                  </a:lnTo>
                  <a:lnTo>
                    <a:pt x="263" y="4"/>
                  </a:lnTo>
                  <a:lnTo>
                    <a:pt x="214" y="17"/>
                  </a:lnTo>
                  <a:lnTo>
                    <a:pt x="169" y="36"/>
                  </a:lnTo>
                  <a:lnTo>
                    <a:pt x="130" y="60"/>
                  </a:lnTo>
                  <a:lnTo>
                    <a:pt x="92" y="92"/>
                  </a:lnTo>
                  <a:lnTo>
                    <a:pt x="60" y="128"/>
                  </a:lnTo>
                  <a:lnTo>
                    <a:pt x="36" y="169"/>
                  </a:lnTo>
                  <a:lnTo>
                    <a:pt x="17" y="214"/>
                  </a:lnTo>
                  <a:lnTo>
                    <a:pt x="6" y="263"/>
                  </a:lnTo>
                  <a:lnTo>
                    <a:pt x="0" y="313"/>
                  </a:lnTo>
                  <a:lnTo>
                    <a:pt x="6" y="364"/>
                  </a:lnTo>
                  <a:lnTo>
                    <a:pt x="17" y="411"/>
                  </a:lnTo>
                  <a:lnTo>
                    <a:pt x="36" y="456"/>
                  </a:lnTo>
                  <a:lnTo>
                    <a:pt x="60" y="497"/>
                  </a:lnTo>
                  <a:lnTo>
                    <a:pt x="92" y="535"/>
                  </a:lnTo>
                  <a:lnTo>
                    <a:pt x="130" y="565"/>
                  </a:lnTo>
                  <a:lnTo>
                    <a:pt x="169" y="591"/>
                  </a:lnTo>
                  <a:lnTo>
                    <a:pt x="214" y="610"/>
                  </a:lnTo>
                  <a:lnTo>
                    <a:pt x="263" y="621"/>
                  </a:lnTo>
                  <a:lnTo>
                    <a:pt x="313" y="62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59" name="Line 260"/>
            <p:cNvSpPr>
              <a:spLocks noChangeShapeType="1"/>
            </p:cNvSpPr>
            <p:nvPr/>
          </p:nvSpPr>
          <p:spPr bwMode="auto">
            <a:xfrm>
              <a:off x="2501" y="1472"/>
              <a:ext cx="1" cy="155"/>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61460" name="Line 261"/>
            <p:cNvSpPr>
              <a:spLocks noChangeShapeType="1"/>
            </p:cNvSpPr>
            <p:nvPr/>
          </p:nvSpPr>
          <p:spPr bwMode="auto">
            <a:xfrm flipH="1">
              <a:off x="1476" y="1391"/>
              <a:ext cx="909" cy="331"/>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61461" name="Line 262"/>
            <p:cNvSpPr>
              <a:spLocks noChangeShapeType="1"/>
            </p:cNvSpPr>
            <p:nvPr/>
          </p:nvSpPr>
          <p:spPr bwMode="auto">
            <a:xfrm flipH="1">
              <a:off x="1985" y="1432"/>
              <a:ext cx="424" cy="213"/>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61462" name="Line 263"/>
            <p:cNvSpPr>
              <a:spLocks noChangeShapeType="1"/>
            </p:cNvSpPr>
            <p:nvPr/>
          </p:nvSpPr>
          <p:spPr bwMode="auto">
            <a:xfrm flipH="1">
              <a:off x="2256" y="1461"/>
              <a:ext cx="194" cy="219"/>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61463" name="Freeform 264"/>
            <p:cNvSpPr>
              <a:spLocks/>
            </p:cNvSpPr>
            <p:nvPr/>
          </p:nvSpPr>
          <p:spPr bwMode="auto">
            <a:xfrm>
              <a:off x="2377" y="1638"/>
              <a:ext cx="249" cy="248"/>
            </a:xfrm>
            <a:custGeom>
              <a:avLst/>
              <a:gdLst>
                <a:gd name="T0" fmla="*/ 0 w 562"/>
                <a:gd name="T1" fmla="*/ 0 h 562"/>
                <a:gd name="T2" fmla="*/ 0 w 562"/>
                <a:gd name="T3" fmla="*/ 0 h 562"/>
                <a:gd name="T4" fmla="*/ 0 w 562"/>
                <a:gd name="T5" fmla="*/ 0 h 562"/>
                <a:gd name="T6" fmla="*/ 0 w 562"/>
                <a:gd name="T7" fmla="*/ 0 h 562"/>
                <a:gd name="T8" fmla="*/ 0 w 562"/>
                <a:gd name="T9" fmla="*/ 0 h 562"/>
                <a:gd name="T10" fmla="*/ 0 w 562"/>
                <a:gd name="T11" fmla="*/ 0 h 562"/>
                <a:gd name="T12" fmla="*/ 0 w 562"/>
                <a:gd name="T13" fmla="*/ 0 h 562"/>
                <a:gd name="T14" fmla="*/ 0 w 562"/>
                <a:gd name="T15" fmla="*/ 0 h 562"/>
                <a:gd name="T16" fmla="*/ 0 w 562"/>
                <a:gd name="T17" fmla="*/ 0 h 562"/>
                <a:gd name="T18" fmla="*/ 0 w 562"/>
                <a:gd name="T19" fmla="*/ 0 h 562"/>
                <a:gd name="T20" fmla="*/ 0 w 562"/>
                <a:gd name="T21" fmla="*/ 0 h 562"/>
                <a:gd name="T22" fmla="*/ 0 w 562"/>
                <a:gd name="T23" fmla="*/ 0 h 562"/>
                <a:gd name="T24" fmla="*/ 0 w 562"/>
                <a:gd name="T25" fmla="*/ 0 h 562"/>
                <a:gd name="T26" fmla="*/ 0 w 562"/>
                <a:gd name="T27" fmla="*/ 0 h 562"/>
                <a:gd name="T28" fmla="*/ 0 w 562"/>
                <a:gd name="T29" fmla="*/ 0 h 562"/>
                <a:gd name="T30" fmla="*/ 0 w 562"/>
                <a:gd name="T31" fmla="*/ 0 h 562"/>
                <a:gd name="T32" fmla="*/ 0 w 562"/>
                <a:gd name="T33" fmla="*/ 0 h 562"/>
                <a:gd name="T34" fmla="*/ 0 w 562"/>
                <a:gd name="T35" fmla="*/ 0 h 562"/>
                <a:gd name="T36" fmla="*/ 0 w 562"/>
                <a:gd name="T37" fmla="*/ 0 h 562"/>
                <a:gd name="T38" fmla="*/ 0 w 562"/>
                <a:gd name="T39" fmla="*/ 0 h 562"/>
                <a:gd name="T40" fmla="*/ 0 w 562"/>
                <a:gd name="T41" fmla="*/ 0 h 562"/>
                <a:gd name="T42" fmla="*/ 0 w 562"/>
                <a:gd name="T43" fmla="*/ 0 h 562"/>
                <a:gd name="T44" fmla="*/ 0 w 562"/>
                <a:gd name="T45" fmla="*/ 0 h 562"/>
                <a:gd name="T46" fmla="*/ 0 w 562"/>
                <a:gd name="T47" fmla="*/ 0 h 562"/>
                <a:gd name="T48" fmla="*/ 0 w 562"/>
                <a:gd name="T49" fmla="*/ 0 h 562"/>
                <a:gd name="T50" fmla="*/ 0 w 562"/>
                <a:gd name="T51" fmla="*/ 0 h 562"/>
                <a:gd name="T52" fmla="*/ 0 w 562"/>
                <a:gd name="T53" fmla="*/ 0 h 562"/>
                <a:gd name="T54" fmla="*/ 0 w 562"/>
                <a:gd name="T55" fmla="*/ 0 h 562"/>
                <a:gd name="T56" fmla="*/ 0 w 562"/>
                <a:gd name="T57" fmla="*/ 0 h 562"/>
                <a:gd name="T58" fmla="*/ 0 w 562"/>
                <a:gd name="T59" fmla="*/ 0 h 562"/>
                <a:gd name="T60" fmla="*/ 0 w 562"/>
                <a:gd name="T61" fmla="*/ 0 h 562"/>
                <a:gd name="T62" fmla="*/ 0 w 562"/>
                <a:gd name="T63" fmla="*/ 0 h 562"/>
                <a:gd name="T64" fmla="*/ 0 w 562"/>
                <a:gd name="T65" fmla="*/ 0 h 562"/>
                <a:gd name="T66" fmla="*/ 0 w 562"/>
                <a:gd name="T67" fmla="*/ 0 h 562"/>
                <a:gd name="T68" fmla="*/ 0 w 562"/>
                <a:gd name="T69" fmla="*/ 0 h 562"/>
                <a:gd name="T70" fmla="*/ 0 w 562"/>
                <a:gd name="T71" fmla="*/ 0 h 562"/>
                <a:gd name="T72" fmla="*/ 0 w 562"/>
                <a:gd name="T73" fmla="*/ 0 h 562"/>
                <a:gd name="T74" fmla="*/ 0 w 562"/>
                <a:gd name="T75" fmla="*/ 0 h 562"/>
                <a:gd name="T76" fmla="*/ 0 w 562"/>
                <a:gd name="T77" fmla="*/ 0 h 562"/>
                <a:gd name="T78" fmla="*/ 0 w 562"/>
                <a:gd name="T79" fmla="*/ 0 h 562"/>
                <a:gd name="T80" fmla="*/ 0 w 562"/>
                <a:gd name="T81" fmla="*/ 0 h 562"/>
                <a:gd name="T82" fmla="*/ 0 w 562"/>
                <a:gd name="T83" fmla="*/ 0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64" name="Line 265"/>
            <p:cNvSpPr>
              <a:spLocks noChangeShapeType="1"/>
            </p:cNvSpPr>
            <p:nvPr/>
          </p:nvSpPr>
          <p:spPr bwMode="auto">
            <a:xfrm>
              <a:off x="1921" y="1886"/>
              <a:ext cx="0" cy="16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465" name="Line 266"/>
            <p:cNvSpPr>
              <a:spLocks noChangeShapeType="1"/>
            </p:cNvSpPr>
            <p:nvPr/>
          </p:nvSpPr>
          <p:spPr bwMode="auto">
            <a:xfrm>
              <a:off x="1340" y="1877"/>
              <a:ext cx="0" cy="17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466" name="Line 268"/>
            <p:cNvSpPr>
              <a:spLocks noChangeShapeType="1"/>
            </p:cNvSpPr>
            <p:nvPr/>
          </p:nvSpPr>
          <p:spPr bwMode="auto">
            <a:xfrm>
              <a:off x="1340" y="2301"/>
              <a:ext cx="1" cy="97"/>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61467" name="Freeform 269"/>
            <p:cNvSpPr>
              <a:spLocks/>
            </p:cNvSpPr>
            <p:nvPr/>
          </p:nvSpPr>
          <p:spPr bwMode="auto">
            <a:xfrm>
              <a:off x="2377" y="1223"/>
              <a:ext cx="249" cy="249"/>
            </a:xfrm>
            <a:custGeom>
              <a:avLst/>
              <a:gdLst>
                <a:gd name="T0" fmla="*/ 0 w 562"/>
                <a:gd name="T1" fmla="*/ 0 h 563"/>
                <a:gd name="T2" fmla="*/ 0 w 562"/>
                <a:gd name="T3" fmla="*/ 0 h 563"/>
                <a:gd name="T4" fmla="*/ 0 w 562"/>
                <a:gd name="T5" fmla="*/ 0 h 563"/>
                <a:gd name="T6" fmla="*/ 0 w 562"/>
                <a:gd name="T7" fmla="*/ 0 h 563"/>
                <a:gd name="T8" fmla="*/ 0 w 562"/>
                <a:gd name="T9" fmla="*/ 0 h 563"/>
                <a:gd name="T10" fmla="*/ 0 w 562"/>
                <a:gd name="T11" fmla="*/ 0 h 563"/>
                <a:gd name="T12" fmla="*/ 0 w 562"/>
                <a:gd name="T13" fmla="*/ 0 h 563"/>
                <a:gd name="T14" fmla="*/ 0 w 562"/>
                <a:gd name="T15" fmla="*/ 0 h 563"/>
                <a:gd name="T16" fmla="*/ 0 w 562"/>
                <a:gd name="T17" fmla="*/ 0 h 563"/>
                <a:gd name="T18" fmla="*/ 0 w 562"/>
                <a:gd name="T19" fmla="*/ 0 h 563"/>
                <a:gd name="T20" fmla="*/ 0 w 562"/>
                <a:gd name="T21" fmla="*/ 0 h 563"/>
                <a:gd name="T22" fmla="*/ 0 w 562"/>
                <a:gd name="T23" fmla="*/ 0 h 563"/>
                <a:gd name="T24" fmla="*/ 0 w 562"/>
                <a:gd name="T25" fmla="*/ 0 h 563"/>
                <a:gd name="T26" fmla="*/ 0 w 562"/>
                <a:gd name="T27" fmla="*/ 0 h 563"/>
                <a:gd name="T28" fmla="*/ 0 w 562"/>
                <a:gd name="T29" fmla="*/ 0 h 563"/>
                <a:gd name="T30" fmla="*/ 0 w 562"/>
                <a:gd name="T31" fmla="*/ 0 h 563"/>
                <a:gd name="T32" fmla="*/ 0 w 562"/>
                <a:gd name="T33" fmla="*/ 0 h 563"/>
                <a:gd name="T34" fmla="*/ 0 w 562"/>
                <a:gd name="T35" fmla="*/ 0 h 563"/>
                <a:gd name="T36" fmla="*/ 0 w 562"/>
                <a:gd name="T37" fmla="*/ 0 h 563"/>
                <a:gd name="T38" fmla="*/ 0 w 562"/>
                <a:gd name="T39" fmla="*/ 0 h 563"/>
                <a:gd name="T40" fmla="*/ 0 w 562"/>
                <a:gd name="T41" fmla="*/ 0 h 563"/>
                <a:gd name="T42" fmla="*/ 0 w 562"/>
                <a:gd name="T43" fmla="*/ 0 h 563"/>
                <a:gd name="T44" fmla="*/ 0 w 562"/>
                <a:gd name="T45" fmla="*/ 0 h 563"/>
                <a:gd name="T46" fmla="*/ 0 w 562"/>
                <a:gd name="T47" fmla="*/ 0 h 563"/>
                <a:gd name="T48" fmla="*/ 0 w 562"/>
                <a:gd name="T49" fmla="*/ 0 h 563"/>
                <a:gd name="T50" fmla="*/ 0 w 562"/>
                <a:gd name="T51" fmla="*/ 0 h 563"/>
                <a:gd name="T52" fmla="*/ 0 w 562"/>
                <a:gd name="T53" fmla="*/ 0 h 563"/>
                <a:gd name="T54" fmla="*/ 0 w 562"/>
                <a:gd name="T55" fmla="*/ 0 h 563"/>
                <a:gd name="T56" fmla="*/ 0 w 562"/>
                <a:gd name="T57" fmla="*/ 0 h 563"/>
                <a:gd name="T58" fmla="*/ 0 w 562"/>
                <a:gd name="T59" fmla="*/ 0 h 563"/>
                <a:gd name="T60" fmla="*/ 0 w 562"/>
                <a:gd name="T61" fmla="*/ 0 h 563"/>
                <a:gd name="T62" fmla="*/ 0 w 562"/>
                <a:gd name="T63" fmla="*/ 0 h 563"/>
                <a:gd name="T64" fmla="*/ 0 w 562"/>
                <a:gd name="T65" fmla="*/ 0 h 563"/>
                <a:gd name="T66" fmla="*/ 0 w 562"/>
                <a:gd name="T67" fmla="*/ 0 h 563"/>
                <a:gd name="T68" fmla="*/ 0 w 562"/>
                <a:gd name="T69" fmla="*/ 0 h 563"/>
                <a:gd name="T70" fmla="*/ 0 w 562"/>
                <a:gd name="T71" fmla="*/ 0 h 563"/>
                <a:gd name="T72" fmla="*/ 0 w 562"/>
                <a:gd name="T73" fmla="*/ 0 h 563"/>
                <a:gd name="T74" fmla="*/ 0 w 562"/>
                <a:gd name="T75" fmla="*/ 0 h 563"/>
                <a:gd name="T76" fmla="*/ 0 w 562"/>
                <a:gd name="T77" fmla="*/ 0 h 563"/>
                <a:gd name="T78" fmla="*/ 0 w 562"/>
                <a:gd name="T79" fmla="*/ 0 h 563"/>
                <a:gd name="T80" fmla="*/ 0 w 562"/>
                <a:gd name="T81" fmla="*/ 0 h 563"/>
                <a:gd name="T82" fmla="*/ 0 w 562"/>
                <a:gd name="T83" fmla="*/ 0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2" y="83"/>
                  </a:lnTo>
                  <a:lnTo>
                    <a:pt x="54" y="116"/>
                  </a:lnTo>
                  <a:lnTo>
                    <a:pt x="32" y="154"/>
                  </a:lnTo>
                  <a:lnTo>
                    <a:pt x="15" y="193"/>
                  </a:lnTo>
                  <a:lnTo>
                    <a:pt x="4" y="236"/>
                  </a:lnTo>
                  <a:lnTo>
                    <a:pt x="0" y="281"/>
                  </a:lnTo>
                  <a:lnTo>
                    <a:pt x="4" y="328"/>
                  </a:lnTo>
                  <a:lnTo>
                    <a:pt x="15" y="371"/>
                  </a:lnTo>
                  <a:lnTo>
                    <a:pt x="32" y="411"/>
                  </a:lnTo>
                  <a:lnTo>
                    <a:pt x="54" y="448"/>
                  </a:lnTo>
                  <a:lnTo>
                    <a:pt x="82" y="482"/>
                  </a:lnTo>
                  <a:lnTo>
                    <a:pt x="114" y="510"/>
                  </a:lnTo>
                  <a:lnTo>
                    <a:pt x="152" y="533"/>
                  </a:lnTo>
                  <a:lnTo>
                    <a:pt x="193" y="550"/>
                  </a:lnTo>
                  <a:lnTo>
                    <a:pt x="236" y="559"/>
                  </a:lnTo>
                  <a:lnTo>
                    <a:pt x="281" y="563"/>
                  </a:lnTo>
                </a:path>
              </a:pathLst>
            </a:custGeom>
            <a:solidFill>
              <a:srgbClr val="FF7C80"/>
            </a:solidFill>
            <a:ln w="11113">
              <a:solidFill>
                <a:srgbClr val="000000"/>
              </a:solidFill>
              <a:prstDash val="solid"/>
              <a:round/>
              <a:headEnd/>
              <a:tailEnd/>
            </a:ln>
          </p:spPr>
          <p:txBody>
            <a:bodyPr/>
            <a:lstStyle/>
            <a:p>
              <a:endParaRPr lang="en-US" sz="1800"/>
            </a:p>
          </p:txBody>
        </p:sp>
        <p:sp>
          <p:nvSpPr>
            <p:cNvPr id="61468" name="Freeform 387"/>
            <p:cNvSpPr>
              <a:spLocks/>
            </p:cNvSpPr>
            <p:nvPr/>
          </p:nvSpPr>
          <p:spPr bwMode="auto">
            <a:xfrm>
              <a:off x="1761" y="1187"/>
              <a:ext cx="312" cy="311"/>
            </a:xfrm>
            <a:custGeom>
              <a:avLst/>
              <a:gdLst>
                <a:gd name="T0" fmla="*/ 0 w 703"/>
                <a:gd name="T1" fmla="*/ 0 h 702"/>
                <a:gd name="T2" fmla="*/ 0 w 703"/>
                <a:gd name="T3" fmla="*/ 0 h 702"/>
                <a:gd name="T4" fmla="*/ 0 w 703"/>
                <a:gd name="T5" fmla="*/ 0 h 702"/>
                <a:gd name="T6" fmla="*/ 0 w 703"/>
                <a:gd name="T7" fmla="*/ 0 h 702"/>
                <a:gd name="T8" fmla="*/ 0 w 703"/>
                <a:gd name="T9" fmla="*/ 0 h 702"/>
                <a:gd name="T10" fmla="*/ 0 w 703"/>
                <a:gd name="T11" fmla="*/ 0 h 702"/>
                <a:gd name="T12" fmla="*/ 0 w 703"/>
                <a:gd name="T13" fmla="*/ 0 h 702"/>
                <a:gd name="T14" fmla="*/ 0 w 703"/>
                <a:gd name="T15" fmla="*/ 0 h 702"/>
                <a:gd name="T16" fmla="*/ 0 w 703"/>
                <a:gd name="T17" fmla="*/ 0 h 702"/>
                <a:gd name="T18" fmla="*/ 0 w 703"/>
                <a:gd name="T19" fmla="*/ 0 h 702"/>
                <a:gd name="T20" fmla="*/ 0 w 703"/>
                <a:gd name="T21" fmla="*/ 0 h 702"/>
                <a:gd name="T22" fmla="*/ 0 w 703"/>
                <a:gd name="T23" fmla="*/ 0 h 702"/>
                <a:gd name="T24" fmla="*/ 0 w 703"/>
                <a:gd name="T25" fmla="*/ 0 h 702"/>
                <a:gd name="T26" fmla="*/ 0 w 703"/>
                <a:gd name="T27" fmla="*/ 0 h 702"/>
                <a:gd name="T28" fmla="*/ 0 w 703"/>
                <a:gd name="T29" fmla="*/ 0 h 702"/>
                <a:gd name="T30" fmla="*/ 0 w 703"/>
                <a:gd name="T31" fmla="*/ 0 h 702"/>
                <a:gd name="T32" fmla="*/ 0 w 703"/>
                <a:gd name="T33" fmla="*/ 0 h 702"/>
                <a:gd name="T34" fmla="*/ 0 w 703"/>
                <a:gd name="T35" fmla="*/ 0 h 702"/>
                <a:gd name="T36" fmla="*/ 0 w 703"/>
                <a:gd name="T37" fmla="*/ 0 h 702"/>
                <a:gd name="T38" fmla="*/ 0 w 703"/>
                <a:gd name="T39" fmla="*/ 0 h 702"/>
                <a:gd name="T40" fmla="*/ 0 w 703"/>
                <a:gd name="T41" fmla="*/ 0 h 702"/>
                <a:gd name="T42" fmla="*/ 0 w 703"/>
                <a:gd name="T43" fmla="*/ 0 h 702"/>
                <a:gd name="T44" fmla="*/ 0 w 703"/>
                <a:gd name="T45" fmla="*/ 0 h 702"/>
                <a:gd name="T46" fmla="*/ 0 w 703"/>
                <a:gd name="T47" fmla="*/ 0 h 702"/>
                <a:gd name="T48" fmla="*/ 0 w 703"/>
                <a:gd name="T49" fmla="*/ 0 h 702"/>
                <a:gd name="T50" fmla="*/ 0 w 703"/>
                <a:gd name="T51" fmla="*/ 0 h 702"/>
                <a:gd name="T52" fmla="*/ 0 w 703"/>
                <a:gd name="T53" fmla="*/ 0 h 702"/>
                <a:gd name="T54" fmla="*/ 0 w 703"/>
                <a:gd name="T55" fmla="*/ 0 h 702"/>
                <a:gd name="T56" fmla="*/ 0 w 703"/>
                <a:gd name="T57" fmla="*/ 0 h 702"/>
                <a:gd name="T58" fmla="*/ 0 w 703"/>
                <a:gd name="T59" fmla="*/ 0 h 702"/>
                <a:gd name="T60" fmla="*/ 0 w 703"/>
                <a:gd name="T61" fmla="*/ 0 h 702"/>
                <a:gd name="T62" fmla="*/ 0 w 703"/>
                <a:gd name="T63" fmla="*/ 0 h 702"/>
                <a:gd name="T64" fmla="*/ 0 w 703"/>
                <a:gd name="T65" fmla="*/ 0 h 702"/>
                <a:gd name="T66" fmla="*/ 0 w 703"/>
                <a:gd name="T67" fmla="*/ 0 h 702"/>
                <a:gd name="T68" fmla="*/ 0 w 703"/>
                <a:gd name="T69" fmla="*/ 0 h 702"/>
                <a:gd name="T70" fmla="*/ 0 w 703"/>
                <a:gd name="T71" fmla="*/ 0 h 702"/>
                <a:gd name="T72" fmla="*/ 0 w 703"/>
                <a:gd name="T73" fmla="*/ 0 h 702"/>
                <a:gd name="T74" fmla="*/ 0 w 703"/>
                <a:gd name="T75" fmla="*/ 0 h 702"/>
                <a:gd name="T76" fmla="*/ 0 w 703"/>
                <a:gd name="T77" fmla="*/ 0 h 702"/>
                <a:gd name="T78" fmla="*/ 0 w 703"/>
                <a:gd name="T79" fmla="*/ 0 h 702"/>
                <a:gd name="T80" fmla="*/ 0 w 703"/>
                <a:gd name="T81" fmla="*/ 0 h 702"/>
                <a:gd name="T82" fmla="*/ 0 w 703"/>
                <a:gd name="T83" fmla="*/ 0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3"/>
                <a:gd name="T127" fmla="*/ 0 h 702"/>
                <a:gd name="T128" fmla="*/ 703 w 703"/>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3" h="702">
                  <a:moveTo>
                    <a:pt x="351" y="702"/>
                  </a:moveTo>
                  <a:lnTo>
                    <a:pt x="409" y="698"/>
                  </a:lnTo>
                  <a:lnTo>
                    <a:pt x="463" y="685"/>
                  </a:lnTo>
                  <a:lnTo>
                    <a:pt x="514" y="662"/>
                  </a:lnTo>
                  <a:lnTo>
                    <a:pt x="559" y="634"/>
                  </a:lnTo>
                  <a:lnTo>
                    <a:pt x="600" y="600"/>
                  </a:lnTo>
                  <a:lnTo>
                    <a:pt x="636" y="559"/>
                  </a:lnTo>
                  <a:lnTo>
                    <a:pt x="664" y="512"/>
                  </a:lnTo>
                  <a:lnTo>
                    <a:pt x="684" y="462"/>
                  </a:lnTo>
                  <a:lnTo>
                    <a:pt x="697" y="409"/>
                  </a:lnTo>
                  <a:lnTo>
                    <a:pt x="703" y="351"/>
                  </a:lnTo>
                  <a:lnTo>
                    <a:pt x="697" y="295"/>
                  </a:lnTo>
                  <a:lnTo>
                    <a:pt x="684" y="240"/>
                  </a:lnTo>
                  <a:lnTo>
                    <a:pt x="664" y="190"/>
                  </a:lnTo>
                  <a:lnTo>
                    <a:pt x="636" y="145"/>
                  </a:lnTo>
                  <a:lnTo>
                    <a:pt x="600" y="104"/>
                  </a:lnTo>
                  <a:lnTo>
                    <a:pt x="559" y="68"/>
                  </a:lnTo>
                  <a:lnTo>
                    <a:pt x="514" y="40"/>
                  </a:lnTo>
                  <a:lnTo>
                    <a:pt x="463" y="19"/>
                  </a:lnTo>
                  <a:lnTo>
                    <a:pt x="409" y="6"/>
                  </a:lnTo>
                  <a:lnTo>
                    <a:pt x="353" y="0"/>
                  </a:lnTo>
                  <a:lnTo>
                    <a:pt x="295" y="6"/>
                  </a:lnTo>
                  <a:lnTo>
                    <a:pt x="240" y="19"/>
                  </a:lnTo>
                  <a:lnTo>
                    <a:pt x="192" y="40"/>
                  </a:lnTo>
                  <a:lnTo>
                    <a:pt x="145" y="68"/>
                  </a:lnTo>
                  <a:lnTo>
                    <a:pt x="103" y="104"/>
                  </a:lnTo>
                  <a:lnTo>
                    <a:pt x="70" y="145"/>
                  </a:lnTo>
                  <a:lnTo>
                    <a:pt x="40" y="190"/>
                  </a:lnTo>
                  <a:lnTo>
                    <a:pt x="19" y="240"/>
                  </a:lnTo>
                  <a:lnTo>
                    <a:pt x="6" y="295"/>
                  </a:lnTo>
                  <a:lnTo>
                    <a:pt x="0" y="351"/>
                  </a:lnTo>
                  <a:lnTo>
                    <a:pt x="6" y="409"/>
                  </a:lnTo>
                  <a:lnTo>
                    <a:pt x="19" y="462"/>
                  </a:lnTo>
                  <a:lnTo>
                    <a:pt x="40" y="512"/>
                  </a:lnTo>
                  <a:lnTo>
                    <a:pt x="70" y="559"/>
                  </a:lnTo>
                  <a:lnTo>
                    <a:pt x="103" y="600"/>
                  </a:lnTo>
                  <a:lnTo>
                    <a:pt x="145" y="634"/>
                  </a:lnTo>
                  <a:lnTo>
                    <a:pt x="192" y="662"/>
                  </a:lnTo>
                  <a:lnTo>
                    <a:pt x="240" y="685"/>
                  </a:lnTo>
                  <a:lnTo>
                    <a:pt x="295" y="698"/>
                  </a:lnTo>
                  <a:lnTo>
                    <a:pt x="353" y="70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69" name="Line 566"/>
            <p:cNvSpPr>
              <a:spLocks noChangeShapeType="1"/>
            </p:cNvSpPr>
            <p:nvPr/>
          </p:nvSpPr>
          <p:spPr bwMode="auto">
            <a:xfrm>
              <a:off x="1425" y="1847"/>
              <a:ext cx="175" cy="20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470" name="Freeform 567"/>
            <p:cNvSpPr>
              <a:spLocks/>
            </p:cNvSpPr>
            <p:nvPr/>
          </p:nvSpPr>
          <p:spPr bwMode="auto">
            <a:xfrm>
              <a:off x="1478" y="1134"/>
              <a:ext cx="1210" cy="1401"/>
            </a:xfrm>
            <a:custGeom>
              <a:avLst/>
              <a:gdLst>
                <a:gd name="T0" fmla="*/ 0 w 2734"/>
                <a:gd name="T1" fmla="*/ 0 h 3168"/>
                <a:gd name="T2" fmla="*/ 0 w 2734"/>
                <a:gd name="T3" fmla="*/ 0 h 3168"/>
                <a:gd name="T4" fmla="*/ 0 w 2734"/>
                <a:gd name="T5" fmla="*/ 0 h 3168"/>
                <a:gd name="T6" fmla="*/ 0 w 2734"/>
                <a:gd name="T7" fmla="*/ 0 h 3168"/>
                <a:gd name="T8" fmla="*/ 0 w 2734"/>
                <a:gd name="T9" fmla="*/ 0 h 3168"/>
                <a:gd name="T10" fmla="*/ 0 60000 65536"/>
                <a:gd name="T11" fmla="*/ 0 60000 65536"/>
                <a:gd name="T12" fmla="*/ 0 60000 65536"/>
                <a:gd name="T13" fmla="*/ 0 60000 65536"/>
                <a:gd name="T14" fmla="*/ 0 60000 65536"/>
                <a:gd name="T15" fmla="*/ 0 w 2734"/>
                <a:gd name="T16" fmla="*/ 0 h 3168"/>
                <a:gd name="T17" fmla="*/ 2734 w 2734"/>
                <a:gd name="T18" fmla="*/ 3168 h 3168"/>
              </a:gdLst>
              <a:ahLst/>
              <a:cxnLst>
                <a:cxn ang="T10">
                  <a:pos x="T0" y="T1"/>
                </a:cxn>
                <a:cxn ang="T11">
                  <a:pos x="T2" y="T3"/>
                </a:cxn>
                <a:cxn ang="T12">
                  <a:pos x="T4" y="T5"/>
                </a:cxn>
                <a:cxn ang="T13">
                  <a:pos x="T6" y="T7"/>
                </a:cxn>
                <a:cxn ang="T14">
                  <a:pos x="T8" y="T9"/>
                </a:cxn>
              </a:cxnLst>
              <a:rect l="T15" t="T16" r="T17" b="T18"/>
              <a:pathLst>
                <a:path w="2734" h="3168">
                  <a:moveTo>
                    <a:pt x="0" y="3167"/>
                  </a:moveTo>
                  <a:lnTo>
                    <a:pt x="2734" y="3168"/>
                  </a:lnTo>
                  <a:lnTo>
                    <a:pt x="2734" y="0"/>
                  </a:lnTo>
                  <a:lnTo>
                    <a:pt x="1000" y="0"/>
                  </a:lnTo>
                  <a:lnTo>
                    <a:pt x="1000" y="15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71" name="Line 568"/>
            <p:cNvSpPr>
              <a:spLocks noChangeShapeType="1"/>
            </p:cNvSpPr>
            <p:nvPr/>
          </p:nvSpPr>
          <p:spPr bwMode="auto">
            <a:xfrm>
              <a:off x="1630" y="2301"/>
              <a:ext cx="1" cy="22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472" name="Line 569"/>
            <p:cNvSpPr>
              <a:spLocks noChangeShapeType="1"/>
            </p:cNvSpPr>
            <p:nvPr/>
          </p:nvSpPr>
          <p:spPr bwMode="auto">
            <a:xfrm>
              <a:off x="1921" y="2301"/>
              <a:ext cx="0" cy="22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473" name="Freeform 663"/>
            <p:cNvSpPr>
              <a:spLocks/>
            </p:cNvSpPr>
            <p:nvPr/>
          </p:nvSpPr>
          <p:spPr bwMode="auto">
            <a:xfrm>
              <a:off x="1914" y="2520"/>
              <a:ext cx="13" cy="14"/>
            </a:xfrm>
            <a:custGeom>
              <a:avLst/>
              <a:gdLst>
                <a:gd name="T0" fmla="*/ 0 w 30"/>
                <a:gd name="T1" fmla="*/ 0 h 32"/>
                <a:gd name="T2" fmla="*/ 0 w 30"/>
                <a:gd name="T3" fmla="*/ 0 h 32"/>
                <a:gd name="T4" fmla="*/ 0 w 30"/>
                <a:gd name="T5" fmla="*/ 0 h 32"/>
                <a:gd name="T6" fmla="*/ 0 w 30"/>
                <a:gd name="T7" fmla="*/ 0 h 32"/>
                <a:gd name="T8" fmla="*/ 0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1474" name="Freeform 664"/>
            <p:cNvSpPr>
              <a:spLocks/>
            </p:cNvSpPr>
            <p:nvPr/>
          </p:nvSpPr>
          <p:spPr bwMode="auto">
            <a:xfrm>
              <a:off x="1624" y="2520"/>
              <a:ext cx="13" cy="14"/>
            </a:xfrm>
            <a:custGeom>
              <a:avLst/>
              <a:gdLst>
                <a:gd name="T0" fmla="*/ 0 w 30"/>
                <a:gd name="T1" fmla="*/ 0 h 32"/>
                <a:gd name="T2" fmla="*/ 0 w 30"/>
                <a:gd name="T3" fmla="*/ 0 h 32"/>
                <a:gd name="T4" fmla="*/ 0 w 30"/>
                <a:gd name="T5" fmla="*/ 0 h 32"/>
                <a:gd name="T6" fmla="*/ 0 w 30"/>
                <a:gd name="T7" fmla="*/ 0 h 32"/>
                <a:gd name="T8" fmla="*/ 0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1475" name="Freeform 665"/>
            <p:cNvSpPr>
              <a:spLocks/>
            </p:cNvSpPr>
            <p:nvPr/>
          </p:nvSpPr>
          <p:spPr bwMode="auto">
            <a:xfrm>
              <a:off x="1545" y="2528"/>
              <a:ext cx="14" cy="14"/>
            </a:xfrm>
            <a:custGeom>
              <a:avLst/>
              <a:gdLst>
                <a:gd name="T0" fmla="*/ 0 w 32"/>
                <a:gd name="T1" fmla="*/ 0 h 31"/>
                <a:gd name="T2" fmla="*/ 0 w 32"/>
                <a:gd name="T3" fmla="*/ 0 h 31"/>
                <a:gd name="T4" fmla="*/ 0 w 32"/>
                <a:gd name="T5" fmla="*/ 0 h 31"/>
                <a:gd name="T6" fmla="*/ 0 w 32"/>
                <a:gd name="T7" fmla="*/ 0 h 31"/>
                <a:gd name="T8" fmla="*/ 0 w 32"/>
                <a:gd name="T9" fmla="*/ 0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 y="31"/>
                  </a:lnTo>
                  <a:lnTo>
                    <a:pt x="32" y="16"/>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1476" name="Rectangle 667"/>
            <p:cNvSpPr>
              <a:spLocks noChangeArrowheads="1"/>
            </p:cNvSpPr>
            <p:nvPr/>
          </p:nvSpPr>
          <p:spPr bwMode="auto">
            <a:xfrm>
              <a:off x="1846" y="1220"/>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a:solidFill>
                    <a:srgbClr val="000000"/>
                  </a:solidFill>
                  <a:latin typeface="Arial" panose="020B0604020202020204" pitchFamily="34" charset="0"/>
                  <a:cs typeface="Times New Roman" panose="02020603050405020304" pitchFamily="18" charset="0"/>
                </a:rPr>
                <a:t>0</a:t>
              </a:r>
              <a:endParaRPr lang="en-US" altLang="en-US" sz="5400">
                <a:latin typeface="Arial" panose="020B0604020202020204" pitchFamily="34" charset="0"/>
                <a:cs typeface="Times New Roman" panose="02020603050405020304" pitchFamily="18" charset="0"/>
              </a:endParaRPr>
            </a:p>
          </p:txBody>
        </p:sp>
        <p:sp>
          <p:nvSpPr>
            <p:cNvPr id="61477" name="Line 677"/>
            <p:cNvSpPr>
              <a:spLocks noChangeShapeType="1"/>
            </p:cNvSpPr>
            <p:nvPr/>
          </p:nvSpPr>
          <p:spPr bwMode="auto">
            <a:xfrm>
              <a:off x="1628" y="1340"/>
              <a:ext cx="134" cy="1"/>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61478" name="Freeform 684"/>
            <p:cNvSpPr>
              <a:spLocks/>
            </p:cNvSpPr>
            <p:nvPr/>
          </p:nvSpPr>
          <p:spPr bwMode="auto">
            <a:xfrm>
              <a:off x="2672" y="1921"/>
              <a:ext cx="14" cy="15"/>
            </a:xfrm>
            <a:custGeom>
              <a:avLst/>
              <a:gdLst>
                <a:gd name="T0" fmla="*/ 0 w 32"/>
                <a:gd name="T1" fmla="*/ 0 h 32"/>
                <a:gd name="T2" fmla="*/ 0 w 32"/>
                <a:gd name="T3" fmla="*/ 0 h 32"/>
                <a:gd name="T4" fmla="*/ 0 w 32"/>
                <a:gd name="T5" fmla="*/ 0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1479" name="Freeform 685"/>
            <p:cNvSpPr>
              <a:spLocks/>
            </p:cNvSpPr>
            <p:nvPr/>
          </p:nvSpPr>
          <p:spPr bwMode="auto">
            <a:xfrm>
              <a:off x="2501" y="1887"/>
              <a:ext cx="176" cy="41"/>
            </a:xfrm>
            <a:custGeom>
              <a:avLst/>
              <a:gdLst>
                <a:gd name="T0" fmla="*/ 0 w 397"/>
                <a:gd name="T1" fmla="*/ 0 h 94"/>
                <a:gd name="T2" fmla="*/ 0 w 397"/>
                <a:gd name="T3" fmla="*/ 0 h 94"/>
                <a:gd name="T4" fmla="*/ 0 w 397"/>
                <a:gd name="T5" fmla="*/ 0 h 94"/>
                <a:gd name="T6" fmla="*/ 0 60000 65536"/>
                <a:gd name="T7" fmla="*/ 0 60000 65536"/>
                <a:gd name="T8" fmla="*/ 0 60000 65536"/>
                <a:gd name="T9" fmla="*/ 0 w 397"/>
                <a:gd name="T10" fmla="*/ 0 h 94"/>
                <a:gd name="T11" fmla="*/ 397 w 397"/>
                <a:gd name="T12" fmla="*/ 94 h 94"/>
              </a:gdLst>
              <a:ahLst/>
              <a:cxnLst>
                <a:cxn ang="T6">
                  <a:pos x="T0" y="T1"/>
                </a:cxn>
                <a:cxn ang="T7">
                  <a:pos x="T2" y="T3"/>
                </a:cxn>
                <a:cxn ang="T8">
                  <a:pos x="T4" y="T5"/>
                </a:cxn>
              </a:cxnLst>
              <a:rect l="T9" t="T10" r="T11" b="T12"/>
              <a:pathLst>
                <a:path w="397" h="94">
                  <a:moveTo>
                    <a:pt x="0" y="0"/>
                  </a:moveTo>
                  <a:lnTo>
                    <a:pt x="0" y="94"/>
                  </a:lnTo>
                  <a:lnTo>
                    <a:pt x="397" y="9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80" name="Freeform 686"/>
            <p:cNvSpPr>
              <a:spLocks/>
            </p:cNvSpPr>
            <p:nvPr/>
          </p:nvSpPr>
          <p:spPr bwMode="auto">
            <a:xfrm>
              <a:off x="2672" y="1963"/>
              <a:ext cx="14" cy="14"/>
            </a:xfrm>
            <a:custGeom>
              <a:avLst/>
              <a:gdLst>
                <a:gd name="T0" fmla="*/ 0 w 32"/>
                <a:gd name="T1" fmla="*/ 0 h 32"/>
                <a:gd name="T2" fmla="*/ 0 w 32"/>
                <a:gd name="T3" fmla="*/ 0 h 32"/>
                <a:gd name="T4" fmla="*/ 0 w 32"/>
                <a:gd name="T5" fmla="*/ 0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1481" name="Freeform 687"/>
            <p:cNvSpPr>
              <a:spLocks/>
            </p:cNvSpPr>
            <p:nvPr/>
          </p:nvSpPr>
          <p:spPr bwMode="auto">
            <a:xfrm>
              <a:off x="2211" y="1887"/>
              <a:ext cx="466" cy="83"/>
            </a:xfrm>
            <a:custGeom>
              <a:avLst/>
              <a:gdLst>
                <a:gd name="T0" fmla="*/ 0 w 1053"/>
                <a:gd name="T1" fmla="*/ 0 h 188"/>
                <a:gd name="T2" fmla="*/ 0 w 1053"/>
                <a:gd name="T3" fmla="*/ 0 h 188"/>
                <a:gd name="T4" fmla="*/ 0 w 1053"/>
                <a:gd name="T5" fmla="*/ 0 h 188"/>
                <a:gd name="T6" fmla="*/ 0 60000 65536"/>
                <a:gd name="T7" fmla="*/ 0 60000 65536"/>
                <a:gd name="T8" fmla="*/ 0 60000 65536"/>
                <a:gd name="T9" fmla="*/ 0 w 1053"/>
                <a:gd name="T10" fmla="*/ 0 h 188"/>
                <a:gd name="T11" fmla="*/ 1053 w 1053"/>
                <a:gd name="T12" fmla="*/ 188 h 188"/>
              </a:gdLst>
              <a:ahLst/>
              <a:cxnLst>
                <a:cxn ang="T6">
                  <a:pos x="T0" y="T1"/>
                </a:cxn>
                <a:cxn ang="T7">
                  <a:pos x="T2" y="T3"/>
                </a:cxn>
                <a:cxn ang="T8">
                  <a:pos x="T4" y="T5"/>
                </a:cxn>
              </a:cxnLst>
              <a:rect l="T9" t="T10" r="T11" b="T12"/>
              <a:pathLst>
                <a:path w="1053" h="188">
                  <a:moveTo>
                    <a:pt x="0" y="0"/>
                  </a:moveTo>
                  <a:lnTo>
                    <a:pt x="0" y="188"/>
                  </a:lnTo>
                  <a:lnTo>
                    <a:pt x="1053" y="18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1482" name="Rectangle 688"/>
            <p:cNvSpPr>
              <a:spLocks noChangeArrowheads="1"/>
            </p:cNvSpPr>
            <p:nvPr/>
          </p:nvSpPr>
          <p:spPr bwMode="auto">
            <a:xfrm>
              <a:off x="2456" y="1241"/>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a:solidFill>
                    <a:srgbClr val="000000"/>
                  </a:solidFill>
                  <a:latin typeface="Arial" panose="020B0604020202020204" pitchFamily="34" charset="0"/>
                  <a:cs typeface="Arial" panose="020B0604020202020204" pitchFamily="34" charset="0"/>
                </a:rPr>
                <a:t>1</a:t>
              </a:r>
              <a:endParaRPr lang="en-US" altLang="en-US" sz="5400">
                <a:latin typeface="Arial" panose="020B0604020202020204" pitchFamily="34" charset="0"/>
                <a:cs typeface="Arial" panose="020B0604020202020204" pitchFamily="34" charset="0"/>
              </a:endParaRPr>
            </a:p>
          </p:txBody>
        </p:sp>
        <p:sp>
          <p:nvSpPr>
            <p:cNvPr id="61483" name="Rectangle 689"/>
            <p:cNvSpPr>
              <a:spLocks noChangeArrowheads="1"/>
            </p:cNvSpPr>
            <p:nvPr/>
          </p:nvSpPr>
          <p:spPr bwMode="auto">
            <a:xfrm>
              <a:off x="1278" y="1620"/>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a:solidFill>
                    <a:srgbClr val="000000"/>
                  </a:solidFill>
                  <a:latin typeface="Arial" panose="020B0604020202020204" pitchFamily="34" charset="0"/>
                  <a:cs typeface="Arial" panose="020B0604020202020204" pitchFamily="34" charset="0"/>
                </a:rPr>
                <a:t>2</a:t>
              </a:r>
              <a:endParaRPr lang="en-US" altLang="en-US" sz="5400">
                <a:latin typeface="Arial" panose="020B0604020202020204" pitchFamily="34" charset="0"/>
                <a:cs typeface="Arial" panose="020B0604020202020204" pitchFamily="34" charset="0"/>
              </a:endParaRPr>
            </a:p>
          </p:txBody>
        </p:sp>
        <p:sp>
          <p:nvSpPr>
            <p:cNvPr id="61484" name="Rectangle 690"/>
            <p:cNvSpPr>
              <a:spLocks noChangeArrowheads="1"/>
            </p:cNvSpPr>
            <p:nvPr/>
          </p:nvSpPr>
          <p:spPr bwMode="auto">
            <a:xfrm>
              <a:off x="1867" y="1620"/>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a:solidFill>
                    <a:srgbClr val="000000"/>
                  </a:solidFill>
                  <a:latin typeface="Arial" panose="020B0604020202020204" pitchFamily="34" charset="0"/>
                  <a:cs typeface="Arial" panose="020B0604020202020204" pitchFamily="34" charset="0"/>
                </a:rPr>
                <a:t>6</a:t>
              </a:r>
              <a:endParaRPr lang="en-US" altLang="en-US" sz="5400">
                <a:latin typeface="Arial" panose="020B0604020202020204" pitchFamily="34" charset="0"/>
                <a:cs typeface="Arial" panose="020B0604020202020204" pitchFamily="34" charset="0"/>
              </a:endParaRPr>
            </a:p>
          </p:txBody>
        </p:sp>
        <p:sp>
          <p:nvSpPr>
            <p:cNvPr id="61485" name="Rectangle 691"/>
            <p:cNvSpPr>
              <a:spLocks noChangeArrowheads="1"/>
            </p:cNvSpPr>
            <p:nvPr/>
          </p:nvSpPr>
          <p:spPr bwMode="auto">
            <a:xfrm>
              <a:off x="2141" y="1620"/>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a:solidFill>
                    <a:srgbClr val="000000"/>
                  </a:solidFill>
                  <a:latin typeface="Arial" panose="020B0604020202020204" pitchFamily="34" charset="0"/>
                  <a:cs typeface="Arial" panose="020B0604020202020204" pitchFamily="34" charset="0"/>
                </a:rPr>
                <a:t>8</a:t>
              </a:r>
              <a:endParaRPr lang="en-US" altLang="en-US" sz="5400">
                <a:latin typeface="Arial" panose="020B0604020202020204" pitchFamily="34" charset="0"/>
                <a:cs typeface="Arial" panose="020B0604020202020204" pitchFamily="34" charset="0"/>
              </a:endParaRPr>
            </a:p>
          </p:txBody>
        </p:sp>
        <p:sp>
          <p:nvSpPr>
            <p:cNvPr id="61486" name="Rectangle 692"/>
            <p:cNvSpPr>
              <a:spLocks noChangeArrowheads="1"/>
            </p:cNvSpPr>
            <p:nvPr/>
          </p:nvSpPr>
          <p:spPr bwMode="auto">
            <a:xfrm>
              <a:off x="2435" y="1620"/>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a:solidFill>
                    <a:srgbClr val="000000"/>
                  </a:solidFill>
                  <a:latin typeface="Arial" panose="020B0604020202020204" pitchFamily="34" charset="0"/>
                  <a:cs typeface="Arial" panose="020B0604020202020204" pitchFamily="34" charset="0"/>
                </a:rPr>
                <a:t>9</a:t>
              </a:r>
              <a:endParaRPr lang="en-US" altLang="en-US" sz="5400">
                <a:latin typeface="Arial" panose="020B0604020202020204" pitchFamily="34" charset="0"/>
                <a:cs typeface="Arial" panose="020B0604020202020204" pitchFamily="34" charset="0"/>
              </a:endParaRPr>
            </a:p>
          </p:txBody>
        </p:sp>
        <p:sp>
          <p:nvSpPr>
            <p:cNvPr id="61487" name="Rectangle 693"/>
            <p:cNvSpPr>
              <a:spLocks noChangeArrowheads="1"/>
            </p:cNvSpPr>
            <p:nvPr/>
          </p:nvSpPr>
          <p:spPr bwMode="auto">
            <a:xfrm>
              <a:off x="1278" y="2062"/>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a:solidFill>
                    <a:srgbClr val="000000"/>
                  </a:solidFill>
                  <a:latin typeface="Arial" panose="020B0604020202020204" pitchFamily="34" charset="0"/>
                  <a:cs typeface="Arial" panose="020B0604020202020204" pitchFamily="34" charset="0"/>
                </a:rPr>
                <a:t>3</a:t>
              </a:r>
              <a:endParaRPr lang="en-US" altLang="en-US" sz="5400">
                <a:latin typeface="Arial" panose="020B0604020202020204" pitchFamily="34" charset="0"/>
                <a:cs typeface="Arial" panose="020B0604020202020204" pitchFamily="34" charset="0"/>
              </a:endParaRPr>
            </a:p>
          </p:txBody>
        </p:sp>
        <p:sp>
          <p:nvSpPr>
            <p:cNvPr id="61488" name="Rectangle 694"/>
            <p:cNvSpPr>
              <a:spLocks noChangeArrowheads="1"/>
            </p:cNvSpPr>
            <p:nvPr/>
          </p:nvSpPr>
          <p:spPr bwMode="auto">
            <a:xfrm>
              <a:off x="1573" y="2062"/>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a:solidFill>
                    <a:srgbClr val="000000"/>
                  </a:solidFill>
                  <a:latin typeface="Arial" panose="020B0604020202020204" pitchFamily="34" charset="0"/>
                  <a:cs typeface="Arial" panose="020B0604020202020204" pitchFamily="34" charset="0"/>
                </a:rPr>
                <a:t>5</a:t>
              </a:r>
              <a:endParaRPr lang="en-US" altLang="en-US" sz="5400">
                <a:latin typeface="Arial" panose="020B0604020202020204" pitchFamily="34" charset="0"/>
                <a:cs typeface="Arial" panose="020B0604020202020204" pitchFamily="34" charset="0"/>
              </a:endParaRPr>
            </a:p>
          </p:txBody>
        </p:sp>
        <p:sp>
          <p:nvSpPr>
            <p:cNvPr id="61489" name="Rectangle 695"/>
            <p:cNvSpPr>
              <a:spLocks noChangeArrowheads="1"/>
            </p:cNvSpPr>
            <p:nvPr/>
          </p:nvSpPr>
          <p:spPr bwMode="auto">
            <a:xfrm>
              <a:off x="1846" y="2062"/>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a:solidFill>
                    <a:srgbClr val="000000"/>
                  </a:solidFill>
                  <a:latin typeface="Arial" panose="020B0604020202020204" pitchFamily="34" charset="0"/>
                  <a:cs typeface="Arial" panose="020B0604020202020204" pitchFamily="34" charset="0"/>
                </a:rPr>
                <a:t>7</a:t>
              </a:r>
              <a:endParaRPr lang="en-US" altLang="en-US" sz="5400">
                <a:latin typeface="Arial" panose="020B0604020202020204" pitchFamily="34" charset="0"/>
                <a:cs typeface="Arial" panose="020B0604020202020204" pitchFamily="34" charset="0"/>
              </a:endParaRPr>
            </a:p>
          </p:txBody>
        </p:sp>
        <p:sp>
          <p:nvSpPr>
            <p:cNvPr id="61490" name="Rectangle 696"/>
            <p:cNvSpPr>
              <a:spLocks noChangeArrowheads="1"/>
            </p:cNvSpPr>
            <p:nvPr/>
          </p:nvSpPr>
          <p:spPr bwMode="auto">
            <a:xfrm>
              <a:off x="1278" y="2419"/>
              <a:ext cx="101"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a:solidFill>
                    <a:srgbClr val="000000"/>
                  </a:solidFill>
                  <a:latin typeface="Arial" panose="020B0604020202020204" pitchFamily="34" charset="0"/>
                  <a:cs typeface="Arial" panose="020B0604020202020204" pitchFamily="34" charset="0"/>
                </a:rPr>
                <a:t>4</a:t>
              </a:r>
              <a:endParaRPr lang="en-US" altLang="en-US" sz="5400">
                <a:latin typeface="Arial" panose="020B0604020202020204" pitchFamily="34" charset="0"/>
                <a:cs typeface="Arial" panose="020B0604020202020204" pitchFamily="34" charset="0"/>
              </a:endParaRPr>
            </a:p>
          </p:txBody>
        </p:sp>
        <p:sp>
          <p:nvSpPr>
            <p:cNvPr id="61491" name="Rectangle 697"/>
            <p:cNvSpPr>
              <a:spLocks noChangeArrowheads="1"/>
            </p:cNvSpPr>
            <p:nvPr/>
          </p:nvSpPr>
          <p:spPr bwMode="auto">
            <a:xfrm>
              <a:off x="1152" y="1893"/>
              <a:ext cx="111"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Arial" panose="020B0604020202020204" pitchFamily="34" charset="0"/>
                </a:rPr>
                <a:t>LW</a:t>
              </a:r>
              <a:endParaRPr lang="en-US" altLang="en-US">
                <a:latin typeface="Arial" panose="020B0604020202020204" pitchFamily="34" charset="0"/>
                <a:cs typeface="Arial" panose="020B0604020202020204" pitchFamily="34" charset="0"/>
              </a:endParaRPr>
            </a:p>
          </p:txBody>
        </p:sp>
        <p:sp>
          <p:nvSpPr>
            <p:cNvPr id="61492" name="Rectangle 698"/>
            <p:cNvSpPr>
              <a:spLocks noChangeArrowheads="1"/>
            </p:cNvSpPr>
            <p:nvPr/>
          </p:nvSpPr>
          <p:spPr bwMode="auto">
            <a:xfrm>
              <a:off x="1531" y="1872"/>
              <a:ext cx="12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Arial" panose="020B0604020202020204" pitchFamily="34" charset="0"/>
                </a:rPr>
                <a:t>SW</a:t>
              </a:r>
              <a:endParaRPr lang="en-US" altLang="en-US">
                <a:latin typeface="Arial" panose="020B0604020202020204" pitchFamily="34" charset="0"/>
                <a:cs typeface="Arial" panose="020B0604020202020204" pitchFamily="34" charset="0"/>
              </a:endParaRPr>
            </a:p>
          </p:txBody>
        </p:sp>
        <p:sp>
          <p:nvSpPr>
            <p:cNvPr id="61493" name="Rectangle 699"/>
            <p:cNvSpPr>
              <a:spLocks noChangeArrowheads="1"/>
            </p:cNvSpPr>
            <p:nvPr/>
          </p:nvSpPr>
          <p:spPr bwMode="auto">
            <a:xfrm>
              <a:off x="2544" y="1469"/>
              <a:ext cx="39"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Arial" panose="020B0604020202020204" pitchFamily="34" charset="0"/>
                </a:rPr>
                <a:t>J</a:t>
              </a:r>
              <a:endParaRPr lang="en-US" altLang="en-US">
                <a:latin typeface="Arial" panose="020B0604020202020204" pitchFamily="34" charset="0"/>
                <a:cs typeface="Arial" panose="020B0604020202020204" pitchFamily="34" charset="0"/>
              </a:endParaRPr>
            </a:p>
          </p:txBody>
        </p:sp>
        <p:sp>
          <p:nvSpPr>
            <p:cNvPr id="61494" name="Rectangle 701"/>
            <p:cNvSpPr>
              <a:spLocks noChangeArrowheads="1"/>
            </p:cNvSpPr>
            <p:nvPr/>
          </p:nvSpPr>
          <p:spPr bwMode="auto">
            <a:xfrm>
              <a:off x="2078" y="1516"/>
              <a:ext cx="56" cy="10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Arial" panose="020B0604020202020204" pitchFamily="34" charset="0"/>
                </a:rPr>
                <a:t>R</a:t>
              </a:r>
              <a:endParaRPr lang="en-US" altLang="en-US">
                <a:latin typeface="Arial" panose="020B0604020202020204" pitchFamily="34" charset="0"/>
                <a:cs typeface="Arial" panose="020B0604020202020204" pitchFamily="34" charset="0"/>
              </a:endParaRPr>
            </a:p>
          </p:txBody>
        </p:sp>
        <p:sp>
          <p:nvSpPr>
            <p:cNvPr id="61495" name="Rectangle 702"/>
            <p:cNvSpPr>
              <a:spLocks noChangeArrowheads="1"/>
            </p:cNvSpPr>
            <p:nvPr/>
          </p:nvSpPr>
          <p:spPr bwMode="auto">
            <a:xfrm>
              <a:off x="1615" y="1494"/>
              <a:ext cx="117"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Arial" panose="020B0604020202020204" pitchFamily="34" charset="0"/>
                </a:rPr>
                <a:t>L/S</a:t>
              </a:r>
              <a:endParaRPr lang="en-US" altLang="en-US">
                <a:latin typeface="Arial" panose="020B0604020202020204" pitchFamily="34" charset="0"/>
                <a:cs typeface="Arial" panose="020B0604020202020204" pitchFamily="34" charset="0"/>
              </a:endParaRPr>
            </a:p>
          </p:txBody>
        </p:sp>
        <p:sp>
          <p:nvSpPr>
            <p:cNvPr id="61496" name="Rectangle 703"/>
            <p:cNvSpPr>
              <a:spLocks noChangeArrowheads="1"/>
            </p:cNvSpPr>
            <p:nvPr/>
          </p:nvSpPr>
          <p:spPr bwMode="auto">
            <a:xfrm>
              <a:off x="2268" y="1498"/>
              <a:ext cx="164" cy="10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Arial" panose="020B0604020202020204" pitchFamily="34" charset="0"/>
                </a:rPr>
                <a:t>BEQ</a:t>
              </a:r>
              <a:endParaRPr lang="en-US" altLang="en-US">
                <a:latin typeface="Arial" panose="020B0604020202020204" pitchFamily="34" charset="0"/>
                <a:cs typeface="Arial" panose="020B0604020202020204" pitchFamily="34" charset="0"/>
              </a:endParaRPr>
            </a:p>
          </p:txBody>
        </p:sp>
        <p:sp>
          <p:nvSpPr>
            <p:cNvPr id="61497" name="Line 708"/>
            <p:cNvSpPr>
              <a:spLocks noChangeShapeType="1"/>
            </p:cNvSpPr>
            <p:nvPr/>
          </p:nvSpPr>
          <p:spPr bwMode="auto">
            <a:xfrm>
              <a:off x="2072" y="1340"/>
              <a:ext cx="302" cy="2"/>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grpSp>
      <p:sp>
        <p:nvSpPr>
          <p:cNvPr id="2" name="Footer Placeholder 1"/>
          <p:cNvSpPr>
            <a:spLocks noGrp="1"/>
          </p:cNvSpPr>
          <p:nvPr>
            <p:ph type="ftr" sz="quarter" idx="11"/>
          </p:nvPr>
        </p:nvSpPr>
        <p:spPr/>
        <p:txBody>
          <a:bodyPr/>
          <a:lstStyle/>
          <a:p>
            <a:r>
              <a:rPr lang="en-US"/>
              <a:t>Technion EE 044252 Spring 2018 Lecture 11</a:t>
            </a:r>
            <a:endParaRPr lang="en-US" dirty="0"/>
          </a:p>
        </p:txBody>
      </p:sp>
    </p:spTree>
    <p:extLst>
      <p:ext uri="{BB962C8B-B14F-4D97-AF65-F5344CB8AC3E}">
        <p14:creationId xmlns:p14="http://schemas.microsoft.com/office/powerpoint/2010/main" val="1763851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B64244EF-D90A-4B36-89DC-B394997AE5AD}" type="slidenum">
              <a:rPr lang="he-IL" altLang="en-US" sz="1000">
                <a:cs typeface="Times New Roman" panose="02020603050405020304" pitchFamily="18" charset="0"/>
              </a:rPr>
              <a:pPr rtl="0">
                <a:spcBef>
                  <a:spcPct val="0"/>
                </a:spcBef>
                <a:spcAft>
                  <a:spcPct val="0"/>
                </a:spcAft>
                <a:buFontTx/>
                <a:buNone/>
              </a:pPr>
              <a:t>51</a:t>
            </a:fld>
            <a:endParaRPr lang="en-US" altLang="en-US" sz="1000">
              <a:cs typeface="Times New Roman" panose="02020603050405020304" pitchFamily="18" charset="0"/>
            </a:endParaRPr>
          </a:p>
        </p:txBody>
      </p:sp>
      <p:sp>
        <p:nvSpPr>
          <p:cNvPr id="63492" name="AutoShape 6"/>
          <p:cNvSpPr>
            <a:spLocks noChangeAspect="1" noChangeArrowheads="1" noTextEdit="1"/>
          </p:cNvSpPr>
          <p:nvPr/>
        </p:nvSpPr>
        <p:spPr bwMode="auto">
          <a:xfrm>
            <a:off x="2819400" y="1600201"/>
            <a:ext cx="6408739"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p>
        </p:txBody>
      </p:sp>
      <p:sp>
        <p:nvSpPr>
          <p:cNvPr id="63493" name="Freeform 74"/>
          <p:cNvSpPr>
            <a:spLocks/>
          </p:cNvSpPr>
          <p:nvPr/>
        </p:nvSpPr>
        <p:spPr bwMode="auto">
          <a:xfrm>
            <a:off x="6143625" y="4548189"/>
            <a:ext cx="1600200" cy="357187"/>
          </a:xfrm>
          <a:custGeom>
            <a:avLst/>
            <a:gdLst>
              <a:gd name="T0" fmla="*/ 2147483646 w 1008"/>
              <a:gd name="T1" fmla="*/ 2147483646 h 225"/>
              <a:gd name="T2" fmla="*/ 2147483646 w 1008"/>
              <a:gd name="T3" fmla="*/ 0 h 225"/>
              <a:gd name="T4" fmla="*/ 0 w 1008"/>
              <a:gd name="T5" fmla="*/ 0 h 225"/>
              <a:gd name="T6" fmla="*/ 0 w 1008"/>
              <a:gd name="T7" fmla="*/ 2147483646 h 225"/>
              <a:gd name="T8" fmla="*/ 2147483646 w 1008"/>
              <a:gd name="T9" fmla="*/ 2147483646 h 225"/>
              <a:gd name="T10" fmla="*/ 2147483646 w 1008"/>
              <a:gd name="T11" fmla="*/ 2147483646 h 225"/>
              <a:gd name="T12" fmla="*/ 0 60000 65536"/>
              <a:gd name="T13" fmla="*/ 0 60000 65536"/>
              <a:gd name="T14" fmla="*/ 0 60000 65536"/>
              <a:gd name="T15" fmla="*/ 0 60000 65536"/>
              <a:gd name="T16" fmla="*/ 0 60000 65536"/>
              <a:gd name="T17" fmla="*/ 0 60000 65536"/>
              <a:gd name="T18" fmla="*/ 0 w 1008"/>
              <a:gd name="T19" fmla="*/ 0 h 225"/>
              <a:gd name="T20" fmla="*/ 1008 w 1008"/>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008" h="225">
                <a:moveTo>
                  <a:pt x="1005" y="225"/>
                </a:moveTo>
                <a:lnTo>
                  <a:pt x="1008" y="0"/>
                </a:lnTo>
                <a:lnTo>
                  <a:pt x="0" y="0"/>
                </a:lnTo>
                <a:lnTo>
                  <a:pt x="0" y="225"/>
                </a:lnTo>
                <a:lnTo>
                  <a:pt x="1008" y="225"/>
                </a:lnTo>
              </a:path>
            </a:pathLst>
          </a:custGeom>
          <a:solidFill>
            <a:srgbClr val="FF7C80"/>
          </a:solidFill>
          <a:ln w="19050">
            <a:solidFill>
              <a:schemeClr val="tx1"/>
            </a:solidFill>
            <a:prstDash val="solid"/>
            <a:round/>
            <a:headEnd/>
            <a:tailEnd/>
          </a:ln>
        </p:spPr>
        <p:txBody>
          <a:bodyPr/>
          <a:lstStyle/>
          <a:p>
            <a:endParaRPr lang="en-US" sz="1800"/>
          </a:p>
        </p:txBody>
      </p:sp>
      <p:sp>
        <p:nvSpPr>
          <p:cNvPr id="63494" name="Freeform 89"/>
          <p:cNvSpPr>
            <a:spLocks/>
          </p:cNvSpPr>
          <p:nvPr/>
        </p:nvSpPr>
        <p:spPr bwMode="auto">
          <a:xfrm>
            <a:off x="4430713" y="4548189"/>
            <a:ext cx="1593851" cy="357187"/>
          </a:xfrm>
          <a:custGeom>
            <a:avLst/>
            <a:gdLst>
              <a:gd name="T0" fmla="*/ 2147483646 w 1004"/>
              <a:gd name="T1" fmla="*/ 2147483646 h 225"/>
              <a:gd name="T2" fmla="*/ 2147483646 w 1004"/>
              <a:gd name="T3" fmla="*/ 0 h 225"/>
              <a:gd name="T4" fmla="*/ 0 w 1004"/>
              <a:gd name="T5" fmla="*/ 0 h 225"/>
              <a:gd name="T6" fmla="*/ 0 w 1004"/>
              <a:gd name="T7" fmla="*/ 2147483646 h 225"/>
              <a:gd name="T8" fmla="*/ 2147483646 w 1004"/>
              <a:gd name="T9" fmla="*/ 2147483646 h 225"/>
              <a:gd name="T10" fmla="*/ 2147483646 w 1004"/>
              <a:gd name="T11" fmla="*/ 2147483646 h 225"/>
              <a:gd name="T12" fmla="*/ 0 60000 65536"/>
              <a:gd name="T13" fmla="*/ 0 60000 65536"/>
              <a:gd name="T14" fmla="*/ 0 60000 65536"/>
              <a:gd name="T15" fmla="*/ 0 60000 65536"/>
              <a:gd name="T16" fmla="*/ 0 60000 65536"/>
              <a:gd name="T17" fmla="*/ 0 60000 65536"/>
              <a:gd name="T18" fmla="*/ 0 w 1004"/>
              <a:gd name="T19" fmla="*/ 0 h 225"/>
              <a:gd name="T20" fmla="*/ 1004 w 1004"/>
              <a:gd name="T21" fmla="*/ 225 h 225"/>
            </a:gdLst>
            <a:ahLst/>
            <a:cxnLst>
              <a:cxn ang="T12">
                <a:pos x="T0" y="T1"/>
              </a:cxn>
              <a:cxn ang="T13">
                <a:pos x="T2" y="T3"/>
              </a:cxn>
              <a:cxn ang="T14">
                <a:pos x="T4" y="T5"/>
              </a:cxn>
              <a:cxn ang="T15">
                <a:pos x="T6" y="T7"/>
              </a:cxn>
              <a:cxn ang="T16">
                <a:pos x="T8" y="T9"/>
              </a:cxn>
              <a:cxn ang="T17">
                <a:pos x="T10" y="T11"/>
              </a:cxn>
            </a:cxnLst>
            <a:rect l="T18" t="T19" r="T20" b="T21"/>
            <a:pathLst>
              <a:path w="1004" h="225">
                <a:moveTo>
                  <a:pt x="1004" y="225"/>
                </a:moveTo>
                <a:lnTo>
                  <a:pt x="1004" y="0"/>
                </a:lnTo>
                <a:lnTo>
                  <a:pt x="0" y="0"/>
                </a:lnTo>
                <a:lnTo>
                  <a:pt x="0" y="225"/>
                </a:lnTo>
                <a:lnTo>
                  <a:pt x="1004" y="225"/>
                </a:lnTo>
              </a:path>
            </a:pathLst>
          </a:custGeom>
          <a:solidFill>
            <a:schemeClr val="hlink"/>
          </a:solidFill>
          <a:ln w="19050">
            <a:solidFill>
              <a:schemeClr val="tx1"/>
            </a:solidFill>
            <a:prstDash val="solid"/>
            <a:round/>
            <a:headEnd/>
            <a:tailEnd/>
          </a:ln>
        </p:spPr>
        <p:txBody>
          <a:bodyPr/>
          <a:lstStyle/>
          <a:p>
            <a:endParaRPr lang="en-US" sz="1800"/>
          </a:p>
        </p:txBody>
      </p:sp>
      <p:sp>
        <p:nvSpPr>
          <p:cNvPr id="63495" name="Rectangle 2"/>
          <p:cNvSpPr>
            <a:spLocks noGrp="1" noChangeArrowheads="1"/>
          </p:cNvSpPr>
          <p:nvPr>
            <p:ph type="title"/>
          </p:nvPr>
        </p:nvSpPr>
        <p:spPr/>
        <p:txBody>
          <a:bodyPr/>
          <a:lstStyle/>
          <a:p>
            <a:pPr algn="ctr" eaLnBrk="1" hangingPunct="1"/>
            <a:r>
              <a:rPr lang="he-IL" altLang="en-US" dirty="0"/>
              <a:t>מעגל בחירת הכתובת</a:t>
            </a:r>
            <a:endParaRPr lang="en-US" altLang="en-US" dirty="0"/>
          </a:p>
        </p:txBody>
      </p:sp>
      <p:sp>
        <p:nvSpPr>
          <p:cNvPr id="63496" name="Line 8"/>
          <p:cNvSpPr>
            <a:spLocks noChangeShapeType="1"/>
          </p:cNvSpPr>
          <p:nvPr/>
        </p:nvSpPr>
        <p:spPr bwMode="auto">
          <a:xfrm flipV="1">
            <a:off x="6086475" y="1903414"/>
            <a:ext cx="1588" cy="674687"/>
          </a:xfrm>
          <a:prstGeom prst="line">
            <a:avLst/>
          </a:prstGeom>
          <a:noFill/>
          <a:ln w="33338">
            <a:solidFill>
              <a:srgbClr val="EB75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497" name="Rectangle 9"/>
          <p:cNvSpPr>
            <a:spLocks noChangeArrowheads="1"/>
          </p:cNvSpPr>
          <p:nvPr/>
        </p:nvSpPr>
        <p:spPr bwMode="auto">
          <a:xfrm>
            <a:off x="5897563" y="2659064"/>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S</a:t>
            </a:r>
            <a:endParaRPr lang="en-US" altLang="en-US" sz="1800">
              <a:latin typeface="Arial" panose="020B0604020202020204" pitchFamily="34" charset="0"/>
              <a:cs typeface="Times New Roman" panose="02020603050405020304" pitchFamily="18" charset="0"/>
            </a:endParaRPr>
          </a:p>
        </p:txBody>
      </p:sp>
      <p:sp>
        <p:nvSpPr>
          <p:cNvPr id="63498" name="Rectangle 10"/>
          <p:cNvSpPr>
            <a:spLocks noChangeArrowheads="1"/>
          </p:cNvSpPr>
          <p:nvPr/>
        </p:nvSpPr>
        <p:spPr bwMode="auto">
          <a:xfrm>
            <a:off x="6000751" y="2659064"/>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t</a:t>
            </a:r>
            <a:endParaRPr lang="en-US" altLang="en-US" sz="1800">
              <a:latin typeface="Arial" panose="020B0604020202020204" pitchFamily="34" charset="0"/>
              <a:cs typeface="Times New Roman" panose="02020603050405020304" pitchFamily="18" charset="0"/>
            </a:endParaRPr>
          </a:p>
        </p:txBody>
      </p:sp>
      <p:sp>
        <p:nvSpPr>
          <p:cNvPr id="63499" name="Rectangle 11"/>
          <p:cNvSpPr>
            <a:spLocks noChangeArrowheads="1"/>
          </p:cNvSpPr>
          <p:nvPr/>
        </p:nvSpPr>
        <p:spPr bwMode="auto">
          <a:xfrm>
            <a:off x="6048375" y="2659064"/>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a</a:t>
            </a:r>
            <a:endParaRPr lang="en-US" altLang="en-US" sz="1800">
              <a:latin typeface="Arial" panose="020B0604020202020204" pitchFamily="34" charset="0"/>
              <a:cs typeface="Times New Roman" panose="02020603050405020304" pitchFamily="18" charset="0"/>
            </a:endParaRPr>
          </a:p>
        </p:txBody>
      </p:sp>
      <p:sp>
        <p:nvSpPr>
          <p:cNvPr id="63500" name="Rectangle 12"/>
          <p:cNvSpPr>
            <a:spLocks noChangeArrowheads="1"/>
          </p:cNvSpPr>
          <p:nvPr/>
        </p:nvSpPr>
        <p:spPr bwMode="auto">
          <a:xfrm>
            <a:off x="6134100" y="2659064"/>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t</a:t>
            </a:r>
            <a:endParaRPr lang="en-US" altLang="en-US" sz="1800">
              <a:latin typeface="Arial" panose="020B0604020202020204" pitchFamily="34" charset="0"/>
              <a:cs typeface="Times New Roman" panose="02020603050405020304" pitchFamily="18" charset="0"/>
            </a:endParaRPr>
          </a:p>
        </p:txBody>
      </p:sp>
      <p:sp>
        <p:nvSpPr>
          <p:cNvPr id="63501" name="Rectangle 13"/>
          <p:cNvSpPr>
            <a:spLocks noChangeArrowheads="1"/>
          </p:cNvSpPr>
          <p:nvPr/>
        </p:nvSpPr>
        <p:spPr bwMode="auto">
          <a:xfrm>
            <a:off x="6176963" y="2659064"/>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dirty="0">
                <a:solidFill>
                  <a:srgbClr val="EB7500"/>
                </a:solidFill>
                <a:latin typeface="Arial" panose="020B0604020202020204" pitchFamily="34" charset="0"/>
                <a:cs typeface="Times New Roman" panose="02020603050405020304" pitchFamily="18" charset="0"/>
              </a:rPr>
              <a:t>e</a:t>
            </a:r>
            <a:endParaRPr lang="en-US" altLang="en-US" sz="1800" dirty="0">
              <a:latin typeface="Arial" panose="020B0604020202020204" pitchFamily="34" charset="0"/>
              <a:cs typeface="Times New Roman" panose="02020603050405020304" pitchFamily="18" charset="0"/>
            </a:endParaRPr>
          </a:p>
        </p:txBody>
      </p:sp>
      <p:sp>
        <p:nvSpPr>
          <p:cNvPr id="63502" name="Freeform 14"/>
          <p:cNvSpPr>
            <a:spLocks/>
          </p:cNvSpPr>
          <p:nvPr/>
        </p:nvSpPr>
        <p:spPr bwMode="auto">
          <a:xfrm>
            <a:off x="5227638" y="2582863"/>
            <a:ext cx="1719263" cy="355600"/>
          </a:xfrm>
          <a:custGeom>
            <a:avLst/>
            <a:gdLst>
              <a:gd name="T0" fmla="*/ 2147483646 w 1083"/>
              <a:gd name="T1" fmla="*/ 2147483646 h 224"/>
              <a:gd name="T2" fmla="*/ 2147483646 w 1083"/>
              <a:gd name="T3" fmla="*/ 0 h 224"/>
              <a:gd name="T4" fmla="*/ 0 w 1083"/>
              <a:gd name="T5" fmla="*/ 0 h 224"/>
              <a:gd name="T6" fmla="*/ 0 w 1083"/>
              <a:gd name="T7" fmla="*/ 2147483646 h 224"/>
              <a:gd name="T8" fmla="*/ 2147483646 w 1083"/>
              <a:gd name="T9" fmla="*/ 2147483646 h 224"/>
              <a:gd name="T10" fmla="*/ 2147483646 w 1083"/>
              <a:gd name="T11" fmla="*/ 2147483646 h 224"/>
              <a:gd name="T12" fmla="*/ 0 60000 65536"/>
              <a:gd name="T13" fmla="*/ 0 60000 65536"/>
              <a:gd name="T14" fmla="*/ 0 60000 65536"/>
              <a:gd name="T15" fmla="*/ 0 60000 65536"/>
              <a:gd name="T16" fmla="*/ 0 60000 65536"/>
              <a:gd name="T17" fmla="*/ 0 60000 65536"/>
              <a:gd name="T18" fmla="*/ 0 w 1083"/>
              <a:gd name="T19" fmla="*/ 0 h 224"/>
              <a:gd name="T20" fmla="*/ 1083 w 1083"/>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1083" h="224">
                <a:moveTo>
                  <a:pt x="1083" y="221"/>
                </a:moveTo>
                <a:lnTo>
                  <a:pt x="1083" y="0"/>
                </a:lnTo>
                <a:lnTo>
                  <a:pt x="0" y="0"/>
                </a:lnTo>
                <a:lnTo>
                  <a:pt x="0" y="224"/>
                </a:lnTo>
                <a:lnTo>
                  <a:pt x="1083" y="224"/>
                </a:lnTo>
              </a:path>
            </a:pathLst>
          </a:custGeom>
          <a:noFill/>
          <a:ln w="19050">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3503" name="Freeform 15"/>
          <p:cNvSpPr>
            <a:spLocks/>
          </p:cNvSpPr>
          <p:nvPr/>
        </p:nvSpPr>
        <p:spPr bwMode="auto">
          <a:xfrm>
            <a:off x="6043614" y="1862139"/>
            <a:ext cx="85725" cy="74612"/>
          </a:xfrm>
          <a:custGeom>
            <a:avLst/>
            <a:gdLst>
              <a:gd name="T0" fmla="*/ 0 w 54"/>
              <a:gd name="T1" fmla="*/ 2147483646 h 47"/>
              <a:gd name="T2" fmla="*/ 2147483646 w 54"/>
              <a:gd name="T3" fmla="*/ 2147483646 h 47"/>
              <a:gd name="T4" fmla="*/ 2147483646 w 54"/>
              <a:gd name="T5" fmla="*/ 0 h 47"/>
              <a:gd name="T6" fmla="*/ 2147483646 w 54"/>
              <a:gd name="T7" fmla="*/ 2147483646 h 47"/>
              <a:gd name="T8" fmla="*/ 2147483646 w 54"/>
              <a:gd name="T9" fmla="*/ 2147483646 h 47"/>
              <a:gd name="T10" fmla="*/ 0 w 54"/>
              <a:gd name="T11" fmla="*/ 2147483646 h 47"/>
              <a:gd name="T12" fmla="*/ 0 60000 65536"/>
              <a:gd name="T13" fmla="*/ 0 60000 65536"/>
              <a:gd name="T14" fmla="*/ 0 60000 65536"/>
              <a:gd name="T15" fmla="*/ 0 60000 65536"/>
              <a:gd name="T16" fmla="*/ 0 60000 65536"/>
              <a:gd name="T17" fmla="*/ 0 60000 65536"/>
              <a:gd name="T18" fmla="*/ 0 w 54"/>
              <a:gd name="T19" fmla="*/ 0 h 47"/>
              <a:gd name="T20" fmla="*/ 54 w 54"/>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4" h="47">
                <a:moveTo>
                  <a:pt x="0" y="47"/>
                </a:moveTo>
                <a:lnTo>
                  <a:pt x="54" y="47"/>
                </a:lnTo>
                <a:lnTo>
                  <a:pt x="27" y="0"/>
                </a:lnTo>
                <a:lnTo>
                  <a:pt x="3" y="47"/>
                </a:lnTo>
                <a:lnTo>
                  <a:pt x="0" y="47"/>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504" name="Freeform 16"/>
          <p:cNvSpPr>
            <a:spLocks/>
          </p:cNvSpPr>
          <p:nvPr/>
        </p:nvSpPr>
        <p:spPr bwMode="auto">
          <a:xfrm>
            <a:off x="6048376" y="2365376"/>
            <a:ext cx="80963" cy="74613"/>
          </a:xfrm>
          <a:custGeom>
            <a:avLst/>
            <a:gdLst>
              <a:gd name="T0" fmla="*/ 2147483646 w 51"/>
              <a:gd name="T1" fmla="*/ 2147483646 h 47"/>
              <a:gd name="T2" fmla="*/ 2147483646 w 51"/>
              <a:gd name="T3" fmla="*/ 2147483646 h 47"/>
              <a:gd name="T4" fmla="*/ 2147483646 w 51"/>
              <a:gd name="T5" fmla="*/ 2147483646 h 47"/>
              <a:gd name="T6" fmla="*/ 2147483646 w 51"/>
              <a:gd name="T7" fmla="*/ 2147483646 h 47"/>
              <a:gd name="T8" fmla="*/ 2147483646 w 51"/>
              <a:gd name="T9" fmla="*/ 2147483646 h 47"/>
              <a:gd name="T10" fmla="*/ 2147483646 w 51"/>
              <a:gd name="T11" fmla="*/ 2147483646 h 47"/>
              <a:gd name="T12" fmla="*/ 2147483646 w 51"/>
              <a:gd name="T13" fmla="*/ 2147483646 h 47"/>
              <a:gd name="T14" fmla="*/ 2147483646 w 51"/>
              <a:gd name="T15" fmla="*/ 2147483646 h 47"/>
              <a:gd name="T16" fmla="*/ 2147483646 w 51"/>
              <a:gd name="T17" fmla="*/ 2147483646 h 47"/>
              <a:gd name="T18" fmla="*/ 2147483646 w 51"/>
              <a:gd name="T19" fmla="*/ 2147483646 h 47"/>
              <a:gd name="T20" fmla="*/ 2147483646 w 51"/>
              <a:gd name="T21" fmla="*/ 2147483646 h 47"/>
              <a:gd name="T22" fmla="*/ 2147483646 w 51"/>
              <a:gd name="T23" fmla="*/ 2147483646 h 47"/>
              <a:gd name="T24" fmla="*/ 2147483646 w 51"/>
              <a:gd name="T25" fmla="*/ 2147483646 h 47"/>
              <a:gd name="T26" fmla="*/ 2147483646 w 51"/>
              <a:gd name="T27" fmla="*/ 2147483646 h 47"/>
              <a:gd name="T28" fmla="*/ 2147483646 w 51"/>
              <a:gd name="T29" fmla="*/ 2147483646 h 47"/>
              <a:gd name="T30" fmla="*/ 2147483646 w 51"/>
              <a:gd name="T31" fmla="*/ 2147483646 h 47"/>
              <a:gd name="T32" fmla="*/ 2147483646 w 51"/>
              <a:gd name="T33" fmla="*/ 2147483646 h 47"/>
              <a:gd name="T34" fmla="*/ 2147483646 w 51"/>
              <a:gd name="T35" fmla="*/ 2147483646 h 47"/>
              <a:gd name="T36" fmla="*/ 2147483646 w 51"/>
              <a:gd name="T37" fmla="*/ 0 h 47"/>
              <a:gd name="T38" fmla="*/ 2147483646 w 51"/>
              <a:gd name="T39" fmla="*/ 0 h 47"/>
              <a:gd name="T40" fmla="*/ 2147483646 w 51"/>
              <a:gd name="T41" fmla="*/ 0 h 47"/>
              <a:gd name="T42" fmla="*/ 2147483646 w 51"/>
              <a:gd name="T43" fmla="*/ 0 h 47"/>
              <a:gd name="T44" fmla="*/ 2147483646 w 51"/>
              <a:gd name="T45" fmla="*/ 0 h 47"/>
              <a:gd name="T46" fmla="*/ 2147483646 w 51"/>
              <a:gd name="T47" fmla="*/ 2147483646 h 47"/>
              <a:gd name="T48" fmla="*/ 2147483646 w 51"/>
              <a:gd name="T49" fmla="*/ 2147483646 h 47"/>
              <a:gd name="T50" fmla="*/ 2147483646 w 51"/>
              <a:gd name="T51" fmla="*/ 2147483646 h 47"/>
              <a:gd name="T52" fmla="*/ 2147483646 w 51"/>
              <a:gd name="T53" fmla="*/ 2147483646 h 47"/>
              <a:gd name="T54" fmla="*/ 2147483646 w 51"/>
              <a:gd name="T55" fmla="*/ 2147483646 h 47"/>
              <a:gd name="T56" fmla="*/ 0 w 51"/>
              <a:gd name="T57" fmla="*/ 2147483646 h 47"/>
              <a:gd name="T58" fmla="*/ 0 w 51"/>
              <a:gd name="T59" fmla="*/ 2147483646 h 47"/>
              <a:gd name="T60" fmla="*/ 0 w 51"/>
              <a:gd name="T61" fmla="*/ 2147483646 h 47"/>
              <a:gd name="T62" fmla="*/ 0 w 51"/>
              <a:gd name="T63" fmla="*/ 2147483646 h 47"/>
              <a:gd name="T64" fmla="*/ 0 w 51"/>
              <a:gd name="T65" fmla="*/ 2147483646 h 47"/>
              <a:gd name="T66" fmla="*/ 2147483646 w 51"/>
              <a:gd name="T67" fmla="*/ 2147483646 h 47"/>
              <a:gd name="T68" fmla="*/ 2147483646 w 51"/>
              <a:gd name="T69" fmla="*/ 2147483646 h 47"/>
              <a:gd name="T70" fmla="*/ 2147483646 w 51"/>
              <a:gd name="T71" fmla="*/ 2147483646 h 47"/>
              <a:gd name="T72" fmla="*/ 2147483646 w 51"/>
              <a:gd name="T73" fmla="*/ 2147483646 h 47"/>
              <a:gd name="T74" fmla="*/ 2147483646 w 51"/>
              <a:gd name="T75" fmla="*/ 2147483646 h 47"/>
              <a:gd name="T76" fmla="*/ 2147483646 w 51"/>
              <a:gd name="T77" fmla="*/ 2147483646 h 47"/>
              <a:gd name="T78" fmla="*/ 2147483646 w 51"/>
              <a:gd name="T79" fmla="*/ 2147483646 h 47"/>
              <a:gd name="T80" fmla="*/ 2147483646 w 51"/>
              <a:gd name="T81" fmla="*/ 2147483646 h 47"/>
              <a:gd name="T82" fmla="*/ 2147483646 w 51"/>
              <a:gd name="T83" fmla="*/ 2147483646 h 4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
              <a:gd name="T127" fmla="*/ 0 h 47"/>
              <a:gd name="T128" fmla="*/ 51 w 51"/>
              <a:gd name="T129" fmla="*/ 47 h 4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 h="47">
                <a:moveTo>
                  <a:pt x="24" y="47"/>
                </a:moveTo>
                <a:lnTo>
                  <a:pt x="30" y="47"/>
                </a:lnTo>
                <a:lnTo>
                  <a:pt x="33" y="47"/>
                </a:lnTo>
                <a:lnTo>
                  <a:pt x="36" y="44"/>
                </a:lnTo>
                <a:lnTo>
                  <a:pt x="39" y="44"/>
                </a:lnTo>
                <a:lnTo>
                  <a:pt x="42" y="41"/>
                </a:lnTo>
                <a:lnTo>
                  <a:pt x="45" y="38"/>
                </a:lnTo>
                <a:lnTo>
                  <a:pt x="48" y="35"/>
                </a:lnTo>
                <a:lnTo>
                  <a:pt x="48" y="32"/>
                </a:lnTo>
                <a:lnTo>
                  <a:pt x="48" y="26"/>
                </a:lnTo>
                <a:lnTo>
                  <a:pt x="51" y="23"/>
                </a:lnTo>
                <a:lnTo>
                  <a:pt x="48" y="20"/>
                </a:lnTo>
                <a:lnTo>
                  <a:pt x="48" y="15"/>
                </a:lnTo>
                <a:lnTo>
                  <a:pt x="48" y="12"/>
                </a:lnTo>
                <a:lnTo>
                  <a:pt x="45" y="9"/>
                </a:lnTo>
                <a:lnTo>
                  <a:pt x="42" y="6"/>
                </a:lnTo>
                <a:lnTo>
                  <a:pt x="39" y="3"/>
                </a:lnTo>
                <a:lnTo>
                  <a:pt x="36" y="3"/>
                </a:lnTo>
                <a:lnTo>
                  <a:pt x="33" y="0"/>
                </a:lnTo>
                <a:lnTo>
                  <a:pt x="30" y="0"/>
                </a:lnTo>
                <a:lnTo>
                  <a:pt x="24" y="0"/>
                </a:lnTo>
                <a:lnTo>
                  <a:pt x="21" y="0"/>
                </a:lnTo>
                <a:lnTo>
                  <a:pt x="18" y="0"/>
                </a:lnTo>
                <a:lnTo>
                  <a:pt x="12" y="3"/>
                </a:lnTo>
                <a:lnTo>
                  <a:pt x="9" y="3"/>
                </a:lnTo>
                <a:lnTo>
                  <a:pt x="6" y="6"/>
                </a:lnTo>
                <a:lnTo>
                  <a:pt x="3" y="9"/>
                </a:lnTo>
                <a:lnTo>
                  <a:pt x="3" y="12"/>
                </a:lnTo>
                <a:lnTo>
                  <a:pt x="0" y="15"/>
                </a:lnTo>
                <a:lnTo>
                  <a:pt x="0" y="20"/>
                </a:lnTo>
                <a:lnTo>
                  <a:pt x="0" y="23"/>
                </a:lnTo>
                <a:lnTo>
                  <a:pt x="0" y="26"/>
                </a:lnTo>
                <a:lnTo>
                  <a:pt x="0" y="32"/>
                </a:lnTo>
                <a:lnTo>
                  <a:pt x="3" y="35"/>
                </a:lnTo>
                <a:lnTo>
                  <a:pt x="3" y="38"/>
                </a:lnTo>
                <a:lnTo>
                  <a:pt x="6" y="41"/>
                </a:lnTo>
                <a:lnTo>
                  <a:pt x="9" y="44"/>
                </a:lnTo>
                <a:lnTo>
                  <a:pt x="12" y="44"/>
                </a:lnTo>
                <a:lnTo>
                  <a:pt x="18" y="47"/>
                </a:lnTo>
                <a:lnTo>
                  <a:pt x="21" y="47"/>
                </a:lnTo>
                <a:lnTo>
                  <a:pt x="24" y="47"/>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505" name="Line 17"/>
          <p:cNvSpPr>
            <a:spLocks noChangeShapeType="1"/>
          </p:cNvSpPr>
          <p:nvPr/>
        </p:nvSpPr>
        <p:spPr bwMode="auto">
          <a:xfrm flipV="1">
            <a:off x="6086475" y="2933702"/>
            <a:ext cx="1588" cy="347663"/>
          </a:xfrm>
          <a:prstGeom prst="line">
            <a:avLst/>
          </a:prstGeom>
          <a:noFill/>
          <a:ln w="33338">
            <a:solidFill>
              <a:srgbClr val="EB75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506" name="Line 18"/>
          <p:cNvSpPr>
            <a:spLocks noChangeShapeType="1"/>
          </p:cNvSpPr>
          <p:nvPr/>
        </p:nvSpPr>
        <p:spPr bwMode="auto">
          <a:xfrm flipV="1">
            <a:off x="6086475" y="5203825"/>
            <a:ext cx="1588" cy="465139"/>
          </a:xfrm>
          <a:prstGeom prst="line">
            <a:avLst/>
          </a:prstGeom>
          <a:noFill/>
          <a:ln w="33338">
            <a:solidFill>
              <a:srgbClr val="EB75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507" name="Rectangle 19"/>
          <p:cNvSpPr>
            <a:spLocks noChangeArrowheads="1"/>
          </p:cNvSpPr>
          <p:nvPr/>
        </p:nvSpPr>
        <p:spPr bwMode="auto">
          <a:xfrm rot="-5400000">
            <a:off x="5892217" y="5437725"/>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O</a:t>
            </a:r>
            <a:endParaRPr lang="en-US" altLang="en-US" sz="1800">
              <a:latin typeface="Arial" panose="020B0604020202020204" pitchFamily="34" charset="0"/>
              <a:cs typeface="Times New Roman" panose="02020603050405020304" pitchFamily="18" charset="0"/>
            </a:endParaRPr>
          </a:p>
        </p:txBody>
      </p:sp>
      <p:sp>
        <p:nvSpPr>
          <p:cNvPr id="63508" name="Rectangle 20"/>
          <p:cNvSpPr>
            <a:spLocks noChangeArrowheads="1"/>
          </p:cNvSpPr>
          <p:nvPr/>
        </p:nvSpPr>
        <p:spPr bwMode="auto">
          <a:xfrm rot="-5400000">
            <a:off x="5909851" y="53329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p</a:t>
            </a:r>
            <a:endParaRPr lang="en-US" altLang="en-US" sz="1800">
              <a:latin typeface="Arial" panose="020B0604020202020204" pitchFamily="34" charset="0"/>
              <a:cs typeface="Times New Roman" panose="02020603050405020304" pitchFamily="18" charset="0"/>
            </a:endParaRPr>
          </a:p>
        </p:txBody>
      </p:sp>
      <p:sp>
        <p:nvSpPr>
          <p:cNvPr id="63509" name="Rectangle 21"/>
          <p:cNvSpPr>
            <a:spLocks noChangeArrowheads="1"/>
          </p:cNvSpPr>
          <p:nvPr/>
        </p:nvSpPr>
        <p:spPr bwMode="auto">
          <a:xfrm>
            <a:off x="3390900" y="2986090"/>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A</a:t>
            </a:r>
            <a:endParaRPr lang="en-US" altLang="en-US" sz="1800">
              <a:latin typeface="Arial" panose="020B0604020202020204" pitchFamily="34" charset="0"/>
              <a:cs typeface="Times New Roman" panose="02020603050405020304" pitchFamily="18" charset="0"/>
            </a:endParaRPr>
          </a:p>
        </p:txBody>
      </p:sp>
      <p:sp>
        <p:nvSpPr>
          <p:cNvPr id="63510" name="Rectangle 22"/>
          <p:cNvSpPr>
            <a:spLocks noChangeArrowheads="1"/>
          </p:cNvSpPr>
          <p:nvPr/>
        </p:nvSpPr>
        <p:spPr bwMode="auto">
          <a:xfrm>
            <a:off x="3495675" y="298609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511" name="Rectangle 23"/>
          <p:cNvSpPr>
            <a:spLocks noChangeArrowheads="1"/>
          </p:cNvSpPr>
          <p:nvPr/>
        </p:nvSpPr>
        <p:spPr bwMode="auto">
          <a:xfrm>
            <a:off x="3584575" y="298609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512" name="Rectangle 24"/>
          <p:cNvSpPr>
            <a:spLocks noChangeArrowheads="1"/>
          </p:cNvSpPr>
          <p:nvPr/>
        </p:nvSpPr>
        <p:spPr bwMode="auto">
          <a:xfrm>
            <a:off x="3670300" y="2986090"/>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e</a:t>
            </a:r>
            <a:endParaRPr lang="en-US" altLang="en-US" sz="1800">
              <a:latin typeface="Arial" panose="020B0604020202020204" pitchFamily="34" charset="0"/>
              <a:cs typeface="Times New Roman" panose="02020603050405020304" pitchFamily="18" charset="0"/>
            </a:endParaRPr>
          </a:p>
        </p:txBody>
      </p:sp>
      <p:sp>
        <p:nvSpPr>
          <p:cNvPr id="63513" name="Rectangle 25"/>
          <p:cNvSpPr>
            <a:spLocks noChangeArrowheads="1"/>
          </p:cNvSpPr>
          <p:nvPr/>
        </p:nvSpPr>
        <p:spPr bwMode="auto">
          <a:xfrm>
            <a:off x="3760788" y="2986090"/>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r</a:t>
            </a:r>
            <a:endParaRPr lang="en-US" altLang="en-US" sz="1800">
              <a:latin typeface="Arial" panose="020B0604020202020204" pitchFamily="34" charset="0"/>
              <a:cs typeface="Times New Roman" panose="02020603050405020304" pitchFamily="18" charset="0"/>
            </a:endParaRPr>
          </a:p>
        </p:txBody>
      </p:sp>
      <p:sp>
        <p:nvSpPr>
          <p:cNvPr id="63514" name="Freeform 26"/>
          <p:cNvSpPr>
            <a:spLocks/>
          </p:cNvSpPr>
          <p:nvPr/>
        </p:nvSpPr>
        <p:spPr bwMode="auto">
          <a:xfrm>
            <a:off x="4049713" y="2401889"/>
            <a:ext cx="2036763" cy="295275"/>
          </a:xfrm>
          <a:custGeom>
            <a:avLst/>
            <a:gdLst>
              <a:gd name="T0" fmla="*/ 0 w 1283"/>
              <a:gd name="T1" fmla="*/ 2147483646 h 186"/>
              <a:gd name="T2" fmla="*/ 0 w 1283"/>
              <a:gd name="T3" fmla="*/ 0 h 186"/>
              <a:gd name="T4" fmla="*/ 2147483646 w 1283"/>
              <a:gd name="T5" fmla="*/ 0 h 186"/>
              <a:gd name="T6" fmla="*/ 0 60000 65536"/>
              <a:gd name="T7" fmla="*/ 0 60000 65536"/>
              <a:gd name="T8" fmla="*/ 0 60000 65536"/>
              <a:gd name="T9" fmla="*/ 0 w 1283"/>
              <a:gd name="T10" fmla="*/ 0 h 186"/>
              <a:gd name="T11" fmla="*/ 1283 w 1283"/>
              <a:gd name="T12" fmla="*/ 186 h 186"/>
            </a:gdLst>
            <a:ahLst/>
            <a:cxnLst>
              <a:cxn ang="T6">
                <a:pos x="T0" y="T1"/>
              </a:cxn>
              <a:cxn ang="T7">
                <a:pos x="T2" y="T3"/>
              </a:cxn>
              <a:cxn ang="T8">
                <a:pos x="T4" y="T5"/>
              </a:cxn>
            </a:cxnLst>
            <a:rect l="T9" t="T10" r="T11" b="T12"/>
            <a:pathLst>
              <a:path w="1283" h="186">
                <a:moveTo>
                  <a:pt x="0" y="186"/>
                </a:moveTo>
                <a:lnTo>
                  <a:pt x="0" y="0"/>
                </a:lnTo>
                <a:lnTo>
                  <a:pt x="1283" y="0"/>
                </a:lnTo>
              </a:path>
            </a:pathLst>
          </a:custGeom>
          <a:noFill/>
          <a:ln w="333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3515" name="Line 27"/>
          <p:cNvSpPr>
            <a:spLocks noChangeShapeType="1"/>
          </p:cNvSpPr>
          <p:nvPr/>
        </p:nvSpPr>
        <p:spPr bwMode="auto">
          <a:xfrm flipV="1">
            <a:off x="3128964" y="2401889"/>
            <a:ext cx="1587" cy="295275"/>
          </a:xfrm>
          <a:prstGeom prst="line">
            <a:avLst/>
          </a:prstGeom>
          <a:noFill/>
          <a:ln w="33338">
            <a:solidFill>
              <a:srgbClr val="EB75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516" name="Freeform 28"/>
          <p:cNvSpPr>
            <a:spLocks/>
          </p:cNvSpPr>
          <p:nvPr/>
        </p:nvSpPr>
        <p:spPr bwMode="auto">
          <a:xfrm>
            <a:off x="2820988" y="2759076"/>
            <a:ext cx="1543051" cy="498475"/>
          </a:xfrm>
          <a:custGeom>
            <a:avLst/>
            <a:gdLst>
              <a:gd name="T0" fmla="*/ 2147483646 w 972"/>
              <a:gd name="T1" fmla="*/ 0 h 314"/>
              <a:gd name="T2" fmla="*/ 2147483646 w 972"/>
              <a:gd name="T3" fmla="*/ 0 h 314"/>
              <a:gd name="T4" fmla="*/ 2147483646 w 972"/>
              <a:gd name="T5" fmla="*/ 2147483646 h 314"/>
              <a:gd name="T6" fmla="*/ 2147483646 w 972"/>
              <a:gd name="T7" fmla="*/ 0 h 314"/>
              <a:gd name="T8" fmla="*/ 0 w 972"/>
              <a:gd name="T9" fmla="*/ 0 h 314"/>
              <a:gd name="T10" fmla="*/ 2147483646 w 972"/>
              <a:gd name="T11" fmla="*/ 2147483646 h 314"/>
              <a:gd name="T12" fmla="*/ 2147483646 w 972"/>
              <a:gd name="T13" fmla="*/ 2147483646 h 314"/>
              <a:gd name="T14" fmla="*/ 2147483646 w 972"/>
              <a:gd name="T15" fmla="*/ 0 h 314"/>
              <a:gd name="T16" fmla="*/ 2147483646 w 972"/>
              <a:gd name="T17" fmla="*/ 0 h 3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2"/>
              <a:gd name="T28" fmla="*/ 0 h 314"/>
              <a:gd name="T29" fmla="*/ 972 w 972"/>
              <a:gd name="T30" fmla="*/ 314 h 3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2" h="314">
                <a:moveTo>
                  <a:pt x="969" y="0"/>
                </a:moveTo>
                <a:lnTo>
                  <a:pt x="577" y="0"/>
                </a:lnTo>
                <a:lnTo>
                  <a:pt x="484" y="98"/>
                </a:lnTo>
                <a:lnTo>
                  <a:pt x="392" y="0"/>
                </a:lnTo>
                <a:lnTo>
                  <a:pt x="0" y="0"/>
                </a:lnTo>
                <a:lnTo>
                  <a:pt x="296" y="314"/>
                </a:lnTo>
                <a:lnTo>
                  <a:pt x="673" y="314"/>
                </a:lnTo>
                <a:lnTo>
                  <a:pt x="972" y="0"/>
                </a:lnTo>
              </a:path>
            </a:pathLst>
          </a:custGeom>
          <a:noFill/>
          <a:ln w="19050">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3517" name="Line 29"/>
          <p:cNvSpPr>
            <a:spLocks noChangeShapeType="1"/>
          </p:cNvSpPr>
          <p:nvPr/>
        </p:nvSpPr>
        <p:spPr bwMode="auto">
          <a:xfrm flipH="1">
            <a:off x="6927849" y="3517901"/>
            <a:ext cx="2254251" cy="1588"/>
          </a:xfrm>
          <a:prstGeom prst="line">
            <a:avLst/>
          </a:prstGeom>
          <a:noFill/>
          <a:ln w="33338">
            <a:solidFill>
              <a:srgbClr val="EB75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518" name="Freeform 30"/>
          <p:cNvSpPr>
            <a:spLocks/>
          </p:cNvSpPr>
          <p:nvPr/>
        </p:nvSpPr>
        <p:spPr bwMode="auto">
          <a:xfrm>
            <a:off x="6889751" y="3479800"/>
            <a:ext cx="80963" cy="76200"/>
          </a:xfrm>
          <a:custGeom>
            <a:avLst/>
            <a:gdLst>
              <a:gd name="T0" fmla="*/ 2147483646 w 51"/>
              <a:gd name="T1" fmla="*/ 2147483646 h 48"/>
              <a:gd name="T2" fmla="*/ 2147483646 w 51"/>
              <a:gd name="T3" fmla="*/ 0 h 48"/>
              <a:gd name="T4" fmla="*/ 0 w 51"/>
              <a:gd name="T5" fmla="*/ 2147483646 h 48"/>
              <a:gd name="T6" fmla="*/ 2147483646 w 51"/>
              <a:gd name="T7" fmla="*/ 2147483646 h 48"/>
              <a:gd name="T8" fmla="*/ 2147483646 w 51"/>
              <a:gd name="T9" fmla="*/ 2147483646 h 48"/>
              <a:gd name="T10" fmla="*/ 2147483646 w 51"/>
              <a:gd name="T11" fmla="*/ 2147483646 h 48"/>
              <a:gd name="T12" fmla="*/ 0 60000 65536"/>
              <a:gd name="T13" fmla="*/ 0 60000 65536"/>
              <a:gd name="T14" fmla="*/ 0 60000 65536"/>
              <a:gd name="T15" fmla="*/ 0 60000 65536"/>
              <a:gd name="T16" fmla="*/ 0 60000 65536"/>
              <a:gd name="T17" fmla="*/ 0 60000 65536"/>
              <a:gd name="T18" fmla="*/ 0 w 51"/>
              <a:gd name="T19" fmla="*/ 0 h 48"/>
              <a:gd name="T20" fmla="*/ 51 w 51"/>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51" h="48">
                <a:moveTo>
                  <a:pt x="48" y="48"/>
                </a:moveTo>
                <a:lnTo>
                  <a:pt x="51" y="0"/>
                </a:lnTo>
                <a:lnTo>
                  <a:pt x="0" y="24"/>
                </a:lnTo>
                <a:lnTo>
                  <a:pt x="51" y="48"/>
                </a:lnTo>
                <a:lnTo>
                  <a:pt x="48" y="4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519" name="Rectangle 31"/>
          <p:cNvSpPr>
            <a:spLocks noChangeArrowheads="1"/>
          </p:cNvSpPr>
          <p:nvPr/>
        </p:nvSpPr>
        <p:spPr bwMode="auto">
          <a:xfrm>
            <a:off x="3081339" y="219392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1</a:t>
            </a:r>
            <a:endParaRPr lang="en-US" altLang="en-US" sz="1800">
              <a:latin typeface="Arial" panose="020B0604020202020204" pitchFamily="34" charset="0"/>
              <a:cs typeface="Times New Roman" panose="02020603050405020304" pitchFamily="18" charset="0"/>
            </a:endParaRPr>
          </a:p>
        </p:txBody>
      </p:sp>
      <p:sp>
        <p:nvSpPr>
          <p:cNvPr id="63520" name="Freeform 32"/>
          <p:cNvSpPr>
            <a:spLocks/>
          </p:cNvSpPr>
          <p:nvPr/>
        </p:nvSpPr>
        <p:spPr bwMode="auto">
          <a:xfrm>
            <a:off x="3541713" y="3257552"/>
            <a:ext cx="2112963" cy="758825"/>
          </a:xfrm>
          <a:custGeom>
            <a:avLst/>
            <a:gdLst>
              <a:gd name="T0" fmla="*/ 2147483646 w 1331"/>
              <a:gd name="T1" fmla="*/ 2147483646 h 478"/>
              <a:gd name="T2" fmla="*/ 2147483646 w 1331"/>
              <a:gd name="T3" fmla="*/ 2147483646 h 478"/>
              <a:gd name="T4" fmla="*/ 0 w 1331"/>
              <a:gd name="T5" fmla="*/ 2147483646 h 478"/>
              <a:gd name="T6" fmla="*/ 0 w 1331"/>
              <a:gd name="T7" fmla="*/ 0 h 478"/>
              <a:gd name="T8" fmla="*/ 0 60000 65536"/>
              <a:gd name="T9" fmla="*/ 0 60000 65536"/>
              <a:gd name="T10" fmla="*/ 0 60000 65536"/>
              <a:gd name="T11" fmla="*/ 0 60000 65536"/>
              <a:gd name="T12" fmla="*/ 0 w 1331"/>
              <a:gd name="T13" fmla="*/ 0 h 478"/>
              <a:gd name="T14" fmla="*/ 1331 w 1331"/>
              <a:gd name="T15" fmla="*/ 478 h 478"/>
            </a:gdLst>
            <a:ahLst/>
            <a:cxnLst>
              <a:cxn ang="T8">
                <a:pos x="T0" y="T1"/>
              </a:cxn>
              <a:cxn ang="T9">
                <a:pos x="T2" y="T3"/>
              </a:cxn>
              <a:cxn ang="T10">
                <a:pos x="T4" y="T5"/>
              </a:cxn>
              <a:cxn ang="T11">
                <a:pos x="T6" y="T7"/>
              </a:cxn>
            </a:cxnLst>
            <a:rect l="T12" t="T13" r="T14" b="T15"/>
            <a:pathLst>
              <a:path w="1331" h="478">
                <a:moveTo>
                  <a:pt x="1328" y="344"/>
                </a:moveTo>
                <a:lnTo>
                  <a:pt x="1331" y="478"/>
                </a:lnTo>
                <a:lnTo>
                  <a:pt x="0" y="478"/>
                </a:lnTo>
                <a:lnTo>
                  <a:pt x="0" y="0"/>
                </a:lnTo>
              </a:path>
            </a:pathLst>
          </a:custGeom>
          <a:noFill/>
          <a:ln w="333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3521" name="Line 33"/>
          <p:cNvSpPr>
            <a:spLocks noChangeShapeType="1"/>
          </p:cNvSpPr>
          <p:nvPr/>
        </p:nvSpPr>
        <p:spPr bwMode="auto">
          <a:xfrm>
            <a:off x="5649913" y="3803651"/>
            <a:ext cx="4763" cy="212725"/>
          </a:xfrm>
          <a:prstGeom prst="line">
            <a:avLst/>
          </a:prstGeom>
          <a:noFill/>
          <a:ln w="19050">
            <a:solidFill>
              <a:srgbClr val="EB75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522" name="Freeform 34"/>
          <p:cNvSpPr>
            <a:spLocks/>
          </p:cNvSpPr>
          <p:nvPr/>
        </p:nvSpPr>
        <p:spPr bwMode="auto">
          <a:xfrm>
            <a:off x="5611813" y="3760788"/>
            <a:ext cx="80963" cy="80963"/>
          </a:xfrm>
          <a:custGeom>
            <a:avLst/>
            <a:gdLst>
              <a:gd name="T0" fmla="*/ 0 w 51"/>
              <a:gd name="T1" fmla="*/ 2147483646 h 51"/>
              <a:gd name="T2" fmla="*/ 2147483646 w 51"/>
              <a:gd name="T3" fmla="*/ 2147483646 h 51"/>
              <a:gd name="T4" fmla="*/ 2147483646 w 51"/>
              <a:gd name="T5" fmla="*/ 0 h 51"/>
              <a:gd name="T6" fmla="*/ 0 w 51"/>
              <a:gd name="T7" fmla="*/ 2147483646 h 51"/>
              <a:gd name="T8" fmla="*/ 0 w 51"/>
              <a:gd name="T9" fmla="*/ 2147483646 h 51"/>
              <a:gd name="T10" fmla="*/ 0 w 51"/>
              <a:gd name="T11" fmla="*/ 2147483646 h 51"/>
              <a:gd name="T12" fmla="*/ 0 60000 65536"/>
              <a:gd name="T13" fmla="*/ 0 60000 65536"/>
              <a:gd name="T14" fmla="*/ 0 60000 65536"/>
              <a:gd name="T15" fmla="*/ 0 60000 65536"/>
              <a:gd name="T16" fmla="*/ 0 60000 65536"/>
              <a:gd name="T17" fmla="*/ 0 60000 65536"/>
              <a:gd name="T18" fmla="*/ 0 w 51"/>
              <a:gd name="T19" fmla="*/ 0 h 51"/>
              <a:gd name="T20" fmla="*/ 51 w 51"/>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1" h="51">
                <a:moveTo>
                  <a:pt x="0" y="48"/>
                </a:moveTo>
                <a:lnTo>
                  <a:pt x="51" y="51"/>
                </a:lnTo>
                <a:lnTo>
                  <a:pt x="27" y="0"/>
                </a:lnTo>
                <a:lnTo>
                  <a:pt x="0" y="51"/>
                </a:lnTo>
                <a:lnTo>
                  <a:pt x="0" y="4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523" name="Freeform 35"/>
          <p:cNvSpPr>
            <a:spLocks/>
          </p:cNvSpPr>
          <p:nvPr/>
        </p:nvSpPr>
        <p:spPr bwMode="auto">
          <a:xfrm>
            <a:off x="4330702" y="3109914"/>
            <a:ext cx="4295775" cy="2208212"/>
          </a:xfrm>
          <a:custGeom>
            <a:avLst/>
            <a:gdLst>
              <a:gd name="T0" fmla="*/ 0 w 2706"/>
              <a:gd name="T1" fmla="*/ 0 h 1391"/>
              <a:gd name="T2" fmla="*/ 2147483646 w 2706"/>
              <a:gd name="T3" fmla="*/ 0 h 1391"/>
              <a:gd name="T4" fmla="*/ 2147483646 w 2706"/>
              <a:gd name="T5" fmla="*/ 2147483646 h 1391"/>
              <a:gd name="T6" fmla="*/ 0 w 2706"/>
              <a:gd name="T7" fmla="*/ 2147483646 h 1391"/>
              <a:gd name="T8" fmla="*/ 0 w 2706"/>
              <a:gd name="T9" fmla="*/ 0 h 1391"/>
              <a:gd name="T10" fmla="*/ 0 w 2706"/>
              <a:gd name="T11" fmla="*/ 0 h 1391"/>
              <a:gd name="T12" fmla="*/ 0 60000 65536"/>
              <a:gd name="T13" fmla="*/ 0 60000 65536"/>
              <a:gd name="T14" fmla="*/ 0 60000 65536"/>
              <a:gd name="T15" fmla="*/ 0 60000 65536"/>
              <a:gd name="T16" fmla="*/ 0 60000 65536"/>
              <a:gd name="T17" fmla="*/ 0 60000 65536"/>
              <a:gd name="T18" fmla="*/ 0 w 2706"/>
              <a:gd name="T19" fmla="*/ 0 h 1391"/>
              <a:gd name="T20" fmla="*/ 2706 w 2706"/>
              <a:gd name="T21" fmla="*/ 1391 h 1391"/>
            </a:gdLst>
            <a:ahLst/>
            <a:cxnLst>
              <a:cxn ang="T12">
                <a:pos x="T0" y="T1"/>
              </a:cxn>
              <a:cxn ang="T13">
                <a:pos x="T2" y="T3"/>
              </a:cxn>
              <a:cxn ang="T14">
                <a:pos x="T4" y="T5"/>
              </a:cxn>
              <a:cxn ang="T15">
                <a:pos x="T6" y="T7"/>
              </a:cxn>
              <a:cxn ang="T16">
                <a:pos x="T8" y="T9"/>
              </a:cxn>
              <a:cxn ang="T17">
                <a:pos x="T10" y="T11"/>
              </a:cxn>
            </a:cxnLst>
            <a:rect l="T18" t="T19" r="T20" b="T21"/>
            <a:pathLst>
              <a:path w="2706" h="1391">
                <a:moveTo>
                  <a:pt x="0" y="0"/>
                </a:moveTo>
                <a:lnTo>
                  <a:pt x="2706" y="0"/>
                </a:lnTo>
                <a:lnTo>
                  <a:pt x="2706" y="1391"/>
                </a:lnTo>
                <a:lnTo>
                  <a:pt x="0" y="1391"/>
                </a:lnTo>
                <a:lnTo>
                  <a:pt x="0" y="0"/>
                </a:lnTo>
              </a:path>
            </a:pathLst>
          </a:custGeom>
          <a:noFill/>
          <a:ln w="9525">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3527" name="Rectangle 39"/>
          <p:cNvSpPr>
            <a:spLocks noChangeArrowheads="1"/>
          </p:cNvSpPr>
          <p:nvPr/>
        </p:nvSpPr>
        <p:spPr bwMode="auto">
          <a:xfrm>
            <a:off x="5978526" y="162877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530" name="Rectangle 42"/>
          <p:cNvSpPr>
            <a:spLocks noChangeArrowheads="1"/>
          </p:cNvSpPr>
          <p:nvPr/>
        </p:nvSpPr>
        <p:spPr bwMode="auto">
          <a:xfrm>
            <a:off x="6162675" y="162877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534" name="Freeform 46"/>
          <p:cNvSpPr>
            <a:spLocks/>
          </p:cNvSpPr>
          <p:nvPr/>
        </p:nvSpPr>
        <p:spPr bwMode="auto">
          <a:xfrm>
            <a:off x="4008439" y="2668588"/>
            <a:ext cx="79375" cy="80963"/>
          </a:xfrm>
          <a:custGeom>
            <a:avLst/>
            <a:gdLst>
              <a:gd name="T0" fmla="*/ 0 w 50"/>
              <a:gd name="T1" fmla="*/ 0 h 51"/>
              <a:gd name="T2" fmla="*/ 2147483646 w 50"/>
              <a:gd name="T3" fmla="*/ 0 h 51"/>
              <a:gd name="T4" fmla="*/ 2147483646 w 50"/>
              <a:gd name="T5" fmla="*/ 2147483646 h 51"/>
              <a:gd name="T6" fmla="*/ 2147483646 w 50"/>
              <a:gd name="T7" fmla="*/ 0 h 51"/>
              <a:gd name="T8" fmla="*/ 2147483646 w 50"/>
              <a:gd name="T9" fmla="*/ 0 h 51"/>
              <a:gd name="T10" fmla="*/ 0 w 50"/>
              <a:gd name="T11" fmla="*/ 0 h 51"/>
              <a:gd name="T12" fmla="*/ 0 60000 65536"/>
              <a:gd name="T13" fmla="*/ 0 60000 65536"/>
              <a:gd name="T14" fmla="*/ 0 60000 65536"/>
              <a:gd name="T15" fmla="*/ 0 60000 65536"/>
              <a:gd name="T16" fmla="*/ 0 60000 65536"/>
              <a:gd name="T17" fmla="*/ 0 60000 65536"/>
              <a:gd name="T18" fmla="*/ 0 w 50"/>
              <a:gd name="T19" fmla="*/ 0 h 51"/>
              <a:gd name="T20" fmla="*/ 50 w 50"/>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0" h="51">
                <a:moveTo>
                  <a:pt x="0" y="0"/>
                </a:moveTo>
                <a:lnTo>
                  <a:pt x="50" y="0"/>
                </a:lnTo>
                <a:lnTo>
                  <a:pt x="26" y="51"/>
                </a:lnTo>
                <a:lnTo>
                  <a:pt x="3" y="0"/>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535" name="Freeform 47"/>
          <p:cNvSpPr>
            <a:spLocks/>
          </p:cNvSpPr>
          <p:nvPr/>
        </p:nvSpPr>
        <p:spPr bwMode="auto">
          <a:xfrm>
            <a:off x="3090863" y="2668588"/>
            <a:ext cx="80963" cy="80963"/>
          </a:xfrm>
          <a:custGeom>
            <a:avLst/>
            <a:gdLst>
              <a:gd name="T0" fmla="*/ 0 w 51"/>
              <a:gd name="T1" fmla="*/ 0 h 51"/>
              <a:gd name="T2" fmla="*/ 2147483646 w 51"/>
              <a:gd name="T3" fmla="*/ 0 h 51"/>
              <a:gd name="T4" fmla="*/ 2147483646 w 51"/>
              <a:gd name="T5" fmla="*/ 2147483646 h 51"/>
              <a:gd name="T6" fmla="*/ 0 w 51"/>
              <a:gd name="T7" fmla="*/ 0 h 51"/>
              <a:gd name="T8" fmla="*/ 0 w 51"/>
              <a:gd name="T9" fmla="*/ 0 h 51"/>
              <a:gd name="T10" fmla="*/ 0 60000 65536"/>
              <a:gd name="T11" fmla="*/ 0 60000 65536"/>
              <a:gd name="T12" fmla="*/ 0 60000 65536"/>
              <a:gd name="T13" fmla="*/ 0 60000 65536"/>
              <a:gd name="T14" fmla="*/ 0 60000 65536"/>
              <a:gd name="T15" fmla="*/ 0 w 51"/>
              <a:gd name="T16" fmla="*/ 0 h 51"/>
              <a:gd name="T17" fmla="*/ 51 w 51"/>
              <a:gd name="T18" fmla="*/ 51 h 51"/>
            </a:gdLst>
            <a:ahLst/>
            <a:cxnLst>
              <a:cxn ang="T10">
                <a:pos x="T0" y="T1"/>
              </a:cxn>
              <a:cxn ang="T11">
                <a:pos x="T2" y="T3"/>
              </a:cxn>
              <a:cxn ang="T12">
                <a:pos x="T4" y="T5"/>
              </a:cxn>
              <a:cxn ang="T13">
                <a:pos x="T6" y="T7"/>
              </a:cxn>
              <a:cxn ang="T14">
                <a:pos x="T8" y="T9"/>
              </a:cxn>
            </a:cxnLst>
            <a:rect l="T15" t="T16" r="T17" b="T18"/>
            <a:pathLst>
              <a:path w="51" h="51">
                <a:moveTo>
                  <a:pt x="0" y="0"/>
                </a:moveTo>
                <a:lnTo>
                  <a:pt x="51" y="0"/>
                </a:lnTo>
                <a:lnTo>
                  <a:pt x="24" y="51"/>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536" name="Freeform 48"/>
          <p:cNvSpPr>
            <a:spLocks/>
          </p:cNvSpPr>
          <p:nvPr/>
        </p:nvSpPr>
        <p:spPr bwMode="auto">
          <a:xfrm>
            <a:off x="5294314" y="3276602"/>
            <a:ext cx="1581151" cy="474663"/>
          </a:xfrm>
          <a:custGeom>
            <a:avLst/>
            <a:gdLst>
              <a:gd name="T0" fmla="*/ 2147483646 w 996"/>
              <a:gd name="T1" fmla="*/ 2147483646 h 299"/>
              <a:gd name="T2" fmla="*/ 2147483646 w 996"/>
              <a:gd name="T3" fmla="*/ 2147483646 h 299"/>
              <a:gd name="T4" fmla="*/ 2147483646 w 996"/>
              <a:gd name="T5" fmla="*/ 2147483646 h 299"/>
              <a:gd name="T6" fmla="*/ 2147483646 w 996"/>
              <a:gd name="T7" fmla="*/ 2147483646 h 299"/>
              <a:gd name="T8" fmla="*/ 2147483646 w 996"/>
              <a:gd name="T9" fmla="*/ 2147483646 h 299"/>
              <a:gd name="T10" fmla="*/ 2147483646 w 996"/>
              <a:gd name="T11" fmla="*/ 2147483646 h 299"/>
              <a:gd name="T12" fmla="*/ 2147483646 w 996"/>
              <a:gd name="T13" fmla="*/ 2147483646 h 299"/>
              <a:gd name="T14" fmla="*/ 2147483646 w 996"/>
              <a:gd name="T15" fmla="*/ 2147483646 h 299"/>
              <a:gd name="T16" fmla="*/ 2147483646 w 996"/>
              <a:gd name="T17" fmla="*/ 2147483646 h 299"/>
              <a:gd name="T18" fmla="*/ 2147483646 w 996"/>
              <a:gd name="T19" fmla="*/ 2147483646 h 299"/>
              <a:gd name="T20" fmla="*/ 0 w 996"/>
              <a:gd name="T21" fmla="*/ 2147483646 h 299"/>
              <a:gd name="T22" fmla="*/ 2147483646 w 996"/>
              <a:gd name="T23" fmla="*/ 2147483646 h 299"/>
              <a:gd name="T24" fmla="*/ 2147483646 w 996"/>
              <a:gd name="T25" fmla="*/ 2147483646 h 299"/>
              <a:gd name="T26" fmla="*/ 2147483646 w 996"/>
              <a:gd name="T27" fmla="*/ 2147483646 h 299"/>
              <a:gd name="T28" fmla="*/ 2147483646 w 996"/>
              <a:gd name="T29" fmla="*/ 2147483646 h 299"/>
              <a:gd name="T30" fmla="*/ 2147483646 w 996"/>
              <a:gd name="T31" fmla="*/ 2147483646 h 299"/>
              <a:gd name="T32" fmla="*/ 2147483646 w 996"/>
              <a:gd name="T33" fmla="*/ 2147483646 h 299"/>
              <a:gd name="T34" fmla="*/ 2147483646 w 996"/>
              <a:gd name="T35" fmla="*/ 2147483646 h 299"/>
              <a:gd name="T36" fmla="*/ 2147483646 w 996"/>
              <a:gd name="T37" fmla="*/ 2147483646 h 299"/>
              <a:gd name="T38" fmla="*/ 2147483646 w 996"/>
              <a:gd name="T39" fmla="*/ 2147483646 h 299"/>
              <a:gd name="T40" fmla="*/ 2147483646 w 996"/>
              <a:gd name="T41" fmla="*/ 0 h 299"/>
              <a:gd name="T42" fmla="*/ 2147483646 w 996"/>
              <a:gd name="T43" fmla="*/ 0 h 299"/>
              <a:gd name="T44" fmla="*/ 2147483646 w 996"/>
              <a:gd name="T45" fmla="*/ 2147483646 h 299"/>
              <a:gd name="T46" fmla="*/ 2147483646 w 996"/>
              <a:gd name="T47" fmla="*/ 2147483646 h 299"/>
              <a:gd name="T48" fmla="*/ 2147483646 w 996"/>
              <a:gd name="T49" fmla="*/ 2147483646 h 299"/>
              <a:gd name="T50" fmla="*/ 2147483646 w 996"/>
              <a:gd name="T51" fmla="*/ 2147483646 h 299"/>
              <a:gd name="T52" fmla="*/ 2147483646 w 996"/>
              <a:gd name="T53" fmla="*/ 2147483646 h 299"/>
              <a:gd name="T54" fmla="*/ 2147483646 w 996"/>
              <a:gd name="T55" fmla="*/ 2147483646 h 299"/>
              <a:gd name="T56" fmla="*/ 2147483646 w 996"/>
              <a:gd name="T57" fmla="*/ 2147483646 h 299"/>
              <a:gd name="T58" fmla="*/ 2147483646 w 996"/>
              <a:gd name="T59" fmla="*/ 2147483646 h 299"/>
              <a:gd name="T60" fmla="*/ 2147483646 w 996"/>
              <a:gd name="T61" fmla="*/ 2147483646 h 299"/>
              <a:gd name="T62" fmla="*/ 2147483646 w 996"/>
              <a:gd name="T63" fmla="*/ 2147483646 h 299"/>
              <a:gd name="T64" fmla="*/ 2147483646 w 996"/>
              <a:gd name="T65" fmla="*/ 2147483646 h 299"/>
              <a:gd name="T66" fmla="*/ 2147483646 w 996"/>
              <a:gd name="T67" fmla="*/ 2147483646 h 299"/>
              <a:gd name="T68" fmla="*/ 2147483646 w 996"/>
              <a:gd name="T69" fmla="*/ 2147483646 h 299"/>
              <a:gd name="T70" fmla="*/ 2147483646 w 996"/>
              <a:gd name="T71" fmla="*/ 2147483646 h 299"/>
              <a:gd name="T72" fmla="*/ 2147483646 w 996"/>
              <a:gd name="T73" fmla="*/ 2147483646 h 299"/>
              <a:gd name="T74" fmla="*/ 2147483646 w 996"/>
              <a:gd name="T75" fmla="*/ 2147483646 h 299"/>
              <a:gd name="T76" fmla="*/ 2147483646 w 996"/>
              <a:gd name="T77" fmla="*/ 2147483646 h 299"/>
              <a:gd name="T78" fmla="*/ 2147483646 w 996"/>
              <a:gd name="T79" fmla="*/ 2147483646 h 299"/>
              <a:gd name="T80" fmla="*/ 2147483646 w 996"/>
              <a:gd name="T81" fmla="*/ 2147483646 h 299"/>
              <a:gd name="T82" fmla="*/ 2147483646 w 996"/>
              <a:gd name="T83" fmla="*/ 2147483646 h 299"/>
              <a:gd name="T84" fmla="*/ 2147483646 w 996"/>
              <a:gd name="T85" fmla="*/ 2147483646 h 299"/>
              <a:gd name="T86" fmla="*/ 2147483646 w 996"/>
              <a:gd name="T87" fmla="*/ 2147483646 h 29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96"/>
              <a:gd name="T133" fmla="*/ 0 h 299"/>
              <a:gd name="T134" fmla="*/ 996 w 996"/>
              <a:gd name="T135" fmla="*/ 299 h 29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96" h="299">
                <a:moveTo>
                  <a:pt x="149" y="299"/>
                </a:moveTo>
                <a:lnTo>
                  <a:pt x="126" y="296"/>
                </a:lnTo>
                <a:lnTo>
                  <a:pt x="102" y="290"/>
                </a:lnTo>
                <a:lnTo>
                  <a:pt x="81" y="281"/>
                </a:lnTo>
                <a:lnTo>
                  <a:pt x="63" y="269"/>
                </a:lnTo>
                <a:lnTo>
                  <a:pt x="45" y="254"/>
                </a:lnTo>
                <a:lnTo>
                  <a:pt x="30" y="236"/>
                </a:lnTo>
                <a:lnTo>
                  <a:pt x="18" y="218"/>
                </a:lnTo>
                <a:lnTo>
                  <a:pt x="9" y="197"/>
                </a:lnTo>
                <a:lnTo>
                  <a:pt x="3" y="173"/>
                </a:lnTo>
                <a:lnTo>
                  <a:pt x="0" y="149"/>
                </a:lnTo>
                <a:lnTo>
                  <a:pt x="3" y="125"/>
                </a:lnTo>
                <a:lnTo>
                  <a:pt x="9" y="101"/>
                </a:lnTo>
                <a:lnTo>
                  <a:pt x="18" y="81"/>
                </a:lnTo>
                <a:lnTo>
                  <a:pt x="30" y="60"/>
                </a:lnTo>
                <a:lnTo>
                  <a:pt x="45" y="45"/>
                </a:lnTo>
                <a:lnTo>
                  <a:pt x="63" y="30"/>
                </a:lnTo>
                <a:lnTo>
                  <a:pt x="81" y="18"/>
                </a:lnTo>
                <a:lnTo>
                  <a:pt x="102" y="6"/>
                </a:lnTo>
                <a:lnTo>
                  <a:pt x="126" y="3"/>
                </a:lnTo>
                <a:lnTo>
                  <a:pt x="149" y="0"/>
                </a:lnTo>
                <a:lnTo>
                  <a:pt x="846" y="0"/>
                </a:lnTo>
                <a:lnTo>
                  <a:pt x="873" y="3"/>
                </a:lnTo>
                <a:lnTo>
                  <a:pt x="894" y="6"/>
                </a:lnTo>
                <a:lnTo>
                  <a:pt x="915" y="18"/>
                </a:lnTo>
                <a:lnTo>
                  <a:pt x="936" y="30"/>
                </a:lnTo>
                <a:lnTo>
                  <a:pt x="954" y="45"/>
                </a:lnTo>
                <a:lnTo>
                  <a:pt x="969" y="60"/>
                </a:lnTo>
                <a:lnTo>
                  <a:pt x="981" y="81"/>
                </a:lnTo>
                <a:lnTo>
                  <a:pt x="990" y="101"/>
                </a:lnTo>
                <a:lnTo>
                  <a:pt x="996" y="125"/>
                </a:lnTo>
                <a:lnTo>
                  <a:pt x="996" y="149"/>
                </a:lnTo>
                <a:lnTo>
                  <a:pt x="996" y="173"/>
                </a:lnTo>
                <a:lnTo>
                  <a:pt x="990" y="197"/>
                </a:lnTo>
                <a:lnTo>
                  <a:pt x="981" y="218"/>
                </a:lnTo>
                <a:lnTo>
                  <a:pt x="969" y="236"/>
                </a:lnTo>
                <a:lnTo>
                  <a:pt x="954" y="254"/>
                </a:lnTo>
                <a:lnTo>
                  <a:pt x="936" y="269"/>
                </a:lnTo>
                <a:lnTo>
                  <a:pt x="915" y="281"/>
                </a:lnTo>
                <a:lnTo>
                  <a:pt x="894" y="290"/>
                </a:lnTo>
                <a:lnTo>
                  <a:pt x="873" y="296"/>
                </a:lnTo>
                <a:lnTo>
                  <a:pt x="846" y="299"/>
                </a:lnTo>
                <a:lnTo>
                  <a:pt x="149" y="299"/>
                </a:lnTo>
              </a:path>
            </a:pathLst>
          </a:custGeom>
          <a:noFill/>
          <a:ln w="19050">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3537" name="Rectangle 49"/>
          <p:cNvSpPr>
            <a:spLocks noChangeArrowheads="1"/>
          </p:cNvSpPr>
          <p:nvPr/>
        </p:nvSpPr>
        <p:spPr bwMode="auto">
          <a:xfrm>
            <a:off x="5940425" y="3322639"/>
            <a:ext cx="1282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M</a:t>
            </a:r>
            <a:endParaRPr lang="en-US" altLang="en-US" sz="1800">
              <a:latin typeface="Arial" panose="020B0604020202020204" pitchFamily="34" charset="0"/>
              <a:cs typeface="Times New Roman" panose="02020603050405020304" pitchFamily="18" charset="0"/>
            </a:endParaRPr>
          </a:p>
        </p:txBody>
      </p:sp>
      <p:sp>
        <p:nvSpPr>
          <p:cNvPr id="63538" name="Rectangle 50"/>
          <p:cNvSpPr>
            <a:spLocks noChangeArrowheads="1"/>
          </p:cNvSpPr>
          <p:nvPr/>
        </p:nvSpPr>
        <p:spPr bwMode="auto">
          <a:xfrm>
            <a:off x="6072188" y="332263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u</a:t>
            </a:r>
            <a:endParaRPr lang="en-US" altLang="en-US" sz="1800">
              <a:latin typeface="Arial" panose="020B0604020202020204" pitchFamily="34" charset="0"/>
              <a:cs typeface="Times New Roman" panose="02020603050405020304" pitchFamily="18" charset="0"/>
            </a:endParaRPr>
          </a:p>
        </p:txBody>
      </p:sp>
      <p:sp>
        <p:nvSpPr>
          <p:cNvPr id="63539" name="Rectangle 51"/>
          <p:cNvSpPr>
            <a:spLocks noChangeArrowheads="1"/>
          </p:cNvSpPr>
          <p:nvPr/>
        </p:nvSpPr>
        <p:spPr bwMode="auto">
          <a:xfrm>
            <a:off x="6162675" y="3322639"/>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x</a:t>
            </a:r>
            <a:endParaRPr lang="en-US" altLang="en-US" sz="1800">
              <a:latin typeface="Arial" panose="020B0604020202020204" pitchFamily="34" charset="0"/>
              <a:cs typeface="Times New Roman" panose="02020603050405020304" pitchFamily="18" charset="0"/>
            </a:endParaRPr>
          </a:p>
        </p:txBody>
      </p:sp>
      <p:sp>
        <p:nvSpPr>
          <p:cNvPr id="63540" name="Line 52"/>
          <p:cNvSpPr>
            <a:spLocks noChangeShapeType="1"/>
          </p:cNvSpPr>
          <p:nvPr/>
        </p:nvSpPr>
        <p:spPr bwMode="auto">
          <a:xfrm>
            <a:off x="6518275" y="3803651"/>
            <a:ext cx="1588" cy="212725"/>
          </a:xfrm>
          <a:prstGeom prst="line">
            <a:avLst/>
          </a:prstGeom>
          <a:noFill/>
          <a:ln w="33338">
            <a:solidFill>
              <a:srgbClr val="EB75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541" name="Freeform 53"/>
          <p:cNvSpPr>
            <a:spLocks/>
          </p:cNvSpPr>
          <p:nvPr/>
        </p:nvSpPr>
        <p:spPr bwMode="auto">
          <a:xfrm>
            <a:off x="6477002" y="3760788"/>
            <a:ext cx="79375" cy="80963"/>
          </a:xfrm>
          <a:custGeom>
            <a:avLst/>
            <a:gdLst>
              <a:gd name="T0" fmla="*/ 0 w 50"/>
              <a:gd name="T1" fmla="*/ 2147483646 h 51"/>
              <a:gd name="T2" fmla="*/ 2147483646 w 50"/>
              <a:gd name="T3" fmla="*/ 2147483646 h 51"/>
              <a:gd name="T4" fmla="*/ 2147483646 w 50"/>
              <a:gd name="T5" fmla="*/ 0 h 51"/>
              <a:gd name="T6" fmla="*/ 2147483646 w 50"/>
              <a:gd name="T7" fmla="*/ 2147483646 h 51"/>
              <a:gd name="T8" fmla="*/ 2147483646 w 50"/>
              <a:gd name="T9" fmla="*/ 2147483646 h 51"/>
              <a:gd name="T10" fmla="*/ 0 w 50"/>
              <a:gd name="T11" fmla="*/ 2147483646 h 51"/>
              <a:gd name="T12" fmla="*/ 0 60000 65536"/>
              <a:gd name="T13" fmla="*/ 0 60000 65536"/>
              <a:gd name="T14" fmla="*/ 0 60000 65536"/>
              <a:gd name="T15" fmla="*/ 0 60000 65536"/>
              <a:gd name="T16" fmla="*/ 0 60000 65536"/>
              <a:gd name="T17" fmla="*/ 0 60000 65536"/>
              <a:gd name="T18" fmla="*/ 0 w 50"/>
              <a:gd name="T19" fmla="*/ 0 h 51"/>
              <a:gd name="T20" fmla="*/ 50 w 50"/>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0" h="51">
                <a:moveTo>
                  <a:pt x="0" y="48"/>
                </a:moveTo>
                <a:lnTo>
                  <a:pt x="50" y="51"/>
                </a:lnTo>
                <a:lnTo>
                  <a:pt x="26" y="0"/>
                </a:lnTo>
                <a:lnTo>
                  <a:pt x="2" y="51"/>
                </a:lnTo>
                <a:lnTo>
                  <a:pt x="0" y="4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542" name="Freeform 54"/>
          <p:cNvSpPr>
            <a:spLocks/>
          </p:cNvSpPr>
          <p:nvPr/>
        </p:nvSpPr>
        <p:spPr bwMode="auto">
          <a:xfrm>
            <a:off x="6186488" y="3760788"/>
            <a:ext cx="85725" cy="80963"/>
          </a:xfrm>
          <a:custGeom>
            <a:avLst/>
            <a:gdLst>
              <a:gd name="T0" fmla="*/ 0 w 54"/>
              <a:gd name="T1" fmla="*/ 2147483646 h 51"/>
              <a:gd name="T2" fmla="*/ 2147483646 w 54"/>
              <a:gd name="T3" fmla="*/ 2147483646 h 51"/>
              <a:gd name="T4" fmla="*/ 2147483646 w 54"/>
              <a:gd name="T5" fmla="*/ 0 h 51"/>
              <a:gd name="T6" fmla="*/ 2147483646 w 54"/>
              <a:gd name="T7" fmla="*/ 2147483646 h 51"/>
              <a:gd name="T8" fmla="*/ 2147483646 w 54"/>
              <a:gd name="T9" fmla="*/ 2147483646 h 51"/>
              <a:gd name="T10" fmla="*/ 0 w 54"/>
              <a:gd name="T11" fmla="*/ 2147483646 h 51"/>
              <a:gd name="T12" fmla="*/ 0 60000 65536"/>
              <a:gd name="T13" fmla="*/ 0 60000 65536"/>
              <a:gd name="T14" fmla="*/ 0 60000 65536"/>
              <a:gd name="T15" fmla="*/ 0 60000 65536"/>
              <a:gd name="T16" fmla="*/ 0 60000 65536"/>
              <a:gd name="T17" fmla="*/ 0 60000 65536"/>
              <a:gd name="T18" fmla="*/ 0 w 54"/>
              <a:gd name="T19" fmla="*/ 0 h 51"/>
              <a:gd name="T20" fmla="*/ 54 w 54"/>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4" h="51">
                <a:moveTo>
                  <a:pt x="0" y="48"/>
                </a:moveTo>
                <a:lnTo>
                  <a:pt x="54" y="51"/>
                </a:lnTo>
                <a:lnTo>
                  <a:pt x="27" y="0"/>
                </a:lnTo>
                <a:lnTo>
                  <a:pt x="3" y="51"/>
                </a:lnTo>
                <a:lnTo>
                  <a:pt x="0" y="4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543" name="Freeform 55"/>
          <p:cNvSpPr>
            <a:spLocks/>
          </p:cNvSpPr>
          <p:nvPr/>
        </p:nvSpPr>
        <p:spPr bwMode="auto">
          <a:xfrm>
            <a:off x="5902325" y="3760788"/>
            <a:ext cx="80963" cy="80963"/>
          </a:xfrm>
          <a:custGeom>
            <a:avLst/>
            <a:gdLst>
              <a:gd name="T0" fmla="*/ 0 w 51"/>
              <a:gd name="T1" fmla="*/ 2147483646 h 51"/>
              <a:gd name="T2" fmla="*/ 2147483646 w 51"/>
              <a:gd name="T3" fmla="*/ 2147483646 h 51"/>
              <a:gd name="T4" fmla="*/ 2147483646 w 51"/>
              <a:gd name="T5" fmla="*/ 0 h 51"/>
              <a:gd name="T6" fmla="*/ 0 w 51"/>
              <a:gd name="T7" fmla="*/ 2147483646 h 51"/>
              <a:gd name="T8" fmla="*/ 0 w 51"/>
              <a:gd name="T9" fmla="*/ 2147483646 h 51"/>
              <a:gd name="T10" fmla="*/ 0 w 51"/>
              <a:gd name="T11" fmla="*/ 2147483646 h 51"/>
              <a:gd name="T12" fmla="*/ 0 60000 65536"/>
              <a:gd name="T13" fmla="*/ 0 60000 65536"/>
              <a:gd name="T14" fmla="*/ 0 60000 65536"/>
              <a:gd name="T15" fmla="*/ 0 60000 65536"/>
              <a:gd name="T16" fmla="*/ 0 60000 65536"/>
              <a:gd name="T17" fmla="*/ 0 60000 65536"/>
              <a:gd name="T18" fmla="*/ 0 w 51"/>
              <a:gd name="T19" fmla="*/ 0 h 51"/>
              <a:gd name="T20" fmla="*/ 51 w 51"/>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51" h="51">
                <a:moveTo>
                  <a:pt x="0" y="48"/>
                </a:moveTo>
                <a:lnTo>
                  <a:pt x="51" y="51"/>
                </a:lnTo>
                <a:lnTo>
                  <a:pt x="24" y="0"/>
                </a:lnTo>
                <a:lnTo>
                  <a:pt x="0" y="51"/>
                </a:lnTo>
                <a:lnTo>
                  <a:pt x="0" y="4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544" name="Rectangle 56"/>
          <p:cNvSpPr>
            <a:spLocks noChangeArrowheads="1"/>
          </p:cNvSpPr>
          <p:nvPr/>
        </p:nvSpPr>
        <p:spPr bwMode="auto">
          <a:xfrm>
            <a:off x="5602288" y="3541714"/>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3</a:t>
            </a:r>
            <a:endParaRPr lang="en-US" altLang="en-US" sz="1800">
              <a:latin typeface="Arial" panose="020B0604020202020204" pitchFamily="34" charset="0"/>
              <a:cs typeface="Times New Roman" panose="02020603050405020304" pitchFamily="18" charset="0"/>
            </a:endParaRPr>
          </a:p>
        </p:txBody>
      </p:sp>
      <p:sp>
        <p:nvSpPr>
          <p:cNvPr id="63545" name="Rectangle 57"/>
          <p:cNvSpPr>
            <a:spLocks noChangeArrowheads="1"/>
          </p:cNvSpPr>
          <p:nvPr/>
        </p:nvSpPr>
        <p:spPr bwMode="auto">
          <a:xfrm>
            <a:off x="5892800" y="3541714"/>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2</a:t>
            </a:r>
            <a:endParaRPr lang="en-US" altLang="en-US" sz="1800">
              <a:latin typeface="Arial" panose="020B0604020202020204" pitchFamily="34" charset="0"/>
              <a:cs typeface="Times New Roman" panose="02020603050405020304" pitchFamily="18" charset="0"/>
            </a:endParaRPr>
          </a:p>
        </p:txBody>
      </p:sp>
      <p:sp>
        <p:nvSpPr>
          <p:cNvPr id="63546" name="Rectangle 58"/>
          <p:cNvSpPr>
            <a:spLocks noChangeArrowheads="1"/>
          </p:cNvSpPr>
          <p:nvPr/>
        </p:nvSpPr>
        <p:spPr bwMode="auto">
          <a:xfrm>
            <a:off x="6181725" y="3541714"/>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1</a:t>
            </a:r>
            <a:endParaRPr lang="en-US" altLang="en-US" sz="1800">
              <a:latin typeface="Arial" panose="020B0604020202020204" pitchFamily="34" charset="0"/>
              <a:cs typeface="Times New Roman" panose="02020603050405020304" pitchFamily="18" charset="0"/>
            </a:endParaRPr>
          </a:p>
        </p:txBody>
      </p:sp>
      <p:sp>
        <p:nvSpPr>
          <p:cNvPr id="63547" name="Rectangle 59"/>
          <p:cNvSpPr>
            <a:spLocks noChangeArrowheads="1"/>
          </p:cNvSpPr>
          <p:nvPr/>
        </p:nvSpPr>
        <p:spPr bwMode="auto">
          <a:xfrm>
            <a:off x="6472239" y="3541714"/>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0</a:t>
            </a:r>
            <a:endParaRPr lang="en-US" altLang="en-US" sz="1800">
              <a:latin typeface="Arial" panose="020B0604020202020204" pitchFamily="34" charset="0"/>
              <a:cs typeface="Times New Roman" panose="02020603050405020304" pitchFamily="18" charset="0"/>
            </a:endParaRPr>
          </a:p>
        </p:txBody>
      </p:sp>
      <p:sp>
        <p:nvSpPr>
          <p:cNvPr id="63548" name="Rectangle 60"/>
          <p:cNvSpPr>
            <a:spLocks noChangeArrowheads="1"/>
          </p:cNvSpPr>
          <p:nvPr/>
        </p:nvSpPr>
        <p:spPr bwMode="auto">
          <a:xfrm>
            <a:off x="6376988" y="4629151"/>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549" name="Rectangle 61"/>
          <p:cNvSpPr>
            <a:spLocks noChangeArrowheads="1"/>
          </p:cNvSpPr>
          <p:nvPr/>
        </p:nvSpPr>
        <p:spPr bwMode="auto">
          <a:xfrm>
            <a:off x="6489700" y="4629151"/>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i</a:t>
            </a:r>
            <a:endParaRPr lang="en-US" altLang="en-US" sz="1800">
              <a:latin typeface="Arial" panose="020B0604020202020204" pitchFamily="34" charset="0"/>
              <a:cs typeface="Times New Roman" panose="02020603050405020304" pitchFamily="18" charset="0"/>
            </a:endParaRPr>
          </a:p>
        </p:txBody>
      </p:sp>
      <p:sp>
        <p:nvSpPr>
          <p:cNvPr id="63550" name="Rectangle 62"/>
          <p:cNvSpPr>
            <a:spLocks noChangeArrowheads="1"/>
          </p:cNvSpPr>
          <p:nvPr/>
        </p:nvSpPr>
        <p:spPr bwMode="auto">
          <a:xfrm>
            <a:off x="6523039" y="4629151"/>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s</a:t>
            </a:r>
            <a:endParaRPr lang="en-US" altLang="en-US" sz="1800">
              <a:latin typeface="Arial" panose="020B0604020202020204" pitchFamily="34" charset="0"/>
              <a:cs typeface="Times New Roman" panose="02020603050405020304" pitchFamily="18" charset="0"/>
            </a:endParaRPr>
          </a:p>
        </p:txBody>
      </p:sp>
      <p:sp>
        <p:nvSpPr>
          <p:cNvPr id="63551" name="Rectangle 63"/>
          <p:cNvSpPr>
            <a:spLocks noChangeArrowheads="1"/>
          </p:cNvSpPr>
          <p:nvPr/>
        </p:nvSpPr>
        <p:spPr bwMode="auto">
          <a:xfrm>
            <a:off x="6604000" y="46291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p</a:t>
            </a:r>
            <a:endParaRPr lang="en-US" altLang="en-US" sz="1800">
              <a:latin typeface="Arial" panose="020B0604020202020204" pitchFamily="34" charset="0"/>
              <a:cs typeface="Times New Roman" panose="02020603050405020304" pitchFamily="18" charset="0"/>
            </a:endParaRPr>
          </a:p>
        </p:txBody>
      </p:sp>
      <p:sp>
        <p:nvSpPr>
          <p:cNvPr id="63552" name="Rectangle 64"/>
          <p:cNvSpPr>
            <a:spLocks noChangeArrowheads="1"/>
          </p:cNvSpPr>
          <p:nvPr/>
        </p:nvSpPr>
        <p:spPr bwMode="auto">
          <a:xfrm>
            <a:off x="6689725" y="46291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a</a:t>
            </a:r>
            <a:endParaRPr lang="en-US" altLang="en-US" sz="1800">
              <a:latin typeface="Arial" panose="020B0604020202020204" pitchFamily="34" charset="0"/>
              <a:cs typeface="Times New Roman" panose="02020603050405020304" pitchFamily="18" charset="0"/>
            </a:endParaRPr>
          </a:p>
        </p:txBody>
      </p:sp>
      <p:sp>
        <p:nvSpPr>
          <p:cNvPr id="63553" name="Rectangle 65"/>
          <p:cNvSpPr>
            <a:spLocks noChangeArrowheads="1"/>
          </p:cNvSpPr>
          <p:nvPr/>
        </p:nvSpPr>
        <p:spPr bwMode="auto">
          <a:xfrm>
            <a:off x="6780214" y="4629151"/>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t</a:t>
            </a:r>
            <a:endParaRPr lang="en-US" altLang="en-US" sz="1800">
              <a:latin typeface="Arial" panose="020B0604020202020204" pitchFamily="34" charset="0"/>
              <a:cs typeface="Times New Roman" panose="02020603050405020304" pitchFamily="18" charset="0"/>
            </a:endParaRPr>
          </a:p>
        </p:txBody>
      </p:sp>
      <p:sp>
        <p:nvSpPr>
          <p:cNvPr id="63554" name="Rectangle 66"/>
          <p:cNvSpPr>
            <a:spLocks noChangeArrowheads="1"/>
          </p:cNvSpPr>
          <p:nvPr/>
        </p:nvSpPr>
        <p:spPr bwMode="auto">
          <a:xfrm>
            <a:off x="6823075" y="4629151"/>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c</a:t>
            </a:r>
            <a:endParaRPr lang="en-US" altLang="en-US" sz="1800">
              <a:latin typeface="Arial" panose="020B0604020202020204" pitchFamily="34" charset="0"/>
              <a:cs typeface="Times New Roman" panose="02020603050405020304" pitchFamily="18" charset="0"/>
            </a:endParaRPr>
          </a:p>
        </p:txBody>
      </p:sp>
      <p:sp>
        <p:nvSpPr>
          <p:cNvPr id="63555" name="Rectangle 67"/>
          <p:cNvSpPr>
            <a:spLocks noChangeArrowheads="1"/>
          </p:cNvSpPr>
          <p:nvPr/>
        </p:nvSpPr>
        <p:spPr bwMode="auto">
          <a:xfrm>
            <a:off x="6904039" y="46291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h</a:t>
            </a:r>
            <a:endParaRPr lang="en-US" altLang="en-US" sz="1800">
              <a:latin typeface="Arial" panose="020B0604020202020204" pitchFamily="34" charset="0"/>
              <a:cs typeface="Times New Roman" panose="02020603050405020304" pitchFamily="18" charset="0"/>
            </a:endParaRPr>
          </a:p>
        </p:txBody>
      </p:sp>
      <p:sp>
        <p:nvSpPr>
          <p:cNvPr id="63556" name="Rectangle 68"/>
          <p:cNvSpPr>
            <a:spLocks noChangeArrowheads="1"/>
          </p:cNvSpPr>
          <p:nvPr/>
        </p:nvSpPr>
        <p:spPr bwMode="auto">
          <a:xfrm>
            <a:off x="6988175" y="4629151"/>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557" name="Rectangle 69"/>
          <p:cNvSpPr>
            <a:spLocks noChangeArrowheads="1"/>
          </p:cNvSpPr>
          <p:nvPr/>
        </p:nvSpPr>
        <p:spPr bwMode="auto">
          <a:xfrm>
            <a:off x="7031039" y="4629151"/>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R</a:t>
            </a:r>
            <a:endParaRPr lang="en-US" altLang="en-US" sz="1800">
              <a:latin typeface="Arial" panose="020B0604020202020204" pitchFamily="34" charset="0"/>
              <a:cs typeface="Times New Roman" panose="02020603050405020304" pitchFamily="18" charset="0"/>
            </a:endParaRPr>
          </a:p>
        </p:txBody>
      </p:sp>
      <p:sp>
        <p:nvSpPr>
          <p:cNvPr id="63558" name="Rectangle 70"/>
          <p:cNvSpPr>
            <a:spLocks noChangeArrowheads="1"/>
          </p:cNvSpPr>
          <p:nvPr/>
        </p:nvSpPr>
        <p:spPr bwMode="auto">
          <a:xfrm>
            <a:off x="7145339" y="4629151"/>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O</a:t>
            </a:r>
            <a:endParaRPr lang="en-US" altLang="en-US" sz="1800">
              <a:latin typeface="Arial" panose="020B0604020202020204" pitchFamily="34" charset="0"/>
              <a:cs typeface="Times New Roman" panose="02020603050405020304" pitchFamily="18" charset="0"/>
            </a:endParaRPr>
          </a:p>
        </p:txBody>
      </p:sp>
      <p:sp>
        <p:nvSpPr>
          <p:cNvPr id="63559" name="Rectangle 71"/>
          <p:cNvSpPr>
            <a:spLocks noChangeArrowheads="1"/>
          </p:cNvSpPr>
          <p:nvPr/>
        </p:nvSpPr>
        <p:spPr bwMode="auto">
          <a:xfrm>
            <a:off x="7269163" y="4629151"/>
            <a:ext cx="1282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M</a:t>
            </a:r>
            <a:endParaRPr lang="en-US" altLang="en-US" sz="1800">
              <a:latin typeface="Arial" panose="020B0604020202020204" pitchFamily="34" charset="0"/>
              <a:cs typeface="Times New Roman" panose="02020603050405020304" pitchFamily="18" charset="0"/>
            </a:endParaRPr>
          </a:p>
        </p:txBody>
      </p:sp>
      <p:sp>
        <p:nvSpPr>
          <p:cNvPr id="63560" name="Rectangle 72"/>
          <p:cNvSpPr>
            <a:spLocks noChangeArrowheads="1"/>
          </p:cNvSpPr>
          <p:nvPr/>
        </p:nvSpPr>
        <p:spPr bwMode="auto">
          <a:xfrm>
            <a:off x="7402514" y="4629151"/>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561" name="Rectangle 73"/>
          <p:cNvSpPr>
            <a:spLocks noChangeArrowheads="1"/>
          </p:cNvSpPr>
          <p:nvPr/>
        </p:nvSpPr>
        <p:spPr bwMode="auto">
          <a:xfrm>
            <a:off x="7445375" y="46291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1</a:t>
            </a:r>
            <a:endParaRPr lang="en-US" altLang="en-US" sz="1800">
              <a:latin typeface="Arial" panose="020B0604020202020204" pitchFamily="34" charset="0"/>
              <a:cs typeface="Times New Roman" panose="02020603050405020304" pitchFamily="18" charset="0"/>
            </a:endParaRPr>
          </a:p>
        </p:txBody>
      </p:sp>
      <p:sp>
        <p:nvSpPr>
          <p:cNvPr id="63562" name="Rectangle 75"/>
          <p:cNvSpPr>
            <a:spLocks noChangeArrowheads="1"/>
          </p:cNvSpPr>
          <p:nvPr/>
        </p:nvSpPr>
        <p:spPr bwMode="auto">
          <a:xfrm>
            <a:off x="4657726" y="4629151"/>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563" name="Rectangle 76"/>
          <p:cNvSpPr>
            <a:spLocks noChangeArrowheads="1"/>
          </p:cNvSpPr>
          <p:nvPr/>
        </p:nvSpPr>
        <p:spPr bwMode="auto">
          <a:xfrm>
            <a:off x="4772026" y="4629151"/>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i</a:t>
            </a:r>
            <a:endParaRPr lang="en-US" altLang="en-US" sz="1800">
              <a:latin typeface="Arial" panose="020B0604020202020204" pitchFamily="34" charset="0"/>
              <a:cs typeface="Times New Roman" panose="02020603050405020304" pitchFamily="18" charset="0"/>
            </a:endParaRPr>
          </a:p>
        </p:txBody>
      </p:sp>
      <p:sp>
        <p:nvSpPr>
          <p:cNvPr id="63564" name="Rectangle 77"/>
          <p:cNvSpPr>
            <a:spLocks noChangeArrowheads="1"/>
          </p:cNvSpPr>
          <p:nvPr/>
        </p:nvSpPr>
        <p:spPr bwMode="auto">
          <a:xfrm>
            <a:off x="4810125" y="4629151"/>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s</a:t>
            </a:r>
            <a:endParaRPr lang="en-US" altLang="en-US" sz="1800">
              <a:latin typeface="Arial" panose="020B0604020202020204" pitchFamily="34" charset="0"/>
              <a:cs typeface="Times New Roman" panose="02020603050405020304" pitchFamily="18" charset="0"/>
            </a:endParaRPr>
          </a:p>
        </p:txBody>
      </p:sp>
      <p:sp>
        <p:nvSpPr>
          <p:cNvPr id="63565" name="Rectangle 78"/>
          <p:cNvSpPr>
            <a:spLocks noChangeArrowheads="1"/>
          </p:cNvSpPr>
          <p:nvPr/>
        </p:nvSpPr>
        <p:spPr bwMode="auto">
          <a:xfrm>
            <a:off x="4886325" y="46291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p</a:t>
            </a:r>
            <a:endParaRPr lang="en-US" altLang="en-US" sz="1800">
              <a:latin typeface="Arial" panose="020B0604020202020204" pitchFamily="34" charset="0"/>
              <a:cs typeface="Times New Roman" panose="02020603050405020304" pitchFamily="18" charset="0"/>
            </a:endParaRPr>
          </a:p>
        </p:txBody>
      </p:sp>
      <p:sp>
        <p:nvSpPr>
          <p:cNvPr id="63566" name="Rectangle 79"/>
          <p:cNvSpPr>
            <a:spLocks noChangeArrowheads="1"/>
          </p:cNvSpPr>
          <p:nvPr/>
        </p:nvSpPr>
        <p:spPr bwMode="auto">
          <a:xfrm>
            <a:off x="4976813" y="46291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a</a:t>
            </a:r>
            <a:endParaRPr lang="en-US" altLang="en-US" sz="1800">
              <a:latin typeface="Arial" panose="020B0604020202020204" pitchFamily="34" charset="0"/>
              <a:cs typeface="Times New Roman" panose="02020603050405020304" pitchFamily="18" charset="0"/>
            </a:endParaRPr>
          </a:p>
        </p:txBody>
      </p:sp>
      <p:sp>
        <p:nvSpPr>
          <p:cNvPr id="63567" name="Rectangle 80"/>
          <p:cNvSpPr>
            <a:spLocks noChangeArrowheads="1"/>
          </p:cNvSpPr>
          <p:nvPr/>
        </p:nvSpPr>
        <p:spPr bwMode="auto">
          <a:xfrm>
            <a:off x="5060951" y="4629151"/>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t</a:t>
            </a:r>
            <a:endParaRPr lang="en-US" altLang="en-US" sz="1800">
              <a:latin typeface="Arial" panose="020B0604020202020204" pitchFamily="34" charset="0"/>
              <a:cs typeface="Times New Roman" panose="02020603050405020304" pitchFamily="18" charset="0"/>
            </a:endParaRPr>
          </a:p>
        </p:txBody>
      </p:sp>
      <p:sp>
        <p:nvSpPr>
          <p:cNvPr id="63568" name="Rectangle 81"/>
          <p:cNvSpPr>
            <a:spLocks noChangeArrowheads="1"/>
          </p:cNvSpPr>
          <p:nvPr/>
        </p:nvSpPr>
        <p:spPr bwMode="auto">
          <a:xfrm>
            <a:off x="5103813" y="4629151"/>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c</a:t>
            </a:r>
            <a:endParaRPr lang="en-US" altLang="en-US" sz="1800">
              <a:latin typeface="Arial" panose="020B0604020202020204" pitchFamily="34" charset="0"/>
              <a:cs typeface="Times New Roman" panose="02020603050405020304" pitchFamily="18" charset="0"/>
            </a:endParaRPr>
          </a:p>
        </p:txBody>
      </p:sp>
      <p:sp>
        <p:nvSpPr>
          <p:cNvPr id="63569" name="Rectangle 82"/>
          <p:cNvSpPr>
            <a:spLocks noChangeArrowheads="1"/>
          </p:cNvSpPr>
          <p:nvPr/>
        </p:nvSpPr>
        <p:spPr bwMode="auto">
          <a:xfrm>
            <a:off x="5184775" y="46291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h</a:t>
            </a:r>
            <a:endParaRPr lang="en-US" altLang="en-US" sz="1800">
              <a:latin typeface="Arial" panose="020B0604020202020204" pitchFamily="34" charset="0"/>
              <a:cs typeface="Times New Roman" panose="02020603050405020304" pitchFamily="18" charset="0"/>
            </a:endParaRPr>
          </a:p>
        </p:txBody>
      </p:sp>
      <p:sp>
        <p:nvSpPr>
          <p:cNvPr id="63570" name="Rectangle 83"/>
          <p:cNvSpPr>
            <a:spLocks noChangeArrowheads="1"/>
          </p:cNvSpPr>
          <p:nvPr/>
        </p:nvSpPr>
        <p:spPr bwMode="auto">
          <a:xfrm>
            <a:off x="5275263" y="4629151"/>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571" name="Rectangle 84"/>
          <p:cNvSpPr>
            <a:spLocks noChangeArrowheads="1"/>
          </p:cNvSpPr>
          <p:nvPr/>
        </p:nvSpPr>
        <p:spPr bwMode="auto">
          <a:xfrm>
            <a:off x="5318126" y="4629151"/>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R</a:t>
            </a:r>
            <a:endParaRPr lang="en-US" altLang="en-US" sz="1800">
              <a:latin typeface="Arial" panose="020B0604020202020204" pitchFamily="34" charset="0"/>
              <a:cs typeface="Times New Roman" panose="02020603050405020304" pitchFamily="18" charset="0"/>
            </a:endParaRPr>
          </a:p>
        </p:txBody>
      </p:sp>
      <p:sp>
        <p:nvSpPr>
          <p:cNvPr id="63572" name="Rectangle 85"/>
          <p:cNvSpPr>
            <a:spLocks noChangeArrowheads="1"/>
          </p:cNvSpPr>
          <p:nvPr/>
        </p:nvSpPr>
        <p:spPr bwMode="auto">
          <a:xfrm>
            <a:off x="5432426" y="4629151"/>
            <a:ext cx="12022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O</a:t>
            </a:r>
            <a:endParaRPr lang="en-US" altLang="en-US" sz="1800">
              <a:latin typeface="Arial" panose="020B0604020202020204" pitchFamily="34" charset="0"/>
              <a:cs typeface="Times New Roman" panose="02020603050405020304" pitchFamily="18" charset="0"/>
            </a:endParaRPr>
          </a:p>
        </p:txBody>
      </p:sp>
      <p:sp>
        <p:nvSpPr>
          <p:cNvPr id="63573" name="Rectangle 86"/>
          <p:cNvSpPr>
            <a:spLocks noChangeArrowheads="1"/>
          </p:cNvSpPr>
          <p:nvPr/>
        </p:nvSpPr>
        <p:spPr bwMode="auto">
          <a:xfrm>
            <a:off x="5554663" y="4629151"/>
            <a:ext cx="1282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M</a:t>
            </a:r>
            <a:endParaRPr lang="en-US" altLang="en-US" sz="1800">
              <a:latin typeface="Arial" panose="020B0604020202020204" pitchFamily="34" charset="0"/>
              <a:cs typeface="Times New Roman" panose="02020603050405020304" pitchFamily="18" charset="0"/>
            </a:endParaRPr>
          </a:p>
        </p:txBody>
      </p:sp>
      <p:sp>
        <p:nvSpPr>
          <p:cNvPr id="63574" name="Rectangle 87"/>
          <p:cNvSpPr>
            <a:spLocks noChangeArrowheads="1"/>
          </p:cNvSpPr>
          <p:nvPr/>
        </p:nvSpPr>
        <p:spPr bwMode="auto">
          <a:xfrm>
            <a:off x="5688014" y="4629151"/>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575" name="Rectangle 88"/>
          <p:cNvSpPr>
            <a:spLocks noChangeArrowheads="1"/>
          </p:cNvSpPr>
          <p:nvPr/>
        </p:nvSpPr>
        <p:spPr bwMode="auto">
          <a:xfrm>
            <a:off x="5730875" y="46291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latin typeface="Arial" panose="020B0604020202020204" pitchFamily="34" charset="0"/>
                <a:cs typeface="Times New Roman" panose="02020603050405020304" pitchFamily="18" charset="0"/>
              </a:rPr>
              <a:t>2</a:t>
            </a:r>
            <a:endParaRPr lang="en-US" altLang="en-US" sz="1800">
              <a:latin typeface="Arial" panose="020B0604020202020204" pitchFamily="34" charset="0"/>
              <a:cs typeface="Times New Roman" panose="02020603050405020304" pitchFamily="18" charset="0"/>
            </a:endParaRPr>
          </a:p>
        </p:txBody>
      </p:sp>
      <p:sp>
        <p:nvSpPr>
          <p:cNvPr id="63576" name="Rectangle 90"/>
          <p:cNvSpPr>
            <a:spLocks noChangeArrowheads="1"/>
          </p:cNvSpPr>
          <p:nvPr/>
        </p:nvSpPr>
        <p:spPr bwMode="auto">
          <a:xfrm>
            <a:off x="6472239" y="404495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0</a:t>
            </a:r>
            <a:endParaRPr lang="en-US" altLang="en-US" sz="1800">
              <a:latin typeface="Arial" panose="020B0604020202020204" pitchFamily="34" charset="0"/>
              <a:cs typeface="Times New Roman" panose="02020603050405020304" pitchFamily="18" charset="0"/>
            </a:endParaRPr>
          </a:p>
        </p:txBody>
      </p:sp>
      <p:sp>
        <p:nvSpPr>
          <p:cNvPr id="63577" name="Freeform 91"/>
          <p:cNvSpPr>
            <a:spLocks/>
          </p:cNvSpPr>
          <p:nvPr/>
        </p:nvSpPr>
        <p:spPr bwMode="auto">
          <a:xfrm>
            <a:off x="5227639" y="3808414"/>
            <a:ext cx="712787" cy="739775"/>
          </a:xfrm>
          <a:custGeom>
            <a:avLst/>
            <a:gdLst>
              <a:gd name="T0" fmla="*/ 0 w 449"/>
              <a:gd name="T1" fmla="*/ 2147483646 h 466"/>
              <a:gd name="T2" fmla="*/ 0 w 449"/>
              <a:gd name="T3" fmla="*/ 2147483646 h 466"/>
              <a:gd name="T4" fmla="*/ 2147483646 w 449"/>
              <a:gd name="T5" fmla="*/ 2147483646 h 466"/>
              <a:gd name="T6" fmla="*/ 2147483646 w 449"/>
              <a:gd name="T7" fmla="*/ 0 h 466"/>
              <a:gd name="T8" fmla="*/ 0 60000 65536"/>
              <a:gd name="T9" fmla="*/ 0 60000 65536"/>
              <a:gd name="T10" fmla="*/ 0 60000 65536"/>
              <a:gd name="T11" fmla="*/ 0 60000 65536"/>
              <a:gd name="T12" fmla="*/ 0 w 449"/>
              <a:gd name="T13" fmla="*/ 0 h 466"/>
              <a:gd name="T14" fmla="*/ 449 w 449"/>
              <a:gd name="T15" fmla="*/ 466 h 466"/>
            </a:gdLst>
            <a:ahLst/>
            <a:cxnLst>
              <a:cxn ang="T8">
                <a:pos x="T0" y="T1"/>
              </a:cxn>
              <a:cxn ang="T9">
                <a:pos x="T2" y="T3"/>
              </a:cxn>
              <a:cxn ang="T10">
                <a:pos x="T4" y="T5"/>
              </a:cxn>
              <a:cxn ang="T11">
                <a:pos x="T6" y="T7"/>
              </a:cxn>
            </a:cxnLst>
            <a:rect l="T12" t="T13" r="T14" b="T15"/>
            <a:pathLst>
              <a:path w="449" h="466">
                <a:moveTo>
                  <a:pt x="0" y="466"/>
                </a:moveTo>
                <a:lnTo>
                  <a:pt x="0" y="281"/>
                </a:lnTo>
                <a:lnTo>
                  <a:pt x="449" y="281"/>
                </a:lnTo>
                <a:lnTo>
                  <a:pt x="449" y="0"/>
                </a:lnTo>
              </a:path>
            </a:pathLst>
          </a:custGeom>
          <a:noFill/>
          <a:ln w="333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3578" name="Freeform 92"/>
          <p:cNvSpPr>
            <a:spLocks/>
          </p:cNvSpPr>
          <p:nvPr/>
        </p:nvSpPr>
        <p:spPr bwMode="auto">
          <a:xfrm>
            <a:off x="6229351" y="3808414"/>
            <a:ext cx="712788" cy="739775"/>
          </a:xfrm>
          <a:custGeom>
            <a:avLst/>
            <a:gdLst>
              <a:gd name="T0" fmla="*/ 2147483646 w 449"/>
              <a:gd name="T1" fmla="*/ 2147483646 h 466"/>
              <a:gd name="T2" fmla="*/ 2147483646 w 449"/>
              <a:gd name="T3" fmla="*/ 2147483646 h 466"/>
              <a:gd name="T4" fmla="*/ 0 w 449"/>
              <a:gd name="T5" fmla="*/ 2147483646 h 466"/>
              <a:gd name="T6" fmla="*/ 0 w 449"/>
              <a:gd name="T7" fmla="*/ 0 h 466"/>
              <a:gd name="T8" fmla="*/ 0 60000 65536"/>
              <a:gd name="T9" fmla="*/ 0 60000 65536"/>
              <a:gd name="T10" fmla="*/ 0 60000 65536"/>
              <a:gd name="T11" fmla="*/ 0 60000 65536"/>
              <a:gd name="T12" fmla="*/ 0 w 449"/>
              <a:gd name="T13" fmla="*/ 0 h 466"/>
              <a:gd name="T14" fmla="*/ 449 w 449"/>
              <a:gd name="T15" fmla="*/ 466 h 466"/>
            </a:gdLst>
            <a:ahLst/>
            <a:cxnLst>
              <a:cxn ang="T8">
                <a:pos x="T0" y="T1"/>
              </a:cxn>
              <a:cxn ang="T9">
                <a:pos x="T2" y="T3"/>
              </a:cxn>
              <a:cxn ang="T10">
                <a:pos x="T4" y="T5"/>
              </a:cxn>
              <a:cxn ang="T11">
                <a:pos x="T6" y="T7"/>
              </a:cxn>
            </a:cxnLst>
            <a:rect l="T12" t="T13" r="T14" b="T15"/>
            <a:pathLst>
              <a:path w="449" h="466">
                <a:moveTo>
                  <a:pt x="449" y="466"/>
                </a:moveTo>
                <a:lnTo>
                  <a:pt x="449" y="281"/>
                </a:lnTo>
                <a:lnTo>
                  <a:pt x="0" y="281"/>
                </a:lnTo>
                <a:lnTo>
                  <a:pt x="0" y="0"/>
                </a:lnTo>
              </a:path>
            </a:pathLst>
          </a:custGeom>
          <a:noFill/>
          <a:ln w="333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3579" name="Freeform 93"/>
          <p:cNvSpPr>
            <a:spLocks/>
          </p:cNvSpPr>
          <p:nvPr/>
        </p:nvSpPr>
        <p:spPr bwMode="auto">
          <a:xfrm>
            <a:off x="5227639" y="4957763"/>
            <a:ext cx="1714500" cy="246063"/>
          </a:xfrm>
          <a:custGeom>
            <a:avLst/>
            <a:gdLst>
              <a:gd name="T0" fmla="*/ 2147483646 w 1080"/>
              <a:gd name="T1" fmla="*/ 0 h 155"/>
              <a:gd name="T2" fmla="*/ 2147483646 w 1080"/>
              <a:gd name="T3" fmla="*/ 2147483646 h 155"/>
              <a:gd name="T4" fmla="*/ 0 w 1080"/>
              <a:gd name="T5" fmla="*/ 2147483646 h 155"/>
              <a:gd name="T6" fmla="*/ 0 w 1080"/>
              <a:gd name="T7" fmla="*/ 0 h 155"/>
              <a:gd name="T8" fmla="*/ 0 60000 65536"/>
              <a:gd name="T9" fmla="*/ 0 60000 65536"/>
              <a:gd name="T10" fmla="*/ 0 60000 65536"/>
              <a:gd name="T11" fmla="*/ 0 60000 65536"/>
              <a:gd name="T12" fmla="*/ 0 w 1080"/>
              <a:gd name="T13" fmla="*/ 0 h 155"/>
              <a:gd name="T14" fmla="*/ 1080 w 1080"/>
              <a:gd name="T15" fmla="*/ 155 h 155"/>
            </a:gdLst>
            <a:ahLst/>
            <a:cxnLst>
              <a:cxn ang="T8">
                <a:pos x="T0" y="T1"/>
              </a:cxn>
              <a:cxn ang="T9">
                <a:pos x="T2" y="T3"/>
              </a:cxn>
              <a:cxn ang="T10">
                <a:pos x="T4" y="T5"/>
              </a:cxn>
              <a:cxn ang="T11">
                <a:pos x="T6" y="T7"/>
              </a:cxn>
            </a:cxnLst>
            <a:rect l="T12" t="T13" r="T14" b="T15"/>
            <a:pathLst>
              <a:path w="1080" h="155">
                <a:moveTo>
                  <a:pt x="1080" y="0"/>
                </a:moveTo>
                <a:lnTo>
                  <a:pt x="1080" y="155"/>
                </a:lnTo>
                <a:lnTo>
                  <a:pt x="0" y="155"/>
                </a:lnTo>
                <a:lnTo>
                  <a:pt x="0" y="0"/>
                </a:lnTo>
              </a:path>
            </a:pathLst>
          </a:custGeom>
          <a:noFill/>
          <a:ln w="333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63580" name="Rectangle 94"/>
          <p:cNvSpPr>
            <a:spLocks noChangeArrowheads="1"/>
          </p:cNvSpPr>
          <p:nvPr/>
        </p:nvSpPr>
        <p:spPr bwMode="auto">
          <a:xfrm>
            <a:off x="8688388" y="3279776"/>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A</a:t>
            </a:r>
            <a:endParaRPr lang="en-US" altLang="en-US" sz="1800">
              <a:latin typeface="Arial" panose="020B0604020202020204" pitchFamily="34" charset="0"/>
              <a:cs typeface="Times New Roman" panose="02020603050405020304" pitchFamily="18" charset="0"/>
            </a:endParaRPr>
          </a:p>
        </p:txBody>
      </p:sp>
      <p:sp>
        <p:nvSpPr>
          <p:cNvPr id="63581" name="Rectangle 95"/>
          <p:cNvSpPr>
            <a:spLocks noChangeArrowheads="1"/>
          </p:cNvSpPr>
          <p:nvPr/>
        </p:nvSpPr>
        <p:spPr bwMode="auto">
          <a:xfrm>
            <a:off x="8797925" y="32797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582" name="Rectangle 96"/>
          <p:cNvSpPr>
            <a:spLocks noChangeArrowheads="1"/>
          </p:cNvSpPr>
          <p:nvPr/>
        </p:nvSpPr>
        <p:spPr bwMode="auto">
          <a:xfrm>
            <a:off x="8883651" y="32797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583" name="Rectangle 97"/>
          <p:cNvSpPr>
            <a:spLocks noChangeArrowheads="1"/>
          </p:cNvSpPr>
          <p:nvPr/>
        </p:nvSpPr>
        <p:spPr bwMode="auto">
          <a:xfrm>
            <a:off x="8972551" y="3279776"/>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r</a:t>
            </a:r>
            <a:endParaRPr lang="en-US" altLang="en-US" sz="1800">
              <a:latin typeface="Arial" panose="020B0604020202020204" pitchFamily="34" charset="0"/>
              <a:cs typeface="Times New Roman" panose="02020603050405020304" pitchFamily="18" charset="0"/>
            </a:endParaRPr>
          </a:p>
        </p:txBody>
      </p:sp>
      <p:sp>
        <p:nvSpPr>
          <p:cNvPr id="63584" name="Rectangle 98"/>
          <p:cNvSpPr>
            <a:spLocks noChangeArrowheads="1"/>
          </p:cNvSpPr>
          <p:nvPr/>
        </p:nvSpPr>
        <p:spPr bwMode="auto">
          <a:xfrm>
            <a:off x="9024939" y="3279776"/>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C</a:t>
            </a:r>
            <a:endParaRPr lang="en-US" altLang="en-US" sz="1800">
              <a:latin typeface="Arial" panose="020B0604020202020204" pitchFamily="34" charset="0"/>
              <a:cs typeface="Times New Roman" panose="02020603050405020304" pitchFamily="18" charset="0"/>
            </a:endParaRPr>
          </a:p>
        </p:txBody>
      </p:sp>
      <p:sp>
        <p:nvSpPr>
          <p:cNvPr id="63585" name="Rectangle 99"/>
          <p:cNvSpPr>
            <a:spLocks noChangeArrowheads="1"/>
          </p:cNvSpPr>
          <p:nvPr/>
        </p:nvSpPr>
        <p:spPr bwMode="auto">
          <a:xfrm>
            <a:off x="9139239" y="327977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t</a:t>
            </a:r>
            <a:endParaRPr lang="en-US" altLang="en-US" sz="1800">
              <a:latin typeface="Arial" panose="020B0604020202020204" pitchFamily="34" charset="0"/>
              <a:cs typeface="Times New Roman" panose="02020603050405020304" pitchFamily="18" charset="0"/>
            </a:endParaRPr>
          </a:p>
        </p:txBody>
      </p:sp>
      <p:sp>
        <p:nvSpPr>
          <p:cNvPr id="63586" name="Rectangle 100"/>
          <p:cNvSpPr>
            <a:spLocks noChangeArrowheads="1"/>
          </p:cNvSpPr>
          <p:nvPr/>
        </p:nvSpPr>
        <p:spPr bwMode="auto">
          <a:xfrm>
            <a:off x="9182100" y="3279776"/>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l</a:t>
            </a:r>
            <a:endParaRPr lang="en-US" altLang="en-US" sz="1800">
              <a:latin typeface="Arial" panose="020B0604020202020204" pitchFamily="34" charset="0"/>
              <a:cs typeface="Times New Roman" panose="02020603050405020304" pitchFamily="18" charset="0"/>
            </a:endParaRPr>
          </a:p>
        </p:txBody>
      </p:sp>
      <p:sp>
        <p:nvSpPr>
          <p:cNvPr id="63587" name="Rectangle 101"/>
          <p:cNvSpPr>
            <a:spLocks noChangeArrowheads="1"/>
          </p:cNvSpPr>
          <p:nvPr/>
        </p:nvSpPr>
        <p:spPr bwMode="auto">
          <a:xfrm>
            <a:off x="7192963" y="5070476"/>
            <a:ext cx="1025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A</a:t>
            </a:r>
            <a:endParaRPr lang="en-US" altLang="en-US" sz="1800">
              <a:latin typeface="Arial" panose="020B0604020202020204" pitchFamily="34" charset="0"/>
              <a:cs typeface="Times New Roman" panose="02020603050405020304" pitchFamily="18" charset="0"/>
            </a:endParaRPr>
          </a:p>
        </p:txBody>
      </p:sp>
      <p:sp>
        <p:nvSpPr>
          <p:cNvPr id="63588" name="Rectangle 102"/>
          <p:cNvSpPr>
            <a:spLocks noChangeArrowheads="1"/>
          </p:cNvSpPr>
          <p:nvPr/>
        </p:nvSpPr>
        <p:spPr bwMode="auto">
          <a:xfrm>
            <a:off x="7297739" y="50704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589" name="Rectangle 103"/>
          <p:cNvSpPr>
            <a:spLocks noChangeArrowheads="1"/>
          </p:cNvSpPr>
          <p:nvPr/>
        </p:nvSpPr>
        <p:spPr bwMode="auto">
          <a:xfrm>
            <a:off x="7388225" y="50704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590" name="Rectangle 104"/>
          <p:cNvSpPr>
            <a:spLocks noChangeArrowheads="1"/>
          </p:cNvSpPr>
          <p:nvPr/>
        </p:nvSpPr>
        <p:spPr bwMode="auto">
          <a:xfrm>
            <a:off x="7472363" y="5070476"/>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r</a:t>
            </a:r>
            <a:endParaRPr lang="en-US" altLang="en-US" sz="1800">
              <a:latin typeface="Arial" panose="020B0604020202020204" pitchFamily="34" charset="0"/>
              <a:cs typeface="Times New Roman" panose="02020603050405020304" pitchFamily="18" charset="0"/>
            </a:endParaRPr>
          </a:p>
        </p:txBody>
      </p:sp>
      <p:sp>
        <p:nvSpPr>
          <p:cNvPr id="63591" name="Rectangle 105"/>
          <p:cNvSpPr>
            <a:spLocks noChangeArrowheads="1"/>
          </p:cNvSpPr>
          <p:nvPr/>
        </p:nvSpPr>
        <p:spPr bwMode="auto">
          <a:xfrm>
            <a:off x="7524751" y="50704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e</a:t>
            </a:r>
            <a:endParaRPr lang="en-US" altLang="en-US" sz="1800">
              <a:latin typeface="Arial" panose="020B0604020202020204" pitchFamily="34" charset="0"/>
              <a:cs typeface="Times New Roman" panose="02020603050405020304" pitchFamily="18" charset="0"/>
            </a:endParaRPr>
          </a:p>
        </p:txBody>
      </p:sp>
      <p:sp>
        <p:nvSpPr>
          <p:cNvPr id="63592" name="Rectangle 106"/>
          <p:cNvSpPr>
            <a:spLocks noChangeArrowheads="1"/>
          </p:cNvSpPr>
          <p:nvPr/>
        </p:nvSpPr>
        <p:spPr bwMode="auto">
          <a:xfrm>
            <a:off x="7615239" y="5070476"/>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s</a:t>
            </a:r>
            <a:endParaRPr lang="en-US" altLang="en-US" sz="1800">
              <a:latin typeface="Arial" panose="020B0604020202020204" pitchFamily="34" charset="0"/>
              <a:cs typeface="Times New Roman" panose="02020603050405020304" pitchFamily="18" charset="0"/>
            </a:endParaRPr>
          </a:p>
        </p:txBody>
      </p:sp>
      <p:sp>
        <p:nvSpPr>
          <p:cNvPr id="63593" name="Rectangle 107"/>
          <p:cNvSpPr>
            <a:spLocks noChangeArrowheads="1"/>
          </p:cNvSpPr>
          <p:nvPr/>
        </p:nvSpPr>
        <p:spPr bwMode="auto">
          <a:xfrm>
            <a:off x="7696200" y="5070476"/>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s</a:t>
            </a:r>
            <a:endParaRPr lang="en-US" altLang="en-US" sz="1800">
              <a:latin typeface="Arial" panose="020B0604020202020204" pitchFamily="34" charset="0"/>
              <a:cs typeface="Times New Roman" panose="02020603050405020304" pitchFamily="18" charset="0"/>
            </a:endParaRPr>
          </a:p>
        </p:txBody>
      </p:sp>
      <p:sp>
        <p:nvSpPr>
          <p:cNvPr id="63594" name="Rectangle 108"/>
          <p:cNvSpPr>
            <a:spLocks noChangeArrowheads="1"/>
          </p:cNvSpPr>
          <p:nvPr/>
        </p:nvSpPr>
        <p:spPr bwMode="auto">
          <a:xfrm>
            <a:off x="7772400" y="507047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595" name="Rectangle 109"/>
          <p:cNvSpPr>
            <a:spLocks noChangeArrowheads="1"/>
          </p:cNvSpPr>
          <p:nvPr/>
        </p:nvSpPr>
        <p:spPr bwMode="auto">
          <a:xfrm>
            <a:off x="7820025" y="5070476"/>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s</a:t>
            </a:r>
            <a:endParaRPr lang="en-US" altLang="en-US" sz="1800">
              <a:latin typeface="Arial" panose="020B0604020202020204" pitchFamily="34" charset="0"/>
              <a:cs typeface="Times New Roman" panose="02020603050405020304" pitchFamily="18" charset="0"/>
            </a:endParaRPr>
          </a:p>
        </p:txBody>
      </p:sp>
      <p:sp>
        <p:nvSpPr>
          <p:cNvPr id="63596" name="Rectangle 110"/>
          <p:cNvSpPr>
            <a:spLocks noChangeArrowheads="1"/>
          </p:cNvSpPr>
          <p:nvPr/>
        </p:nvSpPr>
        <p:spPr bwMode="auto">
          <a:xfrm>
            <a:off x="7896225" y="50704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e</a:t>
            </a:r>
            <a:endParaRPr lang="en-US" altLang="en-US" sz="1800">
              <a:latin typeface="Arial" panose="020B0604020202020204" pitchFamily="34" charset="0"/>
              <a:cs typeface="Times New Roman" panose="02020603050405020304" pitchFamily="18" charset="0"/>
            </a:endParaRPr>
          </a:p>
        </p:txBody>
      </p:sp>
      <p:sp>
        <p:nvSpPr>
          <p:cNvPr id="63597" name="Rectangle 111"/>
          <p:cNvSpPr>
            <a:spLocks noChangeArrowheads="1"/>
          </p:cNvSpPr>
          <p:nvPr/>
        </p:nvSpPr>
        <p:spPr bwMode="auto">
          <a:xfrm>
            <a:off x="7985126" y="5070476"/>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l</a:t>
            </a:r>
            <a:endParaRPr lang="en-US" altLang="en-US" sz="1800">
              <a:latin typeface="Arial" panose="020B0604020202020204" pitchFamily="34" charset="0"/>
              <a:cs typeface="Times New Roman" panose="02020603050405020304" pitchFamily="18" charset="0"/>
            </a:endParaRPr>
          </a:p>
        </p:txBody>
      </p:sp>
      <p:sp>
        <p:nvSpPr>
          <p:cNvPr id="63598" name="Rectangle 112"/>
          <p:cNvSpPr>
            <a:spLocks noChangeArrowheads="1"/>
          </p:cNvSpPr>
          <p:nvPr/>
        </p:nvSpPr>
        <p:spPr bwMode="auto">
          <a:xfrm>
            <a:off x="8018463" y="50704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e</a:t>
            </a:r>
            <a:endParaRPr lang="en-US" altLang="en-US" sz="1800">
              <a:latin typeface="Arial" panose="020B0604020202020204" pitchFamily="34" charset="0"/>
              <a:cs typeface="Times New Roman" panose="02020603050405020304" pitchFamily="18" charset="0"/>
            </a:endParaRPr>
          </a:p>
        </p:txBody>
      </p:sp>
      <p:sp>
        <p:nvSpPr>
          <p:cNvPr id="63599" name="Rectangle 113"/>
          <p:cNvSpPr>
            <a:spLocks noChangeArrowheads="1"/>
          </p:cNvSpPr>
          <p:nvPr/>
        </p:nvSpPr>
        <p:spPr bwMode="auto">
          <a:xfrm>
            <a:off x="8108951" y="5070476"/>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c</a:t>
            </a:r>
            <a:endParaRPr lang="en-US" altLang="en-US" sz="1800">
              <a:latin typeface="Arial" panose="020B0604020202020204" pitchFamily="34" charset="0"/>
              <a:cs typeface="Times New Roman" panose="02020603050405020304" pitchFamily="18" charset="0"/>
            </a:endParaRPr>
          </a:p>
        </p:txBody>
      </p:sp>
      <p:sp>
        <p:nvSpPr>
          <p:cNvPr id="63600" name="Rectangle 114"/>
          <p:cNvSpPr>
            <a:spLocks noChangeArrowheads="1"/>
          </p:cNvSpPr>
          <p:nvPr/>
        </p:nvSpPr>
        <p:spPr bwMode="auto">
          <a:xfrm>
            <a:off x="8185151" y="507047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t</a:t>
            </a:r>
            <a:endParaRPr lang="en-US" altLang="en-US" sz="1800">
              <a:latin typeface="Arial" panose="020B0604020202020204" pitchFamily="34" charset="0"/>
              <a:cs typeface="Times New Roman" panose="02020603050405020304" pitchFamily="18" charset="0"/>
            </a:endParaRPr>
          </a:p>
        </p:txBody>
      </p:sp>
      <p:sp>
        <p:nvSpPr>
          <p:cNvPr id="63601" name="Rectangle 115"/>
          <p:cNvSpPr>
            <a:spLocks noChangeArrowheads="1"/>
          </p:cNvSpPr>
          <p:nvPr/>
        </p:nvSpPr>
        <p:spPr bwMode="auto">
          <a:xfrm>
            <a:off x="8232775" y="507047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602" name="Rectangle 116"/>
          <p:cNvSpPr>
            <a:spLocks noChangeArrowheads="1"/>
          </p:cNvSpPr>
          <p:nvPr/>
        </p:nvSpPr>
        <p:spPr bwMode="auto">
          <a:xfrm>
            <a:off x="8275639" y="5070476"/>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l</a:t>
            </a:r>
            <a:endParaRPr lang="en-US" altLang="en-US" sz="1800">
              <a:latin typeface="Arial" panose="020B0604020202020204" pitchFamily="34" charset="0"/>
              <a:cs typeface="Times New Roman" panose="02020603050405020304" pitchFamily="18" charset="0"/>
            </a:endParaRPr>
          </a:p>
        </p:txBody>
      </p:sp>
      <p:sp>
        <p:nvSpPr>
          <p:cNvPr id="63603" name="Rectangle 117"/>
          <p:cNvSpPr>
            <a:spLocks noChangeArrowheads="1"/>
          </p:cNvSpPr>
          <p:nvPr/>
        </p:nvSpPr>
        <p:spPr bwMode="auto">
          <a:xfrm>
            <a:off x="8308975" y="50704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o</a:t>
            </a:r>
            <a:endParaRPr lang="en-US" altLang="en-US" sz="1800">
              <a:latin typeface="Arial" panose="020B0604020202020204" pitchFamily="34" charset="0"/>
              <a:cs typeface="Times New Roman" panose="02020603050405020304" pitchFamily="18" charset="0"/>
            </a:endParaRPr>
          </a:p>
        </p:txBody>
      </p:sp>
      <p:sp>
        <p:nvSpPr>
          <p:cNvPr id="63604" name="Rectangle 118"/>
          <p:cNvSpPr>
            <a:spLocks noChangeArrowheads="1"/>
          </p:cNvSpPr>
          <p:nvPr/>
        </p:nvSpPr>
        <p:spPr bwMode="auto">
          <a:xfrm>
            <a:off x="8399463" y="50704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g</a:t>
            </a:r>
            <a:endParaRPr lang="en-US" altLang="en-US" sz="1800">
              <a:latin typeface="Arial" panose="020B0604020202020204" pitchFamily="34" charset="0"/>
              <a:cs typeface="Times New Roman" panose="02020603050405020304" pitchFamily="18" charset="0"/>
            </a:endParaRPr>
          </a:p>
        </p:txBody>
      </p:sp>
      <p:sp>
        <p:nvSpPr>
          <p:cNvPr id="63605" name="Rectangle 119"/>
          <p:cNvSpPr>
            <a:spLocks noChangeArrowheads="1"/>
          </p:cNvSpPr>
          <p:nvPr/>
        </p:nvSpPr>
        <p:spPr bwMode="auto">
          <a:xfrm>
            <a:off x="8483600" y="5070476"/>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i</a:t>
            </a:r>
            <a:endParaRPr lang="en-US" altLang="en-US" sz="1800">
              <a:latin typeface="Arial" panose="020B0604020202020204" pitchFamily="34" charset="0"/>
              <a:cs typeface="Times New Roman" panose="02020603050405020304" pitchFamily="18" charset="0"/>
            </a:endParaRPr>
          </a:p>
        </p:txBody>
      </p:sp>
      <p:sp>
        <p:nvSpPr>
          <p:cNvPr id="63606" name="Rectangle 120"/>
          <p:cNvSpPr>
            <a:spLocks noChangeArrowheads="1"/>
          </p:cNvSpPr>
          <p:nvPr/>
        </p:nvSpPr>
        <p:spPr bwMode="auto">
          <a:xfrm>
            <a:off x="8521700" y="5070476"/>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EB7500"/>
                </a:solidFill>
                <a:latin typeface="Arial" panose="020B0604020202020204" pitchFamily="34" charset="0"/>
                <a:cs typeface="Times New Roman" panose="02020603050405020304" pitchFamily="18" charset="0"/>
              </a:rPr>
              <a:t>c</a:t>
            </a:r>
            <a:endParaRPr lang="en-US" altLang="en-US" sz="1800">
              <a:latin typeface="Arial" panose="020B0604020202020204" pitchFamily="34" charset="0"/>
              <a:cs typeface="Times New Roman" panose="02020603050405020304" pitchFamily="18" charset="0"/>
            </a:endParaRPr>
          </a:p>
        </p:txBody>
      </p:sp>
      <p:sp>
        <p:nvSpPr>
          <p:cNvPr id="63607" name="Freeform 121"/>
          <p:cNvSpPr>
            <a:spLocks/>
          </p:cNvSpPr>
          <p:nvPr/>
        </p:nvSpPr>
        <p:spPr bwMode="auto">
          <a:xfrm>
            <a:off x="6048376" y="5165725"/>
            <a:ext cx="80963" cy="80963"/>
          </a:xfrm>
          <a:custGeom>
            <a:avLst/>
            <a:gdLst>
              <a:gd name="T0" fmla="*/ 2147483646 w 51"/>
              <a:gd name="T1" fmla="*/ 2147483646 h 51"/>
              <a:gd name="T2" fmla="*/ 2147483646 w 51"/>
              <a:gd name="T3" fmla="*/ 2147483646 h 51"/>
              <a:gd name="T4" fmla="*/ 2147483646 w 51"/>
              <a:gd name="T5" fmla="*/ 2147483646 h 51"/>
              <a:gd name="T6" fmla="*/ 2147483646 w 51"/>
              <a:gd name="T7" fmla="*/ 2147483646 h 51"/>
              <a:gd name="T8" fmla="*/ 2147483646 w 51"/>
              <a:gd name="T9" fmla="*/ 2147483646 h 51"/>
              <a:gd name="T10" fmla="*/ 2147483646 w 51"/>
              <a:gd name="T11" fmla="*/ 2147483646 h 51"/>
              <a:gd name="T12" fmla="*/ 2147483646 w 51"/>
              <a:gd name="T13" fmla="*/ 2147483646 h 51"/>
              <a:gd name="T14" fmla="*/ 2147483646 w 51"/>
              <a:gd name="T15" fmla="*/ 2147483646 h 51"/>
              <a:gd name="T16" fmla="*/ 2147483646 w 51"/>
              <a:gd name="T17" fmla="*/ 2147483646 h 51"/>
              <a:gd name="T18" fmla="*/ 2147483646 w 51"/>
              <a:gd name="T19" fmla="*/ 2147483646 h 51"/>
              <a:gd name="T20" fmla="*/ 2147483646 w 51"/>
              <a:gd name="T21" fmla="*/ 2147483646 h 51"/>
              <a:gd name="T22" fmla="*/ 2147483646 w 51"/>
              <a:gd name="T23" fmla="*/ 2147483646 h 51"/>
              <a:gd name="T24" fmla="*/ 2147483646 w 51"/>
              <a:gd name="T25" fmla="*/ 2147483646 h 51"/>
              <a:gd name="T26" fmla="*/ 2147483646 w 51"/>
              <a:gd name="T27" fmla="*/ 2147483646 h 51"/>
              <a:gd name="T28" fmla="*/ 2147483646 w 51"/>
              <a:gd name="T29" fmla="*/ 2147483646 h 51"/>
              <a:gd name="T30" fmla="*/ 2147483646 w 51"/>
              <a:gd name="T31" fmla="*/ 2147483646 h 51"/>
              <a:gd name="T32" fmla="*/ 2147483646 w 51"/>
              <a:gd name="T33" fmla="*/ 2147483646 h 51"/>
              <a:gd name="T34" fmla="*/ 2147483646 w 51"/>
              <a:gd name="T35" fmla="*/ 2147483646 h 51"/>
              <a:gd name="T36" fmla="*/ 2147483646 w 51"/>
              <a:gd name="T37" fmla="*/ 0 h 51"/>
              <a:gd name="T38" fmla="*/ 2147483646 w 51"/>
              <a:gd name="T39" fmla="*/ 0 h 51"/>
              <a:gd name="T40" fmla="*/ 2147483646 w 51"/>
              <a:gd name="T41" fmla="*/ 0 h 51"/>
              <a:gd name="T42" fmla="*/ 2147483646 w 51"/>
              <a:gd name="T43" fmla="*/ 0 h 51"/>
              <a:gd name="T44" fmla="*/ 2147483646 w 51"/>
              <a:gd name="T45" fmla="*/ 0 h 51"/>
              <a:gd name="T46" fmla="*/ 2147483646 w 51"/>
              <a:gd name="T47" fmla="*/ 2147483646 h 51"/>
              <a:gd name="T48" fmla="*/ 2147483646 w 51"/>
              <a:gd name="T49" fmla="*/ 2147483646 h 51"/>
              <a:gd name="T50" fmla="*/ 2147483646 w 51"/>
              <a:gd name="T51" fmla="*/ 2147483646 h 51"/>
              <a:gd name="T52" fmla="*/ 2147483646 w 51"/>
              <a:gd name="T53" fmla="*/ 2147483646 h 51"/>
              <a:gd name="T54" fmla="*/ 2147483646 w 51"/>
              <a:gd name="T55" fmla="*/ 2147483646 h 51"/>
              <a:gd name="T56" fmla="*/ 0 w 51"/>
              <a:gd name="T57" fmla="*/ 2147483646 h 51"/>
              <a:gd name="T58" fmla="*/ 0 w 51"/>
              <a:gd name="T59" fmla="*/ 2147483646 h 51"/>
              <a:gd name="T60" fmla="*/ 0 w 51"/>
              <a:gd name="T61" fmla="*/ 2147483646 h 51"/>
              <a:gd name="T62" fmla="*/ 0 w 51"/>
              <a:gd name="T63" fmla="*/ 2147483646 h 51"/>
              <a:gd name="T64" fmla="*/ 0 w 51"/>
              <a:gd name="T65" fmla="*/ 2147483646 h 51"/>
              <a:gd name="T66" fmla="*/ 2147483646 w 51"/>
              <a:gd name="T67" fmla="*/ 2147483646 h 51"/>
              <a:gd name="T68" fmla="*/ 2147483646 w 51"/>
              <a:gd name="T69" fmla="*/ 2147483646 h 51"/>
              <a:gd name="T70" fmla="*/ 2147483646 w 51"/>
              <a:gd name="T71" fmla="*/ 2147483646 h 51"/>
              <a:gd name="T72" fmla="*/ 2147483646 w 51"/>
              <a:gd name="T73" fmla="*/ 2147483646 h 51"/>
              <a:gd name="T74" fmla="*/ 2147483646 w 51"/>
              <a:gd name="T75" fmla="*/ 2147483646 h 51"/>
              <a:gd name="T76" fmla="*/ 2147483646 w 51"/>
              <a:gd name="T77" fmla="*/ 2147483646 h 51"/>
              <a:gd name="T78" fmla="*/ 2147483646 w 51"/>
              <a:gd name="T79" fmla="*/ 2147483646 h 51"/>
              <a:gd name="T80" fmla="*/ 2147483646 w 51"/>
              <a:gd name="T81" fmla="*/ 2147483646 h 51"/>
              <a:gd name="T82" fmla="*/ 2147483646 w 51"/>
              <a:gd name="T83" fmla="*/ 2147483646 h 51"/>
              <a:gd name="T84" fmla="*/ 2147483646 w 51"/>
              <a:gd name="T85" fmla="*/ 2147483646 h 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1"/>
              <a:gd name="T130" fmla="*/ 0 h 51"/>
              <a:gd name="T131" fmla="*/ 51 w 51"/>
              <a:gd name="T132" fmla="*/ 51 h 5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1" h="51">
                <a:moveTo>
                  <a:pt x="24" y="48"/>
                </a:moveTo>
                <a:lnTo>
                  <a:pt x="30" y="48"/>
                </a:lnTo>
                <a:lnTo>
                  <a:pt x="33" y="48"/>
                </a:lnTo>
                <a:lnTo>
                  <a:pt x="36" y="48"/>
                </a:lnTo>
                <a:lnTo>
                  <a:pt x="39" y="45"/>
                </a:lnTo>
                <a:lnTo>
                  <a:pt x="42" y="42"/>
                </a:lnTo>
                <a:lnTo>
                  <a:pt x="45" y="39"/>
                </a:lnTo>
                <a:lnTo>
                  <a:pt x="48" y="36"/>
                </a:lnTo>
                <a:lnTo>
                  <a:pt x="48" y="33"/>
                </a:lnTo>
                <a:lnTo>
                  <a:pt x="48" y="30"/>
                </a:lnTo>
                <a:lnTo>
                  <a:pt x="51" y="24"/>
                </a:lnTo>
                <a:lnTo>
                  <a:pt x="48" y="21"/>
                </a:lnTo>
                <a:lnTo>
                  <a:pt x="48" y="18"/>
                </a:lnTo>
                <a:lnTo>
                  <a:pt x="48" y="12"/>
                </a:lnTo>
                <a:lnTo>
                  <a:pt x="45" y="9"/>
                </a:lnTo>
                <a:lnTo>
                  <a:pt x="42" y="6"/>
                </a:lnTo>
                <a:lnTo>
                  <a:pt x="39" y="3"/>
                </a:lnTo>
                <a:lnTo>
                  <a:pt x="36" y="3"/>
                </a:lnTo>
                <a:lnTo>
                  <a:pt x="33" y="0"/>
                </a:lnTo>
                <a:lnTo>
                  <a:pt x="30" y="0"/>
                </a:lnTo>
                <a:lnTo>
                  <a:pt x="24" y="0"/>
                </a:lnTo>
                <a:lnTo>
                  <a:pt x="21" y="0"/>
                </a:lnTo>
                <a:lnTo>
                  <a:pt x="18" y="0"/>
                </a:lnTo>
                <a:lnTo>
                  <a:pt x="12" y="3"/>
                </a:lnTo>
                <a:lnTo>
                  <a:pt x="9" y="3"/>
                </a:lnTo>
                <a:lnTo>
                  <a:pt x="6" y="6"/>
                </a:lnTo>
                <a:lnTo>
                  <a:pt x="3" y="9"/>
                </a:lnTo>
                <a:lnTo>
                  <a:pt x="3" y="12"/>
                </a:lnTo>
                <a:lnTo>
                  <a:pt x="0" y="18"/>
                </a:lnTo>
                <a:lnTo>
                  <a:pt x="0" y="21"/>
                </a:lnTo>
                <a:lnTo>
                  <a:pt x="0" y="24"/>
                </a:lnTo>
                <a:lnTo>
                  <a:pt x="0" y="30"/>
                </a:lnTo>
                <a:lnTo>
                  <a:pt x="0" y="33"/>
                </a:lnTo>
                <a:lnTo>
                  <a:pt x="3" y="36"/>
                </a:lnTo>
                <a:lnTo>
                  <a:pt x="3" y="39"/>
                </a:lnTo>
                <a:lnTo>
                  <a:pt x="6" y="42"/>
                </a:lnTo>
                <a:lnTo>
                  <a:pt x="9" y="45"/>
                </a:lnTo>
                <a:lnTo>
                  <a:pt x="12" y="48"/>
                </a:lnTo>
                <a:lnTo>
                  <a:pt x="18" y="48"/>
                </a:lnTo>
                <a:lnTo>
                  <a:pt x="21" y="48"/>
                </a:lnTo>
                <a:lnTo>
                  <a:pt x="24" y="51"/>
                </a:lnTo>
                <a:lnTo>
                  <a:pt x="24" y="48"/>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608" name="Freeform 122"/>
          <p:cNvSpPr>
            <a:spLocks/>
          </p:cNvSpPr>
          <p:nvPr/>
        </p:nvSpPr>
        <p:spPr bwMode="auto">
          <a:xfrm>
            <a:off x="5184776" y="4914902"/>
            <a:ext cx="80963" cy="79375"/>
          </a:xfrm>
          <a:custGeom>
            <a:avLst/>
            <a:gdLst>
              <a:gd name="T0" fmla="*/ 0 w 51"/>
              <a:gd name="T1" fmla="*/ 2147483646 h 50"/>
              <a:gd name="T2" fmla="*/ 2147483646 w 51"/>
              <a:gd name="T3" fmla="*/ 2147483646 h 50"/>
              <a:gd name="T4" fmla="*/ 2147483646 w 51"/>
              <a:gd name="T5" fmla="*/ 0 h 50"/>
              <a:gd name="T6" fmla="*/ 0 w 51"/>
              <a:gd name="T7" fmla="*/ 2147483646 h 50"/>
              <a:gd name="T8" fmla="*/ 0 w 51"/>
              <a:gd name="T9" fmla="*/ 2147483646 h 50"/>
              <a:gd name="T10" fmla="*/ 0 w 51"/>
              <a:gd name="T11" fmla="*/ 2147483646 h 50"/>
              <a:gd name="T12" fmla="*/ 0 60000 65536"/>
              <a:gd name="T13" fmla="*/ 0 60000 65536"/>
              <a:gd name="T14" fmla="*/ 0 60000 65536"/>
              <a:gd name="T15" fmla="*/ 0 60000 65536"/>
              <a:gd name="T16" fmla="*/ 0 60000 65536"/>
              <a:gd name="T17" fmla="*/ 0 60000 65536"/>
              <a:gd name="T18" fmla="*/ 0 w 51"/>
              <a:gd name="T19" fmla="*/ 0 h 50"/>
              <a:gd name="T20" fmla="*/ 51 w 51"/>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51" h="50">
                <a:moveTo>
                  <a:pt x="0" y="47"/>
                </a:moveTo>
                <a:lnTo>
                  <a:pt x="51" y="50"/>
                </a:lnTo>
                <a:lnTo>
                  <a:pt x="27" y="0"/>
                </a:lnTo>
                <a:lnTo>
                  <a:pt x="0" y="50"/>
                </a:lnTo>
                <a:lnTo>
                  <a:pt x="0" y="47"/>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609" name="Freeform 123"/>
          <p:cNvSpPr>
            <a:spLocks/>
          </p:cNvSpPr>
          <p:nvPr/>
        </p:nvSpPr>
        <p:spPr bwMode="auto">
          <a:xfrm>
            <a:off x="6904039" y="4914902"/>
            <a:ext cx="79375" cy="79375"/>
          </a:xfrm>
          <a:custGeom>
            <a:avLst/>
            <a:gdLst>
              <a:gd name="T0" fmla="*/ 0 w 50"/>
              <a:gd name="T1" fmla="*/ 2147483646 h 50"/>
              <a:gd name="T2" fmla="*/ 2147483646 w 50"/>
              <a:gd name="T3" fmla="*/ 2147483646 h 50"/>
              <a:gd name="T4" fmla="*/ 2147483646 w 50"/>
              <a:gd name="T5" fmla="*/ 0 h 50"/>
              <a:gd name="T6" fmla="*/ 0 w 50"/>
              <a:gd name="T7" fmla="*/ 2147483646 h 50"/>
              <a:gd name="T8" fmla="*/ 0 w 50"/>
              <a:gd name="T9" fmla="*/ 2147483646 h 50"/>
              <a:gd name="T10" fmla="*/ 0 w 50"/>
              <a:gd name="T11" fmla="*/ 2147483646 h 50"/>
              <a:gd name="T12" fmla="*/ 0 60000 65536"/>
              <a:gd name="T13" fmla="*/ 0 60000 65536"/>
              <a:gd name="T14" fmla="*/ 0 60000 65536"/>
              <a:gd name="T15" fmla="*/ 0 60000 65536"/>
              <a:gd name="T16" fmla="*/ 0 60000 65536"/>
              <a:gd name="T17" fmla="*/ 0 60000 65536"/>
              <a:gd name="T18" fmla="*/ 0 w 50"/>
              <a:gd name="T19" fmla="*/ 0 h 50"/>
              <a:gd name="T20" fmla="*/ 50 w 50"/>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50" h="50">
                <a:moveTo>
                  <a:pt x="0" y="47"/>
                </a:moveTo>
                <a:lnTo>
                  <a:pt x="50" y="50"/>
                </a:lnTo>
                <a:lnTo>
                  <a:pt x="24" y="0"/>
                </a:lnTo>
                <a:lnTo>
                  <a:pt x="0" y="50"/>
                </a:lnTo>
                <a:lnTo>
                  <a:pt x="0" y="47"/>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63610" name="Rectangle 124"/>
          <p:cNvSpPr>
            <a:spLocks noChangeArrowheads="1"/>
          </p:cNvSpPr>
          <p:nvPr/>
        </p:nvSpPr>
        <p:spPr bwMode="auto">
          <a:xfrm>
            <a:off x="5432426" y="574992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I</a:t>
            </a:r>
            <a:endParaRPr lang="en-US" altLang="en-US" sz="1800">
              <a:latin typeface="Arial" panose="020B0604020202020204" pitchFamily="34" charset="0"/>
              <a:cs typeface="Times New Roman" panose="02020603050405020304" pitchFamily="18" charset="0"/>
            </a:endParaRPr>
          </a:p>
        </p:txBody>
      </p:sp>
      <p:sp>
        <p:nvSpPr>
          <p:cNvPr id="63611" name="Rectangle 125"/>
          <p:cNvSpPr>
            <a:spLocks noChangeArrowheads="1"/>
          </p:cNvSpPr>
          <p:nvPr/>
        </p:nvSpPr>
        <p:spPr bwMode="auto">
          <a:xfrm>
            <a:off x="5480051" y="574992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n</a:t>
            </a:r>
            <a:endParaRPr lang="en-US" altLang="en-US" sz="1800">
              <a:latin typeface="Arial" panose="020B0604020202020204" pitchFamily="34" charset="0"/>
              <a:cs typeface="Times New Roman" panose="02020603050405020304" pitchFamily="18" charset="0"/>
            </a:endParaRPr>
          </a:p>
        </p:txBody>
      </p:sp>
      <p:sp>
        <p:nvSpPr>
          <p:cNvPr id="63612" name="Rectangle 126"/>
          <p:cNvSpPr>
            <a:spLocks noChangeArrowheads="1"/>
          </p:cNvSpPr>
          <p:nvPr/>
        </p:nvSpPr>
        <p:spPr bwMode="auto">
          <a:xfrm>
            <a:off x="5564188" y="5749926"/>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s</a:t>
            </a:r>
            <a:endParaRPr lang="en-US" altLang="en-US" sz="1800">
              <a:latin typeface="Arial" panose="020B0604020202020204" pitchFamily="34" charset="0"/>
              <a:cs typeface="Times New Roman" panose="02020603050405020304" pitchFamily="18" charset="0"/>
            </a:endParaRPr>
          </a:p>
        </p:txBody>
      </p:sp>
      <p:sp>
        <p:nvSpPr>
          <p:cNvPr id="63613" name="Rectangle 127"/>
          <p:cNvSpPr>
            <a:spLocks noChangeArrowheads="1"/>
          </p:cNvSpPr>
          <p:nvPr/>
        </p:nvSpPr>
        <p:spPr bwMode="auto">
          <a:xfrm>
            <a:off x="5645151" y="574992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t</a:t>
            </a:r>
            <a:endParaRPr lang="en-US" altLang="en-US" sz="1800">
              <a:latin typeface="Arial" panose="020B0604020202020204" pitchFamily="34" charset="0"/>
              <a:cs typeface="Times New Roman" panose="02020603050405020304" pitchFamily="18" charset="0"/>
            </a:endParaRPr>
          </a:p>
        </p:txBody>
      </p:sp>
      <p:sp>
        <p:nvSpPr>
          <p:cNvPr id="63614" name="Rectangle 128"/>
          <p:cNvSpPr>
            <a:spLocks noChangeArrowheads="1"/>
          </p:cNvSpPr>
          <p:nvPr/>
        </p:nvSpPr>
        <p:spPr bwMode="auto">
          <a:xfrm>
            <a:off x="5688013" y="5749926"/>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r</a:t>
            </a:r>
            <a:endParaRPr lang="en-US" altLang="en-US" sz="1800">
              <a:latin typeface="Arial" panose="020B0604020202020204" pitchFamily="34" charset="0"/>
              <a:cs typeface="Times New Roman" panose="02020603050405020304" pitchFamily="18" charset="0"/>
            </a:endParaRPr>
          </a:p>
        </p:txBody>
      </p:sp>
      <p:sp>
        <p:nvSpPr>
          <p:cNvPr id="63615" name="Rectangle 129"/>
          <p:cNvSpPr>
            <a:spLocks noChangeArrowheads="1"/>
          </p:cNvSpPr>
          <p:nvPr/>
        </p:nvSpPr>
        <p:spPr bwMode="auto">
          <a:xfrm>
            <a:off x="5740400" y="574992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u</a:t>
            </a:r>
            <a:endParaRPr lang="en-US" altLang="en-US" sz="1800">
              <a:latin typeface="Arial" panose="020B0604020202020204" pitchFamily="34" charset="0"/>
              <a:cs typeface="Times New Roman" panose="02020603050405020304" pitchFamily="18" charset="0"/>
            </a:endParaRPr>
          </a:p>
        </p:txBody>
      </p:sp>
      <p:sp>
        <p:nvSpPr>
          <p:cNvPr id="63616" name="Rectangle 130"/>
          <p:cNvSpPr>
            <a:spLocks noChangeArrowheads="1"/>
          </p:cNvSpPr>
          <p:nvPr/>
        </p:nvSpPr>
        <p:spPr bwMode="auto">
          <a:xfrm>
            <a:off x="5830888" y="5749926"/>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c</a:t>
            </a:r>
            <a:endParaRPr lang="en-US" altLang="en-US" sz="1800">
              <a:latin typeface="Arial" panose="020B0604020202020204" pitchFamily="34" charset="0"/>
              <a:cs typeface="Times New Roman" panose="02020603050405020304" pitchFamily="18" charset="0"/>
            </a:endParaRPr>
          </a:p>
        </p:txBody>
      </p:sp>
      <p:sp>
        <p:nvSpPr>
          <p:cNvPr id="63617" name="Rectangle 131"/>
          <p:cNvSpPr>
            <a:spLocks noChangeArrowheads="1"/>
          </p:cNvSpPr>
          <p:nvPr/>
        </p:nvSpPr>
        <p:spPr bwMode="auto">
          <a:xfrm>
            <a:off x="5907088" y="574992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t</a:t>
            </a:r>
            <a:endParaRPr lang="en-US" altLang="en-US" sz="1800">
              <a:latin typeface="Arial" panose="020B0604020202020204" pitchFamily="34" charset="0"/>
              <a:cs typeface="Times New Roman" panose="02020603050405020304" pitchFamily="18" charset="0"/>
            </a:endParaRPr>
          </a:p>
        </p:txBody>
      </p:sp>
      <p:sp>
        <p:nvSpPr>
          <p:cNvPr id="63618" name="Rectangle 132"/>
          <p:cNvSpPr>
            <a:spLocks noChangeArrowheads="1"/>
          </p:cNvSpPr>
          <p:nvPr/>
        </p:nvSpPr>
        <p:spPr bwMode="auto">
          <a:xfrm>
            <a:off x="5954714" y="5749926"/>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i</a:t>
            </a:r>
            <a:endParaRPr lang="en-US" altLang="en-US" sz="1800">
              <a:latin typeface="Arial" panose="020B0604020202020204" pitchFamily="34" charset="0"/>
              <a:cs typeface="Times New Roman" panose="02020603050405020304" pitchFamily="18" charset="0"/>
            </a:endParaRPr>
          </a:p>
        </p:txBody>
      </p:sp>
      <p:sp>
        <p:nvSpPr>
          <p:cNvPr id="63619" name="Rectangle 133"/>
          <p:cNvSpPr>
            <a:spLocks noChangeArrowheads="1"/>
          </p:cNvSpPr>
          <p:nvPr/>
        </p:nvSpPr>
        <p:spPr bwMode="auto">
          <a:xfrm>
            <a:off x="5988051" y="574992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o</a:t>
            </a:r>
            <a:endParaRPr lang="en-US" altLang="en-US" sz="1800">
              <a:latin typeface="Arial" panose="020B0604020202020204" pitchFamily="34" charset="0"/>
              <a:cs typeface="Times New Roman" panose="02020603050405020304" pitchFamily="18" charset="0"/>
            </a:endParaRPr>
          </a:p>
        </p:txBody>
      </p:sp>
      <p:sp>
        <p:nvSpPr>
          <p:cNvPr id="63620" name="Rectangle 134"/>
          <p:cNvSpPr>
            <a:spLocks noChangeArrowheads="1"/>
          </p:cNvSpPr>
          <p:nvPr/>
        </p:nvSpPr>
        <p:spPr bwMode="auto">
          <a:xfrm>
            <a:off x="6072188" y="574992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n</a:t>
            </a:r>
            <a:endParaRPr lang="en-US" altLang="en-US" sz="1800">
              <a:latin typeface="Arial" panose="020B0604020202020204" pitchFamily="34" charset="0"/>
              <a:cs typeface="Times New Roman" panose="02020603050405020304" pitchFamily="18" charset="0"/>
            </a:endParaRPr>
          </a:p>
        </p:txBody>
      </p:sp>
      <p:sp>
        <p:nvSpPr>
          <p:cNvPr id="63621" name="Rectangle 135"/>
          <p:cNvSpPr>
            <a:spLocks noChangeArrowheads="1"/>
          </p:cNvSpPr>
          <p:nvPr/>
        </p:nvSpPr>
        <p:spPr bwMode="auto">
          <a:xfrm>
            <a:off x="6162675" y="574992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622" name="Rectangle 136"/>
          <p:cNvSpPr>
            <a:spLocks noChangeArrowheads="1"/>
          </p:cNvSpPr>
          <p:nvPr/>
        </p:nvSpPr>
        <p:spPr bwMode="auto">
          <a:xfrm>
            <a:off x="6205539" y="5749926"/>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r</a:t>
            </a:r>
            <a:endParaRPr lang="en-US" altLang="en-US" sz="1800">
              <a:latin typeface="Arial" panose="020B0604020202020204" pitchFamily="34" charset="0"/>
              <a:cs typeface="Times New Roman" panose="02020603050405020304" pitchFamily="18" charset="0"/>
            </a:endParaRPr>
          </a:p>
        </p:txBody>
      </p:sp>
      <p:sp>
        <p:nvSpPr>
          <p:cNvPr id="63623" name="Rectangle 137"/>
          <p:cNvSpPr>
            <a:spLocks noChangeArrowheads="1"/>
          </p:cNvSpPr>
          <p:nvPr/>
        </p:nvSpPr>
        <p:spPr bwMode="auto">
          <a:xfrm>
            <a:off x="6257925" y="574992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e</a:t>
            </a:r>
            <a:endParaRPr lang="en-US" altLang="en-US" sz="1800">
              <a:latin typeface="Arial" panose="020B0604020202020204" pitchFamily="34" charset="0"/>
              <a:cs typeface="Times New Roman" panose="02020603050405020304" pitchFamily="18" charset="0"/>
            </a:endParaRPr>
          </a:p>
        </p:txBody>
      </p:sp>
      <p:sp>
        <p:nvSpPr>
          <p:cNvPr id="63624" name="Rectangle 138"/>
          <p:cNvSpPr>
            <a:spLocks noChangeArrowheads="1"/>
          </p:cNvSpPr>
          <p:nvPr/>
        </p:nvSpPr>
        <p:spPr bwMode="auto">
          <a:xfrm>
            <a:off x="6348413" y="574992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g</a:t>
            </a:r>
            <a:endParaRPr lang="en-US" altLang="en-US" sz="1800">
              <a:latin typeface="Arial" panose="020B0604020202020204" pitchFamily="34" charset="0"/>
              <a:cs typeface="Times New Roman" panose="02020603050405020304" pitchFamily="18" charset="0"/>
            </a:endParaRPr>
          </a:p>
        </p:txBody>
      </p:sp>
      <p:sp>
        <p:nvSpPr>
          <p:cNvPr id="63625" name="Rectangle 139"/>
          <p:cNvSpPr>
            <a:spLocks noChangeArrowheads="1"/>
          </p:cNvSpPr>
          <p:nvPr/>
        </p:nvSpPr>
        <p:spPr bwMode="auto">
          <a:xfrm>
            <a:off x="6434139" y="5749926"/>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i</a:t>
            </a:r>
            <a:endParaRPr lang="en-US" altLang="en-US" sz="1800">
              <a:latin typeface="Arial" panose="020B0604020202020204" pitchFamily="34" charset="0"/>
              <a:cs typeface="Times New Roman" panose="02020603050405020304" pitchFamily="18" charset="0"/>
            </a:endParaRPr>
          </a:p>
        </p:txBody>
      </p:sp>
      <p:sp>
        <p:nvSpPr>
          <p:cNvPr id="63626" name="Rectangle 140"/>
          <p:cNvSpPr>
            <a:spLocks noChangeArrowheads="1"/>
          </p:cNvSpPr>
          <p:nvPr/>
        </p:nvSpPr>
        <p:spPr bwMode="auto">
          <a:xfrm>
            <a:off x="6472239" y="5749926"/>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s</a:t>
            </a:r>
            <a:endParaRPr lang="en-US" altLang="en-US" sz="1800">
              <a:latin typeface="Arial" panose="020B0604020202020204" pitchFamily="34" charset="0"/>
              <a:cs typeface="Times New Roman" panose="02020603050405020304" pitchFamily="18" charset="0"/>
            </a:endParaRPr>
          </a:p>
        </p:txBody>
      </p:sp>
      <p:sp>
        <p:nvSpPr>
          <p:cNvPr id="63627" name="Rectangle 141"/>
          <p:cNvSpPr>
            <a:spLocks noChangeArrowheads="1"/>
          </p:cNvSpPr>
          <p:nvPr/>
        </p:nvSpPr>
        <p:spPr bwMode="auto">
          <a:xfrm>
            <a:off x="6546851" y="5749926"/>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t</a:t>
            </a:r>
            <a:endParaRPr lang="en-US" altLang="en-US" sz="1800">
              <a:latin typeface="Arial" panose="020B0604020202020204" pitchFamily="34" charset="0"/>
              <a:cs typeface="Times New Roman" panose="02020603050405020304" pitchFamily="18" charset="0"/>
            </a:endParaRPr>
          </a:p>
        </p:txBody>
      </p:sp>
      <p:sp>
        <p:nvSpPr>
          <p:cNvPr id="63628" name="Rectangle 142"/>
          <p:cNvSpPr>
            <a:spLocks noChangeArrowheads="1"/>
          </p:cNvSpPr>
          <p:nvPr/>
        </p:nvSpPr>
        <p:spPr bwMode="auto">
          <a:xfrm>
            <a:off x="6594475" y="574992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e</a:t>
            </a:r>
            <a:endParaRPr lang="en-US" altLang="en-US" sz="1800">
              <a:latin typeface="Arial" panose="020B0604020202020204" pitchFamily="34" charset="0"/>
              <a:cs typeface="Times New Roman" panose="02020603050405020304" pitchFamily="18" charset="0"/>
            </a:endParaRPr>
          </a:p>
        </p:txBody>
      </p:sp>
      <p:sp>
        <p:nvSpPr>
          <p:cNvPr id="63629" name="Rectangle 143"/>
          <p:cNvSpPr>
            <a:spLocks noChangeArrowheads="1"/>
          </p:cNvSpPr>
          <p:nvPr/>
        </p:nvSpPr>
        <p:spPr bwMode="auto">
          <a:xfrm>
            <a:off x="6680200" y="5749926"/>
            <a:ext cx="5129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r</a:t>
            </a:r>
            <a:endParaRPr lang="en-US" altLang="en-US" sz="1800">
              <a:latin typeface="Arial" panose="020B0604020202020204" pitchFamily="34" charset="0"/>
              <a:cs typeface="Times New Roman" panose="02020603050405020304" pitchFamily="18" charset="0"/>
            </a:endParaRPr>
          </a:p>
        </p:txBody>
      </p:sp>
      <p:sp>
        <p:nvSpPr>
          <p:cNvPr id="63630" name="Rectangle 144"/>
          <p:cNvSpPr>
            <a:spLocks noChangeArrowheads="1"/>
          </p:cNvSpPr>
          <p:nvPr/>
        </p:nvSpPr>
        <p:spPr bwMode="auto">
          <a:xfrm>
            <a:off x="6732589" y="574992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1800">
              <a:latin typeface="Arial" panose="020B0604020202020204" pitchFamily="34" charset="0"/>
              <a:cs typeface="Times New Roman" panose="02020603050405020304" pitchFamily="18" charset="0"/>
            </a:endParaRPr>
          </a:p>
        </p:txBody>
      </p:sp>
      <p:sp>
        <p:nvSpPr>
          <p:cNvPr id="63631" name="Rectangle 145"/>
          <p:cNvSpPr>
            <a:spLocks noChangeArrowheads="1"/>
          </p:cNvSpPr>
          <p:nvPr/>
        </p:nvSpPr>
        <p:spPr bwMode="auto">
          <a:xfrm>
            <a:off x="5659439" y="593883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o</a:t>
            </a:r>
            <a:endParaRPr lang="en-US" altLang="en-US" sz="1800">
              <a:latin typeface="Arial" panose="020B0604020202020204" pitchFamily="34" charset="0"/>
              <a:cs typeface="Times New Roman" panose="02020603050405020304" pitchFamily="18" charset="0"/>
            </a:endParaRPr>
          </a:p>
        </p:txBody>
      </p:sp>
      <p:sp>
        <p:nvSpPr>
          <p:cNvPr id="63632" name="Rectangle 146"/>
          <p:cNvSpPr>
            <a:spLocks noChangeArrowheads="1"/>
          </p:cNvSpPr>
          <p:nvPr/>
        </p:nvSpPr>
        <p:spPr bwMode="auto">
          <a:xfrm>
            <a:off x="5749925" y="593883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p</a:t>
            </a:r>
            <a:endParaRPr lang="en-US" altLang="en-US" sz="1800">
              <a:latin typeface="Arial" panose="020B0604020202020204" pitchFamily="34" charset="0"/>
              <a:cs typeface="Times New Roman" panose="02020603050405020304" pitchFamily="18" charset="0"/>
            </a:endParaRPr>
          </a:p>
        </p:txBody>
      </p:sp>
      <p:sp>
        <p:nvSpPr>
          <p:cNvPr id="63633" name="Rectangle 147"/>
          <p:cNvSpPr>
            <a:spLocks noChangeArrowheads="1"/>
          </p:cNvSpPr>
          <p:nvPr/>
        </p:nvSpPr>
        <p:spPr bwMode="auto">
          <a:xfrm>
            <a:off x="5835651" y="5938839"/>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c</a:t>
            </a:r>
            <a:endParaRPr lang="en-US" altLang="en-US" sz="1800">
              <a:latin typeface="Arial" panose="020B0604020202020204" pitchFamily="34" charset="0"/>
              <a:cs typeface="Times New Roman" panose="02020603050405020304" pitchFamily="18" charset="0"/>
            </a:endParaRPr>
          </a:p>
        </p:txBody>
      </p:sp>
      <p:sp>
        <p:nvSpPr>
          <p:cNvPr id="63634" name="Rectangle 148"/>
          <p:cNvSpPr>
            <a:spLocks noChangeArrowheads="1"/>
          </p:cNvSpPr>
          <p:nvPr/>
        </p:nvSpPr>
        <p:spPr bwMode="auto">
          <a:xfrm>
            <a:off x="5916613" y="593883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o</a:t>
            </a:r>
            <a:endParaRPr lang="en-US" altLang="en-US" sz="1800">
              <a:latin typeface="Arial" panose="020B0604020202020204" pitchFamily="34" charset="0"/>
              <a:cs typeface="Times New Roman" panose="02020603050405020304" pitchFamily="18" charset="0"/>
            </a:endParaRPr>
          </a:p>
        </p:txBody>
      </p:sp>
      <p:sp>
        <p:nvSpPr>
          <p:cNvPr id="63635" name="Rectangle 149"/>
          <p:cNvSpPr>
            <a:spLocks noChangeArrowheads="1"/>
          </p:cNvSpPr>
          <p:nvPr/>
        </p:nvSpPr>
        <p:spPr bwMode="auto">
          <a:xfrm>
            <a:off x="6005513" y="593883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636" name="Rectangle 150"/>
          <p:cNvSpPr>
            <a:spLocks noChangeArrowheads="1"/>
          </p:cNvSpPr>
          <p:nvPr/>
        </p:nvSpPr>
        <p:spPr bwMode="auto">
          <a:xfrm>
            <a:off x="6091239" y="593883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e</a:t>
            </a:r>
            <a:endParaRPr lang="en-US" altLang="en-US" sz="1800">
              <a:latin typeface="Arial" panose="020B0604020202020204" pitchFamily="34" charset="0"/>
              <a:cs typeface="Times New Roman" panose="02020603050405020304" pitchFamily="18" charset="0"/>
            </a:endParaRPr>
          </a:p>
        </p:txBody>
      </p:sp>
      <p:sp>
        <p:nvSpPr>
          <p:cNvPr id="63637" name="Rectangle 151"/>
          <p:cNvSpPr>
            <a:spLocks noChangeArrowheads="1"/>
          </p:cNvSpPr>
          <p:nvPr/>
        </p:nvSpPr>
        <p:spPr bwMode="auto">
          <a:xfrm>
            <a:off x="6181726" y="5938839"/>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 </a:t>
            </a:r>
            <a:endParaRPr lang="en-US" altLang="en-US" sz="1800">
              <a:latin typeface="Arial" panose="020B0604020202020204" pitchFamily="34" charset="0"/>
              <a:cs typeface="Times New Roman" panose="02020603050405020304" pitchFamily="18" charset="0"/>
            </a:endParaRPr>
          </a:p>
        </p:txBody>
      </p:sp>
      <p:sp>
        <p:nvSpPr>
          <p:cNvPr id="63638" name="Rectangle 152"/>
          <p:cNvSpPr>
            <a:spLocks noChangeArrowheads="1"/>
          </p:cNvSpPr>
          <p:nvPr/>
        </p:nvSpPr>
        <p:spPr bwMode="auto">
          <a:xfrm>
            <a:off x="6224588" y="5938839"/>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f</a:t>
            </a:r>
            <a:endParaRPr lang="en-US" altLang="en-US" sz="1800">
              <a:latin typeface="Arial" panose="020B0604020202020204" pitchFamily="34" charset="0"/>
              <a:cs typeface="Times New Roman" panose="02020603050405020304" pitchFamily="18" charset="0"/>
            </a:endParaRPr>
          </a:p>
        </p:txBody>
      </p:sp>
      <p:sp>
        <p:nvSpPr>
          <p:cNvPr id="63639" name="Rectangle 153"/>
          <p:cNvSpPr>
            <a:spLocks noChangeArrowheads="1"/>
          </p:cNvSpPr>
          <p:nvPr/>
        </p:nvSpPr>
        <p:spPr bwMode="auto">
          <a:xfrm>
            <a:off x="6267451" y="5938839"/>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i</a:t>
            </a:r>
            <a:endParaRPr lang="en-US" altLang="en-US" sz="1800">
              <a:latin typeface="Arial" panose="020B0604020202020204" pitchFamily="34" charset="0"/>
              <a:cs typeface="Times New Roman" panose="02020603050405020304" pitchFamily="18" charset="0"/>
            </a:endParaRPr>
          </a:p>
        </p:txBody>
      </p:sp>
      <p:sp>
        <p:nvSpPr>
          <p:cNvPr id="63640" name="Rectangle 154"/>
          <p:cNvSpPr>
            <a:spLocks noChangeArrowheads="1"/>
          </p:cNvSpPr>
          <p:nvPr/>
        </p:nvSpPr>
        <p:spPr bwMode="auto">
          <a:xfrm>
            <a:off x="6300788" y="593883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e</a:t>
            </a:r>
            <a:endParaRPr lang="en-US" altLang="en-US" sz="1800">
              <a:latin typeface="Arial" panose="020B0604020202020204" pitchFamily="34" charset="0"/>
              <a:cs typeface="Times New Roman" panose="02020603050405020304" pitchFamily="18" charset="0"/>
            </a:endParaRPr>
          </a:p>
        </p:txBody>
      </p:sp>
      <p:sp>
        <p:nvSpPr>
          <p:cNvPr id="63641" name="Rectangle 155"/>
          <p:cNvSpPr>
            <a:spLocks noChangeArrowheads="1"/>
          </p:cNvSpPr>
          <p:nvPr/>
        </p:nvSpPr>
        <p:spPr bwMode="auto">
          <a:xfrm>
            <a:off x="6391275" y="5938839"/>
            <a:ext cx="336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l</a:t>
            </a:r>
            <a:endParaRPr lang="en-US" altLang="en-US" sz="1800">
              <a:latin typeface="Arial" panose="020B0604020202020204" pitchFamily="34" charset="0"/>
              <a:cs typeface="Times New Roman" panose="02020603050405020304" pitchFamily="18" charset="0"/>
            </a:endParaRPr>
          </a:p>
        </p:txBody>
      </p:sp>
      <p:sp>
        <p:nvSpPr>
          <p:cNvPr id="63642" name="Rectangle 156"/>
          <p:cNvSpPr>
            <a:spLocks noChangeArrowheads="1"/>
          </p:cNvSpPr>
          <p:nvPr/>
        </p:nvSpPr>
        <p:spPr bwMode="auto">
          <a:xfrm>
            <a:off x="6424613" y="5938839"/>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a:solidFill>
                  <a:srgbClr val="000000"/>
                </a:solidFill>
                <a:latin typeface="Arial" panose="020B0604020202020204" pitchFamily="34" charset="0"/>
                <a:cs typeface="Times New Roman" panose="02020603050405020304" pitchFamily="18" charset="0"/>
              </a:rPr>
              <a:t>d</a:t>
            </a:r>
            <a:endParaRPr lang="en-US" altLang="en-US" sz="1800">
              <a:latin typeface="Arial" panose="020B0604020202020204" pitchFamily="34" charset="0"/>
              <a:cs typeface="Times New Roman" panose="02020603050405020304" pitchFamily="18" charset="0"/>
            </a:endParaRPr>
          </a:p>
        </p:txBody>
      </p:sp>
      <p:sp>
        <p:nvSpPr>
          <p:cNvPr id="63643" name="Freeform 157"/>
          <p:cNvSpPr>
            <a:spLocks/>
          </p:cNvSpPr>
          <p:nvPr/>
        </p:nvSpPr>
        <p:spPr bwMode="auto">
          <a:xfrm>
            <a:off x="5227638" y="5678489"/>
            <a:ext cx="1719263" cy="541337"/>
          </a:xfrm>
          <a:custGeom>
            <a:avLst/>
            <a:gdLst>
              <a:gd name="T0" fmla="*/ 2147483646 w 1083"/>
              <a:gd name="T1" fmla="*/ 2147483646 h 341"/>
              <a:gd name="T2" fmla="*/ 2147483646 w 1083"/>
              <a:gd name="T3" fmla="*/ 0 h 341"/>
              <a:gd name="T4" fmla="*/ 0 w 1083"/>
              <a:gd name="T5" fmla="*/ 0 h 341"/>
              <a:gd name="T6" fmla="*/ 0 w 1083"/>
              <a:gd name="T7" fmla="*/ 2147483646 h 341"/>
              <a:gd name="T8" fmla="*/ 2147483646 w 1083"/>
              <a:gd name="T9" fmla="*/ 2147483646 h 341"/>
              <a:gd name="T10" fmla="*/ 2147483646 w 1083"/>
              <a:gd name="T11" fmla="*/ 2147483646 h 341"/>
              <a:gd name="T12" fmla="*/ 0 60000 65536"/>
              <a:gd name="T13" fmla="*/ 0 60000 65536"/>
              <a:gd name="T14" fmla="*/ 0 60000 65536"/>
              <a:gd name="T15" fmla="*/ 0 60000 65536"/>
              <a:gd name="T16" fmla="*/ 0 60000 65536"/>
              <a:gd name="T17" fmla="*/ 0 60000 65536"/>
              <a:gd name="T18" fmla="*/ 0 w 1083"/>
              <a:gd name="T19" fmla="*/ 0 h 341"/>
              <a:gd name="T20" fmla="*/ 1083 w 1083"/>
              <a:gd name="T21" fmla="*/ 341 h 341"/>
            </a:gdLst>
            <a:ahLst/>
            <a:cxnLst>
              <a:cxn ang="T12">
                <a:pos x="T0" y="T1"/>
              </a:cxn>
              <a:cxn ang="T13">
                <a:pos x="T2" y="T3"/>
              </a:cxn>
              <a:cxn ang="T14">
                <a:pos x="T4" y="T5"/>
              </a:cxn>
              <a:cxn ang="T15">
                <a:pos x="T6" y="T7"/>
              </a:cxn>
              <a:cxn ang="T16">
                <a:pos x="T8" y="T9"/>
              </a:cxn>
              <a:cxn ang="T17">
                <a:pos x="T10" y="T11"/>
              </a:cxn>
            </a:cxnLst>
            <a:rect l="T18" t="T19" r="T20" b="T21"/>
            <a:pathLst>
              <a:path w="1083" h="341">
                <a:moveTo>
                  <a:pt x="1083" y="341"/>
                </a:moveTo>
                <a:lnTo>
                  <a:pt x="1083" y="0"/>
                </a:lnTo>
                <a:lnTo>
                  <a:pt x="0" y="0"/>
                </a:lnTo>
                <a:lnTo>
                  <a:pt x="0" y="341"/>
                </a:lnTo>
                <a:lnTo>
                  <a:pt x="1083" y="341"/>
                </a:lnTo>
              </a:path>
            </a:pathLst>
          </a:custGeom>
          <a:noFill/>
          <a:ln w="190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pic>
        <p:nvPicPr>
          <p:cNvPr id="63644" name="Picture 156" descr="C:\Users\rostik\Desktop\Pictur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2666" y="1498637"/>
            <a:ext cx="159861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Technion EE 044252 Spring 2018 Lecture 11</a:t>
            </a:r>
            <a:endParaRPr lang="en-US" dirty="0"/>
          </a:p>
        </p:txBody>
      </p:sp>
    </p:spTree>
    <p:extLst>
      <p:ext uri="{BB962C8B-B14F-4D97-AF65-F5344CB8AC3E}">
        <p14:creationId xmlns:p14="http://schemas.microsoft.com/office/powerpoint/2010/main" val="3313530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9" name="Slide Number Placeholder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500CE3AB-BB1A-4AFC-BF52-544AEE3C8DC2}" type="slidenum">
              <a:rPr lang="he-IL" altLang="en-US" sz="1000">
                <a:cs typeface="Times New Roman" panose="02020603050405020304" pitchFamily="18" charset="0"/>
              </a:rPr>
              <a:pPr rtl="0">
                <a:spcBef>
                  <a:spcPct val="0"/>
                </a:spcBef>
                <a:spcAft>
                  <a:spcPct val="0"/>
                </a:spcAft>
                <a:buFontTx/>
                <a:buNone/>
              </a:pPr>
              <a:t>52</a:t>
            </a:fld>
            <a:endParaRPr lang="en-US" altLang="en-US" sz="1000">
              <a:cs typeface="Times New Roman" panose="02020603050405020304" pitchFamily="18" charset="0"/>
            </a:endParaRPr>
          </a:p>
        </p:txBody>
      </p:sp>
      <p:sp>
        <p:nvSpPr>
          <p:cNvPr id="65540" name="Rectangle 2"/>
          <p:cNvSpPr>
            <a:spLocks noGrp="1" noChangeArrowheads="1"/>
          </p:cNvSpPr>
          <p:nvPr>
            <p:ph type="title"/>
          </p:nvPr>
        </p:nvSpPr>
        <p:spPr/>
        <p:txBody>
          <a:bodyPr>
            <a:normAutofit/>
          </a:bodyPr>
          <a:lstStyle/>
          <a:p>
            <a:pPr algn="ctr" eaLnBrk="1" hangingPunct="1"/>
            <a:r>
              <a:rPr lang="he-IL" altLang="en-US" dirty="0"/>
              <a:t>טבלאות בחירת הכתובת</a:t>
            </a:r>
            <a:endParaRPr lang="en-US" altLang="en-US" dirty="0"/>
          </a:p>
        </p:txBody>
      </p:sp>
      <p:sp>
        <p:nvSpPr>
          <p:cNvPr id="65541" name="Rectangle 3"/>
          <p:cNvSpPr>
            <a:spLocks noGrp="1" noChangeArrowheads="1"/>
          </p:cNvSpPr>
          <p:nvPr>
            <p:ph type="body" sz="half" idx="1"/>
          </p:nvPr>
        </p:nvSpPr>
        <p:spPr>
          <a:xfrm>
            <a:off x="2209800" y="1066801"/>
            <a:ext cx="7761288" cy="2028825"/>
          </a:xfrm>
        </p:spPr>
        <p:txBody>
          <a:bodyPr/>
          <a:lstStyle/>
          <a:p>
            <a:pPr algn="r" rtl="1" eaLnBrk="1" hangingPunct="1"/>
            <a:r>
              <a:rPr lang="he-IL" altLang="en-US" sz="2400" dirty="0"/>
              <a:t>טבלה 1 לקפיצה ממצב מספר 1</a:t>
            </a:r>
          </a:p>
          <a:p>
            <a:pPr algn="r" rtl="1" eaLnBrk="1" hangingPunct="1"/>
            <a:r>
              <a:rPr lang="he-IL" altLang="en-US" sz="2400" dirty="0"/>
              <a:t>טבלה 2 לקפיצה ממצב מספר 2</a:t>
            </a:r>
          </a:p>
        </p:txBody>
      </p:sp>
      <p:sp>
        <p:nvSpPr>
          <p:cNvPr id="65542" name="Line 107"/>
          <p:cNvSpPr>
            <a:spLocks noChangeShapeType="1"/>
          </p:cNvSpPr>
          <p:nvPr/>
        </p:nvSpPr>
        <p:spPr bwMode="auto">
          <a:xfrm>
            <a:off x="5622926" y="5984875"/>
            <a:ext cx="8874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sz="1800"/>
          </a:p>
        </p:txBody>
      </p:sp>
      <p:sp>
        <p:nvSpPr>
          <p:cNvPr id="65543" name="Rectangle 49"/>
          <p:cNvSpPr>
            <a:spLocks noChangeArrowheads="1"/>
          </p:cNvSpPr>
          <p:nvPr/>
        </p:nvSpPr>
        <p:spPr bwMode="auto">
          <a:xfrm>
            <a:off x="4738688" y="4422775"/>
            <a:ext cx="8842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2</a:t>
            </a:r>
          </a:p>
        </p:txBody>
      </p:sp>
      <p:sp>
        <p:nvSpPr>
          <p:cNvPr id="65544" name="Rectangle 48"/>
          <p:cNvSpPr>
            <a:spLocks noChangeArrowheads="1"/>
          </p:cNvSpPr>
          <p:nvPr/>
        </p:nvSpPr>
        <p:spPr bwMode="auto">
          <a:xfrm>
            <a:off x="3852865" y="4422775"/>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sw</a:t>
            </a:r>
          </a:p>
        </p:txBody>
      </p:sp>
      <p:sp>
        <p:nvSpPr>
          <p:cNvPr id="65545" name="Rectangle 47"/>
          <p:cNvSpPr>
            <a:spLocks noChangeArrowheads="1"/>
          </p:cNvSpPr>
          <p:nvPr/>
        </p:nvSpPr>
        <p:spPr bwMode="auto">
          <a:xfrm>
            <a:off x="2967040" y="4422775"/>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dirty="0"/>
              <a:t>x23</a:t>
            </a:r>
          </a:p>
        </p:txBody>
      </p:sp>
      <p:sp>
        <p:nvSpPr>
          <p:cNvPr id="65546" name="Rectangle 42"/>
          <p:cNvSpPr>
            <a:spLocks noChangeArrowheads="1"/>
          </p:cNvSpPr>
          <p:nvPr/>
        </p:nvSpPr>
        <p:spPr bwMode="auto">
          <a:xfrm>
            <a:off x="4738688" y="4078290"/>
            <a:ext cx="8842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2</a:t>
            </a:r>
          </a:p>
        </p:txBody>
      </p:sp>
      <p:sp>
        <p:nvSpPr>
          <p:cNvPr id="65547" name="Rectangle 41"/>
          <p:cNvSpPr>
            <a:spLocks noChangeArrowheads="1"/>
          </p:cNvSpPr>
          <p:nvPr/>
        </p:nvSpPr>
        <p:spPr bwMode="auto">
          <a:xfrm>
            <a:off x="3852865" y="4078290"/>
            <a:ext cx="8858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lw</a:t>
            </a:r>
          </a:p>
        </p:txBody>
      </p:sp>
      <p:sp>
        <p:nvSpPr>
          <p:cNvPr id="65548" name="Rectangle 40"/>
          <p:cNvSpPr>
            <a:spLocks noChangeArrowheads="1"/>
          </p:cNvSpPr>
          <p:nvPr/>
        </p:nvSpPr>
        <p:spPr bwMode="auto">
          <a:xfrm>
            <a:off x="2967040" y="4078290"/>
            <a:ext cx="8858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dirty="0"/>
              <a:t>x03</a:t>
            </a:r>
          </a:p>
        </p:txBody>
      </p:sp>
      <p:sp>
        <p:nvSpPr>
          <p:cNvPr id="65549" name="Rectangle 35"/>
          <p:cNvSpPr>
            <a:spLocks noChangeArrowheads="1"/>
          </p:cNvSpPr>
          <p:nvPr/>
        </p:nvSpPr>
        <p:spPr bwMode="auto">
          <a:xfrm>
            <a:off x="4738688" y="3735389"/>
            <a:ext cx="8842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8</a:t>
            </a:r>
          </a:p>
        </p:txBody>
      </p:sp>
      <p:sp>
        <p:nvSpPr>
          <p:cNvPr id="65550" name="Rectangle 34"/>
          <p:cNvSpPr>
            <a:spLocks noChangeArrowheads="1"/>
          </p:cNvSpPr>
          <p:nvPr/>
        </p:nvSpPr>
        <p:spPr bwMode="auto">
          <a:xfrm>
            <a:off x="3852865" y="37353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beq</a:t>
            </a:r>
          </a:p>
        </p:txBody>
      </p:sp>
      <p:sp>
        <p:nvSpPr>
          <p:cNvPr id="65551" name="Rectangle 33"/>
          <p:cNvSpPr>
            <a:spLocks noChangeArrowheads="1"/>
          </p:cNvSpPr>
          <p:nvPr/>
        </p:nvSpPr>
        <p:spPr bwMode="auto">
          <a:xfrm>
            <a:off x="2967040" y="37353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dirty="0"/>
              <a:t>x63</a:t>
            </a:r>
          </a:p>
        </p:txBody>
      </p:sp>
      <p:sp>
        <p:nvSpPr>
          <p:cNvPr id="65552" name="Rectangle 32"/>
          <p:cNvSpPr>
            <a:spLocks noChangeArrowheads="1"/>
          </p:cNvSpPr>
          <p:nvPr/>
        </p:nvSpPr>
        <p:spPr bwMode="auto">
          <a:xfrm>
            <a:off x="8280401" y="33924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5</a:t>
            </a:r>
          </a:p>
        </p:txBody>
      </p:sp>
      <p:sp>
        <p:nvSpPr>
          <p:cNvPr id="65553" name="Rectangle 31"/>
          <p:cNvSpPr>
            <a:spLocks noChangeArrowheads="1"/>
          </p:cNvSpPr>
          <p:nvPr/>
        </p:nvSpPr>
        <p:spPr bwMode="auto">
          <a:xfrm>
            <a:off x="7394577" y="33924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Sw</a:t>
            </a:r>
          </a:p>
        </p:txBody>
      </p:sp>
      <p:sp>
        <p:nvSpPr>
          <p:cNvPr id="65554" name="Rectangle 30"/>
          <p:cNvSpPr>
            <a:spLocks noChangeArrowheads="1"/>
          </p:cNvSpPr>
          <p:nvPr/>
        </p:nvSpPr>
        <p:spPr bwMode="auto">
          <a:xfrm>
            <a:off x="6510339" y="3392489"/>
            <a:ext cx="8842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dirty="0"/>
              <a:t>x23</a:t>
            </a:r>
          </a:p>
        </p:txBody>
      </p:sp>
      <p:sp>
        <p:nvSpPr>
          <p:cNvPr id="65555" name="Rectangle 28"/>
          <p:cNvSpPr>
            <a:spLocks noChangeArrowheads="1"/>
          </p:cNvSpPr>
          <p:nvPr/>
        </p:nvSpPr>
        <p:spPr bwMode="auto">
          <a:xfrm>
            <a:off x="4738688" y="3392489"/>
            <a:ext cx="8842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9</a:t>
            </a:r>
          </a:p>
        </p:txBody>
      </p:sp>
      <p:sp>
        <p:nvSpPr>
          <p:cNvPr id="65556" name="Rectangle 27"/>
          <p:cNvSpPr>
            <a:spLocks noChangeArrowheads="1"/>
          </p:cNvSpPr>
          <p:nvPr/>
        </p:nvSpPr>
        <p:spPr bwMode="auto">
          <a:xfrm>
            <a:off x="3852865" y="33924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dirty="0"/>
              <a:t>JAL</a:t>
            </a:r>
          </a:p>
        </p:txBody>
      </p:sp>
      <p:sp>
        <p:nvSpPr>
          <p:cNvPr id="65557" name="Rectangle 26"/>
          <p:cNvSpPr>
            <a:spLocks noChangeArrowheads="1"/>
          </p:cNvSpPr>
          <p:nvPr/>
        </p:nvSpPr>
        <p:spPr bwMode="auto">
          <a:xfrm>
            <a:off x="2967040" y="33924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dirty="0"/>
              <a:t>x67</a:t>
            </a:r>
          </a:p>
        </p:txBody>
      </p:sp>
      <p:sp>
        <p:nvSpPr>
          <p:cNvPr id="65558" name="Rectangle 25"/>
          <p:cNvSpPr>
            <a:spLocks noChangeArrowheads="1"/>
          </p:cNvSpPr>
          <p:nvPr/>
        </p:nvSpPr>
        <p:spPr bwMode="auto">
          <a:xfrm>
            <a:off x="8280401" y="30495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3</a:t>
            </a:r>
          </a:p>
        </p:txBody>
      </p:sp>
      <p:sp>
        <p:nvSpPr>
          <p:cNvPr id="65559" name="Rectangle 24"/>
          <p:cNvSpPr>
            <a:spLocks noChangeArrowheads="1"/>
          </p:cNvSpPr>
          <p:nvPr/>
        </p:nvSpPr>
        <p:spPr bwMode="auto">
          <a:xfrm>
            <a:off x="7394577" y="30495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Lw</a:t>
            </a:r>
          </a:p>
        </p:txBody>
      </p:sp>
      <p:sp>
        <p:nvSpPr>
          <p:cNvPr id="65560" name="Rectangle 23"/>
          <p:cNvSpPr>
            <a:spLocks noChangeArrowheads="1"/>
          </p:cNvSpPr>
          <p:nvPr/>
        </p:nvSpPr>
        <p:spPr bwMode="auto">
          <a:xfrm>
            <a:off x="6510339" y="3049589"/>
            <a:ext cx="8842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dirty="0"/>
              <a:t>x03</a:t>
            </a:r>
          </a:p>
        </p:txBody>
      </p:sp>
      <p:sp>
        <p:nvSpPr>
          <p:cNvPr id="65561" name="Rectangle 21"/>
          <p:cNvSpPr>
            <a:spLocks noChangeArrowheads="1"/>
          </p:cNvSpPr>
          <p:nvPr/>
        </p:nvSpPr>
        <p:spPr bwMode="auto">
          <a:xfrm>
            <a:off x="4738688" y="3049589"/>
            <a:ext cx="88423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6</a:t>
            </a:r>
          </a:p>
        </p:txBody>
      </p:sp>
      <p:sp>
        <p:nvSpPr>
          <p:cNvPr id="65562" name="Rectangle 20"/>
          <p:cNvSpPr>
            <a:spLocks noChangeArrowheads="1"/>
          </p:cNvSpPr>
          <p:nvPr/>
        </p:nvSpPr>
        <p:spPr bwMode="auto">
          <a:xfrm>
            <a:off x="3852865" y="30495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R-type</a:t>
            </a:r>
          </a:p>
        </p:txBody>
      </p:sp>
      <p:sp>
        <p:nvSpPr>
          <p:cNvPr id="65563" name="Rectangle 19"/>
          <p:cNvSpPr>
            <a:spLocks noChangeArrowheads="1"/>
          </p:cNvSpPr>
          <p:nvPr/>
        </p:nvSpPr>
        <p:spPr bwMode="auto">
          <a:xfrm>
            <a:off x="2967040" y="3049589"/>
            <a:ext cx="8858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dirty="0"/>
              <a:t>x33</a:t>
            </a:r>
          </a:p>
        </p:txBody>
      </p:sp>
      <p:sp>
        <p:nvSpPr>
          <p:cNvPr id="65564" name="Rectangle 18"/>
          <p:cNvSpPr>
            <a:spLocks noChangeArrowheads="1"/>
          </p:cNvSpPr>
          <p:nvPr/>
        </p:nvSpPr>
        <p:spPr bwMode="auto">
          <a:xfrm>
            <a:off x="8280401" y="2705100"/>
            <a:ext cx="885825" cy="3444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Value</a:t>
            </a:r>
          </a:p>
        </p:txBody>
      </p:sp>
      <p:sp>
        <p:nvSpPr>
          <p:cNvPr id="65565" name="Rectangle 17"/>
          <p:cNvSpPr>
            <a:spLocks noChangeArrowheads="1"/>
          </p:cNvSpPr>
          <p:nvPr/>
        </p:nvSpPr>
        <p:spPr bwMode="auto">
          <a:xfrm>
            <a:off x="7394577" y="2705100"/>
            <a:ext cx="885825" cy="3444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Name</a:t>
            </a:r>
          </a:p>
        </p:txBody>
      </p:sp>
      <p:sp>
        <p:nvSpPr>
          <p:cNvPr id="65566" name="Rectangle 16"/>
          <p:cNvSpPr>
            <a:spLocks noChangeArrowheads="1"/>
          </p:cNvSpPr>
          <p:nvPr/>
        </p:nvSpPr>
        <p:spPr bwMode="auto">
          <a:xfrm>
            <a:off x="6510339" y="2705100"/>
            <a:ext cx="884237" cy="3444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Op</a:t>
            </a:r>
          </a:p>
        </p:txBody>
      </p:sp>
      <p:sp>
        <p:nvSpPr>
          <p:cNvPr id="65567" name="Rectangle 14"/>
          <p:cNvSpPr>
            <a:spLocks noChangeArrowheads="1"/>
          </p:cNvSpPr>
          <p:nvPr/>
        </p:nvSpPr>
        <p:spPr bwMode="auto">
          <a:xfrm>
            <a:off x="4738688" y="2705100"/>
            <a:ext cx="884237" cy="34448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Value</a:t>
            </a:r>
          </a:p>
        </p:txBody>
      </p:sp>
      <p:sp>
        <p:nvSpPr>
          <p:cNvPr id="65568" name="Rectangle 13"/>
          <p:cNvSpPr>
            <a:spLocks noChangeArrowheads="1"/>
          </p:cNvSpPr>
          <p:nvPr/>
        </p:nvSpPr>
        <p:spPr bwMode="auto">
          <a:xfrm>
            <a:off x="3852865" y="2705100"/>
            <a:ext cx="885825" cy="34448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Name</a:t>
            </a:r>
          </a:p>
        </p:txBody>
      </p:sp>
      <p:sp>
        <p:nvSpPr>
          <p:cNvPr id="65569" name="Rectangle 12"/>
          <p:cNvSpPr>
            <a:spLocks noChangeArrowheads="1"/>
          </p:cNvSpPr>
          <p:nvPr/>
        </p:nvSpPr>
        <p:spPr bwMode="auto">
          <a:xfrm>
            <a:off x="2967040" y="2705100"/>
            <a:ext cx="885825" cy="344488"/>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Op</a:t>
            </a:r>
          </a:p>
        </p:txBody>
      </p:sp>
      <p:sp>
        <p:nvSpPr>
          <p:cNvPr id="65570" name="Rectangle 9"/>
          <p:cNvSpPr>
            <a:spLocks noChangeArrowheads="1"/>
          </p:cNvSpPr>
          <p:nvPr/>
        </p:nvSpPr>
        <p:spPr bwMode="auto">
          <a:xfrm>
            <a:off x="6510339" y="2362201"/>
            <a:ext cx="2655887" cy="3429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Dispatch ROM 2</a:t>
            </a:r>
          </a:p>
        </p:txBody>
      </p:sp>
      <p:sp>
        <p:nvSpPr>
          <p:cNvPr id="65571" name="Rectangle 8"/>
          <p:cNvSpPr>
            <a:spLocks noChangeArrowheads="1"/>
          </p:cNvSpPr>
          <p:nvPr/>
        </p:nvSpPr>
        <p:spPr bwMode="auto">
          <a:xfrm>
            <a:off x="5622926" y="2362201"/>
            <a:ext cx="887413"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endParaRPr lang="en-US" altLang="en-US" sz="1400" b="1"/>
          </a:p>
        </p:txBody>
      </p:sp>
      <p:sp>
        <p:nvSpPr>
          <p:cNvPr id="65572" name="Rectangle 5"/>
          <p:cNvSpPr>
            <a:spLocks noChangeArrowheads="1"/>
          </p:cNvSpPr>
          <p:nvPr/>
        </p:nvSpPr>
        <p:spPr bwMode="auto">
          <a:xfrm>
            <a:off x="2967039" y="2362201"/>
            <a:ext cx="2655887" cy="342900"/>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ctr" eaLnBrk="1" hangingPunct="1">
              <a:buFontTx/>
              <a:buNone/>
            </a:pPr>
            <a:r>
              <a:rPr lang="en-US" altLang="en-US" sz="1400" b="1"/>
              <a:t>Dispatch ROM 1</a:t>
            </a:r>
          </a:p>
        </p:txBody>
      </p:sp>
      <p:sp>
        <p:nvSpPr>
          <p:cNvPr id="65573" name="Line 54"/>
          <p:cNvSpPr>
            <a:spLocks noChangeShapeType="1"/>
          </p:cNvSpPr>
          <p:nvPr/>
        </p:nvSpPr>
        <p:spPr bwMode="auto">
          <a:xfrm>
            <a:off x="2967039" y="2362200"/>
            <a:ext cx="26558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574" name="Line 55"/>
          <p:cNvSpPr>
            <a:spLocks noChangeShapeType="1"/>
          </p:cNvSpPr>
          <p:nvPr/>
        </p:nvSpPr>
        <p:spPr bwMode="auto">
          <a:xfrm>
            <a:off x="2967039" y="2705100"/>
            <a:ext cx="26558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575" name="Line 56"/>
          <p:cNvSpPr>
            <a:spLocks noChangeShapeType="1"/>
          </p:cNvSpPr>
          <p:nvPr/>
        </p:nvSpPr>
        <p:spPr bwMode="auto">
          <a:xfrm>
            <a:off x="2967039" y="3049588"/>
            <a:ext cx="26558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576" name="Line 57"/>
          <p:cNvSpPr>
            <a:spLocks noChangeShapeType="1"/>
          </p:cNvSpPr>
          <p:nvPr/>
        </p:nvSpPr>
        <p:spPr bwMode="auto">
          <a:xfrm>
            <a:off x="2967039" y="3392488"/>
            <a:ext cx="2655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577" name="Line 58"/>
          <p:cNvSpPr>
            <a:spLocks noChangeShapeType="1"/>
          </p:cNvSpPr>
          <p:nvPr/>
        </p:nvSpPr>
        <p:spPr bwMode="auto">
          <a:xfrm>
            <a:off x="2967039" y="3735388"/>
            <a:ext cx="2655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578" name="Line 59"/>
          <p:cNvSpPr>
            <a:spLocks noChangeShapeType="1"/>
          </p:cNvSpPr>
          <p:nvPr/>
        </p:nvSpPr>
        <p:spPr bwMode="auto">
          <a:xfrm>
            <a:off x="2967039" y="4078288"/>
            <a:ext cx="2655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579" name="Line 60"/>
          <p:cNvSpPr>
            <a:spLocks noChangeShapeType="1"/>
          </p:cNvSpPr>
          <p:nvPr/>
        </p:nvSpPr>
        <p:spPr bwMode="auto">
          <a:xfrm>
            <a:off x="2967039" y="4422775"/>
            <a:ext cx="2655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580" name="Line 61"/>
          <p:cNvSpPr>
            <a:spLocks noChangeShapeType="1"/>
          </p:cNvSpPr>
          <p:nvPr/>
        </p:nvSpPr>
        <p:spPr bwMode="auto">
          <a:xfrm>
            <a:off x="2967039" y="4765675"/>
            <a:ext cx="26558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581" name="Line 62"/>
          <p:cNvSpPr>
            <a:spLocks noChangeShapeType="1"/>
          </p:cNvSpPr>
          <p:nvPr/>
        </p:nvSpPr>
        <p:spPr bwMode="auto">
          <a:xfrm>
            <a:off x="2967039" y="2362201"/>
            <a:ext cx="0" cy="240347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582" name="Line 65"/>
          <p:cNvSpPr>
            <a:spLocks noChangeShapeType="1"/>
          </p:cNvSpPr>
          <p:nvPr/>
        </p:nvSpPr>
        <p:spPr bwMode="auto">
          <a:xfrm>
            <a:off x="5622925" y="2362201"/>
            <a:ext cx="0" cy="24034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grpSp>
        <p:nvGrpSpPr>
          <p:cNvPr id="65583" name="Group 145"/>
          <p:cNvGrpSpPr>
            <a:grpSpLocks/>
          </p:cNvGrpSpPr>
          <p:nvPr/>
        </p:nvGrpSpPr>
        <p:grpSpPr bwMode="auto">
          <a:xfrm>
            <a:off x="6510339" y="2362200"/>
            <a:ext cx="2655887" cy="1371600"/>
            <a:chOff x="3141" y="1488"/>
            <a:chExt cx="1673" cy="1514"/>
          </a:xfrm>
        </p:grpSpPr>
        <p:sp>
          <p:nvSpPr>
            <p:cNvPr id="65598" name="Line 66"/>
            <p:cNvSpPr>
              <a:spLocks noChangeShapeType="1"/>
            </p:cNvSpPr>
            <p:nvPr/>
          </p:nvSpPr>
          <p:spPr bwMode="auto">
            <a:xfrm>
              <a:off x="3141" y="1488"/>
              <a:ext cx="0" cy="15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599" name="Line 69"/>
            <p:cNvSpPr>
              <a:spLocks noChangeShapeType="1"/>
            </p:cNvSpPr>
            <p:nvPr/>
          </p:nvSpPr>
          <p:spPr bwMode="auto">
            <a:xfrm>
              <a:off x="4814" y="1488"/>
              <a:ext cx="0" cy="151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5584" name="Line 72"/>
          <p:cNvSpPr>
            <a:spLocks noChangeShapeType="1"/>
          </p:cNvSpPr>
          <p:nvPr/>
        </p:nvSpPr>
        <p:spPr bwMode="auto">
          <a:xfrm>
            <a:off x="3852863" y="2705102"/>
            <a:ext cx="0" cy="2060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585" name="Line 74"/>
          <p:cNvSpPr>
            <a:spLocks noChangeShapeType="1"/>
          </p:cNvSpPr>
          <p:nvPr/>
        </p:nvSpPr>
        <p:spPr bwMode="auto">
          <a:xfrm>
            <a:off x="4738688" y="2705102"/>
            <a:ext cx="0" cy="2060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grpSp>
        <p:nvGrpSpPr>
          <p:cNvPr id="65586" name="Group 146"/>
          <p:cNvGrpSpPr>
            <a:grpSpLocks/>
          </p:cNvGrpSpPr>
          <p:nvPr/>
        </p:nvGrpSpPr>
        <p:grpSpPr bwMode="auto">
          <a:xfrm>
            <a:off x="7394577" y="2705101"/>
            <a:ext cx="885825" cy="1028700"/>
            <a:chOff x="3698" y="1704"/>
            <a:chExt cx="558" cy="1298"/>
          </a:xfrm>
        </p:grpSpPr>
        <p:sp>
          <p:nvSpPr>
            <p:cNvPr id="65596" name="Line 76"/>
            <p:cNvSpPr>
              <a:spLocks noChangeShapeType="1"/>
            </p:cNvSpPr>
            <p:nvPr/>
          </p:nvSpPr>
          <p:spPr bwMode="auto">
            <a:xfrm>
              <a:off x="3698" y="1704"/>
              <a:ext cx="0" cy="12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597" name="Line 78"/>
            <p:cNvSpPr>
              <a:spLocks noChangeShapeType="1"/>
            </p:cNvSpPr>
            <p:nvPr/>
          </p:nvSpPr>
          <p:spPr bwMode="auto">
            <a:xfrm>
              <a:off x="4256" y="1704"/>
              <a:ext cx="0" cy="12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5587" name="Line 88"/>
          <p:cNvSpPr>
            <a:spLocks noChangeShapeType="1"/>
          </p:cNvSpPr>
          <p:nvPr/>
        </p:nvSpPr>
        <p:spPr bwMode="auto">
          <a:xfrm>
            <a:off x="6510339" y="2705100"/>
            <a:ext cx="26558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588" name="Line 91"/>
          <p:cNvSpPr>
            <a:spLocks noChangeShapeType="1"/>
          </p:cNvSpPr>
          <p:nvPr/>
        </p:nvSpPr>
        <p:spPr bwMode="auto">
          <a:xfrm>
            <a:off x="6510339" y="3392488"/>
            <a:ext cx="2655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589" name="Line 94"/>
          <p:cNvSpPr>
            <a:spLocks noChangeShapeType="1"/>
          </p:cNvSpPr>
          <p:nvPr/>
        </p:nvSpPr>
        <p:spPr bwMode="auto">
          <a:xfrm>
            <a:off x="6510339" y="3049588"/>
            <a:ext cx="265588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590" name="Line 97"/>
          <p:cNvSpPr>
            <a:spLocks noChangeShapeType="1"/>
          </p:cNvSpPr>
          <p:nvPr/>
        </p:nvSpPr>
        <p:spPr bwMode="auto">
          <a:xfrm>
            <a:off x="6510339" y="3735388"/>
            <a:ext cx="265588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591" name="Line 106"/>
          <p:cNvSpPr>
            <a:spLocks noChangeShapeType="1"/>
          </p:cNvSpPr>
          <p:nvPr/>
        </p:nvSpPr>
        <p:spPr bwMode="auto">
          <a:xfrm>
            <a:off x="6510339" y="3733800"/>
            <a:ext cx="26558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592" name="Line 109"/>
          <p:cNvSpPr>
            <a:spLocks noChangeShapeType="1"/>
          </p:cNvSpPr>
          <p:nvPr/>
        </p:nvSpPr>
        <p:spPr bwMode="auto">
          <a:xfrm>
            <a:off x="6510339" y="2362200"/>
            <a:ext cx="26558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593" name="Line 110"/>
          <p:cNvSpPr>
            <a:spLocks noChangeShapeType="1"/>
          </p:cNvSpPr>
          <p:nvPr/>
        </p:nvSpPr>
        <p:spPr bwMode="auto">
          <a:xfrm>
            <a:off x="5622926" y="3581400"/>
            <a:ext cx="88741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sz="1800"/>
          </a:p>
        </p:txBody>
      </p:sp>
      <p:pic>
        <p:nvPicPr>
          <p:cNvPr id="65594" name="Picture 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59" y="4737100"/>
            <a:ext cx="1550988" cy="161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95" name="Picture 63" descr="C:\Users\rostik\Desktop\Picture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1727" y="3959227"/>
            <a:ext cx="34925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Technion EE 044252 Spring 2018 Lecture 11</a:t>
            </a:r>
          </a:p>
        </p:txBody>
      </p:sp>
    </p:spTree>
    <p:extLst>
      <p:ext uri="{BB962C8B-B14F-4D97-AF65-F5344CB8AC3E}">
        <p14:creationId xmlns:p14="http://schemas.microsoft.com/office/powerpoint/2010/main" val="913272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FE71DDAC-923A-4FC6-A3FE-839499E9D4F7}" type="slidenum">
              <a:rPr lang="he-IL" altLang="en-US" sz="1000">
                <a:cs typeface="Times New Roman" panose="02020603050405020304" pitchFamily="18" charset="0"/>
              </a:rPr>
              <a:pPr rtl="0">
                <a:spcBef>
                  <a:spcPct val="0"/>
                </a:spcBef>
                <a:spcAft>
                  <a:spcPct val="0"/>
                </a:spcAft>
                <a:buFontTx/>
                <a:buNone/>
              </a:pPr>
              <a:t>53</a:t>
            </a:fld>
            <a:endParaRPr lang="en-US" altLang="en-US" sz="1000">
              <a:cs typeface="Times New Roman" panose="02020603050405020304" pitchFamily="18" charset="0"/>
            </a:endParaRPr>
          </a:p>
        </p:txBody>
      </p:sp>
      <p:sp>
        <p:nvSpPr>
          <p:cNvPr id="69636" name="Rectangle 2"/>
          <p:cNvSpPr>
            <a:spLocks noGrp="1" noChangeArrowheads="1"/>
          </p:cNvSpPr>
          <p:nvPr>
            <p:ph type="title"/>
          </p:nvPr>
        </p:nvSpPr>
        <p:spPr>
          <a:xfrm>
            <a:off x="838200" y="365125"/>
            <a:ext cx="10515600" cy="575779"/>
          </a:xfrm>
        </p:spPr>
        <p:txBody>
          <a:bodyPr>
            <a:normAutofit fontScale="90000"/>
          </a:bodyPr>
          <a:lstStyle/>
          <a:p>
            <a:pPr algn="ctr" eaLnBrk="1" hangingPunct="1"/>
            <a:r>
              <a:rPr lang="he-IL" altLang="en-US" dirty="0"/>
              <a:t>בקר "מיקרו-קוד"</a:t>
            </a:r>
            <a:endParaRPr lang="en-US" altLang="en-US" dirty="0"/>
          </a:p>
        </p:txBody>
      </p:sp>
      <p:sp>
        <p:nvSpPr>
          <p:cNvPr id="286" name="Rectangle 285"/>
          <p:cNvSpPr>
            <a:spLocks noChangeArrowheads="1"/>
          </p:cNvSpPr>
          <p:nvPr/>
        </p:nvSpPr>
        <p:spPr bwMode="auto">
          <a:xfrm>
            <a:off x="8237538" y="4652964"/>
            <a:ext cx="24304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a:spcBef>
                <a:spcPct val="0"/>
              </a:spcBef>
              <a:spcAft>
                <a:spcPct val="0"/>
              </a:spcAft>
              <a:buFontTx/>
              <a:buNone/>
            </a:pPr>
            <a:r>
              <a:rPr lang="en-US" altLang="en-US" sz="2000">
                <a:cs typeface="Times New Roman" panose="02020603050405020304" pitchFamily="18" charset="0"/>
              </a:rPr>
              <a:t>Can we change the contents of the Microcode memory?</a:t>
            </a:r>
          </a:p>
        </p:txBody>
      </p:sp>
      <p:sp>
        <p:nvSpPr>
          <p:cNvPr id="2" name="Footer Placeholder 1"/>
          <p:cNvSpPr>
            <a:spLocks noGrp="1"/>
          </p:cNvSpPr>
          <p:nvPr>
            <p:ph type="ftr" sz="quarter" idx="11"/>
          </p:nvPr>
        </p:nvSpPr>
        <p:spPr/>
        <p:txBody>
          <a:bodyPr/>
          <a:lstStyle/>
          <a:p>
            <a:r>
              <a:rPr lang="en-US"/>
              <a:t>Technion EE 044252 Spring 2018 Lecture 11</a:t>
            </a:r>
            <a:endParaRPr lang="en-US" dirty="0"/>
          </a:p>
        </p:txBody>
      </p:sp>
      <p:graphicFrame>
        <p:nvGraphicFramePr>
          <p:cNvPr id="3" name="Object 2">
            <a:extLst>
              <a:ext uri="{FF2B5EF4-FFF2-40B4-BE49-F238E27FC236}">
                <a16:creationId xmlns:a16="http://schemas.microsoft.com/office/drawing/2014/main" id="{2B57E24E-FACE-4789-9BDC-89E7355D8681}"/>
              </a:ext>
            </a:extLst>
          </p:cNvPr>
          <p:cNvGraphicFramePr>
            <a:graphicFrameLocks noChangeAspect="1"/>
          </p:cNvGraphicFramePr>
          <p:nvPr>
            <p:extLst/>
          </p:nvPr>
        </p:nvGraphicFramePr>
        <p:xfrm>
          <a:off x="2635251" y="1121833"/>
          <a:ext cx="7126816" cy="5242984"/>
        </p:xfrm>
        <a:graphic>
          <a:graphicData uri="http://schemas.openxmlformats.org/presentationml/2006/ole">
            <mc:AlternateContent xmlns:mc="http://schemas.openxmlformats.org/markup-compatibility/2006">
              <mc:Choice xmlns:v="urn:schemas-microsoft-com:vml" Requires="v">
                <p:oleObj spid="_x0000_s166933" name="Visio" r:id="rId4" imgW="6533137" imgH="4804992" progId="Visio.Drawing.11">
                  <p:embed/>
                </p:oleObj>
              </mc:Choice>
              <mc:Fallback>
                <p:oleObj name="Visio" r:id="rId4" imgW="6533137" imgH="4804992" progId="Visio.Drawing.11">
                  <p:embed/>
                  <p:pic>
                    <p:nvPicPr>
                      <p:cNvPr id="3" name="Object 2">
                        <a:extLst>
                          <a:ext uri="{FF2B5EF4-FFF2-40B4-BE49-F238E27FC236}">
                            <a16:creationId xmlns:a16="http://schemas.microsoft.com/office/drawing/2014/main" id="{2B57E24E-FACE-4789-9BDC-89E7355D8681}"/>
                          </a:ext>
                        </a:extLst>
                      </p:cNvPr>
                      <p:cNvPicPr/>
                      <p:nvPr/>
                    </p:nvPicPr>
                    <p:blipFill>
                      <a:blip r:embed="rId5"/>
                      <a:stretch>
                        <a:fillRect/>
                      </a:stretch>
                    </p:blipFill>
                    <p:spPr>
                      <a:xfrm>
                        <a:off x="2635251" y="1121833"/>
                        <a:ext cx="7126816" cy="5242984"/>
                      </a:xfrm>
                      <a:prstGeom prst="rect">
                        <a:avLst/>
                      </a:prstGeom>
                    </p:spPr>
                  </p:pic>
                </p:oleObj>
              </mc:Fallback>
            </mc:AlternateContent>
          </a:graphicData>
        </a:graphic>
      </p:graphicFrame>
    </p:spTree>
    <p:extLst>
      <p:ext uri="{BB962C8B-B14F-4D97-AF65-F5344CB8AC3E}">
        <p14:creationId xmlns:p14="http://schemas.microsoft.com/office/powerpoint/2010/main" val="2781767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C37E2E7C-1080-4312-9888-28C6D1BF9F35}" type="slidenum">
              <a:rPr lang="he-IL" altLang="en-US" sz="1000">
                <a:cs typeface="Times New Roman" panose="02020603050405020304" pitchFamily="18" charset="0"/>
              </a:rPr>
              <a:pPr rtl="0">
                <a:spcBef>
                  <a:spcPct val="0"/>
                </a:spcBef>
                <a:spcAft>
                  <a:spcPct val="0"/>
                </a:spcAft>
                <a:buFontTx/>
                <a:buNone/>
              </a:pPr>
              <a:t>54</a:t>
            </a:fld>
            <a:endParaRPr lang="en-US" altLang="en-US" sz="1000">
              <a:cs typeface="Times New Roman" panose="02020603050405020304" pitchFamily="18" charset="0"/>
            </a:endParaRPr>
          </a:p>
        </p:txBody>
      </p:sp>
      <p:sp>
        <p:nvSpPr>
          <p:cNvPr id="71684" name="Rectangle 2"/>
          <p:cNvSpPr>
            <a:spLocks noGrp="1" noChangeArrowheads="1"/>
          </p:cNvSpPr>
          <p:nvPr>
            <p:ph type="title"/>
          </p:nvPr>
        </p:nvSpPr>
        <p:spPr>
          <a:xfrm>
            <a:off x="838200" y="365126"/>
            <a:ext cx="10515600" cy="649530"/>
          </a:xfrm>
        </p:spPr>
        <p:txBody>
          <a:bodyPr>
            <a:normAutofit fontScale="90000"/>
          </a:bodyPr>
          <a:lstStyle/>
          <a:p>
            <a:pPr algn="ctr" eaLnBrk="1" hangingPunct="1"/>
            <a:r>
              <a:rPr lang="he-IL" altLang="en-US" dirty="0"/>
              <a:t>מיקרו-קוד</a:t>
            </a:r>
            <a:endParaRPr lang="en-US" altLang="en-US" dirty="0"/>
          </a:p>
        </p:txBody>
      </p:sp>
      <p:sp>
        <p:nvSpPr>
          <p:cNvPr id="38917" name="Rectangle 3"/>
          <p:cNvSpPr>
            <a:spLocks noGrp="1" noChangeArrowheads="1"/>
          </p:cNvSpPr>
          <p:nvPr>
            <p:ph type="body" idx="1"/>
          </p:nvPr>
        </p:nvSpPr>
        <p:spPr>
          <a:xfrm>
            <a:off x="296986" y="1300405"/>
            <a:ext cx="11504245" cy="4770195"/>
          </a:xfrm>
        </p:spPr>
        <p:txBody>
          <a:bodyPr>
            <a:noAutofit/>
          </a:bodyPr>
          <a:lstStyle/>
          <a:p>
            <a:pPr algn="r" rtl="1" eaLnBrk="1" hangingPunct="1">
              <a:lnSpc>
                <a:spcPct val="80000"/>
              </a:lnSpc>
            </a:pPr>
            <a:r>
              <a:rPr lang="he-IL" altLang="en-US" sz="3200" dirty="0"/>
              <a:t>מונה מיקרו-</a:t>
            </a:r>
            <a:r>
              <a:rPr lang="he-IL" altLang="en-US" sz="3200" dirty="0" err="1"/>
              <a:t>תוכנית</a:t>
            </a:r>
            <a:r>
              <a:rPr lang="he-IL" altLang="en-US" sz="3200" dirty="0"/>
              <a:t> (</a:t>
            </a:r>
            <a:r>
              <a:rPr lang="en-US" altLang="en-US" sz="3200" dirty="0" err="1">
                <a:latin typeface="Symbol" panose="05050102010706020507" pitchFamily="18" charset="2"/>
              </a:rPr>
              <a:t>m</a:t>
            </a:r>
            <a:r>
              <a:rPr lang="en-US" altLang="en-US" sz="3200" dirty="0" err="1"/>
              <a:t>PC</a:t>
            </a:r>
            <a:r>
              <a:rPr lang="he-IL" altLang="en-US" sz="3200" dirty="0"/>
              <a:t>), דומה למונה התוכנית (</a:t>
            </a:r>
            <a:r>
              <a:rPr lang="en-US" altLang="en-US" sz="3200" dirty="0"/>
              <a:t>PC</a:t>
            </a:r>
            <a:r>
              <a:rPr lang="he-IL" altLang="en-US" sz="3200" dirty="0"/>
              <a:t>)</a:t>
            </a:r>
            <a:endParaRPr lang="en-US" altLang="en-US" sz="3200" dirty="0"/>
          </a:p>
          <a:p>
            <a:pPr algn="r" rtl="1" eaLnBrk="1" hangingPunct="1">
              <a:lnSpc>
                <a:spcPct val="80000"/>
              </a:lnSpc>
            </a:pPr>
            <a:r>
              <a:rPr lang="he-IL" altLang="en-US" sz="3200" dirty="0"/>
              <a:t>מספר מיקרו-פקודות מבוצעות על מנת לממש פקודת מכונה אחת</a:t>
            </a:r>
          </a:p>
          <a:p>
            <a:pPr lvl="1" algn="r" rtl="1" eaLnBrk="1" hangingPunct="1">
              <a:lnSpc>
                <a:spcPct val="80000"/>
              </a:lnSpc>
            </a:pPr>
            <a:r>
              <a:rPr lang="he-IL" altLang="en-US" dirty="0"/>
              <a:t>שם אחר: מיקרו-תכנית, או מיקרו-</a:t>
            </a:r>
            <a:r>
              <a:rPr lang="he-IL" altLang="en-US" dirty="0" err="1"/>
              <a:t>סברוטינה</a:t>
            </a:r>
            <a:endParaRPr lang="en-US" altLang="en-US" dirty="0"/>
          </a:p>
          <a:p>
            <a:pPr algn="r" rtl="1" eaLnBrk="1" hangingPunct="1">
              <a:lnSpc>
                <a:spcPct val="80000"/>
              </a:lnSpc>
            </a:pPr>
            <a:r>
              <a:rPr lang="he-IL" altLang="en-US" sz="3200" dirty="0"/>
              <a:t>קל יותר לממש פקודות מסובכות ע"י קטעי מיקרו-</a:t>
            </a:r>
            <a:r>
              <a:rPr lang="he-IL" altLang="en-US" sz="3200" dirty="0" err="1"/>
              <a:t>תוכנית</a:t>
            </a:r>
            <a:r>
              <a:rPr lang="he-IL" altLang="en-US" sz="3200" dirty="0"/>
              <a:t> מאשר ע"י דיאגרמת המצבים</a:t>
            </a:r>
          </a:p>
          <a:p>
            <a:pPr lvl="1" algn="r" rtl="1" eaLnBrk="1" hangingPunct="1">
              <a:lnSpc>
                <a:spcPct val="80000"/>
              </a:lnSpc>
            </a:pPr>
            <a:r>
              <a:rPr lang="he-IL" altLang="en-US" dirty="0"/>
              <a:t>דיאגרמות מצבים נעשות קשות לקריאה (ולכן מועדות לשגיאות)</a:t>
            </a:r>
          </a:p>
          <a:p>
            <a:pPr lvl="1" algn="r" rtl="1" eaLnBrk="1" hangingPunct="1">
              <a:lnSpc>
                <a:spcPct val="80000"/>
              </a:lnSpc>
            </a:pPr>
            <a:r>
              <a:rPr lang="he-IL" altLang="en-US" dirty="0"/>
              <a:t>כותבים מיקרו-קוד סימבולי ומשתמשים במיקרו-אסמבלר. אין צורך לנהל סיביות משעממות</a:t>
            </a:r>
          </a:p>
          <a:p>
            <a:pPr algn="r" rtl="1" eaLnBrk="1" hangingPunct="1">
              <a:lnSpc>
                <a:spcPct val="80000"/>
              </a:lnSpc>
            </a:pPr>
            <a:r>
              <a:rPr lang="he-IL" altLang="en-US" sz="3200" dirty="0"/>
              <a:t>מרבית המחשבים ממומשים בצורה זו</a:t>
            </a:r>
          </a:p>
          <a:p>
            <a:pPr lvl="1" algn="r" rtl="1" eaLnBrk="1" hangingPunct="1">
              <a:lnSpc>
                <a:spcPct val="80000"/>
              </a:lnSpc>
            </a:pPr>
            <a:r>
              <a:rPr lang="he-IL" altLang="en-US" dirty="0"/>
              <a:t>לפעמים המיקרו-קוד מאוכסן ב-</a:t>
            </a:r>
            <a:r>
              <a:rPr lang="en-US" altLang="en-US" dirty="0"/>
              <a:t>ROM</a:t>
            </a:r>
            <a:r>
              <a:rPr lang="he-IL" altLang="en-US" dirty="0"/>
              <a:t> </a:t>
            </a:r>
          </a:p>
          <a:p>
            <a:pPr lvl="1" algn="r" rtl="1" eaLnBrk="1" hangingPunct="1">
              <a:lnSpc>
                <a:spcPct val="80000"/>
              </a:lnSpc>
            </a:pPr>
            <a:r>
              <a:rPr lang="he-IL" altLang="en-US" dirty="0"/>
              <a:t>לפעמים המיקרו-קוד מאוכסן ב-</a:t>
            </a:r>
            <a:r>
              <a:rPr lang="en-US" altLang="en-US" dirty="0"/>
              <a:t>RAM</a:t>
            </a:r>
            <a:r>
              <a:rPr lang="he-IL" altLang="en-US" dirty="0"/>
              <a:t> ואז ניתן גם לשנותו / לשדרגו</a:t>
            </a:r>
            <a:endParaRPr lang="en-US" altLang="en-US" dirty="0"/>
          </a:p>
          <a:p>
            <a:pPr lvl="2" algn="r" rtl="1" eaLnBrk="1" hangingPunct="1">
              <a:lnSpc>
                <a:spcPct val="80000"/>
              </a:lnSpc>
            </a:pPr>
            <a:r>
              <a:rPr lang="he-IL" altLang="en-US" sz="2133" dirty="0"/>
              <a:t>למה בכלל חשוב לשדרג מיקרו-קוד?</a:t>
            </a:r>
          </a:p>
        </p:txBody>
      </p:sp>
      <p:sp>
        <p:nvSpPr>
          <p:cNvPr id="2" name="Footer Placeholder 1"/>
          <p:cNvSpPr>
            <a:spLocks noGrp="1"/>
          </p:cNvSpPr>
          <p:nvPr>
            <p:ph type="ftr" sz="quarter" idx="11"/>
          </p:nvPr>
        </p:nvSpPr>
        <p:spPr/>
        <p:txBody>
          <a:bodyPr/>
          <a:lstStyle/>
          <a:p>
            <a:r>
              <a:rPr lang="en-US"/>
              <a:t>Technion EE 044252 Spring 2018 Lecture 11</a:t>
            </a:r>
            <a:endParaRPr lang="en-US" dirty="0"/>
          </a:p>
        </p:txBody>
      </p:sp>
    </p:spTree>
    <p:extLst>
      <p:ext uri="{BB962C8B-B14F-4D97-AF65-F5344CB8AC3E}">
        <p14:creationId xmlns:p14="http://schemas.microsoft.com/office/powerpoint/2010/main" val="3557619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8917">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8917">
                                            <p:txEl>
                                              <p:pRg st="1" end="1"/>
                                            </p:txEl>
                                          </p:spTgt>
                                        </p:tgtEl>
                                        <p:attrNameLst>
                                          <p:attrName>ppt_c</p:attrName>
                                        </p:attrNameLst>
                                      </p:cBhvr>
                                      <p:to>
                                        <a:schemeClr val="bg2"/>
                                      </p:to>
                                    </p:animClr>
                                  </p:subTnLst>
                                </p:cTn>
                              </p:par>
                              <p:par>
                                <p:cTn id="11" presetID="1" presetClass="entr" presetSubtype="0" fill="hold"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8917">
                                            <p:txEl>
                                              <p:pRg st="2" end="2"/>
                                            </p:txEl>
                                          </p:spTgt>
                                        </p:tgtEl>
                                        <p:attrNameLst>
                                          <p:attrName>ppt_c</p:attrName>
                                        </p:attrNameLst>
                                      </p:cBhvr>
                                      <p:to>
                                        <a:schemeClr val="bg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89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8917">
                                            <p:txEl>
                                              <p:pRg st="3" end="3"/>
                                            </p:txEl>
                                          </p:spTgt>
                                        </p:tgtEl>
                                        <p:attrNameLst>
                                          <p:attrName>ppt_c</p:attrName>
                                        </p:attrNameLst>
                                      </p:cBhvr>
                                      <p:to>
                                        <a:schemeClr val="bg2"/>
                                      </p:to>
                                    </p:animClr>
                                  </p:subTnLst>
                                </p:cTn>
                              </p:par>
                              <p:par>
                                <p:cTn id="17" presetID="1" presetClass="entr" presetSubtype="0" fill="hold" nodeType="with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8917">
                                            <p:txEl>
                                              <p:pRg st="4" end="4"/>
                                            </p:txEl>
                                          </p:spTgt>
                                        </p:tgtEl>
                                        <p:attrNameLst>
                                          <p:attrName>ppt_c</p:attrName>
                                        </p:attrNameLst>
                                      </p:cBhvr>
                                      <p:to>
                                        <a:schemeClr val="bg2"/>
                                      </p:to>
                                    </p:animClr>
                                  </p:subTnLst>
                                </p:cTn>
                              </p:par>
                              <p:par>
                                <p:cTn id="19" presetID="1" presetClass="entr" presetSubtype="0" fill="hold" nodeType="withEffect">
                                  <p:stCondLst>
                                    <p:cond delay="0"/>
                                  </p:stCondLst>
                                  <p:childTnLst>
                                    <p:set>
                                      <p:cBhvr>
                                        <p:cTn id="20" dur="1" fill="hold">
                                          <p:stCondLst>
                                            <p:cond delay="0"/>
                                          </p:stCondLst>
                                        </p:cTn>
                                        <p:tgtEl>
                                          <p:spTgt spid="3891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8917">
                                            <p:txEl>
                                              <p:pRg st="5" end="5"/>
                                            </p:txEl>
                                          </p:spTgt>
                                        </p:tgtEl>
                                        <p:attrNameLst>
                                          <p:attrName>ppt_c</p:attrName>
                                        </p:attrNameLst>
                                      </p:cBhvr>
                                      <p:to>
                                        <a:schemeClr val="bg2"/>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891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9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32" indent="-285744"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2971" indent="-228594"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160" indent="-228594"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349" indent="-228594"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537"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726"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8914"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103" indent="-228594"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1C91BAE3-616C-4531-8ADA-D2C524617F5E}" type="slidenum">
              <a:rPr lang="he-IL" altLang="en-US" sz="1000">
                <a:cs typeface="Times New Roman" panose="02020603050405020304" pitchFamily="18" charset="0"/>
              </a:rPr>
              <a:pPr rtl="0">
                <a:spcBef>
                  <a:spcPct val="0"/>
                </a:spcBef>
                <a:spcAft>
                  <a:spcPct val="0"/>
                </a:spcAft>
                <a:buFontTx/>
                <a:buNone/>
              </a:pPr>
              <a:t>55</a:t>
            </a:fld>
            <a:endParaRPr lang="en-US" altLang="en-US" sz="1000">
              <a:cs typeface="Times New Roman" panose="02020603050405020304" pitchFamily="18" charset="0"/>
            </a:endParaRPr>
          </a:p>
        </p:txBody>
      </p:sp>
      <p:sp>
        <p:nvSpPr>
          <p:cNvPr id="73732" name="Rectangle 2"/>
          <p:cNvSpPr>
            <a:spLocks noChangeArrowheads="1"/>
          </p:cNvSpPr>
          <p:nvPr/>
        </p:nvSpPr>
        <p:spPr bwMode="auto">
          <a:xfrm>
            <a:off x="1749426" y="312739"/>
            <a:ext cx="2855913"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2000">
              <a:cs typeface="Times New Roman" panose="02020603050405020304" pitchFamily="18" charset="0"/>
            </a:endParaRPr>
          </a:p>
        </p:txBody>
      </p:sp>
      <p:sp>
        <p:nvSpPr>
          <p:cNvPr id="73733" name="Rectangle 4"/>
          <p:cNvSpPr>
            <a:spLocks noGrp="1" noChangeArrowheads="1"/>
          </p:cNvSpPr>
          <p:nvPr>
            <p:ph type="title"/>
          </p:nvPr>
        </p:nvSpPr>
        <p:spPr>
          <a:xfrm>
            <a:off x="838200" y="365126"/>
            <a:ext cx="10515600" cy="445354"/>
          </a:xfrm>
          <a:noFill/>
        </p:spPr>
        <p:txBody>
          <a:bodyPr vert="horz" lIns="90488" tIns="44451" rIns="90488" bIns="44451" rtlCol="0" anchor="ctr">
            <a:normAutofit fontScale="90000"/>
          </a:bodyPr>
          <a:lstStyle/>
          <a:p>
            <a:pPr algn="ctr" eaLnBrk="1" hangingPunct="1"/>
            <a:r>
              <a:rPr lang="he-IL" altLang="en-US" dirty="0"/>
              <a:t>הבקר בצורת מיקרו-תוכנית</a:t>
            </a:r>
            <a:endParaRPr lang="en-US" altLang="en-US" dirty="0"/>
          </a:p>
        </p:txBody>
      </p:sp>
      <p:grpSp>
        <p:nvGrpSpPr>
          <p:cNvPr id="4" name="Group 3">
            <a:extLst>
              <a:ext uri="{FF2B5EF4-FFF2-40B4-BE49-F238E27FC236}">
                <a16:creationId xmlns:a16="http://schemas.microsoft.com/office/drawing/2014/main" id="{6088DE79-B3F1-487E-848B-E66A33D80253}"/>
              </a:ext>
            </a:extLst>
          </p:cNvPr>
          <p:cNvGrpSpPr/>
          <p:nvPr/>
        </p:nvGrpSpPr>
        <p:grpSpPr>
          <a:xfrm>
            <a:off x="4589463" y="1066800"/>
            <a:ext cx="1871663" cy="1974296"/>
            <a:chOff x="3442097" y="800100"/>
            <a:chExt cx="1701403" cy="1771650"/>
          </a:xfrm>
        </p:grpSpPr>
        <p:sp>
          <p:nvSpPr>
            <p:cNvPr id="73734" name="AutoShape 8"/>
            <p:cNvSpPr>
              <a:spLocks noChangeAspect="1" noChangeArrowheads="1" noTextEdit="1"/>
            </p:cNvSpPr>
            <p:nvPr/>
          </p:nvSpPr>
          <p:spPr bwMode="auto">
            <a:xfrm>
              <a:off x="3493294" y="863203"/>
              <a:ext cx="1650206" cy="170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p>
          </p:txBody>
        </p:sp>
        <p:sp>
          <p:nvSpPr>
            <p:cNvPr id="73735" name="Freeform 9"/>
            <p:cNvSpPr>
              <a:spLocks/>
            </p:cNvSpPr>
            <p:nvPr/>
          </p:nvSpPr>
          <p:spPr bwMode="auto">
            <a:xfrm>
              <a:off x="4475560" y="1357313"/>
              <a:ext cx="273844" cy="273844"/>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36" name="Freeform 10"/>
            <p:cNvSpPr>
              <a:spLocks/>
            </p:cNvSpPr>
            <p:nvPr/>
          </p:nvSpPr>
          <p:spPr bwMode="auto">
            <a:xfrm>
              <a:off x="4158854" y="1358504"/>
              <a:ext cx="273844" cy="273844"/>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0"/>
                  </a:moveTo>
                  <a:lnTo>
                    <a:pt x="328" y="558"/>
                  </a:lnTo>
                  <a:lnTo>
                    <a:pt x="371" y="547"/>
                  </a:lnTo>
                  <a:lnTo>
                    <a:pt x="410" y="530"/>
                  </a:lnTo>
                  <a:lnTo>
                    <a:pt x="447" y="508"/>
                  </a:lnTo>
                  <a:lnTo>
                    <a:pt x="479" y="480"/>
                  </a:lnTo>
                  <a:lnTo>
                    <a:pt x="507" y="446"/>
                  </a:lnTo>
                  <a:lnTo>
                    <a:pt x="532" y="410"/>
                  </a:lnTo>
                  <a:lnTo>
                    <a:pt x="549" y="369"/>
                  </a:lnTo>
                  <a:lnTo>
                    <a:pt x="558" y="326"/>
                  </a:lnTo>
                  <a:lnTo>
                    <a:pt x="562" y="281"/>
                  </a:lnTo>
                  <a:lnTo>
                    <a:pt x="558" y="234"/>
                  </a:lnTo>
                  <a:lnTo>
                    <a:pt x="549" y="191"/>
                  </a:lnTo>
                  <a:lnTo>
                    <a:pt x="532" y="151"/>
                  </a:lnTo>
                  <a:lnTo>
                    <a:pt x="507" y="114"/>
                  </a:lnTo>
                  <a:lnTo>
                    <a:pt x="479" y="82"/>
                  </a:lnTo>
                  <a:lnTo>
                    <a:pt x="447" y="54"/>
                  </a:lnTo>
                  <a:lnTo>
                    <a:pt x="410" y="31"/>
                  </a:lnTo>
                  <a:lnTo>
                    <a:pt x="371" y="13"/>
                  </a:lnTo>
                  <a:lnTo>
                    <a:pt x="328" y="3"/>
                  </a:lnTo>
                  <a:lnTo>
                    <a:pt x="281" y="0"/>
                  </a:lnTo>
                  <a:lnTo>
                    <a:pt x="236" y="3"/>
                  </a:lnTo>
                  <a:lnTo>
                    <a:pt x="193" y="13"/>
                  </a:lnTo>
                  <a:lnTo>
                    <a:pt x="151" y="31"/>
                  </a:lnTo>
                  <a:lnTo>
                    <a:pt x="116" y="54"/>
                  </a:lnTo>
                  <a:lnTo>
                    <a:pt x="82" y="82"/>
                  </a:lnTo>
                  <a:lnTo>
                    <a:pt x="54" y="114"/>
                  </a:lnTo>
                  <a:lnTo>
                    <a:pt x="31" y="151"/>
                  </a:lnTo>
                  <a:lnTo>
                    <a:pt x="15" y="191"/>
                  </a:lnTo>
                  <a:lnTo>
                    <a:pt x="3" y="234"/>
                  </a:lnTo>
                  <a:lnTo>
                    <a:pt x="0" y="281"/>
                  </a:lnTo>
                  <a:lnTo>
                    <a:pt x="3" y="326"/>
                  </a:lnTo>
                  <a:lnTo>
                    <a:pt x="15" y="369"/>
                  </a:lnTo>
                  <a:lnTo>
                    <a:pt x="31" y="410"/>
                  </a:lnTo>
                  <a:lnTo>
                    <a:pt x="54" y="446"/>
                  </a:lnTo>
                  <a:lnTo>
                    <a:pt x="82" y="480"/>
                  </a:lnTo>
                  <a:lnTo>
                    <a:pt x="116" y="508"/>
                  </a:lnTo>
                  <a:lnTo>
                    <a:pt x="151" y="530"/>
                  </a:lnTo>
                  <a:lnTo>
                    <a:pt x="193" y="547"/>
                  </a:lnTo>
                  <a:lnTo>
                    <a:pt x="236" y="558"/>
                  </a:lnTo>
                  <a:lnTo>
                    <a:pt x="281" y="56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37" name="Freeform 11"/>
            <p:cNvSpPr>
              <a:spLocks/>
            </p:cNvSpPr>
            <p:nvPr/>
          </p:nvSpPr>
          <p:spPr bwMode="auto">
            <a:xfrm>
              <a:off x="4154091" y="1815704"/>
              <a:ext cx="275034" cy="275034"/>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3" y="83"/>
                  </a:lnTo>
                  <a:lnTo>
                    <a:pt x="54" y="116"/>
                  </a:lnTo>
                  <a:lnTo>
                    <a:pt x="32" y="154"/>
                  </a:lnTo>
                  <a:lnTo>
                    <a:pt x="15" y="193"/>
                  </a:lnTo>
                  <a:lnTo>
                    <a:pt x="4" y="236"/>
                  </a:lnTo>
                  <a:lnTo>
                    <a:pt x="0" y="281"/>
                  </a:lnTo>
                  <a:lnTo>
                    <a:pt x="4" y="328"/>
                  </a:lnTo>
                  <a:lnTo>
                    <a:pt x="15" y="371"/>
                  </a:lnTo>
                  <a:lnTo>
                    <a:pt x="32" y="411"/>
                  </a:lnTo>
                  <a:lnTo>
                    <a:pt x="54" y="448"/>
                  </a:lnTo>
                  <a:lnTo>
                    <a:pt x="83" y="482"/>
                  </a:lnTo>
                  <a:lnTo>
                    <a:pt x="114" y="510"/>
                  </a:lnTo>
                  <a:lnTo>
                    <a:pt x="152" y="533"/>
                  </a:lnTo>
                  <a:lnTo>
                    <a:pt x="193" y="550"/>
                  </a:lnTo>
                  <a:lnTo>
                    <a:pt x="236" y="559"/>
                  </a:lnTo>
                  <a:lnTo>
                    <a:pt x="281" y="56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38" name="Freeform 12"/>
            <p:cNvSpPr>
              <a:spLocks/>
            </p:cNvSpPr>
            <p:nvPr/>
          </p:nvSpPr>
          <p:spPr bwMode="auto">
            <a:xfrm>
              <a:off x="3833813" y="1815704"/>
              <a:ext cx="275035" cy="275034"/>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1" y="533"/>
                  </a:lnTo>
                  <a:lnTo>
                    <a:pt x="448" y="510"/>
                  </a:lnTo>
                  <a:lnTo>
                    <a:pt x="480" y="482"/>
                  </a:lnTo>
                  <a:lnTo>
                    <a:pt x="508" y="448"/>
                  </a:lnTo>
                  <a:lnTo>
                    <a:pt x="531" y="411"/>
                  </a:lnTo>
                  <a:lnTo>
                    <a:pt x="547" y="371"/>
                  </a:lnTo>
                  <a:lnTo>
                    <a:pt x="559" y="328"/>
                  </a:lnTo>
                  <a:lnTo>
                    <a:pt x="562" y="281"/>
                  </a:lnTo>
                  <a:lnTo>
                    <a:pt x="559" y="236"/>
                  </a:lnTo>
                  <a:lnTo>
                    <a:pt x="547" y="193"/>
                  </a:lnTo>
                  <a:lnTo>
                    <a:pt x="531" y="154"/>
                  </a:lnTo>
                  <a:lnTo>
                    <a:pt x="508" y="116"/>
                  </a:lnTo>
                  <a:lnTo>
                    <a:pt x="480" y="83"/>
                  </a:lnTo>
                  <a:lnTo>
                    <a:pt x="448" y="55"/>
                  </a:lnTo>
                  <a:lnTo>
                    <a:pt x="411" y="32"/>
                  </a:lnTo>
                  <a:lnTo>
                    <a:pt x="369" y="15"/>
                  </a:lnTo>
                  <a:lnTo>
                    <a:pt x="326" y="4"/>
                  </a:lnTo>
                  <a:lnTo>
                    <a:pt x="281" y="0"/>
                  </a:lnTo>
                  <a:lnTo>
                    <a:pt x="236" y="4"/>
                  </a:lnTo>
                  <a:lnTo>
                    <a:pt x="193" y="15"/>
                  </a:lnTo>
                  <a:lnTo>
                    <a:pt x="152" y="32"/>
                  </a:lnTo>
                  <a:lnTo>
                    <a:pt x="115" y="55"/>
                  </a:lnTo>
                  <a:lnTo>
                    <a:pt x="83" y="83"/>
                  </a:lnTo>
                  <a:lnTo>
                    <a:pt x="55" y="116"/>
                  </a:lnTo>
                  <a:lnTo>
                    <a:pt x="32" y="154"/>
                  </a:lnTo>
                  <a:lnTo>
                    <a:pt x="15" y="193"/>
                  </a:lnTo>
                  <a:lnTo>
                    <a:pt x="4" y="236"/>
                  </a:lnTo>
                  <a:lnTo>
                    <a:pt x="0" y="281"/>
                  </a:lnTo>
                  <a:lnTo>
                    <a:pt x="4" y="328"/>
                  </a:lnTo>
                  <a:lnTo>
                    <a:pt x="15" y="371"/>
                  </a:lnTo>
                  <a:lnTo>
                    <a:pt x="32" y="411"/>
                  </a:lnTo>
                  <a:lnTo>
                    <a:pt x="55" y="448"/>
                  </a:lnTo>
                  <a:lnTo>
                    <a:pt x="83" y="482"/>
                  </a:lnTo>
                  <a:lnTo>
                    <a:pt x="115" y="510"/>
                  </a:lnTo>
                  <a:lnTo>
                    <a:pt x="152" y="533"/>
                  </a:lnTo>
                  <a:lnTo>
                    <a:pt x="193" y="550"/>
                  </a:lnTo>
                  <a:lnTo>
                    <a:pt x="236" y="559"/>
                  </a:lnTo>
                  <a:lnTo>
                    <a:pt x="281" y="56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39" name="Freeform 13"/>
            <p:cNvSpPr>
              <a:spLocks/>
            </p:cNvSpPr>
            <p:nvPr/>
          </p:nvSpPr>
          <p:spPr bwMode="auto">
            <a:xfrm>
              <a:off x="3512344" y="1815704"/>
              <a:ext cx="276225" cy="275034"/>
            </a:xfrm>
            <a:custGeom>
              <a:avLst/>
              <a:gdLst>
                <a:gd name="T0" fmla="*/ 2147483646 w 563"/>
                <a:gd name="T1" fmla="*/ 2147483646 h 563"/>
                <a:gd name="T2" fmla="*/ 2147483646 w 563"/>
                <a:gd name="T3" fmla="*/ 2147483646 h 563"/>
                <a:gd name="T4" fmla="*/ 2147483646 w 563"/>
                <a:gd name="T5" fmla="*/ 2147483646 h 563"/>
                <a:gd name="T6" fmla="*/ 2147483646 w 563"/>
                <a:gd name="T7" fmla="*/ 2147483646 h 563"/>
                <a:gd name="T8" fmla="*/ 2147483646 w 563"/>
                <a:gd name="T9" fmla="*/ 2147483646 h 563"/>
                <a:gd name="T10" fmla="*/ 2147483646 w 563"/>
                <a:gd name="T11" fmla="*/ 2147483646 h 563"/>
                <a:gd name="T12" fmla="*/ 2147483646 w 563"/>
                <a:gd name="T13" fmla="*/ 2147483646 h 563"/>
                <a:gd name="T14" fmla="*/ 2147483646 w 563"/>
                <a:gd name="T15" fmla="*/ 2147483646 h 563"/>
                <a:gd name="T16" fmla="*/ 2147483646 w 563"/>
                <a:gd name="T17" fmla="*/ 2147483646 h 563"/>
                <a:gd name="T18" fmla="*/ 2147483646 w 563"/>
                <a:gd name="T19" fmla="*/ 2147483646 h 563"/>
                <a:gd name="T20" fmla="*/ 2147483646 w 563"/>
                <a:gd name="T21" fmla="*/ 2147483646 h 563"/>
                <a:gd name="T22" fmla="*/ 2147483646 w 563"/>
                <a:gd name="T23" fmla="*/ 2147483646 h 563"/>
                <a:gd name="T24" fmla="*/ 2147483646 w 563"/>
                <a:gd name="T25" fmla="*/ 2147483646 h 563"/>
                <a:gd name="T26" fmla="*/ 2147483646 w 563"/>
                <a:gd name="T27" fmla="*/ 2147483646 h 563"/>
                <a:gd name="T28" fmla="*/ 2147483646 w 563"/>
                <a:gd name="T29" fmla="*/ 2147483646 h 563"/>
                <a:gd name="T30" fmla="*/ 2147483646 w 563"/>
                <a:gd name="T31" fmla="*/ 2147483646 h 563"/>
                <a:gd name="T32" fmla="*/ 2147483646 w 563"/>
                <a:gd name="T33" fmla="*/ 2147483646 h 563"/>
                <a:gd name="T34" fmla="*/ 2147483646 w 563"/>
                <a:gd name="T35" fmla="*/ 2147483646 h 563"/>
                <a:gd name="T36" fmla="*/ 2147483646 w 563"/>
                <a:gd name="T37" fmla="*/ 2147483646 h 563"/>
                <a:gd name="T38" fmla="*/ 2147483646 w 563"/>
                <a:gd name="T39" fmla="*/ 2147483646 h 563"/>
                <a:gd name="T40" fmla="*/ 2147483646 w 563"/>
                <a:gd name="T41" fmla="*/ 0 h 563"/>
                <a:gd name="T42" fmla="*/ 2147483646 w 563"/>
                <a:gd name="T43" fmla="*/ 2147483646 h 563"/>
                <a:gd name="T44" fmla="*/ 2147483646 w 563"/>
                <a:gd name="T45" fmla="*/ 2147483646 h 563"/>
                <a:gd name="T46" fmla="*/ 2147483646 w 563"/>
                <a:gd name="T47" fmla="*/ 2147483646 h 563"/>
                <a:gd name="T48" fmla="*/ 2147483646 w 563"/>
                <a:gd name="T49" fmla="*/ 2147483646 h 563"/>
                <a:gd name="T50" fmla="*/ 2147483646 w 563"/>
                <a:gd name="T51" fmla="*/ 2147483646 h 563"/>
                <a:gd name="T52" fmla="*/ 2147483646 w 563"/>
                <a:gd name="T53" fmla="*/ 2147483646 h 563"/>
                <a:gd name="T54" fmla="*/ 2147483646 w 563"/>
                <a:gd name="T55" fmla="*/ 2147483646 h 563"/>
                <a:gd name="T56" fmla="*/ 2147483646 w 563"/>
                <a:gd name="T57" fmla="*/ 2147483646 h 563"/>
                <a:gd name="T58" fmla="*/ 2147483646 w 563"/>
                <a:gd name="T59" fmla="*/ 2147483646 h 563"/>
                <a:gd name="T60" fmla="*/ 0 w 563"/>
                <a:gd name="T61" fmla="*/ 2147483646 h 563"/>
                <a:gd name="T62" fmla="*/ 2147483646 w 563"/>
                <a:gd name="T63" fmla="*/ 2147483646 h 563"/>
                <a:gd name="T64" fmla="*/ 2147483646 w 563"/>
                <a:gd name="T65" fmla="*/ 2147483646 h 563"/>
                <a:gd name="T66" fmla="*/ 2147483646 w 563"/>
                <a:gd name="T67" fmla="*/ 2147483646 h 563"/>
                <a:gd name="T68" fmla="*/ 2147483646 w 563"/>
                <a:gd name="T69" fmla="*/ 2147483646 h 563"/>
                <a:gd name="T70" fmla="*/ 2147483646 w 563"/>
                <a:gd name="T71" fmla="*/ 2147483646 h 563"/>
                <a:gd name="T72" fmla="*/ 2147483646 w 563"/>
                <a:gd name="T73" fmla="*/ 2147483646 h 563"/>
                <a:gd name="T74" fmla="*/ 2147483646 w 563"/>
                <a:gd name="T75" fmla="*/ 2147483646 h 563"/>
                <a:gd name="T76" fmla="*/ 2147483646 w 563"/>
                <a:gd name="T77" fmla="*/ 2147483646 h 563"/>
                <a:gd name="T78" fmla="*/ 2147483646 w 563"/>
                <a:gd name="T79" fmla="*/ 2147483646 h 563"/>
                <a:gd name="T80" fmla="*/ 2147483646 w 563"/>
                <a:gd name="T81" fmla="*/ 2147483646 h 563"/>
                <a:gd name="T82" fmla="*/ 2147483646 w 563"/>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3"/>
                <a:gd name="T127" fmla="*/ 0 h 563"/>
                <a:gd name="T128" fmla="*/ 563 w 563"/>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3" h="563">
                  <a:moveTo>
                    <a:pt x="281" y="563"/>
                  </a:moveTo>
                  <a:lnTo>
                    <a:pt x="328" y="559"/>
                  </a:lnTo>
                  <a:lnTo>
                    <a:pt x="371" y="550"/>
                  </a:lnTo>
                  <a:lnTo>
                    <a:pt x="411" y="533"/>
                  </a:lnTo>
                  <a:lnTo>
                    <a:pt x="448" y="508"/>
                  </a:lnTo>
                  <a:lnTo>
                    <a:pt x="480" y="480"/>
                  </a:lnTo>
                  <a:lnTo>
                    <a:pt x="508" y="448"/>
                  </a:lnTo>
                  <a:lnTo>
                    <a:pt x="531" y="411"/>
                  </a:lnTo>
                  <a:lnTo>
                    <a:pt x="549" y="372"/>
                  </a:lnTo>
                  <a:lnTo>
                    <a:pt x="559" y="328"/>
                  </a:lnTo>
                  <a:lnTo>
                    <a:pt x="563" y="282"/>
                  </a:lnTo>
                  <a:lnTo>
                    <a:pt x="559" y="237"/>
                  </a:lnTo>
                  <a:lnTo>
                    <a:pt x="549" y="193"/>
                  </a:lnTo>
                  <a:lnTo>
                    <a:pt x="531" y="152"/>
                  </a:lnTo>
                  <a:lnTo>
                    <a:pt x="508" y="117"/>
                  </a:lnTo>
                  <a:lnTo>
                    <a:pt x="480" y="83"/>
                  </a:lnTo>
                  <a:lnTo>
                    <a:pt x="448" y="55"/>
                  </a:lnTo>
                  <a:lnTo>
                    <a:pt x="411" y="32"/>
                  </a:lnTo>
                  <a:lnTo>
                    <a:pt x="371" y="15"/>
                  </a:lnTo>
                  <a:lnTo>
                    <a:pt x="328" y="4"/>
                  </a:lnTo>
                  <a:lnTo>
                    <a:pt x="281" y="0"/>
                  </a:lnTo>
                  <a:lnTo>
                    <a:pt x="236" y="4"/>
                  </a:lnTo>
                  <a:lnTo>
                    <a:pt x="193" y="15"/>
                  </a:lnTo>
                  <a:lnTo>
                    <a:pt x="152" y="32"/>
                  </a:lnTo>
                  <a:lnTo>
                    <a:pt x="117" y="55"/>
                  </a:lnTo>
                  <a:lnTo>
                    <a:pt x="83" y="83"/>
                  </a:lnTo>
                  <a:lnTo>
                    <a:pt x="55" y="117"/>
                  </a:lnTo>
                  <a:lnTo>
                    <a:pt x="32" y="152"/>
                  </a:lnTo>
                  <a:lnTo>
                    <a:pt x="15" y="193"/>
                  </a:lnTo>
                  <a:lnTo>
                    <a:pt x="4" y="237"/>
                  </a:lnTo>
                  <a:lnTo>
                    <a:pt x="0" y="282"/>
                  </a:lnTo>
                  <a:lnTo>
                    <a:pt x="4" y="328"/>
                  </a:lnTo>
                  <a:lnTo>
                    <a:pt x="15" y="372"/>
                  </a:lnTo>
                  <a:lnTo>
                    <a:pt x="32" y="411"/>
                  </a:lnTo>
                  <a:lnTo>
                    <a:pt x="55" y="448"/>
                  </a:lnTo>
                  <a:lnTo>
                    <a:pt x="83" y="480"/>
                  </a:lnTo>
                  <a:lnTo>
                    <a:pt x="117" y="508"/>
                  </a:lnTo>
                  <a:lnTo>
                    <a:pt x="152" y="533"/>
                  </a:lnTo>
                  <a:lnTo>
                    <a:pt x="193" y="550"/>
                  </a:lnTo>
                  <a:lnTo>
                    <a:pt x="236" y="559"/>
                  </a:lnTo>
                  <a:lnTo>
                    <a:pt x="281" y="56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40" name="Freeform 14"/>
            <p:cNvSpPr>
              <a:spLocks/>
            </p:cNvSpPr>
            <p:nvPr/>
          </p:nvSpPr>
          <p:spPr bwMode="auto">
            <a:xfrm>
              <a:off x="3515916" y="1346597"/>
              <a:ext cx="275034" cy="275034"/>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8" y="559"/>
                  </a:lnTo>
                  <a:lnTo>
                    <a:pt x="371" y="550"/>
                  </a:lnTo>
                  <a:lnTo>
                    <a:pt x="410" y="533"/>
                  </a:lnTo>
                  <a:lnTo>
                    <a:pt x="448" y="508"/>
                  </a:lnTo>
                  <a:lnTo>
                    <a:pt x="480" y="480"/>
                  </a:lnTo>
                  <a:lnTo>
                    <a:pt x="508" y="448"/>
                  </a:lnTo>
                  <a:lnTo>
                    <a:pt x="532" y="411"/>
                  </a:lnTo>
                  <a:lnTo>
                    <a:pt x="549" y="371"/>
                  </a:lnTo>
                  <a:lnTo>
                    <a:pt x="558" y="328"/>
                  </a:lnTo>
                  <a:lnTo>
                    <a:pt x="562" y="281"/>
                  </a:lnTo>
                  <a:lnTo>
                    <a:pt x="558" y="236"/>
                  </a:lnTo>
                  <a:lnTo>
                    <a:pt x="549" y="193"/>
                  </a:lnTo>
                  <a:lnTo>
                    <a:pt x="532" y="152"/>
                  </a:lnTo>
                  <a:lnTo>
                    <a:pt x="508" y="116"/>
                  </a:lnTo>
                  <a:lnTo>
                    <a:pt x="480" y="83"/>
                  </a:lnTo>
                  <a:lnTo>
                    <a:pt x="448" y="55"/>
                  </a:lnTo>
                  <a:lnTo>
                    <a:pt x="410" y="32"/>
                  </a:lnTo>
                  <a:lnTo>
                    <a:pt x="371" y="15"/>
                  </a:lnTo>
                  <a:lnTo>
                    <a:pt x="328" y="4"/>
                  </a:lnTo>
                  <a:lnTo>
                    <a:pt x="281" y="0"/>
                  </a:lnTo>
                  <a:lnTo>
                    <a:pt x="236" y="4"/>
                  </a:lnTo>
                  <a:lnTo>
                    <a:pt x="193" y="15"/>
                  </a:lnTo>
                  <a:lnTo>
                    <a:pt x="152" y="32"/>
                  </a:lnTo>
                  <a:lnTo>
                    <a:pt x="116" y="55"/>
                  </a:lnTo>
                  <a:lnTo>
                    <a:pt x="82" y="83"/>
                  </a:lnTo>
                  <a:lnTo>
                    <a:pt x="54" y="116"/>
                  </a:lnTo>
                  <a:lnTo>
                    <a:pt x="32" y="152"/>
                  </a:lnTo>
                  <a:lnTo>
                    <a:pt x="15" y="193"/>
                  </a:lnTo>
                  <a:lnTo>
                    <a:pt x="4" y="236"/>
                  </a:lnTo>
                  <a:lnTo>
                    <a:pt x="0" y="281"/>
                  </a:lnTo>
                  <a:lnTo>
                    <a:pt x="4" y="328"/>
                  </a:lnTo>
                  <a:lnTo>
                    <a:pt x="15" y="371"/>
                  </a:lnTo>
                  <a:lnTo>
                    <a:pt x="32" y="411"/>
                  </a:lnTo>
                  <a:lnTo>
                    <a:pt x="54" y="448"/>
                  </a:lnTo>
                  <a:lnTo>
                    <a:pt x="82" y="480"/>
                  </a:lnTo>
                  <a:lnTo>
                    <a:pt x="116" y="508"/>
                  </a:lnTo>
                  <a:lnTo>
                    <a:pt x="152" y="533"/>
                  </a:lnTo>
                  <a:lnTo>
                    <a:pt x="193" y="550"/>
                  </a:lnTo>
                  <a:lnTo>
                    <a:pt x="236" y="559"/>
                  </a:lnTo>
                  <a:lnTo>
                    <a:pt x="281" y="563"/>
                  </a:lnTo>
                </a:path>
              </a:pathLst>
            </a:custGeom>
            <a:solidFill>
              <a:schemeClr val="hlink"/>
            </a:solidFill>
            <a:ln w="11113">
              <a:solidFill>
                <a:srgbClr val="000000"/>
              </a:solidFill>
              <a:prstDash val="solid"/>
              <a:round/>
              <a:headEnd/>
              <a:tailEnd/>
            </a:ln>
          </p:spPr>
          <p:txBody>
            <a:bodyPr/>
            <a:lstStyle/>
            <a:p>
              <a:endParaRPr lang="en-US" sz="1800"/>
            </a:p>
          </p:txBody>
        </p:sp>
        <p:sp>
          <p:nvSpPr>
            <p:cNvPr id="73741" name="Freeform 15"/>
            <p:cNvSpPr>
              <a:spLocks/>
            </p:cNvSpPr>
            <p:nvPr/>
          </p:nvSpPr>
          <p:spPr bwMode="auto">
            <a:xfrm>
              <a:off x="3496867" y="2196704"/>
              <a:ext cx="307181" cy="304800"/>
            </a:xfrm>
            <a:custGeom>
              <a:avLst/>
              <a:gdLst>
                <a:gd name="T0" fmla="*/ 2147483646 w 626"/>
                <a:gd name="T1" fmla="*/ 2147483646 h 625"/>
                <a:gd name="T2" fmla="*/ 2147483646 w 626"/>
                <a:gd name="T3" fmla="*/ 2147483646 h 625"/>
                <a:gd name="T4" fmla="*/ 2147483646 w 626"/>
                <a:gd name="T5" fmla="*/ 2147483646 h 625"/>
                <a:gd name="T6" fmla="*/ 2147483646 w 626"/>
                <a:gd name="T7" fmla="*/ 2147483646 h 625"/>
                <a:gd name="T8" fmla="*/ 2147483646 w 626"/>
                <a:gd name="T9" fmla="*/ 2147483646 h 625"/>
                <a:gd name="T10" fmla="*/ 2147483646 w 626"/>
                <a:gd name="T11" fmla="*/ 2147483646 h 625"/>
                <a:gd name="T12" fmla="*/ 2147483646 w 626"/>
                <a:gd name="T13" fmla="*/ 2147483646 h 625"/>
                <a:gd name="T14" fmla="*/ 2147483646 w 626"/>
                <a:gd name="T15" fmla="*/ 2147483646 h 625"/>
                <a:gd name="T16" fmla="*/ 2147483646 w 626"/>
                <a:gd name="T17" fmla="*/ 2147483646 h 625"/>
                <a:gd name="T18" fmla="*/ 2147483646 w 626"/>
                <a:gd name="T19" fmla="*/ 2147483646 h 625"/>
                <a:gd name="T20" fmla="*/ 2147483646 w 626"/>
                <a:gd name="T21" fmla="*/ 2147483646 h 625"/>
                <a:gd name="T22" fmla="*/ 2147483646 w 626"/>
                <a:gd name="T23" fmla="*/ 2147483646 h 625"/>
                <a:gd name="T24" fmla="*/ 2147483646 w 626"/>
                <a:gd name="T25" fmla="*/ 2147483646 h 625"/>
                <a:gd name="T26" fmla="*/ 2147483646 w 626"/>
                <a:gd name="T27" fmla="*/ 2147483646 h 625"/>
                <a:gd name="T28" fmla="*/ 2147483646 w 626"/>
                <a:gd name="T29" fmla="*/ 2147483646 h 625"/>
                <a:gd name="T30" fmla="*/ 2147483646 w 626"/>
                <a:gd name="T31" fmla="*/ 2147483646 h 625"/>
                <a:gd name="T32" fmla="*/ 2147483646 w 626"/>
                <a:gd name="T33" fmla="*/ 2147483646 h 625"/>
                <a:gd name="T34" fmla="*/ 2147483646 w 626"/>
                <a:gd name="T35" fmla="*/ 2147483646 h 625"/>
                <a:gd name="T36" fmla="*/ 2147483646 w 626"/>
                <a:gd name="T37" fmla="*/ 2147483646 h 625"/>
                <a:gd name="T38" fmla="*/ 2147483646 w 626"/>
                <a:gd name="T39" fmla="*/ 2147483646 h 625"/>
                <a:gd name="T40" fmla="*/ 2147483646 w 626"/>
                <a:gd name="T41" fmla="*/ 0 h 625"/>
                <a:gd name="T42" fmla="*/ 2147483646 w 626"/>
                <a:gd name="T43" fmla="*/ 2147483646 h 625"/>
                <a:gd name="T44" fmla="*/ 2147483646 w 626"/>
                <a:gd name="T45" fmla="*/ 2147483646 h 625"/>
                <a:gd name="T46" fmla="*/ 2147483646 w 626"/>
                <a:gd name="T47" fmla="*/ 2147483646 h 625"/>
                <a:gd name="T48" fmla="*/ 2147483646 w 626"/>
                <a:gd name="T49" fmla="*/ 2147483646 h 625"/>
                <a:gd name="T50" fmla="*/ 2147483646 w 626"/>
                <a:gd name="T51" fmla="*/ 2147483646 h 625"/>
                <a:gd name="T52" fmla="*/ 2147483646 w 626"/>
                <a:gd name="T53" fmla="*/ 2147483646 h 625"/>
                <a:gd name="T54" fmla="*/ 2147483646 w 626"/>
                <a:gd name="T55" fmla="*/ 2147483646 h 625"/>
                <a:gd name="T56" fmla="*/ 2147483646 w 626"/>
                <a:gd name="T57" fmla="*/ 2147483646 h 625"/>
                <a:gd name="T58" fmla="*/ 2147483646 w 626"/>
                <a:gd name="T59" fmla="*/ 2147483646 h 625"/>
                <a:gd name="T60" fmla="*/ 0 w 626"/>
                <a:gd name="T61" fmla="*/ 2147483646 h 625"/>
                <a:gd name="T62" fmla="*/ 2147483646 w 626"/>
                <a:gd name="T63" fmla="*/ 2147483646 h 625"/>
                <a:gd name="T64" fmla="*/ 2147483646 w 626"/>
                <a:gd name="T65" fmla="*/ 2147483646 h 625"/>
                <a:gd name="T66" fmla="*/ 2147483646 w 626"/>
                <a:gd name="T67" fmla="*/ 2147483646 h 625"/>
                <a:gd name="T68" fmla="*/ 2147483646 w 626"/>
                <a:gd name="T69" fmla="*/ 2147483646 h 625"/>
                <a:gd name="T70" fmla="*/ 2147483646 w 626"/>
                <a:gd name="T71" fmla="*/ 2147483646 h 625"/>
                <a:gd name="T72" fmla="*/ 2147483646 w 626"/>
                <a:gd name="T73" fmla="*/ 2147483646 h 625"/>
                <a:gd name="T74" fmla="*/ 2147483646 w 626"/>
                <a:gd name="T75" fmla="*/ 2147483646 h 625"/>
                <a:gd name="T76" fmla="*/ 2147483646 w 626"/>
                <a:gd name="T77" fmla="*/ 2147483646 h 625"/>
                <a:gd name="T78" fmla="*/ 2147483646 w 626"/>
                <a:gd name="T79" fmla="*/ 2147483646 h 625"/>
                <a:gd name="T80" fmla="*/ 2147483646 w 626"/>
                <a:gd name="T81" fmla="*/ 2147483646 h 625"/>
                <a:gd name="T82" fmla="*/ 2147483646 w 626"/>
                <a:gd name="T83" fmla="*/ 2147483646 h 6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26"/>
                <a:gd name="T127" fmla="*/ 0 h 625"/>
                <a:gd name="T128" fmla="*/ 626 w 626"/>
                <a:gd name="T129" fmla="*/ 625 h 62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26" h="625">
                  <a:moveTo>
                    <a:pt x="313" y="625"/>
                  </a:moveTo>
                  <a:lnTo>
                    <a:pt x="364" y="621"/>
                  </a:lnTo>
                  <a:lnTo>
                    <a:pt x="413" y="610"/>
                  </a:lnTo>
                  <a:lnTo>
                    <a:pt x="458" y="591"/>
                  </a:lnTo>
                  <a:lnTo>
                    <a:pt x="497" y="565"/>
                  </a:lnTo>
                  <a:lnTo>
                    <a:pt x="535" y="535"/>
                  </a:lnTo>
                  <a:lnTo>
                    <a:pt x="565" y="497"/>
                  </a:lnTo>
                  <a:lnTo>
                    <a:pt x="591" y="456"/>
                  </a:lnTo>
                  <a:lnTo>
                    <a:pt x="610" y="411"/>
                  </a:lnTo>
                  <a:lnTo>
                    <a:pt x="621" y="364"/>
                  </a:lnTo>
                  <a:lnTo>
                    <a:pt x="626" y="313"/>
                  </a:lnTo>
                  <a:lnTo>
                    <a:pt x="621" y="263"/>
                  </a:lnTo>
                  <a:lnTo>
                    <a:pt x="610" y="214"/>
                  </a:lnTo>
                  <a:lnTo>
                    <a:pt x="591" y="169"/>
                  </a:lnTo>
                  <a:lnTo>
                    <a:pt x="565" y="128"/>
                  </a:lnTo>
                  <a:lnTo>
                    <a:pt x="535" y="92"/>
                  </a:lnTo>
                  <a:lnTo>
                    <a:pt x="497" y="60"/>
                  </a:lnTo>
                  <a:lnTo>
                    <a:pt x="458" y="36"/>
                  </a:lnTo>
                  <a:lnTo>
                    <a:pt x="413" y="17"/>
                  </a:lnTo>
                  <a:lnTo>
                    <a:pt x="364" y="4"/>
                  </a:lnTo>
                  <a:lnTo>
                    <a:pt x="313" y="0"/>
                  </a:lnTo>
                  <a:lnTo>
                    <a:pt x="263" y="4"/>
                  </a:lnTo>
                  <a:lnTo>
                    <a:pt x="214" y="17"/>
                  </a:lnTo>
                  <a:lnTo>
                    <a:pt x="169" y="36"/>
                  </a:lnTo>
                  <a:lnTo>
                    <a:pt x="130" y="60"/>
                  </a:lnTo>
                  <a:lnTo>
                    <a:pt x="92" y="92"/>
                  </a:lnTo>
                  <a:lnTo>
                    <a:pt x="60" y="128"/>
                  </a:lnTo>
                  <a:lnTo>
                    <a:pt x="36" y="169"/>
                  </a:lnTo>
                  <a:lnTo>
                    <a:pt x="17" y="214"/>
                  </a:lnTo>
                  <a:lnTo>
                    <a:pt x="6" y="263"/>
                  </a:lnTo>
                  <a:lnTo>
                    <a:pt x="0" y="313"/>
                  </a:lnTo>
                  <a:lnTo>
                    <a:pt x="6" y="364"/>
                  </a:lnTo>
                  <a:lnTo>
                    <a:pt x="17" y="411"/>
                  </a:lnTo>
                  <a:lnTo>
                    <a:pt x="36" y="456"/>
                  </a:lnTo>
                  <a:lnTo>
                    <a:pt x="60" y="497"/>
                  </a:lnTo>
                  <a:lnTo>
                    <a:pt x="92" y="535"/>
                  </a:lnTo>
                  <a:lnTo>
                    <a:pt x="130" y="565"/>
                  </a:lnTo>
                  <a:lnTo>
                    <a:pt x="169" y="591"/>
                  </a:lnTo>
                  <a:lnTo>
                    <a:pt x="214" y="610"/>
                  </a:lnTo>
                  <a:lnTo>
                    <a:pt x="263" y="621"/>
                  </a:lnTo>
                  <a:lnTo>
                    <a:pt x="313" y="625"/>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42" name="Line 16"/>
            <p:cNvSpPr>
              <a:spLocks noChangeShapeType="1"/>
            </p:cNvSpPr>
            <p:nvPr/>
          </p:nvSpPr>
          <p:spPr bwMode="auto">
            <a:xfrm>
              <a:off x="4933950" y="1173956"/>
              <a:ext cx="1191" cy="171450"/>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73743" name="Line 17"/>
            <p:cNvSpPr>
              <a:spLocks noChangeShapeType="1"/>
            </p:cNvSpPr>
            <p:nvPr/>
          </p:nvSpPr>
          <p:spPr bwMode="auto">
            <a:xfrm flipH="1">
              <a:off x="3800475" y="1084660"/>
              <a:ext cx="1004888" cy="365522"/>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73744" name="Line 18"/>
            <p:cNvSpPr>
              <a:spLocks noChangeShapeType="1"/>
            </p:cNvSpPr>
            <p:nvPr/>
          </p:nvSpPr>
          <p:spPr bwMode="auto">
            <a:xfrm flipH="1">
              <a:off x="4362451" y="1129904"/>
              <a:ext cx="469106" cy="235744"/>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73745" name="Line 19"/>
            <p:cNvSpPr>
              <a:spLocks noChangeShapeType="1"/>
            </p:cNvSpPr>
            <p:nvPr/>
          </p:nvSpPr>
          <p:spPr bwMode="auto">
            <a:xfrm flipH="1">
              <a:off x="4662487" y="1162051"/>
              <a:ext cx="214313" cy="241697"/>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73746" name="Freeform 20"/>
            <p:cNvSpPr>
              <a:spLocks/>
            </p:cNvSpPr>
            <p:nvPr/>
          </p:nvSpPr>
          <p:spPr bwMode="auto">
            <a:xfrm>
              <a:off x="4795838" y="1357313"/>
              <a:ext cx="276225" cy="273844"/>
            </a:xfrm>
            <a:custGeom>
              <a:avLst/>
              <a:gdLst>
                <a:gd name="T0" fmla="*/ 2147483646 w 562"/>
                <a:gd name="T1" fmla="*/ 2147483646 h 562"/>
                <a:gd name="T2" fmla="*/ 2147483646 w 562"/>
                <a:gd name="T3" fmla="*/ 2147483646 h 562"/>
                <a:gd name="T4" fmla="*/ 2147483646 w 562"/>
                <a:gd name="T5" fmla="*/ 2147483646 h 562"/>
                <a:gd name="T6" fmla="*/ 2147483646 w 562"/>
                <a:gd name="T7" fmla="*/ 2147483646 h 562"/>
                <a:gd name="T8" fmla="*/ 2147483646 w 562"/>
                <a:gd name="T9" fmla="*/ 2147483646 h 562"/>
                <a:gd name="T10" fmla="*/ 2147483646 w 562"/>
                <a:gd name="T11" fmla="*/ 2147483646 h 562"/>
                <a:gd name="T12" fmla="*/ 2147483646 w 562"/>
                <a:gd name="T13" fmla="*/ 2147483646 h 562"/>
                <a:gd name="T14" fmla="*/ 2147483646 w 562"/>
                <a:gd name="T15" fmla="*/ 2147483646 h 562"/>
                <a:gd name="T16" fmla="*/ 2147483646 w 562"/>
                <a:gd name="T17" fmla="*/ 2147483646 h 562"/>
                <a:gd name="T18" fmla="*/ 2147483646 w 562"/>
                <a:gd name="T19" fmla="*/ 2147483646 h 562"/>
                <a:gd name="T20" fmla="*/ 2147483646 w 562"/>
                <a:gd name="T21" fmla="*/ 2147483646 h 562"/>
                <a:gd name="T22" fmla="*/ 2147483646 w 562"/>
                <a:gd name="T23" fmla="*/ 2147483646 h 562"/>
                <a:gd name="T24" fmla="*/ 2147483646 w 562"/>
                <a:gd name="T25" fmla="*/ 2147483646 h 562"/>
                <a:gd name="T26" fmla="*/ 2147483646 w 562"/>
                <a:gd name="T27" fmla="*/ 2147483646 h 562"/>
                <a:gd name="T28" fmla="*/ 2147483646 w 562"/>
                <a:gd name="T29" fmla="*/ 2147483646 h 562"/>
                <a:gd name="T30" fmla="*/ 2147483646 w 562"/>
                <a:gd name="T31" fmla="*/ 2147483646 h 562"/>
                <a:gd name="T32" fmla="*/ 2147483646 w 562"/>
                <a:gd name="T33" fmla="*/ 2147483646 h 562"/>
                <a:gd name="T34" fmla="*/ 2147483646 w 562"/>
                <a:gd name="T35" fmla="*/ 2147483646 h 562"/>
                <a:gd name="T36" fmla="*/ 2147483646 w 562"/>
                <a:gd name="T37" fmla="*/ 2147483646 h 562"/>
                <a:gd name="T38" fmla="*/ 2147483646 w 562"/>
                <a:gd name="T39" fmla="*/ 2147483646 h 562"/>
                <a:gd name="T40" fmla="*/ 2147483646 w 562"/>
                <a:gd name="T41" fmla="*/ 0 h 562"/>
                <a:gd name="T42" fmla="*/ 2147483646 w 562"/>
                <a:gd name="T43" fmla="*/ 2147483646 h 562"/>
                <a:gd name="T44" fmla="*/ 2147483646 w 562"/>
                <a:gd name="T45" fmla="*/ 2147483646 h 562"/>
                <a:gd name="T46" fmla="*/ 2147483646 w 562"/>
                <a:gd name="T47" fmla="*/ 2147483646 h 562"/>
                <a:gd name="T48" fmla="*/ 2147483646 w 562"/>
                <a:gd name="T49" fmla="*/ 2147483646 h 562"/>
                <a:gd name="T50" fmla="*/ 2147483646 w 562"/>
                <a:gd name="T51" fmla="*/ 2147483646 h 562"/>
                <a:gd name="T52" fmla="*/ 2147483646 w 562"/>
                <a:gd name="T53" fmla="*/ 2147483646 h 562"/>
                <a:gd name="T54" fmla="*/ 2147483646 w 562"/>
                <a:gd name="T55" fmla="*/ 2147483646 h 562"/>
                <a:gd name="T56" fmla="*/ 2147483646 w 562"/>
                <a:gd name="T57" fmla="*/ 2147483646 h 562"/>
                <a:gd name="T58" fmla="*/ 2147483646 w 562"/>
                <a:gd name="T59" fmla="*/ 2147483646 h 562"/>
                <a:gd name="T60" fmla="*/ 0 w 562"/>
                <a:gd name="T61" fmla="*/ 2147483646 h 562"/>
                <a:gd name="T62" fmla="*/ 2147483646 w 562"/>
                <a:gd name="T63" fmla="*/ 2147483646 h 562"/>
                <a:gd name="T64" fmla="*/ 2147483646 w 562"/>
                <a:gd name="T65" fmla="*/ 2147483646 h 562"/>
                <a:gd name="T66" fmla="*/ 2147483646 w 562"/>
                <a:gd name="T67" fmla="*/ 2147483646 h 562"/>
                <a:gd name="T68" fmla="*/ 2147483646 w 562"/>
                <a:gd name="T69" fmla="*/ 2147483646 h 562"/>
                <a:gd name="T70" fmla="*/ 2147483646 w 562"/>
                <a:gd name="T71" fmla="*/ 2147483646 h 562"/>
                <a:gd name="T72" fmla="*/ 2147483646 w 562"/>
                <a:gd name="T73" fmla="*/ 2147483646 h 562"/>
                <a:gd name="T74" fmla="*/ 2147483646 w 562"/>
                <a:gd name="T75" fmla="*/ 2147483646 h 562"/>
                <a:gd name="T76" fmla="*/ 2147483646 w 562"/>
                <a:gd name="T77" fmla="*/ 2147483646 h 562"/>
                <a:gd name="T78" fmla="*/ 2147483646 w 562"/>
                <a:gd name="T79" fmla="*/ 2147483646 h 562"/>
                <a:gd name="T80" fmla="*/ 2147483646 w 562"/>
                <a:gd name="T81" fmla="*/ 2147483646 h 562"/>
                <a:gd name="T82" fmla="*/ 2147483646 w 562"/>
                <a:gd name="T83" fmla="*/ 2147483646 h 56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2"/>
                <a:gd name="T128" fmla="*/ 562 w 562"/>
                <a:gd name="T129" fmla="*/ 562 h 56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2">
                  <a:moveTo>
                    <a:pt x="281" y="562"/>
                  </a:moveTo>
                  <a:lnTo>
                    <a:pt x="326" y="558"/>
                  </a:lnTo>
                  <a:lnTo>
                    <a:pt x="369" y="549"/>
                  </a:lnTo>
                  <a:lnTo>
                    <a:pt x="410" y="532"/>
                  </a:lnTo>
                  <a:lnTo>
                    <a:pt x="448" y="510"/>
                  </a:lnTo>
                  <a:lnTo>
                    <a:pt x="480" y="482"/>
                  </a:lnTo>
                  <a:lnTo>
                    <a:pt x="508" y="448"/>
                  </a:lnTo>
                  <a:lnTo>
                    <a:pt x="530" y="410"/>
                  </a:lnTo>
                  <a:lnTo>
                    <a:pt x="547" y="371"/>
                  </a:lnTo>
                  <a:lnTo>
                    <a:pt x="558" y="328"/>
                  </a:lnTo>
                  <a:lnTo>
                    <a:pt x="562" y="281"/>
                  </a:lnTo>
                  <a:lnTo>
                    <a:pt x="558" y="236"/>
                  </a:lnTo>
                  <a:lnTo>
                    <a:pt x="547" y="193"/>
                  </a:lnTo>
                  <a:lnTo>
                    <a:pt x="530" y="153"/>
                  </a:lnTo>
                  <a:lnTo>
                    <a:pt x="508" y="116"/>
                  </a:lnTo>
                  <a:lnTo>
                    <a:pt x="480" y="82"/>
                  </a:lnTo>
                  <a:lnTo>
                    <a:pt x="448" y="54"/>
                  </a:lnTo>
                  <a:lnTo>
                    <a:pt x="410" y="32"/>
                  </a:lnTo>
                  <a:lnTo>
                    <a:pt x="369" y="15"/>
                  </a:lnTo>
                  <a:lnTo>
                    <a:pt x="326" y="3"/>
                  </a:lnTo>
                  <a:lnTo>
                    <a:pt x="281" y="0"/>
                  </a:lnTo>
                  <a:lnTo>
                    <a:pt x="236" y="3"/>
                  </a:lnTo>
                  <a:lnTo>
                    <a:pt x="193" y="15"/>
                  </a:lnTo>
                  <a:lnTo>
                    <a:pt x="152" y="32"/>
                  </a:lnTo>
                  <a:lnTo>
                    <a:pt x="114" y="54"/>
                  </a:lnTo>
                  <a:lnTo>
                    <a:pt x="82" y="82"/>
                  </a:lnTo>
                  <a:lnTo>
                    <a:pt x="54" y="116"/>
                  </a:lnTo>
                  <a:lnTo>
                    <a:pt x="32" y="153"/>
                  </a:lnTo>
                  <a:lnTo>
                    <a:pt x="15" y="193"/>
                  </a:lnTo>
                  <a:lnTo>
                    <a:pt x="4" y="236"/>
                  </a:lnTo>
                  <a:lnTo>
                    <a:pt x="0" y="281"/>
                  </a:lnTo>
                  <a:lnTo>
                    <a:pt x="4" y="328"/>
                  </a:lnTo>
                  <a:lnTo>
                    <a:pt x="15" y="371"/>
                  </a:lnTo>
                  <a:lnTo>
                    <a:pt x="32" y="410"/>
                  </a:lnTo>
                  <a:lnTo>
                    <a:pt x="54" y="448"/>
                  </a:lnTo>
                  <a:lnTo>
                    <a:pt x="82" y="482"/>
                  </a:lnTo>
                  <a:lnTo>
                    <a:pt x="114" y="510"/>
                  </a:lnTo>
                  <a:lnTo>
                    <a:pt x="152" y="532"/>
                  </a:lnTo>
                  <a:lnTo>
                    <a:pt x="193" y="549"/>
                  </a:lnTo>
                  <a:lnTo>
                    <a:pt x="236" y="558"/>
                  </a:lnTo>
                  <a:lnTo>
                    <a:pt x="281" y="56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47" name="Line 21"/>
            <p:cNvSpPr>
              <a:spLocks noChangeShapeType="1"/>
            </p:cNvSpPr>
            <p:nvPr/>
          </p:nvSpPr>
          <p:spPr bwMode="auto">
            <a:xfrm>
              <a:off x="4292204" y="1631157"/>
              <a:ext cx="0" cy="17859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3748" name="Line 22"/>
            <p:cNvSpPr>
              <a:spLocks noChangeShapeType="1"/>
            </p:cNvSpPr>
            <p:nvPr/>
          </p:nvSpPr>
          <p:spPr bwMode="auto">
            <a:xfrm>
              <a:off x="3650456" y="1621632"/>
              <a:ext cx="0" cy="18811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3749" name="Line 23"/>
            <p:cNvSpPr>
              <a:spLocks noChangeShapeType="1"/>
            </p:cNvSpPr>
            <p:nvPr/>
          </p:nvSpPr>
          <p:spPr bwMode="auto">
            <a:xfrm>
              <a:off x="3650456" y="2090738"/>
              <a:ext cx="0" cy="107156"/>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73750" name="Freeform 24"/>
            <p:cNvSpPr>
              <a:spLocks/>
            </p:cNvSpPr>
            <p:nvPr/>
          </p:nvSpPr>
          <p:spPr bwMode="auto">
            <a:xfrm>
              <a:off x="4795838" y="898922"/>
              <a:ext cx="276225" cy="275034"/>
            </a:xfrm>
            <a:custGeom>
              <a:avLst/>
              <a:gdLst>
                <a:gd name="T0" fmla="*/ 2147483646 w 562"/>
                <a:gd name="T1" fmla="*/ 2147483646 h 563"/>
                <a:gd name="T2" fmla="*/ 2147483646 w 562"/>
                <a:gd name="T3" fmla="*/ 2147483646 h 563"/>
                <a:gd name="T4" fmla="*/ 2147483646 w 562"/>
                <a:gd name="T5" fmla="*/ 2147483646 h 563"/>
                <a:gd name="T6" fmla="*/ 2147483646 w 562"/>
                <a:gd name="T7" fmla="*/ 2147483646 h 563"/>
                <a:gd name="T8" fmla="*/ 2147483646 w 562"/>
                <a:gd name="T9" fmla="*/ 2147483646 h 563"/>
                <a:gd name="T10" fmla="*/ 2147483646 w 562"/>
                <a:gd name="T11" fmla="*/ 2147483646 h 563"/>
                <a:gd name="T12" fmla="*/ 2147483646 w 562"/>
                <a:gd name="T13" fmla="*/ 2147483646 h 563"/>
                <a:gd name="T14" fmla="*/ 2147483646 w 562"/>
                <a:gd name="T15" fmla="*/ 2147483646 h 563"/>
                <a:gd name="T16" fmla="*/ 2147483646 w 562"/>
                <a:gd name="T17" fmla="*/ 2147483646 h 563"/>
                <a:gd name="T18" fmla="*/ 2147483646 w 562"/>
                <a:gd name="T19" fmla="*/ 2147483646 h 563"/>
                <a:gd name="T20" fmla="*/ 2147483646 w 562"/>
                <a:gd name="T21" fmla="*/ 2147483646 h 563"/>
                <a:gd name="T22" fmla="*/ 2147483646 w 562"/>
                <a:gd name="T23" fmla="*/ 2147483646 h 563"/>
                <a:gd name="T24" fmla="*/ 2147483646 w 562"/>
                <a:gd name="T25" fmla="*/ 2147483646 h 563"/>
                <a:gd name="T26" fmla="*/ 2147483646 w 562"/>
                <a:gd name="T27" fmla="*/ 2147483646 h 563"/>
                <a:gd name="T28" fmla="*/ 2147483646 w 562"/>
                <a:gd name="T29" fmla="*/ 2147483646 h 563"/>
                <a:gd name="T30" fmla="*/ 2147483646 w 562"/>
                <a:gd name="T31" fmla="*/ 2147483646 h 563"/>
                <a:gd name="T32" fmla="*/ 2147483646 w 562"/>
                <a:gd name="T33" fmla="*/ 2147483646 h 563"/>
                <a:gd name="T34" fmla="*/ 2147483646 w 562"/>
                <a:gd name="T35" fmla="*/ 2147483646 h 563"/>
                <a:gd name="T36" fmla="*/ 2147483646 w 562"/>
                <a:gd name="T37" fmla="*/ 2147483646 h 563"/>
                <a:gd name="T38" fmla="*/ 2147483646 w 562"/>
                <a:gd name="T39" fmla="*/ 2147483646 h 563"/>
                <a:gd name="T40" fmla="*/ 2147483646 w 562"/>
                <a:gd name="T41" fmla="*/ 0 h 563"/>
                <a:gd name="T42" fmla="*/ 2147483646 w 562"/>
                <a:gd name="T43" fmla="*/ 2147483646 h 563"/>
                <a:gd name="T44" fmla="*/ 2147483646 w 562"/>
                <a:gd name="T45" fmla="*/ 2147483646 h 563"/>
                <a:gd name="T46" fmla="*/ 2147483646 w 562"/>
                <a:gd name="T47" fmla="*/ 2147483646 h 563"/>
                <a:gd name="T48" fmla="*/ 2147483646 w 562"/>
                <a:gd name="T49" fmla="*/ 2147483646 h 563"/>
                <a:gd name="T50" fmla="*/ 2147483646 w 562"/>
                <a:gd name="T51" fmla="*/ 2147483646 h 563"/>
                <a:gd name="T52" fmla="*/ 2147483646 w 562"/>
                <a:gd name="T53" fmla="*/ 2147483646 h 563"/>
                <a:gd name="T54" fmla="*/ 2147483646 w 562"/>
                <a:gd name="T55" fmla="*/ 2147483646 h 563"/>
                <a:gd name="T56" fmla="*/ 2147483646 w 562"/>
                <a:gd name="T57" fmla="*/ 2147483646 h 563"/>
                <a:gd name="T58" fmla="*/ 2147483646 w 562"/>
                <a:gd name="T59" fmla="*/ 2147483646 h 563"/>
                <a:gd name="T60" fmla="*/ 0 w 562"/>
                <a:gd name="T61" fmla="*/ 2147483646 h 563"/>
                <a:gd name="T62" fmla="*/ 2147483646 w 562"/>
                <a:gd name="T63" fmla="*/ 2147483646 h 563"/>
                <a:gd name="T64" fmla="*/ 2147483646 w 562"/>
                <a:gd name="T65" fmla="*/ 2147483646 h 563"/>
                <a:gd name="T66" fmla="*/ 2147483646 w 562"/>
                <a:gd name="T67" fmla="*/ 2147483646 h 563"/>
                <a:gd name="T68" fmla="*/ 2147483646 w 562"/>
                <a:gd name="T69" fmla="*/ 2147483646 h 563"/>
                <a:gd name="T70" fmla="*/ 2147483646 w 562"/>
                <a:gd name="T71" fmla="*/ 2147483646 h 563"/>
                <a:gd name="T72" fmla="*/ 2147483646 w 562"/>
                <a:gd name="T73" fmla="*/ 2147483646 h 563"/>
                <a:gd name="T74" fmla="*/ 2147483646 w 562"/>
                <a:gd name="T75" fmla="*/ 2147483646 h 563"/>
                <a:gd name="T76" fmla="*/ 2147483646 w 562"/>
                <a:gd name="T77" fmla="*/ 2147483646 h 563"/>
                <a:gd name="T78" fmla="*/ 2147483646 w 562"/>
                <a:gd name="T79" fmla="*/ 2147483646 h 563"/>
                <a:gd name="T80" fmla="*/ 2147483646 w 562"/>
                <a:gd name="T81" fmla="*/ 2147483646 h 563"/>
                <a:gd name="T82" fmla="*/ 2147483646 w 562"/>
                <a:gd name="T83" fmla="*/ 2147483646 h 56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2"/>
                <a:gd name="T127" fmla="*/ 0 h 563"/>
                <a:gd name="T128" fmla="*/ 562 w 562"/>
                <a:gd name="T129" fmla="*/ 563 h 56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2" h="563">
                  <a:moveTo>
                    <a:pt x="281" y="563"/>
                  </a:moveTo>
                  <a:lnTo>
                    <a:pt x="326" y="559"/>
                  </a:lnTo>
                  <a:lnTo>
                    <a:pt x="369" y="550"/>
                  </a:lnTo>
                  <a:lnTo>
                    <a:pt x="410" y="533"/>
                  </a:lnTo>
                  <a:lnTo>
                    <a:pt x="448" y="510"/>
                  </a:lnTo>
                  <a:lnTo>
                    <a:pt x="480" y="482"/>
                  </a:lnTo>
                  <a:lnTo>
                    <a:pt x="508" y="448"/>
                  </a:lnTo>
                  <a:lnTo>
                    <a:pt x="530" y="411"/>
                  </a:lnTo>
                  <a:lnTo>
                    <a:pt x="547" y="371"/>
                  </a:lnTo>
                  <a:lnTo>
                    <a:pt x="558" y="328"/>
                  </a:lnTo>
                  <a:lnTo>
                    <a:pt x="562" y="281"/>
                  </a:lnTo>
                  <a:lnTo>
                    <a:pt x="558" y="236"/>
                  </a:lnTo>
                  <a:lnTo>
                    <a:pt x="547" y="193"/>
                  </a:lnTo>
                  <a:lnTo>
                    <a:pt x="530" y="154"/>
                  </a:lnTo>
                  <a:lnTo>
                    <a:pt x="508" y="116"/>
                  </a:lnTo>
                  <a:lnTo>
                    <a:pt x="480" y="83"/>
                  </a:lnTo>
                  <a:lnTo>
                    <a:pt x="448" y="55"/>
                  </a:lnTo>
                  <a:lnTo>
                    <a:pt x="410" y="32"/>
                  </a:lnTo>
                  <a:lnTo>
                    <a:pt x="369" y="15"/>
                  </a:lnTo>
                  <a:lnTo>
                    <a:pt x="326" y="4"/>
                  </a:lnTo>
                  <a:lnTo>
                    <a:pt x="281" y="0"/>
                  </a:lnTo>
                  <a:lnTo>
                    <a:pt x="236" y="4"/>
                  </a:lnTo>
                  <a:lnTo>
                    <a:pt x="193" y="15"/>
                  </a:lnTo>
                  <a:lnTo>
                    <a:pt x="152" y="32"/>
                  </a:lnTo>
                  <a:lnTo>
                    <a:pt x="114" y="55"/>
                  </a:lnTo>
                  <a:lnTo>
                    <a:pt x="82" y="83"/>
                  </a:lnTo>
                  <a:lnTo>
                    <a:pt x="54" y="116"/>
                  </a:lnTo>
                  <a:lnTo>
                    <a:pt x="32" y="154"/>
                  </a:lnTo>
                  <a:lnTo>
                    <a:pt x="15" y="193"/>
                  </a:lnTo>
                  <a:lnTo>
                    <a:pt x="4" y="236"/>
                  </a:lnTo>
                  <a:lnTo>
                    <a:pt x="0" y="281"/>
                  </a:lnTo>
                  <a:lnTo>
                    <a:pt x="4" y="328"/>
                  </a:lnTo>
                  <a:lnTo>
                    <a:pt x="15" y="371"/>
                  </a:lnTo>
                  <a:lnTo>
                    <a:pt x="32" y="411"/>
                  </a:lnTo>
                  <a:lnTo>
                    <a:pt x="54" y="448"/>
                  </a:lnTo>
                  <a:lnTo>
                    <a:pt x="82" y="482"/>
                  </a:lnTo>
                  <a:lnTo>
                    <a:pt x="114" y="510"/>
                  </a:lnTo>
                  <a:lnTo>
                    <a:pt x="152" y="533"/>
                  </a:lnTo>
                  <a:lnTo>
                    <a:pt x="193" y="550"/>
                  </a:lnTo>
                  <a:lnTo>
                    <a:pt x="236" y="559"/>
                  </a:lnTo>
                  <a:lnTo>
                    <a:pt x="281" y="563"/>
                  </a:lnTo>
                </a:path>
              </a:pathLst>
            </a:custGeom>
            <a:solidFill>
              <a:srgbClr val="FF7C80"/>
            </a:solidFill>
            <a:ln w="11113">
              <a:solidFill>
                <a:srgbClr val="000000"/>
              </a:solidFill>
              <a:prstDash val="solid"/>
              <a:round/>
              <a:headEnd/>
              <a:tailEnd/>
            </a:ln>
          </p:spPr>
          <p:txBody>
            <a:bodyPr/>
            <a:lstStyle/>
            <a:p>
              <a:endParaRPr lang="en-US" sz="1800"/>
            </a:p>
          </p:txBody>
        </p:sp>
        <p:sp>
          <p:nvSpPr>
            <p:cNvPr id="73751" name="Freeform 25"/>
            <p:cNvSpPr>
              <a:spLocks/>
            </p:cNvSpPr>
            <p:nvPr/>
          </p:nvSpPr>
          <p:spPr bwMode="auto">
            <a:xfrm>
              <a:off x="4114801" y="870348"/>
              <a:ext cx="345281" cy="344090"/>
            </a:xfrm>
            <a:custGeom>
              <a:avLst/>
              <a:gdLst>
                <a:gd name="T0" fmla="*/ 2147483646 w 703"/>
                <a:gd name="T1" fmla="*/ 2147483646 h 702"/>
                <a:gd name="T2" fmla="*/ 2147483646 w 703"/>
                <a:gd name="T3" fmla="*/ 2147483646 h 702"/>
                <a:gd name="T4" fmla="*/ 2147483646 w 703"/>
                <a:gd name="T5" fmla="*/ 2147483646 h 702"/>
                <a:gd name="T6" fmla="*/ 2147483646 w 703"/>
                <a:gd name="T7" fmla="*/ 2147483646 h 702"/>
                <a:gd name="T8" fmla="*/ 2147483646 w 703"/>
                <a:gd name="T9" fmla="*/ 2147483646 h 702"/>
                <a:gd name="T10" fmla="*/ 2147483646 w 703"/>
                <a:gd name="T11" fmla="*/ 2147483646 h 702"/>
                <a:gd name="T12" fmla="*/ 2147483646 w 703"/>
                <a:gd name="T13" fmla="*/ 2147483646 h 702"/>
                <a:gd name="T14" fmla="*/ 2147483646 w 703"/>
                <a:gd name="T15" fmla="*/ 2147483646 h 702"/>
                <a:gd name="T16" fmla="*/ 2147483646 w 703"/>
                <a:gd name="T17" fmla="*/ 2147483646 h 702"/>
                <a:gd name="T18" fmla="*/ 2147483646 w 703"/>
                <a:gd name="T19" fmla="*/ 2147483646 h 702"/>
                <a:gd name="T20" fmla="*/ 2147483646 w 703"/>
                <a:gd name="T21" fmla="*/ 2147483646 h 702"/>
                <a:gd name="T22" fmla="*/ 2147483646 w 703"/>
                <a:gd name="T23" fmla="*/ 2147483646 h 702"/>
                <a:gd name="T24" fmla="*/ 2147483646 w 703"/>
                <a:gd name="T25" fmla="*/ 2147483646 h 702"/>
                <a:gd name="T26" fmla="*/ 2147483646 w 703"/>
                <a:gd name="T27" fmla="*/ 2147483646 h 702"/>
                <a:gd name="T28" fmla="*/ 2147483646 w 703"/>
                <a:gd name="T29" fmla="*/ 2147483646 h 702"/>
                <a:gd name="T30" fmla="*/ 2147483646 w 703"/>
                <a:gd name="T31" fmla="*/ 2147483646 h 702"/>
                <a:gd name="T32" fmla="*/ 2147483646 w 703"/>
                <a:gd name="T33" fmla="*/ 2147483646 h 702"/>
                <a:gd name="T34" fmla="*/ 2147483646 w 703"/>
                <a:gd name="T35" fmla="*/ 2147483646 h 702"/>
                <a:gd name="T36" fmla="*/ 2147483646 w 703"/>
                <a:gd name="T37" fmla="*/ 2147483646 h 702"/>
                <a:gd name="T38" fmla="*/ 2147483646 w 703"/>
                <a:gd name="T39" fmla="*/ 2147483646 h 702"/>
                <a:gd name="T40" fmla="*/ 2147483646 w 703"/>
                <a:gd name="T41" fmla="*/ 0 h 702"/>
                <a:gd name="T42" fmla="*/ 2147483646 w 703"/>
                <a:gd name="T43" fmla="*/ 2147483646 h 702"/>
                <a:gd name="T44" fmla="*/ 2147483646 w 703"/>
                <a:gd name="T45" fmla="*/ 2147483646 h 702"/>
                <a:gd name="T46" fmla="*/ 2147483646 w 703"/>
                <a:gd name="T47" fmla="*/ 2147483646 h 702"/>
                <a:gd name="T48" fmla="*/ 2147483646 w 703"/>
                <a:gd name="T49" fmla="*/ 2147483646 h 702"/>
                <a:gd name="T50" fmla="*/ 2147483646 w 703"/>
                <a:gd name="T51" fmla="*/ 2147483646 h 702"/>
                <a:gd name="T52" fmla="*/ 2147483646 w 703"/>
                <a:gd name="T53" fmla="*/ 2147483646 h 702"/>
                <a:gd name="T54" fmla="*/ 2147483646 w 703"/>
                <a:gd name="T55" fmla="*/ 2147483646 h 702"/>
                <a:gd name="T56" fmla="*/ 2147483646 w 703"/>
                <a:gd name="T57" fmla="*/ 2147483646 h 702"/>
                <a:gd name="T58" fmla="*/ 2147483646 w 703"/>
                <a:gd name="T59" fmla="*/ 2147483646 h 702"/>
                <a:gd name="T60" fmla="*/ 0 w 703"/>
                <a:gd name="T61" fmla="*/ 2147483646 h 702"/>
                <a:gd name="T62" fmla="*/ 2147483646 w 703"/>
                <a:gd name="T63" fmla="*/ 2147483646 h 702"/>
                <a:gd name="T64" fmla="*/ 2147483646 w 703"/>
                <a:gd name="T65" fmla="*/ 2147483646 h 702"/>
                <a:gd name="T66" fmla="*/ 2147483646 w 703"/>
                <a:gd name="T67" fmla="*/ 2147483646 h 702"/>
                <a:gd name="T68" fmla="*/ 2147483646 w 703"/>
                <a:gd name="T69" fmla="*/ 2147483646 h 702"/>
                <a:gd name="T70" fmla="*/ 2147483646 w 703"/>
                <a:gd name="T71" fmla="*/ 2147483646 h 702"/>
                <a:gd name="T72" fmla="*/ 2147483646 w 703"/>
                <a:gd name="T73" fmla="*/ 2147483646 h 702"/>
                <a:gd name="T74" fmla="*/ 2147483646 w 703"/>
                <a:gd name="T75" fmla="*/ 2147483646 h 702"/>
                <a:gd name="T76" fmla="*/ 2147483646 w 703"/>
                <a:gd name="T77" fmla="*/ 2147483646 h 702"/>
                <a:gd name="T78" fmla="*/ 2147483646 w 703"/>
                <a:gd name="T79" fmla="*/ 2147483646 h 702"/>
                <a:gd name="T80" fmla="*/ 2147483646 w 703"/>
                <a:gd name="T81" fmla="*/ 2147483646 h 702"/>
                <a:gd name="T82" fmla="*/ 2147483646 w 703"/>
                <a:gd name="T83" fmla="*/ 2147483646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03"/>
                <a:gd name="T127" fmla="*/ 0 h 702"/>
                <a:gd name="T128" fmla="*/ 703 w 703"/>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03" h="702">
                  <a:moveTo>
                    <a:pt x="351" y="702"/>
                  </a:moveTo>
                  <a:lnTo>
                    <a:pt x="409" y="698"/>
                  </a:lnTo>
                  <a:lnTo>
                    <a:pt x="463" y="685"/>
                  </a:lnTo>
                  <a:lnTo>
                    <a:pt x="514" y="662"/>
                  </a:lnTo>
                  <a:lnTo>
                    <a:pt x="559" y="634"/>
                  </a:lnTo>
                  <a:lnTo>
                    <a:pt x="600" y="600"/>
                  </a:lnTo>
                  <a:lnTo>
                    <a:pt x="636" y="559"/>
                  </a:lnTo>
                  <a:lnTo>
                    <a:pt x="664" y="512"/>
                  </a:lnTo>
                  <a:lnTo>
                    <a:pt x="684" y="462"/>
                  </a:lnTo>
                  <a:lnTo>
                    <a:pt x="697" y="409"/>
                  </a:lnTo>
                  <a:lnTo>
                    <a:pt x="703" y="351"/>
                  </a:lnTo>
                  <a:lnTo>
                    <a:pt x="697" y="295"/>
                  </a:lnTo>
                  <a:lnTo>
                    <a:pt x="684" y="240"/>
                  </a:lnTo>
                  <a:lnTo>
                    <a:pt x="664" y="190"/>
                  </a:lnTo>
                  <a:lnTo>
                    <a:pt x="636" y="145"/>
                  </a:lnTo>
                  <a:lnTo>
                    <a:pt x="600" y="104"/>
                  </a:lnTo>
                  <a:lnTo>
                    <a:pt x="559" y="68"/>
                  </a:lnTo>
                  <a:lnTo>
                    <a:pt x="514" y="40"/>
                  </a:lnTo>
                  <a:lnTo>
                    <a:pt x="463" y="19"/>
                  </a:lnTo>
                  <a:lnTo>
                    <a:pt x="409" y="6"/>
                  </a:lnTo>
                  <a:lnTo>
                    <a:pt x="353" y="0"/>
                  </a:lnTo>
                  <a:lnTo>
                    <a:pt x="295" y="6"/>
                  </a:lnTo>
                  <a:lnTo>
                    <a:pt x="240" y="19"/>
                  </a:lnTo>
                  <a:lnTo>
                    <a:pt x="192" y="40"/>
                  </a:lnTo>
                  <a:lnTo>
                    <a:pt x="145" y="68"/>
                  </a:lnTo>
                  <a:lnTo>
                    <a:pt x="103" y="104"/>
                  </a:lnTo>
                  <a:lnTo>
                    <a:pt x="70" y="145"/>
                  </a:lnTo>
                  <a:lnTo>
                    <a:pt x="40" y="190"/>
                  </a:lnTo>
                  <a:lnTo>
                    <a:pt x="19" y="240"/>
                  </a:lnTo>
                  <a:lnTo>
                    <a:pt x="6" y="295"/>
                  </a:lnTo>
                  <a:lnTo>
                    <a:pt x="0" y="351"/>
                  </a:lnTo>
                  <a:lnTo>
                    <a:pt x="6" y="409"/>
                  </a:lnTo>
                  <a:lnTo>
                    <a:pt x="19" y="462"/>
                  </a:lnTo>
                  <a:lnTo>
                    <a:pt x="40" y="512"/>
                  </a:lnTo>
                  <a:lnTo>
                    <a:pt x="70" y="559"/>
                  </a:lnTo>
                  <a:lnTo>
                    <a:pt x="103" y="600"/>
                  </a:lnTo>
                  <a:lnTo>
                    <a:pt x="145" y="634"/>
                  </a:lnTo>
                  <a:lnTo>
                    <a:pt x="192" y="662"/>
                  </a:lnTo>
                  <a:lnTo>
                    <a:pt x="240" y="685"/>
                  </a:lnTo>
                  <a:lnTo>
                    <a:pt x="295" y="698"/>
                  </a:lnTo>
                  <a:lnTo>
                    <a:pt x="353" y="70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52" name="Line 26"/>
            <p:cNvSpPr>
              <a:spLocks noChangeShapeType="1"/>
            </p:cNvSpPr>
            <p:nvPr/>
          </p:nvSpPr>
          <p:spPr bwMode="auto">
            <a:xfrm>
              <a:off x="3743326" y="1588294"/>
              <a:ext cx="194072" cy="2214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3753" name="Freeform 27"/>
            <p:cNvSpPr>
              <a:spLocks/>
            </p:cNvSpPr>
            <p:nvPr/>
          </p:nvSpPr>
          <p:spPr bwMode="auto">
            <a:xfrm>
              <a:off x="3802857" y="800100"/>
              <a:ext cx="1337072" cy="1549004"/>
            </a:xfrm>
            <a:custGeom>
              <a:avLst/>
              <a:gdLst>
                <a:gd name="T0" fmla="*/ 0 w 2734"/>
                <a:gd name="T1" fmla="*/ 2147483646 h 3168"/>
                <a:gd name="T2" fmla="*/ 2147483646 w 2734"/>
                <a:gd name="T3" fmla="*/ 2147483646 h 3168"/>
                <a:gd name="T4" fmla="*/ 2147483646 w 2734"/>
                <a:gd name="T5" fmla="*/ 0 h 3168"/>
                <a:gd name="T6" fmla="*/ 2147483646 w 2734"/>
                <a:gd name="T7" fmla="*/ 0 h 3168"/>
                <a:gd name="T8" fmla="*/ 2147483646 w 2734"/>
                <a:gd name="T9" fmla="*/ 2147483646 h 3168"/>
                <a:gd name="T10" fmla="*/ 0 60000 65536"/>
                <a:gd name="T11" fmla="*/ 0 60000 65536"/>
                <a:gd name="T12" fmla="*/ 0 60000 65536"/>
                <a:gd name="T13" fmla="*/ 0 60000 65536"/>
                <a:gd name="T14" fmla="*/ 0 60000 65536"/>
                <a:gd name="T15" fmla="*/ 0 w 2734"/>
                <a:gd name="T16" fmla="*/ 0 h 3168"/>
                <a:gd name="T17" fmla="*/ 2734 w 2734"/>
                <a:gd name="T18" fmla="*/ 3168 h 3168"/>
              </a:gdLst>
              <a:ahLst/>
              <a:cxnLst>
                <a:cxn ang="T10">
                  <a:pos x="T0" y="T1"/>
                </a:cxn>
                <a:cxn ang="T11">
                  <a:pos x="T2" y="T3"/>
                </a:cxn>
                <a:cxn ang="T12">
                  <a:pos x="T4" y="T5"/>
                </a:cxn>
                <a:cxn ang="T13">
                  <a:pos x="T6" y="T7"/>
                </a:cxn>
                <a:cxn ang="T14">
                  <a:pos x="T8" y="T9"/>
                </a:cxn>
              </a:cxnLst>
              <a:rect l="T15" t="T16" r="T17" b="T18"/>
              <a:pathLst>
                <a:path w="2734" h="3168">
                  <a:moveTo>
                    <a:pt x="0" y="3167"/>
                  </a:moveTo>
                  <a:lnTo>
                    <a:pt x="2734" y="3168"/>
                  </a:lnTo>
                  <a:lnTo>
                    <a:pt x="2734" y="0"/>
                  </a:lnTo>
                  <a:lnTo>
                    <a:pt x="1000" y="0"/>
                  </a:lnTo>
                  <a:lnTo>
                    <a:pt x="1000" y="15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54" name="Line 28"/>
            <p:cNvSpPr>
              <a:spLocks noChangeShapeType="1"/>
            </p:cNvSpPr>
            <p:nvPr/>
          </p:nvSpPr>
          <p:spPr bwMode="auto">
            <a:xfrm>
              <a:off x="3970735" y="2090737"/>
              <a:ext cx="1190" cy="24407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3755" name="Line 29"/>
            <p:cNvSpPr>
              <a:spLocks noChangeShapeType="1"/>
            </p:cNvSpPr>
            <p:nvPr/>
          </p:nvSpPr>
          <p:spPr bwMode="auto">
            <a:xfrm>
              <a:off x="4292204" y="2090737"/>
              <a:ext cx="0" cy="24407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3756" name="Freeform 30"/>
            <p:cNvSpPr>
              <a:spLocks/>
            </p:cNvSpPr>
            <p:nvPr/>
          </p:nvSpPr>
          <p:spPr bwMode="auto">
            <a:xfrm>
              <a:off x="4285060" y="2332435"/>
              <a:ext cx="14288" cy="15478"/>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73757" name="Freeform 31"/>
            <p:cNvSpPr>
              <a:spLocks/>
            </p:cNvSpPr>
            <p:nvPr/>
          </p:nvSpPr>
          <p:spPr bwMode="auto">
            <a:xfrm>
              <a:off x="3963591" y="2332435"/>
              <a:ext cx="14288" cy="15478"/>
            </a:xfrm>
            <a:custGeom>
              <a:avLst/>
              <a:gdLst>
                <a:gd name="T0" fmla="*/ 2147483646 w 30"/>
                <a:gd name="T1" fmla="*/ 0 h 32"/>
                <a:gd name="T2" fmla="*/ 0 w 30"/>
                <a:gd name="T3" fmla="*/ 0 h 32"/>
                <a:gd name="T4" fmla="*/ 2147483646 w 30"/>
                <a:gd name="T5" fmla="*/ 2147483646 h 32"/>
                <a:gd name="T6" fmla="*/ 2147483646 w 30"/>
                <a:gd name="T7" fmla="*/ 0 h 32"/>
                <a:gd name="T8" fmla="*/ 2147483646 w 30"/>
                <a:gd name="T9" fmla="*/ 0 h 32"/>
                <a:gd name="T10" fmla="*/ 0 60000 65536"/>
                <a:gd name="T11" fmla="*/ 0 60000 65536"/>
                <a:gd name="T12" fmla="*/ 0 60000 65536"/>
                <a:gd name="T13" fmla="*/ 0 60000 65536"/>
                <a:gd name="T14" fmla="*/ 0 60000 65536"/>
                <a:gd name="T15" fmla="*/ 0 w 30"/>
                <a:gd name="T16" fmla="*/ 0 h 32"/>
                <a:gd name="T17" fmla="*/ 30 w 30"/>
                <a:gd name="T18" fmla="*/ 32 h 32"/>
              </a:gdLst>
              <a:ahLst/>
              <a:cxnLst>
                <a:cxn ang="T10">
                  <a:pos x="T0" y="T1"/>
                </a:cxn>
                <a:cxn ang="T11">
                  <a:pos x="T2" y="T3"/>
                </a:cxn>
                <a:cxn ang="T12">
                  <a:pos x="T4" y="T5"/>
                </a:cxn>
                <a:cxn ang="T13">
                  <a:pos x="T6" y="T7"/>
                </a:cxn>
                <a:cxn ang="T14">
                  <a:pos x="T8" y="T9"/>
                </a:cxn>
              </a:cxnLst>
              <a:rect l="T15" t="T16" r="T17" b="T18"/>
              <a:pathLst>
                <a:path w="30" h="32">
                  <a:moveTo>
                    <a:pt x="30" y="0"/>
                  </a:moveTo>
                  <a:lnTo>
                    <a:pt x="0" y="0"/>
                  </a:lnTo>
                  <a:lnTo>
                    <a:pt x="15" y="3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73758" name="Freeform 32"/>
            <p:cNvSpPr>
              <a:spLocks/>
            </p:cNvSpPr>
            <p:nvPr/>
          </p:nvSpPr>
          <p:spPr bwMode="auto">
            <a:xfrm>
              <a:off x="3876675" y="2341960"/>
              <a:ext cx="15479" cy="15478"/>
            </a:xfrm>
            <a:custGeom>
              <a:avLst/>
              <a:gdLst>
                <a:gd name="T0" fmla="*/ 0 w 32"/>
                <a:gd name="T1" fmla="*/ 0 h 31"/>
                <a:gd name="T2" fmla="*/ 2147483646 w 32"/>
                <a:gd name="T3" fmla="*/ 2147483646 h 31"/>
                <a:gd name="T4" fmla="*/ 2147483646 w 32"/>
                <a:gd name="T5" fmla="*/ 2147483646 h 31"/>
                <a:gd name="T6" fmla="*/ 2147483646 w 32"/>
                <a:gd name="T7" fmla="*/ 2147483646 h 31"/>
                <a:gd name="T8" fmla="*/ 2147483646 w 32"/>
                <a:gd name="T9" fmla="*/ 2147483646 h 31"/>
                <a:gd name="T10" fmla="*/ 0 w 32"/>
                <a:gd name="T11" fmla="*/ 0 h 31"/>
                <a:gd name="T12" fmla="*/ 0 60000 65536"/>
                <a:gd name="T13" fmla="*/ 0 60000 65536"/>
                <a:gd name="T14" fmla="*/ 0 60000 65536"/>
                <a:gd name="T15" fmla="*/ 0 60000 65536"/>
                <a:gd name="T16" fmla="*/ 0 60000 65536"/>
                <a:gd name="T17" fmla="*/ 0 60000 65536"/>
                <a:gd name="T18" fmla="*/ 0 w 32"/>
                <a:gd name="T19" fmla="*/ 0 h 31"/>
                <a:gd name="T20" fmla="*/ 32 w 32"/>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32" h="31">
                  <a:moveTo>
                    <a:pt x="0" y="0"/>
                  </a:moveTo>
                  <a:lnTo>
                    <a:pt x="2" y="31"/>
                  </a:lnTo>
                  <a:lnTo>
                    <a:pt x="32" y="16"/>
                  </a:lnTo>
                  <a:lnTo>
                    <a:pt x="2"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73759" name="Rectangle 33"/>
            <p:cNvSpPr>
              <a:spLocks noChangeArrowheads="1"/>
            </p:cNvSpPr>
            <p:nvPr/>
          </p:nvSpPr>
          <p:spPr bwMode="auto">
            <a:xfrm>
              <a:off x="4208860" y="917973"/>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2400">
                  <a:solidFill>
                    <a:srgbClr val="000000"/>
                  </a:solidFill>
                  <a:latin typeface="Arial" panose="020B0604020202020204" pitchFamily="34" charset="0"/>
                  <a:cs typeface="Times New Roman" panose="02020603050405020304" pitchFamily="18" charset="0"/>
                </a:rPr>
                <a:t>0</a:t>
              </a:r>
              <a:endParaRPr lang="en-US" altLang="en-US" sz="4800">
                <a:latin typeface="Arial" panose="020B0604020202020204" pitchFamily="34" charset="0"/>
                <a:cs typeface="Times New Roman" panose="02020603050405020304" pitchFamily="18" charset="0"/>
              </a:endParaRPr>
            </a:p>
          </p:txBody>
        </p:sp>
        <p:sp>
          <p:nvSpPr>
            <p:cNvPr id="73760" name="Line 34"/>
            <p:cNvSpPr>
              <a:spLocks noChangeShapeType="1"/>
            </p:cNvSpPr>
            <p:nvPr/>
          </p:nvSpPr>
          <p:spPr bwMode="auto">
            <a:xfrm>
              <a:off x="3965973" y="1023938"/>
              <a:ext cx="148828" cy="1191"/>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sp>
          <p:nvSpPr>
            <p:cNvPr id="73761" name="Freeform 35"/>
            <p:cNvSpPr>
              <a:spLocks/>
            </p:cNvSpPr>
            <p:nvPr/>
          </p:nvSpPr>
          <p:spPr bwMode="auto">
            <a:xfrm>
              <a:off x="5122069" y="1670448"/>
              <a:ext cx="15479" cy="16669"/>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73762" name="Freeform 36"/>
            <p:cNvSpPr>
              <a:spLocks/>
            </p:cNvSpPr>
            <p:nvPr/>
          </p:nvSpPr>
          <p:spPr bwMode="auto">
            <a:xfrm>
              <a:off x="4933951" y="1632348"/>
              <a:ext cx="194072" cy="45244"/>
            </a:xfrm>
            <a:custGeom>
              <a:avLst/>
              <a:gdLst>
                <a:gd name="T0" fmla="*/ 0 w 397"/>
                <a:gd name="T1" fmla="*/ 0 h 94"/>
                <a:gd name="T2" fmla="*/ 0 w 397"/>
                <a:gd name="T3" fmla="*/ 2147483646 h 94"/>
                <a:gd name="T4" fmla="*/ 2147483646 w 397"/>
                <a:gd name="T5" fmla="*/ 2147483646 h 94"/>
                <a:gd name="T6" fmla="*/ 0 60000 65536"/>
                <a:gd name="T7" fmla="*/ 0 60000 65536"/>
                <a:gd name="T8" fmla="*/ 0 60000 65536"/>
                <a:gd name="T9" fmla="*/ 0 w 397"/>
                <a:gd name="T10" fmla="*/ 0 h 94"/>
                <a:gd name="T11" fmla="*/ 397 w 397"/>
                <a:gd name="T12" fmla="*/ 94 h 94"/>
              </a:gdLst>
              <a:ahLst/>
              <a:cxnLst>
                <a:cxn ang="T6">
                  <a:pos x="T0" y="T1"/>
                </a:cxn>
                <a:cxn ang="T7">
                  <a:pos x="T2" y="T3"/>
                </a:cxn>
                <a:cxn ang="T8">
                  <a:pos x="T4" y="T5"/>
                </a:cxn>
              </a:cxnLst>
              <a:rect l="T9" t="T10" r="T11" b="T12"/>
              <a:pathLst>
                <a:path w="397" h="94">
                  <a:moveTo>
                    <a:pt x="0" y="0"/>
                  </a:moveTo>
                  <a:lnTo>
                    <a:pt x="0" y="94"/>
                  </a:lnTo>
                  <a:lnTo>
                    <a:pt x="397" y="9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63" name="Freeform 37"/>
            <p:cNvSpPr>
              <a:spLocks/>
            </p:cNvSpPr>
            <p:nvPr/>
          </p:nvSpPr>
          <p:spPr bwMode="auto">
            <a:xfrm>
              <a:off x="5122069" y="1716881"/>
              <a:ext cx="15479" cy="15479"/>
            </a:xfrm>
            <a:custGeom>
              <a:avLst/>
              <a:gdLst>
                <a:gd name="T0" fmla="*/ 0 w 32"/>
                <a:gd name="T1" fmla="*/ 0 h 32"/>
                <a:gd name="T2" fmla="*/ 0 w 32"/>
                <a:gd name="T3" fmla="*/ 2147483646 h 32"/>
                <a:gd name="T4" fmla="*/ 2147483646 w 32"/>
                <a:gd name="T5" fmla="*/ 2147483646 h 32"/>
                <a:gd name="T6" fmla="*/ 0 w 32"/>
                <a:gd name="T7" fmla="*/ 0 h 32"/>
                <a:gd name="T8" fmla="*/ 0 w 32"/>
                <a:gd name="T9" fmla="*/ 0 h 32"/>
                <a:gd name="T10" fmla="*/ 0 60000 65536"/>
                <a:gd name="T11" fmla="*/ 0 60000 65536"/>
                <a:gd name="T12" fmla="*/ 0 60000 65536"/>
                <a:gd name="T13" fmla="*/ 0 60000 65536"/>
                <a:gd name="T14" fmla="*/ 0 60000 65536"/>
                <a:gd name="T15" fmla="*/ 0 w 32"/>
                <a:gd name="T16" fmla="*/ 0 h 32"/>
                <a:gd name="T17" fmla="*/ 32 w 32"/>
                <a:gd name="T18" fmla="*/ 32 h 32"/>
              </a:gdLst>
              <a:ahLst/>
              <a:cxnLst>
                <a:cxn ang="T10">
                  <a:pos x="T0" y="T1"/>
                </a:cxn>
                <a:cxn ang="T11">
                  <a:pos x="T2" y="T3"/>
                </a:cxn>
                <a:cxn ang="T12">
                  <a:pos x="T4" y="T5"/>
                </a:cxn>
                <a:cxn ang="T13">
                  <a:pos x="T6" y="T7"/>
                </a:cxn>
                <a:cxn ang="T14">
                  <a:pos x="T8" y="T9"/>
                </a:cxn>
              </a:cxnLst>
              <a:rect l="T15" t="T16" r="T17" b="T18"/>
              <a:pathLst>
                <a:path w="32" h="32">
                  <a:moveTo>
                    <a:pt x="0" y="0"/>
                  </a:moveTo>
                  <a:lnTo>
                    <a:pt x="0" y="32"/>
                  </a:lnTo>
                  <a:lnTo>
                    <a:pt x="32" y="1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73764" name="Freeform 38"/>
            <p:cNvSpPr>
              <a:spLocks/>
            </p:cNvSpPr>
            <p:nvPr/>
          </p:nvSpPr>
          <p:spPr bwMode="auto">
            <a:xfrm>
              <a:off x="4612481" y="1632348"/>
              <a:ext cx="515541" cy="92869"/>
            </a:xfrm>
            <a:custGeom>
              <a:avLst/>
              <a:gdLst>
                <a:gd name="T0" fmla="*/ 0 w 1053"/>
                <a:gd name="T1" fmla="*/ 0 h 188"/>
                <a:gd name="T2" fmla="*/ 0 w 1053"/>
                <a:gd name="T3" fmla="*/ 2147483646 h 188"/>
                <a:gd name="T4" fmla="*/ 2147483646 w 1053"/>
                <a:gd name="T5" fmla="*/ 2147483646 h 188"/>
                <a:gd name="T6" fmla="*/ 0 60000 65536"/>
                <a:gd name="T7" fmla="*/ 0 60000 65536"/>
                <a:gd name="T8" fmla="*/ 0 60000 65536"/>
                <a:gd name="T9" fmla="*/ 0 w 1053"/>
                <a:gd name="T10" fmla="*/ 0 h 188"/>
                <a:gd name="T11" fmla="*/ 1053 w 1053"/>
                <a:gd name="T12" fmla="*/ 188 h 188"/>
              </a:gdLst>
              <a:ahLst/>
              <a:cxnLst>
                <a:cxn ang="T6">
                  <a:pos x="T0" y="T1"/>
                </a:cxn>
                <a:cxn ang="T7">
                  <a:pos x="T2" y="T3"/>
                </a:cxn>
                <a:cxn ang="T8">
                  <a:pos x="T4" y="T5"/>
                </a:cxn>
              </a:cxnLst>
              <a:rect l="T9" t="T10" r="T11" b="T12"/>
              <a:pathLst>
                <a:path w="1053" h="188">
                  <a:moveTo>
                    <a:pt x="0" y="0"/>
                  </a:moveTo>
                  <a:lnTo>
                    <a:pt x="0" y="188"/>
                  </a:lnTo>
                  <a:lnTo>
                    <a:pt x="1053" y="18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73765" name="Rectangle 39"/>
            <p:cNvSpPr>
              <a:spLocks noChangeArrowheads="1"/>
            </p:cNvSpPr>
            <p:nvPr/>
          </p:nvSpPr>
          <p:spPr bwMode="auto">
            <a:xfrm>
              <a:off x="4883944" y="917973"/>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sz="2400">
                  <a:solidFill>
                    <a:srgbClr val="000000"/>
                  </a:solidFill>
                  <a:latin typeface="Arial" panose="020B0604020202020204" pitchFamily="34" charset="0"/>
                  <a:cs typeface="Arial" panose="020B0604020202020204" pitchFamily="34" charset="0"/>
                </a:rPr>
                <a:t>1</a:t>
              </a:r>
              <a:endParaRPr lang="en-US" altLang="en-US" sz="4800">
                <a:latin typeface="Arial" panose="020B0604020202020204" pitchFamily="34" charset="0"/>
                <a:cs typeface="Arial" panose="020B0604020202020204" pitchFamily="34" charset="0"/>
              </a:endParaRPr>
            </a:p>
          </p:txBody>
        </p:sp>
        <p:sp>
          <p:nvSpPr>
            <p:cNvPr id="73766" name="Rectangle 40"/>
            <p:cNvSpPr>
              <a:spLocks noChangeArrowheads="1"/>
            </p:cNvSpPr>
            <p:nvPr/>
          </p:nvSpPr>
          <p:spPr bwMode="auto">
            <a:xfrm>
              <a:off x="3581400" y="1337073"/>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sz="2400">
                  <a:solidFill>
                    <a:srgbClr val="000000"/>
                  </a:solidFill>
                  <a:latin typeface="Arial" panose="020B0604020202020204" pitchFamily="34" charset="0"/>
                  <a:cs typeface="Arial" panose="020B0604020202020204" pitchFamily="34" charset="0"/>
                </a:rPr>
                <a:t>2</a:t>
              </a:r>
              <a:endParaRPr lang="en-US" altLang="en-US" sz="4800">
                <a:latin typeface="Arial" panose="020B0604020202020204" pitchFamily="34" charset="0"/>
                <a:cs typeface="Arial" panose="020B0604020202020204" pitchFamily="34" charset="0"/>
              </a:endParaRPr>
            </a:p>
          </p:txBody>
        </p:sp>
        <p:sp>
          <p:nvSpPr>
            <p:cNvPr id="73767" name="Rectangle 41"/>
            <p:cNvSpPr>
              <a:spLocks noChangeArrowheads="1"/>
            </p:cNvSpPr>
            <p:nvPr/>
          </p:nvSpPr>
          <p:spPr bwMode="auto">
            <a:xfrm>
              <a:off x="4232672" y="1337073"/>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sz="2400">
                  <a:solidFill>
                    <a:srgbClr val="000000"/>
                  </a:solidFill>
                  <a:latin typeface="Arial" panose="020B0604020202020204" pitchFamily="34" charset="0"/>
                  <a:cs typeface="Arial" panose="020B0604020202020204" pitchFamily="34" charset="0"/>
                </a:rPr>
                <a:t>6</a:t>
              </a:r>
              <a:endParaRPr lang="en-US" altLang="en-US" sz="4800">
                <a:latin typeface="Arial" panose="020B0604020202020204" pitchFamily="34" charset="0"/>
                <a:cs typeface="Arial" panose="020B0604020202020204" pitchFamily="34" charset="0"/>
              </a:endParaRPr>
            </a:p>
          </p:txBody>
        </p:sp>
        <p:sp>
          <p:nvSpPr>
            <p:cNvPr id="73768" name="Rectangle 42"/>
            <p:cNvSpPr>
              <a:spLocks noChangeArrowheads="1"/>
            </p:cNvSpPr>
            <p:nvPr/>
          </p:nvSpPr>
          <p:spPr bwMode="auto">
            <a:xfrm>
              <a:off x="4535092" y="1337073"/>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sz="2400">
                  <a:solidFill>
                    <a:srgbClr val="000000"/>
                  </a:solidFill>
                  <a:latin typeface="Arial" panose="020B0604020202020204" pitchFamily="34" charset="0"/>
                  <a:cs typeface="Arial" panose="020B0604020202020204" pitchFamily="34" charset="0"/>
                </a:rPr>
                <a:t>8</a:t>
              </a:r>
              <a:endParaRPr lang="en-US" altLang="en-US" sz="4800">
                <a:latin typeface="Arial" panose="020B0604020202020204" pitchFamily="34" charset="0"/>
                <a:cs typeface="Arial" panose="020B0604020202020204" pitchFamily="34" charset="0"/>
              </a:endParaRPr>
            </a:p>
          </p:txBody>
        </p:sp>
        <p:sp>
          <p:nvSpPr>
            <p:cNvPr id="73769" name="Rectangle 43"/>
            <p:cNvSpPr>
              <a:spLocks noChangeArrowheads="1"/>
            </p:cNvSpPr>
            <p:nvPr/>
          </p:nvSpPr>
          <p:spPr bwMode="auto">
            <a:xfrm>
              <a:off x="4860131" y="1337073"/>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sz="2400">
                  <a:solidFill>
                    <a:srgbClr val="000000"/>
                  </a:solidFill>
                  <a:latin typeface="Arial" panose="020B0604020202020204" pitchFamily="34" charset="0"/>
                  <a:cs typeface="Arial" panose="020B0604020202020204" pitchFamily="34" charset="0"/>
                </a:rPr>
                <a:t>9</a:t>
              </a:r>
              <a:endParaRPr lang="en-US" altLang="en-US" sz="4800">
                <a:latin typeface="Arial" panose="020B0604020202020204" pitchFamily="34" charset="0"/>
                <a:cs typeface="Arial" panose="020B0604020202020204" pitchFamily="34" charset="0"/>
              </a:endParaRPr>
            </a:p>
          </p:txBody>
        </p:sp>
        <p:sp>
          <p:nvSpPr>
            <p:cNvPr id="73770" name="Rectangle 44"/>
            <p:cNvSpPr>
              <a:spLocks noChangeArrowheads="1"/>
            </p:cNvSpPr>
            <p:nvPr/>
          </p:nvSpPr>
          <p:spPr bwMode="auto">
            <a:xfrm>
              <a:off x="3581400" y="1826419"/>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sz="2400">
                  <a:solidFill>
                    <a:srgbClr val="000000"/>
                  </a:solidFill>
                  <a:latin typeface="Arial" panose="020B0604020202020204" pitchFamily="34" charset="0"/>
                  <a:cs typeface="Arial" panose="020B0604020202020204" pitchFamily="34" charset="0"/>
                </a:rPr>
                <a:t>3</a:t>
              </a:r>
              <a:endParaRPr lang="en-US" altLang="en-US" sz="4800">
                <a:latin typeface="Arial" panose="020B0604020202020204" pitchFamily="34" charset="0"/>
                <a:cs typeface="Arial" panose="020B0604020202020204" pitchFamily="34" charset="0"/>
              </a:endParaRPr>
            </a:p>
          </p:txBody>
        </p:sp>
        <p:sp>
          <p:nvSpPr>
            <p:cNvPr id="73771" name="Rectangle 45"/>
            <p:cNvSpPr>
              <a:spLocks noChangeArrowheads="1"/>
            </p:cNvSpPr>
            <p:nvPr/>
          </p:nvSpPr>
          <p:spPr bwMode="auto">
            <a:xfrm>
              <a:off x="3907631" y="1826419"/>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sz="2400">
                  <a:solidFill>
                    <a:srgbClr val="000000"/>
                  </a:solidFill>
                  <a:latin typeface="Arial" panose="020B0604020202020204" pitchFamily="34" charset="0"/>
                  <a:cs typeface="Arial" panose="020B0604020202020204" pitchFamily="34" charset="0"/>
                </a:rPr>
                <a:t>5</a:t>
              </a:r>
              <a:endParaRPr lang="en-US" altLang="en-US" sz="4800">
                <a:latin typeface="Arial" panose="020B0604020202020204" pitchFamily="34" charset="0"/>
                <a:cs typeface="Arial" panose="020B0604020202020204" pitchFamily="34" charset="0"/>
              </a:endParaRPr>
            </a:p>
          </p:txBody>
        </p:sp>
        <p:sp>
          <p:nvSpPr>
            <p:cNvPr id="73772" name="Rectangle 46"/>
            <p:cNvSpPr>
              <a:spLocks noChangeArrowheads="1"/>
            </p:cNvSpPr>
            <p:nvPr/>
          </p:nvSpPr>
          <p:spPr bwMode="auto">
            <a:xfrm>
              <a:off x="4208860" y="1826419"/>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sz="2400">
                  <a:solidFill>
                    <a:srgbClr val="000000"/>
                  </a:solidFill>
                  <a:latin typeface="Arial" panose="020B0604020202020204" pitchFamily="34" charset="0"/>
                  <a:cs typeface="Arial" panose="020B0604020202020204" pitchFamily="34" charset="0"/>
                </a:rPr>
                <a:t>7</a:t>
              </a:r>
              <a:endParaRPr lang="en-US" altLang="en-US" sz="4800">
                <a:latin typeface="Arial" panose="020B0604020202020204" pitchFamily="34" charset="0"/>
                <a:cs typeface="Arial" panose="020B0604020202020204" pitchFamily="34" charset="0"/>
              </a:endParaRPr>
            </a:p>
          </p:txBody>
        </p:sp>
        <p:sp>
          <p:nvSpPr>
            <p:cNvPr id="73773" name="Rectangle 47"/>
            <p:cNvSpPr>
              <a:spLocks noChangeArrowheads="1"/>
            </p:cNvSpPr>
            <p:nvPr/>
          </p:nvSpPr>
          <p:spPr bwMode="auto">
            <a:xfrm>
              <a:off x="3581400" y="2221707"/>
              <a:ext cx="155919" cy="33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he-IL" altLang="en-US" sz="2400">
                  <a:solidFill>
                    <a:srgbClr val="000000"/>
                  </a:solidFill>
                  <a:latin typeface="Arial" panose="020B0604020202020204" pitchFamily="34" charset="0"/>
                  <a:cs typeface="Arial" panose="020B0604020202020204" pitchFamily="34" charset="0"/>
                </a:rPr>
                <a:t>4</a:t>
              </a:r>
              <a:endParaRPr lang="en-US" altLang="en-US" sz="4800">
                <a:latin typeface="Arial" panose="020B0604020202020204" pitchFamily="34" charset="0"/>
                <a:cs typeface="Arial" panose="020B0604020202020204" pitchFamily="34" charset="0"/>
              </a:endParaRPr>
            </a:p>
          </p:txBody>
        </p:sp>
        <p:sp>
          <p:nvSpPr>
            <p:cNvPr id="73774" name="Rectangle 48"/>
            <p:cNvSpPr>
              <a:spLocks noChangeArrowheads="1"/>
            </p:cNvSpPr>
            <p:nvPr/>
          </p:nvSpPr>
          <p:spPr bwMode="auto">
            <a:xfrm>
              <a:off x="3442097" y="1639491"/>
              <a:ext cx="174862" cy="13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000">
                  <a:solidFill>
                    <a:srgbClr val="000000"/>
                  </a:solidFill>
                  <a:latin typeface="Arial" panose="020B0604020202020204" pitchFamily="34" charset="0"/>
                  <a:cs typeface="Arial" panose="020B0604020202020204" pitchFamily="34" charset="0"/>
                </a:rPr>
                <a:t>LW</a:t>
              </a:r>
              <a:endParaRPr lang="en-US" altLang="en-US" sz="2400">
                <a:latin typeface="Arial" panose="020B0604020202020204" pitchFamily="34" charset="0"/>
                <a:cs typeface="Arial" panose="020B0604020202020204" pitchFamily="34" charset="0"/>
              </a:endParaRPr>
            </a:p>
          </p:txBody>
        </p:sp>
        <p:sp>
          <p:nvSpPr>
            <p:cNvPr id="73775" name="Rectangle 49"/>
            <p:cNvSpPr>
              <a:spLocks noChangeArrowheads="1"/>
            </p:cNvSpPr>
            <p:nvPr/>
          </p:nvSpPr>
          <p:spPr bwMode="auto">
            <a:xfrm>
              <a:off x="3861198" y="1615679"/>
              <a:ext cx="187977" cy="13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000">
                  <a:solidFill>
                    <a:srgbClr val="000000"/>
                  </a:solidFill>
                  <a:latin typeface="Arial" panose="020B0604020202020204" pitchFamily="34" charset="0"/>
                  <a:cs typeface="Arial" panose="020B0604020202020204" pitchFamily="34" charset="0"/>
                </a:rPr>
                <a:t>SW</a:t>
              </a:r>
              <a:endParaRPr lang="en-US" altLang="en-US" sz="2400">
                <a:latin typeface="Arial" panose="020B0604020202020204" pitchFamily="34" charset="0"/>
                <a:cs typeface="Arial" panose="020B0604020202020204" pitchFamily="34" charset="0"/>
              </a:endParaRPr>
            </a:p>
          </p:txBody>
        </p:sp>
        <p:sp>
          <p:nvSpPr>
            <p:cNvPr id="73776" name="Rectangle 50"/>
            <p:cNvSpPr>
              <a:spLocks noChangeArrowheads="1"/>
            </p:cNvSpPr>
            <p:nvPr/>
          </p:nvSpPr>
          <p:spPr bwMode="auto">
            <a:xfrm>
              <a:off x="4981575" y="1170385"/>
              <a:ext cx="58287" cy="13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000">
                  <a:solidFill>
                    <a:srgbClr val="000000"/>
                  </a:solidFill>
                  <a:latin typeface="Arial" panose="020B0604020202020204" pitchFamily="34" charset="0"/>
                  <a:cs typeface="Arial" panose="020B0604020202020204" pitchFamily="34" charset="0"/>
                </a:rPr>
                <a:t>J</a:t>
              </a:r>
              <a:endParaRPr lang="en-US" altLang="en-US" sz="2400">
                <a:latin typeface="Arial" panose="020B0604020202020204" pitchFamily="34" charset="0"/>
                <a:cs typeface="Arial" panose="020B0604020202020204" pitchFamily="34" charset="0"/>
              </a:endParaRPr>
            </a:p>
          </p:txBody>
        </p:sp>
        <p:sp>
          <p:nvSpPr>
            <p:cNvPr id="73777" name="Rectangle 51"/>
            <p:cNvSpPr>
              <a:spLocks noChangeArrowheads="1"/>
            </p:cNvSpPr>
            <p:nvPr/>
          </p:nvSpPr>
          <p:spPr bwMode="auto">
            <a:xfrm>
              <a:off x="4466035" y="1222772"/>
              <a:ext cx="84516" cy="13809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000">
                  <a:solidFill>
                    <a:srgbClr val="000000"/>
                  </a:solidFill>
                  <a:latin typeface="Arial" panose="020B0604020202020204" pitchFamily="34" charset="0"/>
                  <a:cs typeface="Arial" panose="020B0604020202020204" pitchFamily="34" charset="0"/>
                </a:rPr>
                <a:t>R</a:t>
              </a:r>
              <a:endParaRPr lang="en-US" altLang="en-US" sz="2400">
                <a:latin typeface="Arial" panose="020B0604020202020204" pitchFamily="34" charset="0"/>
                <a:cs typeface="Arial" panose="020B0604020202020204" pitchFamily="34" charset="0"/>
              </a:endParaRPr>
            </a:p>
          </p:txBody>
        </p:sp>
        <p:sp>
          <p:nvSpPr>
            <p:cNvPr id="73778" name="Rectangle 52"/>
            <p:cNvSpPr>
              <a:spLocks noChangeArrowheads="1"/>
            </p:cNvSpPr>
            <p:nvPr/>
          </p:nvSpPr>
          <p:spPr bwMode="auto">
            <a:xfrm>
              <a:off x="3954066" y="1197768"/>
              <a:ext cx="173405" cy="138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000">
                  <a:solidFill>
                    <a:srgbClr val="000000"/>
                  </a:solidFill>
                  <a:latin typeface="Arial" panose="020B0604020202020204" pitchFamily="34" charset="0"/>
                  <a:cs typeface="Arial" panose="020B0604020202020204" pitchFamily="34" charset="0"/>
                </a:rPr>
                <a:t>L/S</a:t>
              </a:r>
              <a:endParaRPr lang="en-US" altLang="en-US" sz="2400">
                <a:latin typeface="Arial" panose="020B0604020202020204" pitchFamily="34" charset="0"/>
                <a:cs typeface="Arial" panose="020B0604020202020204" pitchFamily="34" charset="0"/>
              </a:endParaRPr>
            </a:p>
          </p:txBody>
        </p:sp>
        <p:sp>
          <p:nvSpPr>
            <p:cNvPr id="73779" name="Rectangle 53"/>
            <p:cNvSpPr>
              <a:spLocks noChangeArrowheads="1"/>
            </p:cNvSpPr>
            <p:nvPr/>
          </p:nvSpPr>
          <p:spPr bwMode="auto">
            <a:xfrm>
              <a:off x="4675586" y="1202532"/>
              <a:ext cx="244806" cy="13809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000">
                  <a:solidFill>
                    <a:srgbClr val="000000"/>
                  </a:solidFill>
                  <a:latin typeface="Arial" panose="020B0604020202020204" pitchFamily="34" charset="0"/>
                  <a:cs typeface="Arial" panose="020B0604020202020204" pitchFamily="34" charset="0"/>
                </a:rPr>
                <a:t>BEQ</a:t>
              </a:r>
              <a:endParaRPr lang="en-US" altLang="en-US" sz="2400">
                <a:latin typeface="Arial" panose="020B0604020202020204" pitchFamily="34" charset="0"/>
                <a:cs typeface="Arial" panose="020B0604020202020204" pitchFamily="34" charset="0"/>
              </a:endParaRPr>
            </a:p>
          </p:txBody>
        </p:sp>
        <p:sp>
          <p:nvSpPr>
            <p:cNvPr id="73781" name="Line 277"/>
            <p:cNvSpPr>
              <a:spLocks noChangeShapeType="1"/>
            </p:cNvSpPr>
            <p:nvPr/>
          </p:nvSpPr>
          <p:spPr bwMode="auto">
            <a:xfrm>
              <a:off x="4457700" y="1042988"/>
              <a:ext cx="3381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800"/>
            </a:p>
          </p:txBody>
        </p:sp>
      </p:grpSp>
      <p:sp>
        <p:nvSpPr>
          <p:cNvPr id="73782" name="TextBox 144"/>
          <p:cNvSpPr txBox="1">
            <a:spLocks noChangeArrowheads="1"/>
          </p:cNvSpPr>
          <p:nvPr/>
        </p:nvSpPr>
        <p:spPr bwMode="auto">
          <a:xfrm>
            <a:off x="8088449" y="2505064"/>
            <a:ext cx="18716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spcBef>
                <a:spcPct val="0"/>
              </a:spcBef>
              <a:spcAft>
                <a:spcPct val="0"/>
              </a:spcAft>
              <a:buFontTx/>
              <a:buNone/>
            </a:pPr>
            <a:r>
              <a:rPr lang="he-IL" altLang="en-US" sz="2000">
                <a:cs typeface="Times New Roman" panose="02020603050405020304" pitchFamily="18" charset="0"/>
              </a:rPr>
              <a:t>*</a:t>
            </a:r>
            <a:r>
              <a:rPr lang="en-US" altLang="en-US" sz="2000">
                <a:cs typeface="Times New Roman" panose="02020603050405020304" pitchFamily="18" charset="0"/>
              </a:rPr>
              <a:t> </a:t>
            </a:r>
            <a:r>
              <a:rPr lang="he-IL" altLang="en-US" sz="2000">
                <a:cs typeface="Times New Roman" panose="02020603050405020304" pitchFamily="18" charset="0"/>
              </a:rPr>
              <a:t>כתיבה סימבולית</a:t>
            </a:r>
            <a:endParaRPr lang="en-US" altLang="en-US" sz="200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a:t>Technion EE 044252 Spring 2018 Lecture 11</a:t>
            </a:r>
            <a:endParaRPr lang="en-US" dirty="0"/>
          </a:p>
        </p:txBody>
      </p:sp>
      <p:graphicFrame>
        <p:nvGraphicFramePr>
          <p:cNvPr id="3" name="Table 2">
            <a:extLst>
              <a:ext uri="{FF2B5EF4-FFF2-40B4-BE49-F238E27FC236}">
                <a16:creationId xmlns:a16="http://schemas.microsoft.com/office/drawing/2014/main" id="{B7F2AFE6-FECD-4AF4-A598-CEDC5751BC6B}"/>
              </a:ext>
            </a:extLst>
          </p:cNvPr>
          <p:cNvGraphicFramePr>
            <a:graphicFrameLocks noGrp="1"/>
          </p:cNvGraphicFramePr>
          <p:nvPr>
            <p:extLst/>
          </p:nvPr>
        </p:nvGraphicFramePr>
        <p:xfrm>
          <a:off x="454053" y="3103880"/>
          <a:ext cx="10823550" cy="3576320"/>
        </p:xfrm>
        <a:graphic>
          <a:graphicData uri="http://schemas.openxmlformats.org/drawingml/2006/table">
            <a:tbl>
              <a:tblPr firstRow="1" bandRow="1">
                <a:tableStyleId>{5C22544A-7EE6-4342-B048-85BDC9FD1C3A}</a:tableStyleId>
              </a:tblPr>
              <a:tblGrid>
                <a:gridCol w="1082355">
                  <a:extLst>
                    <a:ext uri="{9D8B030D-6E8A-4147-A177-3AD203B41FA5}">
                      <a16:colId xmlns:a16="http://schemas.microsoft.com/office/drawing/2014/main" val="1384371961"/>
                    </a:ext>
                  </a:extLst>
                </a:gridCol>
                <a:gridCol w="1082355">
                  <a:extLst>
                    <a:ext uri="{9D8B030D-6E8A-4147-A177-3AD203B41FA5}">
                      <a16:colId xmlns:a16="http://schemas.microsoft.com/office/drawing/2014/main" val="431938832"/>
                    </a:ext>
                  </a:extLst>
                </a:gridCol>
                <a:gridCol w="1082355">
                  <a:extLst>
                    <a:ext uri="{9D8B030D-6E8A-4147-A177-3AD203B41FA5}">
                      <a16:colId xmlns:a16="http://schemas.microsoft.com/office/drawing/2014/main" val="2529979201"/>
                    </a:ext>
                  </a:extLst>
                </a:gridCol>
                <a:gridCol w="1082355">
                  <a:extLst>
                    <a:ext uri="{9D8B030D-6E8A-4147-A177-3AD203B41FA5}">
                      <a16:colId xmlns:a16="http://schemas.microsoft.com/office/drawing/2014/main" val="1506412565"/>
                    </a:ext>
                  </a:extLst>
                </a:gridCol>
                <a:gridCol w="1082355">
                  <a:extLst>
                    <a:ext uri="{9D8B030D-6E8A-4147-A177-3AD203B41FA5}">
                      <a16:colId xmlns:a16="http://schemas.microsoft.com/office/drawing/2014/main" val="1789591236"/>
                    </a:ext>
                  </a:extLst>
                </a:gridCol>
                <a:gridCol w="1082355">
                  <a:extLst>
                    <a:ext uri="{9D8B030D-6E8A-4147-A177-3AD203B41FA5}">
                      <a16:colId xmlns:a16="http://schemas.microsoft.com/office/drawing/2014/main" val="99765300"/>
                    </a:ext>
                  </a:extLst>
                </a:gridCol>
                <a:gridCol w="1082355">
                  <a:extLst>
                    <a:ext uri="{9D8B030D-6E8A-4147-A177-3AD203B41FA5}">
                      <a16:colId xmlns:a16="http://schemas.microsoft.com/office/drawing/2014/main" val="1403481724"/>
                    </a:ext>
                  </a:extLst>
                </a:gridCol>
                <a:gridCol w="1082355">
                  <a:extLst>
                    <a:ext uri="{9D8B030D-6E8A-4147-A177-3AD203B41FA5}">
                      <a16:colId xmlns:a16="http://schemas.microsoft.com/office/drawing/2014/main" val="3092597653"/>
                    </a:ext>
                  </a:extLst>
                </a:gridCol>
                <a:gridCol w="1082355">
                  <a:extLst>
                    <a:ext uri="{9D8B030D-6E8A-4147-A177-3AD203B41FA5}">
                      <a16:colId xmlns:a16="http://schemas.microsoft.com/office/drawing/2014/main" val="92351868"/>
                    </a:ext>
                  </a:extLst>
                </a:gridCol>
                <a:gridCol w="1082355">
                  <a:extLst>
                    <a:ext uri="{9D8B030D-6E8A-4147-A177-3AD203B41FA5}">
                      <a16:colId xmlns:a16="http://schemas.microsoft.com/office/drawing/2014/main" val="140977452"/>
                    </a:ext>
                  </a:extLst>
                </a:gridCol>
              </a:tblGrid>
              <a:tr h="325120">
                <a:tc>
                  <a:txBody>
                    <a:bodyPr/>
                    <a:lstStyle/>
                    <a:p>
                      <a:pPr>
                        <a:lnSpc>
                          <a:spcPts val="1200"/>
                        </a:lnSpc>
                      </a:pPr>
                      <a:r>
                        <a:rPr lang="en-US" sz="1300" dirty="0"/>
                        <a:t>State</a:t>
                      </a:r>
                    </a:p>
                  </a:txBody>
                  <a:tcPr marL="121920" marR="121920" marT="60960" marB="60960"/>
                </a:tc>
                <a:tc>
                  <a:txBody>
                    <a:bodyPr/>
                    <a:lstStyle/>
                    <a:p>
                      <a:pPr>
                        <a:lnSpc>
                          <a:spcPts val="1200"/>
                        </a:lnSpc>
                      </a:pPr>
                      <a:r>
                        <a:rPr lang="en-US" sz="1300" dirty="0"/>
                        <a:t>Label</a:t>
                      </a:r>
                    </a:p>
                  </a:txBody>
                  <a:tcPr marL="121920" marR="121920" marT="60960" marB="60960"/>
                </a:tc>
                <a:tc>
                  <a:txBody>
                    <a:bodyPr/>
                    <a:lstStyle/>
                    <a:p>
                      <a:pPr>
                        <a:lnSpc>
                          <a:spcPts val="1200"/>
                        </a:lnSpc>
                      </a:pPr>
                      <a:r>
                        <a:rPr lang="en-US" sz="1300" dirty="0" err="1"/>
                        <a:t>ALUsel</a:t>
                      </a:r>
                      <a:endParaRPr lang="en-US" sz="1300" dirty="0"/>
                    </a:p>
                  </a:txBody>
                  <a:tcPr marL="121920" marR="121920" marT="60960" marB="60960"/>
                </a:tc>
                <a:tc>
                  <a:txBody>
                    <a:bodyPr/>
                    <a:lstStyle/>
                    <a:p>
                      <a:pPr>
                        <a:lnSpc>
                          <a:spcPts val="1200"/>
                        </a:lnSpc>
                      </a:pPr>
                      <a:r>
                        <a:rPr lang="en-US" sz="1300" dirty="0" err="1"/>
                        <a:t>Asel</a:t>
                      </a:r>
                      <a:endParaRPr lang="en-US" sz="1300" dirty="0"/>
                    </a:p>
                  </a:txBody>
                  <a:tcPr marL="121920" marR="121920" marT="60960" marB="60960"/>
                </a:tc>
                <a:tc>
                  <a:txBody>
                    <a:bodyPr/>
                    <a:lstStyle/>
                    <a:p>
                      <a:pPr>
                        <a:lnSpc>
                          <a:spcPts val="1200"/>
                        </a:lnSpc>
                      </a:pPr>
                      <a:r>
                        <a:rPr lang="en-US" sz="1300" dirty="0" err="1"/>
                        <a:t>Bsel</a:t>
                      </a:r>
                      <a:endParaRPr lang="en-US" sz="1300" dirty="0"/>
                    </a:p>
                  </a:txBody>
                  <a:tcPr marL="121920" marR="121920" marT="60960" marB="60960"/>
                </a:tc>
                <a:tc>
                  <a:txBody>
                    <a:bodyPr/>
                    <a:lstStyle/>
                    <a:p>
                      <a:pPr>
                        <a:lnSpc>
                          <a:spcPts val="1200"/>
                        </a:lnSpc>
                      </a:pPr>
                      <a:r>
                        <a:rPr lang="en-US" sz="1300" dirty="0" err="1"/>
                        <a:t>PCsel</a:t>
                      </a:r>
                      <a:endParaRPr lang="en-US" sz="1300" dirty="0"/>
                    </a:p>
                  </a:txBody>
                  <a:tcPr marL="121920" marR="121920" marT="60960" marB="60960"/>
                </a:tc>
                <a:tc>
                  <a:txBody>
                    <a:bodyPr/>
                    <a:lstStyle/>
                    <a:p>
                      <a:pPr>
                        <a:lnSpc>
                          <a:spcPts val="1200"/>
                        </a:lnSpc>
                      </a:pPr>
                      <a:r>
                        <a:rPr lang="en-US" sz="1300" dirty="0" err="1"/>
                        <a:t>MemRW</a:t>
                      </a:r>
                      <a:endParaRPr lang="en-US" sz="1300" dirty="0"/>
                    </a:p>
                  </a:txBody>
                  <a:tcPr marL="121920" marR="121920" marT="60960" marB="60960"/>
                </a:tc>
                <a:tc>
                  <a:txBody>
                    <a:bodyPr/>
                    <a:lstStyle/>
                    <a:p>
                      <a:pPr>
                        <a:lnSpc>
                          <a:spcPts val="1200"/>
                        </a:lnSpc>
                      </a:pPr>
                      <a:r>
                        <a:rPr lang="en-US" sz="1300" dirty="0" err="1"/>
                        <a:t>PCsource</a:t>
                      </a:r>
                      <a:endParaRPr lang="en-US" sz="1300" dirty="0"/>
                    </a:p>
                  </a:txBody>
                  <a:tcPr marL="121920" marR="121920" marT="60960" marB="60960"/>
                </a:tc>
                <a:tc>
                  <a:txBody>
                    <a:bodyPr/>
                    <a:lstStyle/>
                    <a:p>
                      <a:pPr>
                        <a:lnSpc>
                          <a:spcPts val="1200"/>
                        </a:lnSpc>
                      </a:pPr>
                      <a:r>
                        <a:rPr lang="en-US" sz="1300" dirty="0" err="1"/>
                        <a:t>WBsel</a:t>
                      </a:r>
                      <a:endParaRPr lang="en-US" sz="1300" dirty="0"/>
                    </a:p>
                  </a:txBody>
                  <a:tcPr marL="121920" marR="121920" marT="60960" marB="60960"/>
                </a:tc>
                <a:tc>
                  <a:txBody>
                    <a:bodyPr/>
                    <a:lstStyle/>
                    <a:p>
                      <a:pPr>
                        <a:lnSpc>
                          <a:spcPts val="1200"/>
                        </a:lnSpc>
                      </a:pPr>
                      <a:r>
                        <a:rPr lang="en-US" sz="1300" dirty="0"/>
                        <a:t>Sequencing</a:t>
                      </a:r>
                    </a:p>
                  </a:txBody>
                  <a:tcPr marL="121920" marR="121920" marT="60960" marB="60960"/>
                </a:tc>
                <a:extLst>
                  <a:ext uri="{0D108BD9-81ED-4DB2-BD59-A6C34878D82A}">
                    <a16:rowId xmlns:a16="http://schemas.microsoft.com/office/drawing/2014/main" val="2566935962"/>
                  </a:ext>
                </a:extLst>
              </a:tr>
              <a:tr h="325120">
                <a:tc>
                  <a:txBody>
                    <a:bodyPr/>
                    <a:lstStyle/>
                    <a:p>
                      <a:pPr>
                        <a:lnSpc>
                          <a:spcPts val="1200"/>
                        </a:lnSpc>
                      </a:pPr>
                      <a:r>
                        <a:rPr lang="en-US" sz="1500" dirty="0"/>
                        <a:t>0</a:t>
                      </a:r>
                    </a:p>
                  </a:txBody>
                  <a:tcPr marL="121920" marR="121920" marT="60960" marB="60960"/>
                </a:tc>
                <a:tc>
                  <a:txBody>
                    <a:bodyPr/>
                    <a:lstStyle/>
                    <a:p>
                      <a:pPr>
                        <a:lnSpc>
                          <a:spcPts val="1200"/>
                        </a:lnSpc>
                      </a:pPr>
                      <a:r>
                        <a:rPr lang="en-US" sz="1500" dirty="0"/>
                        <a:t>Fetch</a:t>
                      </a:r>
                    </a:p>
                  </a:txBody>
                  <a:tcPr marL="121920" marR="121920" marT="60960" marB="60960"/>
                </a:tc>
                <a:tc>
                  <a:txBody>
                    <a:bodyPr/>
                    <a:lstStyle/>
                    <a:p>
                      <a:pPr>
                        <a:lnSpc>
                          <a:spcPts val="1200"/>
                        </a:lnSpc>
                      </a:pPr>
                      <a:r>
                        <a:rPr lang="en-US" sz="1500" dirty="0"/>
                        <a:t>Add</a:t>
                      </a:r>
                    </a:p>
                  </a:txBody>
                  <a:tcPr marL="121920" marR="121920" marT="60960" marB="60960"/>
                </a:tc>
                <a:tc>
                  <a:txBody>
                    <a:bodyPr/>
                    <a:lstStyle/>
                    <a:p>
                      <a:pPr>
                        <a:lnSpc>
                          <a:spcPts val="1200"/>
                        </a:lnSpc>
                      </a:pPr>
                      <a:r>
                        <a:rPr lang="en-US" sz="1500" dirty="0"/>
                        <a:t>PC</a:t>
                      </a:r>
                    </a:p>
                  </a:txBody>
                  <a:tcPr marL="121920" marR="121920" marT="60960" marB="60960"/>
                </a:tc>
                <a:tc>
                  <a:txBody>
                    <a:bodyPr/>
                    <a:lstStyle/>
                    <a:p>
                      <a:pPr>
                        <a:lnSpc>
                          <a:spcPts val="1200"/>
                        </a:lnSpc>
                      </a:pPr>
                      <a:r>
                        <a:rPr lang="en-US" sz="1500" dirty="0"/>
                        <a:t>4</a:t>
                      </a:r>
                    </a:p>
                  </a:txBody>
                  <a:tcPr marL="121920" marR="121920" marT="60960" marB="60960"/>
                </a:tc>
                <a:tc>
                  <a:txBody>
                    <a:bodyPr/>
                    <a:lstStyle/>
                    <a:p>
                      <a:pPr>
                        <a:lnSpc>
                          <a:spcPts val="1200"/>
                        </a:lnSpc>
                      </a:pPr>
                      <a:r>
                        <a:rPr lang="en-US" sz="1500" dirty="0"/>
                        <a:t>PC</a:t>
                      </a:r>
                    </a:p>
                  </a:txBody>
                  <a:tcPr marL="121920" marR="121920" marT="60960" marB="60960"/>
                </a:tc>
                <a:tc>
                  <a:txBody>
                    <a:bodyPr/>
                    <a:lstStyle/>
                    <a:p>
                      <a:pPr>
                        <a:lnSpc>
                          <a:spcPts val="1200"/>
                        </a:lnSpc>
                      </a:pPr>
                      <a:endParaRPr lang="en-US" sz="1500"/>
                    </a:p>
                  </a:txBody>
                  <a:tcPr marL="121920" marR="121920" marT="60960" marB="60960"/>
                </a:tc>
                <a:tc>
                  <a:txBody>
                    <a:bodyPr/>
                    <a:lstStyle/>
                    <a:p>
                      <a:pPr>
                        <a:lnSpc>
                          <a:spcPts val="1200"/>
                        </a:lnSpc>
                      </a:pPr>
                      <a:r>
                        <a:rPr lang="en-US" sz="1500" dirty="0"/>
                        <a:t>ALU</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r>
                        <a:rPr lang="en-US" sz="1500" dirty="0"/>
                        <a:t>Seq</a:t>
                      </a:r>
                    </a:p>
                  </a:txBody>
                  <a:tcPr marL="121920" marR="121920" marT="60960" marB="60960"/>
                </a:tc>
                <a:extLst>
                  <a:ext uri="{0D108BD9-81ED-4DB2-BD59-A6C34878D82A}">
                    <a16:rowId xmlns:a16="http://schemas.microsoft.com/office/drawing/2014/main" val="4081721547"/>
                  </a:ext>
                </a:extLst>
              </a:tr>
              <a:tr h="325120">
                <a:tc>
                  <a:txBody>
                    <a:bodyPr/>
                    <a:lstStyle/>
                    <a:p>
                      <a:pPr>
                        <a:lnSpc>
                          <a:spcPts val="1200"/>
                        </a:lnSpc>
                      </a:pPr>
                      <a:r>
                        <a:rPr lang="en-US" sz="1500" dirty="0"/>
                        <a:t>1</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r>
                        <a:rPr lang="en-US" sz="1500" dirty="0"/>
                        <a:t>Add</a:t>
                      </a:r>
                    </a:p>
                  </a:txBody>
                  <a:tcPr marL="121920" marR="121920" marT="60960" marB="60960"/>
                </a:tc>
                <a:tc>
                  <a:txBody>
                    <a:bodyPr/>
                    <a:lstStyle/>
                    <a:p>
                      <a:pPr>
                        <a:lnSpc>
                          <a:spcPts val="1200"/>
                        </a:lnSpc>
                      </a:pPr>
                      <a:r>
                        <a:rPr lang="en-US" sz="1500" dirty="0"/>
                        <a:t>PC</a:t>
                      </a:r>
                    </a:p>
                  </a:txBody>
                  <a:tcPr marL="121920" marR="121920" marT="60960" marB="60960"/>
                </a:tc>
                <a:tc>
                  <a:txBody>
                    <a:bodyPr/>
                    <a:lstStyle/>
                    <a:p>
                      <a:pPr>
                        <a:lnSpc>
                          <a:spcPts val="1200"/>
                        </a:lnSpc>
                      </a:pPr>
                      <a:r>
                        <a:rPr lang="en-US" sz="1500" dirty="0" err="1"/>
                        <a:t>Imm</a:t>
                      </a:r>
                      <a:endParaRPr lang="en-US" sz="1500" dirty="0"/>
                    </a:p>
                  </a:txBody>
                  <a:tcPr marL="121920" marR="121920" marT="60960" marB="60960"/>
                </a:tc>
                <a:tc>
                  <a:txBody>
                    <a:bodyPr/>
                    <a:lstStyle/>
                    <a:p>
                      <a:pPr>
                        <a:lnSpc>
                          <a:spcPts val="1200"/>
                        </a:lnSpc>
                      </a:pPr>
                      <a:r>
                        <a:rPr lang="en-US" sz="1500" dirty="0"/>
                        <a:t>PCC</a:t>
                      </a:r>
                    </a:p>
                  </a:txBody>
                  <a:tcPr marL="121920" marR="121920" marT="60960" marB="60960"/>
                </a:tc>
                <a:tc>
                  <a:txBody>
                    <a:bodyPr/>
                    <a:lstStyle/>
                    <a:p>
                      <a:pPr>
                        <a:lnSpc>
                          <a:spcPts val="1200"/>
                        </a:lnSpc>
                      </a:pPr>
                      <a:endParaRPr lang="en-US" sz="150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r>
                        <a:rPr lang="en-US" sz="1500" dirty="0"/>
                        <a:t>Dispatch 1</a:t>
                      </a:r>
                    </a:p>
                  </a:txBody>
                  <a:tcPr marL="121920" marR="121920" marT="60960" marB="60960"/>
                </a:tc>
                <a:extLst>
                  <a:ext uri="{0D108BD9-81ED-4DB2-BD59-A6C34878D82A}">
                    <a16:rowId xmlns:a16="http://schemas.microsoft.com/office/drawing/2014/main" val="593798028"/>
                  </a:ext>
                </a:extLst>
              </a:tr>
              <a:tr h="325120">
                <a:tc>
                  <a:txBody>
                    <a:bodyPr/>
                    <a:lstStyle/>
                    <a:p>
                      <a:pPr>
                        <a:lnSpc>
                          <a:spcPts val="1200"/>
                        </a:lnSpc>
                      </a:pPr>
                      <a:r>
                        <a:rPr lang="en-US" sz="1500" dirty="0"/>
                        <a:t>2</a:t>
                      </a:r>
                    </a:p>
                  </a:txBody>
                  <a:tcPr marL="121920" marR="121920" marT="60960" marB="60960"/>
                </a:tc>
                <a:tc>
                  <a:txBody>
                    <a:bodyPr/>
                    <a:lstStyle/>
                    <a:p>
                      <a:pPr>
                        <a:lnSpc>
                          <a:spcPts val="1200"/>
                        </a:lnSpc>
                      </a:pPr>
                      <a:r>
                        <a:rPr lang="en-US" sz="1500" dirty="0"/>
                        <a:t>Mem1</a:t>
                      </a:r>
                    </a:p>
                  </a:txBody>
                  <a:tcPr marL="121920" marR="121920" marT="60960" marB="60960"/>
                </a:tc>
                <a:tc>
                  <a:txBody>
                    <a:bodyPr/>
                    <a:lstStyle/>
                    <a:p>
                      <a:pPr>
                        <a:lnSpc>
                          <a:spcPts val="1200"/>
                        </a:lnSpc>
                      </a:pPr>
                      <a:r>
                        <a:rPr lang="en-US" sz="1500" dirty="0"/>
                        <a:t>Add</a:t>
                      </a:r>
                    </a:p>
                  </a:txBody>
                  <a:tcPr marL="121920" marR="121920" marT="60960" marB="60960"/>
                </a:tc>
                <a:tc>
                  <a:txBody>
                    <a:bodyPr/>
                    <a:lstStyle/>
                    <a:p>
                      <a:pPr>
                        <a:lnSpc>
                          <a:spcPts val="1200"/>
                        </a:lnSpc>
                      </a:pPr>
                      <a:r>
                        <a:rPr lang="en-US" sz="1500" dirty="0"/>
                        <a:t>Reg</a:t>
                      </a:r>
                    </a:p>
                  </a:txBody>
                  <a:tcPr marL="121920" marR="121920" marT="60960" marB="60960"/>
                </a:tc>
                <a:tc>
                  <a:txBody>
                    <a:bodyPr/>
                    <a:lstStyle/>
                    <a:p>
                      <a:pPr>
                        <a:lnSpc>
                          <a:spcPts val="1200"/>
                        </a:lnSpc>
                      </a:pPr>
                      <a:r>
                        <a:rPr lang="en-US" sz="1500" dirty="0" err="1"/>
                        <a:t>Imm</a:t>
                      </a: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500" dirty="0"/>
                        <a:t>Dispatch 2</a:t>
                      </a:r>
                    </a:p>
                  </a:txBody>
                  <a:tcPr marL="121920" marR="121920" marT="60960" marB="60960"/>
                </a:tc>
                <a:extLst>
                  <a:ext uri="{0D108BD9-81ED-4DB2-BD59-A6C34878D82A}">
                    <a16:rowId xmlns:a16="http://schemas.microsoft.com/office/drawing/2014/main" val="2950728672"/>
                  </a:ext>
                </a:extLst>
              </a:tr>
              <a:tr h="325120">
                <a:tc>
                  <a:txBody>
                    <a:bodyPr/>
                    <a:lstStyle/>
                    <a:p>
                      <a:pPr>
                        <a:lnSpc>
                          <a:spcPts val="1200"/>
                        </a:lnSpc>
                      </a:pPr>
                      <a:r>
                        <a:rPr lang="en-US" sz="1500" dirty="0"/>
                        <a:t>3</a:t>
                      </a:r>
                    </a:p>
                  </a:txBody>
                  <a:tcPr marL="121920" marR="121920" marT="60960" marB="60960"/>
                </a:tc>
                <a:tc>
                  <a:txBody>
                    <a:bodyPr/>
                    <a:lstStyle/>
                    <a:p>
                      <a:pPr>
                        <a:lnSpc>
                          <a:spcPts val="1200"/>
                        </a:lnSpc>
                      </a:pPr>
                      <a:r>
                        <a:rPr lang="en-US" sz="1500" dirty="0"/>
                        <a:t>LW2</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r>
                        <a:rPr lang="en-US" sz="1500" dirty="0"/>
                        <a:t>Read</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r>
                        <a:rPr lang="en-US" sz="1500" dirty="0"/>
                        <a:t>Seq</a:t>
                      </a:r>
                    </a:p>
                  </a:txBody>
                  <a:tcPr marL="121920" marR="121920" marT="60960" marB="60960"/>
                </a:tc>
                <a:extLst>
                  <a:ext uri="{0D108BD9-81ED-4DB2-BD59-A6C34878D82A}">
                    <a16:rowId xmlns:a16="http://schemas.microsoft.com/office/drawing/2014/main" val="179402780"/>
                  </a:ext>
                </a:extLst>
              </a:tr>
              <a:tr h="325120">
                <a:tc>
                  <a:txBody>
                    <a:bodyPr/>
                    <a:lstStyle/>
                    <a:p>
                      <a:pPr>
                        <a:lnSpc>
                          <a:spcPts val="1200"/>
                        </a:lnSpc>
                      </a:pPr>
                      <a:r>
                        <a:rPr lang="en-US" sz="1500" dirty="0"/>
                        <a:t>4</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r>
                        <a:rPr lang="en-US" sz="1500" dirty="0"/>
                        <a:t>MDR</a:t>
                      </a:r>
                    </a:p>
                  </a:txBody>
                  <a:tcPr marL="121920" marR="121920" marT="60960" marB="60960"/>
                </a:tc>
                <a:tc>
                  <a:txBody>
                    <a:bodyPr/>
                    <a:lstStyle/>
                    <a:p>
                      <a:pPr>
                        <a:lnSpc>
                          <a:spcPts val="1200"/>
                        </a:lnSpc>
                      </a:pPr>
                      <a:r>
                        <a:rPr lang="en-US" sz="1500" dirty="0"/>
                        <a:t>Fetch</a:t>
                      </a:r>
                    </a:p>
                  </a:txBody>
                  <a:tcPr marL="121920" marR="121920" marT="60960" marB="60960"/>
                </a:tc>
                <a:extLst>
                  <a:ext uri="{0D108BD9-81ED-4DB2-BD59-A6C34878D82A}">
                    <a16:rowId xmlns:a16="http://schemas.microsoft.com/office/drawing/2014/main" val="2438837276"/>
                  </a:ext>
                </a:extLst>
              </a:tr>
              <a:tr h="325120">
                <a:tc>
                  <a:txBody>
                    <a:bodyPr/>
                    <a:lstStyle/>
                    <a:p>
                      <a:pPr>
                        <a:lnSpc>
                          <a:spcPts val="1200"/>
                        </a:lnSpc>
                      </a:pPr>
                      <a:r>
                        <a:rPr lang="en-US" sz="1500" dirty="0"/>
                        <a:t>5</a:t>
                      </a:r>
                    </a:p>
                  </a:txBody>
                  <a:tcPr marL="121920" marR="121920" marT="60960" marB="60960"/>
                </a:tc>
                <a:tc>
                  <a:txBody>
                    <a:bodyPr/>
                    <a:lstStyle/>
                    <a:p>
                      <a:pPr>
                        <a:lnSpc>
                          <a:spcPts val="1200"/>
                        </a:lnSpc>
                      </a:pPr>
                      <a:r>
                        <a:rPr lang="en-US" sz="1500" dirty="0"/>
                        <a:t>SW2</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r>
                        <a:rPr lang="en-US" sz="1500" dirty="0"/>
                        <a:t>Write</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r>
                        <a:rPr lang="en-US" sz="1500" dirty="0"/>
                        <a:t>Fetch</a:t>
                      </a:r>
                    </a:p>
                  </a:txBody>
                  <a:tcPr marL="121920" marR="121920" marT="60960" marB="60960"/>
                </a:tc>
                <a:extLst>
                  <a:ext uri="{0D108BD9-81ED-4DB2-BD59-A6C34878D82A}">
                    <a16:rowId xmlns:a16="http://schemas.microsoft.com/office/drawing/2014/main" val="3677661036"/>
                  </a:ext>
                </a:extLst>
              </a:tr>
              <a:tr h="325120">
                <a:tc>
                  <a:txBody>
                    <a:bodyPr/>
                    <a:lstStyle/>
                    <a:p>
                      <a:pPr>
                        <a:lnSpc>
                          <a:spcPts val="1200"/>
                        </a:lnSpc>
                      </a:pPr>
                      <a:r>
                        <a:rPr lang="en-US" sz="1500" dirty="0"/>
                        <a:t>6</a:t>
                      </a:r>
                    </a:p>
                  </a:txBody>
                  <a:tcPr marL="121920" marR="121920" marT="60960" marB="60960"/>
                </a:tc>
                <a:tc>
                  <a:txBody>
                    <a:bodyPr/>
                    <a:lstStyle/>
                    <a:p>
                      <a:pPr>
                        <a:lnSpc>
                          <a:spcPts val="1200"/>
                        </a:lnSpc>
                      </a:pPr>
                      <a:r>
                        <a:rPr lang="en-US" sz="1500" dirty="0"/>
                        <a:t>Rformat1</a:t>
                      </a:r>
                    </a:p>
                  </a:txBody>
                  <a:tcPr marL="121920" marR="121920" marT="60960" marB="60960"/>
                </a:tc>
                <a:tc>
                  <a:txBody>
                    <a:bodyPr/>
                    <a:lstStyle/>
                    <a:p>
                      <a:pPr>
                        <a:lnSpc>
                          <a:spcPts val="1200"/>
                        </a:lnSpc>
                      </a:pPr>
                      <a:r>
                        <a:rPr lang="en-US" sz="1500" dirty="0" err="1"/>
                        <a:t>Func</a:t>
                      </a:r>
                      <a:r>
                        <a:rPr lang="en-US" sz="1500" dirty="0"/>
                        <a:t> code</a:t>
                      </a:r>
                    </a:p>
                  </a:txBody>
                  <a:tcPr marL="121920" marR="121920" marT="60960" marB="60960"/>
                </a:tc>
                <a:tc>
                  <a:txBody>
                    <a:bodyPr/>
                    <a:lstStyle/>
                    <a:p>
                      <a:pPr>
                        <a:lnSpc>
                          <a:spcPts val="1200"/>
                        </a:lnSpc>
                      </a:pPr>
                      <a:r>
                        <a:rPr lang="en-US" sz="1500" dirty="0"/>
                        <a:t>Reg</a:t>
                      </a:r>
                    </a:p>
                  </a:txBody>
                  <a:tcPr marL="121920" marR="121920" marT="60960" marB="60960"/>
                </a:tc>
                <a:tc>
                  <a:txBody>
                    <a:bodyPr/>
                    <a:lstStyle/>
                    <a:p>
                      <a:pPr>
                        <a:lnSpc>
                          <a:spcPts val="1200"/>
                        </a:lnSpc>
                      </a:pPr>
                      <a:r>
                        <a:rPr lang="en-US" sz="1500" dirty="0"/>
                        <a:t>Reg</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r>
                        <a:rPr lang="en-US" sz="1500" dirty="0"/>
                        <a:t>Seq</a:t>
                      </a:r>
                    </a:p>
                  </a:txBody>
                  <a:tcPr marL="121920" marR="121920" marT="60960" marB="60960"/>
                </a:tc>
                <a:extLst>
                  <a:ext uri="{0D108BD9-81ED-4DB2-BD59-A6C34878D82A}">
                    <a16:rowId xmlns:a16="http://schemas.microsoft.com/office/drawing/2014/main" val="2118463258"/>
                  </a:ext>
                </a:extLst>
              </a:tr>
              <a:tr h="325120">
                <a:tc>
                  <a:txBody>
                    <a:bodyPr/>
                    <a:lstStyle/>
                    <a:p>
                      <a:pPr>
                        <a:lnSpc>
                          <a:spcPts val="1200"/>
                        </a:lnSpc>
                      </a:pPr>
                      <a:r>
                        <a:rPr lang="en-US" sz="1500" dirty="0"/>
                        <a:t>7</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500" dirty="0"/>
                        <a:t>Fetch</a:t>
                      </a:r>
                    </a:p>
                  </a:txBody>
                  <a:tcPr marL="121920" marR="121920" marT="60960" marB="60960"/>
                </a:tc>
                <a:extLst>
                  <a:ext uri="{0D108BD9-81ED-4DB2-BD59-A6C34878D82A}">
                    <a16:rowId xmlns:a16="http://schemas.microsoft.com/office/drawing/2014/main" val="560367568"/>
                  </a:ext>
                </a:extLst>
              </a:tr>
              <a:tr h="325120">
                <a:tc>
                  <a:txBody>
                    <a:bodyPr/>
                    <a:lstStyle/>
                    <a:p>
                      <a:pPr>
                        <a:lnSpc>
                          <a:spcPts val="1200"/>
                        </a:lnSpc>
                      </a:pPr>
                      <a:r>
                        <a:rPr lang="en-US" sz="1500" dirty="0"/>
                        <a:t>8</a:t>
                      </a:r>
                    </a:p>
                  </a:txBody>
                  <a:tcPr marL="121920" marR="121920" marT="60960" marB="60960"/>
                </a:tc>
                <a:tc>
                  <a:txBody>
                    <a:bodyPr/>
                    <a:lstStyle/>
                    <a:p>
                      <a:pPr>
                        <a:lnSpc>
                          <a:spcPts val="1200"/>
                        </a:lnSpc>
                      </a:pPr>
                      <a:r>
                        <a:rPr lang="en-US" sz="1500" dirty="0"/>
                        <a:t>BEQ1</a:t>
                      </a:r>
                    </a:p>
                  </a:txBody>
                  <a:tcPr marL="121920" marR="121920" marT="60960" marB="60960"/>
                </a:tc>
                <a:tc>
                  <a:txBody>
                    <a:bodyPr/>
                    <a:lstStyle/>
                    <a:p>
                      <a:pPr>
                        <a:lnSpc>
                          <a:spcPts val="1200"/>
                        </a:lnSpc>
                      </a:pPr>
                      <a:r>
                        <a:rPr lang="en-US" sz="1500" dirty="0"/>
                        <a:t>Sub</a:t>
                      </a:r>
                    </a:p>
                  </a:txBody>
                  <a:tcPr marL="121920" marR="121920" marT="60960" marB="60960"/>
                </a:tc>
                <a:tc>
                  <a:txBody>
                    <a:bodyPr/>
                    <a:lstStyle/>
                    <a:p>
                      <a:pPr>
                        <a:lnSpc>
                          <a:spcPts val="1200"/>
                        </a:lnSpc>
                      </a:pPr>
                      <a:r>
                        <a:rPr lang="en-US" sz="1500" dirty="0"/>
                        <a:t>Reg</a:t>
                      </a:r>
                    </a:p>
                  </a:txBody>
                  <a:tcPr marL="121920" marR="121920" marT="60960" marB="60960"/>
                </a:tc>
                <a:tc>
                  <a:txBody>
                    <a:bodyPr/>
                    <a:lstStyle/>
                    <a:p>
                      <a:pPr>
                        <a:lnSpc>
                          <a:spcPts val="1200"/>
                        </a:lnSpc>
                      </a:pPr>
                      <a:r>
                        <a:rPr lang="en-US" sz="1500" dirty="0"/>
                        <a:t>Reg</a:t>
                      </a:r>
                    </a:p>
                  </a:txBody>
                  <a:tcPr marL="121920" marR="121920" marT="60960" marB="60960"/>
                </a:tc>
                <a:tc>
                  <a:txBody>
                    <a:bodyPr/>
                    <a:lstStyle/>
                    <a:p>
                      <a:pPr>
                        <a:lnSpc>
                          <a:spcPts val="1200"/>
                        </a:lnSpc>
                      </a:pPr>
                      <a:endParaRPr lang="en-US" sz="1500" dirty="0"/>
                    </a:p>
                  </a:txBody>
                  <a:tcPr marL="121920" marR="121920" marT="60960" marB="60960"/>
                </a:tc>
                <a:tc>
                  <a:txBody>
                    <a:bodyPr/>
                    <a:lstStyle/>
                    <a:p>
                      <a:pPr>
                        <a:lnSpc>
                          <a:spcPts val="1200"/>
                        </a:lnSpc>
                      </a:pPr>
                      <a:endParaRPr lang="en-US" sz="1500"/>
                    </a:p>
                  </a:txBody>
                  <a:tcPr marL="121920" marR="121920" marT="60960" marB="60960"/>
                </a:tc>
                <a:tc>
                  <a:txBody>
                    <a:bodyPr/>
                    <a:lstStyle/>
                    <a:p>
                      <a:pPr>
                        <a:lnSpc>
                          <a:spcPts val="1200"/>
                        </a:lnSpc>
                      </a:pPr>
                      <a:r>
                        <a:rPr lang="en-US" sz="1500" dirty="0" err="1"/>
                        <a:t>ALUout</a:t>
                      </a:r>
                      <a:endParaRPr lang="en-US" sz="1500" dirty="0"/>
                    </a:p>
                  </a:txBody>
                  <a:tcPr marL="121920" marR="121920" marT="60960" marB="60960"/>
                </a:tc>
                <a:tc>
                  <a:txBody>
                    <a:bodyPr/>
                    <a:lstStyle/>
                    <a:p>
                      <a:pPr>
                        <a:lnSpc>
                          <a:spcPts val="1200"/>
                        </a:lnSpc>
                      </a:pPr>
                      <a:endParaRPr lang="en-US" sz="1500" dirty="0"/>
                    </a:p>
                  </a:txBody>
                  <a:tcPr marL="121920" marR="121920" marT="60960" marB="60960"/>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500" dirty="0"/>
                        <a:t>Fetch</a:t>
                      </a:r>
                    </a:p>
                  </a:txBody>
                  <a:tcPr marL="121920" marR="121920" marT="60960" marB="60960"/>
                </a:tc>
                <a:extLst>
                  <a:ext uri="{0D108BD9-81ED-4DB2-BD59-A6C34878D82A}">
                    <a16:rowId xmlns:a16="http://schemas.microsoft.com/office/drawing/2014/main" val="724192565"/>
                  </a:ext>
                </a:extLst>
              </a:tr>
              <a:tr h="325120">
                <a:tc>
                  <a:txBody>
                    <a:bodyPr/>
                    <a:lstStyle/>
                    <a:p>
                      <a:pPr>
                        <a:lnSpc>
                          <a:spcPts val="1200"/>
                        </a:lnSpc>
                      </a:pPr>
                      <a:r>
                        <a:rPr lang="en-US" sz="1500" dirty="0"/>
                        <a:t>9</a:t>
                      </a:r>
                    </a:p>
                  </a:txBody>
                  <a:tcPr marL="121920" marR="121920" marT="60960" marB="60960"/>
                </a:tc>
                <a:tc>
                  <a:txBody>
                    <a:bodyPr/>
                    <a:lstStyle/>
                    <a:p>
                      <a:pPr>
                        <a:lnSpc>
                          <a:spcPts val="1200"/>
                        </a:lnSpc>
                      </a:pPr>
                      <a:r>
                        <a:rPr lang="en-US" sz="1500" dirty="0"/>
                        <a:t>JAL</a:t>
                      </a:r>
                    </a:p>
                  </a:txBody>
                  <a:tcPr marL="121920" marR="121920" marT="60960" marB="60960"/>
                </a:tc>
                <a:tc>
                  <a:txBody>
                    <a:bodyPr/>
                    <a:lstStyle/>
                    <a:p>
                      <a:pPr>
                        <a:lnSpc>
                          <a:spcPts val="1200"/>
                        </a:lnSpc>
                      </a:pPr>
                      <a:r>
                        <a:rPr lang="en-US" sz="1500" dirty="0"/>
                        <a:t>Add</a:t>
                      </a:r>
                    </a:p>
                  </a:txBody>
                  <a:tcPr marL="121920" marR="121920" marT="60960" marB="60960"/>
                </a:tc>
                <a:tc>
                  <a:txBody>
                    <a:bodyPr/>
                    <a:lstStyle/>
                    <a:p>
                      <a:pPr>
                        <a:lnSpc>
                          <a:spcPts val="1200"/>
                        </a:lnSpc>
                      </a:pPr>
                      <a:r>
                        <a:rPr lang="en-US" sz="1500" dirty="0"/>
                        <a:t>PC</a:t>
                      </a:r>
                    </a:p>
                  </a:txBody>
                  <a:tcPr marL="121920" marR="121920" marT="60960" marB="60960"/>
                </a:tc>
                <a:tc>
                  <a:txBody>
                    <a:bodyPr/>
                    <a:lstStyle/>
                    <a:p>
                      <a:pPr>
                        <a:lnSpc>
                          <a:spcPts val="1200"/>
                        </a:lnSpc>
                      </a:pPr>
                      <a:r>
                        <a:rPr lang="en-US" sz="1500" dirty="0" err="1"/>
                        <a:t>Imm</a:t>
                      </a:r>
                      <a:endParaRPr lang="en-US" sz="1500" dirty="0"/>
                    </a:p>
                  </a:txBody>
                  <a:tcPr marL="121920" marR="121920" marT="60960" marB="60960"/>
                </a:tc>
                <a:tc>
                  <a:txBody>
                    <a:bodyPr/>
                    <a:lstStyle/>
                    <a:p>
                      <a:pPr>
                        <a:lnSpc>
                          <a:spcPts val="1200"/>
                        </a:lnSpc>
                      </a:pPr>
                      <a:r>
                        <a:rPr lang="en-US" sz="1500" dirty="0"/>
                        <a:t>PCC</a:t>
                      </a:r>
                    </a:p>
                  </a:txBody>
                  <a:tcPr marL="121920" marR="121920" marT="60960" marB="60960"/>
                </a:tc>
                <a:tc>
                  <a:txBody>
                    <a:bodyPr/>
                    <a:lstStyle/>
                    <a:p>
                      <a:pPr>
                        <a:lnSpc>
                          <a:spcPts val="1200"/>
                        </a:lnSpc>
                      </a:pPr>
                      <a:endParaRPr lang="en-US" sz="1500"/>
                    </a:p>
                  </a:txBody>
                  <a:tcPr marL="121920" marR="121920" marT="60960" marB="60960"/>
                </a:tc>
                <a:tc>
                  <a:txBody>
                    <a:bodyPr/>
                    <a:lstStyle/>
                    <a:p>
                      <a:pPr>
                        <a:lnSpc>
                          <a:spcPts val="1200"/>
                        </a:lnSpc>
                      </a:pPr>
                      <a:r>
                        <a:rPr lang="en-US" sz="1500" dirty="0" err="1"/>
                        <a:t>ALUout</a:t>
                      </a:r>
                      <a:endParaRPr lang="en-US" sz="1500" dirty="0"/>
                    </a:p>
                  </a:txBody>
                  <a:tcPr marL="121920" marR="121920" marT="60960" marB="60960"/>
                </a:tc>
                <a:tc>
                  <a:txBody>
                    <a:bodyPr/>
                    <a:lstStyle/>
                    <a:p>
                      <a:pPr>
                        <a:lnSpc>
                          <a:spcPts val="1200"/>
                        </a:lnSpc>
                      </a:pPr>
                      <a:r>
                        <a:rPr lang="en-US" sz="1500" dirty="0"/>
                        <a:t>PC</a:t>
                      </a:r>
                    </a:p>
                  </a:txBody>
                  <a:tcPr marL="121920" marR="121920" marT="60960" marB="60960"/>
                </a:tc>
                <a:tc>
                  <a:txBody>
                    <a:bodyPr/>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1500" dirty="0"/>
                        <a:t>Fetch</a:t>
                      </a:r>
                    </a:p>
                  </a:txBody>
                  <a:tcPr marL="121920" marR="121920" marT="60960" marB="60960"/>
                </a:tc>
                <a:extLst>
                  <a:ext uri="{0D108BD9-81ED-4DB2-BD59-A6C34878D82A}">
                    <a16:rowId xmlns:a16="http://schemas.microsoft.com/office/drawing/2014/main" val="107459427"/>
                  </a:ext>
                </a:extLst>
              </a:tr>
            </a:tbl>
          </a:graphicData>
        </a:graphic>
      </p:graphicFrame>
    </p:spTree>
    <p:extLst>
      <p:ext uri="{BB962C8B-B14F-4D97-AF65-F5344CB8AC3E}">
        <p14:creationId xmlns:p14="http://schemas.microsoft.com/office/powerpoint/2010/main" val="235253530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365126"/>
            <a:ext cx="10515600" cy="590218"/>
          </a:xfrm>
          <a:noFill/>
        </p:spPr>
        <p:txBody>
          <a:bodyPr vert="horz" lIns="90488" tIns="44451" rIns="90488" bIns="44451" rtlCol="0" anchor="ctr">
            <a:normAutofit fontScale="90000"/>
          </a:bodyPr>
          <a:lstStyle/>
          <a:p>
            <a:pPr algn="ctr" rtl="1" eaLnBrk="1" hangingPunct="1"/>
            <a:r>
              <a:rPr lang="he-IL" altLang="en-US" dirty="0"/>
              <a:t>פורמט מיקרו-פקודה</a:t>
            </a:r>
            <a:r>
              <a:rPr lang="en-US" altLang="en-US" dirty="0"/>
              <a:t> </a:t>
            </a:r>
            <a:r>
              <a:rPr lang="he-IL" altLang="en-US" dirty="0"/>
              <a:t>(דוגמא חלקית)</a:t>
            </a:r>
            <a:r>
              <a:rPr lang="en-US" altLang="en-US" dirty="0"/>
              <a:t> </a:t>
            </a:r>
          </a:p>
        </p:txBody>
      </p:sp>
      <p:sp>
        <p:nvSpPr>
          <p:cNvPr id="2" name="Footer Placeholder 1"/>
          <p:cNvSpPr>
            <a:spLocks noGrp="1"/>
          </p:cNvSpPr>
          <p:nvPr>
            <p:ph type="ftr" sz="quarter" idx="11"/>
          </p:nvPr>
        </p:nvSpPr>
        <p:spPr/>
        <p:txBody>
          <a:bodyPr/>
          <a:lstStyle/>
          <a:p>
            <a:r>
              <a:rPr lang="en-US"/>
              <a:t>Technion EE 044252 Spring 2018 Lecture 11</a:t>
            </a:r>
            <a:endParaRPr lang="en-US" dirty="0"/>
          </a:p>
        </p:txBody>
      </p:sp>
      <p:sp>
        <p:nvSpPr>
          <p:cNvPr id="3" name="Slide Number Placeholder 2"/>
          <p:cNvSpPr>
            <a:spLocks noGrp="1"/>
          </p:cNvSpPr>
          <p:nvPr>
            <p:ph type="sldNum" sz="quarter" idx="12"/>
          </p:nvPr>
        </p:nvSpPr>
        <p:spPr/>
        <p:txBody>
          <a:bodyPr/>
          <a:lstStyle/>
          <a:p>
            <a:fld id="{3FF131CF-B26C-E347-9AC9-78212C099DD5}" type="slidenum">
              <a:rPr lang="en-US" smtClean="0"/>
              <a:t>56</a:t>
            </a:fld>
            <a:endParaRPr lang="en-US"/>
          </a:p>
        </p:txBody>
      </p:sp>
      <p:graphicFrame>
        <p:nvGraphicFramePr>
          <p:cNvPr id="4" name="Object 3">
            <a:extLst>
              <a:ext uri="{FF2B5EF4-FFF2-40B4-BE49-F238E27FC236}">
                <a16:creationId xmlns:a16="http://schemas.microsoft.com/office/drawing/2014/main" id="{1E478A03-D044-48E2-B8C9-B75257F337DA}"/>
              </a:ext>
            </a:extLst>
          </p:cNvPr>
          <p:cNvGraphicFramePr>
            <a:graphicFrameLocks noChangeAspect="1"/>
          </p:cNvGraphicFramePr>
          <p:nvPr/>
        </p:nvGraphicFramePr>
        <p:xfrm>
          <a:off x="1985108" y="1195756"/>
          <a:ext cx="8128000" cy="5054600"/>
        </p:xfrm>
        <a:graphic>
          <a:graphicData uri="http://schemas.openxmlformats.org/presentationml/2006/ole">
            <mc:AlternateContent xmlns:mc="http://schemas.openxmlformats.org/markup-compatibility/2006">
              <mc:Choice xmlns:v="urn:schemas-microsoft-com:vml" Requires="v">
                <p:oleObj spid="_x0000_s167957" name="Worksheet" r:id="rId4" imgW="8362885" imgH="5200612" progId="Excel.Sheet.8">
                  <p:embed/>
                </p:oleObj>
              </mc:Choice>
              <mc:Fallback>
                <p:oleObj name="Worksheet" r:id="rId4" imgW="8362885" imgH="5200612" progId="Excel.Sheet.8">
                  <p:embed/>
                  <p:pic>
                    <p:nvPicPr>
                      <p:cNvPr id="4" name="Object 3">
                        <a:extLst>
                          <a:ext uri="{FF2B5EF4-FFF2-40B4-BE49-F238E27FC236}">
                            <a16:creationId xmlns:a16="http://schemas.microsoft.com/office/drawing/2014/main" id="{1E478A03-D044-48E2-B8C9-B75257F337DA}"/>
                          </a:ext>
                        </a:extLst>
                      </p:cNvPr>
                      <p:cNvPicPr/>
                      <p:nvPr/>
                    </p:nvPicPr>
                    <p:blipFill>
                      <a:blip r:embed="rId5"/>
                      <a:stretch>
                        <a:fillRect/>
                      </a:stretch>
                    </p:blipFill>
                    <p:spPr>
                      <a:xfrm>
                        <a:off x="1985108" y="1195756"/>
                        <a:ext cx="8128000" cy="5054600"/>
                      </a:xfrm>
                      <a:prstGeom prst="rect">
                        <a:avLst/>
                      </a:prstGeom>
                    </p:spPr>
                  </p:pic>
                </p:oleObj>
              </mc:Fallback>
            </mc:AlternateContent>
          </a:graphicData>
        </a:graphic>
      </p:graphicFrame>
    </p:spTree>
    <p:extLst>
      <p:ext uri="{BB962C8B-B14F-4D97-AF65-F5344CB8AC3E}">
        <p14:creationId xmlns:p14="http://schemas.microsoft.com/office/powerpoint/2010/main" val="234843624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normAutofit/>
          </a:bodyPr>
          <a:lstStyle/>
          <a:p>
            <a:r>
              <a:rPr lang="en-US" sz="9600" dirty="0"/>
              <a:t>Thank you!</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a:t>Technion EE 044252 Spring 2018 Lecture 8</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57</a:t>
            </a:fld>
            <a:endParaRPr lang="en-US" altLang="en-US"/>
          </a:p>
        </p:txBody>
      </p:sp>
    </p:spTree>
    <p:extLst>
      <p:ext uri="{BB962C8B-B14F-4D97-AF65-F5344CB8AC3E}">
        <p14:creationId xmlns:p14="http://schemas.microsoft.com/office/powerpoint/2010/main" val="226002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26405658-B89B-43CA-B351-F3B6040BBFD8}" type="slidenum">
              <a:rPr lang="he-IL" altLang="en-US" sz="1400">
                <a:cs typeface="Arial" panose="020B0604020202020204" pitchFamily="34" charset="0"/>
              </a:rPr>
              <a:pPr/>
              <a:t>6</a:t>
            </a:fld>
            <a:endParaRPr lang="en-US" altLang="en-US" sz="1400">
              <a:cs typeface="Arial" panose="020B0604020202020204" pitchFamily="34" charset="0"/>
            </a:endParaRPr>
          </a:p>
        </p:txBody>
      </p:sp>
      <p:graphicFrame>
        <p:nvGraphicFramePr>
          <p:cNvPr id="507907" name="Object 3"/>
          <p:cNvGraphicFramePr>
            <a:graphicFrameLocks noChangeAspect="1"/>
          </p:cNvGraphicFramePr>
          <p:nvPr/>
        </p:nvGraphicFramePr>
        <p:xfrm>
          <a:off x="2286000" y="1447801"/>
          <a:ext cx="7848600" cy="5045075"/>
        </p:xfrm>
        <a:graphic>
          <a:graphicData uri="http://schemas.openxmlformats.org/presentationml/2006/ole">
            <mc:AlternateContent xmlns:mc="http://schemas.openxmlformats.org/markup-compatibility/2006">
              <mc:Choice xmlns:v="urn:schemas-microsoft-com:vml" Requires="v">
                <p:oleObj spid="_x0000_s137256" name="VISIO" r:id="rId4" imgW="8750520" imgH="6041880" progId="Visio.Drawing.6">
                  <p:embed/>
                </p:oleObj>
              </mc:Choice>
              <mc:Fallback>
                <p:oleObj name="VISIO" r:id="rId4" imgW="8750520" imgH="6041880" progId="Visio.Drawing.6">
                  <p:embed/>
                  <p:pic>
                    <p:nvPicPr>
                      <p:cNvPr id="5079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447801"/>
                        <a:ext cx="7848600" cy="504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5"/>
          <p:cNvSpPr>
            <a:spLocks noGrp="1" noChangeArrowheads="1"/>
          </p:cNvSpPr>
          <p:nvPr>
            <p:ph type="title"/>
          </p:nvPr>
        </p:nvSpPr>
        <p:spPr/>
        <p:txBody>
          <a:bodyPr/>
          <a:lstStyle/>
          <a:p>
            <a:pPr algn="r" rtl="1" eaLnBrk="1" hangingPunct="1"/>
            <a:r>
              <a:rPr lang="he-IL" altLang="en-US" dirty="0"/>
              <a:t>מערכת עקיבה עם אפשרות סריקה</a:t>
            </a:r>
            <a:endParaRPr lang="en-US" altLang="en-US" dirty="0"/>
          </a:p>
        </p:txBody>
      </p:sp>
      <p:graphicFrame>
        <p:nvGraphicFramePr>
          <p:cNvPr id="507912" name="Object 8"/>
          <p:cNvGraphicFramePr>
            <a:graphicFrameLocks noChangeAspect="1"/>
          </p:cNvGraphicFramePr>
          <p:nvPr/>
        </p:nvGraphicFramePr>
        <p:xfrm>
          <a:off x="2286000" y="1447801"/>
          <a:ext cx="7848600" cy="5045075"/>
        </p:xfrm>
        <a:graphic>
          <a:graphicData uri="http://schemas.openxmlformats.org/presentationml/2006/ole">
            <mc:AlternateContent xmlns:mc="http://schemas.openxmlformats.org/markup-compatibility/2006">
              <mc:Choice xmlns:v="urn:schemas-microsoft-com:vml" Requires="v">
                <p:oleObj spid="_x0000_s137257" name="VISIO" r:id="rId6" imgW="8750520" imgH="6041880" progId="Visio.Drawing.6">
                  <p:embed/>
                </p:oleObj>
              </mc:Choice>
              <mc:Fallback>
                <p:oleObj name="VISIO" r:id="rId6" imgW="8750520" imgH="6041880" progId="Visio.Drawing.6">
                  <p:embed/>
                  <p:pic>
                    <p:nvPicPr>
                      <p:cNvPr id="5079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447801"/>
                        <a:ext cx="7848600" cy="504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7</a:t>
            </a:r>
            <a:endParaRPr lang="en-US" dirty="0">
              <a:solidFill>
                <a:prstClr val="black">
                  <a:tint val="75000"/>
                </a:prstClr>
              </a:solidFill>
            </a:endParaRPr>
          </a:p>
        </p:txBody>
      </p:sp>
    </p:spTree>
    <p:extLst>
      <p:ext uri="{BB962C8B-B14F-4D97-AF65-F5344CB8AC3E}">
        <p14:creationId xmlns:p14="http://schemas.microsoft.com/office/powerpoint/2010/main" val="42639748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nodeType="clickEffect">
                                  <p:stCondLst>
                                    <p:cond delay="0"/>
                                  </p:stCondLst>
                                  <p:childTnLst>
                                    <p:animEffect transition="out" filter="wipe(left)">
                                      <p:cBhvr>
                                        <p:cTn id="6" dur="500"/>
                                        <p:tgtEl>
                                          <p:spTgt spid="507912"/>
                                        </p:tgtEl>
                                      </p:cBhvr>
                                    </p:animEffect>
                                    <p:set>
                                      <p:cBhvr>
                                        <p:cTn id="7" dur="1" fill="hold">
                                          <p:stCondLst>
                                            <p:cond delay="499"/>
                                          </p:stCondLst>
                                        </p:cTn>
                                        <p:tgtEl>
                                          <p:spTgt spid="507912"/>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507907"/>
                                        </p:tgtEl>
                                        <p:attrNameLst>
                                          <p:attrName>style.visibility</p:attrName>
                                        </p:attrNameLst>
                                      </p:cBhvr>
                                      <p:to>
                                        <p:strVal val="visible"/>
                                      </p:to>
                                    </p:set>
                                    <p:animEffect transition="in" filter="wipe(left)">
                                      <p:cBhvr>
                                        <p:cTn id="10" dur="500"/>
                                        <p:tgtEl>
                                          <p:spTgt spid="507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algn="r" rtl="1" eaLnBrk="1" hangingPunct="1"/>
            <a:r>
              <a:rPr lang="he-IL" altLang="en-US" dirty="0"/>
              <a:t>מהלך הסריקה</a:t>
            </a:r>
            <a:endParaRPr lang="en-US" altLang="en-US" dirty="0"/>
          </a:p>
        </p:txBody>
      </p:sp>
      <p:sp>
        <p:nvSpPr>
          <p:cNvPr id="18436" name="Rectangle 5"/>
          <p:cNvSpPr>
            <a:spLocks noGrp="1" noChangeArrowheads="1"/>
          </p:cNvSpPr>
          <p:nvPr>
            <p:ph idx="1"/>
          </p:nvPr>
        </p:nvSpPr>
        <p:spPr/>
        <p:txBody>
          <a:bodyPr/>
          <a:lstStyle/>
          <a:p>
            <a:pPr algn="r" rtl="1" eaLnBrk="1" hangingPunct="1">
              <a:lnSpc>
                <a:spcPct val="90000"/>
              </a:lnSpc>
            </a:pPr>
            <a:r>
              <a:rPr lang="he-IL" altLang="en-US" sz="2800" dirty="0"/>
              <a:t>בפעולה רגילה, </a:t>
            </a:r>
            <a:r>
              <a:rPr lang="en-US" altLang="en-US" sz="2800" dirty="0"/>
              <a:t>SCAN CONTROL = 0</a:t>
            </a:r>
            <a:r>
              <a:rPr lang="he-IL" altLang="en-US" sz="2800" dirty="0"/>
              <a:t>  וה-</a:t>
            </a:r>
            <a:r>
              <a:rPr lang="en-US" altLang="en-US" sz="2800" dirty="0"/>
              <a:t>FF</a:t>
            </a:r>
            <a:r>
              <a:rPr lang="he-IL" altLang="en-US" sz="2800" dirty="0"/>
              <a:t> מתנהגים כרגיל</a:t>
            </a:r>
            <a:endParaRPr lang="en-US" altLang="en-US" sz="2800" dirty="0"/>
          </a:p>
          <a:p>
            <a:pPr algn="r" rtl="1" eaLnBrk="1" hangingPunct="1">
              <a:lnSpc>
                <a:spcPct val="90000"/>
              </a:lnSpc>
            </a:pPr>
            <a:r>
              <a:rPr lang="he-IL" altLang="en-US" sz="2800" dirty="0"/>
              <a:t>לצורך בדיקה, </a:t>
            </a:r>
            <a:r>
              <a:rPr lang="en-US" altLang="en-US" sz="2800" dirty="0"/>
              <a:t>SCAN CONTROL = 1</a:t>
            </a:r>
            <a:r>
              <a:rPr lang="he-IL" altLang="en-US" sz="2800" dirty="0"/>
              <a:t> ובמשך </a:t>
            </a:r>
            <a:r>
              <a:rPr lang="en-US" altLang="en-US" sz="2800" dirty="0"/>
              <a:t>N</a:t>
            </a:r>
            <a:r>
              <a:rPr lang="he-IL" altLang="en-US" sz="2800" dirty="0"/>
              <a:t> מחזורי שעון מכניסים לכל </a:t>
            </a:r>
            <a:r>
              <a:rPr lang="en-US" altLang="en-US" sz="2800" dirty="0"/>
              <a:t>FF</a:t>
            </a:r>
            <a:r>
              <a:rPr lang="he-IL" altLang="en-US" sz="2800" dirty="0"/>
              <a:t> את הכניסה הדרושה על מנת לבצע בדיקה אחת</a:t>
            </a:r>
            <a:endParaRPr lang="en-US" altLang="en-US" sz="2800" dirty="0"/>
          </a:p>
          <a:p>
            <a:pPr algn="r" rtl="1" eaLnBrk="1" hangingPunct="1">
              <a:lnSpc>
                <a:spcPct val="90000"/>
              </a:lnSpc>
            </a:pPr>
            <a:r>
              <a:rPr lang="he-IL" altLang="en-US" sz="2800" dirty="0"/>
              <a:t> מעבירים את </a:t>
            </a:r>
            <a:r>
              <a:rPr lang="en-US" altLang="en-US" sz="2800" dirty="0"/>
              <a:t>SCAN CONTROL</a:t>
            </a:r>
            <a:r>
              <a:rPr lang="he-IL" altLang="en-US" sz="2800" dirty="0"/>
              <a:t> שוב ל-0 למשך </a:t>
            </a:r>
            <a:r>
              <a:rPr lang="he-IL" altLang="en-US" sz="2800" u="sng" dirty="0"/>
              <a:t>מחזור שעון אחד</a:t>
            </a:r>
            <a:r>
              <a:rPr lang="he-IL" altLang="en-US" sz="2800" dirty="0"/>
              <a:t>, מבצעים את הבדיקה, וכל ה-</a:t>
            </a:r>
            <a:r>
              <a:rPr lang="en-US" altLang="en-US" sz="2800" dirty="0"/>
              <a:t>FF</a:t>
            </a:r>
            <a:r>
              <a:rPr lang="he-IL" altLang="en-US" sz="2800" dirty="0"/>
              <a:t> טוענים לתוכם את תוצאות הבדיקה</a:t>
            </a:r>
            <a:endParaRPr lang="en-US" altLang="en-US" sz="2800" dirty="0"/>
          </a:p>
          <a:p>
            <a:pPr algn="r" rtl="1" eaLnBrk="1" hangingPunct="1">
              <a:lnSpc>
                <a:spcPct val="90000"/>
              </a:lnSpc>
            </a:pPr>
            <a:r>
              <a:rPr lang="he-IL" altLang="en-US" sz="2800" dirty="0"/>
              <a:t>במשך </a:t>
            </a:r>
            <a:r>
              <a:rPr lang="en-US" altLang="en-US" sz="2800" dirty="0"/>
              <a:t>N</a:t>
            </a:r>
            <a:r>
              <a:rPr lang="he-IL" altLang="en-US" sz="2800" dirty="0"/>
              <a:t> מחזורי השעון הבאים </a:t>
            </a:r>
            <a:r>
              <a:rPr lang="en-US" altLang="en-US" sz="2800" dirty="0"/>
              <a:t>SCAN CONTROL=1</a:t>
            </a:r>
            <a:r>
              <a:rPr lang="he-IL" altLang="en-US" sz="2800" dirty="0"/>
              <a:t> ותוצאות הבדיקה נקראות החוצה ובו זמנית נטענות הכניסות הדרושות לבדיקה הבאה, וחוזר חלילה</a:t>
            </a:r>
          </a:p>
        </p:txBody>
      </p:sp>
      <p:sp>
        <p:nvSpPr>
          <p:cNvPr id="7"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ADA84F61-D7EA-4674-A62E-77B2650659FA}" type="slidenum">
              <a:rPr lang="he-IL" altLang="en-US" sz="1400">
                <a:cs typeface="Arial" panose="020B0604020202020204" pitchFamily="34" charset="0"/>
              </a:rPr>
              <a:pPr/>
              <a:t>7</a:t>
            </a:fld>
            <a:endParaRPr lang="en-US" altLang="en-US" sz="1400">
              <a:cs typeface="Arial" panose="020B0604020202020204" pitchFamily="34" charset="0"/>
            </a:endParaRPr>
          </a:p>
        </p:txBody>
      </p:sp>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7</a:t>
            </a:r>
            <a:endParaRPr lang="en-US" dirty="0">
              <a:solidFill>
                <a:prstClr val="black">
                  <a:tint val="75000"/>
                </a:prstClr>
              </a:solidFill>
            </a:endParaRPr>
          </a:p>
        </p:txBody>
      </p:sp>
      <p:pic>
        <p:nvPicPr>
          <p:cNvPr id="1946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563" y="365125"/>
            <a:ext cx="2438400" cy="156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6648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8436">
                                            <p:txEl>
                                              <p:pRg st="0" end="0"/>
                                            </p:txEl>
                                          </p:spTgt>
                                        </p:tgtEl>
                                        <p:attrNameLst>
                                          <p:attrName>ppt_c</p:attrName>
                                        </p:attrNameLst>
                                      </p:cBhvr>
                                      <p:to>
                                        <a:srgbClr val="80808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8436">
                                            <p:txEl>
                                              <p:pRg st="1" end="1"/>
                                            </p:txEl>
                                          </p:spTgt>
                                        </p:tgtEl>
                                        <p:attrNameLst>
                                          <p:attrName>ppt_c</p:attrName>
                                        </p:attrNameLst>
                                      </p:cBhvr>
                                      <p:to>
                                        <a:srgbClr val="80808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8436">
                                            <p:txEl>
                                              <p:pRg st="2" end="2"/>
                                            </p:txEl>
                                          </p:spTgt>
                                        </p:tgtEl>
                                        <p:attrNameLst>
                                          <p:attrName>ppt_c</p:attrName>
                                        </p:attrNameLst>
                                      </p:cBhvr>
                                      <p:to>
                                        <a:srgbClr val="80808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CEADCBF4-ABE9-4EB6-AA51-C7C11B56DE6E}" type="slidenum">
              <a:rPr lang="he-IL" altLang="en-US" sz="1400">
                <a:cs typeface="Arial" panose="020B0604020202020204" pitchFamily="34" charset="0"/>
              </a:rPr>
              <a:pPr/>
              <a:t>8</a:t>
            </a:fld>
            <a:endParaRPr lang="en-US" altLang="en-US" sz="1400">
              <a:cs typeface="Arial" panose="020B0604020202020204" pitchFamily="34" charset="0"/>
            </a:endParaRPr>
          </a:p>
        </p:txBody>
      </p:sp>
      <p:sp>
        <p:nvSpPr>
          <p:cNvPr id="20483" name="Rectangle 52"/>
          <p:cNvSpPr>
            <a:spLocks noChangeArrowheads="1"/>
          </p:cNvSpPr>
          <p:nvPr/>
        </p:nvSpPr>
        <p:spPr bwMode="auto">
          <a:xfrm>
            <a:off x="6477000" y="4227970"/>
            <a:ext cx="228600" cy="430887"/>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0484" name="Rectangle 53"/>
          <p:cNvSpPr>
            <a:spLocks noChangeArrowheads="1"/>
          </p:cNvSpPr>
          <p:nvPr/>
        </p:nvSpPr>
        <p:spPr bwMode="auto">
          <a:xfrm>
            <a:off x="8610600" y="4227970"/>
            <a:ext cx="228600" cy="430887"/>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0485" name="Rectangle 51"/>
          <p:cNvSpPr>
            <a:spLocks noChangeArrowheads="1"/>
          </p:cNvSpPr>
          <p:nvPr/>
        </p:nvSpPr>
        <p:spPr bwMode="auto">
          <a:xfrm>
            <a:off x="4343400" y="4227970"/>
            <a:ext cx="228600" cy="430887"/>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0486" name="Rectangle 2"/>
          <p:cNvSpPr>
            <a:spLocks noGrp="1" noChangeArrowheads="1"/>
          </p:cNvSpPr>
          <p:nvPr>
            <p:ph type="title"/>
          </p:nvPr>
        </p:nvSpPr>
        <p:spPr/>
        <p:txBody>
          <a:bodyPr/>
          <a:lstStyle/>
          <a:p>
            <a:pPr algn="r" rtl="1" eaLnBrk="1" hangingPunct="1"/>
            <a:r>
              <a:rPr lang="he-IL" altLang="en-US" dirty="0"/>
              <a:t>מהלך הסריקה</a:t>
            </a:r>
            <a:endParaRPr lang="en-US" altLang="en-US" dirty="0"/>
          </a:p>
        </p:txBody>
      </p:sp>
      <p:sp>
        <p:nvSpPr>
          <p:cNvPr id="20487" name="Line 4"/>
          <p:cNvSpPr>
            <a:spLocks noChangeShapeType="1"/>
          </p:cNvSpPr>
          <p:nvPr/>
        </p:nvSpPr>
        <p:spPr bwMode="auto">
          <a:xfrm>
            <a:off x="2057400" y="4443413"/>
            <a:ext cx="792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488" name="Line 5"/>
          <p:cNvSpPr>
            <a:spLocks noChangeShapeType="1"/>
          </p:cNvSpPr>
          <p:nvPr/>
        </p:nvSpPr>
        <p:spPr bwMode="auto">
          <a:xfrm>
            <a:off x="24384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89" name="Line 7"/>
          <p:cNvSpPr>
            <a:spLocks noChangeShapeType="1"/>
          </p:cNvSpPr>
          <p:nvPr/>
        </p:nvSpPr>
        <p:spPr bwMode="auto">
          <a:xfrm>
            <a:off x="43434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0" name="Line 9"/>
          <p:cNvSpPr>
            <a:spLocks noChangeShapeType="1"/>
          </p:cNvSpPr>
          <p:nvPr/>
        </p:nvSpPr>
        <p:spPr bwMode="auto">
          <a:xfrm>
            <a:off x="2438400" y="4672013"/>
            <a:ext cx="1905000" cy="0"/>
          </a:xfrm>
          <a:prstGeom prst="line">
            <a:avLst/>
          </a:prstGeom>
          <a:noFill/>
          <a:ln w="28575">
            <a:solidFill>
              <a:schemeClr val="hlink"/>
            </a:solidFill>
            <a:round/>
            <a:headEnd type="arrow" w="med" len="me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491" name="Text Box 10"/>
          <p:cNvSpPr txBox="1">
            <a:spLocks noChangeArrowheads="1"/>
          </p:cNvSpPr>
          <p:nvPr/>
        </p:nvSpPr>
        <p:spPr bwMode="auto">
          <a:xfrm>
            <a:off x="2687638" y="4754564"/>
            <a:ext cx="1350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r" rtl="1">
              <a:buFontTx/>
              <a:buNone/>
            </a:pP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מחזורים</a:t>
            </a:r>
            <a:endParaRPr lang="en-US" altLang="en-US" dirty="0">
              <a:solidFill>
                <a:schemeClr val="hlink"/>
              </a:solidFill>
              <a:latin typeface="Arial" panose="020B0604020202020204" pitchFamily="34" charset="0"/>
              <a:cs typeface="Arial" panose="020B0604020202020204" pitchFamily="34" charset="0"/>
            </a:endParaRPr>
          </a:p>
        </p:txBody>
      </p:sp>
      <p:sp>
        <p:nvSpPr>
          <p:cNvPr id="20492" name="Line 11"/>
          <p:cNvSpPr>
            <a:spLocks noChangeShapeType="1"/>
          </p:cNvSpPr>
          <p:nvPr/>
        </p:nvSpPr>
        <p:spPr bwMode="auto">
          <a:xfrm>
            <a:off x="45720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3" name="Text Box 12"/>
          <p:cNvSpPr txBox="1">
            <a:spLocks noChangeArrowheads="1"/>
          </p:cNvSpPr>
          <p:nvPr/>
        </p:nvSpPr>
        <p:spPr bwMode="auto">
          <a:xfrm>
            <a:off x="3802064" y="5440364"/>
            <a:ext cx="1379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buFontTx/>
              <a:buNone/>
            </a:pPr>
            <a:r>
              <a:rPr lang="he-IL" altLang="en-US">
                <a:solidFill>
                  <a:schemeClr val="folHlink"/>
                </a:solidFill>
                <a:latin typeface="Arial" panose="020B0604020202020204" pitchFamily="34" charset="0"/>
                <a:cs typeface="Arial" panose="020B0604020202020204" pitchFamily="34" charset="0"/>
              </a:rPr>
              <a:t>מחזור אחד</a:t>
            </a:r>
            <a:endParaRPr lang="en-US" altLang="en-US">
              <a:solidFill>
                <a:schemeClr val="folHlink"/>
              </a:solidFill>
              <a:latin typeface="Arial" panose="020B0604020202020204" pitchFamily="34" charset="0"/>
              <a:cs typeface="Arial" panose="020B0604020202020204" pitchFamily="34" charset="0"/>
            </a:endParaRPr>
          </a:p>
        </p:txBody>
      </p:sp>
      <p:sp>
        <p:nvSpPr>
          <p:cNvPr id="20494" name="Line 13"/>
          <p:cNvSpPr>
            <a:spLocks noChangeShapeType="1"/>
          </p:cNvSpPr>
          <p:nvPr/>
        </p:nvSpPr>
        <p:spPr bwMode="auto">
          <a:xfrm flipV="1">
            <a:off x="4470400" y="4824413"/>
            <a:ext cx="0" cy="60960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495" name="Line 14"/>
          <p:cNvSpPr>
            <a:spLocks noChangeShapeType="1"/>
          </p:cNvSpPr>
          <p:nvPr/>
        </p:nvSpPr>
        <p:spPr bwMode="auto">
          <a:xfrm>
            <a:off x="45720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6" name="Line 15"/>
          <p:cNvSpPr>
            <a:spLocks noChangeShapeType="1"/>
          </p:cNvSpPr>
          <p:nvPr/>
        </p:nvSpPr>
        <p:spPr bwMode="auto">
          <a:xfrm>
            <a:off x="64770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7" name="Line 16"/>
          <p:cNvSpPr>
            <a:spLocks noChangeShapeType="1"/>
          </p:cNvSpPr>
          <p:nvPr/>
        </p:nvSpPr>
        <p:spPr bwMode="auto">
          <a:xfrm>
            <a:off x="4572000" y="4672013"/>
            <a:ext cx="1905000" cy="0"/>
          </a:xfrm>
          <a:prstGeom prst="line">
            <a:avLst/>
          </a:prstGeom>
          <a:noFill/>
          <a:ln w="28575">
            <a:solidFill>
              <a:schemeClr val="hlink"/>
            </a:solidFill>
            <a:round/>
            <a:headEnd type="arrow" w="med" len="me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498" name="Line 18"/>
          <p:cNvSpPr>
            <a:spLocks noChangeShapeType="1"/>
          </p:cNvSpPr>
          <p:nvPr/>
        </p:nvSpPr>
        <p:spPr bwMode="auto">
          <a:xfrm>
            <a:off x="67056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9" name="Line 20"/>
          <p:cNvSpPr>
            <a:spLocks noChangeShapeType="1"/>
          </p:cNvSpPr>
          <p:nvPr/>
        </p:nvSpPr>
        <p:spPr bwMode="auto">
          <a:xfrm flipV="1">
            <a:off x="6604000" y="4824413"/>
            <a:ext cx="0" cy="60960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00" name="Line 21"/>
          <p:cNvSpPr>
            <a:spLocks noChangeShapeType="1"/>
          </p:cNvSpPr>
          <p:nvPr/>
        </p:nvSpPr>
        <p:spPr bwMode="auto">
          <a:xfrm>
            <a:off x="67056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501" name="Line 22"/>
          <p:cNvSpPr>
            <a:spLocks noChangeShapeType="1"/>
          </p:cNvSpPr>
          <p:nvPr/>
        </p:nvSpPr>
        <p:spPr bwMode="auto">
          <a:xfrm>
            <a:off x="67056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502" name="Line 23"/>
          <p:cNvSpPr>
            <a:spLocks noChangeShapeType="1"/>
          </p:cNvSpPr>
          <p:nvPr/>
        </p:nvSpPr>
        <p:spPr bwMode="auto">
          <a:xfrm>
            <a:off x="86106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503" name="Line 24"/>
          <p:cNvSpPr>
            <a:spLocks noChangeShapeType="1"/>
          </p:cNvSpPr>
          <p:nvPr/>
        </p:nvSpPr>
        <p:spPr bwMode="auto">
          <a:xfrm>
            <a:off x="6705600" y="4672013"/>
            <a:ext cx="1905000" cy="0"/>
          </a:xfrm>
          <a:prstGeom prst="line">
            <a:avLst/>
          </a:prstGeom>
          <a:noFill/>
          <a:ln w="28575">
            <a:solidFill>
              <a:schemeClr val="hlink"/>
            </a:solidFill>
            <a:round/>
            <a:headEnd type="arrow" w="med" len="me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04" name="Line 26"/>
          <p:cNvSpPr>
            <a:spLocks noChangeShapeType="1"/>
          </p:cNvSpPr>
          <p:nvPr/>
        </p:nvSpPr>
        <p:spPr bwMode="auto">
          <a:xfrm>
            <a:off x="88392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505" name="Line 28"/>
          <p:cNvSpPr>
            <a:spLocks noChangeShapeType="1"/>
          </p:cNvSpPr>
          <p:nvPr/>
        </p:nvSpPr>
        <p:spPr bwMode="auto">
          <a:xfrm flipV="1">
            <a:off x="8737600" y="4824413"/>
            <a:ext cx="0" cy="60960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06" name="Text Box 38"/>
          <p:cNvSpPr txBox="1">
            <a:spLocks noChangeArrowheads="1"/>
          </p:cNvSpPr>
          <p:nvPr/>
        </p:nvSpPr>
        <p:spPr bwMode="auto">
          <a:xfrm>
            <a:off x="4897438" y="4748214"/>
            <a:ext cx="1350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r" rtl="1">
              <a:buFontTx/>
              <a:buNone/>
            </a:pP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מחזורים</a:t>
            </a:r>
            <a:endParaRPr lang="en-US" altLang="en-US" dirty="0">
              <a:solidFill>
                <a:schemeClr val="hlink"/>
              </a:solidFill>
              <a:latin typeface="Arial" panose="020B0604020202020204" pitchFamily="34" charset="0"/>
              <a:cs typeface="Arial" panose="020B0604020202020204" pitchFamily="34" charset="0"/>
            </a:endParaRPr>
          </a:p>
        </p:txBody>
      </p:sp>
      <p:sp>
        <p:nvSpPr>
          <p:cNvPr id="20507" name="Text Box 39"/>
          <p:cNvSpPr txBox="1">
            <a:spLocks noChangeArrowheads="1"/>
          </p:cNvSpPr>
          <p:nvPr/>
        </p:nvSpPr>
        <p:spPr bwMode="auto">
          <a:xfrm>
            <a:off x="7107238" y="4741864"/>
            <a:ext cx="1350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r" rtl="1">
              <a:buFontTx/>
              <a:buNone/>
            </a:pP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מחזורים</a:t>
            </a:r>
            <a:endParaRPr lang="en-US" altLang="en-US" dirty="0">
              <a:solidFill>
                <a:schemeClr val="hlink"/>
              </a:solidFill>
              <a:latin typeface="Arial" panose="020B0604020202020204" pitchFamily="34" charset="0"/>
              <a:cs typeface="Arial" panose="020B0604020202020204" pitchFamily="34" charset="0"/>
            </a:endParaRPr>
          </a:p>
        </p:txBody>
      </p:sp>
      <p:sp>
        <p:nvSpPr>
          <p:cNvPr id="20508" name="Text Box 40"/>
          <p:cNvSpPr txBox="1">
            <a:spLocks noChangeArrowheads="1"/>
          </p:cNvSpPr>
          <p:nvPr/>
        </p:nvSpPr>
        <p:spPr bwMode="auto">
          <a:xfrm>
            <a:off x="5859464" y="5434014"/>
            <a:ext cx="1379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buFontTx/>
              <a:buNone/>
            </a:pPr>
            <a:r>
              <a:rPr lang="he-IL" altLang="en-US">
                <a:solidFill>
                  <a:schemeClr val="folHlink"/>
                </a:solidFill>
                <a:latin typeface="Arial" panose="020B0604020202020204" pitchFamily="34" charset="0"/>
                <a:cs typeface="Arial" panose="020B0604020202020204" pitchFamily="34" charset="0"/>
              </a:rPr>
              <a:t>מחזור אחד</a:t>
            </a:r>
            <a:endParaRPr lang="en-US" altLang="en-US">
              <a:solidFill>
                <a:schemeClr val="folHlink"/>
              </a:solidFill>
              <a:latin typeface="Arial" panose="020B0604020202020204" pitchFamily="34" charset="0"/>
              <a:cs typeface="Arial" panose="020B0604020202020204" pitchFamily="34" charset="0"/>
            </a:endParaRPr>
          </a:p>
        </p:txBody>
      </p:sp>
      <p:sp>
        <p:nvSpPr>
          <p:cNvPr id="20509" name="Text Box 41"/>
          <p:cNvSpPr txBox="1">
            <a:spLocks noChangeArrowheads="1"/>
          </p:cNvSpPr>
          <p:nvPr/>
        </p:nvSpPr>
        <p:spPr bwMode="auto">
          <a:xfrm>
            <a:off x="7916864" y="5427664"/>
            <a:ext cx="1379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buFontTx/>
              <a:buNone/>
            </a:pPr>
            <a:r>
              <a:rPr lang="he-IL" altLang="en-US">
                <a:solidFill>
                  <a:schemeClr val="folHlink"/>
                </a:solidFill>
                <a:latin typeface="Arial" panose="020B0604020202020204" pitchFamily="34" charset="0"/>
                <a:cs typeface="Arial" panose="020B0604020202020204" pitchFamily="34" charset="0"/>
              </a:rPr>
              <a:t>מחזור אחד</a:t>
            </a:r>
            <a:endParaRPr lang="en-US" altLang="en-US">
              <a:solidFill>
                <a:schemeClr val="folHlink"/>
              </a:solidFill>
              <a:latin typeface="Arial" panose="020B0604020202020204" pitchFamily="34" charset="0"/>
              <a:cs typeface="Arial" panose="020B0604020202020204" pitchFamily="34" charset="0"/>
            </a:endParaRPr>
          </a:p>
        </p:txBody>
      </p:sp>
      <p:sp>
        <p:nvSpPr>
          <p:cNvPr id="20510" name="Text Box 42"/>
          <p:cNvSpPr txBox="1">
            <a:spLocks noChangeArrowheads="1"/>
          </p:cNvSpPr>
          <p:nvPr/>
        </p:nvSpPr>
        <p:spPr bwMode="auto">
          <a:xfrm>
            <a:off x="2497138" y="2386013"/>
            <a:ext cx="3294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ctr" rtl="1">
              <a:buFontTx/>
              <a:buNone/>
            </a:pPr>
            <a:r>
              <a:rPr lang="he-IL" altLang="en-US" dirty="0">
                <a:solidFill>
                  <a:schemeClr val="hlink"/>
                </a:solidFill>
                <a:latin typeface="Arial" panose="020B0604020202020204" pitchFamily="34" charset="0"/>
                <a:cs typeface="Arial" panose="020B0604020202020204" pitchFamily="34" charset="0"/>
              </a:rPr>
              <a:t>קריאת </a:t>
            </a: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סיביות מ-</a:t>
            </a: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פלופים</a:t>
            </a:r>
            <a:br>
              <a:rPr lang="en-US" altLang="en-US" dirty="0">
                <a:solidFill>
                  <a:schemeClr val="hlink"/>
                </a:solidFill>
                <a:latin typeface="Arial" panose="020B0604020202020204" pitchFamily="34" charset="0"/>
                <a:cs typeface="Arial" panose="020B0604020202020204" pitchFamily="34" charset="0"/>
              </a:rPr>
            </a:br>
            <a:r>
              <a:rPr lang="he-IL" altLang="en-US" dirty="0">
                <a:solidFill>
                  <a:schemeClr val="hlink"/>
                </a:solidFill>
                <a:latin typeface="Arial" panose="020B0604020202020204" pitchFamily="34" charset="0"/>
                <a:cs typeface="Arial" panose="020B0604020202020204" pitchFamily="34" charset="0"/>
              </a:rPr>
              <a:t>והטענת </a:t>
            </a: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סיביות חדשות</a:t>
            </a:r>
            <a:endParaRPr lang="en-US" altLang="en-US" dirty="0">
              <a:solidFill>
                <a:schemeClr val="hlink"/>
              </a:solidFill>
              <a:latin typeface="Arial" panose="020B0604020202020204" pitchFamily="34" charset="0"/>
              <a:cs typeface="Arial" panose="020B0604020202020204" pitchFamily="34" charset="0"/>
            </a:endParaRPr>
          </a:p>
        </p:txBody>
      </p:sp>
      <p:sp>
        <p:nvSpPr>
          <p:cNvPr id="20511" name="Line 43"/>
          <p:cNvSpPr>
            <a:spLocks noChangeShapeType="1"/>
          </p:cNvSpPr>
          <p:nvPr/>
        </p:nvSpPr>
        <p:spPr bwMode="auto">
          <a:xfrm flipH="1">
            <a:off x="3276600" y="3148013"/>
            <a:ext cx="381000" cy="990600"/>
          </a:xfrm>
          <a:prstGeom prst="line">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2" name="Line 44"/>
          <p:cNvSpPr>
            <a:spLocks noChangeShapeType="1"/>
          </p:cNvSpPr>
          <p:nvPr/>
        </p:nvSpPr>
        <p:spPr bwMode="auto">
          <a:xfrm>
            <a:off x="4953000" y="3148013"/>
            <a:ext cx="2895600" cy="990600"/>
          </a:xfrm>
          <a:prstGeom prst="line">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3" name="Line 45"/>
          <p:cNvSpPr>
            <a:spLocks noChangeShapeType="1"/>
          </p:cNvSpPr>
          <p:nvPr/>
        </p:nvSpPr>
        <p:spPr bwMode="auto">
          <a:xfrm>
            <a:off x="4267200" y="3148013"/>
            <a:ext cx="1143000" cy="990600"/>
          </a:xfrm>
          <a:prstGeom prst="line">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4" name="Text Box 46"/>
          <p:cNvSpPr txBox="1">
            <a:spLocks noChangeArrowheads="1"/>
          </p:cNvSpPr>
          <p:nvPr/>
        </p:nvSpPr>
        <p:spPr bwMode="auto">
          <a:xfrm>
            <a:off x="6096000" y="2386013"/>
            <a:ext cx="434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ctr" rtl="1">
              <a:buFontTx/>
              <a:buNone/>
            </a:pPr>
            <a:r>
              <a:rPr lang="he-IL" altLang="en-US" dirty="0">
                <a:solidFill>
                  <a:schemeClr val="folHlink"/>
                </a:solidFill>
                <a:latin typeface="Arial" panose="020B0604020202020204" pitchFamily="34" charset="0"/>
                <a:cs typeface="Arial" panose="020B0604020202020204" pitchFamily="34" charset="0"/>
              </a:rPr>
              <a:t>מחזור חישוב אחד במעגלים הצירופיים,</a:t>
            </a:r>
            <a:br>
              <a:rPr lang="en-US" altLang="en-US" dirty="0">
                <a:solidFill>
                  <a:schemeClr val="folHlink"/>
                </a:solidFill>
                <a:latin typeface="Arial" panose="020B0604020202020204" pitchFamily="34" charset="0"/>
                <a:cs typeface="Arial" panose="020B0604020202020204" pitchFamily="34" charset="0"/>
              </a:rPr>
            </a:br>
            <a:r>
              <a:rPr lang="he-IL" altLang="en-US" dirty="0">
                <a:solidFill>
                  <a:schemeClr val="folHlink"/>
                </a:solidFill>
                <a:latin typeface="Arial" panose="020B0604020202020204" pitchFamily="34" charset="0"/>
                <a:cs typeface="Arial" panose="020B0604020202020204" pitchFamily="34" charset="0"/>
              </a:rPr>
              <a:t>טעינת כל ה-</a:t>
            </a:r>
            <a:r>
              <a:rPr lang="en-US" altLang="en-US" dirty="0">
                <a:solidFill>
                  <a:schemeClr val="folHlink"/>
                </a:solidFill>
                <a:latin typeface="Arial" panose="020B0604020202020204" pitchFamily="34" charset="0"/>
                <a:cs typeface="Arial" panose="020B0604020202020204" pitchFamily="34" charset="0"/>
              </a:rPr>
              <a:t>FF</a:t>
            </a:r>
            <a:r>
              <a:rPr lang="he-IL" altLang="en-US" dirty="0">
                <a:solidFill>
                  <a:schemeClr val="folHlink"/>
                </a:solidFill>
                <a:latin typeface="Arial" panose="020B0604020202020204" pitchFamily="34" charset="0"/>
                <a:cs typeface="Arial" panose="020B0604020202020204" pitchFamily="34" charset="0"/>
              </a:rPr>
              <a:t> בתוצאות החישוב</a:t>
            </a:r>
            <a:endParaRPr lang="en-US" altLang="en-US" dirty="0">
              <a:solidFill>
                <a:schemeClr val="folHlink"/>
              </a:solidFill>
              <a:latin typeface="Arial" panose="020B0604020202020204" pitchFamily="34" charset="0"/>
              <a:cs typeface="Arial" panose="020B0604020202020204" pitchFamily="34" charset="0"/>
            </a:endParaRPr>
          </a:p>
        </p:txBody>
      </p:sp>
      <p:sp>
        <p:nvSpPr>
          <p:cNvPr id="20515" name="Line 47"/>
          <p:cNvSpPr>
            <a:spLocks noChangeShapeType="1"/>
          </p:cNvSpPr>
          <p:nvPr/>
        </p:nvSpPr>
        <p:spPr bwMode="auto">
          <a:xfrm>
            <a:off x="8382000" y="3148013"/>
            <a:ext cx="304800" cy="990600"/>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6" name="Line 48"/>
          <p:cNvSpPr>
            <a:spLocks noChangeShapeType="1"/>
          </p:cNvSpPr>
          <p:nvPr/>
        </p:nvSpPr>
        <p:spPr bwMode="auto">
          <a:xfrm flipH="1">
            <a:off x="4495800" y="3148013"/>
            <a:ext cx="2590800" cy="990600"/>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7" name="Line 49"/>
          <p:cNvSpPr>
            <a:spLocks noChangeShapeType="1"/>
          </p:cNvSpPr>
          <p:nvPr/>
        </p:nvSpPr>
        <p:spPr bwMode="auto">
          <a:xfrm flipH="1">
            <a:off x="6629400" y="3148013"/>
            <a:ext cx="1143000" cy="990600"/>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pic>
        <p:nvPicPr>
          <p:cNvPr id="20518"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982" y="605295"/>
            <a:ext cx="2438400" cy="156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7</a:t>
            </a:r>
            <a:endParaRPr lang="en-US" dirty="0">
              <a:solidFill>
                <a:prstClr val="black">
                  <a:tint val="75000"/>
                </a:prstClr>
              </a:solidFill>
            </a:endParaRPr>
          </a:p>
        </p:txBody>
      </p:sp>
    </p:spTree>
    <p:extLst>
      <p:ext uri="{BB962C8B-B14F-4D97-AF65-F5344CB8AC3E}">
        <p14:creationId xmlns:p14="http://schemas.microsoft.com/office/powerpoint/2010/main" val="19930907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lstStyle/>
          <a:p>
            <a:r>
              <a:rPr lang="en-US" sz="9600" dirty="0"/>
              <a:t>FSM: Mealy/Moore</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a:t>Technion EE 044252 Spring 2018 Lecture 8</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9</a:t>
            </a:fld>
            <a:endParaRPr lang="en-US" altLang="en-US"/>
          </a:p>
        </p:txBody>
      </p:sp>
    </p:spTree>
    <p:extLst>
      <p:ext uri="{BB962C8B-B14F-4D97-AF65-F5344CB8AC3E}">
        <p14:creationId xmlns:p14="http://schemas.microsoft.com/office/powerpoint/2010/main" val="805882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ecture0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D:\Technion\Logic Design Course\slides\lecture03.ppt</Template>
  <TotalTime>8803</TotalTime>
  <Words>5177</Words>
  <Application>Microsoft Office PowerPoint</Application>
  <PresentationFormat>Widescreen</PresentationFormat>
  <Paragraphs>872</Paragraphs>
  <Slides>57</Slides>
  <Notes>39</Notes>
  <HiddenSlides>5</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7</vt:i4>
      </vt:variant>
      <vt:variant>
        <vt:lpstr>Slide Titles</vt:lpstr>
      </vt:variant>
      <vt:variant>
        <vt:i4>57</vt:i4>
      </vt:variant>
    </vt:vector>
  </HeadingPairs>
  <TitlesOfParts>
    <vt:vector size="76" baseType="lpstr">
      <vt:lpstr>ＭＳ Ｐゴシック</vt:lpstr>
      <vt:lpstr>Arial</vt:lpstr>
      <vt:lpstr>Calibri</vt:lpstr>
      <vt:lpstr>Calibri Light</vt:lpstr>
      <vt:lpstr>Cambria Math</vt:lpstr>
      <vt:lpstr>David</vt:lpstr>
      <vt:lpstr>Symbol</vt:lpstr>
      <vt:lpstr>Tahoma</vt:lpstr>
      <vt:lpstr>Times New Roman</vt:lpstr>
      <vt:lpstr>Wingdings</vt:lpstr>
      <vt:lpstr>Office Theme</vt:lpstr>
      <vt:lpstr>lecture03</vt:lpstr>
      <vt:lpstr>Visio</vt:lpstr>
      <vt:lpstr>Equation</vt:lpstr>
      <vt:lpstr>Microsoft Visio Drawing</vt:lpstr>
      <vt:lpstr>VISIO</vt:lpstr>
      <vt:lpstr>Unknown</vt:lpstr>
      <vt:lpstr>Photo Editor Photo</vt:lpstr>
      <vt:lpstr>Worksheet</vt:lpstr>
      <vt:lpstr>EE 044252: Digital Systems and Computer Structure Spring 2018 Repetitio mater studiorum est </vt:lpstr>
      <vt:lpstr>Agenda</vt:lpstr>
      <vt:lpstr>Scan FF and its usage</vt:lpstr>
      <vt:lpstr>גילוי תקלות במערכות עקיבה</vt:lpstr>
      <vt:lpstr>Scanned FF</vt:lpstr>
      <vt:lpstr>מערכת עקיבה עם אפשרות סריקה</vt:lpstr>
      <vt:lpstr>מהלך הסריקה</vt:lpstr>
      <vt:lpstr>מהלך הסריקה</vt:lpstr>
      <vt:lpstr>FSM: Mealy/Moore</vt:lpstr>
      <vt:lpstr>מכונת מצבים –Moore  או Mealy?</vt:lpstr>
      <vt:lpstr>מעבר ממכונת Mealy למכונת Moore</vt:lpstr>
      <vt:lpstr>לימוד עצמי—מעבר ממכונת MEALY למכונת MOORE</vt:lpstr>
      <vt:lpstr>לימוד עצמי—מעבר ממכונת MEALY למכונת MOORE</vt:lpstr>
      <vt:lpstr>לימוד עצמי—מעבר ממכונת MEALY למכונת MOORE</vt:lpstr>
      <vt:lpstr>לימוד עצמי—מעבר ממכונת MEALY למכונת MOORE</vt:lpstr>
      <vt:lpstr>דוגמה 4—גלאי 11 בכניסה</vt:lpstr>
      <vt:lpstr>דוגמה 4—גלאי 11 בכניסה</vt:lpstr>
      <vt:lpstr>תזמון במכונת Mealy</vt:lpstr>
      <vt:lpstr>המרה למכונת Moore על ידי הוספת רגיסטר בכניסה</vt:lpstr>
      <vt:lpstr>FSM: Minimization</vt:lpstr>
      <vt:lpstr>PowerPoint Presentation</vt:lpstr>
      <vt:lpstr>PowerPoint Presentation</vt:lpstr>
      <vt:lpstr>Timing with a non-zero clock skew</vt:lpstr>
      <vt:lpstr>PowerPoint Presentation</vt:lpstr>
      <vt:lpstr>Propagation Delay and Contamination Delay</vt:lpstr>
      <vt:lpstr>PowerPoint Presentation</vt:lpstr>
      <vt:lpstr>Clock Skew - SETUP</vt:lpstr>
      <vt:lpstr>Clock Skew - HOLD</vt:lpstr>
      <vt:lpstr>Communication: serial, buses, async</vt:lpstr>
      <vt:lpstr>תקשורת אסינכרונית</vt:lpstr>
      <vt:lpstr>תקשורת על חוט יחיד</vt:lpstr>
      <vt:lpstr>UART – Transmitter FSM</vt:lpstr>
      <vt:lpstr>UART - Receiver</vt:lpstr>
      <vt:lpstr>UART – Receiver: RX FSM</vt:lpstr>
      <vt:lpstr>UART – Clock Drift Effect</vt:lpstr>
      <vt:lpstr>מה כולל Bus ?</vt:lpstr>
      <vt:lpstr>PowerPoint Presentation</vt:lpstr>
      <vt:lpstr>פעולת Bus פשוטה</vt:lpstr>
      <vt:lpstr>Block Write Transfers</vt:lpstr>
      <vt:lpstr>Block Read Transfers</vt:lpstr>
      <vt:lpstr>Performance measurement: Throughput, Latency </vt:lpstr>
      <vt:lpstr>ממעגל צירופי ל-Pipeline</vt:lpstr>
      <vt:lpstr>Multi-Cycle RISC-V: micro-code</vt:lpstr>
      <vt:lpstr>מכונת המצבים השלמה</vt:lpstr>
      <vt:lpstr>Control / Datapath connections</vt:lpstr>
      <vt:lpstr>Implementing the FSM</vt:lpstr>
      <vt:lpstr>מימוש הבקר ע"י ROM</vt:lpstr>
      <vt:lpstr>Reducing ROM size</vt:lpstr>
      <vt:lpstr>שימוש במונה לכתובת המצב הבא</vt:lpstr>
      <vt:lpstr>ייעול בחירת המצב הבא</vt:lpstr>
      <vt:lpstr>מעגל בחירת הכתובת</vt:lpstr>
      <vt:lpstr>טבלאות בחירת הכתובת</vt:lpstr>
      <vt:lpstr>בקר "מיקרו-קוד"</vt:lpstr>
      <vt:lpstr>מיקרו-קוד</vt:lpstr>
      <vt:lpstr>הבקר בצורת מיקרו-תוכנית</vt:lpstr>
      <vt:lpstr>פורמט מיקרו-פקודה (דוגמא חלקית) </vt:lpstr>
      <vt:lpstr>Thank you!</vt:lpstr>
    </vt:vector>
  </TitlesOfParts>
  <Company>ee_technion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מדידת ביצועי מערכת חישוב</dc:title>
  <dc:creator>Michal</dc:creator>
  <cp:lastModifiedBy>Dobkin Reuven</cp:lastModifiedBy>
  <cp:revision>384</cp:revision>
  <dcterms:created xsi:type="dcterms:W3CDTF">2003-03-24T12:32:31Z</dcterms:created>
  <dcterms:modified xsi:type="dcterms:W3CDTF">2018-06-25T12:47:37Z</dcterms:modified>
</cp:coreProperties>
</file>