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03" r:id="rId1"/>
    <p:sldMasterId id="2147483812" r:id="rId2"/>
  </p:sldMasterIdLst>
  <p:notesMasterIdLst>
    <p:notesMasterId r:id="rId35"/>
  </p:notesMasterIdLst>
  <p:handoutMasterIdLst>
    <p:handoutMasterId r:id="rId36"/>
  </p:handoutMasterIdLst>
  <p:sldIdLst>
    <p:sldId id="350" r:id="rId3"/>
    <p:sldId id="352" r:id="rId4"/>
    <p:sldId id="630" r:id="rId5"/>
    <p:sldId id="641" r:id="rId6"/>
    <p:sldId id="535" r:id="rId7"/>
    <p:sldId id="538" r:id="rId8"/>
    <p:sldId id="539" r:id="rId9"/>
    <p:sldId id="625" r:id="rId10"/>
    <p:sldId id="626" r:id="rId11"/>
    <p:sldId id="627" r:id="rId12"/>
    <p:sldId id="629" r:id="rId13"/>
    <p:sldId id="632" r:id="rId14"/>
    <p:sldId id="614" r:id="rId15"/>
    <p:sldId id="613" r:id="rId16"/>
    <p:sldId id="615" r:id="rId17"/>
    <p:sldId id="639" r:id="rId18"/>
    <p:sldId id="617" r:id="rId19"/>
    <p:sldId id="633" r:id="rId20"/>
    <p:sldId id="276" r:id="rId21"/>
    <p:sldId id="354" r:id="rId22"/>
    <p:sldId id="355" r:id="rId23"/>
    <p:sldId id="356" r:id="rId24"/>
    <p:sldId id="357" r:id="rId25"/>
    <p:sldId id="279" r:id="rId26"/>
    <p:sldId id="259" r:id="rId27"/>
    <p:sldId id="260" r:id="rId28"/>
    <p:sldId id="273" r:id="rId29"/>
    <p:sldId id="281" r:id="rId30"/>
    <p:sldId id="282" r:id="rId31"/>
    <p:sldId id="285" r:id="rId32"/>
    <p:sldId id="286" r:id="rId33"/>
    <p:sldId id="637" r:id="rId34"/>
  </p:sldIdLst>
  <p:sldSz cx="12192000" cy="6858000"/>
  <p:notesSz cx="7099300" cy="10234613"/>
  <p:defaultTextStyle>
    <a:defPPr>
      <a:defRPr lang="en-US"/>
    </a:defPPr>
    <a:lvl1pPr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20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2000"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2000"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2000"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2000" kern="1200">
        <a:solidFill>
          <a:schemeClr val="tx1"/>
        </a:solidFill>
        <a:latin typeface="Times New Roman" panose="02020603050405020304" pitchFamily="18"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2">
          <p15:clr>
            <a:srgbClr val="A4A3A4"/>
          </p15:clr>
        </p15:guide>
        <p15:guide id="2" pos="223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CC0066"/>
    <a:srgbClr val="FF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79170" autoAdjust="0"/>
    <p:restoredTop sz="89987" autoAdjust="0"/>
  </p:normalViewPr>
  <p:slideViewPr>
    <p:cSldViewPr snapToGrid="0">
      <p:cViewPr varScale="1">
        <p:scale>
          <a:sx n="90" d="100"/>
          <a:sy n="90" d="100"/>
        </p:scale>
        <p:origin x="540" y="90"/>
      </p:cViewPr>
      <p:guideLst>
        <p:guide orient="horz" pos="2160"/>
        <p:guide pos="38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4746"/>
    </p:cViewPr>
  </p:sorterViewPr>
  <p:notesViewPr>
    <p:cSldViewPr snapToGrid="0">
      <p:cViewPr varScale="1">
        <p:scale>
          <a:sx n="51" d="100"/>
          <a:sy n="51" d="100"/>
        </p:scale>
        <p:origin x="-1932" y="-96"/>
      </p:cViewPr>
      <p:guideLst>
        <p:guide orient="horz" pos="3222"/>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8.emf"/><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image" Target="../media/image29.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1.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0296729-8FA7-462A-AB56-404B208AA025}"/>
              </a:ext>
            </a:extLst>
          </p:cNvPr>
          <p:cNvSpPr>
            <a:spLocks noGrp="1" noChangeArrowheads="1"/>
          </p:cNvSpPr>
          <p:nvPr>
            <p:ph type="hdr" sz="quarter"/>
          </p:nvPr>
        </p:nvSpPr>
        <p:spPr bwMode="auto">
          <a:xfrm>
            <a:off x="0" y="0"/>
            <a:ext cx="3078163" cy="509588"/>
          </a:xfrm>
          <a:prstGeom prst="rect">
            <a:avLst/>
          </a:prstGeom>
          <a:noFill/>
          <a:ln>
            <a:noFill/>
          </a:ln>
          <a:effectLst/>
          <a:extLst/>
        </p:spPr>
        <p:txBody>
          <a:bodyPr vert="horz" wrap="square" lIns="95318" tIns="47659" rIns="95318" bIns="47659" numCol="1" anchor="t" anchorCtr="0" compatLnSpc="1">
            <a:prstTxWarp prst="textNoShape">
              <a:avLst/>
            </a:prstTxWarp>
          </a:bodyPr>
          <a:lstStyle>
            <a:lvl1pPr defTabSz="954088" eaLnBrk="1" hangingPunct="1">
              <a:defRPr sz="1200"/>
            </a:lvl1pPr>
          </a:lstStyle>
          <a:p>
            <a:pPr>
              <a:defRPr/>
            </a:pPr>
            <a:endParaRPr lang="en-US"/>
          </a:p>
        </p:txBody>
      </p:sp>
      <p:sp>
        <p:nvSpPr>
          <p:cNvPr id="39939" name="Rectangle 3">
            <a:extLst>
              <a:ext uri="{FF2B5EF4-FFF2-40B4-BE49-F238E27FC236}">
                <a16:creationId xmlns:a16="http://schemas.microsoft.com/office/drawing/2014/main" id="{1210EA71-FAD2-4599-8582-E2DB940600E2}"/>
              </a:ext>
            </a:extLst>
          </p:cNvPr>
          <p:cNvSpPr>
            <a:spLocks noGrp="1" noChangeArrowheads="1"/>
          </p:cNvSpPr>
          <p:nvPr>
            <p:ph type="dt" sz="quarter" idx="1"/>
          </p:nvPr>
        </p:nvSpPr>
        <p:spPr bwMode="auto">
          <a:xfrm>
            <a:off x="4021138" y="0"/>
            <a:ext cx="3078162" cy="509588"/>
          </a:xfrm>
          <a:prstGeom prst="rect">
            <a:avLst/>
          </a:prstGeom>
          <a:noFill/>
          <a:ln>
            <a:noFill/>
          </a:ln>
          <a:effectLst/>
          <a:extLst/>
        </p:spPr>
        <p:txBody>
          <a:bodyPr vert="horz" wrap="square" lIns="95318" tIns="47659" rIns="95318" bIns="47659" numCol="1" anchor="t" anchorCtr="0" compatLnSpc="1">
            <a:prstTxWarp prst="textNoShape">
              <a:avLst/>
            </a:prstTxWarp>
          </a:bodyPr>
          <a:lstStyle>
            <a:lvl1pPr algn="r" defTabSz="954088" eaLnBrk="1" hangingPunct="1">
              <a:defRPr sz="1200"/>
            </a:lvl1pPr>
          </a:lstStyle>
          <a:p>
            <a:pPr>
              <a:defRPr/>
            </a:pPr>
            <a:endParaRPr lang="en-US"/>
          </a:p>
        </p:txBody>
      </p:sp>
      <p:sp>
        <p:nvSpPr>
          <p:cNvPr id="39940" name="Rectangle 4">
            <a:extLst>
              <a:ext uri="{FF2B5EF4-FFF2-40B4-BE49-F238E27FC236}">
                <a16:creationId xmlns:a16="http://schemas.microsoft.com/office/drawing/2014/main" id="{E3D3F99F-B816-4564-8B48-ED18DB64A963}"/>
              </a:ext>
            </a:extLst>
          </p:cNvPr>
          <p:cNvSpPr>
            <a:spLocks noGrp="1" noChangeArrowheads="1"/>
          </p:cNvSpPr>
          <p:nvPr>
            <p:ph type="ftr" sz="quarter" idx="2"/>
          </p:nvPr>
        </p:nvSpPr>
        <p:spPr bwMode="auto">
          <a:xfrm>
            <a:off x="0" y="9725025"/>
            <a:ext cx="3078163" cy="509588"/>
          </a:xfrm>
          <a:prstGeom prst="rect">
            <a:avLst/>
          </a:prstGeom>
          <a:noFill/>
          <a:ln>
            <a:noFill/>
          </a:ln>
          <a:effectLst/>
          <a:extLst/>
        </p:spPr>
        <p:txBody>
          <a:bodyPr vert="horz" wrap="square" lIns="95318" tIns="47659" rIns="95318" bIns="47659" numCol="1" anchor="b" anchorCtr="0" compatLnSpc="1">
            <a:prstTxWarp prst="textNoShape">
              <a:avLst/>
            </a:prstTxWarp>
          </a:bodyPr>
          <a:lstStyle>
            <a:lvl1pPr defTabSz="954088" eaLnBrk="1" hangingPunct="1">
              <a:defRPr sz="1200"/>
            </a:lvl1pPr>
          </a:lstStyle>
          <a:p>
            <a:pPr>
              <a:defRPr/>
            </a:pPr>
            <a:endParaRPr lang="en-US"/>
          </a:p>
        </p:txBody>
      </p:sp>
      <p:sp>
        <p:nvSpPr>
          <p:cNvPr id="39941" name="Rectangle 5">
            <a:extLst>
              <a:ext uri="{FF2B5EF4-FFF2-40B4-BE49-F238E27FC236}">
                <a16:creationId xmlns:a16="http://schemas.microsoft.com/office/drawing/2014/main" id="{81725DDF-8FB1-42F4-B195-CED3478A451A}"/>
              </a:ext>
            </a:extLst>
          </p:cNvPr>
          <p:cNvSpPr>
            <a:spLocks noGrp="1" noChangeArrowheads="1"/>
          </p:cNvSpPr>
          <p:nvPr>
            <p:ph type="sldNum" sz="quarter" idx="3"/>
          </p:nvPr>
        </p:nvSpPr>
        <p:spPr bwMode="auto">
          <a:xfrm>
            <a:off x="4021138" y="9725025"/>
            <a:ext cx="3078162" cy="509588"/>
          </a:xfrm>
          <a:prstGeom prst="rect">
            <a:avLst/>
          </a:prstGeom>
          <a:noFill/>
          <a:ln>
            <a:noFill/>
          </a:ln>
          <a:effectLst/>
          <a:extLst/>
        </p:spPr>
        <p:txBody>
          <a:bodyPr vert="horz" wrap="square" lIns="95318" tIns="47659" rIns="95318" bIns="47659" numCol="1" anchor="b" anchorCtr="0" compatLnSpc="1">
            <a:prstTxWarp prst="textNoShape">
              <a:avLst/>
            </a:prstTxWarp>
          </a:bodyPr>
          <a:lstStyle>
            <a:lvl1pPr algn="r" defTabSz="954088" eaLnBrk="1" hangingPunct="1">
              <a:defRPr sz="1200"/>
            </a:lvl1pPr>
          </a:lstStyle>
          <a:p>
            <a:pPr>
              <a:defRPr/>
            </a:pPr>
            <a:fld id="{F3A6678A-90C3-48B2-B8E2-298ACA44E350}" type="slidenum">
              <a:rPr lang="he-IL" altLang="en-US"/>
              <a:pPr>
                <a:defRPr/>
              </a:pPr>
              <a:t>‹#›</a:t>
            </a:fld>
            <a:endParaRPr lang="en-US" altLang="en-US"/>
          </a:p>
        </p:txBody>
      </p:sp>
    </p:spTree>
    <p:extLst>
      <p:ext uri="{BB962C8B-B14F-4D97-AF65-F5344CB8AC3E}">
        <p14:creationId xmlns:p14="http://schemas.microsoft.com/office/powerpoint/2010/main" val="29008008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8CAB399-30A0-4F86-986C-4FDF934FF2BB}"/>
              </a:ext>
            </a:extLst>
          </p:cNvPr>
          <p:cNvSpPr>
            <a:spLocks noGrp="1" noChangeArrowheads="1"/>
          </p:cNvSpPr>
          <p:nvPr>
            <p:ph type="hdr" sz="quarter"/>
          </p:nvPr>
        </p:nvSpPr>
        <p:spPr bwMode="auto">
          <a:xfrm>
            <a:off x="0" y="0"/>
            <a:ext cx="3078163" cy="509588"/>
          </a:xfrm>
          <a:prstGeom prst="rect">
            <a:avLst/>
          </a:prstGeom>
          <a:noFill/>
          <a:ln>
            <a:noFill/>
          </a:ln>
          <a:effectLst/>
          <a:extLst/>
        </p:spPr>
        <p:txBody>
          <a:bodyPr vert="horz" wrap="square" lIns="95318" tIns="47659" rIns="95318" bIns="47659" numCol="1" anchor="t" anchorCtr="0" compatLnSpc="1">
            <a:prstTxWarp prst="textNoShape">
              <a:avLst/>
            </a:prstTxWarp>
          </a:bodyPr>
          <a:lstStyle>
            <a:lvl1pPr defTabSz="954088" eaLnBrk="1" hangingPunct="1">
              <a:defRPr sz="1200"/>
            </a:lvl1pPr>
          </a:lstStyle>
          <a:p>
            <a:pPr>
              <a:defRPr/>
            </a:pPr>
            <a:endParaRPr lang="en-US"/>
          </a:p>
        </p:txBody>
      </p:sp>
      <p:sp>
        <p:nvSpPr>
          <p:cNvPr id="26627" name="Rectangle 3">
            <a:extLst>
              <a:ext uri="{FF2B5EF4-FFF2-40B4-BE49-F238E27FC236}">
                <a16:creationId xmlns:a16="http://schemas.microsoft.com/office/drawing/2014/main" id="{A26B4BFC-2AA2-4459-925B-FA9F46B9711F}"/>
              </a:ext>
            </a:extLst>
          </p:cNvPr>
          <p:cNvSpPr>
            <a:spLocks noGrp="1" noChangeArrowheads="1"/>
          </p:cNvSpPr>
          <p:nvPr>
            <p:ph type="dt" idx="1"/>
          </p:nvPr>
        </p:nvSpPr>
        <p:spPr bwMode="auto">
          <a:xfrm>
            <a:off x="4021138" y="0"/>
            <a:ext cx="3078162" cy="509588"/>
          </a:xfrm>
          <a:prstGeom prst="rect">
            <a:avLst/>
          </a:prstGeom>
          <a:noFill/>
          <a:ln>
            <a:noFill/>
          </a:ln>
          <a:effectLst/>
          <a:extLst/>
        </p:spPr>
        <p:txBody>
          <a:bodyPr vert="horz" wrap="square" lIns="95318" tIns="47659" rIns="95318" bIns="47659" numCol="1" anchor="t" anchorCtr="0" compatLnSpc="1">
            <a:prstTxWarp prst="textNoShape">
              <a:avLst/>
            </a:prstTxWarp>
          </a:bodyPr>
          <a:lstStyle>
            <a:lvl1pPr algn="r" defTabSz="954088" eaLnBrk="1" hangingPunct="1">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142875" y="768350"/>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a:extLst>
              <a:ext uri="{FF2B5EF4-FFF2-40B4-BE49-F238E27FC236}">
                <a16:creationId xmlns:a16="http://schemas.microsoft.com/office/drawing/2014/main" id="{B671092C-6144-4CA1-84A1-43E0B88DBD02}"/>
              </a:ext>
            </a:extLst>
          </p:cNvPr>
          <p:cNvSpPr>
            <a:spLocks noGrp="1" noChangeArrowheads="1"/>
          </p:cNvSpPr>
          <p:nvPr>
            <p:ph type="body" sz="quarter" idx="3"/>
          </p:nvPr>
        </p:nvSpPr>
        <p:spPr bwMode="auto">
          <a:xfrm>
            <a:off x="946150" y="4859338"/>
            <a:ext cx="5207000" cy="4606925"/>
          </a:xfrm>
          <a:prstGeom prst="rect">
            <a:avLst/>
          </a:prstGeom>
          <a:noFill/>
          <a:ln>
            <a:noFill/>
          </a:ln>
          <a:effectLst/>
          <a:extLst/>
        </p:spPr>
        <p:txBody>
          <a:bodyPr vert="horz" wrap="square" lIns="95318" tIns="47659" rIns="95318" bIns="476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630" name="Rectangle 6">
            <a:extLst>
              <a:ext uri="{FF2B5EF4-FFF2-40B4-BE49-F238E27FC236}">
                <a16:creationId xmlns:a16="http://schemas.microsoft.com/office/drawing/2014/main" id="{1C7E410E-8FFB-4B31-BCD9-D995A055745B}"/>
              </a:ext>
            </a:extLst>
          </p:cNvPr>
          <p:cNvSpPr>
            <a:spLocks noGrp="1" noChangeArrowheads="1"/>
          </p:cNvSpPr>
          <p:nvPr>
            <p:ph type="ftr" sz="quarter" idx="4"/>
          </p:nvPr>
        </p:nvSpPr>
        <p:spPr bwMode="auto">
          <a:xfrm>
            <a:off x="0" y="9725025"/>
            <a:ext cx="3078163" cy="509588"/>
          </a:xfrm>
          <a:prstGeom prst="rect">
            <a:avLst/>
          </a:prstGeom>
          <a:noFill/>
          <a:ln>
            <a:noFill/>
          </a:ln>
          <a:effectLst/>
          <a:extLst/>
        </p:spPr>
        <p:txBody>
          <a:bodyPr vert="horz" wrap="square" lIns="95318" tIns="47659" rIns="95318" bIns="47659" numCol="1" anchor="b" anchorCtr="0" compatLnSpc="1">
            <a:prstTxWarp prst="textNoShape">
              <a:avLst/>
            </a:prstTxWarp>
          </a:bodyPr>
          <a:lstStyle>
            <a:lvl1pPr defTabSz="954088" eaLnBrk="1" hangingPunct="1">
              <a:defRPr sz="1200"/>
            </a:lvl1pPr>
          </a:lstStyle>
          <a:p>
            <a:pPr>
              <a:defRPr/>
            </a:pPr>
            <a:endParaRPr lang="en-US"/>
          </a:p>
        </p:txBody>
      </p:sp>
      <p:sp>
        <p:nvSpPr>
          <p:cNvPr id="26631" name="Rectangle 7">
            <a:extLst>
              <a:ext uri="{FF2B5EF4-FFF2-40B4-BE49-F238E27FC236}">
                <a16:creationId xmlns:a16="http://schemas.microsoft.com/office/drawing/2014/main" id="{88E72D5C-6CDB-4AC6-A87C-5EA54F8F2446}"/>
              </a:ext>
            </a:extLst>
          </p:cNvPr>
          <p:cNvSpPr>
            <a:spLocks noGrp="1" noChangeArrowheads="1"/>
          </p:cNvSpPr>
          <p:nvPr>
            <p:ph type="sldNum" sz="quarter" idx="5"/>
          </p:nvPr>
        </p:nvSpPr>
        <p:spPr bwMode="auto">
          <a:xfrm>
            <a:off x="4021138" y="9725025"/>
            <a:ext cx="3078162" cy="509588"/>
          </a:xfrm>
          <a:prstGeom prst="rect">
            <a:avLst/>
          </a:prstGeom>
          <a:noFill/>
          <a:ln>
            <a:noFill/>
          </a:ln>
          <a:effectLst/>
          <a:extLst/>
        </p:spPr>
        <p:txBody>
          <a:bodyPr vert="horz" wrap="square" lIns="95318" tIns="47659" rIns="95318" bIns="47659" numCol="1" anchor="b" anchorCtr="0" compatLnSpc="1">
            <a:prstTxWarp prst="textNoShape">
              <a:avLst/>
            </a:prstTxWarp>
          </a:bodyPr>
          <a:lstStyle>
            <a:lvl1pPr algn="r" defTabSz="954088" eaLnBrk="1" hangingPunct="1">
              <a:defRPr sz="1200"/>
            </a:lvl1pPr>
          </a:lstStyle>
          <a:p>
            <a:pPr>
              <a:defRPr/>
            </a:pPr>
            <a:fld id="{A8340DD5-0A81-4DAA-9599-25D6F7D0B96E}" type="slidenum">
              <a:rPr lang="he-IL" altLang="en-US"/>
              <a:pPr>
                <a:defRPr/>
              </a:pPr>
              <a:t>‹#›</a:t>
            </a:fld>
            <a:endParaRPr lang="en-US" altLang="en-US"/>
          </a:p>
        </p:txBody>
      </p:sp>
    </p:spTree>
    <p:extLst>
      <p:ext uri="{BB962C8B-B14F-4D97-AF65-F5344CB8AC3E}">
        <p14:creationId xmlns:p14="http://schemas.microsoft.com/office/powerpoint/2010/main" val="32738596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55CDF0-A155-4232-85ED-D0E3D016321A}" type="slidenum">
              <a:rPr lang="en-US" altLang="en-US" smtClean="0"/>
              <a:pPr/>
              <a:t>1</a:t>
            </a:fld>
            <a:endParaRPr lang="en-US" altLang="en-US"/>
          </a:p>
        </p:txBody>
      </p:sp>
    </p:spTree>
    <p:extLst>
      <p:ext uri="{BB962C8B-B14F-4D97-AF65-F5344CB8AC3E}">
        <p14:creationId xmlns:p14="http://schemas.microsoft.com/office/powerpoint/2010/main" val="2943484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dt" sz="quarter"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r>
              <a:rPr lang="en-US" sz="1000" b="0">
                <a:latin typeface="Times New Roman" charset="0"/>
              </a:rPr>
              <a:t>2/1/2005</a:t>
            </a:r>
          </a:p>
        </p:txBody>
      </p:sp>
      <p:sp>
        <p:nvSpPr>
          <p:cNvPr id="53251" name="Rectangle 5"/>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fld id="{7D34DE89-CE23-F946-AED2-845524174008}" type="slidenum">
              <a:rPr lang="en-US" sz="1000" b="0" smtClean="0">
                <a:latin typeface="Times New Roman" charset="0"/>
              </a:rPr>
              <a:pPr>
                <a:defRPr/>
              </a:pPr>
              <a:t>16</a:t>
            </a:fld>
            <a:endParaRPr lang="en-US" sz="1000" b="0">
              <a:latin typeface="Times New Roman" charset="0"/>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dirty="0">
                <a:latin typeface="Times New Roman" charset="0"/>
                <a:cs typeface="+mn-cs"/>
              </a:rPr>
              <a:t>Worse setup due to clock skew</a:t>
            </a:r>
          </a:p>
        </p:txBody>
      </p:sp>
    </p:spTree>
    <p:extLst>
      <p:ext uri="{BB962C8B-B14F-4D97-AF65-F5344CB8AC3E}">
        <p14:creationId xmlns:p14="http://schemas.microsoft.com/office/powerpoint/2010/main" val="773936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type="dt" sz="quarter"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r>
              <a:rPr lang="en-US" sz="1000" b="0">
                <a:latin typeface="Times New Roman" charset="0"/>
              </a:rPr>
              <a:t>2/1/2005</a:t>
            </a:r>
          </a:p>
        </p:txBody>
      </p:sp>
      <p:sp>
        <p:nvSpPr>
          <p:cNvPr id="53251" name="Rectangle 5"/>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fld id="{7D34DE89-CE23-F946-AED2-845524174008}" type="slidenum">
              <a:rPr lang="en-US" sz="1000" b="0" smtClean="0">
                <a:latin typeface="Times New Roman" charset="0"/>
              </a:rPr>
              <a:pPr>
                <a:defRPr/>
              </a:pPr>
              <a:t>17</a:t>
            </a:fld>
            <a:endParaRPr lang="en-US" sz="1000" b="0">
              <a:latin typeface="Times New Roman" charset="0"/>
            </a:endParaRPr>
          </a:p>
        </p:txBody>
      </p:sp>
      <p:sp>
        <p:nvSpPr>
          <p:cNvPr id="53252" name="Rectangle 2"/>
          <p:cNvSpPr>
            <a:spLocks noGrp="1" noRot="1" noChangeAspect="1" noChangeArrowheads="1" noTextEdit="1"/>
          </p:cNvSpPr>
          <p:nvPr>
            <p:ph type="sldImg"/>
          </p:nvPr>
        </p:nvSpPr>
        <p:spPr>
          <a:ln/>
        </p:spPr>
      </p:sp>
      <p:sp>
        <p:nvSpPr>
          <p:cNvPr id="53253"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dirty="0">
                <a:latin typeface="Times New Roman" charset="0"/>
                <a:cs typeface="+mn-cs"/>
              </a:rPr>
              <a:t>In the example we can see that due to the </a:t>
            </a:r>
            <a:r>
              <a:rPr lang="en-US" dirty="0" err="1">
                <a:latin typeface="Times New Roman" charset="0"/>
                <a:cs typeface="+mn-cs"/>
              </a:rPr>
              <a:t>tk</a:t>
            </a:r>
            <a:r>
              <a:rPr lang="en-US" dirty="0">
                <a:latin typeface="Times New Roman" charset="0"/>
                <a:cs typeface="+mn-cs"/>
              </a:rPr>
              <a:t> clock skew, the Hold slack got worse</a:t>
            </a:r>
          </a:p>
        </p:txBody>
      </p:sp>
    </p:spTree>
    <p:extLst>
      <p:ext uri="{BB962C8B-B14F-4D97-AF65-F5344CB8AC3E}">
        <p14:creationId xmlns:p14="http://schemas.microsoft.com/office/powerpoint/2010/main" val="575909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494ECEFA-177D-4C1A-91AA-B364A5F9541E}" type="slidenum">
              <a:rPr lang="he-IL" altLang="en-US" smtClean="0"/>
              <a:pPr>
                <a:spcBef>
                  <a:spcPct val="0"/>
                </a:spcBef>
              </a:pPr>
              <a:t>19</a:t>
            </a:fld>
            <a:endParaRPr lang="en-US" altLang="en-US"/>
          </a:p>
        </p:txBody>
      </p:sp>
      <p:sp>
        <p:nvSpPr>
          <p:cNvPr id="12291" name="Rectangle 2"/>
          <p:cNvSpPr>
            <a:spLocks noGrp="1" noRot="1" noChangeAspect="1" noChangeArrowheads="1" noTextEdit="1"/>
          </p:cNvSpPr>
          <p:nvPr>
            <p:ph type="sldImg"/>
          </p:nvPr>
        </p:nvSpPr>
        <p:spPr>
          <a:xfrm>
            <a:off x="142875" y="768350"/>
            <a:ext cx="6823075" cy="3838575"/>
          </a:xfrm>
          <a:ln/>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lphaLcParenBoth"/>
            </a:pPr>
            <a:r>
              <a:rPr lang="en-US" altLang="en-US" dirty="0"/>
              <a:t>Sometimes (many times) we are limited in the number of lines: hard/expensive to wire many lines in parallel – need to go serial – minimal number of lines – 1.</a:t>
            </a:r>
          </a:p>
          <a:p>
            <a:pPr marL="228600" indent="-228600" eaLnBrk="1" hangingPunct="1">
              <a:buFontTx/>
              <a:buAutoNum type="alphaLcParenBoth"/>
            </a:pPr>
            <a:r>
              <a:rPr lang="en-US" altLang="en-US" dirty="0"/>
              <a:t>RS232 / COM port of computer employs UART protocol.</a:t>
            </a:r>
          </a:p>
          <a:p>
            <a:pPr marL="228600" indent="-228600" eaLnBrk="1" hangingPunct="1">
              <a:buFontTx/>
              <a:buAutoNum type="alphaLcParenBoth"/>
            </a:pPr>
            <a:r>
              <a:rPr lang="en-US" altLang="en-US" dirty="0"/>
              <a:t>Explain in details how UART works (on the blackboard): AT IDLE time – the line is constantly '1', agree on bit-time (baud time), start/stop bits, always at "1" at the end of the transmission; </a:t>
            </a:r>
          </a:p>
          <a:p>
            <a:pPr marL="228600" indent="-228600" eaLnBrk="1" hangingPunct="1">
              <a:buFontTx/>
              <a:buAutoNum type="alphaLcParenBoth"/>
            </a:pPr>
            <a:r>
              <a:rPr lang="en-US" altLang="en-US" dirty="0"/>
              <a:t>Which bit is sent first? Need to agree on that between master and slave of UART.</a:t>
            </a:r>
          </a:p>
          <a:p>
            <a:pPr marL="228600" indent="-228600" eaLnBrk="1" hangingPunct="1">
              <a:buFontTx/>
              <a:buAutoNum type="alphaLcParenBoth"/>
            </a:pPr>
            <a:r>
              <a:rPr lang="en-US" altLang="en-US" dirty="0"/>
              <a:t>TX/RX should agree on the rate of the data, on the Tbit time (baud rate)</a:t>
            </a:r>
          </a:p>
          <a:p>
            <a:pPr marL="228600" indent="-228600" eaLnBrk="1" hangingPunct="1">
              <a:buFontTx/>
              <a:buAutoNum type="alphaLcParenBoth"/>
            </a:pPr>
            <a:r>
              <a:rPr lang="en-US" altLang="en-US" dirty="0"/>
              <a:t>RX waits for Start bit and then waits 1.5tbit, and then samples 8 times with difference of 1xTbit. </a:t>
            </a:r>
          </a:p>
          <a:p>
            <a:pPr marL="228600" indent="-228600" eaLnBrk="1" hangingPunct="1">
              <a:buFontTx/>
              <a:buAutoNum type="alphaLcParenBoth"/>
            </a:pPr>
            <a:r>
              <a:rPr lang="en-US" altLang="en-US" dirty="0"/>
              <a:t>Explain what is the rate of the transmission in bits: it is important that both TX and RX will agree on the rate (baud rate) + should agree of course about the order of serial bits (MSB or LSB first); what is the overhead; </a:t>
            </a:r>
          </a:p>
          <a:p>
            <a:pPr marL="228600" indent="-228600" eaLnBrk="1" hangingPunct="1">
              <a:buFontTx/>
              <a:buAutoNum type="alphaLcParenBoth"/>
            </a:pPr>
            <a:r>
              <a:rPr lang="en-US" altLang="en-US" dirty="0"/>
              <a:t>explain how to sample the value (detect the start and then count 1.5 baud time, then another 1 baud time, etc.) – NEXT SLIDE.</a:t>
            </a:r>
          </a:p>
          <a:p>
            <a:pPr marL="228600" indent="-228600" eaLnBrk="1" hangingPunct="1">
              <a:buFontTx/>
              <a:buAutoNum type="alphaLcParenBoth"/>
            </a:pPr>
            <a:r>
              <a:rPr lang="en-US" altLang="en-US" dirty="0"/>
              <a:t>Call the baud time "Tbit". </a:t>
            </a:r>
          </a:p>
          <a:p>
            <a:pPr marL="228600" indent="-228600" eaLnBrk="1" hangingPunct="1">
              <a:buFontTx/>
              <a:buAutoNum type="alphaLcParenBoth"/>
            </a:pPr>
            <a:r>
              <a:rPr lang="en-US" altLang="en-US" dirty="0"/>
              <a:t>Note why we better sample in the middle of the bit time (stability); important to sample STOP bit as well, in case it is 1 instead of 0, then there is a problem (e.g. an incorrect rate) that can be reported.; </a:t>
            </a:r>
          </a:p>
          <a:p>
            <a:pPr marL="228600" indent="-228600" eaLnBrk="1" hangingPunct="1">
              <a:buFontTx/>
              <a:buAutoNum type="alphaLcParenBoth"/>
            </a:pPr>
            <a:r>
              <a:rPr lang="en-US" altLang="en-US" dirty="0"/>
              <a:t>Additional correctness checks – e.g. parity</a:t>
            </a:r>
          </a:p>
          <a:p>
            <a:pPr marL="228600" indent="-228600" eaLnBrk="1" hangingPunct="1">
              <a:buFontTx/>
              <a:buAutoNum type="alphaLcParenBoth"/>
            </a:pPr>
            <a:r>
              <a:rPr lang="en-US" altLang="en-US" dirty="0"/>
              <a:t>Note that UART can be also not only 8-bit, but 16, 32, 64, etc. -- should be agreed btw RX and TX.</a:t>
            </a:r>
          </a:p>
          <a:p>
            <a:pPr marL="228600" indent="-228600" eaLnBrk="1" hangingPunct="1">
              <a:buFontTx/>
              <a:buAutoNum type="alphaLcParenBoth"/>
            </a:pPr>
            <a:r>
              <a:rPr lang="en-US" altLang="en-US" dirty="0"/>
              <a:t> It is possible that there is a drift between </a:t>
            </a:r>
            <a:r>
              <a:rPr lang="en-US" altLang="en-US" dirty="0" err="1"/>
              <a:t>tx</a:t>
            </a:r>
            <a:r>
              <a:rPr lang="en-US" altLang="en-US" dirty="0"/>
              <a:t>/</a:t>
            </a:r>
            <a:r>
              <a:rPr lang="en-US" altLang="en-US" dirty="0" err="1"/>
              <a:t>rx</a:t>
            </a:r>
            <a:r>
              <a:rPr lang="en-US" altLang="en-US" dirty="0"/>
              <a:t> clocks, as long as the drift is not more than ½ Tbit, the data will be transferred correctly. This problems becomes harder for longer words (64 vs. 8), thus for shorter words the reliability will be higher. </a:t>
            </a:r>
          </a:p>
          <a:p>
            <a:pPr marL="228600" indent="-228600" eaLnBrk="1" hangingPunct="1">
              <a:buFontTx/>
              <a:buAutoNum type="alphaLcParenBoth"/>
            </a:pPr>
            <a:r>
              <a:rPr lang="en-US" altLang="en-US" dirty="0"/>
              <a:t>At high frequencies, the START bit turns to a sync sequence. </a:t>
            </a:r>
          </a:p>
          <a:p>
            <a:pPr marL="228600" indent="-228600" eaLnBrk="1" hangingPunct="1">
              <a:buFontTx/>
              <a:buAutoNum type="alphaLcParenBoth"/>
            </a:pPr>
            <a:r>
              <a:rPr lang="en-US" altLang="en-US" dirty="0"/>
              <a:t>Manchester code: 0-&gt;1: 1, 1-&gt;0: 0</a:t>
            </a:r>
          </a:p>
          <a:p>
            <a:pPr marL="228600" indent="-228600" eaLnBrk="1" hangingPunct="1">
              <a:buFontTx/>
              <a:buAutoNum type="alphaLcParenBoth"/>
            </a:pPr>
            <a:endParaRPr lang="en-US" altLang="en-US" dirty="0"/>
          </a:p>
        </p:txBody>
      </p:sp>
    </p:spTree>
    <p:extLst>
      <p:ext uri="{BB962C8B-B14F-4D97-AF65-F5344CB8AC3E}">
        <p14:creationId xmlns:p14="http://schemas.microsoft.com/office/powerpoint/2010/main" val="215170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494ECEFA-177D-4C1A-91AA-B364A5F9541E}" type="slidenum">
              <a:rPr lang="he-IL" altLang="en-US" smtClean="0"/>
              <a:pPr>
                <a:spcBef>
                  <a:spcPct val="0"/>
                </a:spcBef>
              </a:pPr>
              <a:t>20</a:t>
            </a:fld>
            <a:endParaRPr lang="en-US" altLang="en-US"/>
          </a:p>
        </p:txBody>
      </p:sp>
      <p:sp>
        <p:nvSpPr>
          <p:cNvPr id="12291" name="Rectangle 2"/>
          <p:cNvSpPr>
            <a:spLocks noGrp="1" noRot="1" noChangeAspect="1" noChangeArrowheads="1" noTextEdit="1"/>
          </p:cNvSpPr>
          <p:nvPr>
            <p:ph type="sldImg"/>
          </p:nvPr>
        </p:nvSpPr>
        <p:spPr>
          <a:xfrm>
            <a:off x="142875" y="768350"/>
            <a:ext cx="6823075" cy="3838575"/>
          </a:xfrm>
          <a:ln/>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lphaLcParenBoth"/>
            </a:pPr>
            <a:r>
              <a:rPr lang="en-US" altLang="en-US" dirty="0"/>
              <a:t>Sometimes (many times) we are limited in the number of lines: hard/expensive to wire many lines in parallel – need to go serial – minimal number of lines – 1.</a:t>
            </a:r>
          </a:p>
          <a:p>
            <a:pPr marL="228600" indent="-228600" eaLnBrk="1" hangingPunct="1">
              <a:buFontTx/>
              <a:buAutoNum type="alphaLcParenBoth"/>
            </a:pPr>
            <a:r>
              <a:rPr lang="en-US" altLang="en-US" dirty="0"/>
              <a:t>RS232 / COM port of computer employs UART protocol.</a:t>
            </a:r>
          </a:p>
          <a:p>
            <a:pPr marL="228600" indent="-228600" eaLnBrk="1" hangingPunct="1">
              <a:buFontTx/>
              <a:buAutoNum type="alphaLcParenBoth"/>
            </a:pPr>
            <a:r>
              <a:rPr lang="en-US" altLang="en-US" dirty="0"/>
              <a:t>Explain in details how UART works (on the blackboard): AT IDLE time – the line is constantly '1', agree on bit-time (baud time), start/stop bits, always at "1" at the end of the transmission; </a:t>
            </a:r>
          </a:p>
          <a:p>
            <a:pPr marL="228600" indent="-228600" eaLnBrk="1" hangingPunct="1">
              <a:buFontTx/>
              <a:buAutoNum type="alphaLcParenBoth"/>
            </a:pPr>
            <a:r>
              <a:rPr lang="en-US" altLang="en-US" dirty="0"/>
              <a:t>Which bit is sent first? Need to agree on that between master and slave of UART.</a:t>
            </a:r>
          </a:p>
          <a:p>
            <a:pPr marL="228600" indent="-228600" eaLnBrk="1" hangingPunct="1">
              <a:buFontTx/>
              <a:buAutoNum type="alphaLcParenBoth"/>
            </a:pPr>
            <a:r>
              <a:rPr lang="en-US" altLang="en-US" dirty="0"/>
              <a:t>TX/RX should agree on the rate of the data, on the Tbit time (baud rate)</a:t>
            </a:r>
          </a:p>
          <a:p>
            <a:pPr marL="228600" indent="-228600" eaLnBrk="1" hangingPunct="1">
              <a:buFontTx/>
              <a:buAutoNum type="alphaLcParenBoth"/>
            </a:pPr>
            <a:r>
              <a:rPr lang="en-US" altLang="en-US" dirty="0"/>
              <a:t>RX waits for Start bit and then waits 1.5tbit, and then samples 8 times with difference of 1xTbit. </a:t>
            </a:r>
          </a:p>
          <a:p>
            <a:pPr marL="228600" indent="-228600" eaLnBrk="1" hangingPunct="1">
              <a:buFontTx/>
              <a:buAutoNum type="alphaLcParenBoth"/>
            </a:pPr>
            <a:r>
              <a:rPr lang="en-US" altLang="en-US" dirty="0"/>
              <a:t>Explain what is the rate of the transmission in bits: it is important that both TX and RX will agree on the rate (baud rate) + should agree of course about the order of serial bits (MSB or LSB first); what is the overhead; </a:t>
            </a:r>
          </a:p>
          <a:p>
            <a:pPr marL="228600" indent="-228600" eaLnBrk="1" hangingPunct="1">
              <a:buFontTx/>
              <a:buAutoNum type="alphaLcParenBoth"/>
            </a:pPr>
            <a:r>
              <a:rPr lang="en-US" altLang="en-US" dirty="0"/>
              <a:t>explain how to sample the value (detect the start and then count 1.5 baud time, then another 1 baud time, etc.) – NEXT SLIDE.</a:t>
            </a:r>
          </a:p>
          <a:p>
            <a:pPr marL="228600" indent="-228600" eaLnBrk="1" hangingPunct="1">
              <a:buFontTx/>
              <a:buAutoNum type="alphaLcParenBoth"/>
            </a:pPr>
            <a:r>
              <a:rPr lang="en-US" altLang="en-US" dirty="0"/>
              <a:t>Call the baud time "Tbit". </a:t>
            </a:r>
          </a:p>
          <a:p>
            <a:pPr marL="228600" indent="-228600" eaLnBrk="1" hangingPunct="1">
              <a:buFontTx/>
              <a:buAutoNum type="alphaLcParenBoth"/>
            </a:pPr>
            <a:r>
              <a:rPr lang="en-US" altLang="en-US" dirty="0"/>
              <a:t>Note why we better sample in the middle of the bit time (stability); important to sample STOP bit as well, in case it is 1 instead of 0, then there is a problem (e.g. an incorrect rate) that can be reported.; </a:t>
            </a:r>
          </a:p>
          <a:p>
            <a:pPr marL="228600" indent="-228600" eaLnBrk="1" hangingPunct="1">
              <a:buFontTx/>
              <a:buAutoNum type="alphaLcParenBoth"/>
            </a:pPr>
            <a:r>
              <a:rPr lang="en-US" altLang="en-US" dirty="0"/>
              <a:t>Additional correctness checks – e.g. parity</a:t>
            </a:r>
          </a:p>
          <a:p>
            <a:pPr marL="228600" indent="-228600" eaLnBrk="1" hangingPunct="1">
              <a:buFontTx/>
              <a:buAutoNum type="alphaLcParenBoth"/>
            </a:pPr>
            <a:r>
              <a:rPr lang="en-US" altLang="en-US" dirty="0"/>
              <a:t>Note that UART can be also not only 8-bit, but 16, 32, 64, etc. -- should be agreed btw RX and TX.</a:t>
            </a:r>
          </a:p>
          <a:p>
            <a:pPr marL="228600" indent="-228600" eaLnBrk="1" hangingPunct="1">
              <a:buFontTx/>
              <a:buAutoNum type="alphaLcParenBoth"/>
            </a:pPr>
            <a:r>
              <a:rPr lang="en-US" altLang="en-US" dirty="0"/>
              <a:t> It is possible that there is a drift between </a:t>
            </a:r>
            <a:r>
              <a:rPr lang="en-US" altLang="en-US" dirty="0" err="1"/>
              <a:t>tx</a:t>
            </a:r>
            <a:r>
              <a:rPr lang="en-US" altLang="en-US" dirty="0"/>
              <a:t>/</a:t>
            </a:r>
            <a:r>
              <a:rPr lang="en-US" altLang="en-US" dirty="0" err="1"/>
              <a:t>rx</a:t>
            </a:r>
            <a:r>
              <a:rPr lang="en-US" altLang="en-US" dirty="0"/>
              <a:t> clocks, as long as the drift is not more than ½ Tbit, the data will be transferred correctly. This problems becomes harder for longer words (64 vs. 8), thus for shorter words the reliability will be higher. </a:t>
            </a:r>
          </a:p>
          <a:p>
            <a:pPr marL="228600" indent="-228600" eaLnBrk="1" hangingPunct="1">
              <a:buFontTx/>
              <a:buAutoNum type="alphaLcParenBoth"/>
            </a:pPr>
            <a:r>
              <a:rPr lang="en-US" altLang="en-US" dirty="0"/>
              <a:t>At high frequencies, the START bit turns to a sync sequence. </a:t>
            </a:r>
          </a:p>
          <a:p>
            <a:pPr marL="228600" indent="-228600" eaLnBrk="1" hangingPunct="1">
              <a:buFontTx/>
              <a:buAutoNum type="alphaLcParenBoth"/>
            </a:pPr>
            <a:r>
              <a:rPr lang="en-US" altLang="en-US" dirty="0"/>
              <a:t>Manchester code: 0-&gt;1: 1, 1-&gt;0: 0</a:t>
            </a:r>
          </a:p>
          <a:p>
            <a:pPr marL="228600" indent="-228600" eaLnBrk="1" hangingPunct="1">
              <a:buFontTx/>
              <a:buAutoNum type="alphaLcParenBoth"/>
            </a:pPr>
            <a:endParaRPr lang="en-US" altLang="en-US" dirty="0"/>
          </a:p>
        </p:txBody>
      </p:sp>
    </p:spTree>
    <p:extLst>
      <p:ext uri="{BB962C8B-B14F-4D97-AF65-F5344CB8AC3E}">
        <p14:creationId xmlns:p14="http://schemas.microsoft.com/office/powerpoint/2010/main" val="104065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494ECEFA-177D-4C1A-91AA-B364A5F9541E}" type="slidenum">
              <a:rPr lang="he-IL" altLang="en-US" smtClean="0"/>
              <a:pPr>
                <a:spcBef>
                  <a:spcPct val="0"/>
                </a:spcBef>
              </a:pPr>
              <a:t>21</a:t>
            </a:fld>
            <a:endParaRPr lang="en-US" altLang="en-US"/>
          </a:p>
        </p:txBody>
      </p:sp>
      <p:sp>
        <p:nvSpPr>
          <p:cNvPr id="12291" name="Rectangle 2"/>
          <p:cNvSpPr>
            <a:spLocks noGrp="1" noRot="1" noChangeAspect="1" noChangeArrowheads="1" noTextEdit="1"/>
          </p:cNvSpPr>
          <p:nvPr>
            <p:ph type="sldImg"/>
          </p:nvPr>
        </p:nvSpPr>
        <p:spPr>
          <a:xfrm>
            <a:off x="142875" y="768350"/>
            <a:ext cx="6823075" cy="3838575"/>
          </a:xfrm>
          <a:ln/>
        </p:spPr>
      </p:sp>
      <p:sp>
        <p:nvSpPr>
          <p:cNvPr id="122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Tx/>
              <a:buAutoNum type="alphaLcParenBoth"/>
            </a:pPr>
            <a:r>
              <a:rPr lang="en-US" altLang="en-US" dirty="0"/>
              <a:t>Sometimes (many times) we are limited in the number of lines: hard/expensive to wire many lines in parallel – need to go serial – minimal number of lines – 1.</a:t>
            </a:r>
          </a:p>
          <a:p>
            <a:pPr marL="228600" indent="-228600" eaLnBrk="1" hangingPunct="1">
              <a:buFontTx/>
              <a:buAutoNum type="alphaLcParenBoth"/>
            </a:pPr>
            <a:r>
              <a:rPr lang="en-US" altLang="en-US" dirty="0"/>
              <a:t>RS232 / COM port of computer employs UART protocol.</a:t>
            </a:r>
          </a:p>
          <a:p>
            <a:pPr marL="228600" indent="-228600" eaLnBrk="1" hangingPunct="1">
              <a:buFontTx/>
              <a:buAutoNum type="alphaLcParenBoth"/>
            </a:pPr>
            <a:r>
              <a:rPr lang="en-US" altLang="en-US" dirty="0"/>
              <a:t>Explain in details how UART works (on the blackboard): AT IDLE time – the line is constantly '1', agree on bit-time (baud time), start/stop bits, always at "1" at the end of the transmission; </a:t>
            </a:r>
          </a:p>
          <a:p>
            <a:pPr marL="228600" indent="-228600" eaLnBrk="1" hangingPunct="1">
              <a:buFontTx/>
              <a:buAutoNum type="alphaLcParenBoth"/>
            </a:pPr>
            <a:r>
              <a:rPr lang="en-US" altLang="en-US" dirty="0"/>
              <a:t>Which bit is sent first? Need to agree on that between master and slave of UART.</a:t>
            </a:r>
          </a:p>
          <a:p>
            <a:pPr marL="228600" indent="-228600" eaLnBrk="1" hangingPunct="1">
              <a:buFontTx/>
              <a:buAutoNum type="alphaLcParenBoth"/>
            </a:pPr>
            <a:r>
              <a:rPr lang="en-US" altLang="en-US" dirty="0"/>
              <a:t>TX/RX should agree on the rate of the data, on the Tbit time (baud rate)</a:t>
            </a:r>
          </a:p>
          <a:p>
            <a:pPr marL="228600" indent="-228600" eaLnBrk="1" hangingPunct="1">
              <a:buFontTx/>
              <a:buAutoNum type="alphaLcParenBoth"/>
            </a:pPr>
            <a:r>
              <a:rPr lang="en-US" altLang="en-US" dirty="0"/>
              <a:t>RX waits for Start bit and then waits 1.5tbit, and then samples 8 times with difference of 1xTbit. </a:t>
            </a:r>
          </a:p>
          <a:p>
            <a:pPr marL="228600" indent="-228600" eaLnBrk="1" hangingPunct="1">
              <a:buFontTx/>
              <a:buAutoNum type="alphaLcParenBoth"/>
            </a:pPr>
            <a:r>
              <a:rPr lang="en-US" altLang="en-US" dirty="0"/>
              <a:t>Explain what is the rate of the transmission in bits: it is important that both TX and RX will agree on the rate (baud rate) + should agree of course about the order of serial bits (MSB or LSB first); what is the overhead; </a:t>
            </a:r>
          </a:p>
          <a:p>
            <a:pPr marL="228600" indent="-228600" eaLnBrk="1" hangingPunct="1">
              <a:buFontTx/>
              <a:buAutoNum type="alphaLcParenBoth"/>
            </a:pPr>
            <a:r>
              <a:rPr lang="en-US" altLang="en-US" dirty="0"/>
              <a:t>explain how to sample the value (detect the start and then count 1.5 baud time, then another 1 baud time, etc.) – NEXT SLIDE.</a:t>
            </a:r>
          </a:p>
          <a:p>
            <a:pPr marL="228600" indent="-228600" eaLnBrk="1" hangingPunct="1">
              <a:buFontTx/>
              <a:buAutoNum type="alphaLcParenBoth"/>
            </a:pPr>
            <a:r>
              <a:rPr lang="en-US" altLang="en-US" dirty="0"/>
              <a:t>Call the baud time "Tbit". </a:t>
            </a:r>
          </a:p>
          <a:p>
            <a:pPr marL="228600" indent="-228600" eaLnBrk="1" hangingPunct="1">
              <a:buFontTx/>
              <a:buAutoNum type="alphaLcParenBoth"/>
            </a:pPr>
            <a:r>
              <a:rPr lang="en-US" altLang="en-US" dirty="0"/>
              <a:t>Note why we better sample in the middle of the bit time (stability); important to sample STOP bit as well, in case it is 1 instead of 0, then there is a problem (e.g. an incorrect rate) that can be reported.; </a:t>
            </a:r>
          </a:p>
          <a:p>
            <a:pPr marL="228600" indent="-228600" eaLnBrk="1" hangingPunct="1">
              <a:buFontTx/>
              <a:buAutoNum type="alphaLcParenBoth"/>
            </a:pPr>
            <a:r>
              <a:rPr lang="en-US" altLang="en-US" dirty="0"/>
              <a:t>Additional correctness checks – e.g. parity</a:t>
            </a:r>
          </a:p>
          <a:p>
            <a:pPr marL="228600" indent="-228600" eaLnBrk="1" hangingPunct="1">
              <a:buFontTx/>
              <a:buAutoNum type="alphaLcParenBoth"/>
            </a:pPr>
            <a:r>
              <a:rPr lang="en-US" altLang="en-US" dirty="0"/>
              <a:t>Note that UART can be also not only 8-bit, but 16, 32, 64, etc. -- should be agreed btw RX and TX.</a:t>
            </a:r>
          </a:p>
          <a:p>
            <a:pPr marL="228600" indent="-228600" eaLnBrk="1" hangingPunct="1">
              <a:buFontTx/>
              <a:buAutoNum type="alphaLcParenBoth"/>
            </a:pPr>
            <a:r>
              <a:rPr lang="en-US" altLang="en-US" dirty="0"/>
              <a:t> It is possible that there is a drift between </a:t>
            </a:r>
            <a:r>
              <a:rPr lang="en-US" altLang="en-US" dirty="0" err="1"/>
              <a:t>tx</a:t>
            </a:r>
            <a:r>
              <a:rPr lang="en-US" altLang="en-US" dirty="0"/>
              <a:t>/</a:t>
            </a:r>
            <a:r>
              <a:rPr lang="en-US" altLang="en-US" dirty="0" err="1"/>
              <a:t>rx</a:t>
            </a:r>
            <a:r>
              <a:rPr lang="en-US" altLang="en-US" dirty="0"/>
              <a:t> clocks, as long as the drift is not more than ½ Tbit, the data will be transferred correctly. This problems becomes harder for longer words (64 vs. 8), thus for shorter words the reliability will be higher. </a:t>
            </a:r>
          </a:p>
          <a:p>
            <a:pPr marL="228600" indent="-228600" eaLnBrk="1" hangingPunct="1">
              <a:buFontTx/>
              <a:buAutoNum type="alphaLcParenBoth"/>
            </a:pPr>
            <a:r>
              <a:rPr lang="en-US" altLang="en-US" dirty="0"/>
              <a:t>At high frequencies, the START bit turns to a sync sequence. </a:t>
            </a:r>
          </a:p>
          <a:p>
            <a:pPr marL="228600" indent="-228600" eaLnBrk="1" hangingPunct="1">
              <a:buFontTx/>
              <a:buAutoNum type="alphaLcParenBoth"/>
            </a:pPr>
            <a:r>
              <a:rPr lang="en-US" altLang="en-US" dirty="0"/>
              <a:t>Manchester code: 0-&gt;1: 1, 1-&gt;0: 0</a:t>
            </a:r>
          </a:p>
          <a:p>
            <a:pPr marL="228600" indent="-228600" eaLnBrk="1" hangingPunct="1">
              <a:buFontTx/>
              <a:buAutoNum type="alphaLcParenBoth"/>
            </a:pPr>
            <a:endParaRPr lang="en-US" altLang="en-US" dirty="0"/>
          </a:p>
        </p:txBody>
      </p:sp>
    </p:spTree>
    <p:extLst>
      <p:ext uri="{BB962C8B-B14F-4D97-AF65-F5344CB8AC3E}">
        <p14:creationId xmlns:p14="http://schemas.microsoft.com/office/powerpoint/2010/main" val="1319040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60526499-57A5-4958-8883-E1AE548CBF00}" type="slidenum">
              <a:rPr lang="he-IL" altLang="en-US" smtClean="0"/>
              <a:pPr>
                <a:spcBef>
                  <a:spcPct val="0"/>
                </a:spcBef>
              </a:pPr>
              <a:t>22</a:t>
            </a:fld>
            <a:endParaRPr lang="en-US" altLang="en-US"/>
          </a:p>
        </p:txBody>
      </p:sp>
      <p:sp>
        <p:nvSpPr>
          <p:cNvPr id="14339" name="Rectangle 2"/>
          <p:cNvSpPr>
            <a:spLocks noGrp="1" noRot="1" noChangeAspect="1" noChangeArrowheads="1" noTextEdit="1"/>
          </p:cNvSpPr>
          <p:nvPr>
            <p:ph type="sldImg"/>
          </p:nvPr>
        </p:nvSpPr>
        <p:spPr>
          <a:xfrm>
            <a:off x="142875" y="768350"/>
            <a:ext cx="6823075" cy="3838575"/>
          </a:xfrm>
          <a:ln/>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RX FSM</a:t>
            </a:r>
          </a:p>
          <a:p>
            <a:pPr eaLnBrk="1" hangingPunct="1"/>
            <a:endParaRPr lang="en-US" altLang="en-US" dirty="0"/>
          </a:p>
          <a:p>
            <a:pPr eaLnBrk="1" hangingPunct="1">
              <a:buFontTx/>
              <a:buChar char="-"/>
            </a:pPr>
            <a:endParaRPr lang="en-US" altLang="en-US" dirty="0"/>
          </a:p>
        </p:txBody>
      </p:sp>
    </p:spTree>
    <p:extLst>
      <p:ext uri="{BB962C8B-B14F-4D97-AF65-F5344CB8AC3E}">
        <p14:creationId xmlns:p14="http://schemas.microsoft.com/office/powerpoint/2010/main" val="1541696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60526499-57A5-4958-8883-E1AE548CBF00}" type="slidenum">
              <a:rPr lang="he-IL" altLang="en-US" smtClean="0"/>
              <a:pPr>
                <a:spcBef>
                  <a:spcPct val="0"/>
                </a:spcBef>
              </a:pPr>
              <a:t>23</a:t>
            </a:fld>
            <a:endParaRPr lang="en-US" altLang="en-US"/>
          </a:p>
        </p:txBody>
      </p:sp>
      <p:sp>
        <p:nvSpPr>
          <p:cNvPr id="14339" name="Rectangle 2"/>
          <p:cNvSpPr>
            <a:spLocks noGrp="1" noRot="1" noChangeAspect="1" noChangeArrowheads="1" noTextEdit="1"/>
          </p:cNvSpPr>
          <p:nvPr>
            <p:ph type="sldImg"/>
          </p:nvPr>
        </p:nvSpPr>
        <p:spPr>
          <a:xfrm>
            <a:off x="142875" y="768350"/>
            <a:ext cx="6823075" cy="3838575"/>
          </a:xfrm>
          <a:ln/>
        </p:spPr>
      </p:sp>
      <p:sp>
        <p:nvSpPr>
          <p:cNvPr id="143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RX FSM</a:t>
            </a:r>
          </a:p>
          <a:p>
            <a:pPr eaLnBrk="1" hangingPunct="1"/>
            <a:endParaRPr lang="en-US" altLang="en-US" dirty="0"/>
          </a:p>
          <a:p>
            <a:pPr eaLnBrk="1" hangingPunct="1">
              <a:buFontTx/>
              <a:buChar char="-"/>
            </a:pPr>
            <a:endParaRPr lang="en-US" altLang="en-US" dirty="0"/>
          </a:p>
        </p:txBody>
      </p:sp>
    </p:spTree>
    <p:extLst>
      <p:ext uri="{BB962C8B-B14F-4D97-AF65-F5344CB8AC3E}">
        <p14:creationId xmlns:p14="http://schemas.microsoft.com/office/powerpoint/2010/main" val="1017317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61189DA6-D6A7-42D1-A4E4-59527B89FE73}"/>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348DA57D-4A24-4398-A755-F6D714F8E7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en-US" dirty="0">
                <a:latin typeface="Arial" panose="020B0604020202020204" pitchFamily="34" charset="0"/>
                <a:cs typeface="Arial" panose="020B0604020202020204" pitchFamily="34" charset="0"/>
              </a:rPr>
              <a:t>Recall that for normal gates two outputs cannot be connected together – short circuit.</a:t>
            </a:r>
          </a:p>
          <a:p>
            <a:pPr algn="l" rtl="0"/>
            <a:r>
              <a:rPr lang="en-US" altLang="en-US" dirty="0">
                <a:latin typeface="Arial" panose="020B0604020202020204" pitchFamily="34" charset="0"/>
                <a:cs typeface="Arial" panose="020B0604020202020204" pitchFamily="34" charset="0"/>
              </a:rPr>
              <a:t>When we want to connect in such a way – use 3-state buffer.</a:t>
            </a:r>
          </a:p>
        </p:txBody>
      </p:sp>
      <p:sp>
        <p:nvSpPr>
          <p:cNvPr id="47108" name="Slide Number Placeholder 3">
            <a:extLst>
              <a:ext uri="{FF2B5EF4-FFF2-40B4-BE49-F238E27FC236}">
                <a16:creationId xmlns:a16="http://schemas.microsoft.com/office/drawing/2014/main" id="{65FA1F8E-C870-4BEB-A85E-7EDDD8725FD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19ADC362-8F05-433A-AED5-7EF0432CEC56}" type="slidenum">
              <a:rPr lang="he-IL" altLang="en-US" sz="1300"/>
              <a:pPr/>
              <a:t>24</a:t>
            </a:fld>
            <a:endParaRPr lang="en-US" altLang="en-US"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1C9BC8F5-D9B7-4F3F-B77A-86E50B5E98C5}"/>
              </a:ext>
            </a:extLst>
          </p:cNvPr>
          <p:cNvSpPr>
            <a:spLocks noGrp="1" noRot="1" noChangeAspect="1" noTextEdit="1"/>
          </p:cNvSpPr>
          <p:nvPr>
            <p:ph type="sldImg"/>
          </p:nvPr>
        </p:nvSpPr>
        <p:spPr>
          <a:ln/>
        </p:spPr>
      </p:sp>
      <p:sp>
        <p:nvSpPr>
          <p:cNvPr id="48131" name="Notes Placeholder 2">
            <a:extLst>
              <a:ext uri="{FF2B5EF4-FFF2-40B4-BE49-F238E27FC236}">
                <a16:creationId xmlns:a16="http://schemas.microsoft.com/office/drawing/2014/main" id="{EAD0AEEE-2091-4D67-93AC-612E9438AE0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en-US">
                <a:latin typeface="Arial" panose="020B0604020202020204" pitchFamily="34" charset="0"/>
                <a:cs typeface="Arial" panose="020B0604020202020204" pitchFamily="34" charset="0"/>
              </a:rPr>
              <a:t>Distributed decoder – next slide.</a:t>
            </a:r>
          </a:p>
        </p:txBody>
      </p:sp>
      <p:sp>
        <p:nvSpPr>
          <p:cNvPr id="48132" name="Slide Number Placeholder 3">
            <a:extLst>
              <a:ext uri="{FF2B5EF4-FFF2-40B4-BE49-F238E27FC236}">
                <a16:creationId xmlns:a16="http://schemas.microsoft.com/office/drawing/2014/main" id="{FEA1DEC0-1608-47C7-9095-9820020D0F4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2B0237E9-7143-4791-92ED-2917769143D5}" type="slidenum">
              <a:rPr lang="he-IL" altLang="en-US" sz="1300"/>
              <a:pPr/>
              <a:t>26</a:t>
            </a:fld>
            <a:endParaRPr lang="en-US" altLang="en-US"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B610A304-511C-4579-BC41-EA72505F9EE4}" type="slidenum">
              <a:rPr lang="he-IL" altLang="en-US" smtClean="0"/>
              <a:pPr>
                <a:spcBef>
                  <a:spcPct val="0"/>
                </a:spcBef>
              </a:pPr>
              <a:t>27</a:t>
            </a:fld>
            <a:endParaRPr lang="en-US" altLang="en-US"/>
          </a:p>
        </p:txBody>
      </p:sp>
      <p:sp>
        <p:nvSpPr>
          <p:cNvPr id="20483" name="Rectangle 2"/>
          <p:cNvSpPr>
            <a:spLocks noGrp="1" noRot="1" noChangeAspect="1" noChangeArrowheads="1" noTextEdit="1"/>
          </p:cNvSpPr>
          <p:nvPr>
            <p:ph type="sldImg"/>
          </p:nvPr>
        </p:nvSpPr>
        <p:spPr>
          <a:xfrm>
            <a:off x="142875" y="768350"/>
            <a:ext cx="6823075" cy="3838575"/>
          </a:xfrm>
          <a:ln/>
        </p:spPr>
      </p:sp>
      <p:sp>
        <p:nvSpPr>
          <p:cNvPr id="204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What is a bus?</a:t>
            </a:r>
          </a:p>
          <a:p>
            <a:pPr eaLnBrk="1" hangingPunct="1"/>
            <a:r>
              <a:rPr lang="en-US" altLang="en-US"/>
              <a:t>What is needed to pass over the data?</a:t>
            </a:r>
          </a:p>
          <a:p>
            <a:pPr eaLnBrk="1" hangingPunct="1">
              <a:buFontTx/>
              <a:buChar char="-"/>
            </a:pPr>
            <a:r>
              <a:rPr lang="en-US" altLang="en-US"/>
              <a:t> Lines for the data, e.g. 32-bit</a:t>
            </a:r>
          </a:p>
          <a:p>
            <a:pPr eaLnBrk="1" hangingPunct="1">
              <a:buFontTx/>
              <a:buChar char="-"/>
            </a:pPr>
            <a:r>
              <a:rPr lang="en-US" altLang="en-US"/>
              <a:t> Each module has an interface towards the bus.</a:t>
            </a:r>
          </a:p>
          <a:p>
            <a:pPr eaLnBrk="1" hangingPunct="1">
              <a:buFontTx/>
              <a:buChar char="-"/>
            </a:pPr>
            <a:r>
              <a:rPr lang="en-US" altLang="en-US"/>
              <a:t> Transceiver: both drive and listen – each module both listens to the bus and also can send out data over the bus.</a:t>
            </a:r>
          </a:p>
          <a:p>
            <a:pPr eaLnBrk="1" hangingPunct="1">
              <a:buFontTx/>
              <a:buChar char="-"/>
            </a:pPr>
            <a:r>
              <a:rPr lang="en-US" altLang="en-US"/>
              <a:t> How module knows that transaction is addressed to it and not to another module? – address.</a:t>
            </a:r>
          </a:p>
          <a:p>
            <a:pPr eaLnBrk="1" hangingPunct="1"/>
            <a:r>
              <a:rPr lang="en-US" altLang="en-US"/>
              <a:t>   Explain bus operation: operation: write/read, address - module listens to its address; if matches, then takes data</a:t>
            </a:r>
          </a:p>
          <a:p>
            <a:pPr eaLnBrk="1" hangingPunct="1">
              <a:buFontTx/>
              <a:buChar char="-"/>
            </a:pPr>
            <a:r>
              <a:rPr lang="en-US" altLang="en-US"/>
              <a:t> Operation: define write or read operation</a:t>
            </a:r>
          </a:p>
          <a:p>
            <a:pPr eaLnBrk="1" hangingPunct="1">
              <a:buFontTx/>
              <a:buChar char="-"/>
            </a:pPr>
            <a:r>
              <a:rPr lang="en-US" altLang="en-US"/>
              <a:t> Write operation: master sends data to slave; Read: slave sends data to master.</a:t>
            </a:r>
          </a:p>
          <a:p>
            <a:pPr eaLnBrk="1" hangingPunct="1">
              <a:buFontTx/>
              <a:buChar char="-"/>
            </a:pPr>
            <a:r>
              <a:rPr lang="en-US" altLang="en-US"/>
              <a:t> start / finish – indicate start and end of the transaction (otherwise need to specify the transfer length in another way): "Start" like a "request" - signalizes that there is a new info on the bus -- e.g. new address. Finish  - slave indicates that the operation is done, like "ACK". </a:t>
            </a:r>
          </a:p>
          <a:p>
            <a:pPr eaLnBrk="1" hangingPunct="1">
              <a:buFontTx/>
              <a:buChar char="-"/>
            </a:pPr>
            <a:r>
              <a:rPr lang="en-US" altLang="en-US"/>
              <a:t> Broadcast – one transmits many listen.</a:t>
            </a:r>
          </a:p>
          <a:p>
            <a:pPr eaLnBrk="1" hangingPunct="1">
              <a:buFontTx/>
              <a:buChar char="-"/>
            </a:pPr>
            <a:r>
              <a:rPr lang="en-US" altLang="en-US"/>
              <a:t> There is a need in arbiter to decide who will be the master on the bus at given time. </a:t>
            </a:r>
          </a:p>
          <a:p>
            <a:pPr eaLnBrk="1" hangingPunct="1"/>
            <a:r>
              <a:rPr lang="en-US" altLang="en-US"/>
              <a:t>- BUSes: give an example of standard bus - AXI/AMBA bus</a:t>
            </a:r>
          </a:p>
          <a:p>
            <a:pPr eaLnBrk="1" hangingPunct="1"/>
            <a:endParaRPr lang="en-US" altLang="en-US"/>
          </a:p>
        </p:txBody>
      </p:sp>
    </p:spTree>
    <p:extLst>
      <p:ext uri="{BB962C8B-B14F-4D97-AF65-F5344CB8AC3E}">
        <p14:creationId xmlns:p14="http://schemas.microsoft.com/office/powerpoint/2010/main" val="3283511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55CDF0-A155-4232-85ED-D0E3D016321A}" type="slidenum">
              <a:rPr lang="en-US" altLang="en-US" smtClean="0"/>
              <a:pPr/>
              <a:t>2</a:t>
            </a:fld>
            <a:endParaRPr lang="en-US" altLang="en-US"/>
          </a:p>
        </p:txBody>
      </p:sp>
    </p:spTree>
    <p:extLst>
      <p:ext uri="{BB962C8B-B14F-4D97-AF65-F5344CB8AC3E}">
        <p14:creationId xmlns:p14="http://schemas.microsoft.com/office/powerpoint/2010/main" val="2644810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3EB71AF1-9F1C-47C7-A382-4FC4DC8D05B0}" type="slidenum">
              <a:rPr lang="he-IL" altLang="en-US" smtClean="0"/>
              <a:pPr>
                <a:spcBef>
                  <a:spcPct val="0"/>
                </a:spcBef>
              </a:pPr>
              <a:t>28</a:t>
            </a:fld>
            <a:endParaRPr lang="en-US" altLang="en-US"/>
          </a:p>
        </p:txBody>
      </p:sp>
      <p:sp>
        <p:nvSpPr>
          <p:cNvPr id="30723" name="Rectangle 2"/>
          <p:cNvSpPr>
            <a:spLocks noGrp="1" noRot="1" noChangeAspect="1" noChangeArrowheads="1" noTextEdit="1"/>
          </p:cNvSpPr>
          <p:nvPr>
            <p:ph type="sldImg"/>
          </p:nvPr>
        </p:nvSpPr>
        <p:spPr>
          <a:xfrm>
            <a:off x="142875" y="768350"/>
            <a:ext cx="6823075" cy="3838575"/>
          </a:xfrm>
          <a:ln/>
        </p:spPr>
      </p:sp>
      <p:sp>
        <p:nvSpPr>
          <p:cNvPr id="30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a:t> Note the main signal CLK here (with a not symmetrical duty cycle).</a:t>
            </a:r>
          </a:p>
          <a:p>
            <a:pPr eaLnBrk="1" hangingPunct="1">
              <a:buFontTx/>
              <a:buChar char="-"/>
            </a:pPr>
            <a:r>
              <a:rPr lang="en-US" altLang="en-US"/>
              <a:t> Both master and slave write to the bus on “assertion edge” (rising edge) – if the bus is shared, then only one writes concurrently.</a:t>
            </a:r>
          </a:p>
          <a:p>
            <a:pPr eaLnBrk="1" hangingPunct="1">
              <a:buFontTx/>
              <a:buChar char="-"/>
            </a:pPr>
            <a:r>
              <a:rPr lang="en-US" altLang="en-US"/>
              <a:t> After we set data on the bus (rising edge) we wait settling time, till the bus (address / data) is stable.</a:t>
            </a:r>
          </a:p>
          <a:p>
            <a:pPr eaLnBrk="1" hangingPunct="1">
              <a:buFontTx/>
              <a:buChar char="-"/>
            </a:pPr>
            <a:r>
              <a:rPr lang="en-US" altLang="en-US"/>
              <a:t> Falling edge – sampling edge – sample stable data. </a:t>
            </a:r>
          </a:p>
          <a:p>
            <a:pPr eaLnBrk="1" hangingPunct="1">
              <a:buFontTx/>
              <a:buChar char="-"/>
            </a:pPr>
            <a:r>
              <a:rPr lang="en-US" altLang="en-US"/>
              <a:t> Q1: what should be the minimal time between rising edge and falling edge – time to settle the bus.</a:t>
            </a:r>
          </a:p>
          <a:p>
            <a:pPr eaLnBrk="1" hangingPunct="1">
              <a:buFontTx/>
              <a:buChar char="-"/>
            </a:pPr>
            <a:r>
              <a:rPr lang="en-US" altLang="en-US"/>
              <a:t> De-skew time: due to the skew, after de-skew time it is assured that “falling edge” reached all the slaves and thus the data from the bus was taken (otherwise due to the skew when falling edge arrives to a slave the data might disappear from the bus).</a:t>
            </a:r>
          </a:p>
          <a:p>
            <a:pPr eaLnBrk="1" hangingPunct="1">
              <a:buFontTx/>
              <a:buChar char="-"/>
            </a:pPr>
            <a:r>
              <a:rPr lang="en-US" altLang="en-US"/>
              <a:t> </a:t>
            </a:r>
          </a:p>
        </p:txBody>
      </p:sp>
    </p:spTree>
    <p:extLst>
      <p:ext uri="{BB962C8B-B14F-4D97-AF65-F5344CB8AC3E}">
        <p14:creationId xmlns:p14="http://schemas.microsoft.com/office/powerpoint/2010/main" val="3040302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B3F294E4-EF65-41A4-8097-B3E6DA52BC89}" type="slidenum">
              <a:rPr lang="he-IL" altLang="en-US" smtClean="0"/>
              <a:pPr>
                <a:spcBef>
                  <a:spcPct val="0"/>
                </a:spcBef>
              </a:pPr>
              <a:t>29</a:t>
            </a:fld>
            <a:endParaRPr lang="en-US" altLang="en-US"/>
          </a:p>
        </p:txBody>
      </p:sp>
      <p:sp>
        <p:nvSpPr>
          <p:cNvPr id="32771" name="Rectangle 2"/>
          <p:cNvSpPr>
            <a:spLocks noGrp="1" noRot="1" noChangeAspect="1" noChangeArrowheads="1" noTextEdit="1"/>
          </p:cNvSpPr>
          <p:nvPr>
            <p:ph type="sldImg"/>
          </p:nvPr>
        </p:nvSpPr>
        <p:spPr>
          <a:xfrm>
            <a:off x="142875" y="768350"/>
            <a:ext cx="6823075" cy="3838575"/>
          </a:xfrm>
          <a:ln/>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a:t> Master set start and sets operation, address, data at the rising edge</a:t>
            </a:r>
          </a:p>
          <a:p>
            <a:pPr eaLnBrk="1" hangingPunct="1">
              <a:buFontTx/>
              <a:buChar char="-"/>
            </a:pPr>
            <a:r>
              <a:rPr lang="en-US" altLang="en-US"/>
              <a:t> In this example, “operation = Write”.</a:t>
            </a:r>
          </a:p>
          <a:p>
            <a:pPr eaLnBrk="1" hangingPunct="1">
              <a:buFontTx/>
              <a:buChar char="-"/>
            </a:pPr>
            <a:r>
              <a:rPr lang="en-US" altLang="en-US"/>
              <a:t> Address: the targeted Slave.</a:t>
            </a:r>
          </a:p>
          <a:p>
            <a:pPr eaLnBrk="1" hangingPunct="1">
              <a:buFontTx/>
              <a:buChar char="-"/>
            </a:pPr>
            <a:r>
              <a:rPr lang="en-US" altLang="en-US"/>
              <a:t> On the sample edge Slave samples start line, then looks at the address – if there is a match – the slave takes the data.</a:t>
            </a:r>
          </a:p>
          <a:p>
            <a:pPr eaLnBrk="1" hangingPunct="1">
              <a:buFontTx/>
              <a:buChar char="-"/>
            </a:pPr>
            <a:r>
              <a:rPr lang="en-US" altLang="en-US"/>
              <a:t> Second cycle: start is de-asserted + no response from Slave</a:t>
            </a:r>
          </a:p>
          <a:p>
            <a:pPr eaLnBrk="1" hangingPunct="1">
              <a:buFontTx/>
              <a:buChar char="-"/>
            </a:pPr>
            <a:r>
              <a:rPr lang="en-US" altLang="en-US"/>
              <a:t> Note: in this example it is assumed that Slave takes data only on the sample edge of the second cycle.</a:t>
            </a:r>
          </a:p>
          <a:p>
            <a:pPr eaLnBrk="1" hangingPunct="1">
              <a:buFontTx/>
              <a:buChar char="-"/>
            </a:pPr>
            <a:r>
              <a:rPr lang="en-US" altLang="en-US"/>
              <a:t> on the next assertion edge Slave asserts Finish line, signalizing end of the operation</a:t>
            </a:r>
          </a:p>
          <a:p>
            <a:pPr eaLnBrk="1" hangingPunct="1">
              <a:buFontTx/>
              <a:buChar char="-"/>
            </a:pPr>
            <a:r>
              <a:rPr lang="en-US" altLang="en-US"/>
              <a:t> The Finish line is sampled by Master on the next sample edge.</a:t>
            </a:r>
          </a:p>
          <a:p>
            <a:pPr eaLnBrk="1" hangingPunct="1">
              <a:buFontTx/>
              <a:buChar char="-"/>
            </a:pPr>
            <a:r>
              <a:rPr lang="en-US" altLang="en-US"/>
              <a:t> On the next assertion edge the Master can start a new transaction.</a:t>
            </a:r>
          </a:p>
          <a:p>
            <a:pPr eaLnBrk="1" hangingPunct="1">
              <a:buFontTx/>
              <a:buChar char="-"/>
            </a:pPr>
            <a:r>
              <a:rPr lang="en-US" altLang="en-US"/>
              <a:t> What happens in error conditions: an incorrect address? – Time-out / watch-dog mechanism at master side, otherwise the bus is stack. </a:t>
            </a:r>
          </a:p>
          <a:p>
            <a:pPr eaLnBrk="1" hangingPunct="1"/>
            <a:endParaRPr lang="en-US" altLang="en-US"/>
          </a:p>
        </p:txBody>
      </p:sp>
    </p:spTree>
    <p:extLst>
      <p:ext uri="{BB962C8B-B14F-4D97-AF65-F5344CB8AC3E}">
        <p14:creationId xmlns:p14="http://schemas.microsoft.com/office/powerpoint/2010/main" val="2413725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2952352A-D79B-4521-95C0-8AB4355C3C0B}" type="slidenum">
              <a:rPr lang="he-IL" altLang="en-US" smtClean="0"/>
              <a:pPr>
                <a:spcBef>
                  <a:spcPct val="0"/>
                </a:spcBef>
              </a:pPr>
              <a:t>30</a:t>
            </a:fld>
            <a:endParaRPr lang="en-US" altLang="en-US"/>
          </a:p>
        </p:txBody>
      </p:sp>
      <p:sp>
        <p:nvSpPr>
          <p:cNvPr id="38915" name="Rectangle 2"/>
          <p:cNvSpPr>
            <a:spLocks noGrp="1" noRot="1" noChangeAspect="1" noChangeArrowheads="1" noTextEdit="1"/>
          </p:cNvSpPr>
          <p:nvPr>
            <p:ph type="sldImg"/>
          </p:nvPr>
        </p:nvSpPr>
        <p:spPr>
          <a:xfrm>
            <a:off x="142875" y="768350"/>
            <a:ext cx="6823075" cy="3838575"/>
          </a:xfrm>
          <a:ln/>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Note: the operation lines are bi-directional: At the first cycle, Master drives WBCLK (4 – burst of 4), while during other cycles Slave pushes the value to “operation” line, indicating the data count. </a:t>
            </a:r>
          </a:p>
          <a:p>
            <a:pPr eaLnBrk="1" hangingPunct="1"/>
            <a:endParaRPr lang="en-US" altLang="en-US"/>
          </a:p>
          <a:p>
            <a:pPr eaLnBrk="1" hangingPunct="1"/>
            <a:r>
              <a:rPr lang="en-US" altLang="en-US"/>
              <a:t>(M) Indicates Master</a:t>
            </a:r>
          </a:p>
          <a:p>
            <a:pPr eaLnBrk="1" hangingPunct="1"/>
            <a:r>
              <a:rPr lang="en-US" altLang="en-US"/>
              <a:t>(S) Slave</a:t>
            </a:r>
          </a:p>
          <a:p>
            <a:pPr eaLnBrk="1" hangingPunct="1"/>
            <a:endParaRPr lang="en-US" altLang="en-US"/>
          </a:p>
          <a:p>
            <a:pPr eaLnBrk="1" hangingPunct="1"/>
            <a:r>
              <a:rPr lang="en-US" altLang="en-US"/>
              <a:t>Block write transfer: first cycle: address + number of words in burst; slave is responsible for generating internally all the addresses; in the middle of transfer slave returns: finish+status: status -- continue (send nxt data) + last one: ok/or not.</a:t>
            </a:r>
          </a:p>
        </p:txBody>
      </p:sp>
    </p:spTree>
    <p:extLst>
      <p:ext uri="{BB962C8B-B14F-4D97-AF65-F5344CB8AC3E}">
        <p14:creationId xmlns:p14="http://schemas.microsoft.com/office/powerpoint/2010/main" val="2628964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a:spcBef>
                <a:spcPct val="30000"/>
              </a:spcBef>
              <a:defRPr sz="1200">
                <a:solidFill>
                  <a:schemeClr val="tx1"/>
                </a:solidFill>
                <a:latin typeface="Times New Roman" panose="02020603050405020304" pitchFamily="18" charset="0"/>
                <a:cs typeface="Times New Roman" panose="02020603050405020304" pitchFamily="18" charset="0"/>
              </a:defRPr>
            </a:lvl1pPr>
            <a:lvl2pPr marL="742950" indent="-285750" defTabSz="954088">
              <a:spcBef>
                <a:spcPct val="30000"/>
              </a:spcBef>
              <a:defRPr sz="1200">
                <a:solidFill>
                  <a:schemeClr val="tx1"/>
                </a:solidFill>
                <a:latin typeface="Times New Roman" panose="02020603050405020304" pitchFamily="18" charset="0"/>
                <a:cs typeface="Times New Roman" panose="02020603050405020304" pitchFamily="18" charset="0"/>
              </a:defRPr>
            </a:lvl2pPr>
            <a:lvl3pPr marL="11430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3pPr>
            <a:lvl4pPr marL="16002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4pPr>
            <a:lvl5pPr marL="2057400" indent="-228600" defTabSz="954088">
              <a:spcBef>
                <a:spcPct val="30000"/>
              </a:spcBef>
              <a:defRPr sz="1200">
                <a:solidFill>
                  <a:schemeClr val="tx1"/>
                </a:solidFill>
                <a:latin typeface="Times New Roman" panose="02020603050405020304" pitchFamily="18" charset="0"/>
                <a:cs typeface="Times New Roman" panose="02020603050405020304" pitchFamily="18" charset="0"/>
              </a:defRPr>
            </a:lvl5pPr>
            <a:lvl6pPr marL="25146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6pPr>
            <a:lvl7pPr marL="29718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7pPr>
            <a:lvl8pPr marL="34290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8pPr>
            <a:lvl9pPr marL="3886200" indent="-228600" defTabSz="954088" eaLnBrk="0" fontAlgn="base" hangingPunct="0">
              <a:spcBef>
                <a:spcPct val="30000"/>
              </a:spcBef>
              <a:spcAft>
                <a:spcPct val="0"/>
              </a:spcAft>
              <a:defRPr sz="1200">
                <a:solidFill>
                  <a:schemeClr val="tx1"/>
                </a:solidFill>
                <a:latin typeface="Times New Roman" panose="02020603050405020304" pitchFamily="18" charset="0"/>
                <a:cs typeface="Times New Roman" panose="02020603050405020304" pitchFamily="18" charset="0"/>
              </a:defRPr>
            </a:lvl9pPr>
          </a:lstStyle>
          <a:p>
            <a:pPr>
              <a:spcBef>
                <a:spcPct val="0"/>
              </a:spcBef>
            </a:pPr>
            <a:fld id="{2CAF06F9-184B-4D6B-B496-048633F56B32}" type="slidenum">
              <a:rPr lang="he-IL" altLang="en-US" smtClean="0"/>
              <a:pPr>
                <a:spcBef>
                  <a:spcPct val="0"/>
                </a:spcBef>
              </a:pPr>
              <a:t>31</a:t>
            </a:fld>
            <a:endParaRPr lang="en-US" altLang="en-US"/>
          </a:p>
        </p:txBody>
      </p:sp>
      <p:sp>
        <p:nvSpPr>
          <p:cNvPr id="40963" name="Rectangle 2"/>
          <p:cNvSpPr>
            <a:spLocks noGrp="1" noRot="1" noChangeAspect="1" noChangeArrowheads="1" noTextEdit="1"/>
          </p:cNvSpPr>
          <p:nvPr>
            <p:ph type="sldImg"/>
          </p:nvPr>
        </p:nvSpPr>
        <p:spPr>
          <a:xfrm>
            <a:off x="142875" y="768350"/>
            <a:ext cx="6823075" cy="3838575"/>
          </a:xfrm>
          <a:ln/>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Here we read 4 data: RBLK 4</a:t>
            </a:r>
          </a:p>
          <a:p>
            <a:pPr eaLnBrk="1" hangingPunct="1"/>
            <a:endParaRPr lang="en-US" altLang="en-US"/>
          </a:p>
          <a:p>
            <a:pPr eaLnBrk="1" hangingPunct="1"/>
            <a:r>
              <a:rPr lang="en-US" altLang="en-US"/>
              <a:t>We have here one wasted cycle (HOLD).</a:t>
            </a:r>
          </a:p>
          <a:p>
            <a:pPr eaLnBrk="1" hangingPunct="1"/>
            <a:endParaRPr lang="en-US" altLang="en-US"/>
          </a:p>
          <a:p>
            <a:pPr eaLnBrk="1" hangingPunct="1"/>
            <a:r>
              <a:rPr lang="en-US" altLang="en-US"/>
              <a:t>May be master wants to access a few slaves in parallel, e.g. re-using the wait states – need to manage the slaves access to the bus to eliminate contentions.</a:t>
            </a:r>
          </a:p>
          <a:p>
            <a:pPr eaLnBrk="1" hangingPunct="1"/>
            <a:endParaRPr lang="en-US" altLang="en-US"/>
          </a:p>
        </p:txBody>
      </p:sp>
    </p:spTree>
    <p:extLst>
      <p:ext uri="{BB962C8B-B14F-4D97-AF65-F5344CB8AC3E}">
        <p14:creationId xmlns:p14="http://schemas.microsoft.com/office/powerpoint/2010/main" val="4089490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200">
                <a:solidFill>
                  <a:schemeClr val="tx1"/>
                </a:solidFill>
                <a:latin typeface="Tahoma" panose="020B0604030504040204" pitchFamily="34" charset="0"/>
                <a:cs typeface="Times New Roman" panose="02020603050405020304" pitchFamily="18" charset="0"/>
              </a:defRPr>
            </a:lvl1pPr>
            <a:lvl2pPr marL="742950" indent="-285750" defTabSz="966788">
              <a:defRPr sz="2200">
                <a:solidFill>
                  <a:schemeClr val="tx1"/>
                </a:solidFill>
                <a:latin typeface="Tahoma" panose="020B0604030504040204" pitchFamily="34" charset="0"/>
                <a:cs typeface="Times New Roman" panose="02020603050405020304" pitchFamily="18" charset="0"/>
              </a:defRPr>
            </a:lvl2pPr>
            <a:lvl3pPr marL="1143000" indent="-228600" defTabSz="966788">
              <a:defRPr sz="2200">
                <a:solidFill>
                  <a:schemeClr val="tx1"/>
                </a:solidFill>
                <a:latin typeface="Tahoma" panose="020B0604030504040204" pitchFamily="34" charset="0"/>
                <a:cs typeface="Times New Roman" panose="02020603050405020304" pitchFamily="18" charset="0"/>
              </a:defRPr>
            </a:lvl3pPr>
            <a:lvl4pPr marL="1600200" indent="-228600" defTabSz="966788">
              <a:defRPr sz="2200">
                <a:solidFill>
                  <a:schemeClr val="tx1"/>
                </a:solidFill>
                <a:latin typeface="Tahoma" panose="020B0604030504040204" pitchFamily="34" charset="0"/>
                <a:cs typeface="Times New Roman" panose="02020603050405020304" pitchFamily="18" charset="0"/>
              </a:defRPr>
            </a:lvl4pPr>
            <a:lvl5pPr marL="2057400" indent="-228600" defTabSz="966788">
              <a:defRPr sz="2200">
                <a:solidFill>
                  <a:schemeClr val="tx1"/>
                </a:solidFill>
                <a:latin typeface="Tahoma" panose="020B0604030504040204" pitchFamily="34" charset="0"/>
                <a:cs typeface="Times New Roman" panose="02020603050405020304" pitchFamily="18" charset="0"/>
              </a:defRPr>
            </a:lvl5pPr>
            <a:lvl6pPr marL="2514600" indent="-228600" algn="r" defTabSz="966788"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defTabSz="966788"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defTabSz="966788"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defTabSz="966788"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F0E0078D-E778-4547-AC73-69921A4C0ED4}" type="slidenum">
              <a:rPr lang="he-IL" altLang="en-US" sz="1300">
                <a:latin typeface="Arial" panose="020B0604020202020204" pitchFamily="34" charset="0"/>
                <a:cs typeface="Arial" panose="020B0604020202020204" pitchFamily="34" charset="0"/>
              </a:rPr>
              <a:pPr/>
              <a:t>4</a:t>
            </a:fld>
            <a:endParaRPr lang="en-US" altLang="en-US" sz="1300">
              <a:latin typeface="Arial" panose="020B0604020202020204" pitchFamily="34" charset="0"/>
              <a:cs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44369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a:r>
              <a:rPr lang="en-US" altLang="en-US" dirty="0"/>
              <a:t>ABC = “000” should provide result ‘1’, however, if q is stuck at 0, the result will be 0. </a:t>
            </a:r>
          </a:p>
          <a:p>
            <a:pPr algn="l" rtl="0"/>
            <a:r>
              <a:rPr lang="en-US" altLang="en-US" dirty="0"/>
              <a:t>ABC = “001” should provide result ‘0’, however, if q or p are stuck at 1, the result will be 1. </a:t>
            </a:r>
          </a:p>
          <a:p>
            <a:pPr algn="l" rtl="0"/>
            <a:endParaRPr lang="en-US" altLang="en-US" dirty="0"/>
          </a:p>
          <a:p>
            <a:pPr algn="l" rtl="0"/>
            <a:r>
              <a:rPr lang="en-US" altLang="en-US" dirty="0"/>
              <a:t>(single error per time is assumed above)</a:t>
            </a:r>
          </a:p>
          <a:p>
            <a:pPr algn="l" rtl="0"/>
            <a:endParaRPr lang="en-US" altLang="en-US" dirty="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200">
                <a:solidFill>
                  <a:schemeClr val="tx1"/>
                </a:solidFill>
                <a:latin typeface="Tahoma" panose="020B0604030504040204" pitchFamily="34" charset="0"/>
                <a:cs typeface="Times New Roman" panose="02020603050405020304" pitchFamily="18" charset="0"/>
              </a:defRPr>
            </a:lvl1pPr>
            <a:lvl2pPr marL="742950" indent="-285750" defTabSz="966788">
              <a:defRPr sz="2200">
                <a:solidFill>
                  <a:schemeClr val="tx1"/>
                </a:solidFill>
                <a:latin typeface="Tahoma" panose="020B0604030504040204" pitchFamily="34" charset="0"/>
                <a:cs typeface="Times New Roman" panose="02020603050405020304" pitchFamily="18" charset="0"/>
              </a:defRPr>
            </a:lvl2pPr>
            <a:lvl3pPr marL="1143000" indent="-228600" defTabSz="966788">
              <a:defRPr sz="2200">
                <a:solidFill>
                  <a:schemeClr val="tx1"/>
                </a:solidFill>
                <a:latin typeface="Tahoma" panose="020B0604030504040204" pitchFamily="34" charset="0"/>
                <a:cs typeface="Times New Roman" panose="02020603050405020304" pitchFamily="18" charset="0"/>
              </a:defRPr>
            </a:lvl3pPr>
            <a:lvl4pPr marL="1600200" indent="-228600" defTabSz="966788">
              <a:defRPr sz="2200">
                <a:solidFill>
                  <a:schemeClr val="tx1"/>
                </a:solidFill>
                <a:latin typeface="Tahoma" panose="020B0604030504040204" pitchFamily="34" charset="0"/>
                <a:cs typeface="Times New Roman" panose="02020603050405020304" pitchFamily="18" charset="0"/>
              </a:defRPr>
            </a:lvl4pPr>
            <a:lvl5pPr marL="2057400" indent="-228600" defTabSz="966788">
              <a:defRPr sz="2200">
                <a:solidFill>
                  <a:schemeClr val="tx1"/>
                </a:solidFill>
                <a:latin typeface="Tahoma" panose="020B0604030504040204" pitchFamily="34" charset="0"/>
                <a:cs typeface="Times New Roman" panose="02020603050405020304" pitchFamily="18" charset="0"/>
              </a:defRPr>
            </a:lvl5pPr>
            <a:lvl6pPr marL="2514600" indent="-228600" algn="r" defTabSz="966788"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defTabSz="966788"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defTabSz="966788"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defTabSz="966788"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732E8C21-7436-4612-9A23-D815AE22933A}" type="slidenum">
              <a:rPr lang="he-IL" altLang="en-US" sz="1300">
                <a:latin typeface="Arial" panose="020B0604020202020204" pitchFamily="34" charset="0"/>
                <a:cs typeface="Arial" panose="020B0604020202020204" pitchFamily="34" charset="0"/>
              </a:rPr>
              <a:pPr/>
              <a:t>7</a:t>
            </a:fld>
            <a:endParaRPr lang="en-US" altLang="en-US"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847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55CDF0-A155-4232-85ED-D0E3D016321A}" type="slidenum">
              <a:rPr lang="en-US" altLang="en-US" smtClean="0"/>
              <a:pPr/>
              <a:t>8</a:t>
            </a:fld>
            <a:endParaRPr lang="en-US" altLang="en-US"/>
          </a:p>
        </p:txBody>
      </p:sp>
    </p:spTree>
    <p:extLst>
      <p:ext uri="{BB962C8B-B14F-4D97-AF65-F5344CB8AC3E}">
        <p14:creationId xmlns:p14="http://schemas.microsoft.com/office/powerpoint/2010/main" val="150597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200">
                <a:solidFill>
                  <a:schemeClr val="tx1"/>
                </a:solidFill>
                <a:latin typeface="Tahoma" panose="020B0604030504040204" pitchFamily="34" charset="0"/>
                <a:cs typeface="Times New Roman" panose="02020603050405020304" pitchFamily="18" charset="0"/>
              </a:defRPr>
            </a:lvl1pPr>
            <a:lvl2pPr marL="742950" indent="-285750" defTabSz="966788">
              <a:defRPr sz="2200">
                <a:solidFill>
                  <a:schemeClr val="tx1"/>
                </a:solidFill>
                <a:latin typeface="Tahoma" panose="020B0604030504040204" pitchFamily="34" charset="0"/>
                <a:cs typeface="Times New Roman" panose="02020603050405020304" pitchFamily="18" charset="0"/>
              </a:defRPr>
            </a:lvl2pPr>
            <a:lvl3pPr marL="1143000" indent="-228600" defTabSz="966788">
              <a:defRPr sz="2200">
                <a:solidFill>
                  <a:schemeClr val="tx1"/>
                </a:solidFill>
                <a:latin typeface="Tahoma" panose="020B0604030504040204" pitchFamily="34" charset="0"/>
                <a:cs typeface="Times New Roman" panose="02020603050405020304" pitchFamily="18" charset="0"/>
              </a:defRPr>
            </a:lvl3pPr>
            <a:lvl4pPr marL="1600200" indent="-228600" defTabSz="966788">
              <a:defRPr sz="2200">
                <a:solidFill>
                  <a:schemeClr val="tx1"/>
                </a:solidFill>
                <a:latin typeface="Tahoma" panose="020B0604030504040204" pitchFamily="34" charset="0"/>
                <a:cs typeface="Times New Roman" panose="02020603050405020304" pitchFamily="18" charset="0"/>
              </a:defRPr>
            </a:lvl4pPr>
            <a:lvl5pPr marL="2057400" indent="-228600" defTabSz="966788">
              <a:defRPr sz="2200">
                <a:solidFill>
                  <a:schemeClr val="tx1"/>
                </a:solidFill>
                <a:latin typeface="Tahoma" panose="020B0604030504040204" pitchFamily="34" charset="0"/>
                <a:cs typeface="Times New Roman" panose="02020603050405020304" pitchFamily="18" charset="0"/>
              </a:defRPr>
            </a:lvl5pPr>
            <a:lvl6pPr marL="2514600" indent="-228600" algn="r" defTabSz="966788"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defTabSz="966788"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defTabSz="966788"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defTabSz="966788"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35A38E03-C3D8-4DD4-9AA9-4EE951ABFDF7}" type="slidenum">
              <a:rPr lang="he-IL" altLang="en-US" sz="1300">
                <a:latin typeface="Arial" panose="020B0604020202020204" pitchFamily="34" charset="0"/>
                <a:cs typeface="Arial" panose="020B0604020202020204" pitchFamily="34" charset="0"/>
              </a:rPr>
              <a:pPr/>
              <a:t>10</a:t>
            </a:fld>
            <a:endParaRPr lang="en-US" altLang="en-US" sz="13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3576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dt" sz="quarter"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r>
              <a:rPr lang="en-US" sz="1000" b="0">
                <a:latin typeface="Times New Roman" charset="0"/>
              </a:rPr>
              <a:t>2/1/2005</a:t>
            </a:r>
          </a:p>
        </p:txBody>
      </p:sp>
      <p:sp>
        <p:nvSpPr>
          <p:cNvPr id="50179" name="Rectangle 5"/>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fld id="{6158B05B-5EF3-C248-8AE2-72517BF83203}" type="slidenum">
              <a:rPr lang="en-US" sz="1000" b="0" smtClean="0">
                <a:latin typeface="Times New Roman" charset="0"/>
              </a:rPr>
              <a:pPr>
                <a:defRPr/>
              </a:pPr>
              <a:t>13</a:t>
            </a:fld>
            <a:endParaRPr lang="en-US" sz="1000" b="0">
              <a:latin typeface="Times New Roman" charset="0"/>
            </a:endParaRPr>
          </a:p>
        </p:txBody>
      </p:sp>
      <p:sp>
        <p:nvSpPr>
          <p:cNvPr id="50180" name="Rectangle 2"/>
          <p:cNvSpPr>
            <a:spLocks noGrp="1" noRot="1" noChangeAspect="1" noChangeArrowheads="1" noTextEdit="1"/>
          </p:cNvSpPr>
          <p:nvPr>
            <p:ph type="sldImg"/>
          </p:nvPr>
        </p:nvSpPr>
        <p:spPr>
          <a:ln/>
        </p:spPr>
      </p:sp>
      <p:sp>
        <p:nvSpPr>
          <p:cNvPr id="50181"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endParaRPr lang="en-US">
              <a:latin typeface="Times New Roman" charset="0"/>
              <a:cs typeface="+mn-cs"/>
            </a:endParaRPr>
          </a:p>
        </p:txBody>
      </p:sp>
    </p:spTree>
    <p:extLst>
      <p:ext uri="{BB962C8B-B14F-4D97-AF65-F5344CB8AC3E}">
        <p14:creationId xmlns:p14="http://schemas.microsoft.com/office/powerpoint/2010/main" val="2151171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r>
              <a:rPr lang="en-US" sz="1000" b="0">
                <a:latin typeface="Times New Roman" charset="0"/>
              </a:rPr>
              <a:t>2/1/2005</a:t>
            </a:r>
          </a:p>
        </p:txBody>
      </p:sp>
      <p:sp>
        <p:nvSpPr>
          <p:cNvPr id="49155" name="Rectangle 5"/>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fld id="{82AA0314-9D1C-1B4A-B466-36F517BD473E}" type="slidenum">
              <a:rPr lang="en-US" sz="1000" b="0" smtClean="0">
                <a:latin typeface="Times New Roman" charset="0"/>
              </a:rPr>
              <a:pPr>
                <a:defRPr/>
              </a:pPr>
              <a:t>14</a:t>
            </a:fld>
            <a:endParaRPr lang="en-US" sz="1000" b="0">
              <a:latin typeface="Times New Roman" charset="0"/>
            </a:endParaRPr>
          </a:p>
        </p:txBody>
      </p:sp>
      <p:sp>
        <p:nvSpPr>
          <p:cNvPr id="49156" name="Rectangle 2"/>
          <p:cNvSpPr>
            <a:spLocks noGrp="1" noRot="1" noChangeAspect="1" noChangeArrowheads="1" noTextEdit="1"/>
          </p:cNvSpPr>
          <p:nvPr>
            <p:ph type="sldImg"/>
          </p:nvPr>
        </p:nvSpPr>
        <p:spPr>
          <a:ln/>
        </p:spPr>
      </p:sp>
      <p:sp>
        <p:nvSpPr>
          <p:cNvPr id="49157"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dirty="0">
                <a:latin typeface="Times New Roman" charset="0"/>
                <a:cs typeface="+mn-cs"/>
              </a:rPr>
              <a:t>Explain “Constraint” term</a:t>
            </a:r>
          </a:p>
          <a:p>
            <a:pPr>
              <a:defRPr/>
            </a:pPr>
            <a:r>
              <a:rPr lang="en-US" dirty="0">
                <a:latin typeface="Times New Roman" charset="0"/>
                <a:cs typeface="+mn-cs"/>
              </a:rPr>
              <a:t>Explain “slack” term positive / negative</a:t>
            </a:r>
          </a:p>
        </p:txBody>
      </p:sp>
    </p:spTree>
    <p:extLst>
      <p:ext uri="{BB962C8B-B14F-4D97-AF65-F5344CB8AC3E}">
        <p14:creationId xmlns:p14="http://schemas.microsoft.com/office/powerpoint/2010/main" val="3287913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dt" sz="quarter"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r>
              <a:rPr lang="en-US" sz="1000" b="0">
                <a:latin typeface="Times New Roman" charset="0"/>
              </a:rPr>
              <a:t>2/1/2005</a:t>
            </a:r>
          </a:p>
        </p:txBody>
      </p:sp>
      <p:sp>
        <p:nvSpPr>
          <p:cNvPr id="51203" name="Rectangle 5"/>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5988">
              <a:defRPr sz="2000" b="1">
                <a:solidFill>
                  <a:schemeClr val="tx1"/>
                </a:solidFill>
                <a:latin typeface="Courier New" charset="0"/>
                <a:ea typeface="ＭＳ Ｐゴシック" charset="0"/>
              </a:defRPr>
            </a:lvl1pPr>
            <a:lvl2pPr marL="742950" indent="-285750" defTabSz="915988">
              <a:defRPr sz="2000" b="1">
                <a:solidFill>
                  <a:schemeClr val="tx1"/>
                </a:solidFill>
                <a:latin typeface="Courier New" charset="0"/>
                <a:ea typeface="ＭＳ Ｐゴシック" charset="0"/>
              </a:defRPr>
            </a:lvl2pPr>
            <a:lvl3pPr marL="1143000" indent="-228600" defTabSz="915988">
              <a:defRPr sz="2000" b="1">
                <a:solidFill>
                  <a:schemeClr val="tx1"/>
                </a:solidFill>
                <a:latin typeface="Courier New" charset="0"/>
                <a:ea typeface="ＭＳ Ｐゴシック" charset="0"/>
              </a:defRPr>
            </a:lvl3pPr>
            <a:lvl4pPr marL="1600200" indent="-228600" defTabSz="915988">
              <a:defRPr sz="2000" b="1">
                <a:solidFill>
                  <a:schemeClr val="tx1"/>
                </a:solidFill>
                <a:latin typeface="Courier New" charset="0"/>
                <a:ea typeface="ＭＳ Ｐゴシック" charset="0"/>
              </a:defRPr>
            </a:lvl4pPr>
            <a:lvl5pPr marL="2057400" indent="-228600" defTabSz="915988">
              <a:defRPr sz="2000" b="1">
                <a:solidFill>
                  <a:schemeClr val="tx1"/>
                </a:solidFill>
                <a:latin typeface="Courier New" charset="0"/>
                <a:ea typeface="ＭＳ Ｐゴシック" charset="0"/>
              </a:defRPr>
            </a:lvl5pPr>
            <a:lvl6pPr marL="25146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defTabSz="915988" eaLnBrk="0" fontAlgn="base" hangingPunct="0">
              <a:spcBef>
                <a:spcPct val="50000"/>
              </a:spcBef>
              <a:spcAft>
                <a:spcPct val="0"/>
              </a:spcAft>
              <a:defRPr sz="2000" b="1">
                <a:solidFill>
                  <a:schemeClr val="tx1"/>
                </a:solidFill>
                <a:latin typeface="Courier New" charset="0"/>
                <a:ea typeface="ＭＳ Ｐゴシック" charset="0"/>
              </a:defRPr>
            </a:lvl9pPr>
          </a:lstStyle>
          <a:p>
            <a:pPr>
              <a:defRPr/>
            </a:pPr>
            <a:fld id="{194CEDD7-73B6-8248-B539-D6258700F074}" type="slidenum">
              <a:rPr lang="en-US" sz="1000" b="0" smtClean="0">
                <a:latin typeface="Times New Roman" charset="0"/>
              </a:rPr>
              <a:pPr>
                <a:defRPr/>
              </a:pPr>
              <a:t>15</a:t>
            </a:fld>
            <a:endParaRPr lang="en-US" sz="1000" b="0">
              <a:latin typeface="Times New Roman" charset="0"/>
            </a:endParaRPr>
          </a:p>
        </p:txBody>
      </p:sp>
      <p:sp>
        <p:nvSpPr>
          <p:cNvPr id="51204" name="Rectangle 2"/>
          <p:cNvSpPr>
            <a:spLocks noGrp="1" noRot="1" noChangeAspect="1" noChangeArrowheads="1" noTextEdit="1"/>
          </p:cNvSpPr>
          <p:nvPr>
            <p:ph type="sldImg"/>
          </p:nvPr>
        </p:nvSpPr>
        <p:spPr>
          <a:ln/>
        </p:spPr>
      </p:sp>
      <p:sp>
        <p:nvSpPr>
          <p:cNvPr id="51205"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dirty="0">
                <a:latin typeface="Times New Roman" charset="0"/>
                <a:cs typeface="+mn-cs"/>
              </a:rPr>
              <a:t>Emphasize that for a correctly working circuits we demand slacks to be positive both for Setup and for Hold.</a:t>
            </a:r>
          </a:p>
        </p:txBody>
      </p:sp>
    </p:spTree>
    <p:extLst>
      <p:ext uri="{BB962C8B-B14F-4D97-AF65-F5344CB8AC3E}">
        <p14:creationId xmlns:p14="http://schemas.microsoft.com/office/powerpoint/2010/main" val="3364755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53"/>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solidFill>
                  <a:prstClr val="black">
                    <a:tint val="75000"/>
                  </a:prstClr>
                </a:solidFill>
              </a:rPr>
              <a:t>7 הרצאה 044262 לוגי תכן </a:t>
            </a: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
        <p:nvSpPr>
          <p:cNvPr id="8" name="Footer Placeholder 4"/>
          <p:cNvSpPr>
            <a:spLocks noGrp="1"/>
          </p:cNvSpPr>
          <p:nvPr>
            <p:ph type="ftr" sz="quarter" idx="3"/>
          </p:nvPr>
        </p:nvSpPr>
        <p:spPr>
          <a:xfrm>
            <a:off x="4165600" y="6614160"/>
            <a:ext cx="3860800" cy="213998"/>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solidFill>
                  <a:prstClr val="black">
                    <a:tint val="75000"/>
                  </a:prstClr>
                </a:solidFill>
              </a:rPr>
              <a:t>Technion EE 044252 Winter 2019 Lecture 14</a:t>
            </a:r>
          </a:p>
        </p:txBody>
      </p:sp>
    </p:spTree>
    <p:extLst>
      <p:ext uri="{BB962C8B-B14F-4D97-AF65-F5344CB8AC3E}">
        <p14:creationId xmlns:p14="http://schemas.microsoft.com/office/powerpoint/2010/main" val="382008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7 הרצאה 044262 לוגי תכן </a:t>
            </a:r>
          </a:p>
        </p:txBody>
      </p:sp>
      <p:sp>
        <p:nvSpPr>
          <p:cNvPr id="5" name="Footer Placeholder 4"/>
          <p:cNvSpPr>
            <a:spLocks noGrp="1"/>
          </p:cNvSpPr>
          <p:nvPr>
            <p:ph type="ftr" sz="quarter" idx="11"/>
          </p:nvPr>
        </p:nvSpPr>
        <p:spPr/>
        <p:txBody>
          <a:bodyPr/>
          <a:lstStyle/>
          <a:p>
            <a:pPr>
              <a:defRPr/>
            </a:pPr>
            <a:r>
              <a:rPr lang="en-US" dirty="0"/>
              <a:t>Technion EE 044252 Winter 2019 Lecture 14</a:t>
            </a:r>
          </a:p>
        </p:txBody>
      </p:sp>
      <p:sp>
        <p:nvSpPr>
          <p:cNvPr id="6" name="Slide Number Placeholder 5"/>
          <p:cNvSpPr>
            <a:spLocks noGrp="1"/>
          </p:cNvSpPr>
          <p:nvPr>
            <p:ph type="sldNum" sz="quarter" idx="12"/>
          </p:nvPr>
        </p:nvSpPr>
        <p:spPr/>
        <p:txBody>
          <a:bodyPr/>
          <a:lstStyle/>
          <a:p>
            <a:pPr>
              <a:defRPr/>
            </a:pPr>
            <a:fld id="{23408AB2-DB8B-4931-85CE-2FCEFE133F7D}" type="slidenum">
              <a:rPr lang="he-IL" altLang="en-US" smtClean="0"/>
              <a:pPr>
                <a:defRPr/>
              </a:pPr>
              <a:t>‹#›</a:t>
            </a:fld>
            <a:endParaRPr lang="en-US" altLang="en-US"/>
          </a:p>
        </p:txBody>
      </p:sp>
    </p:spTree>
    <p:extLst>
      <p:ext uri="{BB962C8B-B14F-4D97-AF65-F5344CB8AC3E}">
        <p14:creationId xmlns:p14="http://schemas.microsoft.com/office/powerpoint/2010/main" val="627011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7 הרצאה 044262 לוגי תכן </a:t>
            </a:r>
          </a:p>
        </p:txBody>
      </p:sp>
      <p:sp>
        <p:nvSpPr>
          <p:cNvPr id="5" name="Footer Placeholder 4"/>
          <p:cNvSpPr>
            <a:spLocks noGrp="1"/>
          </p:cNvSpPr>
          <p:nvPr>
            <p:ph type="ftr" sz="quarter" idx="11"/>
          </p:nvPr>
        </p:nvSpPr>
        <p:spPr/>
        <p:txBody>
          <a:bodyPr/>
          <a:lstStyle/>
          <a:p>
            <a:pPr>
              <a:defRPr/>
            </a:pPr>
            <a:r>
              <a:rPr lang="en-US" dirty="0"/>
              <a:t>Technion EE 044252 Winter 2019 Lecture 14</a:t>
            </a:r>
          </a:p>
        </p:txBody>
      </p:sp>
      <p:sp>
        <p:nvSpPr>
          <p:cNvPr id="6" name="Slide Number Placeholder 5"/>
          <p:cNvSpPr>
            <a:spLocks noGrp="1"/>
          </p:cNvSpPr>
          <p:nvPr>
            <p:ph type="sldNum" sz="quarter" idx="12"/>
          </p:nvPr>
        </p:nvSpPr>
        <p:spPr/>
        <p:txBody>
          <a:bodyPr/>
          <a:lstStyle/>
          <a:p>
            <a:pPr>
              <a:defRPr/>
            </a:pPr>
            <a:fld id="{A9BDD334-7BB4-4494-8672-4E70E2F08129}" type="slidenum">
              <a:rPr lang="he-IL" altLang="en-US" smtClean="0"/>
              <a:pPr>
                <a:defRPr/>
              </a:pPr>
              <a:t>‹#›</a:t>
            </a:fld>
            <a:endParaRPr lang="en-US" altLang="en-US"/>
          </a:p>
        </p:txBody>
      </p:sp>
    </p:spTree>
    <p:extLst>
      <p:ext uri="{BB962C8B-B14F-4D97-AF65-F5344CB8AC3E}">
        <p14:creationId xmlns:p14="http://schemas.microsoft.com/office/powerpoint/2010/main" val="2612377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7 הרצאה 044262 לוגי תכן </a:t>
            </a:r>
          </a:p>
        </p:txBody>
      </p:sp>
      <p:sp>
        <p:nvSpPr>
          <p:cNvPr id="6" name="Footer Placeholder 5"/>
          <p:cNvSpPr>
            <a:spLocks noGrp="1"/>
          </p:cNvSpPr>
          <p:nvPr>
            <p:ph type="ftr" sz="quarter" idx="11"/>
          </p:nvPr>
        </p:nvSpPr>
        <p:spPr/>
        <p:txBody>
          <a:bodyPr/>
          <a:lstStyle/>
          <a:p>
            <a:pPr>
              <a:defRPr/>
            </a:pPr>
            <a:r>
              <a:rPr lang="en-US" dirty="0"/>
              <a:t>Technion EE 044252 Winter 2019 Lecture 14</a:t>
            </a:r>
          </a:p>
        </p:txBody>
      </p:sp>
      <p:sp>
        <p:nvSpPr>
          <p:cNvPr id="7" name="Slide Number Placeholder 6"/>
          <p:cNvSpPr>
            <a:spLocks noGrp="1"/>
          </p:cNvSpPr>
          <p:nvPr>
            <p:ph type="sldNum" sz="quarter" idx="12"/>
          </p:nvPr>
        </p:nvSpPr>
        <p:spPr/>
        <p:txBody>
          <a:bodyPr/>
          <a:lstStyle/>
          <a:p>
            <a:pPr>
              <a:defRPr/>
            </a:pPr>
            <a:fld id="{9E077E5E-F200-4C49-99E3-16CC142BF414}" type="slidenum">
              <a:rPr lang="he-IL" altLang="en-US" smtClean="0"/>
              <a:pPr>
                <a:defRPr/>
              </a:pPr>
              <a:t>‹#›</a:t>
            </a:fld>
            <a:endParaRPr lang="en-US" altLang="en-US"/>
          </a:p>
        </p:txBody>
      </p:sp>
    </p:spTree>
    <p:extLst>
      <p:ext uri="{BB962C8B-B14F-4D97-AF65-F5344CB8AC3E}">
        <p14:creationId xmlns:p14="http://schemas.microsoft.com/office/powerpoint/2010/main" val="2936462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7 הרצאה 044262 לוגי תכן </a:t>
            </a:r>
          </a:p>
        </p:txBody>
      </p:sp>
      <p:sp>
        <p:nvSpPr>
          <p:cNvPr id="8" name="Footer Placeholder 7"/>
          <p:cNvSpPr>
            <a:spLocks noGrp="1"/>
          </p:cNvSpPr>
          <p:nvPr>
            <p:ph type="ftr" sz="quarter" idx="11"/>
          </p:nvPr>
        </p:nvSpPr>
        <p:spPr/>
        <p:txBody>
          <a:bodyPr/>
          <a:lstStyle/>
          <a:p>
            <a:pPr>
              <a:defRPr/>
            </a:pPr>
            <a:r>
              <a:rPr lang="en-US" dirty="0"/>
              <a:t>Technion EE 044252 Winter 2019 Lecture 14</a:t>
            </a:r>
          </a:p>
        </p:txBody>
      </p:sp>
      <p:sp>
        <p:nvSpPr>
          <p:cNvPr id="9" name="Slide Number Placeholder 8"/>
          <p:cNvSpPr>
            <a:spLocks noGrp="1"/>
          </p:cNvSpPr>
          <p:nvPr>
            <p:ph type="sldNum" sz="quarter" idx="12"/>
          </p:nvPr>
        </p:nvSpPr>
        <p:spPr/>
        <p:txBody>
          <a:bodyPr/>
          <a:lstStyle/>
          <a:p>
            <a:pPr>
              <a:defRPr/>
            </a:pPr>
            <a:fld id="{835A8F03-D07F-4136-83D5-C4914FA37A49}" type="slidenum">
              <a:rPr lang="he-IL" altLang="en-US" smtClean="0"/>
              <a:pPr>
                <a:defRPr/>
              </a:pPr>
              <a:t>‹#›</a:t>
            </a:fld>
            <a:endParaRPr lang="en-US" altLang="en-US"/>
          </a:p>
        </p:txBody>
      </p:sp>
    </p:spTree>
    <p:extLst>
      <p:ext uri="{BB962C8B-B14F-4D97-AF65-F5344CB8AC3E}">
        <p14:creationId xmlns:p14="http://schemas.microsoft.com/office/powerpoint/2010/main" val="1397179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US"/>
              <a:t>7 הרצאה 044262 לוגי תכן </a:t>
            </a:r>
          </a:p>
        </p:txBody>
      </p:sp>
      <p:sp>
        <p:nvSpPr>
          <p:cNvPr id="4" name="Footer Placeholder 3"/>
          <p:cNvSpPr>
            <a:spLocks noGrp="1"/>
          </p:cNvSpPr>
          <p:nvPr>
            <p:ph type="ftr" sz="quarter" idx="11"/>
          </p:nvPr>
        </p:nvSpPr>
        <p:spPr/>
        <p:txBody>
          <a:bodyPr/>
          <a:lstStyle/>
          <a:p>
            <a:pPr>
              <a:defRPr/>
            </a:pPr>
            <a:r>
              <a:rPr lang="en-US" dirty="0"/>
              <a:t>Technion EE 044252 Winter 2019 Lecture 14</a:t>
            </a:r>
          </a:p>
        </p:txBody>
      </p:sp>
      <p:sp>
        <p:nvSpPr>
          <p:cNvPr id="5" name="Slide Number Placeholder 4"/>
          <p:cNvSpPr>
            <a:spLocks noGrp="1"/>
          </p:cNvSpPr>
          <p:nvPr>
            <p:ph type="sldNum" sz="quarter" idx="12"/>
          </p:nvPr>
        </p:nvSpPr>
        <p:spPr/>
        <p:txBody>
          <a:bodyPr/>
          <a:lstStyle/>
          <a:p>
            <a:pPr>
              <a:defRPr/>
            </a:pPr>
            <a:fld id="{34E38E48-0686-40F6-839E-4E30B97A88F2}" type="slidenum">
              <a:rPr lang="he-IL" altLang="en-US" smtClean="0"/>
              <a:pPr>
                <a:defRPr/>
              </a:pPr>
              <a:t>‹#›</a:t>
            </a:fld>
            <a:endParaRPr lang="en-US" altLang="en-US"/>
          </a:p>
        </p:txBody>
      </p:sp>
    </p:spTree>
    <p:extLst>
      <p:ext uri="{BB962C8B-B14F-4D97-AF65-F5344CB8AC3E}">
        <p14:creationId xmlns:p14="http://schemas.microsoft.com/office/powerpoint/2010/main" val="1200802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7 הרצאה 044262 לוגי תכן </a:t>
            </a:r>
          </a:p>
        </p:txBody>
      </p:sp>
      <p:sp>
        <p:nvSpPr>
          <p:cNvPr id="3" name="Footer Placeholder 2"/>
          <p:cNvSpPr>
            <a:spLocks noGrp="1"/>
          </p:cNvSpPr>
          <p:nvPr>
            <p:ph type="ftr" sz="quarter" idx="11"/>
          </p:nvPr>
        </p:nvSpPr>
        <p:spPr/>
        <p:txBody>
          <a:bodyPr/>
          <a:lstStyle/>
          <a:p>
            <a:pPr>
              <a:defRPr/>
            </a:pPr>
            <a:r>
              <a:rPr lang="en-US" dirty="0"/>
              <a:t>Technion EE 044252 Winter 2019 Lecture 14</a:t>
            </a:r>
          </a:p>
        </p:txBody>
      </p:sp>
      <p:sp>
        <p:nvSpPr>
          <p:cNvPr id="4" name="Slide Number Placeholder 3"/>
          <p:cNvSpPr>
            <a:spLocks noGrp="1"/>
          </p:cNvSpPr>
          <p:nvPr>
            <p:ph type="sldNum" sz="quarter" idx="12"/>
          </p:nvPr>
        </p:nvSpPr>
        <p:spPr/>
        <p:txBody>
          <a:bodyPr/>
          <a:lstStyle/>
          <a:p>
            <a:pPr>
              <a:defRPr/>
            </a:pPr>
            <a:fld id="{2045D51F-633A-4DB9-AEAD-87FB909B5E81}" type="slidenum">
              <a:rPr lang="he-IL" altLang="en-US" smtClean="0"/>
              <a:pPr>
                <a:defRPr/>
              </a:pPr>
              <a:t>‹#›</a:t>
            </a:fld>
            <a:endParaRPr lang="en-US" altLang="en-US"/>
          </a:p>
        </p:txBody>
      </p:sp>
    </p:spTree>
    <p:extLst>
      <p:ext uri="{BB962C8B-B14F-4D97-AF65-F5344CB8AC3E}">
        <p14:creationId xmlns:p14="http://schemas.microsoft.com/office/powerpoint/2010/main" val="1855343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7 הרצאה 044262 לוגי תכן </a:t>
            </a:r>
          </a:p>
        </p:txBody>
      </p:sp>
      <p:sp>
        <p:nvSpPr>
          <p:cNvPr id="6" name="Footer Placeholder 5"/>
          <p:cNvSpPr>
            <a:spLocks noGrp="1"/>
          </p:cNvSpPr>
          <p:nvPr>
            <p:ph type="ftr" sz="quarter" idx="11"/>
          </p:nvPr>
        </p:nvSpPr>
        <p:spPr/>
        <p:txBody>
          <a:bodyPr/>
          <a:lstStyle/>
          <a:p>
            <a:pPr>
              <a:defRPr/>
            </a:pPr>
            <a:r>
              <a:rPr lang="en-US" dirty="0"/>
              <a:t>Technion EE 044252 Winter 2019 Lecture 14</a:t>
            </a:r>
          </a:p>
        </p:txBody>
      </p:sp>
      <p:sp>
        <p:nvSpPr>
          <p:cNvPr id="7" name="Slide Number Placeholder 6"/>
          <p:cNvSpPr>
            <a:spLocks noGrp="1"/>
          </p:cNvSpPr>
          <p:nvPr>
            <p:ph type="sldNum" sz="quarter" idx="12"/>
          </p:nvPr>
        </p:nvSpPr>
        <p:spPr/>
        <p:txBody>
          <a:bodyPr/>
          <a:lstStyle/>
          <a:p>
            <a:pPr>
              <a:defRPr/>
            </a:pPr>
            <a:fld id="{A1D98554-9FDA-44E2-BF05-1868AB4EC2D7}" type="slidenum">
              <a:rPr lang="he-IL" altLang="en-US" smtClean="0"/>
              <a:pPr>
                <a:defRPr/>
              </a:pPr>
              <a:t>‹#›</a:t>
            </a:fld>
            <a:endParaRPr lang="en-US" altLang="en-US"/>
          </a:p>
        </p:txBody>
      </p:sp>
    </p:spTree>
    <p:extLst>
      <p:ext uri="{BB962C8B-B14F-4D97-AF65-F5344CB8AC3E}">
        <p14:creationId xmlns:p14="http://schemas.microsoft.com/office/powerpoint/2010/main" val="597348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7 הרצאה 044262 לוגי תכן </a:t>
            </a:r>
          </a:p>
        </p:txBody>
      </p:sp>
      <p:sp>
        <p:nvSpPr>
          <p:cNvPr id="6" name="Footer Placeholder 5"/>
          <p:cNvSpPr>
            <a:spLocks noGrp="1"/>
          </p:cNvSpPr>
          <p:nvPr>
            <p:ph type="ftr" sz="quarter" idx="11"/>
          </p:nvPr>
        </p:nvSpPr>
        <p:spPr/>
        <p:txBody>
          <a:bodyPr/>
          <a:lstStyle/>
          <a:p>
            <a:pPr>
              <a:defRPr/>
            </a:pPr>
            <a:r>
              <a:rPr lang="en-US" dirty="0"/>
              <a:t>Technion EE 044252 Winter 2019 Lecture 14</a:t>
            </a:r>
          </a:p>
        </p:txBody>
      </p:sp>
      <p:sp>
        <p:nvSpPr>
          <p:cNvPr id="7" name="Slide Number Placeholder 6"/>
          <p:cNvSpPr>
            <a:spLocks noGrp="1"/>
          </p:cNvSpPr>
          <p:nvPr>
            <p:ph type="sldNum" sz="quarter" idx="12"/>
          </p:nvPr>
        </p:nvSpPr>
        <p:spPr/>
        <p:txBody>
          <a:bodyPr/>
          <a:lstStyle/>
          <a:p>
            <a:pPr>
              <a:defRPr/>
            </a:pPr>
            <a:fld id="{21E4A727-21C5-4C17-B359-376E987A107A}" type="slidenum">
              <a:rPr lang="he-IL" altLang="en-US" smtClean="0"/>
              <a:pPr>
                <a:defRPr/>
              </a:pPr>
              <a:t>‹#›</a:t>
            </a:fld>
            <a:endParaRPr lang="en-US" altLang="en-US"/>
          </a:p>
        </p:txBody>
      </p:sp>
    </p:spTree>
    <p:extLst>
      <p:ext uri="{BB962C8B-B14F-4D97-AF65-F5344CB8AC3E}">
        <p14:creationId xmlns:p14="http://schemas.microsoft.com/office/powerpoint/2010/main" val="166440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7 הרצאה 044262 לוגי תכן </a:t>
            </a:r>
          </a:p>
        </p:txBody>
      </p:sp>
      <p:sp>
        <p:nvSpPr>
          <p:cNvPr id="5" name="Footer Placeholder 4"/>
          <p:cNvSpPr>
            <a:spLocks noGrp="1"/>
          </p:cNvSpPr>
          <p:nvPr>
            <p:ph type="ftr" sz="quarter" idx="11"/>
          </p:nvPr>
        </p:nvSpPr>
        <p:spPr/>
        <p:txBody>
          <a:bodyPr/>
          <a:lstStyle/>
          <a:p>
            <a:pPr>
              <a:defRPr/>
            </a:pPr>
            <a:r>
              <a:rPr lang="en-US" dirty="0"/>
              <a:t>Technion EE 044252 Winter 2019 Lecture 14</a:t>
            </a:r>
          </a:p>
        </p:txBody>
      </p:sp>
      <p:sp>
        <p:nvSpPr>
          <p:cNvPr id="6" name="Slide Number Placeholder 5"/>
          <p:cNvSpPr>
            <a:spLocks noGrp="1"/>
          </p:cNvSpPr>
          <p:nvPr>
            <p:ph type="sldNum" sz="quarter" idx="12"/>
          </p:nvPr>
        </p:nvSpPr>
        <p:spPr/>
        <p:txBody>
          <a:bodyPr/>
          <a:lstStyle/>
          <a:p>
            <a:pPr>
              <a:defRPr/>
            </a:pPr>
            <a:fld id="{5FA6C7DA-5C7F-4E14-B5D7-934D5CFABBB3}" type="slidenum">
              <a:rPr lang="he-IL" altLang="en-US" smtClean="0"/>
              <a:pPr>
                <a:defRPr/>
              </a:pPr>
              <a:t>‹#›</a:t>
            </a:fld>
            <a:endParaRPr lang="en-US" altLang="en-US"/>
          </a:p>
        </p:txBody>
      </p:sp>
    </p:spTree>
    <p:extLst>
      <p:ext uri="{BB962C8B-B14F-4D97-AF65-F5344CB8AC3E}">
        <p14:creationId xmlns:p14="http://schemas.microsoft.com/office/powerpoint/2010/main" val="42249357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7 הרצאה 044262 לוגי תכן </a:t>
            </a:r>
          </a:p>
        </p:txBody>
      </p:sp>
      <p:sp>
        <p:nvSpPr>
          <p:cNvPr id="5" name="Footer Placeholder 4"/>
          <p:cNvSpPr>
            <a:spLocks noGrp="1"/>
          </p:cNvSpPr>
          <p:nvPr>
            <p:ph type="ftr" sz="quarter" idx="11"/>
          </p:nvPr>
        </p:nvSpPr>
        <p:spPr/>
        <p:txBody>
          <a:bodyPr/>
          <a:lstStyle/>
          <a:p>
            <a:pPr>
              <a:defRPr/>
            </a:pPr>
            <a:r>
              <a:rPr lang="en-US" dirty="0"/>
              <a:t>Technion EE 044252 Winter 2019 Lecture 14</a:t>
            </a:r>
          </a:p>
        </p:txBody>
      </p:sp>
      <p:sp>
        <p:nvSpPr>
          <p:cNvPr id="6" name="Slide Number Placeholder 5"/>
          <p:cNvSpPr>
            <a:spLocks noGrp="1"/>
          </p:cNvSpPr>
          <p:nvPr>
            <p:ph type="sldNum" sz="quarter" idx="12"/>
          </p:nvPr>
        </p:nvSpPr>
        <p:spPr/>
        <p:txBody>
          <a:bodyPr/>
          <a:lstStyle/>
          <a:p>
            <a:pPr>
              <a:defRPr/>
            </a:pPr>
            <a:fld id="{B41645DB-1BA4-4FE2-8EF6-6E3C93D3522E}" type="slidenum">
              <a:rPr lang="he-IL" altLang="en-US" smtClean="0"/>
              <a:pPr>
                <a:defRPr/>
              </a:pPr>
              <a:t>‹#›</a:t>
            </a:fld>
            <a:endParaRPr lang="en-US" altLang="en-US"/>
          </a:p>
        </p:txBody>
      </p:sp>
    </p:spTree>
    <p:extLst>
      <p:ext uri="{BB962C8B-B14F-4D97-AF65-F5344CB8AC3E}">
        <p14:creationId xmlns:p14="http://schemas.microsoft.com/office/powerpoint/2010/main" val="1326913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solidFill>
                  <a:prstClr val="black">
                    <a:tint val="75000"/>
                  </a:prstClr>
                </a:solidFill>
              </a:rPr>
              <a:t>7 הרצאה 044262 לוגי תכן </a:t>
            </a:r>
          </a:p>
        </p:txBody>
      </p:sp>
      <p:sp>
        <p:nvSpPr>
          <p:cNvPr id="6" name="Slide Number Placeholder 5"/>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
        <p:nvSpPr>
          <p:cNvPr id="8" name="Footer Placeholder 4"/>
          <p:cNvSpPr>
            <a:spLocks noGrp="1"/>
          </p:cNvSpPr>
          <p:nvPr>
            <p:ph type="ftr" sz="quarter" idx="3"/>
          </p:nvPr>
        </p:nvSpPr>
        <p:spPr>
          <a:xfrm>
            <a:off x="4165600" y="6614160"/>
            <a:ext cx="3860800" cy="213998"/>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solidFill>
                  <a:prstClr val="black">
                    <a:tint val="75000"/>
                  </a:prstClr>
                </a:solidFill>
              </a:rPr>
              <a:t>Technion EE 044252 Winter 2019 Lecture 14</a:t>
            </a:r>
          </a:p>
        </p:txBody>
      </p:sp>
    </p:spTree>
    <p:extLst>
      <p:ext uri="{BB962C8B-B14F-4D97-AF65-F5344CB8AC3E}">
        <p14:creationId xmlns:p14="http://schemas.microsoft.com/office/powerpoint/2010/main" val="2908065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1"/>
            <a:ext cx="11988800" cy="893763"/>
          </a:xfrm>
        </p:spPr>
        <p:txBody>
          <a:bodyPr/>
          <a:lstStyle/>
          <a:p>
            <a:r>
              <a:rPr lang="en-US"/>
              <a:t>Click to edit Master title style</a:t>
            </a:r>
          </a:p>
        </p:txBody>
      </p:sp>
      <p:sp>
        <p:nvSpPr>
          <p:cNvPr id="3" name="Text Placeholder 2"/>
          <p:cNvSpPr>
            <a:spLocks noGrp="1"/>
          </p:cNvSpPr>
          <p:nvPr>
            <p:ph type="body" sz="half" idx="1"/>
          </p:nvPr>
        </p:nvSpPr>
        <p:spPr>
          <a:xfrm>
            <a:off x="203200" y="896939"/>
            <a:ext cx="11684000" cy="25987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3200" y="3648076"/>
            <a:ext cx="11684000" cy="2600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ftr" sz="quarter" idx="10"/>
          </p:nvPr>
        </p:nvSpPr>
        <p:spPr>
          <a:ln/>
        </p:spPr>
        <p:txBody>
          <a:bodyPr/>
          <a:lstStyle>
            <a:lvl1pPr>
              <a:defRPr sz="1400">
                <a:latin typeface="Times New Roman" pitchFamily="18" charset="0"/>
              </a:defRPr>
            </a:lvl1pPr>
          </a:lstStyle>
          <a:p>
            <a:pPr>
              <a:defRPr/>
            </a:pPr>
            <a:r>
              <a:rPr lang="en-US" sz="1000">
                <a:latin typeface="+mn-lt"/>
              </a:rPr>
              <a:t>Technion EE 044252 Spring 2018 Lecture 6</a:t>
            </a:r>
            <a:endParaRPr lang="en-US"/>
          </a:p>
        </p:txBody>
      </p:sp>
    </p:spTree>
    <p:extLst>
      <p:ext uri="{BB962C8B-B14F-4D97-AF65-F5344CB8AC3E}">
        <p14:creationId xmlns:p14="http://schemas.microsoft.com/office/powerpoint/2010/main" val="2425152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solidFill>
                  <a:prstClr val="black">
                    <a:tint val="75000"/>
                  </a:prstClr>
                </a:solidFill>
              </a:rPr>
              <a:t>7 הרצאה 044262 לוגי תכן </a:t>
            </a:r>
          </a:p>
        </p:txBody>
      </p:sp>
      <p:sp>
        <p:nvSpPr>
          <p:cNvPr id="5" name="Slide Number Placeholder 4"/>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
        <p:nvSpPr>
          <p:cNvPr id="7" name="Footer Placeholder 4"/>
          <p:cNvSpPr>
            <a:spLocks noGrp="1"/>
          </p:cNvSpPr>
          <p:nvPr>
            <p:ph type="ftr" sz="quarter" idx="3"/>
          </p:nvPr>
        </p:nvSpPr>
        <p:spPr>
          <a:xfrm>
            <a:off x="4165600" y="6614160"/>
            <a:ext cx="3860800" cy="213998"/>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solidFill>
                  <a:prstClr val="black">
                    <a:tint val="75000"/>
                  </a:prstClr>
                </a:solidFill>
              </a:rPr>
              <a:t>Technion EE 044252 Winter 2019 Lecture 14</a:t>
            </a:r>
          </a:p>
        </p:txBody>
      </p:sp>
    </p:spTree>
    <p:extLst>
      <p:ext uri="{BB962C8B-B14F-4D97-AF65-F5344CB8AC3E}">
        <p14:creationId xmlns:p14="http://schemas.microsoft.com/office/powerpoint/2010/main" val="988521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solidFill>
                  <a:prstClr val="black">
                    <a:tint val="75000"/>
                  </a:prstClr>
                </a:solidFill>
              </a:rPr>
              <a:t>7 הרצאה 044262 לוגי תכן </a:t>
            </a: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a:t>
            </a:fld>
            <a:endParaRPr lang="en-US">
              <a:solidFill>
                <a:prstClr val="black">
                  <a:tint val="75000"/>
                </a:prstClr>
              </a:solidFill>
            </a:endParaRPr>
          </a:p>
        </p:txBody>
      </p:sp>
      <p:sp>
        <p:nvSpPr>
          <p:cNvPr id="6" name="Footer Placeholder 4"/>
          <p:cNvSpPr>
            <a:spLocks noGrp="1"/>
          </p:cNvSpPr>
          <p:nvPr>
            <p:ph type="ftr" sz="quarter" idx="3"/>
          </p:nvPr>
        </p:nvSpPr>
        <p:spPr>
          <a:xfrm>
            <a:off x="4165600" y="6614160"/>
            <a:ext cx="3860800" cy="213998"/>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solidFill>
                  <a:prstClr val="black">
                    <a:tint val="75000"/>
                  </a:prstClr>
                </a:solidFill>
              </a:rPr>
              <a:t>Technion EE 044252 Winter 2019 Lecture 14</a:t>
            </a:r>
          </a:p>
        </p:txBody>
      </p:sp>
    </p:spTree>
    <p:extLst>
      <p:ext uri="{BB962C8B-B14F-4D97-AF65-F5344CB8AC3E}">
        <p14:creationId xmlns:p14="http://schemas.microsoft.com/office/powerpoint/2010/main" val="3614066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11200" y="152400"/>
            <a:ext cx="10972800" cy="1219200"/>
          </a:xfrm>
        </p:spPr>
        <p:txBody>
          <a:bodyPr/>
          <a:lstStyle/>
          <a:p>
            <a:r>
              <a:rPr lang="en-US"/>
              <a:t>Click to edit Master title style</a:t>
            </a:r>
          </a:p>
        </p:txBody>
      </p:sp>
      <p:sp>
        <p:nvSpPr>
          <p:cNvPr id="3" name="Content Placeholder 2"/>
          <p:cNvSpPr>
            <a:spLocks noGrp="1"/>
          </p:cNvSpPr>
          <p:nvPr>
            <p:ph sz="quarter" idx="1"/>
          </p:nvPr>
        </p:nvSpPr>
        <p:spPr>
          <a:xfrm>
            <a:off x="711200" y="1524000"/>
            <a:ext cx="53848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99200" y="1524000"/>
            <a:ext cx="53848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711200" y="3924300"/>
            <a:ext cx="53848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299200" y="3924300"/>
            <a:ext cx="53848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r>
              <a:rPr lang="en-US">
                <a:solidFill>
                  <a:prstClr val="black">
                    <a:tint val="75000"/>
                  </a:prstClr>
                </a:solidFill>
              </a:rPr>
              <a:t>7 הרצאה 044262 לוגי תכן </a:t>
            </a:r>
          </a:p>
        </p:txBody>
      </p:sp>
      <p:sp>
        <p:nvSpPr>
          <p:cNvPr id="8" name="Rectangle 12"/>
          <p:cNvSpPr>
            <a:spLocks noGrp="1" noChangeArrowheads="1"/>
          </p:cNvSpPr>
          <p:nvPr>
            <p:ph type="ftr" sz="quarter" idx="11"/>
          </p:nvPr>
        </p:nvSpPr>
        <p:spPr>
          <a:ln/>
        </p:spPr>
        <p:txBody>
          <a:bodyPr/>
          <a:lstStyle>
            <a:lvl1pPr>
              <a:defRPr/>
            </a:lvl1pPr>
          </a:lstStyle>
          <a:p>
            <a:pPr>
              <a:defRPr/>
            </a:pPr>
            <a:r>
              <a:rPr lang="en-US" dirty="0">
                <a:solidFill>
                  <a:prstClr val="black">
                    <a:tint val="75000"/>
                  </a:prstClr>
                </a:solidFill>
              </a:rPr>
              <a:t>Technion EE 044252 Winter 2019 Lecture 14</a:t>
            </a:r>
          </a:p>
        </p:txBody>
      </p:sp>
      <p:sp>
        <p:nvSpPr>
          <p:cNvPr id="9" name="Rectangle 13"/>
          <p:cNvSpPr>
            <a:spLocks noGrp="1" noChangeArrowheads="1"/>
          </p:cNvSpPr>
          <p:nvPr>
            <p:ph type="sldNum" sz="quarter" idx="12"/>
          </p:nvPr>
        </p:nvSpPr>
        <p:spPr>
          <a:ln/>
        </p:spPr>
        <p:txBody>
          <a:bodyPr/>
          <a:lstStyle>
            <a:lvl1pPr>
              <a:defRPr/>
            </a:lvl1pPr>
          </a:lstStyle>
          <a:p>
            <a:fld id="{50EC5C30-47EC-410B-9699-50B7D17008AF}" type="slidenum">
              <a:rPr lang="he-IL"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1762279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381003"/>
            <a:ext cx="10871200" cy="5751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5"/>
          <p:cNvSpPr>
            <a:spLocks noGrp="1" noChangeArrowheads="1"/>
          </p:cNvSpPr>
          <p:nvPr>
            <p:ph type="dt" sz="half" idx="10"/>
          </p:nvPr>
        </p:nvSpPr>
        <p:spPr>
          <a:ln/>
        </p:spPr>
        <p:txBody>
          <a:bodyPr/>
          <a:lstStyle>
            <a:lvl1pPr>
              <a:defRPr/>
            </a:lvl1pPr>
          </a:lstStyle>
          <a:p>
            <a:pPr>
              <a:defRPr/>
            </a:pPr>
            <a:r>
              <a:rPr lang="en-US">
                <a:solidFill>
                  <a:prstClr val="black">
                    <a:tint val="75000"/>
                  </a:prstClr>
                </a:solidFill>
              </a:rPr>
              <a:t>7 הרצאה 044262 לוגי תכן </a:t>
            </a:r>
          </a:p>
        </p:txBody>
      </p:sp>
      <p:sp>
        <p:nvSpPr>
          <p:cNvPr id="4" name="Rectangle 6"/>
          <p:cNvSpPr>
            <a:spLocks noGrp="1" noChangeArrowheads="1"/>
          </p:cNvSpPr>
          <p:nvPr>
            <p:ph type="ftr" sz="quarter" idx="11"/>
          </p:nvPr>
        </p:nvSpPr>
        <p:spPr>
          <a:ln/>
        </p:spPr>
        <p:txBody>
          <a:bodyPr/>
          <a:lstStyle>
            <a:lvl1pPr>
              <a:defRPr/>
            </a:lvl1pPr>
          </a:lstStyle>
          <a:p>
            <a:pPr>
              <a:defRPr/>
            </a:pPr>
            <a:r>
              <a:rPr lang="en-US" dirty="0">
                <a:solidFill>
                  <a:prstClr val="black">
                    <a:tint val="75000"/>
                  </a:prstClr>
                </a:solidFill>
              </a:rPr>
              <a:t>Technion EE 044252 Winter 2019 Lecture 14</a:t>
            </a:r>
          </a:p>
        </p:txBody>
      </p:sp>
      <p:sp>
        <p:nvSpPr>
          <p:cNvPr id="5" name="Rectangle 7"/>
          <p:cNvSpPr>
            <a:spLocks noGrp="1" noChangeArrowheads="1"/>
          </p:cNvSpPr>
          <p:nvPr>
            <p:ph type="sldNum" sz="quarter" idx="12"/>
          </p:nvPr>
        </p:nvSpPr>
        <p:spPr>
          <a:ln/>
        </p:spPr>
        <p:txBody>
          <a:bodyPr/>
          <a:lstStyle>
            <a:lvl1pPr>
              <a:defRPr/>
            </a:lvl1pPr>
          </a:lstStyle>
          <a:p>
            <a:fld id="{C66FF800-8456-4908-9098-88F770017EE7}" type="slidenum">
              <a:rPr lang="ar-SA"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9007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871200" cy="838200"/>
          </a:xfrm>
        </p:spPr>
        <p:txBody>
          <a:bodyPr/>
          <a:lstStyle/>
          <a:p>
            <a:r>
              <a:rPr lang="en-US"/>
              <a:t>Click to edit Master title style</a:t>
            </a:r>
          </a:p>
        </p:txBody>
      </p:sp>
      <p:sp>
        <p:nvSpPr>
          <p:cNvPr id="3" name="Content Placeholder 2"/>
          <p:cNvSpPr>
            <a:spLocks noGrp="1"/>
          </p:cNvSpPr>
          <p:nvPr>
            <p:ph sz="half" idx="1"/>
          </p:nvPr>
        </p:nvSpPr>
        <p:spPr>
          <a:xfrm>
            <a:off x="609600" y="1524001"/>
            <a:ext cx="5334000"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46800" y="1524003"/>
            <a:ext cx="5334000" cy="2227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46800" y="3903663"/>
            <a:ext cx="5334000" cy="2228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dt" sz="half" idx="10"/>
          </p:nvPr>
        </p:nvSpPr>
        <p:spPr>
          <a:ln/>
        </p:spPr>
        <p:txBody>
          <a:bodyPr/>
          <a:lstStyle>
            <a:lvl1pPr>
              <a:defRPr/>
            </a:lvl1pPr>
          </a:lstStyle>
          <a:p>
            <a:pPr>
              <a:defRPr/>
            </a:pPr>
            <a:r>
              <a:rPr lang="en-US">
                <a:solidFill>
                  <a:prstClr val="black">
                    <a:tint val="75000"/>
                  </a:prstClr>
                </a:solidFill>
              </a:rPr>
              <a:t>7 הרצאה 044262 לוגי תכן </a:t>
            </a:r>
          </a:p>
        </p:txBody>
      </p:sp>
      <p:sp>
        <p:nvSpPr>
          <p:cNvPr id="7" name="Rectangle 6"/>
          <p:cNvSpPr>
            <a:spLocks noGrp="1" noChangeArrowheads="1"/>
          </p:cNvSpPr>
          <p:nvPr>
            <p:ph type="ftr" sz="quarter" idx="11"/>
          </p:nvPr>
        </p:nvSpPr>
        <p:spPr>
          <a:ln/>
        </p:spPr>
        <p:txBody>
          <a:bodyPr/>
          <a:lstStyle>
            <a:lvl1pPr>
              <a:defRPr/>
            </a:lvl1pPr>
          </a:lstStyle>
          <a:p>
            <a:pPr>
              <a:defRPr/>
            </a:pPr>
            <a:r>
              <a:rPr lang="en-US" dirty="0">
                <a:solidFill>
                  <a:prstClr val="black">
                    <a:tint val="75000"/>
                  </a:prstClr>
                </a:solidFill>
              </a:rPr>
              <a:t>Technion EE 044252 Winter 2019 Lecture 14</a:t>
            </a:r>
          </a:p>
        </p:txBody>
      </p:sp>
      <p:sp>
        <p:nvSpPr>
          <p:cNvPr id="8" name="Rectangle 7"/>
          <p:cNvSpPr>
            <a:spLocks noGrp="1" noChangeArrowheads="1"/>
          </p:cNvSpPr>
          <p:nvPr>
            <p:ph type="sldNum" sz="quarter" idx="12"/>
          </p:nvPr>
        </p:nvSpPr>
        <p:spPr>
          <a:ln/>
        </p:spPr>
        <p:txBody>
          <a:bodyPr/>
          <a:lstStyle>
            <a:lvl1pPr>
              <a:defRPr/>
            </a:lvl1pPr>
          </a:lstStyle>
          <a:p>
            <a:fld id="{8F405CCE-916C-4552-9591-86CC752A3CB3}" type="slidenum">
              <a:rPr lang="ar-SA"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1853426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871200" cy="838200"/>
          </a:xfrm>
        </p:spPr>
        <p:txBody>
          <a:bodyPr/>
          <a:lstStyle/>
          <a:p>
            <a:r>
              <a:rPr lang="en-US"/>
              <a:t>Click to edit Master title style</a:t>
            </a:r>
          </a:p>
        </p:txBody>
      </p:sp>
      <p:sp>
        <p:nvSpPr>
          <p:cNvPr id="3" name="Text Placeholder 2"/>
          <p:cNvSpPr>
            <a:spLocks noGrp="1"/>
          </p:cNvSpPr>
          <p:nvPr>
            <p:ph type="body" sz="half" idx="1"/>
          </p:nvPr>
        </p:nvSpPr>
        <p:spPr>
          <a:xfrm>
            <a:off x="609600" y="1524001"/>
            <a:ext cx="5334000"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46800" y="1524003"/>
            <a:ext cx="5334000" cy="2227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46800" y="3903663"/>
            <a:ext cx="5334000" cy="2228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dt" sz="half" idx="10"/>
          </p:nvPr>
        </p:nvSpPr>
        <p:spPr>
          <a:ln/>
        </p:spPr>
        <p:txBody>
          <a:bodyPr/>
          <a:lstStyle>
            <a:lvl1pPr>
              <a:defRPr/>
            </a:lvl1pPr>
          </a:lstStyle>
          <a:p>
            <a:pPr>
              <a:defRPr/>
            </a:pPr>
            <a:r>
              <a:rPr lang="en-US">
                <a:solidFill>
                  <a:prstClr val="black">
                    <a:tint val="75000"/>
                  </a:prstClr>
                </a:solidFill>
              </a:rPr>
              <a:t>7 הרצאה 044262 לוגי תכן </a:t>
            </a:r>
          </a:p>
        </p:txBody>
      </p:sp>
      <p:sp>
        <p:nvSpPr>
          <p:cNvPr id="7" name="Rectangle 6"/>
          <p:cNvSpPr>
            <a:spLocks noGrp="1" noChangeArrowheads="1"/>
          </p:cNvSpPr>
          <p:nvPr>
            <p:ph type="ftr" sz="quarter" idx="11"/>
          </p:nvPr>
        </p:nvSpPr>
        <p:spPr>
          <a:ln/>
        </p:spPr>
        <p:txBody>
          <a:bodyPr/>
          <a:lstStyle>
            <a:lvl1pPr>
              <a:defRPr/>
            </a:lvl1pPr>
          </a:lstStyle>
          <a:p>
            <a:pPr>
              <a:defRPr/>
            </a:pPr>
            <a:r>
              <a:rPr lang="en-US" dirty="0">
                <a:solidFill>
                  <a:prstClr val="black">
                    <a:tint val="75000"/>
                  </a:prstClr>
                </a:solidFill>
              </a:rPr>
              <a:t>Technion EE 044252 Winter 2019 Lecture 14</a:t>
            </a:r>
          </a:p>
        </p:txBody>
      </p:sp>
      <p:sp>
        <p:nvSpPr>
          <p:cNvPr id="8" name="Rectangle 7"/>
          <p:cNvSpPr>
            <a:spLocks noGrp="1" noChangeArrowheads="1"/>
          </p:cNvSpPr>
          <p:nvPr>
            <p:ph type="sldNum" sz="quarter" idx="12"/>
          </p:nvPr>
        </p:nvSpPr>
        <p:spPr>
          <a:ln/>
        </p:spPr>
        <p:txBody>
          <a:bodyPr/>
          <a:lstStyle>
            <a:lvl1pPr>
              <a:defRPr/>
            </a:lvl1pPr>
          </a:lstStyle>
          <a:p>
            <a:fld id="{DDB9CE93-1153-43DE-BA7B-49B1366864DB}" type="slidenum">
              <a:rPr lang="ar-SA"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1777215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r>
              <a:rPr lang="en-US"/>
              <a:t>7 הרצאה 044262 לוגי תכן </a:t>
            </a:r>
          </a:p>
        </p:txBody>
      </p:sp>
      <p:sp>
        <p:nvSpPr>
          <p:cNvPr id="5" name="Footer Placeholder 4"/>
          <p:cNvSpPr>
            <a:spLocks noGrp="1"/>
          </p:cNvSpPr>
          <p:nvPr>
            <p:ph type="ftr" sz="quarter" idx="11"/>
          </p:nvPr>
        </p:nvSpPr>
        <p:spPr/>
        <p:txBody>
          <a:bodyPr/>
          <a:lstStyle/>
          <a:p>
            <a:pPr>
              <a:defRPr/>
            </a:pPr>
            <a:r>
              <a:rPr lang="en-US" dirty="0"/>
              <a:t>Technion EE 044252 Winter 2019 Lecture 14</a:t>
            </a:r>
          </a:p>
        </p:txBody>
      </p:sp>
      <p:sp>
        <p:nvSpPr>
          <p:cNvPr id="6" name="Slide Number Placeholder 5"/>
          <p:cNvSpPr>
            <a:spLocks noGrp="1"/>
          </p:cNvSpPr>
          <p:nvPr>
            <p:ph type="sldNum" sz="quarter" idx="12"/>
          </p:nvPr>
        </p:nvSpPr>
        <p:spPr/>
        <p:txBody>
          <a:bodyPr/>
          <a:lstStyle/>
          <a:p>
            <a:pPr>
              <a:defRPr/>
            </a:pPr>
            <a:fld id="{F89499B8-57DA-4890-BFA1-54A037235368}" type="slidenum">
              <a:rPr lang="he-IL" altLang="en-US" smtClean="0"/>
              <a:pPr>
                <a:defRPr/>
              </a:pPr>
              <a:t>‹#›</a:t>
            </a:fld>
            <a:endParaRPr lang="en-US" altLang="en-US"/>
          </a:p>
        </p:txBody>
      </p:sp>
    </p:spTree>
    <p:extLst>
      <p:ext uri="{BB962C8B-B14F-4D97-AF65-F5344CB8AC3E}">
        <p14:creationId xmlns:p14="http://schemas.microsoft.com/office/powerpoint/2010/main" val="2581336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2"/>
            <a:ext cx="10972800" cy="48920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614160"/>
            <a:ext cx="2844800" cy="213998"/>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342900" eaLnBrk="1" fontAlgn="auto" hangingPunct="1">
              <a:spcBef>
                <a:spcPts val="0"/>
              </a:spcBef>
              <a:spcAft>
                <a:spcPts val="0"/>
              </a:spcAft>
            </a:pPr>
            <a:r>
              <a:rPr lang="en-US">
                <a:solidFill>
                  <a:prstClr val="black">
                    <a:tint val="75000"/>
                  </a:prstClr>
                </a:solidFill>
                <a:latin typeface="Calibri"/>
              </a:rPr>
              <a:t>7 הרצאה 044262 לוגי תכן </a:t>
            </a:r>
          </a:p>
        </p:txBody>
      </p:sp>
      <p:sp>
        <p:nvSpPr>
          <p:cNvPr id="5" name="Footer Placeholder 4"/>
          <p:cNvSpPr>
            <a:spLocks noGrp="1"/>
          </p:cNvSpPr>
          <p:nvPr>
            <p:ph type="ftr" sz="quarter" idx="3"/>
          </p:nvPr>
        </p:nvSpPr>
        <p:spPr>
          <a:xfrm>
            <a:off x="4165600" y="6614160"/>
            <a:ext cx="3860800" cy="213998"/>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342900" eaLnBrk="1" fontAlgn="auto" hangingPunct="1">
              <a:spcBef>
                <a:spcPts val="0"/>
              </a:spcBef>
              <a:spcAft>
                <a:spcPts val="0"/>
              </a:spcAft>
            </a:pPr>
            <a:r>
              <a:rPr lang="en-US" dirty="0">
                <a:solidFill>
                  <a:prstClr val="black">
                    <a:tint val="75000"/>
                  </a:prstClr>
                </a:solidFill>
                <a:latin typeface="Calibri"/>
              </a:rPr>
              <a:t>Technion EE 044252 Winter 2019 Lecture 14</a:t>
            </a:r>
          </a:p>
        </p:txBody>
      </p:sp>
      <p:sp>
        <p:nvSpPr>
          <p:cNvPr id="6" name="Slide Number Placeholder 5"/>
          <p:cNvSpPr>
            <a:spLocks noGrp="1"/>
          </p:cNvSpPr>
          <p:nvPr>
            <p:ph type="sldNum" sz="quarter" idx="4"/>
          </p:nvPr>
        </p:nvSpPr>
        <p:spPr>
          <a:xfrm>
            <a:off x="8737600" y="6614160"/>
            <a:ext cx="2844800" cy="213998"/>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342900" eaLnBrk="1" fontAlgn="auto" hangingPunct="1">
              <a:spcBef>
                <a:spcPts val="0"/>
              </a:spcBef>
              <a:spcAft>
                <a:spcPts val="0"/>
              </a:spcAft>
            </a:pPr>
            <a:fld id="{3CC63E4C-4642-794D-A2FD-70F6B81535F5}" type="slidenum">
              <a:rPr lang="en-US" smtClean="0">
                <a:solidFill>
                  <a:prstClr val="black">
                    <a:tint val="75000"/>
                  </a:prstClr>
                </a:solidFill>
                <a:latin typeface="Calibri"/>
              </a:rPr>
              <a:pPr defTabSz="342900" eaLnBrk="1" fontAlgn="auto" hangingPunct="1">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30399666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Lst>
  <p:hf hdr="0" dt="0"/>
  <p:txStyles>
    <p:titleStyle>
      <a:lvl1pPr algn="ctr" defTabSz="342900" rtl="1" eaLnBrk="1" latinLnBrk="0" hangingPunct="1">
        <a:spcBef>
          <a:spcPct val="0"/>
        </a:spcBef>
        <a:buNone/>
        <a:defRPr sz="3000" kern="1200">
          <a:solidFill>
            <a:srgbClr val="FF0000"/>
          </a:solidFill>
          <a:latin typeface="David" panose="020E0502060401010101" pitchFamily="34" charset="-79"/>
          <a:ea typeface="+mj-ea"/>
          <a:cs typeface="David" panose="020E0502060401010101" pitchFamily="34" charset="-79"/>
        </a:defRPr>
      </a:lvl1pPr>
    </p:titleStyle>
    <p:bodyStyle>
      <a:lvl1pPr marL="257175" indent="-257175" algn="r" defTabSz="342900" rtl="1" eaLnBrk="1" latinLnBrk="0" hangingPunct="1">
        <a:spcBef>
          <a:spcPct val="20000"/>
        </a:spcBef>
        <a:buFont typeface="Arial"/>
        <a:buChar char="•"/>
        <a:defRPr sz="2400" kern="1200">
          <a:solidFill>
            <a:schemeClr val="tx1"/>
          </a:solidFill>
          <a:latin typeface="David" panose="020E0502060401010101" pitchFamily="34" charset="-79"/>
          <a:ea typeface="+mn-ea"/>
          <a:cs typeface="David" panose="020E0502060401010101" pitchFamily="34" charset="-79"/>
        </a:defRPr>
      </a:lvl1pPr>
      <a:lvl2pPr marL="557213" indent="-214313" algn="r" defTabSz="342900" rtl="1" eaLnBrk="1" latinLnBrk="0" hangingPunct="1">
        <a:spcBef>
          <a:spcPct val="20000"/>
        </a:spcBef>
        <a:buFont typeface="Arial"/>
        <a:buChar char="–"/>
        <a:defRPr sz="2000" kern="1200">
          <a:solidFill>
            <a:schemeClr val="tx1"/>
          </a:solidFill>
          <a:latin typeface="David" panose="020E0502060401010101" pitchFamily="34" charset="-79"/>
          <a:ea typeface="+mn-ea"/>
          <a:cs typeface="David" panose="020E0502060401010101" pitchFamily="34" charset="-79"/>
        </a:defRPr>
      </a:lvl2pPr>
      <a:lvl3pPr marL="857250" indent="-171450" algn="r" defTabSz="342900" rtl="1" eaLnBrk="1" latinLnBrk="0" hangingPunct="1">
        <a:spcBef>
          <a:spcPct val="20000"/>
        </a:spcBef>
        <a:buFont typeface="Arial"/>
        <a:buChar char="•"/>
        <a:defRPr sz="1600" kern="1200">
          <a:solidFill>
            <a:schemeClr val="tx1"/>
          </a:solidFill>
          <a:latin typeface="David" panose="020E0502060401010101" pitchFamily="34" charset="-79"/>
          <a:ea typeface="+mn-ea"/>
          <a:cs typeface="David" panose="020E0502060401010101" pitchFamily="34" charset="-79"/>
        </a:defRPr>
      </a:lvl3pPr>
      <a:lvl4pPr marL="1200150" indent="-171450" algn="r" defTabSz="342900" rtl="1" eaLnBrk="1" latinLnBrk="0" hangingPunct="1">
        <a:spcBef>
          <a:spcPct val="20000"/>
        </a:spcBef>
        <a:buFont typeface="Arial"/>
        <a:buChar char="–"/>
        <a:defRPr sz="1400" kern="1200">
          <a:solidFill>
            <a:schemeClr val="tx1"/>
          </a:solidFill>
          <a:latin typeface="David" panose="020E0502060401010101" pitchFamily="34" charset="-79"/>
          <a:ea typeface="+mn-ea"/>
          <a:cs typeface="David" panose="020E0502060401010101" pitchFamily="34" charset="-79"/>
        </a:defRPr>
      </a:lvl4pPr>
      <a:lvl5pPr marL="1543050" indent="-171450" algn="r" defTabSz="342900" rtl="1" eaLnBrk="1" latinLnBrk="0" hangingPunct="1">
        <a:spcBef>
          <a:spcPct val="20000"/>
        </a:spcBef>
        <a:buFont typeface="Arial"/>
        <a:buChar char="»"/>
        <a:defRPr sz="1400" kern="1200">
          <a:solidFill>
            <a:schemeClr val="tx1"/>
          </a:solidFill>
          <a:latin typeface="David" panose="020E0502060401010101" pitchFamily="34" charset="-79"/>
          <a:ea typeface="+mn-ea"/>
          <a:cs typeface="David" panose="020E0502060401010101" pitchFamily="34" charset="-79"/>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7 הרצאה 044262 לוגי תכן </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dirty="0"/>
              <a:t>Technion EE 044252 Winter 2019 Lecture 14</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6574C46-FD20-4041-9023-707CE59406C1}" type="slidenum">
              <a:rPr lang="he-IL" altLang="en-US" smtClean="0"/>
              <a:pPr>
                <a:defRPr/>
              </a:pPr>
              <a:t>‹#›</a:t>
            </a:fld>
            <a:endParaRPr lang="en-US" altLang="en-US"/>
          </a:p>
        </p:txBody>
      </p:sp>
    </p:spTree>
    <p:extLst>
      <p:ext uri="{BB962C8B-B14F-4D97-AF65-F5344CB8AC3E}">
        <p14:creationId xmlns:p14="http://schemas.microsoft.com/office/powerpoint/2010/main" val="739554983"/>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8.emf"/><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7.e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0.x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8.xml"/><Relationship Id="rId7" Type="http://schemas.openxmlformats.org/officeDocument/2006/relationships/image" Target="../media/image13.wmf"/><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12.wmf"/><Relationship Id="rId4" Type="http://schemas.openxmlformats.org/officeDocument/2006/relationships/oleObject" Target="../embeddings/oleObject6.bin"/><Relationship Id="rId9" Type="http://schemas.openxmlformats.org/officeDocument/2006/relationships/image" Target="../media/image14.wmf"/></Relationships>
</file>

<file path=ppt/slides/_rels/slide15.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notesSlide" Target="../notesSlides/notesSlide9.xml"/><Relationship Id="rId7" Type="http://schemas.openxmlformats.org/officeDocument/2006/relationships/image" Target="../media/image16.wmf"/><Relationship Id="rId2" Type="http://schemas.openxmlformats.org/officeDocument/2006/relationships/slideLayout" Target="../slideLayouts/slideLayout15.xml"/><Relationship Id="rId1" Type="http://schemas.openxmlformats.org/officeDocument/2006/relationships/vmlDrawing" Target="../drawings/vmlDrawing5.vml"/><Relationship Id="rId6" Type="http://schemas.openxmlformats.org/officeDocument/2006/relationships/oleObject" Target="../embeddings/oleObject10.bin"/><Relationship Id="rId5" Type="http://schemas.openxmlformats.org/officeDocument/2006/relationships/image" Target="../media/image15.w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10.xml"/><Relationship Id="rId7" Type="http://schemas.openxmlformats.org/officeDocument/2006/relationships/image" Target="../media/image19.wmf"/><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8.wmf"/><Relationship Id="rId4" Type="http://schemas.openxmlformats.org/officeDocument/2006/relationships/oleObject" Target="../embeddings/oleObject11.bin"/><Relationship Id="rId9" Type="http://schemas.openxmlformats.org/officeDocument/2006/relationships/image" Target="../media/image20.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1.xml"/><Relationship Id="rId7" Type="http://schemas.openxmlformats.org/officeDocument/2006/relationships/image" Target="../media/image21.wmf"/><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image" Target="../media/image18.wmf"/><Relationship Id="rId4" Type="http://schemas.openxmlformats.org/officeDocument/2006/relationships/oleObject" Target="../embeddings/oleObject14.bin"/><Relationship Id="rId9" Type="http://schemas.openxmlformats.org/officeDocument/2006/relationships/image" Target="../media/image1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3.emf"/><Relationship Id="rId2" Type="http://schemas.openxmlformats.org/officeDocument/2006/relationships/slideLayout" Target="../slideLayouts/slideLayout10.xml"/><Relationship Id="rId1" Type="http://schemas.openxmlformats.org/officeDocument/2006/relationships/vmlDrawing" Target="../drawings/vmlDrawing8.vml"/><Relationship Id="rId6" Type="http://schemas.openxmlformats.org/officeDocument/2006/relationships/oleObject" Target="../embeddings/oleObject18.bin"/><Relationship Id="rId5" Type="http://schemas.openxmlformats.org/officeDocument/2006/relationships/image" Target="../media/image22.emf"/><Relationship Id="rId4"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5.emf"/><Relationship Id="rId2" Type="http://schemas.openxmlformats.org/officeDocument/2006/relationships/slideLayout" Target="../slideLayouts/slideLayout10.xml"/><Relationship Id="rId1" Type="http://schemas.openxmlformats.org/officeDocument/2006/relationships/vmlDrawing" Target="../drawings/vmlDrawing9.vml"/><Relationship Id="rId6" Type="http://schemas.openxmlformats.org/officeDocument/2006/relationships/oleObject" Target="../embeddings/oleObject20.bin"/><Relationship Id="rId5" Type="http://schemas.openxmlformats.org/officeDocument/2006/relationships/image" Target="../media/image24.emf"/><Relationship Id="rId4" Type="http://schemas.openxmlformats.org/officeDocument/2006/relationships/oleObject" Target="../embeddings/oleObject19.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vmlDrawing" Target="../drawings/vmlDrawing10.vml"/><Relationship Id="rId5" Type="http://schemas.openxmlformats.org/officeDocument/2006/relationships/image" Target="../media/image26.wmf"/><Relationship Id="rId4"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5.xml"/><Relationship Id="rId7" Type="http://schemas.openxmlformats.org/officeDocument/2006/relationships/image" Target="../media/image28.emf"/><Relationship Id="rId2" Type="http://schemas.openxmlformats.org/officeDocument/2006/relationships/slideLayout" Target="../slideLayouts/slideLayout10.xml"/><Relationship Id="rId1" Type="http://schemas.openxmlformats.org/officeDocument/2006/relationships/vmlDrawing" Target="../drawings/vmlDrawing11.vml"/><Relationship Id="rId6" Type="http://schemas.openxmlformats.org/officeDocument/2006/relationships/oleObject" Target="../embeddings/oleObject23.bin"/><Relationship Id="rId5" Type="http://schemas.openxmlformats.org/officeDocument/2006/relationships/image" Target="../media/image27.emf"/><Relationship Id="rId4" Type="http://schemas.openxmlformats.org/officeDocument/2006/relationships/oleObject" Target="../embeddings/oleObject22.bin"/><Relationship Id="rId9" Type="http://schemas.openxmlformats.org/officeDocument/2006/relationships/image" Target="../media/image26.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0.emf"/><Relationship Id="rId2" Type="http://schemas.openxmlformats.org/officeDocument/2006/relationships/slideLayout" Target="../slideLayouts/slideLayout10.xml"/><Relationship Id="rId1" Type="http://schemas.openxmlformats.org/officeDocument/2006/relationships/vmlDrawing" Target="../drawings/vmlDrawing12.vml"/><Relationship Id="rId6" Type="http://schemas.openxmlformats.org/officeDocument/2006/relationships/oleObject" Target="../embeddings/oleObject26.bin"/><Relationship Id="rId5" Type="http://schemas.openxmlformats.org/officeDocument/2006/relationships/image" Target="../media/image29.emf"/><Relationship Id="rId4" Type="http://schemas.openxmlformats.org/officeDocument/2006/relationships/oleObject" Target="../embeddings/oleObject25.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7.xml"/><Relationship Id="rId7" Type="http://schemas.openxmlformats.org/officeDocument/2006/relationships/image" Target="../media/image32.wmf"/><Relationship Id="rId2" Type="http://schemas.openxmlformats.org/officeDocument/2006/relationships/slideLayout" Target="../slideLayouts/slideLayout10.xml"/><Relationship Id="rId1" Type="http://schemas.openxmlformats.org/officeDocument/2006/relationships/vmlDrawing" Target="../drawings/vmlDrawing13.vml"/><Relationship Id="rId6" Type="http://schemas.openxmlformats.org/officeDocument/2006/relationships/oleObject" Target="../embeddings/oleObject28.bin"/><Relationship Id="rId5" Type="http://schemas.openxmlformats.org/officeDocument/2006/relationships/image" Target="../media/image31.wmf"/><Relationship Id="rId4" Type="http://schemas.openxmlformats.org/officeDocument/2006/relationships/oleObject" Target="../embeddings/oleObject27.bin"/><Relationship Id="rId9" Type="http://schemas.openxmlformats.org/officeDocument/2006/relationships/image" Target="../media/image3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0.xml"/><Relationship Id="rId1" Type="http://schemas.openxmlformats.org/officeDocument/2006/relationships/vmlDrawing" Target="../drawings/vmlDrawing14.vml"/><Relationship Id="rId4" Type="http://schemas.openxmlformats.org/officeDocument/2006/relationships/image" Target="../media/image32.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vmlDrawing" Target="../drawings/vmlDrawing15.vml"/><Relationship Id="rId5" Type="http://schemas.openxmlformats.org/officeDocument/2006/relationships/image" Target="../media/image34.wmf"/><Relationship Id="rId4" Type="http://schemas.openxmlformats.org/officeDocument/2006/relationships/oleObject" Target="../embeddings/oleObject3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vmlDrawing" Target="../drawings/vmlDrawing16.vml"/><Relationship Id="rId5" Type="http://schemas.openxmlformats.org/officeDocument/2006/relationships/image" Target="../media/image35.png"/><Relationship Id="rId4" Type="http://schemas.openxmlformats.org/officeDocument/2006/relationships/oleObject" Target="../embeddings/oleObject32.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5.xml"/><Relationship Id="rId1" Type="http://schemas.openxmlformats.org/officeDocument/2006/relationships/vmlDrawing" Target="../drawings/vmlDrawing17.vml"/><Relationship Id="rId5" Type="http://schemas.openxmlformats.org/officeDocument/2006/relationships/image" Target="../media/image36.png"/><Relationship Id="rId4" Type="http://schemas.openxmlformats.org/officeDocument/2006/relationships/oleObject" Target="../embeddings/oleObject33.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vmlDrawing" Target="../drawings/vmlDrawing18.vml"/><Relationship Id="rId5" Type="http://schemas.openxmlformats.org/officeDocument/2006/relationships/image" Target="../media/image37.png"/><Relationship Id="rId4" Type="http://schemas.openxmlformats.org/officeDocument/2006/relationships/oleObject" Target="../embeddings/oleObject3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vmlDrawing" Target="../drawings/vmlDrawing19.vml"/><Relationship Id="rId5" Type="http://schemas.openxmlformats.org/officeDocument/2006/relationships/image" Target="../media/image38.png"/><Relationship Id="rId4" Type="http://schemas.openxmlformats.org/officeDocument/2006/relationships/oleObject" Target="../embeddings/oleObject35.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vmlDrawing" Target="../drawings/vmlDrawing20.vml"/><Relationship Id="rId5" Type="http://schemas.openxmlformats.org/officeDocument/2006/relationships/image" Target="../media/image39.png"/><Relationship Id="rId4" Type="http://schemas.openxmlformats.org/officeDocument/2006/relationships/oleObject" Target="../embeddings/oleObject3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0.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rtl="1"/>
            <a:r>
              <a:rPr lang="en-US" sz="4000" dirty="0">
                <a:solidFill>
                  <a:srgbClr val="FF0000"/>
                </a:solidFill>
                <a:latin typeface="+mn-lt"/>
              </a:rPr>
              <a:t>EE 044252: Digital Systems and Computer Structure</a:t>
            </a:r>
            <a:br>
              <a:rPr lang="en-US" dirty="0">
                <a:latin typeface="+mn-lt"/>
              </a:rPr>
            </a:br>
            <a:r>
              <a:rPr lang="en-US" sz="3100" dirty="0">
                <a:solidFill>
                  <a:srgbClr val="FF0000"/>
                </a:solidFill>
                <a:latin typeface="+mn-lt"/>
              </a:rPr>
              <a:t>Spring 2018</a:t>
            </a:r>
            <a:br>
              <a:rPr lang="en-US" dirty="0">
                <a:latin typeface="+mn-lt"/>
              </a:rPr>
            </a:br>
            <a:r>
              <a:rPr lang="en-US" i="1" dirty="0"/>
              <a:t>Repetitio mater </a:t>
            </a:r>
            <a:r>
              <a:rPr lang="en-US" i="1" dirty="0" err="1"/>
              <a:t>studiorum</a:t>
            </a:r>
            <a:r>
              <a:rPr lang="en-US" i="1" dirty="0"/>
              <a:t> </a:t>
            </a:r>
            <a:r>
              <a:rPr lang="en-US" i="1" dirty="0" err="1"/>
              <a:t>est</a:t>
            </a:r>
            <a:br>
              <a:rPr lang="en-US" i="1" dirty="0">
                <a:latin typeface="+mn-lt"/>
              </a:rPr>
            </a:br>
            <a:endParaRPr lang="en-US" i="1" dirty="0">
              <a:latin typeface="+mn-lt"/>
            </a:endParaRPr>
          </a:p>
        </p:txBody>
      </p:sp>
      <p:sp>
        <p:nvSpPr>
          <p:cNvPr id="4" name="Footer Placeholder 3"/>
          <p:cNvSpPr>
            <a:spLocks noGrp="1"/>
          </p:cNvSpPr>
          <p:nvPr>
            <p:ph type="ftr" sz="quarter" idx="11"/>
          </p:nvPr>
        </p:nvSpPr>
        <p:spPr>
          <a:prstGeom prst="rect">
            <a:avLst/>
          </a:prstGeom>
        </p:spPr>
        <p:txBody>
          <a:bodyPr/>
          <a:lstStyle/>
          <a:p>
            <a:r>
              <a:rPr lang="en-US" dirty="0">
                <a:solidFill>
                  <a:prstClr val="black">
                    <a:tint val="75000"/>
                  </a:prstClr>
                </a:solidFill>
              </a:rPr>
              <a:t>Technion EE 044252 Winter 2019 Lecture 14</a:t>
            </a:r>
          </a:p>
        </p:txBody>
      </p:sp>
      <p:sp>
        <p:nvSpPr>
          <p:cNvPr id="3" name="Slide Number Placeholder 2"/>
          <p:cNvSpPr>
            <a:spLocks noGrp="1"/>
          </p:cNvSpPr>
          <p:nvPr>
            <p:ph type="sldNum" sz="quarter" idx="12"/>
          </p:nvPr>
        </p:nvSpPr>
        <p:spPr/>
        <p:txBody>
          <a:bodyPr/>
          <a:lstStyle/>
          <a:p>
            <a:fld id="{3CC63E4C-4642-794D-A2FD-70F6B81535F5}" type="slidenum">
              <a:rPr lang="en-US" smtClean="0">
                <a:solidFill>
                  <a:prstClr val="black">
                    <a:tint val="75000"/>
                  </a:prstClr>
                </a:solidFill>
              </a:rPr>
              <a:pPr/>
              <a:t>1</a:t>
            </a:fld>
            <a:endParaRPr lang="en-US">
              <a:solidFill>
                <a:prstClr val="black">
                  <a:tint val="75000"/>
                </a:prstClr>
              </a:solidFill>
            </a:endParaRPr>
          </a:p>
        </p:txBody>
      </p:sp>
      <p:sp>
        <p:nvSpPr>
          <p:cNvPr id="8" name="AutoShape 4" descr="JohnW.png"/>
          <p:cNvSpPr>
            <a:spLocks noChangeAspect="1" noChangeArrowheads="1"/>
          </p:cNvSpPr>
          <p:nvPr/>
        </p:nvSpPr>
        <p:spPr bwMode="auto">
          <a:xfrm>
            <a:off x="237947" y="7938"/>
            <a:ext cx="1898829" cy="18988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200" fontAlgn="auto">
              <a:spcBef>
                <a:spcPts val="0"/>
              </a:spcBef>
              <a:spcAft>
                <a:spcPts val="0"/>
              </a:spcAft>
            </a:pPr>
            <a:endParaRPr lang="en-US" sz="1800">
              <a:solidFill>
                <a:prstClr val="black"/>
              </a:solidFill>
              <a:latin typeface="Calibri"/>
              <a:cs typeface="+mn-cs"/>
            </a:endParaRPr>
          </a:p>
        </p:txBody>
      </p:sp>
      <p:pic>
        <p:nvPicPr>
          <p:cNvPr id="130050" name="Picture 2" descr="Image result for repetition">
            <a:extLst>
              <a:ext uri="{FF2B5EF4-FFF2-40B4-BE49-F238E27FC236}">
                <a16:creationId xmlns:a16="http://schemas.microsoft.com/office/drawing/2014/main" id="{125CD5ED-7686-4330-80CC-B0814ABCF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356" y="1690688"/>
            <a:ext cx="5919288" cy="4387994"/>
          </a:xfrm>
          <a:prstGeom prst="rect">
            <a:avLst/>
          </a:prstGeom>
          <a:noFill/>
          <a:extLst>
            <a:ext uri="{909E8E84-426E-40DD-AFC4-6F175D3DCCD1}">
              <a14:hiddenFill xmlns:a14="http://schemas.microsoft.com/office/drawing/2010/main">
                <a:solidFill>
                  <a:srgbClr val="FFFFFF"/>
                </a:solidFill>
              </a14:hiddenFill>
            </a:ext>
          </a:extLst>
        </p:spPr>
      </p:pic>
      <p:pic>
        <p:nvPicPr>
          <p:cNvPr id="130052" name="Picture 4" descr="Image result for repetition">
            <a:extLst>
              <a:ext uri="{FF2B5EF4-FFF2-40B4-BE49-F238E27FC236}">
                <a16:creationId xmlns:a16="http://schemas.microsoft.com/office/drawing/2014/main" id="{29C4A839-84D0-4DD2-8F95-87B65AA62A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263960"/>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repetition">
            <a:extLst>
              <a:ext uri="{FF2B5EF4-FFF2-40B4-BE49-F238E27FC236}">
                <a16:creationId xmlns:a16="http://schemas.microsoft.com/office/drawing/2014/main" id="{68FEACC7-E8E6-4486-A015-F68E73BB1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7855" y="226396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9934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26405658-B89B-43CA-B351-F3B6040BBFD8}" type="slidenum">
              <a:rPr lang="he-IL" altLang="en-US" sz="1400">
                <a:cs typeface="Arial" panose="020B0604020202020204" pitchFamily="34" charset="0"/>
              </a:rPr>
              <a:pPr/>
              <a:t>10</a:t>
            </a:fld>
            <a:endParaRPr lang="en-US" altLang="en-US" sz="1400">
              <a:cs typeface="Arial" panose="020B0604020202020204" pitchFamily="34" charset="0"/>
            </a:endParaRPr>
          </a:p>
        </p:txBody>
      </p:sp>
      <p:graphicFrame>
        <p:nvGraphicFramePr>
          <p:cNvPr id="507907" name="Object 3"/>
          <p:cNvGraphicFramePr>
            <a:graphicFrameLocks noChangeAspect="1"/>
          </p:cNvGraphicFramePr>
          <p:nvPr/>
        </p:nvGraphicFramePr>
        <p:xfrm>
          <a:off x="2286000" y="1447801"/>
          <a:ext cx="7848600" cy="5045075"/>
        </p:xfrm>
        <a:graphic>
          <a:graphicData uri="http://schemas.openxmlformats.org/presentationml/2006/ole">
            <mc:AlternateContent xmlns:mc="http://schemas.openxmlformats.org/markup-compatibility/2006">
              <mc:Choice xmlns:v="urn:schemas-microsoft-com:vml" Requires="v">
                <p:oleObj spid="_x0000_s137288" name="VISIO" r:id="rId4" imgW="8750520" imgH="6041880" progId="Visio.Drawing.6">
                  <p:embed/>
                </p:oleObj>
              </mc:Choice>
              <mc:Fallback>
                <p:oleObj name="VISIO" r:id="rId4" imgW="8750520" imgH="6041880" progId="Visio.Drawing.6">
                  <p:embed/>
                  <p:pic>
                    <p:nvPicPr>
                      <p:cNvPr id="50790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447801"/>
                        <a:ext cx="7848600" cy="5045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Rectangle 5"/>
          <p:cNvSpPr>
            <a:spLocks noGrp="1" noChangeArrowheads="1"/>
          </p:cNvSpPr>
          <p:nvPr>
            <p:ph type="title"/>
          </p:nvPr>
        </p:nvSpPr>
        <p:spPr/>
        <p:txBody>
          <a:bodyPr/>
          <a:lstStyle/>
          <a:p>
            <a:pPr algn="r" rtl="1" eaLnBrk="1" hangingPunct="1"/>
            <a:r>
              <a:rPr lang="he-IL" altLang="en-US" dirty="0"/>
              <a:t>מערכת עקיבה עם אפשרות סריקה</a:t>
            </a:r>
            <a:endParaRPr lang="en-US" altLang="en-US" dirty="0"/>
          </a:p>
        </p:txBody>
      </p:sp>
      <p:graphicFrame>
        <p:nvGraphicFramePr>
          <p:cNvPr id="507912" name="Object 8"/>
          <p:cNvGraphicFramePr>
            <a:graphicFrameLocks noChangeAspect="1"/>
          </p:cNvGraphicFramePr>
          <p:nvPr/>
        </p:nvGraphicFramePr>
        <p:xfrm>
          <a:off x="2286000" y="1447801"/>
          <a:ext cx="7848600" cy="5045075"/>
        </p:xfrm>
        <a:graphic>
          <a:graphicData uri="http://schemas.openxmlformats.org/presentationml/2006/ole">
            <mc:AlternateContent xmlns:mc="http://schemas.openxmlformats.org/markup-compatibility/2006">
              <mc:Choice xmlns:v="urn:schemas-microsoft-com:vml" Requires="v">
                <p:oleObj spid="_x0000_s137289" name="VISIO" r:id="rId6" imgW="8750520" imgH="6041880" progId="Visio.Drawing.6">
                  <p:embed/>
                </p:oleObj>
              </mc:Choice>
              <mc:Fallback>
                <p:oleObj name="VISIO" r:id="rId6" imgW="8750520" imgH="6041880" progId="Visio.Drawing.6">
                  <p:embed/>
                  <p:pic>
                    <p:nvPicPr>
                      <p:cNvPr id="50791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1447801"/>
                        <a:ext cx="7848600" cy="5045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Footer Placeholder 1"/>
          <p:cNvSpPr>
            <a:spLocks noGrp="1"/>
          </p:cNvSpPr>
          <p:nvPr>
            <p:ph type="ftr" sz="quarter" idx="3"/>
          </p:nvPr>
        </p:nvSpPr>
        <p:spPr/>
        <p:txBody>
          <a:bodyPr/>
          <a:lstStyle/>
          <a:p>
            <a:r>
              <a:rPr lang="en-US">
                <a:solidFill>
                  <a:prstClr val="black">
                    <a:tint val="75000"/>
                  </a:prstClr>
                </a:solidFill>
              </a:rPr>
              <a:t>Technion EE 044252 Spring 2018 Lecture 7</a:t>
            </a:r>
            <a:endParaRPr lang="en-US" dirty="0">
              <a:solidFill>
                <a:prstClr val="black">
                  <a:tint val="75000"/>
                </a:prstClr>
              </a:solidFill>
            </a:endParaRPr>
          </a:p>
        </p:txBody>
      </p:sp>
    </p:spTree>
    <p:extLst>
      <p:ext uri="{BB962C8B-B14F-4D97-AF65-F5344CB8AC3E}">
        <p14:creationId xmlns:p14="http://schemas.microsoft.com/office/powerpoint/2010/main" val="42639748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nodeType="clickEffect">
                                  <p:stCondLst>
                                    <p:cond delay="0"/>
                                  </p:stCondLst>
                                  <p:childTnLst>
                                    <p:animEffect transition="out" filter="wipe(left)">
                                      <p:cBhvr>
                                        <p:cTn id="6" dur="500"/>
                                        <p:tgtEl>
                                          <p:spTgt spid="507912"/>
                                        </p:tgtEl>
                                      </p:cBhvr>
                                    </p:animEffect>
                                    <p:set>
                                      <p:cBhvr>
                                        <p:cTn id="7" dur="1" fill="hold">
                                          <p:stCondLst>
                                            <p:cond delay="499"/>
                                          </p:stCondLst>
                                        </p:cTn>
                                        <p:tgtEl>
                                          <p:spTgt spid="507912"/>
                                        </p:tgtEl>
                                        <p:attrNameLst>
                                          <p:attrName>style.visibility</p:attrName>
                                        </p:attrNameLst>
                                      </p:cBhvr>
                                      <p:to>
                                        <p:strVal val="hidden"/>
                                      </p:to>
                                    </p:set>
                                  </p:childTnLst>
                                </p:cTn>
                              </p:par>
                              <p:par>
                                <p:cTn id="8" presetID="22" presetClass="entr" presetSubtype="8" fill="hold" nodeType="withEffect">
                                  <p:stCondLst>
                                    <p:cond delay="0"/>
                                  </p:stCondLst>
                                  <p:childTnLst>
                                    <p:set>
                                      <p:cBhvr>
                                        <p:cTn id="9" dur="1" fill="hold">
                                          <p:stCondLst>
                                            <p:cond delay="0"/>
                                          </p:stCondLst>
                                        </p:cTn>
                                        <p:tgtEl>
                                          <p:spTgt spid="507907"/>
                                        </p:tgtEl>
                                        <p:attrNameLst>
                                          <p:attrName>style.visibility</p:attrName>
                                        </p:attrNameLst>
                                      </p:cBhvr>
                                      <p:to>
                                        <p:strVal val="visible"/>
                                      </p:to>
                                    </p:set>
                                    <p:animEffect transition="in" filter="wipe(left)">
                                      <p:cBhvr>
                                        <p:cTn id="10" dur="500"/>
                                        <p:tgtEl>
                                          <p:spTgt spid="507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4"/>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CEADCBF4-ABE9-4EB6-AA51-C7C11B56DE6E}" type="slidenum">
              <a:rPr lang="he-IL" altLang="en-US" sz="1400">
                <a:cs typeface="Arial" panose="020B0604020202020204" pitchFamily="34" charset="0"/>
              </a:rPr>
              <a:pPr/>
              <a:t>11</a:t>
            </a:fld>
            <a:endParaRPr lang="en-US" altLang="en-US" sz="1400">
              <a:cs typeface="Arial" panose="020B0604020202020204" pitchFamily="34" charset="0"/>
            </a:endParaRPr>
          </a:p>
        </p:txBody>
      </p:sp>
      <p:sp>
        <p:nvSpPr>
          <p:cNvPr id="20483" name="Rectangle 52"/>
          <p:cNvSpPr>
            <a:spLocks noChangeArrowheads="1"/>
          </p:cNvSpPr>
          <p:nvPr/>
        </p:nvSpPr>
        <p:spPr bwMode="auto">
          <a:xfrm>
            <a:off x="6477000" y="4227970"/>
            <a:ext cx="228600" cy="430887"/>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20484" name="Rectangle 53"/>
          <p:cNvSpPr>
            <a:spLocks noChangeArrowheads="1"/>
          </p:cNvSpPr>
          <p:nvPr/>
        </p:nvSpPr>
        <p:spPr bwMode="auto">
          <a:xfrm>
            <a:off x="8610600" y="4227970"/>
            <a:ext cx="228600" cy="430887"/>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20485" name="Rectangle 51"/>
          <p:cNvSpPr>
            <a:spLocks noChangeArrowheads="1"/>
          </p:cNvSpPr>
          <p:nvPr/>
        </p:nvSpPr>
        <p:spPr bwMode="auto">
          <a:xfrm>
            <a:off x="4343400" y="4227970"/>
            <a:ext cx="228600" cy="430887"/>
          </a:xfrm>
          <a:prstGeom prst="rect">
            <a:avLst/>
          </a:prstGeom>
          <a:solidFill>
            <a:srgbClr val="33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20486" name="Rectangle 2"/>
          <p:cNvSpPr>
            <a:spLocks noGrp="1" noChangeArrowheads="1"/>
          </p:cNvSpPr>
          <p:nvPr>
            <p:ph type="title"/>
          </p:nvPr>
        </p:nvSpPr>
        <p:spPr/>
        <p:txBody>
          <a:bodyPr/>
          <a:lstStyle/>
          <a:p>
            <a:pPr algn="r" rtl="1" eaLnBrk="1" hangingPunct="1"/>
            <a:r>
              <a:rPr lang="he-IL" altLang="en-US" dirty="0"/>
              <a:t>מהלך הסריקה</a:t>
            </a:r>
            <a:endParaRPr lang="en-US" altLang="en-US" dirty="0"/>
          </a:p>
        </p:txBody>
      </p:sp>
      <p:sp>
        <p:nvSpPr>
          <p:cNvPr id="20487" name="Line 4"/>
          <p:cNvSpPr>
            <a:spLocks noChangeShapeType="1"/>
          </p:cNvSpPr>
          <p:nvPr/>
        </p:nvSpPr>
        <p:spPr bwMode="auto">
          <a:xfrm>
            <a:off x="2057400" y="4443413"/>
            <a:ext cx="792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488" name="Line 5"/>
          <p:cNvSpPr>
            <a:spLocks noChangeShapeType="1"/>
          </p:cNvSpPr>
          <p:nvPr/>
        </p:nvSpPr>
        <p:spPr bwMode="auto">
          <a:xfrm>
            <a:off x="24384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489" name="Line 7"/>
          <p:cNvSpPr>
            <a:spLocks noChangeShapeType="1"/>
          </p:cNvSpPr>
          <p:nvPr/>
        </p:nvSpPr>
        <p:spPr bwMode="auto">
          <a:xfrm>
            <a:off x="43434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490" name="Line 9"/>
          <p:cNvSpPr>
            <a:spLocks noChangeShapeType="1"/>
          </p:cNvSpPr>
          <p:nvPr/>
        </p:nvSpPr>
        <p:spPr bwMode="auto">
          <a:xfrm>
            <a:off x="2438400" y="4672013"/>
            <a:ext cx="1905000" cy="0"/>
          </a:xfrm>
          <a:prstGeom prst="line">
            <a:avLst/>
          </a:prstGeom>
          <a:noFill/>
          <a:ln w="28575">
            <a:solidFill>
              <a:schemeClr val="hlink"/>
            </a:solidFill>
            <a:round/>
            <a:headEnd type="arrow" w="med" len="me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491" name="Text Box 10"/>
          <p:cNvSpPr txBox="1">
            <a:spLocks noChangeArrowheads="1"/>
          </p:cNvSpPr>
          <p:nvPr/>
        </p:nvSpPr>
        <p:spPr bwMode="auto">
          <a:xfrm>
            <a:off x="2687638" y="4754564"/>
            <a:ext cx="13509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r" rtl="1">
              <a:buFontTx/>
              <a:buNone/>
            </a:pPr>
            <a:r>
              <a:rPr lang="en-US" altLang="en-US" dirty="0">
                <a:solidFill>
                  <a:schemeClr val="hlink"/>
                </a:solidFill>
                <a:latin typeface="Arial" panose="020B0604020202020204" pitchFamily="34" charset="0"/>
                <a:cs typeface="Arial" panose="020B0604020202020204" pitchFamily="34" charset="0"/>
              </a:rPr>
              <a:t>N</a:t>
            </a:r>
            <a:r>
              <a:rPr lang="he-IL" altLang="en-US" dirty="0">
                <a:solidFill>
                  <a:schemeClr val="hlink"/>
                </a:solidFill>
                <a:latin typeface="Arial" panose="020B0604020202020204" pitchFamily="34" charset="0"/>
                <a:cs typeface="Arial" panose="020B0604020202020204" pitchFamily="34" charset="0"/>
              </a:rPr>
              <a:t> מחזורים</a:t>
            </a:r>
            <a:endParaRPr lang="en-US" altLang="en-US" dirty="0">
              <a:solidFill>
                <a:schemeClr val="hlink"/>
              </a:solidFill>
              <a:latin typeface="Arial" panose="020B0604020202020204" pitchFamily="34" charset="0"/>
              <a:cs typeface="Arial" panose="020B0604020202020204" pitchFamily="34" charset="0"/>
            </a:endParaRPr>
          </a:p>
        </p:txBody>
      </p:sp>
      <p:sp>
        <p:nvSpPr>
          <p:cNvPr id="20492" name="Line 11"/>
          <p:cNvSpPr>
            <a:spLocks noChangeShapeType="1"/>
          </p:cNvSpPr>
          <p:nvPr/>
        </p:nvSpPr>
        <p:spPr bwMode="auto">
          <a:xfrm>
            <a:off x="45720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493" name="Text Box 12"/>
          <p:cNvSpPr txBox="1">
            <a:spLocks noChangeArrowheads="1"/>
          </p:cNvSpPr>
          <p:nvPr/>
        </p:nvSpPr>
        <p:spPr bwMode="auto">
          <a:xfrm>
            <a:off x="3802064" y="5440364"/>
            <a:ext cx="13795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buFontTx/>
              <a:buNone/>
            </a:pPr>
            <a:r>
              <a:rPr lang="he-IL" altLang="en-US">
                <a:solidFill>
                  <a:schemeClr val="folHlink"/>
                </a:solidFill>
                <a:latin typeface="Arial" panose="020B0604020202020204" pitchFamily="34" charset="0"/>
                <a:cs typeface="Arial" panose="020B0604020202020204" pitchFamily="34" charset="0"/>
              </a:rPr>
              <a:t>מחזור אחד</a:t>
            </a:r>
            <a:endParaRPr lang="en-US" altLang="en-US">
              <a:solidFill>
                <a:schemeClr val="folHlink"/>
              </a:solidFill>
              <a:latin typeface="Arial" panose="020B0604020202020204" pitchFamily="34" charset="0"/>
              <a:cs typeface="Arial" panose="020B0604020202020204" pitchFamily="34" charset="0"/>
            </a:endParaRPr>
          </a:p>
        </p:txBody>
      </p:sp>
      <p:sp>
        <p:nvSpPr>
          <p:cNvPr id="20494" name="Line 13"/>
          <p:cNvSpPr>
            <a:spLocks noChangeShapeType="1"/>
          </p:cNvSpPr>
          <p:nvPr/>
        </p:nvSpPr>
        <p:spPr bwMode="auto">
          <a:xfrm flipV="1">
            <a:off x="4470400" y="4824413"/>
            <a:ext cx="0" cy="60960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495" name="Line 14"/>
          <p:cNvSpPr>
            <a:spLocks noChangeShapeType="1"/>
          </p:cNvSpPr>
          <p:nvPr/>
        </p:nvSpPr>
        <p:spPr bwMode="auto">
          <a:xfrm>
            <a:off x="45720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496" name="Line 15"/>
          <p:cNvSpPr>
            <a:spLocks noChangeShapeType="1"/>
          </p:cNvSpPr>
          <p:nvPr/>
        </p:nvSpPr>
        <p:spPr bwMode="auto">
          <a:xfrm>
            <a:off x="64770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497" name="Line 16"/>
          <p:cNvSpPr>
            <a:spLocks noChangeShapeType="1"/>
          </p:cNvSpPr>
          <p:nvPr/>
        </p:nvSpPr>
        <p:spPr bwMode="auto">
          <a:xfrm>
            <a:off x="4572000" y="4672013"/>
            <a:ext cx="1905000" cy="0"/>
          </a:xfrm>
          <a:prstGeom prst="line">
            <a:avLst/>
          </a:prstGeom>
          <a:noFill/>
          <a:ln w="28575">
            <a:solidFill>
              <a:schemeClr val="hlink"/>
            </a:solidFill>
            <a:round/>
            <a:headEnd type="arrow" w="med" len="me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498" name="Line 18"/>
          <p:cNvSpPr>
            <a:spLocks noChangeShapeType="1"/>
          </p:cNvSpPr>
          <p:nvPr/>
        </p:nvSpPr>
        <p:spPr bwMode="auto">
          <a:xfrm>
            <a:off x="67056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499" name="Line 20"/>
          <p:cNvSpPr>
            <a:spLocks noChangeShapeType="1"/>
          </p:cNvSpPr>
          <p:nvPr/>
        </p:nvSpPr>
        <p:spPr bwMode="auto">
          <a:xfrm flipV="1">
            <a:off x="6604000" y="4824413"/>
            <a:ext cx="0" cy="60960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500" name="Line 21"/>
          <p:cNvSpPr>
            <a:spLocks noChangeShapeType="1"/>
          </p:cNvSpPr>
          <p:nvPr/>
        </p:nvSpPr>
        <p:spPr bwMode="auto">
          <a:xfrm>
            <a:off x="67056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501" name="Line 22"/>
          <p:cNvSpPr>
            <a:spLocks noChangeShapeType="1"/>
          </p:cNvSpPr>
          <p:nvPr/>
        </p:nvSpPr>
        <p:spPr bwMode="auto">
          <a:xfrm>
            <a:off x="67056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502" name="Line 23"/>
          <p:cNvSpPr>
            <a:spLocks noChangeShapeType="1"/>
          </p:cNvSpPr>
          <p:nvPr/>
        </p:nvSpPr>
        <p:spPr bwMode="auto">
          <a:xfrm>
            <a:off x="86106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503" name="Line 24"/>
          <p:cNvSpPr>
            <a:spLocks noChangeShapeType="1"/>
          </p:cNvSpPr>
          <p:nvPr/>
        </p:nvSpPr>
        <p:spPr bwMode="auto">
          <a:xfrm>
            <a:off x="6705600" y="4672013"/>
            <a:ext cx="1905000" cy="0"/>
          </a:xfrm>
          <a:prstGeom prst="line">
            <a:avLst/>
          </a:prstGeom>
          <a:noFill/>
          <a:ln w="28575">
            <a:solidFill>
              <a:schemeClr val="hlink"/>
            </a:solidFill>
            <a:round/>
            <a:headEnd type="arrow" w="med" len="me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504" name="Line 26"/>
          <p:cNvSpPr>
            <a:spLocks noChangeShapeType="1"/>
          </p:cNvSpPr>
          <p:nvPr/>
        </p:nvSpPr>
        <p:spPr bwMode="auto">
          <a:xfrm>
            <a:off x="8839200" y="4138613"/>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505" name="Line 28"/>
          <p:cNvSpPr>
            <a:spLocks noChangeShapeType="1"/>
          </p:cNvSpPr>
          <p:nvPr/>
        </p:nvSpPr>
        <p:spPr bwMode="auto">
          <a:xfrm flipV="1">
            <a:off x="8737600" y="4824413"/>
            <a:ext cx="0" cy="609600"/>
          </a:xfrm>
          <a:prstGeom prst="line">
            <a:avLst/>
          </a:prstGeom>
          <a:noFill/>
          <a:ln w="9525">
            <a:solidFill>
              <a:schemeClr val="fo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506" name="Text Box 38"/>
          <p:cNvSpPr txBox="1">
            <a:spLocks noChangeArrowheads="1"/>
          </p:cNvSpPr>
          <p:nvPr/>
        </p:nvSpPr>
        <p:spPr bwMode="auto">
          <a:xfrm>
            <a:off x="4897438" y="4748214"/>
            <a:ext cx="13509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r" rtl="1">
              <a:buFontTx/>
              <a:buNone/>
            </a:pPr>
            <a:r>
              <a:rPr lang="en-US" altLang="en-US" dirty="0">
                <a:solidFill>
                  <a:schemeClr val="hlink"/>
                </a:solidFill>
                <a:latin typeface="Arial" panose="020B0604020202020204" pitchFamily="34" charset="0"/>
                <a:cs typeface="Arial" panose="020B0604020202020204" pitchFamily="34" charset="0"/>
              </a:rPr>
              <a:t>N</a:t>
            </a:r>
            <a:r>
              <a:rPr lang="he-IL" altLang="en-US" dirty="0">
                <a:solidFill>
                  <a:schemeClr val="hlink"/>
                </a:solidFill>
                <a:latin typeface="Arial" panose="020B0604020202020204" pitchFamily="34" charset="0"/>
                <a:cs typeface="Arial" panose="020B0604020202020204" pitchFamily="34" charset="0"/>
              </a:rPr>
              <a:t> מחזורים</a:t>
            </a:r>
            <a:endParaRPr lang="en-US" altLang="en-US" dirty="0">
              <a:solidFill>
                <a:schemeClr val="hlink"/>
              </a:solidFill>
              <a:latin typeface="Arial" panose="020B0604020202020204" pitchFamily="34" charset="0"/>
              <a:cs typeface="Arial" panose="020B0604020202020204" pitchFamily="34" charset="0"/>
            </a:endParaRPr>
          </a:p>
        </p:txBody>
      </p:sp>
      <p:sp>
        <p:nvSpPr>
          <p:cNvPr id="20507" name="Text Box 39"/>
          <p:cNvSpPr txBox="1">
            <a:spLocks noChangeArrowheads="1"/>
          </p:cNvSpPr>
          <p:nvPr/>
        </p:nvSpPr>
        <p:spPr bwMode="auto">
          <a:xfrm>
            <a:off x="7107238" y="4741864"/>
            <a:ext cx="13509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r" rtl="1">
              <a:buFontTx/>
              <a:buNone/>
            </a:pPr>
            <a:r>
              <a:rPr lang="en-US" altLang="en-US" dirty="0">
                <a:solidFill>
                  <a:schemeClr val="hlink"/>
                </a:solidFill>
                <a:latin typeface="Arial" panose="020B0604020202020204" pitchFamily="34" charset="0"/>
                <a:cs typeface="Arial" panose="020B0604020202020204" pitchFamily="34" charset="0"/>
              </a:rPr>
              <a:t>N</a:t>
            </a:r>
            <a:r>
              <a:rPr lang="he-IL" altLang="en-US" dirty="0">
                <a:solidFill>
                  <a:schemeClr val="hlink"/>
                </a:solidFill>
                <a:latin typeface="Arial" panose="020B0604020202020204" pitchFamily="34" charset="0"/>
                <a:cs typeface="Arial" panose="020B0604020202020204" pitchFamily="34" charset="0"/>
              </a:rPr>
              <a:t> מחזורים</a:t>
            </a:r>
            <a:endParaRPr lang="en-US" altLang="en-US" dirty="0">
              <a:solidFill>
                <a:schemeClr val="hlink"/>
              </a:solidFill>
              <a:latin typeface="Arial" panose="020B0604020202020204" pitchFamily="34" charset="0"/>
              <a:cs typeface="Arial" panose="020B0604020202020204" pitchFamily="34" charset="0"/>
            </a:endParaRPr>
          </a:p>
        </p:txBody>
      </p:sp>
      <p:sp>
        <p:nvSpPr>
          <p:cNvPr id="20508" name="Text Box 40"/>
          <p:cNvSpPr txBox="1">
            <a:spLocks noChangeArrowheads="1"/>
          </p:cNvSpPr>
          <p:nvPr/>
        </p:nvSpPr>
        <p:spPr bwMode="auto">
          <a:xfrm>
            <a:off x="5859464" y="5434014"/>
            <a:ext cx="13795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buFontTx/>
              <a:buNone/>
            </a:pPr>
            <a:r>
              <a:rPr lang="he-IL" altLang="en-US">
                <a:solidFill>
                  <a:schemeClr val="folHlink"/>
                </a:solidFill>
                <a:latin typeface="Arial" panose="020B0604020202020204" pitchFamily="34" charset="0"/>
                <a:cs typeface="Arial" panose="020B0604020202020204" pitchFamily="34" charset="0"/>
              </a:rPr>
              <a:t>מחזור אחד</a:t>
            </a:r>
            <a:endParaRPr lang="en-US" altLang="en-US">
              <a:solidFill>
                <a:schemeClr val="folHlink"/>
              </a:solidFill>
              <a:latin typeface="Arial" panose="020B0604020202020204" pitchFamily="34" charset="0"/>
              <a:cs typeface="Arial" panose="020B0604020202020204" pitchFamily="34" charset="0"/>
            </a:endParaRPr>
          </a:p>
        </p:txBody>
      </p:sp>
      <p:sp>
        <p:nvSpPr>
          <p:cNvPr id="20509" name="Text Box 41"/>
          <p:cNvSpPr txBox="1">
            <a:spLocks noChangeArrowheads="1"/>
          </p:cNvSpPr>
          <p:nvPr/>
        </p:nvSpPr>
        <p:spPr bwMode="auto">
          <a:xfrm>
            <a:off x="7916864" y="5427664"/>
            <a:ext cx="13795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buFontTx/>
              <a:buNone/>
            </a:pPr>
            <a:r>
              <a:rPr lang="he-IL" altLang="en-US">
                <a:solidFill>
                  <a:schemeClr val="folHlink"/>
                </a:solidFill>
                <a:latin typeface="Arial" panose="020B0604020202020204" pitchFamily="34" charset="0"/>
                <a:cs typeface="Arial" panose="020B0604020202020204" pitchFamily="34" charset="0"/>
              </a:rPr>
              <a:t>מחזור אחד</a:t>
            </a:r>
            <a:endParaRPr lang="en-US" altLang="en-US">
              <a:solidFill>
                <a:schemeClr val="folHlink"/>
              </a:solidFill>
              <a:latin typeface="Arial" panose="020B0604020202020204" pitchFamily="34" charset="0"/>
              <a:cs typeface="Arial" panose="020B0604020202020204" pitchFamily="34" charset="0"/>
            </a:endParaRPr>
          </a:p>
        </p:txBody>
      </p:sp>
      <p:sp>
        <p:nvSpPr>
          <p:cNvPr id="20510" name="Text Box 42"/>
          <p:cNvSpPr txBox="1">
            <a:spLocks noChangeArrowheads="1"/>
          </p:cNvSpPr>
          <p:nvPr/>
        </p:nvSpPr>
        <p:spPr bwMode="auto">
          <a:xfrm>
            <a:off x="2497138" y="2386013"/>
            <a:ext cx="32940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ctr" rtl="1">
              <a:buFontTx/>
              <a:buNone/>
            </a:pPr>
            <a:r>
              <a:rPr lang="he-IL" altLang="en-US" dirty="0">
                <a:solidFill>
                  <a:schemeClr val="hlink"/>
                </a:solidFill>
                <a:latin typeface="Arial" panose="020B0604020202020204" pitchFamily="34" charset="0"/>
                <a:cs typeface="Arial" panose="020B0604020202020204" pitchFamily="34" charset="0"/>
              </a:rPr>
              <a:t>קריאת </a:t>
            </a:r>
            <a:r>
              <a:rPr lang="en-US" altLang="en-US" dirty="0">
                <a:solidFill>
                  <a:schemeClr val="hlink"/>
                </a:solidFill>
                <a:latin typeface="Arial" panose="020B0604020202020204" pitchFamily="34" charset="0"/>
                <a:cs typeface="Arial" panose="020B0604020202020204" pitchFamily="34" charset="0"/>
              </a:rPr>
              <a:t>N</a:t>
            </a:r>
            <a:r>
              <a:rPr lang="he-IL" altLang="en-US" dirty="0">
                <a:solidFill>
                  <a:schemeClr val="hlink"/>
                </a:solidFill>
                <a:latin typeface="Arial" panose="020B0604020202020204" pitchFamily="34" charset="0"/>
                <a:cs typeface="Arial" panose="020B0604020202020204" pitchFamily="34" charset="0"/>
              </a:rPr>
              <a:t> סיביות מ-</a:t>
            </a:r>
            <a:r>
              <a:rPr lang="en-US" altLang="en-US" dirty="0">
                <a:solidFill>
                  <a:schemeClr val="hlink"/>
                </a:solidFill>
                <a:latin typeface="Arial" panose="020B0604020202020204" pitchFamily="34" charset="0"/>
                <a:cs typeface="Arial" panose="020B0604020202020204" pitchFamily="34" charset="0"/>
              </a:rPr>
              <a:t>N</a:t>
            </a:r>
            <a:r>
              <a:rPr lang="he-IL" altLang="en-US" dirty="0">
                <a:solidFill>
                  <a:schemeClr val="hlink"/>
                </a:solidFill>
                <a:latin typeface="Arial" panose="020B0604020202020204" pitchFamily="34" charset="0"/>
                <a:cs typeface="Arial" panose="020B0604020202020204" pitchFamily="34" charset="0"/>
              </a:rPr>
              <a:t> פלופים</a:t>
            </a:r>
            <a:br>
              <a:rPr lang="en-US" altLang="en-US" dirty="0">
                <a:solidFill>
                  <a:schemeClr val="hlink"/>
                </a:solidFill>
                <a:latin typeface="Arial" panose="020B0604020202020204" pitchFamily="34" charset="0"/>
                <a:cs typeface="Arial" panose="020B0604020202020204" pitchFamily="34" charset="0"/>
              </a:rPr>
            </a:br>
            <a:r>
              <a:rPr lang="he-IL" altLang="en-US" dirty="0">
                <a:solidFill>
                  <a:schemeClr val="hlink"/>
                </a:solidFill>
                <a:latin typeface="Arial" panose="020B0604020202020204" pitchFamily="34" charset="0"/>
                <a:cs typeface="Arial" panose="020B0604020202020204" pitchFamily="34" charset="0"/>
              </a:rPr>
              <a:t>והטענת </a:t>
            </a:r>
            <a:r>
              <a:rPr lang="en-US" altLang="en-US" dirty="0">
                <a:solidFill>
                  <a:schemeClr val="hlink"/>
                </a:solidFill>
                <a:latin typeface="Arial" panose="020B0604020202020204" pitchFamily="34" charset="0"/>
                <a:cs typeface="Arial" panose="020B0604020202020204" pitchFamily="34" charset="0"/>
              </a:rPr>
              <a:t>N</a:t>
            </a:r>
            <a:r>
              <a:rPr lang="he-IL" altLang="en-US" dirty="0">
                <a:solidFill>
                  <a:schemeClr val="hlink"/>
                </a:solidFill>
                <a:latin typeface="Arial" panose="020B0604020202020204" pitchFamily="34" charset="0"/>
                <a:cs typeface="Arial" panose="020B0604020202020204" pitchFamily="34" charset="0"/>
              </a:rPr>
              <a:t> סיביות חדשות</a:t>
            </a:r>
            <a:endParaRPr lang="en-US" altLang="en-US" dirty="0">
              <a:solidFill>
                <a:schemeClr val="hlink"/>
              </a:solidFill>
              <a:latin typeface="Arial" panose="020B0604020202020204" pitchFamily="34" charset="0"/>
              <a:cs typeface="Arial" panose="020B0604020202020204" pitchFamily="34" charset="0"/>
            </a:endParaRPr>
          </a:p>
        </p:txBody>
      </p:sp>
      <p:sp>
        <p:nvSpPr>
          <p:cNvPr id="20511" name="Line 43"/>
          <p:cNvSpPr>
            <a:spLocks noChangeShapeType="1"/>
          </p:cNvSpPr>
          <p:nvPr/>
        </p:nvSpPr>
        <p:spPr bwMode="auto">
          <a:xfrm flipH="1">
            <a:off x="3276600" y="3148013"/>
            <a:ext cx="381000" cy="990600"/>
          </a:xfrm>
          <a:prstGeom prst="line">
            <a:avLst/>
          </a:prstGeom>
          <a:noFill/>
          <a:ln w="38100">
            <a:solidFill>
              <a:schemeClr va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512" name="Line 44"/>
          <p:cNvSpPr>
            <a:spLocks noChangeShapeType="1"/>
          </p:cNvSpPr>
          <p:nvPr/>
        </p:nvSpPr>
        <p:spPr bwMode="auto">
          <a:xfrm>
            <a:off x="4953000" y="3148013"/>
            <a:ext cx="2895600" cy="990600"/>
          </a:xfrm>
          <a:prstGeom prst="line">
            <a:avLst/>
          </a:prstGeom>
          <a:noFill/>
          <a:ln w="38100">
            <a:solidFill>
              <a:schemeClr va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513" name="Line 45"/>
          <p:cNvSpPr>
            <a:spLocks noChangeShapeType="1"/>
          </p:cNvSpPr>
          <p:nvPr/>
        </p:nvSpPr>
        <p:spPr bwMode="auto">
          <a:xfrm>
            <a:off x="4267200" y="3148013"/>
            <a:ext cx="1143000" cy="990600"/>
          </a:xfrm>
          <a:prstGeom prst="line">
            <a:avLst/>
          </a:prstGeom>
          <a:noFill/>
          <a:ln w="38100">
            <a:solidFill>
              <a:schemeClr va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514" name="Text Box 46"/>
          <p:cNvSpPr txBox="1">
            <a:spLocks noChangeArrowheads="1"/>
          </p:cNvSpPr>
          <p:nvPr/>
        </p:nvSpPr>
        <p:spPr bwMode="auto">
          <a:xfrm>
            <a:off x="6096000" y="2386013"/>
            <a:ext cx="4343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ctr" rtl="1">
              <a:buFontTx/>
              <a:buNone/>
            </a:pPr>
            <a:r>
              <a:rPr lang="he-IL" altLang="en-US" dirty="0">
                <a:solidFill>
                  <a:schemeClr val="folHlink"/>
                </a:solidFill>
                <a:latin typeface="Arial" panose="020B0604020202020204" pitchFamily="34" charset="0"/>
                <a:cs typeface="Arial" panose="020B0604020202020204" pitchFamily="34" charset="0"/>
              </a:rPr>
              <a:t>מחזור חישוב אחד במעגלים הצירופיים,</a:t>
            </a:r>
            <a:br>
              <a:rPr lang="en-US" altLang="en-US" dirty="0">
                <a:solidFill>
                  <a:schemeClr val="folHlink"/>
                </a:solidFill>
                <a:latin typeface="Arial" panose="020B0604020202020204" pitchFamily="34" charset="0"/>
                <a:cs typeface="Arial" panose="020B0604020202020204" pitchFamily="34" charset="0"/>
              </a:rPr>
            </a:br>
            <a:r>
              <a:rPr lang="he-IL" altLang="en-US" dirty="0">
                <a:solidFill>
                  <a:schemeClr val="folHlink"/>
                </a:solidFill>
                <a:latin typeface="Arial" panose="020B0604020202020204" pitchFamily="34" charset="0"/>
                <a:cs typeface="Arial" panose="020B0604020202020204" pitchFamily="34" charset="0"/>
              </a:rPr>
              <a:t>טעינת כל ה-</a:t>
            </a:r>
            <a:r>
              <a:rPr lang="en-US" altLang="en-US" dirty="0">
                <a:solidFill>
                  <a:schemeClr val="folHlink"/>
                </a:solidFill>
                <a:latin typeface="Arial" panose="020B0604020202020204" pitchFamily="34" charset="0"/>
                <a:cs typeface="Arial" panose="020B0604020202020204" pitchFamily="34" charset="0"/>
              </a:rPr>
              <a:t>FF</a:t>
            </a:r>
            <a:r>
              <a:rPr lang="he-IL" altLang="en-US" dirty="0">
                <a:solidFill>
                  <a:schemeClr val="folHlink"/>
                </a:solidFill>
                <a:latin typeface="Arial" panose="020B0604020202020204" pitchFamily="34" charset="0"/>
                <a:cs typeface="Arial" panose="020B0604020202020204" pitchFamily="34" charset="0"/>
              </a:rPr>
              <a:t> בתוצאות החישוב</a:t>
            </a:r>
            <a:endParaRPr lang="en-US" altLang="en-US" dirty="0">
              <a:solidFill>
                <a:schemeClr val="folHlink"/>
              </a:solidFill>
              <a:latin typeface="Arial" panose="020B0604020202020204" pitchFamily="34" charset="0"/>
              <a:cs typeface="Arial" panose="020B0604020202020204" pitchFamily="34" charset="0"/>
            </a:endParaRPr>
          </a:p>
        </p:txBody>
      </p:sp>
      <p:sp>
        <p:nvSpPr>
          <p:cNvPr id="20515" name="Line 47"/>
          <p:cNvSpPr>
            <a:spLocks noChangeShapeType="1"/>
          </p:cNvSpPr>
          <p:nvPr/>
        </p:nvSpPr>
        <p:spPr bwMode="auto">
          <a:xfrm>
            <a:off x="8382000" y="3148013"/>
            <a:ext cx="304800" cy="990600"/>
          </a:xfrm>
          <a:prstGeom prst="line">
            <a:avLst/>
          </a:prstGeom>
          <a:noFill/>
          <a:ln w="28575">
            <a:solidFill>
              <a:schemeClr val="fo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516" name="Line 48"/>
          <p:cNvSpPr>
            <a:spLocks noChangeShapeType="1"/>
          </p:cNvSpPr>
          <p:nvPr/>
        </p:nvSpPr>
        <p:spPr bwMode="auto">
          <a:xfrm flipH="1">
            <a:off x="4495800" y="3148013"/>
            <a:ext cx="2590800" cy="990600"/>
          </a:xfrm>
          <a:prstGeom prst="line">
            <a:avLst/>
          </a:prstGeom>
          <a:noFill/>
          <a:ln w="28575">
            <a:solidFill>
              <a:schemeClr val="fo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517" name="Line 49"/>
          <p:cNvSpPr>
            <a:spLocks noChangeShapeType="1"/>
          </p:cNvSpPr>
          <p:nvPr/>
        </p:nvSpPr>
        <p:spPr bwMode="auto">
          <a:xfrm flipH="1">
            <a:off x="6629400" y="3148013"/>
            <a:ext cx="1143000" cy="990600"/>
          </a:xfrm>
          <a:prstGeom prst="line">
            <a:avLst/>
          </a:prstGeom>
          <a:noFill/>
          <a:ln w="28575">
            <a:solidFill>
              <a:schemeClr val="folHlink"/>
            </a:solidFill>
            <a:round/>
            <a:headEnd/>
            <a:tailEnd type="arrow" w="med" len="med"/>
          </a:ln>
          <a:extLst>
            <a:ext uri="{909E8E84-426E-40DD-AFC4-6F175D3DCCD1}">
              <a14:hiddenFill xmlns:a14="http://schemas.microsoft.com/office/drawing/2010/main">
                <a:noFill/>
              </a14:hiddenFill>
            </a:ext>
          </a:extLst>
        </p:spPr>
        <p:txBody>
          <a:bodyPr>
            <a:spAutoFit/>
          </a:bodyPr>
          <a:lstStyle/>
          <a:p>
            <a:endParaRPr lang="en-US"/>
          </a:p>
        </p:txBody>
      </p:sp>
      <p:pic>
        <p:nvPicPr>
          <p:cNvPr id="20518"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7982" y="605295"/>
            <a:ext cx="2438400" cy="1565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r>
              <a:rPr lang="en-US">
                <a:solidFill>
                  <a:prstClr val="black">
                    <a:tint val="75000"/>
                  </a:prstClr>
                </a:solidFill>
              </a:rPr>
              <a:t>Technion EE 044252 Spring 2018 Lecture 7</a:t>
            </a:r>
            <a:endParaRPr lang="en-US" dirty="0">
              <a:solidFill>
                <a:prstClr val="black">
                  <a:tint val="75000"/>
                </a:prstClr>
              </a:solidFill>
            </a:endParaRPr>
          </a:p>
        </p:txBody>
      </p:sp>
    </p:spTree>
    <p:extLst>
      <p:ext uri="{BB962C8B-B14F-4D97-AF65-F5344CB8AC3E}">
        <p14:creationId xmlns:p14="http://schemas.microsoft.com/office/powerpoint/2010/main" val="199309070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DFB9-D798-4C3C-BFA7-049334BA09E6}"/>
              </a:ext>
            </a:extLst>
          </p:cNvPr>
          <p:cNvSpPr>
            <a:spLocks noGrp="1"/>
          </p:cNvSpPr>
          <p:nvPr>
            <p:ph type="title"/>
          </p:nvPr>
        </p:nvSpPr>
        <p:spPr/>
        <p:txBody>
          <a:bodyPr/>
          <a:lstStyle/>
          <a:p>
            <a:r>
              <a:rPr lang="en-US" sz="9600" dirty="0"/>
              <a:t>Timing with a non-zero clock skew</a:t>
            </a:r>
          </a:p>
        </p:txBody>
      </p:sp>
      <p:sp>
        <p:nvSpPr>
          <p:cNvPr id="3" name="Text Placeholder 2">
            <a:extLst>
              <a:ext uri="{FF2B5EF4-FFF2-40B4-BE49-F238E27FC236}">
                <a16:creationId xmlns:a16="http://schemas.microsoft.com/office/drawing/2014/main" id="{5D130613-2152-4548-96D8-BB6A67F5DAFE}"/>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1A9EC1B7-30C1-4C58-961C-72FAACF19BE3}"/>
              </a:ext>
            </a:extLst>
          </p:cNvPr>
          <p:cNvSpPr>
            <a:spLocks noGrp="1"/>
          </p:cNvSpPr>
          <p:nvPr>
            <p:ph type="ftr" sz="quarter" idx="11"/>
          </p:nvPr>
        </p:nvSpPr>
        <p:spPr/>
        <p:txBody>
          <a:bodyPr/>
          <a:lstStyle/>
          <a:p>
            <a:pPr>
              <a:defRPr/>
            </a:pPr>
            <a:r>
              <a:rPr lang="en-US" dirty="0"/>
              <a:t>Technion EE 044252 Winter 2019 Lecture 14</a:t>
            </a:r>
          </a:p>
        </p:txBody>
      </p:sp>
      <p:sp>
        <p:nvSpPr>
          <p:cNvPr id="5" name="Slide Number Placeholder 4">
            <a:extLst>
              <a:ext uri="{FF2B5EF4-FFF2-40B4-BE49-F238E27FC236}">
                <a16:creationId xmlns:a16="http://schemas.microsoft.com/office/drawing/2014/main" id="{489CA083-8A38-4331-9DBE-8EA2BE0E5CB2}"/>
              </a:ext>
            </a:extLst>
          </p:cNvPr>
          <p:cNvSpPr>
            <a:spLocks noGrp="1"/>
          </p:cNvSpPr>
          <p:nvPr>
            <p:ph type="sldNum" sz="quarter" idx="12"/>
          </p:nvPr>
        </p:nvSpPr>
        <p:spPr/>
        <p:txBody>
          <a:bodyPr/>
          <a:lstStyle/>
          <a:p>
            <a:pPr>
              <a:defRPr/>
            </a:pPr>
            <a:fld id="{A9BDD334-7BB4-4494-8672-4E70E2F08129}" type="slidenum">
              <a:rPr lang="he-IL" altLang="en-US" smtClean="0"/>
              <a:pPr>
                <a:defRPr/>
              </a:pPr>
              <a:t>12</a:t>
            </a:fld>
            <a:endParaRPr lang="en-US" altLang="en-US"/>
          </a:p>
        </p:txBody>
      </p:sp>
    </p:spTree>
    <p:extLst>
      <p:ext uri="{BB962C8B-B14F-4D97-AF65-F5344CB8AC3E}">
        <p14:creationId xmlns:p14="http://schemas.microsoft.com/office/powerpoint/2010/main" val="3769033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0"/>
          </p:nvPr>
        </p:nvSpPr>
        <p:spPr/>
        <p:txBody>
          <a:bodyPr/>
          <a:lstStyle/>
          <a:p>
            <a:pPr>
              <a:defRPr/>
            </a:pPr>
            <a:r>
              <a:rPr lang="en-US" sz="1000">
                <a:latin typeface="+mn-lt"/>
              </a:rPr>
              <a:t>Technion EE 044252 Spring 2018 Lecture 6</a:t>
            </a:r>
            <a:endParaRPr lang="en-US"/>
          </a:p>
        </p:txBody>
      </p:sp>
      <p:sp>
        <p:nvSpPr>
          <p:cNvPr id="6147" name="Rectangle 2"/>
          <p:cNvSpPr>
            <a:spLocks noGrp="1" noChangeArrowheads="1"/>
          </p:cNvSpPr>
          <p:nvPr>
            <p:ph type="title"/>
          </p:nvPr>
        </p:nvSpPr>
        <p:spPr/>
        <p:txBody>
          <a:bodyPr/>
          <a:lstStyle/>
          <a:p>
            <a:pPr>
              <a:defRPr/>
            </a:pPr>
            <a:r>
              <a:rPr lang="en-US">
                <a:latin typeface="Arial" charset="0"/>
                <a:cs typeface="+mj-cs"/>
              </a:rPr>
              <a:t>Propagation Delay and Contamination Delay</a:t>
            </a:r>
          </a:p>
        </p:txBody>
      </p:sp>
      <p:sp>
        <p:nvSpPr>
          <p:cNvPr id="6148" name="Rectangle 3"/>
          <p:cNvSpPr>
            <a:spLocks noGrp="1" noChangeArrowheads="1"/>
          </p:cNvSpPr>
          <p:nvPr>
            <p:ph type="body" sz="half" idx="1"/>
          </p:nvPr>
        </p:nvSpPr>
        <p:spPr>
          <a:xfrm>
            <a:off x="609600" y="1400650"/>
            <a:ext cx="10972800" cy="1828800"/>
          </a:xfrm>
        </p:spPr>
        <p:txBody>
          <a:bodyPr>
            <a:normAutofit lnSpcReduction="10000"/>
          </a:bodyPr>
          <a:lstStyle/>
          <a:p>
            <a:pPr>
              <a:defRPr/>
            </a:pPr>
            <a:r>
              <a:rPr lang="en-US" sz="2400" b="1" dirty="0">
                <a:latin typeface="Arial" charset="0"/>
              </a:rPr>
              <a:t>Propagation Delay</a:t>
            </a:r>
            <a:r>
              <a:rPr lang="en-US" sz="2400" dirty="0">
                <a:latin typeface="Arial" charset="0"/>
              </a:rPr>
              <a:t> – Time from last input change until last output change</a:t>
            </a:r>
          </a:p>
          <a:p>
            <a:pPr lvl="1">
              <a:defRPr/>
            </a:pPr>
            <a:r>
              <a:rPr lang="en-US" sz="1800" dirty="0">
                <a:latin typeface="Arial" charset="0"/>
              </a:rPr>
              <a:t>Input at steady state to output at steady state</a:t>
            </a:r>
          </a:p>
          <a:p>
            <a:pPr>
              <a:defRPr/>
            </a:pPr>
            <a:endParaRPr lang="en-US" sz="2400" dirty="0">
              <a:latin typeface="Arial" charset="0"/>
            </a:endParaRPr>
          </a:p>
          <a:p>
            <a:pPr>
              <a:defRPr/>
            </a:pPr>
            <a:r>
              <a:rPr lang="en-US" sz="2400" b="1" dirty="0">
                <a:latin typeface="Arial" charset="0"/>
              </a:rPr>
              <a:t>Contamination Delay</a:t>
            </a:r>
            <a:r>
              <a:rPr lang="en-US" sz="2400" dirty="0">
                <a:latin typeface="Arial" charset="0"/>
              </a:rPr>
              <a:t> – Time from first input change until first output change</a:t>
            </a:r>
          </a:p>
          <a:p>
            <a:pPr lvl="1">
              <a:defRPr/>
            </a:pPr>
            <a:r>
              <a:rPr lang="en-US" sz="1800" dirty="0">
                <a:latin typeface="Arial" charset="0"/>
              </a:rPr>
              <a:t>Input contaminated to output contaminated)</a:t>
            </a:r>
          </a:p>
        </p:txBody>
      </p:sp>
      <p:pic>
        <p:nvPicPr>
          <p:cNvPr id="2253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197600" y="3839209"/>
            <a:ext cx="3929063" cy="1733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533" name="Picture 5"/>
          <p:cNvPicPr>
            <a:picLocks noGrp="1" noChangeAspect="1" noChangeArrowheads="1"/>
          </p:cNvPicPr>
          <p:nvPr>
            <p:ph sz="quarter" idx="4294967295"/>
          </p:nvPr>
        </p:nvPicPr>
        <p:blipFill>
          <a:blip r:embed="rId4">
            <a:extLst>
              <a:ext uri="{28A0092B-C50C-407E-A947-70E740481C1C}">
                <a14:useLocalDpi xmlns:a14="http://schemas.microsoft.com/office/drawing/2010/main" val="0"/>
              </a:ext>
            </a:extLst>
          </a:blip>
          <a:srcRect/>
          <a:stretch>
            <a:fillRect/>
          </a:stretch>
        </p:blipFill>
        <p:spPr>
          <a:xfrm>
            <a:off x="1600200" y="4191317"/>
            <a:ext cx="3705225" cy="1203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62567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p:cNvSpPr>
            <a:spLocks noGrp="1"/>
          </p:cNvSpPr>
          <p:nvPr>
            <p:ph type="ftr" sz="quarter" idx="10"/>
          </p:nvPr>
        </p:nvSpPr>
        <p:spPr/>
        <p:txBody>
          <a:bodyPr/>
          <a:lstStyle/>
          <a:p>
            <a:pPr>
              <a:defRPr/>
            </a:pPr>
            <a:r>
              <a:rPr lang="en-US" sz="1000">
                <a:latin typeface="+mn-lt"/>
              </a:rPr>
              <a:t>Technion EE 044252 Spring 2018 Lecture 6</a:t>
            </a:r>
            <a:endParaRPr lang="en-US"/>
          </a:p>
        </p:txBody>
      </p:sp>
      <p:sp>
        <p:nvSpPr>
          <p:cNvPr id="825346" name="Text Box 2"/>
          <p:cNvSpPr txBox="1">
            <a:spLocks noChangeArrowheads="1"/>
          </p:cNvSpPr>
          <p:nvPr/>
        </p:nvSpPr>
        <p:spPr bwMode="auto">
          <a:xfrm>
            <a:off x="6629400" y="304800"/>
            <a:ext cx="3602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b="1">
                <a:solidFill>
                  <a:schemeClr val="tx1"/>
                </a:solidFill>
                <a:latin typeface="Courier New" charset="0"/>
                <a:ea typeface="ＭＳ Ｐゴシック" charset="0"/>
              </a:defRPr>
            </a:lvl1pPr>
            <a:lvl2pPr marL="742950" indent="-285750">
              <a:defRPr sz="2000" b="1">
                <a:solidFill>
                  <a:schemeClr val="tx1"/>
                </a:solidFill>
                <a:latin typeface="Courier New" charset="0"/>
                <a:ea typeface="ＭＳ Ｐゴシック" charset="0"/>
              </a:defRPr>
            </a:lvl2pPr>
            <a:lvl3pPr marL="1143000" indent="-228600">
              <a:defRPr sz="2000" b="1">
                <a:solidFill>
                  <a:schemeClr val="tx1"/>
                </a:solidFill>
                <a:latin typeface="Courier New" charset="0"/>
                <a:ea typeface="ＭＳ Ｐゴシック" charset="0"/>
              </a:defRPr>
            </a:lvl3pPr>
            <a:lvl4pPr marL="1600200" indent="-228600">
              <a:defRPr sz="2000" b="1">
                <a:solidFill>
                  <a:schemeClr val="tx1"/>
                </a:solidFill>
                <a:latin typeface="Courier New" charset="0"/>
                <a:ea typeface="ＭＳ Ｐゴシック" charset="0"/>
              </a:defRPr>
            </a:lvl4pPr>
            <a:lvl5pPr marL="2057400" indent="-228600">
              <a:defRPr sz="2000" b="1">
                <a:solidFill>
                  <a:schemeClr val="tx1"/>
                </a:solidFill>
                <a:latin typeface="Courier New" charset="0"/>
                <a:ea typeface="ＭＳ Ｐゴシック" charset="0"/>
              </a:defRPr>
            </a:lvl5pPr>
            <a:lvl6pPr marL="2514600" indent="-228600" algn="r"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50000"/>
              </a:spcBef>
              <a:spcAft>
                <a:spcPct val="0"/>
              </a:spcAft>
              <a:defRPr sz="2000" b="1">
                <a:solidFill>
                  <a:schemeClr val="tx1"/>
                </a:solidFill>
                <a:latin typeface="Courier New" charset="0"/>
                <a:ea typeface="ＭＳ Ｐゴシック" charset="0"/>
              </a:defRPr>
            </a:lvl9pPr>
          </a:lstStyle>
          <a:p>
            <a:pPr algn="l" eaLnBrk="1" hangingPunct="1">
              <a:spcBef>
                <a:spcPct val="0"/>
              </a:spcBef>
              <a:defRPr/>
            </a:pPr>
            <a:r>
              <a:rPr lang="en-US" sz="2400" dirty="0">
                <a:solidFill>
                  <a:srgbClr val="0000FF"/>
                </a:solidFill>
                <a:latin typeface="Tahoma" charset="0"/>
                <a:cs typeface="+mn-cs"/>
              </a:rPr>
              <a:t>Setup Time Constraint</a:t>
            </a:r>
          </a:p>
        </p:txBody>
      </p:sp>
      <p:graphicFrame>
        <p:nvGraphicFramePr>
          <p:cNvPr id="20483" name="Object 3"/>
          <p:cNvGraphicFramePr>
            <a:graphicFrameLocks noChangeAspect="1"/>
          </p:cNvGraphicFramePr>
          <p:nvPr>
            <p:extLst>
              <p:ext uri="{D42A27DB-BD31-4B8C-83A1-F6EECF244321}">
                <p14:modId xmlns:p14="http://schemas.microsoft.com/office/powerpoint/2010/main" val="52944826"/>
              </p:ext>
            </p:extLst>
          </p:nvPr>
        </p:nvGraphicFramePr>
        <p:xfrm>
          <a:off x="2743200" y="304801"/>
          <a:ext cx="3144838" cy="2544763"/>
        </p:xfrm>
        <a:graphic>
          <a:graphicData uri="http://schemas.openxmlformats.org/presentationml/2006/ole">
            <mc:AlternateContent xmlns:mc="http://schemas.openxmlformats.org/markup-compatibility/2006">
              <mc:Choice xmlns:v="urn:schemas-microsoft-com:vml" Requires="v">
                <p:oleObj spid="_x0000_s143467" name="Visio" r:id="rId4" imgW="2108700" imgH="1837800" progId="Visio.Drawing.6">
                  <p:embed/>
                </p:oleObj>
              </mc:Choice>
              <mc:Fallback>
                <p:oleObj name="Visio" r:id="rId4" imgW="2108700" imgH="1837800" progId="Visio.Drawing.6">
                  <p:embed/>
                  <p:pic>
                    <p:nvPicPr>
                      <p:cNvPr id="2048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04801"/>
                        <a:ext cx="3144838" cy="25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2124075" y="3200400"/>
          <a:ext cx="7943850" cy="3022600"/>
        </p:xfrm>
        <a:graphic>
          <a:graphicData uri="http://schemas.openxmlformats.org/presentationml/2006/ole">
            <mc:AlternateContent xmlns:mc="http://schemas.openxmlformats.org/markup-compatibility/2006">
              <mc:Choice xmlns:v="urn:schemas-microsoft-com:vml" Requires="v">
                <p:oleObj spid="_x0000_s143468" name="Visio" r:id="rId6" imgW="4670640" imgH="1776960" progId="Visio.Drawing.6">
                  <p:embed/>
                </p:oleObj>
              </mc:Choice>
              <mc:Fallback>
                <p:oleObj name="Visio" r:id="rId6" imgW="4670640" imgH="1776960" progId="Visio.Drawing.6">
                  <p:embed/>
                  <p:pic>
                    <p:nvPicPr>
                      <p:cNvPr id="2048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3200400"/>
                        <a:ext cx="7943850" cy="302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0485" name="Object 5"/>
          <p:cNvGraphicFramePr>
            <a:graphicFrameLocks noChangeAspect="1"/>
          </p:cNvGraphicFramePr>
          <p:nvPr/>
        </p:nvGraphicFramePr>
        <p:xfrm>
          <a:off x="6629400" y="1676400"/>
          <a:ext cx="3125788" cy="571500"/>
        </p:xfrm>
        <a:graphic>
          <a:graphicData uri="http://schemas.openxmlformats.org/presentationml/2006/ole">
            <mc:AlternateContent xmlns:mc="http://schemas.openxmlformats.org/markup-compatibility/2006">
              <mc:Choice xmlns:v="urn:schemas-microsoft-com:vml" Requires="v">
                <p:oleObj spid="_x0000_s143469" name="Equation" r:id="rId8" imgW="1040948" imgH="190417" progId="Equation.3">
                  <p:embed/>
                </p:oleObj>
              </mc:Choice>
              <mc:Fallback>
                <p:oleObj name="Equation" r:id="rId8" imgW="1040948" imgH="190417" progId="Equation.3">
                  <p:embed/>
                  <p:pic>
                    <p:nvPicPr>
                      <p:cNvPr id="20485"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1676400"/>
                        <a:ext cx="3125788"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3CC63E4C-4642-794D-A2FD-70F6B81535F5}"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119818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
          <p:cNvSpPr>
            <a:spLocks noGrp="1"/>
          </p:cNvSpPr>
          <p:nvPr>
            <p:ph type="ftr" sz="quarter" idx="10"/>
          </p:nvPr>
        </p:nvSpPr>
        <p:spPr/>
        <p:txBody>
          <a:bodyPr/>
          <a:lstStyle/>
          <a:p>
            <a:pPr>
              <a:defRPr/>
            </a:pPr>
            <a:r>
              <a:rPr lang="en-US" sz="1000">
                <a:latin typeface="+mn-lt"/>
              </a:rPr>
              <a:t>Technion EE 044252 Spring 2018 Lecture 6</a:t>
            </a:r>
            <a:endParaRPr lang="en-US"/>
          </a:p>
        </p:txBody>
      </p:sp>
      <p:sp>
        <p:nvSpPr>
          <p:cNvPr id="829442" name="Text Box 2"/>
          <p:cNvSpPr txBox="1">
            <a:spLocks noChangeArrowheads="1"/>
          </p:cNvSpPr>
          <p:nvPr/>
        </p:nvSpPr>
        <p:spPr bwMode="auto">
          <a:xfrm>
            <a:off x="6856414" y="304800"/>
            <a:ext cx="341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b="1">
                <a:solidFill>
                  <a:schemeClr val="tx1"/>
                </a:solidFill>
                <a:latin typeface="Courier New" charset="0"/>
                <a:ea typeface="ＭＳ Ｐゴシック" charset="0"/>
              </a:defRPr>
            </a:lvl1pPr>
            <a:lvl2pPr marL="742950" indent="-285750">
              <a:defRPr sz="2000" b="1">
                <a:solidFill>
                  <a:schemeClr val="tx1"/>
                </a:solidFill>
                <a:latin typeface="Courier New" charset="0"/>
                <a:ea typeface="ＭＳ Ｐゴシック" charset="0"/>
              </a:defRPr>
            </a:lvl2pPr>
            <a:lvl3pPr marL="1143000" indent="-228600">
              <a:defRPr sz="2000" b="1">
                <a:solidFill>
                  <a:schemeClr val="tx1"/>
                </a:solidFill>
                <a:latin typeface="Courier New" charset="0"/>
                <a:ea typeface="ＭＳ Ｐゴシック" charset="0"/>
              </a:defRPr>
            </a:lvl3pPr>
            <a:lvl4pPr marL="1600200" indent="-228600">
              <a:defRPr sz="2000" b="1">
                <a:solidFill>
                  <a:schemeClr val="tx1"/>
                </a:solidFill>
                <a:latin typeface="Courier New" charset="0"/>
                <a:ea typeface="ＭＳ Ｐゴシック" charset="0"/>
              </a:defRPr>
            </a:lvl4pPr>
            <a:lvl5pPr marL="2057400" indent="-228600">
              <a:defRPr sz="2000" b="1">
                <a:solidFill>
                  <a:schemeClr val="tx1"/>
                </a:solidFill>
                <a:latin typeface="Courier New" charset="0"/>
                <a:ea typeface="ＭＳ Ｐゴシック" charset="0"/>
              </a:defRPr>
            </a:lvl5pPr>
            <a:lvl6pPr marL="2514600" indent="-228600" algn="r"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50000"/>
              </a:spcBef>
              <a:spcAft>
                <a:spcPct val="0"/>
              </a:spcAft>
              <a:defRPr sz="2000" b="1">
                <a:solidFill>
                  <a:schemeClr val="tx1"/>
                </a:solidFill>
                <a:latin typeface="Courier New" charset="0"/>
                <a:ea typeface="ＭＳ Ｐゴシック" charset="0"/>
              </a:defRPr>
            </a:lvl9pPr>
          </a:lstStyle>
          <a:p>
            <a:pPr algn="l" eaLnBrk="1" hangingPunct="1">
              <a:spcBef>
                <a:spcPct val="0"/>
              </a:spcBef>
              <a:defRPr/>
            </a:pPr>
            <a:r>
              <a:rPr lang="en-US" sz="2400">
                <a:solidFill>
                  <a:srgbClr val="0000FF"/>
                </a:solidFill>
                <a:latin typeface="Tahoma" charset="0"/>
                <a:cs typeface="+mn-cs"/>
              </a:rPr>
              <a:t>Hold Time Constraint</a:t>
            </a:r>
          </a:p>
        </p:txBody>
      </p:sp>
      <p:graphicFrame>
        <p:nvGraphicFramePr>
          <p:cNvPr id="24579" name="Object 3"/>
          <p:cNvGraphicFramePr>
            <a:graphicFrameLocks noChangeAspect="1"/>
          </p:cNvGraphicFramePr>
          <p:nvPr/>
        </p:nvGraphicFramePr>
        <p:xfrm>
          <a:off x="2406650" y="860426"/>
          <a:ext cx="3144838" cy="2544763"/>
        </p:xfrm>
        <a:graphic>
          <a:graphicData uri="http://schemas.openxmlformats.org/presentationml/2006/ole">
            <mc:AlternateContent xmlns:mc="http://schemas.openxmlformats.org/markup-compatibility/2006">
              <mc:Choice xmlns:v="urn:schemas-microsoft-com:vml" Requires="v">
                <p:oleObj spid="_x0000_s144456" name="Visio" r:id="rId4" imgW="2108700" imgH="1837800" progId="Visio.Drawing.6">
                  <p:embed/>
                </p:oleObj>
              </mc:Choice>
              <mc:Fallback>
                <p:oleObj name="Visio" r:id="rId4" imgW="2108700" imgH="1837800" progId="Visio.Drawing.6">
                  <p:embed/>
                  <p:pic>
                    <p:nvPicPr>
                      <p:cNvPr id="2457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6650" y="860426"/>
                        <a:ext cx="3144838" cy="254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4580" name="Object 4"/>
          <p:cNvGraphicFramePr>
            <a:graphicFrameLocks noChangeAspect="1"/>
          </p:cNvGraphicFramePr>
          <p:nvPr/>
        </p:nvGraphicFramePr>
        <p:xfrm>
          <a:off x="7308850" y="1157288"/>
          <a:ext cx="2325688" cy="533400"/>
        </p:xfrm>
        <a:graphic>
          <a:graphicData uri="http://schemas.openxmlformats.org/presentationml/2006/ole">
            <mc:AlternateContent xmlns:mc="http://schemas.openxmlformats.org/markup-compatibility/2006">
              <mc:Choice xmlns:v="urn:schemas-microsoft-com:vml" Requires="v">
                <p:oleObj spid="_x0000_s144457" name="Equation" r:id="rId6" imgW="774028" imgH="177646" progId="Equation.3">
                  <p:embed/>
                </p:oleObj>
              </mc:Choice>
              <mc:Fallback>
                <p:oleObj name="Equation" r:id="rId6" imgW="774028" imgH="177646" progId="Equation.3">
                  <p:embed/>
                  <p:pic>
                    <p:nvPicPr>
                      <p:cNvPr id="2458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8850" y="1157288"/>
                        <a:ext cx="23256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29445" name="Text Box 5"/>
          <p:cNvSpPr txBox="1">
            <a:spLocks noChangeArrowheads="1"/>
          </p:cNvSpPr>
          <p:nvPr/>
        </p:nvSpPr>
        <p:spPr bwMode="auto">
          <a:xfrm>
            <a:off x="6629401" y="5021264"/>
            <a:ext cx="36786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b="1">
                <a:solidFill>
                  <a:schemeClr val="tx1"/>
                </a:solidFill>
                <a:latin typeface="Courier New" charset="0"/>
                <a:ea typeface="ＭＳ Ｐゴシック" charset="0"/>
              </a:defRPr>
            </a:lvl1pPr>
            <a:lvl2pPr marL="742950" indent="-285750">
              <a:defRPr sz="2000" b="1">
                <a:solidFill>
                  <a:schemeClr val="tx1"/>
                </a:solidFill>
                <a:latin typeface="Courier New" charset="0"/>
                <a:ea typeface="ＭＳ Ｐゴシック" charset="0"/>
              </a:defRPr>
            </a:lvl2pPr>
            <a:lvl3pPr marL="1143000" indent="-228600">
              <a:defRPr sz="2000" b="1">
                <a:solidFill>
                  <a:schemeClr val="tx1"/>
                </a:solidFill>
                <a:latin typeface="Courier New" charset="0"/>
                <a:ea typeface="ＭＳ Ｐゴシック" charset="0"/>
              </a:defRPr>
            </a:lvl3pPr>
            <a:lvl4pPr marL="1600200" indent="-228600">
              <a:defRPr sz="2000" b="1">
                <a:solidFill>
                  <a:schemeClr val="tx1"/>
                </a:solidFill>
                <a:latin typeface="Courier New" charset="0"/>
                <a:ea typeface="ＭＳ Ｐゴシック" charset="0"/>
              </a:defRPr>
            </a:lvl4pPr>
            <a:lvl5pPr marL="2057400" indent="-228600">
              <a:defRPr sz="2000" b="1">
                <a:solidFill>
                  <a:schemeClr val="tx1"/>
                </a:solidFill>
                <a:latin typeface="Courier New" charset="0"/>
                <a:ea typeface="ＭＳ Ｐゴシック" charset="0"/>
              </a:defRPr>
            </a:lvl5pPr>
            <a:lvl6pPr marL="2514600" indent="-228600" algn="r"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50000"/>
              </a:spcBef>
              <a:spcAft>
                <a:spcPct val="0"/>
              </a:spcAft>
              <a:defRPr sz="2000" b="1">
                <a:solidFill>
                  <a:schemeClr val="tx1"/>
                </a:solidFill>
                <a:latin typeface="Courier New" charset="0"/>
                <a:ea typeface="ＭＳ Ｐゴシック" charset="0"/>
              </a:defRPr>
            </a:lvl9pPr>
          </a:lstStyle>
          <a:p>
            <a:pPr algn="l" eaLnBrk="1" hangingPunct="1">
              <a:spcBef>
                <a:spcPct val="0"/>
              </a:spcBef>
              <a:defRPr/>
            </a:pPr>
            <a:r>
              <a:rPr lang="en-US" sz="2400" b="0" dirty="0" err="1">
                <a:latin typeface="Tahoma" charset="0"/>
                <a:cs typeface="+mn-cs"/>
              </a:rPr>
              <a:t>t</a:t>
            </a:r>
            <a:r>
              <a:rPr lang="en-US" sz="2400" baseline="-25000" dirty="0" err="1">
                <a:latin typeface="Tahoma" charset="0"/>
                <a:cs typeface="+mn-cs"/>
              </a:rPr>
              <a:t>c</a:t>
            </a:r>
            <a:r>
              <a:rPr lang="en-US" sz="2400" b="0" baseline="-25000" dirty="0" err="1">
                <a:latin typeface="Tahoma" charset="0"/>
                <a:cs typeface="+mn-cs"/>
              </a:rPr>
              <a:t>XY</a:t>
            </a:r>
            <a:r>
              <a:rPr lang="en-US" sz="2400" b="0" baseline="-25000" dirty="0">
                <a:latin typeface="Tahoma" charset="0"/>
                <a:cs typeface="+mn-cs"/>
              </a:rPr>
              <a:t> </a:t>
            </a:r>
            <a:r>
              <a:rPr lang="en-US" sz="2400" b="0" dirty="0">
                <a:latin typeface="Tahoma" charset="0"/>
                <a:cs typeface="+mn-cs"/>
              </a:rPr>
              <a:t>– contamination delay</a:t>
            </a:r>
          </a:p>
          <a:p>
            <a:pPr algn="l" eaLnBrk="1" hangingPunct="1">
              <a:spcBef>
                <a:spcPct val="0"/>
              </a:spcBef>
              <a:defRPr/>
            </a:pPr>
            <a:r>
              <a:rPr lang="en-US" sz="2400" b="0" dirty="0" err="1">
                <a:latin typeface="Tahoma" charset="0"/>
                <a:cs typeface="+mn-cs"/>
              </a:rPr>
              <a:t>t</a:t>
            </a:r>
            <a:r>
              <a:rPr lang="en-US" sz="2400" baseline="-25000" dirty="0" err="1">
                <a:latin typeface="Tahoma" charset="0"/>
                <a:cs typeface="+mn-cs"/>
              </a:rPr>
              <a:t>d</a:t>
            </a:r>
            <a:r>
              <a:rPr lang="en-US" sz="2400" b="0" baseline="-25000" dirty="0" err="1">
                <a:latin typeface="Tahoma" charset="0"/>
                <a:cs typeface="+mn-cs"/>
              </a:rPr>
              <a:t>XY</a:t>
            </a:r>
            <a:r>
              <a:rPr lang="en-US" sz="2400" b="0" dirty="0">
                <a:latin typeface="Tahoma" charset="0"/>
                <a:cs typeface="+mn-cs"/>
              </a:rPr>
              <a:t> – propagation delay</a:t>
            </a:r>
          </a:p>
        </p:txBody>
      </p:sp>
      <p:sp>
        <p:nvSpPr>
          <p:cNvPr id="829446" name="Text Box 6"/>
          <p:cNvSpPr txBox="1">
            <a:spLocks noChangeArrowheads="1"/>
          </p:cNvSpPr>
          <p:nvPr/>
        </p:nvSpPr>
        <p:spPr bwMode="auto">
          <a:xfrm>
            <a:off x="7118351" y="2190750"/>
            <a:ext cx="293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b="1">
                <a:solidFill>
                  <a:schemeClr val="tx1"/>
                </a:solidFill>
                <a:latin typeface="Courier New" charset="0"/>
                <a:ea typeface="ＭＳ Ｐゴシック" charset="0"/>
              </a:defRPr>
            </a:lvl1pPr>
            <a:lvl2pPr marL="742950" indent="-285750">
              <a:defRPr sz="2000" b="1">
                <a:solidFill>
                  <a:schemeClr val="tx1"/>
                </a:solidFill>
                <a:latin typeface="Courier New" charset="0"/>
                <a:ea typeface="ＭＳ Ｐゴシック" charset="0"/>
              </a:defRPr>
            </a:lvl2pPr>
            <a:lvl3pPr marL="1143000" indent="-228600">
              <a:defRPr sz="2000" b="1">
                <a:solidFill>
                  <a:schemeClr val="tx1"/>
                </a:solidFill>
                <a:latin typeface="Courier New" charset="0"/>
                <a:ea typeface="ＭＳ Ｐゴシック" charset="0"/>
              </a:defRPr>
            </a:lvl3pPr>
            <a:lvl4pPr marL="1600200" indent="-228600">
              <a:defRPr sz="2000" b="1">
                <a:solidFill>
                  <a:schemeClr val="tx1"/>
                </a:solidFill>
                <a:latin typeface="Courier New" charset="0"/>
                <a:ea typeface="ＭＳ Ｐゴシック" charset="0"/>
              </a:defRPr>
            </a:lvl4pPr>
            <a:lvl5pPr marL="2057400" indent="-228600">
              <a:defRPr sz="2000" b="1">
                <a:solidFill>
                  <a:schemeClr val="tx1"/>
                </a:solidFill>
                <a:latin typeface="Courier New" charset="0"/>
                <a:ea typeface="ＭＳ Ｐゴシック" charset="0"/>
              </a:defRPr>
            </a:lvl5pPr>
            <a:lvl6pPr marL="2514600" indent="-228600" algn="r" eaLnBrk="0" fontAlgn="base" hangingPunct="0">
              <a:spcBef>
                <a:spcPct val="50000"/>
              </a:spcBef>
              <a:spcAft>
                <a:spcPct val="0"/>
              </a:spcAft>
              <a:defRPr sz="2000" b="1">
                <a:solidFill>
                  <a:schemeClr val="tx1"/>
                </a:solidFill>
                <a:latin typeface="Courier New" charset="0"/>
                <a:ea typeface="ＭＳ Ｐゴシック" charset="0"/>
              </a:defRPr>
            </a:lvl6pPr>
            <a:lvl7pPr marL="2971800" indent="-228600" algn="r" eaLnBrk="0" fontAlgn="base" hangingPunct="0">
              <a:spcBef>
                <a:spcPct val="50000"/>
              </a:spcBef>
              <a:spcAft>
                <a:spcPct val="0"/>
              </a:spcAft>
              <a:defRPr sz="2000" b="1">
                <a:solidFill>
                  <a:schemeClr val="tx1"/>
                </a:solidFill>
                <a:latin typeface="Courier New" charset="0"/>
                <a:ea typeface="ＭＳ Ｐゴシック" charset="0"/>
              </a:defRPr>
            </a:lvl7pPr>
            <a:lvl8pPr marL="3429000" indent="-228600" algn="r" eaLnBrk="0" fontAlgn="base" hangingPunct="0">
              <a:spcBef>
                <a:spcPct val="50000"/>
              </a:spcBef>
              <a:spcAft>
                <a:spcPct val="0"/>
              </a:spcAft>
              <a:defRPr sz="2000" b="1">
                <a:solidFill>
                  <a:schemeClr val="tx1"/>
                </a:solidFill>
                <a:latin typeface="Courier New" charset="0"/>
                <a:ea typeface="ＭＳ Ｐゴシック" charset="0"/>
              </a:defRPr>
            </a:lvl8pPr>
            <a:lvl9pPr marL="3886200" indent="-228600" algn="r" eaLnBrk="0" fontAlgn="base" hangingPunct="0">
              <a:spcBef>
                <a:spcPct val="50000"/>
              </a:spcBef>
              <a:spcAft>
                <a:spcPct val="0"/>
              </a:spcAft>
              <a:defRPr sz="2000" b="1">
                <a:solidFill>
                  <a:schemeClr val="tx1"/>
                </a:solidFill>
                <a:latin typeface="Courier New" charset="0"/>
                <a:ea typeface="ＭＳ Ｐゴシック" charset="0"/>
              </a:defRPr>
            </a:lvl9pPr>
          </a:lstStyle>
          <a:p>
            <a:pPr algn="l" eaLnBrk="1" hangingPunct="1">
              <a:spcBef>
                <a:spcPct val="0"/>
              </a:spcBef>
              <a:defRPr/>
            </a:pPr>
            <a:r>
              <a:rPr lang="en-US" sz="2400" b="0">
                <a:solidFill>
                  <a:schemeClr val="hlink"/>
                </a:solidFill>
                <a:latin typeface="Tahoma" charset="0"/>
                <a:cs typeface="+mn-cs"/>
              </a:rPr>
              <a:t>Unsafe at any speed</a:t>
            </a:r>
          </a:p>
        </p:txBody>
      </p:sp>
      <p:pic>
        <p:nvPicPr>
          <p:cNvPr id="7176"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5451" y="3709989"/>
            <a:ext cx="4748213" cy="296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2" name="Slide Number Placeholder 1"/>
          <p:cNvSpPr>
            <a:spLocks noGrp="1"/>
          </p:cNvSpPr>
          <p:nvPr>
            <p:ph type="sldNum" sz="quarter" idx="12"/>
          </p:nvPr>
        </p:nvSpPr>
        <p:spPr/>
        <p:txBody>
          <a:bodyPr/>
          <a:lstStyle/>
          <a:p>
            <a:fld id="{3CC63E4C-4642-794D-A2FD-70F6B81535F5}"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1563248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pPr>
              <a:defRPr/>
            </a:pPr>
            <a:r>
              <a:rPr lang="en-US" sz="1000">
                <a:latin typeface="+mn-lt"/>
              </a:rPr>
              <a:t>Technion EE 044252 Spring 2018 Lecture 6</a:t>
            </a:r>
            <a:endParaRPr lang="en-US"/>
          </a:p>
        </p:txBody>
      </p:sp>
      <p:graphicFrame>
        <p:nvGraphicFramePr>
          <p:cNvPr id="28674" name="Object 2"/>
          <p:cNvGraphicFramePr>
            <a:graphicFrameLocks noChangeAspect="1"/>
          </p:cNvGraphicFramePr>
          <p:nvPr>
            <p:extLst/>
          </p:nvPr>
        </p:nvGraphicFramePr>
        <p:xfrm>
          <a:off x="1125540" y="1718470"/>
          <a:ext cx="3144837" cy="2801938"/>
        </p:xfrm>
        <a:graphic>
          <a:graphicData uri="http://schemas.openxmlformats.org/presentationml/2006/ole">
            <mc:AlternateContent xmlns:mc="http://schemas.openxmlformats.org/markup-compatibility/2006">
              <mc:Choice xmlns:v="urn:schemas-microsoft-com:vml" Requires="v">
                <p:oleObj spid="_x0000_s169037" name="Visio" r:id="rId4" imgW="2094271" imgH="1865491" progId="Visio.Drawing.6">
                  <p:embed/>
                </p:oleObj>
              </mc:Choice>
              <mc:Fallback>
                <p:oleObj name="Visio" r:id="rId4" imgW="2094271" imgH="1865491" progId="Visio.Drawing.6">
                  <p:embed/>
                  <p:pic>
                    <p:nvPicPr>
                      <p:cNvPr id="286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540" y="1718470"/>
                        <a:ext cx="3144837" cy="280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8676" name="Object 4"/>
          <p:cNvGraphicFramePr>
            <a:graphicFrameLocks noChangeAspect="1"/>
          </p:cNvGraphicFramePr>
          <p:nvPr>
            <p:extLst/>
          </p:nvPr>
        </p:nvGraphicFramePr>
        <p:xfrm>
          <a:off x="6477000" y="1718470"/>
          <a:ext cx="3317875" cy="990600"/>
        </p:xfrm>
        <a:graphic>
          <a:graphicData uri="http://schemas.openxmlformats.org/presentationml/2006/ole">
            <mc:AlternateContent xmlns:mc="http://schemas.openxmlformats.org/markup-compatibility/2006">
              <mc:Choice xmlns:v="urn:schemas-microsoft-com:vml" Requires="v">
                <p:oleObj spid="_x0000_s169038" name="Equation" r:id="rId6" imgW="1104900" imgH="330200" progId="Equation.3">
                  <p:embed/>
                </p:oleObj>
              </mc:Choice>
              <mc:Fallback>
                <p:oleObj name="Equation" r:id="rId6" imgW="1104900" imgH="330200" progId="Equation.3">
                  <p:embed/>
                  <p:pic>
                    <p:nvPicPr>
                      <p:cNvPr id="2867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0" y="1718470"/>
                        <a:ext cx="331787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222" name="Rectangle 5"/>
          <p:cNvSpPr>
            <a:spLocks noGrp="1" noChangeArrowheads="1"/>
          </p:cNvSpPr>
          <p:nvPr>
            <p:ph type="title"/>
          </p:nvPr>
        </p:nvSpPr>
        <p:spPr/>
        <p:txBody>
          <a:bodyPr/>
          <a:lstStyle/>
          <a:p>
            <a:pPr>
              <a:defRPr/>
            </a:pPr>
            <a:r>
              <a:rPr lang="en-US" dirty="0">
                <a:latin typeface="Arial" charset="0"/>
                <a:cs typeface="+mj-cs"/>
              </a:rPr>
              <a:t>Clock Skew - SETUP</a:t>
            </a:r>
          </a:p>
        </p:txBody>
      </p:sp>
      <p:sp>
        <p:nvSpPr>
          <p:cNvPr id="2" name="Slide Number Placeholder 1"/>
          <p:cNvSpPr>
            <a:spLocks noGrp="1"/>
          </p:cNvSpPr>
          <p:nvPr>
            <p:ph type="sldNum" sz="quarter" idx="12"/>
          </p:nvPr>
        </p:nvSpPr>
        <p:spPr/>
        <p:txBody>
          <a:bodyPr/>
          <a:lstStyle/>
          <a:p>
            <a:fld id="{3CC63E4C-4642-794D-A2FD-70F6B81535F5}" type="slidenum">
              <a:rPr lang="en-US" smtClean="0">
                <a:solidFill>
                  <a:prstClr val="black">
                    <a:tint val="75000"/>
                  </a:prstClr>
                </a:solidFill>
              </a:rPr>
              <a:pPr/>
              <a:t>16</a:t>
            </a:fld>
            <a:endParaRPr lang="en-US">
              <a:solidFill>
                <a:prstClr val="black">
                  <a:tint val="75000"/>
                </a:prstClr>
              </a:solidFill>
            </a:endParaRPr>
          </a:p>
        </p:txBody>
      </p:sp>
      <p:sp>
        <p:nvSpPr>
          <p:cNvPr id="3" name="TextBox 2">
            <a:extLst>
              <a:ext uri="{FF2B5EF4-FFF2-40B4-BE49-F238E27FC236}">
                <a16:creationId xmlns:a16="http://schemas.microsoft.com/office/drawing/2014/main" id="{9E0CF741-8351-4C69-BE39-639C4ECB610D}"/>
              </a:ext>
            </a:extLst>
          </p:cNvPr>
          <p:cNvSpPr txBox="1"/>
          <p:nvPr/>
        </p:nvSpPr>
        <p:spPr>
          <a:xfrm>
            <a:off x="6619164" y="1214651"/>
            <a:ext cx="3016155" cy="400110"/>
          </a:xfrm>
          <a:prstGeom prst="rect">
            <a:avLst/>
          </a:prstGeom>
          <a:noFill/>
        </p:spPr>
        <p:txBody>
          <a:bodyPr wrap="square" rtlCol="0">
            <a:spAutoFit/>
          </a:bodyPr>
          <a:lstStyle/>
          <a:p>
            <a:r>
              <a:rPr lang="en-US" dirty="0"/>
              <a:t>Setup: path from A to B</a:t>
            </a:r>
          </a:p>
        </p:txBody>
      </p:sp>
      <p:graphicFrame>
        <p:nvGraphicFramePr>
          <p:cNvPr id="10" name="Object 4">
            <a:extLst>
              <a:ext uri="{FF2B5EF4-FFF2-40B4-BE49-F238E27FC236}">
                <a16:creationId xmlns:a16="http://schemas.microsoft.com/office/drawing/2014/main" id="{55D63638-E228-447C-82DB-1FD0A68D3082}"/>
              </a:ext>
            </a:extLst>
          </p:cNvPr>
          <p:cNvGraphicFramePr>
            <a:graphicFrameLocks noChangeAspect="1"/>
          </p:cNvGraphicFramePr>
          <p:nvPr>
            <p:extLst>
              <p:ext uri="{D42A27DB-BD31-4B8C-83A1-F6EECF244321}">
                <p14:modId xmlns:p14="http://schemas.microsoft.com/office/powerpoint/2010/main" val="1348349211"/>
              </p:ext>
            </p:extLst>
          </p:nvPr>
        </p:nvGraphicFramePr>
        <p:xfrm>
          <a:off x="4498782" y="2736852"/>
          <a:ext cx="7256917" cy="4231841"/>
        </p:xfrm>
        <a:graphic>
          <a:graphicData uri="http://schemas.openxmlformats.org/presentationml/2006/ole">
            <mc:AlternateContent xmlns:mc="http://schemas.openxmlformats.org/markup-compatibility/2006">
              <mc:Choice xmlns:v="urn:schemas-microsoft-com:vml" Requires="v">
                <p:oleObj spid="_x0000_s169039" name="Visio" r:id="rId8" imgW="5247380" imgH="3058951" progId="Visio.Drawing.11">
                  <p:embed/>
                </p:oleObj>
              </mc:Choice>
              <mc:Fallback>
                <p:oleObj name="Visio" r:id="rId8" imgW="5247380" imgH="3058951" progId="Visio.Drawing.11">
                  <p:embed/>
                  <p:pic>
                    <p:nvPicPr>
                      <p:cNvPr id="10" name="Object 4">
                        <a:extLst>
                          <a:ext uri="{FF2B5EF4-FFF2-40B4-BE49-F238E27FC236}">
                            <a16:creationId xmlns:a16="http://schemas.microsoft.com/office/drawing/2014/main" id="{55D63638-E228-447C-82DB-1FD0A68D3082}"/>
                          </a:ext>
                        </a:extLst>
                      </p:cNvPr>
                      <p:cNvPicPr>
                        <a:picLocks noChangeAspect="1" noChangeArrowheads="1"/>
                      </p:cNvPicPr>
                      <p:nvPr/>
                    </p:nvPicPr>
                    <p:blipFill>
                      <a:blip r:embed="rId9"/>
                      <a:srcRect/>
                      <a:stretch>
                        <a:fillRect/>
                      </a:stretch>
                    </p:blipFill>
                    <p:spPr bwMode="auto">
                      <a:xfrm>
                        <a:off x="4498782" y="2736852"/>
                        <a:ext cx="7256917" cy="4231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 name="Rectangle 3">
            <a:extLst>
              <a:ext uri="{FF2B5EF4-FFF2-40B4-BE49-F238E27FC236}">
                <a16:creationId xmlns:a16="http://schemas.microsoft.com/office/drawing/2014/main" id="{227C530A-A94B-4397-ADE2-CE85EF86E0B9}"/>
              </a:ext>
            </a:extLst>
          </p:cNvPr>
          <p:cNvSpPr/>
          <p:nvPr/>
        </p:nvSpPr>
        <p:spPr>
          <a:xfrm>
            <a:off x="5964072" y="2213770"/>
            <a:ext cx="4517409" cy="816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6021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2"/>
          <p:cNvSpPr>
            <a:spLocks noGrp="1"/>
          </p:cNvSpPr>
          <p:nvPr>
            <p:ph type="ftr" sz="quarter" idx="10"/>
          </p:nvPr>
        </p:nvSpPr>
        <p:spPr/>
        <p:txBody>
          <a:bodyPr/>
          <a:lstStyle/>
          <a:p>
            <a:pPr>
              <a:defRPr/>
            </a:pPr>
            <a:r>
              <a:rPr lang="en-US" sz="1000">
                <a:latin typeface="+mn-lt"/>
              </a:rPr>
              <a:t>Technion EE 044252 Spring 2018 Lecture 6</a:t>
            </a:r>
            <a:endParaRPr lang="en-US"/>
          </a:p>
        </p:txBody>
      </p:sp>
      <p:graphicFrame>
        <p:nvGraphicFramePr>
          <p:cNvPr id="28674" name="Object 2"/>
          <p:cNvGraphicFramePr>
            <a:graphicFrameLocks noChangeAspect="1"/>
          </p:cNvGraphicFramePr>
          <p:nvPr>
            <p:extLst/>
          </p:nvPr>
        </p:nvGraphicFramePr>
        <p:xfrm>
          <a:off x="1125540" y="1718470"/>
          <a:ext cx="3144837" cy="2801938"/>
        </p:xfrm>
        <a:graphic>
          <a:graphicData uri="http://schemas.openxmlformats.org/presentationml/2006/ole">
            <mc:AlternateContent xmlns:mc="http://schemas.openxmlformats.org/markup-compatibility/2006">
              <mc:Choice xmlns:v="urn:schemas-microsoft-com:vml" Requires="v">
                <p:oleObj spid="_x0000_s146543" name="Visio" r:id="rId4" imgW="2094271" imgH="1865491" progId="Visio.Drawing.6">
                  <p:embed/>
                </p:oleObj>
              </mc:Choice>
              <mc:Fallback>
                <p:oleObj name="Visio" r:id="rId4" imgW="2094271" imgH="1865491" progId="Visio.Drawing.6">
                  <p:embed/>
                  <p:pic>
                    <p:nvPicPr>
                      <p:cNvPr id="286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540" y="1718470"/>
                        <a:ext cx="3144837" cy="280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8675" name="Object 3"/>
          <p:cNvGraphicFramePr>
            <a:graphicFrameLocks noChangeAspect="1"/>
          </p:cNvGraphicFramePr>
          <p:nvPr>
            <p:extLst/>
          </p:nvPr>
        </p:nvGraphicFramePr>
        <p:xfrm>
          <a:off x="5580062" y="3440289"/>
          <a:ext cx="4579938" cy="2771775"/>
        </p:xfrm>
        <a:graphic>
          <a:graphicData uri="http://schemas.openxmlformats.org/presentationml/2006/ole">
            <mc:AlternateContent xmlns:mc="http://schemas.openxmlformats.org/markup-compatibility/2006">
              <mc:Choice xmlns:v="urn:schemas-microsoft-com:vml" Requires="v">
                <p:oleObj spid="_x0000_s146544" name="Visio" r:id="rId6" imgW="3055680" imgH="1848240" progId="Visio.Drawing.6">
                  <p:embed/>
                </p:oleObj>
              </mc:Choice>
              <mc:Fallback>
                <p:oleObj name="Visio" r:id="rId6" imgW="3055680" imgH="1848240" progId="Visio.Drawing.6">
                  <p:embed/>
                  <p:pic>
                    <p:nvPicPr>
                      <p:cNvPr id="28675"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80062" y="3440289"/>
                        <a:ext cx="4579938"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8676" name="Object 4"/>
          <p:cNvGraphicFramePr>
            <a:graphicFrameLocks noChangeAspect="1"/>
          </p:cNvGraphicFramePr>
          <p:nvPr>
            <p:extLst/>
          </p:nvPr>
        </p:nvGraphicFramePr>
        <p:xfrm>
          <a:off x="6477000" y="1718470"/>
          <a:ext cx="3317875" cy="990600"/>
        </p:xfrm>
        <a:graphic>
          <a:graphicData uri="http://schemas.openxmlformats.org/presentationml/2006/ole">
            <mc:AlternateContent xmlns:mc="http://schemas.openxmlformats.org/markup-compatibility/2006">
              <mc:Choice xmlns:v="urn:schemas-microsoft-com:vml" Requires="v">
                <p:oleObj spid="_x0000_s146545" name="Equation" r:id="rId8" imgW="1104900" imgH="330200" progId="Equation.3">
                  <p:embed/>
                </p:oleObj>
              </mc:Choice>
              <mc:Fallback>
                <p:oleObj name="Equation" r:id="rId8" imgW="1104900" imgH="330200" progId="Equation.3">
                  <p:embed/>
                  <p:pic>
                    <p:nvPicPr>
                      <p:cNvPr id="28676"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7000" y="1718470"/>
                        <a:ext cx="331787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9222" name="Rectangle 5"/>
          <p:cNvSpPr>
            <a:spLocks noGrp="1" noChangeArrowheads="1"/>
          </p:cNvSpPr>
          <p:nvPr>
            <p:ph type="title"/>
          </p:nvPr>
        </p:nvSpPr>
        <p:spPr/>
        <p:txBody>
          <a:bodyPr/>
          <a:lstStyle/>
          <a:p>
            <a:pPr>
              <a:defRPr/>
            </a:pPr>
            <a:r>
              <a:rPr lang="en-US" dirty="0">
                <a:latin typeface="Arial" charset="0"/>
                <a:cs typeface="+mj-cs"/>
              </a:rPr>
              <a:t>Clock Skew - HOLD</a:t>
            </a:r>
          </a:p>
        </p:txBody>
      </p:sp>
      <p:sp>
        <p:nvSpPr>
          <p:cNvPr id="2" name="Slide Number Placeholder 1"/>
          <p:cNvSpPr>
            <a:spLocks noGrp="1"/>
          </p:cNvSpPr>
          <p:nvPr>
            <p:ph type="sldNum" sz="quarter" idx="12"/>
          </p:nvPr>
        </p:nvSpPr>
        <p:spPr/>
        <p:txBody>
          <a:bodyPr/>
          <a:lstStyle/>
          <a:p>
            <a:fld id="{3CC63E4C-4642-794D-A2FD-70F6B81535F5}" type="slidenum">
              <a:rPr lang="en-US" smtClean="0">
                <a:solidFill>
                  <a:prstClr val="black">
                    <a:tint val="75000"/>
                  </a:prstClr>
                </a:solidFill>
              </a:rPr>
              <a:pPr/>
              <a:t>17</a:t>
            </a:fld>
            <a:endParaRPr lang="en-US">
              <a:solidFill>
                <a:prstClr val="black">
                  <a:tint val="75000"/>
                </a:prstClr>
              </a:solidFill>
            </a:endParaRPr>
          </a:p>
        </p:txBody>
      </p:sp>
      <p:sp>
        <p:nvSpPr>
          <p:cNvPr id="9" name="TextBox 8">
            <a:extLst>
              <a:ext uri="{FF2B5EF4-FFF2-40B4-BE49-F238E27FC236}">
                <a16:creationId xmlns:a16="http://schemas.microsoft.com/office/drawing/2014/main" id="{2134A951-FE8E-48A5-B200-EA9CAB66CC19}"/>
              </a:ext>
            </a:extLst>
          </p:cNvPr>
          <p:cNvSpPr txBox="1"/>
          <p:nvPr/>
        </p:nvSpPr>
        <p:spPr>
          <a:xfrm>
            <a:off x="6646459" y="2694245"/>
            <a:ext cx="3016155" cy="400110"/>
          </a:xfrm>
          <a:prstGeom prst="rect">
            <a:avLst/>
          </a:prstGeom>
          <a:noFill/>
        </p:spPr>
        <p:txBody>
          <a:bodyPr wrap="square" rtlCol="0">
            <a:spAutoFit/>
          </a:bodyPr>
          <a:lstStyle/>
          <a:p>
            <a:r>
              <a:rPr lang="en-US" dirty="0"/>
              <a:t>Hold: path from C to D</a:t>
            </a:r>
          </a:p>
        </p:txBody>
      </p:sp>
      <p:sp>
        <p:nvSpPr>
          <p:cNvPr id="10" name="Rectangle 9">
            <a:extLst>
              <a:ext uri="{FF2B5EF4-FFF2-40B4-BE49-F238E27FC236}">
                <a16:creationId xmlns:a16="http://schemas.microsoft.com/office/drawing/2014/main" id="{46D5C0B6-4B21-4A45-AA85-3A69E502B4BE}"/>
              </a:ext>
            </a:extLst>
          </p:cNvPr>
          <p:cNvSpPr/>
          <p:nvPr/>
        </p:nvSpPr>
        <p:spPr>
          <a:xfrm>
            <a:off x="5895831" y="1357456"/>
            <a:ext cx="4517409" cy="8160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2007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DFB9-D798-4C3C-BFA7-049334BA09E6}"/>
              </a:ext>
            </a:extLst>
          </p:cNvPr>
          <p:cNvSpPr>
            <a:spLocks noGrp="1"/>
          </p:cNvSpPr>
          <p:nvPr>
            <p:ph type="title"/>
          </p:nvPr>
        </p:nvSpPr>
        <p:spPr/>
        <p:txBody>
          <a:bodyPr>
            <a:normAutofit fontScale="90000"/>
          </a:bodyPr>
          <a:lstStyle/>
          <a:p>
            <a:r>
              <a:rPr lang="en-US" sz="9600" dirty="0"/>
              <a:t>Communication: </a:t>
            </a:r>
            <a:br>
              <a:rPr lang="en-US" sz="9600" dirty="0"/>
            </a:br>
            <a:r>
              <a:rPr lang="en-US" sz="9600" dirty="0"/>
              <a:t>UART, buses, tri-state</a:t>
            </a:r>
          </a:p>
        </p:txBody>
      </p:sp>
      <p:sp>
        <p:nvSpPr>
          <p:cNvPr id="3" name="Text Placeholder 2">
            <a:extLst>
              <a:ext uri="{FF2B5EF4-FFF2-40B4-BE49-F238E27FC236}">
                <a16:creationId xmlns:a16="http://schemas.microsoft.com/office/drawing/2014/main" id="{5D130613-2152-4548-96D8-BB6A67F5DAFE}"/>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1A9EC1B7-30C1-4C58-961C-72FAACF19BE3}"/>
              </a:ext>
            </a:extLst>
          </p:cNvPr>
          <p:cNvSpPr>
            <a:spLocks noGrp="1"/>
          </p:cNvSpPr>
          <p:nvPr>
            <p:ph type="ftr" sz="quarter" idx="11"/>
          </p:nvPr>
        </p:nvSpPr>
        <p:spPr/>
        <p:txBody>
          <a:bodyPr/>
          <a:lstStyle/>
          <a:p>
            <a:pPr>
              <a:defRPr/>
            </a:pPr>
            <a:r>
              <a:rPr lang="en-US" dirty="0"/>
              <a:t>Technion EE 044252 Winter 2019 Lecture 14</a:t>
            </a:r>
          </a:p>
        </p:txBody>
      </p:sp>
      <p:sp>
        <p:nvSpPr>
          <p:cNvPr id="5" name="Slide Number Placeholder 4">
            <a:extLst>
              <a:ext uri="{FF2B5EF4-FFF2-40B4-BE49-F238E27FC236}">
                <a16:creationId xmlns:a16="http://schemas.microsoft.com/office/drawing/2014/main" id="{489CA083-8A38-4331-9DBE-8EA2BE0E5CB2}"/>
              </a:ext>
            </a:extLst>
          </p:cNvPr>
          <p:cNvSpPr>
            <a:spLocks noGrp="1"/>
          </p:cNvSpPr>
          <p:nvPr>
            <p:ph type="sldNum" sz="quarter" idx="12"/>
          </p:nvPr>
        </p:nvSpPr>
        <p:spPr/>
        <p:txBody>
          <a:bodyPr/>
          <a:lstStyle/>
          <a:p>
            <a:pPr>
              <a:defRPr/>
            </a:pPr>
            <a:fld id="{A9BDD334-7BB4-4494-8672-4E70E2F08129}" type="slidenum">
              <a:rPr lang="he-IL" altLang="en-US" smtClean="0"/>
              <a:pPr>
                <a:defRPr/>
              </a:pPr>
              <a:t>18</a:t>
            </a:fld>
            <a:endParaRPr lang="en-US" altLang="en-US"/>
          </a:p>
        </p:txBody>
      </p:sp>
    </p:spTree>
    <p:extLst>
      <p:ext uri="{BB962C8B-B14F-4D97-AF65-F5344CB8AC3E}">
        <p14:creationId xmlns:p14="http://schemas.microsoft.com/office/powerpoint/2010/main" val="1611759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algn="r" rtl="1" eaLnBrk="1" hangingPunct="1"/>
            <a:r>
              <a:rPr lang="he-IL" altLang="en-US" dirty="0">
                <a:solidFill>
                  <a:srgbClr val="FF0000"/>
                </a:solidFill>
                <a:latin typeface="David" panose="020E0502060401010101" pitchFamily="34" charset="-79"/>
                <a:cs typeface="David" panose="020E0502060401010101" pitchFamily="34" charset="-79"/>
              </a:rPr>
              <a:t>תקשורת על חוט יחיד</a:t>
            </a:r>
            <a:endParaRPr lang="en-US" altLang="en-US" dirty="0">
              <a:solidFill>
                <a:srgbClr val="FF0000"/>
              </a:solidFill>
              <a:latin typeface="David" panose="020E0502060401010101" pitchFamily="34" charset="-79"/>
              <a:cs typeface="David" panose="020E0502060401010101" pitchFamily="34" charset="-79"/>
            </a:endParaRPr>
          </a:p>
        </p:txBody>
      </p:sp>
      <p:sp>
        <p:nvSpPr>
          <p:cNvPr id="11269" name="Rectangle 3"/>
          <p:cNvSpPr>
            <a:spLocks noGrp="1" noChangeArrowheads="1"/>
          </p:cNvSpPr>
          <p:nvPr>
            <p:ph idx="1"/>
          </p:nvPr>
        </p:nvSpPr>
        <p:spPr>
          <a:xfrm>
            <a:off x="1409075" y="1447111"/>
            <a:ext cx="9944725" cy="3733566"/>
          </a:xfrm>
        </p:spPr>
        <p:txBody>
          <a:bodyPr>
            <a:normAutofit/>
          </a:bodyPr>
          <a:lstStyle/>
          <a:p>
            <a:pPr algn="r" rtl="1" eaLnBrk="1" hangingPunct="1">
              <a:lnSpc>
                <a:spcPct val="90000"/>
              </a:lnSpc>
            </a:pPr>
            <a:r>
              <a:rPr lang="he-IL" altLang="en-US" sz="2400" dirty="0"/>
              <a:t>חוט טלפון, רשת מקומית, ...</a:t>
            </a:r>
          </a:p>
          <a:p>
            <a:pPr algn="r" rtl="1" eaLnBrk="1" hangingPunct="1">
              <a:lnSpc>
                <a:spcPct val="90000"/>
              </a:lnSpc>
            </a:pPr>
            <a:r>
              <a:rPr lang="he-IL" altLang="en-US" sz="2400" dirty="0"/>
              <a:t>במקום חוטי </a:t>
            </a:r>
            <a:r>
              <a:rPr lang="en-US" altLang="en-US" sz="2400" dirty="0"/>
              <a:t>REQ, ACK</a:t>
            </a:r>
            <a:r>
              <a:rPr lang="he-IL" altLang="en-US" sz="2400" dirty="0"/>
              <a:t>:</a:t>
            </a:r>
          </a:p>
          <a:p>
            <a:pPr lvl="1" algn="r" rtl="1" eaLnBrk="1" hangingPunct="1">
              <a:lnSpc>
                <a:spcPct val="90000"/>
              </a:lnSpc>
            </a:pPr>
            <a:r>
              <a:rPr lang="he-IL" altLang="en-US" sz="2000" dirty="0"/>
              <a:t>נשתמש בשעון </a:t>
            </a:r>
            <a:r>
              <a:rPr lang="he-IL" altLang="en-US" sz="2000" u="sng" dirty="0"/>
              <a:t>איטי</a:t>
            </a:r>
            <a:r>
              <a:rPr lang="he-IL" altLang="en-US" sz="2000" dirty="0"/>
              <a:t> הרבה יותר מהשעונים הפועלים בשני הקצוות </a:t>
            </a:r>
          </a:p>
          <a:p>
            <a:pPr lvl="1" algn="r" rtl="1" eaLnBrk="1" hangingPunct="1">
              <a:lnSpc>
                <a:spcPct val="90000"/>
              </a:lnSpc>
            </a:pPr>
            <a:r>
              <a:rPr lang="he-IL" altLang="en-US" sz="2000" dirty="0"/>
              <a:t>נסנכרן אותם מידי פעם</a:t>
            </a:r>
          </a:p>
          <a:p>
            <a:pPr algn="r" rtl="1" eaLnBrk="1" hangingPunct="1">
              <a:lnSpc>
                <a:spcPct val="90000"/>
              </a:lnSpc>
            </a:pPr>
            <a:r>
              <a:rPr lang="he-IL" altLang="en-US" sz="2000" dirty="0"/>
              <a:t>גם זו קרויה "תקשורת אסינכרונית" אבל בעצם היא קצת סינכרונית</a:t>
            </a:r>
            <a:endParaRPr lang="en-US" altLang="en-US" sz="2000" dirty="0"/>
          </a:p>
          <a:p>
            <a:pPr algn="r" rtl="1" eaLnBrk="1" hangingPunct="1">
              <a:lnSpc>
                <a:spcPct val="90000"/>
              </a:lnSpc>
            </a:pPr>
            <a:r>
              <a:rPr lang="he-IL" altLang="en-US" sz="2000" dirty="0"/>
              <a:t>פרוטוקול תקשורת</a:t>
            </a:r>
            <a:r>
              <a:rPr lang="en-US" altLang="en-US" sz="2000" dirty="0"/>
              <a:t>:</a:t>
            </a:r>
            <a:r>
              <a:rPr lang="he-IL" altLang="en-US" sz="2000" dirty="0"/>
              <a:t> </a:t>
            </a:r>
            <a:r>
              <a:rPr lang="en-US" altLang="en-US" sz="2000" b="1" dirty="0"/>
              <a:t>UART</a:t>
            </a:r>
            <a:r>
              <a:rPr lang="en-US" altLang="en-US" sz="2000" dirty="0"/>
              <a:t>: Universal (Synchronous) Asynchronous Receiver/Transmitter</a:t>
            </a:r>
            <a:endParaRPr lang="he-IL" altLang="en-US" sz="2000" dirty="0"/>
          </a:p>
          <a:p>
            <a:pPr algn="r" rtl="1" eaLnBrk="1" hangingPunct="1">
              <a:lnSpc>
                <a:spcPct val="90000"/>
              </a:lnSpc>
            </a:pPr>
            <a:r>
              <a:rPr lang="he-IL" altLang="en-US" sz="2000" dirty="0"/>
              <a:t>נהוג ביציאת </a:t>
            </a:r>
            <a:r>
              <a:rPr lang="en-US" altLang="en-US" sz="2000" dirty="0"/>
              <a:t>COM</a:t>
            </a:r>
            <a:r>
              <a:rPr lang="he-IL" altLang="en-US" sz="2000" dirty="0"/>
              <a:t> של ה-</a:t>
            </a:r>
            <a:r>
              <a:rPr lang="en-US" altLang="en-US" sz="2000" dirty="0"/>
              <a:t>PC</a:t>
            </a:r>
            <a:endParaRPr lang="he-IL" altLang="en-US" sz="2000" dirty="0"/>
          </a:p>
          <a:p>
            <a:pPr algn="r" rtl="1" eaLnBrk="1" hangingPunct="1">
              <a:lnSpc>
                <a:spcPct val="90000"/>
              </a:lnSpc>
            </a:pPr>
            <a:r>
              <a:rPr lang="he-IL" altLang="en-US" sz="2000" dirty="0"/>
              <a:t>אפשרות אחרת (נהוגה ברשת מקומית מהירה): נקודד את השעון יחד עם הנתונים, למשל </a:t>
            </a:r>
            <a:r>
              <a:rPr lang="en-US" altLang="en-US" sz="2000" dirty="0"/>
              <a:t>“Manchester Code”</a:t>
            </a:r>
          </a:p>
        </p:txBody>
      </p:sp>
      <p:sp>
        <p:nvSpPr>
          <p:cNvPr id="2" name="Footer Placeholder 1"/>
          <p:cNvSpPr>
            <a:spLocks noGrp="1"/>
          </p:cNvSpPr>
          <p:nvPr>
            <p:ph type="ftr" sz="quarter" idx="11"/>
          </p:nvPr>
        </p:nvSpPr>
        <p:spPr/>
        <p:txBody>
          <a:bodyPr/>
          <a:lstStyle/>
          <a:p>
            <a:pPr>
              <a:defRPr/>
            </a:pPr>
            <a:r>
              <a:rPr lang="en-US" dirty="0"/>
              <a:t>Technion EE 044252 Winter 2019 Lecture 14</a:t>
            </a:r>
          </a:p>
        </p:txBody>
      </p:sp>
      <p:sp>
        <p:nvSpPr>
          <p:cNvPr id="1126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3F9DC20B-495E-4DFE-8746-02652C02031B}" type="slidenum">
              <a:rPr lang="he-IL" altLang="en-US" sz="1000">
                <a:cs typeface="Times New Roman" panose="02020603050405020304" pitchFamily="18" charset="0"/>
              </a:rPr>
              <a:pPr rtl="0">
                <a:spcBef>
                  <a:spcPct val="0"/>
                </a:spcBef>
                <a:spcAft>
                  <a:spcPct val="0"/>
                </a:spcAft>
                <a:buFontTx/>
                <a:buNone/>
              </a:pPr>
              <a:t>19</a:t>
            </a:fld>
            <a:endParaRPr lang="en-US" altLang="en-US" sz="1000">
              <a:cs typeface="Times New Roman" panose="02020603050405020304" pitchFamily="18" charset="0"/>
            </a:endParaRPr>
          </a:p>
        </p:txBody>
      </p:sp>
      <p:graphicFrame>
        <p:nvGraphicFramePr>
          <p:cNvPr id="11270" name="Object 4"/>
          <p:cNvGraphicFramePr>
            <a:graphicFrameLocks noChangeAspect="1"/>
          </p:cNvGraphicFramePr>
          <p:nvPr>
            <p:extLst>
              <p:ext uri="{D42A27DB-BD31-4B8C-83A1-F6EECF244321}">
                <p14:modId xmlns:p14="http://schemas.microsoft.com/office/powerpoint/2010/main" val="3489380168"/>
              </p:ext>
            </p:extLst>
          </p:nvPr>
        </p:nvGraphicFramePr>
        <p:xfrm>
          <a:off x="838200" y="4355370"/>
          <a:ext cx="9720897" cy="2366105"/>
        </p:xfrm>
        <a:graphic>
          <a:graphicData uri="http://schemas.openxmlformats.org/presentationml/2006/ole">
            <mc:AlternateContent xmlns:mc="http://schemas.openxmlformats.org/markup-compatibility/2006">
              <mc:Choice xmlns:v="urn:schemas-microsoft-com:vml" Requires="v">
                <p:oleObj spid="_x0000_s11423" name="Visio" r:id="rId4" imgW="6731431" imgH="1640071" progId="Visio.Drawing.11">
                  <p:embed/>
                </p:oleObj>
              </mc:Choice>
              <mc:Fallback>
                <p:oleObj name="Visio" r:id="rId4" imgW="6731431" imgH="1640071" progId="Visio.Drawing.11">
                  <p:embed/>
                  <p:pic>
                    <p:nvPicPr>
                      <p:cNvPr id="0" name="Object 4"/>
                      <p:cNvPicPr>
                        <a:picLocks noChangeAspect="1" noChangeArrowheads="1"/>
                      </p:cNvPicPr>
                      <p:nvPr/>
                    </p:nvPicPr>
                    <p:blipFill>
                      <a:blip r:embed="rId5"/>
                      <a:srcRect/>
                      <a:stretch>
                        <a:fillRect/>
                      </a:stretch>
                    </p:blipFill>
                    <p:spPr bwMode="auto">
                      <a:xfrm>
                        <a:off x="838200" y="4355370"/>
                        <a:ext cx="9720897" cy="2366105"/>
                      </a:xfrm>
                      <a:prstGeom prst="rect">
                        <a:avLst/>
                      </a:prstGeom>
                      <a:noFill/>
                      <a:ln>
                        <a:noFill/>
                      </a:ln>
                      <a:extLst/>
                    </p:spPr>
                  </p:pic>
                </p:oleObj>
              </mc:Fallback>
            </mc:AlternateContent>
          </a:graphicData>
        </a:graphic>
      </p:graphicFrame>
      <p:graphicFrame>
        <p:nvGraphicFramePr>
          <p:cNvPr id="4" name="Object 3">
            <a:extLst>
              <a:ext uri="{FF2B5EF4-FFF2-40B4-BE49-F238E27FC236}">
                <a16:creationId xmlns:a16="http://schemas.microsoft.com/office/drawing/2014/main" id="{0FF7DB24-13BF-42AF-9954-05D94D7F4636}"/>
              </a:ext>
            </a:extLst>
          </p:cNvPr>
          <p:cNvGraphicFramePr>
            <a:graphicFrameLocks noChangeAspect="1"/>
          </p:cNvGraphicFramePr>
          <p:nvPr>
            <p:extLst>
              <p:ext uri="{D42A27DB-BD31-4B8C-83A1-F6EECF244321}">
                <p14:modId xmlns:p14="http://schemas.microsoft.com/office/powerpoint/2010/main" val="2184860699"/>
              </p:ext>
            </p:extLst>
          </p:nvPr>
        </p:nvGraphicFramePr>
        <p:xfrm>
          <a:off x="80650" y="702840"/>
          <a:ext cx="6300787" cy="1799790"/>
        </p:xfrm>
        <a:graphic>
          <a:graphicData uri="http://schemas.openxmlformats.org/presentationml/2006/ole">
            <mc:AlternateContent xmlns:mc="http://schemas.openxmlformats.org/markup-compatibility/2006">
              <mc:Choice xmlns:v="urn:schemas-microsoft-com:vml" Requires="v">
                <p:oleObj spid="_x0000_s11424" name="Visio" r:id="rId6" imgW="6568526" imgH="1876431" progId="Visio.Drawing.11">
                  <p:embed/>
                </p:oleObj>
              </mc:Choice>
              <mc:Fallback>
                <p:oleObj name="Visio" r:id="rId6" imgW="6568526" imgH="1876431" progId="Visio.Drawing.11">
                  <p:embed/>
                  <p:pic>
                    <p:nvPicPr>
                      <p:cNvPr id="0" name=""/>
                      <p:cNvPicPr/>
                      <p:nvPr/>
                    </p:nvPicPr>
                    <p:blipFill>
                      <a:blip r:embed="rId7"/>
                      <a:stretch>
                        <a:fillRect/>
                      </a:stretch>
                    </p:blipFill>
                    <p:spPr>
                      <a:xfrm>
                        <a:off x="80650" y="702840"/>
                        <a:ext cx="6300787" cy="1799790"/>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Agenda</a:t>
            </a:r>
          </a:p>
        </p:txBody>
      </p:sp>
      <p:sp>
        <p:nvSpPr>
          <p:cNvPr id="3" name="Content Placeholder 2"/>
          <p:cNvSpPr>
            <a:spLocks noGrp="1"/>
          </p:cNvSpPr>
          <p:nvPr>
            <p:ph idx="1"/>
          </p:nvPr>
        </p:nvSpPr>
        <p:spPr/>
        <p:txBody>
          <a:bodyPr>
            <a:normAutofit/>
          </a:bodyPr>
          <a:lstStyle/>
          <a:p>
            <a:r>
              <a:rPr lang="en-US" dirty="0"/>
              <a:t>Fault Detection: Combinational logic, Scan </a:t>
            </a:r>
            <a:r>
              <a:rPr lang="en-US" dirty="0">
                <a:latin typeface="+mn-lt"/>
              </a:rPr>
              <a:t>FF, Scan</a:t>
            </a:r>
          </a:p>
          <a:p>
            <a:r>
              <a:rPr lang="en-US" dirty="0">
                <a:latin typeface="+mn-lt"/>
              </a:rPr>
              <a:t>Timing:</a:t>
            </a:r>
            <a:r>
              <a:rPr lang="en-US" dirty="0"/>
              <a:t> </a:t>
            </a:r>
            <a:r>
              <a:rPr lang="en-US" dirty="0" err="1"/>
              <a:t>Tsetup</a:t>
            </a:r>
            <a:r>
              <a:rPr lang="en-US" dirty="0"/>
              <a:t> / </a:t>
            </a:r>
            <a:r>
              <a:rPr lang="en-US" dirty="0" err="1"/>
              <a:t>Thold</a:t>
            </a:r>
            <a:r>
              <a:rPr lang="en-US" dirty="0"/>
              <a:t>, clock skew</a:t>
            </a:r>
            <a:endParaRPr lang="en-US" dirty="0">
              <a:latin typeface="+mn-lt"/>
            </a:endParaRPr>
          </a:p>
          <a:p>
            <a:pPr algn="l" rtl="0"/>
            <a:r>
              <a:rPr lang="en-US" dirty="0">
                <a:latin typeface="+mn-lt"/>
              </a:rPr>
              <a:t>Communication: serial-UART, bus, tri-state </a:t>
            </a:r>
          </a:p>
          <a:p>
            <a:pPr algn="l" rtl="0"/>
            <a:r>
              <a:rPr lang="en-US" dirty="0"/>
              <a:t>Pipelined RISC-V: operation, hazards</a:t>
            </a:r>
            <a:endParaRPr lang="en-US" dirty="0">
              <a:latin typeface="+mn-lt"/>
            </a:endParaRPr>
          </a:p>
          <a:p>
            <a:pPr marL="0" indent="0" algn="l" rtl="0">
              <a:buNone/>
            </a:pPr>
            <a:endParaRPr lang="en-US" dirty="0">
              <a:latin typeface="+mn-lt"/>
            </a:endParaRPr>
          </a:p>
        </p:txBody>
      </p:sp>
      <p:sp>
        <p:nvSpPr>
          <p:cNvPr id="4" name="Slide Number Placeholder 3"/>
          <p:cNvSpPr>
            <a:spLocks noGrp="1"/>
          </p:cNvSpPr>
          <p:nvPr>
            <p:ph type="sldNum" sz="quarter" idx="12"/>
          </p:nvPr>
        </p:nvSpPr>
        <p:spPr/>
        <p:txBody>
          <a:bodyPr/>
          <a:lstStyle/>
          <a:p>
            <a:fld id="{3CC63E4C-4642-794D-A2FD-70F6B81535F5}" type="slidenum">
              <a:rPr lang="en-US" smtClean="0">
                <a:solidFill>
                  <a:prstClr val="black">
                    <a:tint val="75000"/>
                  </a:prstClr>
                </a:solidFill>
              </a:rPr>
              <a:pPr/>
              <a:t>2</a:t>
            </a:fld>
            <a:endParaRPr lang="en-US">
              <a:solidFill>
                <a:prstClr val="black">
                  <a:tint val="75000"/>
                </a:prstClr>
              </a:solidFill>
            </a:endParaRPr>
          </a:p>
        </p:txBody>
      </p:sp>
      <p:sp>
        <p:nvSpPr>
          <p:cNvPr id="5" name="Footer Placeholder 4"/>
          <p:cNvSpPr>
            <a:spLocks noGrp="1"/>
          </p:cNvSpPr>
          <p:nvPr>
            <p:ph type="ftr" sz="quarter" idx="4294967295"/>
          </p:nvPr>
        </p:nvSpPr>
        <p:spPr>
          <a:xfrm>
            <a:off x="4165600" y="6614160"/>
            <a:ext cx="3860800" cy="213998"/>
          </a:xfrm>
          <a:prstGeom prst="rect">
            <a:avLst/>
          </a:prstGeom>
        </p:spPr>
        <p:txBody>
          <a:bodyPr/>
          <a:lstStyle/>
          <a:p>
            <a:r>
              <a:rPr lang="en-US" dirty="0">
                <a:solidFill>
                  <a:prstClr val="black">
                    <a:tint val="75000"/>
                  </a:prstClr>
                </a:solidFill>
              </a:rPr>
              <a:t>Technion EE 044252 Winter 2019 Lecture 14</a:t>
            </a:r>
          </a:p>
        </p:txBody>
      </p:sp>
    </p:spTree>
    <p:extLst>
      <p:ext uri="{BB962C8B-B14F-4D97-AF65-F5344CB8AC3E}">
        <p14:creationId xmlns:p14="http://schemas.microsoft.com/office/powerpoint/2010/main" val="1545036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algn="l" eaLnBrk="1" hangingPunct="1"/>
            <a:r>
              <a:rPr lang="en-US" altLang="en-US" dirty="0">
                <a:solidFill>
                  <a:srgbClr val="FF0000"/>
                </a:solidFill>
                <a:latin typeface="David" panose="020E0502060401010101" pitchFamily="34" charset="-79"/>
                <a:cs typeface="David" panose="020E0502060401010101" pitchFamily="34" charset="-79"/>
              </a:rPr>
              <a:t>UART – Transmitter FSM</a:t>
            </a:r>
          </a:p>
        </p:txBody>
      </p:sp>
      <p:sp>
        <p:nvSpPr>
          <p:cNvPr id="11269" name="Rectangle 3"/>
          <p:cNvSpPr>
            <a:spLocks noGrp="1" noChangeArrowheads="1"/>
          </p:cNvSpPr>
          <p:nvPr>
            <p:ph idx="1"/>
          </p:nvPr>
        </p:nvSpPr>
        <p:spPr>
          <a:xfrm>
            <a:off x="4694831" y="3319816"/>
            <a:ext cx="7151426" cy="3132070"/>
          </a:xfrm>
        </p:spPr>
        <p:txBody>
          <a:bodyPr>
            <a:normAutofit fontScale="92500" lnSpcReduction="20000"/>
          </a:bodyPr>
          <a:lstStyle/>
          <a:p>
            <a:pPr eaLnBrk="1" hangingPunct="1">
              <a:lnSpc>
                <a:spcPct val="90000"/>
              </a:lnSpc>
            </a:pPr>
            <a:r>
              <a:rPr lang="en-US" altLang="en-US" sz="2400" dirty="0"/>
              <a:t>Baud time</a:t>
            </a:r>
          </a:p>
          <a:p>
            <a:pPr lvl="1"/>
            <a:r>
              <a:rPr lang="en-US" altLang="en-US" dirty="0"/>
              <a:t>Time of single bit transmission (t</a:t>
            </a:r>
            <a:r>
              <a:rPr lang="en-US" altLang="en-US" baseline="-25000" dirty="0"/>
              <a:t>bit</a:t>
            </a:r>
            <a:r>
              <a:rPr lang="en-US" altLang="en-US" dirty="0"/>
              <a:t>)</a:t>
            </a:r>
          </a:p>
          <a:p>
            <a:pPr lvl="1"/>
            <a:r>
              <a:rPr lang="en-US" altLang="en-US" sz="2400" dirty="0"/>
              <a:t>Usually multiple cycles of TX local clock</a:t>
            </a:r>
          </a:p>
          <a:p>
            <a:pPr lvl="1"/>
            <a:r>
              <a:rPr lang="en-US" altLang="en-US" sz="2400" dirty="0"/>
              <a:t>“Baud rate” – UART throughput, e.g. </a:t>
            </a:r>
            <a:r>
              <a:rPr lang="en-US" altLang="en-US" dirty="0"/>
              <a:t>9,600 bps</a:t>
            </a:r>
            <a:endParaRPr lang="en-US" altLang="en-US" sz="2400" dirty="0"/>
          </a:p>
          <a:p>
            <a:pPr>
              <a:lnSpc>
                <a:spcPct val="100000"/>
              </a:lnSpc>
            </a:pPr>
            <a:r>
              <a:rPr lang="en-US" altLang="en-US" sz="2400" dirty="0"/>
              <a:t>TX FSM can employ a separate counter for Baud Time counting</a:t>
            </a:r>
          </a:p>
          <a:p>
            <a:pPr>
              <a:lnSpc>
                <a:spcPct val="100000"/>
              </a:lnSpc>
            </a:pPr>
            <a:r>
              <a:rPr lang="en-US" altLang="en-US" sz="2400" dirty="0"/>
              <a:t>Data is saved inside a register and is </a:t>
            </a:r>
            <a:r>
              <a:rPr lang="en-US" altLang="en-US" sz="2400" dirty="0" err="1"/>
              <a:t>MUXed</a:t>
            </a:r>
            <a:r>
              <a:rPr lang="en-US" altLang="en-US" sz="2400" dirty="0"/>
              <a:t> out according to FSM state</a:t>
            </a:r>
          </a:p>
          <a:p>
            <a:pPr>
              <a:lnSpc>
                <a:spcPct val="100000"/>
              </a:lnSpc>
            </a:pPr>
            <a:r>
              <a:rPr lang="en-US" altLang="en-US" sz="2400" dirty="0"/>
              <a:t>Amendments: parity bit, 2-3 stop bits</a:t>
            </a:r>
            <a:endParaRPr lang="he-IL" altLang="en-US" sz="2400" dirty="0"/>
          </a:p>
        </p:txBody>
      </p:sp>
      <p:sp>
        <p:nvSpPr>
          <p:cNvPr id="2" name="Footer Placeholder 1"/>
          <p:cNvSpPr>
            <a:spLocks noGrp="1"/>
          </p:cNvSpPr>
          <p:nvPr>
            <p:ph type="ftr" sz="quarter" idx="11"/>
          </p:nvPr>
        </p:nvSpPr>
        <p:spPr/>
        <p:txBody>
          <a:bodyPr/>
          <a:lstStyle/>
          <a:p>
            <a:pPr>
              <a:defRPr/>
            </a:pPr>
            <a:r>
              <a:rPr lang="en-US" dirty="0"/>
              <a:t>Technion EE 044252 Winter 2019 Lecture 14</a:t>
            </a:r>
          </a:p>
        </p:txBody>
      </p:sp>
      <p:sp>
        <p:nvSpPr>
          <p:cNvPr id="1126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3F9DC20B-495E-4DFE-8746-02652C02031B}" type="slidenum">
              <a:rPr lang="he-IL" altLang="en-US" sz="1000">
                <a:cs typeface="Times New Roman" panose="02020603050405020304" pitchFamily="18" charset="0"/>
              </a:rPr>
              <a:pPr rtl="0">
                <a:spcBef>
                  <a:spcPct val="0"/>
                </a:spcBef>
                <a:spcAft>
                  <a:spcPct val="0"/>
                </a:spcAft>
                <a:buFontTx/>
                <a:buNone/>
              </a:pPr>
              <a:t>20</a:t>
            </a:fld>
            <a:endParaRPr lang="en-US" altLang="en-US" sz="1000">
              <a:cs typeface="Times New Roman" panose="02020603050405020304" pitchFamily="18" charset="0"/>
            </a:endParaRPr>
          </a:p>
        </p:txBody>
      </p:sp>
      <p:graphicFrame>
        <p:nvGraphicFramePr>
          <p:cNvPr id="11270" name="Object 4"/>
          <p:cNvGraphicFramePr>
            <a:graphicFrameLocks noChangeAspect="1"/>
          </p:cNvGraphicFramePr>
          <p:nvPr>
            <p:extLst>
              <p:ext uri="{D42A27DB-BD31-4B8C-83A1-F6EECF244321}">
                <p14:modId xmlns:p14="http://schemas.microsoft.com/office/powerpoint/2010/main" val="1582239492"/>
              </p:ext>
            </p:extLst>
          </p:nvPr>
        </p:nvGraphicFramePr>
        <p:xfrm>
          <a:off x="4031341" y="1117963"/>
          <a:ext cx="7846060" cy="2311037"/>
        </p:xfrm>
        <a:graphic>
          <a:graphicData uri="http://schemas.openxmlformats.org/presentationml/2006/ole">
            <mc:AlternateContent xmlns:mc="http://schemas.openxmlformats.org/markup-compatibility/2006">
              <mc:Choice xmlns:v="urn:schemas-microsoft-com:vml" Requires="v">
                <p:oleObj spid="_x0000_s126079" name="Visio" r:id="rId4" imgW="5478479" imgH="1614956" progId="Visio.Drawing.11">
                  <p:embed/>
                </p:oleObj>
              </mc:Choice>
              <mc:Fallback>
                <p:oleObj name="Visio" r:id="rId4" imgW="5478479" imgH="1614956" progId="Visio.Drawing.11">
                  <p:embed/>
                  <p:pic>
                    <p:nvPicPr>
                      <p:cNvPr id="11270" name="Object 4"/>
                      <p:cNvPicPr>
                        <a:picLocks noChangeAspect="1" noChangeArrowheads="1"/>
                      </p:cNvPicPr>
                      <p:nvPr/>
                    </p:nvPicPr>
                    <p:blipFill>
                      <a:blip r:embed="rId5"/>
                      <a:srcRect/>
                      <a:stretch>
                        <a:fillRect/>
                      </a:stretch>
                    </p:blipFill>
                    <p:spPr bwMode="auto">
                      <a:xfrm>
                        <a:off x="4031341" y="1117963"/>
                        <a:ext cx="7846060" cy="2311037"/>
                      </a:xfrm>
                      <a:prstGeom prst="rect">
                        <a:avLst/>
                      </a:prstGeom>
                      <a:noFill/>
                      <a:ln>
                        <a:noFill/>
                      </a:ln>
                      <a:extLst/>
                    </p:spPr>
                  </p:pic>
                </p:oleObj>
              </mc:Fallback>
            </mc:AlternateContent>
          </a:graphicData>
        </a:graphic>
      </p:graphicFrame>
      <p:graphicFrame>
        <p:nvGraphicFramePr>
          <p:cNvPr id="4" name="Object 3">
            <a:extLst>
              <a:ext uri="{FF2B5EF4-FFF2-40B4-BE49-F238E27FC236}">
                <a16:creationId xmlns:a16="http://schemas.microsoft.com/office/drawing/2014/main" id="{2C9D2E80-1595-4855-BB11-E0EDBCD52BBB}"/>
              </a:ext>
            </a:extLst>
          </p:cNvPr>
          <p:cNvGraphicFramePr>
            <a:graphicFrameLocks noChangeAspect="1"/>
          </p:cNvGraphicFramePr>
          <p:nvPr>
            <p:extLst>
              <p:ext uri="{D42A27DB-BD31-4B8C-83A1-F6EECF244321}">
                <p14:modId xmlns:p14="http://schemas.microsoft.com/office/powerpoint/2010/main" val="648339823"/>
              </p:ext>
            </p:extLst>
          </p:nvPr>
        </p:nvGraphicFramePr>
        <p:xfrm>
          <a:off x="141774" y="1390651"/>
          <a:ext cx="4095857" cy="5330824"/>
        </p:xfrm>
        <a:graphic>
          <a:graphicData uri="http://schemas.openxmlformats.org/presentationml/2006/ole">
            <mc:AlternateContent xmlns:mc="http://schemas.openxmlformats.org/markup-compatibility/2006">
              <mc:Choice xmlns:v="urn:schemas-microsoft-com:vml" Requires="v">
                <p:oleObj spid="_x0000_s126080" name="Visio" r:id="rId6" imgW="4606785" imgH="5995704" progId="Visio.Drawing.11">
                  <p:embed/>
                </p:oleObj>
              </mc:Choice>
              <mc:Fallback>
                <p:oleObj name="Visio" r:id="rId6" imgW="4606785" imgH="5995704" progId="Visio.Drawing.11">
                  <p:embed/>
                  <p:pic>
                    <p:nvPicPr>
                      <p:cNvPr id="0" name=""/>
                      <p:cNvPicPr/>
                      <p:nvPr/>
                    </p:nvPicPr>
                    <p:blipFill>
                      <a:blip r:embed="rId7"/>
                      <a:stretch>
                        <a:fillRect/>
                      </a:stretch>
                    </p:blipFill>
                    <p:spPr>
                      <a:xfrm>
                        <a:off x="141774" y="1390651"/>
                        <a:ext cx="4095857" cy="5330824"/>
                      </a:xfrm>
                      <a:prstGeom prst="rect">
                        <a:avLst/>
                      </a:prstGeom>
                    </p:spPr>
                  </p:pic>
                </p:oleObj>
              </mc:Fallback>
            </mc:AlternateContent>
          </a:graphicData>
        </a:graphic>
      </p:graphicFrame>
    </p:spTree>
    <p:extLst>
      <p:ext uri="{BB962C8B-B14F-4D97-AF65-F5344CB8AC3E}">
        <p14:creationId xmlns:p14="http://schemas.microsoft.com/office/powerpoint/2010/main" val="3389914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algn="l" eaLnBrk="1" hangingPunct="1"/>
            <a:r>
              <a:rPr lang="en-US" altLang="en-US" dirty="0">
                <a:solidFill>
                  <a:srgbClr val="FF0000"/>
                </a:solidFill>
                <a:latin typeface="David" panose="020E0502060401010101" pitchFamily="34" charset="-79"/>
                <a:cs typeface="David" panose="020E0502060401010101" pitchFamily="34" charset="-79"/>
              </a:rPr>
              <a:t>UART - Receiver</a:t>
            </a:r>
          </a:p>
        </p:txBody>
      </p:sp>
      <p:sp>
        <p:nvSpPr>
          <p:cNvPr id="11269" name="Rectangle 3"/>
          <p:cNvSpPr>
            <a:spLocks noGrp="1" noChangeArrowheads="1"/>
          </p:cNvSpPr>
          <p:nvPr>
            <p:ph idx="1"/>
          </p:nvPr>
        </p:nvSpPr>
        <p:spPr>
          <a:xfrm>
            <a:off x="982636" y="3429000"/>
            <a:ext cx="10371164" cy="2747963"/>
          </a:xfrm>
        </p:spPr>
        <p:txBody>
          <a:bodyPr>
            <a:normAutofit/>
          </a:bodyPr>
          <a:lstStyle/>
          <a:p>
            <a:pPr eaLnBrk="1" hangingPunct="1">
              <a:lnSpc>
                <a:spcPct val="90000"/>
              </a:lnSpc>
            </a:pPr>
            <a:r>
              <a:rPr lang="en-US" altLang="en-US" sz="2400" dirty="0"/>
              <a:t>Detect Start of transmission (falling edge detection)</a:t>
            </a:r>
          </a:p>
          <a:p>
            <a:pPr eaLnBrk="1" hangingPunct="1">
              <a:lnSpc>
                <a:spcPct val="90000"/>
              </a:lnSpc>
            </a:pPr>
            <a:r>
              <a:rPr lang="en-US" altLang="en-US" sz="2400" dirty="0"/>
              <a:t>Count 1.5 x t</a:t>
            </a:r>
            <a:r>
              <a:rPr lang="en-US" altLang="en-US" sz="2400" baseline="-25000" dirty="0"/>
              <a:t>bit</a:t>
            </a:r>
            <a:r>
              <a:rPr lang="en-US" altLang="en-US" sz="2400" dirty="0"/>
              <a:t> till first data sample</a:t>
            </a:r>
          </a:p>
          <a:p>
            <a:pPr eaLnBrk="1" hangingPunct="1">
              <a:lnSpc>
                <a:spcPct val="90000"/>
              </a:lnSpc>
            </a:pPr>
            <a:r>
              <a:rPr lang="en-US" altLang="en-US" sz="2400" dirty="0"/>
              <a:t>Count 1 x t</a:t>
            </a:r>
            <a:r>
              <a:rPr lang="en-US" altLang="en-US" sz="2400" baseline="-25000" dirty="0"/>
              <a:t>bit</a:t>
            </a:r>
            <a:r>
              <a:rPr lang="en-US" altLang="en-US" sz="2400" dirty="0"/>
              <a:t> till each next sample, including STOP bit</a:t>
            </a:r>
          </a:p>
          <a:p>
            <a:pPr eaLnBrk="1" hangingPunct="1">
              <a:lnSpc>
                <a:spcPct val="90000"/>
              </a:lnSpc>
            </a:pPr>
            <a:r>
              <a:rPr lang="en-US" altLang="en-US" sz="2400" dirty="0"/>
              <a:t>Check out STOP bit value for error detection</a:t>
            </a:r>
            <a:endParaRPr lang="he-IL" altLang="en-US" sz="2400" dirty="0"/>
          </a:p>
        </p:txBody>
      </p:sp>
      <p:sp>
        <p:nvSpPr>
          <p:cNvPr id="2" name="Footer Placeholder 1"/>
          <p:cNvSpPr>
            <a:spLocks noGrp="1"/>
          </p:cNvSpPr>
          <p:nvPr>
            <p:ph type="ftr" sz="quarter" idx="11"/>
          </p:nvPr>
        </p:nvSpPr>
        <p:spPr/>
        <p:txBody>
          <a:bodyPr/>
          <a:lstStyle/>
          <a:p>
            <a:pPr>
              <a:defRPr/>
            </a:pPr>
            <a:r>
              <a:rPr lang="en-US" dirty="0"/>
              <a:t>Technion EE 044252 Winter 2019 Lecture 14</a:t>
            </a:r>
          </a:p>
        </p:txBody>
      </p:sp>
      <p:sp>
        <p:nvSpPr>
          <p:cNvPr id="1126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3F9DC20B-495E-4DFE-8746-02652C02031B}" type="slidenum">
              <a:rPr lang="he-IL" altLang="en-US" sz="1000">
                <a:cs typeface="Times New Roman" panose="02020603050405020304" pitchFamily="18" charset="0"/>
              </a:rPr>
              <a:pPr rtl="0">
                <a:spcBef>
                  <a:spcPct val="0"/>
                </a:spcBef>
                <a:spcAft>
                  <a:spcPct val="0"/>
                </a:spcAft>
                <a:buFontTx/>
                <a:buNone/>
              </a:pPr>
              <a:t>21</a:t>
            </a:fld>
            <a:endParaRPr lang="en-US" altLang="en-US" sz="1000">
              <a:cs typeface="Times New Roman" panose="02020603050405020304" pitchFamily="18" charset="0"/>
            </a:endParaRPr>
          </a:p>
        </p:txBody>
      </p:sp>
      <p:graphicFrame>
        <p:nvGraphicFramePr>
          <p:cNvPr id="11270" name="Object 4"/>
          <p:cNvGraphicFramePr>
            <a:graphicFrameLocks noChangeAspect="1"/>
          </p:cNvGraphicFramePr>
          <p:nvPr>
            <p:extLst>
              <p:ext uri="{D42A27DB-BD31-4B8C-83A1-F6EECF244321}">
                <p14:modId xmlns:p14="http://schemas.microsoft.com/office/powerpoint/2010/main" val="3561242669"/>
              </p:ext>
            </p:extLst>
          </p:nvPr>
        </p:nvGraphicFramePr>
        <p:xfrm>
          <a:off x="1936959" y="1350096"/>
          <a:ext cx="7696200" cy="1854200"/>
        </p:xfrm>
        <a:graphic>
          <a:graphicData uri="http://schemas.openxmlformats.org/presentationml/2006/ole">
            <mc:AlternateContent xmlns:mc="http://schemas.openxmlformats.org/markup-compatibility/2006">
              <mc:Choice xmlns:v="urn:schemas-microsoft-com:vml" Requires="v">
                <p:oleObj spid="_x0000_s127038" name="VISIO" r:id="rId4" imgW="4977384" imgH="1200912" progId="Visio.Drawing.11">
                  <p:embed/>
                </p:oleObj>
              </mc:Choice>
              <mc:Fallback>
                <p:oleObj name="VISIO" r:id="rId4" imgW="4977384" imgH="1200912" progId="Visio.Drawing.11">
                  <p:embed/>
                  <p:pic>
                    <p:nvPicPr>
                      <p:cNvPr id="1127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6959" y="1350096"/>
                        <a:ext cx="7696200"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391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algn="l"/>
            <a:r>
              <a:rPr lang="en-US" altLang="en-US" dirty="0">
                <a:solidFill>
                  <a:srgbClr val="FF0000"/>
                </a:solidFill>
                <a:latin typeface="David" panose="020E0502060401010101" pitchFamily="34" charset="-79"/>
                <a:cs typeface="David" panose="020E0502060401010101" pitchFamily="34" charset="-79"/>
              </a:rPr>
              <a:t>UART – Receiver: RX FSM</a:t>
            </a:r>
          </a:p>
        </p:txBody>
      </p:sp>
      <p:sp>
        <p:nvSpPr>
          <p:cNvPr id="13315" name="Slide Number Placeholder 5"/>
          <p:cNvSpPr>
            <a:spLocks noGrp="1"/>
          </p:cNvSpPr>
          <p:nvPr>
            <p:ph type="sldNum" sz="quarter" idx="12"/>
          </p:nvPr>
        </p:nvSpPr>
        <p:spPr>
          <a:xfrm>
            <a:off x="8610600" y="61277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F9A58BC2-E35B-4C7F-880C-2E44C1DB2DC6}" type="slidenum">
              <a:rPr lang="he-IL" altLang="en-US" sz="1000">
                <a:cs typeface="Times New Roman" panose="02020603050405020304" pitchFamily="18" charset="0"/>
              </a:rPr>
              <a:pPr rtl="0">
                <a:spcBef>
                  <a:spcPct val="0"/>
                </a:spcBef>
                <a:spcAft>
                  <a:spcPct val="0"/>
                </a:spcAft>
                <a:buFontTx/>
                <a:buNone/>
              </a:pPr>
              <a:t>22</a:t>
            </a:fld>
            <a:endParaRPr lang="en-US" altLang="en-US" sz="100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dirty="0"/>
              <a:t>Technion EE 044252 Winter 2019 Lecture 14</a:t>
            </a:r>
          </a:p>
        </p:txBody>
      </p:sp>
      <p:graphicFrame>
        <p:nvGraphicFramePr>
          <p:cNvPr id="5" name="Object 4">
            <a:extLst>
              <a:ext uri="{FF2B5EF4-FFF2-40B4-BE49-F238E27FC236}">
                <a16:creationId xmlns:a16="http://schemas.microsoft.com/office/drawing/2014/main" id="{F652E236-31C0-40D9-9920-9C352FCA55D2}"/>
              </a:ext>
            </a:extLst>
          </p:cNvPr>
          <p:cNvGraphicFramePr>
            <a:graphicFrameLocks noChangeAspect="1"/>
          </p:cNvGraphicFramePr>
          <p:nvPr>
            <p:extLst>
              <p:ext uri="{D42A27DB-BD31-4B8C-83A1-F6EECF244321}">
                <p14:modId xmlns:p14="http://schemas.microsoft.com/office/powerpoint/2010/main" val="663235197"/>
              </p:ext>
            </p:extLst>
          </p:nvPr>
        </p:nvGraphicFramePr>
        <p:xfrm>
          <a:off x="644525" y="1358820"/>
          <a:ext cx="3340619" cy="5538559"/>
        </p:xfrm>
        <a:graphic>
          <a:graphicData uri="http://schemas.openxmlformats.org/presentationml/2006/ole">
            <mc:AlternateContent xmlns:mc="http://schemas.openxmlformats.org/markup-compatibility/2006">
              <mc:Choice xmlns:v="urn:schemas-microsoft-com:vml" Requires="v">
                <p:oleObj spid="_x0000_s128140" name="Visio" r:id="rId4" imgW="4454213" imgH="7383933" progId="Visio.Drawing.11">
                  <p:embed/>
                </p:oleObj>
              </mc:Choice>
              <mc:Fallback>
                <p:oleObj name="Visio" r:id="rId4" imgW="4454213" imgH="7383933" progId="Visio.Drawing.11">
                  <p:embed/>
                  <p:pic>
                    <p:nvPicPr>
                      <p:cNvPr id="0" name=""/>
                      <p:cNvPicPr/>
                      <p:nvPr/>
                    </p:nvPicPr>
                    <p:blipFill>
                      <a:blip r:embed="rId5"/>
                      <a:stretch>
                        <a:fillRect/>
                      </a:stretch>
                    </p:blipFill>
                    <p:spPr>
                      <a:xfrm>
                        <a:off x="644525" y="1358820"/>
                        <a:ext cx="3340619" cy="5538559"/>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5C57D8CA-61D4-4E1F-9541-4745CC791FE6}"/>
              </a:ext>
            </a:extLst>
          </p:cNvPr>
          <p:cNvGraphicFramePr>
            <a:graphicFrameLocks noChangeAspect="1"/>
          </p:cNvGraphicFramePr>
          <p:nvPr>
            <p:extLst>
              <p:ext uri="{D42A27DB-BD31-4B8C-83A1-F6EECF244321}">
                <p14:modId xmlns:p14="http://schemas.microsoft.com/office/powerpoint/2010/main" val="409039461"/>
              </p:ext>
            </p:extLst>
          </p:nvPr>
        </p:nvGraphicFramePr>
        <p:xfrm>
          <a:off x="5295900" y="4383723"/>
          <a:ext cx="6251575" cy="2389187"/>
        </p:xfrm>
        <a:graphic>
          <a:graphicData uri="http://schemas.openxmlformats.org/presentationml/2006/ole">
            <mc:AlternateContent xmlns:mc="http://schemas.openxmlformats.org/markup-compatibility/2006">
              <mc:Choice xmlns:v="urn:schemas-microsoft-com:vml" Requires="v">
                <p:oleObj spid="_x0000_s128141" name="Visio" r:id="rId6" imgW="6252016" imgH="2389061" progId="Visio.Drawing.11">
                  <p:embed/>
                </p:oleObj>
              </mc:Choice>
              <mc:Fallback>
                <p:oleObj name="Visio" r:id="rId6" imgW="6252016" imgH="2389061" progId="Visio.Drawing.11">
                  <p:embed/>
                  <p:pic>
                    <p:nvPicPr>
                      <p:cNvPr id="0" name=""/>
                      <p:cNvPicPr/>
                      <p:nvPr/>
                    </p:nvPicPr>
                    <p:blipFill>
                      <a:blip r:embed="rId7"/>
                      <a:stretch>
                        <a:fillRect/>
                      </a:stretch>
                    </p:blipFill>
                    <p:spPr>
                      <a:xfrm>
                        <a:off x="5295900" y="4383723"/>
                        <a:ext cx="6251575" cy="2389187"/>
                      </a:xfrm>
                      <a:prstGeom prst="rect">
                        <a:avLst/>
                      </a:prstGeom>
                    </p:spPr>
                  </p:pic>
                </p:oleObj>
              </mc:Fallback>
            </mc:AlternateContent>
          </a:graphicData>
        </a:graphic>
      </p:graphicFrame>
      <p:sp>
        <p:nvSpPr>
          <p:cNvPr id="11" name="Rectangle 3">
            <a:extLst>
              <a:ext uri="{FF2B5EF4-FFF2-40B4-BE49-F238E27FC236}">
                <a16:creationId xmlns:a16="http://schemas.microsoft.com/office/drawing/2014/main" id="{B8B784A6-718B-429B-9A0B-887B9331D00F}"/>
              </a:ext>
            </a:extLst>
          </p:cNvPr>
          <p:cNvSpPr>
            <a:spLocks noGrp="1" noChangeArrowheads="1"/>
          </p:cNvSpPr>
          <p:nvPr>
            <p:ph idx="1"/>
          </p:nvPr>
        </p:nvSpPr>
        <p:spPr>
          <a:xfrm>
            <a:off x="3985144" y="3069941"/>
            <a:ext cx="8038534" cy="2276475"/>
          </a:xfrm>
        </p:spPr>
        <p:txBody>
          <a:bodyPr>
            <a:normAutofit/>
          </a:bodyPr>
          <a:lstStyle/>
          <a:p>
            <a:pPr eaLnBrk="1" hangingPunct="1">
              <a:lnSpc>
                <a:spcPct val="90000"/>
              </a:lnSpc>
            </a:pPr>
            <a:r>
              <a:rPr lang="en-US" altLang="en-US" sz="2400" dirty="0"/>
              <a:t>FSM waits for START bit indication</a:t>
            </a:r>
          </a:p>
          <a:p>
            <a:pPr>
              <a:lnSpc>
                <a:spcPct val="100000"/>
              </a:lnSpc>
            </a:pPr>
            <a:r>
              <a:rPr lang="en-US" altLang="en-US" sz="2400" dirty="0"/>
              <a:t>RX FSM can employ a separate counter for Baud Time count</a:t>
            </a:r>
          </a:p>
          <a:p>
            <a:pPr>
              <a:lnSpc>
                <a:spcPct val="100000"/>
              </a:lnSpc>
            </a:pPr>
            <a:r>
              <a:rPr lang="en-US" altLang="en-US" sz="2400" dirty="0"/>
              <a:t>Data is shifted into a SHIFT-REGISTER </a:t>
            </a:r>
          </a:p>
          <a:p>
            <a:pPr lvl="1">
              <a:lnSpc>
                <a:spcPct val="100000"/>
              </a:lnSpc>
            </a:pPr>
            <a:r>
              <a:rPr lang="en-US" altLang="en-US" sz="2000" dirty="0"/>
              <a:t>Enabled by FSM</a:t>
            </a:r>
            <a:endParaRPr lang="he-IL" altLang="en-US" sz="2400" dirty="0"/>
          </a:p>
        </p:txBody>
      </p:sp>
      <p:graphicFrame>
        <p:nvGraphicFramePr>
          <p:cNvPr id="12" name="Object 4">
            <a:extLst>
              <a:ext uri="{FF2B5EF4-FFF2-40B4-BE49-F238E27FC236}">
                <a16:creationId xmlns:a16="http://schemas.microsoft.com/office/drawing/2014/main" id="{7DADD35E-4713-46F2-BD91-E31E424F90DE}"/>
              </a:ext>
            </a:extLst>
          </p:cNvPr>
          <p:cNvGraphicFramePr>
            <a:graphicFrameLocks noChangeAspect="1"/>
          </p:cNvGraphicFramePr>
          <p:nvPr>
            <p:extLst>
              <p:ext uri="{D42A27DB-BD31-4B8C-83A1-F6EECF244321}">
                <p14:modId xmlns:p14="http://schemas.microsoft.com/office/powerpoint/2010/main" val="674470465"/>
              </p:ext>
            </p:extLst>
          </p:nvPr>
        </p:nvGraphicFramePr>
        <p:xfrm>
          <a:off x="4748285" y="1358820"/>
          <a:ext cx="6620301" cy="1594990"/>
        </p:xfrm>
        <a:graphic>
          <a:graphicData uri="http://schemas.openxmlformats.org/presentationml/2006/ole">
            <mc:AlternateContent xmlns:mc="http://schemas.openxmlformats.org/markup-compatibility/2006">
              <mc:Choice xmlns:v="urn:schemas-microsoft-com:vml" Requires="v">
                <p:oleObj spid="_x0000_s128142" name="VISIO" r:id="rId8" imgW="4977384" imgH="1200912" progId="Visio.Drawing.11">
                  <p:embed/>
                </p:oleObj>
              </mc:Choice>
              <mc:Fallback>
                <p:oleObj name="VISIO" r:id="rId8" imgW="4977384" imgH="1200912" progId="Visio.Drawing.11">
                  <p:embed/>
                  <p:pic>
                    <p:nvPicPr>
                      <p:cNvPr id="1127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8285" y="1358820"/>
                        <a:ext cx="6620301" cy="159499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681447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algn="l"/>
            <a:r>
              <a:rPr lang="en-US" altLang="en-US" dirty="0">
                <a:solidFill>
                  <a:srgbClr val="FF0000"/>
                </a:solidFill>
                <a:latin typeface="David" panose="020E0502060401010101" pitchFamily="34" charset="-79"/>
                <a:cs typeface="David" panose="020E0502060401010101" pitchFamily="34" charset="-79"/>
              </a:rPr>
              <a:t>UART – Clock Drift Effect</a:t>
            </a:r>
          </a:p>
        </p:txBody>
      </p:sp>
      <p:sp>
        <p:nvSpPr>
          <p:cNvPr id="13315" name="Slide Number Placeholder 5"/>
          <p:cNvSpPr>
            <a:spLocks noGrp="1"/>
          </p:cNvSpPr>
          <p:nvPr>
            <p:ph type="sldNum" sz="quarter" idx="12"/>
          </p:nvPr>
        </p:nvSpPr>
        <p:spPr>
          <a:xfrm>
            <a:off x="8610600" y="61277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F9A58BC2-E35B-4C7F-880C-2E44C1DB2DC6}" type="slidenum">
              <a:rPr lang="he-IL" altLang="en-US" sz="1000">
                <a:cs typeface="Times New Roman" panose="02020603050405020304" pitchFamily="18" charset="0"/>
              </a:rPr>
              <a:pPr rtl="0">
                <a:spcBef>
                  <a:spcPct val="0"/>
                </a:spcBef>
                <a:spcAft>
                  <a:spcPct val="0"/>
                </a:spcAft>
                <a:buFontTx/>
                <a:buNone/>
              </a:pPr>
              <a:t>23</a:t>
            </a:fld>
            <a:endParaRPr lang="en-US" altLang="en-US" sz="1000">
              <a:cs typeface="Times New Roman" panose="02020603050405020304" pitchFamily="18" charset="0"/>
            </a:endParaRPr>
          </a:p>
        </p:txBody>
      </p:sp>
      <p:sp>
        <p:nvSpPr>
          <p:cNvPr id="2" name="Footer Placeholder 1"/>
          <p:cNvSpPr>
            <a:spLocks noGrp="1"/>
          </p:cNvSpPr>
          <p:nvPr>
            <p:ph type="ftr" sz="quarter" idx="11"/>
          </p:nvPr>
        </p:nvSpPr>
        <p:spPr/>
        <p:txBody>
          <a:bodyPr/>
          <a:lstStyle/>
          <a:p>
            <a:pPr>
              <a:defRPr/>
            </a:pPr>
            <a:r>
              <a:rPr lang="en-US" dirty="0"/>
              <a:t>Technion EE 044252 Winter 2019 Lecture 14</a:t>
            </a:r>
          </a:p>
        </p:txBody>
      </p:sp>
      <p:sp>
        <p:nvSpPr>
          <p:cNvPr id="11" name="Rectangle 3">
            <a:extLst>
              <a:ext uri="{FF2B5EF4-FFF2-40B4-BE49-F238E27FC236}">
                <a16:creationId xmlns:a16="http://schemas.microsoft.com/office/drawing/2014/main" id="{B8B784A6-718B-429B-9A0B-887B9331D00F}"/>
              </a:ext>
            </a:extLst>
          </p:cNvPr>
          <p:cNvSpPr>
            <a:spLocks noGrp="1" noChangeArrowheads="1"/>
          </p:cNvSpPr>
          <p:nvPr>
            <p:ph idx="1"/>
          </p:nvPr>
        </p:nvSpPr>
        <p:spPr>
          <a:xfrm>
            <a:off x="823414" y="1627716"/>
            <a:ext cx="8038534" cy="2276475"/>
          </a:xfrm>
        </p:spPr>
        <p:txBody>
          <a:bodyPr>
            <a:normAutofit/>
          </a:bodyPr>
          <a:lstStyle/>
          <a:p>
            <a:pPr eaLnBrk="1" hangingPunct="1">
              <a:lnSpc>
                <a:spcPct val="90000"/>
              </a:lnSpc>
            </a:pPr>
            <a:r>
              <a:rPr lang="en-US" altLang="en-US" sz="2400" dirty="0"/>
              <a:t>TX and RX clocks are not exactly the same</a:t>
            </a:r>
          </a:p>
          <a:p>
            <a:pPr eaLnBrk="1" hangingPunct="1">
              <a:lnSpc>
                <a:spcPct val="90000"/>
              </a:lnSpc>
            </a:pPr>
            <a:r>
              <a:rPr lang="en-US" altLang="en-US" sz="2400" dirty="0"/>
              <a:t>Measure t</a:t>
            </a:r>
            <a:r>
              <a:rPr lang="en-US" altLang="en-US" sz="2400" baseline="-25000" dirty="0"/>
              <a:t>bit</a:t>
            </a:r>
            <a:r>
              <a:rPr lang="en-US" altLang="en-US" sz="2400" dirty="0"/>
              <a:t> differently</a:t>
            </a:r>
          </a:p>
          <a:p>
            <a:pPr eaLnBrk="1" hangingPunct="1">
              <a:lnSpc>
                <a:spcPct val="90000"/>
              </a:lnSpc>
            </a:pPr>
            <a:r>
              <a:rPr lang="en-US" altLang="en-US" sz="2400" dirty="0"/>
              <a:t>Limiting the maximal “character” (word) size</a:t>
            </a:r>
          </a:p>
          <a:p>
            <a:pPr eaLnBrk="1" hangingPunct="1">
              <a:lnSpc>
                <a:spcPct val="90000"/>
              </a:lnSpc>
            </a:pPr>
            <a:r>
              <a:rPr lang="en-US" altLang="en-US" sz="2400" dirty="0"/>
              <a:t>The drift is accumulated from zero per each START bit</a:t>
            </a:r>
            <a:endParaRPr lang="he-IL" altLang="en-US" sz="2400" dirty="0"/>
          </a:p>
        </p:txBody>
      </p:sp>
      <p:graphicFrame>
        <p:nvGraphicFramePr>
          <p:cNvPr id="12" name="Object 4">
            <a:extLst>
              <a:ext uri="{FF2B5EF4-FFF2-40B4-BE49-F238E27FC236}">
                <a16:creationId xmlns:a16="http://schemas.microsoft.com/office/drawing/2014/main" id="{7DADD35E-4713-46F2-BD91-E31E424F90DE}"/>
              </a:ext>
            </a:extLst>
          </p:cNvPr>
          <p:cNvGraphicFramePr>
            <a:graphicFrameLocks noChangeAspect="1"/>
          </p:cNvGraphicFramePr>
          <p:nvPr>
            <p:extLst>
              <p:ext uri="{D42A27DB-BD31-4B8C-83A1-F6EECF244321}">
                <p14:modId xmlns:p14="http://schemas.microsoft.com/office/powerpoint/2010/main" val="3667014423"/>
              </p:ext>
            </p:extLst>
          </p:nvPr>
        </p:nvGraphicFramePr>
        <p:xfrm>
          <a:off x="1284288" y="3063875"/>
          <a:ext cx="9623425" cy="3808413"/>
        </p:xfrm>
        <a:graphic>
          <a:graphicData uri="http://schemas.openxmlformats.org/presentationml/2006/ole">
            <mc:AlternateContent xmlns:mc="http://schemas.openxmlformats.org/markup-compatibility/2006">
              <mc:Choice xmlns:v="urn:schemas-microsoft-com:vml" Requires="v">
                <p:oleObj spid="_x0000_s129112" name="Visio" r:id="rId4" imgW="5565269" imgH="2204308" progId="Visio.Drawing.11">
                  <p:embed/>
                </p:oleObj>
              </mc:Choice>
              <mc:Fallback>
                <p:oleObj name="Visio" r:id="rId4" imgW="5565269" imgH="2204308" progId="Visio.Drawing.11">
                  <p:embed/>
                  <p:pic>
                    <p:nvPicPr>
                      <p:cNvPr id="12" name="Object 4">
                        <a:extLst>
                          <a:ext uri="{FF2B5EF4-FFF2-40B4-BE49-F238E27FC236}">
                            <a16:creationId xmlns:a16="http://schemas.microsoft.com/office/drawing/2014/main" id="{7DADD35E-4713-46F2-BD91-E31E424F90DE}"/>
                          </a:ext>
                        </a:extLst>
                      </p:cNvPr>
                      <p:cNvPicPr>
                        <a:picLocks noChangeAspect="1" noChangeArrowheads="1"/>
                      </p:cNvPicPr>
                      <p:nvPr/>
                    </p:nvPicPr>
                    <p:blipFill>
                      <a:blip r:embed="rId5"/>
                      <a:srcRect/>
                      <a:stretch>
                        <a:fillRect/>
                      </a:stretch>
                    </p:blipFill>
                    <p:spPr bwMode="auto">
                      <a:xfrm>
                        <a:off x="1284288" y="3063875"/>
                        <a:ext cx="9623425" cy="3808413"/>
                      </a:xfrm>
                      <a:prstGeom prst="rect">
                        <a:avLst/>
                      </a:prstGeom>
                      <a:noFill/>
                      <a:ln>
                        <a:noFill/>
                      </a:ln>
                      <a:extLst/>
                    </p:spPr>
                  </p:pic>
                </p:oleObj>
              </mc:Fallback>
            </mc:AlternateContent>
          </a:graphicData>
        </a:graphic>
      </p:graphicFrame>
      <p:graphicFrame>
        <p:nvGraphicFramePr>
          <p:cNvPr id="3" name="Object 2">
            <a:extLst>
              <a:ext uri="{FF2B5EF4-FFF2-40B4-BE49-F238E27FC236}">
                <a16:creationId xmlns:a16="http://schemas.microsoft.com/office/drawing/2014/main" id="{C076FF43-D849-4CFE-93A7-6EDFB1F8273C}"/>
              </a:ext>
            </a:extLst>
          </p:cNvPr>
          <p:cNvGraphicFramePr>
            <a:graphicFrameLocks noChangeAspect="1"/>
          </p:cNvGraphicFramePr>
          <p:nvPr>
            <p:extLst>
              <p:ext uri="{D42A27DB-BD31-4B8C-83A1-F6EECF244321}">
                <p14:modId xmlns:p14="http://schemas.microsoft.com/office/powerpoint/2010/main" val="3298430486"/>
              </p:ext>
            </p:extLst>
          </p:nvPr>
        </p:nvGraphicFramePr>
        <p:xfrm>
          <a:off x="6096000" y="1247775"/>
          <a:ext cx="6282372" cy="1816771"/>
        </p:xfrm>
        <a:graphic>
          <a:graphicData uri="http://schemas.openxmlformats.org/presentationml/2006/ole">
            <mc:AlternateContent xmlns:mc="http://schemas.openxmlformats.org/markup-compatibility/2006">
              <mc:Choice xmlns:v="urn:schemas-microsoft-com:vml" Requires="v">
                <p:oleObj spid="_x0000_s129113" name="Visio" r:id="rId6" imgW="6568526" imgH="1899483" progId="Visio.Drawing.11">
                  <p:embed/>
                </p:oleObj>
              </mc:Choice>
              <mc:Fallback>
                <p:oleObj name="Visio" r:id="rId6" imgW="6568526" imgH="1899483" progId="Visio.Drawing.11">
                  <p:embed/>
                  <p:pic>
                    <p:nvPicPr>
                      <p:cNvPr id="0" name=""/>
                      <p:cNvPicPr/>
                      <p:nvPr/>
                    </p:nvPicPr>
                    <p:blipFill>
                      <a:blip r:embed="rId7"/>
                      <a:stretch>
                        <a:fillRect/>
                      </a:stretch>
                    </p:blipFill>
                    <p:spPr>
                      <a:xfrm>
                        <a:off x="6096000" y="1247775"/>
                        <a:ext cx="6282372" cy="1816771"/>
                      </a:xfrm>
                      <a:prstGeom prst="rect">
                        <a:avLst/>
                      </a:prstGeom>
                    </p:spPr>
                  </p:pic>
                </p:oleObj>
              </mc:Fallback>
            </mc:AlternateContent>
          </a:graphicData>
        </a:graphic>
      </p:graphicFrame>
    </p:spTree>
    <p:extLst>
      <p:ext uri="{BB962C8B-B14F-4D97-AF65-F5344CB8AC3E}">
        <p14:creationId xmlns:p14="http://schemas.microsoft.com/office/powerpoint/2010/main" val="1113248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66277DF3-0DA8-4CBB-B30E-3157697E36D9}"/>
              </a:ext>
            </a:extLst>
          </p:cNvPr>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DF3B0745-550D-4903-8795-067E6454D610}" type="slidenum">
              <a:rPr lang="he-IL" altLang="en-US" sz="1400">
                <a:cs typeface="Arial" panose="020B0604020202020204" pitchFamily="34" charset="0"/>
              </a:rPr>
              <a:pPr/>
              <a:t>24</a:t>
            </a:fld>
            <a:endParaRPr lang="en-US" altLang="en-US" sz="1400">
              <a:cs typeface="Arial" panose="020B0604020202020204" pitchFamily="34" charset="0"/>
            </a:endParaRPr>
          </a:p>
        </p:txBody>
      </p:sp>
      <p:sp>
        <p:nvSpPr>
          <p:cNvPr id="447519" name="Rectangle 31">
            <a:extLst>
              <a:ext uri="{FF2B5EF4-FFF2-40B4-BE49-F238E27FC236}">
                <a16:creationId xmlns:a16="http://schemas.microsoft.com/office/drawing/2014/main" id="{916F5ABC-C3B8-44A7-B222-59DA33919EE9}"/>
              </a:ext>
            </a:extLst>
          </p:cNvPr>
          <p:cNvSpPr>
            <a:spLocks noGrp="1" noChangeArrowheads="1"/>
          </p:cNvSpPr>
          <p:nvPr>
            <p:ph type="body" idx="1"/>
          </p:nvPr>
        </p:nvSpPr>
        <p:spPr>
          <a:xfrm>
            <a:off x="5382420" y="1504951"/>
            <a:ext cx="5638800" cy="4608513"/>
          </a:xfrm>
        </p:spPr>
        <p:txBody>
          <a:bodyPr/>
          <a:lstStyle/>
          <a:p>
            <a:pPr algn="r" rtl="1" eaLnBrk="1" hangingPunct="1">
              <a:lnSpc>
                <a:spcPct val="80000"/>
              </a:lnSpc>
              <a:buFont typeface="Wingdings" panose="05000000000000000000" pitchFamily="2" charset="2"/>
              <a:buNone/>
            </a:pPr>
            <a:r>
              <a:rPr lang="he-IL" altLang="en-US" sz="1800" dirty="0"/>
              <a:t> </a:t>
            </a:r>
            <a:r>
              <a:rPr lang="he-IL" altLang="en-US" sz="2000" b="1" dirty="0"/>
              <a:t>נגדיר שער חדש באמצעות מתגים:</a:t>
            </a:r>
          </a:p>
          <a:p>
            <a:pPr algn="r" rtl="1" eaLnBrk="1" hangingPunct="1">
              <a:lnSpc>
                <a:spcPct val="80000"/>
              </a:lnSpc>
            </a:pPr>
            <a:r>
              <a:rPr lang="he-IL" altLang="en-US" sz="1800" dirty="0"/>
              <a:t>כאשר </a:t>
            </a:r>
            <a:r>
              <a:rPr lang="en-US" altLang="en-US" sz="1800" dirty="0"/>
              <a:t> Enable=1</a:t>
            </a:r>
            <a:r>
              <a:rPr lang="he-IL" altLang="en-US" sz="1800" dirty="0"/>
              <a:t>פועל השער כמו NOT רגיל</a:t>
            </a:r>
            <a:endParaRPr lang="en-US" altLang="en-US" sz="1800" dirty="0"/>
          </a:p>
          <a:p>
            <a:pPr algn="r" rtl="1" eaLnBrk="1" hangingPunct="1">
              <a:lnSpc>
                <a:spcPct val="80000"/>
              </a:lnSpc>
            </a:pPr>
            <a:r>
              <a:rPr lang="he-IL" altLang="en-US" sz="1800" dirty="0"/>
              <a:t>כאשר </a:t>
            </a:r>
            <a:r>
              <a:rPr lang="en-US" altLang="en-US" sz="1800" dirty="0"/>
              <a:t> Enable=0</a:t>
            </a:r>
            <a:r>
              <a:rPr lang="he-IL" altLang="en-US" sz="1800" dirty="0"/>
              <a:t>מנותקת יציאתו B, והשער איננו מסוגל לכתוב ערך לוגי על היציאה </a:t>
            </a:r>
          </a:p>
          <a:p>
            <a:pPr algn="r" rtl="1" eaLnBrk="1" hangingPunct="1">
              <a:lnSpc>
                <a:spcPct val="80000"/>
              </a:lnSpc>
            </a:pPr>
            <a:r>
              <a:rPr lang="he-IL" altLang="en-US" sz="1800" dirty="0"/>
              <a:t>מאחר ואין לנו שער </a:t>
            </a:r>
            <a:r>
              <a:rPr lang="en-US" altLang="en-US" sz="1800" dirty="0"/>
              <a:t>NOT</a:t>
            </a:r>
            <a:r>
              <a:rPr lang="he-IL" altLang="en-US" sz="1800" dirty="0"/>
              <a:t>, אלא מתגים, נוכל לחילופין לבטל את שער ה- </a:t>
            </a:r>
            <a:r>
              <a:rPr lang="en-US" altLang="en-US" sz="1800" dirty="0"/>
              <a:t>NOT</a:t>
            </a:r>
            <a:r>
              <a:rPr lang="he-IL" altLang="en-US" sz="1800" dirty="0"/>
              <a:t> על-ידי כך שנחליף את המתג </a:t>
            </a:r>
            <a:r>
              <a:rPr lang="en-US" altLang="en-US" sz="1800" dirty="0"/>
              <a:t>P</a:t>
            </a:r>
            <a:r>
              <a:rPr lang="he-IL" altLang="en-US" sz="1800" dirty="0"/>
              <a:t> (העליון) במתג </a:t>
            </a:r>
            <a:r>
              <a:rPr lang="en-US" altLang="en-US" sz="1800" dirty="0"/>
              <a:t>N</a:t>
            </a:r>
            <a:endParaRPr lang="he-IL" altLang="en-US" sz="1800" dirty="0"/>
          </a:p>
          <a:p>
            <a:pPr algn="r" rtl="1" eaLnBrk="1" hangingPunct="1">
              <a:lnSpc>
                <a:spcPct val="80000"/>
              </a:lnSpc>
              <a:buFont typeface="Wingdings" panose="05000000000000000000" pitchFamily="2" charset="2"/>
              <a:buNone/>
            </a:pPr>
            <a:endParaRPr lang="he-IL" altLang="en-US" sz="1800" dirty="0"/>
          </a:p>
          <a:p>
            <a:pPr algn="r" rtl="1" eaLnBrk="1" hangingPunct="1">
              <a:lnSpc>
                <a:spcPct val="80000"/>
              </a:lnSpc>
              <a:buFont typeface="Wingdings" panose="05000000000000000000" pitchFamily="2" charset="2"/>
              <a:buNone/>
            </a:pPr>
            <a:r>
              <a:rPr lang="he-IL" altLang="en-US" sz="2000" b="1" dirty="0"/>
              <a:t>זהו "</a:t>
            </a:r>
            <a:r>
              <a:rPr lang="he-IL" altLang="en-US" sz="2000" b="1" dirty="0">
                <a:solidFill>
                  <a:schemeClr val="hlink"/>
                </a:solidFill>
              </a:rPr>
              <a:t>המצב השלישי</a:t>
            </a:r>
            <a:r>
              <a:rPr lang="he-IL" altLang="en-US" sz="2000" b="1" dirty="0"/>
              <a:t>"</a:t>
            </a:r>
            <a:r>
              <a:rPr lang="en-US" altLang="en-US" sz="2000" b="1" dirty="0"/>
              <a:t>:</a:t>
            </a:r>
            <a:r>
              <a:rPr lang="he-IL" altLang="en-US" sz="2000" b="1" dirty="0"/>
              <a:t> היציאה איננה '0' ואיננה '1' </a:t>
            </a:r>
          </a:p>
          <a:p>
            <a:pPr algn="r" rtl="1" eaLnBrk="1" hangingPunct="1">
              <a:lnSpc>
                <a:spcPct val="80000"/>
              </a:lnSpc>
            </a:pPr>
            <a:r>
              <a:rPr lang="he-IL" altLang="en-US" sz="1800" dirty="0"/>
              <a:t>השער קרוי: NOT עם יציאה מסוג</a:t>
            </a:r>
            <a:br>
              <a:rPr lang="en-US" altLang="en-US" sz="1800" dirty="0"/>
            </a:br>
            <a:r>
              <a:rPr lang="he-IL" altLang="en-US" sz="1800" dirty="0"/>
              <a:t> </a:t>
            </a:r>
            <a:r>
              <a:rPr lang="en-US" altLang="en-US" sz="1800" dirty="0"/>
              <a:t>three-state”</a:t>
            </a:r>
            <a:r>
              <a:rPr lang="he-IL" altLang="en-US" sz="1800" dirty="0"/>
              <a:t>"  (או </a:t>
            </a:r>
            <a:r>
              <a:rPr lang="en-US" altLang="en-US" sz="1800" dirty="0"/>
              <a:t>"tri-state”</a:t>
            </a:r>
            <a:r>
              <a:rPr lang="he-IL" altLang="en-US" sz="1800" dirty="0"/>
              <a:t>)</a:t>
            </a:r>
          </a:p>
          <a:p>
            <a:pPr algn="r" rtl="1" eaLnBrk="1" hangingPunct="1">
              <a:lnSpc>
                <a:spcPct val="80000"/>
              </a:lnSpc>
            </a:pPr>
            <a:r>
              <a:rPr lang="he-IL" altLang="en-US" sz="1800" dirty="0"/>
              <a:t>או גם: NOT עם יציאת </a:t>
            </a:r>
            <a:r>
              <a:rPr lang="en-US" altLang="en-US" sz="1800" dirty="0"/>
              <a:t>HIGH-Z</a:t>
            </a:r>
            <a:endParaRPr lang="he-IL" altLang="en-US" sz="1800" dirty="0"/>
          </a:p>
          <a:p>
            <a:pPr algn="r" rtl="1" eaLnBrk="1" hangingPunct="1">
              <a:lnSpc>
                <a:spcPct val="80000"/>
              </a:lnSpc>
            </a:pPr>
            <a:r>
              <a:rPr lang="he-IL" altLang="en-US" sz="1800" dirty="0"/>
              <a:t>נסמן את השער החדש בסימון: </a:t>
            </a:r>
          </a:p>
          <a:p>
            <a:pPr algn="r" rtl="1" eaLnBrk="1" hangingPunct="1">
              <a:lnSpc>
                <a:spcPct val="80000"/>
              </a:lnSpc>
            </a:pPr>
            <a:endParaRPr lang="en-US" altLang="en-US" sz="1800" dirty="0"/>
          </a:p>
        </p:txBody>
      </p:sp>
      <p:graphicFrame>
        <p:nvGraphicFramePr>
          <p:cNvPr id="4098" name="Object 15">
            <a:extLst>
              <a:ext uri="{FF2B5EF4-FFF2-40B4-BE49-F238E27FC236}">
                <a16:creationId xmlns:a16="http://schemas.microsoft.com/office/drawing/2014/main" id="{F5B0F31F-B9A0-4756-B634-8B8950FDDB5C}"/>
              </a:ext>
            </a:extLst>
          </p:cNvPr>
          <p:cNvGraphicFramePr>
            <a:graphicFrameLocks noChangeAspect="1"/>
          </p:cNvGraphicFramePr>
          <p:nvPr>
            <p:extLst>
              <p:ext uri="{D42A27DB-BD31-4B8C-83A1-F6EECF244321}">
                <p14:modId xmlns:p14="http://schemas.microsoft.com/office/powerpoint/2010/main" val="3646630407"/>
              </p:ext>
            </p:extLst>
          </p:nvPr>
        </p:nvGraphicFramePr>
        <p:xfrm>
          <a:off x="1628775" y="1690688"/>
          <a:ext cx="3857625" cy="3471862"/>
        </p:xfrm>
        <a:graphic>
          <a:graphicData uri="http://schemas.openxmlformats.org/presentationml/2006/ole">
            <mc:AlternateContent xmlns:mc="http://schemas.openxmlformats.org/markup-compatibility/2006">
              <mc:Choice xmlns:v="urn:schemas-microsoft-com:vml" Requires="v">
                <p:oleObj spid="_x0000_s175112" r:id="rId4" imgW="2772156" imgH="2497836" progId="Visio.Drawing.6">
                  <p:embed/>
                </p:oleObj>
              </mc:Choice>
              <mc:Fallback>
                <p:oleObj r:id="rId4" imgW="2772156" imgH="2497836" progId="Visio.Drawing.6">
                  <p:embed/>
                  <p:pic>
                    <p:nvPicPr>
                      <p:cNvPr id="4098" name="Object 15">
                        <a:extLst>
                          <a:ext uri="{FF2B5EF4-FFF2-40B4-BE49-F238E27FC236}">
                            <a16:creationId xmlns:a16="http://schemas.microsoft.com/office/drawing/2014/main" id="{F5B0F31F-B9A0-4756-B634-8B8950FDDB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8775" y="1690688"/>
                        <a:ext cx="3857625" cy="347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7520" name="Object 32">
            <a:extLst>
              <a:ext uri="{FF2B5EF4-FFF2-40B4-BE49-F238E27FC236}">
                <a16:creationId xmlns:a16="http://schemas.microsoft.com/office/drawing/2014/main" id="{615D99DB-258A-4861-BD7F-7AED067D6C56}"/>
              </a:ext>
            </a:extLst>
          </p:cNvPr>
          <p:cNvGraphicFramePr>
            <a:graphicFrameLocks noChangeAspect="1"/>
          </p:cNvGraphicFramePr>
          <p:nvPr>
            <p:extLst>
              <p:ext uri="{D42A27DB-BD31-4B8C-83A1-F6EECF244321}">
                <p14:modId xmlns:p14="http://schemas.microsoft.com/office/powerpoint/2010/main" val="3500256289"/>
              </p:ext>
            </p:extLst>
          </p:nvPr>
        </p:nvGraphicFramePr>
        <p:xfrm>
          <a:off x="2161382" y="5348287"/>
          <a:ext cx="1828800" cy="1008063"/>
        </p:xfrm>
        <a:graphic>
          <a:graphicData uri="http://schemas.openxmlformats.org/presentationml/2006/ole">
            <mc:AlternateContent xmlns:mc="http://schemas.openxmlformats.org/markup-compatibility/2006">
              <mc:Choice xmlns:v="urn:schemas-microsoft-com:vml" Requires="v">
                <p:oleObj spid="_x0000_s175113" r:id="rId6" imgW="2129028" imgH="1175004" progId="Visio.Drawing.6">
                  <p:embed/>
                </p:oleObj>
              </mc:Choice>
              <mc:Fallback>
                <p:oleObj r:id="rId6" imgW="2129028" imgH="1175004" progId="Visio.Drawing.6">
                  <p:embed/>
                  <p:pic>
                    <p:nvPicPr>
                      <p:cNvPr id="447520" name="Object 32">
                        <a:extLst>
                          <a:ext uri="{FF2B5EF4-FFF2-40B4-BE49-F238E27FC236}">
                            <a16:creationId xmlns:a16="http://schemas.microsoft.com/office/drawing/2014/main" id="{615D99DB-258A-4861-BD7F-7AED067D6C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1382" y="5348287"/>
                        <a:ext cx="1828800"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36">
            <a:extLst>
              <a:ext uri="{FF2B5EF4-FFF2-40B4-BE49-F238E27FC236}">
                <a16:creationId xmlns:a16="http://schemas.microsoft.com/office/drawing/2014/main" id="{A03F5570-BB39-404C-883F-53E142F4F537}"/>
              </a:ext>
            </a:extLst>
          </p:cNvPr>
          <p:cNvGraphicFramePr>
            <a:graphicFrameLocks noChangeAspect="1"/>
          </p:cNvGraphicFramePr>
          <p:nvPr>
            <p:extLst>
              <p:ext uri="{D42A27DB-BD31-4B8C-83A1-F6EECF244321}">
                <p14:modId xmlns:p14="http://schemas.microsoft.com/office/powerpoint/2010/main" val="2450974361"/>
              </p:ext>
            </p:extLst>
          </p:nvPr>
        </p:nvGraphicFramePr>
        <p:xfrm>
          <a:off x="858928" y="1504951"/>
          <a:ext cx="1539694" cy="1613214"/>
        </p:xfrm>
        <a:graphic>
          <a:graphicData uri="http://schemas.openxmlformats.org/presentationml/2006/ole">
            <mc:AlternateContent xmlns:mc="http://schemas.openxmlformats.org/markup-compatibility/2006">
              <mc:Choice xmlns:v="urn:schemas-microsoft-com:vml" Requires="v">
                <p:oleObj spid="_x0000_s175114" r:id="rId8" imgW="1345692" imgH="1583436" progId="Unknown">
                  <p:embed/>
                </p:oleObj>
              </mc:Choice>
              <mc:Fallback>
                <p:oleObj r:id="rId8" imgW="1345692" imgH="1583436" progId="Unknown">
                  <p:embed/>
                  <p:pic>
                    <p:nvPicPr>
                      <p:cNvPr id="4100" name="Object 36">
                        <a:extLst>
                          <a:ext uri="{FF2B5EF4-FFF2-40B4-BE49-F238E27FC236}">
                            <a16:creationId xmlns:a16="http://schemas.microsoft.com/office/drawing/2014/main" id="{A03F5570-BB39-404C-883F-53E142F4F5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8928" y="1504951"/>
                        <a:ext cx="1539694" cy="1613214"/>
                      </a:xfrm>
                      <a:prstGeom prst="rect">
                        <a:avLst/>
                      </a:prstGeom>
                      <a:noFill/>
                    </p:spPr>
                  </p:pic>
                </p:oleObj>
              </mc:Fallback>
            </mc:AlternateContent>
          </a:graphicData>
        </a:graphic>
      </p:graphicFrame>
      <p:sp>
        <p:nvSpPr>
          <p:cNvPr id="4103" name="Rectangle 38">
            <a:extLst>
              <a:ext uri="{FF2B5EF4-FFF2-40B4-BE49-F238E27FC236}">
                <a16:creationId xmlns:a16="http://schemas.microsoft.com/office/drawing/2014/main" id="{CBC148E4-18BC-4E17-ACAF-9264ECBD2868}"/>
              </a:ext>
            </a:extLst>
          </p:cNvPr>
          <p:cNvSpPr>
            <a:spLocks noGrp="1" noChangeArrowheads="1"/>
          </p:cNvSpPr>
          <p:nvPr>
            <p:ph type="title"/>
          </p:nvPr>
        </p:nvSpPr>
        <p:spPr>
          <a:noFill/>
        </p:spPr>
        <p:txBody>
          <a:bodyPr/>
          <a:lstStyle/>
          <a:p>
            <a:pPr eaLnBrk="1" hangingPunct="1"/>
            <a:r>
              <a:rPr lang="en-US" altLang="en-US"/>
              <a:t>Three (Tri)-State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751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751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751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751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7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7214D324-39D0-484D-8CD6-E6C6958E1A5B}"/>
              </a:ext>
            </a:extLst>
          </p:cNvPr>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DAA7E96B-AA05-41BC-8BE0-A9ABBEB03A8D}" type="slidenum">
              <a:rPr lang="he-IL" altLang="en-US" sz="1400">
                <a:cs typeface="Arial" panose="020B0604020202020204" pitchFamily="34" charset="0"/>
              </a:rPr>
              <a:pPr/>
              <a:t>25</a:t>
            </a:fld>
            <a:endParaRPr lang="en-US" altLang="en-US" sz="1400">
              <a:cs typeface="Arial" panose="020B0604020202020204" pitchFamily="34" charset="0"/>
            </a:endParaRPr>
          </a:p>
        </p:txBody>
      </p:sp>
      <p:sp>
        <p:nvSpPr>
          <p:cNvPr id="5124" name="Rectangle 100">
            <a:extLst>
              <a:ext uri="{FF2B5EF4-FFF2-40B4-BE49-F238E27FC236}">
                <a16:creationId xmlns:a16="http://schemas.microsoft.com/office/drawing/2014/main" id="{26215479-4C5F-45D8-B17C-FC46EC3AE49B}"/>
              </a:ext>
            </a:extLst>
          </p:cNvPr>
          <p:cNvSpPr>
            <a:spLocks noChangeArrowheads="1"/>
          </p:cNvSpPr>
          <p:nvPr/>
        </p:nvSpPr>
        <p:spPr bwMode="auto">
          <a:xfrm>
            <a:off x="1524001" y="2842083"/>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5125" name="Rectangle 101">
            <a:extLst>
              <a:ext uri="{FF2B5EF4-FFF2-40B4-BE49-F238E27FC236}">
                <a16:creationId xmlns:a16="http://schemas.microsoft.com/office/drawing/2014/main" id="{DAE49B14-8F7B-4F7E-96B6-A14664918B8E}"/>
              </a:ext>
            </a:extLst>
          </p:cNvPr>
          <p:cNvSpPr>
            <a:spLocks noChangeArrowheads="1"/>
          </p:cNvSpPr>
          <p:nvPr/>
        </p:nvSpPr>
        <p:spPr bwMode="auto">
          <a:xfrm>
            <a:off x="1524001" y="3585033"/>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5126" name="Text Box 111">
            <a:extLst>
              <a:ext uri="{FF2B5EF4-FFF2-40B4-BE49-F238E27FC236}">
                <a16:creationId xmlns:a16="http://schemas.microsoft.com/office/drawing/2014/main" id="{C01A83BD-F5E2-4F66-9F07-CDEC58483FBF}"/>
              </a:ext>
            </a:extLst>
          </p:cNvPr>
          <p:cNvSpPr txBox="1">
            <a:spLocks noChangeArrowheads="1"/>
          </p:cNvSpPr>
          <p:nvPr/>
        </p:nvSpPr>
        <p:spPr bwMode="auto">
          <a:xfrm>
            <a:off x="3124200" y="457200"/>
            <a:ext cx="7010400" cy="711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ctr" rtl="0">
              <a:buFontTx/>
              <a:buNone/>
            </a:pPr>
            <a:endParaRPr lang="en-US" altLang="en-US" sz="4000">
              <a:solidFill>
                <a:schemeClr val="folHlink"/>
              </a:solidFill>
            </a:endParaRPr>
          </a:p>
        </p:txBody>
      </p:sp>
      <p:graphicFrame>
        <p:nvGraphicFramePr>
          <p:cNvPr id="5122" name="Object 114">
            <a:extLst>
              <a:ext uri="{FF2B5EF4-FFF2-40B4-BE49-F238E27FC236}">
                <a16:creationId xmlns:a16="http://schemas.microsoft.com/office/drawing/2014/main" id="{B0FDA411-B403-47CF-936A-2114CC847908}"/>
              </a:ext>
            </a:extLst>
          </p:cNvPr>
          <p:cNvGraphicFramePr>
            <a:graphicFrameLocks noChangeAspect="1"/>
          </p:cNvGraphicFramePr>
          <p:nvPr/>
        </p:nvGraphicFramePr>
        <p:xfrm>
          <a:off x="4267200" y="4630738"/>
          <a:ext cx="3348038" cy="1846262"/>
        </p:xfrm>
        <a:graphic>
          <a:graphicData uri="http://schemas.openxmlformats.org/presentationml/2006/ole">
            <mc:AlternateContent xmlns:mc="http://schemas.openxmlformats.org/markup-compatibility/2006">
              <mc:Choice xmlns:v="urn:schemas-microsoft-com:vml" Requires="v">
                <p:oleObj spid="_x0000_s176132" r:id="rId3" imgW="2129028" imgH="1175004" progId="Visio.Drawing.6">
                  <p:embed/>
                </p:oleObj>
              </mc:Choice>
              <mc:Fallback>
                <p:oleObj r:id="rId3" imgW="2129028" imgH="1175004" progId="Visio.Drawing.6">
                  <p:embed/>
                  <p:pic>
                    <p:nvPicPr>
                      <p:cNvPr id="5122" name="Object 114">
                        <a:extLst>
                          <a:ext uri="{FF2B5EF4-FFF2-40B4-BE49-F238E27FC236}">
                            <a16:creationId xmlns:a16="http://schemas.microsoft.com/office/drawing/2014/main" id="{B0FDA411-B403-47CF-936A-2114CC8479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4630738"/>
                        <a:ext cx="3348038" cy="184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7" name="Rectangle 125">
            <a:extLst>
              <a:ext uri="{FF2B5EF4-FFF2-40B4-BE49-F238E27FC236}">
                <a16:creationId xmlns:a16="http://schemas.microsoft.com/office/drawing/2014/main" id="{4E847CB8-2155-457F-97A9-F1BC7EFC0341}"/>
              </a:ext>
            </a:extLst>
          </p:cNvPr>
          <p:cNvSpPr>
            <a:spLocks noGrp="1" noChangeArrowheads="1"/>
          </p:cNvSpPr>
          <p:nvPr>
            <p:ph type="title"/>
          </p:nvPr>
        </p:nvSpPr>
        <p:spPr/>
        <p:txBody>
          <a:bodyPr/>
          <a:lstStyle/>
          <a:p>
            <a:pPr eaLnBrk="1" hangingPunct="1"/>
            <a:r>
              <a:rPr lang="en-US" altLang="en-US"/>
              <a:t>Three-State Bus</a:t>
            </a:r>
          </a:p>
        </p:txBody>
      </p:sp>
      <p:sp>
        <p:nvSpPr>
          <p:cNvPr id="5128" name="Rectangle 126">
            <a:extLst>
              <a:ext uri="{FF2B5EF4-FFF2-40B4-BE49-F238E27FC236}">
                <a16:creationId xmlns:a16="http://schemas.microsoft.com/office/drawing/2014/main" id="{A3EDE978-379D-480A-838F-C1A6D00CA3E6}"/>
              </a:ext>
            </a:extLst>
          </p:cNvPr>
          <p:cNvSpPr>
            <a:spLocks noGrp="1" noChangeArrowheads="1"/>
          </p:cNvSpPr>
          <p:nvPr>
            <p:ph type="body" idx="1"/>
          </p:nvPr>
        </p:nvSpPr>
        <p:spPr>
          <a:xfrm>
            <a:off x="1180213" y="1782763"/>
            <a:ext cx="9487786" cy="3200400"/>
          </a:xfrm>
        </p:spPr>
        <p:txBody>
          <a:bodyPr>
            <a:normAutofit/>
          </a:bodyPr>
          <a:lstStyle/>
          <a:p>
            <a:pPr algn="r" rtl="1" eaLnBrk="1" hangingPunct="1">
              <a:lnSpc>
                <a:spcPct val="90000"/>
              </a:lnSpc>
            </a:pPr>
            <a:r>
              <a:rPr lang="he-IL" altLang="en-US" sz="2400" dirty="0"/>
              <a:t>ניתן לחבר יחד יציאות של מספר שערים כאלו</a:t>
            </a:r>
            <a:endParaRPr lang="en-US" altLang="en-US" sz="2400" dirty="0"/>
          </a:p>
          <a:p>
            <a:pPr algn="r" rtl="1" eaLnBrk="1" hangingPunct="1">
              <a:lnSpc>
                <a:spcPct val="90000"/>
              </a:lnSpc>
            </a:pPr>
            <a:r>
              <a:rPr lang="he-IL" altLang="en-US" sz="2400" dirty="0"/>
              <a:t>היציאה המשותפת נקראת </a:t>
            </a:r>
            <a:r>
              <a:rPr lang="en-US" altLang="en-US" sz="2400" dirty="0"/>
              <a:t>BUS</a:t>
            </a:r>
            <a:r>
              <a:rPr lang="he-IL" altLang="en-US" sz="2400" dirty="0"/>
              <a:t> (עורק בעברית)</a:t>
            </a:r>
            <a:endParaRPr lang="en-US" altLang="en-US" sz="2400" dirty="0"/>
          </a:p>
          <a:p>
            <a:pPr algn="r" rtl="1" eaLnBrk="1" hangingPunct="1">
              <a:lnSpc>
                <a:spcPct val="90000"/>
              </a:lnSpc>
            </a:pPr>
            <a:r>
              <a:rPr lang="he-IL" altLang="en-US" sz="2400" dirty="0"/>
              <a:t>לכל היותר רק שער אחד רשאי לכתוב בו זמנית על היציאה המשותפת</a:t>
            </a:r>
            <a:endParaRPr lang="en-US" altLang="en-US" sz="2400" dirty="0"/>
          </a:p>
          <a:p>
            <a:pPr algn="r" rtl="1" eaLnBrk="1" hangingPunct="1">
              <a:lnSpc>
                <a:spcPct val="90000"/>
              </a:lnSpc>
            </a:pPr>
            <a:r>
              <a:rPr lang="he-IL" altLang="en-US" sz="2400" dirty="0"/>
              <a:t>מפענח יבטיח שלכל היותר רק אחד מן השערים יכתוב על  ה-</a:t>
            </a:r>
            <a:r>
              <a:rPr lang="en-US" altLang="en-US" sz="2400" dirty="0"/>
              <a:t>BUS</a:t>
            </a:r>
            <a:r>
              <a:rPr lang="he-IL" altLang="en-US" sz="2400" dirty="0"/>
              <a:t> בו זמנית</a:t>
            </a:r>
          </a:p>
          <a:p>
            <a:pPr algn="r" rtl="1" eaLnBrk="1" hangingPunct="1">
              <a:lnSpc>
                <a:spcPct val="90000"/>
              </a:lnSpc>
            </a:pPr>
            <a:r>
              <a:rPr lang="he-IL" altLang="en-US" sz="2400" dirty="0"/>
              <a:t>אם יש למפענח כניסת </a:t>
            </a:r>
            <a:r>
              <a:rPr lang="en-US" altLang="en-US" sz="2400" dirty="0"/>
              <a:t>Enable</a:t>
            </a:r>
            <a:r>
              <a:rPr lang="he-IL" altLang="en-US" sz="2400" dirty="0"/>
              <a:t> אזי אם </a:t>
            </a:r>
            <a:r>
              <a:rPr lang="en-US" altLang="en-US" sz="2400" dirty="0"/>
              <a:t>Enable=0</a:t>
            </a:r>
            <a:r>
              <a:rPr lang="he-IL" altLang="en-US" sz="2400" dirty="0"/>
              <a:t> כל יציאות המפענח הן '0' ואף שער אינו כותב על ה-</a:t>
            </a:r>
            <a:r>
              <a:rPr lang="en-US" altLang="en-US" sz="2400" dirty="0"/>
              <a:t>BUS</a:t>
            </a:r>
            <a:endParaRPr lang="he-IL" altLang="en-US" sz="2400" dirty="0"/>
          </a:p>
          <a:p>
            <a:pPr algn="r" rtl="1" eaLnBrk="1" hangingPunct="1">
              <a:lnSpc>
                <a:spcPct val="90000"/>
              </a:lnSpc>
            </a:pPr>
            <a:endParaRPr lang="he-IL" altLang="en-US" sz="2400" dirty="0"/>
          </a:p>
          <a:p>
            <a:pPr algn="r" rtl="1" eaLnBrk="1" hangingPunct="1">
              <a:lnSpc>
                <a:spcPct val="90000"/>
              </a:lnSpc>
            </a:pPr>
            <a:endParaRPr lang="en-US"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D4DEE058-FB6F-4C8E-8A4D-7E4B88C5EB8E}"/>
              </a:ext>
            </a:extLst>
          </p:cNvPr>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C2A9AC1A-3B67-4FA1-B8B7-DC7A58857A8B}" type="slidenum">
              <a:rPr lang="he-IL" altLang="en-US" sz="1400">
                <a:cs typeface="Arial" panose="020B0604020202020204" pitchFamily="34" charset="0"/>
              </a:rPr>
              <a:pPr/>
              <a:t>26</a:t>
            </a:fld>
            <a:endParaRPr lang="en-US" altLang="en-US" sz="1400">
              <a:cs typeface="Arial" panose="020B0604020202020204" pitchFamily="34" charset="0"/>
            </a:endParaRPr>
          </a:p>
        </p:txBody>
      </p:sp>
      <p:sp>
        <p:nvSpPr>
          <p:cNvPr id="6148" name="Rectangle 194">
            <a:extLst>
              <a:ext uri="{FF2B5EF4-FFF2-40B4-BE49-F238E27FC236}">
                <a16:creationId xmlns:a16="http://schemas.microsoft.com/office/drawing/2014/main" id="{039F1A58-A122-44E4-B9BA-DCDEBF0B4B5A}"/>
              </a:ext>
            </a:extLst>
          </p:cNvPr>
          <p:cNvSpPr>
            <a:spLocks noChangeArrowheads="1"/>
          </p:cNvSpPr>
          <p:nvPr/>
        </p:nvSpPr>
        <p:spPr bwMode="auto">
          <a:xfrm>
            <a:off x="1524001" y="3094496"/>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6149" name="Rectangle 195">
            <a:extLst>
              <a:ext uri="{FF2B5EF4-FFF2-40B4-BE49-F238E27FC236}">
                <a16:creationId xmlns:a16="http://schemas.microsoft.com/office/drawing/2014/main" id="{B3229D47-02FA-408B-8697-0D0547F0307C}"/>
              </a:ext>
            </a:extLst>
          </p:cNvPr>
          <p:cNvSpPr>
            <a:spLocks noChangeArrowheads="1"/>
          </p:cNvSpPr>
          <p:nvPr/>
        </p:nvSpPr>
        <p:spPr bwMode="auto">
          <a:xfrm>
            <a:off x="1524001" y="3332621"/>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6150" name="Rectangle 197">
            <a:extLst>
              <a:ext uri="{FF2B5EF4-FFF2-40B4-BE49-F238E27FC236}">
                <a16:creationId xmlns:a16="http://schemas.microsoft.com/office/drawing/2014/main" id="{EAF2F5AB-95E3-4990-B734-29F68FE45803}"/>
              </a:ext>
            </a:extLst>
          </p:cNvPr>
          <p:cNvSpPr>
            <a:spLocks noChangeArrowheads="1"/>
          </p:cNvSpPr>
          <p:nvPr/>
        </p:nvSpPr>
        <p:spPr bwMode="auto">
          <a:xfrm>
            <a:off x="1524001" y="2389646"/>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6151" name="Rectangle 198">
            <a:extLst>
              <a:ext uri="{FF2B5EF4-FFF2-40B4-BE49-F238E27FC236}">
                <a16:creationId xmlns:a16="http://schemas.microsoft.com/office/drawing/2014/main" id="{FD9F7AFC-2461-4C1C-848A-9559207B07C3}"/>
              </a:ext>
            </a:extLst>
          </p:cNvPr>
          <p:cNvSpPr>
            <a:spLocks noChangeArrowheads="1"/>
          </p:cNvSpPr>
          <p:nvPr/>
        </p:nvSpPr>
        <p:spPr bwMode="auto">
          <a:xfrm>
            <a:off x="1524001" y="4037471"/>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6152" name="Text Box 202">
            <a:extLst>
              <a:ext uri="{FF2B5EF4-FFF2-40B4-BE49-F238E27FC236}">
                <a16:creationId xmlns:a16="http://schemas.microsoft.com/office/drawing/2014/main" id="{8530E557-F6ED-4C46-BADD-71C6A39B94ED}"/>
              </a:ext>
            </a:extLst>
          </p:cNvPr>
          <p:cNvSpPr txBox="1">
            <a:spLocks noChangeArrowheads="1"/>
          </p:cNvSpPr>
          <p:nvPr/>
        </p:nvSpPr>
        <p:spPr bwMode="auto">
          <a:xfrm>
            <a:off x="3124200" y="457200"/>
            <a:ext cx="7010400" cy="7112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ctr" rtl="0">
              <a:buFontTx/>
              <a:buNone/>
            </a:pPr>
            <a:endParaRPr lang="en-US" altLang="en-US" sz="4000">
              <a:solidFill>
                <a:schemeClr val="folHlink"/>
              </a:solidFill>
            </a:endParaRPr>
          </a:p>
        </p:txBody>
      </p:sp>
      <p:graphicFrame>
        <p:nvGraphicFramePr>
          <p:cNvPr id="6146" name="Object 203">
            <a:extLst>
              <a:ext uri="{FF2B5EF4-FFF2-40B4-BE49-F238E27FC236}">
                <a16:creationId xmlns:a16="http://schemas.microsoft.com/office/drawing/2014/main" id="{8817E2E3-5722-4AD7-AAD2-46C88110504D}"/>
              </a:ext>
            </a:extLst>
          </p:cNvPr>
          <p:cNvGraphicFramePr>
            <a:graphicFrameLocks noChangeAspect="1"/>
          </p:cNvGraphicFramePr>
          <p:nvPr/>
        </p:nvGraphicFramePr>
        <p:xfrm>
          <a:off x="1752600" y="1657350"/>
          <a:ext cx="3232150" cy="4819650"/>
        </p:xfrm>
        <a:graphic>
          <a:graphicData uri="http://schemas.openxmlformats.org/presentationml/2006/ole">
            <mc:AlternateContent xmlns:mc="http://schemas.openxmlformats.org/markup-compatibility/2006">
              <mc:Choice xmlns:v="urn:schemas-microsoft-com:vml" Requires="v">
                <p:oleObj spid="_x0000_s177156" r:id="rId4" imgW="3800856" imgH="5655564" progId="Visio.Drawing.6">
                  <p:embed/>
                </p:oleObj>
              </mc:Choice>
              <mc:Fallback>
                <p:oleObj r:id="rId4" imgW="3800856" imgH="5655564" progId="Visio.Drawing.6">
                  <p:embed/>
                  <p:pic>
                    <p:nvPicPr>
                      <p:cNvPr id="6146" name="Object 203">
                        <a:extLst>
                          <a:ext uri="{FF2B5EF4-FFF2-40B4-BE49-F238E27FC236}">
                            <a16:creationId xmlns:a16="http://schemas.microsoft.com/office/drawing/2014/main" id="{8817E2E3-5722-4AD7-AAD2-46C8811050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1657350"/>
                        <a:ext cx="3232150" cy="481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3" name="Rectangle 210">
            <a:extLst>
              <a:ext uri="{FF2B5EF4-FFF2-40B4-BE49-F238E27FC236}">
                <a16:creationId xmlns:a16="http://schemas.microsoft.com/office/drawing/2014/main" id="{85EF37D2-43E0-4936-948F-2A6FF13BBF6C}"/>
              </a:ext>
            </a:extLst>
          </p:cNvPr>
          <p:cNvSpPr>
            <a:spLocks noGrp="1" noChangeArrowheads="1"/>
          </p:cNvSpPr>
          <p:nvPr>
            <p:ph type="title"/>
          </p:nvPr>
        </p:nvSpPr>
        <p:spPr/>
        <p:txBody>
          <a:bodyPr/>
          <a:lstStyle/>
          <a:p>
            <a:pPr eaLnBrk="1" hangingPunct="1"/>
            <a:r>
              <a:rPr lang="en-US" altLang="en-US"/>
              <a:t>Three-State Bus</a:t>
            </a:r>
          </a:p>
        </p:txBody>
      </p:sp>
      <p:sp>
        <p:nvSpPr>
          <p:cNvPr id="6154" name="Rectangle 211">
            <a:extLst>
              <a:ext uri="{FF2B5EF4-FFF2-40B4-BE49-F238E27FC236}">
                <a16:creationId xmlns:a16="http://schemas.microsoft.com/office/drawing/2014/main" id="{FEF6F289-8557-447B-963E-53D473642DEB}"/>
              </a:ext>
            </a:extLst>
          </p:cNvPr>
          <p:cNvSpPr>
            <a:spLocks noGrp="1" noChangeArrowheads="1"/>
          </p:cNvSpPr>
          <p:nvPr>
            <p:ph type="body" idx="1"/>
          </p:nvPr>
        </p:nvSpPr>
        <p:spPr>
          <a:xfrm>
            <a:off x="5410199" y="1524001"/>
            <a:ext cx="5615763" cy="4608513"/>
          </a:xfrm>
        </p:spPr>
        <p:txBody>
          <a:bodyPr/>
          <a:lstStyle/>
          <a:p>
            <a:pPr algn="r" rtl="1" eaLnBrk="1" hangingPunct="1"/>
            <a:r>
              <a:rPr lang="he-IL" altLang="en-US" dirty="0"/>
              <a:t>המערכת כולה (אוסף השערים, ה-BUS, והמפענח) דומה לבורר</a:t>
            </a:r>
          </a:p>
          <a:p>
            <a:pPr algn="r" rtl="1">
              <a:spcBef>
                <a:spcPts val="1200"/>
              </a:spcBef>
            </a:pPr>
            <a:r>
              <a:rPr lang="he-IL" altLang="en-US" dirty="0"/>
              <a:t>BUS עשוי להיות מהיר יותר במקצת מאשר בורר</a:t>
            </a:r>
            <a:r>
              <a:rPr lang="en-US" altLang="en-US" dirty="0"/>
              <a:t>.</a:t>
            </a:r>
            <a:r>
              <a:rPr lang="he-IL" altLang="en-US" dirty="0"/>
              <a:t> </a:t>
            </a:r>
            <a:r>
              <a:rPr lang="en-US" altLang="en-US" dirty="0"/>
              <a:t> </a:t>
            </a:r>
            <a:r>
              <a:rPr lang="he-IL" altLang="en-US" dirty="0"/>
              <a:t>את ה- </a:t>
            </a:r>
            <a:r>
              <a:rPr lang="en-US" altLang="en-US" dirty="0"/>
              <a:t>BUS</a:t>
            </a:r>
            <a:r>
              <a:rPr lang="he-IL" altLang="en-US" dirty="0"/>
              <a:t> ניתן לממש ביעילות:</a:t>
            </a:r>
          </a:p>
          <a:p>
            <a:pPr lvl="1" algn="r" rtl="1" eaLnBrk="1" hangingPunct="1"/>
            <a:r>
              <a:rPr lang="he-IL" altLang="en-US" sz="2200" dirty="0"/>
              <a:t>ה- BUS מכיל חוט יחיד </a:t>
            </a:r>
          </a:p>
          <a:p>
            <a:pPr lvl="1" algn="r" rtl="1" eaLnBrk="1" hangingPunct="1"/>
            <a:r>
              <a:rPr lang="he-IL" altLang="en-US" sz="2200" dirty="0"/>
              <a:t>המפענח בדרך כלל ממומש באופן מבוזר, ולכל היותר דרושים סדר גודל של </a:t>
            </a:r>
            <a:r>
              <a:rPr lang="en-US" altLang="en-US" sz="2200" dirty="0"/>
              <a:t>log(K)</a:t>
            </a:r>
            <a:r>
              <a:rPr lang="he-IL" altLang="en-US" sz="2200" dirty="0"/>
              <a:t> חוטים להעברת אותות הבקרה אם יש </a:t>
            </a:r>
            <a:r>
              <a:rPr lang="en-US" altLang="en-US" sz="2200" dirty="0"/>
              <a:t>K</a:t>
            </a:r>
            <a:r>
              <a:rPr lang="he-IL" altLang="en-US" sz="2200" dirty="0"/>
              <a:t> כניסות </a:t>
            </a:r>
            <a:r>
              <a:rPr lang="en-US" altLang="en-US" sz="2200" dirty="0"/>
              <a:t>IN</a:t>
            </a:r>
            <a:r>
              <a:rPr lang="he-IL" altLang="en-US" dirty="0"/>
              <a:t>  </a:t>
            </a:r>
          </a:p>
          <a:p>
            <a:pPr algn="r" rtl="1" eaLnBrk="1" hangingPunct="1">
              <a:buFont typeface="Wingdings" panose="05000000000000000000" pitchFamily="2" charset="2"/>
              <a:buNone/>
            </a:pPr>
            <a:endParaRPr lang="en-US"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algn="r" rtl="1" eaLnBrk="1" hangingPunct="1"/>
            <a:r>
              <a:rPr lang="he-IL" altLang="en-US" dirty="0">
                <a:solidFill>
                  <a:srgbClr val="FF0000"/>
                </a:solidFill>
                <a:latin typeface="David" panose="020E0502060401010101" pitchFamily="34" charset="-79"/>
                <a:cs typeface="David" panose="020E0502060401010101" pitchFamily="34" charset="-79"/>
              </a:rPr>
              <a:t>מה כולל </a:t>
            </a:r>
            <a:r>
              <a:rPr lang="en-US" altLang="en-US" dirty="0">
                <a:solidFill>
                  <a:srgbClr val="FF0000"/>
                </a:solidFill>
                <a:latin typeface="David" panose="020E0502060401010101" pitchFamily="34" charset="-79"/>
                <a:cs typeface="David" panose="020E0502060401010101" pitchFamily="34" charset="-79"/>
              </a:rPr>
              <a:t>Bus</a:t>
            </a:r>
            <a:r>
              <a:rPr lang="he-IL" altLang="en-US" dirty="0">
                <a:solidFill>
                  <a:srgbClr val="FF0000"/>
                </a:solidFill>
                <a:latin typeface="David" panose="020E0502060401010101" pitchFamily="34" charset="-79"/>
                <a:cs typeface="David" panose="020E0502060401010101" pitchFamily="34" charset="-79"/>
              </a:rPr>
              <a:t> ?</a:t>
            </a:r>
            <a:endParaRPr lang="en-US" altLang="en-US" dirty="0">
              <a:solidFill>
                <a:srgbClr val="FF0000"/>
              </a:solidFill>
              <a:latin typeface="David" panose="020E0502060401010101" pitchFamily="34" charset="-79"/>
              <a:cs typeface="David" panose="020E0502060401010101" pitchFamily="34" charset="-79"/>
            </a:endParaRPr>
          </a:p>
        </p:txBody>
      </p:sp>
      <p:sp>
        <p:nvSpPr>
          <p:cNvPr id="1945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420A1062-6EAF-4A01-8F5A-32FED87241FE}" type="slidenum">
              <a:rPr lang="he-IL" altLang="en-US" sz="1000">
                <a:cs typeface="Times New Roman" panose="02020603050405020304" pitchFamily="18" charset="0"/>
              </a:rPr>
              <a:pPr rtl="0">
                <a:spcBef>
                  <a:spcPct val="0"/>
                </a:spcBef>
                <a:spcAft>
                  <a:spcPct val="0"/>
                </a:spcAft>
                <a:buFontTx/>
                <a:buNone/>
              </a:pPr>
              <a:t>27</a:t>
            </a:fld>
            <a:endParaRPr lang="en-US" altLang="en-US" sz="1000">
              <a:cs typeface="Times New Roman" panose="02020603050405020304" pitchFamily="18" charset="0"/>
            </a:endParaRPr>
          </a:p>
        </p:txBody>
      </p:sp>
      <p:graphicFrame>
        <p:nvGraphicFramePr>
          <p:cNvPr id="19461" name="Object 3"/>
          <p:cNvGraphicFramePr>
            <a:graphicFrameLocks noChangeAspect="1"/>
          </p:cNvGraphicFramePr>
          <p:nvPr/>
        </p:nvGraphicFramePr>
        <p:xfrm>
          <a:off x="2971800" y="1198564"/>
          <a:ext cx="6248400" cy="5145087"/>
        </p:xfrm>
        <a:graphic>
          <a:graphicData uri="http://schemas.openxmlformats.org/presentationml/2006/ole">
            <mc:AlternateContent xmlns:mc="http://schemas.openxmlformats.org/markup-compatibility/2006">
              <mc:Choice xmlns:v="urn:schemas-microsoft-com:vml" Requires="v">
                <p:oleObj spid="_x0000_s19549" name="Photo Editor Photo" r:id="rId4" imgW="6780952" imgH="5582429" progId="">
                  <p:embed/>
                </p:oleObj>
              </mc:Choice>
              <mc:Fallback>
                <p:oleObj name="Photo Editor Photo" r:id="rId4" imgW="6780952" imgH="5582429"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1198564"/>
                        <a:ext cx="6248400" cy="514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ounded Rectangular Callout 5">
            <a:extLst>
              <a:ext uri="{FF2B5EF4-FFF2-40B4-BE49-F238E27FC236}">
                <a16:creationId xmlns:a16="http://schemas.microsoft.com/office/drawing/2014/main" id="{42574124-5AE4-4D2F-AB82-914EAF0D068A}"/>
              </a:ext>
            </a:extLst>
          </p:cNvPr>
          <p:cNvSpPr/>
          <p:nvPr/>
        </p:nvSpPr>
        <p:spPr>
          <a:xfrm>
            <a:off x="2136776" y="4516439"/>
            <a:ext cx="1495425" cy="390525"/>
          </a:xfrm>
          <a:prstGeom prst="wedgeRoundRectCallout">
            <a:avLst>
              <a:gd name="adj1" fmla="val 104556"/>
              <a:gd name="adj2" fmla="val -116394"/>
              <a:gd name="adj3" fmla="val 16667"/>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rPr>
              <a:t>Transceiver</a:t>
            </a:r>
          </a:p>
        </p:txBody>
      </p:sp>
      <p:sp>
        <p:nvSpPr>
          <p:cNvPr id="2" name="Footer Placeholder 1"/>
          <p:cNvSpPr>
            <a:spLocks noGrp="1"/>
          </p:cNvSpPr>
          <p:nvPr>
            <p:ph type="ftr" sz="quarter" idx="11"/>
          </p:nvPr>
        </p:nvSpPr>
        <p:spPr/>
        <p:txBody>
          <a:bodyPr/>
          <a:lstStyle/>
          <a:p>
            <a:pPr>
              <a:defRPr/>
            </a:pPr>
            <a:r>
              <a:rPr lang="en-US" dirty="0"/>
              <a:t>Technion EE 044252 Winter 2019 Lecture 14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E73CFAAE-97E3-4A5D-816D-87F7A4A065D2}" type="slidenum">
              <a:rPr lang="he-IL" altLang="en-US" sz="1000">
                <a:cs typeface="Times New Roman" panose="02020603050405020304" pitchFamily="18" charset="0"/>
              </a:rPr>
              <a:pPr rtl="0">
                <a:spcBef>
                  <a:spcPct val="0"/>
                </a:spcBef>
                <a:spcAft>
                  <a:spcPct val="0"/>
                </a:spcAft>
                <a:buFontTx/>
                <a:buNone/>
              </a:pPr>
              <a:t>28</a:t>
            </a:fld>
            <a:endParaRPr lang="en-US" altLang="en-US" sz="1000">
              <a:cs typeface="Times New Roman" panose="02020603050405020304" pitchFamily="18" charset="0"/>
            </a:endParaRPr>
          </a:p>
        </p:txBody>
      </p:sp>
      <p:graphicFrame>
        <p:nvGraphicFramePr>
          <p:cNvPr id="29700" name="Object 3"/>
          <p:cNvGraphicFramePr>
            <a:graphicFrameLocks noChangeAspect="1"/>
          </p:cNvGraphicFramePr>
          <p:nvPr/>
        </p:nvGraphicFramePr>
        <p:xfrm>
          <a:off x="1766888" y="381001"/>
          <a:ext cx="8659812" cy="5286375"/>
        </p:xfrm>
        <a:graphic>
          <a:graphicData uri="http://schemas.openxmlformats.org/presentationml/2006/ole">
            <mc:AlternateContent xmlns:mc="http://schemas.openxmlformats.org/markup-compatibility/2006">
              <mc:Choice xmlns:v="urn:schemas-microsoft-com:vml" Requires="v">
                <p:oleObj spid="_x0000_s29789" name="Photo Editor Photo" r:id="rId4" imgW="8659434" imgH="5285714" progId="">
                  <p:embed/>
                </p:oleObj>
              </mc:Choice>
              <mc:Fallback>
                <p:oleObj name="Photo Editor Photo" r:id="rId4" imgW="8659434" imgH="5285714"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6888" y="381001"/>
                        <a:ext cx="8659812"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dirty="0"/>
              <a:t>Technion EE 044252 Winter 2019 Lecture 14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pPr algn="r" rtl="1" eaLnBrk="1" hangingPunct="1"/>
            <a:r>
              <a:rPr lang="he-IL" altLang="en-US" dirty="0">
                <a:solidFill>
                  <a:srgbClr val="FF0000"/>
                </a:solidFill>
              </a:rPr>
              <a:t>פעולת </a:t>
            </a:r>
            <a:r>
              <a:rPr lang="en-US" altLang="en-US" dirty="0">
                <a:solidFill>
                  <a:srgbClr val="FF0000"/>
                </a:solidFill>
              </a:rPr>
              <a:t>Bus</a:t>
            </a:r>
            <a:r>
              <a:rPr lang="he-IL" altLang="en-US" dirty="0">
                <a:solidFill>
                  <a:srgbClr val="FF0000"/>
                </a:solidFill>
              </a:rPr>
              <a:t> פשוטה</a:t>
            </a:r>
            <a:endParaRPr lang="en-US" altLang="en-US" dirty="0">
              <a:solidFill>
                <a:srgbClr val="FF0000"/>
              </a:solidFill>
            </a:endParaRPr>
          </a:p>
        </p:txBody>
      </p:sp>
      <p:sp>
        <p:nvSpPr>
          <p:cNvPr id="31749" name="Rectangle 3"/>
          <p:cNvSpPr>
            <a:spLocks noGrp="1" noChangeArrowheads="1"/>
          </p:cNvSpPr>
          <p:nvPr>
            <p:ph idx="1"/>
          </p:nvPr>
        </p:nvSpPr>
        <p:spPr/>
        <p:txBody>
          <a:bodyPr/>
          <a:lstStyle/>
          <a:p>
            <a:pPr algn="r" rtl="1" eaLnBrk="1" hangingPunct="1">
              <a:spcBef>
                <a:spcPct val="0"/>
              </a:spcBef>
              <a:spcAft>
                <a:spcPct val="0"/>
              </a:spcAft>
            </a:pPr>
            <a:r>
              <a:rPr lang="en-US" altLang="en-US" sz="1800" b="1" dirty="0">
                <a:solidFill>
                  <a:srgbClr val="CC0066"/>
                </a:solidFill>
              </a:rPr>
              <a:t>Master</a:t>
            </a:r>
            <a:endParaRPr lang="he-IL" altLang="en-US" sz="1800" b="1" dirty="0">
              <a:solidFill>
                <a:srgbClr val="CC0066"/>
              </a:solidFill>
            </a:endParaRPr>
          </a:p>
          <a:p>
            <a:pPr lvl="1" algn="r" rtl="1" eaLnBrk="1" hangingPunct="1">
              <a:spcBef>
                <a:spcPct val="0"/>
              </a:spcBef>
              <a:spcAft>
                <a:spcPct val="0"/>
              </a:spcAft>
            </a:pPr>
            <a:r>
              <a:rPr lang="he-IL" altLang="en-US" sz="1600" b="1" dirty="0"/>
              <a:t>קובע מה תהיה הפעולה</a:t>
            </a:r>
          </a:p>
          <a:p>
            <a:pPr lvl="1" algn="r" rtl="1" eaLnBrk="1" hangingPunct="1">
              <a:spcBef>
                <a:spcPct val="0"/>
              </a:spcBef>
              <a:spcAft>
                <a:spcPct val="0"/>
              </a:spcAft>
            </a:pPr>
            <a:r>
              <a:rPr lang="he-IL" altLang="en-US" sz="1600" b="1" dirty="0"/>
              <a:t>כותב כתובת ו-</a:t>
            </a:r>
            <a:r>
              <a:rPr lang="en-US" altLang="en-US" sz="1600" b="1" dirty="0"/>
              <a:t>start</a:t>
            </a:r>
            <a:endParaRPr lang="he-IL" altLang="en-US" sz="1600" b="1" dirty="0"/>
          </a:p>
          <a:p>
            <a:pPr lvl="1" algn="r" rtl="1" eaLnBrk="1" hangingPunct="1">
              <a:spcBef>
                <a:spcPct val="0"/>
              </a:spcBef>
              <a:spcAft>
                <a:spcPct val="0"/>
              </a:spcAft>
            </a:pPr>
            <a:r>
              <a:rPr lang="he-IL" altLang="en-US" sz="1600" b="1" dirty="0"/>
              <a:t>ממתין ל-</a:t>
            </a:r>
            <a:r>
              <a:rPr lang="en-US" altLang="en-US" sz="1600" b="1" dirty="0"/>
              <a:t>slave</a:t>
            </a:r>
            <a:endParaRPr lang="he-IL" altLang="en-US" sz="1600" b="1" dirty="0"/>
          </a:p>
          <a:p>
            <a:pPr algn="r" rtl="1" eaLnBrk="1" hangingPunct="1">
              <a:spcBef>
                <a:spcPct val="0"/>
              </a:spcBef>
              <a:spcAft>
                <a:spcPct val="0"/>
              </a:spcAft>
            </a:pPr>
            <a:r>
              <a:rPr lang="en-US" altLang="en-US" sz="1800" b="1" dirty="0">
                <a:solidFill>
                  <a:schemeClr val="accent2"/>
                </a:solidFill>
              </a:rPr>
              <a:t>Slave</a:t>
            </a:r>
            <a:endParaRPr lang="he-IL" altLang="en-US" sz="1800" b="1" dirty="0">
              <a:solidFill>
                <a:schemeClr val="accent2"/>
              </a:solidFill>
            </a:endParaRPr>
          </a:p>
          <a:p>
            <a:pPr lvl="1" algn="r" rtl="1" eaLnBrk="1" hangingPunct="1">
              <a:spcBef>
                <a:spcPct val="0"/>
              </a:spcBef>
              <a:spcAft>
                <a:spcPct val="0"/>
              </a:spcAft>
            </a:pPr>
            <a:r>
              <a:rPr lang="he-IL" altLang="en-US" sz="1600" b="1" dirty="0"/>
              <a:t>ממתין ל-</a:t>
            </a:r>
            <a:r>
              <a:rPr lang="en-US" altLang="en-US" sz="1600" b="1" dirty="0"/>
              <a:t>start</a:t>
            </a:r>
            <a:endParaRPr lang="he-IL" altLang="en-US" sz="1600" b="1" dirty="0"/>
          </a:p>
          <a:p>
            <a:pPr lvl="1" algn="r" rtl="1" eaLnBrk="1" hangingPunct="1">
              <a:spcBef>
                <a:spcPct val="0"/>
              </a:spcBef>
              <a:spcAft>
                <a:spcPct val="0"/>
              </a:spcAft>
            </a:pPr>
            <a:r>
              <a:rPr lang="he-IL" altLang="en-US" sz="1600" b="1" dirty="0"/>
              <a:t>בודק כתובת</a:t>
            </a:r>
          </a:p>
          <a:p>
            <a:pPr lvl="1" algn="r" rtl="1" eaLnBrk="1" hangingPunct="1">
              <a:spcBef>
                <a:spcPct val="0"/>
              </a:spcBef>
              <a:spcAft>
                <a:spcPct val="0"/>
              </a:spcAft>
            </a:pPr>
            <a:r>
              <a:rPr lang="he-IL" altLang="en-US" sz="1600" b="1" dirty="0"/>
              <a:t>אם עבורו אז</a:t>
            </a:r>
          </a:p>
          <a:p>
            <a:pPr lvl="2" algn="r" rtl="1" eaLnBrk="1" hangingPunct="1">
              <a:spcBef>
                <a:spcPct val="0"/>
              </a:spcBef>
              <a:spcAft>
                <a:spcPct val="0"/>
              </a:spcAft>
            </a:pPr>
            <a:r>
              <a:rPr lang="he-IL" altLang="en-US" sz="1400" b="1" dirty="0"/>
              <a:t>בודק מה הפעולה</a:t>
            </a:r>
          </a:p>
          <a:p>
            <a:pPr lvl="2" algn="r" rtl="1" eaLnBrk="1" hangingPunct="1">
              <a:spcBef>
                <a:spcPct val="0"/>
              </a:spcBef>
              <a:spcAft>
                <a:spcPct val="0"/>
              </a:spcAft>
            </a:pPr>
            <a:r>
              <a:rPr lang="he-IL" altLang="en-US" sz="1400" b="1" dirty="0"/>
              <a:t>מבצע אותה</a:t>
            </a:r>
          </a:p>
          <a:p>
            <a:pPr lvl="2" algn="r" rtl="1" eaLnBrk="1" hangingPunct="1">
              <a:spcBef>
                <a:spcPct val="0"/>
              </a:spcBef>
              <a:spcAft>
                <a:spcPct val="0"/>
              </a:spcAft>
            </a:pPr>
            <a:r>
              <a:rPr lang="he-IL" altLang="en-US" sz="1400" b="1" dirty="0"/>
              <a:t>מסמן </a:t>
            </a:r>
            <a:r>
              <a:rPr lang="en-US" altLang="en-US" sz="1400" b="1" dirty="0"/>
              <a:t>finish</a:t>
            </a:r>
            <a:endParaRPr lang="he-IL" altLang="en-US" sz="1400" b="1" dirty="0"/>
          </a:p>
          <a:p>
            <a:pPr lvl="1" algn="r" rtl="1" eaLnBrk="1" hangingPunct="1">
              <a:spcBef>
                <a:spcPct val="0"/>
              </a:spcBef>
              <a:spcAft>
                <a:spcPct val="0"/>
              </a:spcAft>
            </a:pPr>
            <a:r>
              <a:rPr lang="he-IL" altLang="en-US" sz="1600" b="1" dirty="0"/>
              <a:t>יכול לבקש יותר זמן (</a:t>
            </a:r>
            <a:r>
              <a:rPr lang="en-US" altLang="en-US" sz="1600" b="1" dirty="0"/>
              <a:t>wait cycles</a:t>
            </a:r>
            <a:r>
              <a:rPr lang="he-IL" altLang="en-US" sz="1600" b="1" dirty="0"/>
              <a:t>)</a:t>
            </a:r>
          </a:p>
          <a:p>
            <a:pPr algn="r" rtl="1" eaLnBrk="1" hangingPunct="1">
              <a:spcBef>
                <a:spcPct val="0"/>
              </a:spcBef>
              <a:spcAft>
                <a:spcPct val="0"/>
              </a:spcAft>
            </a:pPr>
            <a:r>
              <a:rPr lang="en-US" altLang="en-US" sz="1800" b="1" dirty="0">
                <a:solidFill>
                  <a:schemeClr val="accent1"/>
                </a:solidFill>
              </a:rPr>
              <a:t>Bus</a:t>
            </a:r>
            <a:endParaRPr lang="he-IL" altLang="en-US" sz="1800" b="1" dirty="0">
              <a:solidFill>
                <a:schemeClr val="accent1"/>
              </a:solidFill>
            </a:endParaRPr>
          </a:p>
          <a:p>
            <a:pPr lvl="1" algn="r" rtl="1" eaLnBrk="1" hangingPunct="1">
              <a:spcBef>
                <a:spcPct val="0"/>
              </a:spcBef>
              <a:spcAft>
                <a:spcPct val="0"/>
              </a:spcAft>
            </a:pPr>
            <a:r>
              <a:rPr lang="he-IL" altLang="en-US" sz="1600" b="1" dirty="0"/>
              <a:t>ממתין ל-</a:t>
            </a:r>
            <a:r>
              <a:rPr lang="en-US" altLang="en-US" sz="1600" b="1" dirty="0"/>
              <a:t>start</a:t>
            </a:r>
            <a:endParaRPr lang="he-IL" altLang="en-US" sz="1600" b="1" dirty="0"/>
          </a:p>
          <a:p>
            <a:pPr lvl="1" algn="r" rtl="1" eaLnBrk="1" hangingPunct="1">
              <a:spcBef>
                <a:spcPct val="0"/>
              </a:spcBef>
              <a:spcAft>
                <a:spcPct val="0"/>
              </a:spcAft>
            </a:pPr>
            <a:r>
              <a:rPr lang="he-IL" altLang="en-US" sz="1600" b="1" dirty="0"/>
              <a:t>מתחיל מונה</a:t>
            </a:r>
            <a:endParaRPr lang="en-US" altLang="en-US" sz="1600" b="1" dirty="0"/>
          </a:p>
          <a:p>
            <a:pPr lvl="1" algn="r" rtl="1" eaLnBrk="1" hangingPunct="1">
              <a:spcBef>
                <a:spcPct val="0"/>
              </a:spcBef>
              <a:spcAft>
                <a:spcPct val="0"/>
              </a:spcAft>
            </a:pPr>
            <a:r>
              <a:rPr lang="he-IL" altLang="en-US" sz="1600" b="1" dirty="0"/>
              <a:t>אם אין תגובה לאחר המניה, צועק</a:t>
            </a:r>
          </a:p>
          <a:p>
            <a:pPr lvl="2" algn="r" rtl="1" eaLnBrk="1" hangingPunct="1">
              <a:spcBef>
                <a:spcPct val="0"/>
              </a:spcBef>
              <a:spcAft>
                <a:spcPct val="0"/>
              </a:spcAft>
            </a:pPr>
            <a:endParaRPr lang="he-IL" altLang="en-US" sz="1400" b="1" dirty="0"/>
          </a:p>
          <a:p>
            <a:pPr lvl="1" algn="r" rtl="1" eaLnBrk="1" hangingPunct="1">
              <a:spcBef>
                <a:spcPct val="0"/>
              </a:spcBef>
              <a:spcAft>
                <a:spcPct val="0"/>
              </a:spcAft>
            </a:pPr>
            <a:endParaRPr lang="en-US" altLang="en-US" sz="1600" b="1" dirty="0"/>
          </a:p>
        </p:txBody>
      </p:sp>
      <p:sp>
        <p:nvSpPr>
          <p:cNvPr id="2" name="Footer Placeholder 1"/>
          <p:cNvSpPr>
            <a:spLocks noGrp="1"/>
          </p:cNvSpPr>
          <p:nvPr>
            <p:ph type="ftr" sz="quarter" idx="11"/>
          </p:nvPr>
        </p:nvSpPr>
        <p:spPr/>
        <p:txBody>
          <a:bodyPr/>
          <a:lstStyle/>
          <a:p>
            <a:pPr>
              <a:defRPr/>
            </a:pPr>
            <a:r>
              <a:rPr lang="en-US" dirty="0"/>
              <a:t>Technion EE 044252 Winter 2019 Lecture 14</a:t>
            </a:r>
          </a:p>
        </p:txBody>
      </p:sp>
      <p:sp>
        <p:nvSpPr>
          <p:cNvPr id="31747"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5D596120-6FB9-4152-98FC-A643ED06B3A3}" type="slidenum">
              <a:rPr lang="he-IL" altLang="en-US" sz="1000">
                <a:cs typeface="Times New Roman" panose="02020603050405020304" pitchFamily="18" charset="0"/>
              </a:rPr>
              <a:pPr rtl="0">
                <a:spcBef>
                  <a:spcPct val="0"/>
                </a:spcBef>
                <a:spcAft>
                  <a:spcPct val="0"/>
                </a:spcAft>
                <a:buFontTx/>
                <a:buNone/>
              </a:pPr>
              <a:t>29</a:t>
            </a:fld>
            <a:endParaRPr lang="en-US" altLang="en-US" sz="1000">
              <a:cs typeface="Times New Roman" panose="02020603050405020304" pitchFamily="18" charset="0"/>
            </a:endParaRPr>
          </a:p>
        </p:txBody>
      </p:sp>
      <p:graphicFrame>
        <p:nvGraphicFramePr>
          <p:cNvPr id="31750" name="Object 4"/>
          <p:cNvGraphicFramePr>
            <a:graphicFrameLocks noChangeAspect="1"/>
          </p:cNvGraphicFramePr>
          <p:nvPr/>
        </p:nvGraphicFramePr>
        <p:xfrm>
          <a:off x="2209800" y="1149350"/>
          <a:ext cx="5410200" cy="4737100"/>
        </p:xfrm>
        <a:graphic>
          <a:graphicData uri="http://schemas.openxmlformats.org/presentationml/2006/ole">
            <mc:AlternateContent xmlns:mc="http://schemas.openxmlformats.org/markup-compatibility/2006">
              <mc:Choice xmlns:v="urn:schemas-microsoft-com:vml" Requires="v">
                <p:oleObj spid="_x0000_s31838" name="Photo Editor Photo" r:id="rId4" imgW="6047619" imgH="5296639" progId="">
                  <p:embed/>
                </p:oleObj>
              </mc:Choice>
              <mc:Fallback>
                <p:oleObj name="Photo Editor Photo" r:id="rId4" imgW="6047619" imgH="5296639"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1149350"/>
                        <a:ext cx="5410200" cy="473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1" name="Freeform 5"/>
          <p:cNvSpPr>
            <a:spLocks/>
          </p:cNvSpPr>
          <p:nvPr/>
        </p:nvSpPr>
        <p:spPr bwMode="auto">
          <a:xfrm>
            <a:off x="5995989" y="1666876"/>
            <a:ext cx="142875" cy="1381125"/>
          </a:xfrm>
          <a:custGeom>
            <a:avLst/>
            <a:gdLst>
              <a:gd name="T0" fmla="*/ 0 w 90"/>
              <a:gd name="T1" fmla="*/ 0 h 870"/>
              <a:gd name="T2" fmla="*/ 2147483646 w 90"/>
              <a:gd name="T3" fmla="*/ 2147483646 h 870"/>
              <a:gd name="T4" fmla="*/ 2147483646 w 90"/>
              <a:gd name="T5" fmla="*/ 2147483646 h 870"/>
              <a:gd name="T6" fmla="*/ 2147483646 w 90"/>
              <a:gd name="T7" fmla="*/ 2147483646 h 870"/>
              <a:gd name="T8" fmla="*/ 2147483646 w 90"/>
              <a:gd name="T9" fmla="*/ 2147483646 h 870"/>
              <a:gd name="T10" fmla="*/ 0 60000 65536"/>
              <a:gd name="T11" fmla="*/ 0 60000 65536"/>
              <a:gd name="T12" fmla="*/ 0 60000 65536"/>
              <a:gd name="T13" fmla="*/ 0 60000 65536"/>
              <a:gd name="T14" fmla="*/ 0 60000 65536"/>
              <a:gd name="T15" fmla="*/ 0 w 90"/>
              <a:gd name="T16" fmla="*/ 0 h 870"/>
              <a:gd name="T17" fmla="*/ 90 w 90"/>
              <a:gd name="T18" fmla="*/ 870 h 870"/>
            </a:gdLst>
            <a:ahLst/>
            <a:cxnLst>
              <a:cxn ang="T10">
                <a:pos x="T0" y="T1"/>
              </a:cxn>
              <a:cxn ang="T11">
                <a:pos x="T2" y="T3"/>
              </a:cxn>
              <a:cxn ang="T12">
                <a:pos x="T4" y="T5"/>
              </a:cxn>
              <a:cxn ang="T13">
                <a:pos x="T6" y="T7"/>
              </a:cxn>
              <a:cxn ang="T14">
                <a:pos x="T8" y="T9"/>
              </a:cxn>
            </a:cxnLst>
            <a:rect l="T15" t="T16" r="T17" b="T18"/>
            <a:pathLst>
              <a:path w="90" h="870">
                <a:moveTo>
                  <a:pt x="0" y="0"/>
                </a:moveTo>
                <a:cubicBezTo>
                  <a:pt x="9" y="59"/>
                  <a:pt x="49" y="268"/>
                  <a:pt x="54" y="357"/>
                </a:cubicBezTo>
                <a:cubicBezTo>
                  <a:pt x="59" y="446"/>
                  <a:pt x="31" y="477"/>
                  <a:pt x="27" y="534"/>
                </a:cubicBezTo>
                <a:cubicBezTo>
                  <a:pt x="23" y="591"/>
                  <a:pt x="22" y="643"/>
                  <a:pt x="33" y="699"/>
                </a:cubicBezTo>
                <a:cubicBezTo>
                  <a:pt x="44" y="755"/>
                  <a:pt x="78" y="834"/>
                  <a:pt x="90" y="870"/>
                </a:cubicBezTo>
              </a:path>
            </a:pathLst>
          </a:custGeom>
          <a:noFill/>
          <a:ln w="57150" cmpd="sng">
            <a:solidFill>
              <a:schemeClr val="accent2"/>
            </a:solidFill>
            <a:round/>
            <a:headEnd type="none" w="med" len="med"/>
            <a:tailEnd type="arrow" w="sm" len="sm"/>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DFB9-D798-4C3C-BFA7-049334BA09E6}"/>
              </a:ext>
            </a:extLst>
          </p:cNvPr>
          <p:cNvSpPr>
            <a:spLocks noGrp="1"/>
          </p:cNvSpPr>
          <p:nvPr>
            <p:ph type="title"/>
          </p:nvPr>
        </p:nvSpPr>
        <p:spPr/>
        <p:txBody>
          <a:bodyPr/>
          <a:lstStyle/>
          <a:p>
            <a:r>
              <a:rPr lang="en-US" sz="9600" dirty="0"/>
              <a:t>Fault detection</a:t>
            </a:r>
            <a:br>
              <a:rPr lang="en-US" sz="9600" dirty="0"/>
            </a:br>
            <a:endParaRPr lang="en-US" dirty="0"/>
          </a:p>
        </p:txBody>
      </p:sp>
      <p:sp>
        <p:nvSpPr>
          <p:cNvPr id="3" name="Text Placeholder 2">
            <a:extLst>
              <a:ext uri="{FF2B5EF4-FFF2-40B4-BE49-F238E27FC236}">
                <a16:creationId xmlns:a16="http://schemas.microsoft.com/office/drawing/2014/main" id="{5D130613-2152-4548-96D8-BB6A67F5DAFE}"/>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1A9EC1B7-30C1-4C58-961C-72FAACF19BE3}"/>
              </a:ext>
            </a:extLst>
          </p:cNvPr>
          <p:cNvSpPr>
            <a:spLocks noGrp="1"/>
          </p:cNvSpPr>
          <p:nvPr>
            <p:ph type="ftr" sz="quarter" idx="11"/>
          </p:nvPr>
        </p:nvSpPr>
        <p:spPr/>
        <p:txBody>
          <a:bodyPr/>
          <a:lstStyle/>
          <a:p>
            <a:pPr>
              <a:defRPr/>
            </a:pPr>
            <a:r>
              <a:rPr lang="en-US" dirty="0"/>
              <a:t>Technion EE 044252 Winter 2019 Lecture 14</a:t>
            </a:r>
          </a:p>
        </p:txBody>
      </p:sp>
      <p:sp>
        <p:nvSpPr>
          <p:cNvPr id="5" name="Slide Number Placeholder 4">
            <a:extLst>
              <a:ext uri="{FF2B5EF4-FFF2-40B4-BE49-F238E27FC236}">
                <a16:creationId xmlns:a16="http://schemas.microsoft.com/office/drawing/2014/main" id="{489CA083-8A38-4331-9DBE-8EA2BE0E5CB2}"/>
              </a:ext>
            </a:extLst>
          </p:cNvPr>
          <p:cNvSpPr>
            <a:spLocks noGrp="1"/>
          </p:cNvSpPr>
          <p:nvPr>
            <p:ph type="sldNum" sz="quarter" idx="12"/>
          </p:nvPr>
        </p:nvSpPr>
        <p:spPr/>
        <p:txBody>
          <a:bodyPr/>
          <a:lstStyle/>
          <a:p>
            <a:pPr>
              <a:defRPr/>
            </a:pPr>
            <a:fld id="{A9BDD334-7BB4-4494-8672-4E70E2F08129}" type="slidenum">
              <a:rPr lang="he-IL" altLang="en-US" smtClean="0"/>
              <a:pPr>
                <a:defRPr/>
              </a:pPr>
              <a:t>3</a:t>
            </a:fld>
            <a:endParaRPr lang="en-US" altLang="en-US"/>
          </a:p>
        </p:txBody>
      </p:sp>
    </p:spTree>
    <p:extLst>
      <p:ext uri="{BB962C8B-B14F-4D97-AF65-F5344CB8AC3E}">
        <p14:creationId xmlns:p14="http://schemas.microsoft.com/office/powerpoint/2010/main" val="5725800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Grp="1" noChangeArrowheads="1"/>
          </p:cNvSpPr>
          <p:nvPr>
            <p:ph type="title"/>
          </p:nvPr>
        </p:nvSpPr>
        <p:spPr>
          <a:xfrm>
            <a:off x="838200" y="365125"/>
            <a:ext cx="10515600" cy="835025"/>
          </a:xfrm>
        </p:spPr>
        <p:txBody>
          <a:bodyPr/>
          <a:lstStyle/>
          <a:p>
            <a:pPr eaLnBrk="1" hangingPunct="1"/>
            <a:r>
              <a:rPr lang="en-US" altLang="en-US" dirty="0">
                <a:solidFill>
                  <a:srgbClr val="FF0000"/>
                </a:solidFill>
              </a:rPr>
              <a:t>Block Write Transfers</a:t>
            </a:r>
          </a:p>
        </p:txBody>
      </p:sp>
      <p:sp>
        <p:nvSpPr>
          <p:cNvPr id="37893" name="Rectangle 5"/>
          <p:cNvSpPr>
            <a:spLocks noGrp="1" noChangeArrowheads="1"/>
          </p:cNvSpPr>
          <p:nvPr>
            <p:ph idx="1"/>
          </p:nvPr>
        </p:nvSpPr>
        <p:spPr>
          <a:xfrm>
            <a:off x="2209800" y="5486399"/>
            <a:ext cx="8047038" cy="689113"/>
          </a:xfrm>
        </p:spPr>
        <p:txBody>
          <a:bodyPr>
            <a:normAutofit fontScale="85000" lnSpcReduction="20000"/>
          </a:bodyPr>
          <a:lstStyle/>
          <a:p>
            <a:pPr algn="r" rtl="1" eaLnBrk="1" hangingPunct="1">
              <a:lnSpc>
                <a:spcPct val="90000"/>
              </a:lnSpc>
            </a:pPr>
            <a:r>
              <a:rPr lang="he-IL" altLang="en-US" sz="2400" dirty="0"/>
              <a:t>יעיל להעברת בלוקים—</a:t>
            </a:r>
            <a:r>
              <a:rPr lang="en-US" altLang="en-US" sz="2400" dirty="0"/>
              <a:t>throughput</a:t>
            </a:r>
            <a:r>
              <a:rPr lang="he-IL" altLang="en-US" sz="2400" dirty="0"/>
              <a:t> מתקרב למילה כל מחזור</a:t>
            </a:r>
          </a:p>
          <a:p>
            <a:pPr algn="r" rtl="1" eaLnBrk="1" hangingPunct="1">
              <a:lnSpc>
                <a:spcPct val="90000"/>
              </a:lnSpc>
            </a:pPr>
            <a:r>
              <a:rPr lang="he-IL" altLang="en-US" sz="2400" dirty="0"/>
              <a:t>ה-</a:t>
            </a:r>
            <a:r>
              <a:rPr lang="en-US" altLang="en-US" sz="2400" dirty="0"/>
              <a:t>slave</a:t>
            </a:r>
            <a:r>
              <a:rPr lang="he-IL" altLang="en-US" sz="2400" dirty="0"/>
              <a:t> חייב לייצר כתובות עוקבות</a:t>
            </a:r>
            <a:endParaRPr lang="en-US" altLang="en-US" sz="2400" dirty="0"/>
          </a:p>
        </p:txBody>
      </p:sp>
      <p:sp>
        <p:nvSpPr>
          <p:cNvPr id="37891"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0B498082-B98E-4693-93B9-5952F74FD7AE}" type="slidenum">
              <a:rPr lang="he-IL" altLang="en-US" sz="1000">
                <a:cs typeface="Times New Roman" panose="02020603050405020304" pitchFamily="18" charset="0"/>
              </a:rPr>
              <a:pPr rtl="0">
                <a:spcBef>
                  <a:spcPct val="0"/>
                </a:spcBef>
                <a:spcAft>
                  <a:spcPct val="0"/>
                </a:spcAft>
                <a:buFontTx/>
                <a:buNone/>
              </a:pPr>
              <a:t>30</a:t>
            </a:fld>
            <a:endParaRPr lang="en-US" altLang="en-US" sz="1000">
              <a:cs typeface="Times New Roman" panose="02020603050405020304" pitchFamily="18" charset="0"/>
            </a:endParaRPr>
          </a:p>
        </p:txBody>
      </p:sp>
      <p:grpSp>
        <p:nvGrpSpPr>
          <p:cNvPr id="37894" name="Group 9"/>
          <p:cNvGrpSpPr>
            <a:grpSpLocks/>
          </p:cNvGrpSpPr>
          <p:nvPr/>
        </p:nvGrpSpPr>
        <p:grpSpPr bwMode="auto">
          <a:xfrm>
            <a:off x="1905000" y="1066800"/>
            <a:ext cx="8351838" cy="4248150"/>
            <a:chOff x="240" y="672"/>
            <a:chExt cx="5261" cy="2676"/>
          </a:xfrm>
        </p:grpSpPr>
        <p:graphicFrame>
          <p:nvGraphicFramePr>
            <p:cNvPr id="37899" name="Object 3"/>
            <p:cNvGraphicFramePr>
              <a:graphicFrameLocks noChangeAspect="1"/>
            </p:cNvGraphicFramePr>
            <p:nvPr/>
          </p:nvGraphicFramePr>
          <p:xfrm>
            <a:off x="240" y="672"/>
            <a:ext cx="5261" cy="2676"/>
          </p:xfrm>
          <a:graphic>
            <a:graphicData uri="http://schemas.openxmlformats.org/presentationml/2006/ole">
              <mc:AlternateContent xmlns:mc="http://schemas.openxmlformats.org/markup-compatibility/2006">
                <mc:Choice xmlns:v="urn:schemas-microsoft-com:vml" Requires="v">
                  <p:oleObj spid="_x0000_s37988" name="Photo Editor Photo" r:id="rId4" imgW="8352381" imgH="4247619" progId="">
                    <p:embed/>
                  </p:oleObj>
                </mc:Choice>
                <mc:Fallback>
                  <p:oleObj name="Photo Editor Photo" r:id="rId4" imgW="8352381" imgH="4247619"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672"/>
                          <a:ext cx="5261" cy="2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900" name="Rectangle 7"/>
            <p:cNvSpPr>
              <a:spLocks noChangeArrowheads="1"/>
            </p:cNvSpPr>
            <p:nvPr/>
          </p:nvSpPr>
          <p:spPr bwMode="auto">
            <a:xfrm>
              <a:off x="1366" y="2468"/>
              <a:ext cx="74" cy="144"/>
            </a:xfrm>
            <a:prstGeom prst="rect">
              <a:avLst/>
            </a:prstGeom>
            <a:solidFill>
              <a:schemeClr val="bg1"/>
            </a:solidFill>
            <a:ln w="9525">
              <a:solidFill>
                <a:schemeClr val="bg1"/>
              </a:solidFill>
              <a:miter lim="800000"/>
              <a:headEnd/>
              <a:tailEnd/>
            </a:ln>
          </p:spPr>
          <p:txBody>
            <a:bodyPr wrap="none" anchor="ct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endParaRPr lang="en-US" altLang="en-US" sz="2000">
                <a:cs typeface="Times New Roman" panose="02020603050405020304" pitchFamily="18" charset="0"/>
              </a:endParaRPr>
            </a:p>
          </p:txBody>
        </p:sp>
        <p:sp>
          <p:nvSpPr>
            <p:cNvPr id="37901" name="Text Box 6"/>
            <p:cNvSpPr txBox="1">
              <a:spLocks noChangeArrowheads="1"/>
            </p:cNvSpPr>
            <p:nvPr/>
          </p:nvSpPr>
          <p:spPr bwMode="auto">
            <a:xfrm>
              <a:off x="1326" y="2464"/>
              <a:ext cx="13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50000"/>
                </a:spcBef>
                <a:spcAft>
                  <a:spcPct val="0"/>
                </a:spcAft>
                <a:buFontTx/>
                <a:buNone/>
              </a:pPr>
              <a:r>
                <a:rPr lang="he-IL" altLang="en-US" sz="1400" b="1">
                  <a:latin typeface="Arial" panose="020B0604020202020204" pitchFamily="34" charset="0"/>
                  <a:cs typeface="Arial" panose="020B0604020202020204" pitchFamily="34" charset="0"/>
                </a:rPr>
                <a:t>4</a:t>
              </a:r>
              <a:endParaRPr lang="en-US" altLang="en-US" sz="1400" b="1">
                <a:latin typeface="Arial" panose="020B0604020202020204" pitchFamily="34" charset="0"/>
                <a:cs typeface="Arial" panose="020B0604020202020204" pitchFamily="34" charset="0"/>
              </a:endParaRPr>
            </a:p>
          </p:txBody>
        </p:sp>
      </p:grpSp>
      <p:sp>
        <p:nvSpPr>
          <p:cNvPr id="37895" name="Text Box 10"/>
          <p:cNvSpPr txBox="1">
            <a:spLocks noChangeArrowheads="1"/>
          </p:cNvSpPr>
          <p:nvPr/>
        </p:nvSpPr>
        <p:spPr bwMode="auto">
          <a:xfrm>
            <a:off x="4343400" y="3886200"/>
            <a:ext cx="91440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b="1">
                <a:latin typeface="Arial" panose="020B0604020202020204" pitchFamily="34" charset="0"/>
                <a:cs typeface="Arial" panose="020B0604020202020204" pitchFamily="34" charset="0"/>
              </a:rPr>
              <a:t>CONT (S)</a:t>
            </a:r>
          </a:p>
        </p:txBody>
      </p:sp>
      <p:sp>
        <p:nvSpPr>
          <p:cNvPr id="37896" name="Text Box 11"/>
          <p:cNvSpPr txBox="1">
            <a:spLocks noChangeArrowheads="1"/>
          </p:cNvSpPr>
          <p:nvPr/>
        </p:nvSpPr>
        <p:spPr bwMode="auto">
          <a:xfrm>
            <a:off x="5486400" y="3886200"/>
            <a:ext cx="91440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b="1">
                <a:latin typeface="Arial" panose="020B0604020202020204" pitchFamily="34" charset="0"/>
                <a:cs typeface="Arial" panose="020B0604020202020204" pitchFamily="34" charset="0"/>
              </a:rPr>
              <a:t>CONT (S)</a:t>
            </a:r>
          </a:p>
        </p:txBody>
      </p:sp>
      <p:sp>
        <p:nvSpPr>
          <p:cNvPr id="37897" name="Text Box 12"/>
          <p:cNvSpPr txBox="1">
            <a:spLocks noChangeArrowheads="1"/>
          </p:cNvSpPr>
          <p:nvPr/>
        </p:nvSpPr>
        <p:spPr bwMode="auto">
          <a:xfrm>
            <a:off x="6629400" y="3886200"/>
            <a:ext cx="91440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b="1">
                <a:latin typeface="Arial" panose="020B0604020202020204" pitchFamily="34" charset="0"/>
                <a:cs typeface="Arial" panose="020B0604020202020204" pitchFamily="34" charset="0"/>
              </a:rPr>
              <a:t>CONT (S)</a:t>
            </a:r>
          </a:p>
        </p:txBody>
      </p:sp>
      <p:sp>
        <p:nvSpPr>
          <p:cNvPr id="37898" name="Text Box 13"/>
          <p:cNvSpPr txBox="1">
            <a:spLocks noChangeArrowheads="1"/>
          </p:cNvSpPr>
          <p:nvPr/>
        </p:nvSpPr>
        <p:spPr bwMode="auto">
          <a:xfrm>
            <a:off x="7848600" y="3892550"/>
            <a:ext cx="914400" cy="2746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algn="l" rtl="0" eaLnBrk="1" hangingPunct="1">
              <a:spcBef>
                <a:spcPct val="0"/>
              </a:spcBef>
              <a:spcAft>
                <a:spcPct val="0"/>
              </a:spcAft>
              <a:buFontTx/>
              <a:buNone/>
            </a:pPr>
            <a:r>
              <a:rPr lang="en-US" altLang="en-US" sz="1200" b="1">
                <a:latin typeface="Arial" panose="020B0604020202020204" pitchFamily="34" charset="0"/>
                <a:cs typeface="Arial" panose="020B0604020202020204" pitchFamily="34" charset="0"/>
              </a:rPr>
              <a:t>CONT (S)</a:t>
            </a:r>
          </a:p>
        </p:txBody>
      </p:sp>
      <p:sp>
        <p:nvSpPr>
          <p:cNvPr id="2" name="Footer Placeholder 1"/>
          <p:cNvSpPr>
            <a:spLocks noGrp="1"/>
          </p:cNvSpPr>
          <p:nvPr>
            <p:ph type="ftr" sz="quarter" idx="11"/>
          </p:nvPr>
        </p:nvSpPr>
        <p:spPr/>
        <p:txBody>
          <a:bodyPr/>
          <a:lstStyle/>
          <a:p>
            <a:pPr>
              <a:defRPr/>
            </a:pPr>
            <a:r>
              <a:rPr lang="en-US" dirty="0"/>
              <a:t>Technion EE 044252 Winter 2019 Lecture 14</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5"/>
          <p:cNvSpPr>
            <a:spLocks noGrp="1" noChangeArrowheads="1"/>
          </p:cNvSpPr>
          <p:nvPr>
            <p:ph type="title"/>
          </p:nvPr>
        </p:nvSpPr>
        <p:spPr>
          <a:xfrm>
            <a:off x="838200" y="365125"/>
            <a:ext cx="10515600" cy="854075"/>
          </a:xfrm>
        </p:spPr>
        <p:txBody>
          <a:bodyPr>
            <a:normAutofit/>
          </a:bodyPr>
          <a:lstStyle/>
          <a:p>
            <a:r>
              <a:rPr lang="en-US" altLang="en-US" dirty="0">
                <a:solidFill>
                  <a:srgbClr val="FF0000"/>
                </a:solidFill>
              </a:rPr>
              <a:t>Block Read Transfers</a:t>
            </a:r>
          </a:p>
        </p:txBody>
      </p:sp>
      <p:sp>
        <p:nvSpPr>
          <p:cNvPr id="39939" name="Slide Number Placeholder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ts val="600"/>
              </a:spcBef>
              <a:spcAft>
                <a:spcPts val="600"/>
              </a:spcAft>
              <a:buChar char="•"/>
              <a:defRPr sz="2800">
                <a:solidFill>
                  <a:schemeClr val="tx1"/>
                </a:solidFill>
                <a:latin typeface="Times New Roman" panose="02020603050405020304" pitchFamily="18" charset="0"/>
                <a:cs typeface="David" panose="020E0502060401010101" pitchFamily="34" charset="-79"/>
              </a:defRPr>
            </a:lvl1pPr>
            <a:lvl2pPr marL="742950" indent="-285750" algn="r" rtl="1">
              <a:spcBef>
                <a:spcPts val="600"/>
              </a:spcBef>
              <a:spcAft>
                <a:spcPts val="600"/>
              </a:spcAft>
              <a:buChar char="–"/>
              <a:defRPr sz="2400">
                <a:solidFill>
                  <a:schemeClr val="tx1"/>
                </a:solidFill>
                <a:latin typeface="Times New Roman" panose="02020603050405020304" pitchFamily="18" charset="0"/>
                <a:cs typeface="David" panose="020E0502060401010101" pitchFamily="34" charset="-79"/>
              </a:defRPr>
            </a:lvl2pPr>
            <a:lvl3pPr marL="1143000" indent="-228600" algn="r" rtl="1">
              <a:spcBef>
                <a:spcPts val="600"/>
              </a:spcBef>
              <a:spcAft>
                <a:spcPts val="600"/>
              </a:spcAft>
              <a:buChar char="•"/>
              <a:defRPr sz="2000">
                <a:solidFill>
                  <a:schemeClr val="tx1"/>
                </a:solidFill>
                <a:latin typeface="Times New Roman" panose="02020603050405020304" pitchFamily="18" charset="0"/>
                <a:cs typeface="David" panose="020E0502060401010101" pitchFamily="34" charset="-79"/>
              </a:defRPr>
            </a:lvl3pPr>
            <a:lvl4pPr marL="1600200" indent="-228600" algn="r" rtl="1">
              <a:spcBef>
                <a:spcPts val="1200"/>
              </a:spcBef>
              <a:spcAft>
                <a:spcPts val="300"/>
              </a:spcAft>
              <a:buChar char="–"/>
              <a:defRPr>
                <a:solidFill>
                  <a:schemeClr val="tx1"/>
                </a:solidFill>
                <a:latin typeface="Arial" panose="020B0604020202020204" pitchFamily="34" charset="0"/>
                <a:cs typeface="David" panose="020E0502060401010101" pitchFamily="34" charset="-79"/>
              </a:defRPr>
            </a:lvl4pPr>
            <a:lvl5pPr marL="2057400" indent="-228600" algn="r" rtl="1">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5pPr>
            <a:lvl6pPr marL="25146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6pPr>
            <a:lvl7pPr marL="29718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7pPr>
            <a:lvl8pPr marL="34290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8pPr>
            <a:lvl9pPr marL="3886200" indent="-228600" algn="r" rtl="1" eaLnBrk="0" fontAlgn="base" hangingPunct="0">
              <a:spcBef>
                <a:spcPts val="1200"/>
              </a:spcBef>
              <a:spcAft>
                <a:spcPts val="300"/>
              </a:spcAft>
              <a:buChar char="»"/>
              <a:defRPr i="1">
                <a:solidFill>
                  <a:schemeClr val="tx1"/>
                </a:solidFill>
                <a:latin typeface="Times New Roman" panose="02020603050405020304" pitchFamily="18" charset="0"/>
                <a:cs typeface="David" panose="020E0502060401010101" pitchFamily="34" charset="-79"/>
              </a:defRPr>
            </a:lvl9pPr>
          </a:lstStyle>
          <a:p>
            <a:pPr rtl="0">
              <a:spcBef>
                <a:spcPct val="0"/>
              </a:spcBef>
              <a:spcAft>
                <a:spcPct val="0"/>
              </a:spcAft>
              <a:buFontTx/>
              <a:buNone/>
            </a:pPr>
            <a:fld id="{3FCA0723-F2F8-4EB0-A815-5399C1213956}" type="slidenum">
              <a:rPr lang="he-IL" altLang="en-US" sz="1000">
                <a:cs typeface="Times New Roman" panose="02020603050405020304" pitchFamily="18" charset="0"/>
              </a:rPr>
              <a:pPr rtl="0">
                <a:spcBef>
                  <a:spcPct val="0"/>
                </a:spcBef>
                <a:spcAft>
                  <a:spcPct val="0"/>
                </a:spcAft>
                <a:buFontTx/>
                <a:buNone/>
              </a:pPr>
              <a:t>31</a:t>
            </a:fld>
            <a:endParaRPr lang="en-US" altLang="en-US" sz="1000">
              <a:cs typeface="Times New Roman" panose="02020603050405020304" pitchFamily="18" charset="0"/>
            </a:endParaRPr>
          </a:p>
        </p:txBody>
      </p:sp>
      <p:graphicFrame>
        <p:nvGraphicFramePr>
          <p:cNvPr id="39941" name="Object 4"/>
          <p:cNvGraphicFramePr>
            <a:graphicFrameLocks noChangeAspect="1"/>
          </p:cNvGraphicFramePr>
          <p:nvPr/>
        </p:nvGraphicFramePr>
        <p:xfrm>
          <a:off x="1930400" y="1381125"/>
          <a:ext cx="8332788" cy="4095750"/>
        </p:xfrm>
        <a:graphic>
          <a:graphicData uri="http://schemas.openxmlformats.org/presentationml/2006/ole">
            <mc:AlternateContent xmlns:mc="http://schemas.openxmlformats.org/markup-compatibility/2006">
              <mc:Choice xmlns:v="urn:schemas-microsoft-com:vml" Requires="v">
                <p:oleObj spid="_x0000_s40028" name="Photo Editor Photo" r:id="rId4" imgW="8333333" imgH="4095238" progId="">
                  <p:embed/>
                </p:oleObj>
              </mc:Choice>
              <mc:Fallback>
                <p:oleObj name="Photo Editor Photo" r:id="rId4" imgW="8333333" imgH="4095238"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0400" y="1381125"/>
                        <a:ext cx="8332788"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dirty="0"/>
              <a:t>Technion EE 044252 Winter 2019 Lecture 14</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5DFB9-D798-4C3C-BFA7-049334BA09E6}"/>
              </a:ext>
            </a:extLst>
          </p:cNvPr>
          <p:cNvSpPr>
            <a:spLocks noGrp="1"/>
          </p:cNvSpPr>
          <p:nvPr>
            <p:ph type="title"/>
          </p:nvPr>
        </p:nvSpPr>
        <p:spPr/>
        <p:txBody>
          <a:bodyPr>
            <a:normAutofit/>
          </a:bodyPr>
          <a:lstStyle/>
          <a:p>
            <a:r>
              <a:rPr lang="en-US" sz="9600" dirty="0"/>
              <a:t>Thank you!</a:t>
            </a:r>
          </a:p>
        </p:txBody>
      </p:sp>
      <p:sp>
        <p:nvSpPr>
          <p:cNvPr id="3" name="Text Placeholder 2">
            <a:extLst>
              <a:ext uri="{FF2B5EF4-FFF2-40B4-BE49-F238E27FC236}">
                <a16:creationId xmlns:a16="http://schemas.microsoft.com/office/drawing/2014/main" id="{5D130613-2152-4548-96D8-BB6A67F5DAFE}"/>
              </a:ext>
            </a:extLst>
          </p:cNvPr>
          <p:cNvSpPr>
            <a:spLocks noGrp="1"/>
          </p:cNvSpPr>
          <p:nvPr>
            <p:ph type="body" idx="1"/>
          </p:nvPr>
        </p:nvSpPr>
        <p:spPr/>
        <p:txBody>
          <a:bodyPr/>
          <a:lstStyle/>
          <a:p>
            <a:r>
              <a:rPr lang="en-US" dirty="0"/>
              <a:t>&amp; Good luck at the exam!</a:t>
            </a:r>
          </a:p>
        </p:txBody>
      </p:sp>
      <p:sp>
        <p:nvSpPr>
          <p:cNvPr id="4" name="Footer Placeholder 3">
            <a:extLst>
              <a:ext uri="{FF2B5EF4-FFF2-40B4-BE49-F238E27FC236}">
                <a16:creationId xmlns:a16="http://schemas.microsoft.com/office/drawing/2014/main" id="{1A9EC1B7-30C1-4C58-961C-72FAACF19BE3}"/>
              </a:ext>
            </a:extLst>
          </p:cNvPr>
          <p:cNvSpPr>
            <a:spLocks noGrp="1"/>
          </p:cNvSpPr>
          <p:nvPr>
            <p:ph type="ftr" sz="quarter" idx="11"/>
          </p:nvPr>
        </p:nvSpPr>
        <p:spPr/>
        <p:txBody>
          <a:bodyPr/>
          <a:lstStyle/>
          <a:p>
            <a:pPr>
              <a:defRPr/>
            </a:pPr>
            <a:r>
              <a:rPr lang="en-US" dirty="0"/>
              <a:t>Technion EE 044252 Winter 2019 Lecture 14</a:t>
            </a:r>
          </a:p>
        </p:txBody>
      </p:sp>
      <p:sp>
        <p:nvSpPr>
          <p:cNvPr id="5" name="Slide Number Placeholder 4">
            <a:extLst>
              <a:ext uri="{FF2B5EF4-FFF2-40B4-BE49-F238E27FC236}">
                <a16:creationId xmlns:a16="http://schemas.microsoft.com/office/drawing/2014/main" id="{489CA083-8A38-4331-9DBE-8EA2BE0E5CB2}"/>
              </a:ext>
            </a:extLst>
          </p:cNvPr>
          <p:cNvSpPr>
            <a:spLocks noGrp="1"/>
          </p:cNvSpPr>
          <p:nvPr>
            <p:ph type="sldNum" sz="quarter" idx="12"/>
          </p:nvPr>
        </p:nvSpPr>
        <p:spPr/>
        <p:txBody>
          <a:bodyPr/>
          <a:lstStyle/>
          <a:p>
            <a:pPr>
              <a:defRPr/>
            </a:pPr>
            <a:fld id="{A9BDD334-7BB4-4494-8672-4E70E2F08129}" type="slidenum">
              <a:rPr lang="he-IL" altLang="en-US" smtClean="0"/>
              <a:pPr>
                <a:defRPr/>
              </a:pPr>
              <a:t>32</a:t>
            </a:fld>
            <a:endParaRPr lang="en-US" altLang="en-US"/>
          </a:p>
        </p:txBody>
      </p:sp>
    </p:spTree>
    <p:extLst>
      <p:ext uri="{BB962C8B-B14F-4D97-AF65-F5344CB8AC3E}">
        <p14:creationId xmlns:p14="http://schemas.microsoft.com/office/powerpoint/2010/main" val="226002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6CE15EF2-1EEF-4209-8564-E310A79DACBC}" type="slidenum">
              <a:rPr lang="he-IL" altLang="en-US" sz="1400">
                <a:cs typeface="Arial" panose="020B0604020202020204" pitchFamily="34" charset="0"/>
              </a:rPr>
              <a:pPr/>
              <a:t>4</a:t>
            </a:fld>
            <a:endParaRPr lang="en-US" altLang="en-US" sz="1400">
              <a:cs typeface="Arial" panose="020B0604020202020204" pitchFamily="34" charset="0"/>
            </a:endParaRPr>
          </a:p>
        </p:txBody>
      </p:sp>
      <p:sp>
        <p:nvSpPr>
          <p:cNvPr id="8195" name="Rectangle 97"/>
          <p:cNvSpPr>
            <a:spLocks noChangeArrowheads="1"/>
          </p:cNvSpPr>
          <p:nvPr/>
        </p:nvSpPr>
        <p:spPr bwMode="auto">
          <a:xfrm>
            <a:off x="1524001" y="3099258"/>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196" name="Rectangle 98"/>
          <p:cNvSpPr>
            <a:spLocks noChangeArrowheads="1"/>
          </p:cNvSpPr>
          <p:nvPr/>
        </p:nvSpPr>
        <p:spPr bwMode="auto">
          <a:xfrm>
            <a:off x="1524001" y="3327858"/>
            <a:ext cx="18473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8197" name="Rectangle 110"/>
          <p:cNvSpPr>
            <a:spLocks noGrp="1" noChangeArrowheads="1"/>
          </p:cNvSpPr>
          <p:nvPr>
            <p:ph type="title"/>
          </p:nvPr>
        </p:nvSpPr>
        <p:spPr/>
        <p:txBody>
          <a:bodyPr/>
          <a:lstStyle/>
          <a:p>
            <a:pPr algn="r" rtl="1" eaLnBrk="1" hangingPunct="1"/>
            <a:r>
              <a:rPr lang="he-IL" altLang="en-US" dirty="0">
                <a:latin typeface="David" panose="020E0502060401010101" pitchFamily="34" charset="-79"/>
                <a:cs typeface="David" panose="020E0502060401010101" pitchFamily="34" charset="-79"/>
              </a:rPr>
              <a:t>גילוי תקלות </a:t>
            </a:r>
            <a:r>
              <a:rPr lang="en-US" altLang="en-US" dirty="0">
                <a:latin typeface="David" panose="020E0502060401010101" pitchFamily="34" charset="-79"/>
                <a:cs typeface="David" panose="020E0502060401010101" pitchFamily="34" charset="-79"/>
              </a:rPr>
              <a:t>–</a:t>
            </a:r>
            <a:r>
              <a:rPr lang="he-IL" altLang="en-US" dirty="0">
                <a:latin typeface="David" panose="020E0502060401010101" pitchFamily="34" charset="-79"/>
                <a:cs typeface="David" panose="020E0502060401010101" pitchFamily="34" charset="-79"/>
              </a:rPr>
              <a:t> מטרה</a:t>
            </a:r>
            <a:endParaRPr lang="en-US" altLang="en-US" dirty="0">
              <a:latin typeface="David" panose="020E0502060401010101" pitchFamily="34" charset="-79"/>
              <a:cs typeface="David" panose="020E0502060401010101" pitchFamily="34" charset="-79"/>
            </a:endParaRPr>
          </a:p>
        </p:txBody>
      </p:sp>
      <p:sp>
        <p:nvSpPr>
          <p:cNvPr id="7174" name="Rectangle 111"/>
          <p:cNvSpPr>
            <a:spLocks noGrp="1" noChangeArrowheads="1"/>
          </p:cNvSpPr>
          <p:nvPr>
            <p:ph type="body" idx="1"/>
          </p:nvPr>
        </p:nvSpPr>
        <p:spPr/>
        <p:txBody>
          <a:bodyPr/>
          <a:lstStyle/>
          <a:p>
            <a:pPr algn="r" rtl="1">
              <a:lnSpc>
                <a:spcPct val="90000"/>
              </a:lnSpc>
              <a:spcBef>
                <a:spcPts val="1200"/>
              </a:spcBef>
            </a:pPr>
            <a:r>
              <a:rPr lang="he-IL" altLang="en-US" sz="2800" dirty="0">
                <a:latin typeface="David" panose="020E0502060401010101" pitchFamily="34" charset="-79"/>
                <a:cs typeface="David" panose="020E0502060401010101" pitchFamily="34" charset="-79"/>
              </a:rPr>
              <a:t>אנו מחפשים דרכים למצוא את התקלות בכדי לסייע ליצרן להימנע מלמכור מוצרים פגומים</a:t>
            </a:r>
            <a:endParaRPr lang="en-US" altLang="en-US" sz="2800" dirty="0">
              <a:latin typeface="David" panose="020E0502060401010101" pitchFamily="34" charset="-79"/>
              <a:cs typeface="David" panose="020E0502060401010101" pitchFamily="34" charset="-79"/>
            </a:endParaRPr>
          </a:p>
          <a:p>
            <a:pPr algn="r" rtl="1">
              <a:lnSpc>
                <a:spcPct val="90000"/>
              </a:lnSpc>
              <a:spcBef>
                <a:spcPts val="1200"/>
              </a:spcBef>
            </a:pPr>
            <a:r>
              <a:rPr lang="he-IL" altLang="en-US" sz="2800" dirty="0">
                <a:latin typeface="David" panose="020E0502060401010101" pitchFamily="34" charset="-79"/>
                <a:cs typeface="David" panose="020E0502060401010101" pitchFamily="34" charset="-79"/>
              </a:rPr>
              <a:t>במקרה הפשוט של מעגל צירופי, דרך אחת היא לעבור על פני כל טבלת האמת:</a:t>
            </a:r>
            <a:endParaRPr lang="en-US" altLang="en-US" sz="2800" dirty="0">
              <a:latin typeface="David" panose="020E0502060401010101" pitchFamily="34" charset="-79"/>
              <a:cs typeface="David" panose="020E0502060401010101" pitchFamily="34" charset="-79"/>
            </a:endParaRPr>
          </a:p>
          <a:p>
            <a:pPr lvl="1" algn="r" rtl="1">
              <a:lnSpc>
                <a:spcPct val="90000"/>
              </a:lnSpc>
              <a:spcBef>
                <a:spcPts val="1200"/>
              </a:spcBef>
            </a:pPr>
            <a:r>
              <a:rPr lang="he-IL" altLang="en-US" sz="2400" dirty="0">
                <a:latin typeface="David" panose="020E0502060401010101" pitchFamily="34" charset="-79"/>
                <a:cs typeface="David" panose="020E0502060401010101" pitchFamily="34" charset="-79"/>
              </a:rPr>
              <a:t>לייצר את כל </a:t>
            </a:r>
            <a:r>
              <a:rPr lang="en-US" altLang="en-US" sz="2400" dirty="0"/>
              <a:t>2</a:t>
            </a:r>
            <a:r>
              <a:rPr lang="en-US" altLang="en-US" sz="2400" baseline="30000" dirty="0"/>
              <a:t>n</a:t>
            </a:r>
            <a:r>
              <a:rPr lang="he-IL" altLang="en-US" sz="2400" dirty="0"/>
              <a:t> </a:t>
            </a:r>
            <a:r>
              <a:rPr lang="he-IL" altLang="en-US" sz="2400" dirty="0">
                <a:latin typeface="David" panose="020E0502060401010101" pitchFamily="34" charset="-79"/>
                <a:cs typeface="David" panose="020E0502060401010101" pitchFamily="34" charset="-79"/>
              </a:rPr>
              <a:t>הצירופים האפשריים (למעגל בעל</a:t>
            </a:r>
            <a:r>
              <a:rPr lang="he-IL" altLang="en-US" sz="2400" dirty="0"/>
              <a:t> </a:t>
            </a:r>
            <a:r>
              <a:rPr lang="en-US" altLang="en-US" sz="2400" dirty="0"/>
              <a:t>n</a:t>
            </a:r>
            <a:r>
              <a:rPr lang="he-IL" altLang="en-US" sz="2400" dirty="0"/>
              <a:t> </a:t>
            </a:r>
            <a:r>
              <a:rPr lang="he-IL" altLang="en-US" sz="2400" dirty="0">
                <a:latin typeface="David" panose="020E0502060401010101" pitchFamily="34" charset="-79"/>
                <a:cs typeface="David" panose="020E0502060401010101" pitchFamily="34" charset="-79"/>
              </a:rPr>
              <a:t>כניסות) </a:t>
            </a:r>
            <a:endParaRPr lang="en-US" altLang="en-US" sz="2400" dirty="0">
              <a:latin typeface="David" panose="020E0502060401010101" pitchFamily="34" charset="-79"/>
              <a:cs typeface="David" panose="020E0502060401010101" pitchFamily="34" charset="-79"/>
            </a:endParaRPr>
          </a:p>
          <a:p>
            <a:pPr lvl="1" algn="r" rtl="1">
              <a:lnSpc>
                <a:spcPct val="90000"/>
              </a:lnSpc>
              <a:spcBef>
                <a:spcPts val="1200"/>
              </a:spcBef>
            </a:pPr>
            <a:r>
              <a:rPr lang="he-IL" altLang="en-US" sz="2400" dirty="0">
                <a:latin typeface="David" panose="020E0502060401010101" pitchFamily="34" charset="-79"/>
                <a:cs typeface="David" panose="020E0502060401010101" pitchFamily="34" charset="-79"/>
              </a:rPr>
              <a:t>להשוות כל יציאה לערך הצפוי בטבלת האמת</a:t>
            </a:r>
          </a:p>
          <a:p>
            <a:pPr lvl="1" algn="r" rtl="1">
              <a:lnSpc>
                <a:spcPct val="90000"/>
              </a:lnSpc>
              <a:spcBef>
                <a:spcPts val="1200"/>
              </a:spcBef>
            </a:pPr>
            <a:r>
              <a:rPr lang="he-IL" altLang="en-US" sz="2400" dirty="0">
                <a:latin typeface="David" panose="020E0502060401010101" pitchFamily="34" charset="-79"/>
                <a:cs typeface="David" panose="020E0502060401010101" pitchFamily="34" charset="-79"/>
              </a:rPr>
              <a:t>בכל מקרה של שוני ביניהם, יש תקלה במעגל </a:t>
            </a:r>
            <a:endParaRPr lang="en-US" altLang="en-US" sz="2400" dirty="0">
              <a:latin typeface="David" panose="020E0502060401010101" pitchFamily="34" charset="-79"/>
              <a:cs typeface="David" panose="020E0502060401010101" pitchFamily="34" charset="-79"/>
            </a:endParaRPr>
          </a:p>
          <a:p>
            <a:pPr algn="r" rtl="1">
              <a:lnSpc>
                <a:spcPct val="90000"/>
              </a:lnSpc>
              <a:spcBef>
                <a:spcPts val="1200"/>
              </a:spcBef>
            </a:pPr>
            <a:r>
              <a:rPr lang="he-IL" altLang="en-US" sz="2800" dirty="0">
                <a:latin typeface="David" panose="020E0502060401010101" pitchFamily="34" charset="-79"/>
                <a:cs typeface="David" panose="020E0502060401010101" pitchFamily="34" charset="-79"/>
              </a:rPr>
              <a:t>בדיקה כזו בדרך כלל ארוכה מדי</a:t>
            </a:r>
            <a:endParaRPr lang="en-US" altLang="en-US" sz="2800" dirty="0">
              <a:latin typeface="David" panose="020E0502060401010101" pitchFamily="34" charset="-79"/>
              <a:cs typeface="David" panose="020E0502060401010101" pitchFamily="34" charset="-79"/>
            </a:endParaRPr>
          </a:p>
          <a:p>
            <a:pPr lvl="1" algn="r" rtl="1">
              <a:lnSpc>
                <a:spcPct val="90000"/>
              </a:lnSpc>
              <a:spcBef>
                <a:spcPts val="1200"/>
              </a:spcBef>
            </a:pPr>
            <a:r>
              <a:rPr lang="he-IL" altLang="en-US" sz="2400" dirty="0">
                <a:latin typeface="David" panose="020E0502060401010101" pitchFamily="34" charset="-79"/>
                <a:cs typeface="David" panose="020E0502060401010101" pitchFamily="34" charset="-79"/>
              </a:rPr>
              <a:t>יש דרכים קצרות יותר להשגת אותה מטרה</a:t>
            </a:r>
            <a:endParaRPr lang="en-US" altLang="en-US" sz="2400" dirty="0">
              <a:latin typeface="David" panose="020E0502060401010101" pitchFamily="34" charset="-79"/>
              <a:cs typeface="David" panose="020E0502060401010101" pitchFamily="34" charset="-79"/>
            </a:endParaRPr>
          </a:p>
        </p:txBody>
      </p:sp>
      <p:sp>
        <p:nvSpPr>
          <p:cNvPr id="2" name="Footer Placeholder 1"/>
          <p:cNvSpPr>
            <a:spLocks noGrp="1"/>
          </p:cNvSpPr>
          <p:nvPr>
            <p:ph type="ftr" sz="quarter" idx="3"/>
          </p:nvPr>
        </p:nvSpPr>
        <p:spPr>
          <a:xfrm>
            <a:off x="4165600" y="6614160"/>
            <a:ext cx="3860800" cy="213998"/>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a:lstStyle>
          <a:p>
            <a:r>
              <a:rPr lang="en-US" dirty="0">
                <a:solidFill>
                  <a:prstClr val="black">
                    <a:tint val="75000"/>
                  </a:prstClr>
                </a:solidFill>
              </a:rPr>
              <a:t>Technion EE 044252 Winter 2019 Lecture 14</a:t>
            </a:r>
          </a:p>
        </p:txBody>
      </p:sp>
    </p:spTree>
    <p:extLst>
      <p:ext uri="{BB962C8B-B14F-4D97-AF65-F5344CB8AC3E}">
        <p14:creationId xmlns:p14="http://schemas.microsoft.com/office/powerpoint/2010/main" val="3485112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17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174">
                                            <p:txEl>
                                              <p:pRg st="0" end="0"/>
                                            </p:txEl>
                                          </p:spTgt>
                                        </p:tgtEl>
                                        <p:attrNameLst>
                                          <p:attrName>ppt_c</p:attrName>
                                        </p:attrNameLst>
                                      </p:cBhvr>
                                      <p:to>
                                        <a:srgbClr val="80808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174">
                                            <p:txEl>
                                              <p:pRg st="1" end="1"/>
                                            </p:txEl>
                                          </p:spTgt>
                                        </p:tgtEl>
                                        <p:attrNameLst>
                                          <p:attrName>ppt_c</p:attrName>
                                        </p:attrNameLst>
                                      </p:cBhvr>
                                      <p:to>
                                        <a:srgbClr val="808080"/>
                                      </p:to>
                                    </p:animClr>
                                  </p:subTnLst>
                                </p:cTn>
                              </p:par>
                              <p:par>
                                <p:cTn id="11" presetID="1" presetClass="entr" presetSubtype="0" fill="hold" nodeType="withEffect">
                                  <p:stCondLst>
                                    <p:cond delay="0"/>
                                  </p:stCondLst>
                                  <p:childTnLst>
                                    <p:set>
                                      <p:cBhvr>
                                        <p:cTn id="12" dur="1" fill="hold">
                                          <p:stCondLst>
                                            <p:cond delay="0"/>
                                          </p:stCondLst>
                                        </p:cTn>
                                        <p:tgtEl>
                                          <p:spTgt spid="717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174">
                                            <p:txEl>
                                              <p:pRg st="2" end="2"/>
                                            </p:txEl>
                                          </p:spTgt>
                                        </p:tgtEl>
                                        <p:attrNameLst>
                                          <p:attrName>ppt_c</p:attrName>
                                        </p:attrNameLst>
                                      </p:cBhvr>
                                      <p:to>
                                        <a:srgbClr val="808080"/>
                                      </p:to>
                                    </p:animClr>
                                  </p:subTnLst>
                                </p:cTn>
                              </p:par>
                              <p:par>
                                <p:cTn id="13" presetID="1" presetClass="entr" presetSubtype="0" fill="hold" nodeType="withEffect">
                                  <p:stCondLst>
                                    <p:cond delay="0"/>
                                  </p:stCondLst>
                                  <p:childTnLst>
                                    <p:set>
                                      <p:cBhvr>
                                        <p:cTn id="14" dur="1" fill="hold">
                                          <p:stCondLst>
                                            <p:cond delay="0"/>
                                          </p:stCondLst>
                                        </p:cTn>
                                        <p:tgtEl>
                                          <p:spTgt spid="717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7174">
                                            <p:txEl>
                                              <p:pRg st="3" end="3"/>
                                            </p:txEl>
                                          </p:spTgt>
                                        </p:tgtEl>
                                        <p:attrNameLst>
                                          <p:attrName>ppt_c</p:attrName>
                                        </p:attrNameLst>
                                      </p:cBhvr>
                                      <p:to>
                                        <a:srgbClr val="808080"/>
                                      </p:to>
                                    </p:animClr>
                                  </p:subTnLst>
                                </p:cTn>
                              </p:par>
                              <p:par>
                                <p:cTn id="15" presetID="1" presetClass="entr" presetSubtype="0" fill="hold" nodeType="withEffect">
                                  <p:stCondLst>
                                    <p:cond delay="0"/>
                                  </p:stCondLst>
                                  <p:childTnLst>
                                    <p:set>
                                      <p:cBhvr>
                                        <p:cTn id="16" dur="1" fill="hold">
                                          <p:stCondLst>
                                            <p:cond delay="0"/>
                                          </p:stCondLst>
                                        </p:cTn>
                                        <p:tgtEl>
                                          <p:spTgt spid="717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7174">
                                            <p:txEl>
                                              <p:pRg st="4" end="4"/>
                                            </p:txEl>
                                          </p:spTgt>
                                        </p:tgtEl>
                                        <p:attrNameLst>
                                          <p:attrName>ppt_c</p:attrName>
                                        </p:attrNameLst>
                                      </p:cBhvr>
                                      <p:to>
                                        <a:srgbClr val="808080"/>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17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D9B33E40-7DC5-4839-A122-C1C96984B34A}" type="slidenum">
              <a:rPr lang="he-IL" altLang="en-US" sz="1400">
                <a:cs typeface="Arial" panose="020B0604020202020204" pitchFamily="34" charset="0"/>
              </a:rPr>
              <a:pPr/>
              <a:t>5</a:t>
            </a:fld>
            <a:endParaRPr lang="en-US" altLang="en-US" sz="1400">
              <a:cs typeface="Arial" panose="020B0604020202020204" pitchFamily="34" charset="0"/>
            </a:endParaRPr>
          </a:p>
        </p:txBody>
      </p:sp>
      <p:sp>
        <p:nvSpPr>
          <p:cNvPr id="10243" name="Rectangle 2"/>
          <p:cNvSpPr>
            <a:spLocks noGrp="1" noChangeArrowheads="1"/>
          </p:cNvSpPr>
          <p:nvPr>
            <p:ph type="title"/>
          </p:nvPr>
        </p:nvSpPr>
        <p:spPr>
          <a:noFill/>
        </p:spPr>
        <p:txBody>
          <a:bodyPr/>
          <a:lstStyle/>
          <a:p>
            <a:pPr algn="ctr" eaLnBrk="1" hangingPunct="1"/>
            <a:r>
              <a:rPr lang="he-IL" altLang="en-US" dirty="0">
                <a:latin typeface="David" panose="020E0502060401010101" pitchFamily="34" charset="-79"/>
                <a:cs typeface="David" panose="020E0502060401010101" pitchFamily="34" charset="-79"/>
              </a:rPr>
              <a:t>סוגי תקלות</a:t>
            </a:r>
            <a:endParaRPr lang="en-US" altLang="en-US" dirty="0">
              <a:latin typeface="David" panose="020E0502060401010101" pitchFamily="34" charset="-79"/>
              <a:cs typeface="David" panose="020E0502060401010101" pitchFamily="34" charset="-79"/>
            </a:endParaRPr>
          </a:p>
        </p:txBody>
      </p:sp>
      <p:sp>
        <p:nvSpPr>
          <p:cNvPr id="9220" name="Rectangle 3"/>
          <p:cNvSpPr>
            <a:spLocks noGrp="1" noChangeArrowheads="1"/>
          </p:cNvSpPr>
          <p:nvPr>
            <p:ph type="body" idx="1"/>
          </p:nvPr>
        </p:nvSpPr>
        <p:spPr/>
        <p:txBody>
          <a:bodyPr/>
          <a:lstStyle/>
          <a:p>
            <a:pPr marL="533400" indent="-533400" algn="r" rtl="1">
              <a:lnSpc>
                <a:spcPct val="90000"/>
              </a:lnSpc>
            </a:pPr>
            <a:r>
              <a:rPr lang="he-IL" altLang="en-US" sz="2800" dirty="0">
                <a:cs typeface="David" panose="020E0502060401010101" pitchFamily="34" charset="-79"/>
              </a:rPr>
              <a:t>נגביל את הדיון רק לשני סוגים של תקלות:</a:t>
            </a:r>
            <a:endParaRPr lang="he-IL" altLang="en-US" sz="2800" dirty="0">
              <a:cs typeface="Times New Roman" panose="02020603050405020304" pitchFamily="18" charset="0"/>
            </a:endParaRPr>
          </a:p>
          <a:p>
            <a:pPr marL="914400" lvl="1" indent="-457200" algn="r" rtl="1">
              <a:lnSpc>
                <a:spcPct val="90000"/>
              </a:lnSpc>
              <a:buFont typeface="Wingdings" panose="05000000000000000000" pitchFamily="2" charset="2"/>
              <a:buAutoNum type="arabicPeriod"/>
            </a:pPr>
            <a:r>
              <a:rPr lang="he-IL" altLang="en-US" sz="2400" dirty="0">
                <a:cs typeface="David" panose="020E0502060401010101" pitchFamily="34" charset="-79"/>
              </a:rPr>
              <a:t>"</a:t>
            </a:r>
            <a:r>
              <a:rPr lang="he-IL" altLang="en-US" sz="2400" dirty="0">
                <a:solidFill>
                  <a:schemeClr val="hlink"/>
                </a:solidFill>
                <a:cs typeface="David" panose="020E0502060401010101" pitchFamily="34" charset="-79"/>
              </a:rPr>
              <a:t>צומת תקועה ב-0</a:t>
            </a:r>
            <a:r>
              <a:rPr lang="he-IL" altLang="en-US" sz="2400" dirty="0">
                <a:cs typeface="David" panose="020E0502060401010101" pitchFamily="34" charset="-79"/>
              </a:rPr>
              <a:t>" ( </a:t>
            </a:r>
            <a:r>
              <a:rPr lang="en-US" altLang="en-US" sz="2400" dirty="0">
                <a:solidFill>
                  <a:schemeClr val="hlink"/>
                </a:solidFill>
                <a:cs typeface="David" panose="020E0502060401010101" pitchFamily="34" charset="-79"/>
              </a:rPr>
              <a:t>s-a-0 , stuck-at-0</a:t>
            </a:r>
            <a:r>
              <a:rPr lang="he-IL" altLang="en-US" sz="2400" dirty="0">
                <a:cs typeface="David" panose="020E0502060401010101" pitchFamily="34" charset="-79"/>
              </a:rPr>
              <a:t>) - תקלה לפיה חוט מסוים במעגל תקוע במצב לוגי 0 (או שהוא לוגית נראה כך)</a:t>
            </a:r>
            <a:endParaRPr lang="he-IL" altLang="en-US" sz="2400" dirty="0"/>
          </a:p>
          <a:p>
            <a:pPr marL="914400" lvl="1" indent="-457200" algn="r" rtl="1">
              <a:lnSpc>
                <a:spcPct val="90000"/>
              </a:lnSpc>
              <a:buFont typeface="Wingdings" panose="05000000000000000000" pitchFamily="2" charset="2"/>
              <a:buAutoNum type="arabicPeriod"/>
            </a:pPr>
            <a:r>
              <a:rPr lang="he-IL" altLang="en-US" sz="2400" dirty="0">
                <a:cs typeface="David" panose="020E0502060401010101" pitchFamily="34" charset="-79"/>
              </a:rPr>
              <a:t>"</a:t>
            </a:r>
            <a:r>
              <a:rPr lang="he-IL" altLang="en-US" sz="2400" dirty="0">
                <a:solidFill>
                  <a:schemeClr val="hlink"/>
                </a:solidFill>
                <a:cs typeface="David" panose="020E0502060401010101" pitchFamily="34" charset="-79"/>
              </a:rPr>
              <a:t>צומת תקועה ב-1</a:t>
            </a:r>
            <a:r>
              <a:rPr lang="he-IL" altLang="en-US" sz="2400" dirty="0">
                <a:cs typeface="David" panose="020E0502060401010101" pitchFamily="34" charset="-79"/>
              </a:rPr>
              <a:t>" (</a:t>
            </a:r>
            <a:r>
              <a:rPr lang="en-US" altLang="en-US" sz="2400" dirty="0">
                <a:solidFill>
                  <a:schemeClr val="hlink"/>
                </a:solidFill>
                <a:cs typeface="David" panose="020E0502060401010101" pitchFamily="34" charset="-79"/>
              </a:rPr>
              <a:t>s-a-1 , stuck-at-1</a:t>
            </a:r>
            <a:r>
              <a:rPr lang="he-IL" altLang="en-US" sz="2400" dirty="0">
                <a:cs typeface="David" panose="020E0502060401010101" pitchFamily="34" charset="-79"/>
              </a:rPr>
              <a:t>) - תקלה לפיה חוט מסוים במעגל תקוע במצב לוגי 1 (או שהוא לוגית נראה כך)</a:t>
            </a:r>
            <a:endParaRPr lang="he-IL" altLang="en-US" sz="2400" dirty="0"/>
          </a:p>
          <a:p>
            <a:pPr marL="533400" indent="-533400" algn="r" rtl="1">
              <a:lnSpc>
                <a:spcPct val="90000"/>
              </a:lnSpc>
            </a:pPr>
            <a:r>
              <a:rPr lang="he-IL" altLang="en-US" sz="2400" dirty="0">
                <a:cs typeface="David" panose="020E0502060401010101" pitchFamily="34" charset="-79"/>
              </a:rPr>
              <a:t>הגבלה זו מוצדקת כי מרבית התקלות המעשיות אכן ניתנות לתיאור כאחת משתי התקלות הללו</a:t>
            </a:r>
          </a:p>
          <a:p>
            <a:pPr marL="533400" indent="-533400" algn="r" rtl="1">
              <a:lnSpc>
                <a:spcPct val="90000"/>
              </a:lnSpc>
            </a:pPr>
            <a:r>
              <a:rPr lang="he-IL" altLang="en-US" sz="2400" dirty="0">
                <a:cs typeface="David" panose="020E0502060401010101" pitchFamily="34" charset="-79"/>
              </a:rPr>
              <a:t>קיימים גם סוגים אחרים של תקלות:</a:t>
            </a:r>
            <a:endParaRPr lang="en-US" altLang="en-US" sz="2400" dirty="0">
              <a:cs typeface="David" panose="020E0502060401010101" pitchFamily="34" charset="-79"/>
            </a:endParaRPr>
          </a:p>
          <a:p>
            <a:pPr marL="914400" lvl="1" indent="-457200" algn="r" rtl="1">
              <a:lnSpc>
                <a:spcPct val="90000"/>
              </a:lnSpc>
              <a:buFont typeface="Wingdings" panose="05000000000000000000" pitchFamily="2" charset="2"/>
              <a:buAutoNum type="romanLcPeriod"/>
            </a:pPr>
            <a:r>
              <a:rPr lang="he-IL" altLang="en-US" sz="2000" dirty="0">
                <a:cs typeface="David" panose="020E0502060401010101" pitchFamily="34" charset="-79"/>
              </a:rPr>
              <a:t>"</a:t>
            </a:r>
            <a:r>
              <a:rPr lang="he-IL" altLang="en-US" sz="2000" dirty="0">
                <a:solidFill>
                  <a:schemeClr val="hlink"/>
                </a:solidFill>
                <a:cs typeface="David" panose="020E0502060401010101" pitchFamily="34" charset="-79"/>
              </a:rPr>
              <a:t>צומת מנותקת</a:t>
            </a:r>
            <a:r>
              <a:rPr lang="he-IL" altLang="en-US" sz="2000" dirty="0">
                <a:cs typeface="David" panose="020E0502060401010101" pitchFamily="34" charset="-79"/>
              </a:rPr>
              <a:t>" (</a:t>
            </a:r>
            <a:r>
              <a:rPr lang="en-US" altLang="en-US" sz="2000" dirty="0">
                <a:solidFill>
                  <a:schemeClr val="hlink"/>
                </a:solidFill>
                <a:cs typeface="David" panose="020E0502060401010101" pitchFamily="34" charset="-79"/>
              </a:rPr>
              <a:t>stuck open</a:t>
            </a:r>
            <a:r>
              <a:rPr lang="he-IL" altLang="en-US" sz="2000" dirty="0">
                <a:cs typeface="David" panose="020E0502060401010101" pitchFamily="34" charset="-79"/>
              </a:rPr>
              <a:t>) – חוט מנותק</a:t>
            </a:r>
          </a:p>
          <a:p>
            <a:pPr marL="914400" lvl="1" indent="-457200" algn="r" rtl="1">
              <a:lnSpc>
                <a:spcPct val="90000"/>
              </a:lnSpc>
              <a:buFont typeface="Wingdings" panose="05000000000000000000" pitchFamily="2" charset="2"/>
              <a:buAutoNum type="romanLcPeriod"/>
            </a:pPr>
            <a:r>
              <a:rPr lang="he-IL" altLang="en-US" sz="2000" dirty="0">
                <a:cs typeface="David" panose="020E0502060401010101" pitchFamily="34" charset="-79"/>
              </a:rPr>
              <a:t>"</a:t>
            </a:r>
            <a:r>
              <a:rPr lang="he-IL" altLang="en-US" sz="2000" dirty="0">
                <a:solidFill>
                  <a:schemeClr val="hlink"/>
                </a:solidFill>
                <a:cs typeface="David" panose="020E0502060401010101" pitchFamily="34" charset="-79"/>
              </a:rPr>
              <a:t>גישור</a:t>
            </a:r>
            <a:r>
              <a:rPr lang="he-IL" altLang="en-US" sz="2000" dirty="0">
                <a:cs typeface="David" panose="020E0502060401010101" pitchFamily="34" charset="-79"/>
              </a:rPr>
              <a:t>" (</a:t>
            </a:r>
            <a:r>
              <a:rPr lang="en-US" altLang="en-US" sz="2000" dirty="0">
                <a:solidFill>
                  <a:schemeClr val="hlink"/>
                </a:solidFill>
                <a:cs typeface="David" panose="020E0502060401010101" pitchFamily="34" charset="-79"/>
              </a:rPr>
              <a:t>bridging</a:t>
            </a:r>
            <a:r>
              <a:rPr lang="he-IL" altLang="en-US" sz="2000" dirty="0">
                <a:cs typeface="David" panose="020E0502060401010101" pitchFamily="34" charset="-79"/>
              </a:rPr>
              <a:t>) – שני חוטים שונים מחוברים זה אל זה ואחד מהם קובע את הערך הלוגי של שניהם</a:t>
            </a:r>
          </a:p>
          <a:p>
            <a:pPr marL="914400" lvl="1" indent="-457200" algn="r" rtl="1">
              <a:lnSpc>
                <a:spcPct val="90000"/>
              </a:lnSpc>
              <a:buFont typeface="Wingdings" panose="05000000000000000000" pitchFamily="2" charset="2"/>
              <a:buAutoNum type="romanLcPeriod"/>
            </a:pPr>
            <a:r>
              <a:rPr lang="he-IL" altLang="en-US" sz="2000" dirty="0">
                <a:cs typeface="David" panose="020E0502060401010101" pitchFamily="34" charset="-79"/>
              </a:rPr>
              <a:t>"</a:t>
            </a:r>
            <a:r>
              <a:rPr lang="he-IL" altLang="en-US" sz="2000" dirty="0">
                <a:solidFill>
                  <a:schemeClr val="hlink"/>
                </a:solidFill>
                <a:cs typeface="David" panose="020E0502060401010101" pitchFamily="34" charset="-79"/>
              </a:rPr>
              <a:t>השהייה</a:t>
            </a:r>
            <a:r>
              <a:rPr lang="he-IL" altLang="en-US" sz="2000" dirty="0">
                <a:cs typeface="David" panose="020E0502060401010101" pitchFamily="34" charset="-79"/>
              </a:rPr>
              <a:t>" – שער מגיב הרבה יותר לאט מהצפוי</a:t>
            </a:r>
            <a:endParaRPr lang="en-US" altLang="en-US" sz="2000" dirty="0">
              <a:cs typeface="David" panose="020E0502060401010101" pitchFamily="34" charset="-79"/>
            </a:endParaRPr>
          </a:p>
        </p:txBody>
      </p:sp>
      <p:sp>
        <p:nvSpPr>
          <p:cNvPr id="2" name="Footer Placeholder 1"/>
          <p:cNvSpPr>
            <a:spLocks noGrp="1"/>
          </p:cNvSpPr>
          <p:nvPr>
            <p:ph type="ftr" sz="quarter" idx="3"/>
          </p:nvPr>
        </p:nvSpPr>
        <p:spPr>
          <a:xfrm>
            <a:off x="4165600" y="6614160"/>
            <a:ext cx="3860800" cy="213998"/>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a:lstStyle>
          <a:p>
            <a:r>
              <a:rPr lang="en-US" dirty="0">
                <a:solidFill>
                  <a:prstClr val="black">
                    <a:tint val="75000"/>
                  </a:prstClr>
                </a:solidFill>
              </a:rPr>
              <a:t>Technion EE 044252 Winter 2019 Lecture 14</a:t>
            </a:r>
          </a:p>
        </p:txBody>
      </p:sp>
    </p:spTree>
    <p:extLst>
      <p:ext uri="{BB962C8B-B14F-4D97-AF65-F5344CB8AC3E}">
        <p14:creationId xmlns:p14="http://schemas.microsoft.com/office/powerpoint/2010/main" val="1331999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9220">
                                            <p:txEl>
                                              <p:pRg st="1" end="1"/>
                                            </p:txEl>
                                          </p:spTgt>
                                        </p:tgtEl>
                                        <p:attrNameLst>
                                          <p:attrName>ppt_c</p:attrName>
                                        </p:attrNameLst>
                                      </p:cBhvr>
                                      <p:to>
                                        <a:srgbClr val="80808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9220">
                                            <p:txEl>
                                              <p:pRg st="2" end="2"/>
                                            </p:txEl>
                                          </p:spTgt>
                                        </p:tgtEl>
                                        <p:attrNameLst>
                                          <p:attrName>ppt_c</p:attrName>
                                        </p:attrNameLst>
                                      </p:cBhvr>
                                      <p:to>
                                        <a:srgbClr val="808080"/>
                                      </p:to>
                                    </p:animClr>
                                  </p:subTnLst>
                                </p:cTn>
                              </p:par>
                              <p:par>
                                <p:cTn id="15" presetID="1" presetClass="entr" presetSubtype="0" fill="hold" nodeType="withEffect">
                                  <p:stCondLst>
                                    <p:cond delay="0"/>
                                  </p:stCondLst>
                                  <p:childTnLst>
                                    <p:set>
                                      <p:cBhvr>
                                        <p:cTn id="16" dur="1" fill="hold">
                                          <p:stCondLst>
                                            <p:cond delay="0"/>
                                          </p:stCondLst>
                                        </p:cTn>
                                        <p:tgtEl>
                                          <p:spTgt spid="922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9220">
                                            <p:txEl>
                                              <p:pRg st="3" end="3"/>
                                            </p:txEl>
                                          </p:spTgt>
                                        </p:tgtEl>
                                        <p:attrNameLst>
                                          <p:attrName>ppt_c</p:attrName>
                                        </p:attrNameLst>
                                      </p:cBhvr>
                                      <p:to>
                                        <a:srgbClr val="808080"/>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22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22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2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AB5DC126-3C81-4277-981B-73C99B39AFC4}" type="slidenum">
              <a:rPr lang="he-IL" altLang="en-US" sz="1400">
                <a:cs typeface="Arial" panose="020B0604020202020204" pitchFamily="34" charset="0"/>
              </a:rPr>
              <a:pPr/>
              <a:t>6</a:t>
            </a:fld>
            <a:endParaRPr lang="en-US" altLang="en-US" sz="1400">
              <a:cs typeface="Arial" panose="020B0604020202020204" pitchFamily="34" charset="0"/>
            </a:endParaRPr>
          </a:p>
        </p:txBody>
      </p:sp>
      <p:sp>
        <p:nvSpPr>
          <p:cNvPr id="2052" name="Rectangle 6"/>
          <p:cNvSpPr>
            <a:spLocks noGrp="1" noChangeArrowheads="1"/>
          </p:cNvSpPr>
          <p:nvPr>
            <p:ph type="title"/>
          </p:nvPr>
        </p:nvSpPr>
        <p:spPr/>
        <p:txBody>
          <a:bodyPr/>
          <a:lstStyle/>
          <a:p>
            <a:pPr rtl="1" eaLnBrk="1" hangingPunct="1"/>
            <a:r>
              <a:rPr lang="he-IL" altLang="en-US" dirty="0">
                <a:latin typeface="David" panose="020E0502060401010101" pitchFamily="34" charset="-79"/>
                <a:cs typeface="David" panose="020E0502060401010101" pitchFamily="34" charset="-79"/>
              </a:rPr>
              <a:t>דוגמה</a:t>
            </a:r>
            <a:endParaRPr lang="en-US" altLang="en-US" dirty="0">
              <a:latin typeface="David" panose="020E0502060401010101" pitchFamily="34" charset="-79"/>
              <a:cs typeface="David" panose="020E0502060401010101" pitchFamily="34" charset="-79"/>
            </a:endParaRPr>
          </a:p>
        </p:txBody>
      </p:sp>
      <p:sp>
        <p:nvSpPr>
          <p:cNvPr id="1029" name="Rectangle 7"/>
          <p:cNvSpPr>
            <a:spLocks noGrp="1" noChangeArrowheads="1"/>
          </p:cNvSpPr>
          <p:nvPr>
            <p:ph type="body" idx="1"/>
          </p:nvPr>
        </p:nvSpPr>
        <p:spPr>
          <a:xfrm>
            <a:off x="604911" y="3810000"/>
            <a:ext cx="10972800" cy="2209800"/>
          </a:xfrm>
        </p:spPr>
        <p:txBody>
          <a:bodyPr>
            <a:normAutofit/>
          </a:bodyPr>
          <a:lstStyle/>
          <a:p>
            <a:pPr algn="r" rtl="1" eaLnBrk="1" hangingPunct="1"/>
            <a:r>
              <a:rPr lang="he-IL" altLang="en-US" sz="2800" dirty="0">
                <a:latin typeface="David" panose="020E0502060401010101" pitchFamily="34" charset="-79"/>
                <a:cs typeface="David" panose="020E0502060401010101" pitchFamily="34" charset="-79"/>
              </a:rPr>
              <a:t>לפונקציה שלוש כניסות, ולכן צריך 8 בדיקות לכל היותר</a:t>
            </a:r>
          </a:p>
          <a:p>
            <a:pPr algn="r" rtl="1" eaLnBrk="1" hangingPunct="1"/>
            <a:r>
              <a:rPr lang="he-IL" altLang="en-US" sz="2800" dirty="0">
                <a:latin typeface="David" panose="020E0502060401010101" pitchFamily="34" charset="-79"/>
                <a:cs typeface="David" panose="020E0502060401010101" pitchFamily="34" charset="-79"/>
              </a:rPr>
              <a:t>נסמן, למשל, ב-</a:t>
            </a:r>
            <a:r>
              <a:rPr lang="he-IL" altLang="en-US" sz="2800" dirty="0"/>
              <a:t> </a:t>
            </a:r>
            <a:r>
              <a:rPr lang="en-US" altLang="en-US" sz="2800" i="1" dirty="0">
                <a:solidFill>
                  <a:schemeClr val="hlink"/>
                </a:solidFill>
              </a:rPr>
              <a:t>m</a:t>
            </a:r>
            <a:r>
              <a:rPr lang="en-US" altLang="en-US" sz="2800" dirty="0">
                <a:solidFill>
                  <a:schemeClr val="hlink"/>
                </a:solidFill>
              </a:rPr>
              <a:t>0</a:t>
            </a:r>
            <a:r>
              <a:rPr lang="he-IL" altLang="en-US" sz="2800" dirty="0"/>
              <a:t>  </a:t>
            </a:r>
            <a:r>
              <a:rPr lang="he-IL" altLang="en-US" sz="2800" dirty="0">
                <a:latin typeface="David" panose="020E0502060401010101" pitchFamily="34" charset="-79"/>
                <a:cs typeface="David" panose="020E0502060401010101" pitchFamily="34" charset="-79"/>
              </a:rPr>
              <a:t>את התקלה שבה החוט </a:t>
            </a:r>
            <a:r>
              <a:rPr lang="en-US" altLang="en-US" sz="2800" i="1" dirty="0">
                <a:solidFill>
                  <a:schemeClr val="hlink"/>
                </a:solidFill>
              </a:rPr>
              <a:t>m</a:t>
            </a:r>
            <a:r>
              <a:rPr lang="he-IL" altLang="en-US" sz="2800" dirty="0"/>
              <a:t> </a:t>
            </a:r>
            <a:r>
              <a:rPr lang="he-IL" altLang="en-US" sz="2800" dirty="0">
                <a:solidFill>
                  <a:schemeClr val="hlink"/>
                </a:solidFill>
                <a:latin typeface="David" panose="020E0502060401010101" pitchFamily="34" charset="-79"/>
                <a:cs typeface="David" panose="020E0502060401010101" pitchFamily="34" charset="-79"/>
              </a:rPr>
              <a:t>תקוע</a:t>
            </a:r>
            <a:r>
              <a:rPr lang="he-IL" altLang="en-US" sz="2800" dirty="0">
                <a:latin typeface="David" panose="020E0502060401010101" pitchFamily="34" charset="-79"/>
                <a:cs typeface="David" panose="020E0502060401010101" pitchFamily="34" charset="-79"/>
              </a:rPr>
              <a:t> </a:t>
            </a:r>
            <a:r>
              <a:rPr lang="he-IL" altLang="en-US" sz="2800" dirty="0">
                <a:solidFill>
                  <a:schemeClr val="hlink"/>
                </a:solidFill>
                <a:latin typeface="David" panose="020E0502060401010101" pitchFamily="34" charset="-79"/>
                <a:cs typeface="David" panose="020E0502060401010101" pitchFamily="34" charset="-79"/>
              </a:rPr>
              <a:t>ב-0</a:t>
            </a:r>
            <a:r>
              <a:rPr lang="he-IL" altLang="en-US" sz="2800" dirty="0">
                <a:latin typeface="David" panose="020E0502060401010101" pitchFamily="34" charset="-79"/>
                <a:cs typeface="David" panose="020E0502060401010101" pitchFamily="34" charset="-79"/>
              </a:rPr>
              <a:t>, וכן הלאה, ונקבל את טבלת התקלות להלן:</a:t>
            </a:r>
          </a:p>
          <a:p>
            <a:pPr algn="r" rtl="1" eaLnBrk="1" hangingPunct="1"/>
            <a:endParaRPr lang="en-US" altLang="en-US" sz="2800" dirty="0"/>
          </a:p>
        </p:txBody>
      </p:sp>
      <p:graphicFrame>
        <p:nvGraphicFramePr>
          <p:cNvPr id="2050" name="Object 4"/>
          <p:cNvGraphicFramePr>
            <a:graphicFrameLocks noChangeAspect="1"/>
          </p:cNvGraphicFramePr>
          <p:nvPr>
            <p:extLst/>
          </p:nvPr>
        </p:nvGraphicFramePr>
        <p:xfrm>
          <a:off x="1078215" y="1219200"/>
          <a:ext cx="9767418" cy="2590800"/>
        </p:xfrm>
        <a:graphic>
          <a:graphicData uri="http://schemas.openxmlformats.org/presentationml/2006/ole">
            <mc:AlternateContent xmlns:mc="http://schemas.openxmlformats.org/markup-compatibility/2006">
              <mc:Choice xmlns:v="urn:schemas-microsoft-com:vml" Requires="v">
                <p:oleObj spid="_x0000_s171020" r:id="rId3" imgW="3343656" imgH="886968" progId="Visio.Drawing.6">
                  <p:embed/>
                </p:oleObj>
              </mc:Choice>
              <mc:Fallback>
                <p:oleObj r:id="rId3" imgW="3343656" imgH="886968" progId="Visio.Drawing.6">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215" y="1219200"/>
                        <a:ext cx="9767418" cy="2590800"/>
                      </a:xfrm>
                      <a:prstGeom prst="rect">
                        <a:avLst/>
                      </a:prstGeom>
                      <a:noFill/>
                    </p:spPr>
                  </p:pic>
                </p:oleObj>
              </mc:Fallback>
            </mc:AlternateContent>
          </a:graphicData>
        </a:graphic>
      </p:graphicFrame>
      <p:sp>
        <p:nvSpPr>
          <p:cNvPr id="2" name="Footer Placeholder 1"/>
          <p:cNvSpPr>
            <a:spLocks noGrp="1"/>
          </p:cNvSpPr>
          <p:nvPr>
            <p:ph type="ftr" sz="quarter" idx="3"/>
          </p:nvPr>
        </p:nvSpPr>
        <p:spPr>
          <a:xfrm>
            <a:off x="4165600" y="6614160"/>
            <a:ext cx="3860800" cy="213998"/>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a:lstStyle>
          <a:p>
            <a:r>
              <a:rPr lang="en-US" dirty="0">
                <a:solidFill>
                  <a:prstClr val="black">
                    <a:tint val="75000"/>
                  </a:prstClr>
                </a:solidFill>
              </a:rPr>
              <a:t>Technion EE 044252 Winter 2019 Lecture 14</a:t>
            </a:r>
          </a:p>
        </p:txBody>
      </p:sp>
    </p:spTree>
    <p:extLst>
      <p:ext uri="{BB962C8B-B14F-4D97-AF65-F5344CB8AC3E}">
        <p14:creationId xmlns:p14="http://schemas.microsoft.com/office/powerpoint/2010/main" val="96308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lide Number Placeholder 4"/>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A8904B03-6C75-4658-BC6B-0CB115FC7879}" type="slidenum">
              <a:rPr lang="he-IL" altLang="en-US" sz="1400">
                <a:cs typeface="Arial" panose="020B0604020202020204" pitchFamily="34" charset="0"/>
              </a:rPr>
              <a:pPr/>
              <a:t>7</a:t>
            </a:fld>
            <a:endParaRPr lang="en-US" altLang="en-US" sz="1400">
              <a:cs typeface="Arial" panose="020B0604020202020204" pitchFamily="34" charset="0"/>
            </a:endParaRPr>
          </a:p>
        </p:txBody>
      </p:sp>
      <p:sp>
        <p:nvSpPr>
          <p:cNvPr id="13315" name="Rectangle 441"/>
          <p:cNvSpPr>
            <a:spLocks noGrp="1" noChangeArrowheads="1"/>
          </p:cNvSpPr>
          <p:nvPr>
            <p:ph type="title"/>
          </p:nvPr>
        </p:nvSpPr>
        <p:spPr/>
        <p:txBody>
          <a:bodyPr/>
          <a:lstStyle/>
          <a:p>
            <a:pPr algn="r" rtl="1" eaLnBrk="1" hangingPunct="1"/>
            <a:r>
              <a:rPr lang="he-IL" altLang="en-US" dirty="0">
                <a:latin typeface="David" panose="020E0502060401010101" pitchFamily="34" charset="-79"/>
                <a:cs typeface="David" panose="020E0502060401010101" pitchFamily="34" charset="-79"/>
              </a:rPr>
              <a:t>טבלת התקלות</a:t>
            </a:r>
            <a:endParaRPr lang="en-US" altLang="en-US" dirty="0">
              <a:latin typeface="David" panose="020E0502060401010101" pitchFamily="34" charset="-79"/>
              <a:cs typeface="David" panose="020E0502060401010101" pitchFamily="34" charset="-79"/>
            </a:endParaRPr>
          </a:p>
        </p:txBody>
      </p:sp>
      <p:sp>
        <p:nvSpPr>
          <p:cNvPr id="13316" name="Oval 396"/>
          <p:cNvSpPr>
            <a:spLocks noChangeArrowheads="1"/>
          </p:cNvSpPr>
          <p:nvPr/>
        </p:nvSpPr>
        <p:spPr bwMode="auto">
          <a:xfrm>
            <a:off x="3685736" y="3858064"/>
            <a:ext cx="398463" cy="330200"/>
          </a:xfrm>
          <a:prstGeom prst="ellipse">
            <a:avLst/>
          </a:prstGeom>
          <a:solidFill>
            <a:srgbClr val="66FF33"/>
          </a:solidFill>
          <a:ln w="9525">
            <a:solidFill>
              <a:schemeClr val="tx1"/>
            </a:solidFill>
            <a:round/>
            <a:headEnd/>
            <a:tailEnd/>
          </a:ln>
        </p:spPr>
        <p:txBody>
          <a:bodyPr wrap="none" anchor="ct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13317" name="Oval 397"/>
          <p:cNvSpPr>
            <a:spLocks noChangeArrowheads="1"/>
          </p:cNvSpPr>
          <p:nvPr/>
        </p:nvSpPr>
        <p:spPr bwMode="auto">
          <a:xfrm>
            <a:off x="4295335" y="4772464"/>
            <a:ext cx="465138" cy="330200"/>
          </a:xfrm>
          <a:prstGeom prst="ellipse">
            <a:avLst/>
          </a:prstGeom>
          <a:solidFill>
            <a:srgbClr val="66FF33"/>
          </a:solidFill>
          <a:ln w="9525">
            <a:solidFill>
              <a:schemeClr val="tx1"/>
            </a:solidFill>
            <a:round/>
            <a:headEnd/>
            <a:tailEnd/>
          </a:ln>
        </p:spPr>
        <p:txBody>
          <a:bodyPr wrap="none" anchor="ct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13318" name="Oval 398"/>
          <p:cNvSpPr>
            <a:spLocks noChangeArrowheads="1"/>
          </p:cNvSpPr>
          <p:nvPr/>
        </p:nvSpPr>
        <p:spPr bwMode="auto">
          <a:xfrm>
            <a:off x="1399736" y="5700932"/>
            <a:ext cx="465138" cy="330200"/>
          </a:xfrm>
          <a:prstGeom prst="ellipse">
            <a:avLst/>
          </a:prstGeom>
          <a:solidFill>
            <a:srgbClr val="66FF33"/>
          </a:solidFill>
          <a:ln w="9525">
            <a:solidFill>
              <a:schemeClr val="tx1"/>
            </a:solidFill>
            <a:round/>
            <a:headEnd/>
            <a:tailEnd/>
          </a:ln>
        </p:spPr>
        <p:txBody>
          <a:bodyPr wrap="none" anchor="ct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13319" name="Oval 399"/>
          <p:cNvSpPr>
            <a:spLocks noChangeArrowheads="1"/>
          </p:cNvSpPr>
          <p:nvPr/>
        </p:nvSpPr>
        <p:spPr bwMode="auto">
          <a:xfrm>
            <a:off x="2009337" y="5700932"/>
            <a:ext cx="398463" cy="330200"/>
          </a:xfrm>
          <a:prstGeom prst="ellipse">
            <a:avLst/>
          </a:prstGeom>
          <a:solidFill>
            <a:srgbClr val="66FF33"/>
          </a:solidFill>
          <a:ln w="9525">
            <a:solidFill>
              <a:schemeClr val="tx1"/>
            </a:solidFill>
            <a:round/>
            <a:headEnd/>
            <a:tailEnd/>
          </a:ln>
        </p:spPr>
        <p:txBody>
          <a:bodyPr wrap="none" anchor="ct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sp>
        <p:nvSpPr>
          <p:cNvPr id="13320" name="Oval 400"/>
          <p:cNvSpPr>
            <a:spLocks noChangeArrowheads="1"/>
          </p:cNvSpPr>
          <p:nvPr/>
        </p:nvSpPr>
        <p:spPr bwMode="auto">
          <a:xfrm>
            <a:off x="2466536" y="5700932"/>
            <a:ext cx="465138" cy="330200"/>
          </a:xfrm>
          <a:prstGeom prst="ellipse">
            <a:avLst/>
          </a:prstGeom>
          <a:solidFill>
            <a:srgbClr val="66FF33"/>
          </a:solidFill>
          <a:ln w="9525">
            <a:solidFill>
              <a:schemeClr val="tx1"/>
            </a:solidFill>
            <a:round/>
            <a:headEnd/>
            <a:tailEnd/>
          </a:ln>
        </p:spPr>
        <p:txBody>
          <a:bodyPr wrap="none" anchor="ct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endParaRPr lang="en-US" altLang="en-US"/>
          </a:p>
        </p:txBody>
      </p:sp>
      <p:graphicFrame>
        <p:nvGraphicFramePr>
          <p:cNvPr id="500172" name="Group 460"/>
          <p:cNvGraphicFramePr>
            <a:graphicFrameLocks noGrp="1"/>
          </p:cNvGraphicFramePr>
          <p:nvPr>
            <p:extLst/>
          </p:nvPr>
        </p:nvGraphicFramePr>
        <p:xfrm>
          <a:off x="570902" y="1484397"/>
          <a:ext cx="5410200" cy="4584703"/>
        </p:xfrm>
        <a:graphic>
          <a:graphicData uri="http://schemas.openxmlformats.org/drawingml/2006/table">
            <a:tbl>
              <a:tblPr/>
              <a:tblGrid>
                <a:gridCol w="752475">
                  <a:extLst>
                    <a:ext uri="{9D8B030D-6E8A-4147-A177-3AD203B41FA5}">
                      <a16:colId xmlns:a16="http://schemas.microsoft.com/office/drawing/2014/main" val="20000"/>
                    </a:ext>
                  </a:extLst>
                </a:gridCol>
                <a:gridCol w="619125">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695325">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tblGrid>
              <a:tr h="457251">
                <a:tc rowSpan="2">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tx1"/>
                          </a:solidFill>
                          <a:effectLst/>
                          <a:latin typeface="Arial" pitchFamily="34" charset="0"/>
                          <a:cs typeface="Arial" pitchFamily="34" charset="0"/>
                        </a:rPr>
                        <a:t>Inputs</a:t>
                      </a:r>
                    </a:p>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1"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chemeClr val="tx1"/>
                          </a:solidFill>
                          <a:effectLst/>
                          <a:latin typeface="Arial" pitchFamily="34" charset="0"/>
                          <a:cs typeface="Arial" pitchFamily="34" charset="0"/>
                        </a:rPr>
                        <a:t>ABC</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8">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rial" pitchFamily="34" charset="0"/>
                        </a:rPr>
                        <a:t>Possible Faults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69444">
                <a:tc vMerge="1">
                  <a:txBody>
                    <a:bodyPr/>
                    <a:lstStyle/>
                    <a:p>
                      <a:endParaRPr lang="en-US"/>
                    </a:p>
                  </a:txBody>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rial" pitchFamily="34" charset="0"/>
                        </a:rPr>
                        <a:t>m0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rial" pitchFamily="34" charset="0"/>
                        </a:rPr>
                        <a:t>n0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rial" pitchFamily="34" charset="0"/>
                        </a:rPr>
                        <a:t>p0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rial" pitchFamily="34" charset="0"/>
                        </a:rPr>
                        <a:t>q0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rial" pitchFamily="34" charset="0"/>
                        </a:rPr>
                        <a:t>m1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rial" pitchFamily="34" charset="0"/>
                        </a:rPr>
                        <a:t>n1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rial" pitchFamily="34" charset="0"/>
                        </a:rPr>
                        <a:t>p1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rial" pitchFamily="34" charset="0"/>
                        </a:rPr>
                        <a:t>q1</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51">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he-IL" sz="2400" b="0" i="0" u="none" strike="noStrike" cap="none" normalizeH="0" baseline="0">
                          <a:ln>
                            <a:noFill/>
                          </a:ln>
                          <a:solidFill>
                            <a:schemeClr val="tx1"/>
                          </a:solidFill>
                          <a:effectLst/>
                          <a:latin typeface="Arial" pitchFamily="34" charset="0"/>
                          <a:cs typeface="Arial" pitchFamily="34" charset="0"/>
                        </a:rPr>
                        <a:t>000</a:t>
                      </a: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rial" pitchFamily="34" charset="0"/>
                        </a:rPr>
                        <a:t>x</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51">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he-IL" sz="2400" b="0" i="0" u="none" strike="noStrike" cap="none" normalizeH="0" baseline="0">
                          <a:ln>
                            <a:noFill/>
                          </a:ln>
                          <a:solidFill>
                            <a:schemeClr val="tx1"/>
                          </a:solidFill>
                          <a:effectLst/>
                          <a:latin typeface="Arial" pitchFamily="34" charset="0"/>
                          <a:cs typeface="Arial" pitchFamily="34" charset="0"/>
                        </a:rPr>
                        <a:t>001</a:t>
                      </a: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rial" pitchFamily="34" charset="0"/>
                        </a:rPr>
                        <a:t>x</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rial" pitchFamily="34" charset="0"/>
                        </a:rPr>
                        <a:t>x</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51">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he-IL" sz="2400" b="0" i="0" u="none" strike="noStrike" cap="none" normalizeH="0" baseline="0">
                          <a:ln>
                            <a:noFill/>
                          </a:ln>
                          <a:solidFill>
                            <a:schemeClr val="tx1"/>
                          </a:solidFill>
                          <a:effectLst/>
                          <a:latin typeface="Arial" pitchFamily="34" charset="0"/>
                          <a:cs typeface="Arial" pitchFamily="34" charset="0"/>
                        </a:rPr>
                        <a:t>010</a:t>
                      </a: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rial" pitchFamily="34" charset="0"/>
                        </a:rPr>
                        <a:t>x</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51">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he-IL" sz="2400" b="0" i="0" u="none" strike="noStrike" cap="none" normalizeH="0" baseline="0">
                          <a:ln>
                            <a:noFill/>
                          </a:ln>
                          <a:solidFill>
                            <a:schemeClr val="tx1"/>
                          </a:solidFill>
                          <a:effectLst/>
                          <a:latin typeface="Arial" pitchFamily="34" charset="0"/>
                          <a:cs typeface="Arial" pitchFamily="34" charset="0"/>
                        </a:rPr>
                        <a:t>011</a:t>
                      </a: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cs typeface="Arial" pitchFamily="34" charset="0"/>
                        </a:rPr>
                        <a:t>x</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rial" pitchFamily="34" charset="0"/>
                        </a:rPr>
                        <a:t>x</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rial" pitchFamily="34" charset="0"/>
                        </a:rPr>
                        <a:t>x</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51">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he-IL" sz="2400" b="0" i="0" u="none" strike="noStrike" cap="none" normalizeH="0" baseline="0">
                          <a:ln>
                            <a:noFill/>
                          </a:ln>
                          <a:solidFill>
                            <a:schemeClr val="tx1"/>
                          </a:solidFill>
                          <a:effectLst/>
                          <a:latin typeface="Arial" pitchFamily="34" charset="0"/>
                          <a:cs typeface="Arial" pitchFamily="34" charset="0"/>
                        </a:rPr>
                        <a:t>100</a:t>
                      </a: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rial" pitchFamily="34" charset="0"/>
                        </a:rPr>
                        <a:t>x</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51">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he-IL" sz="2400" b="0" i="0" u="none" strike="noStrike" cap="none" normalizeH="0" baseline="0">
                          <a:ln>
                            <a:noFill/>
                          </a:ln>
                          <a:solidFill>
                            <a:schemeClr val="tx1"/>
                          </a:solidFill>
                          <a:effectLst/>
                          <a:latin typeface="Arial" pitchFamily="34" charset="0"/>
                          <a:cs typeface="Arial" pitchFamily="34" charset="0"/>
                        </a:rPr>
                        <a:t>101</a:t>
                      </a: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cs typeface="Arial" pitchFamily="34" charset="0"/>
                        </a:rPr>
                        <a:t>x</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rial" pitchFamily="34" charset="0"/>
                        </a:rPr>
                        <a:t>x</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rial" pitchFamily="34" charset="0"/>
                        </a:rPr>
                        <a:t>x</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51">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he-IL" sz="2400" b="0" i="0" u="none" strike="noStrike" cap="none" normalizeH="0" baseline="0">
                          <a:ln>
                            <a:noFill/>
                          </a:ln>
                          <a:solidFill>
                            <a:schemeClr val="tx1"/>
                          </a:solidFill>
                          <a:effectLst/>
                          <a:latin typeface="Arial" pitchFamily="34" charset="0"/>
                          <a:cs typeface="Arial" pitchFamily="34" charset="0"/>
                        </a:rPr>
                        <a:t>110</a:t>
                      </a: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7251">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he-IL" sz="2400" b="0" i="0" u="none" strike="noStrike" cap="none" normalizeH="0" baseline="0">
                          <a:ln>
                            <a:noFill/>
                          </a:ln>
                          <a:solidFill>
                            <a:schemeClr val="tx1"/>
                          </a:solidFill>
                          <a:effectLst/>
                          <a:latin typeface="Arial" pitchFamily="34" charset="0"/>
                          <a:cs typeface="Arial" pitchFamily="34" charset="0"/>
                        </a:rPr>
                        <a:t>111</a:t>
                      </a: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cs typeface="Arial" pitchFamily="34" charset="0"/>
                        </a:rPr>
                        <a:t>x</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pitchFamily="34" charset="0"/>
                          <a:cs typeface="Arial" pitchFamily="34" charset="0"/>
                        </a:rPr>
                        <a:t>x</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pitchFamily="34" charset="0"/>
                          <a:cs typeface="Arial" pitchFamily="34" charset="0"/>
                        </a:rPr>
                        <a:t>x</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400" b="0" i="0" u="none" strike="noStrike" cap="none" normalizeH="0" baseline="0" dirty="0">
                        <a:ln>
                          <a:noFill/>
                        </a:ln>
                        <a:solidFill>
                          <a:schemeClr val="tx1"/>
                        </a:solidFill>
                        <a:effectLst/>
                        <a:latin typeface="Arial" pitchFamily="34" charset="0"/>
                        <a:cs typeface="Arial" pitchFamily="34"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pSp>
        <p:nvGrpSpPr>
          <p:cNvPr id="13425" name="Group 33"/>
          <p:cNvGrpSpPr>
            <a:grpSpLocks/>
          </p:cNvGrpSpPr>
          <p:nvPr/>
        </p:nvGrpSpPr>
        <p:grpSpPr bwMode="auto">
          <a:xfrm>
            <a:off x="6400800" y="1905000"/>
            <a:ext cx="5498837" cy="2514600"/>
            <a:chOff x="5900738" y="2638425"/>
            <a:chExt cx="3014662" cy="1378595"/>
          </a:xfrm>
        </p:grpSpPr>
        <p:sp>
          <p:nvSpPr>
            <p:cNvPr id="13426" name="Line 405"/>
            <p:cNvSpPr>
              <a:spLocks noChangeShapeType="1"/>
            </p:cNvSpPr>
            <p:nvPr/>
          </p:nvSpPr>
          <p:spPr bwMode="auto">
            <a:xfrm>
              <a:off x="6435725" y="2854325"/>
              <a:ext cx="19208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27" name="Line 406"/>
            <p:cNvSpPr>
              <a:spLocks noChangeShapeType="1"/>
            </p:cNvSpPr>
            <p:nvPr/>
          </p:nvSpPr>
          <p:spPr bwMode="auto">
            <a:xfrm>
              <a:off x="6435725" y="3060700"/>
              <a:ext cx="19208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28" name="Line 407"/>
            <p:cNvSpPr>
              <a:spLocks noChangeShapeType="1"/>
            </p:cNvSpPr>
            <p:nvPr/>
          </p:nvSpPr>
          <p:spPr bwMode="auto">
            <a:xfrm flipH="1">
              <a:off x="6627813" y="2954338"/>
              <a:ext cx="193675"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29" name="Freeform 408"/>
            <p:cNvSpPr>
              <a:spLocks/>
            </p:cNvSpPr>
            <p:nvPr/>
          </p:nvSpPr>
          <p:spPr bwMode="auto">
            <a:xfrm>
              <a:off x="6502400" y="2749550"/>
              <a:ext cx="250825" cy="417513"/>
            </a:xfrm>
            <a:custGeom>
              <a:avLst/>
              <a:gdLst>
                <a:gd name="T0" fmla="*/ 398184633 w 158"/>
                <a:gd name="T1" fmla="*/ 325101288 h 263"/>
                <a:gd name="T2" fmla="*/ 362902459 w 158"/>
                <a:gd name="T3" fmla="*/ 423386759 h 263"/>
                <a:gd name="T4" fmla="*/ 317539664 w 158"/>
                <a:gd name="T5" fmla="*/ 504031818 h 263"/>
                <a:gd name="T6" fmla="*/ 259575299 w 158"/>
                <a:gd name="T7" fmla="*/ 574596245 h 263"/>
                <a:gd name="T8" fmla="*/ 196572161 w 158"/>
                <a:gd name="T9" fmla="*/ 627520359 h 263"/>
                <a:gd name="T10" fmla="*/ 120967503 w 158"/>
                <a:gd name="T11" fmla="*/ 662802572 h 263"/>
                <a:gd name="T12" fmla="*/ 0 w 158"/>
                <a:gd name="T13" fmla="*/ 662802572 h 263"/>
                <a:gd name="T14" fmla="*/ 32761237 w 158"/>
                <a:gd name="T15" fmla="*/ 556955932 h 263"/>
                <a:gd name="T16" fmla="*/ 52922492 w 158"/>
                <a:gd name="T17" fmla="*/ 441028659 h 263"/>
                <a:gd name="T18" fmla="*/ 57962802 w 158"/>
                <a:gd name="T19" fmla="*/ 325101288 h 263"/>
                <a:gd name="T20" fmla="*/ 52922492 w 158"/>
                <a:gd name="T21" fmla="*/ 219254648 h 263"/>
                <a:gd name="T22" fmla="*/ 32761237 w 158"/>
                <a:gd name="T23" fmla="*/ 105846690 h 263"/>
                <a:gd name="T24" fmla="*/ 0 w 158"/>
                <a:gd name="T25" fmla="*/ 0 h 263"/>
                <a:gd name="T26" fmla="*/ 120967503 w 158"/>
                <a:gd name="T27" fmla="*/ 0 h 263"/>
                <a:gd name="T28" fmla="*/ 196572161 w 158"/>
                <a:gd name="T29" fmla="*/ 35282226 h 263"/>
                <a:gd name="T30" fmla="*/ 259575299 w 158"/>
                <a:gd name="T31" fmla="*/ 88206352 h 263"/>
                <a:gd name="T32" fmla="*/ 317539664 w 158"/>
                <a:gd name="T33" fmla="*/ 158770804 h 263"/>
                <a:gd name="T34" fmla="*/ 367942770 w 158"/>
                <a:gd name="T35" fmla="*/ 236894960 h 263"/>
                <a:gd name="T36" fmla="*/ 398184633 w 158"/>
                <a:gd name="T37" fmla="*/ 325101288 h 26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8"/>
                <a:gd name="T58" fmla="*/ 0 h 263"/>
                <a:gd name="T59" fmla="*/ 158 w 158"/>
                <a:gd name="T60" fmla="*/ 263 h 26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8" h="263">
                  <a:moveTo>
                    <a:pt x="158" y="129"/>
                  </a:moveTo>
                  <a:lnTo>
                    <a:pt x="144" y="168"/>
                  </a:lnTo>
                  <a:lnTo>
                    <a:pt x="126" y="200"/>
                  </a:lnTo>
                  <a:lnTo>
                    <a:pt x="103" y="228"/>
                  </a:lnTo>
                  <a:lnTo>
                    <a:pt x="78" y="249"/>
                  </a:lnTo>
                  <a:lnTo>
                    <a:pt x="48" y="263"/>
                  </a:lnTo>
                  <a:lnTo>
                    <a:pt x="0" y="263"/>
                  </a:lnTo>
                  <a:lnTo>
                    <a:pt x="13" y="221"/>
                  </a:lnTo>
                  <a:lnTo>
                    <a:pt x="21" y="175"/>
                  </a:lnTo>
                  <a:lnTo>
                    <a:pt x="23" y="129"/>
                  </a:lnTo>
                  <a:lnTo>
                    <a:pt x="21" y="87"/>
                  </a:lnTo>
                  <a:lnTo>
                    <a:pt x="13" y="42"/>
                  </a:lnTo>
                  <a:lnTo>
                    <a:pt x="0" y="0"/>
                  </a:lnTo>
                  <a:lnTo>
                    <a:pt x="48" y="0"/>
                  </a:lnTo>
                  <a:lnTo>
                    <a:pt x="78" y="14"/>
                  </a:lnTo>
                  <a:lnTo>
                    <a:pt x="103" y="35"/>
                  </a:lnTo>
                  <a:lnTo>
                    <a:pt x="126" y="63"/>
                  </a:lnTo>
                  <a:lnTo>
                    <a:pt x="146" y="94"/>
                  </a:lnTo>
                  <a:lnTo>
                    <a:pt x="158" y="129"/>
                  </a:lnTo>
                  <a:close/>
                </a:path>
              </a:pathLst>
            </a:custGeom>
            <a:solidFill>
              <a:srgbClr val="FFFFFF"/>
            </a:solidFill>
            <a:ln w="3175">
              <a:solidFill>
                <a:srgbClr val="000000"/>
              </a:solidFill>
              <a:prstDash val="solid"/>
              <a:round/>
              <a:headEnd/>
              <a:tailEnd/>
            </a:ln>
          </p:spPr>
          <p:txBody>
            <a:bodyPr/>
            <a:lstStyle/>
            <a:p>
              <a:endParaRPr lang="en-US"/>
            </a:p>
          </p:txBody>
        </p:sp>
        <p:sp>
          <p:nvSpPr>
            <p:cNvPr id="13430" name="Freeform 409"/>
            <p:cNvSpPr>
              <a:spLocks/>
            </p:cNvSpPr>
            <p:nvPr/>
          </p:nvSpPr>
          <p:spPr bwMode="auto">
            <a:xfrm>
              <a:off x="6502400" y="2749550"/>
              <a:ext cx="250825" cy="417513"/>
            </a:xfrm>
            <a:custGeom>
              <a:avLst/>
              <a:gdLst>
                <a:gd name="T0" fmla="*/ 244454367 w 158"/>
                <a:gd name="T1" fmla="*/ 662802572 h 263"/>
                <a:gd name="T2" fmla="*/ 0 w 158"/>
                <a:gd name="T3" fmla="*/ 662802572 h 263"/>
                <a:gd name="T4" fmla="*/ 0 w 158"/>
                <a:gd name="T5" fmla="*/ 0 h 263"/>
                <a:gd name="T6" fmla="*/ 244454367 w 158"/>
                <a:gd name="T7" fmla="*/ 0 h 263"/>
                <a:gd name="T8" fmla="*/ 292338111 w 158"/>
                <a:gd name="T9" fmla="*/ 17641907 h 263"/>
                <a:gd name="T10" fmla="*/ 337700906 w 158"/>
                <a:gd name="T11" fmla="*/ 60483819 h 263"/>
                <a:gd name="T12" fmla="*/ 370463719 w 158"/>
                <a:gd name="T13" fmla="*/ 131048271 h 263"/>
                <a:gd name="T14" fmla="*/ 390624961 w 158"/>
                <a:gd name="T15" fmla="*/ 229335280 h 263"/>
                <a:gd name="T16" fmla="*/ 398184633 w 158"/>
                <a:gd name="T17" fmla="*/ 325101288 h 263"/>
                <a:gd name="T18" fmla="*/ 390624961 w 158"/>
                <a:gd name="T19" fmla="*/ 433467391 h 263"/>
                <a:gd name="T20" fmla="*/ 370463719 w 158"/>
                <a:gd name="T21" fmla="*/ 521673719 h 263"/>
                <a:gd name="T22" fmla="*/ 337700906 w 158"/>
                <a:gd name="T23" fmla="*/ 599797826 h 263"/>
                <a:gd name="T24" fmla="*/ 292338111 w 158"/>
                <a:gd name="T25" fmla="*/ 645160672 h 263"/>
                <a:gd name="T26" fmla="*/ 244454367 w 158"/>
                <a:gd name="T27" fmla="*/ 662802572 h 26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8"/>
                <a:gd name="T43" fmla="*/ 0 h 263"/>
                <a:gd name="T44" fmla="*/ 158 w 158"/>
                <a:gd name="T45" fmla="*/ 263 h 26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8" h="263">
                  <a:moveTo>
                    <a:pt x="97" y="263"/>
                  </a:moveTo>
                  <a:lnTo>
                    <a:pt x="0" y="263"/>
                  </a:lnTo>
                  <a:lnTo>
                    <a:pt x="0" y="0"/>
                  </a:lnTo>
                  <a:lnTo>
                    <a:pt x="97" y="0"/>
                  </a:lnTo>
                  <a:lnTo>
                    <a:pt x="116" y="7"/>
                  </a:lnTo>
                  <a:lnTo>
                    <a:pt x="134" y="24"/>
                  </a:lnTo>
                  <a:lnTo>
                    <a:pt x="147" y="52"/>
                  </a:lnTo>
                  <a:lnTo>
                    <a:pt x="155" y="91"/>
                  </a:lnTo>
                  <a:lnTo>
                    <a:pt x="158" y="129"/>
                  </a:lnTo>
                  <a:lnTo>
                    <a:pt x="155" y="172"/>
                  </a:lnTo>
                  <a:lnTo>
                    <a:pt x="147" y="207"/>
                  </a:lnTo>
                  <a:lnTo>
                    <a:pt x="134" y="238"/>
                  </a:lnTo>
                  <a:lnTo>
                    <a:pt x="116" y="256"/>
                  </a:lnTo>
                  <a:lnTo>
                    <a:pt x="97" y="263"/>
                  </a:lnTo>
                  <a:close/>
                </a:path>
              </a:pathLst>
            </a:custGeom>
            <a:solidFill>
              <a:srgbClr val="FFFFFF"/>
            </a:solidFill>
            <a:ln w="3175">
              <a:solidFill>
                <a:srgbClr val="000000"/>
              </a:solidFill>
              <a:prstDash val="solid"/>
              <a:round/>
              <a:headEnd/>
              <a:tailEnd/>
            </a:ln>
          </p:spPr>
          <p:txBody>
            <a:bodyPr/>
            <a:lstStyle/>
            <a:p>
              <a:endParaRPr lang="en-US"/>
            </a:p>
          </p:txBody>
        </p:sp>
        <p:sp>
          <p:nvSpPr>
            <p:cNvPr id="13431" name="Rectangle 410"/>
            <p:cNvSpPr>
              <a:spLocks noChangeArrowheads="1"/>
            </p:cNvSpPr>
            <p:nvPr/>
          </p:nvSpPr>
          <p:spPr bwMode="auto">
            <a:xfrm>
              <a:off x="6602413" y="2833688"/>
              <a:ext cx="1218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l" rtl="0">
                <a:spcBef>
                  <a:spcPct val="0"/>
                </a:spcBef>
                <a:buFontTx/>
                <a:buNone/>
              </a:pPr>
              <a:r>
                <a:rPr lang="en-US" altLang="en-US" sz="1700">
                  <a:solidFill>
                    <a:srgbClr val="000000"/>
                  </a:solidFill>
                  <a:latin typeface="Arial" panose="020B0604020202020204" pitchFamily="34" charset="0"/>
                  <a:cs typeface="Arial" panose="020B0604020202020204" pitchFamily="34" charset="0"/>
                </a:rPr>
                <a:t>1</a:t>
              </a:r>
              <a:endParaRPr lang="en-US" altLang="en-US" sz="2000">
                <a:latin typeface="Arial" panose="020B0604020202020204" pitchFamily="34" charset="0"/>
                <a:cs typeface="Arial" panose="020B0604020202020204" pitchFamily="34" charset="0"/>
              </a:endParaRPr>
            </a:p>
          </p:txBody>
        </p:sp>
        <p:sp>
          <p:nvSpPr>
            <p:cNvPr id="13432" name="Line 411"/>
            <p:cNvSpPr>
              <a:spLocks noChangeShapeType="1"/>
            </p:cNvSpPr>
            <p:nvPr/>
          </p:nvSpPr>
          <p:spPr bwMode="auto">
            <a:xfrm>
              <a:off x="7785100" y="2954338"/>
              <a:ext cx="19208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33" name="Line 412"/>
            <p:cNvSpPr>
              <a:spLocks noChangeShapeType="1"/>
            </p:cNvSpPr>
            <p:nvPr/>
          </p:nvSpPr>
          <p:spPr bwMode="auto">
            <a:xfrm>
              <a:off x="7785100" y="3167063"/>
              <a:ext cx="19208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34" name="Line 413"/>
            <p:cNvSpPr>
              <a:spLocks noChangeShapeType="1"/>
            </p:cNvSpPr>
            <p:nvPr/>
          </p:nvSpPr>
          <p:spPr bwMode="auto">
            <a:xfrm flipH="1">
              <a:off x="7977188" y="3060700"/>
              <a:ext cx="193675"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35" name="Freeform 414"/>
            <p:cNvSpPr>
              <a:spLocks/>
            </p:cNvSpPr>
            <p:nvPr/>
          </p:nvSpPr>
          <p:spPr bwMode="auto">
            <a:xfrm>
              <a:off x="7853363" y="2854325"/>
              <a:ext cx="249237" cy="419100"/>
            </a:xfrm>
            <a:custGeom>
              <a:avLst/>
              <a:gdLst>
                <a:gd name="T0" fmla="*/ 395662889 w 157"/>
                <a:gd name="T1" fmla="*/ 327620260 h 264"/>
                <a:gd name="T2" fmla="*/ 362901730 w 157"/>
                <a:gd name="T3" fmla="*/ 425905614 h 264"/>
                <a:gd name="T4" fmla="*/ 315018082 w 157"/>
                <a:gd name="T5" fmla="*/ 504031215 h 264"/>
                <a:gd name="T6" fmla="*/ 257055421 w 157"/>
                <a:gd name="T7" fmla="*/ 577114919 h 264"/>
                <a:gd name="T8" fmla="*/ 191531466 w 157"/>
                <a:gd name="T9" fmla="*/ 630038970 h 264"/>
                <a:gd name="T10" fmla="*/ 118446316 w 157"/>
                <a:gd name="T11" fmla="*/ 665321141 h 264"/>
                <a:gd name="T12" fmla="*/ 0 w 157"/>
                <a:gd name="T13" fmla="*/ 665321141 h 264"/>
                <a:gd name="T14" fmla="*/ 30241815 w 157"/>
                <a:gd name="T15" fmla="*/ 556953678 h 264"/>
                <a:gd name="T16" fmla="*/ 50403017 w 157"/>
                <a:gd name="T17" fmla="*/ 443547493 h 264"/>
                <a:gd name="T18" fmla="*/ 52922386 w 157"/>
                <a:gd name="T19" fmla="*/ 327620260 h 264"/>
                <a:gd name="T20" fmla="*/ 50403017 w 157"/>
                <a:gd name="T21" fmla="*/ 214212488 h 264"/>
                <a:gd name="T22" fmla="*/ 30241815 w 157"/>
                <a:gd name="T23" fmla="*/ 105846563 h 264"/>
                <a:gd name="T24" fmla="*/ 0 w 157"/>
                <a:gd name="T25" fmla="*/ 0 h 264"/>
                <a:gd name="T26" fmla="*/ 118446316 w 157"/>
                <a:gd name="T27" fmla="*/ 0 h 264"/>
                <a:gd name="T28" fmla="*/ 191531466 w 157"/>
                <a:gd name="T29" fmla="*/ 35282184 h 264"/>
                <a:gd name="T30" fmla="*/ 257055421 w 157"/>
                <a:gd name="T31" fmla="*/ 88204659 h 264"/>
                <a:gd name="T32" fmla="*/ 315018082 w 157"/>
                <a:gd name="T33" fmla="*/ 151209355 h 264"/>
                <a:gd name="T34" fmla="*/ 362901730 w 157"/>
                <a:gd name="T35" fmla="*/ 239414039 h 264"/>
                <a:gd name="T36" fmla="*/ 395662889 w 157"/>
                <a:gd name="T37" fmla="*/ 327620260 h 2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57"/>
                <a:gd name="T58" fmla="*/ 0 h 264"/>
                <a:gd name="T59" fmla="*/ 157 w 157"/>
                <a:gd name="T60" fmla="*/ 264 h 26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57" h="264">
                  <a:moveTo>
                    <a:pt x="157" y="130"/>
                  </a:moveTo>
                  <a:lnTo>
                    <a:pt x="144" y="169"/>
                  </a:lnTo>
                  <a:lnTo>
                    <a:pt x="125" y="200"/>
                  </a:lnTo>
                  <a:lnTo>
                    <a:pt x="102" y="229"/>
                  </a:lnTo>
                  <a:lnTo>
                    <a:pt x="76" y="250"/>
                  </a:lnTo>
                  <a:lnTo>
                    <a:pt x="47" y="264"/>
                  </a:lnTo>
                  <a:lnTo>
                    <a:pt x="0" y="264"/>
                  </a:lnTo>
                  <a:lnTo>
                    <a:pt x="12" y="221"/>
                  </a:lnTo>
                  <a:lnTo>
                    <a:pt x="20" y="176"/>
                  </a:lnTo>
                  <a:lnTo>
                    <a:pt x="21" y="130"/>
                  </a:lnTo>
                  <a:lnTo>
                    <a:pt x="20" y="85"/>
                  </a:lnTo>
                  <a:lnTo>
                    <a:pt x="12" y="42"/>
                  </a:lnTo>
                  <a:lnTo>
                    <a:pt x="0" y="0"/>
                  </a:lnTo>
                  <a:lnTo>
                    <a:pt x="47" y="0"/>
                  </a:lnTo>
                  <a:lnTo>
                    <a:pt x="76" y="14"/>
                  </a:lnTo>
                  <a:lnTo>
                    <a:pt x="102" y="35"/>
                  </a:lnTo>
                  <a:lnTo>
                    <a:pt x="125" y="60"/>
                  </a:lnTo>
                  <a:lnTo>
                    <a:pt x="144" y="95"/>
                  </a:lnTo>
                  <a:lnTo>
                    <a:pt x="157" y="130"/>
                  </a:lnTo>
                  <a:close/>
                </a:path>
              </a:pathLst>
            </a:custGeom>
            <a:solidFill>
              <a:srgbClr val="FFFFFF"/>
            </a:solidFill>
            <a:ln w="3175">
              <a:solidFill>
                <a:srgbClr val="000000"/>
              </a:solidFill>
              <a:prstDash val="solid"/>
              <a:round/>
              <a:headEnd/>
              <a:tailEnd/>
            </a:ln>
          </p:spPr>
          <p:txBody>
            <a:bodyPr/>
            <a:lstStyle/>
            <a:p>
              <a:endParaRPr lang="en-US"/>
            </a:p>
          </p:txBody>
        </p:sp>
        <p:sp>
          <p:nvSpPr>
            <p:cNvPr id="13436" name="Rectangle 415"/>
            <p:cNvSpPr>
              <a:spLocks noChangeArrowheads="1"/>
            </p:cNvSpPr>
            <p:nvPr/>
          </p:nvSpPr>
          <p:spPr bwMode="auto">
            <a:xfrm>
              <a:off x="7951788" y="2933700"/>
              <a:ext cx="12182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l" rtl="0">
                <a:spcBef>
                  <a:spcPct val="0"/>
                </a:spcBef>
                <a:buFontTx/>
                <a:buNone/>
              </a:pPr>
              <a:r>
                <a:rPr lang="en-US" altLang="en-US" sz="1700">
                  <a:solidFill>
                    <a:srgbClr val="000000"/>
                  </a:solidFill>
                  <a:latin typeface="Arial" panose="020B0604020202020204" pitchFamily="34" charset="0"/>
                  <a:cs typeface="Arial" panose="020B0604020202020204" pitchFamily="34" charset="0"/>
                </a:rPr>
                <a:t>2</a:t>
              </a:r>
              <a:endParaRPr lang="en-US" altLang="en-US" sz="2000">
                <a:latin typeface="Arial" panose="020B0604020202020204" pitchFamily="34" charset="0"/>
                <a:cs typeface="Arial" panose="020B0604020202020204" pitchFamily="34" charset="0"/>
              </a:endParaRPr>
            </a:p>
          </p:txBody>
        </p:sp>
        <p:sp>
          <p:nvSpPr>
            <p:cNvPr id="13437" name="Line 416"/>
            <p:cNvSpPr>
              <a:spLocks noChangeShapeType="1"/>
            </p:cNvSpPr>
            <p:nvPr/>
          </p:nvSpPr>
          <p:spPr bwMode="auto">
            <a:xfrm>
              <a:off x="6821488" y="2954338"/>
              <a:ext cx="963612"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38" name="Freeform 417"/>
            <p:cNvSpPr>
              <a:spLocks/>
            </p:cNvSpPr>
            <p:nvPr/>
          </p:nvSpPr>
          <p:spPr bwMode="auto">
            <a:xfrm>
              <a:off x="7112000" y="3167063"/>
              <a:ext cx="673100" cy="623888"/>
            </a:xfrm>
            <a:custGeom>
              <a:avLst/>
              <a:gdLst>
                <a:gd name="T0" fmla="*/ 1068546339 w 424"/>
                <a:gd name="T1" fmla="*/ 0 h 393"/>
                <a:gd name="T2" fmla="*/ 609877835 w 424"/>
                <a:gd name="T3" fmla="*/ 0 h 393"/>
                <a:gd name="T4" fmla="*/ 609877835 w 424"/>
                <a:gd name="T5" fmla="*/ 990423083 h 393"/>
                <a:gd name="T6" fmla="*/ 0 w 424"/>
                <a:gd name="T7" fmla="*/ 990423083 h 393"/>
                <a:gd name="T8" fmla="*/ 0 60000 65536"/>
                <a:gd name="T9" fmla="*/ 0 60000 65536"/>
                <a:gd name="T10" fmla="*/ 0 60000 65536"/>
                <a:gd name="T11" fmla="*/ 0 60000 65536"/>
                <a:gd name="T12" fmla="*/ 0 w 424"/>
                <a:gd name="T13" fmla="*/ 0 h 393"/>
                <a:gd name="T14" fmla="*/ 424 w 424"/>
                <a:gd name="T15" fmla="*/ 393 h 393"/>
              </a:gdLst>
              <a:ahLst/>
              <a:cxnLst>
                <a:cxn ang="T8">
                  <a:pos x="T0" y="T1"/>
                </a:cxn>
                <a:cxn ang="T9">
                  <a:pos x="T2" y="T3"/>
                </a:cxn>
                <a:cxn ang="T10">
                  <a:pos x="T4" y="T5"/>
                </a:cxn>
                <a:cxn ang="T11">
                  <a:pos x="T6" y="T7"/>
                </a:cxn>
              </a:cxnLst>
              <a:rect l="T12" t="T13" r="T14" b="T15"/>
              <a:pathLst>
                <a:path w="424" h="393">
                  <a:moveTo>
                    <a:pt x="424" y="0"/>
                  </a:moveTo>
                  <a:lnTo>
                    <a:pt x="242" y="0"/>
                  </a:lnTo>
                  <a:lnTo>
                    <a:pt x="242" y="393"/>
                  </a:lnTo>
                  <a:lnTo>
                    <a:pt x="0" y="39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3439" name="Line 418"/>
            <p:cNvSpPr>
              <a:spLocks noChangeShapeType="1"/>
            </p:cNvSpPr>
            <p:nvPr/>
          </p:nvSpPr>
          <p:spPr bwMode="auto">
            <a:xfrm flipH="1">
              <a:off x="6049963" y="2854325"/>
              <a:ext cx="385762"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40" name="Line 419"/>
            <p:cNvSpPr>
              <a:spLocks noChangeShapeType="1"/>
            </p:cNvSpPr>
            <p:nvPr/>
          </p:nvSpPr>
          <p:spPr bwMode="auto">
            <a:xfrm flipH="1">
              <a:off x="6049963" y="3060700"/>
              <a:ext cx="385762"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41" name="Rectangle 420"/>
            <p:cNvSpPr>
              <a:spLocks noChangeArrowheads="1"/>
            </p:cNvSpPr>
            <p:nvPr/>
          </p:nvSpPr>
          <p:spPr bwMode="auto">
            <a:xfrm>
              <a:off x="5900738" y="2736850"/>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l" rtl="0">
                <a:spcBef>
                  <a:spcPct val="0"/>
                </a:spcBef>
                <a:buFontTx/>
                <a:buNone/>
              </a:pPr>
              <a:r>
                <a:rPr lang="en-US" altLang="en-US" sz="1500">
                  <a:solidFill>
                    <a:srgbClr val="000000"/>
                  </a:solidFill>
                  <a:latin typeface="Arial" panose="020B0604020202020204" pitchFamily="34" charset="0"/>
                  <a:cs typeface="Arial" panose="020B0604020202020204" pitchFamily="34" charset="0"/>
                </a:rPr>
                <a:t>A</a:t>
              </a:r>
              <a:endParaRPr lang="en-US" altLang="en-US" sz="2000">
                <a:latin typeface="Arial" panose="020B0604020202020204" pitchFamily="34" charset="0"/>
                <a:cs typeface="Arial" panose="020B0604020202020204" pitchFamily="34" charset="0"/>
              </a:endParaRPr>
            </a:p>
          </p:txBody>
        </p:sp>
        <p:sp>
          <p:nvSpPr>
            <p:cNvPr id="13442" name="Rectangle 421"/>
            <p:cNvSpPr>
              <a:spLocks noChangeArrowheads="1"/>
            </p:cNvSpPr>
            <p:nvPr/>
          </p:nvSpPr>
          <p:spPr bwMode="auto">
            <a:xfrm>
              <a:off x="5900738" y="2943225"/>
              <a:ext cx="12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l" rtl="0">
                <a:spcBef>
                  <a:spcPct val="0"/>
                </a:spcBef>
                <a:buFontTx/>
                <a:buNone/>
              </a:pPr>
              <a:r>
                <a:rPr lang="en-US" altLang="en-US" sz="1500">
                  <a:solidFill>
                    <a:srgbClr val="000000"/>
                  </a:solidFill>
                  <a:latin typeface="Arial" panose="020B0604020202020204" pitchFamily="34" charset="0"/>
                  <a:cs typeface="Arial" panose="020B0604020202020204" pitchFamily="34" charset="0"/>
                </a:rPr>
                <a:t>B</a:t>
              </a:r>
              <a:endParaRPr lang="en-US" altLang="en-US" sz="2000">
                <a:latin typeface="Arial" panose="020B0604020202020204" pitchFamily="34" charset="0"/>
                <a:cs typeface="Arial" panose="020B0604020202020204" pitchFamily="34" charset="0"/>
              </a:endParaRPr>
            </a:p>
          </p:txBody>
        </p:sp>
        <p:sp>
          <p:nvSpPr>
            <p:cNvPr id="13443" name="Rectangle 422"/>
            <p:cNvSpPr>
              <a:spLocks noChangeArrowheads="1"/>
            </p:cNvSpPr>
            <p:nvPr/>
          </p:nvSpPr>
          <p:spPr bwMode="auto">
            <a:xfrm>
              <a:off x="6858000" y="3673475"/>
              <a:ext cx="1746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l" rtl="0">
                <a:spcBef>
                  <a:spcPct val="0"/>
                </a:spcBef>
                <a:buFontTx/>
                <a:buNone/>
              </a:pPr>
              <a:r>
                <a:rPr lang="en-US" altLang="en-US" sz="1500">
                  <a:solidFill>
                    <a:srgbClr val="000000"/>
                  </a:solidFill>
                  <a:latin typeface="Arial" panose="020B0604020202020204" pitchFamily="34" charset="0"/>
                  <a:cs typeface="Arial" panose="020B0604020202020204" pitchFamily="34" charset="0"/>
                </a:rPr>
                <a:t>C'</a:t>
              </a:r>
              <a:endParaRPr lang="en-US" altLang="en-US" sz="2000">
                <a:latin typeface="Arial" panose="020B0604020202020204" pitchFamily="34" charset="0"/>
                <a:cs typeface="Arial" panose="020B0604020202020204" pitchFamily="34" charset="0"/>
              </a:endParaRPr>
            </a:p>
          </p:txBody>
        </p:sp>
        <p:sp>
          <p:nvSpPr>
            <p:cNvPr id="13444" name="Rectangle 423"/>
            <p:cNvSpPr>
              <a:spLocks noChangeArrowheads="1"/>
            </p:cNvSpPr>
            <p:nvPr/>
          </p:nvSpPr>
          <p:spPr bwMode="auto">
            <a:xfrm>
              <a:off x="6237288" y="2638425"/>
              <a:ext cx="1587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l" rtl="0">
                <a:spcBef>
                  <a:spcPct val="0"/>
                </a:spcBef>
                <a:buFontTx/>
                <a:buNone/>
              </a:pPr>
              <a:r>
                <a:rPr lang="en-US" altLang="en-US" sz="1500" i="1">
                  <a:solidFill>
                    <a:srgbClr val="000000"/>
                  </a:solidFill>
                  <a:latin typeface="Arial" panose="020B0604020202020204" pitchFamily="34" charset="0"/>
                  <a:cs typeface="Arial" panose="020B0604020202020204" pitchFamily="34" charset="0"/>
                </a:rPr>
                <a:t>m</a:t>
              </a:r>
              <a:endParaRPr lang="en-US" altLang="en-US" sz="2000">
                <a:latin typeface="Arial" panose="020B0604020202020204" pitchFamily="34" charset="0"/>
                <a:cs typeface="Arial" panose="020B0604020202020204" pitchFamily="34" charset="0"/>
              </a:endParaRPr>
            </a:p>
          </p:txBody>
        </p:sp>
        <p:sp>
          <p:nvSpPr>
            <p:cNvPr id="13445" name="Rectangle 424"/>
            <p:cNvSpPr>
              <a:spLocks noChangeArrowheads="1"/>
            </p:cNvSpPr>
            <p:nvPr/>
          </p:nvSpPr>
          <p:spPr bwMode="auto">
            <a:xfrm>
              <a:off x="7280275" y="2687638"/>
              <a:ext cx="1074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l" rtl="0">
                <a:spcBef>
                  <a:spcPct val="0"/>
                </a:spcBef>
                <a:buFontTx/>
                <a:buNone/>
              </a:pPr>
              <a:r>
                <a:rPr lang="en-US" altLang="en-US" sz="1500" i="1">
                  <a:solidFill>
                    <a:srgbClr val="000000"/>
                  </a:solidFill>
                  <a:latin typeface="Arial" panose="020B0604020202020204" pitchFamily="34" charset="0"/>
                  <a:cs typeface="Arial" panose="020B0604020202020204" pitchFamily="34" charset="0"/>
                </a:rPr>
                <a:t>p</a:t>
              </a:r>
              <a:endParaRPr lang="en-US" altLang="en-US" sz="2000">
                <a:latin typeface="Arial" panose="020B0604020202020204" pitchFamily="34" charset="0"/>
                <a:cs typeface="Arial" panose="020B0604020202020204" pitchFamily="34" charset="0"/>
              </a:endParaRPr>
            </a:p>
          </p:txBody>
        </p:sp>
        <p:sp>
          <p:nvSpPr>
            <p:cNvPr id="13446" name="Rectangle 425"/>
            <p:cNvSpPr>
              <a:spLocks noChangeArrowheads="1"/>
            </p:cNvSpPr>
            <p:nvPr/>
          </p:nvSpPr>
          <p:spPr bwMode="auto">
            <a:xfrm>
              <a:off x="7280275" y="3786188"/>
              <a:ext cx="1074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l" rtl="0">
                <a:spcBef>
                  <a:spcPct val="0"/>
                </a:spcBef>
                <a:buFontTx/>
                <a:buNone/>
              </a:pPr>
              <a:r>
                <a:rPr lang="en-US" altLang="en-US" sz="1500" i="1">
                  <a:solidFill>
                    <a:srgbClr val="000000"/>
                  </a:solidFill>
                  <a:latin typeface="Arial" panose="020B0604020202020204" pitchFamily="34" charset="0"/>
                  <a:cs typeface="Arial" panose="020B0604020202020204" pitchFamily="34" charset="0"/>
                </a:rPr>
                <a:t>q</a:t>
              </a:r>
              <a:endParaRPr lang="en-US" altLang="en-US" sz="2000">
                <a:latin typeface="Arial" panose="020B0604020202020204" pitchFamily="34" charset="0"/>
                <a:cs typeface="Arial" panose="020B0604020202020204" pitchFamily="34" charset="0"/>
              </a:endParaRPr>
            </a:p>
          </p:txBody>
        </p:sp>
        <p:sp>
          <p:nvSpPr>
            <p:cNvPr id="13447" name="Rectangle 426"/>
            <p:cNvSpPr>
              <a:spLocks noChangeArrowheads="1"/>
            </p:cNvSpPr>
            <p:nvPr/>
          </p:nvSpPr>
          <p:spPr bwMode="auto">
            <a:xfrm>
              <a:off x="8270875" y="2943225"/>
              <a:ext cx="6445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l" rtl="0">
                <a:spcBef>
                  <a:spcPct val="0"/>
                </a:spcBef>
                <a:buFontTx/>
                <a:buNone/>
              </a:pPr>
              <a:r>
                <a:rPr lang="en-US" altLang="en-US" sz="1500">
                  <a:solidFill>
                    <a:srgbClr val="000000"/>
                  </a:solidFill>
                  <a:latin typeface="Arial" panose="020B0604020202020204" pitchFamily="34" charset="0"/>
                  <a:cs typeface="Arial" panose="020B0604020202020204" pitchFamily="34" charset="0"/>
                </a:rPr>
                <a:t>AB + C'</a:t>
              </a:r>
              <a:endParaRPr lang="en-US" altLang="en-US" sz="2000">
                <a:latin typeface="Arial" panose="020B0604020202020204" pitchFamily="34" charset="0"/>
                <a:cs typeface="Arial" panose="020B0604020202020204" pitchFamily="34" charset="0"/>
              </a:endParaRPr>
            </a:p>
          </p:txBody>
        </p:sp>
        <p:sp>
          <p:nvSpPr>
            <p:cNvPr id="13448" name="Rectangle 427"/>
            <p:cNvSpPr>
              <a:spLocks noChangeArrowheads="1"/>
            </p:cNvSpPr>
            <p:nvPr/>
          </p:nvSpPr>
          <p:spPr bwMode="auto">
            <a:xfrm>
              <a:off x="6245225" y="3055938"/>
              <a:ext cx="10740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pPr algn="l" rtl="0">
                <a:spcBef>
                  <a:spcPct val="0"/>
                </a:spcBef>
                <a:buFontTx/>
                <a:buNone/>
              </a:pPr>
              <a:r>
                <a:rPr lang="en-US" altLang="en-US" sz="1500" i="1">
                  <a:solidFill>
                    <a:srgbClr val="000000"/>
                  </a:solidFill>
                  <a:latin typeface="Arial" panose="020B0604020202020204" pitchFamily="34" charset="0"/>
                  <a:cs typeface="Arial" panose="020B0604020202020204" pitchFamily="34" charset="0"/>
                </a:rPr>
                <a:t>n</a:t>
              </a:r>
              <a:endParaRPr lang="en-US" altLang="en-US" sz="2000">
                <a:latin typeface="Arial" panose="020B0604020202020204" pitchFamily="34" charset="0"/>
                <a:cs typeface="Arial" panose="020B0604020202020204" pitchFamily="34" charset="0"/>
              </a:endParaRPr>
            </a:p>
          </p:txBody>
        </p:sp>
      </p:grpSp>
      <p:sp>
        <p:nvSpPr>
          <p:cNvPr id="2" name="Footer Placeholder 1"/>
          <p:cNvSpPr>
            <a:spLocks noGrp="1"/>
          </p:cNvSpPr>
          <p:nvPr>
            <p:ph type="ftr" sz="quarter" idx="3"/>
          </p:nvPr>
        </p:nvSpPr>
        <p:spPr>
          <a:xfrm>
            <a:off x="4165600" y="6614160"/>
            <a:ext cx="3860800" cy="213998"/>
          </a:xfrm>
          <a:prstGeom prst="rect">
            <a:avLst/>
          </a:prstGeom>
        </p:spPr>
        <p:txBody>
          <a:bodyPr vert="horz" lIns="91440" tIns="45720" rIns="91440" bIns="45720" rtlCol="0" anchor="ctr"/>
          <a:lstStyle>
            <a:defPPr>
              <a:defRPr lang="en-US"/>
            </a:defPPr>
            <a:lvl1pPr algn="ctr" rtl="0" fontAlgn="base">
              <a:spcBef>
                <a:spcPct val="0"/>
              </a:spcBef>
              <a:spcAft>
                <a:spcPct val="0"/>
              </a:spcAft>
              <a:defRPr sz="1200" kern="1200">
                <a:solidFill>
                  <a:schemeClr val="tx1">
                    <a:tint val="75000"/>
                  </a:schemeClr>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a:lstStyle>
          <a:p>
            <a:r>
              <a:rPr lang="en-US" dirty="0">
                <a:solidFill>
                  <a:prstClr val="black">
                    <a:tint val="75000"/>
                  </a:prstClr>
                </a:solidFill>
              </a:rPr>
              <a:t>Technion EE 044252 Winter 2019 Lecture 14</a:t>
            </a:r>
          </a:p>
        </p:txBody>
      </p:sp>
      <p:sp>
        <p:nvSpPr>
          <p:cNvPr id="3" name="Rectangle 2">
            <a:extLst>
              <a:ext uri="{FF2B5EF4-FFF2-40B4-BE49-F238E27FC236}">
                <a16:creationId xmlns:a16="http://schemas.microsoft.com/office/drawing/2014/main" id="{E6BA81BD-B794-416E-9E72-9B4A1F5BE286}"/>
              </a:ext>
            </a:extLst>
          </p:cNvPr>
          <p:cNvSpPr/>
          <p:nvPr/>
        </p:nvSpPr>
        <p:spPr>
          <a:xfrm>
            <a:off x="7127107" y="5592752"/>
            <a:ext cx="3682547" cy="461665"/>
          </a:xfrm>
          <a:prstGeom prst="rect">
            <a:avLst/>
          </a:prstGeom>
        </p:spPr>
        <p:txBody>
          <a:bodyPr wrap="none">
            <a:spAutoFit/>
          </a:bodyPr>
          <a:lstStyle/>
          <a:p>
            <a:r>
              <a:rPr lang="en-US" altLang="en-US" dirty="0"/>
              <a:t>* single error is assumed </a:t>
            </a:r>
            <a:endParaRPr lang="en-US" dirty="0"/>
          </a:p>
        </p:txBody>
      </p:sp>
    </p:spTree>
    <p:extLst>
      <p:ext uri="{BB962C8B-B14F-4D97-AF65-F5344CB8AC3E}">
        <p14:creationId xmlns:p14="http://schemas.microsoft.com/office/powerpoint/2010/main" val="2334404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p:txBody>
          <a:bodyPr/>
          <a:lstStyle/>
          <a:p>
            <a:pPr algn="r" rtl="1" eaLnBrk="1" hangingPunct="1"/>
            <a:r>
              <a:rPr lang="he-IL" altLang="en-US" dirty="0"/>
              <a:t>גילוי תקלות במערכות עקיבה</a:t>
            </a:r>
            <a:endParaRPr lang="en-US" altLang="en-US" dirty="0"/>
          </a:p>
        </p:txBody>
      </p:sp>
      <p:sp>
        <p:nvSpPr>
          <p:cNvPr id="18436" name="Rectangle 5"/>
          <p:cNvSpPr>
            <a:spLocks noGrp="1" noChangeArrowheads="1"/>
          </p:cNvSpPr>
          <p:nvPr>
            <p:ph idx="1"/>
          </p:nvPr>
        </p:nvSpPr>
        <p:spPr/>
        <p:txBody>
          <a:bodyPr/>
          <a:lstStyle/>
          <a:p>
            <a:pPr algn="r" rtl="1" eaLnBrk="1" hangingPunct="1"/>
            <a:r>
              <a:rPr lang="he-IL" altLang="en-US" dirty="0"/>
              <a:t>בדקנו תקלות במערכת צירופית על ידי בדיקות וניסוי</a:t>
            </a:r>
          </a:p>
          <a:p>
            <a:pPr algn="r" rtl="1" eaLnBrk="1" hangingPunct="1"/>
            <a:r>
              <a:rPr lang="he-IL" altLang="en-US" dirty="0"/>
              <a:t>קשה יותר לבדוק מערכות עקיבה</a:t>
            </a:r>
          </a:p>
          <a:p>
            <a:pPr algn="r" rtl="1" eaLnBrk="1" hangingPunct="1"/>
            <a:r>
              <a:rPr lang="he-IL" altLang="en-US" dirty="0"/>
              <a:t>כדאי לפרק מערכות עקיבה למעגלים צירופיים ולרכיבי הזיכרון, ולבדוק כל אחד לחוד</a:t>
            </a:r>
          </a:p>
          <a:p>
            <a:pPr algn="r" rtl="1" eaLnBrk="1" hangingPunct="1"/>
            <a:r>
              <a:rPr lang="he-IL" altLang="en-US" dirty="0"/>
              <a:t>שיטת הסריקה (</a:t>
            </a:r>
            <a:r>
              <a:rPr lang="en-US" altLang="en-US" dirty="0"/>
              <a:t>Scan</a:t>
            </a:r>
            <a:r>
              <a:rPr lang="he-IL" altLang="en-US" dirty="0"/>
              <a:t>):</a:t>
            </a:r>
          </a:p>
          <a:p>
            <a:pPr lvl="1" algn="r" rtl="1" eaLnBrk="1" hangingPunct="1"/>
            <a:r>
              <a:rPr lang="he-IL" altLang="en-US" dirty="0"/>
              <a:t>החלף כל </a:t>
            </a:r>
            <a:r>
              <a:rPr lang="en-US" altLang="en-US" dirty="0"/>
              <a:t>FF</a:t>
            </a:r>
            <a:r>
              <a:rPr lang="he-IL" altLang="en-US" dirty="0"/>
              <a:t> ב- </a:t>
            </a:r>
            <a:r>
              <a:rPr lang="en-US" altLang="en-US" dirty="0"/>
              <a:t>Scanned FF</a:t>
            </a:r>
            <a:endParaRPr lang="he-IL" altLang="en-US" dirty="0"/>
          </a:p>
          <a:p>
            <a:pPr lvl="1" algn="r" rtl="1" eaLnBrk="1" hangingPunct="1"/>
            <a:r>
              <a:rPr lang="he-IL" altLang="en-US" dirty="0"/>
              <a:t>חבר את כל ה- </a:t>
            </a:r>
            <a:r>
              <a:rPr lang="en-US" altLang="en-US" dirty="0"/>
              <a:t>Scanned FFs</a:t>
            </a:r>
            <a:r>
              <a:rPr lang="he-IL" altLang="en-US" dirty="0"/>
              <a:t> בשרשרת אחת, ההופכת אותם לרגיסטר הזזה אחד</a:t>
            </a:r>
          </a:p>
          <a:p>
            <a:pPr lvl="1" algn="r" rtl="1" eaLnBrk="1" hangingPunct="1"/>
            <a:r>
              <a:rPr lang="he-IL" altLang="en-US" dirty="0"/>
              <a:t>חבר כניסת בקרה </a:t>
            </a:r>
            <a:r>
              <a:rPr lang="en-US" altLang="en-US" dirty="0"/>
              <a:t>SCAN CONTROL</a:t>
            </a:r>
            <a:r>
              <a:rPr lang="he-IL" altLang="en-US" dirty="0"/>
              <a:t> לכל ה-</a:t>
            </a:r>
            <a:r>
              <a:rPr lang="en-US" altLang="en-US" dirty="0"/>
              <a:t>FF</a:t>
            </a:r>
            <a:r>
              <a:rPr lang="he-IL" altLang="en-US" dirty="0"/>
              <a:t>-ים</a:t>
            </a:r>
            <a:endParaRPr lang="en-US" altLang="en-US" dirty="0"/>
          </a:p>
        </p:txBody>
      </p:sp>
      <p:sp>
        <p:nvSpPr>
          <p:cNvPr id="7" name="Slide Number Placeholder 5"/>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F179A0BF-9581-4487-AE3C-518A7A7AF80E}" type="slidenum">
              <a:rPr lang="he-IL" altLang="en-US" sz="1400">
                <a:cs typeface="Arial" panose="020B0604020202020204" pitchFamily="34" charset="0"/>
              </a:rPr>
              <a:pPr/>
              <a:t>8</a:t>
            </a:fld>
            <a:endParaRPr lang="en-US" altLang="en-US" sz="1400">
              <a:cs typeface="Arial" panose="020B0604020202020204" pitchFamily="34" charset="0"/>
            </a:endParaRPr>
          </a:p>
        </p:txBody>
      </p:sp>
      <p:pic>
        <p:nvPicPr>
          <p:cNvPr id="1843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74639"/>
            <a:ext cx="2435225" cy="1765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3"/>
          </p:nvPr>
        </p:nvSpPr>
        <p:spPr/>
        <p:txBody>
          <a:bodyPr/>
          <a:lstStyle/>
          <a:p>
            <a:endParaRPr lang="en-US" dirty="0">
              <a:solidFill>
                <a:prstClr val="black">
                  <a:tint val="75000"/>
                </a:prstClr>
              </a:solidFill>
            </a:endParaRPr>
          </a:p>
        </p:txBody>
      </p:sp>
    </p:spTree>
    <p:extLst>
      <p:ext uri="{BB962C8B-B14F-4D97-AF65-F5344CB8AC3E}">
        <p14:creationId xmlns:p14="http://schemas.microsoft.com/office/powerpoint/2010/main" val="11723912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8436">
                                            <p:txEl>
                                              <p:pRg st="0" end="0"/>
                                            </p:txEl>
                                          </p:spTgt>
                                        </p:tgtEl>
                                        <p:attrNameLst>
                                          <p:attrName>ppt_c</p:attrName>
                                        </p:attrNameLst>
                                      </p:cBhvr>
                                      <p:to>
                                        <a:srgbClr val="B2B2B2"/>
                                      </p:to>
                                    </p:animClr>
                                  </p:subTnLst>
                                </p:cTn>
                              </p:par>
                              <p:par>
                                <p:cTn id="7" presetID="1" presetClass="entr" presetSubtype="0" fill="hold" nodeType="withEffect">
                                  <p:stCondLst>
                                    <p:cond delay="0"/>
                                  </p:stCondLst>
                                  <p:childTnLst>
                                    <p:set>
                                      <p:cBhvr>
                                        <p:cTn id="8" dur="1" fill="hold">
                                          <p:stCondLst>
                                            <p:cond delay="0"/>
                                          </p:stCondLst>
                                        </p:cTn>
                                        <p:tgtEl>
                                          <p:spTgt spid="18436">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8436">
                                            <p:txEl>
                                              <p:pRg st="1" end="1"/>
                                            </p:txEl>
                                          </p:spTgt>
                                        </p:tgtEl>
                                        <p:attrNameLst>
                                          <p:attrName>ppt_c</p:attrName>
                                        </p:attrNameLst>
                                      </p:cBhvr>
                                      <p:to>
                                        <a:srgbClr val="B2B2B2"/>
                                      </p:to>
                                    </p:animClr>
                                  </p:subTnLst>
                                </p:cTn>
                              </p:par>
                              <p:par>
                                <p:cTn id="9" presetID="1" presetClass="entr" presetSubtype="0" fill="hold" nodeType="withEffect">
                                  <p:stCondLst>
                                    <p:cond delay="0"/>
                                  </p:stCondLst>
                                  <p:childTnLst>
                                    <p:set>
                                      <p:cBhvr>
                                        <p:cTn id="10" dur="1" fill="hold">
                                          <p:stCondLst>
                                            <p:cond delay="0"/>
                                          </p:stCondLst>
                                        </p:cTn>
                                        <p:tgtEl>
                                          <p:spTgt spid="18436">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8436">
                                            <p:txEl>
                                              <p:pRg st="2" end="2"/>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a:defRPr sz="2200">
                <a:solidFill>
                  <a:schemeClr val="tx1"/>
                </a:solidFill>
                <a:latin typeface="Tahoma" panose="020B0604030504040204" pitchFamily="34" charset="0"/>
                <a:cs typeface="Times New Roman" panose="02020603050405020304" pitchFamily="18" charset="0"/>
              </a:defRPr>
            </a:lvl1pPr>
            <a:lvl2pPr marL="742950" indent="-285750">
              <a:defRPr sz="2200">
                <a:solidFill>
                  <a:schemeClr val="tx1"/>
                </a:solidFill>
                <a:latin typeface="Tahoma" panose="020B0604030504040204" pitchFamily="34" charset="0"/>
                <a:cs typeface="Times New Roman" panose="02020603050405020304" pitchFamily="18" charset="0"/>
              </a:defRPr>
            </a:lvl2pPr>
            <a:lvl3pPr marL="1143000" indent="-228600">
              <a:defRPr sz="2200">
                <a:solidFill>
                  <a:schemeClr val="tx1"/>
                </a:solidFill>
                <a:latin typeface="Tahoma" panose="020B0604030504040204" pitchFamily="34" charset="0"/>
                <a:cs typeface="Times New Roman" panose="02020603050405020304" pitchFamily="18" charset="0"/>
              </a:defRPr>
            </a:lvl3pPr>
            <a:lvl4pPr marL="1600200" indent="-228600">
              <a:defRPr sz="2200">
                <a:solidFill>
                  <a:schemeClr val="tx1"/>
                </a:solidFill>
                <a:latin typeface="Tahoma" panose="020B0604030504040204" pitchFamily="34" charset="0"/>
                <a:cs typeface="Times New Roman" panose="02020603050405020304" pitchFamily="18" charset="0"/>
              </a:defRPr>
            </a:lvl4pPr>
            <a:lvl5pPr marL="2057400" indent="-228600">
              <a:defRPr sz="2200">
                <a:solidFill>
                  <a:schemeClr val="tx1"/>
                </a:solidFill>
                <a:latin typeface="Tahoma" panose="020B0604030504040204" pitchFamily="34" charset="0"/>
                <a:cs typeface="Times New Roman" panose="02020603050405020304" pitchFamily="18" charset="0"/>
              </a:defRPr>
            </a:lvl5pPr>
            <a:lvl6pPr marL="25146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6pPr>
            <a:lvl7pPr marL="29718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7pPr>
            <a:lvl8pPr marL="34290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8pPr>
            <a:lvl9pPr marL="3886200" indent="-228600" algn="r" rtl="1" eaLnBrk="0" fontAlgn="base" hangingPunct="0">
              <a:spcBef>
                <a:spcPct val="50000"/>
              </a:spcBef>
              <a:spcAft>
                <a:spcPct val="0"/>
              </a:spcAft>
              <a:buChar char="•"/>
              <a:defRPr sz="2200">
                <a:solidFill>
                  <a:schemeClr val="tx1"/>
                </a:solidFill>
                <a:latin typeface="Tahoma" panose="020B0604030504040204" pitchFamily="34" charset="0"/>
                <a:cs typeface="Times New Roman" panose="02020603050405020304" pitchFamily="18" charset="0"/>
              </a:defRPr>
            </a:lvl9pPr>
          </a:lstStyle>
          <a:p>
            <a:fld id="{071A0E5F-DAB1-49C0-B619-010B987A9EA5}" type="slidenum">
              <a:rPr lang="he-IL" altLang="en-US" sz="1400">
                <a:cs typeface="Arial" panose="020B0604020202020204" pitchFamily="34" charset="0"/>
              </a:rPr>
              <a:pPr/>
              <a:t>9</a:t>
            </a:fld>
            <a:endParaRPr lang="en-US" altLang="en-US" sz="1400">
              <a:cs typeface="Arial" panose="020B0604020202020204" pitchFamily="34" charset="0"/>
            </a:endParaRPr>
          </a:p>
        </p:txBody>
      </p:sp>
      <p:graphicFrame>
        <p:nvGraphicFramePr>
          <p:cNvPr id="505864" name="Object 8"/>
          <p:cNvGraphicFramePr>
            <a:graphicFrameLocks noChangeAspect="1"/>
          </p:cNvGraphicFramePr>
          <p:nvPr/>
        </p:nvGraphicFramePr>
        <p:xfrm>
          <a:off x="2057400" y="2209801"/>
          <a:ext cx="7158038" cy="3503613"/>
        </p:xfrm>
        <a:graphic>
          <a:graphicData uri="http://schemas.openxmlformats.org/presentationml/2006/ole">
            <mc:AlternateContent xmlns:mc="http://schemas.openxmlformats.org/markup-compatibility/2006">
              <mc:Choice xmlns:v="urn:schemas-microsoft-com:vml" Requires="v">
                <p:oleObj spid="_x0000_s136264" name="VISIO" r:id="rId3" imgW="4569480" imgH="2203200" progId="Visio.Drawing.6">
                  <p:embed/>
                </p:oleObj>
              </mc:Choice>
              <mc:Fallback>
                <p:oleObj name="VISIO" r:id="rId3" imgW="4569480" imgH="2203200" progId="Visio.Drawing.6">
                  <p:embed/>
                  <p:pic>
                    <p:nvPicPr>
                      <p:cNvPr id="50586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209801"/>
                        <a:ext cx="7158038" cy="350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5860" name="Object 4"/>
          <p:cNvGraphicFramePr>
            <a:graphicFrameLocks noChangeAspect="1"/>
          </p:cNvGraphicFramePr>
          <p:nvPr/>
        </p:nvGraphicFramePr>
        <p:xfrm>
          <a:off x="2057400" y="2209801"/>
          <a:ext cx="7158038" cy="3503613"/>
        </p:xfrm>
        <a:graphic>
          <a:graphicData uri="http://schemas.openxmlformats.org/presentationml/2006/ole">
            <mc:AlternateContent xmlns:mc="http://schemas.openxmlformats.org/markup-compatibility/2006">
              <mc:Choice xmlns:v="urn:schemas-microsoft-com:vml" Requires="v">
                <p:oleObj spid="_x0000_s136265" name="VISIO" r:id="rId5" imgW="4569480" imgH="2203200" progId="Visio.Drawing.6">
                  <p:embed/>
                </p:oleObj>
              </mc:Choice>
              <mc:Fallback>
                <p:oleObj name="VISIO" r:id="rId5" imgW="4569480" imgH="2203200" progId="Visio.Drawing.6">
                  <p:embed/>
                  <p:pic>
                    <p:nvPicPr>
                      <p:cNvPr id="50586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209801"/>
                        <a:ext cx="7158038" cy="350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 name="Rectangle 2"/>
          <p:cNvSpPr>
            <a:spLocks noGrp="1" noChangeArrowheads="1"/>
          </p:cNvSpPr>
          <p:nvPr>
            <p:ph type="title"/>
          </p:nvPr>
        </p:nvSpPr>
        <p:spPr>
          <a:noFill/>
        </p:spPr>
        <p:txBody>
          <a:bodyPr/>
          <a:lstStyle/>
          <a:p>
            <a:pPr algn="ctr" eaLnBrk="1" hangingPunct="1"/>
            <a:r>
              <a:rPr lang="en-US" altLang="en-US"/>
              <a:t>Scanned FF</a:t>
            </a:r>
          </a:p>
        </p:txBody>
      </p:sp>
      <p:sp>
        <p:nvSpPr>
          <p:cNvPr id="2" name="Footer Placeholder 1"/>
          <p:cNvSpPr>
            <a:spLocks noGrp="1"/>
          </p:cNvSpPr>
          <p:nvPr>
            <p:ph type="ftr" sz="quarter" idx="3"/>
          </p:nvPr>
        </p:nvSpPr>
        <p:spPr/>
        <p:txBody>
          <a:bodyPr/>
          <a:lstStyle/>
          <a:p>
            <a:r>
              <a:rPr lang="en-US">
                <a:solidFill>
                  <a:prstClr val="black">
                    <a:tint val="75000"/>
                  </a:prstClr>
                </a:solidFill>
              </a:rPr>
              <a:t>Technion EE 044252 Spring 2018 Lecture 7</a:t>
            </a:r>
            <a:endParaRPr lang="en-US" dirty="0">
              <a:solidFill>
                <a:prstClr val="black">
                  <a:tint val="75000"/>
                </a:prstClr>
              </a:solidFill>
            </a:endParaRPr>
          </a:p>
        </p:txBody>
      </p:sp>
    </p:spTree>
    <p:extLst>
      <p:ext uri="{BB962C8B-B14F-4D97-AF65-F5344CB8AC3E}">
        <p14:creationId xmlns:p14="http://schemas.microsoft.com/office/powerpoint/2010/main" val="36217953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nodeType="clickEffect">
                                  <p:stCondLst>
                                    <p:cond delay="0"/>
                                  </p:stCondLst>
                                  <p:childTnLst>
                                    <p:animEffect transition="out" filter="wipe(left)">
                                      <p:cBhvr>
                                        <p:cTn id="6" dur="500"/>
                                        <p:tgtEl>
                                          <p:spTgt spid="505864"/>
                                        </p:tgtEl>
                                      </p:cBhvr>
                                    </p:animEffect>
                                    <p:set>
                                      <p:cBhvr>
                                        <p:cTn id="7" dur="1" fill="hold">
                                          <p:stCondLst>
                                            <p:cond delay="499"/>
                                          </p:stCondLst>
                                        </p:cTn>
                                        <p:tgtEl>
                                          <p:spTgt spid="505864"/>
                                        </p:tgtEl>
                                        <p:attrNameLst>
                                          <p:attrName>style.visibility</p:attrName>
                                        </p:attrNameLst>
                                      </p:cBhvr>
                                      <p:to>
                                        <p:strVal val="hidden"/>
                                      </p:to>
                                    </p:set>
                                  </p:childTnLst>
                                </p:cTn>
                              </p:par>
                              <p:par>
                                <p:cTn id="8" presetID="22" presetClass="entr" presetSubtype="8" fill="hold" nodeType="withEffect">
                                  <p:stCondLst>
                                    <p:cond delay="0"/>
                                  </p:stCondLst>
                                  <p:childTnLst>
                                    <p:set>
                                      <p:cBhvr>
                                        <p:cTn id="9" dur="1" fill="hold">
                                          <p:stCondLst>
                                            <p:cond delay="0"/>
                                          </p:stCondLst>
                                        </p:cTn>
                                        <p:tgtEl>
                                          <p:spTgt spid="505860"/>
                                        </p:tgtEl>
                                        <p:attrNameLst>
                                          <p:attrName>style.visibility</p:attrName>
                                        </p:attrNameLst>
                                      </p:cBhvr>
                                      <p:to>
                                        <p:strVal val="visible"/>
                                      </p:to>
                                    </p:set>
                                    <p:animEffect transition="in" filter="wipe(left)">
                                      <p:cBhvr>
                                        <p:cTn id="10" dur="500"/>
                                        <p:tgtEl>
                                          <p:spTgt spid="505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ecture03">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D:\Technion\Logic Design Course\slides\lecture03.ppt</Template>
  <TotalTime>8861</TotalTime>
  <Words>3455</Words>
  <Application>Microsoft Office PowerPoint</Application>
  <PresentationFormat>Widescreen</PresentationFormat>
  <Paragraphs>379</Paragraphs>
  <Slides>32</Slides>
  <Notes>23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6</vt:i4>
      </vt:variant>
      <vt:variant>
        <vt:lpstr>Slide Titles</vt:lpstr>
      </vt:variant>
      <vt:variant>
        <vt:i4>32</vt:i4>
      </vt:variant>
    </vt:vector>
  </HeadingPairs>
  <TitlesOfParts>
    <vt:vector size="47" baseType="lpstr">
      <vt:lpstr>Arial</vt:lpstr>
      <vt:lpstr>Calibri</vt:lpstr>
      <vt:lpstr>Calibri Light</vt:lpstr>
      <vt:lpstr>David</vt:lpstr>
      <vt:lpstr>Tahoma</vt:lpstr>
      <vt:lpstr>Times New Roman</vt:lpstr>
      <vt:lpstr>Wingdings</vt:lpstr>
      <vt:lpstr>Office Theme</vt:lpstr>
      <vt:lpstr>lecture03</vt:lpstr>
      <vt:lpstr>Microsoft Visio 2000/2002 Drawing</vt:lpstr>
      <vt:lpstr>VISIO</vt:lpstr>
      <vt:lpstr>Visio</vt:lpstr>
      <vt:lpstr>Equation</vt:lpstr>
      <vt:lpstr>Unknown</vt:lpstr>
      <vt:lpstr>Photo Editor Photo</vt:lpstr>
      <vt:lpstr>EE 044252: Digital Systems and Computer Structure Spring 2018 Repetitio mater studiorum est </vt:lpstr>
      <vt:lpstr>Agenda</vt:lpstr>
      <vt:lpstr>Fault detection </vt:lpstr>
      <vt:lpstr>גילוי תקלות – מטרה</vt:lpstr>
      <vt:lpstr>סוגי תקלות</vt:lpstr>
      <vt:lpstr>דוגמה</vt:lpstr>
      <vt:lpstr>טבלת התקלות</vt:lpstr>
      <vt:lpstr>גילוי תקלות במערכות עקיבה</vt:lpstr>
      <vt:lpstr>Scanned FF</vt:lpstr>
      <vt:lpstr>מערכת עקיבה עם אפשרות סריקה</vt:lpstr>
      <vt:lpstr>מהלך הסריקה</vt:lpstr>
      <vt:lpstr>Timing with a non-zero clock skew</vt:lpstr>
      <vt:lpstr>Propagation Delay and Contamination Delay</vt:lpstr>
      <vt:lpstr>PowerPoint Presentation</vt:lpstr>
      <vt:lpstr>PowerPoint Presentation</vt:lpstr>
      <vt:lpstr>Clock Skew - SETUP</vt:lpstr>
      <vt:lpstr>Clock Skew - HOLD</vt:lpstr>
      <vt:lpstr>Communication:  UART, buses, tri-state</vt:lpstr>
      <vt:lpstr>תקשורת על חוט יחיד</vt:lpstr>
      <vt:lpstr>UART – Transmitter FSM</vt:lpstr>
      <vt:lpstr>UART - Receiver</vt:lpstr>
      <vt:lpstr>UART – Receiver: RX FSM</vt:lpstr>
      <vt:lpstr>UART – Clock Drift Effect</vt:lpstr>
      <vt:lpstr>Three (Tri)-State</vt:lpstr>
      <vt:lpstr>Three-State Bus</vt:lpstr>
      <vt:lpstr>Three-State Bus</vt:lpstr>
      <vt:lpstr>מה כולל Bus ?</vt:lpstr>
      <vt:lpstr>PowerPoint Presentation</vt:lpstr>
      <vt:lpstr>פעולת Bus פשוטה</vt:lpstr>
      <vt:lpstr>Block Write Transfers</vt:lpstr>
      <vt:lpstr>Block Read Transfers</vt:lpstr>
      <vt:lpstr>Thank you!</vt:lpstr>
    </vt:vector>
  </TitlesOfParts>
  <Company>ee_technion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מדידת ביצועי מערכת חישוב</dc:title>
  <dc:creator>Michal</dc:creator>
  <cp:lastModifiedBy>User</cp:lastModifiedBy>
  <cp:revision>395</cp:revision>
  <dcterms:created xsi:type="dcterms:W3CDTF">2003-03-24T12:32:31Z</dcterms:created>
  <dcterms:modified xsi:type="dcterms:W3CDTF">2019-01-23T19:54:44Z</dcterms:modified>
</cp:coreProperties>
</file>