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notesMasterIdLst>
    <p:notesMasterId r:id="rId48"/>
  </p:notesMasterIdLst>
  <p:sldIdLst>
    <p:sldId id="256" r:id="rId2"/>
    <p:sldId id="257" r:id="rId3"/>
    <p:sldId id="329" r:id="rId4"/>
    <p:sldId id="330" r:id="rId5"/>
    <p:sldId id="328" r:id="rId6"/>
    <p:sldId id="321" r:id="rId7"/>
    <p:sldId id="323" r:id="rId8"/>
    <p:sldId id="325" r:id="rId9"/>
    <p:sldId id="260" r:id="rId10"/>
    <p:sldId id="276" r:id="rId11"/>
    <p:sldId id="278" r:id="rId12"/>
    <p:sldId id="280" r:id="rId13"/>
    <p:sldId id="326" r:id="rId14"/>
    <p:sldId id="283" r:id="rId15"/>
    <p:sldId id="286" r:id="rId16"/>
    <p:sldId id="284" r:id="rId17"/>
    <p:sldId id="293" r:id="rId18"/>
    <p:sldId id="294" r:id="rId19"/>
    <p:sldId id="295" r:id="rId20"/>
    <p:sldId id="296" r:id="rId21"/>
    <p:sldId id="300" r:id="rId22"/>
    <p:sldId id="301" r:id="rId23"/>
    <p:sldId id="302" r:id="rId24"/>
    <p:sldId id="331" r:id="rId25"/>
    <p:sldId id="332" r:id="rId26"/>
    <p:sldId id="356" r:id="rId27"/>
    <p:sldId id="333" r:id="rId28"/>
    <p:sldId id="334" r:id="rId29"/>
    <p:sldId id="336" r:id="rId30"/>
    <p:sldId id="343" r:id="rId31"/>
    <p:sldId id="344" r:id="rId32"/>
    <p:sldId id="345" r:id="rId33"/>
    <p:sldId id="337" r:id="rId34"/>
    <p:sldId id="346" r:id="rId35"/>
    <p:sldId id="338" r:id="rId36"/>
    <p:sldId id="342" r:id="rId37"/>
    <p:sldId id="341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1EF"/>
    <a:srgbClr val="C2D3E8"/>
    <a:srgbClr val="1D4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78756" autoAdjust="0"/>
  </p:normalViewPr>
  <p:slideViewPr>
    <p:cSldViewPr>
      <p:cViewPr varScale="1">
        <p:scale>
          <a:sx n="55" d="100"/>
          <a:sy n="55" d="100"/>
        </p:scale>
        <p:origin x="1624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7295897-A027-4ECB-8348-5D83A6A0B21C}" type="datetimeFigureOut">
              <a:rPr lang="he-IL" smtClean="0"/>
              <a:t>כ"ב/אדר/תש"פ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E31ED46-7FB7-4668-A144-D0CF08306A1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588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336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לקחת שורה מסוימת ולעשות מפורט. לשים לב שלא כל האפשרויות של 4 ביט מייצגות משהו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7114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9340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אנחנו מקודדים </a:t>
            </a:r>
            <a:r>
              <a:rPr lang="he-IL" dirty="0" err="1"/>
              <a:t>איתו</a:t>
            </a:r>
            <a:r>
              <a:rPr lang="he-IL" dirty="0"/>
              <a:t> מספרים  ולא ספרות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599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למה זה עובד? אינטואיציה – כי זו מראה, משקפים </a:t>
            </a:r>
            <a:r>
              <a:rPr lang="he-IL" dirty="0" err="1"/>
              <a:t>הכל</a:t>
            </a:r>
            <a:r>
              <a:rPr lang="he-IL" dirty="0"/>
              <a:t> ומוסיפים ביט שונה בקצה. 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8363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שיטה שמהווה מעיין קיצור דרך. להסביר מה זה </a:t>
            </a:r>
            <a:r>
              <a:rPr lang="en-US" dirty="0" err="1"/>
              <a:t>xor</a:t>
            </a:r>
            <a:r>
              <a:rPr lang="he-IL" dirty="0"/>
              <a:t>, אולי כדאי לרשום טבלה.</a:t>
            </a:r>
          </a:p>
          <a:p>
            <a:r>
              <a:rPr lang="he-IL" dirty="0"/>
              <a:t>זה בעצם חוסך את הבנייה של הטבלה מהשקף הקודם.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9704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084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4902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0143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612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38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baseline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sz="1200" baseline="0" dirty="0"/>
                  <a:t> בבסיס עשרוני</a:t>
                </a:r>
                <a:endParaRPr lang="he-IL" sz="1200" baseline="-25000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baseline="0">
                    <a:latin typeface="Cambria Math" panose="02040503050406030204" pitchFamily="18" charset="0"/>
                  </a:rPr>
                  <a:t>𝑑_𝑖</a:t>
                </a:r>
                <a:r>
                  <a:rPr lang="he-IL" sz="1200" baseline="0" dirty="0"/>
                  <a:t> בבסיס עשרוני</a:t>
                </a:r>
                <a:endParaRPr lang="he-IL" sz="1200" baseline="-25000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31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5131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7343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390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תשובה נכונה: ד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803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9247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5923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1897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e-IL" dirty="0"/>
                  <a:t>אם שלילי – הכוונה היא למשלים ל-1 ואז הוספה של 1. יכול לתת הסבר על המקרה הכללי אם שואלים:</a:t>
                </a:r>
              </a:p>
              <a:p>
                <a:r>
                  <a:rPr lang="he-IL" dirty="0"/>
                  <a:t>נוסחת משלים כללית </a:t>
                </a:r>
                <a:r>
                  <a:rPr lang="en-US" dirty="0"/>
                  <a:t>(Radix</a:t>
                </a:r>
                <a:r>
                  <a:rPr lang="en-US" baseline="0" dirty="0"/>
                  <a:t> complement</a:t>
                </a:r>
                <a:r>
                  <a:rPr lang="en-US" dirty="0"/>
                  <a:t>)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/>
                  <a:t> 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he-IL" dirty="0"/>
                  <a:t> הוא הבסיס ו-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/>
                  <a:t> הערך המשלים של המספר.</a:t>
                </a:r>
                <a:r>
                  <a:rPr lang="he-IL" baseline="0" dirty="0"/>
                  <a:t> הנוסחה בשקף נכונה (סדר הפוך ממה שכתבתי)</a:t>
                </a:r>
                <a:r>
                  <a:rPr lang="en-US" baseline="0" dirty="0"/>
                  <a:t> </a:t>
                </a:r>
                <a:r>
                  <a:rPr lang="he-IL" baseline="0" dirty="0"/>
                  <a:t>כי מדובר על ביטוי של מספר שלילי, כאשר המשלים חושב עבור ערך חיובי. אם מדובר על ערך חיובי אז זה בדיוק כמו המקרה הרגיל.</a:t>
                </a:r>
                <a:endParaRPr lang="he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he-IL" dirty="0"/>
                  <a:t>אם שלילי – הכוונה היא למשלים ל-1 ואז הוספה של 1. יכול לתת הסבר על המקרה הכללי אם שואלים:</a:t>
                </a:r>
              </a:p>
              <a:p>
                <a:r>
                  <a:rPr lang="he-IL" dirty="0"/>
                  <a:t>נוסחת משלים כללית </a:t>
                </a:r>
                <a:r>
                  <a:rPr lang="en-US" dirty="0"/>
                  <a:t>(Radix</a:t>
                </a:r>
                <a:r>
                  <a:rPr lang="en-US" baseline="0" dirty="0"/>
                  <a:t> complement</a:t>
                </a:r>
                <a:r>
                  <a:rPr lang="en-US" dirty="0"/>
                  <a:t>)</a:t>
                </a:r>
                <a:r>
                  <a:rPr lang="he-IL" dirty="0"/>
                  <a:t> </a:t>
                </a:r>
                <a:r>
                  <a:rPr lang="en-US" b="0" i="0">
                    <a:latin typeface="Cambria Math" panose="02040503050406030204" pitchFamily="18" charset="0"/>
                  </a:rPr>
                  <a:t>𝑏^𝑛−𝑦</a:t>
                </a:r>
                <a:r>
                  <a:rPr lang="he-IL" dirty="0"/>
                  <a:t> כאשר </a:t>
                </a:r>
                <a:r>
                  <a:rPr lang="en-US" b="0" i="0">
                    <a:latin typeface="Cambria Math" panose="02040503050406030204" pitchFamily="18" charset="0"/>
                  </a:rPr>
                  <a:t>𝑏</a:t>
                </a:r>
                <a:r>
                  <a:rPr lang="he-IL" dirty="0"/>
                  <a:t> הוא הבסיס ו-</a:t>
                </a:r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he-IL" dirty="0"/>
                  <a:t> הערך המשלים של המספר.</a:t>
                </a:r>
                <a:r>
                  <a:rPr lang="he-IL" baseline="0" dirty="0"/>
                  <a:t> הנוסחה בשקף נכונה (סדר הפוך ממה שכתבתי)</a:t>
                </a:r>
                <a:r>
                  <a:rPr lang="en-US" baseline="0" dirty="0"/>
                  <a:t> </a:t>
                </a:r>
                <a:r>
                  <a:rPr lang="he-IL" baseline="0" dirty="0"/>
                  <a:t>כי מדובר על ביטוי של מספר שלילי, כאשר המשלים חושב עבור ערך חיובי. אם מדובר על ערך חיובי אז זה בדיוק כמו המקרה הרגיל.</a:t>
                </a:r>
                <a:endParaRPr lang="he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222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המרה ממשלים ל-2 חזרה – או שעושים את הדרך הפוך, או ששוב מפעילים משלים ל-2.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260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255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גדול מאוד – הרבה יותר גדול מ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232</a:t>
            </a:r>
            <a:endParaRPr lang="he-IL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נשים לב שכם 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fraction</a:t>
            </a:r>
            <a:r>
              <a:rPr lang="he-IL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אנחנו החזקה של הבסיס גדולה יותר ככול שהמיקום שמאלי יותר. מכיוון שזה אחרי הנקודה מדבור על חזקות שליליות.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272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הכוונה? אנחנו בעצם מתפרסים על טווח מספרים הרבה יותר גדול (בגלל המכפלות), אבל זה גם גורם לנו "לפספס" חלק מהמספרים בדרך (במרווחים קטנים), כלומר אנחנו מאבדים דיוק </a:t>
            </a:r>
            <a:r>
              <a:rPr lang="he-IL" dirty="0" err="1"/>
              <a:t>מסויים</a:t>
            </a:r>
            <a:r>
              <a:rPr lang="he-IL" dirty="0"/>
              <a:t>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02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אנחנו בעצם מגדירים פה סוג של שפה.</a:t>
            </a:r>
          </a:p>
          <a:p>
            <a:r>
              <a:rPr lang="he-IL" dirty="0"/>
              <a:t>אז מה היא בעצם ההגדרה לקוד אשר מקודד ספרות? רוצים מילה שונה עבור כל ספרה בין 0 ל-9, ורוצים איזושהי טבלה/נוסחה שתגדיר את המעבר.</a:t>
            </a:r>
          </a:p>
          <a:p>
            <a:r>
              <a:rPr lang="he-IL" dirty="0"/>
              <a:t>בדוגמא פה הבחירה הייתה שרירותית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5022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הפרטים הם דוגמא ספציפית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159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A78B5-AD3B-45F3-BD8D-293919201C5E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6AB0-D191-472B-A58D-71F55C3859F1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865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ECD8-00C4-4BA5-8A0E-104BFAFDA537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215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887728-6107-412C-8E25-FACE4E4F1D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A2BD9A1-C450-44EE-BA4C-E7135871E7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32CAFE8-CB3B-49E6-B048-51AD0D506F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C3A2E-1544-424F-AE61-6C5A04BD5C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22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6783-C047-436F-8C14-5E8278605F9A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715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25AEB-601F-44D5-B9F8-80848A926371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0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6B884-5329-4D8F-8240-45240D98D8B9}" type="datetime8">
              <a:rPr lang="he-IL" smtClean="0"/>
              <a:t>18 מרץ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656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59ED4-04DE-4D49-BA3C-08F8C69593FB}" type="datetime8">
              <a:rPr lang="he-IL" smtClean="0"/>
              <a:t>18 מרץ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42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A0B49-182D-4CB0-91AC-743581E94FCE}" type="datetime8">
              <a:rPr lang="he-IL" smtClean="0"/>
              <a:t>18 מרץ 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239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C36D0-69F3-4206-90F1-21A74A59ED92}" type="datetime8">
              <a:rPr lang="he-IL" smtClean="0"/>
              <a:t>18 מרץ 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69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C94C876-E3BA-4E6C-A817-FAD4737B59B3}" type="datetime8">
              <a:rPr lang="he-IL" smtClean="0"/>
              <a:t>18 מרץ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77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03C46-A830-480D-8B86-A88A7E8F0B80}" type="datetime8">
              <a:rPr lang="he-IL" smtClean="0"/>
              <a:t>18 מרץ 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004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47250-808D-4105-BBCD-3BAD318A2BA3}" type="datetime8">
              <a:rPr lang="he-IL" smtClean="0"/>
              <a:t>18 מרץ 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5726DF-CA30-4C16-9A99-4C088F3CDAA0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6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7.wmf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png"/><Relationship Id="rId4" Type="http://schemas.openxmlformats.org/officeDocument/2006/relationships/image" Target="../media/image7.wmf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980728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he-IL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מערכות ספרתיות</a:t>
            </a:r>
            <a:br>
              <a:rPr lang="he-IL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e-IL" sz="80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ומבנה המחשב</a:t>
            </a:r>
            <a:r>
              <a:rPr lang="he-IL" sz="8000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099343" y="2714873"/>
            <a:ext cx="6945313" cy="3744913"/>
          </a:xfrm>
        </p:spPr>
        <p:txBody>
          <a:bodyPr>
            <a:normAutofit/>
          </a:bodyPr>
          <a:lstStyle/>
          <a:p>
            <a:pPr algn="ctr"/>
            <a:r>
              <a:rPr lang="he-IL" sz="4000" b="1" dirty="0"/>
              <a:t>תרגול 1</a:t>
            </a:r>
          </a:p>
          <a:p>
            <a:endParaRPr lang="he-IL" sz="4000" b="1" dirty="0"/>
          </a:p>
          <a:p>
            <a:pPr algn="ctr"/>
            <a:r>
              <a:rPr lang="he-IL" sz="4000" b="1" dirty="0"/>
              <a:t>ייצוג מספרים</a:t>
            </a:r>
          </a:p>
          <a:p>
            <a:pPr algn="ctr"/>
            <a:r>
              <a:rPr lang="he-IL" sz="4000" b="1" dirty="0"/>
              <a:t>קודים לקידוד ספרות</a:t>
            </a:r>
          </a:p>
        </p:txBody>
      </p:sp>
    </p:spTree>
    <p:extLst>
      <p:ext uri="{BB962C8B-B14F-4D97-AF65-F5344CB8AC3E}">
        <p14:creationId xmlns:p14="http://schemas.microsoft.com/office/powerpoint/2010/main" val="215525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42B144D-97CC-4B59-9654-1BBD1D532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eaLnBrk="1" hangingPunct="1"/>
            <a:r>
              <a:rPr lang="he-IL" altLang="he-IL" sz="4400" dirty="0"/>
              <a:t>מספרים מכוונים – שיטת המשלים ל-2</a:t>
            </a:r>
            <a:endParaRPr lang="en-US" altLang="he-IL" sz="4400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EA01B35-97C5-457B-B2AB-CD38F2EB3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060" y="1917250"/>
            <a:ext cx="8229600" cy="1447800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/>
              <a:t>בשיטה זו, כל מספר מכיל סיבית סימן שמסמנת אם המספר הוא שלילי או חיובי.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he-IL" sz="2400" dirty="0"/>
              <a:t>שאר הסיביות מייצגות את </a:t>
            </a:r>
            <a:r>
              <a:rPr lang="he-IL" altLang="he-IL" sz="2400" b="1" dirty="0"/>
              <a:t>הערך</a:t>
            </a:r>
            <a:r>
              <a:rPr lang="he-IL" altLang="he-IL" sz="2400" dirty="0"/>
              <a:t> הבינארי של המספר או את </a:t>
            </a:r>
            <a:r>
              <a:rPr lang="he-IL" altLang="he-IL" sz="2400" b="1" dirty="0"/>
              <a:t>המשלים לערך</a:t>
            </a:r>
            <a:r>
              <a:rPr lang="he-IL" altLang="he-IL" sz="2400" dirty="0"/>
              <a:t> הבינארי </a:t>
            </a:r>
            <a:r>
              <a:rPr lang="he-IL" altLang="he-IL" sz="2400" b="1" u="sng" dirty="0"/>
              <a:t>ועוד אחד</a:t>
            </a:r>
            <a:r>
              <a:rPr lang="he-IL" altLang="he-IL" sz="2400" dirty="0"/>
              <a:t>.</a:t>
            </a:r>
            <a:endParaRPr lang="en-US" altLang="he-IL" sz="2400" dirty="0"/>
          </a:p>
        </p:txBody>
      </p:sp>
      <p:sp>
        <p:nvSpPr>
          <p:cNvPr id="25635" name="Slide Number Placeholder 1">
            <a:extLst>
              <a:ext uri="{FF2B5EF4-FFF2-40B4-BE49-F238E27FC236}">
                <a16:creationId xmlns:a16="http://schemas.microsoft.com/office/drawing/2014/main" id="{EAEA1A0B-E559-4121-892B-6D874987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F76F5D2-79ED-447A-8E66-BB8A8E2F2A02}" type="slidenum">
              <a:rPr lang="en-US" altLang="he-IL" b="0"/>
              <a:pPr eaLnBrk="1" hangingPunct="1"/>
              <a:t>10</a:t>
            </a:fld>
            <a:endParaRPr lang="en-US" altLang="he-IL" b="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53655FAA-20D5-4E32-9EEE-FA45EA1C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38229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b="0"/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973FFB9A-D3F2-4BBE-97EA-11D4451BD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602893"/>
              </p:ext>
            </p:extLst>
          </p:nvPr>
        </p:nvGraphicFramePr>
        <p:xfrm>
          <a:off x="434340" y="3822948"/>
          <a:ext cx="18478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4" name="Equation" r:id="rId4" imgW="1269449" imgH="469696" progId="Equation.DSMT4">
                  <p:embed/>
                </p:oleObj>
              </mc:Choice>
              <mc:Fallback>
                <p:oleObj name="Equation" r:id="rId4" imgW="1269449" imgH="469696" progId="Equation.DSMT4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973FFB9A-D3F2-4BBE-97EA-11D4451BD7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" y="3822948"/>
                        <a:ext cx="184785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>
            <a:extLst>
              <a:ext uri="{FF2B5EF4-FFF2-40B4-BE49-F238E27FC236}">
                <a16:creationId xmlns:a16="http://schemas.microsoft.com/office/drawing/2014/main" id="{6026C84B-098B-47DA-99FA-88933F89C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382294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 b="0"/>
          </a:p>
        </p:txBody>
      </p:sp>
      <p:graphicFrame>
        <p:nvGraphicFramePr>
          <p:cNvPr id="19508" name="Group 52">
            <a:extLst>
              <a:ext uri="{FF2B5EF4-FFF2-40B4-BE49-F238E27FC236}">
                <a16:creationId xmlns:a16="http://schemas.microsoft.com/office/drawing/2014/main" id="{90CAE331-1434-4A7F-97D1-4008EDBC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65759"/>
              </p:ext>
            </p:extLst>
          </p:nvPr>
        </p:nvGraphicFramePr>
        <p:xfrm>
          <a:off x="2686685" y="3544939"/>
          <a:ext cx="6022975" cy="1432068"/>
        </p:xfrm>
        <a:graphic>
          <a:graphicData uri="http://schemas.openxmlformats.org/drawingml/2006/table">
            <a:tbl>
              <a:tblPr rtl="1"/>
              <a:tblGrid>
                <a:gridCol w="614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2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5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038">
                <a:tc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N-2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N-1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848">
                <a:tc gridSpan="9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אם חיובי – הערך הבינארי של המספר</a:t>
                      </a:r>
                    </a:p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אם שלילי – המשלים של הערך הבינארי של המספר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he-I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+ 1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sign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D4B4D30E-09FC-4FF4-8E6E-221D58BDD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407925"/>
              </p:ext>
            </p:extLst>
          </p:nvPr>
        </p:nvGraphicFramePr>
        <p:xfrm>
          <a:off x="2294816" y="5434905"/>
          <a:ext cx="2728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5" name="Equation" r:id="rId6" imgW="1219200" imgH="190500" progId="Equation.DSMT4">
                  <p:embed/>
                </p:oleObj>
              </mc:Choice>
              <mc:Fallback>
                <p:oleObj name="Equation" r:id="rId6" imgW="1219200" imgH="190500" progId="Equation.DSMT4">
                  <p:embed/>
                  <p:pic>
                    <p:nvPicPr>
                      <p:cNvPr id="26667" name="Object 43">
                        <a:extLst>
                          <a:ext uri="{FF2B5EF4-FFF2-40B4-BE49-F238E27FC236}">
                            <a16:creationId xmlns:a16="http://schemas.microsoft.com/office/drawing/2014/main" id="{80487CD8-0BDE-4CB7-915B-AFAB9AA53A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816" y="5434905"/>
                        <a:ext cx="27289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מלבן 2">
            <a:extLst>
              <a:ext uri="{FF2B5EF4-FFF2-40B4-BE49-F238E27FC236}">
                <a16:creationId xmlns:a16="http://schemas.microsoft.com/office/drawing/2014/main" id="{9AF72475-35AA-4389-8D3F-EA5CFC232F03}"/>
              </a:ext>
            </a:extLst>
          </p:cNvPr>
          <p:cNvSpPr/>
          <p:nvPr/>
        </p:nvSpPr>
        <p:spPr>
          <a:xfrm>
            <a:off x="5292080" y="5416797"/>
            <a:ext cx="1553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he-IL" sz="2400" u="sng" dirty="0"/>
              <a:t>טווח הייצוג: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0522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CC24C6A-7686-42F4-8F4A-A64FF80A9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dirty="0"/>
              <a:t>משלים ל-2</a:t>
            </a:r>
            <a:endParaRPr lang="en-US" altLang="he-IL" dirty="0"/>
          </a:p>
        </p:txBody>
      </p:sp>
      <p:sp>
        <p:nvSpPr>
          <p:cNvPr id="27697" name="Slide Number Placeholder 1">
            <a:extLst>
              <a:ext uri="{FF2B5EF4-FFF2-40B4-BE49-F238E27FC236}">
                <a16:creationId xmlns:a16="http://schemas.microsoft.com/office/drawing/2014/main" id="{9ABFAC3B-E957-4177-A7E4-1B6F74EC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71DCBDE-6228-41A6-88A2-562CA58CD35A}" type="slidenum">
              <a:rPr lang="en-US" altLang="he-IL" b="0"/>
              <a:pPr eaLnBrk="1" hangingPunct="1"/>
              <a:t>11</a:t>
            </a:fld>
            <a:endParaRPr lang="en-US" altLang="he-IL" b="0"/>
          </a:p>
        </p:txBody>
      </p:sp>
      <p:sp>
        <p:nvSpPr>
          <p:cNvPr id="27669" name="Rectangle 22">
            <a:extLst>
              <a:ext uri="{FF2B5EF4-FFF2-40B4-BE49-F238E27FC236}">
                <a16:creationId xmlns:a16="http://schemas.microsoft.com/office/drawing/2014/main" id="{27CB22F5-29D4-4204-B136-C8D6C1EEC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20773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70" name="Rectangle 23">
            <a:extLst>
              <a:ext uri="{FF2B5EF4-FFF2-40B4-BE49-F238E27FC236}">
                <a16:creationId xmlns:a16="http://schemas.microsoft.com/office/drawing/2014/main" id="{3265D5C3-83A3-44B3-8523-6F4E875C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20773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0</a:t>
            </a:r>
          </a:p>
        </p:txBody>
      </p:sp>
      <p:sp>
        <p:nvSpPr>
          <p:cNvPr id="27671" name="Rectangle 24">
            <a:extLst>
              <a:ext uri="{FF2B5EF4-FFF2-40B4-BE49-F238E27FC236}">
                <a16:creationId xmlns:a16="http://schemas.microsoft.com/office/drawing/2014/main" id="{5686C156-70E3-460A-8BF8-AC0B69F21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0773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72" name="Rectangle 25">
            <a:extLst>
              <a:ext uri="{FF2B5EF4-FFF2-40B4-BE49-F238E27FC236}">
                <a16:creationId xmlns:a16="http://schemas.microsoft.com/office/drawing/2014/main" id="{DCD66576-FB4E-42FF-95CB-67BB2905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20773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73" name="Rectangle 26">
            <a:extLst>
              <a:ext uri="{FF2B5EF4-FFF2-40B4-BE49-F238E27FC236}">
                <a16:creationId xmlns:a16="http://schemas.microsoft.com/office/drawing/2014/main" id="{E495E6F3-4048-45C1-880C-6B8069B7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29917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74" name="Rectangle 27">
            <a:extLst>
              <a:ext uri="{FF2B5EF4-FFF2-40B4-BE49-F238E27FC236}">
                <a16:creationId xmlns:a16="http://schemas.microsoft.com/office/drawing/2014/main" id="{618FAF09-803E-4782-BC05-D7BBC426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29917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0</a:t>
            </a:r>
          </a:p>
        </p:txBody>
      </p:sp>
      <p:sp>
        <p:nvSpPr>
          <p:cNvPr id="27675" name="Rectangle 28">
            <a:extLst>
              <a:ext uri="{FF2B5EF4-FFF2-40B4-BE49-F238E27FC236}">
                <a16:creationId xmlns:a16="http://schemas.microsoft.com/office/drawing/2014/main" id="{68E68A75-E32F-422F-95EC-343F9D58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9917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76" name="Rectangle 29">
            <a:extLst>
              <a:ext uri="{FF2B5EF4-FFF2-40B4-BE49-F238E27FC236}">
                <a16:creationId xmlns:a16="http://schemas.microsoft.com/office/drawing/2014/main" id="{AE939031-BF1C-4FF7-B070-EBACF57E8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29917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0</a:t>
            </a:r>
          </a:p>
        </p:txBody>
      </p:sp>
      <p:sp>
        <p:nvSpPr>
          <p:cNvPr id="27677" name="Text Box 30">
            <a:extLst>
              <a:ext uri="{FF2B5EF4-FFF2-40B4-BE49-F238E27FC236}">
                <a16:creationId xmlns:a16="http://schemas.microsoft.com/office/drawing/2014/main" id="{2E944BE0-47E4-4D24-8C42-5D08DBB8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686965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e-IL" altLang="he-IL"/>
              <a:t>+</a:t>
            </a:r>
            <a:endParaRPr lang="en-US" altLang="he-IL"/>
          </a:p>
        </p:txBody>
      </p:sp>
      <p:sp>
        <p:nvSpPr>
          <p:cNvPr id="27678" name="Line 31">
            <a:extLst>
              <a:ext uri="{FF2B5EF4-FFF2-40B4-BE49-F238E27FC236}">
                <a16:creationId xmlns:a16="http://schemas.microsoft.com/office/drawing/2014/main" id="{4EE7A333-A86A-4101-AC1F-907DE5BF5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382996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79" name="Rectangle 32">
            <a:extLst>
              <a:ext uri="{FF2B5EF4-FFF2-40B4-BE49-F238E27FC236}">
                <a16:creationId xmlns:a16="http://schemas.microsoft.com/office/drawing/2014/main" id="{EC378C81-0732-49E2-B869-A822773C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4058565"/>
            <a:ext cx="53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0"/>
              <a:t>0</a:t>
            </a:r>
            <a:endParaRPr lang="en-US" altLang="he-IL" b="0"/>
          </a:p>
        </p:txBody>
      </p:sp>
      <p:sp>
        <p:nvSpPr>
          <p:cNvPr id="27680" name="Rectangle 33">
            <a:extLst>
              <a:ext uri="{FF2B5EF4-FFF2-40B4-BE49-F238E27FC236}">
                <a16:creationId xmlns:a16="http://schemas.microsoft.com/office/drawing/2014/main" id="{BA54D639-73EA-4080-A053-671673518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8" y="4058565"/>
            <a:ext cx="53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81" name="Rectangle 34">
            <a:extLst>
              <a:ext uri="{FF2B5EF4-FFF2-40B4-BE49-F238E27FC236}">
                <a16:creationId xmlns:a16="http://schemas.microsoft.com/office/drawing/2014/main" id="{6B771973-43D9-4686-B97A-A2E9EC97B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4058565"/>
            <a:ext cx="53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0</a:t>
            </a:r>
          </a:p>
        </p:txBody>
      </p:sp>
      <p:sp>
        <p:nvSpPr>
          <p:cNvPr id="27682" name="Rectangle 35">
            <a:extLst>
              <a:ext uri="{FF2B5EF4-FFF2-40B4-BE49-F238E27FC236}">
                <a16:creationId xmlns:a16="http://schemas.microsoft.com/office/drawing/2014/main" id="{700CB688-D465-4D19-B21A-5DCD2D0A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988" y="4058565"/>
            <a:ext cx="53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 dirty="0"/>
              <a:t>1</a:t>
            </a:r>
          </a:p>
        </p:txBody>
      </p:sp>
      <p:sp>
        <p:nvSpPr>
          <p:cNvPr id="27683" name="Rectangle 36">
            <a:extLst>
              <a:ext uri="{FF2B5EF4-FFF2-40B4-BE49-F238E27FC236}">
                <a16:creationId xmlns:a16="http://schemas.microsoft.com/office/drawing/2014/main" id="{3970AB6C-BFFD-42E3-8E42-E7EF16F3D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4058565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he-IL" altLang="he-IL" b="0"/>
              <a:t>1</a:t>
            </a:r>
            <a:endParaRPr lang="en-US" altLang="he-IL" b="0"/>
          </a:p>
        </p:txBody>
      </p:sp>
      <p:sp>
        <p:nvSpPr>
          <p:cNvPr id="27684" name="Text Box 37">
            <a:extLst>
              <a:ext uri="{FF2B5EF4-FFF2-40B4-BE49-F238E27FC236}">
                <a16:creationId xmlns:a16="http://schemas.microsoft.com/office/drawing/2014/main" id="{D8FDCBF5-7567-4AA9-84BB-D7572BA0A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799928"/>
            <a:ext cx="78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dirty="0"/>
              <a:t>Carry</a:t>
            </a:r>
          </a:p>
        </p:txBody>
      </p:sp>
      <p:sp>
        <p:nvSpPr>
          <p:cNvPr id="27685" name="AutoShape 38">
            <a:extLst>
              <a:ext uri="{FF2B5EF4-FFF2-40B4-BE49-F238E27FC236}">
                <a16:creationId xmlns:a16="http://schemas.microsoft.com/office/drawing/2014/main" id="{86D30B03-38F5-4EDE-86F4-7C1D26FDF79D}"/>
              </a:ext>
            </a:extLst>
          </p:cNvPr>
          <p:cNvSpPr>
            <a:spLocks/>
          </p:cNvSpPr>
          <p:nvPr/>
        </p:nvSpPr>
        <p:spPr bwMode="auto">
          <a:xfrm rot="-5400000">
            <a:off x="2593976" y="4547515"/>
            <a:ext cx="152400" cy="4572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27686" name="Text Box 39">
            <a:extLst>
              <a:ext uri="{FF2B5EF4-FFF2-40B4-BE49-F238E27FC236}">
                <a16:creationId xmlns:a16="http://schemas.microsoft.com/office/drawing/2014/main" id="{E62BF6CC-B6A1-4A06-A114-A5199A50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2190078"/>
            <a:ext cx="73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0" dirty="0"/>
              <a:t>(= -5)</a:t>
            </a:r>
          </a:p>
        </p:txBody>
      </p:sp>
      <p:sp>
        <p:nvSpPr>
          <p:cNvPr id="27687" name="Text Box 40">
            <a:extLst>
              <a:ext uri="{FF2B5EF4-FFF2-40B4-BE49-F238E27FC236}">
                <a16:creationId xmlns:a16="http://schemas.microsoft.com/office/drawing/2014/main" id="{EAD6ABD4-9056-4FDA-8387-2F0A904C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388" y="3067965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0" dirty="0"/>
              <a:t>(= -6)</a:t>
            </a:r>
          </a:p>
        </p:txBody>
      </p:sp>
      <p:sp>
        <p:nvSpPr>
          <p:cNvPr id="27688" name="Text Box 41">
            <a:extLst>
              <a:ext uri="{FF2B5EF4-FFF2-40B4-BE49-F238E27FC236}">
                <a16:creationId xmlns:a16="http://schemas.microsoft.com/office/drawing/2014/main" id="{B60C3E6A-0204-423E-8725-6CAA78095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413476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he-IL" b="0" dirty="0"/>
              <a:t>(= -11)</a:t>
            </a:r>
          </a:p>
        </p:txBody>
      </p:sp>
      <p:sp>
        <p:nvSpPr>
          <p:cNvPr id="27693" name="Rectangle 53">
            <a:extLst>
              <a:ext uri="{FF2B5EF4-FFF2-40B4-BE49-F238E27FC236}">
                <a16:creationId xmlns:a16="http://schemas.microsoft.com/office/drawing/2014/main" id="{497BB4C6-7A1D-4F18-AFC6-67253C67D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0773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94" name="Rectangle 54">
            <a:extLst>
              <a:ext uri="{FF2B5EF4-FFF2-40B4-BE49-F238E27FC236}">
                <a16:creationId xmlns:a16="http://schemas.microsoft.com/office/drawing/2014/main" id="{A17289E4-8B84-4CE4-AD7A-6A32FCF81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2991765"/>
            <a:ext cx="5334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sp>
        <p:nvSpPr>
          <p:cNvPr id="27695" name="Rectangle 55">
            <a:extLst>
              <a:ext uri="{FF2B5EF4-FFF2-40B4-BE49-F238E27FC236}">
                <a16:creationId xmlns:a16="http://schemas.microsoft.com/office/drawing/2014/main" id="{CE2B44FA-81F8-4C46-A562-C392C7510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4058565"/>
            <a:ext cx="533400" cy="6096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he-IL" b="0"/>
              <a:t>1</a:t>
            </a:r>
          </a:p>
        </p:txBody>
      </p:sp>
      <p:cxnSp>
        <p:nvCxnSpPr>
          <p:cNvPr id="27696" name="AutoShape 57">
            <a:extLst>
              <a:ext uri="{FF2B5EF4-FFF2-40B4-BE49-F238E27FC236}">
                <a16:creationId xmlns:a16="http://schemas.microsoft.com/office/drawing/2014/main" id="{D072DDE5-5EA1-4AE5-84EA-C1136C8EDDD8}"/>
              </a:ext>
            </a:extLst>
          </p:cNvPr>
          <p:cNvCxnSpPr>
            <a:cxnSpLocks noChangeShapeType="1"/>
            <a:stCxn id="27684" idx="2"/>
          </p:cNvCxnSpPr>
          <p:nvPr/>
        </p:nvCxnSpPr>
        <p:spPr bwMode="auto">
          <a:xfrm rot="16200000" flipH="1">
            <a:off x="2782888" y="5069803"/>
            <a:ext cx="525463" cy="719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98" name="Picture 52" descr="http://www.dirtyandthirty.com/wp-content/uploads/2011/10/garbage-can1.jpg">
            <a:extLst>
              <a:ext uri="{FF2B5EF4-FFF2-40B4-BE49-F238E27FC236}">
                <a16:creationId xmlns:a16="http://schemas.microsoft.com/office/drawing/2014/main" id="{C8C8C5E3-7AFB-4ECE-A974-27A5C6687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19" y="5203323"/>
            <a:ext cx="7207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665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04979B9-F155-4EF4-BA24-9C220FF90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he-IL" dirty="0"/>
              <a:t>משלים ל-2 – כללים לחיבור</a:t>
            </a:r>
            <a:endParaRPr lang="en-US" altLang="he-IL" dirty="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AC9C009-CDEF-4F02-B17D-ED37CA4897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r" rtl="1" eaLnBrk="1" hangingPunct="1">
              <a:lnSpc>
                <a:spcPct val="80000"/>
              </a:lnSpc>
              <a:buNone/>
            </a:pPr>
            <a:endParaRPr lang="en-US" altLang="he-IL" sz="2800" dirty="0">
              <a:solidFill>
                <a:schemeClr val="tx1"/>
              </a:solidFill>
            </a:endParaRPr>
          </a:p>
          <a:p>
            <a:pPr marL="0" indent="0" algn="r" rtl="1" eaLnBrk="1" hangingPunct="1">
              <a:lnSpc>
                <a:spcPct val="80000"/>
              </a:lnSpc>
              <a:buNone/>
            </a:pPr>
            <a:r>
              <a:rPr lang="en-US" altLang="he-IL" sz="2800" dirty="0">
                <a:solidFill>
                  <a:schemeClr val="tx1"/>
                </a:solidFill>
              </a:rPr>
              <a:t> -</a:t>
            </a:r>
            <a:r>
              <a:rPr lang="he-IL" altLang="he-IL" sz="2800" dirty="0">
                <a:solidFill>
                  <a:schemeClr val="tx1"/>
                </a:solidFill>
              </a:rPr>
              <a:t>חיבור שני מספרים </a:t>
            </a:r>
            <a:r>
              <a:rPr lang="he-IL" altLang="he-IL" sz="2800" b="1" dirty="0">
                <a:solidFill>
                  <a:schemeClr val="tx1"/>
                </a:solidFill>
              </a:rPr>
              <a:t>שליליים</a:t>
            </a:r>
            <a:r>
              <a:rPr lang="he-IL" altLang="he-IL" sz="2800" dirty="0">
                <a:solidFill>
                  <a:schemeClr val="tx1"/>
                </a:solidFill>
              </a:rPr>
              <a:t> (חיוביים) עלול להביא לתוצאה </a:t>
            </a:r>
            <a:r>
              <a:rPr lang="he-IL" altLang="he-IL" sz="2800" b="1" dirty="0">
                <a:solidFill>
                  <a:schemeClr val="tx1"/>
                </a:solidFill>
              </a:rPr>
              <a:t>חיובית</a:t>
            </a:r>
            <a:r>
              <a:rPr lang="he-IL" altLang="he-IL" sz="2800" dirty="0">
                <a:solidFill>
                  <a:schemeClr val="tx1"/>
                </a:solidFill>
              </a:rPr>
              <a:t> (שלילית), כלומר לגלישה</a:t>
            </a:r>
            <a:r>
              <a:rPr lang="en-US" altLang="he-IL" sz="2800" dirty="0">
                <a:solidFill>
                  <a:schemeClr val="tx1"/>
                </a:solidFill>
              </a:rPr>
              <a:t>:</a:t>
            </a:r>
            <a:br>
              <a:rPr lang="en-US" altLang="he-IL" sz="2800" dirty="0">
                <a:solidFill>
                  <a:schemeClr val="tx1"/>
                </a:solidFill>
              </a:rPr>
            </a:br>
            <a:endParaRPr lang="he-IL" altLang="he-IL" sz="2800" dirty="0">
              <a:solidFill>
                <a:schemeClr val="tx1"/>
              </a:solidFill>
            </a:endParaRPr>
          </a:p>
          <a:p>
            <a:pPr marL="990600" lvl="1" indent="-533400" algn="r" rtl="1" eaLnBrk="1" hangingPunct="1">
              <a:lnSpc>
                <a:spcPct val="80000"/>
              </a:lnSpc>
            </a:pPr>
            <a:r>
              <a:rPr lang="en-US" altLang="he-IL" sz="2400" dirty="0">
                <a:solidFill>
                  <a:schemeClr val="tx1"/>
                </a:solidFill>
              </a:rPr>
              <a:t>(-4)+(-3) = 100+101 =  001 =       </a:t>
            </a:r>
            <a:r>
              <a:rPr lang="en-US" altLang="he-IL" sz="2400" b="1" dirty="0">
                <a:solidFill>
                  <a:schemeClr val="tx1"/>
                </a:solidFill>
              </a:rPr>
              <a:t>1 ≠ -7</a:t>
            </a:r>
            <a:endParaRPr lang="he-IL" altLang="he-IL" sz="2400" b="1" dirty="0">
              <a:solidFill>
                <a:schemeClr val="tx1"/>
              </a:solidFill>
            </a:endParaRPr>
          </a:p>
          <a:p>
            <a:pPr marL="990600" lvl="1" indent="-533400" algn="r" rtl="1" eaLnBrk="1" hangingPunct="1">
              <a:lnSpc>
                <a:spcPct val="80000"/>
              </a:lnSpc>
            </a:pPr>
            <a:r>
              <a:rPr lang="en-US" altLang="he-IL" sz="2400" dirty="0">
                <a:solidFill>
                  <a:schemeClr val="tx1"/>
                </a:solidFill>
              </a:rPr>
              <a:t>3+3 = 011+011 =  110 =     </a:t>
            </a:r>
            <a:r>
              <a:rPr lang="en-US" altLang="he-IL" sz="2400" b="1" dirty="0">
                <a:solidFill>
                  <a:schemeClr val="tx1"/>
                </a:solidFill>
              </a:rPr>
              <a:t>-2  ≠  6</a:t>
            </a:r>
            <a:r>
              <a:rPr lang="en-US" altLang="he-IL" sz="2400" dirty="0">
                <a:solidFill>
                  <a:schemeClr val="tx1"/>
                </a:solidFill>
              </a:rPr>
              <a:t/>
            </a:r>
            <a:br>
              <a:rPr lang="en-US" altLang="he-IL" sz="2400" dirty="0">
                <a:solidFill>
                  <a:schemeClr val="tx1"/>
                </a:solidFill>
              </a:rPr>
            </a:br>
            <a:endParaRPr lang="en-US" altLang="he-IL" sz="2400" dirty="0">
              <a:solidFill>
                <a:schemeClr val="tx1"/>
              </a:solidFill>
            </a:endParaRPr>
          </a:p>
          <a:p>
            <a:pPr marL="457200" lvl="1" indent="0" algn="r" rtl="1" eaLnBrk="1" hangingPunct="1">
              <a:lnSpc>
                <a:spcPct val="80000"/>
              </a:lnSpc>
              <a:buNone/>
            </a:pPr>
            <a:endParaRPr lang="he-IL" altLang="he-IL" sz="2400" dirty="0">
              <a:solidFill>
                <a:schemeClr val="tx1"/>
              </a:solidFill>
            </a:endParaRPr>
          </a:p>
          <a:p>
            <a:pPr marL="0" indent="0" algn="r" rtl="1" eaLnBrk="1" hangingPunct="1">
              <a:lnSpc>
                <a:spcPct val="80000"/>
              </a:lnSpc>
              <a:buNone/>
            </a:pPr>
            <a:r>
              <a:rPr lang="en-US" altLang="he-IL" sz="2800" dirty="0">
                <a:solidFill>
                  <a:schemeClr val="tx1"/>
                </a:solidFill>
              </a:rPr>
              <a:t> -</a:t>
            </a:r>
            <a:r>
              <a:rPr lang="he-IL" altLang="he-IL" sz="2800" dirty="0">
                <a:solidFill>
                  <a:schemeClr val="tx1"/>
                </a:solidFill>
              </a:rPr>
              <a:t>חיבור מספר שלילי עם מספר חיובי נותן תמיד תוצאה נכונה.</a:t>
            </a:r>
            <a:r>
              <a:rPr lang="en-US" altLang="he-IL" sz="2800" dirty="0">
                <a:solidFill>
                  <a:schemeClr val="tx1"/>
                </a:solidFill>
              </a:rPr>
              <a:t/>
            </a:r>
            <a:br>
              <a:rPr lang="en-US" altLang="he-IL" sz="2800" dirty="0">
                <a:solidFill>
                  <a:schemeClr val="tx1"/>
                </a:solidFill>
              </a:rPr>
            </a:br>
            <a:r>
              <a:rPr lang="en-US" altLang="he-IL" sz="2800" dirty="0">
                <a:solidFill>
                  <a:schemeClr val="tx1"/>
                </a:solidFill>
              </a:rPr>
              <a:t/>
            </a:r>
            <a:br>
              <a:rPr lang="en-US" altLang="he-IL" sz="2800" dirty="0">
                <a:solidFill>
                  <a:schemeClr val="tx1"/>
                </a:solidFill>
              </a:rPr>
            </a:br>
            <a:endParaRPr lang="en-US" altLang="he-IL" sz="2800" dirty="0">
              <a:solidFill>
                <a:schemeClr val="tx1"/>
              </a:solidFill>
            </a:endParaRPr>
          </a:p>
        </p:txBody>
      </p:sp>
      <p:sp>
        <p:nvSpPr>
          <p:cNvPr id="28676" name="Slide Number Placeholder 1">
            <a:extLst>
              <a:ext uri="{FF2B5EF4-FFF2-40B4-BE49-F238E27FC236}">
                <a16:creationId xmlns:a16="http://schemas.microsoft.com/office/drawing/2014/main" id="{B503E21B-ACC0-4BB4-AC13-B12E38D7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13B01C5-5A71-462D-8A31-36ADBCA89074}" type="slidenum">
              <a:rPr lang="en-US" altLang="he-IL" b="0"/>
              <a:pPr eaLnBrk="1" hangingPunct="1"/>
              <a:t>12</a:t>
            </a:fld>
            <a:endParaRPr lang="en-US" altLang="he-IL" b="0"/>
          </a:p>
        </p:txBody>
      </p:sp>
    </p:spTree>
    <p:extLst>
      <p:ext uri="{BB962C8B-B14F-4D97-AF65-F5344CB8AC3E}">
        <p14:creationId xmlns:p14="http://schemas.microsoft.com/office/powerpoint/2010/main" val="335483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5" y="286604"/>
            <a:ext cx="8640961" cy="1450757"/>
          </a:xfrm>
        </p:spPr>
        <p:txBody>
          <a:bodyPr>
            <a:normAutofit/>
          </a:bodyPr>
          <a:lstStyle/>
          <a:p>
            <a:pPr algn="r"/>
            <a:r>
              <a:rPr lang="he-IL" dirty="0"/>
              <a:t>פתרון – ייצוג המספרים עם יותר סיביות ע"י שימוש ב- </a:t>
            </a:r>
            <a:r>
              <a:rPr lang="en-US" dirty="0"/>
              <a:t>Sign extension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845734"/>
            <a:ext cx="8856984" cy="47516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MSB (Most Significant Bit)</a:t>
            </a:r>
            <a:r>
              <a:rPr lang="he-IL" sz="2400" dirty="0"/>
              <a:t>: הסיבית בעלת המשקל הגבוה ביותר במספר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dirty="0"/>
              <a:t>LSB (Least Significant Bit)</a:t>
            </a:r>
            <a:r>
              <a:rPr lang="he-IL" sz="2400" dirty="0"/>
              <a:t>: הסיבית בעלת המשקל הגבוה ביותר במספר</a:t>
            </a:r>
            <a:endParaRPr lang="en-US" sz="2400" dirty="0"/>
          </a:p>
          <a:p>
            <a:endParaRPr lang="en-US" sz="2400" dirty="0"/>
          </a:p>
          <a:p>
            <a:endParaRPr lang="he-IL" sz="2400" dirty="0"/>
          </a:p>
          <a:p>
            <a:endParaRPr lang="he-IL" sz="1050" dirty="0"/>
          </a:p>
          <a:p>
            <a:endParaRPr lang="he-IL" sz="1200" dirty="0"/>
          </a:p>
          <a:p>
            <a:pPr marL="0" indent="0">
              <a:buNone/>
            </a:pPr>
            <a:r>
              <a:rPr lang="en-US" sz="2400" b="1" dirty="0"/>
              <a:t>Sign extension </a:t>
            </a:r>
            <a:r>
              <a:rPr lang="he-IL" sz="2400" dirty="0"/>
              <a:t>: הוספת סיביות למספר ע"י שכפול הסיבית ה- </a:t>
            </a:r>
            <a:r>
              <a:rPr lang="en-US" sz="2400" dirty="0"/>
              <a:t>MSB</a:t>
            </a:r>
            <a:r>
              <a:rPr lang="he-IL" sz="2400" dirty="0"/>
              <a:t> עד למילוי כל הסיביות שנוספו</a:t>
            </a:r>
          </a:p>
          <a:p>
            <a:pPr marL="0" indent="0">
              <a:buNone/>
            </a:pPr>
            <a:r>
              <a:rPr lang="he-IL" b="1" dirty="0"/>
              <a:t>לדוגמה: </a:t>
            </a:r>
            <a:r>
              <a:rPr lang="he-IL" dirty="0"/>
              <a:t>הרחבה לייצוג של </a:t>
            </a:r>
            <a:r>
              <a:rPr lang="en-US" dirty="0"/>
              <a:t>-4</a:t>
            </a:r>
            <a:r>
              <a:rPr lang="he-IL" dirty="0"/>
              <a:t> מ- 3 סיביות ל- 4 סיביות:</a:t>
            </a:r>
            <a:r>
              <a:rPr lang="en-US" dirty="0"/>
              <a:t>100 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</a:t>
            </a:r>
            <a:r>
              <a:rPr lang="he-IL" dirty="0"/>
              <a:t> 1100</a:t>
            </a:r>
          </a:p>
          <a:p>
            <a:pPr marL="0" indent="0">
              <a:buNone/>
            </a:pPr>
            <a:r>
              <a:rPr lang="he-IL" dirty="0"/>
              <a:t>	הרחבה לייצוג של </a:t>
            </a:r>
            <a:r>
              <a:rPr lang="en-US" dirty="0"/>
              <a:t>-4</a:t>
            </a:r>
            <a:r>
              <a:rPr lang="he-IL" dirty="0"/>
              <a:t> מ- 3 סיביות ל- 8 סיביות:</a:t>
            </a:r>
            <a:r>
              <a:rPr lang="en-US" dirty="0"/>
              <a:t>100 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</a:t>
            </a:r>
            <a:r>
              <a:rPr lang="he-IL" dirty="0"/>
              <a:t> 11111100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13</a:t>
            </a:fld>
            <a:endParaRPr lang="he-IL"/>
          </a:p>
        </p:txBody>
      </p:sp>
      <p:graphicFrame>
        <p:nvGraphicFramePr>
          <p:cNvPr id="5" name="Group 52">
            <a:extLst>
              <a:ext uri="{FF2B5EF4-FFF2-40B4-BE49-F238E27FC236}">
                <a16:creationId xmlns:a16="http://schemas.microsoft.com/office/drawing/2014/main" id="{90CAE331-1434-4A7F-97D1-4008EDBC1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659962"/>
              </p:ext>
            </p:extLst>
          </p:nvPr>
        </p:nvGraphicFramePr>
        <p:xfrm>
          <a:off x="1056457" y="2996952"/>
          <a:ext cx="7103096" cy="1432000"/>
        </p:xfrm>
        <a:graphic>
          <a:graphicData uri="http://schemas.openxmlformats.org/drawingml/2006/table">
            <a:tbl>
              <a:tblPr rtl="1"/>
              <a:tblGrid>
                <a:gridCol w="724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7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5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45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32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038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he-IL"/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.</a:t>
                      </a: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N-2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</a:t>
                      </a:r>
                      <a:r>
                        <a:rPr kumimoji="0" lang="en-US" sz="20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N-1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David" pitchFamily="2" charset="-79"/>
                      </a:endParaRPr>
                    </a:p>
                  </a:txBody>
                  <a:tcPr marT="45638" marB="456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38" marB="456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848">
                <a:tc gridSpan="9">
                  <a:txBody>
                    <a:bodyPr/>
                    <a:lstStyle/>
                    <a:p>
                      <a:pPr marL="0" marR="0" lvl="0" indent="0" algn="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marT="45638" marB="45638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MSB</a:t>
                      </a:r>
                    </a:p>
                  </a:txBody>
                  <a:tcPr marT="45638" marB="45638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83C49A-3D02-4D6B-9781-1870CBD7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he-IL" dirty="0"/>
              <a:t>נקודה צפה (</a:t>
            </a:r>
            <a:r>
              <a:rPr lang="en-US" altLang="he-IL" dirty="0"/>
              <a:t>Floating Point</a:t>
            </a:r>
            <a:r>
              <a:rPr lang="he-IL" altLang="he-IL" dirty="0"/>
              <a:t>)</a:t>
            </a:r>
            <a:endParaRPr lang="en-US" altLang="he-IL" dirty="0"/>
          </a:p>
        </p:txBody>
      </p:sp>
      <p:sp>
        <p:nvSpPr>
          <p:cNvPr id="33830" name="Slide Number Placeholder 1">
            <a:extLst>
              <a:ext uri="{FF2B5EF4-FFF2-40B4-BE49-F238E27FC236}">
                <a16:creationId xmlns:a16="http://schemas.microsoft.com/office/drawing/2014/main" id="{CCCE2C46-A3E9-4A84-A3F3-BC76C6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CADD3C-63CA-4660-B1C5-80A9C196A197}" type="slidenum">
              <a:rPr lang="en-US" altLang="he-IL" b="0"/>
              <a:pPr eaLnBrk="1" hangingPunct="1"/>
              <a:t>14</a:t>
            </a:fld>
            <a:endParaRPr lang="en-US" altLang="he-IL" b="0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0F70FFC-FEE5-4CF4-A26C-E9AA400645AE}"/>
              </a:ext>
            </a:extLst>
          </p:cNvPr>
          <p:cNvSpPr/>
          <p:nvPr/>
        </p:nvSpPr>
        <p:spPr>
          <a:xfrm>
            <a:off x="2689734" y="3622437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302FCB1E-7C70-4093-8B26-17D3716F0FE8}"/>
              </a:ext>
            </a:extLst>
          </p:cNvPr>
          <p:cNvSpPr/>
          <p:nvPr/>
        </p:nvSpPr>
        <p:spPr>
          <a:xfrm rot="5400000">
            <a:off x="3049983" y="2420980"/>
            <a:ext cx="198094" cy="2088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B88CAB7-0123-4A75-A48C-462E21724C47}"/>
              </a:ext>
            </a:extLst>
          </p:cNvPr>
          <p:cNvSpPr/>
          <p:nvPr/>
        </p:nvSpPr>
        <p:spPr>
          <a:xfrm>
            <a:off x="6010859" y="3618833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סוגר מסולסל ימני 14">
            <a:extLst>
              <a:ext uri="{FF2B5EF4-FFF2-40B4-BE49-F238E27FC236}">
                <a16:creationId xmlns:a16="http://schemas.microsoft.com/office/drawing/2014/main" id="{41AD1A6C-4433-4A02-9D9E-8A47156DA892}"/>
              </a:ext>
            </a:extLst>
          </p:cNvPr>
          <p:cNvSpPr/>
          <p:nvPr/>
        </p:nvSpPr>
        <p:spPr>
          <a:xfrm rot="5400000">
            <a:off x="6362388" y="1412906"/>
            <a:ext cx="199447" cy="4103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4BEF9C0-2387-428E-A388-C6F826A3D1E3}"/>
              </a:ext>
            </a:extLst>
          </p:cNvPr>
          <p:cNvSpPr/>
          <p:nvPr/>
        </p:nvSpPr>
        <p:spPr>
          <a:xfrm>
            <a:off x="467544" y="1832705"/>
            <a:ext cx="82912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e-IL" sz="2800" dirty="0"/>
              <a:t> </a:t>
            </a:r>
            <a:r>
              <a:rPr lang="he-IL" sz="2400" dirty="0"/>
              <a:t>ייצוג של מספר גדול מאוד או קטן מאוד במעט סיביות (בדוגמה: 32)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e-IL" sz="2400" dirty="0"/>
              <a:t> </a:t>
            </a:r>
            <a:r>
              <a:rPr lang="en-US" sz="2400" dirty="0"/>
              <a:t>B = 127</a:t>
            </a:r>
            <a:r>
              <a:rPr lang="he-IL" sz="2400" dirty="0"/>
              <a:t> (</a:t>
            </a:r>
            <a:r>
              <a:rPr lang="en-US" sz="2400" dirty="0"/>
              <a:t>Bias</a:t>
            </a:r>
            <a:r>
              <a:rPr lang="he-IL" sz="24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id="{8ED1FE79-5CB4-479F-AE03-3F8D122CEF2E}"/>
                  </a:ext>
                </a:extLst>
              </p:cNvPr>
              <p:cNvSpPr/>
              <p:nvPr/>
            </p:nvSpPr>
            <p:spPr>
              <a:xfrm>
                <a:off x="133450" y="4486776"/>
                <a:ext cx="5112567" cy="792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he-I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D1FE79-5CB4-479F-AE03-3F8D122CE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0" y="4486776"/>
                <a:ext cx="5112567" cy="792088"/>
              </a:xfrm>
              <a:prstGeom prst="roundRect">
                <a:avLst/>
              </a:prstGeom>
              <a:blipFill rotWithShape="0">
                <a:blip r:embed="rId3"/>
                <a:stretch>
                  <a:fillRect l="-1306" b="-4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759F11CB-A839-459C-9446-4E8926C7CA82}"/>
              </a:ext>
            </a:extLst>
          </p:cNvPr>
          <p:cNvSpPr/>
          <p:nvPr/>
        </p:nvSpPr>
        <p:spPr>
          <a:xfrm>
            <a:off x="4410596" y="3004658"/>
            <a:ext cx="410303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Fraction (Mantissa)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7C1F30A-320A-4EAC-AB66-4B67F003477E}"/>
              </a:ext>
            </a:extLst>
          </p:cNvPr>
          <p:cNvSpPr/>
          <p:nvPr/>
        </p:nvSpPr>
        <p:spPr>
          <a:xfrm>
            <a:off x="2104914" y="3004658"/>
            <a:ext cx="2088233" cy="343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Exponent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F5DDE72-156A-4D3E-9584-D128AE59E4FE}"/>
              </a:ext>
            </a:extLst>
          </p:cNvPr>
          <p:cNvSpPr/>
          <p:nvPr/>
        </p:nvSpPr>
        <p:spPr>
          <a:xfrm>
            <a:off x="1240819" y="3004658"/>
            <a:ext cx="792089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Sign</a:t>
            </a:r>
            <a:endParaRPr lang="he-IL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FF7853B-EE8E-40B0-872A-647966421380}"/>
                  </a:ext>
                </a:extLst>
              </p:cNvPr>
              <p:cNvSpPr/>
              <p:nvPr/>
            </p:nvSpPr>
            <p:spPr>
              <a:xfrm>
                <a:off x="1532433" y="4031512"/>
                <a:ext cx="742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en-US" sz="2800" dirty="0"/>
                  <a:t>Normalized: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254</m:t>
                    </m:r>
                  </m:oMath>
                </a14:m>
                <a:r>
                  <a:rPr lang="en-US" sz="2800" dirty="0"/>
                  <a:t> </a:t>
                </a:r>
                <a:endParaRPr lang="he-IL" sz="2800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F7853B-EE8E-40B0-872A-647966421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33" y="4031512"/>
                <a:ext cx="742716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723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: פינות מעוגלות 21">
                <a:extLst>
                  <a:ext uri="{FF2B5EF4-FFF2-40B4-BE49-F238E27FC236}">
                    <a16:creationId xmlns:a16="http://schemas.microsoft.com/office/drawing/2014/main" id="{3B8C3A1A-9610-47C6-9777-E81E9090D35B}"/>
                  </a:ext>
                </a:extLst>
              </p:cNvPr>
              <p:cNvSpPr/>
              <p:nvPr/>
            </p:nvSpPr>
            <p:spPr>
              <a:xfrm>
                <a:off x="133451" y="5451264"/>
                <a:ext cx="5112566" cy="792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he-I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מלבן: פינות מעוגלות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8C3A1A-9610-47C6-9777-E81E9090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1" y="5451264"/>
                <a:ext cx="5112566" cy="792088"/>
              </a:xfrm>
              <a:prstGeom prst="roundRect">
                <a:avLst/>
              </a:prstGeom>
              <a:blipFill rotWithShape="0">
                <a:blip r:embed="rId5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07D70502-FB9A-4624-857B-35C3684B693A}"/>
                  </a:ext>
                </a:extLst>
              </p:cNvPr>
              <p:cNvSpPr/>
              <p:nvPr/>
            </p:nvSpPr>
            <p:spPr>
              <a:xfrm>
                <a:off x="1403648" y="5608854"/>
                <a:ext cx="742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en-US" sz="2800" dirty="0" err="1"/>
                  <a:t>Denormalized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:endParaRPr lang="he-IL" sz="2800" dirty="0"/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D70502-FB9A-4624-857B-35C3684B6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608854"/>
                <a:ext cx="742716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1723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אליפסה 9">
            <a:extLst>
              <a:ext uri="{FF2B5EF4-FFF2-40B4-BE49-F238E27FC236}">
                <a16:creationId xmlns:a16="http://schemas.microsoft.com/office/drawing/2014/main" id="{4F374C16-F020-4A0E-9958-844CA62589B3}"/>
              </a:ext>
            </a:extLst>
          </p:cNvPr>
          <p:cNvSpPr/>
          <p:nvPr/>
        </p:nvSpPr>
        <p:spPr>
          <a:xfrm>
            <a:off x="4272661" y="3370355"/>
            <a:ext cx="645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863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83C49A-3D02-4D6B-9781-1870CBD7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he-IL" dirty="0"/>
              <a:t>נקודה צפה (</a:t>
            </a:r>
            <a:r>
              <a:rPr lang="en-US" altLang="he-IL" dirty="0"/>
              <a:t>Floating Point</a:t>
            </a:r>
            <a:r>
              <a:rPr lang="he-IL" altLang="he-IL" dirty="0"/>
              <a:t>)</a:t>
            </a:r>
            <a:endParaRPr lang="en-US" altLang="he-IL" dirty="0"/>
          </a:p>
        </p:txBody>
      </p:sp>
      <p:sp>
        <p:nvSpPr>
          <p:cNvPr id="33830" name="Slide Number Placeholder 1">
            <a:extLst>
              <a:ext uri="{FF2B5EF4-FFF2-40B4-BE49-F238E27FC236}">
                <a16:creationId xmlns:a16="http://schemas.microsoft.com/office/drawing/2014/main" id="{CCCE2C46-A3E9-4A84-A3F3-BC76C6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CADD3C-63CA-4660-B1C5-80A9C196A197}" type="slidenum">
              <a:rPr lang="en-US" altLang="he-IL" b="0"/>
              <a:pPr eaLnBrk="1" hangingPunct="1"/>
              <a:t>15</a:t>
            </a:fld>
            <a:endParaRPr lang="en-US" altLang="he-IL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מלבן 4">
                <a:extLst>
                  <a:ext uri="{FF2B5EF4-FFF2-40B4-BE49-F238E27FC236}">
                    <a16:creationId xmlns:a16="http://schemas.microsoft.com/office/drawing/2014/main" id="{24BEF9C0-2387-428E-A388-C6F826A3D1E3}"/>
                  </a:ext>
                </a:extLst>
              </p:cNvPr>
              <p:cNvSpPr/>
              <p:nvPr/>
            </p:nvSpPr>
            <p:spPr>
              <a:xfrm>
                <a:off x="611560" y="1793180"/>
                <a:ext cx="8147248" cy="4022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e-IL" sz="2800" b="0" i="0" smtClean="0">
                        <a:latin typeface="Cambria Math" panose="02040503050406030204" pitchFamily="18" charset="0"/>
                      </a:rPr>
                      <m:t>כאשר</m:t>
                    </m:r>
                  </m:oMath>
                </a14:m>
                <a:r>
                  <a:rPr lang="he-IL" sz="2800" dirty="0"/>
                  <a:t> </a:t>
                </a:r>
                <a:r>
                  <a:rPr lang="en-US" sz="2800" dirty="0"/>
                  <a:t> </a:t>
                </a:r>
              </a:p>
              <a:p>
                <a:pPr lvl="1"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he-IL" sz="2800" dirty="0"/>
                  <a:t> אם </a:t>
                </a:r>
                <a:r>
                  <a:rPr lang="en-US" sz="2800" dirty="0"/>
                  <a:t>F=0</a:t>
                </a:r>
                <a:r>
                  <a:rPr lang="he-IL" sz="2800" dirty="0"/>
                  <a:t> – מייצג אינסוף</a:t>
                </a:r>
              </a:p>
              <a:p>
                <a:pPr lvl="1"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he-IL" sz="2800" dirty="0"/>
                  <a:t> אחרת – מייצג מספר לא קיים </a:t>
                </a:r>
                <a:r>
                  <a:rPr lang="en-US" sz="2800" dirty="0"/>
                  <a:t>(</a:t>
                </a:r>
                <a:r>
                  <a:rPr lang="en-US" sz="2800" dirty="0" err="1"/>
                  <a:t>NaN</a:t>
                </a:r>
                <a:r>
                  <a:rPr lang="en-US" sz="2800" dirty="0"/>
                  <a:t>)</a:t>
                </a:r>
              </a:p>
              <a:p>
                <a:pPr lvl="1">
                  <a:spcBef>
                    <a:spcPct val="50000"/>
                  </a:spcBef>
                  <a:buFontTx/>
                  <a:buChar char="•"/>
                  <a:defRPr/>
                </a:pPr>
                <a:endParaRPr lang="he-IL" sz="2800" dirty="0"/>
              </a:p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he-IL" sz="2800" dirty="0"/>
                  <a:t> מקבלים טווח גדול יותר של ערכים על חשבון הרזולוציה (בכל מקרה, לא נוכל לייצג יותר מ-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he-IL" sz="2800" dirty="0"/>
                  <a:t> ערכים שונים עם 32 סיביות).</a:t>
                </a:r>
              </a:p>
            </p:txBody>
          </p:sp>
        </mc:Choice>
        <mc:Fallback xmlns="">
          <p:sp>
            <p:nvSpPr>
              <p:cNvPr id="5" name="מלבן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4BEF9C0-2387-428E-A388-C6F826A3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93180"/>
                <a:ext cx="8147248" cy="4022896"/>
              </a:xfrm>
              <a:prstGeom prst="rect">
                <a:avLst/>
              </a:prstGeom>
              <a:blipFill rotWithShape="0">
                <a:blip r:embed="rId3"/>
                <a:stretch>
                  <a:fillRect t="-455" r="-1571" b="-31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968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83C49A-3D02-4D6B-9781-1870CBD7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he-IL" dirty="0"/>
              <a:t>נקודה צפה (</a:t>
            </a:r>
            <a:r>
              <a:rPr lang="en-US" altLang="he-IL" dirty="0"/>
              <a:t>Floating Point</a:t>
            </a:r>
            <a:r>
              <a:rPr lang="he-IL" altLang="he-IL" dirty="0"/>
              <a:t>)</a:t>
            </a:r>
            <a:endParaRPr lang="en-US" altLang="he-IL" dirty="0"/>
          </a:p>
        </p:txBody>
      </p:sp>
      <p:sp>
        <p:nvSpPr>
          <p:cNvPr id="33830" name="Slide Number Placeholder 1">
            <a:extLst>
              <a:ext uri="{FF2B5EF4-FFF2-40B4-BE49-F238E27FC236}">
                <a16:creationId xmlns:a16="http://schemas.microsoft.com/office/drawing/2014/main" id="{CCCE2C46-A3E9-4A84-A3F3-BC76C6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CADD3C-63CA-4660-B1C5-80A9C196A197}" type="slidenum">
              <a:rPr lang="en-US" altLang="he-IL" b="0"/>
              <a:pPr eaLnBrk="1" hangingPunct="1"/>
              <a:t>16</a:t>
            </a:fld>
            <a:endParaRPr lang="en-US" altLang="he-IL" b="0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0F70FFC-FEE5-4CF4-A26C-E9AA400645AE}"/>
              </a:ext>
            </a:extLst>
          </p:cNvPr>
          <p:cNvSpPr/>
          <p:nvPr/>
        </p:nvSpPr>
        <p:spPr>
          <a:xfrm>
            <a:off x="2852563" y="3342787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302FCB1E-7C70-4093-8B26-17D3716F0FE8}"/>
              </a:ext>
            </a:extLst>
          </p:cNvPr>
          <p:cNvSpPr/>
          <p:nvPr/>
        </p:nvSpPr>
        <p:spPr>
          <a:xfrm rot="5400000">
            <a:off x="3212812" y="2141330"/>
            <a:ext cx="198094" cy="2088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B88CAB7-0123-4A75-A48C-462E21724C47}"/>
              </a:ext>
            </a:extLst>
          </p:cNvPr>
          <p:cNvSpPr/>
          <p:nvPr/>
        </p:nvSpPr>
        <p:spPr>
          <a:xfrm>
            <a:off x="6181877" y="3339183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סוגר מסולסל ימני 14">
            <a:extLst>
              <a:ext uri="{FF2B5EF4-FFF2-40B4-BE49-F238E27FC236}">
                <a16:creationId xmlns:a16="http://schemas.microsoft.com/office/drawing/2014/main" id="{41AD1A6C-4433-4A02-9D9E-8A47156DA892}"/>
              </a:ext>
            </a:extLst>
          </p:cNvPr>
          <p:cNvSpPr/>
          <p:nvPr/>
        </p:nvSpPr>
        <p:spPr>
          <a:xfrm rot="5400000">
            <a:off x="6525216" y="1133256"/>
            <a:ext cx="199447" cy="4103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24BEF9C0-2387-428E-A388-C6F826A3D1E3}"/>
              </a:ext>
            </a:extLst>
          </p:cNvPr>
          <p:cNvSpPr/>
          <p:nvPr/>
        </p:nvSpPr>
        <p:spPr>
          <a:xfrm>
            <a:off x="1259632" y="1683990"/>
            <a:ext cx="7427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e-IL" sz="2800" dirty="0"/>
              <a:t> דוגמא: מהו ערכו של הייצוג הבא?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id="{8ED1FE79-5CB4-479F-AE03-3F8D122CEF2E}"/>
                  </a:ext>
                </a:extLst>
              </p:cNvPr>
              <p:cNvSpPr/>
              <p:nvPr/>
            </p:nvSpPr>
            <p:spPr>
              <a:xfrm>
                <a:off x="1285461" y="4437112"/>
                <a:ext cx="6840760" cy="792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𝟏𝟐𝟖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𝟏𝟐𝟕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he-I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id="{8ED1FE79-5CB4-479F-AE03-3F8D122CE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61" y="4437112"/>
                <a:ext cx="6840760" cy="792088"/>
              </a:xfrm>
              <a:prstGeom prst="roundRect">
                <a:avLst/>
              </a:prstGeom>
              <a:blipFill>
                <a:blip r:embed="rId2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759F11CB-A839-459C-9446-4E8926C7CA82}"/>
              </a:ext>
            </a:extLst>
          </p:cNvPr>
          <p:cNvSpPr/>
          <p:nvPr/>
        </p:nvSpPr>
        <p:spPr>
          <a:xfrm>
            <a:off x="4573425" y="2725008"/>
            <a:ext cx="410303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110 0000 0000 0000 0000 0000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7C1F30A-320A-4EAC-AB66-4B67F003477E}"/>
              </a:ext>
            </a:extLst>
          </p:cNvPr>
          <p:cNvSpPr/>
          <p:nvPr/>
        </p:nvSpPr>
        <p:spPr>
          <a:xfrm>
            <a:off x="2267743" y="2725008"/>
            <a:ext cx="2088233" cy="343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1000 0000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F5DDE72-156A-4D3E-9584-D128AE59E4FE}"/>
              </a:ext>
            </a:extLst>
          </p:cNvPr>
          <p:cNvSpPr/>
          <p:nvPr/>
        </p:nvSpPr>
        <p:spPr>
          <a:xfrm>
            <a:off x="1403648" y="2725008"/>
            <a:ext cx="792089" cy="343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  <a:endParaRPr lang="he-IL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FF7853B-EE8E-40B0-872A-647966421380}"/>
                  </a:ext>
                </a:extLst>
              </p:cNvPr>
              <p:cNvSpPr/>
              <p:nvPr/>
            </p:nvSpPr>
            <p:spPr>
              <a:xfrm>
                <a:off x="1259632" y="3832138"/>
                <a:ext cx="7427168" cy="532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en-US" sz="2800" dirty="0"/>
                  <a:t>F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FF7853B-EE8E-40B0-872A-647966421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832138"/>
                <a:ext cx="7427168" cy="532966"/>
              </a:xfrm>
              <a:prstGeom prst="rect">
                <a:avLst/>
              </a:prstGeom>
              <a:blipFill>
                <a:blip r:embed="rId3"/>
                <a:stretch>
                  <a:fillRect t="-10345" r="-1806" b="-3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5F9F473B-C208-4264-BCE0-24F6665C73A4}"/>
              </a:ext>
            </a:extLst>
          </p:cNvPr>
          <p:cNvSpPr/>
          <p:nvPr/>
        </p:nvSpPr>
        <p:spPr>
          <a:xfrm>
            <a:off x="6408915" y="2321584"/>
            <a:ext cx="432048" cy="259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B83E1AEB-CBB8-4C35-9536-B081227BECFD}"/>
              </a:ext>
            </a:extLst>
          </p:cNvPr>
          <p:cNvSpPr/>
          <p:nvPr/>
        </p:nvSpPr>
        <p:spPr>
          <a:xfrm>
            <a:off x="3095835" y="2298616"/>
            <a:ext cx="432048" cy="259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B6F605B1-EC41-4608-8135-8EA99A218D90}"/>
              </a:ext>
            </a:extLst>
          </p:cNvPr>
          <p:cNvSpPr/>
          <p:nvPr/>
        </p:nvSpPr>
        <p:spPr>
          <a:xfrm>
            <a:off x="1581301" y="2298617"/>
            <a:ext cx="432048" cy="2598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B18F6E01-DF60-407A-AE8E-A7632D0171AC}"/>
              </a:ext>
            </a:extLst>
          </p:cNvPr>
          <p:cNvSpPr/>
          <p:nvPr/>
        </p:nvSpPr>
        <p:spPr>
          <a:xfrm>
            <a:off x="1259632" y="5426060"/>
            <a:ext cx="7427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he-IL" sz="2800" dirty="0"/>
              <a:t> כיצד יראה מספר זה בייצוג </a:t>
            </a:r>
            <a:r>
              <a:rPr lang="he-IL" sz="2800" dirty="0" err="1"/>
              <a:t>הקסדסימלי</a:t>
            </a:r>
            <a:r>
              <a:rPr lang="he-IL" sz="2800" dirty="0"/>
              <a:t> (בסיס 16)?</a:t>
            </a:r>
          </a:p>
        </p:txBody>
      </p:sp>
      <p:sp>
        <p:nvSpPr>
          <p:cNvPr id="22" name="אליפסה 9">
            <a:extLst>
              <a:ext uri="{FF2B5EF4-FFF2-40B4-BE49-F238E27FC236}">
                <a16:creationId xmlns:a16="http://schemas.microsoft.com/office/drawing/2014/main" id="{4F374C16-F020-4A0E-9958-844CA62589B3}"/>
              </a:ext>
            </a:extLst>
          </p:cNvPr>
          <p:cNvSpPr/>
          <p:nvPr/>
        </p:nvSpPr>
        <p:spPr>
          <a:xfrm>
            <a:off x="4427984" y="3075332"/>
            <a:ext cx="645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ectangle 3"/>
          <p:cNvSpPr/>
          <p:nvPr/>
        </p:nvSpPr>
        <p:spPr>
          <a:xfrm>
            <a:off x="3529293" y="58537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0x40600000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104414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5306CB2-E735-4312-A252-292C86652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 eaLnBrk="1" hangingPunct="1"/>
            <a:r>
              <a:rPr lang="he-IL" altLang="en-US" sz="4000" dirty="0"/>
              <a:t>קודים בינאריים לקידוד ספרות בבסיס 10</a:t>
            </a:r>
            <a:endParaRPr lang="en-US" altLang="en-US" sz="4000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7D12748-CE1D-4E94-8944-44469ADA8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623" y="2035310"/>
            <a:ext cx="8229600" cy="3048000"/>
          </a:xfrm>
        </p:spPr>
        <p:txBody>
          <a:bodyPr>
            <a:normAutofit/>
          </a:bodyPr>
          <a:lstStyle/>
          <a:p>
            <a:pPr algn="r" rtl="1" eaLnBrk="1" hangingPunct="1"/>
            <a:r>
              <a:rPr lang="he-IL" altLang="en-US" sz="2800" b="1" dirty="0">
                <a:solidFill>
                  <a:schemeClr val="tx1"/>
                </a:solidFill>
              </a:rPr>
              <a:t>הגדרה</a:t>
            </a:r>
            <a:r>
              <a:rPr lang="he-IL" altLang="en-US" sz="2800" dirty="0">
                <a:solidFill>
                  <a:schemeClr val="tx1"/>
                </a:solidFill>
              </a:rPr>
              <a:t>:   ייצוג בינארי המקיים:</a:t>
            </a:r>
          </a:p>
          <a:p>
            <a:pPr lvl="1" algn="r" rtl="1" eaLnBrk="1" hangingPunct="1"/>
            <a:r>
              <a:rPr lang="he-IL" altLang="en-US" sz="2400" dirty="0">
                <a:solidFill>
                  <a:schemeClr val="tx1"/>
                </a:solidFill>
              </a:rPr>
              <a:t>לכל ספרה  9</a:t>
            </a:r>
            <a:r>
              <a:rPr lang="en-US" altLang="en-US" sz="2400" dirty="0">
                <a:solidFill>
                  <a:schemeClr val="tx1"/>
                </a:solidFill>
              </a:rPr>
              <a:t>…</a:t>
            </a:r>
            <a:r>
              <a:rPr lang="he-IL" altLang="en-US" sz="2400" dirty="0">
                <a:solidFill>
                  <a:schemeClr val="tx1"/>
                </a:solidFill>
              </a:rPr>
              <a:t>.0 קיימת מילת קוד שונה.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he-IL" altLang="en-US" sz="2400" dirty="0">
              <a:solidFill>
                <a:schemeClr val="tx1"/>
              </a:solidFill>
            </a:endParaRPr>
          </a:p>
          <a:p>
            <a:pPr lvl="1" algn="r" rtl="1" eaLnBrk="1" hangingPunct="1"/>
            <a:r>
              <a:rPr lang="he-IL" altLang="en-US" sz="2400" dirty="0">
                <a:solidFill>
                  <a:schemeClr val="tx1"/>
                </a:solidFill>
              </a:rPr>
              <a:t>קיימת נוסחה או טבלת מעבר: ספרה </a:t>
            </a:r>
            <a:r>
              <a:rPr lang="en-US" altLang="en-US" sz="2400" dirty="0">
                <a:solidFill>
                  <a:schemeClr val="tx1"/>
                </a:solidFill>
              </a:rPr>
              <a:t>↔</a:t>
            </a:r>
            <a:r>
              <a:rPr lang="he-IL" altLang="en-US" sz="2400" dirty="0">
                <a:solidFill>
                  <a:schemeClr val="tx1"/>
                </a:solidFill>
              </a:rPr>
              <a:t> קוד.</a:t>
            </a:r>
            <a:r>
              <a:rPr lang="en-US" altLang="en-US" sz="2400" dirty="0">
                <a:solidFill>
                  <a:schemeClr val="tx1"/>
                </a:solidFill>
              </a:rPr>
              <a:t/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he-IL" altLang="en-US" sz="2400" dirty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en-US" sz="2800" dirty="0">
                <a:solidFill>
                  <a:schemeClr val="tx1"/>
                </a:solidFill>
              </a:rPr>
              <a:t>למשל:</a:t>
            </a:r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20487" name="Slide Number Placeholder 1">
            <a:extLst>
              <a:ext uri="{FF2B5EF4-FFF2-40B4-BE49-F238E27FC236}">
                <a16:creationId xmlns:a16="http://schemas.microsoft.com/office/drawing/2014/main" id="{DB7F5870-9E51-4EC1-9B71-A8F8E4DBF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4B9321-0C6B-4089-BE25-6C1909D2E3C4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F65FA0D5-E374-43EC-96F8-73563875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53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 b="1">
              <a:solidFill>
                <a:srgbClr val="000000"/>
              </a:solidFill>
            </a:endParaRPr>
          </a:p>
        </p:txBody>
      </p:sp>
      <p:sp>
        <p:nvSpPr>
          <p:cNvPr id="20485" name="Text Box 59">
            <a:extLst>
              <a:ext uri="{FF2B5EF4-FFF2-40B4-BE49-F238E27FC236}">
                <a16:creationId xmlns:a16="http://schemas.microsoft.com/office/drawing/2014/main" id="{39E593C3-B3BC-4074-8A70-09CE69C7C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25" y="4143375"/>
            <a:ext cx="15017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1000 = 0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1001 = 1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0110 = 2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1111 = 3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0000 = 4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0486" name="Text Box 60">
            <a:extLst>
              <a:ext uri="{FF2B5EF4-FFF2-40B4-BE49-F238E27FC236}">
                <a16:creationId xmlns:a16="http://schemas.microsoft.com/office/drawing/2014/main" id="{4ACDE3DB-F09E-40F8-97A0-150239CC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14800"/>
            <a:ext cx="14017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0111 = 5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0001 = 6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1011 = 7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0011 = 8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1101 = 9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0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4207FD7-AB89-4271-AB40-04537F234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eaLnBrk="1" hangingPunct="1"/>
            <a:r>
              <a:rPr lang="he-IL" altLang="en-US" dirty="0"/>
              <a:t>קודים משוקללים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743FC99E-4623-4B75-8D6A-E9CFA13DA96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r" rtl="1" eaLnBrk="1" hangingPunct="1"/>
                <a:r>
                  <a:rPr lang="he-IL" altLang="en-US" sz="3200" dirty="0">
                    <a:solidFill>
                      <a:schemeClr val="tx1"/>
                    </a:solidFill>
                  </a:rPr>
                  <a:t>בקוד זה יש חוקיות :</a:t>
                </a:r>
              </a:p>
              <a:p>
                <a:pPr lvl="1" algn="r" rtl="1" eaLnBrk="1" hangingPunct="1"/>
                <a:r>
                  <a:rPr lang="he-IL" altLang="en-US" sz="2800" dirty="0">
                    <a:solidFill>
                      <a:schemeClr val="tx1"/>
                    </a:solidFill>
                  </a:rPr>
                  <a:t>כל ספרה מיוצגת ע"י 4 סיביות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he-IL" alt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alt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en-US" sz="2800" dirty="0">
                    <a:solidFill>
                      <a:schemeClr val="tx1"/>
                    </a:solidFill>
                  </a:rPr>
                </a:br>
                <a:endParaRPr lang="he-IL" altLang="en-US" sz="2800" dirty="0">
                  <a:solidFill>
                    <a:schemeClr val="tx1"/>
                  </a:solidFill>
                </a:endParaRPr>
              </a:p>
              <a:p>
                <a:pPr lvl="1" algn="r" rtl="1" eaLnBrk="1" hangingPunct="1"/>
                <a:r>
                  <a:rPr lang="he-IL" altLang="en-US" sz="2800" dirty="0">
                    <a:solidFill>
                      <a:schemeClr val="tx1"/>
                    </a:solidFill>
                  </a:rPr>
                  <a:t>לכל סיבית יש משקל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he-IL" altLang="en-US" sz="2800" dirty="0">
                    <a:solidFill>
                      <a:schemeClr val="tx1"/>
                    </a:solidFill>
                  </a:rPr>
                  <a:t>מוגדר (</a:t>
                </a:r>
                <a:r>
                  <a:rPr lang="en-US" altLang="en-US" sz="2800" dirty="0" err="1">
                    <a:solidFill>
                      <a:schemeClr val="tx1"/>
                    </a:solidFill>
                  </a:rPr>
                  <a:t>w</a:t>
                </a:r>
                <a:r>
                  <a:rPr lang="en-US" altLang="en-US" sz="2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he-IL" alt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/>
                </a:r>
                <a:br>
                  <a:rPr lang="en-US" altLang="en-US" sz="2800" dirty="0">
                    <a:solidFill>
                      <a:schemeClr val="tx1"/>
                    </a:solidFill>
                  </a:rPr>
                </a:br>
                <a:endParaRPr lang="he-IL" altLang="en-US" sz="2800" dirty="0">
                  <a:solidFill>
                    <a:schemeClr val="tx1"/>
                  </a:solidFill>
                </a:endParaRPr>
              </a:p>
              <a:p>
                <a:pPr lvl="1" algn="r" rtl="1" eaLnBrk="1" hangingPunct="1"/>
                <a:r>
                  <a:rPr lang="he-IL" altLang="en-US" sz="2800" dirty="0">
                    <a:solidFill>
                      <a:schemeClr val="tx1"/>
                    </a:solidFill>
                  </a:rPr>
                  <a:t>ערך הספרה הוא: </a:t>
                </a:r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="" xmlns:a16="http://schemas.microsoft.com/office/drawing/2014/main" id="{743FC99E-4623-4B75-8D6A-E9CFA13DA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t="-3182" r="-3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0" name="Slide Number Placeholder 1">
            <a:extLst>
              <a:ext uri="{FF2B5EF4-FFF2-40B4-BE49-F238E27FC236}">
                <a16:creationId xmlns:a16="http://schemas.microsoft.com/office/drawing/2014/main" id="{1D4D0280-A713-405C-8B59-11CC86E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53F703-3748-458B-9E41-98FAC661F498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8253951C-C773-4E71-A9AE-591A4F15B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419650"/>
              </p:ext>
            </p:extLst>
          </p:nvPr>
        </p:nvGraphicFramePr>
        <p:xfrm>
          <a:off x="536575" y="4391025"/>
          <a:ext cx="64928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5" imgW="3162240" imgH="545760" progId="Equation.DSMT4">
                  <p:embed/>
                </p:oleObj>
              </mc:Choice>
              <mc:Fallback>
                <p:oleObj name="Equation" r:id="rId5" imgW="3162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391025"/>
                        <a:ext cx="64928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675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7" name="Slide Number Placeholder 1">
            <a:extLst>
              <a:ext uri="{FF2B5EF4-FFF2-40B4-BE49-F238E27FC236}">
                <a16:creationId xmlns:a16="http://schemas.microsoft.com/office/drawing/2014/main" id="{AF4BF48E-3AAD-4E3B-BFFE-AA53370B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FCEEF-963A-41C9-A921-DF4B1A38C2F1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graphicFrame>
        <p:nvGraphicFramePr>
          <p:cNvPr id="40432" name="Group 496">
            <a:extLst>
              <a:ext uri="{FF2B5EF4-FFF2-40B4-BE49-F238E27FC236}">
                <a16:creationId xmlns:a16="http://schemas.microsoft.com/office/drawing/2014/main" id="{006AE673-1884-40F2-8681-6269CB3B72E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60943455"/>
              </p:ext>
            </p:extLst>
          </p:nvPr>
        </p:nvGraphicFramePr>
        <p:xfrm>
          <a:off x="539552" y="670718"/>
          <a:ext cx="8229600" cy="5516563"/>
        </p:xfrm>
        <a:graphic>
          <a:graphicData uri="http://schemas.openxmlformats.org/drawingml/2006/table">
            <a:tbl>
              <a:tblPr rtl="1"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קוד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ספרה / משקלים</a:t>
                      </a:r>
                      <a:endParaRPr kumimoji="0" 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8  4  2  1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2  4  2  1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6  4  2 -3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0  0  0  0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0  0  0  0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0  0  0  0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0  0  0  1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0  0  0  1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0  1  0  1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0  0  1  0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0  0  1  0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0  0  1  0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0  0  1  1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0  0  1  1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1  0  0  1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4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0  1  0  0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0  1  0  0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0  1  0  0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5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0  1  0  1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1  0  1  1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1  0  1  1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0  1  1  0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1  1  0  0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0  1  1  0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7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0  1  1  1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1  1  0  1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1  1  0  1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1  0  0  0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1  1  1  0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1  0  1  0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9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1  0  0  1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1  1  1  1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Times New Roman" pitchFamily="18" charset="0"/>
                          <a:cs typeface="David" pitchFamily="2" charset="-79"/>
                        </a:rPr>
                        <a:t>1  1  1 1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BF6AC63-4460-47F9-9CD1-D1D90332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3708"/>
            <a:ext cx="8229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 eaLnBrk="1" hangingPunct="1">
              <a:buNone/>
            </a:pPr>
            <a:r>
              <a:rPr lang="he-IL" altLang="en-US" b="1" kern="0" dirty="0"/>
              <a:t> דוגמאות לקודים משוקללים</a:t>
            </a:r>
            <a:endParaRPr lang="en-US" alt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6994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התנהלות הקורס לאור המצב הנוכחי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גם אנחנו לומדים מה נכון תוך כדי ריצה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חשוב שאם יש לכם/ן רעיונות לשיפור וייעול אתם/ן תעלו אותם</a:t>
            </a:r>
          </a:p>
          <a:p>
            <a:endParaRPr lang="he-IL" sz="3200" dirty="0"/>
          </a:p>
          <a:p>
            <a:pPr marL="0" indent="0">
              <a:buNone/>
            </a:pP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</a:t>
            </a:fld>
            <a:endParaRPr lang="he-IL"/>
          </a:p>
        </p:txBody>
      </p:sp>
      <p:pic>
        <p:nvPicPr>
          <p:cNvPr id="9218" name="Picture 2" descr="Image result for coronavirus">
            <a:extLst>
              <a:ext uri="{FF2B5EF4-FFF2-40B4-BE49-F238E27FC236}">
                <a16:creationId xmlns:a16="http://schemas.microsoft.com/office/drawing/2014/main" id="{FBC1C92D-4F9F-4E6C-9841-82C2B946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789040"/>
            <a:ext cx="5040560" cy="204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40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A35BCFE-BA49-4595-B6A4-47497D0C0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286604"/>
            <a:ext cx="7827208" cy="1450757"/>
          </a:xfrm>
        </p:spPr>
        <p:txBody>
          <a:bodyPr/>
          <a:lstStyle/>
          <a:p>
            <a:pPr algn="r" rtl="1" eaLnBrk="1" hangingPunct="1"/>
            <a:r>
              <a:rPr lang="he-IL" altLang="en-US" dirty="0"/>
              <a:t>קוד </a:t>
            </a:r>
            <a:r>
              <a:rPr lang="en-US" altLang="en-US" dirty="0"/>
              <a:t>BCD</a:t>
            </a:r>
            <a:r>
              <a:rPr lang="he-IL" altLang="en-US" dirty="0"/>
              <a:t> לעומת מספר בבסיס בינארי</a:t>
            </a:r>
            <a:endParaRPr lang="en-US" altLang="en-US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21C0BAE-8E0B-4260-8152-F4F83863C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r" rtl="1" eaLnBrk="1" hangingPunct="1"/>
            <a:r>
              <a:rPr lang="he-IL" altLang="en-US" dirty="0">
                <a:solidFill>
                  <a:schemeClr val="tx1"/>
                </a:solidFill>
              </a:rPr>
              <a:t>נבדיל בין ייצוג המספר 16 בבסיס בינארי :</a:t>
            </a:r>
          </a:p>
          <a:p>
            <a:pPr algn="r" rtl="1" eaLnBrk="1" hangingPunct="1"/>
            <a:endParaRPr lang="he-IL" altLang="en-US" dirty="0">
              <a:solidFill>
                <a:schemeClr val="tx1"/>
              </a:solidFill>
            </a:endParaRPr>
          </a:p>
          <a:p>
            <a:pPr algn="r" rtl="1" eaLnBrk="1" hangingPunct="1"/>
            <a:endParaRPr lang="he-IL" altLang="en-US" dirty="0">
              <a:solidFill>
                <a:schemeClr val="tx1"/>
              </a:solidFill>
            </a:endParaRPr>
          </a:p>
          <a:p>
            <a:pPr algn="r" rtl="1" eaLnBrk="1" hangingPunct="1"/>
            <a:endParaRPr lang="he-IL" altLang="en-US" dirty="0">
              <a:solidFill>
                <a:schemeClr val="tx1"/>
              </a:solidFill>
            </a:endParaRPr>
          </a:p>
          <a:p>
            <a:pPr algn="r" rtl="1" eaLnBrk="1" hangingPunct="1"/>
            <a:r>
              <a:rPr lang="he-IL" altLang="en-US" dirty="0">
                <a:solidFill>
                  <a:schemeClr val="tx1"/>
                </a:solidFill>
              </a:rPr>
              <a:t>לבין ייצוג המספר 16 בקוד </a:t>
            </a:r>
            <a:r>
              <a:rPr lang="en-US" altLang="en-US" dirty="0">
                <a:solidFill>
                  <a:schemeClr val="tx1"/>
                </a:solidFill>
              </a:rPr>
              <a:t>BCD</a:t>
            </a:r>
            <a:r>
              <a:rPr lang="he-IL" altLang="en-US" dirty="0">
                <a:solidFill>
                  <a:schemeClr val="tx1"/>
                </a:solidFill>
              </a:rPr>
              <a:t> :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3575" name="Slide Number Placeholder 1">
            <a:extLst>
              <a:ext uri="{FF2B5EF4-FFF2-40B4-BE49-F238E27FC236}">
                <a16:creationId xmlns:a16="http://schemas.microsoft.com/office/drawing/2014/main" id="{0DB8C0F7-D626-4DC4-A419-DA92B3BD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D1C3A-0664-4AC4-BB7D-6DECBC177701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511A385B-8B71-40F5-A57E-DC466A694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7331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E0F7398B-91B0-4E6C-B752-3433346E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7331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7B448FEA-6944-41FE-BD6E-A9E3B680D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7331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535104A9-CD61-4071-A737-E5C23A64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7331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2816397D-C88F-4A7C-9D8B-D110EE65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7331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1" name="AutoShape 9">
            <a:extLst>
              <a:ext uri="{FF2B5EF4-FFF2-40B4-BE49-F238E27FC236}">
                <a16:creationId xmlns:a16="http://schemas.microsoft.com/office/drawing/2014/main" id="{3DA05AF9-DD8C-4061-B6C7-93FFB9F9857D}"/>
              </a:ext>
            </a:extLst>
          </p:cNvPr>
          <p:cNvSpPr>
            <a:spLocks/>
          </p:cNvSpPr>
          <p:nvPr/>
        </p:nvSpPr>
        <p:spPr bwMode="auto">
          <a:xfrm rot="-5400000">
            <a:off x="3962400" y="1916113"/>
            <a:ext cx="228600" cy="2514600"/>
          </a:xfrm>
          <a:prstGeom prst="lef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sz="1800">
              <a:solidFill>
                <a:srgbClr val="000000"/>
              </a:solidFill>
            </a:endParaRPr>
          </a:p>
        </p:txBody>
      </p:sp>
      <p:sp>
        <p:nvSpPr>
          <p:cNvPr id="23562" name="Text Box 10">
            <a:extLst>
              <a:ext uri="{FF2B5EF4-FFF2-40B4-BE49-F238E27FC236}">
                <a16:creationId xmlns:a16="http://schemas.microsoft.com/office/drawing/2014/main" id="{612CADE7-387C-4373-9B2B-6C2F4EA5F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825" y="3287713"/>
            <a:ext cx="1250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רוחב:</a:t>
            </a:r>
            <a:r>
              <a:rPr lang="en-US" altLang="en-US" sz="1800">
                <a:solidFill>
                  <a:srgbClr val="000000"/>
                </a:solidFill>
              </a:rPr>
              <a:t> </a:t>
            </a:r>
            <a:r>
              <a:rPr lang="he-IL" altLang="en-US" sz="1800">
                <a:solidFill>
                  <a:srgbClr val="000000"/>
                </a:solidFill>
              </a:rPr>
              <a:t>5 ביט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94622FDB-A0F2-4327-92F0-C5A36D16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id="{BE03707B-969F-442D-A5A4-4145DCDDF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5797798C-71F8-4F70-B2B0-243C8115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6" name="Rectangle 15">
            <a:extLst>
              <a:ext uri="{FF2B5EF4-FFF2-40B4-BE49-F238E27FC236}">
                <a16:creationId xmlns:a16="http://schemas.microsoft.com/office/drawing/2014/main" id="{CA4C5050-4366-47A6-99BB-F4C45F1F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7" name="AutoShape 16">
            <a:extLst>
              <a:ext uri="{FF2B5EF4-FFF2-40B4-BE49-F238E27FC236}">
                <a16:creationId xmlns:a16="http://schemas.microsoft.com/office/drawing/2014/main" id="{D590BBC2-63B2-4E53-810D-9ED004230564}"/>
              </a:ext>
            </a:extLst>
          </p:cNvPr>
          <p:cNvSpPr>
            <a:spLocks/>
          </p:cNvSpPr>
          <p:nvPr/>
        </p:nvSpPr>
        <p:spPr bwMode="auto">
          <a:xfrm rot="-5400000">
            <a:off x="5676900" y="431862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sz="1800">
              <a:solidFill>
                <a:srgbClr val="000000"/>
              </a:solidFill>
            </a:endParaRPr>
          </a:p>
        </p:txBody>
      </p:sp>
      <p:sp>
        <p:nvSpPr>
          <p:cNvPr id="23568" name="Text Box 17">
            <a:extLst>
              <a:ext uri="{FF2B5EF4-FFF2-40B4-BE49-F238E27FC236}">
                <a16:creationId xmlns:a16="http://schemas.microsoft.com/office/drawing/2014/main" id="{94603B7D-721D-48F5-B018-7E4D2D53C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423520"/>
            <a:ext cx="1458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ייצוג הספרה 6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רוחב: 4 ביטים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69" name="Rectangle 18">
            <a:extLst>
              <a:ext uri="{FF2B5EF4-FFF2-40B4-BE49-F238E27FC236}">
                <a16:creationId xmlns:a16="http://schemas.microsoft.com/office/drawing/2014/main" id="{2756CBE1-AF31-4B34-BE7B-4BD2A5F66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70" name="Rectangle 19">
            <a:extLst>
              <a:ext uri="{FF2B5EF4-FFF2-40B4-BE49-F238E27FC236}">
                <a16:creationId xmlns:a16="http://schemas.microsoft.com/office/drawing/2014/main" id="{EDD1351E-E8AC-43D4-9976-BD7AACDCF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3571" name="Rectangle 20">
            <a:extLst>
              <a:ext uri="{FF2B5EF4-FFF2-40B4-BE49-F238E27FC236}">
                <a16:creationId xmlns:a16="http://schemas.microsoft.com/office/drawing/2014/main" id="{41D7AA79-C95A-43FA-A332-C021A20B4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0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72" name="Rectangle 21">
            <a:extLst>
              <a:ext uri="{FF2B5EF4-FFF2-40B4-BE49-F238E27FC236}">
                <a16:creationId xmlns:a16="http://schemas.microsoft.com/office/drawing/2014/main" id="{084AB7E0-2A73-48D8-A141-DB00CAD3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091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1</a:t>
            </a: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23573" name="AutoShape 22">
            <a:extLst>
              <a:ext uri="{FF2B5EF4-FFF2-40B4-BE49-F238E27FC236}">
                <a16:creationId xmlns:a16="http://schemas.microsoft.com/office/drawing/2014/main" id="{EFE0ADB7-C332-4C8E-BD02-BD858657C83D}"/>
              </a:ext>
            </a:extLst>
          </p:cNvPr>
          <p:cNvSpPr>
            <a:spLocks/>
          </p:cNvSpPr>
          <p:nvPr/>
        </p:nvSpPr>
        <p:spPr bwMode="auto">
          <a:xfrm rot="-5400000">
            <a:off x="3467100" y="4318620"/>
            <a:ext cx="228600" cy="1981200"/>
          </a:xfrm>
          <a:prstGeom prst="leftBrace">
            <a:avLst>
              <a:gd name="adj1" fmla="val 72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e-IL" altLang="en-US" sz="1800">
              <a:solidFill>
                <a:srgbClr val="000000"/>
              </a:solidFill>
            </a:endParaRPr>
          </a:p>
        </p:txBody>
      </p:sp>
      <p:sp>
        <p:nvSpPr>
          <p:cNvPr id="23574" name="Text Box 23">
            <a:extLst>
              <a:ext uri="{FF2B5EF4-FFF2-40B4-BE49-F238E27FC236}">
                <a16:creationId xmlns:a16="http://schemas.microsoft.com/office/drawing/2014/main" id="{72412272-140C-45CE-83EA-FC9CD6D1D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23520"/>
            <a:ext cx="14589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ייצוג הספרה 1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>
                <a:solidFill>
                  <a:srgbClr val="000000"/>
                </a:solidFill>
              </a:rPr>
              <a:t>רוחב: 4 ביטים</a:t>
            </a:r>
            <a:endParaRPr lang="en-US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5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81">
            <a:extLst>
              <a:ext uri="{FF2B5EF4-FFF2-40B4-BE49-F238E27FC236}">
                <a16:creationId xmlns:a16="http://schemas.microsoft.com/office/drawing/2014/main" id="{46D77901-4E3E-44F8-866A-D53B6DF14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76" y="2827213"/>
            <a:ext cx="1295400" cy="3429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 b="1">
              <a:solidFill>
                <a:srgbClr val="000000"/>
              </a:solidFill>
            </a:endParaRPr>
          </a:p>
        </p:txBody>
      </p:sp>
      <p:sp>
        <p:nvSpPr>
          <p:cNvPr id="27651" name="Rectangle 480">
            <a:extLst>
              <a:ext uri="{FF2B5EF4-FFF2-40B4-BE49-F238E27FC236}">
                <a16:creationId xmlns:a16="http://schemas.microsoft.com/office/drawing/2014/main" id="{AF30ACD5-6945-4C0A-9313-68EC1964E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38" y="2827213"/>
            <a:ext cx="12954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1800" b="1">
              <a:solidFill>
                <a:srgbClr val="000000"/>
              </a:solidFill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031930C-FD79-47AB-A165-351B374C0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en-US" dirty="0"/>
              <a:t>קודים </a:t>
            </a:r>
            <a:r>
              <a:rPr lang="he-IL" altLang="en-US" dirty="0" err="1"/>
              <a:t>ציקליים</a:t>
            </a:r>
            <a:endParaRPr lang="en-US" altLang="en-US" dirty="0"/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E5469CFB-329C-42DF-A40A-FB320FBFC7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 eaLnBrk="1" hangingPunct="1">
              <a:defRPr/>
            </a:pPr>
            <a:r>
              <a:rPr lang="he-IL" sz="2800" dirty="0">
                <a:solidFill>
                  <a:schemeClr val="tx1"/>
                </a:solidFill>
              </a:rPr>
              <a:t>מילת קוד של ספרה כלשהי שונה ממילת הקוד של הספרה שלפניה ואחריה בסיבית אחת בלבד.</a:t>
            </a:r>
          </a:p>
          <a:p>
            <a:pPr algn="r" rtl="1" eaLnBrk="1" hangingPunct="1">
              <a:defRPr/>
            </a:pPr>
            <a:r>
              <a:rPr lang="he-IL" sz="2800" dirty="0">
                <a:solidFill>
                  <a:schemeClr val="tx1"/>
                </a:solidFill>
              </a:rPr>
              <a:t>דוגמא שימושית </a:t>
            </a:r>
            <a:r>
              <a:rPr lang="en-US" sz="2800" dirty="0">
                <a:solidFill>
                  <a:schemeClr val="tx1"/>
                </a:solidFill>
              </a:rPr>
              <a:t>-</a:t>
            </a:r>
            <a:r>
              <a:rPr lang="he-IL" sz="2800" dirty="0">
                <a:solidFill>
                  <a:schemeClr val="tx1"/>
                </a:solidFill>
              </a:rPr>
              <a:t> </a:t>
            </a:r>
            <a:r>
              <a:rPr lang="he-IL" sz="2800" b="1" dirty="0">
                <a:solidFill>
                  <a:schemeClr val="tx1"/>
                </a:solidFill>
              </a:rPr>
              <a:t>קוד </a:t>
            </a:r>
            <a:r>
              <a:rPr lang="en-US" sz="2800" b="1" dirty="0">
                <a:solidFill>
                  <a:schemeClr val="tx1"/>
                </a:solidFill>
              </a:rPr>
              <a:t>Gray</a:t>
            </a:r>
            <a:r>
              <a:rPr lang="he-IL" sz="2800" b="1" dirty="0">
                <a:solidFill>
                  <a:schemeClr val="tx1"/>
                </a:solidFill>
              </a:rPr>
              <a:t> </a:t>
            </a:r>
            <a:r>
              <a:rPr lang="he-IL" sz="2800" dirty="0">
                <a:solidFill>
                  <a:schemeClr val="tx1"/>
                </a:solidFill>
              </a:rPr>
              <a:t>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661" name="Slide Number Placeholder 1">
            <a:extLst>
              <a:ext uri="{FF2B5EF4-FFF2-40B4-BE49-F238E27FC236}">
                <a16:creationId xmlns:a16="http://schemas.microsoft.com/office/drawing/2014/main" id="{686D271F-09B2-4D94-8B75-A182EE64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DA9E89-54C6-4D72-96D7-059716A797D6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7654" name="Text Box 472">
            <a:extLst>
              <a:ext uri="{FF2B5EF4-FFF2-40B4-BE49-F238E27FC236}">
                <a16:creationId xmlns:a16="http://schemas.microsoft.com/office/drawing/2014/main" id="{E46C0792-5C62-4EEA-AD49-32018A0C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938" y="2820863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1800" b="1" dirty="0">
                <a:solidFill>
                  <a:srgbClr val="000000"/>
                </a:solidFill>
              </a:rPr>
              <a:t>קוד באורך 3</a:t>
            </a: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27655" name="Text Box 473">
            <a:extLst>
              <a:ext uri="{FF2B5EF4-FFF2-40B4-BE49-F238E27FC236}">
                <a16:creationId xmlns:a16="http://schemas.microsoft.com/office/drawing/2014/main" id="{55A505C4-5F55-4CBD-A5F7-2E929B7D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001" y="3212976"/>
            <a:ext cx="693737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00</a:t>
            </a:r>
            <a:r>
              <a:rPr lang="he-IL" altLang="en-US" sz="2400" b="1" dirty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</a:t>
            </a:r>
            <a:r>
              <a:rPr lang="he-IL" altLang="en-US" sz="2400" b="1" dirty="0">
                <a:solidFill>
                  <a:srgbClr val="000000"/>
                </a:solidFill>
              </a:rPr>
              <a:t>1</a:t>
            </a:r>
            <a:r>
              <a:rPr lang="he-IL" altLang="en-US" sz="2400" dirty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01</a:t>
            </a:r>
            <a:r>
              <a:rPr lang="he-IL" altLang="en-US" sz="2400" b="1" dirty="0">
                <a:solidFill>
                  <a:srgbClr val="00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b="1" dirty="0">
                <a:solidFill>
                  <a:srgbClr val="000000"/>
                </a:solidFill>
              </a:rPr>
              <a:t>1</a:t>
            </a:r>
            <a:r>
              <a:rPr lang="he-IL" altLang="en-US" sz="2400" dirty="0">
                <a:solidFill>
                  <a:srgbClr val="000000"/>
                </a:solidFill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11</a:t>
            </a:r>
            <a:r>
              <a:rPr lang="he-IL" altLang="en-US" sz="2400" b="1" dirty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</a:t>
            </a:r>
            <a:r>
              <a:rPr lang="he-IL" altLang="en-US" sz="2400" b="1" dirty="0">
                <a:solidFill>
                  <a:srgbClr val="000000"/>
                </a:solidFill>
              </a:rPr>
              <a:t>0</a:t>
            </a:r>
            <a:r>
              <a:rPr lang="he-IL" altLang="en-US" sz="2400" dirty="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>
                <a:solidFill>
                  <a:srgbClr val="000000"/>
                </a:solidFill>
              </a:rPr>
              <a:t>10</a:t>
            </a:r>
            <a:r>
              <a:rPr lang="he-IL" altLang="en-US" sz="2400" b="1" dirty="0">
                <a:solidFill>
                  <a:srgbClr val="000000"/>
                </a:solidFill>
              </a:rPr>
              <a:t>0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27656" name="Text Box 474">
            <a:extLst>
              <a:ext uri="{FF2B5EF4-FFF2-40B4-BE49-F238E27FC236}">
                <a16:creationId xmlns:a16="http://schemas.microsoft.com/office/drawing/2014/main" id="{BFC8C16A-3853-4AEE-8A98-4134F1E42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38" y="3208213"/>
            <a:ext cx="354013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7657" name="Text Box 475">
            <a:extLst>
              <a:ext uri="{FF2B5EF4-FFF2-40B4-BE49-F238E27FC236}">
                <a16:creationId xmlns:a16="http://schemas.microsoft.com/office/drawing/2014/main" id="{55435B27-B770-4A67-8886-61B6E3876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51" y="2820863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1800" b="1">
                <a:solidFill>
                  <a:srgbClr val="000000"/>
                </a:solidFill>
              </a:rPr>
              <a:t>קוד באורך </a:t>
            </a:r>
            <a:r>
              <a:rPr lang="en-US" altLang="en-US" sz="18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7658" name="Text Box 476">
            <a:extLst>
              <a:ext uri="{FF2B5EF4-FFF2-40B4-BE49-F238E27FC236}">
                <a16:creationId xmlns:a16="http://schemas.microsoft.com/office/drawing/2014/main" id="{1BF51544-1D92-4998-97FA-78C187FF1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538" y="3208213"/>
            <a:ext cx="5238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>
                <a:solidFill>
                  <a:srgbClr val="000000"/>
                </a:solidFill>
              </a:rPr>
              <a:t>00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>
                <a:solidFill>
                  <a:srgbClr val="000000"/>
                </a:solidFill>
              </a:rPr>
              <a:t>0</a:t>
            </a:r>
            <a:r>
              <a:rPr lang="he-IL" altLang="en-US" sz="2400" b="1">
                <a:solidFill>
                  <a:srgbClr val="000000"/>
                </a:solidFill>
              </a:rPr>
              <a:t>1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>
                <a:solidFill>
                  <a:srgbClr val="000000"/>
                </a:solidFill>
              </a:rPr>
              <a:t>1</a:t>
            </a:r>
            <a:r>
              <a:rPr lang="he-IL" altLang="en-US" sz="2400">
                <a:solidFill>
                  <a:srgbClr val="000000"/>
                </a:solidFill>
              </a:rPr>
              <a:t>1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>
                <a:solidFill>
                  <a:srgbClr val="000000"/>
                </a:solidFill>
              </a:rPr>
              <a:t>1</a:t>
            </a:r>
            <a:r>
              <a:rPr lang="he-IL" altLang="en-US" sz="2400" b="1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59" name="Text Box 477">
            <a:extLst>
              <a:ext uri="{FF2B5EF4-FFF2-40B4-BE49-F238E27FC236}">
                <a16:creationId xmlns:a16="http://schemas.microsoft.com/office/drawing/2014/main" id="{266A0082-92F7-4E23-BDFD-EA03736A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38" y="3208213"/>
            <a:ext cx="354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660" name="Text Box 479">
            <a:extLst>
              <a:ext uri="{FF2B5EF4-FFF2-40B4-BE49-F238E27FC236}">
                <a16:creationId xmlns:a16="http://schemas.microsoft.com/office/drawing/2014/main" id="{F9E68076-E7DE-485F-B66D-3240282BE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5706" y="4740626"/>
            <a:ext cx="617829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2800" b="1" dirty="0">
                <a:solidFill>
                  <a:srgbClr val="C00000"/>
                </a:solidFill>
              </a:rPr>
              <a:t>שימו לב !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2800" b="1" dirty="0">
                <a:solidFill>
                  <a:srgbClr val="C00000"/>
                </a:solidFill>
              </a:rPr>
              <a:t>קוד </a:t>
            </a:r>
            <a:r>
              <a:rPr lang="he-IL" altLang="en-US" sz="2800" b="1" dirty="0" err="1">
                <a:solidFill>
                  <a:srgbClr val="C00000"/>
                </a:solidFill>
              </a:rPr>
              <a:t>גריי</a:t>
            </a:r>
            <a:r>
              <a:rPr lang="he-IL" altLang="en-US" sz="2800" b="1" dirty="0">
                <a:solidFill>
                  <a:srgbClr val="C00000"/>
                </a:solidFill>
              </a:rPr>
              <a:t> אינו קוד לייצוג ספרות עשרוניות !</a:t>
            </a:r>
            <a:endParaRPr lang="en-US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38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3BEFD56B-0D0F-4E82-A49A-3F06DF25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404" y="208183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5" name="Rectangle 8">
            <a:extLst>
              <a:ext uri="{FF2B5EF4-FFF2-40B4-BE49-F238E27FC236}">
                <a16:creationId xmlns:a16="http://schemas.microsoft.com/office/drawing/2014/main" id="{5F77CD0A-DDB6-4CC0-9E66-82740A066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404" y="3293095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C9B9E5BF-5E11-4D50-9004-0989DCF5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72" y="273341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701" name="Slide Number Placeholder 1">
            <a:extLst>
              <a:ext uri="{FF2B5EF4-FFF2-40B4-BE49-F238E27FC236}">
                <a16:creationId xmlns:a16="http://schemas.microsoft.com/office/drawing/2014/main" id="{DC848397-FB40-47E8-B586-BE85AFF7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66FF0-E184-4D80-86DB-369705F4B0E2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96097663-056D-450E-9C13-2528C8F501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351"/>
            <a:ext cx="8229600" cy="1143000"/>
          </a:xfrm>
        </p:spPr>
        <p:txBody>
          <a:bodyPr/>
          <a:lstStyle/>
          <a:p>
            <a:pPr algn="r" rtl="1" eaLnBrk="1" hangingPunct="1"/>
            <a:r>
              <a:rPr lang="he-IL" altLang="en-US" dirty="0"/>
              <a:t>הרחבת קוד </a:t>
            </a:r>
            <a:r>
              <a:rPr lang="en-US" altLang="en-US" dirty="0"/>
              <a:t>Gray</a:t>
            </a:r>
          </a:p>
        </p:txBody>
      </p:sp>
      <p:sp>
        <p:nvSpPr>
          <p:cNvPr id="28678" name="Rectangle 4">
            <a:extLst>
              <a:ext uri="{FF2B5EF4-FFF2-40B4-BE49-F238E27FC236}">
                <a16:creationId xmlns:a16="http://schemas.microsoft.com/office/drawing/2014/main" id="{73E3A403-8849-4C39-BD6A-AE3D7983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72" y="334301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79" name="Rectangle 9">
            <a:extLst>
              <a:ext uri="{FF2B5EF4-FFF2-40B4-BE49-F238E27FC236}">
                <a16:creationId xmlns:a16="http://schemas.microsoft.com/office/drawing/2014/main" id="{2BBDA457-0551-446C-AD7E-E5FD0D0E5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04" y="208183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80" name="Rectangle 10">
            <a:extLst>
              <a:ext uri="{FF2B5EF4-FFF2-40B4-BE49-F238E27FC236}">
                <a16:creationId xmlns:a16="http://schemas.microsoft.com/office/drawing/2014/main" id="{1E80B21C-4045-4BCA-8B4E-9195C4A7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04" y="2691433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81" name="Rectangle 11">
            <a:extLst>
              <a:ext uri="{FF2B5EF4-FFF2-40B4-BE49-F238E27FC236}">
                <a16:creationId xmlns:a16="http://schemas.microsoft.com/office/drawing/2014/main" id="{E561A696-CA5A-4FEB-A3D5-68E8DB9F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04" y="3301033"/>
            <a:ext cx="533400" cy="60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82" name="Rectangle 12">
            <a:extLst>
              <a:ext uri="{FF2B5EF4-FFF2-40B4-BE49-F238E27FC236}">
                <a16:creationId xmlns:a16="http://schemas.microsoft.com/office/drawing/2014/main" id="{A04DEAB9-5570-4D80-8E42-77467D3B1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004" y="3902695"/>
            <a:ext cx="533400" cy="606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28683" name="Group 21">
            <a:extLst>
              <a:ext uri="{FF2B5EF4-FFF2-40B4-BE49-F238E27FC236}">
                <a16:creationId xmlns:a16="http://schemas.microsoft.com/office/drawing/2014/main" id="{34A016B6-925C-4342-AC0C-FB89C42999AB}"/>
              </a:ext>
            </a:extLst>
          </p:cNvPr>
          <p:cNvGrpSpPr>
            <a:grpSpLocks/>
          </p:cNvGrpSpPr>
          <p:nvPr/>
        </p:nvGrpSpPr>
        <p:grpSpPr bwMode="auto">
          <a:xfrm>
            <a:off x="1886000" y="1191742"/>
            <a:ext cx="1066800" cy="2438400"/>
            <a:chOff x="4464" y="672"/>
            <a:chExt cx="672" cy="1536"/>
          </a:xfrm>
        </p:grpSpPr>
        <p:sp>
          <p:nvSpPr>
            <p:cNvPr id="28711" name="Rectangle 4">
              <a:extLst>
                <a:ext uri="{FF2B5EF4-FFF2-40B4-BE49-F238E27FC236}">
                  <a16:creationId xmlns:a16="http://schemas.microsoft.com/office/drawing/2014/main" id="{22DDE9E3-155F-47D6-AEB0-681B6B4D9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672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2" name="Rectangle 5">
              <a:extLst>
                <a:ext uri="{FF2B5EF4-FFF2-40B4-BE49-F238E27FC236}">
                  <a16:creationId xmlns:a16="http://schemas.microsoft.com/office/drawing/2014/main" id="{F653D91A-14BD-43CF-B3AD-3CAA1AC40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056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3" name="Rectangle 6">
              <a:extLst>
                <a:ext uri="{FF2B5EF4-FFF2-40B4-BE49-F238E27FC236}">
                  <a16:creationId xmlns:a16="http://schemas.microsoft.com/office/drawing/2014/main" id="{026BE59C-5812-42D1-BDEB-12C1C06BA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4" name="Rectangle 7">
              <a:extLst>
                <a:ext uri="{FF2B5EF4-FFF2-40B4-BE49-F238E27FC236}">
                  <a16:creationId xmlns:a16="http://schemas.microsoft.com/office/drawing/2014/main" id="{1F8F336B-4A71-4733-B2BA-D03725A2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056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5" name="Rectangle 8">
              <a:extLst>
                <a:ext uri="{FF2B5EF4-FFF2-40B4-BE49-F238E27FC236}">
                  <a16:creationId xmlns:a16="http://schemas.microsoft.com/office/drawing/2014/main" id="{E53E77E4-6D5D-4EDF-96E0-BCADA39D3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440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6" name="Rectangle 9">
              <a:extLst>
                <a:ext uri="{FF2B5EF4-FFF2-40B4-BE49-F238E27FC236}">
                  <a16:creationId xmlns:a16="http://schemas.microsoft.com/office/drawing/2014/main" id="{74FF1D3D-9114-4AB4-BB51-950A9528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824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7" name="Rectangle 10">
              <a:extLst>
                <a:ext uri="{FF2B5EF4-FFF2-40B4-BE49-F238E27FC236}">
                  <a16:creationId xmlns:a16="http://schemas.microsoft.com/office/drawing/2014/main" id="{1559D37D-0759-4229-A2FF-5A2106DF9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440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8" name="Rectangle 11">
              <a:extLst>
                <a:ext uri="{FF2B5EF4-FFF2-40B4-BE49-F238E27FC236}">
                  <a16:creationId xmlns:a16="http://schemas.microsoft.com/office/drawing/2014/main" id="{E1634396-46A8-474C-A2CD-6D6C3BD02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824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8684" name="Group 22">
            <a:extLst>
              <a:ext uri="{FF2B5EF4-FFF2-40B4-BE49-F238E27FC236}">
                <a16:creationId xmlns:a16="http://schemas.microsoft.com/office/drawing/2014/main" id="{C7C46434-0878-4D32-A8CA-8105497D7908}"/>
              </a:ext>
            </a:extLst>
          </p:cNvPr>
          <p:cNvGrpSpPr>
            <a:grpSpLocks/>
          </p:cNvGrpSpPr>
          <p:nvPr/>
        </p:nvGrpSpPr>
        <p:grpSpPr bwMode="auto">
          <a:xfrm>
            <a:off x="1886000" y="3630142"/>
            <a:ext cx="1066800" cy="2438400"/>
            <a:chOff x="4464" y="2400"/>
            <a:chExt cx="672" cy="1536"/>
          </a:xfrm>
        </p:grpSpPr>
        <p:sp>
          <p:nvSpPr>
            <p:cNvPr id="28703" name="Rectangle 12">
              <a:extLst>
                <a:ext uri="{FF2B5EF4-FFF2-40B4-BE49-F238E27FC236}">
                  <a16:creationId xmlns:a16="http://schemas.microsoft.com/office/drawing/2014/main" id="{D4DFE6DF-2EE8-4586-8070-5250A36B5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400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4" name="Rectangle 13">
              <a:extLst>
                <a:ext uri="{FF2B5EF4-FFF2-40B4-BE49-F238E27FC236}">
                  <a16:creationId xmlns:a16="http://schemas.microsoft.com/office/drawing/2014/main" id="{955FFC09-C7E8-4276-8CC8-A0235F4C9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784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5" name="Rectangle 14">
              <a:extLst>
                <a:ext uri="{FF2B5EF4-FFF2-40B4-BE49-F238E27FC236}">
                  <a16:creationId xmlns:a16="http://schemas.microsoft.com/office/drawing/2014/main" id="{792AD414-FC97-4274-BC48-8A2D3B142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400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6" name="Rectangle 15">
              <a:extLst>
                <a:ext uri="{FF2B5EF4-FFF2-40B4-BE49-F238E27FC236}">
                  <a16:creationId xmlns:a16="http://schemas.microsoft.com/office/drawing/2014/main" id="{C4E24FB2-84E8-4237-9FC1-2B3060B6D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784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7" name="Rectangle 16">
              <a:extLst>
                <a:ext uri="{FF2B5EF4-FFF2-40B4-BE49-F238E27FC236}">
                  <a16:creationId xmlns:a16="http://schemas.microsoft.com/office/drawing/2014/main" id="{0E97F051-6888-4FC6-A59D-82BB54D8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168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1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8" name="Rectangle 17">
              <a:extLst>
                <a:ext uri="{FF2B5EF4-FFF2-40B4-BE49-F238E27FC236}">
                  <a16:creationId xmlns:a16="http://schemas.microsoft.com/office/drawing/2014/main" id="{BBB6BD6F-A790-420B-B567-F1A1DDE92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552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09" name="Rectangle 18">
              <a:extLst>
                <a:ext uri="{FF2B5EF4-FFF2-40B4-BE49-F238E27FC236}">
                  <a16:creationId xmlns:a16="http://schemas.microsoft.com/office/drawing/2014/main" id="{933B1C0A-2A3C-43A6-8604-C063E9406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28710" name="Rectangle 19">
              <a:extLst>
                <a:ext uri="{FF2B5EF4-FFF2-40B4-BE49-F238E27FC236}">
                  <a16:creationId xmlns:a16="http://schemas.microsoft.com/office/drawing/2014/main" id="{484E6C84-1178-474C-910D-AD3186E3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552"/>
              <a:ext cx="33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he-IL" altLang="en-US">
                  <a:solidFill>
                    <a:srgbClr val="000000"/>
                  </a:solidFill>
                </a:rPr>
                <a:t>0</a:t>
              </a:r>
              <a:endParaRPr lang="en-US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685" name="Rectangle 25">
            <a:extLst>
              <a:ext uri="{FF2B5EF4-FFF2-40B4-BE49-F238E27FC236}">
                <a16:creationId xmlns:a16="http://schemas.microsoft.com/office/drawing/2014/main" id="{1EC08EB7-5944-425B-9C76-24947883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11917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6" name="Rectangle 26">
            <a:extLst>
              <a:ext uri="{FF2B5EF4-FFF2-40B4-BE49-F238E27FC236}">
                <a16:creationId xmlns:a16="http://schemas.microsoft.com/office/drawing/2014/main" id="{781C5029-34AB-49C3-80F2-358B8F6DC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18013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7" name="Rectangle 27">
            <a:extLst>
              <a:ext uri="{FF2B5EF4-FFF2-40B4-BE49-F238E27FC236}">
                <a16:creationId xmlns:a16="http://schemas.microsoft.com/office/drawing/2014/main" id="{7BDA3C52-14BE-4CE5-B231-D36F8D84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24109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8" name="Rectangle 28">
            <a:extLst>
              <a:ext uri="{FF2B5EF4-FFF2-40B4-BE49-F238E27FC236}">
                <a16:creationId xmlns:a16="http://schemas.microsoft.com/office/drawing/2014/main" id="{E9FD2819-C667-4620-A282-62076EAAA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30205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8689" name="Rectangle 29">
            <a:extLst>
              <a:ext uri="{FF2B5EF4-FFF2-40B4-BE49-F238E27FC236}">
                <a16:creationId xmlns:a16="http://schemas.microsoft.com/office/drawing/2014/main" id="{5791DF35-4C58-42DF-B858-82F23625C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36301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90" name="Rectangle 30">
            <a:extLst>
              <a:ext uri="{FF2B5EF4-FFF2-40B4-BE49-F238E27FC236}">
                <a16:creationId xmlns:a16="http://schemas.microsoft.com/office/drawing/2014/main" id="{50D0BA6A-F13D-40E5-89EF-3233660B1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42397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91" name="Rectangle 31">
            <a:extLst>
              <a:ext uri="{FF2B5EF4-FFF2-40B4-BE49-F238E27FC236}">
                <a16:creationId xmlns:a16="http://schemas.microsoft.com/office/drawing/2014/main" id="{75927376-F8FD-4780-A745-A77361976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48493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92" name="Rectangle 32">
            <a:extLst>
              <a:ext uri="{FF2B5EF4-FFF2-40B4-BE49-F238E27FC236}">
                <a16:creationId xmlns:a16="http://schemas.microsoft.com/office/drawing/2014/main" id="{E25A31B6-283D-429D-B48B-381772BAA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600" y="5458942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D14AE8-D750-4E0E-9BD3-09881C5B1432}"/>
              </a:ext>
            </a:extLst>
          </p:cNvPr>
          <p:cNvCxnSpPr/>
          <p:nvPr/>
        </p:nvCxnSpPr>
        <p:spPr bwMode="auto">
          <a:xfrm>
            <a:off x="971600" y="3630142"/>
            <a:ext cx="2209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694" name="Rectangle 8">
            <a:extLst>
              <a:ext uri="{FF2B5EF4-FFF2-40B4-BE49-F238E27FC236}">
                <a16:creationId xmlns:a16="http://schemas.microsoft.com/office/drawing/2014/main" id="{E588FCBE-A612-4BEE-B3EB-FFF99AF9A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404" y="2683495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1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95" name="Rectangle 3">
            <a:extLst>
              <a:ext uri="{FF2B5EF4-FFF2-40B4-BE49-F238E27FC236}">
                <a16:creationId xmlns:a16="http://schemas.microsoft.com/office/drawing/2014/main" id="{EDBB9203-6D96-415C-8AE1-E6FFFA092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404" y="389952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>
                <a:solidFill>
                  <a:srgbClr val="000000"/>
                </a:solidFill>
              </a:rPr>
              <a:t>0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8696" name="TextBox 3">
            <a:extLst>
              <a:ext uri="{FF2B5EF4-FFF2-40B4-BE49-F238E27FC236}">
                <a16:creationId xmlns:a16="http://schemas.microsoft.com/office/drawing/2014/main" id="{8668412E-E114-4108-9EDC-C8B142455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4581" y="2208818"/>
            <a:ext cx="138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n=1</a:t>
            </a:r>
            <a:endParaRPr lang="he-IL" altLang="en-US"/>
          </a:p>
        </p:txBody>
      </p:sp>
      <p:sp>
        <p:nvSpPr>
          <p:cNvPr id="28697" name="TextBox 41">
            <a:extLst>
              <a:ext uri="{FF2B5EF4-FFF2-40B4-BE49-F238E27FC236}">
                <a16:creationId xmlns:a16="http://schemas.microsoft.com/office/drawing/2014/main" id="{66F0B647-419A-48C9-B5E9-323C1F559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649" y="1521367"/>
            <a:ext cx="138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n=2</a:t>
            </a:r>
            <a:endParaRPr lang="he-IL" altLang="en-US" dirty="0"/>
          </a:p>
        </p:txBody>
      </p:sp>
      <p:sp>
        <p:nvSpPr>
          <p:cNvPr id="28698" name="TextBox 42">
            <a:extLst>
              <a:ext uri="{FF2B5EF4-FFF2-40B4-BE49-F238E27FC236}">
                <a16:creationId xmlns:a16="http://schemas.microsoft.com/office/drawing/2014/main" id="{58394A04-8A99-4C92-825F-6DE6BD9C3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309" y="667142"/>
            <a:ext cx="138909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n=3</a:t>
            </a:r>
            <a:endParaRPr lang="he-IL" alt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9E021A5-00AE-4F10-9EAB-C3222A624B64}"/>
              </a:ext>
            </a:extLst>
          </p:cNvPr>
          <p:cNvCxnSpPr/>
          <p:nvPr/>
        </p:nvCxnSpPr>
        <p:spPr bwMode="auto">
          <a:xfrm>
            <a:off x="4076179" y="3285158"/>
            <a:ext cx="1431925" cy="793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62438D-312E-4298-B852-FAD803A64957}"/>
              </a:ext>
            </a:extLst>
          </p:cNvPr>
          <p:cNvCxnSpPr/>
          <p:nvPr/>
        </p:nvCxnSpPr>
        <p:spPr bwMode="auto">
          <a:xfrm>
            <a:off x="6872634" y="3343018"/>
            <a:ext cx="906463" cy="793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702" name="TextBox 1">
            <a:extLst>
              <a:ext uri="{FF2B5EF4-FFF2-40B4-BE49-F238E27FC236}">
                <a16:creationId xmlns:a16="http://schemas.microsoft.com/office/drawing/2014/main" id="{52E95112-EFD0-454F-B8A3-0AF29F0E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934623"/>
            <a:ext cx="52565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/>
            <a:r>
              <a:rPr lang="he-IL" altLang="he-IL" sz="3200" dirty="0"/>
              <a:t>משקפים את השורות הקיימות כמראה אופקית ומוסיפים עמודה</a:t>
            </a:r>
            <a:endParaRPr lang="en-US" altLang="he-IL" sz="3200" dirty="0"/>
          </a:p>
        </p:txBody>
      </p:sp>
    </p:spTree>
    <p:extLst>
      <p:ext uri="{BB962C8B-B14F-4D97-AF65-F5344CB8AC3E}">
        <p14:creationId xmlns:p14="http://schemas.microsoft.com/office/powerpoint/2010/main" val="1111303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3AE9353-9EA2-46C7-B53B-A49E0B6A7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/>
              <a:t>קוד </a:t>
            </a:r>
            <a:r>
              <a:rPr lang="en-US" altLang="en-US" dirty="0"/>
              <a:t>Gray</a:t>
            </a:r>
          </a:p>
        </p:txBody>
      </p:sp>
      <p:sp>
        <p:nvSpPr>
          <p:cNvPr id="29705" name="Slide Number Placeholder 1">
            <a:extLst>
              <a:ext uri="{FF2B5EF4-FFF2-40B4-BE49-F238E27FC236}">
                <a16:creationId xmlns:a16="http://schemas.microsoft.com/office/drawing/2014/main" id="{3A0EA119-E6C3-4567-ADDF-632435F9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23DD65-95A3-485B-9FA8-A3E295737DF5}" type="slidenum">
              <a:rPr lang="en-US" altLang="en-US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9700" name="Text Box 7">
            <a:extLst>
              <a:ext uri="{FF2B5EF4-FFF2-40B4-BE49-F238E27FC236}">
                <a16:creationId xmlns:a16="http://schemas.microsoft.com/office/drawing/2014/main" id="{24937C5F-FB86-45DC-ADBA-8E3E7440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36303"/>
            <a:ext cx="90733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 dirty="0">
                <a:solidFill>
                  <a:srgbClr val="000000"/>
                </a:solidFill>
              </a:rPr>
              <a:t>האופרטור</a:t>
            </a:r>
            <a:r>
              <a:rPr lang="en-US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he-IL" altLang="en-US" sz="2400" b="1" dirty="0">
                <a:solidFill>
                  <a:srgbClr val="000000"/>
                </a:solidFill>
              </a:rPr>
              <a:t>  מציין </a:t>
            </a:r>
            <a:r>
              <a:rPr lang="en-US" altLang="en-US" sz="2400" b="1" dirty="0">
                <a:solidFill>
                  <a:srgbClr val="000000"/>
                </a:solidFill>
              </a:rPr>
              <a:t>XOR</a:t>
            </a:r>
            <a:r>
              <a:rPr lang="he-IL" altLang="en-US" sz="2400" b="1" dirty="0">
                <a:solidFill>
                  <a:srgbClr val="000000"/>
                </a:solidFill>
              </a:rPr>
              <a:t>. כלומר </a:t>
            </a:r>
            <a:r>
              <a:rPr lang="en-US" altLang="en-US" sz="2400" b="1" dirty="0">
                <a:solidFill>
                  <a:srgbClr val="000000"/>
                </a:solidFill>
              </a:rPr>
              <a:t>, X </a:t>
            </a:r>
            <a:r>
              <a:rPr lang="en-US" altLang="en-US" sz="2400" b="1" dirty="0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en-US" altLang="en-US" sz="2400" b="1" dirty="0">
                <a:solidFill>
                  <a:srgbClr val="000000"/>
                </a:solidFill>
                <a:sym typeface="Mathematica1" pitchFamily="2" charset="2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Y  = 1</a:t>
            </a:r>
            <a:r>
              <a:rPr lang="he-IL" altLang="en-US" sz="2400" b="1" dirty="0">
                <a:solidFill>
                  <a:srgbClr val="000000"/>
                </a:solidFill>
              </a:rPr>
              <a:t> אם ורק אם</a:t>
            </a:r>
            <a:r>
              <a:rPr lang="en-US" altLang="en-US" sz="2400" b="1" dirty="0">
                <a:solidFill>
                  <a:srgbClr val="000000"/>
                </a:solidFill>
              </a:rPr>
              <a:t> X  </a:t>
            </a:r>
            <a:r>
              <a:rPr lang="he-IL" altLang="en-US" sz="2400" b="1" dirty="0">
                <a:solidFill>
                  <a:srgbClr val="000000"/>
                </a:solidFill>
              </a:rPr>
              <a:t>שונה מ-</a:t>
            </a:r>
            <a:r>
              <a:rPr lang="en-US" altLang="en-US" sz="2400" b="1" dirty="0">
                <a:solidFill>
                  <a:srgbClr val="000000"/>
                </a:solidFill>
              </a:rPr>
              <a:t>Y</a:t>
            </a:r>
            <a:r>
              <a:rPr lang="he-IL" altLang="en-US" sz="2400" b="1" dirty="0">
                <a:solidFill>
                  <a:srgbClr val="000000"/>
                </a:solidFill>
              </a:rPr>
              <a:t>.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29701" name="Object 8">
            <a:extLst>
              <a:ext uri="{FF2B5EF4-FFF2-40B4-BE49-F238E27FC236}">
                <a16:creationId xmlns:a16="http://schemas.microsoft.com/office/drawing/2014/main" id="{A34B9F47-DA5F-4163-AB90-889C5BEAC4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683846"/>
              </p:ext>
            </p:extLst>
          </p:nvPr>
        </p:nvGraphicFramePr>
        <p:xfrm>
          <a:off x="441960" y="2343529"/>
          <a:ext cx="79248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8" name="Equation" r:id="rId4" imgW="3594100" imgH="482600" progId="Equation.DSMT4">
                  <p:embed/>
                </p:oleObj>
              </mc:Choice>
              <mc:Fallback>
                <p:oleObj name="Equation" r:id="rId4" imgW="3594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" y="2343529"/>
                        <a:ext cx="79248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75C6F0B3-5035-4285-813A-EF4BC383B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262540"/>
              </p:ext>
            </p:extLst>
          </p:nvPr>
        </p:nvGraphicFramePr>
        <p:xfrm>
          <a:off x="473020" y="4147401"/>
          <a:ext cx="73469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29" name="Equation" r:id="rId6" imgW="3619500" imgH="482600" progId="Equation.DSMT4">
                  <p:embed/>
                </p:oleObj>
              </mc:Choice>
              <mc:Fallback>
                <p:oleObj name="Equation" r:id="rId6" imgW="3619500" imgH="482600" progId="Equation.DSMT4">
                  <p:embed/>
                  <p:pic>
                    <p:nvPicPr>
                      <p:cNvPr id="30723" name="Object 4">
                        <a:extLst>
                          <a:ext uri="{FF2B5EF4-FFF2-40B4-BE49-F238E27FC236}">
                            <a16:creationId xmlns:a16="http://schemas.microsoft.com/office/drawing/2014/main" id="{44C55FC9-5B36-48C9-8011-FDFCDBB369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20" y="4147401"/>
                        <a:ext cx="73469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מלבן 3">
            <a:extLst>
              <a:ext uri="{FF2B5EF4-FFF2-40B4-BE49-F238E27FC236}">
                <a16:creationId xmlns:a16="http://schemas.microsoft.com/office/drawing/2014/main" id="{E8087942-0A04-4724-B748-ABDE8A187D1D}"/>
              </a:ext>
            </a:extLst>
          </p:cNvPr>
          <p:cNvSpPr/>
          <p:nvPr/>
        </p:nvSpPr>
        <p:spPr>
          <a:xfrm>
            <a:off x="5628474" y="2099729"/>
            <a:ext cx="2915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en-US" sz="2400" dirty="0"/>
              <a:t>המרה מבינארי ל-</a:t>
            </a:r>
            <a:r>
              <a:rPr lang="en-US" altLang="en-US" sz="2400" dirty="0"/>
              <a:t>Gray</a:t>
            </a:r>
            <a:r>
              <a:rPr lang="he-IL" altLang="en-US" sz="2400" dirty="0"/>
              <a:t>:</a:t>
            </a:r>
            <a:endParaRPr lang="he-IL" sz="2400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A1055E55-C97C-4AA9-8185-0302FBFD5B7D}"/>
              </a:ext>
            </a:extLst>
          </p:cNvPr>
          <p:cNvSpPr/>
          <p:nvPr/>
        </p:nvSpPr>
        <p:spPr>
          <a:xfrm>
            <a:off x="5540767" y="3989031"/>
            <a:ext cx="2915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altLang="en-US" sz="2400" dirty="0"/>
              <a:t>המרה מ-</a:t>
            </a:r>
            <a:r>
              <a:rPr lang="en-US" altLang="en-US" sz="2400" dirty="0"/>
              <a:t>Gray</a:t>
            </a:r>
            <a:r>
              <a:rPr lang="he-IL" altLang="en-US" sz="2400" dirty="0"/>
              <a:t> לבינארי: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052328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24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1619672" y="2636912"/>
            <a:ext cx="56621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336431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תרגילים נוספים – 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B2674F-3D45-4439-A93C-B911071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845734"/>
            <a:ext cx="7899217" cy="4023360"/>
          </a:xfrm>
        </p:spPr>
        <p:txBody>
          <a:bodyPr/>
          <a:lstStyle/>
          <a:p>
            <a:r>
              <a:rPr lang="he-IL" dirty="0"/>
              <a:t>המירו את המספר 1110111 הבא מבינארי לקוד </a:t>
            </a:r>
            <a:r>
              <a:rPr lang="en-US" dirty="0"/>
              <a:t>Gray</a:t>
            </a:r>
            <a:r>
              <a:rPr lang="he-IL" dirty="0"/>
              <a:t>:</a:t>
            </a:r>
          </a:p>
          <a:p>
            <a:r>
              <a:rPr lang="he-IL" dirty="0"/>
              <a:t>פתרון:</a:t>
            </a:r>
          </a:p>
          <a:p>
            <a:r>
              <a:rPr lang="he-IL" dirty="0"/>
              <a:t>נעזר </a:t>
            </a:r>
            <a:r>
              <a:rPr lang="he-IL" dirty="0" err="1"/>
              <a:t>בנוסחא</a:t>
            </a:r>
            <a:r>
              <a:rPr lang="he-IL" dirty="0"/>
              <a:t>: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25</a:t>
            </a:fld>
            <a:endParaRPr lang="he-IL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4E15E500-AF94-4527-94C2-3A11A839D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61510"/>
              </p:ext>
            </p:extLst>
          </p:nvPr>
        </p:nvGraphicFramePr>
        <p:xfrm>
          <a:off x="586375" y="3533294"/>
          <a:ext cx="60959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91119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0174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7824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938185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8009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64995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910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018784"/>
                  </a:ext>
                </a:extLst>
              </a:tr>
            </a:tbl>
          </a:graphicData>
        </a:graphic>
      </p:graphicFrame>
      <p:graphicFrame>
        <p:nvGraphicFramePr>
          <p:cNvPr id="7" name="טבלה 5">
            <a:extLst>
              <a:ext uri="{FF2B5EF4-FFF2-40B4-BE49-F238E27FC236}">
                <a16:creationId xmlns:a16="http://schemas.microsoft.com/office/drawing/2014/main" id="{899BF156-842D-4432-B22C-15D029B8D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66406"/>
              </p:ext>
            </p:extLst>
          </p:nvPr>
        </p:nvGraphicFramePr>
        <p:xfrm>
          <a:off x="611560" y="4581128"/>
          <a:ext cx="60959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91119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0174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7824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938185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8009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64995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910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018784"/>
                  </a:ext>
                </a:extLst>
              </a:tr>
            </a:tbl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93E1A643-D875-446E-9929-377F86B64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81081"/>
              </p:ext>
            </p:extLst>
          </p:nvPr>
        </p:nvGraphicFramePr>
        <p:xfrm>
          <a:off x="586375" y="2602626"/>
          <a:ext cx="5066144" cy="6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3" imgW="3594100" imgH="482600" progId="Equation.DSMT4">
                  <p:embed/>
                </p:oleObj>
              </mc:Choice>
              <mc:Fallback>
                <p:oleObj name="Equation" r:id="rId3" imgW="3594100" imgH="482600" progId="Equation.DSMT4">
                  <p:embed/>
                  <p:pic>
                    <p:nvPicPr>
                      <p:cNvPr id="29701" name="Object 8">
                        <a:extLst>
                          <a:ext uri="{FF2B5EF4-FFF2-40B4-BE49-F238E27FC236}">
                            <a16:creationId xmlns:a16="http://schemas.microsoft.com/office/drawing/2014/main" id="{A34B9F47-DA5F-4163-AB90-889C5BEAC4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75" y="2602626"/>
                        <a:ext cx="5066144" cy="67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65AE75F-31FB-4166-B674-F893B7F20799}"/>
              </a:ext>
            </a:extLst>
          </p:cNvPr>
          <p:cNvCxnSpPr/>
          <p:nvPr/>
        </p:nvCxnSpPr>
        <p:spPr>
          <a:xfrm>
            <a:off x="1043608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מלבן 26">
            <a:extLst>
              <a:ext uri="{FF2B5EF4-FFF2-40B4-BE49-F238E27FC236}">
                <a16:creationId xmlns:a16="http://schemas.microsoft.com/office/drawing/2014/main" id="{340656C4-E5D2-4461-9A18-5346A06F861A}"/>
              </a:ext>
            </a:extLst>
          </p:cNvPr>
          <p:cNvSpPr/>
          <p:nvPr/>
        </p:nvSpPr>
        <p:spPr>
          <a:xfrm>
            <a:off x="863588" y="4605451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346E4F8-49D2-4A8F-A328-F89B746F371B}"/>
              </a:ext>
            </a:extLst>
          </p:cNvPr>
          <p:cNvCxnSpPr>
            <a:cxnSpLocks/>
          </p:cNvCxnSpPr>
          <p:nvPr/>
        </p:nvCxnSpPr>
        <p:spPr>
          <a:xfrm>
            <a:off x="1043608" y="3904134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059956F-A6E2-4017-A9C0-58D4AB18A79B}"/>
              </a:ext>
            </a:extLst>
          </p:cNvPr>
          <p:cNvCxnSpPr/>
          <p:nvPr/>
        </p:nvCxnSpPr>
        <p:spPr>
          <a:xfrm>
            <a:off x="1907704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מלבן 28">
            <a:extLst>
              <a:ext uri="{FF2B5EF4-FFF2-40B4-BE49-F238E27FC236}">
                <a16:creationId xmlns:a16="http://schemas.microsoft.com/office/drawing/2014/main" id="{A95A35C5-3125-40E1-921B-93A211D30E0E}"/>
              </a:ext>
            </a:extLst>
          </p:cNvPr>
          <p:cNvSpPr/>
          <p:nvPr/>
        </p:nvSpPr>
        <p:spPr>
          <a:xfrm>
            <a:off x="1737861" y="4641032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708BA9B7-5E94-4F28-9F6F-DE0CCDC14F7C}"/>
              </a:ext>
            </a:extLst>
          </p:cNvPr>
          <p:cNvSpPr/>
          <p:nvPr/>
        </p:nvSpPr>
        <p:spPr>
          <a:xfrm>
            <a:off x="2630714" y="4605451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>
            <a:extLst>
              <a:ext uri="{FF2B5EF4-FFF2-40B4-BE49-F238E27FC236}">
                <a16:creationId xmlns:a16="http://schemas.microsoft.com/office/drawing/2014/main" id="{E1546249-B83A-483B-B699-C4B7CE532F39}"/>
              </a:ext>
            </a:extLst>
          </p:cNvPr>
          <p:cNvSpPr/>
          <p:nvPr/>
        </p:nvSpPr>
        <p:spPr>
          <a:xfrm>
            <a:off x="3523566" y="4605557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מלבן 46">
            <a:extLst>
              <a:ext uri="{FF2B5EF4-FFF2-40B4-BE49-F238E27FC236}">
                <a16:creationId xmlns:a16="http://schemas.microsoft.com/office/drawing/2014/main" id="{20AD16C7-A8B3-490F-9F37-0EA634947AB4}"/>
              </a:ext>
            </a:extLst>
          </p:cNvPr>
          <p:cNvSpPr/>
          <p:nvPr/>
        </p:nvSpPr>
        <p:spPr>
          <a:xfrm>
            <a:off x="4395540" y="4632189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6" name="מלבן 55">
            <a:extLst>
              <a:ext uri="{FF2B5EF4-FFF2-40B4-BE49-F238E27FC236}">
                <a16:creationId xmlns:a16="http://schemas.microsoft.com/office/drawing/2014/main" id="{A4B0DF8A-4E5B-408E-8852-D6A696E49013}"/>
              </a:ext>
            </a:extLst>
          </p:cNvPr>
          <p:cNvSpPr/>
          <p:nvPr/>
        </p:nvSpPr>
        <p:spPr>
          <a:xfrm>
            <a:off x="5236605" y="4592226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8" name="מלבן 67">
            <a:extLst>
              <a:ext uri="{FF2B5EF4-FFF2-40B4-BE49-F238E27FC236}">
                <a16:creationId xmlns:a16="http://schemas.microsoft.com/office/drawing/2014/main" id="{45848B8A-F31F-4A2E-856C-67E025E716AD}"/>
              </a:ext>
            </a:extLst>
          </p:cNvPr>
          <p:cNvSpPr/>
          <p:nvPr/>
        </p:nvSpPr>
        <p:spPr>
          <a:xfrm>
            <a:off x="6129401" y="4605451"/>
            <a:ext cx="360040" cy="2880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F12C51B0-70DB-40CB-8C4E-AA892C51F174}"/>
              </a:ext>
            </a:extLst>
          </p:cNvPr>
          <p:cNvCxnSpPr>
            <a:cxnSpLocks/>
          </p:cNvCxnSpPr>
          <p:nvPr/>
        </p:nvCxnSpPr>
        <p:spPr>
          <a:xfrm>
            <a:off x="1907704" y="3909305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מחבר חץ ישר 78">
            <a:extLst>
              <a:ext uri="{FF2B5EF4-FFF2-40B4-BE49-F238E27FC236}">
                <a16:creationId xmlns:a16="http://schemas.microsoft.com/office/drawing/2014/main" id="{C4ADF0A0-DC2A-4EBD-9BC6-A68612693502}"/>
              </a:ext>
            </a:extLst>
          </p:cNvPr>
          <p:cNvCxnSpPr/>
          <p:nvPr/>
        </p:nvCxnSpPr>
        <p:spPr>
          <a:xfrm>
            <a:off x="2771800" y="3909305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מחבר חץ ישר 79">
            <a:extLst>
              <a:ext uri="{FF2B5EF4-FFF2-40B4-BE49-F238E27FC236}">
                <a16:creationId xmlns:a16="http://schemas.microsoft.com/office/drawing/2014/main" id="{97279A09-AA55-459D-8F4E-D8DA18839A7B}"/>
              </a:ext>
            </a:extLst>
          </p:cNvPr>
          <p:cNvCxnSpPr>
            <a:cxnSpLocks/>
          </p:cNvCxnSpPr>
          <p:nvPr/>
        </p:nvCxnSpPr>
        <p:spPr>
          <a:xfrm>
            <a:off x="2771800" y="3912120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36429CD0-3411-4E01-8BA3-187C1DDAFD9F}"/>
              </a:ext>
            </a:extLst>
          </p:cNvPr>
          <p:cNvCxnSpPr/>
          <p:nvPr/>
        </p:nvCxnSpPr>
        <p:spPr>
          <a:xfrm>
            <a:off x="3635896" y="3912120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67051A5D-3594-4226-B53E-B6B9EFDA08CF}"/>
              </a:ext>
            </a:extLst>
          </p:cNvPr>
          <p:cNvCxnSpPr>
            <a:cxnSpLocks/>
          </p:cNvCxnSpPr>
          <p:nvPr/>
        </p:nvCxnSpPr>
        <p:spPr>
          <a:xfrm>
            <a:off x="3644163" y="3918706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מחבר חץ ישר 82">
            <a:extLst>
              <a:ext uri="{FF2B5EF4-FFF2-40B4-BE49-F238E27FC236}">
                <a16:creationId xmlns:a16="http://schemas.microsoft.com/office/drawing/2014/main" id="{A1BB7A0D-9466-457D-A7AF-48B65024A28C}"/>
              </a:ext>
            </a:extLst>
          </p:cNvPr>
          <p:cNvCxnSpPr/>
          <p:nvPr/>
        </p:nvCxnSpPr>
        <p:spPr>
          <a:xfrm>
            <a:off x="4508259" y="3918706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מחבר חץ ישר 83">
            <a:extLst>
              <a:ext uri="{FF2B5EF4-FFF2-40B4-BE49-F238E27FC236}">
                <a16:creationId xmlns:a16="http://schemas.microsoft.com/office/drawing/2014/main" id="{43C6EFD6-580E-4826-BC85-C3643A77782E}"/>
              </a:ext>
            </a:extLst>
          </p:cNvPr>
          <p:cNvCxnSpPr>
            <a:cxnSpLocks/>
          </p:cNvCxnSpPr>
          <p:nvPr/>
        </p:nvCxnSpPr>
        <p:spPr>
          <a:xfrm>
            <a:off x="4517701" y="3912120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54DEF5E7-217C-44D1-B908-D35ABF078FD8}"/>
              </a:ext>
            </a:extLst>
          </p:cNvPr>
          <p:cNvCxnSpPr/>
          <p:nvPr/>
        </p:nvCxnSpPr>
        <p:spPr>
          <a:xfrm>
            <a:off x="5381797" y="3912120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461153CB-5737-42CE-AB95-0105382185D1}"/>
              </a:ext>
            </a:extLst>
          </p:cNvPr>
          <p:cNvCxnSpPr>
            <a:cxnSpLocks/>
          </p:cNvCxnSpPr>
          <p:nvPr/>
        </p:nvCxnSpPr>
        <p:spPr>
          <a:xfrm>
            <a:off x="5380621" y="3904134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מחבר חץ ישר 86">
            <a:extLst>
              <a:ext uri="{FF2B5EF4-FFF2-40B4-BE49-F238E27FC236}">
                <a16:creationId xmlns:a16="http://schemas.microsoft.com/office/drawing/2014/main" id="{9DD1532A-8F84-4AB6-95CE-CDC3136F42A7}"/>
              </a:ext>
            </a:extLst>
          </p:cNvPr>
          <p:cNvCxnSpPr/>
          <p:nvPr/>
        </p:nvCxnSpPr>
        <p:spPr>
          <a:xfrm>
            <a:off x="6244717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4DE0A1C3-7532-4EA2-BC2D-42FA7293BDB9}"/>
                  </a:ext>
                </a:extLst>
              </p:cNvPr>
              <p:cNvSpPr txBox="1"/>
              <p:nvPr/>
            </p:nvSpPr>
            <p:spPr>
              <a:xfrm>
                <a:off x="1503182" y="3966987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4DE0A1C3-7532-4EA2-BC2D-42FA7293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82" y="3966987"/>
                <a:ext cx="385867" cy="370840"/>
              </a:xfrm>
              <a:prstGeom prst="rect">
                <a:avLst/>
              </a:prstGeom>
              <a:blipFill>
                <a:blip r:embed="rId5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תיבת טקסט 88">
                <a:extLst>
                  <a:ext uri="{FF2B5EF4-FFF2-40B4-BE49-F238E27FC236}">
                    <a16:creationId xmlns:a16="http://schemas.microsoft.com/office/drawing/2014/main" id="{7D2828F4-2B12-4E18-A2DA-F43EB7726E75}"/>
                  </a:ext>
                </a:extLst>
              </p:cNvPr>
              <p:cNvSpPr txBox="1"/>
              <p:nvPr/>
            </p:nvSpPr>
            <p:spPr>
              <a:xfrm>
                <a:off x="2362876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9" name="תיבת טקסט 88">
                <a:extLst>
                  <a:ext uri="{FF2B5EF4-FFF2-40B4-BE49-F238E27FC236}">
                    <a16:creationId xmlns:a16="http://schemas.microsoft.com/office/drawing/2014/main" id="{7D2828F4-2B12-4E18-A2DA-F43EB772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76" y="3969431"/>
                <a:ext cx="385867" cy="370840"/>
              </a:xfrm>
              <a:prstGeom prst="rect">
                <a:avLst/>
              </a:prstGeom>
              <a:blipFill>
                <a:blip r:embed="rId6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4CE37456-1221-4F63-9825-EABE4612F0AF}"/>
                  </a:ext>
                </a:extLst>
              </p:cNvPr>
              <p:cNvSpPr txBox="1"/>
              <p:nvPr/>
            </p:nvSpPr>
            <p:spPr>
              <a:xfrm>
                <a:off x="3241748" y="3970682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4CE37456-1221-4F63-9825-EABE4612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48" y="3970682"/>
                <a:ext cx="385867" cy="370840"/>
              </a:xfrm>
              <a:prstGeom prst="rect">
                <a:avLst/>
              </a:prstGeom>
              <a:blipFill>
                <a:blip r:embed="rId7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תיבת טקסט 90">
                <a:extLst>
                  <a:ext uri="{FF2B5EF4-FFF2-40B4-BE49-F238E27FC236}">
                    <a16:creationId xmlns:a16="http://schemas.microsoft.com/office/drawing/2014/main" id="{61AA342C-50B9-4639-BCFF-A9AB15C9CAF9}"/>
                  </a:ext>
                </a:extLst>
              </p:cNvPr>
              <p:cNvSpPr txBox="1"/>
              <p:nvPr/>
            </p:nvSpPr>
            <p:spPr>
              <a:xfrm>
                <a:off x="4097167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1" name="תיבת טקסט 90">
                <a:extLst>
                  <a:ext uri="{FF2B5EF4-FFF2-40B4-BE49-F238E27FC236}">
                    <a16:creationId xmlns:a16="http://schemas.microsoft.com/office/drawing/2014/main" id="{61AA342C-50B9-4639-BCFF-A9AB15C9C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167" y="3969431"/>
                <a:ext cx="385867" cy="370840"/>
              </a:xfrm>
              <a:prstGeom prst="rect">
                <a:avLst/>
              </a:prstGeom>
              <a:blipFill>
                <a:blip r:embed="rId8"/>
                <a:stretch>
                  <a:fillRect l="-1587" r="-11111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7F03A63E-F213-493F-A8B3-99D82351309D}"/>
                  </a:ext>
                </a:extLst>
              </p:cNvPr>
              <p:cNvSpPr txBox="1"/>
              <p:nvPr/>
            </p:nvSpPr>
            <p:spPr>
              <a:xfrm>
                <a:off x="4978207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7F03A63E-F213-493F-A8B3-99D82351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07" y="3969431"/>
                <a:ext cx="385867" cy="370840"/>
              </a:xfrm>
              <a:prstGeom prst="rect">
                <a:avLst/>
              </a:prstGeom>
              <a:blipFill>
                <a:blip r:embed="rId9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תיבת טקסט 92">
                <a:extLst>
                  <a:ext uri="{FF2B5EF4-FFF2-40B4-BE49-F238E27FC236}">
                    <a16:creationId xmlns:a16="http://schemas.microsoft.com/office/drawing/2014/main" id="{0CBE0E33-5B12-42D9-84E8-65A006D0177E}"/>
                  </a:ext>
                </a:extLst>
              </p:cNvPr>
              <p:cNvSpPr txBox="1"/>
              <p:nvPr/>
            </p:nvSpPr>
            <p:spPr>
              <a:xfrm>
                <a:off x="5812736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3" name="תיבת טקסט 92">
                <a:extLst>
                  <a:ext uri="{FF2B5EF4-FFF2-40B4-BE49-F238E27FC236}">
                    <a16:creationId xmlns:a16="http://schemas.microsoft.com/office/drawing/2014/main" id="{0CBE0E33-5B12-42D9-84E8-65A006D0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36" y="3969431"/>
                <a:ext cx="385867" cy="370840"/>
              </a:xfrm>
              <a:prstGeom prst="rect">
                <a:avLst/>
              </a:prstGeom>
              <a:blipFill>
                <a:blip r:embed="rId10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85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4" grpId="0" animBg="1"/>
      <p:bldP spid="40" grpId="0" animBg="1"/>
      <p:bldP spid="47" grpId="0" animBg="1"/>
      <p:bldP spid="56" grpId="0" animBg="1"/>
      <p:bldP spid="68" grpId="0" animBg="1"/>
      <p:bldP spid="88" grpId="0"/>
      <p:bldP spid="89" grpId="0"/>
      <p:bldP spid="90" grpId="0"/>
      <p:bldP spid="91" grpId="0"/>
      <p:bldP spid="92" grpId="0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תרגילים נוספים – 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B2674F-3D45-4439-A93C-B911071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46" y="1955307"/>
            <a:ext cx="7899217" cy="4023360"/>
          </a:xfrm>
        </p:spPr>
        <p:txBody>
          <a:bodyPr/>
          <a:lstStyle/>
          <a:p>
            <a:r>
              <a:rPr lang="he-IL" dirty="0"/>
              <a:t>המירו את המספר 1110111 הבא מבינארי לקוד </a:t>
            </a:r>
            <a:r>
              <a:rPr lang="en-US" dirty="0"/>
              <a:t>Gray</a:t>
            </a:r>
            <a:r>
              <a:rPr lang="he-IL" dirty="0"/>
              <a:t>:</a:t>
            </a:r>
          </a:p>
          <a:p>
            <a:r>
              <a:rPr lang="he-IL" dirty="0"/>
              <a:t>פתרון:</a:t>
            </a:r>
          </a:p>
          <a:p>
            <a:r>
              <a:rPr lang="he-IL" dirty="0"/>
              <a:t>נעזר </a:t>
            </a:r>
            <a:r>
              <a:rPr lang="he-IL" dirty="0" err="1"/>
              <a:t>בנוסחא</a:t>
            </a:r>
            <a:r>
              <a:rPr lang="he-IL" dirty="0"/>
              <a:t>: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26</a:t>
            </a:fld>
            <a:endParaRPr lang="he-IL"/>
          </a:p>
        </p:txBody>
      </p:sp>
      <p:graphicFrame>
        <p:nvGraphicFramePr>
          <p:cNvPr id="5" name="טבלה 5">
            <a:extLst>
              <a:ext uri="{FF2B5EF4-FFF2-40B4-BE49-F238E27FC236}">
                <a16:creationId xmlns:a16="http://schemas.microsoft.com/office/drawing/2014/main" id="{4E15E500-AF94-4527-94C2-3A11A839DDDA}"/>
              </a:ext>
            </a:extLst>
          </p:cNvPr>
          <p:cNvGraphicFramePr>
            <a:graphicFrameLocks noGrp="1"/>
          </p:cNvGraphicFramePr>
          <p:nvPr/>
        </p:nvGraphicFramePr>
        <p:xfrm>
          <a:off x="586375" y="3533294"/>
          <a:ext cx="60959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91119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0174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7824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938185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8009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64995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910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018784"/>
                  </a:ext>
                </a:extLst>
              </a:tr>
            </a:tbl>
          </a:graphicData>
        </a:graphic>
      </p:graphicFrame>
      <p:graphicFrame>
        <p:nvGraphicFramePr>
          <p:cNvPr id="7" name="טבלה 5">
            <a:extLst>
              <a:ext uri="{FF2B5EF4-FFF2-40B4-BE49-F238E27FC236}">
                <a16:creationId xmlns:a16="http://schemas.microsoft.com/office/drawing/2014/main" id="{899BF156-842D-4432-B22C-15D029B8D0A0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4581128"/>
          <a:ext cx="6095999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911193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00174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578246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9381858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8800963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1649958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09105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018784"/>
                  </a:ext>
                </a:extLst>
              </a:tr>
            </a:tbl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93E1A643-D875-446E-9929-377F86B64F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375" y="2602626"/>
          <a:ext cx="5066144" cy="67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3594100" imgH="482600" progId="Equation.DSMT4">
                  <p:embed/>
                </p:oleObj>
              </mc:Choice>
              <mc:Fallback>
                <p:oleObj name="Equation" r:id="rId3" imgW="3594100" imgH="482600" progId="Equation.DSMT4">
                  <p:embed/>
                  <p:pic>
                    <p:nvPicPr>
                      <p:cNvPr id="8" name="Object 8">
                        <a:extLst>
                          <a:ext uri="{FF2B5EF4-FFF2-40B4-BE49-F238E27FC236}">
                            <a16:creationId xmlns:a16="http://schemas.microsoft.com/office/drawing/2014/main" id="{93E1A643-D875-446E-9929-377F86B64F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75" y="2602626"/>
                        <a:ext cx="5066144" cy="67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E65AE75F-31FB-4166-B674-F893B7F20799}"/>
              </a:ext>
            </a:extLst>
          </p:cNvPr>
          <p:cNvCxnSpPr/>
          <p:nvPr/>
        </p:nvCxnSpPr>
        <p:spPr>
          <a:xfrm>
            <a:off x="1043608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8346E4F8-49D2-4A8F-A328-F89B746F371B}"/>
              </a:ext>
            </a:extLst>
          </p:cNvPr>
          <p:cNvCxnSpPr>
            <a:cxnSpLocks/>
          </p:cNvCxnSpPr>
          <p:nvPr/>
        </p:nvCxnSpPr>
        <p:spPr>
          <a:xfrm>
            <a:off x="1043608" y="3904134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6059956F-A6E2-4017-A9C0-58D4AB18A79B}"/>
              </a:ext>
            </a:extLst>
          </p:cNvPr>
          <p:cNvCxnSpPr/>
          <p:nvPr/>
        </p:nvCxnSpPr>
        <p:spPr>
          <a:xfrm>
            <a:off x="1907704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מחבר חץ ישר 77">
            <a:extLst>
              <a:ext uri="{FF2B5EF4-FFF2-40B4-BE49-F238E27FC236}">
                <a16:creationId xmlns:a16="http://schemas.microsoft.com/office/drawing/2014/main" id="{F12C51B0-70DB-40CB-8C4E-AA892C51F174}"/>
              </a:ext>
            </a:extLst>
          </p:cNvPr>
          <p:cNvCxnSpPr>
            <a:cxnSpLocks/>
          </p:cNvCxnSpPr>
          <p:nvPr/>
        </p:nvCxnSpPr>
        <p:spPr>
          <a:xfrm>
            <a:off x="1907704" y="3909305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מחבר חץ ישר 78">
            <a:extLst>
              <a:ext uri="{FF2B5EF4-FFF2-40B4-BE49-F238E27FC236}">
                <a16:creationId xmlns:a16="http://schemas.microsoft.com/office/drawing/2014/main" id="{C4ADF0A0-DC2A-4EBD-9BC6-A68612693502}"/>
              </a:ext>
            </a:extLst>
          </p:cNvPr>
          <p:cNvCxnSpPr/>
          <p:nvPr/>
        </p:nvCxnSpPr>
        <p:spPr>
          <a:xfrm>
            <a:off x="2771800" y="3909305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מחבר חץ ישר 79">
            <a:extLst>
              <a:ext uri="{FF2B5EF4-FFF2-40B4-BE49-F238E27FC236}">
                <a16:creationId xmlns:a16="http://schemas.microsoft.com/office/drawing/2014/main" id="{97279A09-AA55-459D-8F4E-D8DA18839A7B}"/>
              </a:ext>
            </a:extLst>
          </p:cNvPr>
          <p:cNvCxnSpPr>
            <a:cxnSpLocks/>
          </p:cNvCxnSpPr>
          <p:nvPr/>
        </p:nvCxnSpPr>
        <p:spPr>
          <a:xfrm>
            <a:off x="2771800" y="3912120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מחבר חץ ישר 80">
            <a:extLst>
              <a:ext uri="{FF2B5EF4-FFF2-40B4-BE49-F238E27FC236}">
                <a16:creationId xmlns:a16="http://schemas.microsoft.com/office/drawing/2014/main" id="{36429CD0-3411-4E01-8BA3-187C1DDAFD9F}"/>
              </a:ext>
            </a:extLst>
          </p:cNvPr>
          <p:cNvCxnSpPr/>
          <p:nvPr/>
        </p:nvCxnSpPr>
        <p:spPr>
          <a:xfrm>
            <a:off x="3635896" y="3912120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מחבר חץ ישר 81">
            <a:extLst>
              <a:ext uri="{FF2B5EF4-FFF2-40B4-BE49-F238E27FC236}">
                <a16:creationId xmlns:a16="http://schemas.microsoft.com/office/drawing/2014/main" id="{67051A5D-3594-4226-B53E-B6B9EFDA08CF}"/>
              </a:ext>
            </a:extLst>
          </p:cNvPr>
          <p:cNvCxnSpPr>
            <a:cxnSpLocks/>
          </p:cNvCxnSpPr>
          <p:nvPr/>
        </p:nvCxnSpPr>
        <p:spPr>
          <a:xfrm>
            <a:off x="3644163" y="3918706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מחבר חץ ישר 82">
            <a:extLst>
              <a:ext uri="{FF2B5EF4-FFF2-40B4-BE49-F238E27FC236}">
                <a16:creationId xmlns:a16="http://schemas.microsoft.com/office/drawing/2014/main" id="{A1BB7A0D-9466-457D-A7AF-48B65024A28C}"/>
              </a:ext>
            </a:extLst>
          </p:cNvPr>
          <p:cNvCxnSpPr/>
          <p:nvPr/>
        </p:nvCxnSpPr>
        <p:spPr>
          <a:xfrm>
            <a:off x="4508259" y="3918706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מחבר חץ ישר 83">
            <a:extLst>
              <a:ext uri="{FF2B5EF4-FFF2-40B4-BE49-F238E27FC236}">
                <a16:creationId xmlns:a16="http://schemas.microsoft.com/office/drawing/2014/main" id="{43C6EFD6-580E-4826-BC85-C3643A77782E}"/>
              </a:ext>
            </a:extLst>
          </p:cNvPr>
          <p:cNvCxnSpPr>
            <a:cxnSpLocks/>
          </p:cNvCxnSpPr>
          <p:nvPr/>
        </p:nvCxnSpPr>
        <p:spPr>
          <a:xfrm>
            <a:off x="4517701" y="3912120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מחבר חץ ישר 84">
            <a:extLst>
              <a:ext uri="{FF2B5EF4-FFF2-40B4-BE49-F238E27FC236}">
                <a16:creationId xmlns:a16="http://schemas.microsoft.com/office/drawing/2014/main" id="{54DEF5E7-217C-44D1-B908-D35ABF078FD8}"/>
              </a:ext>
            </a:extLst>
          </p:cNvPr>
          <p:cNvCxnSpPr/>
          <p:nvPr/>
        </p:nvCxnSpPr>
        <p:spPr>
          <a:xfrm>
            <a:off x="5381797" y="3912120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מחבר חץ ישר 85">
            <a:extLst>
              <a:ext uri="{FF2B5EF4-FFF2-40B4-BE49-F238E27FC236}">
                <a16:creationId xmlns:a16="http://schemas.microsoft.com/office/drawing/2014/main" id="{461153CB-5737-42CE-AB95-0105382185D1}"/>
              </a:ext>
            </a:extLst>
          </p:cNvPr>
          <p:cNvCxnSpPr>
            <a:cxnSpLocks/>
          </p:cNvCxnSpPr>
          <p:nvPr/>
        </p:nvCxnSpPr>
        <p:spPr>
          <a:xfrm>
            <a:off x="5380621" y="3904134"/>
            <a:ext cx="792088" cy="666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מחבר חץ ישר 86">
            <a:extLst>
              <a:ext uri="{FF2B5EF4-FFF2-40B4-BE49-F238E27FC236}">
                <a16:creationId xmlns:a16="http://schemas.microsoft.com/office/drawing/2014/main" id="{9DD1532A-8F84-4AB6-95CE-CDC3136F42A7}"/>
              </a:ext>
            </a:extLst>
          </p:cNvPr>
          <p:cNvCxnSpPr/>
          <p:nvPr/>
        </p:nvCxnSpPr>
        <p:spPr>
          <a:xfrm>
            <a:off x="6244717" y="3904134"/>
            <a:ext cx="0" cy="6769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4DE0A1C3-7532-4EA2-BC2D-42FA7293BDB9}"/>
                  </a:ext>
                </a:extLst>
              </p:cNvPr>
              <p:cNvSpPr txBox="1"/>
              <p:nvPr/>
            </p:nvSpPr>
            <p:spPr>
              <a:xfrm>
                <a:off x="1503182" y="3966987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8" name="תיבת טקסט 87">
                <a:extLst>
                  <a:ext uri="{FF2B5EF4-FFF2-40B4-BE49-F238E27FC236}">
                    <a16:creationId xmlns:a16="http://schemas.microsoft.com/office/drawing/2014/main" id="{4DE0A1C3-7532-4EA2-BC2D-42FA7293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182" y="3966987"/>
                <a:ext cx="385867" cy="370840"/>
              </a:xfrm>
              <a:prstGeom prst="rect">
                <a:avLst/>
              </a:prstGeom>
              <a:blipFill>
                <a:blip r:embed="rId5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תיבת טקסט 88">
                <a:extLst>
                  <a:ext uri="{FF2B5EF4-FFF2-40B4-BE49-F238E27FC236}">
                    <a16:creationId xmlns:a16="http://schemas.microsoft.com/office/drawing/2014/main" id="{7D2828F4-2B12-4E18-A2DA-F43EB7726E75}"/>
                  </a:ext>
                </a:extLst>
              </p:cNvPr>
              <p:cNvSpPr txBox="1"/>
              <p:nvPr/>
            </p:nvSpPr>
            <p:spPr>
              <a:xfrm>
                <a:off x="2362876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89" name="תיבת טקסט 88">
                <a:extLst>
                  <a:ext uri="{FF2B5EF4-FFF2-40B4-BE49-F238E27FC236}">
                    <a16:creationId xmlns:a16="http://schemas.microsoft.com/office/drawing/2014/main" id="{7D2828F4-2B12-4E18-A2DA-F43EB772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876" y="3969431"/>
                <a:ext cx="385867" cy="370840"/>
              </a:xfrm>
              <a:prstGeom prst="rect">
                <a:avLst/>
              </a:prstGeom>
              <a:blipFill>
                <a:blip r:embed="rId6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4CE37456-1221-4F63-9825-EABE4612F0AF}"/>
                  </a:ext>
                </a:extLst>
              </p:cNvPr>
              <p:cNvSpPr txBox="1"/>
              <p:nvPr/>
            </p:nvSpPr>
            <p:spPr>
              <a:xfrm>
                <a:off x="3241748" y="3970682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0" name="תיבת טקסט 89">
                <a:extLst>
                  <a:ext uri="{FF2B5EF4-FFF2-40B4-BE49-F238E27FC236}">
                    <a16:creationId xmlns:a16="http://schemas.microsoft.com/office/drawing/2014/main" id="{4CE37456-1221-4F63-9825-EABE4612F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748" y="3970682"/>
                <a:ext cx="385867" cy="370840"/>
              </a:xfrm>
              <a:prstGeom prst="rect">
                <a:avLst/>
              </a:prstGeom>
              <a:blipFill>
                <a:blip r:embed="rId7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תיבת טקסט 90">
                <a:extLst>
                  <a:ext uri="{FF2B5EF4-FFF2-40B4-BE49-F238E27FC236}">
                    <a16:creationId xmlns:a16="http://schemas.microsoft.com/office/drawing/2014/main" id="{61AA342C-50B9-4639-BCFF-A9AB15C9CAF9}"/>
                  </a:ext>
                </a:extLst>
              </p:cNvPr>
              <p:cNvSpPr txBox="1"/>
              <p:nvPr/>
            </p:nvSpPr>
            <p:spPr>
              <a:xfrm>
                <a:off x="4097167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1" name="תיבת טקסט 90">
                <a:extLst>
                  <a:ext uri="{FF2B5EF4-FFF2-40B4-BE49-F238E27FC236}">
                    <a16:creationId xmlns:a16="http://schemas.microsoft.com/office/drawing/2014/main" id="{61AA342C-50B9-4639-BCFF-A9AB15C9C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167" y="3969431"/>
                <a:ext cx="385867" cy="370840"/>
              </a:xfrm>
              <a:prstGeom prst="rect">
                <a:avLst/>
              </a:prstGeom>
              <a:blipFill>
                <a:blip r:embed="rId8"/>
                <a:stretch>
                  <a:fillRect l="-1587" r="-11111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7F03A63E-F213-493F-A8B3-99D82351309D}"/>
                  </a:ext>
                </a:extLst>
              </p:cNvPr>
              <p:cNvSpPr txBox="1"/>
              <p:nvPr/>
            </p:nvSpPr>
            <p:spPr>
              <a:xfrm>
                <a:off x="4978207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2" name="תיבת טקסט 91">
                <a:extLst>
                  <a:ext uri="{FF2B5EF4-FFF2-40B4-BE49-F238E27FC236}">
                    <a16:creationId xmlns:a16="http://schemas.microsoft.com/office/drawing/2014/main" id="{7F03A63E-F213-493F-A8B3-99D823513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207" y="3969431"/>
                <a:ext cx="385867" cy="370840"/>
              </a:xfrm>
              <a:prstGeom prst="rect">
                <a:avLst/>
              </a:prstGeom>
              <a:blipFill>
                <a:blip r:embed="rId9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תיבת טקסט 92">
                <a:extLst>
                  <a:ext uri="{FF2B5EF4-FFF2-40B4-BE49-F238E27FC236}">
                    <a16:creationId xmlns:a16="http://schemas.microsoft.com/office/drawing/2014/main" id="{0CBE0E33-5B12-42D9-84E8-65A006D0177E}"/>
                  </a:ext>
                </a:extLst>
              </p:cNvPr>
              <p:cNvSpPr txBox="1"/>
              <p:nvPr/>
            </p:nvSpPr>
            <p:spPr>
              <a:xfrm>
                <a:off x="5812736" y="3969431"/>
                <a:ext cx="385867" cy="37084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93" name="תיבת טקסט 92">
                <a:extLst>
                  <a:ext uri="{FF2B5EF4-FFF2-40B4-BE49-F238E27FC236}">
                    <a16:creationId xmlns:a16="http://schemas.microsoft.com/office/drawing/2014/main" id="{0CBE0E33-5B12-42D9-84E8-65A006D01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736" y="3969431"/>
                <a:ext cx="385867" cy="370840"/>
              </a:xfrm>
              <a:prstGeom prst="rect">
                <a:avLst/>
              </a:prstGeom>
              <a:blipFill>
                <a:blip r:embed="rId10"/>
                <a:stretch>
                  <a:fillRect l="-3175" r="-9524" b="-655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206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he-IL" sz="2900" dirty="0" smtClean="0"/>
                  <a:t>בצעו את הפעולה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בייצוג המשלים ל-2, ציין את התשובה בייצוג זה בדיוק של 6 סיביות.</a:t>
                </a:r>
              </a:p>
              <a:p>
                <a:r>
                  <a:rPr lang="he-IL" sz="2900" dirty="0"/>
                  <a:t>פתרון:</a:t>
                </a:r>
              </a:p>
              <a:p>
                <a:r>
                  <a:rPr lang="he-IL" sz="2900" dirty="0"/>
                  <a:t>עבור המספר 10 נבצע המרה ישירה לבסיס בינארי:</a:t>
                </a:r>
              </a:p>
              <a:p>
                <a:endParaRPr lang="he-IL" dirty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2800" b="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941" t="-2378" r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27</a:t>
            </a:fld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3CEB34B-E301-4F54-8AD6-33CD19A31321}"/>
              </a:ext>
            </a:extLst>
          </p:cNvPr>
          <p:cNvSpPr/>
          <p:nvPr/>
        </p:nvSpPr>
        <p:spPr>
          <a:xfrm>
            <a:off x="395536" y="3424940"/>
            <a:ext cx="2088232" cy="52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CFDC6082-4397-44D5-BD08-CB721E66517C}"/>
              </a:ext>
            </a:extLst>
          </p:cNvPr>
          <p:cNvSpPr/>
          <p:nvPr/>
        </p:nvSpPr>
        <p:spPr>
          <a:xfrm>
            <a:off x="395536" y="3971464"/>
            <a:ext cx="2088232" cy="52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מלבן 40">
            <a:extLst>
              <a:ext uri="{FF2B5EF4-FFF2-40B4-BE49-F238E27FC236}">
                <a16:creationId xmlns:a16="http://schemas.microsoft.com/office/drawing/2014/main" id="{4B7EEB0A-B09E-4838-963B-60F695720DE4}"/>
              </a:ext>
            </a:extLst>
          </p:cNvPr>
          <p:cNvSpPr/>
          <p:nvPr/>
        </p:nvSpPr>
        <p:spPr>
          <a:xfrm>
            <a:off x="395536" y="5069056"/>
            <a:ext cx="2088232" cy="52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>
            <a:extLst>
              <a:ext uri="{FF2B5EF4-FFF2-40B4-BE49-F238E27FC236}">
                <a16:creationId xmlns:a16="http://schemas.microsoft.com/office/drawing/2014/main" id="{A4283B0C-4ED4-4AF2-97A9-D08E8CD78BDF}"/>
              </a:ext>
            </a:extLst>
          </p:cNvPr>
          <p:cNvSpPr/>
          <p:nvPr/>
        </p:nvSpPr>
        <p:spPr>
          <a:xfrm>
            <a:off x="395536" y="4517988"/>
            <a:ext cx="2088232" cy="523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>
            <a:extLst>
              <a:ext uri="{FF2B5EF4-FFF2-40B4-BE49-F238E27FC236}">
                <a16:creationId xmlns:a16="http://schemas.microsoft.com/office/drawing/2014/main" id="{516B641D-2B14-482B-8A31-F47709607D00}"/>
              </a:ext>
            </a:extLst>
          </p:cNvPr>
          <p:cNvSpPr/>
          <p:nvPr/>
        </p:nvSpPr>
        <p:spPr>
          <a:xfrm>
            <a:off x="395536" y="5608555"/>
            <a:ext cx="2088232" cy="689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990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6" grpId="0" animBg="1"/>
      <p:bldP spid="41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e-IL" sz="2900" dirty="0"/>
                  <a:t>עבור המספר </a:t>
                </a:r>
                <a14:m>
                  <m:oMath xmlns:m="http://schemas.openxmlformats.org/officeDocument/2006/math">
                    <m:r>
                      <a:rPr lang="en-US" sz="29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נמצא תחילה את הייצוג של 22. בכדי לחסוך את ההמרה נכפיל את הייצוג של 10 ב-2 ונחבר עוד 2. נקבל: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10110</m:t>
                    </m:r>
                  </m:oMath>
                </a14:m>
                <a:endParaRPr lang="en-US" sz="2800" b="0" dirty="0"/>
              </a:p>
              <a:p>
                <a:r>
                  <a:rPr lang="he-IL" sz="2800" b="0" dirty="0"/>
                  <a:t>אנו רוצים לייצג את המספר כשלילי, לכן נקבע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800" b="0" dirty="0"/>
                  <a:t>. כעת נבצע היפוך סיביות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he-IL" sz="2800" b="0" dirty="0"/>
                  <a:t> ונוסיף לתוצאה 1: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01001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01010</m:t>
                    </m:r>
                  </m:oMath>
                </a14:m>
                <a:endParaRPr lang="he-IL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101010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2243" t="-2774" r="-23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28</a:t>
            </a:fld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56ABFEC-786E-4FE1-B7CC-19596115CAF9}"/>
              </a:ext>
            </a:extLst>
          </p:cNvPr>
          <p:cNvSpPr/>
          <p:nvPr/>
        </p:nvSpPr>
        <p:spPr>
          <a:xfrm>
            <a:off x="323528" y="3140968"/>
            <a:ext cx="619268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F8FCFFB-4C2C-4D02-984D-4D816F4D61A7}"/>
              </a:ext>
            </a:extLst>
          </p:cNvPr>
          <p:cNvSpPr/>
          <p:nvPr/>
        </p:nvSpPr>
        <p:spPr>
          <a:xfrm>
            <a:off x="323528" y="3496732"/>
            <a:ext cx="8640960" cy="868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970B153-B0E6-4C54-8B18-90293141DE3A}"/>
              </a:ext>
            </a:extLst>
          </p:cNvPr>
          <p:cNvSpPr/>
          <p:nvPr/>
        </p:nvSpPr>
        <p:spPr>
          <a:xfrm>
            <a:off x="323528" y="4437112"/>
            <a:ext cx="367240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426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he-IL" sz="2900" dirty="0"/>
                  <a:t>בצעו את הפעולה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בייצוג המשלים ל-2, ציין את התשובה בייצוג זה בדיוק של 6 סיביות.</a:t>
                </a:r>
              </a:p>
              <a:p>
                <a:r>
                  <a:rPr lang="he-IL" sz="2900" dirty="0"/>
                  <a:t>פתרון: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101010</m:t>
                    </m:r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001010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101010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110100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he-IL" sz="3200" dirty="0"/>
              </a:p>
              <a:p>
                <a:endParaRPr lang="he-IL" sz="29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t="-2906" r="-2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29</a:t>
            </a:fld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6DBA91BC-0166-4D54-A8DC-1FA06AEACD16}"/>
              </a:ext>
            </a:extLst>
          </p:cNvPr>
          <p:cNvSpPr/>
          <p:nvPr/>
        </p:nvSpPr>
        <p:spPr>
          <a:xfrm>
            <a:off x="467542" y="4005064"/>
            <a:ext cx="8280921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25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התנהלות הקורס לאור המצב הנוכחי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75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התנהלות בכיתה הווירטואלית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</a:t>
            </a:r>
            <a:r>
              <a:rPr lang="en-US" sz="3200" dirty="0"/>
              <a:t>Raise hand</a:t>
            </a:r>
            <a:r>
              <a:rPr lang="he-IL" sz="3200" dirty="0"/>
              <a:t> לצורך שאילת שאלות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מוטיבציה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מבנה הקורס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3200" dirty="0"/>
              <a:t> שעות קבלה</a:t>
            </a:r>
          </a:p>
          <a:p>
            <a:pPr>
              <a:buFont typeface="Arial" panose="020B0604020202020204" pitchFamily="34" charset="0"/>
              <a:buChar char="•"/>
            </a:pPr>
            <a:endParaRPr lang="he-IL" sz="3200" dirty="0"/>
          </a:p>
          <a:p>
            <a:endParaRPr lang="he-IL" sz="3200" dirty="0"/>
          </a:p>
          <a:p>
            <a:pPr marL="0" indent="0">
              <a:buNone/>
            </a:pP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he-IL" sz="2900" dirty="0" smtClean="0"/>
                  <a:t>בצעו את הפעולה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בייצוג המשלים ל-2, ציין את התשובה בייצוג זה בדיוק של 6 סיביות.</a:t>
                </a:r>
              </a:p>
              <a:p>
                <a:r>
                  <a:rPr lang="he-IL" sz="2900" dirty="0"/>
                  <a:t>פתרון:</a:t>
                </a:r>
              </a:p>
              <a:p>
                <a:r>
                  <a:rPr lang="he-IL" sz="2900" dirty="0"/>
                  <a:t>עבור המספר 10 נבצע המרה ישירה לבסיס בינארי:</a:t>
                </a:r>
              </a:p>
              <a:p>
                <a:endParaRPr lang="he-IL" dirty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sz="28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2800" b="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941" t="-2378" r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84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he-IL" sz="2900" dirty="0"/>
                  <a:t>עבור המספר </a:t>
                </a:r>
                <a14:m>
                  <m:oMath xmlns:m="http://schemas.openxmlformats.org/officeDocument/2006/math">
                    <m:r>
                      <a:rPr lang="en-US" sz="29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נמצא תחילה את הייצוג של 22. בכדי לחסוך את ההמרה נכפיל את הייצוג של 10 ב-2 ונחבר עוד 2. נקבל: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10110</m:t>
                    </m:r>
                  </m:oMath>
                </a14:m>
                <a:endParaRPr lang="en-US" sz="2800" b="0" dirty="0"/>
              </a:p>
              <a:p>
                <a:r>
                  <a:rPr lang="he-IL" sz="2800" b="0" dirty="0"/>
                  <a:t>אנו רוצים לייצג את המספר כשלילי, לכן נקבע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800" b="0" dirty="0"/>
                  <a:t>. כעת נבצע היפוך סיביות ל-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he-IL" sz="2800" b="0" dirty="0"/>
                  <a:t> ונוסיף לתוצאה 1:</a:t>
                </a: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101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01001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01010</m:t>
                    </m:r>
                  </m:oMath>
                </a14:m>
                <a:endParaRPr lang="he-IL" sz="2800" b="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101010</m:t>
                    </m:r>
                  </m:oMath>
                </a14:m>
                <a:endParaRPr lang="he-IL" sz="28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2243" t="-2774" r="-23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0237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he-IL" sz="2900" dirty="0"/>
                  <a:t>בצעו את הפעולה </a:t>
                </a:r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+(−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900" dirty="0"/>
                  <a:t> בייצוג המשלים ל-2, ציין את התשובה בייצוג זה בדיוק של 6 סיביות.</a:t>
                </a:r>
              </a:p>
              <a:p>
                <a:r>
                  <a:rPr lang="he-IL" sz="2900" dirty="0"/>
                  <a:t>פתרון: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001010</m:t>
                    </m:r>
                  </m:oMath>
                </a14:m>
                <a:endParaRPr lang="he-IL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101010</m:t>
                    </m:r>
                  </m:oMath>
                </a14:m>
                <a:endParaRPr lang="en-US" sz="3200" dirty="0"/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001010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101010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110100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he-IL" sz="3200" dirty="0"/>
              </a:p>
              <a:p>
                <a:endParaRPr lang="he-IL" sz="29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t="-2906" r="-20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177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he-IL" dirty="0"/>
                  <a:t>נתון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he-IL" dirty="0"/>
                  <a:t>, כלומר ערכו של המספר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המיוצג בבסיס 4 הוא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בייצוג עשרוני.</a:t>
                </a:r>
                <a:endParaRPr lang="en-US" dirty="0"/>
              </a:p>
              <a:p>
                <a:r>
                  <a:rPr lang="he-IL" dirty="0"/>
                  <a:t>כעת הספרות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שורשרו בצדו הימני של המספר ושאר הספרות נותרו ללא שינוי. מהו ערכו של המספר החדש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/>
                  <a:t> כתלות ב-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בייצוג עשרוני?</a:t>
                </a:r>
                <a:endParaRPr lang="en-US" dirty="0"/>
              </a:p>
              <a:p>
                <a:pPr marL="0" indent="0">
                  <a:buNone/>
                </a:pPr>
                <a:endParaRPr lang="he-IL" sz="2100" dirty="0"/>
              </a:p>
              <a:p>
                <a:pPr marL="0" indent="0">
                  <a:buNone/>
                </a:pPr>
                <a:r>
                  <a:rPr lang="he-IL" sz="2100" dirty="0"/>
                  <a:t>פתרון: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he-IL" sz="2100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he-IL" sz="2100" dirty="0"/>
              </a:p>
              <a:p>
                <a:pPr marL="0" indent="0">
                  <a:buNone/>
                </a:pPr>
                <a:endParaRPr lang="he-IL" sz="29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1809" t="-1321" r="-18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33</a:t>
            </a:fld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943796A-BD62-41BF-89DB-C375A76E998C}"/>
              </a:ext>
            </a:extLst>
          </p:cNvPr>
          <p:cNvSpPr/>
          <p:nvPr/>
        </p:nvSpPr>
        <p:spPr>
          <a:xfrm>
            <a:off x="486964" y="4005064"/>
            <a:ext cx="8405515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42D73B60-A20F-46E3-9AAD-49B55E9B36E1}"/>
              </a:ext>
            </a:extLst>
          </p:cNvPr>
          <p:cNvSpPr/>
          <p:nvPr/>
        </p:nvSpPr>
        <p:spPr>
          <a:xfrm>
            <a:off x="467542" y="4399484"/>
            <a:ext cx="705678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56F411D-10A7-40A6-B999-1C90C2AF7206}"/>
              </a:ext>
            </a:extLst>
          </p:cNvPr>
          <p:cNvSpPr/>
          <p:nvPr/>
        </p:nvSpPr>
        <p:spPr>
          <a:xfrm>
            <a:off x="486963" y="5191571"/>
            <a:ext cx="8189493" cy="469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701AEF2-8432-4678-8890-DC9066411F7D}"/>
              </a:ext>
            </a:extLst>
          </p:cNvPr>
          <p:cNvSpPr/>
          <p:nvPr/>
        </p:nvSpPr>
        <p:spPr>
          <a:xfrm>
            <a:off x="503302" y="5661247"/>
            <a:ext cx="4068697" cy="585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70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lang="he-IL" dirty="0"/>
                  <a:t>נתון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he-IL" dirty="0"/>
                  <a:t>, כלומר ערכו של המספר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המיוצג בבסיס 4 הוא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בייצוג עשרוני.</a:t>
                </a:r>
                <a:endParaRPr lang="en-US" dirty="0"/>
              </a:p>
              <a:p>
                <a:r>
                  <a:rPr lang="he-IL" dirty="0"/>
                  <a:t>כעת הספרות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he-IL" dirty="0"/>
                  <a:t> שורשרו בצדו הימני של המספר ושאר הספרות נותרו ללא שינוי. מהו ערכו של המספר החדש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he-IL" dirty="0"/>
                  <a:t> כתלות ב-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he-IL" dirty="0"/>
                  <a:t> בייצוג עשרוני?</a:t>
                </a:r>
                <a:endParaRPr lang="en-US" dirty="0"/>
              </a:p>
              <a:p>
                <a:pPr marL="0" indent="0">
                  <a:buNone/>
                </a:pPr>
                <a:endParaRPr lang="he-IL" sz="2100" dirty="0"/>
              </a:p>
              <a:p>
                <a:pPr marL="0" indent="0">
                  <a:buNone/>
                </a:pPr>
                <a:r>
                  <a:rPr lang="he-IL" sz="2100" dirty="0"/>
                  <a:t>פתרון: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he-IL" sz="2100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he-IL" sz="2100" dirty="0"/>
              </a:p>
              <a:p>
                <a:pPr marL="0" indent="0">
                  <a:buNone/>
                </a:pPr>
                <a:endParaRPr lang="he-IL" sz="29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845734"/>
                <a:ext cx="8424937" cy="4614052"/>
              </a:xfrm>
              <a:blipFill>
                <a:blip r:embed="rId2"/>
                <a:stretch>
                  <a:fillRect l="-1809" t="-1321" r="-180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3735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4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BB2674F-3D45-4439-A93C-B911071C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845734"/>
            <a:ext cx="8424937" cy="4614052"/>
          </a:xfrm>
        </p:spPr>
        <p:txBody>
          <a:bodyPr>
            <a:normAutofit/>
          </a:bodyPr>
          <a:lstStyle/>
          <a:p>
            <a:r>
              <a:rPr lang="he-IL" sz="2900" dirty="0"/>
              <a:t>איזה מהערכים הבאים אינו ניתן לייצוג על ידי פורמט נקודה צפה?</a:t>
            </a:r>
          </a:p>
          <a:p>
            <a:r>
              <a:rPr lang="he-IL" sz="2900" dirty="0"/>
              <a:t>א. 0.375</a:t>
            </a:r>
          </a:p>
          <a:p>
            <a:r>
              <a:rPr lang="he-IL" sz="2900" dirty="0"/>
              <a:t>ב. 0.2</a:t>
            </a:r>
          </a:p>
          <a:p>
            <a:r>
              <a:rPr lang="he-IL" sz="2900" dirty="0"/>
              <a:t>ג. 5.125</a:t>
            </a:r>
          </a:p>
          <a:p>
            <a:r>
              <a:rPr lang="he-IL" sz="2900" dirty="0"/>
              <a:t>ד. 17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5811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83C49A-3D02-4D6B-9781-1870CBD7B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תרגילים נוספים – תרגיל 4</a:t>
            </a:r>
            <a:endParaRPr lang="en-US" altLang="he-IL" dirty="0"/>
          </a:p>
        </p:txBody>
      </p:sp>
      <p:sp>
        <p:nvSpPr>
          <p:cNvPr id="33830" name="Slide Number Placeholder 1">
            <a:extLst>
              <a:ext uri="{FF2B5EF4-FFF2-40B4-BE49-F238E27FC236}">
                <a16:creationId xmlns:a16="http://schemas.microsoft.com/office/drawing/2014/main" id="{CCCE2C46-A3E9-4A84-A3F3-BC76C625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CADD3C-63CA-4660-B1C5-80A9C196A197}" type="slidenum">
              <a:rPr lang="en-US" altLang="he-IL" b="0"/>
              <a:pPr eaLnBrk="1" hangingPunct="1"/>
              <a:t>36</a:t>
            </a:fld>
            <a:endParaRPr lang="en-US" altLang="he-IL" b="0" dirty="0"/>
          </a:p>
        </p:txBody>
      </p:sp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0F70FFC-FEE5-4CF4-A26C-E9AA400645AE}"/>
              </a:ext>
            </a:extLst>
          </p:cNvPr>
          <p:cNvSpPr/>
          <p:nvPr/>
        </p:nvSpPr>
        <p:spPr>
          <a:xfrm>
            <a:off x="2689734" y="3622437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סוגר מסולסל ימני 2">
            <a:extLst>
              <a:ext uri="{FF2B5EF4-FFF2-40B4-BE49-F238E27FC236}">
                <a16:creationId xmlns:a16="http://schemas.microsoft.com/office/drawing/2014/main" id="{302FCB1E-7C70-4093-8B26-17D3716F0FE8}"/>
              </a:ext>
            </a:extLst>
          </p:cNvPr>
          <p:cNvSpPr/>
          <p:nvPr/>
        </p:nvSpPr>
        <p:spPr>
          <a:xfrm rot="5400000">
            <a:off x="3049983" y="2420980"/>
            <a:ext cx="198094" cy="20882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0B88CAB7-0123-4A75-A48C-462E21724C47}"/>
              </a:ext>
            </a:extLst>
          </p:cNvPr>
          <p:cNvSpPr/>
          <p:nvPr/>
        </p:nvSpPr>
        <p:spPr>
          <a:xfrm>
            <a:off x="6010859" y="3618833"/>
            <a:ext cx="918592" cy="2519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bit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סוגר מסולסל ימני 14">
            <a:extLst>
              <a:ext uri="{FF2B5EF4-FFF2-40B4-BE49-F238E27FC236}">
                <a16:creationId xmlns:a16="http://schemas.microsoft.com/office/drawing/2014/main" id="{41AD1A6C-4433-4A02-9D9E-8A47156DA892}"/>
              </a:ext>
            </a:extLst>
          </p:cNvPr>
          <p:cNvSpPr/>
          <p:nvPr/>
        </p:nvSpPr>
        <p:spPr>
          <a:xfrm rot="5400000">
            <a:off x="6362388" y="1412906"/>
            <a:ext cx="199447" cy="4103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id="{8ED1FE79-5CB4-479F-AE03-3F8D122CEF2E}"/>
                  </a:ext>
                </a:extLst>
              </p:cNvPr>
              <p:cNvSpPr/>
              <p:nvPr/>
            </p:nvSpPr>
            <p:spPr>
              <a:xfrm>
                <a:off x="133450" y="4486776"/>
                <a:ext cx="5112567" cy="792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he-I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מלבן: פינות מעוגלות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ED1FE79-5CB4-479F-AE03-3F8D122CE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0" y="4486776"/>
                <a:ext cx="5112567" cy="792088"/>
              </a:xfrm>
              <a:prstGeom prst="roundRect">
                <a:avLst/>
              </a:prstGeom>
              <a:blipFill rotWithShape="0">
                <a:blip r:embed="rId3"/>
                <a:stretch>
                  <a:fillRect l="-1306" b="-4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759F11CB-A839-459C-9446-4E8926C7CA82}"/>
              </a:ext>
            </a:extLst>
          </p:cNvPr>
          <p:cNvSpPr/>
          <p:nvPr/>
        </p:nvSpPr>
        <p:spPr>
          <a:xfrm>
            <a:off x="4410596" y="3004658"/>
            <a:ext cx="4103031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Fraction (Mantissa)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77C1F30A-320A-4EAC-AB66-4B67F003477E}"/>
              </a:ext>
            </a:extLst>
          </p:cNvPr>
          <p:cNvSpPr/>
          <p:nvPr/>
        </p:nvSpPr>
        <p:spPr>
          <a:xfrm>
            <a:off x="2104914" y="3004658"/>
            <a:ext cx="2088233" cy="343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Exponent</a:t>
            </a:r>
            <a:endParaRPr lang="he-IL" b="1" dirty="0">
              <a:solidFill>
                <a:schemeClr val="tx1"/>
              </a:solidFill>
            </a:endParaRPr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6F5DDE72-156A-4D3E-9584-D128AE59E4FE}"/>
              </a:ext>
            </a:extLst>
          </p:cNvPr>
          <p:cNvSpPr/>
          <p:nvPr/>
        </p:nvSpPr>
        <p:spPr>
          <a:xfrm>
            <a:off x="1240819" y="3004658"/>
            <a:ext cx="792089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Sign</a:t>
            </a:r>
            <a:endParaRPr lang="he-IL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id="{DFF7853B-EE8E-40B0-872A-647966421380}"/>
                  </a:ext>
                </a:extLst>
              </p:cNvPr>
              <p:cNvSpPr/>
              <p:nvPr/>
            </p:nvSpPr>
            <p:spPr>
              <a:xfrm>
                <a:off x="1532433" y="4031512"/>
                <a:ext cx="742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en-US" sz="2800" dirty="0"/>
                  <a:t>Normalized: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254</m:t>
                    </m:r>
                  </m:oMath>
                </a14:m>
                <a:r>
                  <a:rPr lang="en-US" sz="2800" dirty="0"/>
                  <a:t> </a:t>
                </a:r>
                <a:endParaRPr lang="he-IL" sz="2800" dirty="0"/>
              </a:p>
            </p:txBody>
          </p:sp>
        </mc:Choice>
        <mc:Fallback xmlns="">
          <p:sp>
            <p:nvSpPr>
              <p:cNvPr id="21" name="מלבן 2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F7853B-EE8E-40B0-872A-647966421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33" y="4031512"/>
                <a:ext cx="7427168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r="-1723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מלבן: פינות מעוגלות 21">
                <a:extLst>
                  <a:ext uri="{FF2B5EF4-FFF2-40B4-BE49-F238E27FC236}">
                    <a16:creationId xmlns:a16="http://schemas.microsoft.com/office/drawing/2014/main" id="{3B8C3A1A-9610-47C6-9777-E81E9090D35B}"/>
                  </a:ext>
                </a:extLst>
              </p:cNvPr>
              <p:cNvSpPr/>
              <p:nvPr/>
            </p:nvSpPr>
            <p:spPr>
              <a:xfrm>
                <a:off x="133451" y="5451264"/>
                <a:ext cx="5112566" cy="792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Value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endParaRPr lang="he-I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מלבן: פינות מעוגלות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8C3A1A-9610-47C6-9777-E81E9090D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1" y="5451264"/>
                <a:ext cx="5112566" cy="792088"/>
              </a:xfrm>
              <a:prstGeom prst="roundRect">
                <a:avLst/>
              </a:prstGeom>
              <a:blipFill rotWithShape="0">
                <a:blip r:embed="rId5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id="{07D70502-FB9A-4624-857B-35C3684B693A}"/>
                  </a:ext>
                </a:extLst>
              </p:cNvPr>
              <p:cNvSpPr/>
              <p:nvPr/>
            </p:nvSpPr>
            <p:spPr>
              <a:xfrm>
                <a:off x="1403648" y="5608854"/>
                <a:ext cx="742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Char char="•"/>
                  <a:defRPr/>
                </a:pPr>
                <a:r>
                  <a:rPr lang="en-US" sz="2800" dirty="0" err="1"/>
                  <a:t>Denormalized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:endParaRPr lang="he-IL" sz="2800" dirty="0"/>
              </a:p>
            </p:txBody>
          </p:sp>
        </mc:Choice>
        <mc:Fallback xmlns="">
          <p:sp>
            <p:nvSpPr>
              <p:cNvPr id="23" name="מלבן 2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D70502-FB9A-4624-857B-35C3684B6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608854"/>
                <a:ext cx="742716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r="-1723" b="-3372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אליפסה 9">
            <a:extLst>
              <a:ext uri="{FF2B5EF4-FFF2-40B4-BE49-F238E27FC236}">
                <a16:creationId xmlns:a16="http://schemas.microsoft.com/office/drawing/2014/main" id="{4F374C16-F020-4A0E-9958-844CA62589B3}"/>
              </a:ext>
            </a:extLst>
          </p:cNvPr>
          <p:cNvSpPr/>
          <p:nvPr/>
        </p:nvSpPr>
        <p:spPr>
          <a:xfrm>
            <a:off x="4272661" y="3370355"/>
            <a:ext cx="64502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2697B5A-F619-42BA-801B-5F347071D2EC}"/>
              </a:ext>
            </a:extLst>
          </p:cNvPr>
          <p:cNvSpPr/>
          <p:nvPr/>
        </p:nvSpPr>
        <p:spPr>
          <a:xfrm>
            <a:off x="676062" y="1863799"/>
            <a:ext cx="78375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2400" dirty="0"/>
              <a:t>עלינו להבין כי גם כאשר אנו עובדים עם פורמט נקודה צפה, כל מספר אשר ניתן לייצג הוא סכום של חזקות של 2.</a:t>
            </a:r>
          </a:p>
        </p:txBody>
      </p:sp>
    </p:spTree>
    <p:extLst>
      <p:ext uri="{BB962C8B-B14F-4D97-AF65-F5344CB8AC3E}">
        <p14:creationId xmlns:p14="http://schemas.microsoft.com/office/powerpoint/2010/main" val="3806937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772816"/>
                <a:ext cx="8424937" cy="46140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sz="2900" dirty="0"/>
                  <a:t>איזה מהערכים הבאים אינו ניתן לייצוג על ידי פורמט נקודה צפה?</a:t>
                </a:r>
              </a:p>
              <a:p>
                <a:r>
                  <a:rPr lang="he-IL" sz="2900" dirty="0"/>
                  <a:t>א. 0.375</a:t>
                </a:r>
              </a:p>
              <a:p>
                <a:r>
                  <a:rPr lang="he-IL" sz="2900" dirty="0"/>
                  <a:t>ב. 0.2</a:t>
                </a:r>
              </a:p>
              <a:p>
                <a:r>
                  <a:rPr lang="he-IL" sz="2900" dirty="0"/>
                  <a:t>ג. 5.125</a:t>
                </a:r>
              </a:p>
              <a:p>
                <a:r>
                  <a:rPr lang="he-IL" sz="2900" dirty="0"/>
                  <a:t>ד. 17</a:t>
                </a:r>
              </a:p>
              <a:p>
                <a:r>
                  <a:rPr lang="he-IL" sz="2900" dirty="0"/>
                  <a:t>פתרון:</a:t>
                </a:r>
              </a:p>
              <a:p>
                <a:r>
                  <a:rPr lang="he-IL" sz="2900" dirty="0"/>
                  <a:t>נבדוק מהם המספרים אשר ניתנים להרכבה כסכום של מספרים שהם חזקות של 2: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375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e-IL" sz="2900" dirty="0"/>
              </a:p>
              <a:p>
                <a:pPr algn="l"/>
                <a14:m>
                  <m:oMath xmlns:m="http://schemas.openxmlformats.org/officeDocument/2006/math"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e-IL" sz="2900" dirty="0"/>
              </a:p>
              <a:p>
                <a:pPr algn="l"/>
                <a14:m>
                  <m:oMath xmlns:m="http://schemas.openxmlformats.org/officeDocument/2006/math"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e-IL" sz="2900" b="0" dirty="0"/>
              </a:p>
              <a:p>
                <a:r>
                  <a:rPr lang="he-IL" sz="2900" dirty="0"/>
                  <a:t>לכן התשובה הנכונה היא ב'.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772816"/>
                <a:ext cx="8424937" cy="4614052"/>
              </a:xfrm>
              <a:blipFill>
                <a:blip r:embed="rId3"/>
                <a:stretch>
                  <a:fillRect l="-1013" t="-2642" r="-18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37</a:t>
            </a:fld>
            <a:endParaRPr lang="he-IL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7F3C732-26E9-4D4A-AB98-8584A15A4F28}"/>
              </a:ext>
            </a:extLst>
          </p:cNvPr>
          <p:cNvSpPr/>
          <p:nvPr/>
        </p:nvSpPr>
        <p:spPr>
          <a:xfrm>
            <a:off x="251520" y="4114222"/>
            <a:ext cx="8640960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14D917E9-5FE2-4D7D-8E60-AB858FA0EFC1}"/>
              </a:ext>
            </a:extLst>
          </p:cNvPr>
          <p:cNvSpPr/>
          <p:nvPr/>
        </p:nvSpPr>
        <p:spPr>
          <a:xfrm>
            <a:off x="280386" y="4854501"/>
            <a:ext cx="4291613" cy="518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E6DDCFA4-DCEA-463C-95D4-DE557AFC5CBC}"/>
              </a:ext>
            </a:extLst>
          </p:cNvPr>
          <p:cNvSpPr/>
          <p:nvPr/>
        </p:nvSpPr>
        <p:spPr>
          <a:xfrm>
            <a:off x="302956" y="5407596"/>
            <a:ext cx="347695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C1B5159-1962-48F5-A90D-FA11A2C00C5C}"/>
              </a:ext>
            </a:extLst>
          </p:cNvPr>
          <p:cNvSpPr/>
          <p:nvPr/>
        </p:nvSpPr>
        <p:spPr>
          <a:xfrm>
            <a:off x="5451124" y="5475800"/>
            <a:ext cx="3476956" cy="7920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14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3" y="1772816"/>
                <a:ext cx="8424937" cy="461405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he-IL" sz="2900" dirty="0"/>
                  <a:t>איזה מהערכים הבאים אינו ניתן לייצוג על ידי פורמט נקודה צפה?</a:t>
                </a:r>
              </a:p>
              <a:p>
                <a:r>
                  <a:rPr lang="he-IL" sz="2900" dirty="0"/>
                  <a:t>א. 0.375</a:t>
                </a:r>
              </a:p>
              <a:p>
                <a:r>
                  <a:rPr lang="he-IL" sz="2900" dirty="0"/>
                  <a:t>ב. 0.2</a:t>
                </a:r>
              </a:p>
              <a:p>
                <a:r>
                  <a:rPr lang="he-IL" sz="2900" dirty="0"/>
                  <a:t>ג. 5.125</a:t>
                </a:r>
              </a:p>
              <a:p>
                <a:r>
                  <a:rPr lang="he-IL" sz="2900" dirty="0"/>
                  <a:t>ד. 17</a:t>
                </a:r>
              </a:p>
              <a:p>
                <a:r>
                  <a:rPr lang="he-IL" sz="2900" dirty="0"/>
                  <a:t>פתרון:</a:t>
                </a:r>
              </a:p>
              <a:p>
                <a:r>
                  <a:rPr lang="he-IL" sz="2900" dirty="0"/>
                  <a:t>נבדוק מהם המספרים אשר ניתנים להרכבה כסכום של מספרים שהם חזקות של 2: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375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e-IL" sz="2900" dirty="0"/>
              </a:p>
              <a:p>
                <a:pPr algn="l"/>
                <a14:m>
                  <m:oMath xmlns:m="http://schemas.openxmlformats.org/officeDocument/2006/math"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125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e-IL" sz="2900" dirty="0"/>
              </a:p>
              <a:p>
                <a:pPr algn="l"/>
                <a14:m>
                  <m:oMath xmlns:m="http://schemas.openxmlformats.org/officeDocument/2006/math"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e-IL" sz="2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e-IL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he-IL" sz="2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e-IL" sz="2900" b="0" dirty="0"/>
              </a:p>
              <a:p>
                <a:r>
                  <a:rPr lang="he-IL" sz="2900" dirty="0"/>
                  <a:t>לכן התשובה הנכונה היא ב'.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BB2674F-3D45-4439-A93C-B911071CFD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3" y="1772816"/>
                <a:ext cx="8424937" cy="4614052"/>
              </a:xfrm>
              <a:blipFill>
                <a:blip r:embed="rId3"/>
                <a:stretch>
                  <a:fillRect l="-1013" t="-2642" r="-18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454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39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B94A52B-CF3E-464E-9EDE-9B8757BB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00126"/>
            <a:ext cx="8310373" cy="105101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0DEFD7BB-5388-43C1-952D-84EA4423E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2" y="3457925"/>
            <a:ext cx="8478442" cy="20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6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-</a:t>
            </a:r>
            <a:r>
              <a:rPr lang="he-IL" sz="3200" dirty="0"/>
              <a:t>חזרה על נקודות חשובות ורקע תיאורטי</a:t>
            </a:r>
          </a:p>
          <a:p>
            <a:r>
              <a:rPr lang="he-IL" altLang="he-IL" sz="3200" dirty="0"/>
              <a:t>- מעבר על שאלות לא ברורות </a:t>
            </a:r>
            <a:r>
              <a:rPr lang="he-IL" altLang="he-IL" sz="3200" dirty="0" err="1"/>
              <a:t>מהוידאו</a:t>
            </a:r>
            <a:r>
              <a:rPr lang="he-IL" altLang="he-IL" sz="3200" dirty="0"/>
              <a:t> </a:t>
            </a:r>
          </a:p>
          <a:p>
            <a:r>
              <a:rPr lang="he-IL" altLang="he-IL" sz="3200" dirty="0"/>
              <a:t>- פתרון תרגילים נוספים</a:t>
            </a:r>
          </a:p>
          <a:p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40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B94A52B-CF3E-464E-9EDE-9B8757BB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00126"/>
            <a:ext cx="8310373" cy="105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/>
              <p:nvPr/>
            </p:nvSpPr>
            <p:spPr>
              <a:xfrm>
                <a:off x="539552" y="2941773"/>
                <a:ext cx="8109420" cy="34146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נמיר את הביטוי אל בסיס עשרוני:</a:t>
                </a:r>
              </a:p>
              <a:p>
                <a:endParaRPr lang="he-IL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algn="r" rtl="0"/>
                <a:endParaRPr lang="en-US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e-I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endParaRPr lang="he-IL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algn="r" rtl="0"/>
                <a:r>
                  <a:rPr lang="he-IL" dirty="0"/>
                  <a:t>כלומר נקבל:</a:t>
                </a:r>
                <a:endParaRPr lang="en-US" dirty="0"/>
              </a:p>
              <a:p>
                <a:endParaRPr lang="he-I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41773"/>
                <a:ext cx="8109420" cy="3414653"/>
              </a:xfrm>
              <a:prstGeom prst="rect">
                <a:avLst/>
              </a:prstGeom>
              <a:blipFill>
                <a:blip r:embed="rId4"/>
                <a:stretch>
                  <a:fillRect t="-1071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6">
            <a:extLst>
              <a:ext uri="{FF2B5EF4-FFF2-40B4-BE49-F238E27FC236}">
                <a16:creationId xmlns:a16="http://schemas.microsoft.com/office/drawing/2014/main" id="{0817CA82-B68B-4A2D-AAE0-296CE2ED29ED}"/>
              </a:ext>
            </a:extLst>
          </p:cNvPr>
          <p:cNvSpPr/>
          <p:nvPr/>
        </p:nvSpPr>
        <p:spPr>
          <a:xfrm>
            <a:off x="495028" y="3525884"/>
            <a:ext cx="6741268" cy="5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9758EF6-2FEC-4E50-AB58-8D2A3ACDCE59}"/>
              </a:ext>
            </a:extLst>
          </p:cNvPr>
          <p:cNvSpPr/>
          <p:nvPr/>
        </p:nvSpPr>
        <p:spPr>
          <a:xfrm>
            <a:off x="539552" y="4389968"/>
            <a:ext cx="6741268" cy="5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E4796BE-85C9-43F5-A964-78796A44895E}"/>
              </a:ext>
            </a:extLst>
          </p:cNvPr>
          <p:cNvSpPr/>
          <p:nvPr/>
        </p:nvSpPr>
        <p:spPr>
          <a:xfrm>
            <a:off x="308935" y="5140301"/>
            <a:ext cx="6423305" cy="5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CFBF5EF-DCE8-42DA-B695-CDF44BCD05CE}"/>
              </a:ext>
            </a:extLst>
          </p:cNvPr>
          <p:cNvSpPr/>
          <p:nvPr/>
        </p:nvSpPr>
        <p:spPr>
          <a:xfrm>
            <a:off x="539552" y="5785903"/>
            <a:ext cx="6741268" cy="5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9139F4A6-2E60-4A36-8052-3A3D711DD62C}"/>
              </a:ext>
            </a:extLst>
          </p:cNvPr>
          <p:cNvSpPr/>
          <p:nvPr/>
        </p:nvSpPr>
        <p:spPr>
          <a:xfrm>
            <a:off x="7280819" y="5212897"/>
            <a:ext cx="1598769" cy="551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090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41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B94A52B-CF3E-464E-9EDE-9B8757BB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00126"/>
            <a:ext cx="8310373" cy="105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/>
              <p:nvPr/>
            </p:nvSpPr>
            <p:spPr>
              <a:xfrm>
                <a:off x="539552" y="2941773"/>
                <a:ext cx="8109420" cy="15111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נמיר את הביטוי אל בסיס עשרוני: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41773"/>
                <a:ext cx="8109420" cy="1511119"/>
              </a:xfrm>
              <a:prstGeom prst="rect">
                <a:avLst/>
              </a:prstGeom>
              <a:blipFill>
                <a:blip r:embed="rId4"/>
                <a:stretch>
                  <a:fillRect t="-2429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B14B6571-9B55-40CB-AE74-84DCEE3B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365104"/>
            <a:ext cx="7965404" cy="1899351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A0F57658-9364-4798-8F83-C0FE1A2F5B0A}"/>
              </a:ext>
            </a:extLst>
          </p:cNvPr>
          <p:cNvSpPr/>
          <p:nvPr/>
        </p:nvSpPr>
        <p:spPr>
          <a:xfrm>
            <a:off x="539552" y="3531263"/>
            <a:ext cx="4608512" cy="83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0691BA46-6F5A-4605-910E-333C5BBEA805}"/>
              </a:ext>
            </a:extLst>
          </p:cNvPr>
          <p:cNvSpPr/>
          <p:nvPr/>
        </p:nvSpPr>
        <p:spPr>
          <a:xfrm>
            <a:off x="539552" y="5373216"/>
            <a:ext cx="7965404" cy="3058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88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42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B94A52B-CF3E-464E-9EDE-9B8757BB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00126"/>
            <a:ext cx="8310373" cy="105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/>
              <p:nvPr/>
            </p:nvSpPr>
            <p:spPr>
              <a:xfrm>
                <a:off x="539552" y="2941773"/>
                <a:ext cx="8109420" cy="34146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נמיר את הביטוי אל בסיס עשרוני:</a:t>
                </a:r>
              </a:p>
              <a:p>
                <a:endParaRPr lang="he-IL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  <a:p>
                <a:pPr algn="r" rtl="0"/>
                <a:endParaRPr lang="en-US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he-IL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endParaRPr lang="he-IL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algn="r" rtl="0"/>
                <a:r>
                  <a:rPr lang="he-IL" dirty="0"/>
                  <a:t>כלומר נקבל:</a:t>
                </a:r>
                <a:endParaRPr lang="en-US" dirty="0"/>
              </a:p>
              <a:p>
                <a:endParaRPr lang="he-IL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41773"/>
                <a:ext cx="8109420" cy="3414653"/>
              </a:xfrm>
              <a:prstGeom prst="rect">
                <a:avLst/>
              </a:prstGeom>
              <a:blipFill>
                <a:blip r:embed="rId4"/>
                <a:stretch>
                  <a:fillRect t="-1071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81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43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B94A52B-CF3E-464E-9EDE-9B8757BB5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00126"/>
            <a:ext cx="8310373" cy="1051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/>
              <p:nvPr/>
            </p:nvSpPr>
            <p:spPr>
              <a:xfrm>
                <a:off x="539552" y="2941773"/>
                <a:ext cx="8109420" cy="151111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dirty="0"/>
                  <a:t>נמיר את הביטוי אל בסיס עשרוני: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he-IL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1FD4DDB9-DA63-48E3-A852-95B5F6B94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41773"/>
                <a:ext cx="8109420" cy="1511119"/>
              </a:xfrm>
              <a:prstGeom prst="rect">
                <a:avLst/>
              </a:prstGeom>
              <a:blipFill>
                <a:blip r:embed="rId4"/>
                <a:stretch>
                  <a:fillRect t="-2429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B14B6571-9B55-40CB-AE74-84DCEE3B7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4365104"/>
            <a:ext cx="7965404" cy="18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0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6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44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/>
              <p:nvPr/>
            </p:nvSpPr>
            <p:spPr>
              <a:xfrm>
                <a:off x="683568" y="2050481"/>
                <a:ext cx="7975849" cy="126477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400" dirty="0"/>
                  <a:t>נגדיר ייצוג </a:t>
                </a:r>
                <a:r>
                  <a:rPr lang="en-US" sz="2400" dirty="0"/>
                  <a:t>FP</a:t>
                </a:r>
                <a:r>
                  <a:rPr lang="he-IL" sz="2400" dirty="0"/>
                  <a:t> בבסיסי 3 באופן הבא: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he-IL" sz="2400" dirty="0"/>
              </a:p>
              <a:p>
                <a:endParaRPr lang="he-IL" sz="2400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50481"/>
                <a:ext cx="7975849" cy="1264770"/>
              </a:xfrm>
              <a:prstGeom prst="rect">
                <a:avLst/>
              </a:prstGeom>
              <a:blipFill>
                <a:blip r:embed="rId3"/>
                <a:stretch>
                  <a:fillRect t="-4327" r="-114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BA540C8-B705-4C50-A315-16AA0D1DE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9929"/>
              </p:ext>
            </p:extLst>
          </p:nvPr>
        </p:nvGraphicFramePr>
        <p:xfrm>
          <a:off x="1403648" y="3676700"/>
          <a:ext cx="6529063" cy="46761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52889">
                  <a:extLst>
                    <a:ext uri="{9D8B030D-6E8A-4147-A177-3AD203B41FA5}">
                      <a16:colId xmlns:a16="http://schemas.microsoft.com/office/drawing/2014/main" val="158672765"/>
                    </a:ext>
                  </a:extLst>
                </a:gridCol>
                <a:gridCol w="2791065">
                  <a:extLst>
                    <a:ext uri="{9D8B030D-6E8A-4147-A177-3AD203B41FA5}">
                      <a16:colId xmlns:a16="http://schemas.microsoft.com/office/drawing/2014/main" val="4105555489"/>
                    </a:ext>
                  </a:extLst>
                </a:gridCol>
                <a:gridCol w="732130">
                  <a:extLst>
                    <a:ext uri="{9D8B030D-6E8A-4147-A177-3AD203B41FA5}">
                      <a16:colId xmlns:a16="http://schemas.microsoft.com/office/drawing/2014/main" val="922204281"/>
                    </a:ext>
                  </a:extLst>
                </a:gridCol>
                <a:gridCol w="652979">
                  <a:extLst>
                    <a:ext uri="{9D8B030D-6E8A-4147-A177-3AD203B41FA5}">
                      <a16:colId xmlns:a16="http://schemas.microsoft.com/office/drawing/2014/main" val="4288640742"/>
                    </a:ext>
                  </a:extLst>
                </a:gridCol>
              </a:tblGrid>
              <a:tr h="467617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Mantissa-M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Exponent-E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he-IL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7847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/>
              <p:nvPr/>
            </p:nvSpPr>
            <p:spPr>
              <a:xfrm>
                <a:off x="539552" y="4297546"/>
                <a:ext cx="8119865" cy="172374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400" dirty="0"/>
                  <a:t>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2400" dirty="0"/>
                  <a:t> מיוצגים בבסיס 3 (בשיטת גודל וסימן).</a:t>
                </a:r>
              </a:p>
              <a:p>
                <a:r>
                  <a:rPr lang="he-IL" sz="2400" dirty="0"/>
                  <a:t>בנוסף, נגדיר כי אורך </a:t>
                </a:r>
                <a:r>
                  <a:rPr lang="he-IL" sz="2400" dirty="0" err="1"/>
                  <a:t>המנטיסה</a:t>
                </a:r>
                <a:r>
                  <a:rPr lang="he-IL" sz="2400" dirty="0"/>
                  <a:t> והאקספוננט (ללא סיבית הסימן) הינם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he-IL" sz="2400" dirty="0"/>
                  <a:t>, כל אחד. אם נדרוש רזולוציה של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400" dirty="0"/>
                  <a:t>, מהו טווח הייצוג של שיטה זו?</a:t>
                </a: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297546"/>
                <a:ext cx="8119865" cy="1723742"/>
              </a:xfrm>
              <a:prstGeom prst="rect">
                <a:avLst/>
              </a:prstGeom>
              <a:blipFill>
                <a:blip r:embed="rId4"/>
                <a:stretch>
                  <a:fillRect l="-976" t="-2473" r="-1126" b="-742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ימני 9">
            <a:extLst>
              <a:ext uri="{FF2B5EF4-FFF2-40B4-BE49-F238E27FC236}">
                <a16:creationId xmlns:a16="http://schemas.microsoft.com/office/drawing/2014/main" id="{19E70E56-2594-4A2D-8BB2-86C40EF9C9B3}"/>
              </a:ext>
            </a:extLst>
          </p:cNvPr>
          <p:cNvSpPr/>
          <p:nvPr/>
        </p:nvSpPr>
        <p:spPr>
          <a:xfrm rot="16200000">
            <a:off x="3991436" y="2061178"/>
            <a:ext cx="369039" cy="28083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סוגר מסולסל ימני 10">
            <a:extLst>
              <a:ext uri="{FF2B5EF4-FFF2-40B4-BE49-F238E27FC236}">
                <a16:creationId xmlns:a16="http://schemas.microsoft.com/office/drawing/2014/main" id="{B7C1165B-BC8B-459C-A618-8316F58DC792}"/>
              </a:ext>
            </a:extLst>
          </p:cNvPr>
          <p:cNvSpPr/>
          <p:nvPr/>
        </p:nvSpPr>
        <p:spPr>
          <a:xfrm rot="16200000">
            <a:off x="6585316" y="2302457"/>
            <a:ext cx="342193" cy="23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6D32F0-6F38-4BE8-9A14-482416E239E9}"/>
              </a:ext>
            </a:extLst>
          </p:cNvPr>
          <p:cNvSpPr txBox="1"/>
          <p:nvPr/>
        </p:nvSpPr>
        <p:spPr>
          <a:xfrm>
            <a:off x="3689297" y="2953995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3B463A5-AD6D-4881-A726-F64ABC5465D6}"/>
              </a:ext>
            </a:extLst>
          </p:cNvPr>
          <p:cNvSpPr txBox="1"/>
          <p:nvPr/>
        </p:nvSpPr>
        <p:spPr>
          <a:xfrm>
            <a:off x="6324364" y="2966277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30681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6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45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/>
              <p:nvPr/>
            </p:nvSpPr>
            <p:spPr>
              <a:xfrm>
                <a:off x="600339" y="2530923"/>
                <a:ext cx="2880320" cy="69448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9" y="2530923"/>
                <a:ext cx="2880320" cy="694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BA540C8-B705-4C50-A315-16AA0D1DE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41409"/>
              </p:ext>
            </p:extLst>
          </p:nvPr>
        </p:nvGraphicFramePr>
        <p:xfrm>
          <a:off x="3942700" y="2569612"/>
          <a:ext cx="475252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2676">
                  <a:extLst>
                    <a:ext uri="{9D8B030D-6E8A-4147-A177-3AD203B41FA5}">
                      <a16:colId xmlns:a16="http://schemas.microsoft.com/office/drawing/2014/main" val="158672765"/>
                    </a:ext>
                  </a:extLst>
                </a:gridCol>
                <a:gridCol w="2031625">
                  <a:extLst>
                    <a:ext uri="{9D8B030D-6E8A-4147-A177-3AD203B41FA5}">
                      <a16:colId xmlns:a16="http://schemas.microsoft.com/office/drawing/2014/main" val="4105555489"/>
                    </a:ext>
                  </a:extLst>
                </a:gridCol>
                <a:gridCol w="532920">
                  <a:extLst>
                    <a:ext uri="{9D8B030D-6E8A-4147-A177-3AD203B41FA5}">
                      <a16:colId xmlns:a16="http://schemas.microsoft.com/office/drawing/2014/main" val="922204281"/>
                    </a:ext>
                  </a:extLst>
                </a:gridCol>
                <a:gridCol w="475305">
                  <a:extLst>
                    <a:ext uri="{9D8B030D-6E8A-4147-A177-3AD203B41FA5}">
                      <a16:colId xmlns:a16="http://schemas.microsoft.com/office/drawing/2014/main" val="4288640742"/>
                    </a:ext>
                  </a:extLst>
                </a:gridCol>
              </a:tblGrid>
              <a:tr h="31453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Mantissa-M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Exponent-E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7847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/>
              <p:nvPr/>
            </p:nvSpPr>
            <p:spPr>
              <a:xfrm>
                <a:off x="337658" y="3068960"/>
                <a:ext cx="8468684" cy="31740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000" dirty="0"/>
                  <a:t>פתרון:</a:t>
                </a:r>
              </a:p>
              <a:p>
                <a:r>
                  <a:rPr lang="he-IL" sz="2000" dirty="0"/>
                  <a:t>אנו מתבקשים לעבוד ברזולוציה של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, כלומר ההפרש הקטן ביותר בין כל שני מספרים צריך להיות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. מכך נובע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ו-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(אחרת הרזולוציה אינה יכולה להיות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).</a:t>
                </a:r>
              </a:p>
              <a:p>
                <a:r>
                  <a:rPr lang="he-IL" sz="2000" dirty="0"/>
                  <a:t>הערך הגדול ביותר אותו ניתן לייצג עם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2000" dirty="0"/>
                  <a:t> הינו: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000" dirty="0"/>
              </a:p>
              <a:p>
                <a:r>
                  <a:rPr lang="he-IL" sz="2000" dirty="0"/>
                  <a:t>לאחר הצבה של ערכים אלו במשווה נקבל: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667</m:t>
                      </m:r>
                    </m:oMath>
                  </m:oMathPara>
                </a14:m>
                <a:endParaRPr lang="he-IL" sz="2000" dirty="0"/>
              </a:p>
              <a:p>
                <a:r>
                  <a:rPr lang="he-IL" sz="2000" dirty="0"/>
                  <a:t>ולכן טווח הייצוג הינו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667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667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2000" dirty="0"/>
                  <a:t>.</a:t>
                </a: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8" y="3068960"/>
                <a:ext cx="8468684" cy="3174010"/>
              </a:xfrm>
              <a:prstGeom prst="rect">
                <a:avLst/>
              </a:prstGeom>
              <a:blipFill>
                <a:blip r:embed="rId4"/>
                <a:stretch>
                  <a:fillRect l="-144" t="-768" r="-719" b="-2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ימני 9">
            <a:extLst>
              <a:ext uri="{FF2B5EF4-FFF2-40B4-BE49-F238E27FC236}">
                <a16:creationId xmlns:a16="http://schemas.microsoft.com/office/drawing/2014/main" id="{19E70E56-2594-4A2D-8BB2-86C40EF9C9B3}"/>
              </a:ext>
            </a:extLst>
          </p:cNvPr>
          <p:cNvSpPr/>
          <p:nvPr/>
        </p:nvSpPr>
        <p:spPr>
          <a:xfrm rot="16200000">
            <a:off x="5781782" y="1357514"/>
            <a:ext cx="342193" cy="2028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סוגר מסולסל ימני 10">
            <a:extLst>
              <a:ext uri="{FF2B5EF4-FFF2-40B4-BE49-F238E27FC236}">
                <a16:creationId xmlns:a16="http://schemas.microsoft.com/office/drawing/2014/main" id="{B7C1165B-BC8B-459C-A618-8316F58DC792}"/>
              </a:ext>
            </a:extLst>
          </p:cNvPr>
          <p:cNvSpPr/>
          <p:nvPr/>
        </p:nvSpPr>
        <p:spPr>
          <a:xfrm rot="16200000">
            <a:off x="7653992" y="1513614"/>
            <a:ext cx="342192" cy="1716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6D32F0-6F38-4BE8-9A14-482416E239E9}"/>
              </a:ext>
            </a:extLst>
          </p:cNvPr>
          <p:cNvSpPr txBox="1"/>
          <p:nvPr/>
        </p:nvSpPr>
        <p:spPr>
          <a:xfrm>
            <a:off x="5496077" y="1889475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3B463A5-AD6D-4881-A726-F64ABC5465D6}"/>
              </a:ext>
            </a:extLst>
          </p:cNvPr>
          <p:cNvSpPr txBox="1"/>
          <p:nvPr/>
        </p:nvSpPr>
        <p:spPr>
          <a:xfrm>
            <a:off x="7393040" y="1865815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0BD5DA63-199B-4B11-87AF-058CF46B42F3}"/>
              </a:ext>
            </a:extLst>
          </p:cNvPr>
          <p:cNvSpPr/>
          <p:nvPr/>
        </p:nvSpPr>
        <p:spPr>
          <a:xfrm>
            <a:off x="302020" y="3358996"/>
            <a:ext cx="8504321" cy="93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2541149F-6FBE-4415-9746-78305F560BD4}"/>
              </a:ext>
            </a:extLst>
          </p:cNvPr>
          <p:cNvSpPr/>
          <p:nvPr/>
        </p:nvSpPr>
        <p:spPr>
          <a:xfrm>
            <a:off x="337658" y="4293097"/>
            <a:ext cx="8468682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DAF97198-BF63-4135-9F87-05D59E0CFB99}"/>
              </a:ext>
            </a:extLst>
          </p:cNvPr>
          <p:cNvSpPr/>
          <p:nvPr/>
        </p:nvSpPr>
        <p:spPr>
          <a:xfrm>
            <a:off x="337657" y="4941169"/>
            <a:ext cx="8468683" cy="93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A805F25A-3E25-4E50-82F6-D1810A8ACE2F}"/>
              </a:ext>
            </a:extLst>
          </p:cNvPr>
          <p:cNvSpPr/>
          <p:nvPr/>
        </p:nvSpPr>
        <p:spPr>
          <a:xfrm>
            <a:off x="4644008" y="5768191"/>
            <a:ext cx="4179429" cy="430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968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76672"/>
            <a:ext cx="7543800" cy="1116673"/>
          </a:xfrm>
        </p:spPr>
        <p:txBody>
          <a:bodyPr/>
          <a:lstStyle/>
          <a:p>
            <a:pPr algn="r"/>
            <a:r>
              <a:rPr lang="he-IL" dirty="0"/>
              <a:t>תרגילים נוספים – תרגיל 6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46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/>
              <p:nvPr/>
            </p:nvSpPr>
            <p:spPr>
              <a:xfrm>
                <a:off x="600339" y="2530923"/>
                <a:ext cx="2880320" cy="69448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תיבת טקסט 2">
                <a:extLst>
                  <a:ext uri="{FF2B5EF4-FFF2-40B4-BE49-F238E27FC236}">
                    <a16:creationId xmlns:a16="http://schemas.microsoft.com/office/drawing/2014/main" id="{B5DC38DB-E421-4D26-B25D-CBC796DDA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39" y="2530923"/>
                <a:ext cx="2880320" cy="6944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טבלה 7">
            <a:extLst>
              <a:ext uri="{FF2B5EF4-FFF2-40B4-BE49-F238E27FC236}">
                <a16:creationId xmlns:a16="http://schemas.microsoft.com/office/drawing/2014/main" id="{8BA540C8-B705-4C50-A315-16AA0D1DE481}"/>
              </a:ext>
            </a:extLst>
          </p:cNvPr>
          <p:cNvGraphicFramePr>
            <a:graphicFrameLocks noGrp="1"/>
          </p:cNvGraphicFramePr>
          <p:nvPr/>
        </p:nvGraphicFramePr>
        <p:xfrm>
          <a:off x="3942700" y="2569612"/>
          <a:ext cx="4752526" cy="365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712676">
                  <a:extLst>
                    <a:ext uri="{9D8B030D-6E8A-4147-A177-3AD203B41FA5}">
                      <a16:colId xmlns:a16="http://schemas.microsoft.com/office/drawing/2014/main" val="158672765"/>
                    </a:ext>
                  </a:extLst>
                </a:gridCol>
                <a:gridCol w="2031625">
                  <a:extLst>
                    <a:ext uri="{9D8B030D-6E8A-4147-A177-3AD203B41FA5}">
                      <a16:colId xmlns:a16="http://schemas.microsoft.com/office/drawing/2014/main" val="4105555489"/>
                    </a:ext>
                  </a:extLst>
                </a:gridCol>
                <a:gridCol w="532920">
                  <a:extLst>
                    <a:ext uri="{9D8B030D-6E8A-4147-A177-3AD203B41FA5}">
                      <a16:colId xmlns:a16="http://schemas.microsoft.com/office/drawing/2014/main" val="922204281"/>
                    </a:ext>
                  </a:extLst>
                </a:gridCol>
                <a:gridCol w="475305">
                  <a:extLst>
                    <a:ext uri="{9D8B030D-6E8A-4147-A177-3AD203B41FA5}">
                      <a16:colId xmlns:a16="http://schemas.microsoft.com/office/drawing/2014/main" val="4288640742"/>
                    </a:ext>
                  </a:extLst>
                </a:gridCol>
              </a:tblGrid>
              <a:tr h="314537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Mantissa-M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Exponent-E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he-IL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7847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/>
              <p:nvPr/>
            </p:nvSpPr>
            <p:spPr>
              <a:xfrm>
                <a:off x="337658" y="3068960"/>
                <a:ext cx="8468684" cy="31740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he-IL" sz="2000" dirty="0"/>
                  <a:t>פתרון:</a:t>
                </a:r>
              </a:p>
              <a:p>
                <a:r>
                  <a:rPr lang="he-IL" sz="2000" dirty="0"/>
                  <a:t>אנו מתבקשים לעבוד ברזולוציה של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, כלומר ההפרש הקטן ביותר בין כל שני מספרים צריך להיות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. מכך נובע כי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ו-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sz="2000" dirty="0"/>
                  <a:t> (אחרת הרזולוציה אינה יכולה להיות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he-IL" sz="2000" dirty="0"/>
                  <a:t>).</a:t>
                </a:r>
              </a:p>
              <a:p>
                <a:r>
                  <a:rPr lang="he-IL" sz="2000" dirty="0"/>
                  <a:t>הערך הגדול ביותר אותו ניתן לייצג עם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 sz="2000" dirty="0"/>
                  <a:t> הינו: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sz="2000" dirty="0"/>
              </a:p>
              <a:p>
                <a:r>
                  <a:rPr lang="he-IL" sz="2000" dirty="0"/>
                  <a:t>לאחר הצבה של ערכים אלו במשווה נקבל: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26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667</m:t>
                      </m:r>
                    </m:oMath>
                  </m:oMathPara>
                </a14:m>
                <a:endParaRPr lang="he-IL" sz="2000" dirty="0"/>
              </a:p>
              <a:p>
                <a:r>
                  <a:rPr lang="he-IL" sz="2000" dirty="0"/>
                  <a:t>ולכן טווח הייצוג הינו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667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667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2000" dirty="0"/>
                  <a:t>.</a:t>
                </a:r>
              </a:p>
            </p:txBody>
          </p:sp>
        </mc:Choice>
        <mc:Fallback xmlns="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5176F3FC-3531-4445-A36C-3F7440A7C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58" y="3068960"/>
                <a:ext cx="8468684" cy="3174010"/>
              </a:xfrm>
              <a:prstGeom prst="rect">
                <a:avLst/>
              </a:prstGeom>
              <a:blipFill>
                <a:blip r:embed="rId4"/>
                <a:stretch>
                  <a:fillRect l="-144" t="-768" r="-719" b="-24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סוגר מסולסל ימני 9">
            <a:extLst>
              <a:ext uri="{FF2B5EF4-FFF2-40B4-BE49-F238E27FC236}">
                <a16:creationId xmlns:a16="http://schemas.microsoft.com/office/drawing/2014/main" id="{19E70E56-2594-4A2D-8BB2-86C40EF9C9B3}"/>
              </a:ext>
            </a:extLst>
          </p:cNvPr>
          <p:cNvSpPr/>
          <p:nvPr/>
        </p:nvSpPr>
        <p:spPr>
          <a:xfrm rot="16200000">
            <a:off x="5781782" y="1357514"/>
            <a:ext cx="342193" cy="20283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סוגר מסולסל ימני 10">
            <a:extLst>
              <a:ext uri="{FF2B5EF4-FFF2-40B4-BE49-F238E27FC236}">
                <a16:creationId xmlns:a16="http://schemas.microsoft.com/office/drawing/2014/main" id="{B7C1165B-BC8B-459C-A618-8316F58DC792}"/>
              </a:ext>
            </a:extLst>
          </p:cNvPr>
          <p:cNvSpPr/>
          <p:nvPr/>
        </p:nvSpPr>
        <p:spPr>
          <a:xfrm rot="16200000">
            <a:off x="7653992" y="1513614"/>
            <a:ext cx="342192" cy="1716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406D32F0-6F38-4BE8-9A14-482416E239E9}"/>
              </a:ext>
            </a:extLst>
          </p:cNvPr>
          <p:cNvSpPr txBox="1"/>
          <p:nvPr/>
        </p:nvSpPr>
        <p:spPr>
          <a:xfrm>
            <a:off x="5496077" y="1889475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3B463A5-AD6D-4881-A726-F64ABC5465D6}"/>
              </a:ext>
            </a:extLst>
          </p:cNvPr>
          <p:cNvSpPr txBox="1"/>
          <p:nvPr/>
        </p:nvSpPr>
        <p:spPr>
          <a:xfrm>
            <a:off x="7393040" y="1865815"/>
            <a:ext cx="8640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4 digits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0687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-</a:t>
            </a:r>
            <a:r>
              <a:rPr lang="he-IL" sz="3200" dirty="0"/>
              <a:t>ייצוג מספרים טבעיים</a:t>
            </a:r>
          </a:p>
          <a:p>
            <a:r>
              <a:rPr lang="en-US" sz="3200" dirty="0"/>
              <a:t> -</a:t>
            </a:r>
            <a:r>
              <a:rPr lang="he-IL" sz="3200" dirty="0"/>
              <a:t>מעבר בין בסיסים</a:t>
            </a:r>
          </a:p>
          <a:p>
            <a:r>
              <a:rPr lang="en-US" sz="3200" dirty="0"/>
              <a:t>-</a:t>
            </a:r>
            <a:r>
              <a:rPr lang="he-IL" sz="3200" dirty="0"/>
              <a:t>ייצוג מספרים שליליים בשיטת המשלים ל-2</a:t>
            </a:r>
          </a:p>
          <a:p>
            <a:r>
              <a:rPr lang="en-US" sz="3200" dirty="0"/>
              <a:t> -</a:t>
            </a:r>
            <a:r>
              <a:rPr lang="he-IL" sz="3200" dirty="0"/>
              <a:t>נקודה צפה – </a:t>
            </a:r>
            <a:r>
              <a:rPr lang="en-US" sz="3200" dirty="0"/>
              <a:t>floating point</a:t>
            </a:r>
            <a:endParaRPr lang="he-IL" sz="3200" dirty="0"/>
          </a:p>
          <a:p>
            <a:r>
              <a:rPr lang="he-IL" altLang="he-IL" sz="3200" dirty="0"/>
              <a:t>- קודים בינאריים לקידוד ספרות בבסיס 10</a:t>
            </a:r>
          </a:p>
          <a:p>
            <a:r>
              <a:rPr lang="en-US" altLang="he-IL" sz="3200" dirty="0"/>
              <a:t> -</a:t>
            </a:r>
            <a:r>
              <a:rPr lang="he-IL" altLang="he-IL" sz="3200" dirty="0"/>
              <a:t>קודים </a:t>
            </a:r>
            <a:r>
              <a:rPr lang="he-IL" altLang="he-IL" sz="3200" dirty="0" err="1"/>
              <a:t>ציקליים</a:t>
            </a:r>
            <a:endParaRPr lang="he-IL" altLang="he-IL" sz="3200" dirty="0"/>
          </a:p>
          <a:p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553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>
              <a:spcBef>
                <a:spcPct val="20000"/>
              </a:spcBef>
            </a:pPr>
            <a:r>
              <a:rPr lang="he-IL" dirty="0"/>
              <a:t>ייצוג מספרים</a:t>
            </a:r>
            <a:endParaRPr lang="he-IL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7524" y="2005236"/>
                <a:ext cx="8568952" cy="463711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he-I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he-I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he-I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e-IL" sz="2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he-IL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N</a:t>
                </a:r>
                <a:r>
                  <a:rPr lang="he-IL" sz="2800" dirty="0">
                    <a:solidFill>
                      <a:schemeClr val="tx1"/>
                    </a:solidFill>
                  </a:rPr>
                  <a:t> – ערך המספר במספרים עשרוניים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b </a:t>
                </a:r>
                <a:r>
                  <a:rPr lang="he-IL" sz="2800" dirty="0">
                    <a:solidFill>
                      <a:schemeClr val="tx1"/>
                    </a:solidFill>
                  </a:rPr>
                  <a:t> – בסיס</a:t>
                </a:r>
              </a:p>
              <a:p>
                <a:r>
                  <a:rPr lang="en-US" sz="2800" dirty="0" err="1">
                    <a:solidFill>
                      <a:schemeClr val="tx1"/>
                    </a:solidFill>
                  </a:rPr>
                  <a:t>w</a:t>
                </a:r>
                <a:r>
                  <a:rPr lang="en-US" sz="2800" baseline="-25000" dirty="0" err="1">
                    <a:solidFill>
                      <a:schemeClr val="tx1"/>
                    </a:solidFill>
                  </a:rPr>
                  <a:t>i</a:t>
                </a:r>
                <a:r>
                  <a:rPr lang="he-IL" sz="2800" dirty="0">
                    <a:solidFill>
                      <a:schemeClr val="tx1"/>
                    </a:solidFill>
                  </a:rPr>
                  <a:t> – המשקל של הספרה ה-</a:t>
                </a:r>
                <a:r>
                  <a:rPr lang="en-US" sz="2800" dirty="0">
                    <a:solidFill>
                      <a:schemeClr val="tx1"/>
                    </a:solidFill>
                  </a:rPr>
                  <a:t>i</a:t>
                </a:r>
                <a:r>
                  <a:rPr lang="he-IL" sz="2800" dirty="0">
                    <a:solidFill>
                      <a:schemeClr val="tx1"/>
                    </a:solidFill>
                  </a:rPr>
                  <a:t>-</a:t>
                </a:r>
                <a:r>
                  <a:rPr lang="he-IL" sz="2800" dirty="0" err="1">
                    <a:solidFill>
                      <a:schemeClr val="tx1"/>
                    </a:solidFill>
                  </a:rPr>
                  <a:t>ית</a:t>
                </a:r>
                <a:r>
                  <a:rPr lang="he-IL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he-I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d</a:t>
                </a:r>
                <a:r>
                  <a:rPr lang="en-US" sz="2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he-IL" sz="2800" dirty="0">
                    <a:solidFill>
                      <a:schemeClr val="tx1"/>
                    </a:solidFill>
                  </a:rPr>
                  <a:t> – הספרה ה-</a:t>
                </a:r>
                <a:r>
                  <a:rPr lang="en-US" sz="2800" dirty="0">
                    <a:solidFill>
                      <a:schemeClr val="tx1"/>
                    </a:solidFill>
                  </a:rPr>
                  <a:t>i</a:t>
                </a:r>
                <a:r>
                  <a:rPr lang="he-IL" sz="2800" dirty="0">
                    <a:solidFill>
                      <a:schemeClr val="tx1"/>
                    </a:solidFill>
                  </a:rPr>
                  <a:t>-</a:t>
                </a:r>
                <a:r>
                  <a:rPr lang="he-IL" sz="2800" dirty="0" err="1">
                    <a:solidFill>
                      <a:schemeClr val="tx1"/>
                    </a:solidFill>
                  </a:rPr>
                  <a:t>ית</a:t>
                </a:r>
                <a:r>
                  <a:rPr lang="he-IL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ea typeface="Cambria Math"/>
                </a:endParaRPr>
              </a:p>
              <a:p>
                <a:endParaRPr lang="he-I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he-IL" sz="2800" u="sng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דוגמא</a:t>
                </a:r>
                <a:r>
                  <a:rPr lang="he-IL" sz="2800" dirty="0">
                    <a:solidFill>
                      <a:schemeClr val="tx1"/>
                    </a:solidFill>
                  </a:rPr>
                  <a:t>: בסיס עשרוני </a:t>
                </a:r>
                <a:r>
                  <a:rPr lang="en-US" sz="2800" dirty="0">
                    <a:solidFill>
                      <a:schemeClr val="tx1"/>
                    </a:solidFill>
                  </a:rPr>
                  <a:t>(b=10)</a:t>
                </a:r>
                <a:r>
                  <a:rPr lang="he-IL" sz="2800" dirty="0">
                    <a:solidFill>
                      <a:schemeClr val="tx1"/>
                    </a:solidFill>
                  </a:rPr>
                  <a:t>:</a:t>
                </a:r>
                <a:r>
                  <a:rPr lang="he-IL" sz="2800" dirty="0"/>
                  <a:t>   </a:t>
                </a:r>
                <a:r>
                  <a:rPr lang="en-US" sz="2800" dirty="0"/>
                  <a:t>(237)</a:t>
                </a:r>
                <a:r>
                  <a:rPr lang="en-US" sz="2800" baseline="-25000" dirty="0"/>
                  <a:t>10</a:t>
                </a:r>
                <a:r>
                  <a:rPr lang="en-US" sz="2800" dirty="0"/>
                  <a:t>= 2x</a:t>
                </a:r>
                <a:r>
                  <a:rPr lang="en-US" sz="2800" dirty="0">
                    <a:solidFill>
                      <a:srgbClr val="FF0000"/>
                    </a:solidFill>
                  </a:rPr>
                  <a:t>10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+3x</a:t>
                </a:r>
                <a:r>
                  <a:rPr lang="en-US" sz="2800" dirty="0">
                    <a:solidFill>
                      <a:srgbClr val="FF0000"/>
                    </a:solidFill>
                  </a:rPr>
                  <a:t>10</a:t>
                </a:r>
                <a:r>
                  <a:rPr lang="en-US" sz="2800" baseline="30000" dirty="0"/>
                  <a:t>1</a:t>
                </a:r>
                <a:r>
                  <a:rPr lang="en-US" sz="2800" dirty="0"/>
                  <a:t>+7x</a:t>
                </a:r>
                <a:r>
                  <a:rPr lang="en-US" sz="2800" dirty="0">
                    <a:solidFill>
                      <a:srgbClr val="FF0000"/>
                    </a:solidFill>
                  </a:rPr>
                  <a:t>10</a:t>
                </a:r>
                <a:r>
                  <a:rPr lang="en-US" sz="2800" baseline="30000" dirty="0"/>
                  <a:t>0</a:t>
                </a:r>
                <a:endParaRPr lang="he-IL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7524" y="2005236"/>
                <a:ext cx="8568952" cy="4637112"/>
              </a:xfrm>
              <a:blipFill rotWithShape="0">
                <a:blip r:embed="rId3"/>
                <a:stretch>
                  <a:fillRect r="-28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607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1772816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                </a:t>
            </a:r>
            <a:endParaRPr lang="en-US" sz="2800" baseline="-25000" dirty="0"/>
          </a:p>
          <a:p>
            <a:r>
              <a:rPr lang="he-IL" dirty="0"/>
              <a:t>ואם זה שבר בבסיס בינארי </a:t>
            </a:r>
            <a:r>
              <a:rPr lang="en-US" dirty="0"/>
              <a:t>b=2</a:t>
            </a:r>
            <a:r>
              <a:rPr lang="he-IL" dirty="0"/>
              <a:t>:</a:t>
            </a:r>
          </a:p>
          <a:p>
            <a:endParaRPr lang="en-US" sz="2000" dirty="0"/>
          </a:p>
          <a:p>
            <a:pPr marL="0" indent="0" algn="l" rtl="0">
              <a:buNone/>
            </a:pPr>
            <a:r>
              <a:rPr lang="en-US" dirty="0"/>
              <a:t>		  1x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/>
              <a:t>3</a:t>
            </a:r>
            <a:r>
              <a:rPr lang="en-US" dirty="0"/>
              <a:t>+1x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/>
              <a:t>1</a:t>
            </a:r>
            <a:r>
              <a:rPr lang="en-US" dirty="0"/>
              <a:t>+1x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/>
              <a:t>-1</a:t>
            </a:r>
            <a:r>
              <a:rPr lang="en-US" dirty="0"/>
              <a:t>+1x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/>
              <a:t>-3</a:t>
            </a:r>
            <a:r>
              <a:rPr lang="en-US" dirty="0"/>
              <a:t>=(10.625)</a:t>
            </a:r>
            <a:r>
              <a:rPr lang="en-US" baseline="-25000" dirty="0"/>
              <a:t>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62666"/>
            <a:ext cx="8229600" cy="1143000"/>
          </a:xfrm>
        </p:spPr>
        <p:txBody>
          <a:bodyPr>
            <a:normAutofit/>
          </a:bodyPr>
          <a:lstStyle/>
          <a:p>
            <a:pPr algn="r">
              <a:spcBef>
                <a:spcPct val="20000"/>
              </a:spcBef>
            </a:pPr>
            <a:r>
              <a:rPr lang="he-IL" dirty="0"/>
              <a:t>מעבר מבסיס </a:t>
            </a:r>
            <a:r>
              <a:rPr lang="en-US" dirty="0"/>
              <a:t>b</a:t>
            </a:r>
            <a:r>
              <a:rPr lang="he-IL" dirty="0"/>
              <a:t> כלשהו לבסיס 10</a:t>
            </a:r>
            <a:endParaRPr lang="he-IL" dirty="0"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79769"/>
            <a:ext cx="3744415" cy="108012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2800" dirty="0"/>
              <a:t> </a:t>
            </a:r>
            <a:r>
              <a:rPr lang="en-US" sz="2600" b="1" dirty="0"/>
              <a:t>(</a:t>
            </a:r>
            <a:r>
              <a:rPr lang="en-US" sz="2800" b="1" dirty="0"/>
              <a:t>1010.101)</a:t>
            </a:r>
            <a:r>
              <a:rPr lang="en-US" sz="2800" b="1" baseline="-25000" dirty="0"/>
              <a:t>2 </a:t>
            </a:r>
            <a:r>
              <a:rPr lang="en-US" sz="2600" b="1" dirty="0"/>
              <a:t>= 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252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1772816"/>
            <a:ext cx="8784976" cy="532859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dirty="0"/>
              <a:t>מה קורה אם </a:t>
            </a:r>
            <a:r>
              <a:rPr lang="en-US" dirty="0"/>
              <a:t>b&gt;10</a:t>
            </a:r>
            <a:r>
              <a:rPr lang="he-IL" dirty="0"/>
              <a:t>?</a:t>
            </a:r>
            <a:endParaRPr lang="en-US" baseline="-25000" dirty="0"/>
          </a:p>
          <a:p>
            <a:pPr marL="0" indent="0" algn="l" rtl="0">
              <a:buFont typeface="Arial" pitchFamily="34" charset="0"/>
              <a:buNone/>
            </a:pPr>
            <a:endParaRPr lang="he-IL" dirty="0"/>
          </a:p>
          <a:p>
            <a:pPr marL="0" indent="0">
              <a:buFont typeface="Arial" pitchFamily="34" charset="0"/>
              <a:buNone/>
            </a:pPr>
            <a:endParaRPr lang="he-IL" dirty="0"/>
          </a:p>
          <a:p>
            <a:r>
              <a:rPr lang="he-IL" dirty="0"/>
              <a:t>בסיס </a:t>
            </a:r>
            <a:r>
              <a:rPr lang="he-IL" dirty="0" err="1"/>
              <a:t>הקסדצימלי</a:t>
            </a:r>
            <a:r>
              <a:rPr lang="he-IL" dirty="0"/>
              <a:t> </a:t>
            </a:r>
            <a:r>
              <a:rPr lang="en-US" dirty="0"/>
              <a:t>b=16</a:t>
            </a:r>
            <a:r>
              <a:rPr lang="he-IL" dirty="0"/>
              <a:t>:</a:t>
            </a:r>
          </a:p>
          <a:p>
            <a:pPr marL="0" indent="0" algn="l" rtl="0">
              <a:buNone/>
            </a:pPr>
            <a:endParaRPr lang="he-IL" sz="2800" dirty="0"/>
          </a:p>
          <a:p>
            <a:pPr marL="0" indent="0" algn="l" rtl="0">
              <a:buNone/>
            </a:pPr>
            <a:r>
              <a:rPr lang="en-US" b="1" dirty="0"/>
              <a:t>(7EC4)</a:t>
            </a:r>
            <a:r>
              <a:rPr lang="en-US" b="1" baseline="-25000" dirty="0"/>
              <a:t>16</a:t>
            </a:r>
            <a:r>
              <a:rPr lang="en-US" b="1" dirty="0"/>
              <a:t>= 7x</a:t>
            </a: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baseline="30000" dirty="0"/>
              <a:t>3</a:t>
            </a:r>
            <a:r>
              <a:rPr lang="en-US" b="1" dirty="0"/>
              <a:t>+14x</a:t>
            </a: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baseline="30000" dirty="0"/>
              <a:t>2</a:t>
            </a:r>
            <a:r>
              <a:rPr lang="en-US" b="1" dirty="0"/>
              <a:t>+12x</a:t>
            </a: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baseline="30000" dirty="0"/>
              <a:t>1</a:t>
            </a:r>
            <a:r>
              <a:rPr lang="en-US" b="1" dirty="0"/>
              <a:t>+4x</a:t>
            </a:r>
            <a:r>
              <a:rPr lang="en-US" b="1" dirty="0">
                <a:solidFill>
                  <a:srgbClr val="FF0000"/>
                </a:solidFill>
              </a:rPr>
              <a:t>16</a:t>
            </a:r>
            <a:r>
              <a:rPr lang="en-US" b="1" baseline="30000" dirty="0"/>
              <a:t>0</a:t>
            </a:r>
            <a:r>
              <a:rPr lang="en-US" b="1" dirty="0"/>
              <a:t>=(32452)</a:t>
            </a:r>
            <a:r>
              <a:rPr lang="en-US" b="1" baseline="-25000" dirty="0"/>
              <a:t>10</a:t>
            </a:r>
            <a:endParaRPr lang="he-IL" dirty="0"/>
          </a:p>
          <a:p>
            <a:pPr marL="0" indent="0" algn="l" rtl="0">
              <a:buNone/>
            </a:pPr>
            <a:endParaRPr lang="he-I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562666"/>
            <a:ext cx="8229600" cy="1143000"/>
          </a:xfrm>
        </p:spPr>
        <p:txBody>
          <a:bodyPr>
            <a:normAutofit/>
          </a:bodyPr>
          <a:lstStyle/>
          <a:p>
            <a:pPr algn="r">
              <a:spcBef>
                <a:spcPct val="20000"/>
              </a:spcBef>
            </a:pPr>
            <a:r>
              <a:rPr lang="he-IL" dirty="0"/>
              <a:t>מעבר מבסיס </a:t>
            </a:r>
            <a:r>
              <a:rPr lang="en-US" dirty="0"/>
              <a:t>b</a:t>
            </a:r>
            <a:r>
              <a:rPr lang="he-IL" dirty="0"/>
              <a:t> כלשהו לבסיס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8</a:t>
            </a:fld>
            <a:endParaRPr lang="he-IL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8578" y="2492896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{D113A9D2-9D6B-4929-AA2D-F23B5EE8CBE7}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F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E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C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B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A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15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13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12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11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10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75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dirty="0"/>
              <a:t>מעבר מבסיס </a:t>
            </a:r>
            <a:r>
              <a:rPr lang="en-US" dirty="0"/>
              <a:t>10</a:t>
            </a:r>
            <a:r>
              <a:rPr lang="he-IL" dirty="0"/>
              <a:t> לבסיס </a:t>
            </a:r>
            <a:r>
              <a:rPr lang="en-US" dirty="0"/>
              <a:t>b</a:t>
            </a:r>
            <a:r>
              <a:rPr lang="he-IL" dirty="0"/>
              <a:t> כלשהו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1933823"/>
                <a:ext cx="7941818" cy="4525963"/>
              </a:xfrm>
            </p:spPr>
            <p:txBody>
              <a:bodyPr>
                <a:normAutofit/>
              </a:bodyPr>
              <a:lstStyle/>
              <a:p>
                <a:pPr marL="0" indent="0" algn="r">
                  <a:buNone/>
                </a:pPr>
                <a:r>
                  <a:rPr lang="he-IL" sz="3200" b="1" dirty="0">
                    <a:solidFill>
                      <a:schemeClr val="tx1"/>
                    </a:solidFill>
                  </a:rPr>
                  <a:t>בכל שלב: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</a:rPr>
                  <a:t>מחלקים בבסיס </a:t>
                </a:r>
                <a:r>
                  <a:rPr lang="en-US" sz="2800" dirty="0">
                    <a:solidFill>
                      <a:schemeClr val="tx1"/>
                    </a:solidFill>
                  </a:rPr>
                  <a:t>b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</a:rPr>
                  <a:t>השארית מהווה ספרה במספר החדש</a:t>
                </a:r>
              </a:p>
              <a:p>
                <a:pPr lvl="1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he-IL" sz="2800" dirty="0">
                    <a:solidFill>
                      <a:schemeClr val="tx1"/>
                    </a:solidFill>
                  </a:rPr>
                  <a:t>המנה מועברת לשלב הבא</a:t>
                </a:r>
              </a:p>
              <a:p>
                <a:pPr marL="0" indent="0" algn="l" rtl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he-IL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he-I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he-IL" sz="28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he-IL" sz="2800" dirty="0"/>
                  <a:t>=</a:t>
                </a:r>
                <a:endParaRPr lang="en-US" sz="2800" dirty="0"/>
              </a:p>
              <a:p>
                <a:pPr marL="0" indent="0" algn="l" rtl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e-IL" sz="280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he-IL" sz="28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he-IL" sz="28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he-IL" sz="28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he-IL" sz="2800" b="0" i="1" dirty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he-IL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he-IL" sz="2800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he-IL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he-IL" sz="2800" b="0" i="1" dirty="0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…+</m:t>
                    </m:r>
                    <m:sSub>
                      <m:sSubPr>
                        <m:ctrlPr>
                          <a:rPr lang="he-IL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e-IL" sz="280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he-IL" sz="28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he-IL" sz="2800" b="0" i="1" dirty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he-IL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e-IL" sz="2800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he-IL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=</a:t>
                </a:r>
                <a:r>
                  <a:rPr lang="he-IL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e-IL" sz="280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he-IL" sz="280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he-IL" sz="2800" b="0" i="1" dirty="0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he-IL" sz="28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he-IL" sz="2800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he-IL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e-IL" sz="2800" b="0" i="1" dirty="0" smtClean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he-IL" sz="2800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he-IL" sz="2800" b="0" i="1" dirty="0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…+</m:t>
                        </m:r>
                        <m:sSub>
                          <m:sSubPr>
                            <m:ctrlPr>
                              <a:rPr lang="he-IL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e-IL" sz="2800" i="1" dirty="0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 algn="l" rtl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1933823"/>
                <a:ext cx="7941818" cy="4525963"/>
              </a:xfrm>
              <a:blipFill rotWithShape="0">
                <a:blip r:embed="rId2"/>
                <a:stretch>
                  <a:fillRect t="-2826" r="-314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1426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4330</TotalTime>
  <Words>1856</Words>
  <Application>Microsoft Office PowerPoint</Application>
  <PresentationFormat>On-screen Show (4:3)</PresentationFormat>
  <Paragraphs>644</Paragraphs>
  <Slides>46</Slides>
  <Notes>26</Notes>
  <HiddenSlides>9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David</vt:lpstr>
      <vt:lpstr>Mathematica1</vt:lpstr>
      <vt:lpstr>Symbol</vt:lpstr>
      <vt:lpstr>Times New Roman</vt:lpstr>
      <vt:lpstr>Wingdings</vt:lpstr>
      <vt:lpstr>Retrospect</vt:lpstr>
      <vt:lpstr>Equation</vt:lpstr>
      <vt:lpstr>מערכות ספרתיות ומבנה המחשב </vt:lpstr>
      <vt:lpstr>התנהלות הקורס לאור המצב הנוכחי</vt:lpstr>
      <vt:lpstr>התנהלות הקורס לאור המצב הנוכחי</vt:lpstr>
      <vt:lpstr>Agenda</vt:lpstr>
      <vt:lpstr>Agenda</vt:lpstr>
      <vt:lpstr>ייצוג מספרים</vt:lpstr>
      <vt:lpstr>מעבר מבסיס b כלשהו לבסיס 10</vt:lpstr>
      <vt:lpstr>מעבר מבסיס b כלשהו לבסיס 10</vt:lpstr>
      <vt:lpstr>מעבר מבסיס 10 לבסיס b כלשהו</vt:lpstr>
      <vt:lpstr>מספרים מכוונים – שיטת המשלים ל-2</vt:lpstr>
      <vt:lpstr>משלים ל-2</vt:lpstr>
      <vt:lpstr>משלים ל-2 – כללים לחיבור</vt:lpstr>
      <vt:lpstr>פתרון – ייצוג המספרים עם יותר סיביות ע"י שימוש ב- Sign extension</vt:lpstr>
      <vt:lpstr>נקודה צפה (Floating Point)</vt:lpstr>
      <vt:lpstr>נקודה צפה (Floating Point)</vt:lpstr>
      <vt:lpstr>נקודה צפה (Floating Point)</vt:lpstr>
      <vt:lpstr>קודים בינאריים לקידוד ספרות בבסיס 10</vt:lpstr>
      <vt:lpstr>קודים משוקללים</vt:lpstr>
      <vt:lpstr>PowerPoint Presentation</vt:lpstr>
      <vt:lpstr>קוד BCD לעומת מספר בבסיס בינארי</vt:lpstr>
      <vt:lpstr>קודים ציקליים</vt:lpstr>
      <vt:lpstr>הרחבת קוד Gray</vt:lpstr>
      <vt:lpstr>קוד Gray</vt:lpstr>
      <vt:lpstr>PowerPoint Presentation</vt:lpstr>
      <vt:lpstr>תרגילים נוספים – תרגיל 1</vt:lpstr>
      <vt:lpstr>תרגילים נוספים – תרגיל 1</vt:lpstr>
      <vt:lpstr>תרגילים נוספים – תרגיל 2</vt:lpstr>
      <vt:lpstr>תרגילים נוספים – תרגיל 2</vt:lpstr>
      <vt:lpstr>תרגילים נוספים – תרגיל 2</vt:lpstr>
      <vt:lpstr>תרגילים נוספים – תרגיל 2</vt:lpstr>
      <vt:lpstr>תרגילים נוספים – תרגיל 2</vt:lpstr>
      <vt:lpstr>תרגילים נוספים – תרגיל 2</vt:lpstr>
      <vt:lpstr>תרגילים נוספים – תרגיל 3</vt:lpstr>
      <vt:lpstr>תרגילים נוספים – תרגיל 3</vt:lpstr>
      <vt:lpstr>תרגילים נוספים – תרגיל 4</vt:lpstr>
      <vt:lpstr>תרגילים נוספים – תרגיל 4</vt:lpstr>
      <vt:lpstr>תרגילים נוספים – תרגיל 4</vt:lpstr>
      <vt:lpstr>תרגילים נוספים – תרגיל 4</vt:lpstr>
      <vt:lpstr>תרגילים נוספים – תרגיל 5</vt:lpstr>
      <vt:lpstr>תרגילים נוספים – תרגיל 5</vt:lpstr>
      <vt:lpstr>תרגילים נוספים – תרגיל 5</vt:lpstr>
      <vt:lpstr>תרגילים נוספים – תרגיל 5</vt:lpstr>
      <vt:lpstr>תרגילים נוספים – תרגיל 5</vt:lpstr>
      <vt:lpstr>תרגילים נוספים – תרגיל 6</vt:lpstr>
      <vt:lpstr>תרגילים נוספים – תרגיל 6</vt:lpstr>
      <vt:lpstr>תרגילים נוספים – תרגיל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מערכות ספרתיות</dc:title>
  <dc:creator>debby</dc:creator>
  <cp:lastModifiedBy>Natan</cp:lastModifiedBy>
  <cp:revision>342</cp:revision>
  <dcterms:created xsi:type="dcterms:W3CDTF">2011-10-23T13:37:02Z</dcterms:created>
  <dcterms:modified xsi:type="dcterms:W3CDTF">2020-03-18T17:20:50Z</dcterms:modified>
</cp:coreProperties>
</file>