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8" r:id="rId1"/>
  </p:sldMasterIdLst>
  <p:notesMasterIdLst>
    <p:notesMasterId r:id="rId39"/>
  </p:notesMasterIdLst>
  <p:sldIdLst>
    <p:sldId id="256" r:id="rId2"/>
    <p:sldId id="330" r:id="rId3"/>
    <p:sldId id="303" r:id="rId4"/>
    <p:sldId id="305" r:id="rId5"/>
    <p:sldId id="306" r:id="rId6"/>
    <p:sldId id="308" r:id="rId7"/>
    <p:sldId id="310" r:id="rId8"/>
    <p:sldId id="311" r:id="rId9"/>
    <p:sldId id="312" r:id="rId10"/>
    <p:sldId id="313" r:id="rId11"/>
    <p:sldId id="334" r:id="rId12"/>
    <p:sldId id="342" r:id="rId13"/>
    <p:sldId id="343" r:id="rId14"/>
    <p:sldId id="345" r:id="rId15"/>
    <p:sldId id="346" r:id="rId16"/>
    <p:sldId id="337" r:id="rId17"/>
    <p:sldId id="315" r:id="rId18"/>
    <p:sldId id="301" r:id="rId19"/>
    <p:sldId id="294" r:id="rId20"/>
    <p:sldId id="300" r:id="rId21"/>
    <p:sldId id="279" r:id="rId22"/>
    <p:sldId id="257" r:id="rId23"/>
    <p:sldId id="302" r:id="rId24"/>
    <p:sldId id="258" r:id="rId25"/>
    <p:sldId id="344" r:id="rId26"/>
    <p:sldId id="260" r:id="rId27"/>
    <p:sldId id="261" r:id="rId28"/>
    <p:sldId id="264" r:id="rId29"/>
    <p:sldId id="266" r:id="rId30"/>
    <p:sldId id="268" r:id="rId31"/>
    <p:sldId id="271" r:id="rId32"/>
    <p:sldId id="331" r:id="rId33"/>
    <p:sldId id="336" r:id="rId34"/>
    <p:sldId id="338" r:id="rId35"/>
    <p:sldId id="339" r:id="rId36"/>
    <p:sldId id="340" r:id="rId37"/>
    <p:sldId id="341" r:id="rId3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863" autoAdjust="0"/>
    <p:restoredTop sz="47350" autoAdjust="0"/>
  </p:normalViewPr>
  <p:slideViewPr>
    <p:cSldViewPr snapToGrid="0" showGuides="1">
      <p:cViewPr varScale="1">
        <p:scale>
          <a:sx n="33" d="100"/>
          <a:sy n="33" d="100"/>
        </p:scale>
        <p:origin x="1868" y="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649E0C9-EA06-4193-A41B-DBCD28AA148A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358B0CD-5217-4696-8B1B-E3D4DC7A5A5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448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כאשר </a:t>
            </a:r>
            <a:r>
              <a:rPr lang="en-US" dirty="0"/>
              <a:t>r=4</a:t>
            </a:r>
            <a:r>
              <a:rPr lang="he-IL" dirty="0"/>
              <a:t> ניתן לתקן עד שגיאה אחת ולגלות עד 3 שגיאות.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843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focus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07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focus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54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קישור</a:t>
            </a:r>
            <a:r>
              <a:rPr lang="he-IL" baseline="0" dirty="0" smtClean="0"/>
              <a:t> ל-</a:t>
            </a:r>
            <a:r>
              <a:rPr lang="en-US" baseline="0" dirty="0" smtClean="0"/>
              <a:t>green card</a:t>
            </a:r>
            <a:r>
              <a:rPr lang="he-IL" baseline="0" dirty="0" smtClean="0"/>
              <a:t> במקרה שיש פקודה שלא מכירים. להסביר מה זה </a:t>
            </a:r>
            <a:r>
              <a:rPr lang="en-US" baseline="0" dirty="0" smtClean="0"/>
              <a:t>shift</a:t>
            </a:r>
            <a:r>
              <a:rPr lang="he-IL" baseline="0" dirty="0" smtClean="0"/>
              <a:t>.</a:t>
            </a:r>
            <a:endParaRPr lang="fr-FR" dirty="0" smtClean="0"/>
          </a:p>
          <a:p>
            <a:pPr algn="l" rtl="0"/>
            <a:r>
              <a:rPr lang="fr-FR" dirty="0" smtClean="0"/>
              <a:t>For Venus:</a:t>
            </a:r>
          </a:p>
          <a:p>
            <a:pPr algn="l" rtl="0"/>
            <a:r>
              <a:rPr lang="fr-FR" dirty="0" smtClean="0"/>
              <a:t>.data</a:t>
            </a:r>
          </a:p>
          <a:p>
            <a:pPr algn="l" rtl="0"/>
            <a:r>
              <a:rPr lang="fr-FR" dirty="0" err="1" smtClean="0"/>
              <a:t>arr</a:t>
            </a:r>
            <a:r>
              <a:rPr lang="fr-FR" dirty="0" smtClean="0"/>
              <a:t>: .</a:t>
            </a:r>
            <a:r>
              <a:rPr lang="fr-FR" dirty="0" err="1" smtClean="0"/>
              <a:t>word</a:t>
            </a:r>
            <a:r>
              <a:rPr lang="fr-FR" dirty="0" smtClean="0"/>
              <a:t> 1,2,3,4,5,6,0</a:t>
            </a:r>
          </a:p>
          <a:p>
            <a:pPr algn="l" rtl="0"/>
            <a:r>
              <a:rPr lang="fr-FR" dirty="0" smtClean="0"/>
              <a:t>.</a:t>
            </a:r>
            <a:r>
              <a:rPr lang="fr-FR" dirty="0" err="1" smtClean="0"/>
              <a:t>text</a:t>
            </a:r>
            <a:endParaRPr lang="fr-FR" dirty="0" smtClean="0"/>
          </a:p>
          <a:p>
            <a:pPr algn="l" rtl="0"/>
            <a:r>
              <a:rPr lang="fr-FR" dirty="0" smtClean="0"/>
              <a:t>la s0, </a:t>
            </a:r>
            <a:r>
              <a:rPr lang="fr-FR" dirty="0" err="1" smtClean="0"/>
              <a:t>arr</a:t>
            </a:r>
            <a:endParaRPr lang="fr-FR" dirty="0" smtClean="0"/>
          </a:p>
          <a:p>
            <a:pPr algn="l" rtl="0"/>
            <a:r>
              <a:rPr lang="fr-FR" dirty="0" err="1" smtClean="0"/>
              <a:t>addi</a:t>
            </a:r>
            <a:r>
              <a:rPr lang="fr-FR" dirty="0" smtClean="0"/>
              <a:t> t0,t0,3</a:t>
            </a:r>
          </a:p>
          <a:p>
            <a:pPr algn="l" rtl="0"/>
            <a:r>
              <a:rPr lang="fr-FR" dirty="0" err="1" smtClean="0"/>
              <a:t>slli</a:t>
            </a:r>
            <a:r>
              <a:rPr lang="fr-FR" dirty="0" smtClean="0"/>
              <a:t> t1, t0, 2</a:t>
            </a:r>
          </a:p>
          <a:p>
            <a:pPr algn="l" rtl="0"/>
            <a:r>
              <a:rPr lang="fr-FR" dirty="0" err="1" smtClean="0"/>
              <a:t>add</a:t>
            </a:r>
            <a:r>
              <a:rPr lang="fr-FR" dirty="0" smtClean="0"/>
              <a:t> t2, s0, t1</a:t>
            </a:r>
          </a:p>
          <a:p>
            <a:pPr algn="l" rtl="0"/>
            <a:r>
              <a:rPr lang="fr-FR" dirty="0" err="1" smtClean="0"/>
              <a:t>lw</a:t>
            </a:r>
            <a:r>
              <a:rPr lang="fr-FR" dirty="0" smtClean="0"/>
              <a:t> t3, 0(t2)</a:t>
            </a:r>
          </a:p>
          <a:p>
            <a:pPr algn="l" rtl="0"/>
            <a:r>
              <a:rPr lang="fr-FR" dirty="0" err="1" smtClean="0"/>
              <a:t>addi</a:t>
            </a:r>
            <a:r>
              <a:rPr lang="fr-FR" dirty="0" smtClean="0"/>
              <a:t> t3, t3, 1</a:t>
            </a:r>
          </a:p>
          <a:p>
            <a:pPr algn="l" rtl="0"/>
            <a:r>
              <a:rPr lang="fr-FR" dirty="0" err="1" smtClean="0"/>
              <a:t>sw</a:t>
            </a:r>
            <a:r>
              <a:rPr lang="fr-FR" dirty="0" smtClean="0"/>
              <a:t> t3, 0(t2</a:t>
            </a:r>
            <a:r>
              <a:rPr lang="fr-FR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8B0CD-5217-4696-8B1B-E3D4DC7A5A53}" type="slidenum">
              <a:rPr lang="he-IL" smtClean="0"/>
              <a:t>24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374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mtClean="0"/>
              <a:t>להסביר</a:t>
            </a:r>
            <a:r>
              <a:rPr lang="he-IL" baseline="0" smtClean="0"/>
              <a:t> ולהראות עם הזיכרון</a:t>
            </a:r>
            <a:endParaRPr lang="en-US" smtClean="0"/>
          </a:p>
          <a:p>
            <a:pPr algn="l" rtl="0"/>
            <a:r>
              <a:rPr lang="en-US" dirty="0" smtClean="0"/>
              <a:t>.data</a:t>
            </a:r>
          </a:p>
          <a:p>
            <a:pPr algn="l" rtl="0"/>
            <a:r>
              <a:rPr lang="en-US" dirty="0" err="1" smtClean="0"/>
              <a:t>arr</a:t>
            </a:r>
            <a:r>
              <a:rPr lang="en-US" dirty="0" smtClean="0"/>
              <a:t>: .word 260,1024,5,7</a:t>
            </a:r>
          </a:p>
          <a:p>
            <a:pPr algn="l" rtl="0"/>
            <a:r>
              <a:rPr lang="en-US" dirty="0" smtClean="0"/>
              <a:t>n: .word 4</a:t>
            </a:r>
          </a:p>
          <a:p>
            <a:pPr algn="l" rtl="0"/>
            <a:r>
              <a:rPr lang="en-US" dirty="0" smtClean="0"/>
              <a:t>char: .byte 1,250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.text</a:t>
            </a:r>
          </a:p>
          <a:p>
            <a:pPr algn="l" rtl="0"/>
            <a:r>
              <a:rPr lang="en-US" dirty="0" smtClean="0"/>
              <a:t>la s0, </a:t>
            </a:r>
            <a:r>
              <a:rPr lang="en-US" dirty="0" err="1" smtClean="0"/>
              <a:t>arr</a:t>
            </a:r>
            <a:endParaRPr lang="en-US" dirty="0" smtClean="0"/>
          </a:p>
          <a:p>
            <a:pPr algn="l" rtl="0"/>
            <a:r>
              <a:rPr lang="en-US" dirty="0" smtClean="0"/>
              <a:t>la s1, n</a:t>
            </a:r>
          </a:p>
          <a:p>
            <a:pPr algn="l" rtl="0"/>
            <a:r>
              <a:rPr lang="en-US" dirty="0" smtClean="0"/>
              <a:t>la s2, char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8B0CD-5217-4696-8B1B-E3D4DC7A5A53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709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8B0CD-5217-4696-8B1B-E3D4DC7A5A53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285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.text</a:t>
            </a:r>
          </a:p>
          <a:p>
            <a:pPr algn="l" rtl="0"/>
            <a:r>
              <a:rPr lang="en-US" dirty="0" smtClean="0"/>
              <a:t>      </a:t>
            </a:r>
            <a:r>
              <a:rPr lang="en-US" dirty="0" err="1" smtClean="0"/>
              <a:t>addi</a:t>
            </a:r>
            <a:r>
              <a:rPr lang="en-US" dirty="0" smtClean="0"/>
              <a:t> s0, x0, 0</a:t>
            </a:r>
          </a:p>
          <a:p>
            <a:pPr algn="l" rtl="0"/>
            <a:r>
              <a:rPr lang="en-US" dirty="0" smtClean="0"/>
              <a:t>      </a:t>
            </a:r>
            <a:r>
              <a:rPr lang="en-US" dirty="0" err="1" smtClean="0"/>
              <a:t>addi</a:t>
            </a:r>
            <a:r>
              <a:rPr lang="en-US" dirty="0" smtClean="0"/>
              <a:t> s1, x0, 1</a:t>
            </a:r>
          </a:p>
          <a:p>
            <a:pPr algn="l" rtl="0"/>
            <a:r>
              <a:rPr lang="en-US" dirty="0" smtClean="0"/>
              <a:t>      </a:t>
            </a:r>
            <a:r>
              <a:rPr lang="en-US" dirty="0" err="1" smtClean="0"/>
              <a:t>addi</a:t>
            </a:r>
            <a:r>
              <a:rPr lang="en-US" dirty="0" smtClean="0"/>
              <a:t> t0, x0, 30</a:t>
            </a:r>
          </a:p>
          <a:p>
            <a:pPr algn="l" rtl="0"/>
            <a:r>
              <a:rPr lang="en-US" dirty="0" smtClean="0"/>
              <a:t>loop: </a:t>
            </a:r>
            <a:r>
              <a:rPr lang="en-US" dirty="0" err="1" smtClean="0"/>
              <a:t>beq</a:t>
            </a:r>
            <a:r>
              <a:rPr lang="en-US" dirty="0" smtClean="0"/>
              <a:t> s0, t0, exit</a:t>
            </a:r>
          </a:p>
          <a:p>
            <a:pPr algn="l" rtl="0"/>
            <a:r>
              <a:rPr lang="en-US" dirty="0" smtClean="0"/>
              <a:t>      add s1, s1, s1</a:t>
            </a:r>
          </a:p>
          <a:p>
            <a:pPr algn="l" rtl="0"/>
            <a:r>
              <a:rPr lang="en-US" dirty="0" smtClean="0"/>
              <a:t>      </a:t>
            </a:r>
            <a:r>
              <a:rPr lang="en-US" dirty="0" err="1" smtClean="0"/>
              <a:t>addi</a:t>
            </a:r>
            <a:r>
              <a:rPr lang="en-US" dirty="0" smtClean="0"/>
              <a:t> s0, s0, 1</a:t>
            </a:r>
          </a:p>
          <a:p>
            <a:pPr algn="l" rtl="0"/>
            <a:r>
              <a:rPr lang="en-US" dirty="0" smtClean="0"/>
              <a:t>      j loop</a:t>
            </a:r>
          </a:p>
          <a:p>
            <a:pPr algn="l" rtl="0"/>
            <a:r>
              <a:rPr lang="en-US" dirty="0" smtClean="0"/>
              <a:t>exit: </a:t>
            </a:r>
            <a:r>
              <a:rPr lang="en-US" dirty="0" err="1" smtClean="0"/>
              <a:t>addi</a:t>
            </a:r>
            <a:r>
              <a:rPr lang="en-US" dirty="0" smtClean="0"/>
              <a:t> a0,x0,1</a:t>
            </a:r>
          </a:p>
          <a:p>
            <a:pPr algn="l" rtl="0"/>
            <a:r>
              <a:rPr lang="en-US" dirty="0" smtClean="0"/>
              <a:t>      </a:t>
            </a:r>
            <a:r>
              <a:rPr lang="en-US" dirty="0" err="1" smtClean="0"/>
              <a:t>addi</a:t>
            </a:r>
            <a:r>
              <a:rPr lang="en-US" dirty="0" smtClean="0"/>
              <a:t> a1,s1,0</a:t>
            </a:r>
          </a:p>
          <a:p>
            <a:pPr algn="l" rtl="0"/>
            <a:r>
              <a:rPr lang="en-US" dirty="0" smtClean="0"/>
              <a:t>      </a:t>
            </a:r>
            <a:r>
              <a:rPr lang="en-US" dirty="0" err="1" smtClean="0"/>
              <a:t>ecall</a:t>
            </a:r>
            <a:endParaRPr lang="en-US" dirty="0" smtClean="0"/>
          </a:p>
          <a:p>
            <a:pPr algn="l" rtl="0"/>
            <a:r>
              <a:rPr lang="en-US" dirty="0" smtClean="0"/>
              <a:t>      </a:t>
            </a:r>
            <a:r>
              <a:rPr lang="en-US" dirty="0" err="1" smtClean="0"/>
              <a:t>addi</a:t>
            </a:r>
            <a:r>
              <a:rPr lang="en-US" dirty="0" smtClean="0"/>
              <a:t> a0,x0,10</a:t>
            </a:r>
          </a:p>
          <a:p>
            <a:pPr algn="l" rtl="0"/>
            <a:r>
              <a:rPr lang="en-US" dirty="0" smtClean="0"/>
              <a:t>      </a:t>
            </a:r>
            <a:r>
              <a:rPr lang="en-US" dirty="0" err="1" smtClean="0"/>
              <a:t>ecall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8B0CD-5217-4696-8B1B-E3D4DC7A5A53}" type="slidenum">
              <a:rPr lang="he-IL" smtClean="0"/>
              <a:t>29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6579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31ED46-7FB7-4668-A144-D0CF08306A14}" type="slidenum">
              <a:rPr lang="he-IL" smtClean="0"/>
              <a:t>32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73084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CB10-4C5E-4E32-8EEE-012BDF94BED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776E-986C-4260-8306-3BB45FC67427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1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CB10-4C5E-4E32-8EEE-012BDF94BED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776E-986C-4260-8306-3BB45FC674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521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CB10-4C5E-4E32-8EEE-012BDF94BED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776E-986C-4260-8306-3BB45FC674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65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CB10-4C5E-4E32-8EEE-012BDF94BED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776E-986C-4260-8306-3BB45FC674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755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CB10-4C5E-4E32-8EEE-012BDF94BED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776E-986C-4260-8306-3BB45FC67427}" type="slidenum">
              <a:rPr lang="he-IL" smtClean="0"/>
              <a:t>‹#›</a:t>
            </a:fld>
            <a:endParaRPr lang="he-I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22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CB10-4C5E-4E32-8EEE-012BDF94BED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776E-986C-4260-8306-3BB45FC674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201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CB10-4C5E-4E32-8EEE-012BDF94BED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776E-986C-4260-8306-3BB45FC674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464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CB10-4C5E-4E32-8EEE-012BDF94BED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776E-986C-4260-8306-3BB45FC674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65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CB10-4C5E-4E32-8EEE-012BDF94BED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776E-986C-4260-8306-3BB45FC674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151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E8CB10-4C5E-4E32-8EEE-012BDF94BED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6C776E-986C-4260-8306-3BB45FC674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727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CB10-4C5E-4E32-8EEE-012BDF94BED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C776E-986C-4260-8306-3BB45FC674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8762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E8CB10-4C5E-4E32-8EEE-012BDF94BED2}" type="datetimeFigureOut">
              <a:rPr lang="he-IL" smtClean="0"/>
              <a:t>כ"ט/אדר/תש"פ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6C776E-986C-4260-8306-3BB45FC67427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670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venus.cs61c.org/" TargetMode="External"/><Relationship Id="rId4" Type="http://schemas.openxmlformats.org/officeDocument/2006/relationships/hyperlink" Target="https://moodle.technion.ac.il/pluginfile.php/1114060/mod_resource/content/1/riscvcard.pdf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1947" y="1108716"/>
            <a:ext cx="9958316" cy="4172968"/>
          </a:xfrm>
        </p:spPr>
        <p:txBody>
          <a:bodyPr>
            <a:noAutofit/>
          </a:bodyPr>
          <a:lstStyle/>
          <a:p>
            <a:pPr algn="ctr" rtl="0"/>
            <a:r>
              <a:rPr lang="en-US" sz="6600" b="1" dirty="0"/>
              <a:t>Tutorial 2</a:t>
            </a:r>
            <a:br>
              <a:rPr lang="en-US" sz="6600" b="1" dirty="0"/>
            </a:br>
            <a:r>
              <a:rPr lang="en-US" sz="6600" b="1" dirty="0"/>
              <a:t/>
            </a:r>
            <a:br>
              <a:rPr lang="en-US" sz="6600" b="1" dirty="0"/>
            </a:br>
            <a:r>
              <a:rPr lang="en-US" sz="6600" b="1" dirty="0"/>
              <a:t>ECC and Assembly</a:t>
            </a:r>
            <a:r>
              <a:rPr lang="ar-SA" sz="6600" b="1" dirty="0"/>
              <a:t/>
            </a:r>
            <a:br>
              <a:rPr lang="ar-SA" sz="6600" b="1" dirty="0"/>
            </a:br>
            <a:endParaRPr lang="he-IL" sz="6600" dirty="0"/>
          </a:p>
        </p:txBody>
      </p:sp>
      <p:sp>
        <p:nvSpPr>
          <p:cNvPr id="3" name="Rectangle 2"/>
          <p:cNvSpPr/>
          <p:nvPr/>
        </p:nvSpPr>
        <p:spPr>
          <a:xfrm>
            <a:off x="102972" y="5905639"/>
            <a:ext cx="196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altLang="he-IL" dirty="0" err="1"/>
              <a:t>Maroun</a:t>
            </a:r>
            <a:r>
              <a:rPr lang="en-US" altLang="he-IL" dirty="0"/>
              <a:t> </a:t>
            </a:r>
            <a:r>
              <a:rPr lang="en-US" altLang="he-IL" dirty="0" err="1"/>
              <a:t>Tork</a:t>
            </a:r>
            <a:r>
              <a:rPr lang="en-US" altLang="he-IL" dirty="0"/>
              <a:t>, 2018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8202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322A1C7-9230-4C4B-9A89-392FC2405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en-US" dirty="0"/>
              <a:t>דוגמא: קוד חזרות (</a:t>
            </a:r>
            <a:r>
              <a:rPr lang="en-US" altLang="en-US" dirty="0"/>
              <a:t>Repetition</a:t>
            </a:r>
            <a:r>
              <a:rPr lang="he-IL" altLang="en-US" dirty="0"/>
              <a:t>)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C3D7E65-AE33-4F9F-9343-86C2B0DD8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altLang="en-US" sz="3200" dirty="0">
                <a:solidFill>
                  <a:schemeClr val="tx1"/>
                </a:solidFill>
              </a:rPr>
              <a:t>כל ביט משודר </a:t>
            </a:r>
            <a:r>
              <a:rPr lang="en-US" altLang="en-US" sz="3200" dirty="0">
                <a:solidFill>
                  <a:schemeClr val="tx1"/>
                </a:solidFill>
              </a:rPr>
              <a:t>r</a:t>
            </a:r>
            <a:r>
              <a:rPr lang="he-IL" altLang="en-US" sz="3200" dirty="0">
                <a:solidFill>
                  <a:schemeClr val="tx1"/>
                </a:solidFill>
              </a:rPr>
              <a:t> פעמים. </a:t>
            </a:r>
          </a:p>
          <a:p>
            <a:pPr lvl="1" algn="r" rtl="1"/>
            <a:r>
              <a:rPr lang="he-IL" altLang="en-US" sz="2800" dirty="0">
                <a:solidFill>
                  <a:schemeClr val="tx1"/>
                </a:solidFill>
              </a:rPr>
              <a:t>עבור </a:t>
            </a:r>
            <a:r>
              <a:rPr lang="en-US" altLang="en-US" sz="2800" dirty="0">
                <a:solidFill>
                  <a:schemeClr val="tx1"/>
                </a:solidFill>
              </a:rPr>
              <a:t>r = 4</a:t>
            </a:r>
            <a:r>
              <a:rPr lang="he-IL" altLang="en-US" sz="2800" dirty="0">
                <a:solidFill>
                  <a:schemeClr val="tx1"/>
                </a:solidFill>
              </a:rPr>
              <a:t>: </a:t>
            </a:r>
          </a:p>
          <a:p>
            <a:pPr algn="r" rtl="1"/>
            <a:endParaRPr lang="he-IL" altLang="en-US" sz="3200" dirty="0">
              <a:solidFill>
                <a:schemeClr val="tx1"/>
              </a:solidFill>
            </a:endParaRPr>
          </a:p>
          <a:p>
            <a:pPr algn="r" rtl="1"/>
            <a:endParaRPr lang="he-IL" altLang="en-US" sz="3200" dirty="0">
              <a:solidFill>
                <a:schemeClr val="tx1"/>
              </a:solidFill>
            </a:endParaRPr>
          </a:p>
          <a:p>
            <a:pPr algn="r" rtl="1"/>
            <a:endParaRPr lang="he-IL" altLang="en-US" sz="3200" dirty="0">
              <a:solidFill>
                <a:schemeClr val="tx1"/>
              </a:solidFill>
            </a:endParaRPr>
          </a:p>
          <a:p>
            <a:pPr algn="r" rtl="1"/>
            <a:endParaRPr lang="en-US" altLang="en-US" sz="3200" b="1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algn="r" rtl="1"/>
            <a:r>
              <a:rPr lang="he-IL" altLang="en-US" sz="3200" b="1" dirty="0">
                <a:solidFill>
                  <a:schemeClr val="tx1"/>
                </a:solidFill>
                <a:sym typeface="Symbol" panose="05050102010706020507" pitchFamily="18" charset="2"/>
              </a:rPr>
              <a:t>מרחק הקוד:</a:t>
            </a:r>
            <a:r>
              <a:rPr lang="he-IL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</a:p>
        </p:txBody>
      </p:sp>
      <p:sp>
        <p:nvSpPr>
          <p:cNvPr id="42000" name="Slide Number Placeholder 1">
            <a:extLst>
              <a:ext uri="{FF2B5EF4-FFF2-40B4-BE49-F238E27FC236}">
                <a16:creationId xmlns:a16="http://schemas.microsoft.com/office/drawing/2014/main" id="{176B5787-2EDD-42E9-ACD9-4BF30912B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73E663-518F-4231-8430-91372AFB919A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86A2A572-7852-49F1-9B39-692E2284B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784" y="306896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0</a:t>
            </a:r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A062E641-CC86-47AD-B793-6E1DCE30E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184" y="306896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0</a:t>
            </a:r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2E8630F3-7093-4BDD-9E18-88CF9517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584" y="306896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0</a:t>
            </a:r>
          </a:p>
        </p:txBody>
      </p:sp>
      <p:sp>
        <p:nvSpPr>
          <p:cNvPr id="41991" name="Rectangle 7">
            <a:extLst>
              <a:ext uri="{FF2B5EF4-FFF2-40B4-BE49-F238E27FC236}">
                <a16:creationId xmlns:a16="http://schemas.microsoft.com/office/drawing/2014/main" id="{352DD8AA-AECB-4F7D-9FE4-D76C094CF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984" y="306896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0</a:t>
            </a:r>
          </a:p>
        </p:txBody>
      </p:sp>
      <p:sp>
        <p:nvSpPr>
          <p:cNvPr id="41992" name="Rectangle 8">
            <a:extLst>
              <a:ext uri="{FF2B5EF4-FFF2-40B4-BE49-F238E27FC236}">
                <a16:creationId xmlns:a16="http://schemas.microsoft.com/office/drawing/2014/main" id="{594E3824-1452-48E9-B9BB-9B375C38F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384" y="306896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0</a:t>
            </a:r>
          </a:p>
        </p:txBody>
      </p:sp>
      <p:sp>
        <p:nvSpPr>
          <p:cNvPr id="41993" name="Line 22">
            <a:extLst>
              <a:ext uri="{FF2B5EF4-FFF2-40B4-BE49-F238E27FC236}">
                <a16:creationId xmlns:a16="http://schemas.microsoft.com/office/drawing/2014/main" id="{99FE293A-309B-4AB3-9DD8-B9181DC66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2184" y="33737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00" b="1"/>
          </a:p>
        </p:txBody>
      </p:sp>
      <p:sp>
        <p:nvSpPr>
          <p:cNvPr id="41994" name="Rectangle 23">
            <a:extLst>
              <a:ext uri="{FF2B5EF4-FFF2-40B4-BE49-F238E27FC236}">
                <a16:creationId xmlns:a16="http://schemas.microsoft.com/office/drawing/2014/main" id="{298E6F8B-1921-4248-8F81-AFAB88163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784" y="390716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1</a:t>
            </a:r>
          </a:p>
        </p:txBody>
      </p:sp>
      <p:sp>
        <p:nvSpPr>
          <p:cNvPr id="41995" name="Rectangle 24">
            <a:extLst>
              <a:ext uri="{FF2B5EF4-FFF2-40B4-BE49-F238E27FC236}">
                <a16:creationId xmlns:a16="http://schemas.microsoft.com/office/drawing/2014/main" id="{BAF75C31-BAFB-4B3F-A581-94F80FF07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5184" y="390716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1</a:t>
            </a:r>
          </a:p>
        </p:txBody>
      </p:sp>
      <p:sp>
        <p:nvSpPr>
          <p:cNvPr id="41996" name="Rectangle 25">
            <a:extLst>
              <a:ext uri="{FF2B5EF4-FFF2-40B4-BE49-F238E27FC236}">
                <a16:creationId xmlns:a16="http://schemas.microsoft.com/office/drawing/2014/main" id="{024E0ACA-FE34-4665-BBA1-E7EE6988B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584" y="390716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1</a:t>
            </a:r>
          </a:p>
        </p:txBody>
      </p:sp>
      <p:sp>
        <p:nvSpPr>
          <p:cNvPr id="41997" name="Rectangle 26">
            <a:extLst>
              <a:ext uri="{FF2B5EF4-FFF2-40B4-BE49-F238E27FC236}">
                <a16:creationId xmlns:a16="http://schemas.microsoft.com/office/drawing/2014/main" id="{31CC5103-62FF-4738-8611-D1F14FC04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1984" y="390716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1</a:t>
            </a:r>
          </a:p>
        </p:txBody>
      </p:sp>
      <p:sp>
        <p:nvSpPr>
          <p:cNvPr id="41998" name="Rectangle 27">
            <a:extLst>
              <a:ext uri="{FF2B5EF4-FFF2-40B4-BE49-F238E27FC236}">
                <a16:creationId xmlns:a16="http://schemas.microsoft.com/office/drawing/2014/main" id="{701682B4-3B87-43F0-A4D5-8E2BACE4B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384" y="3907160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1</a:t>
            </a:r>
          </a:p>
        </p:txBody>
      </p:sp>
      <p:sp>
        <p:nvSpPr>
          <p:cNvPr id="41999" name="Line 28">
            <a:extLst>
              <a:ext uri="{FF2B5EF4-FFF2-40B4-BE49-F238E27FC236}">
                <a16:creationId xmlns:a16="http://schemas.microsoft.com/office/drawing/2014/main" id="{B1013DC3-9AD1-45F7-89CC-A30CC87E00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2184" y="421196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179409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428922"/>
            <a:ext cx="10058400" cy="1022985"/>
          </a:xfrm>
        </p:spPr>
        <p:txBody>
          <a:bodyPr/>
          <a:lstStyle/>
          <a:p>
            <a:pPr algn="r"/>
            <a:r>
              <a:rPr lang="he-IL" dirty="0"/>
              <a:t>תרגילים נוספים – תרגיל </a:t>
            </a:r>
            <a:r>
              <a:rPr lang="en-US" dirty="0"/>
              <a:t>1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11</a:t>
            </a:fld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EF3A5-0786-4C8B-A3E7-3DD8FD709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" b="38299"/>
          <a:stretch/>
        </p:blipFill>
        <p:spPr>
          <a:xfrm>
            <a:off x="4674742" y="1763993"/>
            <a:ext cx="6928157" cy="4141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B389D-788A-4D2F-A78C-068C2815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1" y="2547937"/>
            <a:ext cx="42195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428922"/>
            <a:ext cx="10058400" cy="1022985"/>
          </a:xfrm>
        </p:spPr>
        <p:txBody>
          <a:bodyPr/>
          <a:lstStyle/>
          <a:p>
            <a:pPr algn="r"/>
            <a:r>
              <a:rPr lang="he-IL" dirty="0"/>
              <a:t>תרגילים נוספים – תרגיל </a:t>
            </a:r>
            <a:r>
              <a:rPr lang="en-US" dirty="0"/>
              <a:t>1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12</a:t>
            </a:fld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EF3A5-0786-4C8B-A3E7-3DD8FD709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" b="38299"/>
          <a:stretch/>
        </p:blipFill>
        <p:spPr>
          <a:xfrm>
            <a:off x="4674742" y="1763993"/>
            <a:ext cx="6928157" cy="41415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671" y="2510118"/>
            <a:ext cx="4930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תחילה נמצא את מרחק הקוד עבור הקוד הנתון. אנו בעצם מחפשים את שני המילים הכי דומות.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עבור שני הזוגות המסומנים המרחק הוא 2. ניתן לראות ממעבר על כל מילות הקוד כי לא קיים מרחק של 1, לכן מרקח הקוד הוא 2</a:t>
            </a:r>
            <a:r>
              <a:rPr lang="he-IL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smtClean="0"/>
              <a:t>המילה החדשה היא בעצם שכפול של הישנה, כלן כל ביט שונה מופיע פעמיים. מכך נובע כי מרחק הקוד החדש הוא 4.</a:t>
            </a:r>
            <a:endParaRPr lang="he-I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he-IL" dirty="0" smtClean="0"/>
          </a:p>
          <a:p>
            <a:endParaRPr lang="en-US" dirty="0"/>
          </a:p>
        </p:txBody>
      </p:sp>
      <p:sp>
        <p:nvSpPr>
          <p:cNvPr id="8" name="Arc 7"/>
          <p:cNvSpPr/>
          <p:nvPr/>
        </p:nvSpPr>
        <p:spPr>
          <a:xfrm rot="16200000">
            <a:off x="7034908" y="2991825"/>
            <a:ext cx="259104" cy="588352"/>
          </a:xfrm>
          <a:prstGeom prst="arc">
            <a:avLst>
              <a:gd name="adj1" fmla="val 10998111"/>
              <a:gd name="adj2" fmla="val 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/>
          <p:cNvSpPr/>
          <p:nvPr/>
        </p:nvSpPr>
        <p:spPr>
          <a:xfrm rot="16200000">
            <a:off x="6999050" y="3419983"/>
            <a:ext cx="259104" cy="588352"/>
          </a:xfrm>
          <a:prstGeom prst="arc">
            <a:avLst>
              <a:gd name="adj1" fmla="val 10998111"/>
              <a:gd name="adj2" fmla="val 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4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428922"/>
            <a:ext cx="10058400" cy="1022985"/>
          </a:xfrm>
        </p:spPr>
        <p:txBody>
          <a:bodyPr/>
          <a:lstStyle/>
          <a:p>
            <a:pPr algn="r"/>
            <a:r>
              <a:rPr lang="he-IL" dirty="0"/>
              <a:t>תרגילים נוספים – תרגיל </a:t>
            </a:r>
            <a:r>
              <a:rPr lang="en-US" dirty="0"/>
              <a:t>1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13</a:t>
            </a:fld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EF3A5-0786-4C8B-A3E7-3DD8FD709B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0" b="38299"/>
          <a:stretch/>
        </p:blipFill>
        <p:spPr>
          <a:xfrm>
            <a:off x="4674742" y="1763993"/>
            <a:ext cx="6928157" cy="4141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B389D-788A-4D2F-A78C-068C2815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1" y="2547937"/>
            <a:ext cx="4219575" cy="22383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2EC784-07EF-4918-8AA3-07D262A02AE0}"/>
              </a:ext>
            </a:extLst>
          </p:cNvPr>
          <p:cNvSpPr/>
          <p:nvPr/>
        </p:nvSpPr>
        <p:spPr>
          <a:xfrm>
            <a:off x="3562350" y="4076700"/>
            <a:ext cx="1246326" cy="361950"/>
          </a:xfrm>
          <a:prstGeom prst="rect">
            <a:avLst/>
          </a:prstGeom>
          <a:noFill/>
          <a:ln w="317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840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428922"/>
            <a:ext cx="10058400" cy="1022985"/>
          </a:xfrm>
        </p:spPr>
        <p:txBody>
          <a:bodyPr/>
          <a:lstStyle/>
          <a:p>
            <a:pPr algn="r"/>
            <a:r>
              <a:rPr lang="he-IL" dirty="0"/>
              <a:t>תרגילים נוספים – תרגיל </a:t>
            </a:r>
            <a:r>
              <a:rPr lang="en-US" dirty="0"/>
              <a:t>1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14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027" y="1828800"/>
            <a:ext cx="6980348" cy="43434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56" y="2662237"/>
            <a:ext cx="4023571" cy="25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6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428922"/>
            <a:ext cx="10058400" cy="1022985"/>
          </a:xfrm>
        </p:spPr>
        <p:txBody>
          <a:bodyPr/>
          <a:lstStyle/>
          <a:p>
            <a:pPr algn="r"/>
            <a:r>
              <a:rPr lang="he-IL" dirty="0"/>
              <a:t>תרגילים נוספים – תרגיל </a:t>
            </a:r>
            <a:r>
              <a:rPr lang="en-US" dirty="0"/>
              <a:t>1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15</a:t>
            </a:fld>
            <a:endParaRPr lang="he-I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027" y="1828800"/>
            <a:ext cx="6980348" cy="4343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9100" y="3111500"/>
                <a:ext cx="4851400" cy="209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he-IL" u="sng" dirty="0" smtClean="0"/>
                  <a:t>פתרון</a:t>
                </a:r>
                <a:r>
                  <a:rPr lang="he-IL" dirty="0" smtClean="0"/>
                  <a:t>: נשים לב כי כעת הוספו את סיבית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he-IL" dirty="0" smtClean="0"/>
                  <a:t>, אשר מחושבת על ידי ביצוע פעולות </a:t>
                </a:r>
                <a:r>
                  <a:rPr lang="en-US" dirty="0" err="1" smtClean="0"/>
                  <a:t>xor</a:t>
                </a:r>
                <a:r>
                  <a:rPr lang="he-IL" dirty="0" smtClean="0"/>
                  <a:t> בין כל הביטים במילה המקורית, כלומר זוהי סיבית זוגיות. כיוון שמספר ה-1ים בכל המילים זהה, ביט הזוגיות יהיה זהה בכל המילים. מכך נובע כי הוספת ביט הזוגיות לא תשפיע על מרחק הקוד במקרה זה, לכן התשובה נותרת 4.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3111500"/>
                <a:ext cx="4851400" cy="2094825"/>
              </a:xfrm>
              <a:prstGeom prst="rect">
                <a:avLst/>
              </a:prstGeom>
              <a:blipFill>
                <a:blip r:embed="rId3"/>
                <a:stretch>
                  <a:fillRect l="-2513" t="-1453" r="-1005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424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428922"/>
            <a:ext cx="10058400" cy="1022985"/>
          </a:xfrm>
        </p:spPr>
        <p:txBody>
          <a:bodyPr/>
          <a:lstStyle/>
          <a:p>
            <a:pPr algn="r"/>
            <a:r>
              <a:rPr lang="he-IL" dirty="0"/>
              <a:t>תרגילים נוספים – תרגיל </a:t>
            </a:r>
            <a:r>
              <a:rPr lang="en-US" dirty="0"/>
              <a:t>2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16</a:t>
            </a:fld>
            <a:endParaRPr lang="he-I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70BB48-1EAA-4381-97AC-3D02FE3B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421466"/>
          </a:xfrm>
        </p:spPr>
        <p:txBody>
          <a:bodyPr/>
          <a:lstStyle/>
          <a:p>
            <a:r>
              <a:rPr lang="he-IL" dirty="0"/>
              <a:t>-נתון הקוד הבא:</a:t>
            </a:r>
            <a:endParaRPr lang="en-US" dirty="0"/>
          </a:p>
          <a:p>
            <a:pPr algn="ctr"/>
            <a:r>
              <a:rPr lang="he-IL" dirty="0"/>
              <a:t> 10011</a:t>
            </a:r>
            <a:r>
              <a:rPr lang="en-US" dirty="0"/>
              <a:t> </a:t>
            </a:r>
            <a:br>
              <a:rPr lang="en-US" dirty="0"/>
            </a:br>
            <a:r>
              <a:rPr lang="he-IL" dirty="0"/>
              <a:t>01011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01010 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10100</a:t>
            </a:r>
            <a:endParaRPr lang="en-US" dirty="0"/>
          </a:p>
          <a:p>
            <a:r>
              <a:rPr lang="he-IL" dirty="0"/>
              <a:t>כמה מילים אפשר להוסיף לקוד מבלי לפגוע ביכולת לתקן ולגלות שגיאות?</a:t>
            </a: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65AC6-A571-45E1-95F9-6393AAA0E5C0}"/>
              </a:ext>
            </a:extLst>
          </p:cNvPr>
          <p:cNvSpPr txBox="1">
            <a:spLocks/>
          </p:cNvSpPr>
          <p:nvPr/>
        </p:nvSpPr>
        <p:spPr>
          <a:xfrm>
            <a:off x="1731646" y="4124325"/>
            <a:ext cx="9424034" cy="21416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r" defTabSz="914400" rtl="1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r" defTabSz="914400" rtl="1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e-IL" dirty="0"/>
              <a:t>מרחק הקוד הוא 1.</a:t>
            </a:r>
          </a:p>
          <a:p>
            <a:pPr marL="0" indent="0">
              <a:buNone/>
            </a:pPr>
            <a:r>
              <a:rPr lang="he-IL" dirty="0"/>
              <a:t>ישנן 32 מילים בנות 5 סיביות ומרחק הקוד הוא 1.</a:t>
            </a:r>
            <a:endParaRPr lang="he-IL" b="1" dirty="0"/>
          </a:p>
          <a:p>
            <a:pPr marL="0" indent="0">
              <a:buNone/>
            </a:pPr>
            <a:r>
              <a:rPr lang="he-IL" dirty="0"/>
              <a:t> לכן ניתן להוסיף 28 מילים נוספות מבלי לפגוע במרחק </a:t>
            </a:r>
            <a:r>
              <a:rPr lang="he-IL" dirty="0" smtClean="0"/>
              <a:t>הקוד (כיוון שאין 2 מילים זהות ו-1 הוא המרחק המינימלי עבור מילים שונות אשר עוברות על כל המקרים).</a:t>
            </a:r>
            <a:r>
              <a:rPr lang="en-US" dirty="0"/>
              <a:t/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1840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A58D23A-8779-4EE6-BA7A-964A0702C5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altLang="en-US" dirty="0"/>
              <a:t>Assembly</a:t>
            </a:r>
          </a:p>
        </p:txBody>
      </p: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9170B791-DC86-4C95-8F61-D79A5E75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8C1B69-4A13-423D-9F70-D234DE124ED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283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515983" y="260350"/>
            <a:ext cx="11235600" cy="1100138"/>
          </a:xfrm>
        </p:spPr>
        <p:txBody>
          <a:bodyPr>
            <a:noAutofit/>
          </a:bodyPr>
          <a:lstStyle/>
          <a:p>
            <a:pPr algn="ctr"/>
            <a:r>
              <a:rPr lang="en-US" altLang="en-US" b="1" dirty="0"/>
              <a:t>High-Level Code to Machine Instructions</a:t>
            </a:r>
            <a:endParaRPr lang="he-IL" altLang="he-IL" b="1" dirty="0"/>
          </a:p>
        </p:txBody>
      </p:sp>
      <p:grpSp>
        <p:nvGrpSpPr>
          <p:cNvPr id="18436" name="Group 2"/>
          <p:cNvGrpSpPr>
            <a:grpSpLocks/>
          </p:cNvGrpSpPr>
          <p:nvPr/>
        </p:nvGrpSpPr>
        <p:grpSpPr bwMode="auto">
          <a:xfrm>
            <a:off x="3636964" y="1764830"/>
            <a:ext cx="4912351" cy="2611908"/>
            <a:chOff x="1814513" y="1764830"/>
            <a:chExt cx="4912351" cy="2611908"/>
          </a:xfrm>
        </p:grpSpPr>
        <p:pic>
          <p:nvPicPr>
            <p:cNvPr id="18467" name="Picture 2" descr="http://kpinzoutelou.com/wp-content/uploads/2014/12/c32_CoverMainGf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4513" y="1862138"/>
              <a:ext cx="4714875" cy="2514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68" name="Text Box 3"/>
            <p:cNvSpPr txBox="1">
              <a:spLocks noChangeArrowheads="1"/>
            </p:cNvSpPr>
            <p:nvPr/>
          </p:nvSpPr>
          <p:spPr bwMode="auto">
            <a:xfrm>
              <a:off x="2029442" y="1764830"/>
              <a:ext cx="8451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cs typeface="Arial" panose="020B0604020202020204" pitchFamily="34" charset="0"/>
                </a:rPr>
                <a:t>HLL</a:t>
              </a:r>
              <a:endParaRPr lang="ru-RU" altLang="en-US" dirty="0">
                <a:cs typeface="Arial" panose="020B0604020202020204" pitchFamily="34" charset="0"/>
              </a:endParaRPr>
            </a:p>
          </p:txBody>
        </p:sp>
        <p:sp>
          <p:nvSpPr>
            <p:cNvPr id="18469" name="Text Box 3"/>
            <p:cNvSpPr txBox="1">
              <a:spLocks noChangeArrowheads="1"/>
            </p:cNvSpPr>
            <p:nvPr/>
          </p:nvSpPr>
          <p:spPr bwMode="auto">
            <a:xfrm>
              <a:off x="4953626" y="1811492"/>
              <a:ext cx="1773238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he-IL" altLang="en-US" dirty="0">
                  <a:cs typeface="Arial" panose="020B0604020202020204" pitchFamily="34" charset="0"/>
                </a:rPr>
                <a:t>שפת מכונה</a:t>
              </a:r>
              <a:endParaRPr lang="ru-RU" altLang="en-US" dirty="0">
                <a:cs typeface="Arial" panose="020B0604020202020204" pitchFamily="34" charset="0"/>
              </a:endParaRPr>
            </a:p>
          </p:txBody>
        </p:sp>
        <p:sp>
          <p:nvSpPr>
            <p:cNvPr id="18470" name="Text Box 3"/>
            <p:cNvSpPr txBox="1">
              <a:spLocks noChangeArrowheads="1"/>
            </p:cNvSpPr>
            <p:nvPr/>
          </p:nvSpPr>
          <p:spPr bwMode="auto">
            <a:xfrm>
              <a:off x="3330575" y="2776538"/>
              <a:ext cx="1546225" cy="522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cs typeface="Arial" panose="020B0604020202020204" pitchFamily="34" charset="0"/>
                </a:rPr>
                <a:t>compiler</a:t>
              </a:r>
              <a:endParaRPr lang="ru-RU" altLang="en-US"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736190" y="4350060"/>
            <a:ext cx="1882775" cy="1858963"/>
            <a:chOff x="1467447" y="4037737"/>
            <a:chExt cx="1883384" cy="1859498"/>
          </a:xfrm>
        </p:grpSpPr>
        <p:sp>
          <p:nvSpPr>
            <p:cNvPr id="18465" name="Rounded Rectangle 12"/>
            <p:cNvSpPr>
              <a:spLocks noChangeArrowheads="1"/>
            </p:cNvSpPr>
            <p:nvPr/>
          </p:nvSpPr>
          <p:spPr bwMode="auto">
            <a:xfrm>
              <a:off x="1799798" y="4037737"/>
              <a:ext cx="1476802" cy="18594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 dirty="0">
                <a:cs typeface="Arial" panose="020B0604020202020204" pitchFamily="34" charset="0"/>
              </a:endParaRPr>
            </a:p>
          </p:txBody>
        </p:sp>
        <p:sp>
          <p:nvSpPr>
            <p:cNvPr id="18466" name="Rectangle 10"/>
            <p:cNvSpPr>
              <a:spLocks noChangeArrowheads="1"/>
            </p:cNvSpPr>
            <p:nvPr/>
          </p:nvSpPr>
          <p:spPr bwMode="auto">
            <a:xfrm>
              <a:off x="1467447" y="4086061"/>
              <a:ext cx="1883384" cy="1754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EA00"/>
                  </a:solidFill>
                  <a:cs typeface="Arial" panose="020B0604020202020204" pitchFamily="34" charset="0"/>
                </a:rPr>
                <a:t>if (a&lt;b) {</a:t>
              </a:r>
            </a:p>
            <a:p>
              <a:pPr lvl="1"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800" dirty="0">
                  <a:solidFill>
                    <a:srgbClr val="00EA00"/>
                  </a:solidFill>
                  <a:cs typeface="Arial" panose="020B0604020202020204" pitchFamily="34" charset="0"/>
                </a:rPr>
                <a:t>	a +=1;</a:t>
              </a:r>
            </a:p>
            <a:p>
              <a:pPr lvl="1"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800" dirty="0">
                  <a:solidFill>
                    <a:srgbClr val="00EA00"/>
                  </a:solidFill>
                  <a:cs typeface="Arial" panose="020B0604020202020204" pitchFamily="34" charset="0"/>
                </a:rPr>
                <a:t>}</a:t>
              </a:r>
            </a:p>
            <a:p>
              <a:pPr lvl="1"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800" dirty="0">
                  <a:solidFill>
                    <a:srgbClr val="00EA00"/>
                  </a:solidFill>
                  <a:cs typeface="Arial" panose="020B0604020202020204" pitchFamily="34" charset="0"/>
                </a:rPr>
                <a:t>else {</a:t>
              </a:r>
            </a:p>
            <a:p>
              <a:pPr lvl="1"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800" dirty="0">
                  <a:solidFill>
                    <a:srgbClr val="00EA00"/>
                  </a:solidFill>
                  <a:cs typeface="Arial" panose="020B0604020202020204" pitchFamily="34" charset="0"/>
                </a:rPr>
                <a:t>	b +=1;</a:t>
              </a:r>
            </a:p>
            <a:p>
              <a:pPr lvl="1" algn="l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he-IL" sz="1800" dirty="0">
                  <a:solidFill>
                    <a:srgbClr val="00EA00"/>
                  </a:solidFill>
                  <a:cs typeface="Arial" panose="020B0604020202020204" pitchFamily="34" charset="0"/>
                </a:rPr>
                <a:t>}</a:t>
              </a:r>
              <a:endParaRPr lang="he-IL" altLang="he-IL" sz="1800" dirty="0">
                <a:solidFill>
                  <a:srgbClr val="00EA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819906" y="4329111"/>
            <a:ext cx="5209162" cy="2327275"/>
            <a:chOff x="4010602" y="4019024"/>
            <a:chExt cx="5209598" cy="2327036"/>
          </a:xfrm>
        </p:grpSpPr>
        <p:sp>
          <p:nvSpPr>
            <p:cNvPr id="18453" name="Rounded Rectangle 14"/>
            <p:cNvSpPr>
              <a:spLocks noChangeArrowheads="1"/>
            </p:cNvSpPr>
            <p:nvPr/>
          </p:nvSpPr>
          <p:spPr bwMode="auto">
            <a:xfrm>
              <a:off x="4791653" y="4019024"/>
              <a:ext cx="2209800" cy="18594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>
                <a:cs typeface="Arial" panose="020B0604020202020204" pitchFamily="34" charset="0"/>
              </a:endParaRPr>
            </a:p>
          </p:txBody>
        </p:sp>
        <p:grpSp>
          <p:nvGrpSpPr>
            <p:cNvPr id="18454" name="Group 11"/>
            <p:cNvGrpSpPr>
              <a:grpSpLocks/>
            </p:cNvGrpSpPr>
            <p:nvPr/>
          </p:nvGrpSpPr>
          <p:grpSpPr bwMode="auto">
            <a:xfrm>
              <a:off x="4010602" y="4037736"/>
              <a:ext cx="5209598" cy="2308324"/>
              <a:chOff x="4086802" y="4385726"/>
              <a:chExt cx="5209598" cy="2308324"/>
            </a:xfrm>
          </p:grpSpPr>
          <p:sp>
            <p:nvSpPr>
              <p:cNvPr id="18463" name="Rectangle 5"/>
              <p:cNvSpPr>
                <a:spLocks noChangeArrowheads="1"/>
              </p:cNvSpPr>
              <p:nvPr/>
            </p:nvSpPr>
            <p:spPr bwMode="auto">
              <a:xfrm>
                <a:off x="4419600" y="4385726"/>
                <a:ext cx="4876800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1"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err="1">
                    <a:solidFill>
                      <a:srgbClr val="00EA00"/>
                    </a:solidFill>
                    <a:cs typeface="Arial" panose="020B0604020202020204" pitchFamily="34" charset="0"/>
                  </a:rPr>
                  <a:t>slt</a:t>
                </a:r>
                <a:r>
                  <a:rPr lang="en-US" altLang="en-US" sz="1800" dirty="0">
                    <a:solidFill>
                      <a:srgbClr val="00EA00"/>
                    </a:solidFill>
                    <a:cs typeface="Arial" panose="020B0604020202020204" pitchFamily="34" charset="0"/>
                  </a:rPr>
                  <a:t> $t0,a,b	</a:t>
                </a:r>
              </a:p>
              <a:p>
                <a:pPr lvl="1"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err="1">
                    <a:solidFill>
                      <a:srgbClr val="00EA00"/>
                    </a:solidFill>
                    <a:cs typeface="Arial" panose="020B0604020202020204" pitchFamily="34" charset="0"/>
                  </a:rPr>
                  <a:t>bne</a:t>
                </a:r>
                <a:r>
                  <a:rPr lang="en-US" altLang="en-US" sz="1800" dirty="0">
                    <a:solidFill>
                      <a:srgbClr val="00EA00"/>
                    </a:solidFill>
                    <a:cs typeface="Arial" panose="020B0604020202020204" pitchFamily="34" charset="0"/>
                  </a:rPr>
                  <a:t> $t0,$zero, </a:t>
                </a:r>
                <a:r>
                  <a:rPr lang="en-US" altLang="en-US" sz="1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Label</a:t>
                </a:r>
                <a:endParaRPr lang="en-US" altLang="en-US" sz="1800" dirty="0">
                  <a:cs typeface="Arial" panose="020B0604020202020204" pitchFamily="34" charset="0"/>
                </a:endParaRPr>
              </a:p>
              <a:p>
                <a:pPr lvl="1"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err="1">
                    <a:solidFill>
                      <a:srgbClr val="00EA00"/>
                    </a:solidFill>
                    <a:cs typeface="Arial" panose="020B0604020202020204" pitchFamily="34" charset="0"/>
                  </a:rPr>
                  <a:t>addi</a:t>
                </a:r>
                <a:r>
                  <a:rPr lang="en-US" altLang="en-US" sz="1800" dirty="0">
                    <a:solidFill>
                      <a:srgbClr val="00EA00"/>
                    </a:solidFill>
                    <a:cs typeface="Arial" panose="020B0604020202020204" pitchFamily="34" charset="0"/>
                  </a:rPr>
                  <a:t> b, b, 1</a:t>
                </a:r>
              </a:p>
              <a:p>
                <a:pPr lvl="1"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00EA00"/>
                  </a:solidFill>
                  <a:cs typeface="Arial" panose="020B0604020202020204" pitchFamily="34" charset="0"/>
                </a:endParaRPr>
              </a:p>
              <a:p>
                <a:pPr lvl="1"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 err="1">
                    <a:solidFill>
                      <a:srgbClr val="00EA00"/>
                    </a:solidFill>
                    <a:cs typeface="Arial" panose="020B0604020202020204" pitchFamily="34" charset="0"/>
                  </a:rPr>
                  <a:t>addi</a:t>
                </a:r>
                <a:r>
                  <a:rPr lang="en-US" altLang="en-US" sz="1800" dirty="0">
                    <a:solidFill>
                      <a:srgbClr val="00EA00"/>
                    </a:solidFill>
                    <a:cs typeface="Arial" panose="020B0604020202020204" pitchFamily="34" charset="0"/>
                  </a:rPr>
                  <a:t> a, a, 1</a:t>
                </a:r>
              </a:p>
              <a:p>
                <a:pPr lvl="1"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cs typeface="Arial" panose="020B0604020202020204" pitchFamily="34" charset="0"/>
                </a:endParaRPr>
              </a:p>
              <a:p>
                <a:pPr lvl="1"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cs typeface="Arial" panose="020B0604020202020204" pitchFamily="34" charset="0"/>
                </a:endParaRPr>
              </a:p>
              <a:p>
                <a:pPr lvl="1" algn="l" rtl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 dirty="0">
                  <a:cs typeface="Arial" panose="020B0604020202020204" pitchFamily="34" charset="0"/>
                </a:endParaRPr>
              </a:p>
            </p:txBody>
          </p:sp>
          <p:sp>
            <p:nvSpPr>
              <p:cNvPr id="18464" name="Rectangle 9"/>
              <p:cNvSpPr>
                <a:spLocks noChangeArrowheads="1"/>
              </p:cNvSpPr>
              <p:nvPr/>
            </p:nvSpPr>
            <p:spPr bwMode="auto">
              <a:xfrm>
                <a:off x="4086802" y="5496534"/>
                <a:ext cx="87716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Label: </a:t>
                </a:r>
                <a:endParaRPr lang="he-IL" altLang="he-IL" sz="1800" dirty="0">
                  <a:solidFill>
                    <a:srgbClr val="C0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455" name="Group 15"/>
            <p:cNvGrpSpPr>
              <a:grpSpLocks/>
            </p:cNvGrpSpPr>
            <p:nvPr/>
          </p:nvGrpSpPr>
          <p:grpSpPr bwMode="auto">
            <a:xfrm>
              <a:off x="5400096" y="4920139"/>
              <a:ext cx="76200" cy="305911"/>
              <a:chOff x="5105400" y="5089366"/>
              <a:chExt cx="76200" cy="305911"/>
            </a:xfrm>
          </p:grpSpPr>
          <p:sp>
            <p:nvSpPr>
              <p:cNvPr id="18460" name="Oval 13"/>
              <p:cNvSpPr>
                <a:spLocks noChangeArrowheads="1"/>
              </p:cNvSpPr>
              <p:nvPr/>
            </p:nvSpPr>
            <p:spPr bwMode="auto">
              <a:xfrm>
                <a:off x="5105400" y="5089366"/>
                <a:ext cx="76200" cy="76200"/>
              </a:xfrm>
              <a:prstGeom prst="ellipse">
                <a:avLst/>
              </a:prstGeom>
              <a:solidFill>
                <a:srgbClr val="00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cs typeface="Arial" panose="020B0604020202020204" pitchFamily="34" charset="0"/>
                </a:endParaRPr>
              </a:p>
            </p:txBody>
          </p:sp>
          <p:sp>
            <p:nvSpPr>
              <p:cNvPr id="18461" name="Oval 16"/>
              <p:cNvSpPr>
                <a:spLocks noChangeArrowheads="1"/>
              </p:cNvSpPr>
              <p:nvPr/>
            </p:nvSpPr>
            <p:spPr bwMode="auto">
              <a:xfrm>
                <a:off x="5105400" y="5203904"/>
                <a:ext cx="76200" cy="76200"/>
              </a:xfrm>
              <a:prstGeom prst="ellipse">
                <a:avLst/>
              </a:prstGeom>
              <a:solidFill>
                <a:srgbClr val="00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cs typeface="Arial" panose="020B0604020202020204" pitchFamily="34" charset="0"/>
                </a:endParaRPr>
              </a:p>
            </p:txBody>
          </p:sp>
          <p:sp>
            <p:nvSpPr>
              <p:cNvPr id="18462" name="Oval 17"/>
              <p:cNvSpPr>
                <a:spLocks noChangeArrowheads="1"/>
              </p:cNvSpPr>
              <p:nvPr/>
            </p:nvSpPr>
            <p:spPr bwMode="auto">
              <a:xfrm>
                <a:off x="5105400" y="5319077"/>
                <a:ext cx="76200" cy="76200"/>
              </a:xfrm>
              <a:prstGeom prst="ellipse">
                <a:avLst/>
              </a:prstGeom>
              <a:solidFill>
                <a:srgbClr val="00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456" name="Group 19"/>
            <p:cNvGrpSpPr>
              <a:grpSpLocks/>
            </p:cNvGrpSpPr>
            <p:nvPr/>
          </p:nvGrpSpPr>
          <p:grpSpPr bwMode="auto">
            <a:xfrm>
              <a:off x="5400096" y="5492383"/>
              <a:ext cx="76200" cy="305911"/>
              <a:chOff x="5105400" y="5089366"/>
              <a:chExt cx="76200" cy="305911"/>
            </a:xfrm>
          </p:grpSpPr>
          <p:sp>
            <p:nvSpPr>
              <p:cNvPr id="18457" name="Oval 20"/>
              <p:cNvSpPr>
                <a:spLocks noChangeArrowheads="1"/>
              </p:cNvSpPr>
              <p:nvPr/>
            </p:nvSpPr>
            <p:spPr bwMode="auto">
              <a:xfrm>
                <a:off x="5105400" y="5089366"/>
                <a:ext cx="76200" cy="76200"/>
              </a:xfrm>
              <a:prstGeom prst="ellipse">
                <a:avLst/>
              </a:prstGeom>
              <a:solidFill>
                <a:srgbClr val="00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cs typeface="Arial" panose="020B0604020202020204" pitchFamily="34" charset="0"/>
                </a:endParaRPr>
              </a:p>
            </p:txBody>
          </p:sp>
          <p:sp>
            <p:nvSpPr>
              <p:cNvPr id="18458" name="Oval 21"/>
              <p:cNvSpPr>
                <a:spLocks noChangeArrowheads="1"/>
              </p:cNvSpPr>
              <p:nvPr/>
            </p:nvSpPr>
            <p:spPr bwMode="auto">
              <a:xfrm>
                <a:off x="5105400" y="5203904"/>
                <a:ext cx="76200" cy="76200"/>
              </a:xfrm>
              <a:prstGeom prst="ellipse">
                <a:avLst/>
              </a:prstGeom>
              <a:solidFill>
                <a:srgbClr val="00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cs typeface="Arial" panose="020B0604020202020204" pitchFamily="34" charset="0"/>
                </a:endParaRPr>
              </a:p>
            </p:txBody>
          </p:sp>
          <p:sp>
            <p:nvSpPr>
              <p:cNvPr id="18459" name="Oval 22"/>
              <p:cNvSpPr>
                <a:spLocks noChangeArrowheads="1"/>
              </p:cNvSpPr>
              <p:nvPr/>
            </p:nvSpPr>
            <p:spPr bwMode="auto">
              <a:xfrm>
                <a:off x="5105400" y="5319077"/>
                <a:ext cx="76200" cy="76200"/>
              </a:xfrm>
              <a:prstGeom prst="ellipse">
                <a:avLst/>
              </a:prstGeom>
              <a:solidFill>
                <a:srgbClr val="00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6" name="Right Arrow 25"/>
          <p:cNvSpPr/>
          <p:nvPr/>
        </p:nvSpPr>
        <p:spPr bwMode="auto">
          <a:xfrm>
            <a:off x="2800941" y="4956818"/>
            <a:ext cx="1411868" cy="47625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/>
          <a:lstStyle/>
          <a:p>
            <a:pPr eaLnBrk="1" hangingPunct="1">
              <a:defRPr/>
            </a:pPr>
            <a:endParaRPr lang="he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520582" y="7071293"/>
            <a:ext cx="619432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(</a:t>
            </a:r>
            <a:r>
              <a:rPr lang="en-US" altLang="en-US" sz="2000" dirty="0" err="1">
                <a:solidFill>
                  <a:srgbClr val="00EA00"/>
                </a:solidFill>
              </a:rPr>
              <a:t>bne</a:t>
            </a:r>
            <a:r>
              <a:rPr lang="en-US" altLang="en-US" sz="2000" dirty="0">
                <a:solidFill>
                  <a:srgbClr val="00EA00"/>
                </a:solidFill>
              </a:rPr>
              <a:t> $t0,$zero, </a:t>
            </a:r>
            <a:r>
              <a:rPr lang="en-US" altLang="en-US" sz="2000" dirty="0">
                <a:solidFill>
                  <a:srgbClr val="C00000"/>
                </a:solidFill>
              </a:rPr>
              <a:t>Label </a:t>
            </a:r>
            <a:r>
              <a:rPr lang="en-US" altLang="en-US" sz="2000" dirty="0"/>
              <a:t>=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/>
              <a:t>#go to Label if $t0 != 0 (a&lt;b))</a:t>
            </a:r>
            <a:endParaRPr lang="he-IL" altLang="he-IL" sz="2000" dirty="0"/>
          </a:p>
        </p:txBody>
      </p:sp>
      <p:sp>
        <p:nvSpPr>
          <p:cNvPr id="27" name="Right Arrow 26"/>
          <p:cNvSpPr/>
          <p:nvPr/>
        </p:nvSpPr>
        <p:spPr bwMode="auto">
          <a:xfrm>
            <a:off x="6988400" y="4956818"/>
            <a:ext cx="1428983" cy="47625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/>
          <a:lstStyle/>
          <a:p>
            <a:pPr eaLnBrk="1" hangingPunct="1">
              <a:defRPr/>
            </a:pPr>
            <a:endParaRPr lang="he-IL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525167" y="4376738"/>
            <a:ext cx="4876800" cy="2329212"/>
            <a:chOff x="2601914" y="4019024"/>
            <a:chExt cx="4876800" cy="2328606"/>
          </a:xfrm>
        </p:grpSpPr>
        <p:sp>
          <p:nvSpPr>
            <p:cNvPr id="18443" name="Rounded Rectangle 14"/>
            <p:cNvSpPr>
              <a:spLocks noChangeArrowheads="1"/>
            </p:cNvSpPr>
            <p:nvPr/>
          </p:nvSpPr>
          <p:spPr bwMode="auto">
            <a:xfrm>
              <a:off x="4791653" y="4019024"/>
              <a:ext cx="2209800" cy="1859498"/>
            </a:xfrm>
            <a:prstGeom prst="roundRect">
              <a:avLst>
                <a:gd name="adj" fmla="val 16667"/>
              </a:avLst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>
                <a:cs typeface="Arial" panose="020B0604020202020204" pitchFamily="34" charset="0"/>
              </a:endParaRPr>
            </a:p>
          </p:txBody>
        </p:sp>
        <p:sp>
          <p:nvSpPr>
            <p:cNvPr id="18444" name="Rectangle 5"/>
            <p:cNvSpPr>
              <a:spLocks noChangeArrowheads="1"/>
            </p:cNvSpPr>
            <p:nvPr/>
          </p:nvSpPr>
          <p:spPr bwMode="auto">
            <a:xfrm>
              <a:off x="2601914" y="4039306"/>
              <a:ext cx="487680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EA00"/>
                  </a:solidFill>
                  <a:cs typeface="Arial" panose="020B0604020202020204" pitchFamily="34" charset="0"/>
                </a:rPr>
                <a:t>00000101…101010	</a:t>
              </a: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EA00"/>
                  </a:solidFill>
                  <a:cs typeface="Arial" panose="020B0604020202020204" pitchFamily="34" charset="0"/>
                </a:rPr>
                <a:t>00100010…101000</a:t>
              </a:r>
              <a:endParaRPr lang="en-US" altLang="en-US" sz="1800" dirty="0">
                <a:cs typeface="Arial" panose="020B0604020202020204" pitchFamily="34" charset="0"/>
              </a:endParaRP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EA00"/>
                  </a:solidFill>
                  <a:cs typeface="Arial" panose="020B0604020202020204" pitchFamily="34" charset="0"/>
                </a:rPr>
                <a:t>00000100…100001</a:t>
              </a: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00EA00"/>
                </a:solidFill>
                <a:cs typeface="Arial" panose="020B0604020202020204" pitchFamily="34" charset="0"/>
              </a:endParaRP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EA00"/>
                  </a:solidFill>
                  <a:cs typeface="Arial" panose="020B0604020202020204" pitchFamily="34" charset="0"/>
                </a:rPr>
                <a:t>00000010…100001</a:t>
              </a: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cs typeface="Arial" panose="020B0604020202020204" pitchFamily="34" charset="0"/>
              </a:endParaRP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cs typeface="Arial" panose="020B0604020202020204" pitchFamily="34" charset="0"/>
              </a:endParaRPr>
            </a:p>
            <a:p>
              <a:pPr lvl="1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he-IL" altLang="he-IL" sz="1800" dirty="0">
                <a:cs typeface="Arial" panose="020B0604020202020204" pitchFamily="34" charset="0"/>
              </a:endParaRPr>
            </a:p>
          </p:txBody>
        </p:sp>
        <p:grpSp>
          <p:nvGrpSpPr>
            <p:cNvPr id="18445" name="Group 15"/>
            <p:cNvGrpSpPr>
              <a:grpSpLocks/>
            </p:cNvGrpSpPr>
            <p:nvPr/>
          </p:nvGrpSpPr>
          <p:grpSpPr bwMode="auto">
            <a:xfrm>
              <a:off x="5400096" y="4920139"/>
              <a:ext cx="76200" cy="305911"/>
              <a:chOff x="5105400" y="5089366"/>
              <a:chExt cx="76200" cy="305911"/>
            </a:xfrm>
          </p:grpSpPr>
          <p:sp>
            <p:nvSpPr>
              <p:cNvPr id="18450" name="Oval 13"/>
              <p:cNvSpPr>
                <a:spLocks noChangeArrowheads="1"/>
              </p:cNvSpPr>
              <p:nvPr/>
            </p:nvSpPr>
            <p:spPr bwMode="auto">
              <a:xfrm>
                <a:off x="5105400" y="5089366"/>
                <a:ext cx="76200" cy="76200"/>
              </a:xfrm>
              <a:prstGeom prst="ellipse">
                <a:avLst/>
              </a:prstGeom>
              <a:solidFill>
                <a:srgbClr val="00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cs typeface="Arial" panose="020B0604020202020204" pitchFamily="34" charset="0"/>
                </a:endParaRPr>
              </a:p>
            </p:txBody>
          </p:sp>
          <p:sp>
            <p:nvSpPr>
              <p:cNvPr id="18451" name="Oval 16"/>
              <p:cNvSpPr>
                <a:spLocks noChangeArrowheads="1"/>
              </p:cNvSpPr>
              <p:nvPr/>
            </p:nvSpPr>
            <p:spPr bwMode="auto">
              <a:xfrm>
                <a:off x="5105400" y="5203904"/>
                <a:ext cx="76200" cy="76200"/>
              </a:xfrm>
              <a:prstGeom prst="ellipse">
                <a:avLst/>
              </a:prstGeom>
              <a:solidFill>
                <a:srgbClr val="00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cs typeface="Arial" panose="020B0604020202020204" pitchFamily="34" charset="0"/>
                </a:endParaRPr>
              </a:p>
            </p:txBody>
          </p:sp>
          <p:sp>
            <p:nvSpPr>
              <p:cNvPr id="18452" name="Oval 17"/>
              <p:cNvSpPr>
                <a:spLocks noChangeArrowheads="1"/>
              </p:cNvSpPr>
              <p:nvPr/>
            </p:nvSpPr>
            <p:spPr bwMode="auto">
              <a:xfrm>
                <a:off x="5105400" y="5319077"/>
                <a:ext cx="76200" cy="76200"/>
              </a:xfrm>
              <a:prstGeom prst="ellipse">
                <a:avLst/>
              </a:prstGeom>
              <a:solidFill>
                <a:srgbClr val="00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446" name="Group 19"/>
            <p:cNvGrpSpPr>
              <a:grpSpLocks/>
            </p:cNvGrpSpPr>
            <p:nvPr/>
          </p:nvGrpSpPr>
          <p:grpSpPr bwMode="auto">
            <a:xfrm>
              <a:off x="5400096" y="5492383"/>
              <a:ext cx="76200" cy="305911"/>
              <a:chOff x="5105400" y="5089366"/>
              <a:chExt cx="76200" cy="305911"/>
            </a:xfrm>
          </p:grpSpPr>
          <p:sp>
            <p:nvSpPr>
              <p:cNvPr id="18447" name="Oval 20"/>
              <p:cNvSpPr>
                <a:spLocks noChangeArrowheads="1"/>
              </p:cNvSpPr>
              <p:nvPr/>
            </p:nvSpPr>
            <p:spPr bwMode="auto">
              <a:xfrm>
                <a:off x="5105400" y="5089366"/>
                <a:ext cx="76200" cy="76200"/>
              </a:xfrm>
              <a:prstGeom prst="ellipse">
                <a:avLst/>
              </a:prstGeom>
              <a:solidFill>
                <a:srgbClr val="00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cs typeface="Arial" panose="020B0604020202020204" pitchFamily="34" charset="0"/>
                </a:endParaRPr>
              </a:p>
            </p:txBody>
          </p:sp>
          <p:sp>
            <p:nvSpPr>
              <p:cNvPr id="18448" name="Oval 21"/>
              <p:cNvSpPr>
                <a:spLocks noChangeArrowheads="1"/>
              </p:cNvSpPr>
              <p:nvPr/>
            </p:nvSpPr>
            <p:spPr bwMode="auto">
              <a:xfrm>
                <a:off x="5105400" y="5203904"/>
                <a:ext cx="76200" cy="76200"/>
              </a:xfrm>
              <a:prstGeom prst="ellipse">
                <a:avLst/>
              </a:prstGeom>
              <a:solidFill>
                <a:srgbClr val="00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cs typeface="Arial" panose="020B0604020202020204" pitchFamily="34" charset="0"/>
                </a:endParaRPr>
              </a:p>
            </p:txBody>
          </p:sp>
          <p:sp>
            <p:nvSpPr>
              <p:cNvPr id="18449" name="Oval 22"/>
              <p:cNvSpPr>
                <a:spLocks noChangeArrowheads="1"/>
              </p:cNvSpPr>
              <p:nvPr/>
            </p:nvSpPr>
            <p:spPr bwMode="auto">
              <a:xfrm>
                <a:off x="5105400" y="5319077"/>
                <a:ext cx="76200" cy="76200"/>
              </a:xfrm>
              <a:prstGeom prst="ellipse">
                <a:avLst/>
              </a:prstGeom>
              <a:solidFill>
                <a:srgbClr val="00EA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he-IL" altLang="he-IL" sz="180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9" name="Rectangle 38"/>
          <p:cNvSpPr/>
          <p:nvPr/>
        </p:nvSpPr>
        <p:spPr>
          <a:xfrm>
            <a:off x="3784447" y="4187374"/>
            <a:ext cx="3203953" cy="209878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04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/>
      <p:bldP spid="2" grpId="1"/>
      <p:bldP spid="27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905767" y="1310292"/>
            <a:ext cx="2540000" cy="4114800"/>
          </a:xfrm>
          <a:prstGeom prst="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108967" y="1767492"/>
            <a:ext cx="2032000" cy="3429000"/>
            <a:chOff x="7108967" y="1767492"/>
            <a:chExt cx="2032000" cy="3429000"/>
          </a:xfrm>
        </p:grpSpPr>
        <p:grpSp>
          <p:nvGrpSpPr>
            <p:cNvPr id="271" name="Group 270"/>
            <p:cNvGrpSpPr/>
            <p:nvPr/>
          </p:nvGrpSpPr>
          <p:grpSpPr>
            <a:xfrm>
              <a:off x="7108967" y="1767492"/>
              <a:ext cx="2032000" cy="3429000"/>
              <a:chOff x="4953000" y="1981200"/>
              <a:chExt cx="1524000" cy="3429000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4953000" y="40386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5334000" y="40386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715000" y="40386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6096000" y="40386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953000" y="47244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5334000" y="47244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5715000" y="47244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6096000" y="47244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953000" y="33528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5334000" y="33528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5715000" y="33528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6096000" y="33528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4953000" y="26670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5334000" y="26670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5715000" y="26670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6096000" y="26670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4953000" y="19812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>
                <a:off x="5334000" y="19812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5715000" y="19812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47" name="Rectangle 24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6" name="Group 255"/>
              <p:cNvGrpSpPr/>
              <p:nvPr/>
            </p:nvGrpSpPr>
            <p:grpSpPr>
              <a:xfrm>
                <a:off x="6096000" y="19812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5181600" y="3352800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effectLst/>
                  </a:rPr>
                  <a:t>Bytes</a:t>
                </a:r>
              </a:p>
            </p:txBody>
          </p:sp>
        </p:grpSp>
        <p:sp>
          <p:nvSpPr>
            <p:cNvPr id="266" name="Rectangle 265"/>
            <p:cNvSpPr/>
            <p:nvPr/>
          </p:nvSpPr>
          <p:spPr>
            <a:xfrm>
              <a:off x="7108967" y="3443217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108967" y="3671209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7108967" y="3136300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08967" y="3214617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7108967" y="3365521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7108967" y="3591480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7108967" y="3745532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7108967" y="3288795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108967" y="3514521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1020807" y="1310292"/>
            <a:ext cx="4064000" cy="4222592"/>
            <a:chOff x="609600" y="1676400"/>
            <a:chExt cx="3048000" cy="4077818"/>
          </a:xfrm>
        </p:grpSpPr>
        <p:sp>
          <p:nvSpPr>
            <p:cNvPr id="11" name="Rectangle 10"/>
            <p:cNvSpPr/>
            <p:nvPr/>
          </p:nvSpPr>
          <p:spPr>
            <a:xfrm>
              <a:off x="609600" y="1676400"/>
              <a:ext cx="3048000" cy="40778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>
                  <a:solidFill>
                    <a:schemeClr val="tx1"/>
                  </a:solidFill>
                </a:rPr>
                <a:t>Processor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38200" y="2164197"/>
              <a:ext cx="2590800" cy="533400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>
                  <a:solidFill>
                    <a:schemeClr val="tx1"/>
                  </a:solidFill>
                </a:rPr>
                <a:t>Control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838200" y="3048000"/>
              <a:ext cx="2590800" cy="2602121"/>
            </a:xfrm>
            <a:prstGeom prst="rect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err="1">
                  <a:solidFill>
                    <a:schemeClr val="tx1"/>
                  </a:solidFill>
                </a:rPr>
                <a:t>Datapath</a:t>
              </a:r>
              <a:endParaRPr lang="en-US" sz="2400" b="1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1523206" y="2725783"/>
              <a:ext cx="0" cy="323011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2668588" y="2717104"/>
              <a:ext cx="0" cy="330896"/>
            </a:xfrm>
            <a:prstGeom prst="straightConnector1">
              <a:avLst/>
            </a:prstGeom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05425" y="6246077"/>
            <a:ext cx="1312025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-13079"/>
            <a:ext cx="12192000" cy="97875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Registers Live Inside the Processor</a:t>
            </a:r>
          </a:p>
        </p:txBody>
      </p:sp>
      <p:grpSp>
        <p:nvGrpSpPr>
          <p:cNvPr id="270" name="Group 269"/>
          <p:cNvGrpSpPr/>
          <p:nvPr/>
        </p:nvGrpSpPr>
        <p:grpSpPr>
          <a:xfrm>
            <a:off x="1471911" y="3228430"/>
            <a:ext cx="3149603" cy="2069638"/>
            <a:chOff x="914399" y="3505200"/>
            <a:chExt cx="2362202" cy="2069638"/>
          </a:xfrm>
        </p:grpSpPr>
        <p:sp>
          <p:nvSpPr>
            <p:cNvPr id="12" name="Rectangle 11"/>
            <p:cNvSpPr/>
            <p:nvPr/>
          </p:nvSpPr>
          <p:spPr>
            <a:xfrm>
              <a:off x="914400" y="3505200"/>
              <a:ext cx="2362200" cy="2286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PC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914399" y="3721696"/>
              <a:ext cx="2362202" cy="913007"/>
              <a:chOff x="1600199" y="3797896"/>
              <a:chExt cx="1600201" cy="913007"/>
            </a:xfrm>
            <a:solidFill>
              <a:srgbClr val="9BBB59"/>
            </a:solidFill>
          </p:grpSpPr>
          <p:sp>
            <p:nvSpPr>
              <p:cNvPr id="13" name="Rectangle 12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600200" y="4038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effectLst>
                    <a:glow rad="101600">
                      <a:schemeClr val="bg1">
                        <a:alpha val="75000"/>
                      </a:schemeClr>
                    </a:glow>
                  </a:effectLst>
                </a:endParaRPr>
              </a:p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600199" y="4495800"/>
                <a:ext cx="1600199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grp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88670" y="3797896"/>
                <a:ext cx="1508091" cy="913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333" b="1" dirty="0">
                    <a:solidFill>
                      <a:schemeClr val="bg1"/>
                    </a:solidFill>
                    <a:effectLst/>
                  </a:rPr>
                  <a:t>Registers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914400" y="4706244"/>
              <a:ext cx="2362200" cy="868594"/>
              <a:chOff x="4572000" y="3410844"/>
              <a:chExt cx="2362200" cy="868594"/>
            </a:xfrm>
          </p:grpSpPr>
          <p:sp>
            <p:nvSpPr>
              <p:cNvPr id="23" name="Trapezoid 22"/>
              <p:cNvSpPr/>
              <p:nvPr/>
            </p:nvSpPr>
            <p:spPr>
              <a:xfrm flipV="1">
                <a:off x="4572000" y="3428999"/>
                <a:ext cx="2362200" cy="850439"/>
              </a:xfrm>
              <a:prstGeom prst="trapezoid">
                <a:avLst>
                  <a:gd name="adj" fmla="val 25000"/>
                </a:avLst>
              </a:prstGeom>
              <a:solidFill>
                <a:srgbClr val="C0504D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594030" y="3410844"/>
                <a:ext cx="2318135" cy="83099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  <a:effectLst/>
                  </a:rPr>
                  <a:t>Arithmetic &amp; Logic Unit</a:t>
                </a:r>
              </a:p>
              <a:p>
                <a:pPr algn="ctr"/>
                <a:r>
                  <a:rPr lang="en-US" sz="2400" dirty="0">
                    <a:solidFill>
                      <a:schemeClr val="bg1"/>
                    </a:solidFill>
                    <a:effectLst/>
                  </a:rPr>
                  <a:t>(ALU)</a:t>
                </a:r>
              </a:p>
            </p:txBody>
          </p:sp>
        </p:grpSp>
      </p:grpSp>
      <p:grpSp>
        <p:nvGrpSpPr>
          <p:cNvPr id="273" name="Group 272"/>
          <p:cNvGrpSpPr/>
          <p:nvPr/>
        </p:nvGrpSpPr>
        <p:grpSpPr>
          <a:xfrm>
            <a:off x="9445767" y="1462692"/>
            <a:ext cx="2032000" cy="762000"/>
            <a:chOff x="6705600" y="1676400"/>
            <a:chExt cx="1524000" cy="762000"/>
          </a:xfrm>
          <a:solidFill>
            <a:srgbClr val="CCFFFF"/>
          </a:solidFill>
        </p:grpSpPr>
        <p:sp>
          <p:nvSpPr>
            <p:cNvPr id="51" name="Rectangle 50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>
                  <a:solidFill>
                    <a:schemeClr val="tx1"/>
                  </a:solidFill>
                </a:rPr>
                <a:t>Input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rot="10800000">
              <a:off x="6705600" y="1981200"/>
              <a:ext cx="609600" cy="1588"/>
            </a:xfrm>
            <a:prstGeom prst="straightConnector1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4" name="Group 273"/>
          <p:cNvGrpSpPr/>
          <p:nvPr/>
        </p:nvGrpSpPr>
        <p:grpSpPr>
          <a:xfrm>
            <a:off x="9445767" y="4586892"/>
            <a:ext cx="2032000" cy="762000"/>
            <a:chOff x="6705600" y="4800600"/>
            <a:chExt cx="1524000" cy="762000"/>
          </a:xfrm>
          <a:solidFill>
            <a:srgbClr val="CCFFFF"/>
          </a:solidFill>
        </p:grpSpPr>
        <p:sp>
          <p:nvSpPr>
            <p:cNvPr id="55" name="Rectangle 54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rot="10800000" flipH="1">
              <a:off x="6705600" y="5181600"/>
              <a:ext cx="609600" cy="1588"/>
            </a:xfrm>
            <a:prstGeom prst="straightConnector1">
              <a:avLst/>
            </a:prstGeom>
            <a:grp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Group 279"/>
          <p:cNvGrpSpPr/>
          <p:nvPr/>
        </p:nvGrpSpPr>
        <p:grpSpPr>
          <a:xfrm>
            <a:off x="4072551" y="1515318"/>
            <a:ext cx="3753272" cy="4774151"/>
            <a:chOff x="2675688" y="1729025"/>
            <a:chExt cx="2814954" cy="4774150"/>
          </a:xfrm>
        </p:grpSpPr>
        <p:grpSp>
          <p:nvGrpSpPr>
            <p:cNvPr id="272" name="Group 271"/>
            <p:cNvGrpSpPr/>
            <p:nvPr/>
          </p:nvGrpSpPr>
          <p:grpSpPr>
            <a:xfrm>
              <a:off x="3417172" y="1729025"/>
              <a:ext cx="1383428" cy="3795940"/>
              <a:chOff x="3417172" y="1729025"/>
              <a:chExt cx="1383428" cy="3795940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3429000" y="2514600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417172" y="3236911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3429000" y="4535269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rot="10800000">
                <a:off x="3429000" y="4725988"/>
                <a:ext cx="1371600" cy="1588"/>
              </a:xfrm>
              <a:prstGeom prst="straightConnector1">
                <a:avLst/>
              </a:prstGeom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525326" y="1729025"/>
                <a:ext cx="12180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Enable?</a:t>
                </a:r>
              </a:p>
              <a:p>
                <a:pPr algn="ctr"/>
                <a:r>
                  <a:rPr lang="en-US" sz="2400" dirty="0"/>
                  <a:t>Read/Write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690299" y="3146883"/>
                <a:ext cx="8880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Address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753338" y="3760111"/>
                <a:ext cx="762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Write Data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791439" y="4693968"/>
                <a:ext cx="68579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/>
                  <a:t>ReadData</a:t>
                </a:r>
                <a:endParaRPr lang="en-US" sz="2400" dirty="0"/>
              </a:p>
            </p:txBody>
          </p:sp>
        </p:grpSp>
        <p:grpSp>
          <p:nvGrpSpPr>
            <p:cNvPr id="279" name="Group 278"/>
            <p:cNvGrpSpPr/>
            <p:nvPr/>
          </p:nvGrpSpPr>
          <p:grpSpPr>
            <a:xfrm>
              <a:off x="2675688" y="5746591"/>
              <a:ext cx="2814954" cy="756584"/>
              <a:chOff x="2751888" y="5822791"/>
              <a:chExt cx="2814954" cy="756584"/>
            </a:xfrm>
          </p:grpSpPr>
          <p:sp>
            <p:nvSpPr>
              <p:cNvPr id="276" name="Left Brace 275"/>
              <p:cNvSpPr/>
              <p:nvPr/>
            </p:nvSpPr>
            <p:spPr>
              <a:xfrm rot="16200000">
                <a:off x="3988672" y="5441791"/>
                <a:ext cx="381000" cy="1143000"/>
              </a:xfrm>
              <a:prstGeom prst="leftBrace">
                <a:avLst/>
              </a:prstGeom>
              <a:ln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2751888" y="6117710"/>
                <a:ext cx="2814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Processor-Memory Interface</a:t>
                </a:r>
              </a:p>
            </p:txBody>
          </p:sp>
        </p:grpSp>
      </p:grpSp>
      <p:grpSp>
        <p:nvGrpSpPr>
          <p:cNvPr id="285" name="Group 284"/>
          <p:cNvGrpSpPr/>
          <p:nvPr/>
        </p:nvGrpSpPr>
        <p:grpSpPr>
          <a:xfrm>
            <a:off x="8449631" y="5532887"/>
            <a:ext cx="3056092" cy="756582"/>
            <a:chOff x="5958498" y="5791200"/>
            <a:chExt cx="2292069" cy="756581"/>
          </a:xfrm>
        </p:grpSpPr>
        <p:sp>
          <p:nvSpPr>
            <p:cNvPr id="283" name="Left Brace 282"/>
            <p:cNvSpPr/>
            <p:nvPr/>
          </p:nvSpPr>
          <p:spPr>
            <a:xfrm rot="16200000">
              <a:off x="6934200" y="5410200"/>
              <a:ext cx="381000" cy="1143000"/>
            </a:xfrm>
            <a:prstGeom prst="lef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5958498" y="6086117"/>
              <a:ext cx="2292069" cy="461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Memory-I/O Interfaces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7108967" y="2304483"/>
            <a:ext cx="2022689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7093755" y="4207167"/>
            <a:ext cx="2022689" cy="758448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358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-</a:t>
            </a:r>
            <a:r>
              <a:rPr lang="he-IL" altLang="en-US" sz="3200" dirty="0"/>
              <a:t>קודים לגילוי ותיקון שגיאות</a:t>
            </a:r>
            <a:endParaRPr lang="en-US" altLang="en-US" sz="3200" dirty="0"/>
          </a:p>
          <a:p>
            <a:r>
              <a:rPr lang="he-IL" altLang="he-IL" sz="3200" dirty="0"/>
              <a:t>- </a:t>
            </a:r>
            <a:r>
              <a:rPr lang="en-US" sz="3200" dirty="0"/>
              <a:t>Assembly</a:t>
            </a:r>
            <a:endParaRPr lang="he-IL" altLang="he-IL" sz="3200" dirty="0"/>
          </a:p>
          <a:p>
            <a:endParaRPr lang="he-I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652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050558"/>
              </p:ext>
            </p:extLst>
          </p:nvPr>
        </p:nvGraphicFramePr>
        <p:xfrm>
          <a:off x="191396" y="1078618"/>
          <a:ext cx="6449035" cy="330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24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  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  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  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12  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8475389" y="1141827"/>
            <a:ext cx="3245767" cy="5005841"/>
          </a:xfrm>
          <a:prstGeom prst="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678588" y="1599028"/>
            <a:ext cx="2745627" cy="4171534"/>
            <a:chOff x="7108967" y="1767492"/>
            <a:chExt cx="2032000" cy="3429000"/>
          </a:xfrm>
        </p:grpSpPr>
        <p:grpSp>
          <p:nvGrpSpPr>
            <p:cNvPr id="271" name="Group 270"/>
            <p:cNvGrpSpPr/>
            <p:nvPr/>
          </p:nvGrpSpPr>
          <p:grpSpPr>
            <a:xfrm>
              <a:off x="7108967" y="1767492"/>
              <a:ext cx="2032000" cy="3429000"/>
              <a:chOff x="4953000" y="1981200"/>
              <a:chExt cx="1524000" cy="3429000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4953000" y="40386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65" name="Rectangle 64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Rectangle 65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Rectangle 66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Rectangle 68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Rectangle 71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Rectangle 7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5334000" y="40386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Rectangle 7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5715000" y="40386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6096000" y="40386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97" name="Rectangle 9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953000" y="47244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5334000" y="47244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17" name="Rectangle 11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Rectangle 11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5715000" y="47244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6" name="Group 135"/>
              <p:cNvGrpSpPr/>
              <p:nvPr/>
            </p:nvGrpSpPr>
            <p:grpSpPr>
              <a:xfrm>
                <a:off x="6096000" y="47244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6" name="Group 145"/>
              <p:cNvGrpSpPr/>
              <p:nvPr/>
            </p:nvGrpSpPr>
            <p:grpSpPr>
              <a:xfrm>
                <a:off x="4953000" y="33528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47" name="Rectangle 14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6" name="Group 155"/>
              <p:cNvGrpSpPr/>
              <p:nvPr/>
            </p:nvGrpSpPr>
            <p:grpSpPr>
              <a:xfrm>
                <a:off x="5334000" y="33528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57" name="Rectangle 15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Rectangle 16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5715000" y="33528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Rectangle 17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6" name="Group 175"/>
              <p:cNvGrpSpPr/>
              <p:nvPr/>
            </p:nvGrpSpPr>
            <p:grpSpPr>
              <a:xfrm>
                <a:off x="6096000" y="33528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77" name="Rectangle 17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Rectangle 18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6" name="Group 185"/>
              <p:cNvGrpSpPr/>
              <p:nvPr/>
            </p:nvGrpSpPr>
            <p:grpSpPr>
              <a:xfrm>
                <a:off x="4953000" y="26670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87" name="Rectangle 18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Rectangle 19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5334000" y="26670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197" name="Rectangle 19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Rectangle 19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06" name="Group 205"/>
              <p:cNvGrpSpPr/>
              <p:nvPr/>
            </p:nvGrpSpPr>
            <p:grpSpPr>
              <a:xfrm>
                <a:off x="5715000" y="26670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9" name="Rectangle 20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6" name="Group 215"/>
              <p:cNvGrpSpPr/>
              <p:nvPr/>
            </p:nvGrpSpPr>
            <p:grpSpPr>
              <a:xfrm>
                <a:off x="6096000" y="26670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17" name="Rectangle 21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26" name="Group 225"/>
              <p:cNvGrpSpPr/>
              <p:nvPr/>
            </p:nvGrpSpPr>
            <p:grpSpPr>
              <a:xfrm>
                <a:off x="4953000" y="19812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36" name="Group 235"/>
              <p:cNvGrpSpPr/>
              <p:nvPr/>
            </p:nvGrpSpPr>
            <p:grpSpPr>
              <a:xfrm>
                <a:off x="5334000" y="19812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37" name="Rectangle 23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6" name="Group 245"/>
              <p:cNvGrpSpPr/>
              <p:nvPr/>
            </p:nvGrpSpPr>
            <p:grpSpPr>
              <a:xfrm>
                <a:off x="5715000" y="19812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47" name="Rectangle 24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Rectangle 25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6" name="Group 255"/>
              <p:cNvGrpSpPr/>
              <p:nvPr/>
            </p:nvGrpSpPr>
            <p:grpSpPr>
              <a:xfrm>
                <a:off x="6096000" y="1981200"/>
                <a:ext cx="381000" cy="685800"/>
                <a:chOff x="7543800" y="3581400"/>
                <a:chExt cx="2362200" cy="685800"/>
              </a:xfrm>
              <a:solidFill>
                <a:schemeClr val="accent3"/>
              </a:solidFill>
            </p:grpSpPr>
            <p:sp>
              <p:nvSpPr>
                <p:cNvPr id="257" name="Rectangle 25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Rectangle 26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Rectangle 26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Rectangle 26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4" name="TextBox 73"/>
              <p:cNvSpPr txBox="1"/>
              <p:nvPr/>
            </p:nvSpPr>
            <p:spPr>
              <a:xfrm>
                <a:off x="5181600" y="3352800"/>
                <a:ext cx="1066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  <a:effectLst/>
                  </a:rPr>
                  <a:t>Bytes</a:t>
                </a:r>
              </a:p>
            </p:txBody>
          </p:sp>
        </p:grpSp>
        <p:sp>
          <p:nvSpPr>
            <p:cNvPr id="266" name="Rectangle 265"/>
            <p:cNvSpPr/>
            <p:nvPr/>
          </p:nvSpPr>
          <p:spPr>
            <a:xfrm>
              <a:off x="7108967" y="3443217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7108967" y="3671209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7108967" y="3136300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7108967" y="3214617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78" name="Rectangle 277"/>
            <p:cNvSpPr/>
            <p:nvPr/>
          </p:nvSpPr>
          <p:spPr>
            <a:xfrm>
              <a:off x="7108967" y="3365521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81" name="Rectangle 280"/>
            <p:cNvSpPr/>
            <p:nvPr/>
          </p:nvSpPr>
          <p:spPr>
            <a:xfrm>
              <a:off x="7108967" y="3591480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82" name="Rectangle 281"/>
            <p:cNvSpPr/>
            <p:nvPr/>
          </p:nvSpPr>
          <p:spPr>
            <a:xfrm>
              <a:off x="7108967" y="3745532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86" name="Rectangle 285"/>
            <p:cNvSpPr/>
            <p:nvPr/>
          </p:nvSpPr>
          <p:spPr>
            <a:xfrm>
              <a:off x="7108967" y="3288795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289" name="Rectangle 288"/>
            <p:cNvSpPr/>
            <p:nvPr/>
          </p:nvSpPr>
          <p:spPr>
            <a:xfrm>
              <a:off x="7108967" y="3514521"/>
              <a:ext cx="508000" cy="76200"/>
            </a:xfrm>
            <a:prstGeom prst="rect">
              <a:avLst/>
            </a:prstGeom>
            <a:solidFill>
              <a:schemeClr val="accent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530003" y="0"/>
            <a:ext cx="11091688" cy="97875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Memory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8678589" y="2136019"/>
            <a:ext cx="2733046" cy="92268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663377" y="4038703"/>
            <a:ext cx="2733046" cy="922686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8652933" y="1575857"/>
            <a:ext cx="2791295" cy="4241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 flipV="1">
            <a:off x="6640431" y="1266130"/>
            <a:ext cx="2012503" cy="303027"/>
          </a:xfrm>
          <a:prstGeom prst="lin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720812" y="2000033"/>
            <a:ext cx="1942568" cy="2621048"/>
          </a:xfrm>
          <a:prstGeom prst="lin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 23"/>
          <p:cNvGrpSpPr/>
          <p:nvPr/>
        </p:nvGrpSpPr>
        <p:grpSpPr>
          <a:xfrm>
            <a:off x="4003744" y="4023796"/>
            <a:ext cx="79022" cy="460464"/>
            <a:chOff x="3578578" y="3635804"/>
            <a:chExt cx="79022" cy="460464"/>
          </a:xfrm>
        </p:grpSpPr>
        <p:sp>
          <p:nvSpPr>
            <p:cNvPr id="23" name="Oval 22"/>
            <p:cNvSpPr/>
            <p:nvPr/>
          </p:nvSpPr>
          <p:spPr>
            <a:xfrm>
              <a:off x="3578578" y="3635804"/>
              <a:ext cx="79022" cy="885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3578578" y="3823847"/>
              <a:ext cx="79022" cy="885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3578578" y="4007704"/>
              <a:ext cx="79022" cy="885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3" name="Group 272"/>
          <p:cNvGrpSpPr/>
          <p:nvPr/>
        </p:nvGrpSpPr>
        <p:grpSpPr>
          <a:xfrm>
            <a:off x="1028547" y="3961413"/>
            <a:ext cx="79022" cy="460464"/>
            <a:chOff x="3578578" y="3635804"/>
            <a:chExt cx="79022" cy="460464"/>
          </a:xfrm>
        </p:grpSpPr>
        <p:sp>
          <p:nvSpPr>
            <p:cNvPr id="274" name="Oval 273"/>
            <p:cNvSpPr/>
            <p:nvPr/>
          </p:nvSpPr>
          <p:spPr>
            <a:xfrm>
              <a:off x="3578578" y="3635804"/>
              <a:ext cx="79022" cy="885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3578578" y="3823847"/>
              <a:ext cx="79022" cy="885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/>
            <p:cNvSpPr/>
            <p:nvPr/>
          </p:nvSpPr>
          <p:spPr>
            <a:xfrm>
              <a:off x="3578578" y="4007704"/>
              <a:ext cx="79022" cy="885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95870" y="4905695"/>
            <a:ext cx="80045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200" b="1" dirty="0"/>
              <a:t>Address by bytes</a:t>
            </a:r>
          </a:p>
          <a:p>
            <a:pPr marL="571500" indent="-571500" algn="l" rtl="0">
              <a:buFont typeface="Arial" panose="020B0604020202020204" pitchFamily="34" charset="0"/>
              <a:buChar char="•"/>
            </a:pPr>
            <a:r>
              <a:rPr lang="en-US" sz="3200" b="1" dirty="0"/>
              <a:t>Each word/instruction is 32 bits (= 4 bytes)</a:t>
            </a:r>
            <a:endParaRPr lang="en-US" sz="3200" dirty="0"/>
          </a:p>
        </p:txBody>
      </p:sp>
      <p:graphicFrame>
        <p:nvGraphicFramePr>
          <p:cNvPr id="280" name="Table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04177"/>
              </p:ext>
            </p:extLst>
          </p:nvPr>
        </p:nvGraphicFramePr>
        <p:xfrm>
          <a:off x="191395" y="1078618"/>
          <a:ext cx="6449035" cy="330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24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0  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dirty="0"/>
                        <a:t>Byte</a:t>
                      </a:r>
                      <a:endParaRPr lang="en-US" sz="2000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  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W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o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d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8  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12  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9" name="Rectangle 268"/>
          <p:cNvSpPr/>
          <p:nvPr/>
        </p:nvSpPr>
        <p:spPr>
          <a:xfrm>
            <a:off x="437607" y="1266130"/>
            <a:ext cx="6267994" cy="335495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4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56952" y="216131"/>
            <a:ext cx="8229600" cy="1100138"/>
          </a:xfrm>
          <a:prstGeom prst="rect">
            <a:avLst/>
          </a:prstGeom>
        </p:spPr>
        <p:txBody>
          <a:bodyPr/>
          <a:lstStyle>
            <a:lvl1pPr algn="l" defTabSz="914400" rtl="1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Register Names</a:t>
            </a:r>
            <a:endParaRPr lang="en-US" altLang="en-US" dirty="0"/>
          </a:p>
        </p:txBody>
      </p:sp>
      <p:graphicFrame>
        <p:nvGraphicFramePr>
          <p:cNvPr id="3" name="Group 8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017616"/>
              </p:ext>
            </p:extLst>
          </p:nvPr>
        </p:nvGraphicFramePr>
        <p:xfrm>
          <a:off x="1981200" y="1115910"/>
          <a:ext cx="8229600" cy="5104134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 #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Return Address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Stack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Global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tp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Thread Pointer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t0-t2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5-7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s0-s1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8-9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Saved Registers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a0-a7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 arguments/ return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s2-s11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Saved Registers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t3-t6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28-31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Caller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3457" y="464024"/>
                <a:ext cx="10904561" cy="3780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  <a:buSzPts val="1050"/>
                </a:pPr>
                <a:r>
                  <a:rPr lang="en-US" sz="4400" b="1" dirty="0">
                    <a:solidFill>
                      <a:srgbClr val="002060"/>
                    </a:solidFill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Question 1</a:t>
                </a:r>
                <a:r>
                  <a:rPr lang="en-US" sz="3600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/>
                </a:r>
                <a:br>
                  <a:rPr lang="en-US" sz="3600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3600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Assume we have an array in memory that contains </a:t>
                </a:r>
                <a: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𝑖𝑛𝑡</m:t>
                    </m:r>
                    <m:r>
                      <a:rPr lang="en-US" sz="3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𝑎𝑟𝑟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{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6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3600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. </a:t>
                </a:r>
                <a:br>
                  <a:rPr lang="en-US" sz="3600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r>
                  <a:rPr lang="en-US" sz="3600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Let the value of </a:t>
                </a:r>
                <a14:m>
                  <m:oMath xmlns:m="http://schemas.openxmlformats.org/officeDocument/2006/math"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𝑎𝑟𝑟</m:t>
                    </m:r>
                  </m:oMath>
                </a14:m>
                <a:r>
                  <a:rPr lang="en-US" sz="3600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be a multiple of 4 and stored in register </a:t>
                </a:r>
                <a14:m>
                  <m:oMath xmlns:m="http://schemas.openxmlformats.org/officeDocument/2006/math"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36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sz="3600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. What do the following snippets of RISC-V code do?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464024"/>
                <a:ext cx="10904561" cy="3780779"/>
              </a:xfrm>
              <a:prstGeom prst="rect">
                <a:avLst/>
              </a:prstGeom>
              <a:blipFill rotWithShape="0">
                <a:blip r:embed="rId2"/>
                <a:stretch>
                  <a:fillRect l="-2236" t="-2903" r="-2180" b="-45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32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8900" y="4963433"/>
            <a:ext cx="4772619" cy="658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lw</a:t>
            </a:r>
            <a: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t0, </a:t>
            </a:r>
            <a:r>
              <a:rPr lang="en-US" sz="3600" b="1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8</a:t>
            </a:r>
            <a: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(s0)</a:t>
            </a:r>
            <a:endParaRPr lang="en-US" sz="40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3566" y="5575675"/>
                <a:ext cx="865422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sz="3600" dirty="0">
                    <a:solidFill>
                      <a:srgbClr val="002060"/>
                    </a:solidFill>
                  </a:rPr>
                  <a:t>Sets register 𝒕𝟎 equal to 𝒂𝒓𝒓[2]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→  </m:t>
                    </m:r>
                    <m:d>
                      <m:dPr>
                        <m:begChr m:val="⟨"/>
                        <m:endChr m:val="⟩"/>
                        <m:ctrlP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he-IL" sz="36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66" y="5575675"/>
                <a:ext cx="8654229" cy="646331"/>
              </a:xfrm>
              <a:prstGeom prst="rect">
                <a:avLst/>
              </a:prstGeom>
              <a:blipFill>
                <a:blip r:embed="rId2"/>
                <a:stretch>
                  <a:fillRect l="-2114" t="-16981" b="-358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28531"/>
              </p:ext>
            </p:extLst>
          </p:nvPr>
        </p:nvGraphicFramePr>
        <p:xfrm>
          <a:off x="4804165" y="1873641"/>
          <a:ext cx="6449035" cy="3337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8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9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5024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01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  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000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addr+4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addr+8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800" b="1" dirty="0"/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245">
                <a:tc>
                  <a:txBody>
                    <a:bodyPr/>
                    <a:lstStyle/>
                    <a:p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8613113" y="4733201"/>
            <a:ext cx="79022" cy="460464"/>
            <a:chOff x="3578578" y="3635804"/>
            <a:chExt cx="79022" cy="460464"/>
          </a:xfrm>
        </p:grpSpPr>
        <p:sp>
          <p:nvSpPr>
            <p:cNvPr id="9" name="Oval 8"/>
            <p:cNvSpPr/>
            <p:nvPr/>
          </p:nvSpPr>
          <p:spPr>
            <a:xfrm>
              <a:off x="3578578" y="3635804"/>
              <a:ext cx="79022" cy="885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578578" y="3823847"/>
              <a:ext cx="79022" cy="885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578578" y="4007704"/>
              <a:ext cx="79022" cy="885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13113" y="2416139"/>
            <a:ext cx="79022" cy="460464"/>
            <a:chOff x="3578578" y="3635804"/>
            <a:chExt cx="79022" cy="460464"/>
          </a:xfrm>
        </p:grpSpPr>
        <p:sp>
          <p:nvSpPr>
            <p:cNvPr id="13" name="Oval 12"/>
            <p:cNvSpPr/>
            <p:nvPr/>
          </p:nvSpPr>
          <p:spPr>
            <a:xfrm>
              <a:off x="3578578" y="3635804"/>
              <a:ext cx="79022" cy="885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78578" y="3823847"/>
              <a:ext cx="79022" cy="885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578578" y="4007704"/>
              <a:ext cx="79022" cy="8856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73457" y="464024"/>
                <a:ext cx="10904561" cy="1409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  <a:buSzPts val="1050"/>
                </a:pPr>
                <a:r>
                  <a:rPr lang="en-US" sz="4400" b="1" dirty="0">
                    <a:solidFill>
                      <a:srgbClr val="002060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Question 1 </a:t>
                </a:r>
                <a: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# </a:t>
                </a:r>
                <a14:m>
                  <m:oMath xmlns:m="http://schemas.openxmlformats.org/officeDocument/2006/math">
                    <m:r>
                      <a:rPr lang="en-US" sz="32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𝑖𝑛𝑡</m:t>
                    </m:r>
                    <m:r>
                      <a:rPr lang="en-US" sz="32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a:rPr lang="en-US" sz="32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𝑎𝑟𝑟</m:t>
                    </m:r>
                    <m:r>
                      <a:rPr lang="en-US" sz="32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𝑎𝑑𝑑𝑟𝑒𝑠𝑠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𝑎𝑟𝑟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3200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32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464024"/>
                <a:ext cx="10904561" cy="1409617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792" b="-13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22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3457" y="464024"/>
                <a:ext cx="10904561" cy="1409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  <a:buSzPts val="1050"/>
                </a:pPr>
                <a:r>
                  <a:rPr lang="en-US" sz="4400" b="1" dirty="0">
                    <a:solidFill>
                      <a:srgbClr val="002060"/>
                    </a:solidFill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Question 1 </a:t>
                </a:r>
                <a: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# </a:t>
                </a:r>
                <a14:m>
                  <m:oMath xmlns:m="http://schemas.openxmlformats.org/officeDocument/2006/math">
                    <m:r>
                      <a:rPr lang="en-US" sz="32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𝑖𝑛𝑡</m:t>
                    </m:r>
                    <m:r>
                      <a:rPr lang="en-US" sz="32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 </m:t>
                    </m:r>
                    <m:r>
                      <a:rPr lang="en-US" sz="32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𝑎𝑟𝑟</m:t>
                    </m:r>
                    <m:r>
                      <a:rPr lang="en-US" sz="3200" b="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3200" b="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</m:t>
                    </m:r>
                    <m:d>
                      <m:dPr>
                        <m:begChr m:val="⟨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𝑎𝑑𝑑𝑟𝑒𝑠𝑠</m:t>
                    </m:r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𝑎𝑟𝑟</m:t>
                    </m:r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464024"/>
                <a:ext cx="10904561" cy="1409617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792" b="-13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35142" y="1873641"/>
            <a:ext cx="4772619" cy="3029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 rtl="0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slli</a:t>
            </a:r>
            <a: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t1, t0</a:t>
            </a:r>
            <a:r>
              <a:rPr lang="en-US" sz="3600" b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3600" b="1" smtClean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/>
            </a:r>
            <a:b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add t2, s0, t1</a:t>
            </a:r>
            <a:b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lw</a:t>
            </a:r>
            <a: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t3, 0(t2)</a:t>
            </a:r>
            <a:b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addi</a:t>
            </a:r>
            <a: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t3, t3, 1</a:t>
            </a:r>
            <a:b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sw</a:t>
            </a:r>
            <a:r>
              <a:rPr lang="en-US" sz="36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t3, 0(t2)</a:t>
            </a:r>
          </a:p>
        </p:txBody>
      </p:sp>
      <p:sp>
        <p:nvSpPr>
          <p:cNvPr id="5" name="Rectangle 4"/>
          <p:cNvSpPr/>
          <p:nvPr/>
        </p:nvSpPr>
        <p:spPr>
          <a:xfrm>
            <a:off x="873457" y="4903638"/>
            <a:ext cx="953139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3600" dirty="0">
                <a:solidFill>
                  <a:srgbClr val="002060"/>
                </a:solidFill>
              </a:rPr>
              <a:t>Increments the array element specified by 𝒕𝟎 by 1</a:t>
            </a:r>
            <a:br>
              <a:rPr lang="en-US" sz="3600" dirty="0">
                <a:solidFill>
                  <a:srgbClr val="002060"/>
                </a:solidFill>
              </a:rPr>
            </a:br>
            <a:r>
              <a:rPr lang="en-US" sz="3600" dirty="0">
                <a:solidFill>
                  <a:srgbClr val="002060"/>
                </a:solidFill>
              </a:rPr>
              <a:t>( 𝒂𝒓𝒓[𝒕𝟎]++ )</a:t>
            </a:r>
            <a:endParaRPr lang="he-IL" sz="36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87857" y="2940424"/>
            <a:ext cx="3836895" cy="584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200" dirty="0" smtClean="0"/>
              <a:t> </a:t>
            </a:r>
            <a:r>
              <a:rPr lang="en-US" sz="3200" dirty="0" smtClean="0">
                <a:hlinkClick r:id="rId5"/>
              </a:rPr>
              <a:t>let’s try it </a:t>
            </a:r>
            <a:r>
              <a:rPr lang="en-US" sz="3200" dirty="0">
                <a:hlinkClick r:id="rId5"/>
              </a:rPr>
              <a:t>o</a:t>
            </a:r>
            <a:r>
              <a:rPr lang="en-US" sz="3200" dirty="0" smtClean="0">
                <a:hlinkClick r:id="rId5"/>
              </a:rPr>
              <a:t>n Venus!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262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3457" y="464024"/>
                <a:ext cx="10904561" cy="1383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  <a:buSzPts val="1050"/>
                </a:pPr>
                <a:r>
                  <a:rPr lang="en-US" sz="4400" b="0" dirty="0" smtClean="0">
                    <a:solidFill>
                      <a:srgbClr val="00206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Assembly with RISC-V Simulator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	</m:t>
                    </m:r>
                  </m:oMath>
                </a14:m>
                <a:r>
                  <a:rPr lang="en-US" sz="3600" b="0" i="1" dirty="0" smtClean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3600" b="0" i="1" dirty="0" smtClean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endParaRPr lang="en-US" sz="3600" dirty="0" smtClean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464024"/>
                <a:ext cx="10904561" cy="1383327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93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73456" y="1493376"/>
            <a:ext cx="109045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 smtClean="0"/>
              <a:t>The following exercises use a RISC-V simulator developed by </a:t>
            </a:r>
            <a:r>
              <a:rPr lang="en-US" sz="3600" dirty="0" err="1" smtClean="0"/>
              <a:t>Keyhan</a:t>
            </a:r>
            <a:r>
              <a:rPr lang="en-US" sz="3600" dirty="0" smtClean="0"/>
              <a:t> </a:t>
            </a:r>
            <a:r>
              <a:rPr lang="en-US" sz="3600" dirty="0" err="1" smtClean="0"/>
              <a:t>Vakil</a:t>
            </a:r>
            <a:r>
              <a:rPr lang="en-US" sz="3600" dirty="0" smtClean="0"/>
              <a:t> from Berkeley. The simulator is called Venus and can be found online.</a:t>
            </a:r>
            <a:endParaRPr lang="he-IL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25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3457" y="464024"/>
                <a:ext cx="10904561" cy="3290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  <a:buSzPts val="1050"/>
                </a:pPr>
                <a:r>
                  <a:rPr lang="en-US" sz="4400" b="0" dirty="0">
                    <a:solidFill>
                      <a:srgbClr val="00206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Question 2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	</m:t>
                    </m:r>
                  </m:oMath>
                </a14:m>
                <a: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𝑎𝑡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𝑎𝑟𝑒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𝑖𝑛𝑠𝑡𝑟𝑢𝑐𝑡𝑖𝑜𝑛𝑠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𝑏𝑟𝑎𝑛𝑐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𝑙𝑎𝑏𝑒𝑙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𝑒𝑎𝑐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𝑓𝑜𝑙𝑙𝑜𝑤𝑖𝑛𝑔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𝑐𝑜𝑛𝑑𝑖𝑡𝑖𝑜𝑛𝑠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? 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𝑜𝑛𝑙𝑦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𝑏𝑟𝑎𝑛𝑐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𝑖𝑛𝑠𝑡𝑟𝑢𝑐𝑡𝑖𝑜𝑛𝑠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𝑦𝑜𝑢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𝑚𝑎𝑦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𝑢𝑠𝑒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𝑎𝑟𝑒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𝒃𝒆𝒒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𝒃𝒏𝒆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464024"/>
                <a:ext cx="10904561" cy="3290581"/>
              </a:xfrm>
              <a:prstGeom prst="rect">
                <a:avLst/>
              </a:prstGeom>
              <a:blipFill rotWithShape="0">
                <a:blip r:embed="rId2"/>
                <a:stretch>
                  <a:fillRect l="-2236" t="-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73457" y="3756076"/>
                <a:ext cx="18424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𝒔</m:t>
                      </m:r>
                      <m:r>
                        <a:rPr lang="en-US" sz="36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𝟎</m:t>
                      </m:r>
                      <m:r>
                        <a:rPr lang="en-US" sz="36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&lt;</m:t>
                      </m:r>
                      <m:r>
                        <a:rPr lang="en-US" sz="36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𝒔</m:t>
                      </m:r>
                      <m:r>
                        <a:rPr lang="en-US" sz="36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ar-SA" sz="3600" b="1" dirty="0">
                  <a:effectLst/>
                  <a:latin typeface="+mj-lt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3756076"/>
                <a:ext cx="18424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73457" y="45876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600" dirty="0" err="1">
                <a:solidFill>
                  <a:srgbClr val="002060"/>
                </a:solidFill>
              </a:rPr>
              <a:t>slt</a:t>
            </a:r>
            <a:r>
              <a:rPr lang="en-US" sz="3600" dirty="0">
                <a:solidFill>
                  <a:srgbClr val="002060"/>
                </a:solidFill>
              </a:rPr>
              <a:t> t0, s0, s1</a:t>
            </a:r>
          </a:p>
          <a:p>
            <a:pPr algn="l"/>
            <a:r>
              <a:rPr lang="en-US" sz="3600" dirty="0" err="1">
                <a:solidFill>
                  <a:srgbClr val="002060"/>
                </a:solidFill>
              </a:rPr>
              <a:t>bne</a:t>
            </a:r>
            <a:r>
              <a:rPr lang="en-US" sz="3600" dirty="0">
                <a:solidFill>
                  <a:srgbClr val="002060"/>
                </a:solidFill>
              </a:rPr>
              <a:t> t0, x0, label</a:t>
            </a:r>
            <a:endParaRPr lang="he-IL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65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3457" y="464024"/>
                <a:ext cx="10904561" cy="32905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  <a:buSzPts val="1050"/>
                </a:pPr>
                <a:r>
                  <a:rPr lang="en-US" sz="4400" b="0" dirty="0">
                    <a:solidFill>
                      <a:srgbClr val="00206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Question 2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	</m:t>
                    </m:r>
                  </m:oMath>
                </a14:m>
                <a: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𝑎𝑡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𝑎𝑟𝑒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𝑖𝑛𝑠𝑡𝑟𝑢𝑐𝑡𝑖𝑜𝑛𝑠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𝑏𝑟𝑎𝑛𝑐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𝑡𝑜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𝑙𝑎𝑏𝑒𝑙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𝑜𝑛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𝑒𝑎𝑐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𝑓𝑜𝑙𝑙𝑜𝑤𝑖𝑛𝑔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𝑐𝑜𝑛𝑑𝑖𝑡𝑖𝑜𝑛𝑠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? 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𝑜𝑛𝑙𝑦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𝑏𝑟𝑎𝑛𝑐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𝑖𝑛𝑠𝑡𝑟𝑢𝑐𝑡𝑖𝑜𝑛𝑠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𝑦𝑜𝑢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𝑚𝑎𝑦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𝑢𝑠𝑒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𝑎𝑟𝑒</m:t>
                      </m:r>
                    </m:oMath>
                    <m:oMath xmlns:m="http://schemas.openxmlformats.org/officeDocument/2006/math">
                      <m:r>
                        <a:rPr lang="en-US" sz="3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𝒃𝒆𝒒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𝒃𝒏𝒆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sz="3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464024"/>
                <a:ext cx="10904561" cy="3290581"/>
              </a:xfrm>
              <a:prstGeom prst="rect">
                <a:avLst/>
              </a:prstGeom>
              <a:blipFill rotWithShape="0">
                <a:blip r:embed="rId2"/>
                <a:stretch>
                  <a:fillRect l="-2236" t="-3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73457" y="3756076"/>
                <a:ext cx="184244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𝒔</m:t>
                      </m:r>
                      <m:r>
                        <a:rPr lang="en-US" sz="36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𝟎</m:t>
                      </m:r>
                      <m:r>
                        <a:rPr lang="en-US" sz="36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≤</m:t>
                      </m:r>
                      <m:r>
                        <a:rPr lang="en-US" sz="36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𝒔</m:t>
                      </m:r>
                      <m:r>
                        <a:rPr lang="en-US" sz="3600" b="1" i="1" dirty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ar-SA" sz="3600" b="1" dirty="0">
                  <a:effectLst/>
                  <a:latin typeface="+mj-lt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3756076"/>
                <a:ext cx="1842448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73457" y="45876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3600" dirty="0" err="1">
                <a:solidFill>
                  <a:srgbClr val="002060"/>
                </a:solidFill>
              </a:rPr>
              <a:t>slt</a:t>
            </a:r>
            <a:r>
              <a:rPr lang="en-US" sz="3600" dirty="0">
                <a:solidFill>
                  <a:srgbClr val="002060"/>
                </a:solidFill>
              </a:rPr>
              <a:t> t0, s1, s0</a:t>
            </a:r>
          </a:p>
          <a:p>
            <a:pPr algn="l"/>
            <a:r>
              <a:rPr lang="en-US" sz="3600" dirty="0" err="1">
                <a:solidFill>
                  <a:srgbClr val="002060"/>
                </a:solidFill>
              </a:rPr>
              <a:t>beq</a:t>
            </a:r>
            <a:r>
              <a:rPr lang="en-US" sz="3600" dirty="0">
                <a:solidFill>
                  <a:srgbClr val="002060"/>
                </a:solidFill>
              </a:rPr>
              <a:t> t0, x0, label</a:t>
            </a:r>
            <a:endParaRPr lang="he-IL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1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3457" y="464024"/>
                <a:ext cx="10904561" cy="1409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  <a:buSzPts val="1050"/>
                </a:pPr>
                <a:r>
                  <a:rPr lang="en-US" sz="4400" b="0" dirty="0">
                    <a:solidFill>
                      <a:srgbClr val="00206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Question 3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	</m:t>
                    </m:r>
                  </m:oMath>
                </a14:m>
                <a: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3600" dirty="0"/>
                  <a:t>Translate between the C and RISC-V code. </a:t>
                </a:r>
                <a:endParaRPr lang="en-US" sz="3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464024"/>
                <a:ext cx="10904561" cy="1409617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792" b="-1385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73457" y="2062760"/>
                <a:ext cx="4299044" cy="2732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600" b="1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// s0 </a:t>
                </a:r>
                <a14:m>
                  <m:oMath xmlns:m="http://schemas.openxmlformats.org/officeDocument/2006/math">
                    <m:r>
                      <a:rPr lang="en-US" sz="3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3600" b="1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a, s1 </a:t>
                </a:r>
                <a14:m>
                  <m:oMath xmlns:m="http://schemas.openxmlformats.org/officeDocument/2006/math">
                    <m:r>
                      <a:rPr lang="en-US" sz="3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3600" b="1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b</a:t>
                </a: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600" b="1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// s2 </a:t>
                </a:r>
                <a14:m>
                  <m:oMath xmlns:m="http://schemas.openxmlformats.org/officeDocument/2006/math">
                    <m:r>
                      <a:rPr lang="en-US" sz="3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3600" b="1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c, s3 </a:t>
                </a:r>
                <a14:m>
                  <m:oMath xmlns:m="http://schemas.openxmlformats.org/officeDocument/2006/math">
                    <m:r>
                      <a:rPr lang="en-US" sz="36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3600" b="1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z</a:t>
                </a: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3600" b="1" dirty="0" err="1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int</a:t>
                </a:r>
                <a:r>
                  <a:rPr lang="en-US" sz="3600" b="1" dirty="0">
                    <a:effectLst/>
                    <a:latin typeface="+mj-lt"/>
                    <a:ea typeface="Calibri" panose="020F0502020204030204" pitchFamily="34" charset="0"/>
                    <a:cs typeface="Arial" panose="020B0604020202020204" pitchFamily="34" charset="0"/>
                  </a:rPr>
                  <a:t> a = 4, b = 5, c = 6, z;</a:t>
                </a:r>
              </a:p>
              <a:p>
                <a:pPr algn="l"/>
                <a:r>
                  <a:rPr lang="en-US" sz="3600" b="1" dirty="0">
                    <a:effectLst/>
                    <a:latin typeface="+mj-lt"/>
                    <a:ea typeface="Calibri" panose="020F0502020204030204" pitchFamily="34" charset="0"/>
                  </a:rPr>
                  <a:t>z = a + b + c + 10;</a:t>
                </a:r>
                <a:endParaRPr lang="he-IL" sz="36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2062760"/>
                <a:ext cx="4299044" cy="2732479"/>
              </a:xfrm>
              <a:prstGeom prst="rect">
                <a:avLst/>
              </a:prstGeom>
              <a:blipFill rotWithShape="0">
                <a:blip r:embed="rId4"/>
                <a:stretch>
                  <a:fillRect l="-4108" t="-2895" r="-4391" b="-757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105934" y="1873641"/>
            <a:ext cx="31556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 err="1">
                <a:solidFill>
                  <a:srgbClr val="002060"/>
                </a:solidFill>
              </a:rPr>
              <a:t>addi</a:t>
            </a:r>
            <a:r>
              <a:rPr lang="en-US" sz="3600" dirty="0">
                <a:solidFill>
                  <a:srgbClr val="002060"/>
                </a:solidFill>
              </a:rPr>
              <a:t> s0, x0, 4 </a:t>
            </a:r>
          </a:p>
          <a:p>
            <a:pPr algn="l" rtl="0"/>
            <a:r>
              <a:rPr lang="en-US" sz="3600" dirty="0" err="1">
                <a:solidFill>
                  <a:srgbClr val="002060"/>
                </a:solidFill>
              </a:rPr>
              <a:t>addi</a:t>
            </a:r>
            <a:r>
              <a:rPr lang="en-US" sz="3600" dirty="0">
                <a:solidFill>
                  <a:srgbClr val="002060"/>
                </a:solidFill>
              </a:rPr>
              <a:t> s1, x0, 5 </a:t>
            </a:r>
          </a:p>
          <a:p>
            <a:pPr algn="l" rtl="0"/>
            <a:r>
              <a:rPr lang="en-US" sz="3600" dirty="0" err="1">
                <a:solidFill>
                  <a:srgbClr val="002060"/>
                </a:solidFill>
              </a:rPr>
              <a:t>addi</a:t>
            </a:r>
            <a:r>
              <a:rPr lang="en-US" sz="3600" dirty="0">
                <a:solidFill>
                  <a:srgbClr val="002060"/>
                </a:solidFill>
              </a:rPr>
              <a:t> s2, x0, 6 </a:t>
            </a:r>
          </a:p>
          <a:p>
            <a:pPr algn="l" rtl="0"/>
            <a:r>
              <a:rPr lang="en-US" sz="3600" dirty="0">
                <a:solidFill>
                  <a:srgbClr val="002060"/>
                </a:solidFill>
              </a:rPr>
              <a:t>add s3, s0, s1 </a:t>
            </a:r>
          </a:p>
          <a:p>
            <a:pPr algn="l" rtl="0"/>
            <a:r>
              <a:rPr lang="en-US" sz="3600" dirty="0">
                <a:solidFill>
                  <a:srgbClr val="002060"/>
                </a:solidFill>
              </a:rPr>
              <a:t>add s3, s3, s2 </a:t>
            </a:r>
          </a:p>
          <a:p>
            <a:pPr algn="l" rtl="0"/>
            <a:r>
              <a:rPr lang="en-US" sz="3600" dirty="0" err="1">
                <a:solidFill>
                  <a:srgbClr val="002060"/>
                </a:solidFill>
              </a:rPr>
              <a:t>addi</a:t>
            </a:r>
            <a:r>
              <a:rPr lang="en-US" sz="3600" dirty="0">
                <a:solidFill>
                  <a:srgbClr val="002060"/>
                </a:solidFill>
              </a:rPr>
              <a:t> s3, s3, 10</a:t>
            </a:r>
            <a:endParaRPr lang="he-IL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21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3457" y="464024"/>
                <a:ext cx="10904561" cy="1409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  <a:buSzPts val="1050"/>
                </a:pPr>
                <a:r>
                  <a:rPr lang="en-US" sz="4400" b="0" dirty="0">
                    <a:solidFill>
                      <a:srgbClr val="00206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Question 3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	</m:t>
                    </m:r>
                  </m:oMath>
                </a14:m>
                <a: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3600" dirty="0"/>
                  <a:t>Translate between the C and RISC-V code. </a:t>
                </a:r>
                <a:endParaRPr lang="en-US" sz="3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464024"/>
                <a:ext cx="10904561" cy="1409617"/>
              </a:xfrm>
              <a:prstGeom prst="rect">
                <a:avLst/>
              </a:prstGeom>
              <a:blipFill rotWithShape="0">
                <a:blip r:embed="rId3"/>
                <a:stretch>
                  <a:fillRect l="-2236" t="-7792" b="-1385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58590" y="2476417"/>
            <a:ext cx="5205610" cy="266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// computes s1 = 2^30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s1 = 1;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002060"/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</a:t>
            </a:r>
            <a:r>
              <a:rPr lang="en-US" sz="3600" b="1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or ( s0 = 0 ; s0 &lt; 30 ; s0++ )</a:t>
            </a:r>
            <a:br>
              <a:rPr lang="en-US" sz="3600" b="1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600" b="1" dirty="0">
                <a:solidFill>
                  <a:srgbClr val="002060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  s1 *= 2;</a:t>
            </a:r>
          </a:p>
        </p:txBody>
      </p:sp>
      <p:sp>
        <p:nvSpPr>
          <p:cNvPr id="5" name="Rectangle 4"/>
          <p:cNvSpPr/>
          <p:nvPr/>
        </p:nvSpPr>
        <p:spPr>
          <a:xfrm>
            <a:off x="6216555" y="1873641"/>
            <a:ext cx="43738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/>
              <a:t>          </a:t>
            </a:r>
            <a:r>
              <a:rPr lang="en-US" sz="3600" dirty="0" err="1"/>
              <a:t>addi</a:t>
            </a:r>
            <a:r>
              <a:rPr lang="en-US" sz="3600" dirty="0"/>
              <a:t> s0, x0, 0</a:t>
            </a:r>
          </a:p>
          <a:p>
            <a:pPr algn="l" rtl="0"/>
            <a:r>
              <a:rPr lang="en-US" sz="3600" dirty="0"/>
              <a:t>          </a:t>
            </a:r>
            <a:r>
              <a:rPr lang="en-US" sz="3600" dirty="0" err="1"/>
              <a:t>addi</a:t>
            </a:r>
            <a:r>
              <a:rPr lang="en-US" sz="3600" dirty="0"/>
              <a:t> s1, x0, 1</a:t>
            </a:r>
          </a:p>
          <a:p>
            <a:pPr algn="l" rtl="0"/>
            <a:r>
              <a:rPr lang="en-US" sz="3600" dirty="0"/>
              <a:t>          </a:t>
            </a:r>
            <a:r>
              <a:rPr lang="en-US" sz="3600" dirty="0" err="1"/>
              <a:t>addi</a:t>
            </a:r>
            <a:r>
              <a:rPr lang="en-US" sz="3600" dirty="0"/>
              <a:t> t0, x0, 30</a:t>
            </a:r>
          </a:p>
          <a:p>
            <a:pPr algn="l" rtl="0"/>
            <a:r>
              <a:rPr lang="en-US" sz="3600" dirty="0"/>
              <a:t>loop: </a:t>
            </a:r>
            <a:r>
              <a:rPr lang="en-US" sz="3600" dirty="0" err="1"/>
              <a:t>beq</a:t>
            </a:r>
            <a:r>
              <a:rPr lang="en-US" sz="3600" dirty="0"/>
              <a:t> s0, t0, exit</a:t>
            </a:r>
          </a:p>
          <a:p>
            <a:pPr algn="l" rtl="0"/>
            <a:r>
              <a:rPr lang="en-US" sz="3600" dirty="0"/>
              <a:t>          add s1, s1, s1</a:t>
            </a:r>
          </a:p>
          <a:p>
            <a:pPr algn="l" rtl="0"/>
            <a:r>
              <a:rPr lang="en-US" sz="3600" dirty="0"/>
              <a:t>          </a:t>
            </a:r>
            <a:r>
              <a:rPr lang="en-US" sz="3600" dirty="0" err="1"/>
              <a:t>addi</a:t>
            </a:r>
            <a:r>
              <a:rPr lang="en-US" sz="3600" dirty="0"/>
              <a:t> s0, s0, 1</a:t>
            </a:r>
          </a:p>
          <a:p>
            <a:pPr algn="l" rtl="0"/>
            <a:r>
              <a:rPr lang="en-US" sz="3600" dirty="0"/>
              <a:t>          j loop</a:t>
            </a:r>
          </a:p>
          <a:p>
            <a:pPr algn="l" rtl="0"/>
            <a:r>
              <a:rPr lang="en-US" sz="3600" dirty="0"/>
              <a:t>exit:</a:t>
            </a:r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339973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A58D23A-8779-4EE6-BA7A-964A0702C5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he-IL" altLang="en-US" dirty="0"/>
              <a:t>קודים לגילוי ותיקון שגיאות</a:t>
            </a:r>
            <a:endParaRPr lang="en-US" altLang="en-US" dirty="0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1485CA0-6A2D-409E-B65A-AF0CE3F9FE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en-US" dirty="0"/>
              <a:t>(ECC - Error Correction Codes)</a:t>
            </a:r>
          </a:p>
        </p:txBody>
      </p: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9170B791-DC86-4C95-8F61-D79A5E75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8C1B69-4A13-423D-9F70-D234DE124ED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3457" y="464024"/>
                <a:ext cx="10904561" cy="2105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  <a:buSzPts val="1050"/>
                </a:pPr>
                <a:r>
                  <a:rPr lang="en-US" sz="4400" b="0" dirty="0">
                    <a:solidFill>
                      <a:srgbClr val="00206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Question 4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	</m:t>
                    </m:r>
                  </m:oMath>
                </a14:m>
                <a: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3600" dirty="0"/>
                  <a:t>𝒊𝒏𝒕 𝒂𝒓𝒓[𝟔] = {𝟑,𝟏, 𝟒,𝟏,𝟓,𝟗} starts at </a:t>
                </a:r>
                <a:r>
                  <a:rPr lang="en-US" sz="3600" b="1" dirty="0"/>
                  <a:t>0xBFFFFF00</a:t>
                </a:r>
                <a:r>
                  <a:rPr lang="en-US" sz="3600" dirty="0"/>
                  <a:t>.</a:t>
                </a:r>
              </a:p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  <a:buSzPts val="1050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600" dirty="0"/>
                  <a:t>  integers are 4 bytes.</a:t>
                </a:r>
                <a:endParaRPr lang="en-US" sz="3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464024"/>
                <a:ext cx="10904561" cy="2105000"/>
              </a:xfrm>
              <a:prstGeom prst="rect">
                <a:avLst/>
              </a:prstGeom>
              <a:blipFill rotWithShape="0">
                <a:blip r:embed="rId2"/>
                <a:stretch>
                  <a:fillRect l="-2236" t="-5217" b="-8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73457" y="3021926"/>
            <a:ext cx="39479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 err="1"/>
              <a:t>lw</a:t>
            </a:r>
            <a:r>
              <a:rPr lang="en-US" sz="3600" dirty="0"/>
              <a:t> t0, 0(s0) 		</a:t>
            </a:r>
          </a:p>
          <a:p>
            <a:pPr algn="l" rtl="0"/>
            <a:r>
              <a:rPr lang="en-US" sz="3600" dirty="0" err="1"/>
              <a:t>lw</a:t>
            </a:r>
            <a:r>
              <a:rPr lang="en-US" sz="3600" dirty="0"/>
              <a:t> t1, 8(s0) 		</a:t>
            </a:r>
            <a:endParaRPr lang="en-US" sz="3600" dirty="0">
              <a:solidFill>
                <a:srgbClr val="002060"/>
              </a:solidFill>
            </a:endParaRPr>
          </a:p>
          <a:p>
            <a:pPr algn="l" rtl="0"/>
            <a:r>
              <a:rPr lang="en-US" sz="3600" dirty="0"/>
              <a:t>add t2, t0, t1 		</a:t>
            </a:r>
            <a:endParaRPr lang="en-US" sz="3600" dirty="0">
              <a:solidFill>
                <a:srgbClr val="002060"/>
              </a:solidFill>
            </a:endParaRPr>
          </a:p>
          <a:p>
            <a:pPr algn="l" rtl="0"/>
            <a:r>
              <a:rPr lang="en-US" sz="3600" dirty="0" err="1"/>
              <a:t>sw</a:t>
            </a:r>
            <a:r>
              <a:rPr lang="en-US" sz="3600" dirty="0"/>
              <a:t> t2, 4(s0) 		</a:t>
            </a:r>
            <a:endParaRPr lang="he-IL" sz="36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33828" y="3021926"/>
            <a:ext cx="66033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>
                <a:solidFill>
                  <a:srgbClr val="002060"/>
                </a:solidFill>
              </a:rPr>
              <a:t># Loads 𝒂𝒓𝒓[𝟎] into register 𝒕𝟎</a:t>
            </a:r>
            <a:r>
              <a:rPr lang="en-US" sz="3600" dirty="0"/>
              <a:t> </a:t>
            </a:r>
          </a:p>
          <a:p>
            <a:pPr algn="l" rtl="0"/>
            <a:r>
              <a:rPr lang="en-US" sz="3600" dirty="0">
                <a:solidFill>
                  <a:srgbClr val="002060"/>
                </a:solidFill>
              </a:rPr>
              <a:t># Loads 𝒂𝒓𝒓[𝟐] into register 𝒕𝟏 </a:t>
            </a:r>
          </a:p>
          <a:p>
            <a:pPr algn="l" rtl="0"/>
            <a:r>
              <a:rPr lang="en-US" sz="3600" dirty="0">
                <a:solidFill>
                  <a:srgbClr val="002060"/>
                </a:solidFill>
              </a:rPr>
              <a:t># Sets 𝒕𝟐 equal to 𝒕𝟎 plus 𝒕𝟏 </a:t>
            </a:r>
          </a:p>
          <a:p>
            <a:pPr algn="l" rtl="0"/>
            <a:r>
              <a:rPr lang="en-US" sz="3600" dirty="0">
                <a:solidFill>
                  <a:srgbClr val="002060"/>
                </a:solidFill>
              </a:rPr>
              <a:t># Sets 𝒂𝒓𝒓[𝟏] equal to value in 𝒕𝟐</a:t>
            </a:r>
            <a:endParaRPr lang="he-IL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91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73457" y="464024"/>
                <a:ext cx="10904561" cy="2105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  <a:buSzPts val="1050"/>
                </a:pPr>
                <a:r>
                  <a:rPr lang="en-US" sz="4400" b="0" dirty="0">
                    <a:solidFill>
                      <a:srgbClr val="002060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Question 4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00206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	</m:t>
                    </m:r>
                  </m:oMath>
                </a14:m>
                <a: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3600" b="0" i="1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3600" dirty="0"/>
                  <a:t>𝒊𝒏𝒕 𝒂𝒓𝒓[𝟔] = {𝟑,𝟏, 𝟒,𝟏,𝟓,𝟗} starts at </a:t>
                </a:r>
                <a:r>
                  <a:rPr lang="en-US" sz="3600" b="1" dirty="0"/>
                  <a:t>0xBFFFFF00</a:t>
                </a:r>
                <a:r>
                  <a:rPr lang="en-US" sz="3600" dirty="0"/>
                  <a:t>.</a:t>
                </a:r>
              </a:p>
              <a:p>
                <a:pPr lvl="0" algn="l" rtl="0">
                  <a:lnSpc>
                    <a:spcPct val="107000"/>
                  </a:lnSpc>
                  <a:spcAft>
                    <a:spcPts val="800"/>
                  </a:spcAft>
                  <a:buSzPts val="1050"/>
                </a:pP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𝑎𝑟𝑟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600" dirty="0"/>
                  <a:t>  integers are 4 bytes.</a:t>
                </a:r>
                <a:endParaRPr lang="en-US" sz="3600" dirty="0">
                  <a:effectLst/>
                  <a:latin typeface="+mj-lt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464024"/>
                <a:ext cx="10904561" cy="2105000"/>
              </a:xfrm>
              <a:prstGeom prst="rect">
                <a:avLst/>
              </a:prstGeom>
              <a:blipFill rotWithShape="0">
                <a:blip r:embed="rId2"/>
                <a:stretch>
                  <a:fillRect l="-2236" t="-5217" b="-898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73457" y="3021926"/>
            <a:ext cx="101402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3600" dirty="0" err="1"/>
              <a:t>lw</a:t>
            </a:r>
            <a:r>
              <a:rPr lang="en-US" sz="3600" dirty="0"/>
              <a:t> t0, 0(s0) 		</a:t>
            </a:r>
            <a:r>
              <a:rPr lang="en-US" sz="3600" dirty="0">
                <a:solidFill>
                  <a:srgbClr val="002060"/>
                </a:solidFill>
              </a:rPr>
              <a:t># Loads 𝒂𝒓𝒓[𝟎] into register 𝒕𝟎</a:t>
            </a:r>
            <a:r>
              <a:rPr lang="en-US" sz="3600" dirty="0"/>
              <a:t> </a:t>
            </a:r>
          </a:p>
          <a:p>
            <a:pPr algn="l" rtl="0"/>
            <a:r>
              <a:rPr lang="en-US" sz="3600" dirty="0" err="1"/>
              <a:t>lw</a:t>
            </a:r>
            <a:r>
              <a:rPr lang="en-US" sz="3600" dirty="0"/>
              <a:t> t1, 8(s0) 		</a:t>
            </a:r>
            <a:r>
              <a:rPr lang="en-US" sz="3600" dirty="0">
                <a:solidFill>
                  <a:srgbClr val="002060"/>
                </a:solidFill>
              </a:rPr>
              <a:t># Loads 𝒂𝒓𝒓[𝟐] into register 𝒕𝟏 </a:t>
            </a:r>
          </a:p>
          <a:p>
            <a:pPr algn="l" rtl="0"/>
            <a:r>
              <a:rPr lang="en-US" sz="3600" dirty="0"/>
              <a:t>add t2, t0, t1 		</a:t>
            </a:r>
            <a:r>
              <a:rPr lang="en-US" sz="3600" dirty="0">
                <a:solidFill>
                  <a:srgbClr val="002060"/>
                </a:solidFill>
              </a:rPr>
              <a:t># Sets 𝒕𝟐 equal to 𝒕𝟎 plus 𝒕𝟏 </a:t>
            </a:r>
          </a:p>
          <a:p>
            <a:pPr algn="l" rtl="0"/>
            <a:r>
              <a:rPr lang="en-US" sz="3600" dirty="0" err="1"/>
              <a:t>sw</a:t>
            </a:r>
            <a:r>
              <a:rPr lang="en-US" sz="3600" dirty="0"/>
              <a:t> t2, 4(s0) 		</a:t>
            </a:r>
            <a:r>
              <a:rPr lang="en-US" sz="3600" dirty="0">
                <a:solidFill>
                  <a:srgbClr val="002060"/>
                </a:solidFill>
              </a:rPr>
              <a:t># Sets 𝒂𝒓𝒓[𝟏] equal to value in 𝒕𝟐</a:t>
            </a:r>
            <a:endParaRPr lang="he-IL" sz="3600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20560027">
            <a:off x="4271205" y="3552362"/>
            <a:ext cx="6823881" cy="14603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sz="4400" dirty="0">
                <a:solidFill>
                  <a:srgbClr val="FF0000"/>
                </a:solidFill>
              </a:rPr>
              <a:t>𝒂𝒓𝒓[𝟏] = 𝒂𝒓𝒓[𝟎] + 𝒂𝒓𝒓[𝟐] </a:t>
            </a:r>
            <a:br>
              <a:rPr lang="en-US" sz="4400" dirty="0">
                <a:solidFill>
                  <a:srgbClr val="FF0000"/>
                </a:solidFill>
              </a:rPr>
            </a:br>
            <a:r>
              <a:rPr lang="en-US" sz="4400" dirty="0">
                <a:solidFill>
                  <a:srgbClr val="FF0000"/>
                </a:solidFill>
              </a:rPr>
              <a:t>(𝒂𝒓𝒓[𝟏] =𝟑 + 𝟒 = 7)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874D-95E8-43BB-94FA-293E30570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32</a:t>
            </a:fld>
            <a:endParaRPr lang="he-IL"/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83DD29CA-DB6D-434A-B7C9-CEECA20EBBC3}"/>
              </a:ext>
            </a:extLst>
          </p:cNvPr>
          <p:cNvSpPr/>
          <p:nvPr/>
        </p:nvSpPr>
        <p:spPr>
          <a:xfrm>
            <a:off x="3143673" y="2636913"/>
            <a:ext cx="566212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e-IL" sz="6000" dirty="0"/>
              <a:t>שאלות על הוידאו?</a:t>
            </a:r>
          </a:p>
        </p:txBody>
      </p:sp>
    </p:spTree>
    <p:extLst>
      <p:ext uri="{BB962C8B-B14F-4D97-AF65-F5344CB8AC3E}">
        <p14:creationId xmlns:p14="http://schemas.microsoft.com/office/powerpoint/2010/main" val="336431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428922"/>
            <a:ext cx="10058400" cy="1022985"/>
          </a:xfrm>
        </p:spPr>
        <p:txBody>
          <a:bodyPr/>
          <a:lstStyle/>
          <a:p>
            <a:pPr algn="r"/>
            <a:r>
              <a:rPr lang="he-IL" dirty="0"/>
              <a:t>תרגילים נוספים – תרגיל </a:t>
            </a:r>
            <a:r>
              <a:rPr lang="en-US" dirty="0" smtClean="0"/>
              <a:t>3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33</a:t>
            </a:fld>
            <a:endParaRPr lang="he-IL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970BB48-1EAA-4381-97AC-3D02FE3B2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he-IL" dirty="0"/>
              <a:t>המירו את קטע הקוד הבא משפת </a:t>
            </a:r>
            <a:r>
              <a:rPr lang="en-US" dirty="0"/>
              <a:t>C </a:t>
            </a:r>
            <a:r>
              <a:rPr lang="he-IL" dirty="0"/>
              <a:t> ל- </a:t>
            </a:r>
            <a:r>
              <a:rPr lang="en-US" dirty="0"/>
              <a:t>ASSEMBLY</a:t>
            </a:r>
          </a:p>
          <a:p>
            <a:pPr algn="l"/>
            <a:r>
              <a:rPr lang="en-US" dirty="0"/>
              <a:t>𝑖𝑛𝑡 𝑎 = 5, 𝑏 = 7; </a:t>
            </a:r>
            <a:br>
              <a:rPr lang="en-US" dirty="0"/>
            </a:br>
            <a:r>
              <a:rPr lang="en-US" dirty="0"/>
              <a:t>𝑖𝑛𝑡 𝑡𝑒𝑚𝑝 = 𝑎;</a:t>
            </a:r>
            <a:br>
              <a:rPr lang="en-US" dirty="0"/>
            </a:br>
            <a:r>
              <a:rPr lang="en-US" dirty="0"/>
              <a:t>𝑎 = 𝑏;</a:t>
            </a:r>
            <a:br>
              <a:rPr lang="en-US" dirty="0"/>
            </a:br>
            <a:r>
              <a:rPr lang="en-US" dirty="0"/>
              <a:t>𝑏 = 𝑡𝑒𝑚𝑝;</a:t>
            </a:r>
          </a:p>
          <a:p>
            <a:endParaRPr lang="en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D1F833-E585-46E2-8041-7440737AB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30" y="3500437"/>
            <a:ext cx="77533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428922"/>
            <a:ext cx="10058400" cy="1022985"/>
          </a:xfrm>
        </p:spPr>
        <p:txBody>
          <a:bodyPr/>
          <a:lstStyle/>
          <a:p>
            <a:pPr algn="r"/>
            <a:r>
              <a:rPr lang="he-IL" dirty="0"/>
              <a:t>תרגילים נוספים – תרגיל </a:t>
            </a:r>
            <a:r>
              <a:rPr lang="en-US" dirty="0" smtClean="0"/>
              <a:t>4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34</a:t>
            </a:fld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3B8384-7058-44F4-881C-9E8A15651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1802060"/>
            <a:ext cx="5711016" cy="430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428922"/>
            <a:ext cx="10058400" cy="1022985"/>
          </a:xfrm>
        </p:spPr>
        <p:txBody>
          <a:bodyPr/>
          <a:lstStyle/>
          <a:p>
            <a:pPr algn="r"/>
            <a:r>
              <a:rPr lang="he-IL" dirty="0"/>
              <a:t>תרגילים נוספים – תרגיל 5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35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E84082-82DC-40F5-B09B-1BA3AC27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58" y="2633662"/>
            <a:ext cx="393382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399D03-0A31-4895-ADCB-282D6EA9F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3127503"/>
            <a:ext cx="3790950" cy="32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C1107-1D55-4595-A61A-AE9F92537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695" y="3719514"/>
            <a:ext cx="4714875" cy="342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C81B4-9251-4B7E-BA39-E00F14C1E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458" y="4320271"/>
            <a:ext cx="3657600" cy="371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F54D0E-130E-4051-8A41-6801613B3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695" y="5223809"/>
            <a:ext cx="23622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9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428922"/>
            <a:ext cx="10058400" cy="1022985"/>
          </a:xfrm>
        </p:spPr>
        <p:txBody>
          <a:bodyPr/>
          <a:lstStyle/>
          <a:p>
            <a:pPr algn="r"/>
            <a:r>
              <a:rPr lang="he-IL" dirty="0"/>
              <a:t>תרגילים נוספים – תרגיל </a:t>
            </a:r>
            <a:r>
              <a:rPr lang="en-US" dirty="0" smtClean="0"/>
              <a:t>5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36</a:t>
            </a:fld>
            <a:endParaRPr lang="he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9AA31-B718-4D70-8D68-1B6872559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308" y="1781437"/>
            <a:ext cx="8258175" cy="1504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2CEF4E-BB66-4741-849F-26730F032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08" y="3029474"/>
            <a:ext cx="8229600" cy="1924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3A176-8F4C-4A6C-8AA9-36B4CC47B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74" y="4169116"/>
            <a:ext cx="46005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73E20E-6CA1-4724-8A58-A1A4863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428922"/>
            <a:ext cx="10058400" cy="1022985"/>
          </a:xfrm>
        </p:spPr>
        <p:txBody>
          <a:bodyPr/>
          <a:lstStyle/>
          <a:p>
            <a:pPr algn="r"/>
            <a:r>
              <a:rPr lang="he-IL" dirty="0"/>
              <a:t>תרגילים נוספים – תרגיל 6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2A1B166-1190-420F-950A-38F60FA2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726DF-CA30-4C16-9A99-4C088F3CDAA0}" type="slidenum">
              <a:rPr lang="he-IL" smtClean="0"/>
              <a:t>37</a:t>
            </a:fld>
            <a:endParaRPr lang="he-I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BA006-88CE-4553-B6F0-5633976BF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2090737"/>
            <a:ext cx="4114800" cy="31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BAE2EB-996F-4BC8-ABC5-8B783D96F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62225"/>
            <a:ext cx="4152900" cy="266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2B038-4C5A-4553-837D-097FD1CF5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891492"/>
            <a:ext cx="4410075" cy="30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2117CF-1E7E-474F-A036-AECDCE64E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3279874"/>
            <a:ext cx="4667250" cy="276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A112CC-7386-4AB1-B4D4-4D52568F42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675" y="3701772"/>
            <a:ext cx="46863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0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1380D80-293C-476B-924F-85DF906FB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altLang="en-US" dirty="0"/>
              <a:t>הגדרות</a:t>
            </a:r>
            <a:endParaRPr lang="en-US" altLang="en-US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78EFF38-5BCC-4468-BDAD-6187D2612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1845734"/>
            <a:ext cx="8784975" cy="4023360"/>
          </a:xfrm>
        </p:spPr>
        <p:txBody>
          <a:bodyPr>
            <a:normAutofit/>
          </a:bodyPr>
          <a:lstStyle/>
          <a:p>
            <a:pPr algn="r" rtl="1"/>
            <a:r>
              <a:rPr lang="he-IL" altLang="en-US" sz="2800" b="1" dirty="0">
                <a:solidFill>
                  <a:schemeClr val="tx1"/>
                </a:solidFill>
              </a:rPr>
              <a:t>קוד</a:t>
            </a:r>
            <a:r>
              <a:rPr lang="he-IL" altLang="en-US" sz="2800" dirty="0">
                <a:solidFill>
                  <a:schemeClr val="tx1"/>
                </a:solidFill>
              </a:rPr>
              <a:t> הוא אוסף של מילים מתוך אוסף כל המילים האפשריות.</a:t>
            </a:r>
          </a:p>
        </p:txBody>
      </p:sp>
      <p:sp>
        <p:nvSpPr>
          <p:cNvPr id="33802" name="Slide Number Placeholder 1">
            <a:extLst>
              <a:ext uri="{FF2B5EF4-FFF2-40B4-BE49-F238E27FC236}">
                <a16:creationId xmlns:a16="http://schemas.microsoft.com/office/drawing/2014/main" id="{EAFA08D3-AD4E-46E0-86D9-0CA9A6DF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EE677E-6C17-4EF7-958A-E5648EF16524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31E5E9B9-DBA2-448B-8398-1E7B3F8D5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042" y="2708920"/>
            <a:ext cx="1219200" cy="2057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b="1" u="sng" dirty="0"/>
              <a:t>קוד:</a:t>
            </a:r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011</a:t>
            </a:r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100</a:t>
            </a:r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001</a:t>
            </a:r>
            <a:endParaRPr lang="en-US" altLang="en-US" sz="2400" dirty="0"/>
          </a:p>
        </p:txBody>
      </p:sp>
      <p:sp>
        <p:nvSpPr>
          <p:cNvPr id="33797" name="Line 8">
            <a:extLst>
              <a:ext uri="{FF2B5EF4-FFF2-40B4-BE49-F238E27FC236}">
                <a16:creationId xmlns:a16="http://schemas.microsoft.com/office/drawing/2014/main" id="{5B6E3C81-AAB7-4994-8405-9742801F26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96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Text Box 9">
            <a:extLst>
              <a:ext uri="{FF2B5EF4-FFF2-40B4-BE49-F238E27FC236}">
                <a16:creationId xmlns:a16="http://schemas.microsoft.com/office/drawing/2014/main" id="{EC4C591B-CE5F-4F06-BC34-E44375AD3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177" y="5334001"/>
            <a:ext cx="298782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dirty="0"/>
              <a:t>קוד עם 3 מילות קוד</a:t>
            </a:r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dirty="0"/>
              <a:t>כ"א ברוחב 3.</a:t>
            </a:r>
            <a:endParaRPr lang="en-US" altLang="en-US" sz="2800" dirty="0"/>
          </a:p>
        </p:txBody>
      </p:sp>
      <p:sp>
        <p:nvSpPr>
          <p:cNvPr id="33799" name="Rectangle 10">
            <a:extLst>
              <a:ext uri="{FF2B5EF4-FFF2-40B4-BE49-F238E27FC236}">
                <a16:creationId xmlns:a16="http://schemas.microsoft.com/office/drawing/2014/main" id="{DD90FFB2-3215-41E6-ACFE-4E63A345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140" y="3700889"/>
            <a:ext cx="1676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FontTx/>
              <a:buNone/>
            </a:pPr>
            <a:r>
              <a:rPr lang="he-IL" altLang="en-US" sz="2800" b="1"/>
              <a:t>010</a:t>
            </a:r>
            <a:endParaRPr lang="en-US" altLang="en-US" sz="2800" b="1"/>
          </a:p>
        </p:txBody>
      </p:sp>
      <p:sp>
        <p:nvSpPr>
          <p:cNvPr id="33800" name="Line 12">
            <a:extLst>
              <a:ext uri="{FF2B5EF4-FFF2-40B4-BE49-F238E27FC236}">
                <a16:creationId xmlns:a16="http://schemas.microsoft.com/office/drawing/2014/main" id="{E18F9CC9-EA0D-457C-96EE-054957E007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04341" y="4723663"/>
            <a:ext cx="45721" cy="6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Text Box 13">
            <a:extLst>
              <a:ext uri="{FF2B5EF4-FFF2-40B4-BE49-F238E27FC236}">
                <a16:creationId xmlns:a16="http://schemas.microsoft.com/office/drawing/2014/main" id="{D4C7E602-7457-46C0-B3CE-5B1D80075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1" y="5334001"/>
            <a:ext cx="33570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מילה זו אינה חוקית,</a:t>
            </a:r>
          </a:p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כלומר היא לא נמצאת בקוד</a:t>
            </a:r>
            <a:endParaRPr lang="en-US" alt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90FFB2-3215-41E6-ACFE-4E63A3458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195" y="2708920"/>
            <a:ext cx="16764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 sz="2800" b="1" dirty="0"/>
              <a:t>011</a:t>
            </a:r>
            <a:endParaRPr lang="en-US" altLang="en-US" sz="2800" b="1" dirty="0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18F9CC9-EA0D-457C-96EE-054957E007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50636" y="3745475"/>
            <a:ext cx="45721" cy="63029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D4C7E602-7457-46C0-B3CE-5B1D80075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506" y="4275551"/>
            <a:ext cx="29562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מילה זו חוקית,</a:t>
            </a:r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כלומר היא נמצאת בקוד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139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  <p:bldP spid="33797" grpId="0" animBg="1"/>
      <p:bldP spid="33798" grpId="0"/>
      <p:bldP spid="33799" grpId="0" animBg="1"/>
      <p:bldP spid="33800" grpId="0" animBg="1"/>
      <p:bldP spid="33801" grpId="0"/>
      <p:bldP spid="11" grpId="0" animBg="1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06E9834-7067-4A41-BD70-455A7091F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en-US" dirty="0"/>
              <a:t>הגדרות</a:t>
            </a:r>
            <a:endParaRPr lang="en-US" altLang="en-US" dirty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DC5C319-8E18-46F6-A8A8-15FDD1F0CB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28800" y="2060848"/>
            <a:ext cx="8229600" cy="4648200"/>
          </a:xfrm>
        </p:spPr>
        <p:txBody>
          <a:bodyPr>
            <a:noAutofit/>
          </a:bodyPr>
          <a:lstStyle/>
          <a:p>
            <a:pPr algn="r" rtl="1"/>
            <a:r>
              <a:rPr lang="he-IL" altLang="en-US" sz="2800" b="1" dirty="0">
                <a:solidFill>
                  <a:schemeClr val="tx1"/>
                </a:solidFill>
              </a:rPr>
              <a:t>מרחק </a:t>
            </a:r>
            <a:r>
              <a:rPr lang="he-IL" altLang="en-US" sz="2800" dirty="0">
                <a:solidFill>
                  <a:schemeClr val="tx1"/>
                </a:solidFill>
              </a:rPr>
              <a:t>בין שתי מילים </a:t>
            </a:r>
            <a:r>
              <a:rPr lang="he-IL" altLang="en-US" sz="2800" b="1" dirty="0">
                <a:solidFill>
                  <a:schemeClr val="tx1"/>
                </a:solidFill>
              </a:rPr>
              <a:t>(מרחק </a:t>
            </a:r>
            <a:r>
              <a:rPr lang="he-IL" altLang="en-US" sz="2800" b="1" dirty="0" err="1">
                <a:solidFill>
                  <a:schemeClr val="tx1"/>
                </a:solidFill>
              </a:rPr>
              <a:t>המינג</a:t>
            </a:r>
            <a:r>
              <a:rPr lang="he-IL" altLang="en-US" sz="2800" b="1" dirty="0">
                <a:solidFill>
                  <a:schemeClr val="tx1"/>
                </a:solidFill>
              </a:rPr>
              <a:t>) </a:t>
            </a:r>
            <a:r>
              <a:rPr lang="he-IL" altLang="en-US" sz="2800" dirty="0">
                <a:solidFill>
                  <a:schemeClr val="tx1"/>
                </a:solidFill>
              </a:rPr>
              <a:t>: מספר הביטים שיש לשנות על מנת לקבל מילה אחת מהשנייה.</a:t>
            </a:r>
          </a:p>
          <a:p>
            <a:pPr lvl="1" algn="r" rtl="1">
              <a:buFontTx/>
              <a:buNone/>
            </a:pPr>
            <a:endParaRPr lang="he-IL" altLang="en-US" sz="2400" dirty="0">
              <a:solidFill>
                <a:schemeClr val="tx1"/>
              </a:solidFill>
            </a:endParaRPr>
          </a:p>
          <a:p>
            <a:pPr lvl="1" algn="r" rtl="1">
              <a:buFontTx/>
              <a:buNone/>
            </a:pPr>
            <a:r>
              <a:rPr lang="he-IL" altLang="en-US" sz="2400" dirty="0">
                <a:solidFill>
                  <a:schemeClr val="tx1"/>
                </a:solidFill>
              </a:rPr>
              <a:t> </a:t>
            </a:r>
          </a:p>
          <a:p>
            <a:pPr lvl="1" algn="r" rtl="1"/>
            <a:endParaRPr lang="en-US" altLang="en-US" sz="2400" dirty="0">
              <a:solidFill>
                <a:schemeClr val="tx1"/>
              </a:solidFill>
            </a:endParaRPr>
          </a:p>
          <a:p>
            <a:pPr lvl="1" algn="r" rtl="1"/>
            <a:endParaRPr lang="he-IL" altLang="en-US" sz="2400" dirty="0">
              <a:solidFill>
                <a:schemeClr val="tx1"/>
              </a:solidFill>
            </a:endParaRPr>
          </a:p>
          <a:p>
            <a:pPr lvl="1" algn="r" rtl="1"/>
            <a:endParaRPr lang="en-US" altLang="en-US" sz="2400" dirty="0">
              <a:solidFill>
                <a:schemeClr val="tx1"/>
              </a:solidFill>
            </a:endParaRPr>
          </a:p>
          <a:p>
            <a:pPr algn="r" rtl="1"/>
            <a:r>
              <a:rPr lang="he-IL" altLang="en-US" sz="2800" b="1" dirty="0">
                <a:solidFill>
                  <a:schemeClr val="tx1"/>
                </a:solidFill>
              </a:rPr>
              <a:t>מרחק הקוד</a:t>
            </a:r>
            <a:r>
              <a:rPr lang="he-IL" altLang="en-US" sz="2800" dirty="0">
                <a:solidFill>
                  <a:schemeClr val="tx1"/>
                </a:solidFill>
              </a:rPr>
              <a:t>:</a:t>
            </a:r>
            <a:r>
              <a:rPr lang="he-IL" altLang="en-US" sz="2800" b="1" dirty="0">
                <a:solidFill>
                  <a:schemeClr val="tx1"/>
                </a:solidFill>
              </a:rPr>
              <a:t> </a:t>
            </a:r>
            <a:r>
              <a:rPr lang="he-IL" altLang="en-US" sz="2800" dirty="0">
                <a:solidFill>
                  <a:schemeClr val="tx1"/>
                </a:solidFill>
              </a:rPr>
              <a:t>המרחק הקטן ביותר שבין שתי מילות קוד כלשהן.</a:t>
            </a:r>
          </a:p>
          <a:p>
            <a:pPr lvl="1" algn="r" rtl="1"/>
            <a:r>
              <a:rPr lang="he-IL" altLang="en-US" sz="2400" dirty="0">
                <a:solidFill>
                  <a:schemeClr val="tx1"/>
                </a:solidFill>
              </a:rPr>
              <a:t>בקוד שלנו : </a:t>
            </a:r>
            <a:r>
              <a:rPr lang="en-US" altLang="en-US" sz="2400" dirty="0" err="1">
                <a:solidFill>
                  <a:schemeClr val="tx1"/>
                </a:solidFill>
              </a:rPr>
              <a:t>d</a:t>
            </a:r>
            <a:r>
              <a:rPr lang="en-US" altLang="en-US" sz="3200" baseline="-25000" dirty="0" err="1">
                <a:solidFill>
                  <a:schemeClr val="tx1"/>
                </a:solidFill>
              </a:rPr>
              <a:t>min</a:t>
            </a:r>
            <a:r>
              <a:rPr lang="en-US" altLang="en-US" sz="3200" dirty="0">
                <a:solidFill>
                  <a:schemeClr val="tx1"/>
                </a:solidFill>
              </a:rPr>
              <a:t> = 1</a:t>
            </a:r>
            <a:r>
              <a:rPr lang="he-IL" altLang="en-US" sz="2400" dirty="0">
                <a:solidFill>
                  <a:schemeClr val="tx1"/>
                </a:solidFill>
              </a:rPr>
              <a:t>.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algn="r" rtl="1"/>
            <a:endParaRPr lang="en-US" altLang="en-US" sz="2800" dirty="0">
              <a:solidFill>
                <a:schemeClr val="tx1"/>
              </a:solidFill>
            </a:endParaRPr>
          </a:p>
        </p:txBody>
      </p:sp>
      <p:sp>
        <p:nvSpPr>
          <p:cNvPr id="34828" name="Slide Number Placeholder 1">
            <a:extLst>
              <a:ext uri="{FF2B5EF4-FFF2-40B4-BE49-F238E27FC236}">
                <a16:creationId xmlns:a16="http://schemas.microsoft.com/office/drawing/2014/main" id="{D128D4A5-4A70-4FDC-9BAF-734F3EFC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19D723-2F85-4A6C-973C-74CFED471E72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104B4BEA-5886-404C-AADA-ECBA14A09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305404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100</a:t>
            </a:r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FDFCD7DB-94EF-4E94-A877-F51457B77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05404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011</a:t>
            </a:r>
          </a:p>
        </p:txBody>
      </p:sp>
      <p:cxnSp>
        <p:nvCxnSpPr>
          <p:cNvPr id="34822" name="AutoShape 6">
            <a:extLst>
              <a:ext uri="{FF2B5EF4-FFF2-40B4-BE49-F238E27FC236}">
                <a16:creationId xmlns:a16="http://schemas.microsoft.com/office/drawing/2014/main" id="{41788F5D-29F3-4F7B-87CE-208C0B6D4C06}"/>
              </a:ext>
            </a:extLst>
          </p:cNvPr>
          <p:cNvCxnSpPr>
            <a:cxnSpLocks noChangeShapeType="1"/>
            <a:stCxn id="34820" idx="3"/>
            <a:endCxn id="34821" idx="1"/>
          </p:cNvCxnSpPr>
          <p:nvPr/>
        </p:nvCxnSpPr>
        <p:spPr bwMode="auto">
          <a:xfrm>
            <a:off x="4419600" y="3457804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3" name="Text Box 7">
            <a:extLst>
              <a:ext uri="{FF2B5EF4-FFF2-40B4-BE49-F238E27FC236}">
                <a16:creationId xmlns:a16="http://schemas.microsoft.com/office/drawing/2014/main" id="{9EAF6663-9E06-4026-A62E-56FD0CDE7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896" y="3024257"/>
            <a:ext cx="1221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מרחק: 3</a:t>
            </a:r>
            <a:endParaRPr lang="en-US" altLang="en-US" sz="2400" dirty="0"/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20A8B487-70B1-4832-8455-D185AB021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17711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011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id="{0E974A72-1889-490F-851A-CD75FBF2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17711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001</a:t>
            </a:r>
          </a:p>
        </p:txBody>
      </p:sp>
      <p:cxnSp>
        <p:nvCxnSpPr>
          <p:cNvPr id="34826" name="AutoShape 10">
            <a:extLst>
              <a:ext uri="{FF2B5EF4-FFF2-40B4-BE49-F238E27FC236}">
                <a16:creationId xmlns:a16="http://schemas.microsoft.com/office/drawing/2014/main" id="{A8316EFE-29E1-471E-8AE6-E1E2E8B27B71}"/>
              </a:ext>
            </a:extLst>
          </p:cNvPr>
          <p:cNvCxnSpPr>
            <a:cxnSpLocks noChangeShapeType="1"/>
            <a:stCxn id="34824" idx="3"/>
            <a:endCxn id="34825" idx="1"/>
          </p:cNvCxnSpPr>
          <p:nvPr/>
        </p:nvCxnSpPr>
        <p:spPr bwMode="auto">
          <a:xfrm>
            <a:off x="4419600" y="4170111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827" name="Text Box 11">
            <a:extLst>
              <a:ext uri="{FF2B5EF4-FFF2-40B4-BE49-F238E27FC236}">
                <a16:creationId xmlns:a16="http://schemas.microsoft.com/office/drawing/2014/main" id="{25843D2C-0551-455C-B5FF-F00AD06F9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895" y="3759716"/>
            <a:ext cx="1221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מרחק: 1</a:t>
            </a:r>
            <a:endParaRPr lang="en-US" altLang="en-US" sz="24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1E5E9B9-DBA2-448B-8398-1E7B3F8D5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6494" y="3177871"/>
            <a:ext cx="1219200" cy="162535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b="1" u="sng" dirty="0"/>
              <a:t>קוד:</a:t>
            </a:r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011</a:t>
            </a:r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100</a:t>
            </a:r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001</a:t>
            </a:r>
            <a:endParaRPr lang="en-US" altLang="en-US" sz="2400" dirty="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20A8B487-70B1-4832-8455-D185AB021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28272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001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E974A72-1889-490F-851A-CD75FBF21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728272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100</a:t>
            </a:r>
          </a:p>
        </p:txBody>
      </p:sp>
      <p:cxnSp>
        <p:nvCxnSpPr>
          <p:cNvPr id="16" name="AutoShape 10">
            <a:extLst>
              <a:ext uri="{FF2B5EF4-FFF2-40B4-BE49-F238E27FC236}">
                <a16:creationId xmlns:a16="http://schemas.microsoft.com/office/drawing/2014/main" id="{A8316EFE-29E1-471E-8AE6-E1E2E8B27B71}"/>
              </a:ext>
            </a:extLst>
          </p:cNvPr>
          <p:cNvCxnSpPr>
            <a:cxnSpLocks noChangeShapeType="1"/>
            <a:stCxn id="14" idx="3"/>
            <a:endCxn id="15" idx="1"/>
          </p:cNvCxnSpPr>
          <p:nvPr/>
        </p:nvCxnSpPr>
        <p:spPr bwMode="auto">
          <a:xfrm>
            <a:off x="4419600" y="4880672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11">
            <a:extLst>
              <a:ext uri="{FF2B5EF4-FFF2-40B4-BE49-F238E27FC236}">
                <a16:creationId xmlns:a16="http://schemas.microsoft.com/office/drawing/2014/main" id="{25843D2C-0551-455C-B5FF-F00AD06F9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895" y="4470277"/>
            <a:ext cx="12218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dirty="0"/>
              <a:t>מרחק: 2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289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/>
      <p:bldP spid="34827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17572BD-C204-4401-8345-CE36A6910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en-US" dirty="0"/>
              <a:t>יכולת לגילוי</a:t>
            </a:r>
            <a:r>
              <a:rPr lang="en-US" altLang="en-US" dirty="0"/>
              <a:t>/</a:t>
            </a:r>
            <a:r>
              <a:rPr lang="he-IL" altLang="en-US" dirty="0"/>
              <a:t>תיקון שגיאות</a:t>
            </a:r>
            <a:endParaRPr lang="en-US" altLang="en-US" dirty="0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F49EB3A-5C64-48DC-8A81-693AAE593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altLang="en-US" sz="3200" b="1" dirty="0">
                <a:solidFill>
                  <a:schemeClr val="tx1"/>
                </a:solidFill>
              </a:rPr>
              <a:t>המרחק המינימלי</a:t>
            </a:r>
            <a:r>
              <a:rPr lang="he-IL" altLang="en-US" sz="3200" dirty="0">
                <a:solidFill>
                  <a:schemeClr val="tx1"/>
                </a:solidFill>
              </a:rPr>
              <a:t> קובע את יכולת הגילוי/תיקון של קוד.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algn="r" rtl="1"/>
            <a:endParaRPr lang="en-US" altLang="en-US" sz="3200" dirty="0">
              <a:solidFill>
                <a:schemeClr val="tx1"/>
              </a:solidFill>
            </a:endParaRPr>
          </a:p>
          <a:p>
            <a:pPr algn="r" rtl="1"/>
            <a:r>
              <a:rPr lang="he-IL" altLang="en-US" sz="3200" dirty="0">
                <a:solidFill>
                  <a:schemeClr val="tx1"/>
                </a:solidFill>
              </a:rPr>
              <a:t>כאשר מנתחים יכולת גילוי שגיאות של קוד, עלינו להניח מה מספר השגיאות המקסימלי שעלולות להתרחש בזמן שידור.</a:t>
            </a:r>
            <a:r>
              <a:rPr lang="en-US" altLang="en-US" sz="3200" dirty="0">
                <a:solidFill>
                  <a:schemeClr val="tx1"/>
                </a:solidFill>
              </a:rPr>
              <a:t/>
            </a:r>
            <a:br>
              <a:rPr lang="en-US" altLang="en-US" sz="3200" dirty="0">
                <a:solidFill>
                  <a:schemeClr val="tx1"/>
                </a:solidFill>
              </a:rPr>
            </a:br>
            <a:endParaRPr lang="he-IL" altLang="en-US" sz="3200" dirty="0">
              <a:solidFill>
                <a:schemeClr val="tx1"/>
              </a:solidFill>
            </a:endParaRPr>
          </a:p>
        </p:txBody>
      </p:sp>
      <p:sp>
        <p:nvSpPr>
          <p:cNvPr id="36868" name="Slide Number Placeholder 1">
            <a:extLst>
              <a:ext uri="{FF2B5EF4-FFF2-40B4-BE49-F238E27FC236}">
                <a16:creationId xmlns:a16="http://schemas.microsoft.com/office/drawing/2014/main" id="{E49EB18C-0F2F-4AD4-B8F3-C8FF2ECD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131C57-AB73-46AE-9907-C7B4756A0BB8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CAEEA30-5455-4804-8EEF-F05939D8A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r"/>
            <a:r>
              <a:rPr lang="he-IL" altLang="en-US" b="1" dirty="0"/>
              <a:t>גילוי ותיקון</a:t>
            </a:r>
            <a:r>
              <a:rPr lang="he-IL" altLang="en-US" dirty="0"/>
              <a:t> שגיאות</a:t>
            </a:r>
            <a:endParaRPr lang="en-US" altLang="en-US" dirty="0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476D2B38-33B2-4DDE-807B-FCAF268A6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lnSpc>
                <a:spcPct val="90000"/>
              </a:lnSpc>
            </a:pPr>
            <a:r>
              <a:rPr lang="he-IL" altLang="en-US" sz="2800" dirty="0">
                <a:solidFill>
                  <a:schemeClr val="tx1"/>
                </a:solidFill>
              </a:rPr>
              <a:t>אם המרחק המינימאלי הוא </a:t>
            </a:r>
            <a:r>
              <a:rPr lang="he-IL" altLang="en-US" sz="2800" b="1" dirty="0">
                <a:solidFill>
                  <a:schemeClr val="tx1"/>
                </a:solidFill>
              </a:rPr>
              <a:t>3</a:t>
            </a:r>
            <a:r>
              <a:rPr lang="he-IL" altLang="en-US" sz="2800" dirty="0">
                <a:solidFill>
                  <a:schemeClr val="tx1"/>
                </a:solidFill>
              </a:rPr>
              <a:t>, </a:t>
            </a:r>
          </a:p>
          <a:p>
            <a:pPr lvl="1" algn="r" rtl="1">
              <a:lnSpc>
                <a:spcPct val="90000"/>
              </a:lnSpc>
            </a:pPr>
            <a:r>
              <a:rPr lang="he-IL" altLang="en-US" sz="2400" dirty="0">
                <a:solidFill>
                  <a:schemeClr val="tx1"/>
                </a:solidFill>
              </a:rPr>
              <a:t>ניתן לגלות עד </a:t>
            </a:r>
            <a:r>
              <a:rPr lang="he-IL" altLang="en-US" sz="2400" b="1" dirty="0">
                <a:solidFill>
                  <a:schemeClr val="tx1"/>
                </a:solidFill>
              </a:rPr>
              <a:t>2</a:t>
            </a:r>
            <a:r>
              <a:rPr lang="he-IL" altLang="en-US" sz="2400" dirty="0">
                <a:solidFill>
                  <a:schemeClr val="tx1"/>
                </a:solidFill>
              </a:rPr>
              <a:t> טעויות</a:t>
            </a:r>
          </a:p>
          <a:p>
            <a:pPr lvl="1" algn="r" rtl="1">
              <a:lnSpc>
                <a:spcPct val="90000"/>
              </a:lnSpc>
            </a:pPr>
            <a:r>
              <a:rPr lang="he-IL" altLang="en-US" sz="2400" dirty="0">
                <a:solidFill>
                  <a:schemeClr val="tx1"/>
                </a:solidFill>
              </a:rPr>
              <a:t>אם מניחים שכל היותר יש טעות </a:t>
            </a:r>
            <a:r>
              <a:rPr lang="he-IL" altLang="en-US" sz="2400" b="1" dirty="0">
                <a:solidFill>
                  <a:schemeClr val="tx1"/>
                </a:solidFill>
              </a:rPr>
              <a:t>1</a:t>
            </a:r>
            <a:r>
              <a:rPr lang="he-IL" altLang="en-US" sz="2400" dirty="0">
                <a:solidFill>
                  <a:schemeClr val="tx1"/>
                </a:solidFill>
              </a:rPr>
              <a:t> </a:t>
            </a:r>
            <a:r>
              <a:rPr lang="he-IL" altLang="en-US" sz="2400" b="1" dirty="0">
                <a:solidFill>
                  <a:schemeClr val="tx1"/>
                </a:solidFill>
              </a:rPr>
              <a:t>בלבד</a:t>
            </a:r>
            <a:r>
              <a:rPr lang="he-IL" altLang="en-US" sz="2400" dirty="0">
                <a:solidFill>
                  <a:schemeClr val="tx1"/>
                </a:solidFill>
              </a:rPr>
              <a:t>, ניתן לתקנה.</a:t>
            </a:r>
          </a:p>
        </p:txBody>
      </p:sp>
      <p:sp>
        <p:nvSpPr>
          <p:cNvPr id="38930" name="Slide Number Placeholder 1">
            <a:extLst>
              <a:ext uri="{FF2B5EF4-FFF2-40B4-BE49-F238E27FC236}">
                <a16:creationId xmlns:a16="http://schemas.microsoft.com/office/drawing/2014/main" id="{0414D3D6-2971-4F15-9862-22F3592A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9B9F9B-C7B3-49AE-9B1E-DBBC5483621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8920" name="AutoShape 9">
            <a:extLst>
              <a:ext uri="{FF2B5EF4-FFF2-40B4-BE49-F238E27FC236}">
                <a16:creationId xmlns:a16="http://schemas.microsoft.com/office/drawing/2014/main" id="{FF362938-7F91-4827-A418-242674A6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86003"/>
            <a:ext cx="1676400" cy="2209800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2800"/>
          </a:p>
        </p:txBody>
      </p:sp>
      <p:sp>
        <p:nvSpPr>
          <p:cNvPr id="38921" name="Rectangle 10">
            <a:extLst>
              <a:ext uri="{FF2B5EF4-FFF2-40B4-BE49-F238E27FC236}">
                <a16:creationId xmlns:a16="http://schemas.microsoft.com/office/drawing/2014/main" id="{9679AC18-D428-412A-AD89-6E391A4B1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320" y="514604"/>
            <a:ext cx="1047750" cy="16938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u="sng" dirty="0"/>
              <a:t>קוד:</a:t>
            </a:r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endParaRPr lang="he-IL" altLang="en-US" sz="2800" dirty="0"/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dirty="0"/>
              <a:t>000</a:t>
            </a:r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b="1" dirty="0"/>
              <a:t>111</a:t>
            </a:r>
            <a:endParaRPr lang="en-US" altLang="en-US" sz="2800" b="1" dirty="0"/>
          </a:p>
        </p:txBody>
      </p:sp>
      <p:sp>
        <p:nvSpPr>
          <p:cNvPr id="38922" name="Rectangle 11">
            <a:extLst>
              <a:ext uri="{FF2B5EF4-FFF2-40B4-BE49-F238E27FC236}">
                <a16:creationId xmlns:a16="http://schemas.microsoft.com/office/drawing/2014/main" id="{1DA430B5-B264-4B40-B365-AF5E1D54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3274705"/>
            <a:ext cx="2626474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he-IL" altLang="en-US" sz="2800" dirty="0"/>
              <a:t>נשלח: 000 או 111</a:t>
            </a:r>
            <a:endParaRPr lang="en-US" altLang="en-US" sz="2800" dirty="0"/>
          </a:p>
        </p:txBody>
      </p:sp>
      <p:sp>
        <p:nvSpPr>
          <p:cNvPr id="38923" name="Rectangle 12">
            <a:extLst>
              <a:ext uri="{FF2B5EF4-FFF2-40B4-BE49-F238E27FC236}">
                <a16:creationId xmlns:a16="http://schemas.microsoft.com/office/drawing/2014/main" id="{424A92A6-B6FD-46F7-A6BD-3EA8553D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3136" y="5513654"/>
            <a:ext cx="1901552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dirty="0"/>
              <a:t>התקבל: 011</a:t>
            </a:r>
            <a:endParaRPr lang="en-US" altLang="en-US" sz="2800" dirty="0"/>
          </a:p>
        </p:txBody>
      </p:sp>
      <p:cxnSp>
        <p:nvCxnSpPr>
          <p:cNvPr id="38924" name="AutoShape 13">
            <a:extLst>
              <a:ext uri="{FF2B5EF4-FFF2-40B4-BE49-F238E27FC236}">
                <a16:creationId xmlns:a16="http://schemas.microsoft.com/office/drawing/2014/main" id="{F3DE8B2F-CE67-4825-834F-63F5D71A4B72}"/>
              </a:ext>
            </a:extLst>
          </p:cNvPr>
          <p:cNvCxnSpPr>
            <a:cxnSpLocks noChangeShapeType="1"/>
            <a:stCxn id="38922" idx="2"/>
            <a:endCxn id="38923" idx="0"/>
          </p:cNvCxnSpPr>
          <p:nvPr/>
        </p:nvCxnSpPr>
        <p:spPr bwMode="auto">
          <a:xfrm>
            <a:off x="2944742" y="3884306"/>
            <a:ext cx="889171" cy="16293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5" name="Text Box 14">
            <a:extLst>
              <a:ext uri="{FF2B5EF4-FFF2-40B4-BE49-F238E27FC236}">
                <a16:creationId xmlns:a16="http://schemas.microsoft.com/office/drawing/2014/main" id="{E8DA9436-8150-4FA8-828E-6FD340570513}"/>
              </a:ext>
            </a:extLst>
          </p:cNvPr>
          <p:cNvSpPr txBox="1">
            <a:spLocks noChangeArrowheads="1"/>
          </p:cNvSpPr>
          <p:nvPr/>
        </p:nvSpPr>
        <p:spPr bwMode="auto">
          <a:xfrm rot="3672857">
            <a:off x="2174377" y="4452858"/>
            <a:ext cx="18549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dirty="0"/>
              <a:t>עד 2 טעויות</a:t>
            </a:r>
            <a:endParaRPr lang="en-US" altLang="en-US" sz="2800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DA430B5-B264-4B40-B365-AF5E1D54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021" y="3274705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dirty="0"/>
              <a:t>נשלח: 111</a:t>
            </a:r>
            <a:endParaRPr lang="en-US" altLang="en-US" sz="2800" dirty="0"/>
          </a:p>
        </p:txBody>
      </p:sp>
      <p:cxnSp>
        <p:nvCxnSpPr>
          <p:cNvPr id="24" name="AutoShape 13">
            <a:extLst>
              <a:ext uri="{FF2B5EF4-FFF2-40B4-BE49-F238E27FC236}">
                <a16:creationId xmlns:a16="http://schemas.microsoft.com/office/drawing/2014/main" id="{F3DE8B2F-CE67-4825-834F-63F5D71A4B72}"/>
              </a:ext>
            </a:extLst>
          </p:cNvPr>
          <p:cNvCxnSpPr>
            <a:cxnSpLocks noChangeShapeType="1"/>
            <a:stCxn id="23" idx="2"/>
            <a:endCxn id="38923" idx="0"/>
          </p:cNvCxnSpPr>
          <p:nvPr/>
        </p:nvCxnSpPr>
        <p:spPr bwMode="auto">
          <a:xfrm flipH="1">
            <a:off x="3833913" y="3884306"/>
            <a:ext cx="1317209" cy="16293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14">
            <a:extLst>
              <a:ext uri="{FF2B5EF4-FFF2-40B4-BE49-F238E27FC236}">
                <a16:creationId xmlns:a16="http://schemas.microsoft.com/office/drawing/2014/main" id="{E8DA9436-8150-4FA8-828E-6FD340570513}"/>
              </a:ext>
            </a:extLst>
          </p:cNvPr>
          <p:cNvSpPr txBox="1">
            <a:spLocks noChangeArrowheads="1"/>
          </p:cNvSpPr>
          <p:nvPr/>
        </p:nvSpPr>
        <p:spPr bwMode="auto">
          <a:xfrm rot="18494367">
            <a:off x="3811700" y="4512793"/>
            <a:ext cx="1653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dirty="0"/>
              <a:t>טעות אחת</a:t>
            </a:r>
            <a:endParaRPr lang="en-US" altLang="en-US" sz="2800" dirty="0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1DA430B5-B264-4B40-B365-AF5E1D54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9701" y="3286054"/>
            <a:ext cx="2662326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dirty="0"/>
              <a:t>נשלח: 000 או 111</a:t>
            </a:r>
            <a:endParaRPr lang="en-US" altLang="en-US" sz="2800" dirty="0"/>
          </a:p>
        </p:txBody>
      </p:sp>
      <p:sp>
        <p:nvSpPr>
          <p:cNvPr id="30" name="Rectangle 12">
            <a:extLst>
              <a:ext uri="{FF2B5EF4-FFF2-40B4-BE49-F238E27FC236}">
                <a16:creationId xmlns:a16="http://schemas.microsoft.com/office/drawing/2014/main" id="{424A92A6-B6FD-46F7-A6BD-3EA8553DF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278" y="5513654"/>
            <a:ext cx="1901552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dirty="0"/>
              <a:t>התקבל: 001</a:t>
            </a:r>
            <a:endParaRPr lang="en-US" altLang="en-US" sz="2800" dirty="0"/>
          </a:p>
        </p:txBody>
      </p:sp>
      <p:cxnSp>
        <p:nvCxnSpPr>
          <p:cNvPr id="31" name="AutoShape 13">
            <a:extLst>
              <a:ext uri="{FF2B5EF4-FFF2-40B4-BE49-F238E27FC236}">
                <a16:creationId xmlns:a16="http://schemas.microsoft.com/office/drawing/2014/main" id="{F3DE8B2F-CE67-4825-834F-63F5D71A4B72}"/>
              </a:ext>
            </a:extLst>
          </p:cNvPr>
          <p:cNvCxnSpPr>
            <a:cxnSpLocks noChangeShapeType="1"/>
            <a:stCxn id="29" idx="2"/>
            <a:endCxn id="30" idx="0"/>
          </p:cNvCxnSpPr>
          <p:nvPr/>
        </p:nvCxnSpPr>
        <p:spPr bwMode="auto">
          <a:xfrm>
            <a:off x="7430864" y="3895654"/>
            <a:ext cx="1017190" cy="161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14">
            <a:extLst>
              <a:ext uri="{FF2B5EF4-FFF2-40B4-BE49-F238E27FC236}">
                <a16:creationId xmlns:a16="http://schemas.microsoft.com/office/drawing/2014/main" id="{E8DA9436-8150-4FA8-828E-6FD340570513}"/>
              </a:ext>
            </a:extLst>
          </p:cNvPr>
          <p:cNvSpPr txBox="1">
            <a:spLocks noChangeArrowheads="1"/>
          </p:cNvSpPr>
          <p:nvPr/>
        </p:nvSpPr>
        <p:spPr bwMode="auto">
          <a:xfrm rot="3528678">
            <a:off x="6767708" y="4476874"/>
            <a:ext cx="18549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dirty="0"/>
              <a:t>עד 2 טעויות</a:t>
            </a:r>
            <a:endParaRPr lang="en-US" altLang="en-US" sz="2800" dirty="0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1DA430B5-B264-4B40-B365-AF5E1D544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5070" y="3286276"/>
            <a:ext cx="1600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dirty="0"/>
              <a:t>נשלח: 000</a:t>
            </a:r>
            <a:endParaRPr lang="en-US" altLang="en-US" sz="2800" dirty="0"/>
          </a:p>
        </p:txBody>
      </p:sp>
      <p:cxnSp>
        <p:nvCxnSpPr>
          <p:cNvPr id="34" name="AutoShape 13">
            <a:extLst>
              <a:ext uri="{FF2B5EF4-FFF2-40B4-BE49-F238E27FC236}">
                <a16:creationId xmlns:a16="http://schemas.microsoft.com/office/drawing/2014/main" id="{F3DE8B2F-CE67-4825-834F-63F5D71A4B72}"/>
              </a:ext>
            </a:extLst>
          </p:cNvPr>
          <p:cNvCxnSpPr>
            <a:cxnSpLocks noChangeShapeType="1"/>
            <a:stCxn id="33" idx="2"/>
            <a:endCxn id="30" idx="0"/>
          </p:cNvCxnSpPr>
          <p:nvPr/>
        </p:nvCxnSpPr>
        <p:spPr bwMode="auto">
          <a:xfrm flipH="1">
            <a:off x="8448054" y="3895876"/>
            <a:ext cx="1207116" cy="161777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 Box 14">
            <a:extLst>
              <a:ext uri="{FF2B5EF4-FFF2-40B4-BE49-F238E27FC236}">
                <a16:creationId xmlns:a16="http://schemas.microsoft.com/office/drawing/2014/main" id="{E8DA9436-8150-4FA8-828E-6FD340570513}"/>
              </a:ext>
            </a:extLst>
          </p:cNvPr>
          <p:cNvSpPr txBox="1">
            <a:spLocks noChangeArrowheads="1"/>
          </p:cNvSpPr>
          <p:nvPr/>
        </p:nvSpPr>
        <p:spPr bwMode="auto">
          <a:xfrm rot="18319841">
            <a:off x="8344267" y="4527281"/>
            <a:ext cx="1653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800" dirty="0"/>
              <a:t>טעות אחת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739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62AD6B5-EA59-42D7-8022-C739625B6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en-US" dirty="0"/>
              <a:t>תיקוני שגיאות</a:t>
            </a:r>
            <a:endParaRPr lang="en-US" altLang="en-US" dirty="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CB13FFF-EDDC-4C58-8486-FA72E92F39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58150" y="1936761"/>
            <a:ext cx="2438400" cy="762000"/>
          </a:xfrm>
        </p:spPr>
        <p:txBody>
          <a:bodyPr/>
          <a:lstStyle/>
          <a:p>
            <a:pPr algn="r" rtl="1"/>
            <a:r>
              <a:rPr lang="he-IL" altLang="en-US" sz="3200" dirty="0">
                <a:solidFill>
                  <a:schemeClr val="tx1"/>
                </a:solidFill>
              </a:rPr>
              <a:t>באופן כללי :</a:t>
            </a:r>
            <a:endParaRPr lang="en-US" altLang="en-US" sz="3200" dirty="0">
              <a:solidFill>
                <a:schemeClr val="tx1"/>
              </a:solidFill>
            </a:endParaRPr>
          </a:p>
        </p:txBody>
      </p:sp>
      <p:sp>
        <p:nvSpPr>
          <p:cNvPr id="39946" name="Slide Number Placeholder 1">
            <a:extLst>
              <a:ext uri="{FF2B5EF4-FFF2-40B4-BE49-F238E27FC236}">
                <a16:creationId xmlns:a16="http://schemas.microsoft.com/office/drawing/2014/main" id="{ED545139-40CC-400D-9963-4A8CA6F2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781487-1CC1-49F3-AEEB-DB6680C70565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A13F9224-C5DD-4E8A-85EB-EB055E00B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4267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/>
              <a:t>מרחק הקוד הוא </a:t>
            </a:r>
            <a:r>
              <a:rPr lang="en-US" altLang="en-US"/>
              <a:t>K</a:t>
            </a:r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E7BF8EE7-BE58-42E9-BD60-09748147A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429000"/>
            <a:ext cx="35814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/>
              <a:t>ניתן לגלות עד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K-1</a:t>
            </a:r>
            <a:endParaRPr lang="he-IL" altLang="en-US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e-IL" altLang="en-US"/>
              <a:t>טעויות.</a:t>
            </a:r>
            <a:endParaRPr lang="en-US" altLang="en-US"/>
          </a:p>
        </p:txBody>
      </p:sp>
      <p:sp>
        <p:nvSpPr>
          <p:cNvPr id="39942" name="Rectangle 8">
            <a:extLst>
              <a:ext uri="{FF2B5EF4-FFF2-40B4-BE49-F238E27FC236}">
                <a16:creationId xmlns:a16="http://schemas.microsoft.com/office/drawing/2014/main" id="{3B3D4F84-FD84-4EBA-93FC-1104B5C69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429000"/>
            <a:ext cx="4038600" cy="2743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/>
              <a:t>בהנחה שמס'</a:t>
            </a:r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/>
              <a:t>הטעויות הוא לכל היותר</a:t>
            </a:r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endParaRPr lang="he-IL" altLang="en-US"/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endParaRPr lang="he-IL" altLang="en-US"/>
          </a:p>
          <a:p>
            <a:pPr algn="ctr" rtl="1" eaLnBrk="1" hangingPunct="1">
              <a:spcBef>
                <a:spcPct val="0"/>
              </a:spcBef>
              <a:buFontTx/>
              <a:buNone/>
            </a:pPr>
            <a:r>
              <a:rPr lang="he-IL" altLang="en-US"/>
              <a:t>אז ניתן לתקנן.</a:t>
            </a:r>
            <a:endParaRPr lang="en-US" altLang="en-US"/>
          </a:p>
        </p:txBody>
      </p:sp>
      <p:cxnSp>
        <p:nvCxnSpPr>
          <p:cNvPr id="39943" name="AutoShape 11">
            <a:extLst>
              <a:ext uri="{FF2B5EF4-FFF2-40B4-BE49-F238E27FC236}">
                <a16:creationId xmlns:a16="http://schemas.microsoft.com/office/drawing/2014/main" id="{AA4E8D22-9B33-4E4E-816B-FF98705F8F6A}"/>
              </a:ext>
            </a:extLst>
          </p:cNvPr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6096000" y="2667000"/>
            <a:ext cx="21717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4" name="AutoShape 12">
            <a:extLst>
              <a:ext uri="{FF2B5EF4-FFF2-40B4-BE49-F238E27FC236}">
                <a16:creationId xmlns:a16="http://schemas.microsoft.com/office/drawing/2014/main" id="{D4552D93-16E7-4FC9-85FD-76F61B0FEE2C}"/>
              </a:ext>
            </a:extLst>
          </p:cNvPr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3771900" y="2667000"/>
            <a:ext cx="23241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9945" name="Object 1">
            <a:extLst>
              <a:ext uri="{FF2B5EF4-FFF2-40B4-BE49-F238E27FC236}">
                <a16:creationId xmlns:a16="http://schemas.microsoft.com/office/drawing/2014/main" id="{6E4E0533-1292-4251-9D8C-09AE151B6027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7853364" y="4611688"/>
          <a:ext cx="9175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622080" imgH="583920" progId="Equation.DSMT4">
                  <p:embed/>
                </p:oleObj>
              </mc:Choice>
              <mc:Fallback>
                <p:oleObj name="Equation" r:id="rId3" imgW="622080" imgH="583920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3364" y="4611688"/>
                        <a:ext cx="917575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875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52FC783-9643-42C4-96B5-B84E42302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altLang="en-US" dirty="0"/>
              <a:t>דוגמא: בדיקת זוגיות (</a:t>
            </a:r>
            <a:r>
              <a:rPr lang="en-US" altLang="en-US" dirty="0"/>
              <a:t>Parity</a:t>
            </a:r>
            <a:r>
              <a:rPr lang="he-IL" altLang="en-US" dirty="0"/>
              <a:t>)</a:t>
            </a:r>
            <a:endParaRPr lang="en-US" altLang="en-US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DC1D56A-9764-48F6-B555-10F4ADD6A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7568" y="1756569"/>
            <a:ext cx="8229600" cy="4976812"/>
          </a:xfrm>
        </p:spPr>
        <p:txBody>
          <a:bodyPr/>
          <a:lstStyle/>
          <a:p>
            <a:pPr algn="r" rtl="1">
              <a:defRPr/>
            </a:pPr>
            <a:r>
              <a:rPr lang="he-IL" sz="2800" dirty="0">
                <a:solidFill>
                  <a:schemeClr val="tx1"/>
                </a:solidFill>
              </a:rPr>
              <a:t>מוסיפים ביט, כך שמספר </a:t>
            </a:r>
            <a:r>
              <a:rPr lang="he-IL" sz="2800" b="1" dirty="0">
                <a:solidFill>
                  <a:schemeClr val="tx1"/>
                </a:solidFill>
              </a:rPr>
              <a:t>האחדים</a:t>
            </a:r>
            <a:r>
              <a:rPr lang="he-IL" sz="2800" dirty="0">
                <a:solidFill>
                  <a:schemeClr val="tx1"/>
                </a:solidFill>
              </a:rPr>
              <a:t> במילת הקוד (כולל סיבית הזוגיות) יהיה </a:t>
            </a:r>
            <a:r>
              <a:rPr lang="he-IL" sz="2800" b="1" dirty="0">
                <a:solidFill>
                  <a:schemeClr val="tx1"/>
                </a:solidFill>
              </a:rPr>
              <a:t>זוגי</a:t>
            </a:r>
            <a:r>
              <a:rPr lang="he-IL" sz="2800" dirty="0">
                <a:solidFill>
                  <a:schemeClr val="tx1"/>
                </a:solidFill>
              </a:rPr>
              <a:t> עבור </a:t>
            </a:r>
            <a:r>
              <a:rPr lang="en-US" sz="2800" dirty="0">
                <a:solidFill>
                  <a:schemeClr val="tx1"/>
                </a:solidFill>
              </a:rPr>
              <a:t>even parity</a:t>
            </a:r>
            <a:r>
              <a:rPr lang="he-IL" sz="2800" dirty="0">
                <a:solidFill>
                  <a:schemeClr val="tx1"/>
                </a:solidFill>
              </a:rPr>
              <a:t> (אי זוגי עבור </a:t>
            </a:r>
            <a:r>
              <a:rPr lang="en-US" sz="2800" dirty="0">
                <a:solidFill>
                  <a:schemeClr val="tx1"/>
                </a:solidFill>
              </a:rPr>
              <a:t>odd parity</a:t>
            </a:r>
            <a:r>
              <a:rPr lang="he-IL" sz="2800" dirty="0">
                <a:solidFill>
                  <a:schemeClr val="tx1"/>
                </a:solidFill>
              </a:rPr>
              <a:t>).</a:t>
            </a:r>
          </a:p>
          <a:p>
            <a:pPr algn="r" rtl="1">
              <a:defRPr/>
            </a:pPr>
            <a:endParaRPr lang="he-IL" sz="2800" dirty="0">
              <a:solidFill>
                <a:schemeClr val="tx1"/>
              </a:solidFill>
            </a:endParaRPr>
          </a:p>
          <a:p>
            <a:pPr marL="0" indent="0">
              <a:buNone/>
              <a:defRPr/>
            </a:pPr>
            <a:endParaRPr lang="he-IL" sz="2800" dirty="0">
              <a:solidFill>
                <a:schemeClr val="tx1"/>
              </a:solidFill>
            </a:endParaRPr>
          </a:p>
          <a:p>
            <a:pPr algn="r" rtl="1">
              <a:defRPr/>
            </a:pPr>
            <a:r>
              <a:rPr lang="he-IL" sz="2800" dirty="0">
                <a:solidFill>
                  <a:schemeClr val="tx1"/>
                </a:solidFill>
              </a:rPr>
              <a:t/>
            </a:r>
            <a:br>
              <a:rPr lang="he-IL" sz="2800" dirty="0">
                <a:solidFill>
                  <a:schemeClr val="tx1"/>
                </a:solidFill>
              </a:rPr>
            </a:br>
            <a:r>
              <a:rPr lang="he-IL" sz="2800" dirty="0">
                <a:solidFill>
                  <a:schemeClr val="tx1"/>
                </a:solidFill>
              </a:rPr>
              <a:t>ביט הזוגיות מתקבל מ-</a:t>
            </a:r>
            <a:r>
              <a:rPr lang="en-US" sz="2800" dirty="0">
                <a:solidFill>
                  <a:schemeClr val="tx1"/>
                </a:solidFill>
              </a:rPr>
              <a:t>XOR</a:t>
            </a:r>
            <a:r>
              <a:rPr lang="he-IL" sz="2800" dirty="0">
                <a:solidFill>
                  <a:schemeClr val="tx1"/>
                </a:solidFill>
              </a:rPr>
              <a:t> שאר הסיביות:</a:t>
            </a:r>
          </a:p>
          <a:p>
            <a:pPr lvl="1" algn="r" rtl="1">
              <a:defRPr/>
            </a:pPr>
            <a:r>
              <a:rPr lang="he-IL" sz="240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1 1 0 = 1			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0 0 1 = 0 </a:t>
            </a:r>
          </a:p>
          <a:p>
            <a:pPr marL="457200" lvl="1" indent="0">
              <a:buNone/>
              <a:defRPr/>
            </a:pPr>
            <a:endParaRPr lang="en-US" sz="1200" dirty="0">
              <a:solidFill>
                <a:schemeClr val="tx1"/>
              </a:solidFill>
              <a:sym typeface="Symbol" pitchFamily="18" charset="2"/>
            </a:endParaRPr>
          </a:p>
          <a:p>
            <a:pPr algn="r" rtl="1">
              <a:defRPr/>
            </a:pPr>
            <a:r>
              <a:rPr lang="he-IL" sz="2800" b="1" dirty="0">
                <a:solidFill>
                  <a:schemeClr val="tx1"/>
                </a:solidFill>
                <a:sym typeface="Symbol" pitchFamily="18" charset="2"/>
              </a:rPr>
              <a:t>מרחק הקוד: 2</a:t>
            </a:r>
            <a:r>
              <a:rPr lang="he-IL" sz="2800" dirty="0">
                <a:solidFill>
                  <a:schemeClr val="tx1"/>
                </a:solidFill>
                <a:sym typeface="Symbol" pitchFamily="18" charset="2"/>
              </a:rPr>
              <a:t>  </a:t>
            </a:r>
            <a:r>
              <a:rPr lang="en-US" sz="2800" dirty="0">
                <a:solidFill>
                  <a:schemeClr val="tx1"/>
                </a:solidFill>
                <a:sym typeface="Symbol" pitchFamily="18" charset="2"/>
              </a:rPr>
              <a:t>←</a:t>
            </a:r>
            <a:r>
              <a:rPr lang="he-IL" sz="2800" dirty="0">
                <a:solidFill>
                  <a:schemeClr val="tx1"/>
                </a:solidFill>
                <a:sym typeface="Symbol" pitchFamily="18" charset="2"/>
              </a:rPr>
              <a:t> יכולת גילוי של שגיאה בודדת</a:t>
            </a:r>
            <a:endParaRPr lang="en-US" sz="28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0982" name="Slide Number Placeholder 1">
            <a:extLst>
              <a:ext uri="{FF2B5EF4-FFF2-40B4-BE49-F238E27FC236}">
                <a16:creationId xmlns:a16="http://schemas.microsoft.com/office/drawing/2014/main" id="{2E68C2B0-40BC-4CE1-B813-B71CA056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49FFA0-4FA0-466B-8449-154E05BD7E09}" type="slidenum">
              <a:rPr lang="en-US" altLang="en-US" sz="140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rgbClr val="000000"/>
              </a:solidFill>
            </a:endParaRP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CF095695-78EE-40CF-B37E-0DD586FFD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5394" y="3202608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1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5223154D-F860-4E23-9583-9746B6ECE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794" y="3202608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0</a:t>
            </a:r>
          </a:p>
        </p:txBody>
      </p:sp>
      <p:sp>
        <p:nvSpPr>
          <p:cNvPr id="40966" name="Rectangle 6">
            <a:extLst>
              <a:ext uri="{FF2B5EF4-FFF2-40B4-BE49-F238E27FC236}">
                <a16:creationId xmlns:a16="http://schemas.microsoft.com/office/drawing/2014/main" id="{51B8CACB-30F1-498D-8A4E-A870CDDB0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194" y="3202608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0</a:t>
            </a:r>
          </a:p>
        </p:txBody>
      </p:sp>
      <p:sp>
        <p:nvSpPr>
          <p:cNvPr id="40967" name="Rectangle 7">
            <a:extLst>
              <a:ext uri="{FF2B5EF4-FFF2-40B4-BE49-F238E27FC236}">
                <a16:creationId xmlns:a16="http://schemas.microsoft.com/office/drawing/2014/main" id="{5791909C-EC2D-4BC3-AA88-01EDB69A4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5594" y="3202608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1</a:t>
            </a:r>
          </a:p>
        </p:txBody>
      </p:sp>
      <p:sp>
        <p:nvSpPr>
          <p:cNvPr id="40968" name="Rectangle 8">
            <a:extLst>
              <a:ext uri="{FF2B5EF4-FFF2-40B4-BE49-F238E27FC236}">
                <a16:creationId xmlns:a16="http://schemas.microsoft.com/office/drawing/2014/main" id="{D4D32C09-1AC5-4993-89EF-54823674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594" y="3202608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0</a:t>
            </a:r>
          </a:p>
        </p:txBody>
      </p:sp>
      <p:sp>
        <p:nvSpPr>
          <p:cNvPr id="40969" name="AutoShape 9">
            <a:extLst>
              <a:ext uri="{FF2B5EF4-FFF2-40B4-BE49-F238E27FC236}">
                <a16:creationId xmlns:a16="http://schemas.microsoft.com/office/drawing/2014/main" id="{EBD5C019-74DD-4D72-9450-DEF2B6D3ECD4}"/>
              </a:ext>
            </a:extLst>
          </p:cNvPr>
          <p:cNvSpPr>
            <a:spLocks/>
          </p:cNvSpPr>
          <p:nvPr/>
        </p:nvSpPr>
        <p:spPr bwMode="auto">
          <a:xfrm rot="-5400000">
            <a:off x="3383607" y="2967658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2400" b="1"/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46543F61-D647-4CD8-A11C-ED461C275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599" y="4089629"/>
            <a:ext cx="7986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b="1"/>
              <a:t>מידע</a:t>
            </a:r>
            <a:endParaRPr lang="en-US" altLang="en-US" sz="2400" b="1"/>
          </a:p>
        </p:txBody>
      </p:sp>
      <p:sp>
        <p:nvSpPr>
          <p:cNvPr id="40971" name="AutoShape 11">
            <a:extLst>
              <a:ext uri="{FF2B5EF4-FFF2-40B4-BE49-F238E27FC236}">
                <a16:creationId xmlns:a16="http://schemas.microsoft.com/office/drawing/2014/main" id="{A16953BA-A739-46AB-A9E5-7D71516668D3}"/>
              </a:ext>
            </a:extLst>
          </p:cNvPr>
          <p:cNvSpPr>
            <a:spLocks/>
          </p:cNvSpPr>
          <p:nvPr/>
        </p:nvSpPr>
        <p:spPr bwMode="auto">
          <a:xfrm rot="-5400000">
            <a:off x="4998094" y="3697908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2400" b="1"/>
          </a:p>
        </p:txBody>
      </p:sp>
      <p:sp>
        <p:nvSpPr>
          <p:cNvPr id="40972" name="Text Box 13">
            <a:extLst>
              <a:ext uri="{FF2B5EF4-FFF2-40B4-BE49-F238E27FC236}">
                <a16:creationId xmlns:a16="http://schemas.microsoft.com/office/drawing/2014/main" id="{98ACBF4E-E779-42DD-90C0-52D6543B6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208" y="4040809"/>
            <a:ext cx="909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b="1"/>
              <a:t>זוגיות</a:t>
            </a:r>
            <a:endParaRPr lang="en-US" altLang="en-US" sz="2400" b="1"/>
          </a:p>
        </p:txBody>
      </p:sp>
      <p:sp>
        <p:nvSpPr>
          <p:cNvPr id="40973" name="Rectangle 14">
            <a:extLst>
              <a:ext uri="{FF2B5EF4-FFF2-40B4-BE49-F238E27FC236}">
                <a16:creationId xmlns:a16="http://schemas.microsoft.com/office/drawing/2014/main" id="{1ABC0BD6-2033-4077-8B20-7539FD41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394" y="3202608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1</a:t>
            </a:r>
          </a:p>
        </p:txBody>
      </p:sp>
      <p:sp>
        <p:nvSpPr>
          <p:cNvPr id="40974" name="Rectangle 15">
            <a:extLst>
              <a:ext uri="{FF2B5EF4-FFF2-40B4-BE49-F238E27FC236}">
                <a16:creationId xmlns:a16="http://schemas.microsoft.com/office/drawing/2014/main" id="{869E4358-81A2-4A3B-890D-921F75A12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94" y="3202608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1</a:t>
            </a:r>
          </a:p>
        </p:txBody>
      </p:sp>
      <p:sp>
        <p:nvSpPr>
          <p:cNvPr id="40975" name="Rectangle 16">
            <a:extLst>
              <a:ext uri="{FF2B5EF4-FFF2-40B4-BE49-F238E27FC236}">
                <a16:creationId xmlns:a16="http://schemas.microsoft.com/office/drawing/2014/main" id="{F5A4E85B-5A4B-41CE-B15A-8E9485B35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4194" y="3202608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1</a:t>
            </a:r>
          </a:p>
        </p:txBody>
      </p:sp>
      <p:sp>
        <p:nvSpPr>
          <p:cNvPr id="40976" name="Rectangle 17">
            <a:extLst>
              <a:ext uri="{FF2B5EF4-FFF2-40B4-BE49-F238E27FC236}">
                <a16:creationId xmlns:a16="http://schemas.microsoft.com/office/drawing/2014/main" id="{8336C51A-1878-4F17-85A3-17BC34C45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7594" y="3202608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0</a:t>
            </a:r>
          </a:p>
        </p:txBody>
      </p:sp>
      <p:sp>
        <p:nvSpPr>
          <p:cNvPr id="40977" name="Rectangle 18">
            <a:extLst>
              <a:ext uri="{FF2B5EF4-FFF2-40B4-BE49-F238E27FC236}">
                <a16:creationId xmlns:a16="http://schemas.microsoft.com/office/drawing/2014/main" id="{C6324ACB-A0BD-4392-80E8-502DDF02F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9594" y="3202608"/>
            <a:ext cx="533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1</a:t>
            </a:r>
          </a:p>
        </p:txBody>
      </p:sp>
      <p:sp>
        <p:nvSpPr>
          <p:cNvPr id="40978" name="AutoShape 19">
            <a:extLst>
              <a:ext uri="{FF2B5EF4-FFF2-40B4-BE49-F238E27FC236}">
                <a16:creationId xmlns:a16="http://schemas.microsoft.com/office/drawing/2014/main" id="{77592823-FF51-43EB-8C24-1A699BA664BD}"/>
              </a:ext>
            </a:extLst>
          </p:cNvPr>
          <p:cNvSpPr>
            <a:spLocks/>
          </p:cNvSpPr>
          <p:nvPr/>
        </p:nvSpPr>
        <p:spPr bwMode="auto">
          <a:xfrm rot="-5400000">
            <a:off x="7955607" y="2967658"/>
            <a:ext cx="228600" cy="2057400"/>
          </a:xfrm>
          <a:prstGeom prst="leftBrace">
            <a:avLst>
              <a:gd name="adj1" fmla="val 7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2400" b="1"/>
          </a:p>
        </p:txBody>
      </p:sp>
      <p:sp>
        <p:nvSpPr>
          <p:cNvPr id="40979" name="Text Box 20">
            <a:extLst>
              <a:ext uri="{FF2B5EF4-FFF2-40B4-BE49-F238E27FC236}">
                <a16:creationId xmlns:a16="http://schemas.microsoft.com/office/drawing/2014/main" id="{F22DCC1D-2D84-4886-B5B4-F8B6EF731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4886" y="4086814"/>
            <a:ext cx="7986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b="1" dirty="0"/>
              <a:t>מידע</a:t>
            </a:r>
            <a:endParaRPr lang="en-US" altLang="en-US" sz="2400" b="1" dirty="0"/>
          </a:p>
        </p:txBody>
      </p:sp>
      <p:sp>
        <p:nvSpPr>
          <p:cNvPr id="40980" name="AutoShape 21">
            <a:extLst>
              <a:ext uri="{FF2B5EF4-FFF2-40B4-BE49-F238E27FC236}">
                <a16:creationId xmlns:a16="http://schemas.microsoft.com/office/drawing/2014/main" id="{D9CC9B83-C8CA-4D3E-8800-9B89233C97F2}"/>
              </a:ext>
            </a:extLst>
          </p:cNvPr>
          <p:cNvSpPr>
            <a:spLocks/>
          </p:cNvSpPr>
          <p:nvPr/>
        </p:nvSpPr>
        <p:spPr bwMode="auto">
          <a:xfrm rot="-5400000">
            <a:off x="9570094" y="3697908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e-IL" altLang="en-US" sz="2400" b="1"/>
          </a:p>
        </p:txBody>
      </p:sp>
      <p:sp>
        <p:nvSpPr>
          <p:cNvPr id="40981" name="Text Box 22">
            <a:extLst>
              <a:ext uri="{FF2B5EF4-FFF2-40B4-BE49-F238E27FC236}">
                <a16:creationId xmlns:a16="http://schemas.microsoft.com/office/drawing/2014/main" id="{C837BBFE-0324-4AAD-97C3-C38C4841A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5208" y="4040809"/>
            <a:ext cx="909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he-IL" altLang="en-US" sz="2400" b="1"/>
              <a:t>זוגיות</a:t>
            </a: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178252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7626</TotalTime>
  <Words>1274</Words>
  <Application>Microsoft Office PowerPoint</Application>
  <PresentationFormat>Widescreen</PresentationFormat>
  <Paragraphs>413</Paragraphs>
  <Slides>37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Retrospect</vt:lpstr>
      <vt:lpstr>Equation</vt:lpstr>
      <vt:lpstr>Tutorial 2  ECC and Assembly </vt:lpstr>
      <vt:lpstr>Agenda</vt:lpstr>
      <vt:lpstr>קודים לגילוי ותיקון שגיאות</vt:lpstr>
      <vt:lpstr>הגדרות</vt:lpstr>
      <vt:lpstr>הגדרות</vt:lpstr>
      <vt:lpstr>יכולת לגילוי/תיקון שגיאות</vt:lpstr>
      <vt:lpstr>גילוי ותיקון שגיאות</vt:lpstr>
      <vt:lpstr>תיקוני שגיאות</vt:lpstr>
      <vt:lpstr>דוגמא: בדיקת זוגיות (Parity)</vt:lpstr>
      <vt:lpstr>דוגמא: קוד חזרות (Repetition)</vt:lpstr>
      <vt:lpstr>תרגילים נוספים – תרגיל 1</vt:lpstr>
      <vt:lpstr>תרגילים נוספים – תרגיל 1</vt:lpstr>
      <vt:lpstr>תרגילים נוספים – תרגיל 1</vt:lpstr>
      <vt:lpstr>תרגילים נוספים – תרגיל 1</vt:lpstr>
      <vt:lpstr>תרגילים נוספים – תרגיל 1</vt:lpstr>
      <vt:lpstr>תרגילים נוספים – תרגיל 2</vt:lpstr>
      <vt:lpstr>Assembly</vt:lpstr>
      <vt:lpstr>High-Level Code to Machine Instructions</vt:lpstr>
      <vt:lpstr>Registers Live Inside the Processor</vt:lpstr>
      <vt:lpstr>Memory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תרגילים נוספים – תרגיל 3</vt:lpstr>
      <vt:lpstr>תרגילים נוספים – תרגיל 4</vt:lpstr>
      <vt:lpstr>תרגילים נוספים – תרגיל 5</vt:lpstr>
      <vt:lpstr>תרגילים נוספים – תרגיל 5</vt:lpstr>
      <vt:lpstr>תרגילים נוספים – תרגיל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  Assembly and Machine Code 044252</dc:title>
  <dc:creator>user</dc:creator>
  <cp:lastModifiedBy>Natan</cp:lastModifiedBy>
  <cp:revision>164</cp:revision>
  <dcterms:created xsi:type="dcterms:W3CDTF">2018-09-14T14:50:12Z</dcterms:created>
  <dcterms:modified xsi:type="dcterms:W3CDTF">2020-03-25T14:29:58Z</dcterms:modified>
</cp:coreProperties>
</file>