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42"/>
  </p:notesMasterIdLst>
  <p:sldIdLst>
    <p:sldId id="256" r:id="rId2"/>
    <p:sldId id="258" r:id="rId3"/>
    <p:sldId id="257" r:id="rId4"/>
    <p:sldId id="297" r:id="rId5"/>
    <p:sldId id="259" r:id="rId6"/>
    <p:sldId id="260" r:id="rId7"/>
    <p:sldId id="261" r:id="rId8"/>
    <p:sldId id="262" r:id="rId9"/>
    <p:sldId id="263" r:id="rId10"/>
    <p:sldId id="298" r:id="rId11"/>
    <p:sldId id="299" r:id="rId12"/>
    <p:sldId id="272" r:id="rId13"/>
    <p:sldId id="273" r:id="rId14"/>
    <p:sldId id="264" r:id="rId15"/>
    <p:sldId id="265" r:id="rId16"/>
    <p:sldId id="266" r:id="rId17"/>
    <p:sldId id="268" r:id="rId18"/>
    <p:sldId id="269" r:id="rId19"/>
    <p:sldId id="270" r:id="rId20"/>
    <p:sldId id="296" r:id="rId21"/>
    <p:sldId id="285" r:id="rId22"/>
    <p:sldId id="287" r:id="rId23"/>
    <p:sldId id="286" r:id="rId24"/>
    <p:sldId id="288" r:id="rId25"/>
    <p:sldId id="300" r:id="rId26"/>
    <p:sldId id="289" r:id="rId27"/>
    <p:sldId id="290" r:id="rId28"/>
    <p:sldId id="292" r:id="rId29"/>
    <p:sldId id="275" r:id="rId30"/>
    <p:sldId id="276" r:id="rId31"/>
    <p:sldId id="278" r:id="rId32"/>
    <p:sldId id="277" r:id="rId33"/>
    <p:sldId id="282" r:id="rId34"/>
    <p:sldId id="283" r:id="rId35"/>
    <p:sldId id="284" r:id="rId36"/>
    <p:sldId id="280" r:id="rId37"/>
    <p:sldId id="281" r:id="rId38"/>
    <p:sldId id="293" r:id="rId39"/>
    <p:sldId id="294" r:id="rId40"/>
    <p:sldId id="295" r:id="rId41"/>
  </p:sldIdLst>
  <p:sldSz cx="12192000" cy="6858000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8" autoAdjust="0"/>
    <p:restoredTop sz="84685" autoAdjust="0"/>
  </p:normalViewPr>
  <p:slideViewPr>
    <p:cSldViewPr snapToGrid="0" showGuides="1">
      <p:cViewPr varScale="1">
        <p:scale>
          <a:sx n="75" d="100"/>
          <a:sy n="75" d="100"/>
        </p:scale>
        <p:origin x="1248" y="168"/>
      </p:cViewPr>
      <p:guideLst>
        <p:guide orient="horz" pos="2137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52016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7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4DDCD3-4582-42D2-A7A0-9483664AF3BC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52016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7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DCB4469-9D9D-4B57-9DB6-B756DBF8D9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940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7135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8368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3" y="649288"/>
            <a:ext cx="6710362" cy="3775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988" y="4800366"/>
            <a:ext cx="5998319" cy="4548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7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3" y="649288"/>
            <a:ext cx="6710362" cy="3775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988" y="4800366"/>
            <a:ext cx="5998319" cy="4548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Code is behind white boxes</a:t>
            </a:r>
          </a:p>
          <a:p>
            <a:pPr marL="228600" indent="-228600">
              <a:buAutoNum type="arabicPeriod"/>
            </a:pPr>
            <a:r>
              <a:rPr lang="en-US" dirty="0"/>
              <a:t>Prepare the function arguments a0, a1</a:t>
            </a:r>
          </a:p>
          <a:p>
            <a:pPr marL="228600" indent="-228600">
              <a:buAutoNum type="arabicPeriod"/>
            </a:pPr>
            <a:r>
              <a:rPr lang="en-US" dirty="0"/>
              <a:t>RA – computation of the return address for function.</a:t>
            </a:r>
          </a:p>
          <a:p>
            <a:pPr marL="228600" indent="-228600">
              <a:buAutoNum type="arabicPeriod"/>
            </a:pPr>
            <a:r>
              <a:rPr lang="en-US" dirty="0"/>
              <a:t>SUM result goes to a0, which is now employed for “return value”</a:t>
            </a:r>
          </a:p>
          <a:p>
            <a:pPr marL="228600" indent="-228600">
              <a:buAutoNum type="arabicPeriod"/>
            </a:pPr>
            <a:r>
              <a:rPr lang="en-US" dirty="0"/>
              <a:t>JR – jump register</a:t>
            </a:r>
          </a:p>
        </p:txBody>
      </p:sp>
    </p:spTree>
    <p:extLst>
      <p:ext uri="{BB962C8B-B14F-4D97-AF65-F5344CB8AC3E}">
        <p14:creationId xmlns:p14="http://schemas.microsoft.com/office/powerpoint/2010/main" val="244470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3" y="649288"/>
            <a:ext cx="6710362" cy="3775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3988" y="4800366"/>
            <a:ext cx="5998319" cy="45487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321" tIns="46660" rIns="93321" bIns="46660">
            <a:prstTxWarp prst="textNoShape">
              <a:avLst/>
            </a:prstTxWarp>
          </a:bodyPr>
          <a:lstStyle/>
          <a:p>
            <a:r>
              <a:rPr lang="en-US" dirty="0"/>
              <a:t>Function</a:t>
            </a:r>
            <a:r>
              <a:rPr lang="en-US"/>
              <a:t> code re-use</a:t>
            </a:r>
          </a:p>
        </p:txBody>
      </p:sp>
    </p:spTree>
    <p:extLst>
      <p:ext uri="{BB962C8B-B14F-4D97-AF65-F5344CB8AC3E}">
        <p14:creationId xmlns:p14="http://schemas.microsoft.com/office/powerpoint/2010/main" val="72903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S0</a:t>
            </a:r>
            <a:r>
              <a:rPr lang="en-US"/>
              <a:t>, S1 – just general registers in this case.</a:t>
            </a:r>
            <a:endParaRPr lang="en-US" dirty="0"/>
          </a:p>
          <a:p>
            <a:endParaRPr lang="en-US" dirty="0"/>
          </a:p>
          <a:p>
            <a:r>
              <a:rPr lang="en-US"/>
              <a:t>Caller who called Leaf, should save aside previous values of a0-a3, s0-s1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S0, S1 – temp registers.</a:t>
            </a:r>
          </a:p>
          <a:p>
            <a:r>
              <a:rPr lang="en-US" dirty="0"/>
              <a:t>First of all save aside in stack previous values of S0, S1</a:t>
            </a:r>
          </a:p>
          <a:p>
            <a:pPr marL="171450" indent="-171450">
              <a:buFontTx/>
              <a:buChar char="-"/>
            </a:pPr>
            <a:r>
              <a:rPr lang="en-US" dirty="0"/>
              <a:t>Move stack pointer down</a:t>
            </a:r>
          </a:p>
          <a:p>
            <a:pPr marL="171450" indent="-171450">
              <a:buFontTx/>
              <a:buChar char="-"/>
            </a:pPr>
            <a:r>
              <a:rPr lang="en-US" dirty="0"/>
              <a:t>Save previous value of s0, s1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This is a </a:t>
            </a:r>
            <a:r>
              <a:rPr lang="en-US" dirty="0" err="1"/>
              <a:t>Callee</a:t>
            </a:r>
            <a:r>
              <a:rPr lang="en-US" dirty="0"/>
              <a:t> responsibility, since only </a:t>
            </a:r>
            <a:r>
              <a:rPr lang="en-US" dirty="0" err="1"/>
              <a:t>Callee</a:t>
            </a:r>
            <a:r>
              <a:rPr lang="en-US" dirty="0"/>
              <a:t> knows that it changes s0, s1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do the functional code…  return value </a:t>
            </a:r>
            <a:r>
              <a:rPr lang="en-US" dirty="0">
                <a:sym typeface="Wingdings" panose="05000000000000000000" pitchFamily="2" charset="2"/>
              </a:rPr>
              <a:t> to a0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The first part is called “Prolog”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The last part is called “Epilog”</a:t>
            </a:r>
          </a:p>
          <a:p>
            <a:pPr marL="171450" indent="-171450"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Delete operation: moving SP back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5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62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B4469-9D9D-4B57-9DB6-B756DBF8D9E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601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180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33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51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64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79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643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17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570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39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95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0134D2-1EE3-4269-B589-46C25D27B2B0}" type="datetimeFigureOut">
              <a:rPr lang="he-IL" smtClean="0"/>
              <a:t>י"ט.ניסן.תש"ף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F1AB459-CF89-428C-BFD3-23B8959A093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technion.ac.il/pluginfile.php/1114060/mod_resource/content/1/riscvcard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9207" y="1255222"/>
            <a:ext cx="561109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7200" dirty="0"/>
              <a:t>תרגול </a:t>
            </a:r>
            <a:r>
              <a:rPr lang="en-US" sz="7200"/>
              <a:t>3</a:t>
            </a:r>
            <a:endParaRPr lang="he-IL" sz="7200" dirty="0"/>
          </a:p>
          <a:p>
            <a:pPr algn="ctr"/>
            <a:endParaRPr lang="he-IL" sz="7200" dirty="0"/>
          </a:p>
          <a:p>
            <a:pPr algn="ctr"/>
            <a:r>
              <a:rPr lang="he-IL" sz="7200" dirty="0"/>
              <a:t>פונקציות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79512" y="6459785"/>
            <a:ext cx="4536504" cy="398215"/>
          </a:xfrm>
          <a:prstGeom prst="rect">
            <a:avLst/>
          </a:prstGeom>
        </p:spPr>
        <p:txBody>
          <a:bodyPr rtlCol="1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err="1"/>
              <a:t>Maroun</a:t>
            </a:r>
            <a:r>
              <a:rPr lang="en-US" sz="1800" dirty="0"/>
              <a:t> </a:t>
            </a:r>
            <a:r>
              <a:rPr lang="en-US" sz="1800" dirty="0" err="1"/>
              <a:t>Tork</a:t>
            </a:r>
            <a:r>
              <a:rPr lang="en-US" sz="1800" dirty="0"/>
              <a:t>, 2018</a:t>
            </a:r>
            <a:endParaRPr lang="he-IL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425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4C37CDA4-63B8-3E46-93D5-7C844828A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01889"/>
              </p:ext>
            </p:extLst>
          </p:nvPr>
        </p:nvGraphicFramePr>
        <p:xfrm>
          <a:off x="149715" y="796147"/>
          <a:ext cx="4413026" cy="457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4169664" imgH="4327759" progId="Visio.Drawing.6">
                  <p:embed/>
                </p:oleObj>
              </mc:Choice>
              <mc:Fallback>
                <p:oleObj name="Visio" r:id="rId3" imgW="4169664" imgH="4327759" progId="Visio.Drawing.6">
                  <p:embed/>
                  <p:pic>
                    <p:nvPicPr>
                      <p:cNvPr id="4101" name="Object 8">
                        <a:extLst>
                          <a:ext uri="{FF2B5EF4-FFF2-40B4-BE49-F238E27FC236}">
                            <a16:creationId xmlns:a16="http://schemas.microsoft.com/office/drawing/2014/main" id="{85DB98D7-0B83-4CDC-AA89-269026C2E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15" y="796147"/>
                        <a:ext cx="4413026" cy="457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DC818B-783B-884F-9251-EE44642C244E}"/>
              </a:ext>
            </a:extLst>
          </p:cNvPr>
          <p:cNvSpPr txBox="1"/>
          <p:nvPr/>
        </p:nvSpPr>
        <p:spPr>
          <a:xfrm>
            <a:off x="4159422" y="195984"/>
            <a:ext cx="6771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Pre-call</a:t>
            </a:r>
            <a:endParaRPr lang="he-IL" b="1" u="sng" dirty="0"/>
          </a:p>
          <a:p>
            <a:pPr marL="342900" indent="-342900">
              <a:buAutoNum type="arabicPeriod"/>
            </a:pPr>
            <a:r>
              <a:rPr lang="he-IL" dirty="0"/>
              <a:t>גיבוי רגיסטרים שלא נשמרים (</a:t>
            </a:r>
            <a:r>
              <a:rPr lang="en-US" dirty="0" err="1"/>
              <a:t>ti</a:t>
            </a:r>
            <a:r>
              <a:rPr lang="en-US" dirty="0"/>
              <a:t>, ai, ra</a:t>
            </a:r>
            <a:r>
              <a:rPr lang="he-IL" dirty="0"/>
              <a:t>) למחסנית</a:t>
            </a:r>
          </a:p>
          <a:p>
            <a:pPr marL="342900" indent="-342900">
              <a:buAutoNum type="arabicPeriod"/>
            </a:pPr>
            <a:r>
              <a:rPr lang="he-IL" dirty="0"/>
              <a:t>הכנת ארגומנטים לפונקציה ב- </a:t>
            </a:r>
            <a:r>
              <a:rPr lang="en-US" dirty="0"/>
              <a:t>a0-a7</a:t>
            </a:r>
            <a:endParaRPr lang="he-IL" dirty="0"/>
          </a:p>
          <a:p>
            <a:pPr marL="342900" indent="-342900">
              <a:buAutoNum type="arabicPeriod"/>
            </a:pPr>
            <a:r>
              <a:rPr lang="he-IL" dirty="0"/>
              <a:t>העברת שליטה לפונקציה ושמירת כתובת החזרה ב- </a:t>
            </a:r>
            <a:r>
              <a:rPr lang="en-US" dirty="0"/>
              <a:t>ra</a:t>
            </a:r>
            <a:r>
              <a:rPr lang="he-IL" dirty="0"/>
              <a:t> ע"י </a:t>
            </a:r>
            <a:r>
              <a:rPr lang="en-US" dirty="0" err="1"/>
              <a:t>jal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4D8A6-BA01-8443-AD37-9154070BDAFE}"/>
              </a:ext>
            </a:extLst>
          </p:cNvPr>
          <p:cNvSpPr txBox="1"/>
          <p:nvPr/>
        </p:nvSpPr>
        <p:spPr>
          <a:xfrm>
            <a:off x="5486400" y="4992478"/>
            <a:ext cx="544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Post-call</a:t>
            </a:r>
            <a:endParaRPr lang="he-IL" b="1" u="sng" dirty="0"/>
          </a:p>
          <a:p>
            <a:pPr marL="342900" indent="-342900">
              <a:buAutoNum type="arabicPeriod"/>
            </a:pPr>
            <a:r>
              <a:rPr lang="he-IL" dirty="0"/>
              <a:t>שחזור רגיסטרים שלא נשמרים (</a:t>
            </a:r>
            <a:r>
              <a:rPr lang="en-US" dirty="0" err="1"/>
              <a:t>ti</a:t>
            </a:r>
            <a:r>
              <a:rPr lang="en-US" dirty="0"/>
              <a:t>, ai, ra</a:t>
            </a:r>
            <a:r>
              <a:rPr lang="he-IL" dirty="0"/>
              <a:t>) מהמחסנית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6A9D1-6759-7E43-9C3C-FE80EED83975}"/>
              </a:ext>
            </a:extLst>
          </p:cNvPr>
          <p:cNvSpPr txBox="1"/>
          <p:nvPr/>
        </p:nvSpPr>
        <p:spPr>
          <a:xfrm>
            <a:off x="5593492" y="1681716"/>
            <a:ext cx="4242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Prologue</a:t>
            </a:r>
            <a:endParaRPr lang="he-IL" b="1" u="sng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הקצאת זיכרון מחסנית ע"י הקטנת 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גיבוי רגיסטרים "שמורים"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74184-1AA1-5B49-B784-3FB40800B927}"/>
              </a:ext>
            </a:extLst>
          </p:cNvPr>
          <p:cNvSpPr txBox="1"/>
          <p:nvPr/>
        </p:nvSpPr>
        <p:spPr>
          <a:xfrm>
            <a:off x="6003235" y="2729037"/>
            <a:ext cx="383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u="sng" dirty="0">
                <a:solidFill>
                  <a:srgbClr val="0070C0"/>
                </a:solidFill>
              </a:rPr>
              <a:t>תוכן הפונקציה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D8AB8-51FF-4A43-85C4-67716DBB59A5}"/>
              </a:ext>
            </a:extLst>
          </p:cNvPr>
          <p:cNvSpPr txBox="1"/>
          <p:nvPr/>
        </p:nvSpPr>
        <p:spPr>
          <a:xfrm>
            <a:off x="5486400" y="3221681"/>
            <a:ext cx="4349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Epilogue</a:t>
            </a:r>
            <a:endParaRPr lang="he-IL" b="1" u="sng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הכנת ערכי החזרה ב- </a:t>
            </a:r>
            <a:r>
              <a:rPr lang="en-US" dirty="0">
                <a:solidFill>
                  <a:srgbClr val="0070C0"/>
                </a:solidFill>
              </a:rPr>
              <a:t>a0,a1</a:t>
            </a: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שחזור רגיסטרים שמורים </a:t>
            </a:r>
            <a:r>
              <a:rPr lang="en-US" dirty="0" err="1">
                <a:solidFill>
                  <a:srgbClr val="0070C0"/>
                </a:solidFill>
              </a:rPr>
              <a:t>si</a:t>
            </a:r>
            <a:r>
              <a:rPr lang="he-IL" dirty="0">
                <a:solidFill>
                  <a:srgbClr val="0070C0"/>
                </a:solidFill>
              </a:rPr>
              <a:t> מהמחסנית</a:t>
            </a: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שחרור הזיכרון שהוקצה ע"י הגדלת </a:t>
            </a:r>
            <a:r>
              <a:rPr lang="en-US" dirty="0" err="1">
                <a:solidFill>
                  <a:srgbClr val="0070C0"/>
                </a:solidFill>
              </a:rPr>
              <a:t>sp</a:t>
            </a: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r>
              <a:rPr lang="he-IL" dirty="0">
                <a:solidFill>
                  <a:srgbClr val="0070C0"/>
                </a:solidFill>
              </a:rPr>
              <a:t>החזרת שליטה לפונקציה הקוראת ע"י </a:t>
            </a:r>
            <a:r>
              <a:rPr lang="en-US" dirty="0" err="1">
                <a:solidFill>
                  <a:srgbClr val="0070C0"/>
                </a:solidFill>
              </a:rPr>
              <a:t>jr</a:t>
            </a:r>
            <a:r>
              <a:rPr lang="en-US" dirty="0">
                <a:solidFill>
                  <a:srgbClr val="0070C0"/>
                </a:solidFill>
              </a:rPr>
              <a:t> ra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962EC9D-A077-D14E-9C54-D70BDE4CD59B}"/>
              </a:ext>
            </a:extLst>
          </p:cNvPr>
          <p:cNvSpPr/>
          <p:nvPr/>
        </p:nvSpPr>
        <p:spPr>
          <a:xfrm>
            <a:off x="9939667" y="1681716"/>
            <a:ext cx="421413" cy="3017293"/>
          </a:xfrm>
          <a:prstGeom prst="rightBrace">
            <a:avLst>
              <a:gd name="adj1" fmla="val 80661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D49F9-EA76-5C4E-8FFD-463909D41B48}"/>
              </a:ext>
            </a:extLst>
          </p:cNvPr>
          <p:cNvSpPr txBox="1"/>
          <p:nvPr/>
        </p:nvSpPr>
        <p:spPr>
          <a:xfrm>
            <a:off x="10361081" y="2867196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rgbClr val="0070C0"/>
                </a:solidFill>
              </a:rPr>
              <a:t>פונקציה נקראת</a:t>
            </a:r>
            <a:endParaRPr lang="en-IL" dirty="0">
              <a:solidFill>
                <a:srgbClr val="0070C0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677D20A-CC4B-154F-9880-C1FE10F4141F}"/>
              </a:ext>
            </a:extLst>
          </p:cNvPr>
          <p:cNvSpPr/>
          <p:nvPr/>
        </p:nvSpPr>
        <p:spPr>
          <a:xfrm>
            <a:off x="10909196" y="230108"/>
            <a:ext cx="421413" cy="1166205"/>
          </a:xfrm>
          <a:prstGeom prst="rightBrace">
            <a:avLst>
              <a:gd name="adj1" fmla="val 2515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48CDBA-F918-2C4E-9CD4-4805DEAA23CD}"/>
              </a:ext>
            </a:extLst>
          </p:cNvPr>
          <p:cNvSpPr txBox="1"/>
          <p:nvPr/>
        </p:nvSpPr>
        <p:spPr>
          <a:xfrm>
            <a:off x="11277600" y="472982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פונקציה קוראת</a:t>
            </a:r>
            <a:endParaRPr lang="en-IL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295A929-EA93-8D4F-B4AB-65FED9F161F9}"/>
              </a:ext>
            </a:extLst>
          </p:cNvPr>
          <p:cNvSpPr/>
          <p:nvPr/>
        </p:nvSpPr>
        <p:spPr>
          <a:xfrm>
            <a:off x="10909196" y="4992478"/>
            <a:ext cx="421413" cy="646331"/>
          </a:xfrm>
          <a:prstGeom prst="rightBrace">
            <a:avLst>
              <a:gd name="adj1" fmla="val 2515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F8F34-A256-9349-8C1E-B2D5D2602895}"/>
              </a:ext>
            </a:extLst>
          </p:cNvPr>
          <p:cNvSpPr txBox="1"/>
          <p:nvPr/>
        </p:nvSpPr>
        <p:spPr>
          <a:xfrm>
            <a:off x="11277600" y="4992478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פונקציה קוראת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CD864-C82E-EF42-9863-532C6499DA9D}"/>
              </a:ext>
            </a:extLst>
          </p:cNvPr>
          <p:cNvSpPr txBox="1"/>
          <p:nvPr/>
        </p:nvSpPr>
        <p:spPr>
          <a:xfrm>
            <a:off x="149714" y="3059668"/>
            <a:ext cx="14781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pre-call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1A3CA-BE94-7D4C-8E7A-616475D6DB45}"/>
              </a:ext>
            </a:extLst>
          </p:cNvPr>
          <p:cNvSpPr txBox="1"/>
          <p:nvPr/>
        </p:nvSpPr>
        <p:spPr>
          <a:xfrm>
            <a:off x="149714" y="3429000"/>
            <a:ext cx="14781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F7821-FA7E-1949-81FE-1DDC97FEB0C1}"/>
              </a:ext>
            </a:extLst>
          </p:cNvPr>
          <p:cNvSpPr txBox="1"/>
          <p:nvPr/>
        </p:nvSpPr>
        <p:spPr>
          <a:xfrm>
            <a:off x="149714" y="3798332"/>
            <a:ext cx="14781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post-call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EFFC1-A348-4F47-A46D-594E46778DCE}"/>
              </a:ext>
            </a:extLst>
          </p:cNvPr>
          <p:cNvSpPr txBox="1"/>
          <p:nvPr/>
        </p:nvSpPr>
        <p:spPr>
          <a:xfrm>
            <a:off x="3065811" y="1831906"/>
            <a:ext cx="147811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prologue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F7345C-D215-9247-BA8E-E1F9C3B95D55}"/>
              </a:ext>
            </a:extLst>
          </p:cNvPr>
          <p:cNvSpPr/>
          <p:nvPr/>
        </p:nvSpPr>
        <p:spPr>
          <a:xfrm>
            <a:off x="3065811" y="2197497"/>
            <a:ext cx="1478118" cy="27912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IL" dirty="0"/>
              <a:t>Function</a:t>
            </a:r>
          </a:p>
          <a:p>
            <a:pPr marL="0" algn="ctr" defTabSz="914400" rtl="0" eaLnBrk="1" latinLnBrk="0" hangingPunct="1"/>
            <a:r>
              <a:rPr lang="en-IL" dirty="0"/>
              <a:t>Body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1A01B-4D8E-A344-9DD3-4142334AD979}"/>
              </a:ext>
            </a:extLst>
          </p:cNvPr>
          <p:cNvSpPr txBox="1"/>
          <p:nvPr/>
        </p:nvSpPr>
        <p:spPr>
          <a:xfrm>
            <a:off x="3065811" y="4988737"/>
            <a:ext cx="147811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epilogue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71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7B94E0-5140-B944-A8FA-EF67888BF263}"/>
              </a:ext>
            </a:extLst>
          </p:cNvPr>
          <p:cNvSpPr/>
          <p:nvPr/>
        </p:nvSpPr>
        <p:spPr>
          <a:xfrm>
            <a:off x="2140299" y="1808703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8008B-F71B-7842-8F3A-BAC3C724EEC3}"/>
              </a:ext>
            </a:extLst>
          </p:cNvPr>
          <p:cNvSpPr/>
          <p:nvPr/>
        </p:nvSpPr>
        <p:spPr>
          <a:xfrm>
            <a:off x="2140299" y="2270927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605FD-774F-954D-A0DD-F23C3BC31070}"/>
              </a:ext>
            </a:extLst>
          </p:cNvPr>
          <p:cNvSpPr/>
          <p:nvPr/>
        </p:nvSpPr>
        <p:spPr>
          <a:xfrm>
            <a:off x="2140298" y="2733151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EBFBF-ECC9-B74A-957B-A0D0E85392FA}"/>
              </a:ext>
            </a:extLst>
          </p:cNvPr>
          <p:cNvSpPr/>
          <p:nvPr/>
        </p:nvSpPr>
        <p:spPr>
          <a:xfrm>
            <a:off x="2140297" y="3195375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9B6685-B165-EB4E-842A-8DF4B7C8A31F}"/>
              </a:ext>
            </a:extLst>
          </p:cNvPr>
          <p:cNvSpPr/>
          <p:nvPr/>
        </p:nvSpPr>
        <p:spPr>
          <a:xfrm>
            <a:off x="2140297" y="3657599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9FF1B-94D0-1F47-B73A-6CE21B27DF27}"/>
              </a:ext>
            </a:extLst>
          </p:cNvPr>
          <p:cNvSpPr/>
          <p:nvPr/>
        </p:nvSpPr>
        <p:spPr>
          <a:xfrm>
            <a:off x="2140296" y="4119823"/>
            <a:ext cx="1838849" cy="462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5491C2-B973-6647-A1F6-7B470562CA27}"/>
              </a:ext>
            </a:extLst>
          </p:cNvPr>
          <p:cNvCxnSpPr/>
          <p:nvPr/>
        </p:nvCxnSpPr>
        <p:spPr>
          <a:xfrm flipV="1">
            <a:off x="2140296" y="944545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A78CEB-8DDE-EB4B-B5E0-3F9B67E362C4}"/>
              </a:ext>
            </a:extLst>
          </p:cNvPr>
          <p:cNvCxnSpPr/>
          <p:nvPr/>
        </p:nvCxnSpPr>
        <p:spPr>
          <a:xfrm flipV="1">
            <a:off x="3979145" y="944545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96A6C9-C1F8-9849-904A-449769DFAB41}"/>
              </a:ext>
            </a:extLst>
          </p:cNvPr>
          <p:cNvCxnSpPr/>
          <p:nvPr/>
        </p:nvCxnSpPr>
        <p:spPr>
          <a:xfrm flipV="1">
            <a:off x="2140296" y="4582047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9BBB8-197E-084D-A541-3CB0CED1CD04}"/>
              </a:ext>
            </a:extLst>
          </p:cNvPr>
          <p:cNvCxnSpPr/>
          <p:nvPr/>
        </p:nvCxnSpPr>
        <p:spPr>
          <a:xfrm flipV="1">
            <a:off x="3979145" y="4582047"/>
            <a:ext cx="0" cy="8641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34F411-61AE-484C-8C6E-63E167303AB5}"/>
                  </a:ext>
                </a:extLst>
              </p:cNvPr>
              <p:cNvSpPr txBox="1"/>
              <p:nvPr/>
            </p:nvSpPr>
            <p:spPr>
              <a:xfrm>
                <a:off x="2672859" y="1114381"/>
                <a:ext cx="7737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A34F411-61AE-484C-8C6E-63E1673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59" y="1114381"/>
                <a:ext cx="7737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280FF-5127-FE4D-991D-D6ACCF2BF23B}"/>
                  </a:ext>
                </a:extLst>
              </p:cNvPr>
              <p:cNvSpPr txBox="1"/>
              <p:nvPr/>
            </p:nvSpPr>
            <p:spPr>
              <a:xfrm>
                <a:off x="2672858" y="4631304"/>
                <a:ext cx="7737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914400" rtl="0" eaLnBrk="1" latinLnBrk="0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I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280FF-5127-FE4D-991D-D6ACCF2BF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58" y="4631304"/>
                <a:ext cx="7737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5CB2F5-A445-B04F-9959-21B4353076DE}"/>
              </a:ext>
            </a:extLst>
          </p:cNvPr>
          <p:cNvSpPr txBox="1"/>
          <p:nvPr/>
        </p:nvSpPr>
        <p:spPr>
          <a:xfrm>
            <a:off x="2753249" y="46749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he-IL" dirty="0"/>
              <a:t>זיכרון</a:t>
            </a:r>
            <a:endParaRPr lang="en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4E9F3-8F09-E148-B0C2-20D1E37C31C3}"/>
              </a:ext>
            </a:extLst>
          </p:cNvPr>
          <p:cNvCxnSpPr/>
          <p:nvPr/>
        </p:nvCxnSpPr>
        <p:spPr>
          <a:xfrm flipH="1">
            <a:off x="4270550" y="2039815"/>
            <a:ext cx="64309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F54ACE0-9517-6948-A0D2-7ADBA841EC98}"/>
              </a:ext>
            </a:extLst>
          </p:cNvPr>
          <p:cNvSpPr txBox="1"/>
          <p:nvPr/>
        </p:nvSpPr>
        <p:spPr>
          <a:xfrm>
            <a:off x="4953833" y="1802729"/>
            <a:ext cx="172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SP</a:t>
            </a:r>
            <a:r>
              <a:rPr lang="en-US" sz="2400" dirty="0"/>
              <a:t>=0x2014</a:t>
            </a:r>
            <a:endParaRPr lang="en-IL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E59DE-3A8F-EB4E-BAA9-B4ADCFD9E7C7}"/>
              </a:ext>
            </a:extLst>
          </p:cNvPr>
          <p:cNvSpPr txBox="1"/>
          <p:nvPr/>
        </p:nvSpPr>
        <p:spPr>
          <a:xfrm>
            <a:off x="633046" y="1848896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0x2014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A12AE-0A5D-2C46-BCC7-BA98A9DC890B}"/>
              </a:ext>
            </a:extLst>
          </p:cNvPr>
          <p:cNvSpPr txBox="1"/>
          <p:nvPr/>
        </p:nvSpPr>
        <p:spPr>
          <a:xfrm>
            <a:off x="633045" y="2317373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0x2010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DD034-8D98-B246-B14B-8EFCD69D03C0}"/>
              </a:ext>
            </a:extLst>
          </p:cNvPr>
          <p:cNvSpPr txBox="1"/>
          <p:nvPr/>
        </p:nvSpPr>
        <p:spPr>
          <a:xfrm>
            <a:off x="633045" y="2773344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0x200c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5AF9A7-2505-CF42-8B2A-7153FAC46A7E}"/>
              </a:ext>
            </a:extLst>
          </p:cNvPr>
          <p:cNvSpPr txBox="1"/>
          <p:nvPr/>
        </p:nvSpPr>
        <p:spPr>
          <a:xfrm>
            <a:off x="633045" y="3241821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0x2008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F59909-0703-B84D-AD32-CC97496CDB37}"/>
              </a:ext>
            </a:extLst>
          </p:cNvPr>
          <p:cNvSpPr txBox="1"/>
          <p:nvPr/>
        </p:nvSpPr>
        <p:spPr>
          <a:xfrm>
            <a:off x="633045" y="3704045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0x2004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E3035-2B8E-A849-9C1E-686A1665E670}"/>
              </a:ext>
            </a:extLst>
          </p:cNvPr>
          <p:cNvSpPr txBox="1"/>
          <p:nvPr/>
        </p:nvSpPr>
        <p:spPr>
          <a:xfrm>
            <a:off x="633045" y="4166269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0x2000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E3E088-1C0C-5F41-A3FF-ACD3DA45A41D}"/>
              </a:ext>
            </a:extLst>
          </p:cNvPr>
          <p:cNvSpPr txBox="1"/>
          <p:nvPr/>
        </p:nvSpPr>
        <p:spPr>
          <a:xfrm>
            <a:off x="6531431" y="515629"/>
            <a:ext cx="4973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בתחילת ריצת הפונקציה (</a:t>
            </a:r>
            <a:r>
              <a:rPr lang="en-IL" dirty="0"/>
              <a:t>prologue</a:t>
            </a:r>
            <a:r>
              <a:rPr lang="he-IL" dirty="0"/>
              <a:t>) עדיין לא נוכל לכתוב למחסנית. הכתובת שאליה מצביע </a:t>
            </a:r>
            <a:r>
              <a:rPr lang="en-US" dirty="0" err="1"/>
              <a:t>sp</a:t>
            </a:r>
            <a:r>
              <a:rPr lang="he-IL" dirty="0"/>
              <a:t> שייכת לפונקציה אחרת (הקוראת)</a:t>
            </a:r>
            <a:endParaRPr lang="en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1F75-DB7F-594E-9EB1-840DED1D46E1}"/>
              </a:ext>
            </a:extLst>
          </p:cNvPr>
          <p:cNvSpPr/>
          <p:nvPr/>
        </p:nvSpPr>
        <p:spPr>
          <a:xfrm>
            <a:off x="2140296" y="1805892"/>
            <a:ext cx="1838849" cy="462224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לא שלנו!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E2371-112F-5C45-82E9-962539B287F4}"/>
              </a:ext>
            </a:extLst>
          </p:cNvPr>
          <p:cNvSpPr txBox="1"/>
          <p:nvPr/>
        </p:nvSpPr>
        <p:spPr>
          <a:xfrm>
            <a:off x="6528079" y="1664230"/>
            <a:ext cx="4973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כדי להקצות מקום נקטין את </a:t>
            </a:r>
            <a:r>
              <a:rPr lang="en-US" dirty="0"/>
              <a:t>:</a:t>
            </a:r>
            <a:r>
              <a:rPr lang="en-US" dirty="0" err="1"/>
              <a:t>sp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2B5446-649C-114A-8377-4D59470FD864}"/>
              </a:ext>
            </a:extLst>
          </p:cNvPr>
          <p:cNvSpPr txBox="1"/>
          <p:nvPr/>
        </p:nvSpPr>
        <p:spPr>
          <a:xfrm>
            <a:off x="7754813" y="2074459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en-US" sz="2800" dirty="0" err="1"/>
              <a:t>addi</a:t>
            </a:r>
            <a:r>
              <a:rPr lang="en-US" sz="2800" dirty="0"/>
              <a:t> </a:t>
            </a:r>
            <a:r>
              <a:rPr lang="en-US" sz="2800" dirty="0" err="1"/>
              <a:t>sp</a:t>
            </a:r>
            <a:r>
              <a:rPr lang="en-US" sz="2800" dirty="0"/>
              <a:t>, </a:t>
            </a:r>
            <a:r>
              <a:rPr lang="en-US" sz="2800" dirty="0" err="1"/>
              <a:t>sp</a:t>
            </a:r>
            <a:r>
              <a:rPr lang="en-US" sz="2800" dirty="0"/>
              <a:t>, -8</a:t>
            </a:r>
            <a:endParaRPr lang="en-IL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CD9F79-F7BB-904B-B5DA-E4A84CE5D57E}"/>
              </a:ext>
            </a:extLst>
          </p:cNvPr>
          <p:cNvSpPr txBox="1"/>
          <p:nvPr/>
        </p:nvSpPr>
        <p:spPr>
          <a:xfrm>
            <a:off x="4953833" y="2681011"/>
            <a:ext cx="1728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SP</a:t>
            </a:r>
            <a:r>
              <a:rPr lang="en-US" sz="2400" dirty="0"/>
              <a:t>=0x200c</a:t>
            </a:r>
            <a:endParaRPr lang="en-IL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00761B-D20E-F04A-BDB9-7431D3300794}"/>
              </a:ext>
            </a:extLst>
          </p:cNvPr>
          <p:cNvSpPr/>
          <p:nvPr/>
        </p:nvSpPr>
        <p:spPr>
          <a:xfrm>
            <a:off x="2140296" y="2737684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he-IL" dirty="0"/>
              <a:t>שלנו</a:t>
            </a:r>
            <a:endParaRPr lang="en-IL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D608CB-7E87-9942-824D-0769C848F020}"/>
              </a:ext>
            </a:extLst>
          </p:cNvPr>
          <p:cNvSpPr/>
          <p:nvPr/>
        </p:nvSpPr>
        <p:spPr>
          <a:xfrm>
            <a:off x="2140294" y="2270928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he-IL" dirty="0"/>
              <a:t>שלנו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4F1A4-C9A5-2E40-8916-C0D6E21876F1}"/>
              </a:ext>
            </a:extLst>
          </p:cNvPr>
          <p:cNvSpPr txBox="1"/>
          <p:nvPr/>
        </p:nvSpPr>
        <p:spPr>
          <a:xfrm>
            <a:off x="6913267" y="2672580"/>
            <a:ext cx="458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כעת לפונקציה שלנו יש הקצאת זיכרון בגודל 8 בתים (שתי מילים). נוכל להשתמש בזיכרון לצרכי הפונקציה. למשל גיבוי </a:t>
            </a:r>
            <a:r>
              <a:rPr lang="en-US" dirty="0"/>
              <a:t>s0</a:t>
            </a:r>
            <a:r>
              <a:rPr lang="he-IL" dirty="0"/>
              <a:t> ו- </a:t>
            </a:r>
            <a:r>
              <a:rPr lang="en-US" dirty="0"/>
              <a:t>s1</a:t>
            </a:r>
            <a:r>
              <a:rPr lang="he-IL" dirty="0"/>
              <a:t>: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9F2C41-4BAB-FF4C-816C-43D05701D26C}"/>
              </a:ext>
            </a:extLst>
          </p:cNvPr>
          <p:cNvSpPr txBox="1"/>
          <p:nvPr/>
        </p:nvSpPr>
        <p:spPr>
          <a:xfrm>
            <a:off x="7033006" y="3550156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800" dirty="0" err="1"/>
              <a:t>sw</a:t>
            </a:r>
            <a:r>
              <a:rPr lang="en-US" sz="2800" dirty="0"/>
              <a:t> s0, 0(</a:t>
            </a:r>
            <a:r>
              <a:rPr lang="en-US" sz="2800" dirty="0" err="1"/>
              <a:t>sp</a:t>
            </a:r>
            <a:r>
              <a:rPr lang="en-US" sz="2800" dirty="0"/>
              <a:t>)</a:t>
            </a:r>
            <a:endParaRPr lang="en-IL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1E4FB-CC26-F84E-A1B3-7FC64F26DE4F}"/>
              </a:ext>
            </a:extLst>
          </p:cNvPr>
          <p:cNvSpPr txBox="1"/>
          <p:nvPr/>
        </p:nvSpPr>
        <p:spPr>
          <a:xfrm>
            <a:off x="7033006" y="3950266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800" dirty="0" err="1"/>
              <a:t>sw</a:t>
            </a:r>
            <a:r>
              <a:rPr lang="en-US" sz="2800" dirty="0"/>
              <a:t> s1, 4(</a:t>
            </a:r>
            <a:r>
              <a:rPr lang="en-US" sz="2800" dirty="0" err="1"/>
              <a:t>sp</a:t>
            </a:r>
            <a:r>
              <a:rPr lang="en-US" sz="2800" dirty="0"/>
              <a:t>)</a:t>
            </a:r>
            <a:endParaRPr lang="en-IL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ABCBBF-1484-AD4F-A392-D48510D17A96}"/>
              </a:ext>
            </a:extLst>
          </p:cNvPr>
          <p:cNvSpPr/>
          <p:nvPr/>
        </p:nvSpPr>
        <p:spPr>
          <a:xfrm>
            <a:off x="2140294" y="2732168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s0</a:t>
            </a:r>
            <a:endParaRPr lang="en-IL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7D44E2-7F6C-0D40-9ED4-9A575D6392FF}"/>
              </a:ext>
            </a:extLst>
          </p:cNvPr>
          <p:cNvSpPr/>
          <p:nvPr/>
        </p:nvSpPr>
        <p:spPr>
          <a:xfrm>
            <a:off x="2140294" y="2275460"/>
            <a:ext cx="1838849" cy="462224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/>
              <a:t>s1</a:t>
            </a:r>
            <a:endParaRPr lang="en-I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7773B-B81B-1B4F-B270-9D5F49235371}"/>
              </a:ext>
            </a:extLst>
          </p:cNvPr>
          <p:cNvSpPr txBox="1"/>
          <p:nvPr/>
        </p:nvSpPr>
        <p:spPr>
          <a:xfrm>
            <a:off x="5707468" y="4587314"/>
            <a:ext cx="5794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dirty="0"/>
              <a:t>בסיום ריצת הפונקציה (</a:t>
            </a:r>
            <a:r>
              <a:rPr lang="en-US" dirty="0"/>
              <a:t>epilogue</a:t>
            </a:r>
            <a:r>
              <a:rPr lang="he-IL" dirty="0"/>
              <a:t>), נחזיר את </a:t>
            </a:r>
            <a:r>
              <a:rPr lang="en-US" dirty="0" err="1"/>
              <a:t>sp</a:t>
            </a:r>
            <a:r>
              <a:rPr lang="he-IL" dirty="0"/>
              <a:t> לערכו המקורי (אין צורך לאפס את המידע שכתבנו למחסנית)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B7374B-EC9A-1049-8834-6BA758FF1015}"/>
              </a:ext>
            </a:extLst>
          </p:cNvPr>
          <p:cNvSpPr txBox="1"/>
          <p:nvPr/>
        </p:nvSpPr>
        <p:spPr>
          <a:xfrm>
            <a:off x="7754813" y="5256404"/>
            <a:ext cx="252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en-US" sz="2800" dirty="0" err="1"/>
              <a:t>addi</a:t>
            </a:r>
            <a:r>
              <a:rPr lang="en-US" sz="2800" dirty="0"/>
              <a:t> </a:t>
            </a:r>
            <a:r>
              <a:rPr lang="en-US" sz="2800" dirty="0" err="1"/>
              <a:t>sp</a:t>
            </a:r>
            <a:r>
              <a:rPr lang="en-US" sz="2800" dirty="0"/>
              <a:t>, </a:t>
            </a:r>
            <a:r>
              <a:rPr lang="en-US" sz="2800" dirty="0" err="1"/>
              <a:t>sp</a:t>
            </a:r>
            <a:r>
              <a:rPr lang="en-US" sz="2800" dirty="0"/>
              <a:t>, 8</a:t>
            </a:r>
            <a:endParaRPr lang="en-IL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06F186-13EA-0146-961F-4BCA4C6D6898}"/>
              </a:ext>
            </a:extLst>
          </p:cNvPr>
          <p:cNvSpPr/>
          <p:nvPr/>
        </p:nvSpPr>
        <p:spPr>
          <a:xfrm>
            <a:off x="2140294" y="2733890"/>
            <a:ext cx="1838849" cy="4622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>
                <a:solidFill>
                  <a:schemeClr val="tx1"/>
                </a:solidFill>
              </a:rPr>
              <a:t>s0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0F2C2D-65B5-E341-8BB5-513AF32922BB}"/>
              </a:ext>
            </a:extLst>
          </p:cNvPr>
          <p:cNvSpPr/>
          <p:nvPr/>
        </p:nvSpPr>
        <p:spPr>
          <a:xfrm>
            <a:off x="2140293" y="2275897"/>
            <a:ext cx="1838849" cy="46222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en-US" dirty="0">
                <a:solidFill>
                  <a:schemeClr val="tx1"/>
                </a:solidFill>
              </a:rPr>
              <a:t>s1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04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092 L 0.00417 0.1338 " pathEditMode="relative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1338 L 0.00417 -0.00092 " pathEditMode="relative" ptsTypes="AA">
                                      <p:cBhvr>
                                        <p:cTn id="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6" grpId="0" animBg="1"/>
      <p:bldP spid="27" grpId="0"/>
      <p:bldP spid="28" grpId="0"/>
      <p:bldP spid="29" grpId="0"/>
      <p:bldP spid="29" grpId="1"/>
      <p:bldP spid="30" grpId="0" animBg="1"/>
      <p:bldP spid="31" grpId="0" animBg="1"/>
      <p:bldP spid="32" grpId="0"/>
      <p:bldP spid="33" grpId="0"/>
      <p:bldP spid="34" grpId="0"/>
      <p:bldP spid="35" grpId="1" animBg="1"/>
      <p:bldP spid="36" grpId="1" animBg="1"/>
      <p:bldP spid="37" grpId="0"/>
      <p:bldP spid="38" grpId="0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400" b="1" dirty="0"/>
              <a:t>A. How do we pass arguments into functions?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Use the 8 arguments registers a0 – a7 </a:t>
            </a:r>
          </a:p>
          <a:p>
            <a:pPr algn="l" rtl="0"/>
            <a:endParaRPr lang="en-US" sz="1800" dirty="0"/>
          </a:p>
          <a:p>
            <a:pPr algn="l" rtl="0"/>
            <a:r>
              <a:rPr lang="en-US" sz="2400" b="1" dirty="0"/>
              <a:t>B. How are values returned by functions?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Use a0 and a1 as the return value registers </a:t>
            </a:r>
          </a:p>
          <a:p>
            <a:pPr algn="l" rtl="0"/>
            <a:endParaRPr lang="en-US" sz="1800" dirty="0"/>
          </a:p>
          <a:p>
            <a:pPr algn="l" rtl="0"/>
            <a:r>
              <a:rPr lang="en-US" sz="2400" b="1" dirty="0"/>
              <a:t>C. What is </a:t>
            </a:r>
            <a:r>
              <a:rPr lang="en-US" sz="2400" b="1" dirty="0" err="1"/>
              <a:t>sp</a:t>
            </a:r>
            <a:r>
              <a:rPr lang="en-US" sz="2400" b="1" dirty="0"/>
              <a:t> and how should it be used in the context of RISC-V functions? </a:t>
            </a:r>
          </a:p>
          <a:p>
            <a:pPr algn="l" rtl="0"/>
            <a:r>
              <a:rPr lang="en-US" sz="2400" dirty="0" err="1">
                <a:solidFill>
                  <a:srgbClr val="002060"/>
                </a:solidFill>
              </a:rPr>
              <a:t>sp</a:t>
            </a:r>
            <a:r>
              <a:rPr lang="en-US" sz="2400" dirty="0">
                <a:solidFill>
                  <a:srgbClr val="002060"/>
                </a:solidFill>
              </a:rPr>
              <a:t> stands for stack pointer. We subtract from </a:t>
            </a:r>
            <a:r>
              <a:rPr lang="en-US" sz="2400" dirty="0" err="1">
                <a:solidFill>
                  <a:srgbClr val="002060"/>
                </a:solidFill>
              </a:rPr>
              <a:t>sp</a:t>
            </a:r>
            <a:r>
              <a:rPr lang="en-US" sz="2400" dirty="0">
                <a:solidFill>
                  <a:srgbClr val="002060"/>
                </a:solidFill>
              </a:rPr>
              <a:t> to create more space and add to free space. The stack is mainly used to save (and later restore) the value of registers that may be overwritten. </a:t>
            </a:r>
          </a:p>
        </p:txBody>
      </p:sp>
    </p:spTree>
    <p:extLst>
      <p:ext uri="{BB962C8B-B14F-4D97-AF65-F5344CB8AC3E}">
        <p14:creationId xmlns:p14="http://schemas.microsoft.com/office/powerpoint/2010/main" val="289898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b="1" dirty="0"/>
              <a:t>D. Which values need to be saved before using </a:t>
            </a:r>
            <a:r>
              <a:rPr lang="en-US" sz="2400" b="1" dirty="0" err="1"/>
              <a:t>jal</a:t>
            </a:r>
            <a:r>
              <a:rPr lang="en-US" sz="2400" b="1" dirty="0"/>
              <a:t>?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Registers a0 – a7, t0 – t6, and </a:t>
            </a:r>
            <a:r>
              <a:rPr lang="en-US" sz="2400" dirty="0" err="1">
                <a:solidFill>
                  <a:srgbClr val="002060"/>
                </a:solidFill>
              </a:rPr>
              <a:t>ra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b="1" dirty="0"/>
              <a:t>E. Which values need to be restored before using </a:t>
            </a:r>
            <a:r>
              <a:rPr lang="en-US" sz="2400" b="1" dirty="0" err="1"/>
              <a:t>jr</a:t>
            </a:r>
            <a:r>
              <a:rPr lang="en-US" sz="2400" b="1" dirty="0"/>
              <a:t> to return from a function? </a:t>
            </a:r>
          </a:p>
          <a:p>
            <a:pPr algn="l" rtl="0"/>
            <a:r>
              <a:rPr lang="en-US" sz="2400" dirty="0">
                <a:solidFill>
                  <a:srgbClr val="002060"/>
                </a:solidFill>
              </a:rPr>
              <a:t>Registers </a:t>
            </a:r>
            <a:r>
              <a:rPr lang="en-US" sz="2400" dirty="0" err="1">
                <a:solidFill>
                  <a:srgbClr val="002060"/>
                </a:solidFill>
              </a:rPr>
              <a:t>sp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gp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tp</a:t>
            </a:r>
            <a:r>
              <a:rPr lang="en-US" sz="2400" dirty="0">
                <a:solidFill>
                  <a:srgbClr val="002060"/>
                </a:solidFill>
              </a:rPr>
              <a:t>, and s0 – s11</a:t>
            </a:r>
            <a:endParaRPr lang="he-I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6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477839"/>
            <a:ext cx="10871200" cy="474662"/>
          </a:xfrm>
        </p:spPr>
        <p:txBody>
          <a:bodyPr>
            <a:noAutofit/>
          </a:bodyPr>
          <a:lstStyle/>
          <a:p>
            <a:r>
              <a:rPr lang="en-US" sz="5333" dirty="0"/>
              <a:t>Example</a:t>
            </a:r>
          </a:p>
        </p:txBody>
      </p:sp>
      <p:sp>
        <p:nvSpPr>
          <p:cNvPr id="196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027360"/>
            <a:ext cx="11684000" cy="5432425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... </a:t>
            </a:r>
            <a:r>
              <a:rPr lang="en-US" sz="3200" dirty="0" err="1">
                <a:cs typeface="Courier"/>
              </a:rPr>
              <a:t>sum(a,b</a:t>
            </a:r>
            <a:r>
              <a:rPr lang="en-US" sz="3200" dirty="0">
                <a:cs typeface="Courier"/>
              </a:rPr>
              <a:t>);...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  <a:t>/* a,b:s0,s1 */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br>
              <a:rPr lang="en-US" sz="3200" dirty="0">
                <a:cs typeface="Courier"/>
              </a:rPr>
            </a:b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sum(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x, 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y) {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	return </a:t>
            </a:r>
            <a:r>
              <a:rPr lang="en-US" sz="3200" dirty="0" err="1">
                <a:cs typeface="Courier"/>
              </a:rPr>
              <a:t>x+y</a:t>
            </a:r>
            <a:r>
              <a:rPr lang="en-US" sz="3200" dirty="0">
                <a:cs typeface="Courier"/>
              </a:rPr>
              <a:t>;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}</a:t>
            </a:r>
          </a:p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address (shown in decimal)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1000 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1004 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1008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1012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1016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…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2000 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2004</a:t>
            </a:r>
          </a:p>
        </p:txBody>
      </p:sp>
      <p:sp>
        <p:nvSpPr>
          <p:cNvPr id="1961988" name="Line 4"/>
          <p:cNvSpPr>
            <a:spLocks noChangeShapeType="1"/>
          </p:cNvSpPr>
          <p:nvPr/>
        </p:nvSpPr>
        <p:spPr bwMode="auto">
          <a:xfrm>
            <a:off x="812800" y="3015564"/>
            <a:ext cx="1056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Courier"/>
              <a:cs typeface="Courier"/>
            </a:endParaRPr>
          </a:p>
        </p:txBody>
      </p:sp>
      <p:sp>
        <p:nvSpPr>
          <p:cNvPr id="1961991" name="Rectangle 7"/>
          <p:cNvSpPr>
            <a:spLocks noChangeArrowheads="1"/>
          </p:cNvSpPr>
          <p:nvPr/>
        </p:nvSpPr>
        <p:spPr bwMode="auto">
          <a:xfrm>
            <a:off x="3272325" y="3859212"/>
            <a:ext cx="7416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chemeClr val="accent2"/>
                </a:solidFill>
                <a:latin typeface="+mj-lt"/>
                <a:cs typeface="Corbel"/>
              </a:rPr>
              <a:t>In RISC-V, all instructions are 4 bytes, and stored in memory just like data. So here we show the addresses of where the programs are stored.</a:t>
            </a:r>
          </a:p>
        </p:txBody>
      </p:sp>
    </p:spTree>
    <p:extLst>
      <p:ext uri="{BB962C8B-B14F-4D97-AF65-F5344CB8AC3E}">
        <p14:creationId xmlns:p14="http://schemas.microsoft.com/office/powerpoint/2010/main" val="7853038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6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893066"/>
            <a:ext cx="11684000" cy="5432425"/>
          </a:xfrm>
        </p:spPr>
        <p:txBody>
          <a:bodyPr>
            <a:normAutofit fontScale="92500" lnSpcReduction="10000"/>
          </a:bodyPr>
          <a:lstStyle/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... </a:t>
            </a:r>
            <a:r>
              <a:rPr lang="en-US" sz="3200" dirty="0" err="1">
                <a:cs typeface="Courier"/>
              </a:rPr>
              <a:t>sum(a,b</a:t>
            </a:r>
            <a:r>
              <a:rPr lang="en-US" sz="3200" dirty="0">
                <a:cs typeface="Courier"/>
              </a:rPr>
              <a:t>);...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  <a:t>/* a,b:s0,s1 */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br>
              <a:rPr lang="en-US" sz="3200" dirty="0">
                <a:cs typeface="Courier"/>
              </a:rPr>
            </a:b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sum(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x, 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y) {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	return </a:t>
            </a:r>
            <a:r>
              <a:rPr lang="en-US" sz="3200" dirty="0" err="1">
                <a:cs typeface="Courier"/>
              </a:rPr>
              <a:t>x+y</a:t>
            </a:r>
            <a:r>
              <a:rPr lang="en-US" sz="3200" dirty="0">
                <a:cs typeface="Courier"/>
              </a:rPr>
              <a:t>;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}</a:t>
            </a:r>
          </a:p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address (shown in decimal)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1000 mv a0,s0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 x = a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1004 mv a1,s1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 y = b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  <a:t> </a:t>
            </a:r>
            <a:br>
              <a:rPr lang="en-US" sz="3200" dirty="0">
                <a:solidFill>
                  <a:schemeClr val="bg1">
                    <a:lumMod val="65000"/>
                  </a:schemeClr>
                </a:solidFill>
                <a:cs typeface="Courier"/>
              </a:rPr>
            </a:br>
            <a:r>
              <a:rPr lang="en-US" sz="3200" dirty="0">
                <a:cs typeface="Courier"/>
              </a:rPr>
              <a:t>1008 </a:t>
            </a:r>
            <a:r>
              <a:rPr lang="en-US" sz="3200" dirty="0" err="1">
                <a:cs typeface="Courier"/>
              </a:rPr>
              <a:t>jal</a:t>
            </a:r>
            <a:r>
              <a:rPr lang="en-US" sz="3200" dirty="0">
                <a:cs typeface="Courier"/>
              </a:rPr>
              <a:t> </a:t>
            </a:r>
            <a:r>
              <a:rPr lang="en-US" sz="3200" dirty="0">
                <a:solidFill>
                  <a:srgbClr val="0926B7"/>
                </a:solidFill>
                <a:cs typeface="Courier"/>
              </a:rPr>
              <a:t>sum</a:t>
            </a:r>
            <a:r>
              <a:rPr lang="en-US" sz="3200" dirty="0">
                <a:cs typeface="Courier"/>
              </a:rPr>
              <a:t> 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#jump to sum, ra=PC+4=1012</a:t>
            </a:r>
            <a:br>
              <a:rPr lang="en-US" sz="3200" dirty="0">
                <a:cs typeface="Courier"/>
              </a:rPr>
            </a:br>
            <a:r>
              <a:rPr lang="en-US" sz="3200" dirty="0">
                <a:solidFill>
                  <a:srgbClr val="00B050"/>
                </a:solidFill>
                <a:cs typeface="Courier"/>
              </a:rPr>
              <a:t>1012</a:t>
            </a:r>
            <a:r>
              <a:rPr lang="en-US" sz="3200" dirty="0">
                <a:cs typeface="Courier"/>
              </a:rPr>
              <a:t> …				</a:t>
            </a:r>
            <a:r>
              <a:rPr lang="en-US" sz="3200" i="1" dirty="0">
                <a:solidFill>
                  <a:schemeClr val="bg1">
                    <a:lumMod val="65000"/>
                  </a:schemeClr>
                </a:solidFill>
                <a:cs typeface="Courier"/>
              </a:rPr>
              <a:t># next instruction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…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2000 </a:t>
            </a:r>
            <a:r>
              <a:rPr lang="en-US" sz="3200" dirty="0">
                <a:solidFill>
                  <a:srgbClr val="0926B7"/>
                </a:solidFill>
                <a:cs typeface="Courier"/>
              </a:rPr>
              <a:t>sum</a:t>
            </a:r>
            <a:r>
              <a:rPr lang="en-US" sz="3200" dirty="0">
                <a:cs typeface="Courier"/>
              </a:rPr>
              <a:t>: add a0,a0,a1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2004 </a:t>
            </a:r>
            <a:r>
              <a:rPr lang="en-US" sz="3200" dirty="0" err="1">
                <a:solidFill>
                  <a:srgbClr val="C00000"/>
                </a:solidFill>
                <a:cs typeface="Courier"/>
              </a:rPr>
              <a:t>jr</a:t>
            </a:r>
            <a:r>
              <a:rPr lang="en-US" sz="3200" dirty="0">
                <a:solidFill>
                  <a:srgbClr val="C00000"/>
                </a:solidFill>
                <a:cs typeface="Courier"/>
              </a:rPr>
              <a:t>   ra</a:t>
            </a:r>
            <a:r>
              <a:rPr lang="en-US" sz="3200" dirty="0">
                <a:cs typeface="Courier"/>
              </a:rPr>
              <a:t>	   </a:t>
            </a:r>
            <a:r>
              <a:rPr lang="en-US" sz="3200" i="1" dirty="0">
                <a:solidFill>
                  <a:srgbClr val="C00000"/>
                </a:solidFill>
                <a:cs typeface="Courier"/>
              </a:rPr>
              <a:t># new instr. “jump register”</a:t>
            </a:r>
            <a:endParaRPr lang="en-US" sz="3200" dirty="0">
              <a:solidFill>
                <a:srgbClr val="C00000"/>
              </a:solidFill>
              <a:cs typeface="Courier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508000" y="477839"/>
            <a:ext cx="10871200" cy="474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Example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812800" y="2857068"/>
            <a:ext cx="1056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latin typeface="Courier"/>
              <a:cs typeface="Courier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2E96AF2-CD0A-4578-A466-D530BDD7D7D7}"/>
              </a:ext>
            </a:extLst>
          </p:cNvPr>
          <p:cNvSpPr/>
          <p:nvPr/>
        </p:nvSpPr>
        <p:spPr>
          <a:xfrm>
            <a:off x="1463040" y="3294706"/>
            <a:ext cx="4632960" cy="72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A61746A-A1A1-4BB7-9B9F-64B449A4E70F}"/>
              </a:ext>
            </a:extLst>
          </p:cNvPr>
          <p:cNvSpPr/>
          <p:nvPr/>
        </p:nvSpPr>
        <p:spPr>
          <a:xfrm>
            <a:off x="1455461" y="5113334"/>
            <a:ext cx="5169408" cy="354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2C451CA-4825-4CD2-95AE-C430F7881C26}"/>
              </a:ext>
            </a:extLst>
          </p:cNvPr>
          <p:cNvSpPr/>
          <p:nvPr/>
        </p:nvSpPr>
        <p:spPr>
          <a:xfrm>
            <a:off x="1450847" y="3998575"/>
            <a:ext cx="8298634" cy="721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3FFF499-5646-4D79-9361-71237BBC33B2}"/>
              </a:ext>
            </a:extLst>
          </p:cNvPr>
          <p:cNvSpPr/>
          <p:nvPr/>
        </p:nvSpPr>
        <p:spPr>
          <a:xfrm>
            <a:off x="1450847" y="5462199"/>
            <a:ext cx="5419509" cy="398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defTabSz="914400" rtl="0" eaLnBrk="1" latinLnBrk="0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7656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6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479" y="1253455"/>
            <a:ext cx="12293600" cy="1635125"/>
          </a:xfrm>
        </p:spPr>
        <p:txBody>
          <a:bodyPr>
            <a:normAutofit fontScale="85000" lnSpcReduction="20000"/>
          </a:bodyPr>
          <a:lstStyle/>
          <a:p>
            <a:pPr algn="l" rtl="0">
              <a:buFont typeface="Times" pitchFamily="-65" charset="0"/>
              <a:buNone/>
            </a:pPr>
            <a:r>
              <a:rPr lang="en-US" sz="3200" dirty="0">
                <a:cs typeface="Courier"/>
              </a:rPr>
              <a:t> ... </a:t>
            </a:r>
            <a:r>
              <a:rPr lang="en-US" sz="3200" dirty="0" err="1">
                <a:cs typeface="Courier"/>
              </a:rPr>
              <a:t>sum(a,b</a:t>
            </a:r>
            <a:r>
              <a:rPr lang="en-US" sz="3200" dirty="0">
                <a:cs typeface="Courier"/>
              </a:rPr>
              <a:t>);...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cs typeface="Courier"/>
              </a:rPr>
              <a:t>/* a,b:s0,s1 */</a:t>
            </a:r>
            <a:br>
              <a:rPr lang="en-US" sz="3200" dirty="0">
                <a:solidFill>
                  <a:schemeClr val="bg2"/>
                </a:solidFill>
                <a:cs typeface="Courier"/>
              </a:rPr>
            </a:br>
            <a:br>
              <a:rPr lang="en-US" sz="3200" dirty="0">
                <a:cs typeface="Courier"/>
              </a:rPr>
            </a:b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sum(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x, </a:t>
            </a:r>
            <a:r>
              <a:rPr lang="en-US" sz="3200" dirty="0" err="1">
                <a:cs typeface="Courier"/>
              </a:rPr>
              <a:t>int</a:t>
            </a:r>
            <a:r>
              <a:rPr lang="en-US" sz="3200" dirty="0">
                <a:cs typeface="Courier"/>
              </a:rPr>
              <a:t> y) {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	return </a:t>
            </a:r>
            <a:r>
              <a:rPr lang="en-US" sz="3200" dirty="0" err="1">
                <a:cs typeface="Courier"/>
              </a:rPr>
              <a:t>x+y</a:t>
            </a:r>
            <a:r>
              <a:rPr lang="en-US" sz="3200" dirty="0">
                <a:cs typeface="Courier"/>
              </a:rPr>
              <a:t>;</a:t>
            </a:r>
            <a:br>
              <a:rPr lang="en-US" sz="3200" dirty="0">
                <a:cs typeface="Courier"/>
              </a:rPr>
            </a:br>
            <a:r>
              <a:rPr lang="en-US" sz="3200" dirty="0">
                <a:cs typeface="Courier"/>
              </a:rPr>
              <a:t>}</a:t>
            </a:r>
          </a:p>
        </p:txBody>
      </p:sp>
      <p:sp>
        <p:nvSpPr>
          <p:cNvPr id="1966087" name="Rectangle 7"/>
          <p:cNvSpPr>
            <a:spLocks noChangeArrowheads="1"/>
          </p:cNvSpPr>
          <p:nvPr/>
        </p:nvSpPr>
        <p:spPr bwMode="auto">
          <a:xfrm>
            <a:off x="618227" y="3279075"/>
            <a:ext cx="10464800" cy="18658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4667" tIns="33867" rIns="84667" bIns="33867">
            <a:prstTxWarp prst="textNoShape">
              <a:avLst/>
            </a:prstTxWarp>
            <a:spAutoFit/>
          </a:bodyPr>
          <a:lstStyle/>
          <a:p>
            <a:pPr marL="270927" indent="-270927" algn="l" rtl="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3200" dirty="0">
                <a:cs typeface="Corbel"/>
              </a:rPr>
              <a:t>Question: Why use </a:t>
            </a:r>
            <a:r>
              <a:rPr lang="en-US" sz="3200" dirty="0" err="1">
                <a:solidFill>
                  <a:schemeClr val="accent2"/>
                </a:solidFill>
                <a:cs typeface="Courier"/>
              </a:rPr>
              <a:t>jr</a:t>
            </a:r>
            <a:r>
              <a:rPr lang="en-US" sz="3200" dirty="0">
                <a:cs typeface="Corbel"/>
              </a:rPr>
              <a:t> here? Why not use </a:t>
            </a:r>
            <a:r>
              <a:rPr lang="en-US" sz="3200" dirty="0" err="1">
                <a:solidFill>
                  <a:schemeClr val="accent2"/>
                </a:solidFill>
                <a:cs typeface="Courier"/>
              </a:rPr>
              <a:t>j</a:t>
            </a:r>
            <a:r>
              <a:rPr lang="en-US" sz="3200" dirty="0">
                <a:cs typeface="Corbel"/>
              </a:rPr>
              <a:t>?</a:t>
            </a:r>
          </a:p>
          <a:p>
            <a:pPr marL="270927" indent="-270927" algn="l" rtl="0">
              <a:lnSpc>
                <a:spcPct val="75000"/>
              </a:lnSpc>
              <a:spcBef>
                <a:spcPct val="65000"/>
              </a:spcBef>
              <a:buSzPct val="100000"/>
              <a:buFont typeface="Times" pitchFamily="-65" charset="0"/>
              <a:buChar char="•"/>
            </a:pPr>
            <a:r>
              <a:rPr lang="en-US" sz="3200" dirty="0">
                <a:cs typeface="Corbel"/>
              </a:rPr>
              <a:t>Answer: </a:t>
            </a:r>
            <a:r>
              <a:rPr lang="en-US" sz="3200" dirty="0">
                <a:solidFill>
                  <a:schemeClr val="accent2"/>
                </a:solidFill>
                <a:cs typeface="Courier"/>
              </a:rPr>
              <a:t>sum</a:t>
            </a:r>
            <a:r>
              <a:rPr lang="en-US" sz="3200" dirty="0">
                <a:cs typeface="Corbel"/>
              </a:rPr>
              <a:t> might be called by many places, so we can’t return to a fixed place. The calling proc to </a:t>
            </a:r>
            <a:r>
              <a:rPr lang="en-US" sz="3200" dirty="0">
                <a:solidFill>
                  <a:schemeClr val="accent2"/>
                </a:solidFill>
                <a:cs typeface="Courier"/>
              </a:rPr>
              <a:t>sum</a:t>
            </a:r>
            <a:r>
              <a:rPr lang="en-US" sz="3200" dirty="0">
                <a:cs typeface="Corbel"/>
              </a:rPr>
              <a:t> must be able to say “return here” somehow.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18227" y="3035424"/>
            <a:ext cx="105664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508000" y="477839"/>
            <a:ext cx="10871200" cy="4746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33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18641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070" y="488273"/>
            <a:ext cx="10058400" cy="653649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4561" y="1604517"/>
            <a:ext cx="11475518" cy="4855268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Leaf(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g, int h, int 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, int j){</a:t>
            </a:r>
          </a:p>
          <a:p>
            <a:pPr algn="l" rtl="0">
              <a:buNone/>
              <a:tabLst>
                <a:tab pos="1377916" algn="l"/>
              </a:tabLst>
            </a:pPr>
            <a:r>
              <a:rPr lang="en-US" sz="2400" b="1" dirty="0">
                <a:latin typeface="Courier New"/>
                <a:cs typeface="Courier New"/>
              </a:rPr>
              <a:t>	     </a:t>
            </a:r>
            <a:r>
              <a:rPr lang="en-US" sz="2400" b="1" dirty="0" err="1">
                <a:latin typeface="Courier New"/>
                <a:cs typeface="Courier New"/>
              </a:rPr>
              <a:t>int</a:t>
            </a:r>
            <a:r>
              <a:rPr lang="en-US" sz="2400" b="1" dirty="0">
                <a:latin typeface="Courier New"/>
                <a:cs typeface="Courier New"/>
              </a:rPr>
              <a:t> f;</a:t>
            </a:r>
          </a:p>
          <a:p>
            <a:pPr algn="l" rtl="0">
              <a:buNone/>
            </a:pPr>
            <a:r>
              <a:rPr lang="en-US" sz="2400" b="1" dirty="0">
                <a:latin typeface="Courier New"/>
                <a:cs typeface="Courier New"/>
              </a:rPr>
              <a:t>		f = (g + h) – (</a:t>
            </a:r>
            <a:r>
              <a:rPr lang="en-US" sz="2400" b="1" dirty="0" err="1">
                <a:latin typeface="Courier New"/>
                <a:cs typeface="Courier New"/>
              </a:rPr>
              <a:t>i</a:t>
            </a:r>
            <a:r>
              <a:rPr lang="en-US" sz="2400" b="1" dirty="0">
                <a:latin typeface="Courier New"/>
                <a:cs typeface="Courier New"/>
              </a:rPr>
              <a:t> + j);</a:t>
            </a:r>
          </a:p>
          <a:p>
            <a:pPr algn="l" rtl="0">
              <a:buNone/>
            </a:pPr>
            <a:r>
              <a:rPr lang="en-US" sz="2400" b="1" dirty="0">
                <a:latin typeface="Courier New"/>
                <a:cs typeface="Courier New"/>
              </a:rPr>
              <a:t>		return f;</a:t>
            </a:r>
          </a:p>
          <a:p>
            <a:pPr algn="l" rtl="0">
              <a:buNone/>
            </a:pPr>
            <a:r>
              <a:rPr lang="en-US" sz="2400" b="1" dirty="0">
                <a:latin typeface="Courier New"/>
                <a:cs typeface="Courier New"/>
              </a:rPr>
              <a:t>}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Parameter variables </a:t>
            </a:r>
            <a:r>
              <a:rPr lang="en-US" sz="2800" b="1" dirty="0">
                <a:latin typeface="Courier New"/>
                <a:cs typeface="Courier New"/>
              </a:rPr>
              <a:t>g</a:t>
            </a:r>
            <a:r>
              <a:rPr lang="en-US" sz="2800" b="1" dirty="0"/>
              <a:t>, </a:t>
            </a:r>
            <a:r>
              <a:rPr lang="en-US" sz="2800" b="1" dirty="0">
                <a:latin typeface="Courier New"/>
                <a:cs typeface="Courier New"/>
              </a:rPr>
              <a:t>h</a:t>
            </a:r>
            <a:r>
              <a:rPr lang="en-US" sz="2800" b="1" dirty="0"/>
              <a:t>, </a:t>
            </a:r>
            <a:r>
              <a:rPr lang="en-US" sz="2800" b="1" dirty="0" err="1">
                <a:latin typeface="Courier New"/>
                <a:cs typeface="Courier New"/>
              </a:rPr>
              <a:t>i</a:t>
            </a:r>
            <a:r>
              <a:rPr lang="en-US" sz="2800" b="1" dirty="0"/>
              <a:t>,</a:t>
            </a:r>
            <a:r>
              <a:rPr lang="en-US" sz="2800" dirty="0"/>
              <a:t> and </a:t>
            </a:r>
            <a:r>
              <a:rPr lang="en-US" sz="2800" b="1" dirty="0">
                <a:latin typeface="Courier New"/>
                <a:cs typeface="Courier New"/>
              </a:rPr>
              <a:t>j</a:t>
            </a:r>
            <a:r>
              <a:rPr lang="en-US" sz="2800" dirty="0"/>
              <a:t> in argument registers </a:t>
            </a:r>
            <a:r>
              <a:rPr lang="en-US" sz="2800" b="1" dirty="0">
                <a:latin typeface="Courier New"/>
                <a:cs typeface="Courier New"/>
              </a:rPr>
              <a:t>a0</a:t>
            </a:r>
            <a:r>
              <a:rPr lang="en-US" sz="2800" b="1" dirty="0"/>
              <a:t>, </a:t>
            </a:r>
            <a:r>
              <a:rPr lang="en-US" sz="2800" b="1" dirty="0">
                <a:latin typeface="Courier New"/>
                <a:cs typeface="Courier New"/>
              </a:rPr>
              <a:t>a1</a:t>
            </a:r>
            <a:r>
              <a:rPr lang="en-US" sz="2800" b="1" dirty="0"/>
              <a:t>, </a:t>
            </a:r>
            <a:r>
              <a:rPr lang="en-US" sz="2800" b="1" dirty="0">
                <a:latin typeface="Courier New"/>
                <a:cs typeface="Courier New"/>
              </a:rPr>
              <a:t>a2</a:t>
            </a:r>
            <a:r>
              <a:rPr lang="en-US" sz="2800" dirty="0"/>
              <a:t>, and </a:t>
            </a:r>
            <a:r>
              <a:rPr lang="en-US" sz="2800" b="1" dirty="0">
                <a:latin typeface="Courier New"/>
                <a:cs typeface="Courier New"/>
              </a:rPr>
              <a:t>a3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>
                <a:latin typeface="Courier New"/>
                <a:cs typeface="Courier New"/>
              </a:rPr>
              <a:t>f</a:t>
            </a:r>
            <a:r>
              <a:rPr lang="en-US" sz="2800" dirty="0"/>
              <a:t> in register </a:t>
            </a:r>
            <a:r>
              <a:rPr lang="en-US" sz="2800" b="1" dirty="0">
                <a:latin typeface="Courier New"/>
                <a:cs typeface="Courier New"/>
              </a:rPr>
              <a:t>s0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Assume we need one temporary register </a:t>
            </a:r>
            <a:r>
              <a:rPr lang="en-US" sz="2800" b="1" dirty="0">
                <a:latin typeface="Courier New"/>
                <a:cs typeface="Courier New"/>
              </a:rPr>
              <a:t>s1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800" dirty="0"/>
              <a:t> Write the RISC-V code for Leaf</a:t>
            </a:r>
          </a:p>
          <a:p>
            <a:pPr algn="l" rtl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5897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8885" y="293114"/>
            <a:ext cx="10058400" cy="928857"/>
          </a:xfrm>
        </p:spPr>
        <p:txBody>
          <a:bodyPr/>
          <a:lstStyle/>
          <a:p>
            <a:r>
              <a:rPr lang="en-US" dirty="0"/>
              <a:t>RISC-V Code for Leaf()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200" y="1295400"/>
            <a:ext cx="11988800" cy="5017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667" b="1" dirty="0">
                <a:latin typeface="Courier New"/>
                <a:cs typeface="Courier New"/>
              </a:rPr>
              <a:t>Leaf: </a:t>
            </a:r>
            <a:r>
              <a:rPr lang="en-US" sz="2667" b="1" dirty="0" err="1">
                <a:latin typeface="Courier New"/>
                <a:cs typeface="Courier New"/>
              </a:rPr>
              <a:t>addi</a:t>
            </a:r>
            <a:r>
              <a:rPr lang="en-US" sz="2667" b="1" dirty="0">
                <a:latin typeface="Courier New"/>
                <a:cs typeface="Courier New"/>
              </a:rPr>
              <a:t> sp,sp,-8 # adjust stack for 2 items</a:t>
            </a:r>
          </a:p>
          <a:p>
            <a:pPr algn="l" rtl="0">
              <a:buNone/>
            </a:pPr>
            <a:r>
              <a:rPr lang="en-US" sz="2667" b="1" dirty="0">
                <a:latin typeface="Courier New"/>
                <a:cs typeface="Courier New"/>
              </a:rPr>
              <a:t>	 </a:t>
            </a:r>
            <a:r>
              <a:rPr lang="en-US" sz="2667" b="1" dirty="0" err="1">
                <a:latin typeface="Courier New"/>
                <a:cs typeface="Courier New"/>
              </a:rPr>
              <a:t>sw</a:t>
            </a:r>
            <a:r>
              <a:rPr lang="en-US" sz="2667" b="1" dirty="0">
                <a:latin typeface="Courier New"/>
                <a:cs typeface="Courier New"/>
              </a:rPr>
              <a:t> s1, 4(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 # save s1 for use afterwards</a:t>
            </a:r>
          </a:p>
          <a:p>
            <a:pPr algn="l" rtl="0">
              <a:buNone/>
            </a:pPr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sw</a:t>
            </a:r>
            <a:r>
              <a:rPr lang="en-US" sz="2667" b="1" dirty="0">
                <a:latin typeface="Courier New"/>
                <a:cs typeface="Courier New"/>
              </a:rPr>
              <a:t> s0, 0(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 # save s0 for use afterwards</a:t>
            </a:r>
          </a:p>
          <a:p>
            <a:pPr marL="541853" indent="-541853" algn="l" rtl="0"/>
            <a:endParaRPr lang="en-US" sz="2667" b="1" dirty="0">
              <a:latin typeface="Courier New"/>
              <a:cs typeface="Courier New"/>
            </a:endParaRPr>
          </a:p>
          <a:p>
            <a:pPr marL="541853" indent="-541853" algn="l" rtl="0"/>
            <a:r>
              <a:rPr lang="en-US" sz="2667" b="1" dirty="0">
                <a:latin typeface="Courier New"/>
                <a:cs typeface="Courier New"/>
              </a:rPr>
              <a:t>      add s0,a0,a1 # f = g + h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add s1,a2,a3 # s1 = </a:t>
            </a:r>
            <a:r>
              <a:rPr lang="en-US" sz="2667" b="1" dirty="0" err="1">
                <a:latin typeface="Courier New"/>
                <a:cs typeface="Courier New"/>
              </a:rPr>
              <a:t>i</a:t>
            </a:r>
            <a:r>
              <a:rPr lang="en-US" sz="2667" b="1" dirty="0">
                <a:latin typeface="Courier New"/>
                <a:cs typeface="Courier New"/>
              </a:rPr>
              <a:t> + j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sub a0,s0,s1 # return value (g + h) – (</a:t>
            </a:r>
            <a:r>
              <a:rPr lang="en-US" sz="2667" b="1" dirty="0" err="1">
                <a:latin typeface="Courier New"/>
                <a:cs typeface="Courier New"/>
              </a:rPr>
              <a:t>i</a:t>
            </a:r>
            <a:r>
              <a:rPr lang="en-US" sz="2667" b="1" dirty="0">
                <a:latin typeface="Courier New"/>
                <a:cs typeface="Courier New"/>
              </a:rPr>
              <a:t> + j)</a:t>
            </a:r>
          </a:p>
          <a:p>
            <a:pPr marL="450839" indent="-450839" algn="l" rtl="0"/>
            <a:endParaRPr lang="en-US" sz="2667" b="1" dirty="0">
              <a:latin typeface="Courier New"/>
              <a:cs typeface="Courier New"/>
            </a:endParaRP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lw</a:t>
            </a:r>
            <a:r>
              <a:rPr lang="en-US" sz="2667" b="1" dirty="0">
                <a:latin typeface="Courier New"/>
                <a:cs typeface="Courier New"/>
              </a:rPr>
              <a:t> s0, 0(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# restore register s0 for caller 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lw</a:t>
            </a:r>
            <a:r>
              <a:rPr lang="en-US" sz="2667" b="1" dirty="0">
                <a:latin typeface="Courier New"/>
                <a:cs typeface="Courier New"/>
              </a:rPr>
              <a:t> s1, 4(</a:t>
            </a:r>
            <a:r>
              <a:rPr lang="en-US" sz="2667" b="1" dirty="0" err="1">
                <a:latin typeface="Courier New"/>
                <a:cs typeface="Courier New"/>
              </a:rPr>
              <a:t>sp</a:t>
            </a:r>
            <a:r>
              <a:rPr lang="en-US" sz="2667" b="1" dirty="0">
                <a:latin typeface="Courier New"/>
                <a:cs typeface="Courier New"/>
              </a:rPr>
              <a:t>) # restore register s1 for caller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addi</a:t>
            </a:r>
            <a:r>
              <a:rPr lang="en-US" sz="2667" b="1" dirty="0">
                <a:latin typeface="Courier New"/>
                <a:cs typeface="Courier New"/>
              </a:rPr>
              <a:t> sp,sp,8 # adjust stack to delete 2 items</a:t>
            </a:r>
          </a:p>
          <a:p>
            <a:pPr marL="450839" indent="-450839" algn="l" rtl="0"/>
            <a:r>
              <a:rPr lang="en-US" sz="2667" b="1" dirty="0">
                <a:latin typeface="Courier New"/>
                <a:cs typeface="Courier New"/>
              </a:rPr>
              <a:t>      </a:t>
            </a:r>
            <a:r>
              <a:rPr lang="en-US" sz="2667" b="1" dirty="0" err="1">
                <a:latin typeface="Courier New"/>
                <a:cs typeface="Courier New"/>
              </a:rPr>
              <a:t>jr</a:t>
            </a:r>
            <a:r>
              <a:rPr lang="en-US" sz="2667" b="1" dirty="0">
                <a:latin typeface="Courier New"/>
                <a:cs typeface="Courier New"/>
              </a:rPr>
              <a:t> </a:t>
            </a:r>
            <a:r>
              <a:rPr lang="en-US" sz="2667" b="1" dirty="0" err="1">
                <a:latin typeface="Courier New"/>
                <a:cs typeface="Courier New"/>
              </a:rPr>
              <a:t>ra</a:t>
            </a:r>
            <a:r>
              <a:rPr lang="en-US" sz="2667" b="1" dirty="0">
                <a:latin typeface="Courier New"/>
                <a:cs typeface="Courier New"/>
              </a:rPr>
              <a:t> 		 # jump back to calling routine</a:t>
            </a:r>
          </a:p>
        </p:txBody>
      </p:sp>
      <p:sp>
        <p:nvSpPr>
          <p:cNvPr id="3" name="Right Brace 2"/>
          <p:cNvSpPr/>
          <p:nvPr/>
        </p:nvSpPr>
        <p:spPr>
          <a:xfrm>
            <a:off x="10458450" y="1295400"/>
            <a:ext cx="371475" cy="13192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ight Brace 5"/>
          <p:cNvSpPr/>
          <p:nvPr/>
        </p:nvSpPr>
        <p:spPr>
          <a:xfrm>
            <a:off x="10658470" y="4633913"/>
            <a:ext cx="371475" cy="1552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10847315" y="1770340"/>
            <a:ext cx="1287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Prologue</a:t>
            </a:r>
            <a:endParaRPr lang="he-IL" dirty="0"/>
          </a:p>
        </p:txBody>
      </p:sp>
      <p:sp>
        <p:nvSpPr>
          <p:cNvPr id="10" name="Rectangle 9"/>
          <p:cNvSpPr/>
          <p:nvPr/>
        </p:nvSpPr>
        <p:spPr>
          <a:xfrm>
            <a:off x="10972793" y="522553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Epilogue</a:t>
            </a:r>
            <a:endParaRPr lang="he-IL" dirty="0"/>
          </a:p>
        </p:txBody>
      </p:sp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A64F554A-40C2-438A-9C9C-254ACAACBABA}"/>
              </a:ext>
            </a:extLst>
          </p:cNvPr>
          <p:cNvGrpSpPr/>
          <p:nvPr/>
        </p:nvGrpSpPr>
        <p:grpSpPr>
          <a:xfrm>
            <a:off x="10599575" y="2922337"/>
            <a:ext cx="1107575" cy="1319213"/>
            <a:chOff x="10599575" y="2922337"/>
            <a:chExt cx="1107575" cy="1319213"/>
          </a:xfrm>
        </p:grpSpPr>
        <p:sp>
          <p:nvSpPr>
            <p:cNvPr id="11" name="Right Brace 2">
              <a:extLst>
                <a:ext uri="{FF2B5EF4-FFF2-40B4-BE49-F238E27FC236}">
                  <a16:creationId xmlns:a16="http://schemas.microsoft.com/office/drawing/2014/main" id="{1140C4DF-FD3C-4205-B2F0-6995850B76A1}"/>
                </a:ext>
              </a:extLst>
            </p:cNvPr>
            <p:cNvSpPr/>
            <p:nvPr/>
          </p:nvSpPr>
          <p:spPr>
            <a:xfrm>
              <a:off x="10599575" y="2922337"/>
              <a:ext cx="371475" cy="1319213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91401774-AE07-4490-BB26-064EF1A7EA58}"/>
                </a:ext>
              </a:extLst>
            </p:cNvPr>
            <p:cNvSpPr/>
            <p:nvPr/>
          </p:nvSpPr>
          <p:spPr>
            <a:xfrm>
              <a:off x="10971050" y="3397277"/>
              <a:ext cx="7361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Task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175988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070" y="416890"/>
            <a:ext cx="10058400" cy="847724"/>
          </a:xfrm>
        </p:spPr>
        <p:txBody>
          <a:bodyPr>
            <a:normAutofit/>
          </a:bodyPr>
          <a:lstStyle/>
          <a:p>
            <a:r>
              <a:rPr lang="en-US" dirty="0"/>
              <a:t>Stack Before, During, After Function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435006" y="1447801"/>
            <a:ext cx="11582400" cy="965200"/>
          </a:xfrm>
        </p:spPr>
        <p:txBody>
          <a:bodyPr>
            <a:noAutofit/>
          </a:bodyPr>
          <a:lstStyle/>
          <a:p>
            <a:pPr algn="l" rtl="0"/>
            <a:r>
              <a:rPr lang="en-US" sz="2800" dirty="0"/>
              <a:t>We need to save old values of </a:t>
            </a:r>
            <a:r>
              <a:rPr lang="en-US" sz="2800" b="1" dirty="0">
                <a:latin typeface="Courier New"/>
                <a:cs typeface="Courier New"/>
              </a:rPr>
              <a:t>s0</a:t>
            </a:r>
            <a:r>
              <a:rPr lang="en-US" sz="2800" dirty="0">
                <a:cs typeface="Courier New"/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latin typeface="Courier New"/>
                <a:cs typeface="Courier New"/>
              </a:rPr>
              <a:t>s1</a:t>
            </a:r>
          </a:p>
          <a:p>
            <a:pPr algn="l" rtl="0">
              <a:buNone/>
            </a:pPr>
            <a:r>
              <a:rPr lang="en-US" sz="2800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5056" y="2209801"/>
            <a:ext cx="2627199" cy="3916065"/>
            <a:chOff x="656292" y="1657350"/>
            <a:chExt cx="1970399" cy="29370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447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908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10668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6292" y="2038350"/>
              <a:ext cx="4150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sp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478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5760" y="4248150"/>
              <a:ext cx="1120931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Before call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024657" y="2209801"/>
            <a:ext cx="2579342" cy="3916065"/>
            <a:chOff x="3018493" y="1657350"/>
            <a:chExt cx="1934507" cy="2937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810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9530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429000" y="27241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18493" y="2495550"/>
              <a:ext cx="4150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sp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8100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0" y="2266950"/>
              <a:ext cx="114300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83018" y="4248150"/>
              <a:ext cx="112843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During call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810000" y="2495550"/>
              <a:ext cx="114300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000000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174257" y="2209801"/>
            <a:ext cx="2579342" cy="3916065"/>
            <a:chOff x="5380693" y="1657350"/>
            <a:chExt cx="1934507" cy="2937049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172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15200" y="1657350"/>
              <a:ext cx="0" cy="243840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lg" len="lg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791200" y="2266950"/>
              <a:ext cx="381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380693" y="2038350"/>
              <a:ext cx="4150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latin typeface="Courier New"/>
                  <a:cs typeface="Courier New"/>
                </a:rPr>
                <a:t>sp</a:t>
              </a:r>
              <a:endParaRPr lang="en-US" sz="2400" b="1" dirty="0">
                <a:latin typeface="Courier New"/>
                <a:cs typeface="Courier New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20383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93544" y="4248150"/>
              <a:ext cx="976854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After call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72200" y="22669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EEECE1"/>
                  </a:solidFill>
                  <a:latin typeface="Courier New"/>
                  <a:cs typeface="Courier New"/>
                </a:rPr>
                <a:t> s1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72200" y="2495550"/>
              <a:ext cx="1143000" cy="2286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EEECE1"/>
                  </a:solidFill>
                  <a:latin typeface="Calibri"/>
                  <a:cs typeface="Calibri"/>
                </a:rPr>
                <a:t>Saved</a:t>
              </a:r>
              <a:r>
                <a:rPr lang="en-US" sz="2400" b="1" dirty="0">
                  <a:solidFill>
                    <a:srgbClr val="EEECE1"/>
                  </a:solidFill>
                  <a:latin typeface="Courier New"/>
                  <a:cs typeface="Courier New"/>
                </a:rPr>
                <a:t> s0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512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6952" y="216131"/>
            <a:ext cx="8229600" cy="1100138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Register Names</a:t>
            </a:r>
            <a:endParaRPr lang="en-US" altLang="en-US" dirty="0"/>
          </a:p>
        </p:txBody>
      </p:sp>
      <p:graphicFrame>
        <p:nvGraphicFramePr>
          <p:cNvPr id="4" name="Group 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83191"/>
              </p:ext>
            </p:extLst>
          </p:nvPr>
        </p:nvGraphicFramePr>
        <p:xfrm>
          <a:off x="1794768" y="1041445"/>
          <a:ext cx="8229600" cy="510413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t0-t2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s0-s1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a0-a7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 arguments/ return values (0-1)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t3-t6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75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1A33-16D1-5342-8A11-F16096B929B1}"/>
              </a:ext>
            </a:extLst>
          </p:cNvPr>
          <p:cNvSpPr txBox="1">
            <a:spLocks/>
          </p:cNvSpPr>
          <p:nvPr/>
        </p:nvSpPr>
        <p:spPr>
          <a:xfrm>
            <a:off x="152400" y="2689607"/>
            <a:ext cx="8923866" cy="8833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sz="8000" dirty="0"/>
              <a:t>שאלות על הוידאו?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82753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469B-02C1-C847-BBD1-60B4CB107D7A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154626"/>
                  </p:ext>
                </p:extLst>
              </p:nvPr>
            </p:nvGraphicFramePr>
            <p:xfrm>
              <a:off x="639862" y="140353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154626"/>
                  </p:ext>
                </p:extLst>
              </p:nvPr>
            </p:nvGraphicFramePr>
            <p:xfrm>
              <a:off x="639862" y="140353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74" t="-513793" r="54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991012"/>
                  </p:ext>
                </p:extLst>
              </p:nvPr>
            </p:nvGraphicFramePr>
            <p:xfrm>
              <a:off x="627505" y="381957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991012"/>
                  </p:ext>
                </p:extLst>
              </p:nvPr>
            </p:nvGraphicFramePr>
            <p:xfrm>
              <a:off x="627505" y="381957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4945" t="-413793" r="549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EC7DB92-6ED7-EC47-B103-DF485941D67E}"/>
              </a:ext>
            </a:extLst>
          </p:cNvPr>
          <p:cNvSpPr txBox="1"/>
          <p:nvPr/>
        </p:nvSpPr>
        <p:spPr>
          <a:xfrm>
            <a:off x="7142372" y="1141922"/>
            <a:ext cx="4638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נתון קטע הקוד הבא, המתחיל לרוץ מ- </a:t>
            </a:r>
            <a:r>
              <a:rPr lang="en-US" sz="2800" dirty="0"/>
              <a:t>main</a:t>
            </a:r>
            <a:r>
              <a:rPr lang="he-IL" sz="2800" dirty="0"/>
              <a:t>.</a:t>
            </a:r>
          </a:p>
          <a:p>
            <a:endParaRPr lang="he-IL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CB0C71-0456-1447-976B-5A09A8ECBB73}"/>
              </a:ext>
            </a:extLst>
          </p:cNvPr>
          <p:cNvCxnSpPr/>
          <p:nvPr/>
        </p:nvCxnSpPr>
        <p:spPr>
          <a:xfrm flipH="1">
            <a:off x="4633784" y="5090984"/>
            <a:ext cx="8934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4FA5482-93AA-2040-B0E8-356C9D3921C5}"/>
              </a:ext>
            </a:extLst>
          </p:cNvPr>
          <p:cNvSpPr/>
          <p:nvPr/>
        </p:nvSpPr>
        <p:spPr>
          <a:xfrm>
            <a:off x="6853883" y="4183043"/>
            <a:ext cx="49267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800" dirty="0"/>
              <a:t>מה יהיה מצב המחסנית וערכי הרגיסטרים </a:t>
            </a:r>
            <a:r>
              <a:rPr lang="he-IL" sz="2800" u="sng" dirty="0"/>
              <a:t>לאחר</a:t>
            </a:r>
            <a:r>
              <a:rPr lang="he-IL" sz="2800" dirty="0"/>
              <a:t> ריצת הפקודה שבכתובת </a:t>
            </a:r>
            <a:r>
              <a:rPr lang="en-US" sz="2800" dirty="0"/>
              <a:t>0x00800038</a:t>
            </a:r>
            <a:r>
              <a:rPr lang="he-IL" sz="2800" dirty="0"/>
              <a:t>?</a:t>
            </a:r>
            <a:endParaRPr lang="en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111C5-DCCF-3346-90C4-9A1E17F50556}"/>
              </a:ext>
            </a:extLst>
          </p:cNvPr>
          <p:cNvSpPr txBox="1"/>
          <p:nvPr/>
        </p:nvSpPr>
        <p:spPr>
          <a:xfrm>
            <a:off x="7142372" y="2105550"/>
            <a:ext cx="4638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לפני ריצת הקוד, נתונים:</a:t>
            </a:r>
          </a:p>
          <a:p>
            <a:r>
              <a:rPr lang="en-US" sz="2800" dirty="0"/>
              <a:t>ra=0x00200000</a:t>
            </a:r>
          </a:p>
          <a:p>
            <a:r>
              <a:rPr lang="en-US" sz="2800" dirty="0" err="1"/>
              <a:t>sp</a:t>
            </a:r>
            <a:r>
              <a:rPr lang="en-US" sz="2800" dirty="0"/>
              <a:t>=0x00000080</a:t>
            </a:r>
          </a:p>
          <a:p>
            <a:r>
              <a:rPr lang="en-US" sz="2800" dirty="0"/>
              <a:t>s0=0x00000001</a:t>
            </a:r>
            <a:endParaRPr lang="he-IL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51691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469B-02C1-C847-BBD1-60B4CB107D7A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30" t="-5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4972" t="-4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DD7CC1-C447-0D4E-AD4E-BA7584B3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12485"/>
              </p:ext>
            </p:extLst>
          </p:nvPr>
        </p:nvGraphicFramePr>
        <p:xfrm>
          <a:off x="8792463" y="1388386"/>
          <a:ext cx="3168878" cy="2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661">
                  <a:extLst>
                    <a:ext uri="{9D8B030D-6E8A-4147-A177-3AD203B41FA5}">
                      <a16:colId xmlns:a16="http://schemas.microsoft.com/office/drawing/2014/main" val="139463538"/>
                    </a:ext>
                  </a:extLst>
                </a:gridCol>
                <a:gridCol w="2224217">
                  <a:extLst>
                    <a:ext uri="{9D8B030D-6E8A-4147-A177-3AD203B41FA5}">
                      <a16:colId xmlns:a16="http://schemas.microsoft.com/office/drawing/2014/main" val="1528060643"/>
                    </a:ext>
                  </a:extLst>
                </a:gridCol>
              </a:tblGrid>
              <a:tr h="412368"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רגיסטר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מידע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1111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610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5564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4872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67267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16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79FEA-6880-DF40-B8ED-F047069BE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610425"/>
              </p:ext>
            </p:extLst>
          </p:nvPr>
        </p:nvGraphicFramePr>
        <p:xfrm>
          <a:off x="4631095" y="1388386"/>
          <a:ext cx="3895067" cy="2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16">
                  <a:extLst>
                    <a:ext uri="{9D8B030D-6E8A-4147-A177-3AD203B41FA5}">
                      <a16:colId xmlns:a16="http://schemas.microsoft.com/office/drawing/2014/main" val="139463538"/>
                    </a:ext>
                  </a:extLst>
                </a:gridCol>
                <a:gridCol w="2180251">
                  <a:extLst>
                    <a:ext uri="{9D8B030D-6E8A-4147-A177-3AD203B41FA5}">
                      <a16:colId xmlns:a16="http://schemas.microsoft.com/office/drawing/2014/main" val="1528060643"/>
                    </a:ext>
                  </a:extLst>
                </a:gridCol>
              </a:tblGrid>
              <a:tr h="412368"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כתובת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מידע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1111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610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5564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67267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30971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2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7638CA-C819-784D-A089-282B0CB73B10}"/>
              </a:ext>
            </a:extLst>
          </p:cNvPr>
          <p:cNvSpPr txBox="1"/>
          <p:nvPr/>
        </p:nvSpPr>
        <p:spPr>
          <a:xfrm>
            <a:off x="7323080" y="4122958"/>
            <a:ext cx="4638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לפני ריצת הקוד, נתונים:</a:t>
            </a:r>
          </a:p>
          <a:p>
            <a:r>
              <a:rPr lang="en-US" sz="2800" dirty="0"/>
              <a:t>ra=0x00200000</a:t>
            </a:r>
          </a:p>
          <a:p>
            <a:r>
              <a:rPr lang="en-US" sz="2800" dirty="0" err="1"/>
              <a:t>sp</a:t>
            </a:r>
            <a:r>
              <a:rPr lang="en-US" sz="2800" dirty="0"/>
              <a:t>=0x00000080</a:t>
            </a:r>
          </a:p>
          <a:p>
            <a:r>
              <a:rPr lang="en-US" sz="2800" dirty="0"/>
              <a:t>s0=0x00000001</a:t>
            </a:r>
            <a:endParaRPr lang="he-IL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6630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469B-02C1-C847-BBD1-60B4CB107D7A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452828"/>
                  </p:ext>
                </p:extLst>
              </p:nvPr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452828"/>
                  </p:ext>
                </p:extLst>
              </p:nvPr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30" t="-5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007976"/>
                  </p:ext>
                </p:extLst>
              </p:nvPr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007976"/>
                  </p:ext>
                </p:extLst>
              </p:nvPr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4972" t="-4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DD7CC1-C447-0D4E-AD4E-BA7584B3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33718"/>
              </p:ext>
            </p:extLst>
          </p:nvPr>
        </p:nvGraphicFramePr>
        <p:xfrm>
          <a:off x="8792463" y="1388386"/>
          <a:ext cx="3168878" cy="2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661">
                  <a:extLst>
                    <a:ext uri="{9D8B030D-6E8A-4147-A177-3AD203B41FA5}">
                      <a16:colId xmlns:a16="http://schemas.microsoft.com/office/drawing/2014/main" val="139463538"/>
                    </a:ext>
                  </a:extLst>
                </a:gridCol>
                <a:gridCol w="2224217">
                  <a:extLst>
                    <a:ext uri="{9D8B030D-6E8A-4147-A177-3AD203B41FA5}">
                      <a16:colId xmlns:a16="http://schemas.microsoft.com/office/drawing/2014/main" val="1528060643"/>
                    </a:ext>
                  </a:extLst>
                </a:gridCol>
              </a:tblGrid>
              <a:tr h="412368"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רגיסטר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מידע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1111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0x80-0x20-0x20=0x40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610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0xA+0xA=0x14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5564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4872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0x7+0x3=0xA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67267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0x00400014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16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6AB93A6-3543-EB49-A1A9-FAB38FE4C3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5500013"/>
                  </p:ext>
                </p:extLst>
              </p:nvPr>
            </p:nvGraphicFramePr>
            <p:xfrm>
              <a:off x="4631095" y="1388386"/>
              <a:ext cx="3895067" cy="247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816">
                      <a:extLst>
                        <a:ext uri="{9D8B030D-6E8A-4147-A177-3AD203B41FA5}">
                          <a16:colId xmlns:a16="http://schemas.microsoft.com/office/drawing/2014/main" val="139463538"/>
                        </a:ext>
                      </a:extLst>
                    </a:gridCol>
                    <a:gridCol w="2180251">
                      <a:extLst>
                        <a:ext uri="{9D8B030D-6E8A-4147-A177-3AD203B41FA5}">
                          <a16:colId xmlns:a16="http://schemas.microsoft.com/office/drawing/2014/main" val="1528060643"/>
                        </a:ext>
                      </a:extLst>
                    </a:gridCol>
                  </a:tblGrid>
                  <a:tr h="412368"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כתובת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מידע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16610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a=0x00200000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75564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67267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0=0x1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30971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72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6AB93A6-3543-EB49-A1A9-FAB38FE4C3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5500013"/>
                  </p:ext>
                </p:extLst>
              </p:nvPr>
            </p:nvGraphicFramePr>
            <p:xfrm>
              <a:off x="4631095" y="1388386"/>
              <a:ext cx="3895067" cy="247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816">
                      <a:extLst>
                        <a:ext uri="{9D8B030D-6E8A-4147-A177-3AD203B41FA5}">
                          <a16:colId xmlns:a16="http://schemas.microsoft.com/office/drawing/2014/main" val="139463538"/>
                        </a:ext>
                      </a:extLst>
                    </a:gridCol>
                    <a:gridCol w="2180251">
                      <a:extLst>
                        <a:ext uri="{9D8B030D-6E8A-4147-A177-3AD203B41FA5}">
                          <a16:colId xmlns:a16="http://schemas.microsoft.com/office/drawing/2014/main" val="1528060643"/>
                        </a:ext>
                      </a:extLst>
                    </a:gridCol>
                  </a:tblGrid>
                  <a:tr h="412368"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כתובת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מידע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5" t="-112500" r="-126471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16610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a=0x00200000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75564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5" t="-306061" r="-126471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67267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0=0x1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30971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5" t="-503030" r="-1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720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8DAEEB2-6641-D54D-9732-63602772C0F1}"/>
              </a:ext>
            </a:extLst>
          </p:cNvPr>
          <p:cNvSpPr txBox="1"/>
          <p:nvPr/>
        </p:nvSpPr>
        <p:spPr>
          <a:xfrm>
            <a:off x="7323080" y="4122958"/>
            <a:ext cx="4638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לפני ריצת הקוד, נתונים:</a:t>
            </a:r>
          </a:p>
          <a:p>
            <a:r>
              <a:rPr lang="en-US" sz="2800" dirty="0"/>
              <a:t>ra=0x00200000</a:t>
            </a:r>
          </a:p>
          <a:p>
            <a:r>
              <a:rPr lang="en-US" sz="2800" dirty="0" err="1"/>
              <a:t>sp</a:t>
            </a:r>
            <a:r>
              <a:rPr lang="en-US" sz="2800" dirty="0"/>
              <a:t>=0x00000080</a:t>
            </a:r>
          </a:p>
          <a:p>
            <a:r>
              <a:rPr lang="en-US" sz="2800" dirty="0"/>
              <a:t>s0=0x00000001</a:t>
            </a:r>
            <a:endParaRPr lang="he-IL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397538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469B-02C1-C847-BBD1-60B4CB107D7A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862" y="140353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9862" y="140353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74" t="-513793" r="54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505" y="381957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505" y="381957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4945" t="-413793" r="549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EC7DB92-6ED7-EC47-B103-DF485941D67E}"/>
              </a:ext>
            </a:extLst>
          </p:cNvPr>
          <p:cNvSpPr txBox="1"/>
          <p:nvPr/>
        </p:nvSpPr>
        <p:spPr>
          <a:xfrm>
            <a:off x="5931244" y="1141922"/>
            <a:ext cx="58493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המשך הפונקציה </a:t>
            </a:r>
            <a:r>
              <a:rPr lang="en-US" sz="2800" dirty="0"/>
              <a:t>foo</a:t>
            </a:r>
            <a:r>
              <a:rPr lang="he-IL" sz="2800" dirty="0"/>
              <a:t> נכתב לפי הקונבנציה בקורס </a:t>
            </a:r>
            <a:r>
              <a:rPr lang="he-IL" sz="2800" b="1" dirty="0"/>
              <a:t>ללא תקלות</a:t>
            </a:r>
            <a:r>
              <a:rPr lang="he-IL" sz="2800" dirty="0"/>
              <a:t>, כך שבסופה השליטה תחזור לפונקציה </a:t>
            </a:r>
            <a:r>
              <a:rPr lang="en-US" sz="2800" dirty="0"/>
              <a:t>main</a:t>
            </a:r>
            <a:r>
              <a:rPr lang="he-IL" sz="2800" dirty="0"/>
              <a:t> (ערך החזרה כבר כתוב ב- </a:t>
            </a:r>
            <a:r>
              <a:rPr lang="en-US" sz="2800" dirty="0"/>
              <a:t>a0</a:t>
            </a:r>
            <a:r>
              <a:rPr lang="he-IL" sz="2800" dirty="0"/>
              <a:t> לפי שורה </a:t>
            </a:r>
            <a:r>
              <a:rPr lang="en-US" sz="2800" dirty="0"/>
              <a:t>0x00800038</a:t>
            </a:r>
            <a:r>
              <a:rPr lang="he-IL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8EC38-3CB8-6C41-9FE6-3A8307D37C26}"/>
              </a:ext>
            </a:extLst>
          </p:cNvPr>
          <p:cNvSpPr txBox="1"/>
          <p:nvPr/>
        </p:nvSpPr>
        <p:spPr>
          <a:xfrm>
            <a:off x="5931244" y="3819578"/>
            <a:ext cx="5849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איך ישתנו הטבלאות בדיוק לאחר החזרה לפונקציה </a:t>
            </a:r>
            <a:r>
              <a:rPr lang="en-US" sz="2800" dirty="0"/>
              <a:t>main</a:t>
            </a:r>
            <a:r>
              <a:rPr lang="he-IL" sz="2800" dirty="0"/>
              <a:t>? (בדיוק לפני ריצת הפקודה שבכתובת </a:t>
            </a:r>
            <a:r>
              <a:rPr lang="en-US" sz="2800" dirty="0"/>
              <a:t>0x00400014</a:t>
            </a:r>
            <a:r>
              <a:rPr lang="he-IL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00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469B-02C1-C847-BBD1-60B4CB107D7A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30" t="-5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4972" t="-4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DD7CC1-C447-0D4E-AD4E-BA7584B38854}"/>
              </a:ext>
            </a:extLst>
          </p:cNvPr>
          <p:cNvGraphicFramePr>
            <a:graphicFrameLocks noGrp="1"/>
          </p:cNvGraphicFramePr>
          <p:nvPr/>
        </p:nvGraphicFramePr>
        <p:xfrm>
          <a:off x="8792463" y="1388386"/>
          <a:ext cx="3168878" cy="2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661">
                  <a:extLst>
                    <a:ext uri="{9D8B030D-6E8A-4147-A177-3AD203B41FA5}">
                      <a16:colId xmlns:a16="http://schemas.microsoft.com/office/drawing/2014/main" val="139463538"/>
                    </a:ext>
                  </a:extLst>
                </a:gridCol>
                <a:gridCol w="2224217">
                  <a:extLst>
                    <a:ext uri="{9D8B030D-6E8A-4147-A177-3AD203B41FA5}">
                      <a16:colId xmlns:a16="http://schemas.microsoft.com/office/drawing/2014/main" val="1528060643"/>
                    </a:ext>
                  </a:extLst>
                </a:gridCol>
              </a:tblGrid>
              <a:tr h="412368"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רגיסטר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מידע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1111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610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5564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4872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67267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16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79FEA-6880-DF40-B8ED-F047069BEA14}"/>
              </a:ext>
            </a:extLst>
          </p:cNvPr>
          <p:cNvGraphicFramePr>
            <a:graphicFrameLocks noGrp="1"/>
          </p:cNvGraphicFramePr>
          <p:nvPr/>
        </p:nvGraphicFramePr>
        <p:xfrm>
          <a:off x="4631095" y="1388386"/>
          <a:ext cx="3895067" cy="2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16">
                  <a:extLst>
                    <a:ext uri="{9D8B030D-6E8A-4147-A177-3AD203B41FA5}">
                      <a16:colId xmlns:a16="http://schemas.microsoft.com/office/drawing/2014/main" val="139463538"/>
                    </a:ext>
                  </a:extLst>
                </a:gridCol>
                <a:gridCol w="2180251">
                  <a:extLst>
                    <a:ext uri="{9D8B030D-6E8A-4147-A177-3AD203B41FA5}">
                      <a16:colId xmlns:a16="http://schemas.microsoft.com/office/drawing/2014/main" val="1528060643"/>
                    </a:ext>
                  </a:extLst>
                </a:gridCol>
              </a:tblGrid>
              <a:tr h="412368"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כתובת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מידע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1111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610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5564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67267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30971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720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7638CA-C819-784D-A089-282B0CB73B10}"/>
              </a:ext>
            </a:extLst>
          </p:cNvPr>
          <p:cNvSpPr txBox="1"/>
          <p:nvPr/>
        </p:nvSpPr>
        <p:spPr>
          <a:xfrm>
            <a:off x="7323080" y="4122958"/>
            <a:ext cx="46382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לפני ריצת הקוד, נתונים:</a:t>
            </a:r>
          </a:p>
          <a:p>
            <a:r>
              <a:rPr lang="en-US" sz="2800" dirty="0"/>
              <a:t>ra=0x00200000</a:t>
            </a:r>
          </a:p>
          <a:p>
            <a:r>
              <a:rPr lang="en-US" sz="2800" dirty="0" err="1"/>
              <a:t>sp</a:t>
            </a:r>
            <a:r>
              <a:rPr lang="en-US" sz="2800" dirty="0"/>
              <a:t>=0x00000080</a:t>
            </a:r>
          </a:p>
          <a:p>
            <a:r>
              <a:rPr lang="en-US" sz="2800" dirty="0"/>
              <a:t>s0=0x00000001</a:t>
            </a:r>
            <a:endParaRPr lang="he-IL" sz="2800" dirty="0"/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57129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469B-02C1-C847-BBD1-60B4CB107D7A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1AE7DA-9636-F24D-989A-02C55B4020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foo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30" t="-5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05E4994-81D2-0B49-A8AC-F3FC52C4E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718918"/>
              <a:ext cx="4710614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2570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89687">
                      <a:extLst>
                        <a:ext uri="{9D8B030D-6E8A-4147-A177-3AD203B41FA5}">
                          <a16:colId xmlns:a16="http://schemas.microsoft.com/office/drawing/2014/main" val="892235243"/>
                        </a:ext>
                      </a:extLst>
                    </a:gridCol>
                    <a:gridCol w="229835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0x0080002C 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oo: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s0, 0x10(sp)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add s0, a0, a1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0x00800038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 a0, s0, s0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4972" t="-413793" b="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211641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CDD7CC1-C447-0D4E-AD4E-BA7584B3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951414"/>
              </p:ext>
            </p:extLst>
          </p:nvPr>
        </p:nvGraphicFramePr>
        <p:xfrm>
          <a:off x="8792463" y="1388386"/>
          <a:ext cx="3168878" cy="2474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661">
                  <a:extLst>
                    <a:ext uri="{9D8B030D-6E8A-4147-A177-3AD203B41FA5}">
                      <a16:colId xmlns:a16="http://schemas.microsoft.com/office/drawing/2014/main" val="139463538"/>
                    </a:ext>
                  </a:extLst>
                </a:gridCol>
                <a:gridCol w="2224217">
                  <a:extLst>
                    <a:ext uri="{9D8B030D-6E8A-4147-A177-3AD203B41FA5}">
                      <a16:colId xmlns:a16="http://schemas.microsoft.com/office/drawing/2014/main" val="1528060643"/>
                    </a:ext>
                  </a:extLst>
                </a:gridCol>
              </a:tblGrid>
              <a:tr h="412368"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רגיסטר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e-IL" b="1" dirty="0">
                          <a:solidFill>
                            <a:schemeClr val="tx1"/>
                          </a:solidFill>
                        </a:rPr>
                        <a:t>מידע</a:t>
                      </a:r>
                      <a:endParaRPr lang="en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71111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rgbClr val="FF0000"/>
                          </a:solidFill>
                        </a:rPr>
                        <a:t>0x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IL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6610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755649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64872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s0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0x1</a:t>
                      </a:r>
                      <a:endParaRPr lang="en-IL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67267"/>
                  </a:ext>
                </a:extLst>
              </a:tr>
              <a:tr h="412368"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L" b="0" dirty="0">
                          <a:solidFill>
                            <a:schemeClr val="tx1"/>
                          </a:solidFill>
                        </a:rPr>
                        <a:t>0x00400014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416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6AB93A6-3543-EB49-A1A9-FAB38FE4C3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31095" y="1388386"/>
              <a:ext cx="3895067" cy="247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816">
                      <a:extLst>
                        <a:ext uri="{9D8B030D-6E8A-4147-A177-3AD203B41FA5}">
                          <a16:colId xmlns:a16="http://schemas.microsoft.com/office/drawing/2014/main" val="139463538"/>
                        </a:ext>
                      </a:extLst>
                    </a:gridCol>
                    <a:gridCol w="2180251">
                      <a:extLst>
                        <a:ext uri="{9D8B030D-6E8A-4147-A177-3AD203B41FA5}">
                          <a16:colId xmlns:a16="http://schemas.microsoft.com/office/drawing/2014/main" val="1528060643"/>
                        </a:ext>
                      </a:extLst>
                    </a:gridCol>
                  </a:tblGrid>
                  <a:tr h="412368"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כתובת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מידע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16610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a=0x00200000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75564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67267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0=0x1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30971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720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6AB93A6-3543-EB49-A1A9-FAB38FE4C3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31095" y="1388386"/>
              <a:ext cx="3895067" cy="24742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14816">
                      <a:extLst>
                        <a:ext uri="{9D8B030D-6E8A-4147-A177-3AD203B41FA5}">
                          <a16:colId xmlns:a16="http://schemas.microsoft.com/office/drawing/2014/main" val="139463538"/>
                        </a:ext>
                      </a:extLst>
                    </a:gridCol>
                    <a:gridCol w="2180251">
                      <a:extLst>
                        <a:ext uri="{9D8B030D-6E8A-4147-A177-3AD203B41FA5}">
                          <a16:colId xmlns:a16="http://schemas.microsoft.com/office/drawing/2014/main" val="1528060643"/>
                        </a:ext>
                      </a:extLst>
                    </a:gridCol>
                  </a:tblGrid>
                  <a:tr h="412368"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כתובת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he-IL" b="1" dirty="0">
                              <a:solidFill>
                                <a:schemeClr val="tx1"/>
                              </a:solidFill>
                            </a:rPr>
                            <a:t>מידע</a:t>
                          </a:r>
                          <a:endParaRPr lang="en-IL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71111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5" t="-112500" r="-126471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16610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0x00000078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a=0x00200000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755649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5" t="-306061" r="-126471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67267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0x00000050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0=0x1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2830971"/>
                      </a:ext>
                    </a:extLst>
                  </a:tr>
                  <a:tr h="412368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35" t="-503030" r="-1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2720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FA811D-BBD4-2741-96DF-FE30E6D5762E}"/>
              </a:ext>
            </a:extLst>
          </p:cNvPr>
          <p:cNvSpPr txBox="1"/>
          <p:nvPr/>
        </p:nvSpPr>
        <p:spPr>
          <a:xfrm>
            <a:off x="10775092" y="1816444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he-IL" b="1" dirty="0">
                <a:solidFill>
                  <a:srgbClr val="FF0000"/>
                </a:solidFill>
              </a:rPr>
              <a:t>משתנה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BFADD-2ED3-9945-92F9-35BFE3419D25}"/>
              </a:ext>
            </a:extLst>
          </p:cNvPr>
          <p:cNvSpPr txBox="1"/>
          <p:nvPr/>
        </p:nvSpPr>
        <p:spPr>
          <a:xfrm>
            <a:off x="10775092" y="2228186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לא משתנה</a:t>
            </a:r>
            <a:endParaRPr lang="en-IL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72E8E9-66FF-A246-A65D-657A32887161}"/>
              </a:ext>
            </a:extLst>
          </p:cNvPr>
          <p:cNvSpPr txBox="1"/>
          <p:nvPr/>
        </p:nvSpPr>
        <p:spPr>
          <a:xfrm>
            <a:off x="10775092" y="2659316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לא משתנה</a:t>
            </a:r>
            <a:endParaRPr lang="en-IL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C8BA3-9ECD-0046-8F2C-A7B6583A767C}"/>
              </a:ext>
            </a:extLst>
          </p:cNvPr>
          <p:cNvSpPr txBox="1"/>
          <p:nvPr/>
        </p:nvSpPr>
        <p:spPr>
          <a:xfrm>
            <a:off x="9552688" y="3874014"/>
            <a:ext cx="2444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לא משתנה (אבל עוד רגע ישתנה)</a:t>
            </a:r>
            <a:endParaRPr lang="en-IL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D4314-7D28-3D42-935E-15A9EEBB2F7F}"/>
              </a:ext>
            </a:extLst>
          </p:cNvPr>
          <p:cNvSpPr txBox="1"/>
          <p:nvPr/>
        </p:nvSpPr>
        <p:spPr>
          <a:xfrm>
            <a:off x="4631095" y="3874014"/>
            <a:ext cx="343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שינוי </a:t>
            </a:r>
            <a:r>
              <a:rPr lang="en-US" b="1" dirty="0" err="1"/>
              <a:t>sp</a:t>
            </a:r>
            <a:r>
              <a:rPr lang="he-IL" b="1" dirty="0"/>
              <a:t> לא משנה את הזיכרון!</a:t>
            </a:r>
            <a:endParaRPr lang="en-I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DCD97-705F-E94D-91E3-673F48F3201D}"/>
              </a:ext>
            </a:extLst>
          </p:cNvPr>
          <p:cNvSpPr txBox="1"/>
          <p:nvPr/>
        </p:nvSpPr>
        <p:spPr>
          <a:xfrm>
            <a:off x="10775092" y="3015738"/>
            <a:ext cx="118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he-IL" b="1" dirty="0">
                <a:solidFill>
                  <a:srgbClr val="FF0000"/>
                </a:solidFill>
              </a:rPr>
              <a:t>משתנה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044B1-4992-EF48-8083-1D2C52AA8A50}"/>
              </a:ext>
            </a:extLst>
          </p:cNvPr>
          <p:cNvSpPr txBox="1"/>
          <p:nvPr/>
        </p:nvSpPr>
        <p:spPr>
          <a:xfrm>
            <a:off x="7359235" y="4981233"/>
            <a:ext cx="46382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000" dirty="0"/>
              <a:t>לפני ריצת הקוד, נתונים:</a:t>
            </a:r>
          </a:p>
          <a:p>
            <a:r>
              <a:rPr lang="en-US" sz="2000" dirty="0"/>
              <a:t>ra=0x00200000</a:t>
            </a:r>
          </a:p>
          <a:p>
            <a:r>
              <a:rPr lang="en-US" sz="2000" dirty="0" err="1"/>
              <a:t>sp</a:t>
            </a:r>
            <a:r>
              <a:rPr lang="en-US" sz="2000" dirty="0"/>
              <a:t>=0x00000080</a:t>
            </a:r>
          </a:p>
          <a:p>
            <a:r>
              <a:rPr lang="en-US" sz="2000" dirty="0"/>
              <a:t>s0=0x00000001</a:t>
            </a:r>
            <a:endParaRPr lang="he-IL" sz="2000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0048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A2E1845-B542-D84D-BD9E-AAD7D25A87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403705"/>
                  </p:ext>
                </p:extLst>
              </p:nvPr>
            </p:nvGraphicFramePr>
            <p:xfrm>
              <a:off x="12357" y="1302872"/>
              <a:ext cx="4698257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lw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t0, 0x0(s1)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48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</a:t>
                          </a:r>
                          <a:r>
                            <a:rPr lang="he-IL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</a:t>
                          </a:r>
                          <a:r>
                            <a:rPr lang="en-IL" b="1" dirty="0">
                              <a:solidFill>
                                <a:srgbClr val="FF0000"/>
                              </a:solidFill>
                            </a:rPr>
                            <a:t>foo2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0x0040001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ul s2, t0, a0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880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A2E1845-B542-D84D-BD9E-AAD7D25A87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8403705"/>
                  </p:ext>
                </p:extLst>
              </p:nvPr>
            </p:nvGraphicFramePr>
            <p:xfrm>
              <a:off x="12357" y="1302872"/>
              <a:ext cx="4698257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lw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t0, 0x0(s1)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48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</a:t>
                          </a:r>
                          <a:r>
                            <a:rPr lang="he-IL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</a:t>
                          </a:r>
                          <a:r>
                            <a:rPr lang="en-IL" b="1" dirty="0">
                              <a:solidFill>
                                <a:srgbClr val="FF0000"/>
                              </a:solidFill>
                            </a:rPr>
                            <a:t>foo2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0x0040001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ul s2, t0, a0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30" t="-7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8805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783A507-51C1-FD46-9628-1D7C02853B41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B40F0-87EB-8943-9500-11805FE2D8D2}"/>
              </a:ext>
            </a:extLst>
          </p:cNvPr>
          <p:cNvSpPr txBox="1"/>
          <p:nvPr/>
        </p:nvSpPr>
        <p:spPr>
          <a:xfrm>
            <a:off x="4979773" y="1141922"/>
            <a:ext cx="680086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במקום הפונקציה </a:t>
            </a:r>
            <a:r>
              <a:rPr lang="en-US" sz="2400" dirty="0"/>
              <a:t>foo</a:t>
            </a:r>
            <a:r>
              <a:rPr lang="he-IL" sz="2400" dirty="0"/>
              <a:t>, כעת המהנדס מעוניין לבצע חישוב כלשהו בעזרת הפונקציה </a:t>
            </a:r>
            <a:r>
              <a:rPr lang="en-US" sz="2400" dirty="0"/>
              <a:t>foo2</a:t>
            </a:r>
            <a:r>
              <a:rPr lang="he-IL" sz="2400" dirty="0"/>
              <a:t> (שמימושה אינו ידוע, אך תואם לקונבנציה). החישוב מתבצע על הרגיסטרים </a:t>
            </a:r>
            <a:r>
              <a:rPr lang="en-US" sz="2400" dirty="0"/>
              <a:t>a0, a1</a:t>
            </a:r>
            <a:r>
              <a:rPr lang="he-IL" sz="2400" dirty="0"/>
              <a:t>, וערך התוצאה מוחזר ברגיסטר </a:t>
            </a:r>
            <a:r>
              <a:rPr lang="en-US" sz="2400" dirty="0"/>
              <a:t>a0</a:t>
            </a:r>
            <a:r>
              <a:rPr lang="he-IL" sz="2400" dirty="0"/>
              <a:t>. </a:t>
            </a:r>
          </a:p>
          <a:p>
            <a:r>
              <a:rPr lang="he-IL" sz="2400" dirty="0"/>
              <a:t>לאחר מכן, המהנדס מעוניין שהתוצאה של החישוב תוכפל בערך ששמור בזיכרון בכתובת השמורה ברגיסטר </a:t>
            </a:r>
            <a:r>
              <a:rPr lang="en-US" sz="2400" dirty="0"/>
              <a:t>s1</a:t>
            </a:r>
            <a:r>
              <a:rPr lang="he-IL" sz="2400" dirty="0"/>
              <a:t> (נתון מראש) ולשמור את התוצאה המכפלה ב- </a:t>
            </a:r>
            <a:r>
              <a:rPr lang="en-US" sz="2400" dirty="0"/>
              <a:t>s2</a:t>
            </a:r>
            <a:r>
              <a:rPr lang="he-IL" sz="2400" dirty="0"/>
              <a:t>.</a:t>
            </a:r>
          </a:p>
          <a:p>
            <a:r>
              <a:rPr lang="he-IL" sz="2400" dirty="0"/>
              <a:t>השינויים המוצעים צבועים באדום</a:t>
            </a:r>
          </a:p>
          <a:p>
            <a:endParaRPr lang="en-US" sz="2800" dirty="0"/>
          </a:p>
          <a:p>
            <a:endParaRPr lang="he-I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5A4636-BCE1-1947-A6EB-A6EE51F4A6C8}"/>
              </a:ext>
            </a:extLst>
          </p:cNvPr>
          <p:cNvSpPr/>
          <p:nvPr/>
        </p:nvSpPr>
        <p:spPr>
          <a:xfrm>
            <a:off x="1569308" y="4933625"/>
            <a:ext cx="102978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r" defTabSz="914400" eaLnBrk="1" latinLnBrk="0" hangingPunct="1"/>
            <a:r>
              <a:rPr lang="he-IL" sz="2800" dirty="0"/>
              <a:t>המהנדס שם לב שלאחר ביצוע פקודת </a:t>
            </a:r>
            <a:r>
              <a:rPr lang="en-US" sz="2800" dirty="0" err="1"/>
              <a:t>mul</a:t>
            </a:r>
            <a:r>
              <a:rPr lang="he-IL" sz="2800" dirty="0"/>
              <a:t>, הרגיסטר </a:t>
            </a:r>
            <a:r>
              <a:rPr lang="en-US" sz="2800" dirty="0"/>
              <a:t>s2</a:t>
            </a:r>
            <a:r>
              <a:rPr lang="he-IL" sz="2800" dirty="0"/>
              <a:t> לא מכיל את הערך הנכון. מה יכול לגרום לכך? איך ניתן לתקן זאת</a:t>
            </a:r>
          </a:p>
        </p:txBody>
      </p:sp>
    </p:spTree>
    <p:extLst>
      <p:ext uri="{BB962C8B-B14F-4D97-AF65-F5344CB8AC3E}">
        <p14:creationId xmlns:p14="http://schemas.microsoft.com/office/powerpoint/2010/main" val="28535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A2E1845-B542-D84D-BD9E-AAD7D25A8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176106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lw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t0, 0x0(s1)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48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</a:t>
                          </a:r>
                          <a:r>
                            <a:rPr lang="he-IL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</a:t>
                          </a:r>
                          <a:r>
                            <a:rPr lang="en-IL" b="1" dirty="0">
                              <a:solidFill>
                                <a:srgbClr val="FF0000"/>
                              </a:solidFill>
                            </a:rPr>
                            <a:t>foo2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0x0040001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ul s2, t0, a0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L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68805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A2E1845-B542-D84D-BD9E-AAD7D25A871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357" y="1302872"/>
              <a:ext cx="4698257" cy="2961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2237">
                      <a:extLst>
                        <a:ext uri="{9D8B030D-6E8A-4147-A177-3AD203B41FA5}">
                          <a16:colId xmlns:a16="http://schemas.microsoft.com/office/drawing/2014/main" val="90301454"/>
                        </a:ext>
                      </a:extLst>
                    </a:gridCol>
                    <a:gridCol w="830593">
                      <a:extLst>
                        <a:ext uri="{9D8B030D-6E8A-4147-A177-3AD203B41FA5}">
                          <a16:colId xmlns:a16="http://schemas.microsoft.com/office/drawing/2014/main" val="3429475758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1240807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ain: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ddi sp, sp, -0x20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7617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0x00400004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lw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t0, 0x0(s1)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24837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w ra, 0x18(sp)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93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0x0040000c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a0, 0x7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2602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l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i a1, 0x3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8462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0x0040001</a:t>
                          </a:r>
                          <a:r>
                            <a:rPr lang="he-IL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j</a:t>
                          </a:r>
                          <a:r>
                            <a:rPr lang="en-IL" b="0" dirty="0">
                              <a:solidFill>
                                <a:schemeClr val="tx1"/>
                              </a:solidFill>
                            </a:rPr>
                            <a:t>al </a:t>
                          </a:r>
                          <a:r>
                            <a:rPr lang="en-IL" b="1" dirty="0">
                              <a:solidFill>
                                <a:srgbClr val="FF0000"/>
                              </a:solidFill>
                            </a:rPr>
                            <a:t>foo2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9168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0x0040001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8</a:t>
                          </a:r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m</a:t>
                          </a:r>
                          <a:r>
                            <a:rPr lang="en-IL" b="0" dirty="0">
                              <a:solidFill>
                                <a:srgbClr val="FF0000"/>
                              </a:solidFill>
                            </a:rPr>
                            <a:t>ul s2, t0, a0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83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r" defTabSz="914400" rtl="1" eaLnBrk="1" latinLnBrk="0" hangingPunct="1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endParaRPr lang="en-IL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630" t="-7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8805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783A507-51C1-FD46-9628-1D7C02853B41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תכן לוגי אביב תשע"ז מועד א'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B40F0-87EB-8943-9500-11805FE2D8D2}"/>
              </a:ext>
            </a:extLst>
          </p:cNvPr>
          <p:cNvSpPr txBox="1"/>
          <p:nvPr/>
        </p:nvSpPr>
        <p:spPr>
          <a:xfrm>
            <a:off x="4979773" y="1141922"/>
            <a:ext cx="68008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כשקוראים לפונקציה </a:t>
            </a:r>
            <a:r>
              <a:rPr lang="en-US" sz="2800" dirty="0"/>
              <a:t>foo2</a:t>
            </a:r>
            <a:r>
              <a:rPr lang="he-IL" sz="2800" dirty="0"/>
              <a:t>, אנחנו לא יודעים האם היא מבצעת שינויים ברגיסטר </a:t>
            </a:r>
            <a:r>
              <a:rPr lang="en-US" sz="2800" dirty="0"/>
              <a:t>t0</a:t>
            </a:r>
            <a:r>
              <a:rPr lang="he-IL" sz="2800" dirty="0"/>
              <a:t>. לכן איננו יכולים להניח שהערך של הרגיסטר נשמר!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F6353-601C-1446-8540-F7BF3B13B259}"/>
              </a:ext>
            </a:extLst>
          </p:cNvPr>
          <p:cNvSpPr txBox="1"/>
          <p:nvPr/>
        </p:nvSpPr>
        <p:spPr>
          <a:xfrm>
            <a:off x="4979773" y="2736502"/>
            <a:ext cx="68008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שינוי אופציונלי הינו – </a:t>
            </a:r>
          </a:p>
          <a:p>
            <a:r>
              <a:rPr lang="he-IL" sz="2800" dirty="0"/>
              <a:t>שימוש ברגיסטר אחר במקום </a:t>
            </a:r>
            <a:r>
              <a:rPr lang="en-US" sz="2800" dirty="0"/>
              <a:t>t0</a:t>
            </a:r>
            <a:r>
              <a:rPr lang="he-IL" sz="2800" dirty="0"/>
              <a:t>, למשל ב- </a:t>
            </a:r>
            <a:r>
              <a:rPr lang="en-US" sz="2800" dirty="0"/>
              <a:t>s3</a:t>
            </a:r>
            <a:r>
              <a:rPr lang="he-IL" sz="2800" dirty="0"/>
              <a:t>. הפונקציה </a:t>
            </a:r>
            <a:r>
              <a:rPr lang="en-US" sz="2800" dirty="0"/>
              <a:t>foo2</a:t>
            </a:r>
            <a:r>
              <a:rPr lang="he-IL" sz="2800" dirty="0"/>
              <a:t> מחויבת להחזיר את הערך של </a:t>
            </a:r>
            <a:r>
              <a:rPr lang="he-IL" sz="2800" dirty="0" err="1"/>
              <a:t>רגיסטרי</a:t>
            </a:r>
            <a:r>
              <a:rPr lang="he-IL" sz="2800" dirty="0"/>
              <a:t> </a:t>
            </a:r>
            <a:r>
              <a:rPr lang="en-US" sz="2800" dirty="0"/>
              <a:t>s</a:t>
            </a:r>
            <a:r>
              <a:rPr lang="he-IL" sz="2800" dirty="0"/>
              <a:t> לערכם המקורי, ולכן הערך ישמר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15110-2CEE-274A-A5FB-EF7333AE5EE0}"/>
              </a:ext>
            </a:extLst>
          </p:cNvPr>
          <p:cNvSpPr txBox="1"/>
          <p:nvPr/>
        </p:nvSpPr>
        <p:spPr>
          <a:xfrm>
            <a:off x="4979772" y="4761969"/>
            <a:ext cx="6800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אופציה נוספת – גיבוי הרגיסטר </a:t>
            </a:r>
            <a:r>
              <a:rPr lang="en-US" sz="2800" dirty="0"/>
              <a:t>t0</a:t>
            </a:r>
            <a:r>
              <a:rPr lang="he-IL" sz="2800" dirty="0"/>
              <a:t> לפני ריצת </a:t>
            </a:r>
            <a:r>
              <a:rPr lang="en-US" sz="2800" dirty="0"/>
              <a:t>foo2</a:t>
            </a:r>
            <a:r>
              <a:rPr lang="he-IL" sz="2800" dirty="0"/>
              <a:t>, ושחזור הערך בסיום ריצתה.</a:t>
            </a:r>
          </a:p>
        </p:txBody>
      </p:sp>
    </p:spTree>
    <p:extLst>
      <p:ext uri="{BB962C8B-B14F-4D97-AF65-F5344CB8AC3E}">
        <p14:creationId xmlns:p14="http://schemas.microsoft.com/office/powerpoint/2010/main" val="28728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D9DBC-C201-8E45-ACED-0BF6365F0E0F}"/>
              </a:ext>
            </a:extLst>
          </p:cNvPr>
          <p:cNvSpPr txBox="1"/>
          <p:nvPr/>
        </p:nvSpPr>
        <p:spPr>
          <a:xfrm>
            <a:off x="7142372" y="1141922"/>
            <a:ext cx="463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נתון קטע הקוד הבא, המתחיל לרוץ מ- </a:t>
            </a:r>
            <a:r>
              <a:rPr lang="en-US" sz="2800" dirty="0"/>
              <a:t>main</a:t>
            </a:r>
            <a:r>
              <a:rPr lang="he-IL" sz="2800" dirty="0"/>
              <a:t>.</a:t>
            </a:r>
            <a:endParaRPr lang="en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5857462" y="2504661"/>
            <a:ext cx="59231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לפי קונבנציית הקריאה לשגרה שלמדנו, אילו 3 פקודות צריכות להופיע במקום סימני השאלה?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B0C63-E19C-6C45-805C-6D945CFACC51}"/>
              </a:ext>
            </a:extLst>
          </p:cNvPr>
          <p:cNvSpPr/>
          <p:nvPr/>
        </p:nvSpPr>
        <p:spPr>
          <a:xfrm>
            <a:off x="3988904" y="2504661"/>
            <a:ext cx="940905" cy="40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D19EA-1788-BD4D-9395-CF73BC7A6EF0}"/>
              </a:ext>
            </a:extLst>
          </p:cNvPr>
          <p:cNvSpPr/>
          <p:nvPr/>
        </p:nvSpPr>
        <p:spPr>
          <a:xfrm>
            <a:off x="2623930" y="2027583"/>
            <a:ext cx="1590261" cy="30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??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8CD63-C379-F540-B840-43D535ED50A2}"/>
              </a:ext>
            </a:extLst>
          </p:cNvPr>
          <p:cNvSpPr/>
          <p:nvPr/>
        </p:nvSpPr>
        <p:spPr>
          <a:xfrm>
            <a:off x="2631385" y="2615600"/>
            <a:ext cx="1590261" cy="30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??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AAE9E-1B65-8D43-843F-E91E2309CF71}"/>
              </a:ext>
            </a:extLst>
          </p:cNvPr>
          <p:cNvSpPr/>
          <p:nvPr/>
        </p:nvSpPr>
        <p:spPr>
          <a:xfrm>
            <a:off x="2631385" y="2936053"/>
            <a:ext cx="1590261" cy="30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??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F8602-6969-4548-A05B-1F947695E7F5}"/>
              </a:ext>
            </a:extLst>
          </p:cNvPr>
          <p:cNvSpPr txBox="1"/>
          <p:nvPr/>
        </p:nvSpPr>
        <p:spPr>
          <a:xfrm>
            <a:off x="5883416" y="5252395"/>
            <a:ext cx="592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>
                <a:hlinkClick r:id="rId3"/>
              </a:rPr>
              <a:t>תזכורת לפקודות מופיעות ב- </a:t>
            </a:r>
            <a:r>
              <a:rPr lang="en-US" sz="2800" dirty="0">
                <a:hlinkClick r:id="rId3"/>
              </a:rPr>
              <a:t>RISC-V card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883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>
            <a:extLst>
              <a:ext uri="{FF2B5EF4-FFF2-40B4-BE49-F238E27FC236}">
                <a16:creationId xmlns:a16="http://schemas.microsoft.com/office/drawing/2014/main" id="{58DDDACD-D4A9-468E-AFA7-0848796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e-IL" altLang="en-US" sz="1400"/>
              <a:t>תכן לוגי ומבוא למחשבים  תרגול 13</a:t>
            </a:r>
            <a:endParaRPr lang="en-US" altLang="en-US" sz="140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14B1E350-3C2E-4F50-B89C-BE6EC0E8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D1DD8-1EAF-4274-90D2-B9B75355024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graphicFrame>
        <p:nvGraphicFramePr>
          <p:cNvPr id="4101" name="Object 8">
            <a:extLst>
              <a:ext uri="{FF2B5EF4-FFF2-40B4-BE49-F238E27FC236}">
                <a16:creationId xmlns:a16="http://schemas.microsoft.com/office/drawing/2014/main" id="{85DB98D7-0B83-4CDC-AA89-269026C2E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4721" y="937419"/>
          <a:ext cx="4803775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4169664" imgH="4327759" progId="Visio.Drawing.6">
                  <p:embed/>
                </p:oleObj>
              </mc:Choice>
              <mc:Fallback>
                <p:oleObj name="Visio" r:id="rId3" imgW="4169664" imgH="4327759" progId="Visio.Drawing.6">
                  <p:embed/>
                  <p:pic>
                    <p:nvPicPr>
                      <p:cNvPr id="4101" name="Object 8">
                        <a:extLst>
                          <a:ext uri="{FF2B5EF4-FFF2-40B4-BE49-F238E27FC236}">
                            <a16:creationId xmlns:a16="http://schemas.microsoft.com/office/drawing/2014/main" id="{85DB98D7-0B83-4CDC-AA89-269026C2EF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721" y="937419"/>
                        <a:ext cx="4803775" cy="498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5857462" y="2504661"/>
            <a:ext cx="59231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א – נצטרך לגבות את </a:t>
            </a:r>
            <a:r>
              <a:rPr lang="en-US" sz="2800" dirty="0"/>
              <a:t>ra</a:t>
            </a:r>
            <a:r>
              <a:rPr lang="he-IL" sz="2800" dirty="0"/>
              <a:t> לזיכרון לפני שאנחנו קוראים לפונקציה אחרת אנחנו נאבד את כתובת החזרה של הפונקציה </a:t>
            </a:r>
            <a:r>
              <a:rPr lang="en-US" sz="2800" dirty="0"/>
              <a:t>main</a:t>
            </a:r>
            <a:r>
              <a:rPr lang="he-IL" sz="2800" dirty="0"/>
              <a:t> (כלומר, </a:t>
            </a:r>
            <a:r>
              <a:rPr lang="en-US" sz="2800" dirty="0"/>
              <a:t>main</a:t>
            </a:r>
            <a:r>
              <a:rPr lang="he-IL" sz="2800" dirty="0"/>
              <a:t> לא תדע לאן לחזור)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B0C63-E19C-6C45-805C-6D945CFACC51}"/>
              </a:ext>
            </a:extLst>
          </p:cNvPr>
          <p:cNvSpPr/>
          <p:nvPr/>
        </p:nvSpPr>
        <p:spPr>
          <a:xfrm>
            <a:off x="3988904" y="2504661"/>
            <a:ext cx="940905" cy="40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4D19EA-1788-BD4D-9395-CF73BC7A6EF0}"/>
              </a:ext>
            </a:extLst>
          </p:cNvPr>
          <p:cNvSpPr/>
          <p:nvPr/>
        </p:nvSpPr>
        <p:spPr>
          <a:xfrm>
            <a:off x="2623930" y="2014331"/>
            <a:ext cx="1590261" cy="3014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8CD63-C379-F540-B840-43D535ED50A2}"/>
              </a:ext>
            </a:extLst>
          </p:cNvPr>
          <p:cNvSpPr/>
          <p:nvPr/>
        </p:nvSpPr>
        <p:spPr>
          <a:xfrm>
            <a:off x="2631385" y="2615600"/>
            <a:ext cx="1590261" cy="30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??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AAE9E-1B65-8D43-843F-E91E2309CF71}"/>
              </a:ext>
            </a:extLst>
          </p:cNvPr>
          <p:cNvSpPr/>
          <p:nvPr/>
        </p:nvSpPr>
        <p:spPr>
          <a:xfrm>
            <a:off x="2631385" y="2936053"/>
            <a:ext cx="1590261" cy="30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??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7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5857462" y="2504661"/>
            <a:ext cx="5923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ב – כעת נשחזר את </a:t>
            </a:r>
            <a:r>
              <a:rPr lang="en-US" sz="2800" dirty="0"/>
              <a:t>ra</a:t>
            </a:r>
            <a:r>
              <a:rPr lang="he-IL" sz="2800" dirty="0"/>
              <a:t> מהזיכרון, מאותו מקום אליו שמרנו אותו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B0C63-E19C-6C45-805C-6D945CFACC51}"/>
              </a:ext>
            </a:extLst>
          </p:cNvPr>
          <p:cNvSpPr/>
          <p:nvPr/>
        </p:nvSpPr>
        <p:spPr>
          <a:xfrm>
            <a:off x="3988904" y="2504661"/>
            <a:ext cx="940905" cy="40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8CD63-C379-F540-B840-43D535ED50A2}"/>
              </a:ext>
            </a:extLst>
          </p:cNvPr>
          <p:cNvSpPr/>
          <p:nvPr/>
        </p:nvSpPr>
        <p:spPr>
          <a:xfrm>
            <a:off x="2631385" y="2615600"/>
            <a:ext cx="1590261" cy="3014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AAE9E-1B65-8D43-843F-E91E2309CF71}"/>
              </a:ext>
            </a:extLst>
          </p:cNvPr>
          <p:cNvSpPr/>
          <p:nvPr/>
        </p:nvSpPr>
        <p:spPr>
          <a:xfrm>
            <a:off x="2631385" y="2936053"/>
            <a:ext cx="1590261" cy="301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??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25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5857462" y="2504661"/>
            <a:ext cx="5923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ג – לבסוף נשחזר את רגיסטר </a:t>
            </a:r>
            <a:r>
              <a:rPr lang="en-US" sz="2800" dirty="0" err="1"/>
              <a:t>sp</a:t>
            </a:r>
            <a:r>
              <a:rPr lang="he-IL" sz="2800" dirty="0"/>
              <a:t> לערכו המקורי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B0C63-E19C-6C45-805C-6D945CFACC51}"/>
              </a:ext>
            </a:extLst>
          </p:cNvPr>
          <p:cNvSpPr/>
          <p:nvPr/>
        </p:nvSpPr>
        <p:spPr>
          <a:xfrm>
            <a:off x="3988904" y="2504661"/>
            <a:ext cx="940905" cy="40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AAE9E-1B65-8D43-843F-E91E2309CF71}"/>
              </a:ext>
            </a:extLst>
          </p:cNvPr>
          <p:cNvSpPr/>
          <p:nvPr/>
        </p:nvSpPr>
        <p:spPr>
          <a:xfrm>
            <a:off x="2631385" y="2936053"/>
            <a:ext cx="1590261" cy="3014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9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D9DBC-C201-8E45-ACED-0BF6365F0E0F}"/>
              </a:ext>
            </a:extLst>
          </p:cNvPr>
          <p:cNvSpPr txBox="1"/>
          <p:nvPr/>
        </p:nvSpPr>
        <p:spPr>
          <a:xfrm>
            <a:off x="7142372" y="1141922"/>
            <a:ext cx="46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כעת נתונה גם הפונקציה </a:t>
            </a:r>
            <a:r>
              <a:rPr lang="en-US" sz="2400" dirty="0" err="1"/>
              <a:t>func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4F0F9-8EAC-2A40-9891-210776F60BED}"/>
              </a:ext>
            </a:extLst>
          </p:cNvPr>
          <p:cNvSpPr txBox="1"/>
          <p:nvPr/>
        </p:nvSpPr>
        <p:spPr>
          <a:xfrm>
            <a:off x="7142370" y="1888064"/>
            <a:ext cx="463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מה יהיה הערך ברגיסטר </a:t>
            </a:r>
            <a:r>
              <a:rPr lang="en-US" sz="2400" dirty="0"/>
              <a:t>a0</a:t>
            </a:r>
            <a:r>
              <a:rPr lang="he-IL" sz="2400" dirty="0"/>
              <a:t>, מיד </a:t>
            </a:r>
            <a:r>
              <a:rPr lang="he-IL" sz="2400" b="1" u="sng" dirty="0"/>
              <a:t>לפני</a:t>
            </a:r>
            <a:r>
              <a:rPr lang="he-IL" sz="2400" dirty="0"/>
              <a:t> שמריצים את פקודת ה- </a:t>
            </a:r>
            <a:r>
              <a:rPr lang="en-US" sz="2400" dirty="0" err="1"/>
              <a:t>lw</a:t>
            </a:r>
            <a:r>
              <a:rPr lang="he-IL" sz="2400" dirty="0"/>
              <a:t> המסומנת בחץ?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6771862" y="3649870"/>
            <a:ext cx="5008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hebrew2Minus"/>
            </a:pPr>
            <a:r>
              <a:rPr lang="he-IL" sz="2400" dirty="0"/>
              <a:t>הפקודה לעולם לא תגיע לפקודה זו</a:t>
            </a:r>
          </a:p>
          <a:p>
            <a:pPr marL="342900" indent="-342900">
              <a:buAutoNum type="hebrew2Minus"/>
            </a:pPr>
            <a:r>
              <a:rPr lang="he-IL" sz="2400" dirty="0"/>
              <a:t>6</a:t>
            </a:r>
          </a:p>
          <a:p>
            <a:pPr marL="342900" indent="-342900">
              <a:buAutoNum type="hebrew2Minus"/>
            </a:pPr>
            <a:r>
              <a:rPr lang="he-IL" sz="2400" dirty="0"/>
              <a:t>9</a:t>
            </a:r>
          </a:p>
          <a:p>
            <a:pPr marL="342900" indent="-342900">
              <a:buAutoNum type="hebrew2Minus"/>
            </a:pPr>
            <a:r>
              <a:rPr lang="he-IL" sz="2400" dirty="0"/>
              <a:t>12</a:t>
            </a:r>
          </a:p>
          <a:p>
            <a:pPr marL="342900" indent="-342900">
              <a:buAutoNum type="hebrew2Minus"/>
            </a:pPr>
            <a:r>
              <a:rPr lang="he-IL" sz="2400" dirty="0"/>
              <a:t>15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51EEDE-5CAA-9740-990D-FEBF5642D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94"/>
          <a:stretch/>
        </p:blipFill>
        <p:spPr>
          <a:xfrm>
            <a:off x="290996" y="3649870"/>
            <a:ext cx="4191000" cy="948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8407A6-2C08-4642-8B64-3A4B5D75F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3" t="43940" b="438"/>
          <a:stretch/>
        </p:blipFill>
        <p:spPr>
          <a:xfrm>
            <a:off x="1722784" y="4611756"/>
            <a:ext cx="2759212" cy="16035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DD2C8D-6991-8042-A9E0-12DD7541A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03" r="65837" b="12075"/>
          <a:stretch/>
        </p:blipFill>
        <p:spPr>
          <a:xfrm>
            <a:off x="304248" y="4588688"/>
            <a:ext cx="1431787" cy="160351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0719D-FB73-AE46-8E5D-EAE87A6CA0C1}"/>
              </a:ext>
            </a:extLst>
          </p:cNvPr>
          <p:cNvCxnSpPr/>
          <p:nvPr/>
        </p:nvCxnSpPr>
        <p:spPr>
          <a:xfrm>
            <a:off x="0" y="3603279"/>
            <a:ext cx="61230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3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DD15-E778-9C41-ABF6-D145843F1911}"/>
              </a:ext>
            </a:extLst>
          </p:cNvPr>
          <p:cNvCxnSpPr/>
          <p:nvPr/>
        </p:nvCxnSpPr>
        <p:spPr>
          <a:xfrm>
            <a:off x="0" y="3603279"/>
            <a:ext cx="61230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0D9DBC-C201-8E45-ACED-0BF6365F0E0F}"/>
              </a:ext>
            </a:extLst>
          </p:cNvPr>
          <p:cNvSpPr txBox="1"/>
          <p:nvPr/>
        </p:nvSpPr>
        <p:spPr>
          <a:xfrm>
            <a:off x="7142372" y="1141922"/>
            <a:ext cx="46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כעת נתונה גם הפונקציה </a:t>
            </a:r>
            <a:r>
              <a:rPr lang="en-US" sz="2400" dirty="0" err="1"/>
              <a:t>func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4F0F9-8EAC-2A40-9891-210776F60BED}"/>
              </a:ext>
            </a:extLst>
          </p:cNvPr>
          <p:cNvSpPr txBox="1"/>
          <p:nvPr/>
        </p:nvSpPr>
        <p:spPr>
          <a:xfrm>
            <a:off x="7142370" y="1888064"/>
            <a:ext cx="463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מה יהיה הערך ברגיסטר </a:t>
            </a:r>
            <a:r>
              <a:rPr lang="en-US" sz="2400" dirty="0"/>
              <a:t>a0</a:t>
            </a:r>
            <a:r>
              <a:rPr lang="he-IL" sz="2400" dirty="0"/>
              <a:t>, מיד </a:t>
            </a:r>
            <a:r>
              <a:rPr lang="he-IL" sz="2400" b="1" u="sng" dirty="0"/>
              <a:t>לפני</a:t>
            </a:r>
            <a:r>
              <a:rPr lang="he-IL" sz="2400" dirty="0"/>
              <a:t> שמריצים את פקודת ה- </a:t>
            </a:r>
            <a:r>
              <a:rPr lang="en-US" sz="2400" dirty="0" err="1"/>
              <a:t>lw</a:t>
            </a:r>
            <a:r>
              <a:rPr lang="he-IL" sz="2400" dirty="0"/>
              <a:t> המסומנת בחץ?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6771862" y="3649870"/>
            <a:ext cx="5008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eaLnBrk="1" latinLnBrk="0" hangingPunct="1"/>
            <a:r>
              <a:rPr lang="he-IL" sz="2400" dirty="0"/>
              <a:t>נשים לב שהפונקציה </a:t>
            </a:r>
            <a:r>
              <a:rPr lang="en-US" sz="2400" dirty="0" err="1"/>
              <a:t>func</a:t>
            </a:r>
            <a:r>
              <a:rPr lang="he-IL" sz="2400" dirty="0"/>
              <a:t>, איננה מגבה את </a:t>
            </a:r>
            <a:r>
              <a:rPr lang="en-US" sz="2400" dirty="0"/>
              <a:t>ra</a:t>
            </a:r>
            <a:r>
              <a:rPr lang="he-IL" sz="2400" dirty="0"/>
              <a:t>, ולכן כשהפונקציה תריץ בפעם הראשונה את הפקודה </a:t>
            </a:r>
            <a:r>
              <a:rPr lang="en-US" sz="2400" dirty="0" err="1"/>
              <a:t>lw</a:t>
            </a:r>
            <a:r>
              <a:rPr lang="en-US" sz="2400" dirty="0"/>
              <a:t> ra, 0(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  <a:endParaRPr lang="he-IL" sz="2400" dirty="0"/>
          </a:p>
          <a:p>
            <a:pPr marL="0" algn="r" defTabSz="914400" eaLnBrk="1" latinLnBrk="0" hangingPunct="1"/>
            <a:r>
              <a:rPr lang="he-IL" sz="2400" dirty="0"/>
              <a:t>ייטען ערך זבל כלשהו שהיה בזיכרון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79B88-B07D-CA4B-8E22-734D07F63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94"/>
          <a:stretch/>
        </p:blipFill>
        <p:spPr>
          <a:xfrm>
            <a:off x="290996" y="3649870"/>
            <a:ext cx="4191000" cy="948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626D10-ECC8-7E45-91CE-C1A7303FA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3" t="43940" b="438"/>
          <a:stretch/>
        </p:blipFill>
        <p:spPr>
          <a:xfrm>
            <a:off x="1722784" y="4611756"/>
            <a:ext cx="2759212" cy="1603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06ABB-3F8F-3D44-90F5-8BCF3A1008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03" r="65837" b="12075"/>
          <a:stretch/>
        </p:blipFill>
        <p:spPr>
          <a:xfrm>
            <a:off x="304248" y="4588688"/>
            <a:ext cx="1431787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82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1A39A-ACD0-EB43-9A5E-B0A0E8C04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094"/>
          <a:stretch/>
        </p:blipFill>
        <p:spPr>
          <a:xfrm>
            <a:off x="290996" y="3649870"/>
            <a:ext cx="4191000" cy="94863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DD15-E778-9C41-ABF6-D145843F1911}"/>
              </a:ext>
            </a:extLst>
          </p:cNvPr>
          <p:cNvCxnSpPr/>
          <p:nvPr/>
        </p:nvCxnSpPr>
        <p:spPr>
          <a:xfrm>
            <a:off x="0" y="3615636"/>
            <a:ext cx="61230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0D9DBC-C201-8E45-ACED-0BF6365F0E0F}"/>
              </a:ext>
            </a:extLst>
          </p:cNvPr>
          <p:cNvSpPr txBox="1"/>
          <p:nvPr/>
        </p:nvSpPr>
        <p:spPr>
          <a:xfrm>
            <a:off x="7142372" y="1141922"/>
            <a:ext cx="46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כעת נתונה גם הפונקציה </a:t>
            </a:r>
            <a:r>
              <a:rPr lang="en-US" sz="2400" dirty="0" err="1"/>
              <a:t>func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4F0F9-8EAC-2A40-9891-210776F60BED}"/>
              </a:ext>
            </a:extLst>
          </p:cNvPr>
          <p:cNvSpPr txBox="1"/>
          <p:nvPr/>
        </p:nvSpPr>
        <p:spPr>
          <a:xfrm>
            <a:off x="7142370" y="1888064"/>
            <a:ext cx="463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מה יהיה הערך ברגיסטר </a:t>
            </a:r>
            <a:r>
              <a:rPr lang="en-US" sz="2400" dirty="0"/>
              <a:t>a0</a:t>
            </a:r>
            <a:r>
              <a:rPr lang="he-IL" sz="2400" dirty="0"/>
              <a:t>, מיד </a:t>
            </a:r>
            <a:r>
              <a:rPr lang="he-IL" sz="2400" b="1" u="sng" dirty="0"/>
              <a:t>לפני</a:t>
            </a:r>
            <a:r>
              <a:rPr lang="he-IL" sz="2400" dirty="0"/>
              <a:t> שמריצים את פקודת ה- </a:t>
            </a:r>
            <a:r>
              <a:rPr lang="en-US" sz="2400" dirty="0" err="1"/>
              <a:t>lw</a:t>
            </a:r>
            <a:r>
              <a:rPr lang="he-IL" sz="2400" dirty="0"/>
              <a:t> המסומנת בחץ?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6771862" y="3649870"/>
            <a:ext cx="5008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hebrew2Minus"/>
            </a:pPr>
            <a:r>
              <a:rPr lang="he-IL" sz="2400" dirty="0">
                <a:solidFill>
                  <a:srgbClr val="FF0000"/>
                </a:solidFill>
              </a:rPr>
              <a:t>הפקודה לעולם לא תגיע לפקודה זו</a:t>
            </a:r>
          </a:p>
          <a:p>
            <a:pPr marL="342900" indent="-342900">
              <a:buAutoNum type="hebrew2Minus"/>
            </a:pPr>
            <a:r>
              <a:rPr lang="he-IL" sz="2400" dirty="0"/>
              <a:t>6</a:t>
            </a:r>
          </a:p>
          <a:p>
            <a:pPr marL="342900" indent="-342900">
              <a:buAutoNum type="hebrew2Minus"/>
            </a:pPr>
            <a:r>
              <a:rPr lang="he-IL" sz="2400" dirty="0"/>
              <a:t>9</a:t>
            </a:r>
          </a:p>
          <a:p>
            <a:pPr marL="342900" indent="-342900">
              <a:buAutoNum type="hebrew2Minus"/>
            </a:pPr>
            <a:r>
              <a:rPr lang="he-IL" sz="2400" dirty="0"/>
              <a:t>12</a:t>
            </a:r>
          </a:p>
          <a:p>
            <a:pPr marL="342900" indent="-342900">
              <a:buAutoNum type="hebrew2Minus"/>
            </a:pPr>
            <a:r>
              <a:rPr lang="he-IL" sz="2400" dirty="0"/>
              <a:t>15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6B0218-0093-A748-ACAB-1558D3823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3" t="43940" b="438"/>
          <a:stretch/>
        </p:blipFill>
        <p:spPr>
          <a:xfrm>
            <a:off x="1722784" y="4611756"/>
            <a:ext cx="2759212" cy="1603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1B2C7F-DC5B-A846-AC63-B5A30C83C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03" r="65837" b="12075"/>
          <a:stretch/>
        </p:blipFill>
        <p:spPr>
          <a:xfrm>
            <a:off x="304248" y="4588688"/>
            <a:ext cx="1431787" cy="16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15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1A39A-ACD0-EB43-9A5E-B0A0E8C04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6" y="3649870"/>
            <a:ext cx="4191000" cy="2882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DD15-E778-9C41-ABF6-D145843F1911}"/>
              </a:ext>
            </a:extLst>
          </p:cNvPr>
          <p:cNvCxnSpPr/>
          <p:nvPr/>
        </p:nvCxnSpPr>
        <p:spPr>
          <a:xfrm>
            <a:off x="0" y="3615636"/>
            <a:ext cx="61230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0D9DBC-C201-8E45-ACED-0BF6365F0E0F}"/>
              </a:ext>
            </a:extLst>
          </p:cNvPr>
          <p:cNvSpPr txBox="1"/>
          <p:nvPr/>
        </p:nvSpPr>
        <p:spPr>
          <a:xfrm>
            <a:off x="7142372" y="1141922"/>
            <a:ext cx="463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כעת הוספנו את גיבוי ה- </a:t>
            </a:r>
            <a:r>
              <a:rPr lang="en-US" sz="2400" dirty="0" err="1"/>
              <a:t>sw</a:t>
            </a:r>
            <a:r>
              <a:rPr lang="he-IL" sz="2400" dirty="0"/>
              <a:t> הנדרש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4F0F9-8EAC-2A40-9891-210776F60BED}"/>
              </a:ext>
            </a:extLst>
          </p:cNvPr>
          <p:cNvSpPr txBox="1"/>
          <p:nvPr/>
        </p:nvSpPr>
        <p:spPr>
          <a:xfrm>
            <a:off x="7142371" y="1987876"/>
            <a:ext cx="463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מה יהיה הערך ברגיסטר </a:t>
            </a:r>
            <a:r>
              <a:rPr lang="en-US" sz="2400" dirty="0"/>
              <a:t>a0</a:t>
            </a:r>
            <a:r>
              <a:rPr lang="he-IL" sz="2400" dirty="0"/>
              <a:t>, מיד </a:t>
            </a:r>
            <a:r>
              <a:rPr lang="he-IL" sz="2400" b="1" u="sng" dirty="0"/>
              <a:t>לפני</a:t>
            </a:r>
            <a:r>
              <a:rPr lang="he-IL" sz="2400" dirty="0"/>
              <a:t> שמריצים את פקודת ה- </a:t>
            </a:r>
            <a:r>
              <a:rPr lang="en-US" sz="2400" dirty="0" err="1"/>
              <a:t>lw</a:t>
            </a:r>
            <a:r>
              <a:rPr lang="he-IL" sz="2400" dirty="0"/>
              <a:t> המסומנת בחץ?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FA56B-6163-7246-876A-D3E47DBC6C68}"/>
              </a:ext>
            </a:extLst>
          </p:cNvPr>
          <p:cNvSpPr txBox="1"/>
          <p:nvPr/>
        </p:nvSpPr>
        <p:spPr>
          <a:xfrm>
            <a:off x="6771862" y="3649870"/>
            <a:ext cx="50087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hebrew2Minus"/>
            </a:pPr>
            <a:r>
              <a:rPr lang="he-IL" sz="2400" dirty="0"/>
              <a:t>הפקודה לעולם לא תגיע לפקודה זו</a:t>
            </a:r>
          </a:p>
          <a:p>
            <a:pPr marL="342900" indent="-342900">
              <a:buAutoNum type="hebrew2Minus"/>
            </a:pPr>
            <a:r>
              <a:rPr lang="he-IL" sz="2400" dirty="0"/>
              <a:t>6</a:t>
            </a:r>
          </a:p>
          <a:p>
            <a:pPr marL="342900" indent="-342900">
              <a:buAutoNum type="hebrew2Minus"/>
            </a:pPr>
            <a:r>
              <a:rPr lang="he-IL" sz="2400" dirty="0"/>
              <a:t>9</a:t>
            </a:r>
          </a:p>
          <a:p>
            <a:pPr marL="342900" indent="-342900">
              <a:buAutoNum type="hebrew2Minus"/>
            </a:pPr>
            <a:r>
              <a:rPr lang="he-IL" sz="2400" dirty="0"/>
              <a:t>12</a:t>
            </a:r>
          </a:p>
          <a:p>
            <a:pPr marL="342900" indent="-342900">
              <a:buAutoNum type="hebrew2Minus"/>
            </a:pPr>
            <a:r>
              <a:rPr lang="he-IL" sz="2400" dirty="0"/>
              <a:t>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21845F-B7EA-494A-8E4A-208C03B39EAE}"/>
              </a:ext>
            </a:extLst>
          </p:cNvPr>
          <p:cNvSpPr/>
          <p:nvPr/>
        </p:nvSpPr>
        <p:spPr>
          <a:xfrm>
            <a:off x="198230" y="4598504"/>
            <a:ext cx="4148483" cy="31805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1931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600-4896-AC46-9D72-670F27E8A70D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ממבחן – אביב תשע"ט מועד א'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514C1-FF99-104A-B69E-83E41B319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0" y="1008270"/>
            <a:ext cx="485140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1A39A-ACD0-EB43-9A5E-B0A0E8C0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96" y="3649870"/>
            <a:ext cx="4191000" cy="2882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B2DD15-E778-9C41-ABF6-D145843F1911}"/>
              </a:ext>
            </a:extLst>
          </p:cNvPr>
          <p:cNvCxnSpPr/>
          <p:nvPr/>
        </p:nvCxnSpPr>
        <p:spPr>
          <a:xfrm>
            <a:off x="0" y="3615636"/>
            <a:ext cx="61230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04F0F9-8EAC-2A40-9891-210776F60BED}"/>
              </a:ext>
            </a:extLst>
          </p:cNvPr>
          <p:cNvSpPr txBox="1"/>
          <p:nvPr/>
        </p:nvSpPr>
        <p:spPr>
          <a:xfrm>
            <a:off x="6123057" y="1141922"/>
            <a:ext cx="565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מה יהיה הערך ברגיסטר </a:t>
            </a:r>
            <a:r>
              <a:rPr lang="en-US" sz="2400" dirty="0"/>
              <a:t>a0</a:t>
            </a:r>
            <a:r>
              <a:rPr lang="he-IL" sz="2400" dirty="0"/>
              <a:t>, מיד </a:t>
            </a:r>
            <a:r>
              <a:rPr lang="he-IL" sz="2400" b="1" u="sng" dirty="0"/>
              <a:t>לפני</a:t>
            </a:r>
            <a:r>
              <a:rPr lang="he-IL" sz="2400" dirty="0"/>
              <a:t> שמריצים את פקודת ה- </a:t>
            </a:r>
            <a:r>
              <a:rPr lang="en-US" sz="2400" dirty="0" err="1"/>
              <a:t>lw</a:t>
            </a:r>
            <a:r>
              <a:rPr lang="he-IL" sz="2400" dirty="0"/>
              <a:t> המסומנת בחץ?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B34C5-D3F9-2B46-B65A-3034DE2901BC}"/>
              </a:ext>
            </a:extLst>
          </p:cNvPr>
          <p:cNvSpPr txBox="1"/>
          <p:nvPr/>
        </p:nvSpPr>
        <p:spPr>
          <a:xfrm>
            <a:off x="7142371" y="2126593"/>
            <a:ext cx="463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הפונקציה </a:t>
            </a:r>
            <a:r>
              <a:rPr lang="en-US" sz="2400" dirty="0" err="1"/>
              <a:t>func</a:t>
            </a:r>
            <a:r>
              <a:rPr lang="he-IL" sz="2400" dirty="0"/>
              <a:t> תרוץ </a:t>
            </a:r>
            <a:r>
              <a:rPr lang="en-US" sz="2400" dirty="0"/>
              <a:t>a1+1</a:t>
            </a:r>
            <a:r>
              <a:rPr lang="he-IL" sz="2400" dirty="0"/>
              <a:t> פעמים, כאשר בריצה האחרונה, הפונקציה למעשה לא מבצעת כלום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179DE8-11F3-A442-AEFD-9B8C401E535F}"/>
                  </a:ext>
                </a:extLst>
              </p:cNvPr>
              <p:cNvSpPr txBox="1"/>
              <p:nvPr/>
            </p:nvSpPr>
            <p:spPr>
              <a:xfrm>
                <a:off x="7142371" y="3463991"/>
                <a:ext cx="46382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2400" dirty="0"/>
                  <a:t>בכל פעם ש- </a:t>
                </a:r>
                <a:r>
                  <a:rPr lang="en-US" sz="2400" dirty="0" err="1"/>
                  <a:t>func</a:t>
                </a:r>
                <a:r>
                  <a:rPr lang="he-IL" sz="2400" dirty="0"/>
                  <a:t> רצה, היא מכפילה את </a:t>
                </a:r>
                <a:r>
                  <a:rPr lang="en-US" sz="2400" dirty="0"/>
                  <a:t>a0</a:t>
                </a:r>
                <a:r>
                  <a:rPr lang="he-IL" sz="2400" dirty="0"/>
                  <a:t> פי 2, כלומר: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⋅2</m:t>
                    </m:r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179DE8-11F3-A442-AEFD-9B8C401E5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371" y="3463991"/>
                <a:ext cx="4638261" cy="830997"/>
              </a:xfrm>
              <a:prstGeom prst="rect">
                <a:avLst/>
              </a:prstGeom>
              <a:blipFill>
                <a:blip r:embed="rId5"/>
                <a:stretch>
                  <a:fillRect t="-6061" r="-1907" b="-151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09D3095-ADEC-5A4F-BAA3-5063A141EBA2}"/>
                  </a:ext>
                </a:extLst>
              </p:cNvPr>
              <p:cNvSpPr/>
              <p:nvPr/>
            </p:nvSpPr>
            <p:spPr>
              <a:xfrm>
                <a:off x="5910470" y="4461472"/>
                <a:ext cx="5870162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Func</a:t>
                </a:r>
                <a:r>
                  <a:rPr lang="he-IL" sz="2400" dirty="0"/>
                  <a:t> תבצע את ההכפלה </a:t>
                </a:r>
                <a:r>
                  <a:rPr lang="en-US" sz="2400" dirty="0"/>
                  <a:t>a1</a:t>
                </a:r>
                <a:r>
                  <a:rPr lang="he-IL" sz="2400" dirty="0"/>
                  <a:t> פעמים ולכן, בסה"כ: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09D3095-ADEC-5A4F-BAA3-5063A141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470" y="4461472"/>
                <a:ext cx="5870162" cy="847220"/>
              </a:xfrm>
              <a:prstGeom prst="rect">
                <a:avLst/>
              </a:prstGeom>
              <a:blipFill>
                <a:blip r:embed="rId6"/>
                <a:stretch>
                  <a:fillRect l="-2155" t="-4412" r="-15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434F96-372C-7043-AE37-F7BB11FE018A}"/>
                  </a:ext>
                </a:extLst>
              </p:cNvPr>
              <p:cNvSpPr/>
              <p:nvPr/>
            </p:nvSpPr>
            <p:spPr>
              <a:xfrm>
                <a:off x="6030842" y="5292468"/>
                <a:ext cx="5870162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2400" dirty="0"/>
                  <a:t>אצלנו: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434F96-372C-7043-AE37-F7BB11FE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42" y="5292468"/>
                <a:ext cx="5870162" cy="847220"/>
              </a:xfrm>
              <a:prstGeom prst="rect">
                <a:avLst/>
              </a:prstGeom>
              <a:blipFill>
                <a:blip r:embed="rId7"/>
                <a:stretch>
                  <a:fillRect t="-5970" r="-151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42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398A-01B1-C241-81BA-3205BE51AAF9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מהתרגילים היבשים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255E-F785-6246-962D-9E3EDE5B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0" y="1141922"/>
            <a:ext cx="4114800" cy="298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9C692F-404F-234E-8097-3E69CAE6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1200"/>
            <a:ext cx="41021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4751F-9EC0-984E-9EA2-B5B0EB22D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100" y="1595470"/>
            <a:ext cx="4127500" cy="438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1EB41E-323A-3448-9AE4-7BB5EA230DE9}"/>
              </a:ext>
            </a:extLst>
          </p:cNvPr>
          <p:cNvSpPr txBox="1"/>
          <p:nvPr/>
        </p:nvSpPr>
        <p:spPr>
          <a:xfrm>
            <a:off x="8229600" y="1179971"/>
            <a:ext cx="378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נתון קטע הקוד הבא, ונתון מערך </a:t>
            </a:r>
            <a:r>
              <a:rPr lang="en-US" sz="2400" dirty="0" err="1"/>
              <a:t>arr</a:t>
            </a:r>
            <a:r>
              <a:rPr lang="he-IL" sz="2400" dirty="0"/>
              <a:t> בכתובת </a:t>
            </a:r>
            <a:r>
              <a:rPr lang="en-US" sz="2400" dirty="0"/>
              <a:t>0x200</a:t>
            </a:r>
            <a:r>
              <a:rPr lang="he-IL" sz="2400" dirty="0"/>
              <a:t>, כאשר </a:t>
            </a:r>
            <a:r>
              <a:rPr lang="en-US" sz="2400" dirty="0" err="1"/>
              <a:t>arr</a:t>
            </a:r>
            <a:r>
              <a:rPr lang="en-US" sz="2400" dirty="0"/>
              <a:t>={1,2,3,4,5}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BEB42-D0A3-5544-9B1A-C879C5A49244}"/>
              </a:ext>
            </a:extLst>
          </p:cNvPr>
          <p:cNvSpPr txBox="1"/>
          <p:nvPr/>
        </p:nvSpPr>
        <p:spPr>
          <a:xfrm>
            <a:off x="8213124" y="2683583"/>
            <a:ext cx="3783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מה תוכן הרגיסטר </a:t>
            </a:r>
            <a:r>
              <a:rPr lang="en-US" sz="2400" dirty="0"/>
              <a:t>a0</a:t>
            </a:r>
            <a:r>
              <a:rPr lang="he-IL" sz="2400" dirty="0"/>
              <a:t> בדיוק לפני ביצוע הפקודה </a:t>
            </a:r>
            <a:r>
              <a:rPr lang="en-US" sz="2400" dirty="0"/>
              <a:t>ret</a:t>
            </a:r>
            <a:r>
              <a:rPr lang="he-IL" sz="2400" dirty="0"/>
              <a:t> בפונקציה </a:t>
            </a:r>
            <a:r>
              <a:rPr lang="en-US" sz="2400" dirty="0"/>
              <a:t>main</a:t>
            </a:r>
            <a:r>
              <a:rPr lang="he-IL" sz="24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25069-1BF1-174C-B530-E9E516E6F676}"/>
              </a:ext>
            </a:extLst>
          </p:cNvPr>
          <p:cNvSpPr txBox="1"/>
          <p:nvPr/>
        </p:nvSpPr>
        <p:spPr>
          <a:xfrm>
            <a:off x="8216900" y="4033442"/>
            <a:ext cx="3783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hebrew2Minus"/>
            </a:pPr>
            <a:r>
              <a:rPr lang="he-IL" sz="2400" dirty="0"/>
              <a:t>10</a:t>
            </a:r>
          </a:p>
          <a:p>
            <a:pPr marL="457200" indent="-457200">
              <a:buAutoNum type="hebrew2Minus"/>
            </a:pPr>
            <a:r>
              <a:rPr lang="he-IL" sz="2400" dirty="0"/>
              <a:t>15</a:t>
            </a:r>
          </a:p>
          <a:p>
            <a:pPr marL="457200" indent="-457200">
              <a:buAutoNum type="hebrew2Minus"/>
            </a:pPr>
            <a:r>
              <a:rPr lang="he-IL" sz="2400" dirty="0"/>
              <a:t>20</a:t>
            </a:r>
          </a:p>
          <a:p>
            <a:pPr marL="457200" indent="-457200">
              <a:buAutoNum type="hebrew2Minus"/>
            </a:pPr>
            <a:r>
              <a:rPr lang="he-IL" sz="2400" dirty="0"/>
              <a:t>לא ניתן לדעת כי התוכנית לא מקיימת את קונבנציית הקריאה לפונקציות</a:t>
            </a:r>
          </a:p>
        </p:txBody>
      </p:sp>
    </p:spTree>
    <p:extLst>
      <p:ext uri="{BB962C8B-B14F-4D97-AF65-F5344CB8AC3E}">
        <p14:creationId xmlns:p14="http://schemas.microsoft.com/office/powerpoint/2010/main" val="1820643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398A-01B1-C241-81BA-3205BE51AAF9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מהתרגילים היבשים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255E-F785-6246-962D-9E3EDE5B6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0" y="1141922"/>
            <a:ext cx="4114800" cy="298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9C692F-404F-234E-8097-3E69CAE6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61200"/>
            <a:ext cx="4102100" cy="1765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0D3A4D-95CF-3146-B06C-DC3FEBFCD0BF}"/>
              </a:ext>
            </a:extLst>
          </p:cNvPr>
          <p:cNvSpPr txBox="1"/>
          <p:nvPr/>
        </p:nvSpPr>
        <p:spPr>
          <a:xfrm>
            <a:off x="4310450" y="1179971"/>
            <a:ext cx="7702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e-IL" sz="2400" dirty="0"/>
              <a:t>הפונקציה </a:t>
            </a:r>
            <a:r>
              <a:rPr lang="en-US" sz="2400" dirty="0"/>
              <a:t>main</a:t>
            </a:r>
            <a:r>
              <a:rPr lang="he-IL" sz="2400" dirty="0"/>
              <a:t> שומרת את כתובת המערך ואת גודלו ל- </a:t>
            </a:r>
            <a:r>
              <a:rPr lang="en-US" sz="2400" dirty="0"/>
              <a:t>a0</a:t>
            </a:r>
            <a:r>
              <a:rPr lang="he-IL" sz="2400" dirty="0"/>
              <a:t> ו- </a:t>
            </a:r>
            <a:r>
              <a:rPr lang="en-US" sz="2400" dirty="0"/>
              <a:t>a1</a:t>
            </a:r>
            <a:endParaRPr lang="he-IL" sz="2400" dirty="0"/>
          </a:p>
          <a:p>
            <a:pPr marL="457200" indent="-457200">
              <a:buAutoNum type="arabicPeriod"/>
            </a:pPr>
            <a:r>
              <a:rPr lang="he-IL" sz="2400" dirty="0"/>
              <a:t>הפונקציה </a:t>
            </a:r>
            <a:r>
              <a:rPr lang="en-US" sz="2400" dirty="0"/>
              <a:t>foo</a:t>
            </a:r>
            <a:r>
              <a:rPr lang="he-IL" sz="2400" dirty="0"/>
              <a:t> קוראת ל- </a:t>
            </a:r>
            <a:r>
              <a:rPr lang="en-US" sz="2400" dirty="0"/>
              <a:t>recall</a:t>
            </a:r>
            <a:r>
              <a:rPr lang="he-IL" sz="2400" dirty="0"/>
              <a:t>, כל עוד </a:t>
            </a:r>
            <a:r>
              <a:rPr lang="en-US" sz="2400" dirty="0"/>
              <a:t>a1 ≠ 0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73736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3B1132FA-48D0-42A9-8D24-EA4EA66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e-IL" altLang="en-US" sz="1400"/>
              <a:t>תכן לוגי ומבוא למחשבים  תרגול 13</a:t>
            </a:r>
            <a:endParaRPr lang="en-US" altLang="en-US" sz="1400"/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D5746B12-5809-4C7E-AEBA-C1DA7BDC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C5D7B-A058-4402-ADC3-B3435D6015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5B8A8D4F-A880-41BC-BD9E-9FDFDA091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304800"/>
            <a:ext cx="7772400" cy="762000"/>
          </a:xfrm>
        </p:spPr>
        <p:txBody>
          <a:bodyPr anchor="ctr"/>
          <a:lstStyle/>
          <a:p>
            <a:pPr rtl="1" eaLnBrk="1" hangingPunct="1"/>
            <a:r>
              <a:rPr lang="he-IL" altLang="en-US" sz="2400" b="1" dirty="0"/>
              <a:t>מחסנית (</a:t>
            </a:r>
            <a:r>
              <a:rPr lang="en-US" altLang="en-US" sz="2400" b="1" dirty="0"/>
              <a:t>Stack</a:t>
            </a:r>
            <a:r>
              <a:rPr lang="he-IL" altLang="en-US" sz="2400" b="1" dirty="0"/>
              <a:t>)</a:t>
            </a:r>
            <a:endParaRPr lang="en-US" altLang="en-US" sz="2400" b="1" dirty="0"/>
          </a:p>
        </p:txBody>
      </p:sp>
      <p:sp>
        <p:nvSpPr>
          <p:cNvPr id="7174" name="Rectangle 9">
            <a:extLst>
              <a:ext uri="{FF2B5EF4-FFF2-40B4-BE49-F238E27FC236}">
                <a16:creationId xmlns:a16="http://schemas.microsoft.com/office/drawing/2014/main" id="{23CFB3E9-9E6C-4B9D-A850-D1261DF1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980" y="1096292"/>
            <a:ext cx="3429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1800" dirty="0"/>
              <a:t>עבור כל פונקציה מוקצה אזור זיכרון במחסנית הנקרא </a:t>
            </a:r>
            <a:r>
              <a:rPr lang="en-US" altLang="en-US" sz="1800" dirty="0"/>
              <a:t>frame</a:t>
            </a:r>
            <a:r>
              <a:rPr lang="he-IL" altLang="en-US" sz="1800" dirty="0"/>
              <a:t> לטובת:</a:t>
            </a:r>
            <a:br>
              <a:rPr lang="he-IL" altLang="en-US" sz="1800" dirty="0"/>
            </a:br>
            <a:br>
              <a:rPr lang="he-IL" altLang="en-US" sz="1800" dirty="0"/>
            </a:br>
            <a:r>
              <a:rPr lang="he-IL" altLang="en-US" sz="1800" dirty="0"/>
              <a:t> - העברת ארגומנטים נוספים</a:t>
            </a:r>
            <a:br>
              <a:rPr lang="he-IL" altLang="en-US" sz="1800" dirty="0"/>
            </a:br>
            <a:r>
              <a:rPr lang="he-IL" altLang="en-US" sz="1800" dirty="0"/>
              <a:t> - שמירת תוכן רגיסטרים</a:t>
            </a:r>
            <a:br>
              <a:rPr lang="he-IL" altLang="en-US" sz="1800" dirty="0"/>
            </a:br>
            <a:r>
              <a:rPr lang="he-IL" altLang="en-US" sz="1800" dirty="0"/>
              <a:t> - עבור משתנים פנימיים של השיגרה</a:t>
            </a:r>
            <a:endParaRPr lang="en-US" alt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31D62-2397-41F8-8E9B-62C7CE36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" y="959167"/>
            <a:ext cx="4657725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398A-01B1-C241-81BA-3205BE51AAF9}"/>
              </a:ext>
            </a:extLst>
          </p:cNvPr>
          <p:cNvSpPr txBox="1">
            <a:spLocks/>
          </p:cNvSpPr>
          <p:nvPr/>
        </p:nvSpPr>
        <p:spPr>
          <a:xfrm>
            <a:off x="498070" y="488273"/>
            <a:ext cx="10058400" cy="6536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algn="r" defTabSz="914400" eaLnBrk="1" latinLnBrk="0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he-IL" dirty="0"/>
              <a:t>שאלה מהתרגילים היבשים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0D3A4D-95CF-3146-B06C-DC3FEBFCD0BF}"/>
              </a:ext>
            </a:extLst>
          </p:cNvPr>
          <p:cNvSpPr txBox="1"/>
          <p:nvPr/>
        </p:nvSpPr>
        <p:spPr>
          <a:xfrm>
            <a:off x="4310450" y="1179971"/>
            <a:ext cx="7702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e-IL" sz="2400" dirty="0"/>
              <a:t>הפונקציה </a:t>
            </a:r>
            <a:r>
              <a:rPr lang="en-US" sz="2400" dirty="0"/>
              <a:t>main</a:t>
            </a:r>
            <a:r>
              <a:rPr lang="he-IL" sz="2400" dirty="0"/>
              <a:t> שומרת את כתובת המערך ואת גודלו ל- </a:t>
            </a:r>
            <a:r>
              <a:rPr lang="en-US" sz="2400" dirty="0"/>
              <a:t>a0</a:t>
            </a:r>
            <a:r>
              <a:rPr lang="he-IL" sz="2400" dirty="0"/>
              <a:t> ו- </a:t>
            </a:r>
            <a:r>
              <a:rPr lang="en-US" sz="2400" dirty="0"/>
              <a:t>a1</a:t>
            </a:r>
            <a:endParaRPr lang="he-IL" sz="2400" dirty="0"/>
          </a:p>
          <a:p>
            <a:pPr marL="457200" indent="-457200">
              <a:buAutoNum type="arabicPeriod"/>
            </a:pPr>
            <a:r>
              <a:rPr lang="he-IL" sz="2400" dirty="0"/>
              <a:t>הפונקציה </a:t>
            </a:r>
            <a:r>
              <a:rPr lang="en-US" sz="2400" dirty="0"/>
              <a:t>foo</a:t>
            </a:r>
            <a:r>
              <a:rPr lang="he-IL" sz="2400" dirty="0"/>
              <a:t> קוראת ל- </a:t>
            </a:r>
            <a:r>
              <a:rPr lang="en-US" sz="2400" dirty="0"/>
              <a:t>recall</a:t>
            </a:r>
            <a:r>
              <a:rPr lang="he-IL" sz="2400" dirty="0"/>
              <a:t>, כל עוד </a:t>
            </a:r>
            <a:r>
              <a:rPr lang="en-US" sz="2400" dirty="0"/>
              <a:t>a1 ≠ 0</a:t>
            </a:r>
            <a:endParaRPr lang="he-IL" sz="2400" dirty="0"/>
          </a:p>
          <a:p>
            <a:pPr marL="457200" indent="-457200">
              <a:buAutoNum type="arabicPeriod"/>
            </a:pPr>
            <a:r>
              <a:rPr lang="en-US" sz="2400" dirty="0"/>
              <a:t>recall</a:t>
            </a:r>
            <a:r>
              <a:rPr lang="he-IL" sz="2400" dirty="0"/>
              <a:t> טוענת את האיבר הנוכחי מהזיכרון ל- </a:t>
            </a:r>
            <a:r>
              <a:rPr lang="en-US" sz="2400" dirty="0"/>
              <a:t>t0</a:t>
            </a:r>
            <a:r>
              <a:rPr lang="he-IL" sz="2400" dirty="0"/>
              <a:t> (ומגבה אותו), ומתקדמת לאיבר הבא (ע"י שינוי </a:t>
            </a:r>
            <a:r>
              <a:rPr lang="en-US" sz="2400" dirty="0"/>
              <a:t>a0</a:t>
            </a:r>
            <a:r>
              <a:rPr lang="he-IL" sz="2400" dirty="0"/>
              <a:t> ו- </a:t>
            </a:r>
            <a:r>
              <a:rPr lang="en-US" sz="2400" dirty="0"/>
              <a:t>a1</a:t>
            </a:r>
            <a:r>
              <a:rPr lang="he-IL" sz="2400" dirty="0"/>
              <a:t>).</a:t>
            </a:r>
          </a:p>
          <a:p>
            <a:pPr marL="457200" indent="-457200">
              <a:buAutoNum type="arabicPeriod"/>
            </a:pPr>
            <a:r>
              <a:rPr lang="en-US" sz="2400" dirty="0"/>
              <a:t>recall</a:t>
            </a:r>
            <a:r>
              <a:rPr lang="he-IL" sz="2400" dirty="0"/>
              <a:t> קוראת ל- </a:t>
            </a:r>
            <a:r>
              <a:rPr lang="en-US" sz="2400" dirty="0"/>
              <a:t>foo</a:t>
            </a:r>
            <a:r>
              <a:rPr lang="he-IL" sz="2400" dirty="0"/>
              <a:t> שוב ושוב עד להגעה למילה האחרונה במערך </a:t>
            </a:r>
          </a:p>
          <a:p>
            <a:pPr marL="457200" indent="-457200">
              <a:buAutoNum type="arabicPeriod"/>
            </a:pPr>
            <a:r>
              <a:rPr lang="en-US" sz="2400" dirty="0"/>
              <a:t>recall</a:t>
            </a:r>
            <a:r>
              <a:rPr lang="he-IL" sz="2400" dirty="0"/>
              <a:t> סוכם את איברי המערך באופן רקורסיבי</a:t>
            </a:r>
          </a:p>
          <a:p>
            <a:pPr marL="457200" indent="-457200">
              <a:buAutoNum type="arabicPeriod"/>
            </a:pPr>
            <a:r>
              <a:rPr lang="he-IL" sz="2400" dirty="0"/>
              <a:t>הפונקציה </a:t>
            </a:r>
            <a:r>
              <a:rPr lang="en-US" sz="2400" dirty="0"/>
              <a:t>foo</a:t>
            </a:r>
            <a:r>
              <a:rPr lang="he-IL" sz="2400" dirty="0"/>
              <a:t> מחזירה את סכום איברי המערך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28FB2-A50A-E247-872A-4BD9C1C9A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4" y="2062621"/>
            <a:ext cx="41275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E6947-61B1-F441-BB05-B9C131FC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48" y="259272"/>
            <a:ext cx="41021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 b="1" dirty="0"/>
              <a:t>Caller pre-call:</a:t>
            </a:r>
          </a:p>
          <a:p>
            <a:pPr algn="l" rtl="0"/>
            <a:r>
              <a:rPr lang="en-US" sz="2400" dirty="0"/>
              <a:t>1- Caller saves the registers which are not preserved on call, which will be needed for farther use after the return from the called function. (arguments/return registers a0-a7, </a:t>
            </a:r>
            <a:r>
              <a:rPr lang="en-US" sz="2400" dirty="0" err="1"/>
              <a:t>ra</a:t>
            </a:r>
            <a:r>
              <a:rPr lang="en-US" sz="2400" dirty="0"/>
              <a:t>, “temporary registers” t0-t6).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2400" dirty="0"/>
              <a:t>2- Caller puts parameters in a place where function can access them (Registers a0-a7).</a:t>
            </a:r>
          </a:p>
          <a:p>
            <a:pPr algn="l" rtl="0"/>
            <a:endParaRPr lang="en-US" sz="1000" dirty="0"/>
          </a:p>
          <a:p>
            <a:pPr algn="l" rtl="0"/>
            <a:r>
              <a:rPr lang="en-US" sz="2400" dirty="0"/>
              <a:t>3- Caller saves the address of next instruction to register </a:t>
            </a:r>
            <a:r>
              <a:rPr lang="en-US" sz="2400" dirty="0" err="1"/>
              <a:t>ra</a:t>
            </a:r>
            <a:r>
              <a:rPr lang="en-US" sz="2400" dirty="0"/>
              <a:t> (return address) and then transfers the control to the function by jumping to the function’s code (using </a:t>
            </a:r>
            <a:r>
              <a:rPr lang="en-US" sz="2400" i="1" dirty="0" err="1"/>
              <a:t>jal</a:t>
            </a:r>
            <a:r>
              <a:rPr lang="en-US" sz="2400" dirty="0"/>
              <a:t>).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858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 err="1"/>
              <a:t>Callee</a:t>
            </a:r>
            <a:r>
              <a:rPr lang="en-US" sz="2800" b="1" dirty="0"/>
              <a:t> prologue:</a:t>
            </a:r>
          </a:p>
          <a:p>
            <a:pPr algn="l" rtl="0"/>
            <a:r>
              <a:rPr lang="en-US" sz="2400" dirty="0"/>
              <a:t>1- The called function (</a:t>
            </a:r>
            <a:r>
              <a:rPr lang="en-US" sz="2400" dirty="0" err="1"/>
              <a:t>callee</a:t>
            </a:r>
            <a:r>
              <a:rPr lang="en-US" sz="2400" dirty="0"/>
              <a:t>) acquires local storage (stack) resources needed, by decrementing the sp.</a:t>
            </a:r>
          </a:p>
          <a:p>
            <a:pPr algn="l" rtl="0"/>
            <a:endParaRPr lang="en-US" sz="2800" dirty="0"/>
          </a:p>
          <a:p>
            <a:pPr algn="l" rtl="0"/>
            <a:r>
              <a:rPr lang="en-US" sz="2400" dirty="0"/>
              <a:t>2- The called function (</a:t>
            </a:r>
            <a:r>
              <a:rPr lang="en-US" sz="2400" dirty="0" err="1"/>
              <a:t>callee</a:t>
            </a:r>
            <a:r>
              <a:rPr lang="en-US" sz="2400" dirty="0"/>
              <a:t>) stores preserved on call registers (“saved registers” s0-s11) that will be used by the function in the stack.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0489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rtl="0"/>
            <a:endParaRPr lang="en-US" sz="2400" dirty="0"/>
          </a:p>
          <a:p>
            <a:pPr algn="ctr" rtl="0"/>
            <a:endParaRPr lang="en-US" sz="2400" dirty="0"/>
          </a:p>
          <a:p>
            <a:pPr algn="ctr" rtl="0"/>
            <a:endParaRPr lang="en-US" sz="2400" dirty="0"/>
          </a:p>
          <a:p>
            <a:pPr algn="ctr" rtl="0"/>
            <a:r>
              <a:rPr lang="en-US" sz="3200" b="1" dirty="0"/>
              <a:t>The function performs the desired tasks 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96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548851" cy="4023360"/>
          </a:xfrm>
        </p:spPr>
        <p:txBody>
          <a:bodyPr>
            <a:noAutofit/>
          </a:bodyPr>
          <a:lstStyle/>
          <a:p>
            <a:pPr algn="l" rtl="0"/>
            <a:r>
              <a:rPr lang="en-US" sz="2800" b="1" dirty="0" err="1"/>
              <a:t>Callee</a:t>
            </a:r>
            <a:r>
              <a:rPr lang="en-US" sz="2800" b="1" dirty="0"/>
              <a:t> epilogue:</a:t>
            </a:r>
          </a:p>
          <a:p>
            <a:pPr algn="l" rtl="0"/>
            <a:r>
              <a:rPr lang="en-US" sz="2400" dirty="0"/>
              <a:t>1- The called function (</a:t>
            </a:r>
            <a:r>
              <a:rPr lang="en-US" sz="2400" dirty="0" err="1"/>
              <a:t>callee</a:t>
            </a:r>
            <a:r>
              <a:rPr lang="en-US" sz="2400" dirty="0"/>
              <a:t>) puts the result values in the registers a0-a1 where calling code can access it.</a:t>
            </a:r>
            <a:br>
              <a:rPr lang="en-US" sz="2400" dirty="0"/>
            </a:br>
            <a:endParaRPr lang="en-US" sz="2400" dirty="0"/>
          </a:p>
          <a:p>
            <a:pPr algn="l" rtl="0"/>
            <a:r>
              <a:rPr lang="en-US" sz="2400" dirty="0"/>
              <a:t>2- The function restores any registers it used from the preserved on call registers.</a:t>
            </a:r>
            <a:br>
              <a:rPr lang="en-US" sz="2400" dirty="0"/>
            </a:br>
            <a:endParaRPr lang="en-US" sz="2400" dirty="0"/>
          </a:p>
          <a:p>
            <a:pPr algn="l" rtl="0"/>
            <a:r>
              <a:rPr lang="en-US" sz="2400" dirty="0"/>
              <a:t>3- The function frees the local storage, by incrementing the sp.</a:t>
            </a:r>
            <a:br>
              <a:rPr lang="en-US" sz="2400" dirty="0"/>
            </a:br>
            <a:endParaRPr lang="en-US" sz="2400" dirty="0"/>
          </a:p>
          <a:p>
            <a:pPr algn="l" rtl="0"/>
            <a:r>
              <a:rPr lang="en-US" sz="2400" dirty="0"/>
              <a:t>4- The function returns the control to point of origin of the caller (according to register </a:t>
            </a:r>
            <a:r>
              <a:rPr lang="en-US" sz="2400" dirty="0" err="1"/>
              <a:t>ra</a:t>
            </a:r>
            <a:r>
              <a:rPr lang="en-US" sz="2400" dirty="0"/>
              <a:t>, using </a:t>
            </a:r>
            <a:r>
              <a:rPr lang="en-US" sz="2400" dirty="0" err="1"/>
              <a:t>jr</a:t>
            </a:r>
            <a:r>
              <a:rPr lang="en-US" sz="2400" dirty="0"/>
              <a:t>).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3901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steps in calling a function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b="1" dirty="0"/>
              <a:t>Caller post-call:</a:t>
            </a:r>
          </a:p>
          <a:p>
            <a:pPr algn="l" rtl="0"/>
            <a:endParaRPr lang="en-US" sz="2400" dirty="0"/>
          </a:p>
          <a:p>
            <a:pPr algn="l" rtl="0"/>
            <a:r>
              <a:rPr lang="en-US" sz="2400" dirty="0"/>
              <a:t>1- Caller restores the registers which are not preserved on call which it stored previous to the call. (arguments/return registers a0-a7, </a:t>
            </a:r>
            <a:r>
              <a:rPr lang="en-US" sz="2400" dirty="0" err="1"/>
              <a:t>ra</a:t>
            </a:r>
            <a:r>
              <a:rPr lang="en-US" sz="2400" dirty="0"/>
              <a:t>, “temporary registers” t0-t6).</a:t>
            </a:r>
          </a:p>
          <a:p>
            <a:pPr algn="l" rtl="0"/>
            <a:br>
              <a:rPr lang="en-US" sz="2400" dirty="0"/>
            </a:br>
            <a:endParaRPr lang="en-US" sz="2400" dirty="0"/>
          </a:p>
          <a:p>
            <a:pPr marL="0" indent="0" algn="l" rtl="0">
              <a:buNone/>
            </a:pP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761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3158</TotalTime>
  <Words>3087</Words>
  <Application>Microsoft Macintosh PowerPoint</Application>
  <PresentationFormat>Widescreen</PresentationFormat>
  <Paragraphs>582</Paragraphs>
  <Slides>40</Slides>
  <Notes>10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</vt:lpstr>
      <vt:lpstr>Courier New</vt:lpstr>
      <vt:lpstr>Times</vt:lpstr>
      <vt:lpstr>Wingdings</vt:lpstr>
      <vt:lpstr>Retrospect</vt:lpstr>
      <vt:lpstr>Visio</vt:lpstr>
      <vt:lpstr>PowerPoint Presentation</vt:lpstr>
      <vt:lpstr>PowerPoint Presentation</vt:lpstr>
      <vt:lpstr>PowerPoint Presentation</vt:lpstr>
      <vt:lpstr>מחסנית (Stack)</vt:lpstr>
      <vt:lpstr>Fundamental steps in calling a function</vt:lpstr>
      <vt:lpstr>Fundamental steps in calling a function</vt:lpstr>
      <vt:lpstr>Fundamental steps in calling a function</vt:lpstr>
      <vt:lpstr>Fundamental steps in calling a function</vt:lpstr>
      <vt:lpstr>Fundamental steps in calling a function</vt:lpstr>
      <vt:lpstr>PowerPoint Presentation</vt:lpstr>
      <vt:lpstr>PowerPoint Presentation</vt:lpstr>
      <vt:lpstr>Questions</vt:lpstr>
      <vt:lpstr>Questions</vt:lpstr>
      <vt:lpstr>Example</vt:lpstr>
      <vt:lpstr>PowerPoint Presentation</vt:lpstr>
      <vt:lpstr>PowerPoint Presentation</vt:lpstr>
      <vt:lpstr>Question 1</vt:lpstr>
      <vt:lpstr>RISC-V Code for Leaf()</vt:lpstr>
      <vt:lpstr>Stack Before, During, After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Ori Linial</cp:lastModifiedBy>
  <cp:revision>161</cp:revision>
  <cp:lastPrinted>2019-11-06T14:50:36Z</cp:lastPrinted>
  <dcterms:created xsi:type="dcterms:W3CDTF">2018-09-22T06:52:45Z</dcterms:created>
  <dcterms:modified xsi:type="dcterms:W3CDTF">2020-04-13T15:03:39Z</dcterms:modified>
</cp:coreProperties>
</file>