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34"/>
  </p:notesMasterIdLst>
  <p:sldIdLst>
    <p:sldId id="256" r:id="rId2"/>
    <p:sldId id="258" r:id="rId3"/>
    <p:sldId id="344" r:id="rId4"/>
    <p:sldId id="381" r:id="rId5"/>
    <p:sldId id="378" r:id="rId6"/>
    <p:sldId id="379" r:id="rId7"/>
    <p:sldId id="380" r:id="rId8"/>
    <p:sldId id="374" r:id="rId9"/>
    <p:sldId id="375" r:id="rId10"/>
    <p:sldId id="376" r:id="rId11"/>
    <p:sldId id="288" r:id="rId12"/>
    <p:sldId id="304" r:id="rId13"/>
    <p:sldId id="366" r:id="rId14"/>
    <p:sldId id="312" r:id="rId15"/>
    <p:sldId id="367" r:id="rId16"/>
    <p:sldId id="341" r:id="rId17"/>
    <p:sldId id="371" r:id="rId18"/>
    <p:sldId id="372" r:id="rId19"/>
    <p:sldId id="373" r:id="rId20"/>
    <p:sldId id="368" r:id="rId21"/>
    <p:sldId id="382" r:id="rId22"/>
    <p:sldId id="377" r:id="rId23"/>
    <p:sldId id="383" r:id="rId24"/>
    <p:sldId id="384" r:id="rId25"/>
    <p:sldId id="369" r:id="rId26"/>
    <p:sldId id="386" r:id="rId27"/>
    <p:sldId id="387" r:id="rId28"/>
    <p:sldId id="388" r:id="rId29"/>
    <p:sldId id="389" r:id="rId30"/>
    <p:sldId id="385" r:id="rId31"/>
    <p:sldId id="390" r:id="rId32"/>
    <p:sldId id="391" r:id="rId33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>
      <p:cViewPr>
        <p:scale>
          <a:sx n="75" d="100"/>
          <a:sy n="75" d="100"/>
        </p:scale>
        <p:origin x="928" y="1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52016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7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eaLnBrk="1" hangingPunct="1">
              <a:defRPr sz="1200"/>
            </a:lvl1pPr>
          </a:lstStyle>
          <a:p>
            <a:pPr>
              <a:defRPr/>
            </a:pPr>
            <a:fld id="{5F432BF0-438C-4689-B00F-237A3F100227}" type="datetimeFigureOut">
              <a:rPr lang="he-IL"/>
              <a:pPr>
                <a:defRPr/>
              </a:pPr>
              <a:t>י"ט/אייר/תש"פ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noProof="0"/>
              <a:t>Click to edit Master text styles</a:t>
            </a:r>
          </a:p>
          <a:p>
            <a:pPr lvl="1"/>
            <a:r>
              <a:rPr lang="en-US" altLang="he-IL" noProof="0"/>
              <a:t>Second level</a:t>
            </a:r>
          </a:p>
          <a:p>
            <a:pPr lvl="2"/>
            <a:r>
              <a:rPr lang="en-US" altLang="he-IL" noProof="0"/>
              <a:t>Third level</a:t>
            </a:r>
          </a:p>
          <a:p>
            <a:pPr lvl="3"/>
            <a:r>
              <a:rPr lang="en-US" altLang="he-IL" noProof="0"/>
              <a:t>Fourth level</a:t>
            </a:r>
          </a:p>
          <a:p>
            <a:pPr lvl="4"/>
            <a:r>
              <a:rPr lang="en-US" altLang="he-IL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52016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74" y="9430091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EC72F734-5A5A-48B6-9ADD-AC44F1F7EAE9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5692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1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12023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10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4220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11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494839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12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8104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13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3562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14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8052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5334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16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13922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17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07647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18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28952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19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20702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2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866492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20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543935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21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37123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22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18371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23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56343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24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272978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25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352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26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608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27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60136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28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745304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29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7762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3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7957687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30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785571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31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978529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32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34002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0825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5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6732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6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717713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7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25852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8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209047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2F734-5A5A-48B6-9ADD-AC44F1F7EAE9}" type="slidenum">
              <a:rPr lang="he-IL" altLang="he-IL" smtClean="0"/>
              <a:pPr>
                <a:defRPr/>
              </a:pPr>
              <a:t>9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5054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9160C-27F6-4EBB-BE55-138B1F91AAC7}" type="datetime1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D96B2-6270-4E0B-A183-FF880D608528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6407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26DAD-5A8E-490D-AF72-22EA2E5B9B2D}" type="datetime1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F6BDC-5E52-41A3-A7B7-68F88FB1DEE3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8110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2AAC3-1FD7-4AE4-A7FD-9F5A589EF36C}" type="datetime1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32BA3-0FC9-4E4A-86DF-DE8710A74542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297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FC8CD-BA25-4747-BCA2-DECD3120E613}" type="datetime1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A3356-D8E6-4574-BA3B-4924C966D0A1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4350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5568D-CA0B-4F45-9862-8DFE1CBD85EB}" type="datetime1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DB9FF-3E0E-4045-8FF7-B7B190225444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0325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71B21-B9B0-481F-91FE-6B0559C55E44}" type="datetime1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79F42-C57C-4019-83FD-9EA845D1A15F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69450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863D3-3C1F-49B0-80CC-F1D65C80F850}" type="datetime1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FEF90-A8EE-4D30-8A7F-9163CDB15729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1866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F1D4F-727A-49D4-8798-41C257CB7624}" type="datetime1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81A07-CC00-4980-A801-08DA362C95FF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6056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D8416-892D-4B25-8007-8C4DC4B524F0}" type="datetime1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1CFE4-12F2-4AE4-B857-A6FE449BFC7A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615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EEEAF51-BF12-4CA5-8816-953E07FBFF8D}" type="datetime1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3600BD-1F76-42A4-BF17-05EF09AE1FF7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5163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5CC06-097E-4DA3-9763-D280A9785397}" type="datetime1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3A009-9C96-4B7D-8788-B64B2C48647D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98726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8E18C32-5223-48D2-85A6-F32556723AE0}" type="datetime1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555DFE3-6EEB-4ABB-86D8-5875648F9202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65" r:id="rId2"/>
    <p:sldLayoutId id="2147483971" r:id="rId3"/>
    <p:sldLayoutId id="2147483966" r:id="rId4"/>
    <p:sldLayoutId id="2147483967" r:id="rId5"/>
    <p:sldLayoutId id="2147483968" r:id="rId6"/>
    <p:sldLayoutId id="2147483972" r:id="rId7"/>
    <p:sldLayoutId id="2147483973" r:id="rId8"/>
    <p:sldLayoutId id="2147483974" r:id="rId9"/>
    <p:sldLayoutId id="2147483969" r:id="rId10"/>
    <p:sldLayoutId id="2147483975" r:id="rId11"/>
  </p:sldLayoutIdLst>
  <p:hf hdr="0" ftr="0" dt="0"/>
  <p:txStyles>
    <p:titleStyle>
      <a:lvl1pPr algn="l" rtl="1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1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1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1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1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1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1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1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1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r" rtl="1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r" rtl="1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r" rtl="1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r" rtl="1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r" rtl="1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Drawing.vsdx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r" rtl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 algn="r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algn="r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algn="r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algn="r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E635982-14BC-44B5-88F6-455B4C31B088}" type="slidenum">
              <a:rPr lang="en-US" altLang="he-IL" sz="1200" smtClean="0">
                <a:solidFill>
                  <a:srgbClr val="D38E27"/>
                </a:solidFill>
                <a:latin typeface="Franklin Gothic Book" panose="020B0503020102020204" pitchFamily="34" charset="0"/>
              </a:rPr>
              <a:pPr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altLang="he-IL" sz="1200">
              <a:solidFill>
                <a:srgbClr val="D38E27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22325" y="76200"/>
            <a:ext cx="7499350" cy="472757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e-IL" sz="8800">
                <a:solidFill>
                  <a:schemeClr val="tx1">
                    <a:lumMod val="75000"/>
                    <a:lumOff val="25000"/>
                  </a:schemeClr>
                </a:solidFill>
              </a:rPr>
              <a:t>תרגול 6</a:t>
            </a:r>
            <a:r>
              <a:rPr lang="he-IL" sz="8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he-IL" sz="8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he-IL" sz="8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he-IL" sz="8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he-IL" sz="8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תכן לוגי</a:t>
            </a:r>
            <a:endParaRPr lang="en-US" sz="8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C054F-C0C6-451B-A08D-F8E833927252}" type="slidenum">
              <a:rPr lang="en-US" altLang="he-IL" sz="1000" smtClean="0">
                <a:latin typeface="Lucida Sans Unicode" panose="020B0602030504020204" pitchFamily="34" charset="0"/>
              </a:rPr>
              <a:pPr/>
              <a:t>10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228600"/>
            <a:ext cx="7543800" cy="8223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קובץ תרגילים 2 </a:t>
            </a:r>
            <a:r>
              <a:rPr lang="en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e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שאלה 8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47" y="1331138"/>
            <a:ext cx="3581400" cy="168801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3447" y="1685681"/>
            <a:ext cx="3322789" cy="1520177"/>
            <a:chOff x="334811" y="2819400"/>
            <a:chExt cx="3322789" cy="15201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276600" y="3970245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rt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3970245"/>
                  <a:ext cx="3810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149779" y="3941751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rt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779" y="3941751"/>
                  <a:ext cx="3810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667000" y="281940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rt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2819400"/>
                  <a:ext cx="3810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600200" y="281940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rt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819400"/>
                  <a:ext cx="3810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34811" y="3941751"/>
                  <a:ext cx="1692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rt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811" y="3941751"/>
                  <a:ext cx="169257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3447" y="3353485"/>
                <a:ext cx="9130553" cy="234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 smtClean="0"/>
              </a:p>
              <a:p>
                <a:pPr algn="r" rtl="1"/>
                <a:r>
                  <a:rPr lang="he-IL" dirty="0" smtClean="0"/>
                  <a:t>מכאן נקבל כי: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algn="r" rtl="1"/>
                <a:endParaRPr lang="he-IL" dirty="0" smtClean="0"/>
              </a:p>
              <a:p>
                <a:pPr algn="r" rtl="1"/>
                <a:r>
                  <a:rPr lang="he-IL" dirty="0" smtClean="0"/>
                  <a:t>אנו רואים כי בביט האחרון ישנה תוספת של 1. הוספת ה-1 בביט זה שוקלה להוספה של 4 בבסיס עשרוני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he-IL" dirty="0" smtClean="0"/>
                  <a:t>. לכן התושבה הסופית הינה: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" y="3353485"/>
                <a:ext cx="9130553" cy="2342116"/>
              </a:xfrm>
              <a:prstGeom prst="rect">
                <a:avLst/>
              </a:prstGeom>
              <a:blipFill>
                <a:blip r:embed="rId8"/>
                <a:stretch>
                  <a:fillRect r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4400" y="1754886"/>
            <a:ext cx="4147576" cy="105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0" y="1981199"/>
            <a:ext cx="4327181" cy="221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4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בורר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74520"/>
            <a:ext cx="56324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CE2FF67-24E3-4426-B8E0-3981391908AE}" type="slidenum">
              <a:rPr lang="en-US" altLang="he-IL" sz="1000" smtClean="0">
                <a:latin typeface="Lucida Sans Unicode" panose="020B0602030504020204" pitchFamily="34" charset="0"/>
              </a:rPr>
              <a:pPr/>
              <a:t>11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4"/>
          <a:srcRect l="60994" t="10083" b="50000"/>
          <a:stretch/>
        </p:blipFill>
        <p:spPr>
          <a:xfrm>
            <a:off x="381000" y="4379911"/>
            <a:ext cx="2362200" cy="1676401"/>
          </a:xfrm>
          <a:prstGeom prst="rect">
            <a:avLst/>
          </a:prstGeom>
          <a:ln>
            <a:noFill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741420"/>
            <a:ext cx="2286000" cy="287337"/>
          </a:xfrm>
        </p:spPr>
        <p:txBody>
          <a:bodyPr/>
          <a:lstStyle/>
          <a:p>
            <a:pPr eaLnBrk="1" hangingPunct="1"/>
            <a:r>
              <a:rPr lang="he-IL" altLang="he-IL" sz="2800" b="1" dirty="0"/>
              <a:t>דוגמה עם </a:t>
            </a:r>
            <a:r>
              <a:rPr lang="en-US" altLang="he-IL" sz="2800" b="1" dirty="0"/>
              <a:t>n=2</a:t>
            </a:r>
            <a:r>
              <a:rPr lang="he-IL" altLang="he-IL" sz="2800" b="1" dirty="0"/>
              <a:t>:</a:t>
            </a:r>
            <a:endParaRPr lang="en-US" altLang="he-IL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533400"/>
          </a:xfrm>
        </p:spPr>
        <p:txBody>
          <a:bodyPr/>
          <a:lstStyle/>
          <a:p>
            <a:pPr eaLnBrk="1" hangingPunct="1"/>
            <a:r>
              <a:rPr lang="he-IL" altLang="he-IL" sz="3200" dirty="0"/>
              <a:t>מבנה כללי :</a:t>
            </a:r>
            <a:endParaRPr lang="en-US" altLang="he-IL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מימוש פונק' של 4 משתנים ע"י </a:t>
            </a:r>
            <a:b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בוררים 1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Symbol"/>
              </a:rPr>
              <a:t></a:t>
            </a: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7" y="2696369"/>
            <a:ext cx="836136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656561-0011-4C38-84C7-12264682A6B9}" type="slidenum">
              <a:rPr lang="en-US" altLang="he-IL" sz="1000" smtClean="0">
                <a:latin typeface="Lucida Sans Unicode" panose="020B0602030504020204" pitchFamily="34" charset="0"/>
              </a:rPr>
              <a:pPr/>
              <a:t>12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מימוש פונק' של 4 משתנים ע"י </a:t>
            </a:r>
            <a:b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בוררים 1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Symbol"/>
              </a:rPr>
              <a:t></a:t>
            </a: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9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656561-0011-4C38-84C7-12264682A6B9}" type="slidenum">
              <a:rPr lang="en-US" altLang="he-IL" sz="1000" smtClean="0">
                <a:latin typeface="Lucida Sans Unicode" panose="020B0602030504020204" pitchFamily="34" charset="0"/>
              </a:rPr>
              <a:pPr/>
              <a:t>13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12EEE552-C87E-424D-AF5A-98A376209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2228850" cy="5076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B59BAC05-DDE2-4AB2-9C4D-0CBFF3483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993" y="2717930"/>
            <a:ext cx="5999002" cy="251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5E8A87-764E-4F42-AD50-7721ABBF033C}"/>
              </a:ext>
            </a:extLst>
          </p:cNvPr>
          <p:cNvSpPr/>
          <p:nvPr/>
        </p:nvSpPr>
        <p:spPr>
          <a:xfrm>
            <a:off x="2438400" y="1600200"/>
            <a:ext cx="3048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764B6-9C18-4AFD-B6A8-E9520963811F}"/>
              </a:ext>
            </a:extLst>
          </p:cNvPr>
          <p:cNvSpPr/>
          <p:nvPr/>
        </p:nvSpPr>
        <p:spPr>
          <a:xfrm>
            <a:off x="981868" y="1601598"/>
            <a:ext cx="627063" cy="1116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CA920-1786-462E-8865-BDD8578F0658}"/>
              </a:ext>
            </a:extLst>
          </p:cNvPr>
          <p:cNvSpPr/>
          <p:nvPr/>
        </p:nvSpPr>
        <p:spPr>
          <a:xfrm>
            <a:off x="981867" y="2757626"/>
            <a:ext cx="627063" cy="111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F304C8-24AC-42AB-98EE-C452BAE0B28A}"/>
              </a:ext>
            </a:extLst>
          </p:cNvPr>
          <p:cNvSpPr/>
          <p:nvPr/>
        </p:nvSpPr>
        <p:spPr>
          <a:xfrm>
            <a:off x="981867" y="3900873"/>
            <a:ext cx="627063" cy="1116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5EC6AD-5391-4380-BB2E-2CCE175CB222}"/>
              </a:ext>
            </a:extLst>
          </p:cNvPr>
          <p:cNvSpPr/>
          <p:nvPr/>
        </p:nvSpPr>
        <p:spPr>
          <a:xfrm>
            <a:off x="981866" y="5060349"/>
            <a:ext cx="627063" cy="1116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98306-9764-484F-A643-C0A4DFF584FC}"/>
              </a:ext>
            </a:extLst>
          </p:cNvPr>
          <p:cNvSpPr/>
          <p:nvPr/>
        </p:nvSpPr>
        <p:spPr>
          <a:xfrm>
            <a:off x="6459537" y="4267200"/>
            <a:ext cx="169863" cy="1901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67D29D-4DBB-4163-BE84-8DEA020DBCDE}"/>
              </a:ext>
            </a:extLst>
          </p:cNvPr>
          <p:cNvSpPr/>
          <p:nvPr/>
        </p:nvSpPr>
        <p:spPr>
          <a:xfrm>
            <a:off x="6209902" y="4267200"/>
            <a:ext cx="169863" cy="190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545C76-4370-4D9E-A681-73AA9D7287E4}"/>
              </a:ext>
            </a:extLst>
          </p:cNvPr>
          <p:cNvSpPr/>
          <p:nvPr/>
        </p:nvSpPr>
        <p:spPr>
          <a:xfrm>
            <a:off x="5933079" y="4259787"/>
            <a:ext cx="169863" cy="1901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01217E-F91A-40E2-9510-2DE2381521B2}"/>
              </a:ext>
            </a:extLst>
          </p:cNvPr>
          <p:cNvSpPr/>
          <p:nvPr/>
        </p:nvSpPr>
        <p:spPr>
          <a:xfrm>
            <a:off x="5674043" y="4259787"/>
            <a:ext cx="169863" cy="19015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007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דקודר (מפענח)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78898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Box 4"/>
          <p:cNvSpPr txBox="1">
            <a:spLocks noChangeArrowheads="1"/>
          </p:cNvSpPr>
          <p:nvPr/>
        </p:nvSpPr>
        <p:spPr bwMode="auto">
          <a:xfrm>
            <a:off x="297473" y="1895475"/>
            <a:ext cx="8111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he-IL" altLang="he-IL" sz="2400" dirty="0">
                <a:solidFill>
                  <a:srgbClr val="404040"/>
                </a:solidFill>
                <a:latin typeface="+mn-lt"/>
                <a:cs typeface="+mn-cs"/>
              </a:rPr>
              <a:t>היציאה שמספרה שווה לערך שבסיביות הבקרה, תקבל את הערך 1.</a:t>
            </a:r>
            <a:endParaRPr lang="en-US" altLang="he-IL" sz="2400" dirty="0">
              <a:solidFill>
                <a:srgbClr val="404040"/>
              </a:solidFill>
              <a:latin typeface="+mn-lt"/>
              <a:cs typeface="+mn-cs"/>
            </a:endParaRPr>
          </a:p>
        </p:txBody>
      </p:sp>
      <p:sp>
        <p:nvSpPr>
          <p:cNvPr id="4915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D52F5FE-C0A3-411D-B515-04F4C9D90F7F}" type="slidenum">
              <a:rPr lang="en-US" altLang="he-IL" sz="1000" smtClean="0">
                <a:latin typeface="Lucida Sans Unicode" panose="020B0602030504020204" pitchFamily="34" charset="0"/>
              </a:rPr>
              <a:pPr/>
              <a:t>14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0874D-95E8-43BB-94FA-293E3057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15</a:t>
            </a:fld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83DD29CA-DB6D-434A-B7C9-CEECA20EBBC3}"/>
              </a:ext>
            </a:extLst>
          </p:cNvPr>
          <p:cNvSpPr/>
          <p:nvPr/>
        </p:nvSpPr>
        <p:spPr>
          <a:xfrm>
            <a:off x="2357755" y="2834935"/>
            <a:ext cx="430117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500" dirty="0"/>
              <a:t>שאלות על הוידאו?</a:t>
            </a:r>
          </a:p>
        </p:txBody>
      </p:sp>
    </p:spTree>
    <p:extLst>
      <p:ext uri="{BB962C8B-B14F-4D97-AF65-F5344CB8AC3E}">
        <p14:creationId xmlns:p14="http://schemas.microsoft.com/office/powerpoint/2010/main" val="297676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C054F-C0C6-451B-A08D-F8E833927252}" type="slidenum">
              <a:rPr lang="en-US" altLang="he-IL" sz="1000" smtClean="0">
                <a:latin typeface="Lucida Sans Unicode" panose="020B0602030504020204" pitchFamily="34" charset="0"/>
              </a:rPr>
              <a:pPr/>
              <a:t>16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228600"/>
            <a:ext cx="7543800" cy="8223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אביב 2017 מועד ב'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939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371600"/>
            <a:ext cx="7993063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C054F-C0C6-451B-A08D-F8E833927252}" type="slidenum">
              <a:rPr lang="en-US" altLang="he-IL" sz="1000" smtClean="0">
                <a:latin typeface="Lucida Sans Unicode" panose="020B0602030504020204" pitchFamily="34" charset="0"/>
              </a:rPr>
              <a:pPr/>
              <a:t>17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228600"/>
            <a:ext cx="7543800" cy="8223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אביב 2017 מועד ב'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102811"/>
                  </p:ext>
                </p:extLst>
              </p:nvPr>
            </p:nvGraphicFramePr>
            <p:xfrm>
              <a:off x="1066800" y="2022003"/>
              <a:ext cx="266700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en-US" kern="1200" dirty="0" smtClean="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</a:t>
                          </a: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en-US" kern="1200" dirty="0" smtClean="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</a:t>
                          </a: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en-US" kern="1200" dirty="0" smtClean="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</a:t>
                          </a: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102811"/>
                  </p:ext>
                </p:extLst>
              </p:nvPr>
            </p:nvGraphicFramePr>
            <p:xfrm>
              <a:off x="1066800" y="2022003"/>
              <a:ext cx="266700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864" t="-197802" r="-20113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en-US" kern="1200" dirty="0" smtClean="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</a:t>
                          </a: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en-US" kern="1200" dirty="0" smtClean="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</a:t>
                          </a: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en-US" kern="1200" dirty="0" smtClean="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</a:t>
                          </a: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984250" y="2022003"/>
            <a:ext cx="644525" cy="598488"/>
            <a:chOff x="4876800" y="3200400"/>
            <a:chExt cx="644525" cy="598488"/>
          </a:xfrm>
        </p:grpSpPr>
        <p:cxnSp>
          <p:nvCxnSpPr>
            <p:cNvPr id="7" name="Straight Connector 6"/>
            <p:cNvCxnSpPr/>
            <p:nvPr/>
          </p:nvCxnSpPr>
          <p:spPr>
            <a:xfrm rot="10800000">
              <a:off x="4953000" y="3325813"/>
              <a:ext cx="541338" cy="431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61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4159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/>
                <a:t>xy</a:t>
              </a:r>
            </a:p>
          </p:txBody>
        </p:sp>
        <p:sp>
          <p:nvSpPr>
            <p:cNvPr id="9" name="TextBox 62"/>
            <p:cNvSpPr txBox="1">
              <a:spLocks noChangeArrowheads="1"/>
            </p:cNvSpPr>
            <p:nvPr/>
          </p:nvSpPr>
          <p:spPr bwMode="auto">
            <a:xfrm>
              <a:off x="4876800" y="3429000"/>
              <a:ext cx="4667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/>
                <a:t>zw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168026"/>
            <a:ext cx="3648075" cy="8858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05036" y="3242136"/>
            <a:ext cx="959644" cy="1408767"/>
            <a:chOff x="1900236" y="3429933"/>
            <a:chExt cx="959644" cy="1408767"/>
          </a:xfrm>
        </p:grpSpPr>
        <p:sp>
          <p:nvSpPr>
            <p:cNvPr id="4" name="Rectangle 3"/>
            <p:cNvSpPr/>
            <p:nvPr/>
          </p:nvSpPr>
          <p:spPr>
            <a:xfrm>
              <a:off x="1900237" y="3962400"/>
              <a:ext cx="390525" cy="381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69355" y="3962400"/>
              <a:ext cx="390525" cy="381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49589" y="4457700"/>
              <a:ext cx="390525" cy="381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0236" y="3429933"/>
              <a:ext cx="390525" cy="381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156290" y="3698403"/>
            <a:ext cx="457200" cy="10668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178282" y="3721748"/>
            <a:ext cx="986398" cy="4728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66800" y="5106367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𝑧𝑤𝑥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106367"/>
                <a:ext cx="2819400" cy="369332"/>
              </a:xfrm>
              <a:prstGeom prst="rect">
                <a:avLst/>
              </a:prstGeom>
              <a:blipFill>
                <a:blip r:embed="rId5"/>
                <a:stretch>
                  <a:fillRect l="-64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419600" y="1600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תחילה נתאר את הפונקציה כסכום של מכפלות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419600" y="2068725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/>
                  <a:t>לא ניתן לממש את הפונקציה עם שערים בלבד, כיוון שאנו זקוקים לפועלת מהפך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dirty="0"/>
                  <a:t>)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068725"/>
                <a:ext cx="4572000" cy="646331"/>
              </a:xfrm>
              <a:prstGeom prst="rect">
                <a:avLst/>
              </a:prstGeom>
              <a:blipFill>
                <a:blip r:embed="rId6"/>
                <a:stretch>
                  <a:fillRect l="-1333" t="-4717" r="-93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56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18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C054F-C0C6-451B-A08D-F8E833927252}" type="slidenum">
              <a:rPr lang="en-US" altLang="he-IL" sz="1000" smtClean="0">
                <a:latin typeface="Lucida Sans Unicode" panose="020B0602030504020204" pitchFamily="34" charset="0"/>
              </a:rPr>
              <a:pPr/>
              <a:t>18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228600"/>
            <a:ext cx="7543800" cy="8223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אביב 2017 מועד ב'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160020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𝑧𝑤𝑥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00200"/>
                <a:ext cx="2819400" cy="369332"/>
              </a:xfrm>
              <a:prstGeom prst="rect">
                <a:avLst/>
              </a:prstGeom>
              <a:blipFill>
                <a:blip r:embed="rId3"/>
                <a:stretch>
                  <a:fillRect l="-64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419600" y="16002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ננסה לממש עם מפענח יחיד: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אנו יודעים שבעזרת מפענח ניתן לממש פעולת היפוך. לאחר ביצוע ההיפוך נוכל </a:t>
            </a:r>
            <a:r>
              <a:rPr lang="he-IL" dirty="0" smtClean="0"/>
              <a:t>להעזר </a:t>
            </a:r>
            <a:r>
              <a:rPr lang="he-IL" dirty="0" smtClean="0"/>
              <a:t>בשערי </a:t>
            </a:r>
            <a:r>
              <a:rPr lang="en-US" dirty="0" smtClean="0"/>
              <a:t>or</a:t>
            </a:r>
            <a:r>
              <a:rPr lang="he-IL" dirty="0" smtClean="0"/>
              <a:t> ו-</a:t>
            </a:r>
            <a:r>
              <a:rPr lang="en-US" dirty="0" smtClean="0"/>
              <a:t>and  </a:t>
            </a:r>
            <a:r>
              <a:rPr lang="he-IL" dirty="0" smtClean="0"/>
              <a:t>לצורך יצירת המכפלות והסכום: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08" y="2075968"/>
            <a:ext cx="4576092" cy="382727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257800" y="4953000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הצלחנו לממש עם מפענח אחד ולכן התשובה היא ב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844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C054F-C0C6-451B-A08D-F8E833927252}" type="slidenum">
              <a:rPr lang="en-US" altLang="he-IL" sz="1000" smtClean="0">
                <a:latin typeface="Lucida Sans Unicode" panose="020B0602030504020204" pitchFamily="34" charset="0"/>
              </a:rPr>
              <a:pPr/>
              <a:t>19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228600"/>
            <a:ext cx="7543800" cy="8223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אביב 2017 מועד ב'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102811"/>
                  </p:ext>
                </p:extLst>
              </p:nvPr>
            </p:nvGraphicFramePr>
            <p:xfrm>
              <a:off x="1066800" y="2022003"/>
              <a:ext cx="266700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en-US" kern="1200" dirty="0" smtClean="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</a:t>
                          </a: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en-US" kern="1200" dirty="0" smtClean="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</a:t>
                          </a: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en-US" kern="1200" dirty="0" smtClean="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</a:t>
                          </a: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102811"/>
                  </p:ext>
                </p:extLst>
              </p:nvPr>
            </p:nvGraphicFramePr>
            <p:xfrm>
              <a:off x="1066800" y="2022003"/>
              <a:ext cx="266700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864" t="-197802" r="-20113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en-US" kern="1200" dirty="0" smtClean="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</a:t>
                          </a: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en-US" kern="1200" dirty="0" smtClean="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</a:t>
                          </a: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en-US" kern="1200" dirty="0" smtClean="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Arial" charset="0"/>
                            </a:rPr>
                            <a:t>1</a:t>
                          </a: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en-US" kern="1200" dirty="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Arial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984250" y="2022003"/>
            <a:ext cx="644525" cy="598488"/>
            <a:chOff x="4876800" y="3200400"/>
            <a:chExt cx="644525" cy="598488"/>
          </a:xfrm>
        </p:grpSpPr>
        <p:cxnSp>
          <p:nvCxnSpPr>
            <p:cNvPr id="7" name="Straight Connector 6"/>
            <p:cNvCxnSpPr/>
            <p:nvPr/>
          </p:nvCxnSpPr>
          <p:spPr>
            <a:xfrm rot="10800000">
              <a:off x="4953000" y="3325813"/>
              <a:ext cx="541338" cy="431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61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4159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/>
                <a:t>xy</a:t>
              </a:r>
            </a:p>
          </p:txBody>
        </p:sp>
        <p:sp>
          <p:nvSpPr>
            <p:cNvPr id="9" name="TextBox 62"/>
            <p:cNvSpPr txBox="1">
              <a:spLocks noChangeArrowheads="1"/>
            </p:cNvSpPr>
            <p:nvPr/>
          </p:nvSpPr>
          <p:spPr bwMode="auto">
            <a:xfrm>
              <a:off x="4876800" y="3429000"/>
              <a:ext cx="4667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/>
                <a:t>zw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168026"/>
            <a:ext cx="3648075" cy="885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66800" y="5106367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𝑧𝑤𝑥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106367"/>
                <a:ext cx="2819400" cy="369332"/>
              </a:xfrm>
              <a:prstGeom prst="rect">
                <a:avLst/>
              </a:prstGeom>
              <a:blipFill>
                <a:blip r:embed="rId5"/>
                <a:stretch>
                  <a:fillRect l="-64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19600" y="1600200"/>
                <a:ext cx="4572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 smtClean="0"/>
                  <a:t>תחילה נתאר את הפונקציה כסכום של מכפלות.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 smtClean="0"/>
                  <a:t>לא ניתן לממש את הפונקציה עם שערים בלבד, כיוון שאנו זקוקים לפועלת מהפך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dirty="0" smtClean="0"/>
                  <a:t>).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 smtClean="0"/>
                  <a:t>ננסה לממש עם מפענח יחיד: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he-IL" dirty="0" smtClean="0"/>
                  <a:t>אנו יודעים שבעזרת מפענח ניתן לממש פעולת היפוך. לאחר ביצוע ההיפוך נוכל להעסר בשערי </a:t>
                </a:r>
                <a:r>
                  <a:rPr lang="en-US" dirty="0" smtClean="0"/>
                  <a:t>or</a:t>
                </a:r>
                <a:r>
                  <a:rPr lang="he-IL" dirty="0" smtClean="0"/>
                  <a:t> ו-</a:t>
                </a:r>
                <a:r>
                  <a:rPr lang="en-US" dirty="0" smtClean="0"/>
                  <a:t> and </a:t>
                </a:r>
                <a:r>
                  <a:rPr lang="he-IL" dirty="0" smtClean="0"/>
                  <a:t>לצורך יצירת המכפלות והסכום: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600200"/>
                <a:ext cx="4572000" cy="2031325"/>
              </a:xfrm>
              <a:prstGeom prst="rect">
                <a:avLst/>
              </a:prstGeom>
              <a:blipFill>
                <a:blip r:embed="rId6"/>
                <a:stretch>
                  <a:fillRect l="-1600" t="-1802" r="-933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810000"/>
            <a:ext cx="2729753" cy="2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9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Half  Adder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81000" y="1973263"/>
            <a:ext cx="8229600" cy="685800"/>
          </a:xfrm>
        </p:spPr>
        <p:txBody>
          <a:bodyPr/>
          <a:lstStyle/>
          <a:p>
            <a:pPr eaLnBrk="1" hangingPunct="1"/>
            <a:r>
              <a:rPr lang="he-IL" altLang="he-IL" sz="3200" dirty="0"/>
              <a:t>מימוש אפשרי:</a:t>
            </a:r>
            <a:endParaRPr lang="en-US" altLang="he-IL" sz="3200" dirty="0"/>
          </a:p>
        </p:txBody>
      </p:sp>
      <p:sp>
        <p:nvSpPr>
          <p:cNvPr id="1126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r" rtl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 algn="r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algn="r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algn="r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algn="r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6311C59-D190-4D95-AD73-B8250E118ED5}" type="slidenum">
              <a:rPr lang="en-US" altLang="he-IL" sz="1200" smtClean="0">
                <a:solidFill>
                  <a:srgbClr val="D38E27"/>
                </a:solidFill>
                <a:latin typeface="Franklin Gothic Book" panose="020B0503020102020204" pitchFamily="34" charset="0"/>
              </a:rPr>
              <a:pPr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US" altLang="he-IL" sz="1200">
              <a:solidFill>
                <a:srgbClr val="D38E27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112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403955"/>
              </p:ext>
            </p:extLst>
          </p:nvPr>
        </p:nvGraphicFramePr>
        <p:xfrm>
          <a:off x="6477000" y="3409950"/>
          <a:ext cx="16621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" name="Equation" r:id="rId4" imgW="634725" imgH="406224" progId="Equation.DSMT4">
                  <p:embed/>
                </p:oleObj>
              </mc:Choice>
              <mc:Fallback>
                <p:oleObj name="Equation" r:id="rId4" imgW="634725" imgH="40622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409950"/>
                        <a:ext cx="16621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910309"/>
              </p:ext>
            </p:extLst>
          </p:nvPr>
        </p:nvGraphicFramePr>
        <p:xfrm>
          <a:off x="396240" y="2743200"/>
          <a:ext cx="522732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name="Visio" r:id="rId6" imgW="3733777" imgH="1705050" progId="Visio.Drawing.15">
                  <p:embed/>
                </p:oleObj>
              </mc:Choice>
              <mc:Fallback>
                <p:oleObj name="Visio" r:id="rId6" imgW="3733777" imgH="1705050" progId="Visio.Drawing.1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" y="2743200"/>
                        <a:ext cx="5227320" cy="2400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C054F-C0C6-451B-A08D-F8E833927252}" type="slidenum">
              <a:rPr lang="en-US" altLang="he-IL" sz="1000" smtClean="0">
                <a:latin typeface="Lucida Sans Unicode" panose="020B0602030504020204" pitchFamily="34" charset="0"/>
              </a:rPr>
              <a:pPr/>
              <a:t>20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228600"/>
            <a:ext cx="7543800" cy="8223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קובץ תרגילים 2 </a:t>
            </a:r>
            <a:r>
              <a:rPr lang="en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שאלה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295400"/>
            <a:ext cx="7543800" cy="13236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7400" y="2654922"/>
                <a:ext cx="6934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dirty="0" smtClean="0"/>
                  <a:t>אנו מחפשים מחלקים אשר נמצאים בתחום של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he-IL" dirty="0" smtClean="0"/>
                  <a:t>  (ישנן 4 סיביות).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654922"/>
                <a:ext cx="6934200" cy="369332"/>
              </a:xfrm>
              <a:prstGeom prst="rect">
                <a:avLst/>
              </a:prstGeom>
              <a:blipFill>
                <a:blip r:embed="rId4"/>
                <a:stretch>
                  <a:fillRect t="-10000" r="-70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" y="3200400"/>
                <a:ext cx="8382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dirty="0" smtClean="0"/>
                  <a:t>נציג את 210 מכפלה של מספרים ראשוניים: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dirty="0" smtClean="0"/>
              </a:p>
              <a:p>
                <a:pPr algn="r" rtl="1"/>
                <a:r>
                  <a:rPr lang="he-IL" dirty="0" smtClean="0"/>
                  <a:t>כלומר המחלקים שבתחום הייצוג הינם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he-IL" dirty="0" smtClean="0"/>
                  <a:t>.</a:t>
                </a:r>
              </a:p>
              <a:p>
                <a:pPr algn="r" rtl="1"/>
                <a:r>
                  <a:rPr lang="he-IL" dirty="0" smtClean="0"/>
                  <a:t>נעזר בטבלה:</a:t>
                </a:r>
                <a:endParaRPr lang="en-US" dirty="0" smtClean="0"/>
              </a:p>
              <a:p>
                <a:pPr algn="r" rtl="1"/>
                <a:endParaRPr lang="en-US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00400"/>
                <a:ext cx="8382000" cy="1477328"/>
              </a:xfrm>
              <a:prstGeom prst="rect">
                <a:avLst/>
              </a:prstGeom>
              <a:blipFill>
                <a:blip r:embed="rId5"/>
                <a:stretch>
                  <a:fillRect t="-2066" r="-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10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C054F-C0C6-451B-A08D-F8E833927252}" type="slidenum">
              <a:rPr lang="en-US" altLang="he-IL" sz="1000" smtClean="0">
                <a:latin typeface="Lucida Sans Unicode" panose="020B0602030504020204" pitchFamily="34" charset="0"/>
              </a:rPr>
              <a:pPr/>
              <a:t>21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228600"/>
            <a:ext cx="7543800" cy="8223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קובץ תרגילים 2 </a:t>
            </a:r>
            <a:r>
              <a:rPr lang="en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שאלה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" y="1055407"/>
                <a:ext cx="8382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dirty="0" smtClean="0"/>
                  <a:t>נציג את 210 מכפלה של מספרים ראשוניים: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dirty="0" smtClean="0"/>
              </a:p>
              <a:p>
                <a:pPr algn="r" rtl="1"/>
                <a:r>
                  <a:rPr lang="he-IL" dirty="0" smtClean="0"/>
                  <a:t>כלומר המחלקים שבתחום הייצוג הינם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he-IL" dirty="0" smtClean="0"/>
                  <a:t>.</a:t>
                </a:r>
              </a:p>
              <a:p>
                <a:pPr algn="r" rtl="1"/>
                <a:r>
                  <a:rPr lang="he-IL" dirty="0" smtClean="0"/>
                  <a:t>נעזר בטבלה:</a:t>
                </a:r>
                <a:endParaRPr lang="en-US" dirty="0" smtClean="0"/>
              </a:p>
              <a:p>
                <a:pPr algn="r" rtl="1"/>
                <a:endParaRPr lang="en-US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055407"/>
                <a:ext cx="8382000" cy="1477328"/>
              </a:xfrm>
              <a:prstGeom prst="rect">
                <a:avLst/>
              </a:prstGeom>
              <a:blipFill>
                <a:blip r:embed="rId3"/>
                <a:stretch>
                  <a:fillRect t="-2066" r="-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6404945"/>
                  </p:ext>
                </p:extLst>
              </p:nvPr>
            </p:nvGraphicFramePr>
            <p:xfrm>
              <a:off x="457200" y="1794071"/>
              <a:ext cx="2705100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366737019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198135086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397397738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354751149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4110139326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8717211"/>
                        </a:ext>
                      </a:extLst>
                    </a:gridCol>
                  </a:tblGrid>
                  <a:tr h="24440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𝒐𝒖𝒕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𝒐𝒖𝒕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6461681"/>
                      </a:ext>
                    </a:extLst>
                  </a:tr>
                  <a:tr h="24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854751"/>
                      </a:ext>
                    </a:extLst>
                  </a:tr>
                  <a:tr h="24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8767625"/>
                      </a:ext>
                    </a:extLst>
                  </a:tr>
                  <a:tr h="24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46447"/>
                      </a:ext>
                    </a:extLst>
                  </a:tr>
                  <a:tr h="24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8945560"/>
                      </a:ext>
                    </a:extLst>
                  </a:tr>
                  <a:tr h="24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2354964"/>
                      </a:ext>
                    </a:extLst>
                  </a:tr>
                  <a:tr h="24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3435743"/>
                      </a:ext>
                    </a:extLst>
                  </a:tr>
                  <a:tr h="24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331216"/>
                      </a:ext>
                    </a:extLst>
                  </a:tr>
                  <a:tr h="24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286363"/>
                      </a:ext>
                    </a:extLst>
                  </a:tr>
                  <a:tr h="24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7137215"/>
                      </a:ext>
                    </a:extLst>
                  </a:tr>
                  <a:tr h="24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1637873"/>
                      </a:ext>
                    </a:extLst>
                  </a:tr>
                  <a:tr h="24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5386262"/>
                      </a:ext>
                    </a:extLst>
                  </a:tr>
                  <a:tr h="24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901918"/>
                      </a:ext>
                    </a:extLst>
                  </a:tr>
                  <a:tr h="24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e-IL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403222"/>
                      </a:ext>
                    </a:extLst>
                  </a:tr>
                  <a:tr h="24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4040758"/>
                      </a:ext>
                    </a:extLst>
                  </a:tr>
                  <a:tr h="24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e-IL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391996"/>
                      </a:ext>
                    </a:extLst>
                  </a:tr>
                  <a:tr h="24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24338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6404945"/>
                  </p:ext>
                </p:extLst>
              </p:nvPr>
            </p:nvGraphicFramePr>
            <p:xfrm>
              <a:off x="457200" y="1794071"/>
              <a:ext cx="2705100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366737019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198135086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397397738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354751149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4110139326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871721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703" t="-2222" r="-505405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703" t="-2222" r="-405405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2703" t="-2222" r="-305405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2703" t="-2222" r="-205405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703" t="-2222" r="-105405" b="-1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703" t="-2222" r="-5405" b="-16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646168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85475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87676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464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89455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703" t="-502222" r="-5405" b="-11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2354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34357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703" t="-702222" r="-5405" b="-9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33121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2863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703" t="-904444" r="-5405" b="-7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71372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163787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703" t="-1104444" r="-5405" b="-5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3862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9019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e-IL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703" t="-1304444" r="-5405" b="-3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4032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703" t="-1404444" r="-5405" b="-2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404075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e-IL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703" t="-1504444" r="-5405" b="-1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39199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703" t="-1604444" r="-5405" b="-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243386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075" y="2590800"/>
            <a:ext cx="4014788" cy="339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C054F-C0C6-451B-A08D-F8E833927252}" type="slidenum">
              <a:rPr lang="en-US" altLang="he-IL" sz="1000" smtClean="0">
                <a:latin typeface="Lucida Sans Unicode" panose="020B0602030504020204" pitchFamily="34" charset="0"/>
              </a:rPr>
              <a:pPr/>
              <a:t>22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228600"/>
            <a:ext cx="7543800" cy="8223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קובץ תרגילים 2 </a:t>
            </a:r>
            <a:r>
              <a:rPr lang="en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שאלה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2" y="1295400"/>
            <a:ext cx="6091238" cy="3433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132" y="1665641"/>
            <a:ext cx="1795462" cy="3168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849" y="4953000"/>
            <a:ext cx="8054751" cy="1178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76" y="1638747"/>
            <a:ext cx="6120562" cy="32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7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C054F-C0C6-451B-A08D-F8E833927252}" type="slidenum">
              <a:rPr lang="en-US" altLang="he-IL" sz="1000" smtClean="0">
                <a:latin typeface="Lucida Sans Unicode" panose="020B0602030504020204" pitchFamily="34" charset="0"/>
              </a:rPr>
              <a:pPr/>
              <a:t>23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228600"/>
            <a:ext cx="7543800" cy="8223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קובץ תרגילים 2 </a:t>
            </a:r>
            <a:r>
              <a:rPr lang="en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שאלה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2" y="1295400"/>
            <a:ext cx="6091238" cy="3433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671398"/>
            <a:ext cx="1295400" cy="2286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01677"/>
              </p:ext>
            </p:extLst>
          </p:nvPr>
        </p:nvGraphicFramePr>
        <p:xfrm>
          <a:off x="114300" y="3581400"/>
          <a:ext cx="2667000" cy="1646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74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T="45729" marB="4572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T="45729" marB="4572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T="45729" marB="4572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T="45729" marB="4572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7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29" marB="4572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7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29" marB="4572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14300" y="3524575"/>
            <a:ext cx="728568" cy="670633"/>
            <a:chOff x="990600" y="2122018"/>
            <a:chExt cx="728568" cy="670633"/>
          </a:xfrm>
        </p:grpSpPr>
        <p:cxnSp>
          <p:nvCxnSpPr>
            <p:cNvPr id="10" name="Straight Connector 9"/>
            <p:cNvCxnSpPr/>
            <p:nvPr/>
          </p:nvCxnSpPr>
          <p:spPr bwMode="auto">
            <a:xfrm rot="10800000">
              <a:off x="990600" y="2320131"/>
              <a:ext cx="541337" cy="431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65"/>
                <p:cNvSpPr txBox="1">
                  <a:spLocks noChangeArrowheads="1"/>
                </p:cNvSpPr>
                <p:nvPr/>
              </p:nvSpPr>
              <p:spPr bwMode="auto">
                <a:xfrm>
                  <a:off x="1015321" y="2122018"/>
                  <a:ext cx="70384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he-IL" dirty="0"/>
                </a:p>
              </p:txBody>
            </p:sp>
          </mc:Choice>
          <mc:Fallback xmlns="">
            <p:sp>
              <p:nvSpPr>
                <p:cNvPr id="11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15321" y="2122018"/>
                  <a:ext cx="70384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990600" y="2423319"/>
                  <a:ext cx="47897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he-IL" dirty="0"/>
                </a:p>
              </p:txBody>
            </p:sp>
          </mc:Choice>
          <mc:Fallback xmlns="">
            <p:sp>
              <p:nvSpPr>
                <p:cNvPr id="12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0600" y="2423319"/>
                  <a:ext cx="47897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67762"/>
              </p:ext>
            </p:extLst>
          </p:nvPr>
        </p:nvGraphicFramePr>
        <p:xfrm>
          <a:off x="3352800" y="3619594"/>
          <a:ext cx="2667000" cy="1646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74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T="45729" marB="4572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T="45729" marB="4572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T="45729" marB="4572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T="45729" marB="4572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7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29" marB="4572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7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29" marB="4572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352800" y="3562769"/>
            <a:ext cx="728568" cy="670633"/>
            <a:chOff x="990600" y="2122018"/>
            <a:chExt cx="728568" cy="670633"/>
          </a:xfrm>
        </p:grpSpPr>
        <p:cxnSp>
          <p:nvCxnSpPr>
            <p:cNvPr id="15" name="Straight Connector 14"/>
            <p:cNvCxnSpPr/>
            <p:nvPr/>
          </p:nvCxnSpPr>
          <p:spPr bwMode="auto">
            <a:xfrm rot="10800000">
              <a:off x="990600" y="2320131"/>
              <a:ext cx="541337" cy="431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65"/>
                <p:cNvSpPr txBox="1">
                  <a:spLocks noChangeArrowheads="1"/>
                </p:cNvSpPr>
                <p:nvPr/>
              </p:nvSpPr>
              <p:spPr bwMode="auto">
                <a:xfrm>
                  <a:off x="1015321" y="2122018"/>
                  <a:ext cx="70384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he-IL" dirty="0"/>
                </a:p>
              </p:txBody>
            </p:sp>
          </mc:Choice>
          <mc:Fallback xmlns="">
            <p:sp>
              <p:nvSpPr>
                <p:cNvPr id="1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15321" y="2122018"/>
                  <a:ext cx="70384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990600" y="2423319"/>
                  <a:ext cx="47897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he-IL" dirty="0"/>
                </a:p>
              </p:txBody>
            </p:sp>
          </mc:Choice>
          <mc:Fallback xmlns="">
            <p:sp>
              <p:nvSpPr>
                <p:cNvPr id="1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0600" y="2423319"/>
                  <a:ext cx="47897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95346"/>
              </p:ext>
            </p:extLst>
          </p:nvPr>
        </p:nvGraphicFramePr>
        <p:xfrm>
          <a:off x="6340553" y="3660825"/>
          <a:ext cx="2667000" cy="1646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74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T="45729" marB="4572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T="45729" marB="4572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T="45729" marB="4572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T="45729" marB="4572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7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29" marB="4572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7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29" marB="4572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340553" y="3604000"/>
            <a:ext cx="728568" cy="670633"/>
            <a:chOff x="990600" y="2122018"/>
            <a:chExt cx="728568" cy="670633"/>
          </a:xfrm>
        </p:grpSpPr>
        <p:cxnSp>
          <p:nvCxnSpPr>
            <p:cNvPr id="20" name="Straight Connector 19"/>
            <p:cNvCxnSpPr/>
            <p:nvPr/>
          </p:nvCxnSpPr>
          <p:spPr bwMode="auto">
            <a:xfrm rot="10800000">
              <a:off x="990600" y="2320131"/>
              <a:ext cx="541337" cy="431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65"/>
                <p:cNvSpPr txBox="1">
                  <a:spLocks noChangeArrowheads="1"/>
                </p:cNvSpPr>
                <p:nvPr/>
              </p:nvSpPr>
              <p:spPr bwMode="auto">
                <a:xfrm>
                  <a:off x="1015321" y="2122018"/>
                  <a:ext cx="70384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he-IL" dirty="0"/>
                </a:p>
              </p:txBody>
            </p:sp>
          </mc:Choice>
          <mc:Fallback xmlns="">
            <p:sp>
              <p:nvSpPr>
                <p:cNvPr id="21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15321" y="2122018"/>
                  <a:ext cx="70384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990600" y="2423319"/>
                  <a:ext cx="47897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he-IL" dirty="0"/>
                </a:p>
              </p:txBody>
            </p:sp>
          </mc:Choice>
          <mc:Fallback xmlns="">
            <p:sp>
              <p:nvSpPr>
                <p:cNvPr id="22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0600" y="2423319"/>
                  <a:ext cx="47897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39089" y="331301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89" y="3313015"/>
                <a:ext cx="457200" cy="369332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90782" y="336162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782" y="3361620"/>
                <a:ext cx="457200" cy="369332"/>
              </a:xfrm>
              <a:prstGeom prst="rect">
                <a:avLst/>
              </a:prstGeom>
              <a:blipFill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916863" y="336162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863" y="3361620"/>
                <a:ext cx="457200" cy="369332"/>
              </a:xfrm>
              <a:prstGeom prst="rect">
                <a:avLst/>
              </a:prstGeom>
              <a:blipFill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842868" y="4233402"/>
            <a:ext cx="1811385" cy="33859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425896" y="545909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896" y="5459092"/>
                <a:ext cx="457200" cy="369332"/>
              </a:xfrm>
              <a:prstGeom prst="rect">
                <a:avLst/>
              </a:prstGeom>
              <a:blipFill>
                <a:blip r:embed="rId14"/>
                <a:stretch>
                  <a:fillRect r="-9466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6943600" y="4267200"/>
            <a:ext cx="1459470" cy="921261"/>
            <a:chOff x="6943600" y="4267200"/>
            <a:chExt cx="1459470" cy="921261"/>
          </a:xfrm>
        </p:grpSpPr>
        <p:sp>
          <p:nvSpPr>
            <p:cNvPr id="29" name="Rounded Rectangle 28"/>
            <p:cNvSpPr/>
            <p:nvPr/>
          </p:nvSpPr>
          <p:spPr>
            <a:xfrm flipH="1">
              <a:off x="6943600" y="4267200"/>
              <a:ext cx="295400" cy="92126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 flipH="1">
              <a:off x="6952918" y="4282606"/>
              <a:ext cx="862567" cy="36559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 flipH="1">
              <a:off x="8019480" y="4826703"/>
              <a:ext cx="383590" cy="33327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017016" y="4238721"/>
            <a:ext cx="1894745" cy="921261"/>
            <a:chOff x="4017016" y="4238721"/>
            <a:chExt cx="1894745" cy="921261"/>
          </a:xfrm>
        </p:grpSpPr>
        <p:sp>
          <p:nvSpPr>
            <p:cNvPr id="28" name="Rounded Rectangle 27"/>
            <p:cNvSpPr/>
            <p:nvPr/>
          </p:nvSpPr>
          <p:spPr>
            <a:xfrm flipH="1">
              <a:off x="5607880" y="4238721"/>
              <a:ext cx="295400" cy="92126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 flipH="1">
              <a:off x="4494505" y="4267200"/>
              <a:ext cx="383590" cy="33327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Bracket 25"/>
            <p:cNvSpPr/>
            <p:nvPr/>
          </p:nvSpPr>
          <p:spPr>
            <a:xfrm>
              <a:off x="4017016" y="4803500"/>
              <a:ext cx="338232" cy="333279"/>
            </a:xfrm>
            <a:prstGeom prst="rightBracke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4" name="Right Bracket 33"/>
            <p:cNvSpPr/>
            <p:nvPr/>
          </p:nvSpPr>
          <p:spPr>
            <a:xfrm flipH="1" flipV="1">
              <a:off x="5657224" y="4772985"/>
              <a:ext cx="254537" cy="363794"/>
            </a:xfrm>
            <a:prstGeom prst="rightBracke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184447" y="5453825"/>
                <a:ext cx="2987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447" y="5453825"/>
                <a:ext cx="2987753" cy="369332"/>
              </a:xfrm>
              <a:prstGeom prst="rect">
                <a:avLst/>
              </a:prstGeom>
              <a:blipFill>
                <a:blip r:embed="rId1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324584" y="5448351"/>
                <a:ext cx="297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84" y="5448351"/>
                <a:ext cx="2971800" cy="369332"/>
              </a:xfrm>
              <a:prstGeom prst="rect">
                <a:avLst/>
              </a:prstGeom>
              <a:blipFill>
                <a:blip r:embed="rId1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733800" y="20574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/>
              <a:t>ניתן לפתור עם אינטואציה או </a:t>
            </a:r>
            <a:r>
              <a:rPr lang="he-IL" dirty="0" smtClean="0"/>
              <a:t>עם פסילה </a:t>
            </a:r>
            <a:r>
              <a:rPr lang="he-IL" dirty="0" smtClean="0"/>
              <a:t>בעזרת דוגמאות. </a:t>
            </a:r>
            <a:endParaRPr lang="he-IL" dirty="0"/>
          </a:p>
          <a:p>
            <a:pPr algn="r"/>
            <a:r>
              <a:rPr lang="he-IL" dirty="0" smtClean="0"/>
              <a:t>נבצע את הפתרון בצורה מלאה בעזרת מפות קרנו: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9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  <p:bldP spid="35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C054F-C0C6-451B-A08D-F8E833927252}" type="slidenum">
              <a:rPr lang="en-US" altLang="he-IL" sz="1000" smtClean="0">
                <a:latin typeface="Lucida Sans Unicode" panose="020B0602030504020204" pitchFamily="34" charset="0"/>
              </a:rPr>
              <a:pPr/>
              <a:t>24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228600"/>
            <a:ext cx="7543800" cy="8223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קובץ תרגילים 2 </a:t>
            </a:r>
            <a:r>
              <a:rPr lang="en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שאלה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32249" y="130066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49" y="1300667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 r="-94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590800" y="1295400"/>
                <a:ext cx="2987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295400"/>
                <a:ext cx="2987753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730937" y="1289926"/>
                <a:ext cx="297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937" y="1289926"/>
                <a:ext cx="2971800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4486" y="3382188"/>
            <a:ext cx="5492351" cy="28723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52800" y="1893537"/>
                <a:ext cx="5236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dirty="0" smtClean="0"/>
                  <a:t>בגלל ערכו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 smtClean="0"/>
                  <a:t> נוכל לפסול את התושובת העליונות.</a:t>
                </a:r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893537"/>
                <a:ext cx="5236633" cy="369332"/>
              </a:xfrm>
              <a:prstGeom prst="rect">
                <a:avLst/>
              </a:prstGeom>
              <a:blipFill>
                <a:blip r:embed="rId7"/>
                <a:stretch>
                  <a:fillRect t="-10000" r="-9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85800" y="2253905"/>
                <a:ext cx="79350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dirty="0" smtClean="0"/>
                  <a:t>ננסה להעזר במכפלות אשר מכילות את משתני הכניסה.</a:t>
                </a:r>
              </a:p>
              <a:p>
                <a:pPr algn="r" rtl="1"/>
                <a:r>
                  <a:rPr lang="he-IL" dirty="0" smtClean="0"/>
                  <a:t>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dirty="0" smtClean="0"/>
                  <a:t> ניתן לראות כי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 smtClean="0"/>
                  <a:t>  מתקיים בשני המימושים עבור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111</m:t>
                    </m:r>
                  </m:oMath>
                </a14:m>
                <a:r>
                  <a:rPr lang="he-IL" dirty="0" smtClean="0"/>
                  <a:t>.</a:t>
                </a:r>
              </a:p>
              <a:p>
                <a:pPr algn="r" rtl="1"/>
                <a:r>
                  <a:rPr lang="he-IL" dirty="0" smtClean="0"/>
                  <a:t>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 smtClean="0"/>
                  <a:t> ניתן לראות כי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 smtClean="0"/>
                  <a:t>  מתקיים עבור 001 רק במימוש הימני התחתון. זו התשובה הנכונה.</a:t>
                </a:r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253905"/>
                <a:ext cx="7935009" cy="1200329"/>
              </a:xfrm>
              <a:prstGeom prst="rect">
                <a:avLst/>
              </a:prstGeom>
              <a:blipFill>
                <a:blip r:embed="rId8"/>
                <a:stretch>
                  <a:fillRect t="-3046" r="-69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95800" y="5029200"/>
            <a:ext cx="2819400" cy="1225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2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C054F-C0C6-451B-A08D-F8E833927252}" type="slidenum">
              <a:rPr lang="en-US" altLang="he-IL" sz="1000" smtClean="0">
                <a:latin typeface="Lucida Sans Unicode" panose="020B0602030504020204" pitchFamily="34" charset="0"/>
              </a:rPr>
              <a:pPr/>
              <a:t>25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228600"/>
            <a:ext cx="7543800" cy="8223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קובץ תרגילים 2 </a:t>
            </a:r>
            <a:r>
              <a:rPr lang="en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שאלה </a:t>
            </a:r>
            <a:r>
              <a:rPr lang="he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1295400"/>
                <a:ext cx="7696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he-IL" dirty="0" smtClean="0"/>
                  <a:t>עומדת לרשותך כמות גדולה של מפענחים (ללא כניסת </a:t>
                </a:r>
                <a:r>
                  <a:rPr lang="en-US" dirty="0" smtClean="0"/>
                  <a:t>enable</a:t>
                </a:r>
                <a:r>
                  <a:rPr lang="he-IL" dirty="0" smtClean="0"/>
                  <a:t>)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he-IL" dirty="0" smtClean="0"/>
                  <a:t> מקולקלים. כפי שמתואר בשרטוט הבא, המפענחים המקולקלים תמיד מוצאים 0 ביציאות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 smtClean="0"/>
                  <a:t> ו-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he-I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 smtClean="0"/>
                  <a:t> שלהם. למעט תקלה זו הפענחים עובדים כרגיל. כלומר הפלט ביציאות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dirty="0" smtClean="0"/>
                  <a:t> ו-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he-IL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he-IL" dirty="0" smtClean="0"/>
                  <a:t> הוא תקין.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95400"/>
                <a:ext cx="7696200" cy="1200329"/>
              </a:xfrm>
              <a:prstGeom prst="rect">
                <a:avLst/>
              </a:prstGeom>
              <a:blipFill>
                <a:blip r:embed="rId3"/>
                <a:stretch>
                  <a:fillRect l="-1504" t="-3061" r="-55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592" y="2177146"/>
            <a:ext cx="4629150" cy="1257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2788" y="3513091"/>
                <a:ext cx="7696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he-IL" dirty="0" smtClean="0"/>
                  <a:t>עליך לממש מפענח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he-IL" dirty="0" smtClean="0"/>
                  <a:t> תקין (ללא כניסת </a:t>
                </a:r>
                <a:r>
                  <a:rPr lang="en-US" dirty="0" smtClean="0"/>
                  <a:t>enable</a:t>
                </a:r>
                <a:r>
                  <a:rPr lang="he-IL" dirty="0" smtClean="0"/>
                  <a:t>) באמצעות המפענחים המקולקלים ללא שימוש בשערים נוספים.</a:t>
                </a:r>
              </a:p>
              <a:p>
                <a:pPr algn="just" rtl="1"/>
                <a:r>
                  <a:rPr lang="he-IL" dirty="0" smtClean="0"/>
                  <a:t>מבין האפשרויות להלן, מהו המספר המינימלי של מפענחים מקולקלים הנדרש למימוש המפענח התקין?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88" y="3513091"/>
                <a:ext cx="7696200" cy="1200329"/>
              </a:xfrm>
              <a:prstGeom prst="rect">
                <a:avLst/>
              </a:prstGeom>
              <a:blipFill>
                <a:blip r:embed="rId5"/>
                <a:stretch>
                  <a:fillRect l="-1506" t="-2538" r="-634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0" y="4451808"/>
            <a:ext cx="1704975" cy="179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9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C054F-C0C6-451B-A08D-F8E833927252}" type="slidenum">
              <a:rPr lang="en-US" altLang="he-IL" sz="1000" smtClean="0">
                <a:latin typeface="Lucida Sans Unicode" panose="020B0602030504020204" pitchFamily="34" charset="0"/>
              </a:rPr>
              <a:pPr/>
              <a:t>26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228600"/>
            <a:ext cx="7543800" cy="8223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קובץ תרגילים 2 </a:t>
            </a:r>
            <a:r>
              <a:rPr lang="en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שאלה </a:t>
            </a:r>
            <a:r>
              <a:rPr lang="he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50925"/>
            <a:ext cx="3705658" cy="1006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1447800"/>
            <a:ext cx="8109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he-IL" dirty="0" smtClean="0"/>
              <a:t>נפתור בשתי דרכים.</a:t>
            </a:r>
          </a:p>
          <a:p>
            <a:pPr algn="just" rtl="1"/>
            <a:r>
              <a:rPr lang="he-IL" dirty="0" smtClean="0"/>
              <a:t>דרך א:</a:t>
            </a:r>
          </a:p>
          <a:p>
            <a:pPr algn="just" rtl="1"/>
            <a:r>
              <a:rPr lang="he-IL" dirty="0" smtClean="0"/>
              <a:t>נשים לב כי עבור '00' ו-'11' בכניסות, המפענח הנתון תקין, ואפשר לעביר את יצאותיו אל יציאות הרכיב שאנו בונים. נותר לטפל ב-'01' ו-'10'. ערכים אלו הם הערכים ההופכיים אחד של השני, </a:t>
            </a:r>
            <a:r>
              <a:rPr lang="he-IL" dirty="0" smtClean="0"/>
              <a:t>כלומר בכל </a:t>
            </a:r>
            <a:r>
              <a:rPr lang="he-IL" dirty="0" smtClean="0"/>
              <a:t>אחד מהם הסיביות בעלות ערכים הפוכים. במידה ואנו יודעים כי ערכי סיביות הבקרה אינם זהים אחד לשני, אני מבינים כי מדובר באחד מן המקרים האלו.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160267"/>
            <a:ext cx="41148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51531" y="5903467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he-IL" dirty="0" smtClean="0"/>
              <a:t>נשים לב כי אנו מתבססים על כך שהסיביות במקרים '01</a:t>
            </a:r>
            <a:r>
              <a:rPr lang="he-IL" dirty="0"/>
              <a:t>' ו-'10</a:t>
            </a:r>
            <a:r>
              <a:rPr lang="he-IL" dirty="0" smtClean="0"/>
              <a:t>' הפוכות.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C054F-C0C6-451B-A08D-F8E833927252}" type="slidenum">
              <a:rPr lang="en-US" altLang="he-IL" sz="1000" smtClean="0">
                <a:latin typeface="Lucida Sans Unicode" panose="020B0602030504020204" pitchFamily="34" charset="0"/>
              </a:rPr>
              <a:pPr/>
              <a:t>27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228600"/>
            <a:ext cx="7543800" cy="8223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קובץ תרגילים 2 </a:t>
            </a:r>
            <a:r>
              <a:rPr lang="en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שאלה </a:t>
            </a:r>
            <a:r>
              <a:rPr lang="he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5800" y="1447800"/>
                <a:ext cx="81095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he-IL" dirty="0" smtClean="0"/>
                  <a:t>נפתור בשתי דרכים.</a:t>
                </a:r>
              </a:p>
              <a:p>
                <a:pPr algn="just" rtl="1"/>
                <a:r>
                  <a:rPr lang="he-IL" dirty="0" smtClean="0"/>
                  <a:t>דרך ב:</a:t>
                </a:r>
              </a:p>
              <a:p>
                <a:pPr algn="just" rtl="1"/>
                <a:r>
                  <a:rPr lang="he-IL" dirty="0" smtClean="0"/>
                  <a:t>נעזר בכך שרגלי המפענח מגדירות פונקציות שונות.</a:t>
                </a:r>
              </a:p>
              <a:p>
                <a:pPr algn="just" rtl="1"/>
                <a:r>
                  <a:rPr lang="he-IL" dirty="0" smtClean="0"/>
                  <a:t>עבור מפענח כללי אשר כניסות הבקרה שלו הן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he-IL" dirty="0" smtClean="0"/>
                  <a:t> מתקיים: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47800"/>
                <a:ext cx="8109531" cy="1200329"/>
              </a:xfrm>
              <a:prstGeom prst="rect">
                <a:avLst/>
              </a:prstGeom>
              <a:blipFill>
                <a:blip r:embed="rId3"/>
                <a:stretch>
                  <a:fillRect t="-3061" r="-60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6942999"/>
                  </p:ext>
                </p:extLst>
              </p:nvPr>
            </p:nvGraphicFramePr>
            <p:xfrm>
              <a:off x="838200" y="2918581"/>
              <a:ext cx="304202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8405">
                      <a:extLst>
                        <a:ext uri="{9D8B030D-6E8A-4147-A177-3AD203B41FA5}">
                          <a16:colId xmlns:a16="http://schemas.microsoft.com/office/drawing/2014/main" val="4045923041"/>
                        </a:ext>
                      </a:extLst>
                    </a:gridCol>
                    <a:gridCol w="608405">
                      <a:extLst>
                        <a:ext uri="{9D8B030D-6E8A-4147-A177-3AD203B41FA5}">
                          <a16:colId xmlns:a16="http://schemas.microsoft.com/office/drawing/2014/main" val="2963162247"/>
                        </a:ext>
                      </a:extLst>
                    </a:gridCol>
                    <a:gridCol w="608405">
                      <a:extLst>
                        <a:ext uri="{9D8B030D-6E8A-4147-A177-3AD203B41FA5}">
                          <a16:colId xmlns:a16="http://schemas.microsoft.com/office/drawing/2014/main" val="3382070988"/>
                        </a:ext>
                      </a:extLst>
                    </a:gridCol>
                    <a:gridCol w="608405">
                      <a:extLst>
                        <a:ext uri="{9D8B030D-6E8A-4147-A177-3AD203B41FA5}">
                          <a16:colId xmlns:a16="http://schemas.microsoft.com/office/drawing/2014/main" val="4216910698"/>
                        </a:ext>
                      </a:extLst>
                    </a:gridCol>
                    <a:gridCol w="608405">
                      <a:extLst>
                        <a:ext uri="{9D8B030D-6E8A-4147-A177-3AD203B41FA5}">
                          <a16:colId xmlns:a16="http://schemas.microsoft.com/office/drawing/2014/main" val="4254782866"/>
                        </a:ext>
                      </a:extLst>
                    </a:gridCol>
                  </a:tblGrid>
                  <a:tr h="2857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1628"/>
                      </a:ext>
                    </a:extLst>
                  </a:tr>
                  <a:tr h="28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99285720"/>
                      </a:ext>
                    </a:extLst>
                  </a:tr>
                  <a:tr h="28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5609550"/>
                      </a:ext>
                    </a:extLst>
                  </a:tr>
                  <a:tr h="28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188709"/>
                      </a:ext>
                    </a:extLst>
                  </a:tr>
                  <a:tr h="28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7866387"/>
                      </a:ext>
                    </a:extLst>
                  </a:tr>
                  <a:tr h="2857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err="1" smtClean="0"/>
                            <a:t>func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90012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6942999"/>
                  </p:ext>
                </p:extLst>
              </p:nvPr>
            </p:nvGraphicFramePr>
            <p:xfrm>
              <a:off x="838200" y="2918581"/>
              <a:ext cx="304202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8405">
                      <a:extLst>
                        <a:ext uri="{9D8B030D-6E8A-4147-A177-3AD203B41FA5}">
                          <a16:colId xmlns:a16="http://schemas.microsoft.com/office/drawing/2014/main" val="4045923041"/>
                        </a:ext>
                      </a:extLst>
                    </a:gridCol>
                    <a:gridCol w="608405">
                      <a:extLst>
                        <a:ext uri="{9D8B030D-6E8A-4147-A177-3AD203B41FA5}">
                          <a16:colId xmlns:a16="http://schemas.microsoft.com/office/drawing/2014/main" val="2963162247"/>
                        </a:ext>
                      </a:extLst>
                    </a:gridCol>
                    <a:gridCol w="608405">
                      <a:extLst>
                        <a:ext uri="{9D8B030D-6E8A-4147-A177-3AD203B41FA5}">
                          <a16:colId xmlns:a16="http://schemas.microsoft.com/office/drawing/2014/main" val="3382070988"/>
                        </a:ext>
                      </a:extLst>
                    </a:gridCol>
                    <a:gridCol w="608405">
                      <a:extLst>
                        <a:ext uri="{9D8B030D-6E8A-4147-A177-3AD203B41FA5}">
                          <a16:colId xmlns:a16="http://schemas.microsoft.com/office/drawing/2014/main" val="4216910698"/>
                        </a:ext>
                      </a:extLst>
                    </a:gridCol>
                    <a:gridCol w="608405">
                      <a:extLst>
                        <a:ext uri="{9D8B030D-6E8A-4147-A177-3AD203B41FA5}">
                          <a16:colId xmlns:a16="http://schemas.microsoft.com/office/drawing/2014/main" val="425478286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" t="-2000" r="-404000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162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992857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56095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1887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78663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err="1" smtClean="0"/>
                            <a:t>func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00" t="-504000" r="-304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000" t="-504000" r="-204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000" t="-504000" r="-104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1000" t="-504000" r="-4000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90012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43000" y="5066506"/>
                <a:ext cx="70626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dirty="0" smtClean="0"/>
                  <a:t>עבור המפענח הנתון, רק רגליים 0 ו-3 עובדות כנדרש, כלומר רק הפונק'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dirty="0" smtClean="0"/>
                  <a:t> ו-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he-IL" dirty="0" smtClean="0"/>
                  <a:t> זמינות לשימוש.</a:t>
                </a:r>
              </a:p>
              <a:p>
                <a:pPr algn="r" rtl="1"/>
                <a:r>
                  <a:rPr lang="he-IL" dirty="0" smtClean="0"/>
                  <a:t>מן הטבלה (למצב זה אנחנו רוצים להגיע), אנו מבינים כי עלינו לממש פעולת היפוך.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066506"/>
                <a:ext cx="7062694" cy="1200329"/>
              </a:xfrm>
              <a:prstGeom prst="rect">
                <a:avLst/>
              </a:prstGeom>
              <a:blipFill>
                <a:blip r:embed="rId5"/>
                <a:stretch>
                  <a:fillRect l="-345" t="-2538" r="-691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486400" y="2819400"/>
            <a:ext cx="2719294" cy="1801558"/>
            <a:chOff x="5486400" y="2819400"/>
            <a:chExt cx="2719294" cy="180155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3045004"/>
              <a:ext cx="2719294" cy="157595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010400" y="2819400"/>
              <a:ext cx="4572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711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C054F-C0C6-451B-A08D-F8E833927252}" type="slidenum">
              <a:rPr lang="en-US" altLang="he-IL" sz="1000" smtClean="0">
                <a:latin typeface="Lucida Sans Unicode" panose="020B0602030504020204" pitchFamily="34" charset="0"/>
              </a:rPr>
              <a:pPr/>
              <a:t>28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228600"/>
            <a:ext cx="7543800" cy="8223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קובץ תרגילים 2 </a:t>
            </a:r>
            <a:r>
              <a:rPr lang="en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שאלה </a:t>
            </a:r>
            <a:r>
              <a:rPr lang="he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1346332"/>
                  </p:ext>
                </p:extLst>
              </p:nvPr>
            </p:nvGraphicFramePr>
            <p:xfrm>
              <a:off x="381000" y="1229915"/>
              <a:ext cx="304202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8405">
                      <a:extLst>
                        <a:ext uri="{9D8B030D-6E8A-4147-A177-3AD203B41FA5}">
                          <a16:colId xmlns:a16="http://schemas.microsoft.com/office/drawing/2014/main" val="4045923041"/>
                        </a:ext>
                      </a:extLst>
                    </a:gridCol>
                    <a:gridCol w="608405">
                      <a:extLst>
                        <a:ext uri="{9D8B030D-6E8A-4147-A177-3AD203B41FA5}">
                          <a16:colId xmlns:a16="http://schemas.microsoft.com/office/drawing/2014/main" val="2963162247"/>
                        </a:ext>
                      </a:extLst>
                    </a:gridCol>
                    <a:gridCol w="608405">
                      <a:extLst>
                        <a:ext uri="{9D8B030D-6E8A-4147-A177-3AD203B41FA5}">
                          <a16:colId xmlns:a16="http://schemas.microsoft.com/office/drawing/2014/main" val="3382070988"/>
                        </a:ext>
                      </a:extLst>
                    </a:gridCol>
                    <a:gridCol w="608405">
                      <a:extLst>
                        <a:ext uri="{9D8B030D-6E8A-4147-A177-3AD203B41FA5}">
                          <a16:colId xmlns:a16="http://schemas.microsoft.com/office/drawing/2014/main" val="4216910698"/>
                        </a:ext>
                      </a:extLst>
                    </a:gridCol>
                    <a:gridCol w="608405">
                      <a:extLst>
                        <a:ext uri="{9D8B030D-6E8A-4147-A177-3AD203B41FA5}">
                          <a16:colId xmlns:a16="http://schemas.microsoft.com/office/drawing/2014/main" val="4254782866"/>
                        </a:ext>
                      </a:extLst>
                    </a:gridCol>
                  </a:tblGrid>
                  <a:tr h="285750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1628"/>
                      </a:ext>
                    </a:extLst>
                  </a:tr>
                  <a:tr h="28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99285720"/>
                      </a:ext>
                    </a:extLst>
                  </a:tr>
                  <a:tr h="28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5609550"/>
                      </a:ext>
                    </a:extLst>
                  </a:tr>
                  <a:tr h="28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188709"/>
                      </a:ext>
                    </a:extLst>
                  </a:tr>
                  <a:tr h="28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7866387"/>
                      </a:ext>
                    </a:extLst>
                  </a:tr>
                  <a:tr h="2857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err="1" smtClean="0"/>
                            <a:t>func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90012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1346332"/>
                  </p:ext>
                </p:extLst>
              </p:nvPr>
            </p:nvGraphicFramePr>
            <p:xfrm>
              <a:off x="381000" y="1229915"/>
              <a:ext cx="304202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8405">
                      <a:extLst>
                        <a:ext uri="{9D8B030D-6E8A-4147-A177-3AD203B41FA5}">
                          <a16:colId xmlns:a16="http://schemas.microsoft.com/office/drawing/2014/main" val="4045923041"/>
                        </a:ext>
                      </a:extLst>
                    </a:gridCol>
                    <a:gridCol w="608405">
                      <a:extLst>
                        <a:ext uri="{9D8B030D-6E8A-4147-A177-3AD203B41FA5}">
                          <a16:colId xmlns:a16="http://schemas.microsoft.com/office/drawing/2014/main" val="2963162247"/>
                        </a:ext>
                      </a:extLst>
                    </a:gridCol>
                    <a:gridCol w="608405">
                      <a:extLst>
                        <a:ext uri="{9D8B030D-6E8A-4147-A177-3AD203B41FA5}">
                          <a16:colId xmlns:a16="http://schemas.microsoft.com/office/drawing/2014/main" val="3382070988"/>
                        </a:ext>
                      </a:extLst>
                    </a:gridCol>
                    <a:gridCol w="608405">
                      <a:extLst>
                        <a:ext uri="{9D8B030D-6E8A-4147-A177-3AD203B41FA5}">
                          <a16:colId xmlns:a16="http://schemas.microsoft.com/office/drawing/2014/main" val="4216910698"/>
                        </a:ext>
                      </a:extLst>
                    </a:gridCol>
                    <a:gridCol w="608405">
                      <a:extLst>
                        <a:ext uri="{9D8B030D-6E8A-4147-A177-3AD203B41FA5}">
                          <a16:colId xmlns:a16="http://schemas.microsoft.com/office/drawing/2014/main" val="425478286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" t="-2000" r="-404000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162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992857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56095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1887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78663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err="1" smtClean="0"/>
                            <a:t>func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000" t="-504000" r="-304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000" t="-504000" r="-204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000" t="-504000" r="-104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000" t="-504000" r="-4000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90012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83106" y="1229915"/>
                <a:ext cx="52084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dirty="0" smtClean="0"/>
                  <a:t>עבור המפענח הנתון, רק רגליים 0 ו-3 עובדות כנדרש, כלומר רק הפונק'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dirty="0" smtClean="0"/>
                  <a:t> ו-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he-IL" dirty="0" smtClean="0"/>
                  <a:t> זמינות לשימוש.</a:t>
                </a:r>
              </a:p>
              <a:p>
                <a:pPr algn="r" rtl="1"/>
                <a:r>
                  <a:rPr lang="he-IL" dirty="0" smtClean="0"/>
                  <a:t>מן הטבלה (למצב זה אנחנו רוצים להגיע), אנו מבינים כי עלינו לממש פעולת היפוך.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106" y="1229915"/>
                <a:ext cx="5208494" cy="1200329"/>
              </a:xfrm>
              <a:prstGeom prst="rect">
                <a:avLst/>
              </a:prstGeom>
              <a:blipFill>
                <a:blip r:embed="rId4"/>
                <a:stretch>
                  <a:fillRect t="-3046" r="-937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33400" y="4114800"/>
                <a:ext cx="81534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he-IL" dirty="0" smtClean="0"/>
                  <a:t>נשים לב כי במידה </a:t>
                </a:r>
                <a:r>
                  <a:rPr lang="he-IL" dirty="0" smtClean="0"/>
                  <a:t>ונבחר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he-IL" dirty="0" smtClean="0"/>
                  <a:t>, רגל 0 (אשר </a:t>
                </a:r>
                <a:r>
                  <a:rPr lang="he-IL" dirty="0" smtClean="0"/>
                  <a:t>פועלת </a:t>
                </a:r>
                <a:r>
                  <a:rPr lang="he-IL" dirty="0" smtClean="0"/>
                  <a:t>בצורה תקינה) תקבל במוצאה את הערך:</a:t>
                </a:r>
              </a:p>
              <a:p>
                <a:pPr algn="just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 smtClean="0"/>
              </a:p>
              <a:p>
                <a:pPr algn="just" rtl="1"/>
                <a:r>
                  <a:rPr lang="he-IL" dirty="0" smtClean="0"/>
                  <a:t>כלומר הצלחנו לממש פעולת היפוך, אך הדבר עלה לנו בשימוש של מפענח אחד. </a:t>
                </a:r>
              </a:p>
              <a:p>
                <a:pPr algn="just" rtl="1"/>
                <a:r>
                  <a:rPr lang="he-IL" dirty="0" smtClean="0"/>
                  <a:t>בעזרת פעולת ההיפוך, נוכל לממש את 2 העמודות אשר צבועות באפור, כיוון שפונקציות אלו הופכות כניסה אחת ביחס לפונקציות שממממשות רגליים 0 ו-3. 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114800"/>
                <a:ext cx="8153400" cy="1754326"/>
              </a:xfrm>
              <a:prstGeom prst="rect">
                <a:avLst/>
              </a:prstGeom>
              <a:blipFill>
                <a:blip r:embed="rId5"/>
                <a:stretch>
                  <a:fillRect l="-1421" t="-1736" r="-598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C054F-C0C6-451B-A08D-F8E833927252}" type="slidenum">
              <a:rPr lang="en-US" altLang="he-IL" sz="1000" smtClean="0">
                <a:latin typeface="Lucida Sans Unicode" panose="020B0602030504020204" pitchFamily="34" charset="0"/>
              </a:rPr>
              <a:pPr/>
              <a:t>29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228600"/>
            <a:ext cx="7543800" cy="8223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קובץ תרגילים 2 </a:t>
            </a:r>
            <a:r>
              <a:rPr lang="en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שאלה </a:t>
            </a:r>
            <a:r>
              <a:rPr lang="he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6514378"/>
                  </p:ext>
                </p:extLst>
              </p:nvPr>
            </p:nvGraphicFramePr>
            <p:xfrm>
              <a:off x="0" y="1133055"/>
              <a:ext cx="304202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8405">
                      <a:extLst>
                        <a:ext uri="{9D8B030D-6E8A-4147-A177-3AD203B41FA5}">
                          <a16:colId xmlns:a16="http://schemas.microsoft.com/office/drawing/2014/main" val="4045923041"/>
                        </a:ext>
                      </a:extLst>
                    </a:gridCol>
                    <a:gridCol w="608405">
                      <a:extLst>
                        <a:ext uri="{9D8B030D-6E8A-4147-A177-3AD203B41FA5}">
                          <a16:colId xmlns:a16="http://schemas.microsoft.com/office/drawing/2014/main" val="2963162247"/>
                        </a:ext>
                      </a:extLst>
                    </a:gridCol>
                    <a:gridCol w="608405">
                      <a:extLst>
                        <a:ext uri="{9D8B030D-6E8A-4147-A177-3AD203B41FA5}">
                          <a16:colId xmlns:a16="http://schemas.microsoft.com/office/drawing/2014/main" val="3382070988"/>
                        </a:ext>
                      </a:extLst>
                    </a:gridCol>
                    <a:gridCol w="608405">
                      <a:extLst>
                        <a:ext uri="{9D8B030D-6E8A-4147-A177-3AD203B41FA5}">
                          <a16:colId xmlns:a16="http://schemas.microsoft.com/office/drawing/2014/main" val="4216910698"/>
                        </a:ext>
                      </a:extLst>
                    </a:gridCol>
                    <a:gridCol w="608405">
                      <a:extLst>
                        <a:ext uri="{9D8B030D-6E8A-4147-A177-3AD203B41FA5}">
                          <a16:colId xmlns:a16="http://schemas.microsoft.com/office/drawing/2014/main" val="4254782866"/>
                        </a:ext>
                      </a:extLst>
                    </a:gridCol>
                  </a:tblGrid>
                  <a:tr h="285750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1628"/>
                      </a:ext>
                    </a:extLst>
                  </a:tr>
                  <a:tr h="28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99285720"/>
                      </a:ext>
                    </a:extLst>
                  </a:tr>
                  <a:tr h="28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5609550"/>
                      </a:ext>
                    </a:extLst>
                  </a:tr>
                  <a:tr h="28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188709"/>
                      </a:ext>
                    </a:extLst>
                  </a:tr>
                  <a:tr h="28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7866387"/>
                      </a:ext>
                    </a:extLst>
                  </a:tr>
                  <a:tr h="2857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err="1" smtClean="0"/>
                            <a:t>func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90012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6514378"/>
                  </p:ext>
                </p:extLst>
              </p:nvPr>
            </p:nvGraphicFramePr>
            <p:xfrm>
              <a:off x="0" y="1133055"/>
              <a:ext cx="304202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8405">
                      <a:extLst>
                        <a:ext uri="{9D8B030D-6E8A-4147-A177-3AD203B41FA5}">
                          <a16:colId xmlns:a16="http://schemas.microsoft.com/office/drawing/2014/main" val="4045923041"/>
                        </a:ext>
                      </a:extLst>
                    </a:gridCol>
                    <a:gridCol w="608405">
                      <a:extLst>
                        <a:ext uri="{9D8B030D-6E8A-4147-A177-3AD203B41FA5}">
                          <a16:colId xmlns:a16="http://schemas.microsoft.com/office/drawing/2014/main" val="2963162247"/>
                        </a:ext>
                      </a:extLst>
                    </a:gridCol>
                    <a:gridCol w="608405">
                      <a:extLst>
                        <a:ext uri="{9D8B030D-6E8A-4147-A177-3AD203B41FA5}">
                          <a16:colId xmlns:a16="http://schemas.microsoft.com/office/drawing/2014/main" val="3382070988"/>
                        </a:ext>
                      </a:extLst>
                    </a:gridCol>
                    <a:gridCol w="608405">
                      <a:extLst>
                        <a:ext uri="{9D8B030D-6E8A-4147-A177-3AD203B41FA5}">
                          <a16:colId xmlns:a16="http://schemas.microsoft.com/office/drawing/2014/main" val="4216910698"/>
                        </a:ext>
                      </a:extLst>
                    </a:gridCol>
                    <a:gridCol w="608405">
                      <a:extLst>
                        <a:ext uri="{9D8B030D-6E8A-4147-A177-3AD203B41FA5}">
                          <a16:colId xmlns:a16="http://schemas.microsoft.com/office/drawing/2014/main" val="425478286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" t="-2000" r="-404000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162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992857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56095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1887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78663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err="1" smtClean="0"/>
                            <a:t>func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000" t="-504000" r="-304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000" t="-504000" r="-204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2000" t="-504000" r="-104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000" t="-504000" r="-4000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90012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3971365" y="1276489"/>
            <a:ext cx="502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he-IL" dirty="0" smtClean="0"/>
              <a:t>כלומר הצלחנו לממש פעולת היפוך, אך הדבר עלה לנו בשימוש של מפענח אחד. </a:t>
            </a:r>
          </a:p>
          <a:p>
            <a:pPr algn="just" rtl="1"/>
            <a:r>
              <a:rPr lang="he-IL" dirty="0" smtClean="0"/>
              <a:t>בעזרת פעולת ההיפוך, נוכל לממש את 2 העמודות אשר צבועות באפור, כיוון שפונקציות אלו הופכות כניסה אחת ביחס לפונקציות שממממשות רגליים 0 ו-3. </a:t>
            </a:r>
          </a:p>
          <a:p>
            <a:pPr algn="just" rtl="1"/>
            <a:endParaRPr lang="he-IL" dirty="0"/>
          </a:p>
          <a:p>
            <a:pPr algn="just" rtl="1"/>
            <a:r>
              <a:rPr lang="he-IL" dirty="0" smtClean="0"/>
              <a:t>נציע את המימוש הבא: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405531" y="2514600"/>
            <a:ext cx="4338169" cy="3732829"/>
            <a:chOff x="2405531" y="2514600"/>
            <a:chExt cx="4338169" cy="3732829"/>
          </a:xfrm>
        </p:grpSpPr>
        <p:grpSp>
          <p:nvGrpSpPr>
            <p:cNvPr id="11" name="Group 10"/>
            <p:cNvGrpSpPr/>
            <p:nvPr/>
          </p:nvGrpSpPr>
          <p:grpSpPr>
            <a:xfrm>
              <a:off x="2405531" y="2514600"/>
              <a:ext cx="4338169" cy="3732829"/>
              <a:chOff x="2405531" y="2514600"/>
              <a:chExt cx="4338169" cy="373282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514600" y="2514600"/>
                <a:ext cx="4181475" cy="3322902"/>
                <a:chOff x="2438400" y="2695436"/>
                <a:chExt cx="4181475" cy="3322902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8400" y="2895600"/>
                  <a:ext cx="4181475" cy="3122738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2851525" y="3873500"/>
                  <a:ext cx="3810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5867400" y="3870325"/>
                  <a:ext cx="3810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267200" y="2695436"/>
                  <a:ext cx="3810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405531" y="5837502"/>
                    <a:ext cx="609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531" y="5837502"/>
                    <a:ext cx="60960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053980" y="5837502"/>
                    <a:ext cx="609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3980" y="5837502"/>
                    <a:ext cx="6096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554819" y="5862282"/>
                    <a:ext cx="609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4819" y="5862282"/>
                    <a:ext cx="609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6000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6134100" y="5878097"/>
                    <a:ext cx="609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4100" y="5878097"/>
                    <a:ext cx="6096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590800" y="4364084"/>
                  <a:ext cx="228601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364084"/>
                  <a:ext cx="228601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52800" y="4364084"/>
                  <a:ext cx="228599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4364084"/>
                  <a:ext cx="228599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1175" y="4369951"/>
                  <a:ext cx="228601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175" y="4369951"/>
                  <a:ext cx="228601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353175" y="4369951"/>
                  <a:ext cx="228599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175" y="4369951"/>
                  <a:ext cx="228599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556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  Adder</a:t>
            </a:r>
          </a:p>
        </p:txBody>
      </p:sp>
      <p:sp>
        <p:nvSpPr>
          <p:cNvPr id="1229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r" rtl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 algn="r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algn="r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algn="r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algn="r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26F9CC0-A6EC-4455-B31A-7F1A5630CEE1}" type="slidenum">
              <a:rPr lang="en-US" altLang="he-IL" sz="1200" smtClean="0">
                <a:solidFill>
                  <a:srgbClr val="D38E27"/>
                </a:solidFill>
                <a:latin typeface="Franklin Gothic Book" panose="020B0503020102020204" pitchFamily="34" charset="0"/>
              </a:rPr>
              <a:pPr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en-US" altLang="he-IL" sz="1200">
              <a:solidFill>
                <a:srgbClr val="D38E27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3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 algn="r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algn="r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algn="r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algn="r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l" rtl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985651" y="4953000"/>
                <a:ext cx="5172698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he-IL" sz="28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651" y="4953000"/>
                <a:ext cx="5172698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954274"/>
              </p:ext>
            </p:extLst>
          </p:nvPr>
        </p:nvGraphicFramePr>
        <p:xfrm>
          <a:off x="3244849" y="2286000"/>
          <a:ext cx="2698751" cy="2370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1" name="Visio" r:id="rId5" imgW="3781321" imgH="3324240" progId="Visio.Drawing.15">
                  <p:embed/>
                </p:oleObj>
              </mc:Choice>
              <mc:Fallback>
                <p:oleObj name="Visio" r:id="rId5" imgW="3781321" imgH="3324240" progId="Visio.Drawing.15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49" y="2286000"/>
                        <a:ext cx="2698751" cy="23703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9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C054F-C0C6-451B-A08D-F8E833927252}" type="slidenum">
              <a:rPr lang="en-US" altLang="he-IL" sz="1000" smtClean="0">
                <a:latin typeface="Lucida Sans Unicode" panose="020B0602030504020204" pitchFamily="34" charset="0"/>
              </a:rPr>
              <a:pPr/>
              <a:t>30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228600"/>
            <a:ext cx="7543800" cy="8223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חורף 2020 </a:t>
            </a: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מועד </a:t>
            </a:r>
            <a:r>
              <a:rPr lang="he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ב'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e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שאלה 8 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43000" y="1371600"/>
                <a:ext cx="7620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he-IL" dirty="0"/>
                  <a:t>נתונים מספר מימושים של פונקציה בעזרת בוררים. מבין המימושים המוצגים, אילו מימושים מבצעים המרה של מספר </a:t>
                </a:r>
                <a:r>
                  <a:rPr lang="he-IL" b="1" dirty="0"/>
                  <a:t>חיובי</a:t>
                </a:r>
                <a:r>
                  <a:rPr lang="he-IL" dirty="0"/>
                  <a:t> בן 2 סיביות מידע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dirty="0"/>
                  <a:t>, המיוצג בייצוג ללא סימן, אל הייצוג שלו כמספר </a:t>
                </a:r>
                <a:r>
                  <a:rPr lang="he-IL" b="1" dirty="0"/>
                  <a:t>שלילי</a:t>
                </a:r>
                <a:r>
                  <a:rPr lang="he-IL" dirty="0"/>
                  <a:t> במשלים ל-2 (בעל 3 סיביות)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dirty="0"/>
                  <a:t>? עבור המספר 0 כקלט, הרכיב נדרש להוציא 0 בכל סיביות המוצא.</a:t>
                </a:r>
                <a:endParaRPr lang="en-US" dirty="0"/>
              </a:p>
              <a:p>
                <a:pPr algn="just" rtl="1"/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371600"/>
                <a:ext cx="7620000" cy="1477328"/>
              </a:xfrm>
              <a:prstGeom prst="rect">
                <a:avLst/>
              </a:prstGeom>
              <a:blipFill>
                <a:blip r:embed="rId3"/>
                <a:stretch>
                  <a:fillRect l="-1520" t="-2066" r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תמונה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590801"/>
            <a:ext cx="3886200" cy="1752600"/>
          </a:xfrm>
          <a:prstGeom prst="rect">
            <a:avLst/>
          </a:prstGeom>
          <a:noFill/>
        </p:spPr>
      </p:pic>
      <p:pic>
        <p:nvPicPr>
          <p:cNvPr id="19" name="תמונה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739" y="2707712"/>
            <a:ext cx="3571875" cy="1600199"/>
          </a:xfrm>
          <a:prstGeom prst="rect">
            <a:avLst/>
          </a:prstGeom>
          <a:noFill/>
        </p:spPr>
      </p:pic>
      <p:pic>
        <p:nvPicPr>
          <p:cNvPr id="20" name="תמונה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4495800"/>
            <a:ext cx="3948113" cy="1581805"/>
          </a:xfrm>
          <a:prstGeom prst="rect">
            <a:avLst/>
          </a:prstGeom>
          <a:noFill/>
        </p:spPr>
      </p:pic>
      <p:pic>
        <p:nvPicPr>
          <p:cNvPr id="21" name="תמונה 1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702" y="4377678"/>
            <a:ext cx="3871912" cy="1724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96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C054F-C0C6-451B-A08D-F8E833927252}" type="slidenum">
              <a:rPr lang="en-US" altLang="he-IL" sz="1000" smtClean="0">
                <a:latin typeface="Lucida Sans Unicode" panose="020B0602030504020204" pitchFamily="34" charset="0"/>
              </a:rPr>
              <a:pPr/>
              <a:t>31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228600"/>
            <a:ext cx="7543800" cy="8223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חורף 2020 </a:t>
            </a: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מועד </a:t>
            </a:r>
            <a:r>
              <a:rPr lang="he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ב'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e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שאלה 8 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13716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he-IL" dirty="0"/>
              <a:t>נתבונן בטבלת האמת של ההמרה של מספר חיובי ברוחב 2 ביט אל הייצוג שלו כמספר שלילי (בעל 3 ביט) במשלים ל-2 (נשים לב שבטבלת האמת 0 נשאר ללא שינוי):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7066457"/>
                  </p:ext>
                </p:extLst>
              </p:nvPr>
            </p:nvGraphicFramePr>
            <p:xfrm>
              <a:off x="3499644" y="2294930"/>
              <a:ext cx="2906712" cy="1343025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582364">
                      <a:extLst>
                        <a:ext uri="{9D8B030D-6E8A-4147-A177-3AD203B41FA5}">
                          <a16:colId xmlns:a16="http://schemas.microsoft.com/office/drawing/2014/main" val="1054309378"/>
                        </a:ext>
                      </a:extLst>
                    </a:gridCol>
                    <a:gridCol w="582364">
                      <a:extLst>
                        <a:ext uri="{9D8B030D-6E8A-4147-A177-3AD203B41FA5}">
                          <a16:colId xmlns:a16="http://schemas.microsoft.com/office/drawing/2014/main" val="3841451050"/>
                        </a:ext>
                      </a:extLst>
                    </a:gridCol>
                    <a:gridCol w="582364">
                      <a:extLst>
                        <a:ext uri="{9D8B030D-6E8A-4147-A177-3AD203B41FA5}">
                          <a16:colId xmlns:a16="http://schemas.microsoft.com/office/drawing/2014/main" val="1666624493"/>
                        </a:ext>
                      </a:extLst>
                    </a:gridCol>
                    <a:gridCol w="582364">
                      <a:extLst>
                        <a:ext uri="{9D8B030D-6E8A-4147-A177-3AD203B41FA5}">
                          <a16:colId xmlns:a16="http://schemas.microsoft.com/office/drawing/2014/main" val="4053000917"/>
                        </a:ext>
                      </a:extLst>
                    </a:gridCol>
                    <a:gridCol w="577256">
                      <a:extLst>
                        <a:ext uri="{9D8B030D-6E8A-4147-A177-3AD203B41FA5}">
                          <a16:colId xmlns:a16="http://schemas.microsoft.com/office/drawing/2014/main" val="1933332758"/>
                        </a:ext>
                      </a:extLst>
                    </a:gridCol>
                  </a:tblGrid>
                  <a:tr h="268605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84859840"/>
                      </a:ext>
                    </a:extLst>
                  </a:tr>
                  <a:tr h="268605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4865618"/>
                      </a:ext>
                    </a:extLst>
                  </a:tr>
                  <a:tr h="268605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91998705"/>
                      </a:ext>
                    </a:extLst>
                  </a:tr>
                  <a:tr h="268605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5302906"/>
                      </a:ext>
                    </a:extLst>
                  </a:tr>
                  <a:tr h="268605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035532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7066457"/>
                  </p:ext>
                </p:extLst>
              </p:nvPr>
            </p:nvGraphicFramePr>
            <p:xfrm>
              <a:off x="3499644" y="2294930"/>
              <a:ext cx="2906712" cy="1343025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582364">
                      <a:extLst>
                        <a:ext uri="{9D8B030D-6E8A-4147-A177-3AD203B41FA5}">
                          <a16:colId xmlns:a16="http://schemas.microsoft.com/office/drawing/2014/main" val="1054309378"/>
                        </a:ext>
                      </a:extLst>
                    </a:gridCol>
                    <a:gridCol w="582364">
                      <a:extLst>
                        <a:ext uri="{9D8B030D-6E8A-4147-A177-3AD203B41FA5}">
                          <a16:colId xmlns:a16="http://schemas.microsoft.com/office/drawing/2014/main" val="3841451050"/>
                        </a:ext>
                      </a:extLst>
                    </a:gridCol>
                    <a:gridCol w="582364">
                      <a:extLst>
                        <a:ext uri="{9D8B030D-6E8A-4147-A177-3AD203B41FA5}">
                          <a16:colId xmlns:a16="http://schemas.microsoft.com/office/drawing/2014/main" val="1666624493"/>
                        </a:ext>
                      </a:extLst>
                    </a:gridCol>
                    <a:gridCol w="582364">
                      <a:extLst>
                        <a:ext uri="{9D8B030D-6E8A-4147-A177-3AD203B41FA5}">
                          <a16:colId xmlns:a16="http://schemas.microsoft.com/office/drawing/2014/main" val="4053000917"/>
                        </a:ext>
                      </a:extLst>
                    </a:gridCol>
                    <a:gridCol w="577256">
                      <a:extLst>
                        <a:ext uri="{9D8B030D-6E8A-4147-A177-3AD203B41FA5}">
                          <a16:colId xmlns:a16="http://schemas.microsoft.com/office/drawing/2014/main" val="1933332758"/>
                        </a:ext>
                      </a:extLst>
                    </a:gridCol>
                  </a:tblGrid>
                  <a:tr h="2686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42" t="-2273" r="-402083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2105" t="-2273" r="-306316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000" t="-2273" r="-203125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3158" t="-2273" r="-105263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3158" t="-2273" r="-5263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4859840"/>
                      </a:ext>
                    </a:extLst>
                  </a:tr>
                  <a:tr h="2686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42" t="-102273" r="-402083" b="-3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2105" t="-102273" r="-306316" b="-3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000" t="-102273" r="-203125" b="-3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3158" t="-102273" r="-105263" b="-3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3158" t="-102273" r="-5263" b="-3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65618"/>
                      </a:ext>
                    </a:extLst>
                  </a:tr>
                  <a:tr h="2686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42" t="-197778" r="-40208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2105" t="-197778" r="-30631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000" t="-197778" r="-20312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3158" t="-197778" r="-10526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3158" t="-197778" r="-526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1998705"/>
                      </a:ext>
                    </a:extLst>
                  </a:tr>
                  <a:tr h="2686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42" t="-304545" r="-402083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2105" t="-304545" r="-306316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000" t="-304545" r="-203125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3158" t="-304545" r="-105263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3158" t="-304545" r="-5263" b="-1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5302906"/>
                      </a:ext>
                    </a:extLst>
                  </a:tr>
                  <a:tr h="2686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42" t="-404545" r="-402083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2105" t="-404545" r="-306316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000" t="-404545" r="-203125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3158" t="-404545" r="-105263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3158" t="-404545" r="-5263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35532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43000" y="3915569"/>
                <a:ext cx="762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he-IL" dirty="0"/>
                  <a:t>מן הטבלה ניתן לראות כי מתקיים</a:t>
                </a:r>
                <a:r>
                  <a:rPr lang="he-IL" dirty="0" smtClean="0"/>
                  <a:t>:</a:t>
                </a:r>
              </a:p>
              <a:p>
                <a:pPr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915569"/>
                <a:ext cx="7620000" cy="1200329"/>
              </a:xfrm>
              <a:prstGeom prst="rect">
                <a:avLst/>
              </a:prstGeom>
              <a:blipFill>
                <a:blip r:embed="rId4"/>
                <a:stretch>
                  <a:fillRect t="-2538" r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03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C054F-C0C6-451B-A08D-F8E833927252}" type="slidenum">
              <a:rPr lang="en-US" altLang="he-IL" sz="1000" smtClean="0">
                <a:latin typeface="Lucida Sans Unicode" panose="020B0602030504020204" pitchFamily="34" charset="0"/>
              </a:rPr>
              <a:pPr/>
              <a:t>32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228600"/>
            <a:ext cx="7543800" cy="8223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חורף 2020 </a:t>
            </a: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מועד </a:t>
            </a:r>
            <a:r>
              <a:rPr lang="he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ב'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e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שאלה 8 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19200" y="1050925"/>
                <a:ext cx="762000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he-IL" sz="1600" dirty="0"/>
                  <a:t>מן הטבלה ניתן לראות כי מתקיים</a:t>
                </a:r>
                <a:r>
                  <a:rPr lang="he-IL" sz="1600" dirty="0" smtClean="0"/>
                  <a:t>:</a:t>
                </a:r>
              </a:p>
              <a:p>
                <a:pPr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 algn="just" rtl="1"/>
                <a:r>
                  <a:rPr lang="he-IL" sz="1600" dirty="0"/>
                  <a:t>עבור השרטוטים הנתונים מתקיים:</a:t>
                </a:r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050925"/>
                <a:ext cx="7620000" cy="1354217"/>
              </a:xfrm>
              <a:prstGeom prst="rect">
                <a:avLst/>
              </a:prstGeom>
              <a:blipFill>
                <a:blip r:embed="rId3"/>
                <a:stretch>
                  <a:fillRect t="-1345" r="-400" b="-2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75" y="2405142"/>
            <a:ext cx="6781800" cy="3810000"/>
          </a:xfrm>
          <a:prstGeom prst="rect">
            <a:avLst/>
          </a:prstGeom>
          <a:noFill/>
        </p:spPr>
      </p:pic>
      <p:sp>
        <p:nvSpPr>
          <p:cNvPr id="4" name="Rounded Rectangle 3"/>
          <p:cNvSpPr/>
          <p:nvPr/>
        </p:nvSpPr>
        <p:spPr>
          <a:xfrm>
            <a:off x="1157475" y="4343400"/>
            <a:ext cx="3643125" cy="1752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3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0874D-95E8-43BB-94FA-293E3057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4</a:t>
            </a:fld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83DD29CA-DB6D-434A-B7C9-CEECA20EBBC3}"/>
              </a:ext>
            </a:extLst>
          </p:cNvPr>
          <p:cNvSpPr/>
          <p:nvPr/>
        </p:nvSpPr>
        <p:spPr>
          <a:xfrm>
            <a:off x="2357755" y="2834935"/>
            <a:ext cx="430117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500" dirty="0"/>
              <a:t>שאלות על הוידאו?</a:t>
            </a:r>
          </a:p>
        </p:txBody>
      </p:sp>
    </p:spTree>
    <p:extLst>
      <p:ext uri="{BB962C8B-B14F-4D97-AF65-F5344CB8AC3E}">
        <p14:creationId xmlns:p14="http://schemas.microsoft.com/office/powerpoint/2010/main" val="17064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C054F-C0C6-451B-A08D-F8E833927252}" type="slidenum">
              <a:rPr lang="en-US" altLang="he-IL" sz="1000" smtClean="0">
                <a:latin typeface="Lucida Sans Unicode" panose="020B0602030504020204" pitchFamily="34" charset="0"/>
              </a:rPr>
              <a:pPr/>
              <a:t>5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228600"/>
            <a:ext cx="7543800" cy="8223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קובץ תרגילים 2 </a:t>
            </a:r>
            <a:r>
              <a:rPr lang="en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שאלה </a:t>
            </a:r>
            <a:r>
              <a:rPr lang="he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143000"/>
            <a:ext cx="5119687" cy="21718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637" y="3406881"/>
            <a:ext cx="4438650" cy="1021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4627725"/>
            <a:ext cx="1951516" cy="143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C054F-C0C6-451B-A08D-F8E833927252}" type="slidenum">
              <a:rPr lang="en-US" altLang="he-IL" sz="1000" smtClean="0">
                <a:latin typeface="Lucida Sans Unicode" panose="020B0602030504020204" pitchFamily="34" charset="0"/>
              </a:rPr>
              <a:pPr/>
              <a:t>6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228600"/>
            <a:ext cx="7543800" cy="8223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קובץ תרגילים 2 </a:t>
            </a:r>
            <a:r>
              <a:rPr lang="en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שאלה </a:t>
            </a:r>
            <a:r>
              <a:rPr lang="he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295400"/>
            <a:ext cx="4110037" cy="20903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3630269"/>
                <a:ext cx="76469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 rtl="1">
                  <a:buFont typeface="Arial" panose="020B0604020202020204" pitchFamily="34" charset="0"/>
                  <a:buChar char="•"/>
                </a:pPr>
                <a:r>
                  <a:rPr lang="he-IL" dirty="0" smtClean="0"/>
                  <a:t>נשים לב כי פעולת המעגל דומה במעט לפעולת ההמרה של מספר אל המשלים ל-2. אם נניח שהמספר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he-IL" dirty="0" smtClean="0"/>
                  <a:t> שלילי לא נזדקק לסיבית הסימן. בהמרה למשלים ל-2 מבצעים היפוך של כל סביות המספר ולאחר מכן מוסיפים 1. נשים לב שמקרה זה כל הסיביות מתהפכות, אך לא מתבצעת הוספה של 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630269"/>
                <a:ext cx="7646988" cy="1200329"/>
              </a:xfrm>
              <a:prstGeom prst="rect">
                <a:avLst/>
              </a:prstGeom>
              <a:blipFill>
                <a:blip r:embed="rId4"/>
                <a:stretch>
                  <a:fillRect l="-1435" t="-3061" r="-558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905000" y="4838184"/>
            <a:ext cx="696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he-IL" dirty="0" smtClean="0"/>
              <a:t>למדנו </a:t>
            </a:r>
            <a:r>
              <a:rPr lang="he-IL" dirty="0"/>
              <a:t>כי פעלות חיסור עם מספק ביייצוג משלים ל-2 שקולה לפעולת חיבור עם מספר </a:t>
            </a:r>
            <a:r>
              <a:rPr lang="he-IL" dirty="0" smtClean="0"/>
              <a:t>שלילי.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9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C054F-C0C6-451B-A08D-F8E833927252}" type="slidenum">
              <a:rPr lang="en-US" altLang="he-IL" sz="1000" smtClean="0">
                <a:latin typeface="Lucida Sans Unicode" panose="020B0602030504020204" pitchFamily="34" charset="0"/>
              </a:rPr>
              <a:pPr/>
              <a:t>7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228600"/>
            <a:ext cx="7543800" cy="8223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קובץ תרגילים 2 </a:t>
            </a:r>
            <a:r>
              <a:rPr lang="en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שאלה </a:t>
            </a:r>
            <a:r>
              <a:rPr lang="he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295400"/>
            <a:ext cx="4110037" cy="20903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4799" y="3630269"/>
                <a:ext cx="8605837" cy="12341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 rtl="1">
                  <a:buFont typeface="Arial" panose="020B0604020202020204" pitchFamily="34" charset="0"/>
                  <a:buChar char="•"/>
                </a:pPr>
                <a:r>
                  <a:rPr lang="he-IL" dirty="0" smtClean="0"/>
                  <a:t>במקרה זה נוכל להניח כי אנו מבצעים:</a:t>
                </a:r>
              </a:p>
              <a:p>
                <a:pPr algn="just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algn="just" rtl="1"/>
                <a:r>
                  <a:rPr lang="he-IL" dirty="0" smtClean="0"/>
                  <a:t>אך עלינו לזכור שהחסרנו עוד 1 בהמרה, </a:t>
                </a:r>
                <a:r>
                  <a:rPr lang="he-IL" dirty="0"/>
                  <a:t>ל</a:t>
                </a:r>
                <a:r>
                  <a:rPr lang="he-IL" dirty="0" smtClean="0"/>
                  <a:t>כן נקבל:</a:t>
                </a:r>
              </a:p>
              <a:p>
                <a:pPr algn="just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3630269"/>
                <a:ext cx="8605837" cy="1234120"/>
              </a:xfrm>
              <a:prstGeom prst="rect">
                <a:avLst/>
              </a:prstGeom>
              <a:blipFill>
                <a:blip r:embed="rId4"/>
                <a:stretch>
                  <a:fillRect t="-2970" r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1828800"/>
            <a:ext cx="1951516" cy="14360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09800" y="2051672"/>
            <a:ext cx="1790151" cy="310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C054F-C0C6-451B-A08D-F8E833927252}" type="slidenum">
              <a:rPr lang="en-US" altLang="he-IL" sz="1000" smtClean="0">
                <a:latin typeface="Lucida Sans Unicode" panose="020B0602030504020204" pitchFamily="34" charset="0"/>
              </a:rPr>
              <a:pPr/>
              <a:t>8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228600"/>
            <a:ext cx="7543800" cy="8223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קובץ תרגילים 2 </a:t>
            </a:r>
            <a:r>
              <a:rPr lang="en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e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שאלה 8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219200"/>
            <a:ext cx="6028603" cy="211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333750"/>
            <a:ext cx="6203576" cy="1585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5032134"/>
            <a:ext cx="4603376" cy="116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C054F-C0C6-451B-A08D-F8E833927252}" type="slidenum">
              <a:rPr lang="en-US" altLang="he-IL" sz="1000" smtClean="0">
                <a:latin typeface="Lucida Sans Unicode" panose="020B0602030504020204" pitchFamily="34" charset="0"/>
              </a:rPr>
              <a:pPr/>
              <a:t>9</a:t>
            </a:fld>
            <a:endParaRPr lang="en-US" altLang="he-IL" sz="1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7800" y="228600"/>
            <a:ext cx="7543800" cy="8223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קובץ תרגילים 2 </a:t>
            </a:r>
            <a:r>
              <a:rPr lang="en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e-I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שאלה 8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47" y="1331138"/>
            <a:ext cx="3581400" cy="16880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1400" y="1295400"/>
                <a:ext cx="539558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 smtClean="0"/>
                  <a:t>נוכל לנסות ולהציב מקרי קצה בשביל לפסול תשובות. לדוגמא, במידה ונציב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 smtClean="0"/>
                  <a:t>, נקבל את התוצאה 4 אשר מתאימה רק לתושבה ב' (התשובה הנכונה).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295400"/>
                <a:ext cx="5395586" cy="923330"/>
              </a:xfrm>
              <a:prstGeom prst="rect">
                <a:avLst/>
              </a:prstGeom>
              <a:blipFill>
                <a:blip r:embed="rId4"/>
                <a:stretch>
                  <a:fillRect t="-3974" r="-791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3447" y="1685681"/>
            <a:ext cx="3322789" cy="1520177"/>
            <a:chOff x="334811" y="2819400"/>
            <a:chExt cx="3322789" cy="15201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276600" y="3970245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rt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3970245"/>
                  <a:ext cx="3810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149779" y="3941751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rt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779" y="3941751"/>
                  <a:ext cx="38100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667000" y="281940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rt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2819400"/>
                  <a:ext cx="3810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600200" y="281940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rt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819400"/>
                  <a:ext cx="3810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34811" y="3941751"/>
                  <a:ext cx="1692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rt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811" y="3941751"/>
                  <a:ext cx="169257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4404986" y="22187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נוכל לפתור גם ללא הצבות. תחילה ננסה להבין מהם מוצאי המעגל: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4800" y="3309878"/>
                <a:ext cx="867218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dirty="0" smtClean="0"/>
                  <a:t>פעולת ה-</a:t>
                </a:r>
                <a:r>
                  <a:rPr lang="en-US" dirty="0"/>
                  <a:t>mod2 </a:t>
                </a:r>
                <a:r>
                  <a:rPr lang="he-IL" dirty="0" smtClean="0"/>
                  <a:t> נותנת </a:t>
                </a:r>
                <a:r>
                  <a:rPr lang="he-IL" dirty="0"/>
                  <a:t>לנו את הסיבית ה-</a:t>
                </a:r>
                <a:r>
                  <a:rPr lang="en-US" dirty="0" err="1" smtClean="0"/>
                  <a:t>lsb</a:t>
                </a:r>
                <a:r>
                  <a:rPr lang="he-IL" dirty="0" smtClean="0"/>
                  <a:t>. פעולת </a:t>
                </a:r>
                <a:r>
                  <a:rPr lang="he-IL" dirty="0"/>
                  <a:t>ה-</a:t>
                </a:r>
                <a:r>
                  <a:rPr lang="en-US" dirty="0"/>
                  <a:t>div2 </a:t>
                </a:r>
                <a:r>
                  <a:rPr lang="he-IL" dirty="0" smtClean="0"/>
                  <a:t> מורידה </a:t>
                </a:r>
                <a:r>
                  <a:rPr lang="he-IL" dirty="0"/>
                  <a:t>את סיבית ה-</a:t>
                </a:r>
                <a:r>
                  <a:rPr lang="en-US" dirty="0" err="1"/>
                  <a:t>lsb</a:t>
                </a:r>
                <a:r>
                  <a:rPr lang="en-US" dirty="0"/>
                  <a:t> </a:t>
                </a:r>
                <a:r>
                  <a:rPr lang="he-IL" dirty="0" smtClean="0"/>
                  <a:t> ועושה</a:t>
                </a:r>
                <a:r>
                  <a:rPr lang="en-US" dirty="0" smtClean="0"/>
                  <a:t>shift </a:t>
                </a:r>
                <a:r>
                  <a:rPr lang="he-IL" dirty="0" smtClean="0"/>
                  <a:t> אחד ימינה (ומרפדת את המספר ב-0 משמאל), לכן:</a:t>
                </a:r>
                <a:endParaRPr lang="he-I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dirty="0" smtClean="0"/>
              </a:p>
              <a:p>
                <a:pPr algn="r" rtl="1"/>
                <a:r>
                  <a:rPr lang="he-IL" dirty="0" smtClean="0"/>
                  <a:t>לכן</a:t>
                </a:r>
                <a:endParaRPr lang="en-US" dirty="0" smtClean="0"/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309878"/>
                <a:ext cx="8672187" cy="2585323"/>
              </a:xfrm>
              <a:prstGeom prst="rect">
                <a:avLst/>
              </a:prstGeom>
              <a:blipFill>
                <a:blip r:embed="rId9"/>
                <a:stretch>
                  <a:fillRect t="-1415" r="-492" b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20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4207</TotalTime>
  <Words>1256</Words>
  <Application>Microsoft Office PowerPoint</Application>
  <PresentationFormat>On-screen Show (4:3)</PresentationFormat>
  <Paragraphs>492</Paragraphs>
  <Slides>32</Slides>
  <Notes>32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Franklin Gothic Book</vt:lpstr>
      <vt:lpstr>Lucida Sans Unicode</vt:lpstr>
      <vt:lpstr>Symbol</vt:lpstr>
      <vt:lpstr>Times New Roman</vt:lpstr>
      <vt:lpstr>Retrospect</vt:lpstr>
      <vt:lpstr>Equation</vt:lpstr>
      <vt:lpstr>Visio</vt:lpstr>
      <vt:lpstr>תרגול 6  תכן לוגי</vt:lpstr>
      <vt:lpstr>Half  Adder</vt:lpstr>
      <vt:lpstr>Full  Adder</vt:lpstr>
      <vt:lpstr>PowerPoint Presentation</vt:lpstr>
      <vt:lpstr>קובץ תרגילים 2 – שאלה 7</vt:lpstr>
      <vt:lpstr>קובץ תרגילים 2 – שאלה 7</vt:lpstr>
      <vt:lpstr>קובץ תרגילים 2 – שאלה 7</vt:lpstr>
      <vt:lpstr>קובץ תרגילים 2 – שאלה 8</vt:lpstr>
      <vt:lpstr>קובץ תרגילים 2 – שאלה 8</vt:lpstr>
      <vt:lpstr>קובץ תרגילים 2 – שאלה 8</vt:lpstr>
      <vt:lpstr>בורר</vt:lpstr>
      <vt:lpstr>מימוש פונק' של 4 משתנים ע"י  בוררים 1  4</vt:lpstr>
      <vt:lpstr>מימוש פונק' של 4 משתנים ע"י  בוררים 1  4</vt:lpstr>
      <vt:lpstr>דקודר (מפענח)</vt:lpstr>
      <vt:lpstr>PowerPoint Presentation</vt:lpstr>
      <vt:lpstr>אביב 2017 מועד ב'</vt:lpstr>
      <vt:lpstr>אביב 2017 מועד ב'</vt:lpstr>
      <vt:lpstr>אביב 2017 מועד ב'</vt:lpstr>
      <vt:lpstr>אביב 2017 מועד ב'</vt:lpstr>
      <vt:lpstr>קובץ תרגילים 2 – שאלה 9</vt:lpstr>
      <vt:lpstr>קובץ תרגילים 2 – שאלה 9</vt:lpstr>
      <vt:lpstr>קובץ תרגילים 2 – שאלה 10</vt:lpstr>
      <vt:lpstr>קובץ תרגילים 2 – שאלה 10</vt:lpstr>
      <vt:lpstr>קובץ תרגילים 2 – שאלה 10</vt:lpstr>
      <vt:lpstr>קובץ תרגילים 2 – שאלה 11</vt:lpstr>
      <vt:lpstr>קובץ תרגילים 2 – שאלה 11</vt:lpstr>
      <vt:lpstr>קובץ תרגילים 2 – שאלה 11</vt:lpstr>
      <vt:lpstr>קובץ תרגילים 2 – שאלה 11</vt:lpstr>
      <vt:lpstr>קובץ תרגילים 2 – שאלה 11</vt:lpstr>
      <vt:lpstr>חורף 2020 מועד ב' – שאלה 8 </vt:lpstr>
      <vt:lpstr>חורף 2020 מועד ב' – שאלה 8 </vt:lpstr>
      <vt:lpstr>חורף 2020 מועד ב' – שאלה 8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תכן לוגי</dc:title>
  <dc:creator>na</dc:creator>
  <cp:lastModifiedBy>Natan</cp:lastModifiedBy>
  <cp:revision>232</cp:revision>
  <cp:lastPrinted>2019-11-27T12:48:58Z</cp:lastPrinted>
  <dcterms:created xsi:type="dcterms:W3CDTF">2007-06-18T17:17:39Z</dcterms:created>
  <dcterms:modified xsi:type="dcterms:W3CDTF">2020-05-13T13:23:40Z</dcterms:modified>
</cp:coreProperties>
</file>