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4631" r:id="rId3"/>
  </p:sldMasterIdLst>
  <p:notesMasterIdLst>
    <p:notesMasterId r:id="rId46"/>
  </p:notesMasterIdLst>
  <p:sldIdLst>
    <p:sldId id="256" r:id="rId4"/>
    <p:sldId id="320" r:id="rId5"/>
    <p:sldId id="267" r:id="rId6"/>
    <p:sldId id="268" r:id="rId7"/>
    <p:sldId id="269" r:id="rId8"/>
    <p:sldId id="270" r:id="rId9"/>
    <p:sldId id="271" r:id="rId10"/>
    <p:sldId id="272" r:id="rId11"/>
    <p:sldId id="342" r:id="rId12"/>
    <p:sldId id="343" r:id="rId13"/>
    <p:sldId id="323" r:id="rId14"/>
    <p:sldId id="304" r:id="rId15"/>
    <p:sldId id="306" r:id="rId16"/>
    <p:sldId id="325" r:id="rId17"/>
    <p:sldId id="346" r:id="rId18"/>
    <p:sldId id="328" r:id="rId19"/>
    <p:sldId id="345" r:id="rId20"/>
    <p:sldId id="330" r:id="rId21"/>
    <p:sldId id="334" r:id="rId22"/>
    <p:sldId id="372" r:id="rId23"/>
    <p:sldId id="336" r:id="rId24"/>
    <p:sldId id="337" r:id="rId25"/>
    <p:sldId id="338" r:id="rId26"/>
    <p:sldId id="339" r:id="rId27"/>
    <p:sldId id="340" r:id="rId28"/>
    <p:sldId id="356" r:id="rId29"/>
    <p:sldId id="347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CC"/>
    <a:srgbClr val="FAED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>
      <p:cViewPr varScale="1">
        <p:scale>
          <a:sx n="67" d="100"/>
          <a:sy n="67" d="100"/>
        </p:scale>
        <p:origin x="1368" y="44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eaLnBrk="1" hangingPunct="1">
              <a:defRPr sz="1200"/>
            </a:lvl1pPr>
          </a:lstStyle>
          <a:p>
            <a:pPr>
              <a:defRPr/>
            </a:pPr>
            <a:fld id="{5B334A90-3CF7-4CB0-8CB5-A59423E26B2A}" type="datetimeFigureOut">
              <a:rPr lang="he-IL"/>
              <a:pPr>
                <a:defRPr/>
              </a:pPr>
              <a:t>ט"ז/אייר/תש"ף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03E7E7B-428A-4995-A042-88765A8167F9}" type="slidenum">
              <a:rPr lang="he-IL" altLang="he-IL"/>
              <a:pPr>
                <a:defRPr/>
              </a:pPr>
              <a:t>‹#›</a:t>
            </a:fld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96050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EBBFE376-0B49-4AD3-9E16-B32F47CA1E6C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3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166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5B39CF71-990C-40C7-BB5E-982614C09B4B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4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5720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BB886716-E95E-4BB9-B4F4-03B88B44739A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5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3307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257D362A-4F3B-4A8B-8DC0-887D984339BE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6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0819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DD662206-5C22-43FA-AFFC-1127B19510BF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7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3056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5CFEAE56-0CB3-4810-B126-058671C1A5F9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8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69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333BF98E-09EC-4449-8DAD-4E4EFFC3FB60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12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4041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9B3313C9-2CA8-4A88-8BAB-9001527E4E9C}" type="slidenum">
              <a:rPr lang="he-IL" altLang="he-IL" smtClean="0">
                <a:solidFill>
                  <a:srgbClr val="000000"/>
                </a:solidFill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13</a:t>
            </a:fld>
            <a:endParaRPr lang="de-DE" altLang="he-IL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8636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71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83386C57-5C98-4BA2-ADB7-C940BC8F6BF5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3661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C01C2906-BA3C-47D4-819F-7CFBC3775D16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8369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306388"/>
            <a:ext cx="2286000" cy="6432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06388"/>
            <a:ext cx="6705600" cy="6432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82879BE2-80AA-4E5D-B433-81E19A3CD545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73645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C5571672-64C5-46D6-9286-D8E6BB93FC30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2781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8E20C0D2-2867-425D-9AF4-44D376A1F4DD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85872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4BF3BAD2-844A-4460-9191-E24B35906F83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293837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D2C3FBC6-3340-4047-8CB5-C648E7EA751F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85272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85F39141-9DEC-47D4-B020-CFD15A7CC90D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12546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69E918F6-41C2-4C31-90CD-E71B4E23C2CF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2749285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987484C2-1305-4E12-B123-054F92374F69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960062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726D4270-48A9-4518-B427-228BDFDA1EAA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6151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C37E5F56-EDE4-47EB-9E37-33AA1AAFE409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846950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93906287-872C-40D0-9C58-796FA29958D2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978561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7486EF17-3D20-4CE5-8424-602377DC627B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995053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306388"/>
            <a:ext cx="2286000" cy="6432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06388"/>
            <a:ext cx="6705600" cy="6432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49ED6415-70A7-4689-89B7-794370EED20B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69180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44B18-5186-4224-AB9B-D7258EC38401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91073-A288-4389-B880-7477B85C6AB2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7731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9FA24-EB1F-44AF-A877-D1636A5380F7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8D38C-0A07-4D02-A796-2B8600D4BCA9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09292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573BC-12AB-4354-8C8F-FD26A361C97D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66F3-8E62-42E3-B6E7-1FAF19E66ED1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414093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B320-EA9D-409E-A605-0FEB22EEB70C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9849-AE04-4848-B972-36918B14633A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817099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C6F1-F875-4AB6-996B-2F73344E041E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23C3D-06E5-483E-A40F-2C736A5956BB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97734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9593C-A980-4BE0-988E-12541A0F0DEA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480A-291B-48EC-87CC-F253C8F941DF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02878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B436A-E2FF-447F-9205-CF3965CCEC23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AD70-4505-4566-B16C-679646EA85DB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2498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4D6655D0-50C2-493F-9274-62F7DD4FC3C9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175630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4514B42-B009-4D92-8623-6973A06C6536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9BB410A-9BAD-4575-9DEF-0C0127D08512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617624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EC00-2C2D-4547-927F-92AAD176CEAD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18DD7-1ED1-481C-943C-9A0A9E050938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3164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E3B4-BAAD-4B4E-8104-965AEA2D391D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5ADFB-E564-4D5A-9195-C66400781D55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22571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35E4E-AF1C-485E-B610-0A79C1879359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0727-A658-4F03-8E37-AD3A24D5088B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1830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0CB928D1-2ABA-4EBC-85BF-C234807C677B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7797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4F90B8E6-74D6-4728-9BEB-8618DE0B2DC0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7879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E69E0F25-A1E2-49D8-9008-C7DE8D343F40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33195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ECD3F9A8-087D-4295-8DCF-C4ED386E9484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1161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F5265309-8FB1-410C-BAA6-59566272C014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21047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050CD4AE-914D-454F-9285-E57B8D715440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  <p:extLst>
      <p:ext uri="{BB962C8B-B14F-4D97-AF65-F5344CB8AC3E}">
        <p14:creationId xmlns:p14="http://schemas.microsoft.com/office/powerpoint/2010/main" val="2643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306388"/>
            <a:ext cx="91440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6553200"/>
            <a:ext cx="21336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5C82707-8A69-4917-9815-9A4ECD06671C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9" r:id="rId1"/>
    <p:sldLayoutId id="2147485020" r:id="rId2"/>
    <p:sldLayoutId id="2147485021" r:id="rId3"/>
    <p:sldLayoutId id="2147485022" r:id="rId4"/>
    <p:sldLayoutId id="2147485023" r:id="rId5"/>
    <p:sldLayoutId id="2147485024" r:id="rId6"/>
    <p:sldLayoutId id="2147485025" r:id="rId7"/>
    <p:sldLayoutId id="2147485026" r:id="rId8"/>
    <p:sldLayoutId id="2147485027" r:id="rId9"/>
    <p:sldLayoutId id="2147485028" r:id="rId10"/>
    <p:sldLayoutId id="2147485029" r:id="rId11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306388"/>
            <a:ext cx="91440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6553200"/>
            <a:ext cx="21336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71B9A8B-C254-499C-9FA1-395ACCEB6F1F}" type="slidenum">
              <a:rPr lang="he-IL" altLang="he-IL"/>
              <a:pPr>
                <a:defRPr/>
              </a:pPr>
              <a:t>‹#›</a:t>
            </a:fld>
            <a:endParaRPr lang="de-DE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1" r:id="rId1"/>
    <p:sldLayoutId id="2147485042" r:id="rId2"/>
    <p:sldLayoutId id="2147485043" r:id="rId3"/>
    <p:sldLayoutId id="2147485044" r:id="rId4"/>
    <p:sldLayoutId id="2147485045" r:id="rId5"/>
    <p:sldLayoutId id="2147485046" r:id="rId6"/>
    <p:sldLayoutId id="2147485047" r:id="rId7"/>
    <p:sldLayoutId id="2147485048" r:id="rId8"/>
    <p:sldLayoutId id="2147485049" r:id="rId9"/>
    <p:sldLayoutId id="2147485050" r:id="rId10"/>
    <p:sldLayoutId id="2147485051" r:id="rId11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 Black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450F20-D262-4F3B-B8A8-716BCC6571D2}" type="datetimeFigureOut">
              <a:rPr lang="en-US"/>
              <a:pPr>
                <a:defRPr/>
              </a:pPr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141BAF-32D6-4E3F-B999-30014A6A2E4A}" type="slidenum">
              <a:rPr lang="en-US" altLang="he-IL"/>
              <a:pPr>
                <a:defRPr/>
              </a:pPr>
              <a:t>‹#›</a:t>
            </a:fld>
            <a:endParaRPr lang="en-US" altLang="he-I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2" r:id="rId1"/>
    <p:sldLayoutId id="2147485014" r:id="rId2"/>
    <p:sldLayoutId id="2147485053" r:id="rId3"/>
    <p:sldLayoutId id="2147485015" r:id="rId4"/>
    <p:sldLayoutId id="2147485016" r:id="rId5"/>
    <p:sldLayoutId id="2147485017" r:id="rId6"/>
    <p:sldLayoutId id="2147485054" r:id="rId7"/>
    <p:sldLayoutId id="2147485055" r:id="rId8"/>
    <p:sldLayoutId id="2147485056" r:id="rId9"/>
    <p:sldLayoutId id="2147485018" r:id="rId10"/>
    <p:sldLayoutId id="2147485057" r:id="rId11"/>
  </p:sldLayoutIdLst>
  <p:txStyles>
    <p:titleStyle>
      <a:lvl1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r" rtl="1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00.png"/><Relationship Id="rId7" Type="http://schemas.openxmlformats.org/officeDocument/2006/relationships/package" Target="../embeddings/Microsoft_Visio_Drawing25.vsd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Visio_Drawing257.vsdx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257.vsd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Visio_Drawing258.vsdx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259.vsdx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2510.vsd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2511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Visio_Drawing2512.vsdx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1.vsd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2.vsd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3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5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6.vs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 idx="4294967295"/>
          </p:nvPr>
        </p:nvSpPr>
        <p:spPr>
          <a:xfrm>
            <a:off x="342900" y="1066800"/>
            <a:ext cx="8458200" cy="30162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altLang="he-IL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תרגול 7</a:t>
            </a:r>
            <a:br>
              <a:rPr lang="he-IL" altLang="he-IL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he-IL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altLang="he-IL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רכיבי זיכרון וחישוב זמנים</a:t>
            </a:r>
            <a:endParaRPr lang="en-US" altLang="he-IL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36525" y="6284913"/>
            <a:ext cx="441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 err="1">
                <a:latin typeface="Calibri" panose="020F0502020204030204" pitchFamily="34" charset="0"/>
              </a:rPr>
              <a:t>Maroun</a:t>
            </a:r>
            <a:r>
              <a:rPr lang="en-US" altLang="he-IL" dirty="0">
                <a:latin typeface="Calibri" panose="020F0502020204030204" pitchFamily="34" charset="0"/>
              </a:rPr>
              <a:t> </a:t>
            </a:r>
            <a:r>
              <a:rPr lang="en-US" altLang="he-IL" dirty="0" err="1">
                <a:latin typeface="Calibri" panose="020F0502020204030204" pitchFamily="34" charset="0"/>
              </a:rPr>
              <a:t>Tork</a:t>
            </a:r>
            <a:r>
              <a:rPr lang="en-US" altLang="he-IL" dirty="0">
                <a:latin typeface="Calibri" panose="020F0502020204030204" pitchFamily="34" charset="0"/>
              </a:rPr>
              <a:t>, 2018 , based on Carmi </a:t>
            </a:r>
            <a:r>
              <a:rPr lang="en-US" altLang="he-IL" dirty="0" err="1">
                <a:latin typeface="Calibri" panose="020F0502020204030204" pitchFamily="34" charset="0"/>
              </a:rPr>
              <a:t>Grushko</a:t>
            </a:r>
            <a:endParaRPr lang="en-US" altLang="he-IL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D-FF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5634038"/>
            <a:ext cx="8229600" cy="896937"/>
          </a:xfrm>
        </p:spPr>
        <p:txBody>
          <a:bodyPr/>
          <a:lstStyle/>
          <a:p>
            <a:pPr eaLnBrk="1" hangingPunct="1"/>
            <a:r>
              <a:rPr lang="he-IL" sz="2400" dirty="0"/>
              <a:t>כדי שישמרו תנאי </a:t>
            </a:r>
            <a:r>
              <a:rPr lang="en-US" sz="2400" i="1" dirty="0"/>
              <a:t>setup</a:t>
            </a:r>
            <a:r>
              <a:rPr lang="he-IL" sz="2400" i="1" dirty="0"/>
              <a:t> </a:t>
            </a:r>
            <a:r>
              <a:rPr lang="he-IL" sz="2400" dirty="0"/>
              <a:t>ו- </a:t>
            </a:r>
            <a:r>
              <a:rPr lang="en-US" sz="2400" i="1" dirty="0"/>
              <a:t>hold</a:t>
            </a:r>
            <a:r>
              <a:rPr lang="he-IL" sz="2400" dirty="0"/>
              <a:t> נדרש:  </a:t>
            </a:r>
            <a:r>
              <a:rPr lang="en-US" sz="2400" i="1" dirty="0"/>
              <a:t>t1&gt;</a:t>
            </a:r>
            <a:r>
              <a:rPr lang="en-US" sz="2400" i="1" dirty="0" err="1"/>
              <a:t>Tsetup</a:t>
            </a:r>
            <a:r>
              <a:rPr lang="en-US" sz="2400" i="1" dirty="0"/>
              <a:t>,</a:t>
            </a:r>
            <a:r>
              <a:rPr lang="en-US" sz="2400" dirty="0"/>
              <a:t>   </a:t>
            </a:r>
            <a:r>
              <a:rPr lang="en-US" sz="2400" i="1" dirty="0"/>
              <a:t>t2&gt;</a:t>
            </a:r>
            <a:r>
              <a:rPr lang="en-US" sz="2400" i="1" dirty="0" err="1"/>
              <a:t>Thold</a:t>
            </a:r>
            <a:r>
              <a:rPr lang="en-US" sz="2400" dirty="0"/>
              <a:t> </a:t>
            </a:r>
          </a:p>
        </p:txBody>
      </p:sp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953FA-EF22-4BE9-8DA4-ACC08C442C7D}" type="slidenum">
              <a:rPr lang="he-IL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38300"/>
            <a:ext cx="899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6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D-FF</a:t>
            </a: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שימושים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543800" cy="4022725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he-I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מחלק תדר:</a:t>
            </a:r>
          </a:p>
          <a:p>
            <a:pPr marL="91440" indent="-91440" eaLnBrk="1" fontAlgn="auto" hangingPunct="1"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220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81778"/>
              </p:ext>
            </p:extLst>
          </p:nvPr>
        </p:nvGraphicFramePr>
        <p:xfrm>
          <a:off x="3307060" y="1754505"/>
          <a:ext cx="2574330" cy="195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Visio" r:id="rId3" imgW="1657266" imgH="1257390" progId="Visio.Drawing.15">
                  <p:embed/>
                </p:oleObj>
              </mc:Choice>
              <mc:Fallback>
                <p:oleObj name="Visio" r:id="rId3" imgW="1657266" imgH="12573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060" y="1754505"/>
                        <a:ext cx="2574330" cy="1952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2562"/>
            <a:ext cx="9144000" cy="16445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40425ED5-FD71-4A03-A32B-B2E51FFC58A8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12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DFF</a:t>
            </a:r>
            <a:r>
              <a:rPr lang="he-IL" altLang="he-IL"/>
              <a:t> ולוגיקה צירופית</a:t>
            </a:r>
            <a:endParaRPr lang="en-US" altLang="he-IL"/>
          </a:p>
        </p:txBody>
      </p:sp>
      <p:grpSp>
        <p:nvGrpSpPr>
          <p:cNvPr id="118788" name="Group 3"/>
          <p:cNvGrpSpPr>
            <a:grpSpLocks/>
          </p:cNvGrpSpPr>
          <p:nvPr/>
        </p:nvGrpSpPr>
        <p:grpSpPr bwMode="auto">
          <a:xfrm>
            <a:off x="142875" y="619125"/>
            <a:ext cx="8821738" cy="649288"/>
            <a:chOff x="203" y="436"/>
            <a:chExt cx="5557" cy="409"/>
          </a:xfrm>
        </p:grpSpPr>
        <p:sp>
          <p:nvSpPr>
            <p:cNvPr id="118843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18844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8789" name="Line 6"/>
          <p:cNvSpPr>
            <a:spLocks noChangeShapeType="1"/>
          </p:cNvSpPr>
          <p:nvPr/>
        </p:nvSpPr>
        <p:spPr bwMode="auto">
          <a:xfrm>
            <a:off x="179388" y="835025"/>
            <a:ext cx="6477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0" name="Line 7"/>
          <p:cNvSpPr>
            <a:spLocks noChangeShapeType="1"/>
          </p:cNvSpPr>
          <p:nvPr/>
        </p:nvSpPr>
        <p:spPr bwMode="auto">
          <a:xfrm>
            <a:off x="827088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1" name="Line 8"/>
          <p:cNvSpPr>
            <a:spLocks noChangeShapeType="1"/>
          </p:cNvSpPr>
          <p:nvPr/>
        </p:nvSpPr>
        <p:spPr bwMode="auto">
          <a:xfrm flipV="1">
            <a:off x="827088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2" name="Line 9"/>
          <p:cNvSpPr>
            <a:spLocks noChangeShapeType="1"/>
          </p:cNvSpPr>
          <p:nvPr/>
        </p:nvSpPr>
        <p:spPr bwMode="auto">
          <a:xfrm flipV="1">
            <a:off x="1835150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3" name="Line 10"/>
          <p:cNvSpPr>
            <a:spLocks noChangeShapeType="1"/>
          </p:cNvSpPr>
          <p:nvPr/>
        </p:nvSpPr>
        <p:spPr bwMode="auto">
          <a:xfrm>
            <a:off x="1835150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4" name="Line 11"/>
          <p:cNvSpPr>
            <a:spLocks noChangeShapeType="1"/>
          </p:cNvSpPr>
          <p:nvPr/>
        </p:nvSpPr>
        <p:spPr bwMode="auto">
          <a:xfrm>
            <a:off x="2843213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5" name="Line 12"/>
          <p:cNvSpPr>
            <a:spLocks noChangeShapeType="1"/>
          </p:cNvSpPr>
          <p:nvPr/>
        </p:nvSpPr>
        <p:spPr bwMode="auto">
          <a:xfrm flipV="1">
            <a:off x="2843213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6" name="Line 13"/>
          <p:cNvSpPr>
            <a:spLocks noChangeShapeType="1"/>
          </p:cNvSpPr>
          <p:nvPr/>
        </p:nvSpPr>
        <p:spPr bwMode="auto">
          <a:xfrm flipV="1">
            <a:off x="3851275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7" name="Line 14"/>
          <p:cNvSpPr>
            <a:spLocks noChangeShapeType="1"/>
          </p:cNvSpPr>
          <p:nvPr/>
        </p:nvSpPr>
        <p:spPr bwMode="auto">
          <a:xfrm>
            <a:off x="3851275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8" name="Line 15"/>
          <p:cNvSpPr>
            <a:spLocks noChangeShapeType="1"/>
          </p:cNvSpPr>
          <p:nvPr/>
        </p:nvSpPr>
        <p:spPr bwMode="auto">
          <a:xfrm>
            <a:off x="4859338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799" name="Line 16"/>
          <p:cNvSpPr>
            <a:spLocks noChangeShapeType="1"/>
          </p:cNvSpPr>
          <p:nvPr/>
        </p:nvSpPr>
        <p:spPr bwMode="auto">
          <a:xfrm flipV="1">
            <a:off x="4859338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0" name="Line 17"/>
          <p:cNvSpPr>
            <a:spLocks noChangeShapeType="1"/>
          </p:cNvSpPr>
          <p:nvPr/>
        </p:nvSpPr>
        <p:spPr bwMode="auto">
          <a:xfrm flipV="1">
            <a:off x="5867400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1" name="Line 18"/>
          <p:cNvSpPr>
            <a:spLocks noChangeShapeType="1"/>
          </p:cNvSpPr>
          <p:nvPr/>
        </p:nvSpPr>
        <p:spPr bwMode="auto">
          <a:xfrm>
            <a:off x="5867400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2" name="Line 19"/>
          <p:cNvSpPr>
            <a:spLocks noChangeShapeType="1"/>
          </p:cNvSpPr>
          <p:nvPr/>
        </p:nvSpPr>
        <p:spPr bwMode="auto">
          <a:xfrm flipV="1">
            <a:off x="6875463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3" name="Line 20"/>
          <p:cNvSpPr>
            <a:spLocks noChangeShapeType="1"/>
          </p:cNvSpPr>
          <p:nvPr/>
        </p:nvSpPr>
        <p:spPr bwMode="auto">
          <a:xfrm>
            <a:off x="142875" y="2203450"/>
            <a:ext cx="29892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4" name="Line 21"/>
          <p:cNvSpPr>
            <a:spLocks noChangeShapeType="1"/>
          </p:cNvSpPr>
          <p:nvPr/>
        </p:nvSpPr>
        <p:spPr bwMode="auto">
          <a:xfrm>
            <a:off x="6875463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5" name="Line 22"/>
          <p:cNvSpPr>
            <a:spLocks noChangeShapeType="1"/>
          </p:cNvSpPr>
          <p:nvPr/>
        </p:nvSpPr>
        <p:spPr bwMode="auto">
          <a:xfrm flipV="1">
            <a:off x="7883525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6" name="Line 23"/>
          <p:cNvSpPr>
            <a:spLocks noChangeShapeType="1"/>
          </p:cNvSpPr>
          <p:nvPr/>
        </p:nvSpPr>
        <p:spPr bwMode="auto">
          <a:xfrm>
            <a:off x="7883525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7" name="Line 24"/>
          <p:cNvSpPr>
            <a:spLocks noChangeShapeType="1"/>
          </p:cNvSpPr>
          <p:nvPr/>
        </p:nvSpPr>
        <p:spPr bwMode="auto">
          <a:xfrm>
            <a:off x="3132138" y="1843088"/>
            <a:ext cx="525621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08" name="Line 25"/>
          <p:cNvSpPr>
            <a:spLocks noChangeShapeType="1"/>
          </p:cNvSpPr>
          <p:nvPr/>
        </p:nvSpPr>
        <p:spPr bwMode="auto">
          <a:xfrm flipV="1">
            <a:off x="3132138" y="1843088"/>
            <a:ext cx="0" cy="3603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18809" name="Group 26"/>
          <p:cNvGrpSpPr>
            <a:grpSpLocks/>
          </p:cNvGrpSpPr>
          <p:nvPr/>
        </p:nvGrpSpPr>
        <p:grpSpPr bwMode="auto">
          <a:xfrm>
            <a:off x="142875" y="1627188"/>
            <a:ext cx="8821738" cy="649287"/>
            <a:chOff x="203" y="436"/>
            <a:chExt cx="5557" cy="409"/>
          </a:xfrm>
        </p:grpSpPr>
        <p:sp>
          <p:nvSpPr>
            <p:cNvPr id="118841" name="Line 27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18842" name="Line 28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8810" name="Line 29"/>
          <p:cNvSpPr>
            <a:spLocks noChangeShapeType="1"/>
          </p:cNvSpPr>
          <p:nvPr/>
        </p:nvSpPr>
        <p:spPr bwMode="auto">
          <a:xfrm>
            <a:off x="755650" y="3284538"/>
            <a:ext cx="309721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11" name="Line 30"/>
          <p:cNvSpPr>
            <a:spLocks noChangeShapeType="1"/>
          </p:cNvSpPr>
          <p:nvPr/>
        </p:nvSpPr>
        <p:spPr bwMode="auto">
          <a:xfrm>
            <a:off x="3852863" y="3284538"/>
            <a:ext cx="115093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12" name="Line 31"/>
          <p:cNvSpPr>
            <a:spLocks noChangeShapeType="1"/>
          </p:cNvSpPr>
          <p:nvPr/>
        </p:nvSpPr>
        <p:spPr bwMode="auto">
          <a:xfrm flipV="1">
            <a:off x="5003800" y="292417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18813" name="Group 32"/>
          <p:cNvGrpSpPr>
            <a:grpSpLocks/>
          </p:cNvGrpSpPr>
          <p:nvPr/>
        </p:nvGrpSpPr>
        <p:grpSpPr bwMode="auto">
          <a:xfrm>
            <a:off x="142875" y="2708275"/>
            <a:ext cx="8821738" cy="649288"/>
            <a:chOff x="203" y="436"/>
            <a:chExt cx="5557" cy="409"/>
          </a:xfrm>
        </p:grpSpPr>
        <p:sp>
          <p:nvSpPr>
            <p:cNvPr id="118839" name="Line 33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18840" name="Line 34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8814" name="Line 35"/>
          <p:cNvSpPr>
            <a:spLocks noChangeShapeType="1"/>
          </p:cNvSpPr>
          <p:nvPr/>
        </p:nvSpPr>
        <p:spPr bwMode="auto">
          <a:xfrm>
            <a:off x="755650" y="4365625"/>
            <a:ext cx="3095625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15" name="Line 36"/>
          <p:cNvSpPr>
            <a:spLocks noChangeShapeType="1"/>
          </p:cNvSpPr>
          <p:nvPr/>
        </p:nvSpPr>
        <p:spPr bwMode="auto">
          <a:xfrm flipV="1">
            <a:off x="3779838" y="4365625"/>
            <a:ext cx="3241675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16" name="Line 37"/>
          <p:cNvSpPr>
            <a:spLocks noChangeShapeType="1"/>
          </p:cNvSpPr>
          <p:nvPr/>
        </p:nvSpPr>
        <p:spPr bwMode="auto">
          <a:xfrm flipV="1">
            <a:off x="7021513" y="4005263"/>
            <a:ext cx="0" cy="3603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17" name="Line 38"/>
          <p:cNvSpPr>
            <a:spLocks noChangeShapeType="1"/>
          </p:cNvSpPr>
          <p:nvPr/>
        </p:nvSpPr>
        <p:spPr bwMode="auto">
          <a:xfrm flipV="1">
            <a:off x="7021513" y="4005263"/>
            <a:ext cx="136683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18818" name="Group 39"/>
          <p:cNvGrpSpPr>
            <a:grpSpLocks/>
          </p:cNvGrpSpPr>
          <p:nvPr/>
        </p:nvGrpSpPr>
        <p:grpSpPr bwMode="auto">
          <a:xfrm>
            <a:off x="142875" y="3787775"/>
            <a:ext cx="8821738" cy="649288"/>
            <a:chOff x="203" y="436"/>
            <a:chExt cx="5557" cy="409"/>
          </a:xfrm>
        </p:grpSpPr>
        <p:sp>
          <p:nvSpPr>
            <p:cNvPr id="118837" name="Line 40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18838" name="Line 41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8819" name="Text Box 42"/>
          <p:cNvSpPr txBox="1">
            <a:spLocks noChangeArrowheads="1"/>
          </p:cNvSpPr>
          <p:nvPr/>
        </p:nvSpPr>
        <p:spPr bwMode="auto">
          <a:xfrm>
            <a:off x="-180975" y="3254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118820" name="Text Box 43"/>
          <p:cNvSpPr txBox="1">
            <a:spLocks noChangeArrowheads="1"/>
          </p:cNvSpPr>
          <p:nvPr/>
        </p:nvSpPr>
        <p:spPr bwMode="auto">
          <a:xfrm>
            <a:off x="-323850" y="13335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118821" name="Text Box 44"/>
          <p:cNvSpPr txBox="1">
            <a:spLocks noChangeArrowheads="1"/>
          </p:cNvSpPr>
          <p:nvPr/>
        </p:nvSpPr>
        <p:spPr bwMode="auto">
          <a:xfrm>
            <a:off x="-323850" y="24130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8822" name="Text Box 45"/>
          <p:cNvSpPr txBox="1">
            <a:spLocks noChangeArrowheads="1"/>
          </p:cNvSpPr>
          <p:nvPr/>
        </p:nvSpPr>
        <p:spPr bwMode="auto">
          <a:xfrm>
            <a:off x="-323850" y="34940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8823" name="Line 46"/>
          <p:cNvSpPr>
            <a:spLocks noChangeShapeType="1"/>
          </p:cNvSpPr>
          <p:nvPr/>
        </p:nvSpPr>
        <p:spPr bwMode="auto">
          <a:xfrm>
            <a:off x="3851275" y="836613"/>
            <a:ext cx="0" cy="36004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24" name="Line 47"/>
          <p:cNvSpPr>
            <a:spLocks noChangeShapeType="1"/>
          </p:cNvSpPr>
          <p:nvPr/>
        </p:nvSpPr>
        <p:spPr bwMode="auto">
          <a:xfrm flipV="1">
            <a:off x="3851275" y="31416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25" name="Text Box 48"/>
          <p:cNvSpPr txBox="1">
            <a:spLocks noChangeArrowheads="1"/>
          </p:cNvSpPr>
          <p:nvPr/>
        </p:nvSpPr>
        <p:spPr bwMode="auto">
          <a:xfrm>
            <a:off x="3778250" y="2881313"/>
            <a:ext cx="865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CD</a:t>
            </a:r>
            <a:r>
              <a:rPr lang="en-US" altLang="he-IL" sz="1200">
                <a:solidFill>
                  <a:srgbClr val="000000"/>
                </a:solidFill>
              </a:rPr>
              <a:t>(FF1)</a:t>
            </a:r>
          </a:p>
        </p:txBody>
      </p:sp>
      <p:sp>
        <p:nvSpPr>
          <p:cNvPr id="118826" name="Line 49"/>
          <p:cNvSpPr>
            <a:spLocks noChangeShapeType="1"/>
          </p:cNvSpPr>
          <p:nvPr/>
        </p:nvSpPr>
        <p:spPr bwMode="auto">
          <a:xfrm>
            <a:off x="5003800" y="2924175"/>
            <a:ext cx="338455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27" name="Line 50"/>
          <p:cNvSpPr>
            <a:spLocks noChangeShapeType="1"/>
          </p:cNvSpPr>
          <p:nvPr/>
        </p:nvSpPr>
        <p:spPr bwMode="auto">
          <a:xfrm flipV="1">
            <a:off x="3851275" y="35004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28" name="Text Box 51"/>
          <p:cNvSpPr txBox="1">
            <a:spLocks noChangeArrowheads="1"/>
          </p:cNvSpPr>
          <p:nvPr/>
        </p:nvSpPr>
        <p:spPr bwMode="auto">
          <a:xfrm>
            <a:off x="3708400" y="3500438"/>
            <a:ext cx="938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hold</a:t>
            </a:r>
            <a:r>
              <a:rPr lang="en-US" altLang="he-IL" sz="1200">
                <a:solidFill>
                  <a:srgbClr val="000000"/>
                </a:solidFill>
              </a:rPr>
              <a:t>(FF2)</a:t>
            </a:r>
          </a:p>
        </p:txBody>
      </p:sp>
      <p:sp>
        <p:nvSpPr>
          <p:cNvPr id="119853" name="Text Box 5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00113" y="4581525"/>
            <a:ext cx="6119812" cy="457200"/>
          </a:xfrm>
          <a:prstGeom prst="rect">
            <a:avLst/>
          </a:prstGeom>
          <a:blipFill rotWithShape="0">
            <a:blip r:embed="rId3"/>
            <a:stretch>
              <a:fillRect t="-9333" r="-1494" b="-3200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18830" name="Line 53"/>
          <p:cNvSpPr>
            <a:spLocks noChangeShapeType="1"/>
          </p:cNvSpPr>
          <p:nvPr/>
        </p:nvSpPr>
        <p:spPr bwMode="auto">
          <a:xfrm>
            <a:off x="179388" y="3284538"/>
            <a:ext cx="576262" cy="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31" name="Line 54"/>
          <p:cNvSpPr>
            <a:spLocks noChangeShapeType="1"/>
          </p:cNvSpPr>
          <p:nvPr/>
        </p:nvSpPr>
        <p:spPr bwMode="auto">
          <a:xfrm>
            <a:off x="179388" y="4365625"/>
            <a:ext cx="576262" cy="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32" name="Line 55"/>
          <p:cNvSpPr>
            <a:spLocks noChangeShapeType="1"/>
          </p:cNvSpPr>
          <p:nvPr/>
        </p:nvSpPr>
        <p:spPr bwMode="auto">
          <a:xfrm>
            <a:off x="4500563" y="3357563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34" name="Line 58"/>
          <p:cNvSpPr>
            <a:spLocks noChangeShapeType="1"/>
          </p:cNvSpPr>
          <p:nvPr/>
        </p:nvSpPr>
        <p:spPr bwMode="auto">
          <a:xfrm>
            <a:off x="4716463" y="256540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35" name="Line 59"/>
          <p:cNvSpPr>
            <a:spLocks noChangeShapeType="1"/>
          </p:cNvSpPr>
          <p:nvPr/>
        </p:nvSpPr>
        <p:spPr bwMode="auto">
          <a:xfrm flipV="1">
            <a:off x="47164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8836" name="Text Box 60"/>
          <p:cNvSpPr txBox="1">
            <a:spLocks noChangeArrowheads="1"/>
          </p:cNvSpPr>
          <p:nvPr/>
        </p:nvSpPr>
        <p:spPr bwMode="auto">
          <a:xfrm rot="-5400000">
            <a:off x="4421188" y="2643188"/>
            <a:ext cx="865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CD</a:t>
            </a:r>
            <a:r>
              <a:rPr lang="en-US" altLang="he-IL" sz="1200">
                <a:solidFill>
                  <a:srgbClr val="000000"/>
                </a:solidFill>
              </a:rPr>
              <a:t>(Logic)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14401" y="5372099"/>
            <a:ext cx="7696198" cy="1371600"/>
            <a:chOff x="914401" y="5372099"/>
            <a:chExt cx="7696198" cy="1371600"/>
          </a:xfrm>
        </p:grpSpPr>
        <p:sp>
          <p:nvSpPr>
            <p:cNvPr id="65" name="Line 3"/>
            <p:cNvSpPr>
              <a:spLocks noChangeShapeType="1"/>
            </p:cNvSpPr>
            <p:nvPr/>
          </p:nvSpPr>
          <p:spPr bwMode="auto">
            <a:xfrm>
              <a:off x="2432050" y="5895974"/>
              <a:ext cx="99694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66" name="Line 4"/>
            <p:cNvSpPr>
              <a:spLocks noChangeShapeType="1"/>
            </p:cNvSpPr>
            <p:nvPr/>
          </p:nvSpPr>
          <p:spPr bwMode="auto">
            <a:xfrm>
              <a:off x="5792788" y="5895974"/>
              <a:ext cx="101917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487488" y="5513387"/>
              <a:ext cx="1095375" cy="7334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he-IL" sz="3600" b="1" dirty="0"/>
                <a:t>FF1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6811963" y="5513387"/>
              <a:ext cx="1150938" cy="7334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he-IL" sz="3600" b="1" dirty="0"/>
                <a:t>FF2</a:t>
              </a:r>
            </a:p>
          </p:txBody>
        </p:sp>
        <p:sp>
          <p:nvSpPr>
            <p:cNvPr id="69" name="Line 9"/>
            <p:cNvSpPr>
              <a:spLocks noChangeShapeType="1"/>
            </p:cNvSpPr>
            <p:nvPr/>
          </p:nvSpPr>
          <p:spPr bwMode="auto">
            <a:xfrm>
              <a:off x="914401" y="6124574"/>
              <a:ext cx="5730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>
              <a:off x="6172200" y="6124574"/>
              <a:ext cx="63976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914401" y="5711824"/>
              <a:ext cx="5730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7962900" y="5711824"/>
              <a:ext cx="64769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3" name="Cloud 72"/>
            <p:cNvSpPr/>
            <p:nvPr/>
          </p:nvSpPr>
          <p:spPr>
            <a:xfrm>
              <a:off x="3328988" y="5372099"/>
              <a:ext cx="2628900" cy="1371600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09168" y="5665141"/>
              <a:ext cx="2103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e-IL" sz="2400" b="1" dirty="0"/>
                <a:t>מערכת צירופית</a:t>
              </a:r>
              <a:endParaRPr lang="en-US" sz="24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085482" y="530853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18D7E2AD-9F5D-495F-B4D4-094D0288E5BC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13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DFF</a:t>
            </a:r>
            <a:r>
              <a:rPr lang="he-IL" altLang="he-IL"/>
              <a:t> ולוגיקה צירופית</a:t>
            </a:r>
            <a:endParaRPr lang="en-US" altLang="he-IL"/>
          </a:p>
        </p:txBody>
      </p:sp>
      <p:grpSp>
        <p:nvGrpSpPr>
          <p:cNvPr id="122884" name="Group 3"/>
          <p:cNvGrpSpPr>
            <a:grpSpLocks/>
          </p:cNvGrpSpPr>
          <p:nvPr/>
        </p:nvGrpSpPr>
        <p:grpSpPr bwMode="auto">
          <a:xfrm>
            <a:off x="142875" y="619125"/>
            <a:ext cx="8821738" cy="649288"/>
            <a:chOff x="203" y="436"/>
            <a:chExt cx="5557" cy="409"/>
          </a:xfrm>
        </p:grpSpPr>
        <p:sp>
          <p:nvSpPr>
            <p:cNvPr id="122943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2944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79388" y="835025"/>
            <a:ext cx="6477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>
            <a:off x="827088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827088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1835150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>
            <a:off x="1835150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>
            <a:off x="2843213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1" name="Line 12"/>
          <p:cNvSpPr>
            <a:spLocks noChangeShapeType="1"/>
          </p:cNvSpPr>
          <p:nvPr/>
        </p:nvSpPr>
        <p:spPr bwMode="auto">
          <a:xfrm flipV="1">
            <a:off x="2843213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2" name="Line 13"/>
          <p:cNvSpPr>
            <a:spLocks noChangeShapeType="1"/>
          </p:cNvSpPr>
          <p:nvPr/>
        </p:nvSpPr>
        <p:spPr bwMode="auto">
          <a:xfrm flipV="1">
            <a:off x="3851275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3" name="Line 14"/>
          <p:cNvSpPr>
            <a:spLocks noChangeShapeType="1"/>
          </p:cNvSpPr>
          <p:nvPr/>
        </p:nvSpPr>
        <p:spPr bwMode="auto">
          <a:xfrm>
            <a:off x="3851275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4" name="Line 15"/>
          <p:cNvSpPr>
            <a:spLocks noChangeShapeType="1"/>
          </p:cNvSpPr>
          <p:nvPr/>
        </p:nvSpPr>
        <p:spPr bwMode="auto">
          <a:xfrm flipV="1">
            <a:off x="4859338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5" name="Line 16"/>
          <p:cNvSpPr>
            <a:spLocks noChangeShapeType="1"/>
          </p:cNvSpPr>
          <p:nvPr/>
        </p:nvSpPr>
        <p:spPr bwMode="auto">
          <a:xfrm flipV="1">
            <a:off x="5867400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6" name="Line 17"/>
          <p:cNvSpPr>
            <a:spLocks noChangeShapeType="1"/>
          </p:cNvSpPr>
          <p:nvPr/>
        </p:nvSpPr>
        <p:spPr bwMode="auto">
          <a:xfrm>
            <a:off x="5867400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7" name="Line 18"/>
          <p:cNvSpPr>
            <a:spLocks noChangeShapeType="1"/>
          </p:cNvSpPr>
          <p:nvPr/>
        </p:nvSpPr>
        <p:spPr bwMode="auto">
          <a:xfrm flipV="1">
            <a:off x="6875463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8" name="Line 19"/>
          <p:cNvSpPr>
            <a:spLocks noChangeShapeType="1"/>
          </p:cNvSpPr>
          <p:nvPr/>
        </p:nvSpPr>
        <p:spPr bwMode="auto">
          <a:xfrm>
            <a:off x="142875" y="2203450"/>
            <a:ext cx="29892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899" name="Line 20"/>
          <p:cNvSpPr>
            <a:spLocks noChangeShapeType="1"/>
          </p:cNvSpPr>
          <p:nvPr/>
        </p:nvSpPr>
        <p:spPr bwMode="auto">
          <a:xfrm>
            <a:off x="6875463" y="1195388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0" name="Line 21"/>
          <p:cNvSpPr>
            <a:spLocks noChangeShapeType="1"/>
          </p:cNvSpPr>
          <p:nvPr/>
        </p:nvSpPr>
        <p:spPr bwMode="auto">
          <a:xfrm flipV="1">
            <a:off x="7883525" y="83502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1" name="Line 22"/>
          <p:cNvSpPr>
            <a:spLocks noChangeShapeType="1"/>
          </p:cNvSpPr>
          <p:nvPr/>
        </p:nvSpPr>
        <p:spPr bwMode="auto">
          <a:xfrm>
            <a:off x="7883525" y="835025"/>
            <a:ext cx="100806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2" name="Line 23"/>
          <p:cNvSpPr>
            <a:spLocks noChangeShapeType="1"/>
          </p:cNvSpPr>
          <p:nvPr/>
        </p:nvSpPr>
        <p:spPr bwMode="auto">
          <a:xfrm>
            <a:off x="3132138" y="1844675"/>
            <a:ext cx="525621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3" name="Line 24"/>
          <p:cNvSpPr>
            <a:spLocks noChangeShapeType="1"/>
          </p:cNvSpPr>
          <p:nvPr/>
        </p:nvSpPr>
        <p:spPr bwMode="auto">
          <a:xfrm flipV="1">
            <a:off x="3132138" y="1843088"/>
            <a:ext cx="0" cy="3603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22904" name="Group 25"/>
          <p:cNvGrpSpPr>
            <a:grpSpLocks/>
          </p:cNvGrpSpPr>
          <p:nvPr/>
        </p:nvGrpSpPr>
        <p:grpSpPr bwMode="auto">
          <a:xfrm>
            <a:off x="142875" y="1627188"/>
            <a:ext cx="8821738" cy="649287"/>
            <a:chOff x="203" y="436"/>
            <a:chExt cx="5557" cy="409"/>
          </a:xfrm>
        </p:grpSpPr>
        <p:sp>
          <p:nvSpPr>
            <p:cNvPr id="122941" name="Line 26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2942" name="Line 27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2905" name="Line 28"/>
          <p:cNvSpPr>
            <a:spLocks noChangeShapeType="1"/>
          </p:cNvSpPr>
          <p:nvPr/>
        </p:nvSpPr>
        <p:spPr bwMode="auto">
          <a:xfrm>
            <a:off x="755650" y="3284538"/>
            <a:ext cx="3097213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22906" name="Group 29"/>
          <p:cNvGrpSpPr>
            <a:grpSpLocks/>
          </p:cNvGrpSpPr>
          <p:nvPr/>
        </p:nvGrpSpPr>
        <p:grpSpPr bwMode="auto">
          <a:xfrm>
            <a:off x="142875" y="2708275"/>
            <a:ext cx="8821738" cy="649288"/>
            <a:chOff x="203" y="436"/>
            <a:chExt cx="5557" cy="409"/>
          </a:xfrm>
        </p:grpSpPr>
        <p:sp>
          <p:nvSpPr>
            <p:cNvPr id="122939" name="Line 30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2940" name="Line 31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2907" name="Line 32"/>
          <p:cNvSpPr>
            <a:spLocks noChangeShapeType="1"/>
          </p:cNvSpPr>
          <p:nvPr/>
        </p:nvSpPr>
        <p:spPr bwMode="auto">
          <a:xfrm>
            <a:off x="755650" y="4365625"/>
            <a:ext cx="3095625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8" name="Line 33"/>
          <p:cNvSpPr>
            <a:spLocks noChangeShapeType="1"/>
          </p:cNvSpPr>
          <p:nvPr/>
        </p:nvSpPr>
        <p:spPr bwMode="auto">
          <a:xfrm flipV="1">
            <a:off x="3779838" y="4365625"/>
            <a:ext cx="3241675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09" name="Line 34"/>
          <p:cNvSpPr>
            <a:spLocks noChangeShapeType="1"/>
          </p:cNvSpPr>
          <p:nvPr/>
        </p:nvSpPr>
        <p:spPr bwMode="auto">
          <a:xfrm flipV="1">
            <a:off x="7021513" y="4005263"/>
            <a:ext cx="0" cy="3603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10" name="Line 35"/>
          <p:cNvSpPr>
            <a:spLocks noChangeShapeType="1"/>
          </p:cNvSpPr>
          <p:nvPr/>
        </p:nvSpPr>
        <p:spPr bwMode="auto">
          <a:xfrm flipV="1">
            <a:off x="7021513" y="4005263"/>
            <a:ext cx="136683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22911" name="Group 36"/>
          <p:cNvGrpSpPr>
            <a:grpSpLocks/>
          </p:cNvGrpSpPr>
          <p:nvPr/>
        </p:nvGrpSpPr>
        <p:grpSpPr bwMode="auto">
          <a:xfrm>
            <a:off x="142875" y="3787775"/>
            <a:ext cx="8821738" cy="649288"/>
            <a:chOff x="203" y="436"/>
            <a:chExt cx="5557" cy="409"/>
          </a:xfrm>
        </p:grpSpPr>
        <p:sp>
          <p:nvSpPr>
            <p:cNvPr id="122937" name="Line 37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2938" name="Line 38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2912" name="Text Box 39"/>
          <p:cNvSpPr txBox="1">
            <a:spLocks noChangeArrowheads="1"/>
          </p:cNvSpPr>
          <p:nvPr/>
        </p:nvSpPr>
        <p:spPr bwMode="auto">
          <a:xfrm>
            <a:off x="-180975" y="3254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122913" name="Text Box 40"/>
          <p:cNvSpPr txBox="1">
            <a:spLocks noChangeArrowheads="1"/>
          </p:cNvSpPr>
          <p:nvPr/>
        </p:nvSpPr>
        <p:spPr bwMode="auto">
          <a:xfrm>
            <a:off x="-323850" y="13335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122914" name="Text Box 41"/>
          <p:cNvSpPr txBox="1">
            <a:spLocks noChangeArrowheads="1"/>
          </p:cNvSpPr>
          <p:nvPr/>
        </p:nvSpPr>
        <p:spPr bwMode="auto">
          <a:xfrm>
            <a:off x="-323850" y="24130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2915" name="Text Box 42"/>
          <p:cNvSpPr txBox="1">
            <a:spLocks noChangeArrowheads="1"/>
          </p:cNvSpPr>
          <p:nvPr/>
        </p:nvSpPr>
        <p:spPr bwMode="auto">
          <a:xfrm>
            <a:off x="-323850" y="34940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2916" name="Line 44"/>
          <p:cNvSpPr>
            <a:spLocks noChangeShapeType="1"/>
          </p:cNvSpPr>
          <p:nvPr/>
        </p:nvSpPr>
        <p:spPr bwMode="auto">
          <a:xfrm>
            <a:off x="3851275" y="620713"/>
            <a:ext cx="0" cy="2736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17" name="Line 45"/>
          <p:cNvSpPr>
            <a:spLocks noChangeShapeType="1"/>
          </p:cNvSpPr>
          <p:nvPr/>
        </p:nvSpPr>
        <p:spPr bwMode="auto">
          <a:xfrm>
            <a:off x="5292725" y="2924175"/>
            <a:ext cx="3095625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18" name="Line 46"/>
          <p:cNvSpPr>
            <a:spLocks noChangeShapeType="1"/>
          </p:cNvSpPr>
          <p:nvPr/>
        </p:nvSpPr>
        <p:spPr bwMode="auto">
          <a:xfrm>
            <a:off x="179388" y="3284538"/>
            <a:ext cx="576262" cy="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19" name="Line 47"/>
          <p:cNvSpPr>
            <a:spLocks noChangeShapeType="1"/>
          </p:cNvSpPr>
          <p:nvPr/>
        </p:nvSpPr>
        <p:spPr bwMode="auto">
          <a:xfrm>
            <a:off x="179388" y="4365625"/>
            <a:ext cx="576262" cy="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0" name="Line 48"/>
          <p:cNvSpPr>
            <a:spLocks noChangeShapeType="1"/>
          </p:cNvSpPr>
          <p:nvPr/>
        </p:nvSpPr>
        <p:spPr bwMode="auto">
          <a:xfrm flipV="1">
            <a:off x="3851275" y="835025"/>
            <a:ext cx="938213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1" name="Line 49"/>
          <p:cNvSpPr>
            <a:spLocks noChangeShapeType="1"/>
          </p:cNvSpPr>
          <p:nvPr/>
        </p:nvSpPr>
        <p:spPr bwMode="auto">
          <a:xfrm flipV="1">
            <a:off x="4859338" y="1196975"/>
            <a:ext cx="100806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2" name="Line 50"/>
          <p:cNvSpPr>
            <a:spLocks noChangeShapeType="1"/>
          </p:cNvSpPr>
          <p:nvPr/>
        </p:nvSpPr>
        <p:spPr bwMode="auto">
          <a:xfrm>
            <a:off x="3817938" y="3284538"/>
            <a:ext cx="147478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3" name="Line 51"/>
          <p:cNvSpPr>
            <a:spLocks noChangeShapeType="1"/>
          </p:cNvSpPr>
          <p:nvPr/>
        </p:nvSpPr>
        <p:spPr bwMode="auto">
          <a:xfrm flipV="1">
            <a:off x="5292725" y="2924175"/>
            <a:ext cx="0" cy="3603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4" name="Line 52"/>
          <p:cNvSpPr>
            <a:spLocks noChangeShapeType="1"/>
          </p:cNvSpPr>
          <p:nvPr/>
        </p:nvSpPr>
        <p:spPr bwMode="auto">
          <a:xfrm flipV="1">
            <a:off x="3851275" y="31416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5" name="Text Box 53"/>
          <p:cNvSpPr txBox="1">
            <a:spLocks noChangeArrowheads="1"/>
          </p:cNvSpPr>
          <p:nvPr/>
        </p:nvSpPr>
        <p:spPr bwMode="auto">
          <a:xfrm>
            <a:off x="3960813" y="2852738"/>
            <a:ext cx="898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PD</a:t>
            </a:r>
            <a:r>
              <a:rPr lang="en-US" altLang="he-IL" sz="1200">
                <a:solidFill>
                  <a:srgbClr val="000000"/>
                </a:solidFill>
              </a:rPr>
              <a:t>(FF1)</a:t>
            </a:r>
          </a:p>
        </p:txBody>
      </p:sp>
      <p:sp>
        <p:nvSpPr>
          <p:cNvPr id="122926" name="Line 54"/>
          <p:cNvSpPr>
            <a:spLocks noChangeShapeType="1"/>
          </p:cNvSpPr>
          <p:nvPr/>
        </p:nvSpPr>
        <p:spPr bwMode="auto">
          <a:xfrm flipV="1">
            <a:off x="5364163" y="27813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7" name="Text Box 55"/>
          <p:cNvSpPr txBox="1">
            <a:spLocks noChangeArrowheads="1"/>
          </p:cNvSpPr>
          <p:nvPr/>
        </p:nvSpPr>
        <p:spPr bwMode="auto">
          <a:xfrm>
            <a:off x="5148263" y="2492375"/>
            <a:ext cx="938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s</a:t>
            </a:r>
            <a:r>
              <a:rPr lang="en-US" altLang="he-IL" sz="1200">
                <a:solidFill>
                  <a:srgbClr val="000000"/>
                </a:solidFill>
              </a:rPr>
              <a:t>(FF2</a:t>
            </a:r>
            <a:r>
              <a:rPr lang="en-US" altLang="he-IL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2928" name="Line 56"/>
          <p:cNvSpPr>
            <a:spLocks noChangeShapeType="1"/>
          </p:cNvSpPr>
          <p:nvPr/>
        </p:nvSpPr>
        <p:spPr bwMode="auto">
          <a:xfrm>
            <a:off x="5867400" y="620713"/>
            <a:ext cx="0" cy="381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29" name="Line 57"/>
          <p:cNvSpPr>
            <a:spLocks noChangeShapeType="1"/>
          </p:cNvSpPr>
          <p:nvPr/>
        </p:nvSpPr>
        <p:spPr bwMode="auto">
          <a:xfrm>
            <a:off x="5364163" y="263683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30" name="Line 58"/>
          <p:cNvSpPr>
            <a:spLocks noChangeShapeType="1"/>
          </p:cNvSpPr>
          <p:nvPr/>
        </p:nvSpPr>
        <p:spPr bwMode="auto">
          <a:xfrm flipV="1">
            <a:off x="3851275" y="692150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31" name="Text Box 59"/>
          <p:cNvSpPr txBox="1">
            <a:spLocks noChangeArrowheads="1"/>
          </p:cNvSpPr>
          <p:nvPr/>
        </p:nvSpPr>
        <p:spPr bwMode="auto">
          <a:xfrm>
            <a:off x="4067175" y="404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400">
                <a:solidFill>
                  <a:srgbClr val="000000"/>
                </a:solidFill>
              </a:rPr>
              <a:t>t</a:t>
            </a:r>
            <a:r>
              <a:rPr lang="en-US" altLang="he-IL" sz="1400" baseline="-250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123957" name="Text Box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850" y="4581525"/>
            <a:ext cx="6840538" cy="461963"/>
          </a:xfrm>
          <a:prstGeom prst="rect">
            <a:avLst/>
          </a:prstGeom>
          <a:blipFill rotWithShape="0">
            <a:blip r:embed="rId3"/>
            <a:stretch>
              <a:fillRect t="-9333" r="-1426" b="-3200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22934" name="Line 63"/>
          <p:cNvSpPr>
            <a:spLocks noChangeShapeType="1"/>
          </p:cNvSpPr>
          <p:nvPr/>
        </p:nvSpPr>
        <p:spPr bwMode="auto">
          <a:xfrm>
            <a:off x="5076825" y="29241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35" name="Line 65"/>
          <p:cNvSpPr>
            <a:spLocks noChangeShapeType="1"/>
          </p:cNvSpPr>
          <p:nvPr/>
        </p:nvSpPr>
        <p:spPr bwMode="auto">
          <a:xfrm flipV="1">
            <a:off x="5076825" y="3141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36" name="Text Box 66"/>
          <p:cNvSpPr txBox="1">
            <a:spLocks noChangeArrowheads="1"/>
          </p:cNvSpPr>
          <p:nvPr/>
        </p:nvSpPr>
        <p:spPr bwMode="auto">
          <a:xfrm rot="-5400000">
            <a:off x="4687093" y="2593182"/>
            <a:ext cx="938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200">
                <a:solidFill>
                  <a:srgbClr val="000000"/>
                </a:solidFill>
              </a:rPr>
              <a:t>t</a:t>
            </a:r>
            <a:r>
              <a:rPr lang="en-US" altLang="he-IL" sz="1200" baseline="-25000">
                <a:solidFill>
                  <a:srgbClr val="000000"/>
                </a:solidFill>
              </a:rPr>
              <a:t>PD</a:t>
            </a:r>
            <a:r>
              <a:rPr lang="en-US" altLang="he-IL" sz="1200">
                <a:solidFill>
                  <a:srgbClr val="000000"/>
                </a:solidFill>
              </a:rPr>
              <a:t>(Logic</a:t>
            </a:r>
            <a:r>
              <a:rPr lang="en-US" altLang="he-IL" sz="140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14401" y="5372099"/>
            <a:ext cx="7696198" cy="1371600"/>
            <a:chOff x="914401" y="5372099"/>
            <a:chExt cx="7696198" cy="1371600"/>
          </a:xfrm>
        </p:grpSpPr>
        <p:sp>
          <p:nvSpPr>
            <p:cNvPr id="66" name="Line 3"/>
            <p:cNvSpPr>
              <a:spLocks noChangeShapeType="1"/>
            </p:cNvSpPr>
            <p:nvPr/>
          </p:nvSpPr>
          <p:spPr bwMode="auto">
            <a:xfrm>
              <a:off x="2432050" y="5895974"/>
              <a:ext cx="99694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67" name="Line 4"/>
            <p:cNvSpPr>
              <a:spLocks noChangeShapeType="1"/>
            </p:cNvSpPr>
            <p:nvPr/>
          </p:nvSpPr>
          <p:spPr bwMode="auto">
            <a:xfrm>
              <a:off x="5792788" y="5895974"/>
              <a:ext cx="101917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487488" y="5513387"/>
              <a:ext cx="1095375" cy="7334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he-IL" sz="3600" b="1" dirty="0"/>
                <a:t>FF1</a:t>
              </a: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6811963" y="5513387"/>
              <a:ext cx="1150938" cy="7334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he-IL" sz="3600" b="1" dirty="0"/>
                <a:t>FF2</a:t>
              </a: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914401" y="6124574"/>
              <a:ext cx="5730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6172200" y="6124574"/>
              <a:ext cx="63976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914401" y="5711824"/>
              <a:ext cx="5730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962900" y="5711824"/>
              <a:ext cx="64769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e-IL"/>
            </a:p>
          </p:txBody>
        </p:sp>
        <p:sp>
          <p:nvSpPr>
            <p:cNvPr id="74" name="Cloud 73"/>
            <p:cNvSpPr/>
            <p:nvPr/>
          </p:nvSpPr>
          <p:spPr>
            <a:xfrm>
              <a:off x="3328988" y="5372099"/>
              <a:ext cx="2628900" cy="1371600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09168" y="5665141"/>
              <a:ext cx="2103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e-IL" sz="2400" b="1" dirty="0"/>
                <a:t>מערכת צירופית</a:t>
              </a:r>
              <a:endParaRPr lang="en-US" sz="2400" b="1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6085482" y="530853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1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53200" y="3276600"/>
            <a:ext cx="1905000" cy="2057400"/>
          </a:xfrm>
          <a:solidFill>
            <a:schemeClr val="bg1"/>
          </a:solidFill>
          <a:ln>
            <a:noFill/>
          </a:ln>
        </p:spPr>
        <p:txBody>
          <a:bodyPr rtlCol="0">
            <a:noAutofit/>
          </a:bodyPr>
          <a:lstStyle/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ysClr val="windowText" lastClr="000000"/>
                </a:solidFill>
              </a:rPr>
              <a:t>t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pd</a:t>
            </a:r>
            <a:r>
              <a:rPr lang="en-US" sz="2400" dirty="0">
                <a:solidFill>
                  <a:sysClr val="windowText" lastClr="000000"/>
                </a:solidFill>
              </a:rPr>
              <a:t>(XOR) = 10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ysClr val="windowText" lastClr="000000"/>
                </a:solidFill>
              </a:rPr>
              <a:t>t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cd</a:t>
            </a:r>
            <a:r>
              <a:rPr lang="en-US" sz="2400" dirty="0">
                <a:solidFill>
                  <a:sysClr val="windowText" lastClr="000000"/>
                </a:solidFill>
              </a:rPr>
              <a:t>(XOR) = 1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ysClr val="windowText" lastClr="000000"/>
                </a:solidFill>
              </a:rPr>
              <a:t>t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pdC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-Q</a:t>
            </a:r>
            <a:r>
              <a:rPr lang="en-US" sz="2400" dirty="0">
                <a:solidFill>
                  <a:sysClr val="windowText" lastClr="000000"/>
                </a:solidFill>
              </a:rPr>
              <a:t>(FF) = 15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ysClr val="windowText" lastClr="000000"/>
                </a:solidFill>
              </a:rPr>
              <a:t>t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setup</a:t>
            </a:r>
            <a:r>
              <a:rPr lang="en-US" sz="2400" dirty="0">
                <a:solidFill>
                  <a:sysClr val="windowText" lastClr="000000"/>
                </a:solidFill>
              </a:rPr>
              <a:t>(FF)  = 5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ysClr val="windowText" lastClr="000000"/>
                </a:solidFill>
              </a:rPr>
              <a:t>t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cdC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-Q</a:t>
            </a:r>
            <a:r>
              <a:rPr lang="en-US" sz="2400" dirty="0">
                <a:solidFill>
                  <a:sysClr val="windowText" lastClr="000000"/>
                </a:solidFill>
              </a:rPr>
              <a:t>(FF) = 2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2" descr="New-t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76976"/>
            <a:ext cx="5562600" cy="40810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4933" name="TextBox 4"/>
          <p:cNvSpPr txBox="1">
            <a:spLocks noChangeArrowheads="1"/>
          </p:cNvSpPr>
          <p:nvPr/>
        </p:nvSpPr>
        <p:spPr bwMode="auto">
          <a:xfrm>
            <a:off x="304800" y="1836738"/>
            <a:ext cx="8728075" cy="9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3300"/>
              </a:lnSpc>
              <a:buFontTx/>
              <a:buAutoNum type="arabicParenBoth"/>
            </a:pPr>
            <a:r>
              <a:rPr lang="he-IL" altLang="he-IL" sz="2400" dirty="0">
                <a:latin typeface="Calibri" panose="020F0502020204030204" pitchFamily="34" charset="0"/>
              </a:rPr>
              <a:t>מהו זמן המחזור המינימאלי?</a:t>
            </a:r>
          </a:p>
          <a:p>
            <a:pPr algn="r" rtl="1" eaLnBrk="1" hangingPunct="1">
              <a:lnSpc>
                <a:spcPts val="3300"/>
              </a:lnSpc>
              <a:buFontTx/>
              <a:buAutoNum type="arabicParenBoth"/>
            </a:pPr>
            <a:r>
              <a:rPr lang="he-IL" altLang="he-IL" sz="2400" dirty="0">
                <a:latin typeface="Calibri" panose="020F0502020204030204" pitchFamily="34" charset="0"/>
              </a:rPr>
              <a:t>מה ה- </a:t>
            </a:r>
            <a:r>
              <a:rPr lang="en-US" altLang="he-IL" sz="2400" dirty="0" err="1">
                <a:latin typeface="Calibri" panose="020F0502020204030204" pitchFamily="34" charset="0"/>
              </a:rPr>
              <a:t>t</a:t>
            </a:r>
            <a:r>
              <a:rPr lang="en-US" altLang="he-IL" sz="2400" baseline="-25000" dirty="0" err="1">
                <a:latin typeface="Calibri" panose="020F0502020204030204" pitchFamily="34" charset="0"/>
              </a:rPr>
              <a:t>hold</a:t>
            </a:r>
            <a:r>
              <a:rPr lang="he-IL" altLang="he-IL" sz="2400" baseline="-25000" dirty="0">
                <a:latin typeface="Calibri" panose="020F0502020204030204" pitchFamily="34" charset="0"/>
              </a:rPr>
              <a:t> </a:t>
            </a:r>
            <a:r>
              <a:rPr lang="he-IL" altLang="he-IL" sz="2400" dirty="0">
                <a:latin typeface="Calibri" panose="020F0502020204030204" pitchFamily="34" charset="0"/>
              </a:rPr>
              <a:t>המקסימלי שיאפשר עבודה תקינה של המעגל?</a:t>
            </a:r>
            <a:endParaRPr lang="en-US" altLang="he-IL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86DA4D-06E8-452B-8F83-6B15C0164A5A}"/>
              </a:ext>
            </a:extLst>
          </p:cNvPr>
          <p:cNvSpPr/>
          <p:nvPr/>
        </p:nvSpPr>
        <p:spPr>
          <a:xfrm>
            <a:off x="228600" y="3124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𝑇𝑚𝑖𝑛 ≥ 𝑡𝑝𝐶𝑄(FF) + 𝑡𝑝𝑑(XOR) + 𝑡𝑠𝑒𝑡𝑢𝑝(𝐹𝐹) = 15 + 10 + 5 = 30𝑛𝑠 </a:t>
            </a:r>
          </a:p>
          <a:p>
            <a:endParaRPr lang="en-US" dirty="0"/>
          </a:p>
          <a:p>
            <a:r>
              <a:rPr lang="en-US" dirty="0"/>
              <a:t>𝑡𝑐𝑑(𝐹𝐹) + 𝑡𝑐𝑑(XOR) = 2 + 1 = 3 ≥ 𝑡ℎ𝑜𝑙𝑑(𝐹𝐹) </a:t>
            </a:r>
          </a:p>
          <a:p>
            <a:endParaRPr lang="en-IL" dirty="0"/>
          </a:p>
        </p:txBody>
      </p:sp>
      <p:pic>
        <p:nvPicPr>
          <p:cNvPr id="5" name="Picture 2" descr="New-t9">
            <a:extLst>
              <a:ext uri="{FF2B5EF4-FFF2-40B4-BE49-F238E27FC236}">
                <a16:creationId xmlns:a16="http://schemas.microsoft.com/office/drawing/2014/main" id="{4D3A0C7F-7DA5-418F-95F4-818359B5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3348"/>
            <a:ext cx="3048000" cy="22361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219BC-8DBB-444B-8AD7-1A3AC23F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22737"/>
            <a:ext cx="2438400" cy="1529863"/>
          </a:xfrm>
          <a:solidFill>
            <a:schemeClr val="bg1"/>
          </a:solidFill>
          <a:ln>
            <a:noFill/>
          </a:ln>
        </p:spPr>
        <p:txBody>
          <a:bodyPr rtlCol="0">
            <a:noAutofit/>
          </a:bodyPr>
          <a:lstStyle/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ysClr val="windowText" lastClr="000000"/>
                </a:solidFill>
              </a:rPr>
              <a:t>t</a:t>
            </a:r>
            <a:r>
              <a:rPr lang="en-US" sz="1800" baseline="-25000" dirty="0" err="1">
                <a:solidFill>
                  <a:sysClr val="windowText" lastClr="000000"/>
                </a:solidFill>
              </a:rPr>
              <a:t>pd</a:t>
            </a:r>
            <a:r>
              <a:rPr lang="en-US" sz="1800" dirty="0">
                <a:solidFill>
                  <a:sysClr val="windowText" lastClr="000000"/>
                </a:solidFill>
              </a:rPr>
              <a:t>(XOR) = 10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ysClr val="windowText" lastClr="000000"/>
                </a:solidFill>
              </a:rPr>
              <a:t>t</a:t>
            </a:r>
            <a:r>
              <a:rPr lang="en-US" sz="1800" baseline="-25000" dirty="0" err="1">
                <a:solidFill>
                  <a:sysClr val="windowText" lastClr="000000"/>
                </a:solidFill>
              </a:rPr>
              <a:t>cd</a:t>
            </a:r>
            <a:r>
              <a:rPr lang="en-US" sz="1800" dirty="0">
                <a:solidFill>
                  <a:sysClr val="windowText" lastClr="000000"/>
                </a:solidFill>
              </a:rPr>
              <a:t>(XOR) = 1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ysClr val="windowText" lastClr="000000"/>
                </a:solidFill>
              </a:rPr>
              <a:t>t</a:t>
            </a:r>
            <a:r>
              <a:rPr lang="en-US" sz="1800" baseline="-25000" dirty="0" err="1">
                <a:solidFill>
                  <a:sysClr val="windowText" lastClr="000000"/>
                </a:solidFill>
              </a:rPr>
              <a:t>pdC</a:t>
            </a:r>
            <a:r>
              <a:rPr lang="en-US" sz="1800" baseline="-25000" dirty="0">
                <a:solidFill>
                  <a:sysClr val="windowText" lastClr="000000"/>
                </a:solidFill>
              </a:rPr>
              <a:t>-Q</a:t>
            </a:r>
            <a:r>
              <a:rPr lang="en-US" sz="1800" dirty="0">
                <a:solidFill>
                  <a:sysClr val="windowText" lastClr="000000"/>
                </a:solidFill>
              </a:rPr>
              <a:t>(FF) = 15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ysClr val="windowText" lastClr="000000"/>
                </a:solidFill>
              </a:rPr>
              <a:t>t</a:t>
            </a:r>
            <a:r>
              <a:rPr lang="en-US" sz="1800" baseline="-25000" dirty="0" err="1">
                <a:solidFill>
                  <a:sysClr val="windowText" lastClr="000000"/>
                </a:solidFill>
              </a:rPr>
              <a:t>setup</a:t>
            </a:r>
            <a:r>
              <a:rPr lang="en-US" sz="1800" dirty="0">
                <a:solidFill>
                  <a:sysClr val="windowText" lastClr="000000"/>
                </a:solidFill>
              </a:rPr>
              <a:t>(FF)  = 5</a:t>
            </a:r>
          </a:p>
          <a:p>
            <a:pPr marL="91440" indent="-91440" algn="ctr"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ysClr val="windowText" lastClr="000000"/>
                </a:solidFill>
              </a:rPr>
              <a:t>t</a:t>
            </a:r>
            <a:r>
              <a:rPr lang="en-US" sz="1800" baseline="-25000" dirty="0" err="1">
                <a:solidFill>
                  <a:sysClr val="windowText" lastClr="000000"/>
                </a:solidFill>
              </a:rPr>
              <a:t>cdC</a:t>
            </a:r>
            <a:r>
              <a:rPr lang="en-US" sz="1800" baseline="-25000" dirty="0">
                <a:solidFill>
                  <a:sysClr val="windowText" lastClr="000000"/>
                </a:solidFill>
              </a:rPr>
              <a:t>-Q</a:t>
            </a:r>
            <a:r>
              <a:rPr lang="en-US" sz="1800" dirty="0">
                <a:solidFill>
                  <a:sysClr val="windowText" lastClr="000000"/>
                </a:solidFill>
              </a:rPr>
              <a:t>(FF) = 2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5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590"/>
            <a:ext cx="5486400" cy="22856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351826"/>
                  </p:ext>
                </p:extLst>
              </p:nvPr>
            </p:nvGraphicFramePr>
            <p:xfrm>
              <a:off x="3505200" y="4724400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𝒑𝒅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𝒑𝑪𝑸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𝐅𝐅𝟏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𝐅𝐅𝟐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𝐂𝐋𝟏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351826"/>
                  </p:ext>
                </p:extLst>
              </p:nvPr>
            </p:nvGraphicFramePr>
            <p:xfrm>
              <a:off x="3505200" y="4724400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/>
                    <a:gridCol w="1082040"/>
                    <a:gridCol w="1082040"/>
                    <a:gridCol w="1082675"/>
                    <a:gridCol w="1082675"/>
                  </a:tblGrid>
                  <a:tr h="4484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4" t="-2703" r="-400000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695" t="-2703" r="-302260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62" t="-2703" r="-200562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260" t="-2703" r="-101695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143396" r="-1124" b="-220755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248077" r="-1124" b="-125000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341509" r="-1124" b="-226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764799"/>
                <a:ext cx="9016763" cy="987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2800" dirty="0"/>
                  <a:t>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e-IL" sz="2800" dirty="0"/>
                  <a:t>, כך שהמערכת תעבוד בתדר המקסימלי האפשרי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4799"/>
                <a:ext cx="9016763" cy="987322"/>
              </a:xfrm>
              <a:prstGeom prst="rect">
                <a:avLst/>
              </a:prstGeom>
              <a:blipFill rotWithShape="0">
                <a:blip r:embed="rId4"/>
                <a:stretch>
                  <a:fillRect t="-7453" r="-1352" b="-167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8"/>
            <a:ext cx="3352800" cy="1200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95730"/>
                  </p:ext>
                </p:extLst>
              </p:nvPr>
            </p:nvGraphicFramePr>
            <p:xfrm>
              <a:off x="4648200" y="152398"/>
              <a:ext cx="3887472" cy="1200152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777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7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7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7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20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𝒑𝒅</m:t>
                                    </m:r>
                                  </m:sub>
                                </m:sSub>
                                <m:r>
                                  <a:rPr lang="en-US" sz="1200" b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𝒑𝑪𝑸</m:t>
                                    </m:r>
                                  </m:sub>
                                </m:sSub>
                                <m:r>
                                  <a:rPr lang="en-US" sz="12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dirty="0">
                              <a:effectLst/>
                            </a:rPr>
                            <a:t> </a:t>
                          </a:r>
                          <a:endParaRPr lang="en-US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𝐅𝐅𝟏</m:t>
                                </m:r>
                              </m:oMath>
                            </m:oMathPara>
                          </a14:m>
                          <a:endParaRPr lang="en-US" sz="105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𝐅𝐅𝟐</m:t>
                                </m:r>
                              </m:oMath>
                            </m:oMathPara>
                          </a14:m>
                          <a:endParaRPr lang="en-US" sz="105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𝐂𝐋𝟏</m:t>
                                </m:r>
                              </m:oMath>
                            </m:oMathPara>
                          </a14:m>
                          <a:endParaRPr lang="en-US" sz="105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95730"/>
                  </p:ext>
                </p:extLst>
              </p:nvPr>
            </p:nvGraphicFramePr>
            <p:xfrm>
              <a:off x="4648200" y="152398"/>
              <a:ext cx="3887472" cy="1200152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777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7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7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7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208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1587" r="-40078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81" t="-1587" r="-30078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62" t="-1587" r="-20315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587" r="-10156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dirty="0">
                              <a:effectLst/>
                            </a:rPr>
                            <a:t> </a:t>
                          </a:r>
                          <a:endParaRPr lang="en-US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42222" r="-1563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05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42222" r="-1563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268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05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42222" r="-1563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886DA4D-06E8-452B-8F83-6B15C0164A5A}"/>
              </a:ext>
            </a:extLst>
          </p:cNvPr>
          <p:cNvSpPr/>
          <p:nvPr/>
        </p:nvSpPr>
        <p:spPr>
          <a:xfrm>
            <a:off x="457200" y="24384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𝑭𝑭𝟐 → 𝑭𝑭𝟏 </a:t>
            </a:r>
          </a:p>
          <a:p>
            <a:r>
              <a:rPr lang="en-US" dirty="0"/>
              <a:t>𝑇𝑚𝑖𝑛 ≥ 𝑡𝑝𝐶𝑄(𝐹𝐹2) + 𝑡𝑝𝑑(𝐶𝐿1) + 𝑡𝑠𝑒𝑡𝑢𝑝(𝐹𝐹1) = 7 + 4 + 3 = 14𝑛𝑠 </a:t>
            </a:r>
          </a:p>
          <a:p>
            <a:r>
              <a:rPr lang="en-US" dirty="0"/>
              <a:t>𝑭𝑭𝟏 → 𝑭𝑭𝟐 </a:t>
            </a:r>
          </a:p>
          <a:p>
            <a:r>
              <a:rPr lang="en-US" dirty="0"/>
              <a:t>𝑇𝑚𝑖𝑛 ≥ 𝑡𝑝𝐶𝑄(𝐹𝐹1) + 𝑡𝑝𝑑(𝐶𝐿2) + 𝑡𝑠𝑒𝑡𝑢𝑝(𝐹𝐹2) → </a:t>
            </a:r>
          </a:p>
          <a:p>
            <a:r>
              <a:rPr lang="en-US" dirty="0"/>
              <a:t>𝑡𝑝𝑑(𝐶𝐿2) ≤ 𝑇𝑚𝑖𝑛 − 𝑡𝑝𝐶𝑄(𝐹𝐹1) − 𝑡𝑠𝑒𝑡𝑢𝑝(𝐹𝐹2) = 14 − 4 − 4 = 6𝑛𝑠 → 𝒕𝒑𝒅(𝑪𝑳𝟐) ≤ 𝟔𝒏𝒔 </a:t>
            </a:r>
          </a:p>
          <a:p>
            <a:endParaRPr lang="en-US" dirty="0"/>
          </a:p>
          <a:p>
            <a:r>
              <a:rPr lang="en-US" dirty="0"/>
              <a:t>𝑭𝑭𝟐 → 𝑭𝑭𝟏 </a:t>
            </a:r>
          </a:p>
          <a:p>
            <a:r>
              <a:rPr lang="en-US" dirty="0"/>
              <a:t>𝑡𝑐𝑑(𝐹𝐹2) + 𝑡𝑐𝑑(𝐶𝐿1) = 2 + 1 = 3 ≥ 𝑡ℎ𝑜𝑙𝑑(𝐹𝐹1) = 2 </a:t>
            </a:r>
          </a:p>
          <a:p>
            <a:r>
              <a:rPr lang="en-US" dirty="0"/>
              <a:t>𝑭𝑭𝟏 → 𝑭𝑭𝟐 </a:t>
            </a:r>
          </a:p>
          <a:p>
            <a:r>
              <a:rPr lang="en-US" dirty="0"/>
              <a:t>𝑡𝑐𝑑(𝐹𝐹1) + 𝑡𝑐𝑑(𝐶𝐿2) = 1 + 𝑡𝑐𝑑(𝐶𝐿2) ≥ 𝑡ℎ𝑜𝑙𝑑(𝐹𝐹2) = 4 → 𝒕𝒄𝒅(𝑪𝑳𝟐) ≥ 𝟑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02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544294"/>
                  </p:ext>
                </p:extLst>
              </p:nvPr>
            </p:nvGraphicFramePr>
            <p:xfrm>
              <a:off x="457200" y="4166607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𝒑𝒅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𝒑𝑪𝑸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40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5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𝑵𝑨𝑵𝑫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𝑵𝑶𝑹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544294"/>
                  </p:ext>
                </p:extLst>
              </p:nvPr>
            </p:nvGraphicFramePr>
            <p:xfrm>
              <a:off x="457200" y="4166607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/>
                    <a:gridCol w="1082040"/>
                    <a:gridCol w="1082040"/>
                    <a:gridCol w="1082675"/>
                    <a:gridCol w="1082675"/>
                  </a:tblGrid>
                  <a:tr h="4484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4" t="-1351" r="-400000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695" t="-1351" r="-302260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62" t="-1351" r="-200562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260" t="-1351" r="-101695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40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5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141509" r="-1124" b="-220755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246154" r="-1124" b="-125000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339623" r="-1124" b="-226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76875" y="2398821"/>
                <a:ext cx="3452893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2800" dirty="0"/>
                  <a:t>תנאי התחלה:</a:t>
                </a:r>
              </a:p>
              <a:p>
                <a:pPr algn="r" rtl="1"/>
                <a:r>
                  <a:rPr lang="he-IL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he-IL" sz="2800" b="1" dirty="0"/>
              </a:p>
              <a:p>
                <a:pPr algn="r" rtl="1"/>
                <a:r>
                  <a:rPr lang="he-IL" sz="2800" dirty="0"/>
                  <a:t>אחרי הרבה זמן, משנים את הכניסה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800" dirty="0"/>
                  <a:t> ל- 1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75" y="2398821"/>
                <a:ext cx="3452893" cy="1815882"/>
              </a:xfrm>
              <a:prstGeom prst="rect">
                <a:avLst/>
              </a:prstGeom>
              <a:blipFill rotWithShape="0">
                <a:blip r:embed="rId6"/>
                <a:stretch>
                  <a:fillRect l="-4409" t="-3704" r="-3527" b="-8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86259"/>
              </p:ext>
            </p:extLst>
          </p:nvPr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Visio" r:id="rId7" imgW="5886467" imgH="3181410" progId="Visio.Drawing.15">
                  <p:embed/>
                </p:oleObj>
              </mc:Choice>
              <mc:Fallback>
                <p:oleObj name="Visio" r:id="rId7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667525"/>
                  </p:ext>
                </p:extLst>
              </p:nvPr>
            </p:nvGraphicFramePr>
            <p:xfrm>
              <a:off x="1856449" y="4648200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2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𝒑𝒅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𝒑𝑪𝑸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40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5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4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𝑵𝑨𝑵𝑫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𝑵𝑶𝑹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667525"/>
                  </p:ext>
                </p:extLst>
              </p:nvPr>
            </p:nvGraphicFramePr>
            <p:xfrm>
              <a:off x="1856449" y="4648200"/>
              <a:ext cx="5411470" cy="140855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082040"/>
                    <a:gridCol w="1082040"/>
                    <a:gridCol w="1082040"/>
                    <a:gridCol w="1082675"/>
                    <a:gridCol w="1082675"/>
                  </a:tblGrid>
                  <a:tr h="4484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62" t="-1351" r="-400562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562" t="-1351" r="-300562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95" t="-1351" r="-202260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1351" r="-101124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40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5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141509" r="-1124" b="-220755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2</a:t>
                          </a:r>
                          <a:endParaRPr lang="en-US" sz="14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246154" r="-1124" b="-125000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20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339623" r="-1124" b="-226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3404952"/>
                <a:ext cx="7862967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2800" dirty="0"/>
                  <a:t>א. בהנחה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e-IL" sz="2800" dirty="0"/>
                  <a:t>, בדקו אם תנאי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h𝑜𝑙𝑑</m:t>
                    </m:r>
                  </m:oMath>
                </a14:m>
                <a:r>
                  <a:rPr lang="he-IL" sz="2800" dirty="0"/>
                  <a:t> מתקיים</a:t>
                </a:r>
              </a:p>
              <a:p>
                <a:pPr algn="r" rtl="1"/>
                <a:r>
                  <a:rPr lang="he-IL" sz="2800" dirty="0"/>
                  <a:t>ב. בהנחה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e-IL" sz="2800" dirty="0"/>
                  <a:t>, 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algn="r" rtl="1"/>
                <a:endParaRPr lang="en-US" sz="2800" dirty="0"/>
              </a:p>
              <a:p>
                <a:pPr algn="r" rtl="1"/>
                <a:r>
                  <a:rPr lang="he-IL" sz="28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04952"/>
                <a:ext cx="7862967" cy="1815882"/>
              </a:xfrm>
              <a:prstGeom prst="rect">
                <a:avLst/>
              </a:prstGeom>
              <a:blipFill rotWithShape="0">
                <a:blip r:embed="rId4"/>
                <a:stretch>
                  <a:fillRect t="-3704" r="-1629" b="-8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74921" y="159202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1" y="1592020"/>
                <a:ext cx="35195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822325" y="287339"/>
            <a:ext cx="7543800" cy="627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33781"/>
              </p:ext>
            </p:extLst>
          </p:nvPr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Visio" r:id="rId6" imgW="5886467" imgH="3181410" progId="Visio.Drawing.15">
                  <p:embed/>
                </p:oleObj>
              </mc:Choice>
              <mc:Fallback>
                <p:oleObj name="Visio" r:id="rId6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4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D-FF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z="3200" dirty="0"/>
              <a:t>כניסות</a:t>
            </a:r>
          </a:p>
          <a:p>
            <a:pPr lvl="1" eaLnBrk="1" hangingPunct="1"/>
            <a:r>
              <a:rPr lang="en-US" altLang="he-IL" sz="2800" dirty="0"/>
              <a:t>D</a:t>
            </a:r>
            <a:r>
              <a:rPr lang="he-IL" altLang="he-IL" sz="2800" dirty="0"/>
              <a:t> – מידע</a:t>
            </a:r>
          </a:p>
          <a:p>
            <a:pPr lvl="1" eaLnBrk="1" hangingPunct="1"/>
            <a:r>
              <a:rPr lang="en-US" altLang="he-IL" sz="2800" dirty="0"/>
              <a:t>C</a:t>
            </a:r>
            <a:r>
              <a:rPr lang="he-IL" altLang="he-IL" sz="2800" dirty="0"/>
              <a:t> – שעון</a:t>
            </a:r>
          </a:p>
          <a:p>
            <a:pPr eaLnBrk="1" hangingPunct="1"/>
            <a:r>
              <a:rPr lang="he-IL" altLang="he-IL" sz="3200" dirty="0"/>
              <a:t>יציאות</a:t>
            </a:r>
          </a:p>
          <a:p>
            <a:pPr lvl="1" eaLnBrk="1" hangingPunct="1"/>
            <a:r>
              <a:rPr lang="en-US" altLang="he-IL" sz="2800" dirty="0"/>
              <a:t>Q</a:t>
            </a:r>
            <a:r>
              <a:rPr lang="he-IL" altLang="he-IL" sz="2800" dirty="0"/>
              <a:t> – המידע הישן</a:t>
            </a:r>
          </a:p>
          <a:p>
            <a:pPr eaLnBrk="1" hangingPunct="1"/>
            <a:r>
              <a:rPr lang="en-US" altLang="he-IL" sz="3200" dirty="0"/>
              <a:t>D-FF</a:t>
            </a:r>
            <a:r>
              <a:rPr lang="he-IL" altLang="he-IL" sz="3200" dirty="0"/>
              <a:t> זוכר את מה שהיה ב-</a:t>
            </a:r>
            <a:r>
              <a:rPr lang="en-US" altLang="he-IL" sz="3200" dirty="0"/>
              <a:t>D</a:t>
            </a:r>
            <a:r>
              <a:rPr lang="he-IL" altLang="he-IL" sz="3200" dirty="0"/>
              <a:t>, בזמן עלית שעון</a:t>
            </a:r>
          </a:p>
          <a:p>
            <a:pPr lvl="1" eaLnBrk="1" hangingPunct="1"/>
            <a:r>
              <a:rPr lang="he-IL" altLang="he-IL" sz="2800" dirty="0"/>
              <a:t>בשאר הזמן, מתעלמים מ-</a:t>
            </a:r>
            <a:r>
              <a:rPr lang="en-US" altLang="he-IL" sz="2800" dirty="0"/>
              <a:t>D</a:t>
            </a:r>
          </a:p>
          <a:p>
            <a:pPr eaLnBrk="1" hangingPunct="1"/>
            <a:endParaRPr lang="he-IL" altLang="he-IL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59271"/>
              </p:ext>
            </p:extLst>
          </p:nvPr>
        </p:nvGraphicFramePr>
        <p:xfrm>
          <a:off x="533400" y="1295400"/>
          <a:ext cx="351559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3" imgW="1657266" imgH="1257390" progId="Visio.Drawing.15">
                  <p:embed/>
                </p:oleObj>
              </mc:Choice>
              <mc:Fallback>
                <p:oleObj name="Visio" r:id="rId3" imgW="1657266" imgH="12573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3515590" cy="266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86DA4D-06E8-452B-8F83-6B15C0164A5A}"/>
              </a:ext>
            </a:extLst>
          </p:cNvPr>
          <p:cNvSpPr/>
          <p:nvPr/>
        </p:nvSpPr>
        <p:spPr>
          <a:xfrm>
            <a:off x="534670" y="22098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𝑭𝑭𝟏 → 𝑭𝑭𝟐 </a:t>
            </a:r>
          </a:p>
          <a:p>
            <a:r>
              <a:rPr lang="en-US" dirty="0"/>
              <a:t>𝑡ℎ𝑜𝑙𝑑(𝐹𝐹2) ≤ 𝑡𝑐𝑑(𝐹𝐹1) + 𝑡𝑐𝑑(𝐶) </a:t>
            </a:r>
          </a:p>
          <a:p>
            <a:r>
              <a:rPr lang="en-US" dirty="0"/>
              <a:t>5 ≤5+2</a:t>
            </a:r>
            <a:endParaRPr lang="en-IL" dirty="0"/>
          </a:p>
          <a:p>
            <a:r>
              <a:rPr lang="en-US" dirty="0"/>
              <a:t>𝑭𝑭𝟐 → 𝑭𝑭𝟏 </a:t>
            </a:r>
          </a:p>
          <a:p>
            <a:r>
              <a:rPr lang="en-US" dirty="0"/>
              <a:t>𝑡ℎ𝑜𝑙𝑑(𝐹𝐹1) ≤ 𝑡𝑐𝑑(𝐹𝐹2) + 𝑡𝑐𝑑(A) + 𝑡𝑐𝑑(B) </a:t>
            </a:r>
          </a:p>
          <a:p>
            <a:r>
              <a:rPr lang="en-US" dirty="0"/>
              <a:t>5 ≤5+2+2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𝑭𝑭𝟏 → 𝑭𝑭𝟐 </a:t>
            </a:r>
          </a:p>
          <a:p>
            <a:r>
              <a:rPr lang="en-US" dirty="0"/>
              <a:t>𝑇𝑚𝑖𝑛 ≥ 𝑡𝑝𝐶𝑄(𝐹𝐹1) + 𝑡𝑝𝑑(𝐶) + 𝑡𝑠𝑒𝑡𝑢𝑝(𝐹𝐹2)  </a:t>
            </a:r>
          </a:p>
          <a:p>
            <a:r>
              <a:rPr lang="en-US" dirty="0"/>
              <a:t>𝑇𝑚𝑖𝑛 ≥ 40+22+20=82</a:t>
            </a:r>
          </a:p>
          <a:p>
            <a:r>
              <a:rPr lang="en-US" dirty="0"/>
              <a:t>𝑭𝑭𝟐 → 𝑭𝑭𝟏 </a:t>
            </a:r>
          </a:p>
          <a:p>
            <a:r>
              <a:rPr lang="en-US" dirty="0"/>
              <a:t>𝑇𝑚𝑖𝑛 ≥ 𝑡𝑝𝐶𝑄(𝐹𝐹2) + 𝑡𝑝𝑑(A) + 𝑡𝑝𝑑(B) + 𝑡𝑠𝑒𝑡𝑢𝑝(𝐹𝐹1) </a:t>
            </a:r>
          </a:p>
          <a:p>
            <a:r>
              <a:rPr lang="en-US" dirty="0"/>
              <a:t>𝑇𝑚𝑖𝑛 ≥ 40+22+20+20=102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13A798E-64BD-46A9-9959-64BD8968F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969717"/>
                  </p:ext>
                </p:extLst>
              </p:nvPr>
            </p:nvGraphicFramePr>
            <p:xfrm>
              <a:off x="4800598" y="152399"/>
              <a:ext cx="4268472" cy="1404881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8534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3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3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399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9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7266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𝒑𝒅</m:t>
                                    </m:r>
                                  </m:sub>
                                </m:sSub>
                                <m:r>
                                  <a:rPr lang="en-US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𝒑𝑪𝑸</m:t>
                                    </m:r>
                                  </m:sub>
                                </m:sSub>
                                <m:r>
                                  <a:rPr lang="en-US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40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5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1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𝑭𝑭</m:t>
                                </m:r>
                                <m:r>
                                  <a:rPr lang="en-US" sz="11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22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2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𝑵𝑨𝑵𝑫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𝑵𝑶𝑹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13A798E-64BD-46A9-9959-64BD8968F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969717"/>
                  </p:ext>
                </p:extLst>
              </p:nvPr>
            </p:nvGraphicFramePr>
            <p:xfrm>
              <a:off x="4800598" y="152399"/>
              <a:ext cx="4268472" cy="1404881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8534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3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3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399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9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726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4" t="-1351" r="-402143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14" t="-1351" r="-302143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291" t="-1351" r="-200000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429" t="-1351" r="-101429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40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5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429" t="-141509" r="-1429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AED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22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>
                              <a:effectLst/>
                            </a:rPr>
                            <a:t>2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429" t="-246154" r="-1429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92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D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100" b="0" dirty="0">
                              <a:effectLst/>
                            </a:rPr>
                            <a:t> 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20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effectLst/>
                            </a:rPr>
                            <a:t>2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429" t="-339623" r="-1429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237B88A-06CA-4442-867D-B13595BC8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31929"/>
              </p:ext>
            </p:extLst>
          </p:nvPr>
        </p:nvGraphicFramePr>
        <p:xfrm>
          <a:off x="533400" y="10125"/>
          <a:ext cx="3124200" cy="168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Visio" r:id="rId4" imgW="5886467" imgH="3181410" progId="Visio.Drawing.15">
                  <p:embed/>
                </p:oleObj>
              </mc:Choice>
              <mc:Fallback>
                <p:oleObj name="Visio" r:id="rId4" imgW="5886467" imgH="3181410" progId="Visio.Drawing.15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125"/>
                        <a:ext cx="3124200" cy="1689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3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2800" dirty="0"/>
                  <a:t>ג. בהנחה ש-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800" dirty="0"/>
                  <a:t>, 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5690" t="-7051" r="-293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22259"/>
              </p:ext>
            </p:extLst>
          </p:nvPr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Visio" r:id="rId5" imgW="5886467" imgH="3181410" progId="Visio.Drawing.15">
                  <p:embed/>
                </p:oleObj>
              </mc:Choice>
              <mc:Fallback>
                <p:oleObj name="Visio" r:id="rId5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685800" y="3592977"/>
            <a:ext cx="1050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FF1</a:t>
            </a:r>
          </a:p>
        </p:txBody>
      </p:sp>
      <p:sp>
        <p:nvSpPr>
          <p:cNvPr id="12" name="Line 58"/>
          <p:cNvSpPr>
            <a:spLocks noChangeShapeType="1"/>
          </p:cNvSpPr>
          <p:nvPr/>
        </p:nvSpPr>
        <p:spPr bwMode="auto">
          <a:xfrm flipV="1">
            <a:off x="2741613" y="3563937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>
            <a:off x="2741613" y="3563937"/>
            <a:ext cx="174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V="1">
            <a:off x="4491038" y="3563937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4491038" y="3787774"/>
            <a:ext cx="175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 flipV="1">
            <a:off x="6242050" y="3563937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>
            <a:off x="6242050" y="3563937"/>
            <a:ext cx="175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1781175" y="3787774"/>
            <a:ext cx="96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79"/>
          <p:cNvSpPr>
            <a:spLocks noChangeShapeType="1"/>
          </p:cNvSpPr>
          <p:nvPr/>
        </p:nvSpPr>
        <p:spPr bwMode="auto">
          <a:xfrm>
            <a:off x="6237288" y="3698874"/>
            <a:ext cx="0" cy="18891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>
            <a:off x="2727325" y="3608387"/>
            <a:ext cx="0" cy="20701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1106488" y="5726112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1062038" y="4571999"/>
            <a:ext cx="6884988" cy="733425"/>
            <a:chOff x="669" y="2674"/>
            <a:chExt cx="4337" cy="462"/>
          </a:xfrm>
        </p:grpSpPr>
        <p:sp>
          <p:nvSpPr>
            <p:cNvPr id="23" name="Text Box 65"/>
            <p:cNvSpPr txBox="1">
              <a:spLocks noChangeArrowheads="1"/>
            </p:cNvSpPr>
            <p:nvPr/>
          </p:nvSpPr>
          <p:spPr bwMode="auto">
            <a:xfrm>
              <a:off x="669" y="2905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lang="en-US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auto">
            <a:xfrm>
              <a:off x="1122" y="3047"/>
              <a:ext cx="1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2285" y="290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>
              <a:off x="2286" y="2905"/>
              <a:ext cx="2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auto">
            <a:xfrm>
              <a:off x="1974" y="2905"/>
              <a:ext cx="311" cy="1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1718" y="2905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1633" y="2674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CD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(FF1)</a:t>
              </a: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2001" y="3128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2817813" y="5232399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(C)</a:t>
            </a:r>
          </a:p>
        </p:txBody>
      </p:sp>
      <p:sp>
        <p:nvSpPr>
          <p:cNvPr id="32" name="Line 87"/>
          <p:cNvSpPr>
            <a:spLocks noChangeShapeType="1"/>
          </p:cNvSpPr>
          <p:nvPr/>
        </p:nvSpPr>
        <p:spPr bwMode="auto">
          <a:xfrm>
            <a:off x="4302125" y="5176837"/>
            <a:ext cx="0" cy="10350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16"/>
          <p:cNvGrpSpPr>
            <a:grpSpLocks/>
          </p:cNvGrpSpPr>
          <p:nvPr/>
        </p:nvGrpSpPr>
        <p:grpSpPr bwMode="auto">
          <a:xfrm>
            <a:off x="639762" y="4187824"/>
            <a:ext cx="7353300" cy="2212975"/>
            <a:chOff x="828" y="2784"/>
            <a:chExt cx="4632" cy="1394"/>
          </a:xfrm>
        </p:grpSpPr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1547" y="3502"/>
              <a:ext cx="3884" cy="642"/>
              <a:chOff x="1122" y="3184"/>
              <a:chExt cx="3884" cy="642"/>
            </a:xfrm>
          </p:grpSpPr>
          <p:sp>
            <p:nvSpPr>
              <p:cNvPr id="48" name="Text Box 77"/>
              <p:cNvSpPr txBox="1">
                <a:spLocks noChangeArrowheads="1"/>
              </p:cNvSpPr>
              <p:nvPr/>
            </p:nvSpPr>
            <p:spPr bwMode="auto">
              <a:xfrm>
                <a:off x="3816" y="3184"/>
                <a:ext cx="7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400" b="1" baseline="-250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CD</a:t>
                </a:r>
                <a:r>
                  <a:rPr lang="en-US" sz="1400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(FF2)</a:t>
                </a:r>
              </a:p>
            </p:txBody>
          </p:sp>
          <p:grpSp>
            <p:nvGrpSpPr>
              <p:cNvPr id="49" name="Group 105"/>
              <p:cNvGrpSpPr>
                <a:grpSpLocks/>
              </p:cNvGrpSpPr>
              <p:nvPr/>
            </p:nvGrpSpPr>
            <p:grpSpPr bwMode="auto">
              <a:xfrm>
                <a:off x="1122" y="3436"/>
                <a:ext cx="3884" cy="390"/>
                <a:chOff x="1122" y="3440"/>
                <a:chExt cx="3884" cy="390"/>
              </a:xfrm>
            </p:grpSpPr>
            <p:sp>
              <p:nvSpPr>
                <p:cNvPr id="50" name="Line 70"/>
                <p:cNvSpPr>
                  <a:spLocks noChangeShapeType="1"/>
                </p:cNvSpPr>
                <p:nvPr/>
              </p:nvSpPr>
              <p:spPr bwMode="auto">
                <a:xfrm>
                  <a:off x="1122" y="3440"/>
                  <a:ext cx="33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Line 71"/>
                <p:cNvSpPr>
                  <a:spLocks noChangeShapeType="1"/>
                </p:cNvSpPr>
                <p:nvPr/>
              </p:nvSpPr>
              <p:spPr bwMode="auto">
                <a:xfrm>
                  <a:off x="4496" y="3440"/>
                  <a:ext cx="0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Line 72"/>
                <p:cNvSpPr>
                  <a:spLocks noChangeShapeType="1"/>
                </p:cNvSpPr>
                <p:nvPr/>
              </p:nvSpPr>
              <p:spPr bwMode="auto">
                <a:xfrm>
                  <a:off x="4496" y="3581"/>
                  <a:ext cx="5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Rectangle 74"/>
                <p:cNvSpPr>
                  <a:spLocks noChangeArrowheads="1"/>
                </p:cNvSpPr>
                <p:nvPr/>
              </p:nvSpPr>
              <p:spPr bwMode="auto">
                <a:xfrm>
                  <a:off x="4184" y="3440"/>
                  <a:ext cx="311" cy="14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" name="Line 78"/>
                <p:cNvSpPr>
                  <a:spLocks noChangeShapeType="1"/>
                </p:cNvSpPr>
                <p:nvPr/>
              </p:nvSpPr>
              <p:spPr bwMode="auto">
                <a:xfrm>
                  <a:off x="3929" y="3496"/>
                  <a:ext cx="2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29" y="3638"/>
                  <a:ext cx="70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US" sz="1400" b="1" baseline="-25000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PD</a:t>
                  </a:r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(FF2)</a:t>
                  </a:r>
                </a:p>
              </p:txBody>
            </p:sp>
            <p:sp>
              <p:nvSpPr>
                <p:cNvPr id="5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929" y="3638"/>
                  <a:ext cx="595" cy="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Line 83"/>
                <p:cNvSpPr>
                  <a:spLocks noChangeShapeType="1"/>
                </p:cNvSpPr>
                <p:nvPr/>
              </p:nvSpPr>
              <p:spPr bwMode="auto">
                <a:xfrm>
                  <a:off x="1718" y="3581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718" y="3581"/>
                  <a:ext cx="70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US" sz="1400" b="1" baseline="-25000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HOLD</a:t>
                  </a:r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(FF2)</a:t>
                  </a:r>
                </a:p>
              </p:txBody>
            </p:sp>
          </p:grpSp>
        </p:grpSp>
        <p:sp>
          <p:nvSpPr>
            <p:cNvPr id="35" name="Text Box 88"/>
            <p:cNvSpPr txBox="1">
              <a:spLocks noChangeArrowheads="1"/>
            </p:cNvSpPr>
            <p:nvPr/>
          </p:nvSpPr>
          <p:spPr bwMode="auto">
            <a:xfrm>
              <a:off x="828" y="2784"/>
              <a:ext cx="5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Clk</a:t>
              </a: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6" name="Group 100"/>
            <p:cNvGrpSpPr>
              <a:grpSpLocks/>
            </p:cNvGrpSpPr>
            <p:nvPr/>
          </p:nvGrpSpPr>
          <p:grpSpPr bwMode="auto">
            <a:xfrm>
              <a:off x="1094" y="2784"/>
              <a:ext cx="4366" cy="233"/>
              <a:chOff x="669" y="2354"/>
              <a:chExt cx="4366" cy="233"/>
            </a:xfrm>
          </p:grpSpPr>
          <p:sp>
            <p:nvSpPr>
              <p:cNvPr id="39" name="Text Box 91"/>
              <p:cNvSpPr txBox="1">
                <a:spLocks noChangeArrowheads="1"/>
              </p:cNvSpPr>
              <p:nvPr/>
            </p:nvSpPr>
            <p:spPr bwMode="auto">
              <a:xfrm>
                <a:off x="669" y="2354"/>
                <a:ext cx="4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FF2</a:t>
                </a:r>
              </a:p>
            </p:txBody>
          </p:sp>
          <p:grpSp>
            <p:nvGrpSpPr>
              <p:cNvPr id="40" name="Group 99"/>
              <p:cNvGrpSpPr>
                <a:grpSpLocks/>
              </p:cNvGrpSpPr>
              <p:nvPr/>
            </p:nvGrpSpPr>
            <p:grpSpPr bwMode="auto">
              <a:xfrm>
                <a:off x="1122" y="2387"/>
                <a:ext cx="3913" cy="141"/>
                <a:chOff x="1151" y="2504"/>
                <a:chExt cx="3913" cy="141"/>
              </a:xfrm>
            </p:grpSpPr>
            <p:sp>
              <p:nvSpPr>
                <p:cNvPr id="4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756" y="2504"/>
                  <a:ext cx="0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Line 93"/>
                <p:cNvSpPr>
                  <a:spLocks noChangeShapeType="1"/>
                </p:cNvSpPr>
                <p:nvPr/>
              </p:nvSpPr>
              <p:spPr bwMode="auto">
                <a:xfrm>
                  <a:off x="1756" y="2504"/>
                  <a:ext cx="11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858" y="2504"/>
                  <a:ext cx="0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Line 95"/>
                <p:cNvSpPr>
                  <a:spLocks noChangeShapeType="1"/>
                </p:cNvSpPr>
                <p:nvPr/>
              </p:nvSpPr>
              <p:spPr bwMode="auto">
                <a:xfrm>
                  <a:off x="2858" y="2645"/>
                  <a:ext cx="11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961" y="2504"/>
                  <a:ext cx="0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Line 97"/>
                <p:cNvSpPr>
                  <a:spLocks noChangeShapeType="1"/>
                </p:cNvSpPr>
                <p:nvPr/>
              </p:nvSpPr>
              <p:spPr bwMode="auto">
                <a:xfrm>
                  <a:off x="3961" y="2504"/>
                  <a:ext cx="11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Line 98"/>
                <p:cNvSpPr>
                  <a:spLocks noChangeShapeType="1"/>
                </p:cNvSpPr>
                <p:nvPr/>
              </p:nvSpPr>
              <p:spPr bwMode="auto">
                <a:xfrm>
                  <a:off x="1151" y="2645"/>
                  <a:ext cx="6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>
              <a:off x="4354" y="2931"/>
              <a:ext cx="0" cy="119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>
              <a:off x="2143" y="2874"/>
              <a:ext cx="0" cy="13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13"/>
          <p:cNvGrpSpPr>
            <a:grpSpLocks/>
          </p:cNvGrpSpPr>
          <p:nvPr/>
        </p:nvGrpSpPr>
        <p:grpSpPr bwMode="auto">
          <a:xfrm>
            <a:off x="2755901" y="3944932"/>
            <a:ext cx="765175" cy="377824"/>
            <a:chOff x="1736" y="2631"/>
            <a:chExt cx="482" cy="238"/>
          </a:xfrm>
        </p:grpSpPr>
        <p:sp>
          <p:nvSpPr>
            <p:cNvPr id="60" name="Line 110"/>
            <p:cNvSpPr>
              <a:spLocks noChangeShapeType="1"/>
            </p:cNvSpPr>
            <p:nvPr/>
          </p:nvSpPr>
          <p:spPr bwMode="auto">
            <a:xfrm>
              <a:off x="1746" y="2869"/>
              <a:ext cx="369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111"/>
            <p:cNvSpPr txBox="1">
              <a:spLocks noChangeArrowheads="1"/>
            </p:cNvSpPr>
            <p:nvPr/>
          </p:nvSpPr>
          <p:spPr bwMode="auto">
            <a:xfrm>
              <a:off x="1736" y="2631"/>
              <a:ext cx="4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aseline="-25000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skew</a:t>
              </a:r>
              <a:endPara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1788" y="6469023"/>
                <a:ext cx="6172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he-IL" b="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  <m:r>
                        <a:rPr lang="he-IL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he-IL" b="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88" y="6469023"/>
                <a:ext cx="61722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he-IL" sz="32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he-IL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837117" y="4123537"/>
                <a:ext cx="1973425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𝑠𝑘𝑒𝑤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17" y="4123537"/>
                <a:ext cx="19734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/>
          <p:cNvSpPr/>
          <p:nvPr/>
        </p:nvSpPr>
        <p:spPr>
          <a:xfrm>
            <a:off x="2817813" y="2445286"/>
            <a:ext cx="1033462" cy="1762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2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7639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31" grpId="0"/>
      <p:bldP spid="32" grpId="0" animBg="1"/>
      <p:bldP spid="5" grpId="0"/>
      <p:bldP spid="62" grpId="0" animBg="1"/>
      <p:bldP spid="63" grpId="0"/>
      <p:bldP spid="63" grpId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Visio" r:id="rId4" imgW="5886467" imgH="3181410" progId="Visio.Drawing.15">
                  <p:embed/>
                </p:oleObj>
              </mc:Choice>
              <mc:Fallback>
                <p:oleObj name="Visio" r:id="rId4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Line 58"/>
          <p:cNvSpPr>
            <a:spLocks noChangeShapeType="1"/>
          </p:cNvSpPr>
          <p:nvPr/>
        </p:nvSpPr>
        <p:spPr bwMode="auto">
          <a:xfrm flipV="1">
            <a:off x="2960688" y="35417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1393032" y="55140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72"/>
          <p:cNvSpPr>
            <a:spLocks noChangeShapeType="1"/>
          </p:cNvSpPr>
          <p:nvPr/>
        </p:nvSpPr>
        <p:spPr bwMode="auto">
          <a:xfrm>
            <a:off x="2000250" y="5705475"/>
            <a:ext cx="535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73"/>
          <p:cNvSpPr>
            <a:spLocks noChangeShapeType="1"/>
          </p:cNvSpPr>
          <p:nvPr/>
        </p:nvSpPr>
        <p:spPr bwMode="auto">
          <a:xfrm>
            <a:off x="7356475" y="5705475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74"/>
          <p:cNvSpPr>
            <a:spLocks noChangeShapeType="1"/>
          </p:cNvSpPr>
          <p:nvPr/>
        </p:nvSpPr>
        <p:spPr bwMode="auto">
          <a:xfrm>
            <a:off x="7356475" y="5929313"/>
            <a:ext cx="809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>
            <a:off x="2946400" y="592931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2946400" y="5929313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HOLD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(FF1)</a:t>
            </a:r>
          </a:p>
        </p:txBody>
      </p:sp>
      <p:grpSp>
        <p:nvGrpSpPr>
          <p:cNvPr id="70" name="Group 110"/>
          <p:cNvGrpSpPr>
            <a:grpSpLocks/>
          </p:cNvGrpSpPr>
          <p:nvPr/>
        </p:nvGrpSpPr>
        <p:grpSpPr bwMode="auto">
          <a:xfrm>
            <a:off x="920750" y="3541712"/>
            <a:ext cx="7291388" cy="2114550"/>
            <a:chOff x="442" y="2391"/>
            <a:chExt cx="4593" cy="1332"/>
          </a:xfrm>
        </p:grpSpPr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1727" y="2391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2829" y="2391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2829" y="2532"/>
              <a:ext cx="1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 flipV="1">
              <a:off x="3932" y="2391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3932" y="2391"/>
              <a:ext cx="1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>
              <a:off x="1122" y="2532"/>
              <a:ext cx="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3929" y="2476"/>
              <a:ext cx="0" cy="119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1718" y="2419"/>
              <a:ext cx="0" cy="13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442" y="2415"/>
              <a:ext cx="6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Clk</a:t>
              </a: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FF1</a:t>
              </a:r>
            </a:p>
          </p:txBody>
        </p:sp>
      </p:grpSp>
      <p:grpSp>
        <p:nvGrpSpPr>
          <p:cNvPr id="81" name="Group 113"/>
          <p:cNvGrpSpPr>
            <a:grpSpLocks/>
          </p:cNvGrpSpPr>
          <p:nvPr/>
        </p:nvGrpSpPr>
        <p:grpSpPr bwMode="auto">
          <a:xfrm>
            <a:off x="922337" y="4090988"/>
            <a:ext cx="7289800" cy="2233613"/>
            <a:chOff x="443" y="2737"/>
            <a:chExt cx="4592" cy="1407"/>
          </a:xfrm>
        </p:grpSpPr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740" y="3008"/>
              <a:ext cx="4266" cy="1033"/>
              <a:chOff x="740" y="2690"/>
              <a:chExt cx="4266" cy="1033"/>
            </a:xfrm>
          </p:grpSpPr>
          <p:grpSp>
            <p:nvGrpSpPr>
              <p:cNvPr id="98" name="Group 82"/>
              <p:cNvGrpSpPr>
                <a:grpSpLocks/>
              </p:cNvGrpSpPr>
              <p:nvPr/>
            </p:nvGrpSpPr>
            <p:grpSpPr bwMode="auto">
              <a:xfrm>
                <a:off x="740" y="2690"/>
                <a:ext cx="4266" cy="471"/>
                <a:chOff x="740" y="2674"/>
                <a:chExt cx="4266" cy="471"/>
              </a:xfrm>
            </p:grpSpPr>
            <p:sp>
              <p:nvSpPr>
                <p:cNvPr id="10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40" y="2914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r>
                    <a:rPr lang="en-US" baseline="-250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en-US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Line 84"/>
                <p:cNvSpPr>
                  <a:spLocks noChangeShapeType="1"/>
                </p:cNvSpPr>
                <p:nvPr/>
              </p:nvSpPr>
              <p:spPr bwMode="auto">
                <a:xfrm>
                  <a:off x="1122" y="3047"/>
                  <a:ext cx="1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85" y="2905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286" y="2905"/>
                  <a:ext cx="2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Rectangle 87"/>
                <p:cNvSpPr>
                  <a:spLocks noChangeArrowheads="1"/>
                </p:cNvSpPr>
                <p:nvPr/>
              </p:nvSpPr>
              <p:spPr bwMode="auto">
                <a:xfrm>
                  <a:off x="1974" y="2905"/>
                  <a:ext cx="311" cy="14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1718" y="2905"/>
                  <a:ext cx="2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633" y="2674"/>
                  <a:ext cx="70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US" sz="1400" b="1" baseline="-25000" dirty="0" err="1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CD</a:t>
                  </a:r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(FF2)</a:t>
                  </a:r>
                </a:p>
              </p:txBody>
            </p:sp>
            <p:sp>
              <p:nvSpPr>
                <p:cNvPr id="108" name="Line 90"/>
                <p:cNvSpPr>
                  <a:spLocks noChangeShapeType="1"/>
                </p:cNvSpPr>
                <p:nvPr/>
              </p:nvSpPr>
              <p:spPr bwMode="auto">
                <a:xfrm>
                  <a:off x="2001" y="3128"/>
                  <a:ext cx="7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9" name="Text Box 91"/>
              <p:cNvSpPr txBox="1">
                <a:spLocks noChangeArrowheads="1"/>
              </p:cNvSpPr>
              <p:nvPr/>
            </p:nvSpPr>
            <p:spPr bwMode="auto">
              <a:xfrm>
                <a:off x="1775" y="3106"/>
                <a:ext cx="7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400" b="1" baseline="-250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CD</a:t>
                </a:r>
                <a:r>
                  <a:rPr lang="en-US" sz="1400" b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(A+B)</a:t>
                </a:r>
              </a:p>
            </p:txBody>
          </p:sp>
          <p:sp>
            <p:nvSpPr>
              <p:cNvPr id="100" name="Line 92"/>
              <p:cNvSpPr>
                <a:spLocks noChangeShapeType="1"/>
              </p:cNvSpPr>
              <p:nvPr/>
            </p:nvSpPr>
            <p:spPr bwMode="auto">
              <a:xfrm>
                <a:off x="2710" y="3071"/>
                <a:ext cx="0" cy="6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3" name="Group 112"/>
            <p:cNvGrpSpPr>
              <a:grpSpLocks/>
            </p:cNvGrpSpPr>
            <p:nvPr/>
          </p:nvGrpSpPr>
          <p:grpSpPr bwMode="auto">
            <a:xfrm>
              <a:off x="443" y="2737"/>
              <a:ext cx="4592" cy="1407"/>
              <a:chOff x="471" y="2737"/>
              <a:chExt cx="4592" cy="1407"/>
            </a:xfrm>
          </p:grpSpPr>
          <p:grpSp>
            <p:nvGrpSpPr>
              <p:cNvPr id="84" name="Group 95"/>
              <p:cNvGrpSpPr>
                <a:grpSpLocks/>
              </p:cNvGrpSpPr>
              <p:nvPr/>
            </p:nvGrpSpPr>
            <p:grpSpPr bwMode="auto">
              <a:xfrm>
                <a:off x="1150" y="2783"/>
                <a:ext cx="3913" cy="1361"/>
                <a:chOff x="1122" y="2387"/>
                <a:chExt cx="3913" cy="1361"/>
              </a:xfrm>
            </p:grpSpPr>
            <p:grpSp>
              <p:nvGrpSpPr>
                <p:cNvPr id="90" name="Group 98"/>
                <p:cNvGrpSpPr>
                  <a:grpSpLocks/>
                </p:cNvGrpSpPr>
                <p:nvPr/>
              </p:nvGrpSpPr>
              <p:grpSpPr bwMode="auto">
                <a:xfrm>
                  <a:off x="1122" y="2387"/>
                  <a:ext cx="3913" cy="141"/>
                  <a:chOff x="1151" y="2504"/>
                  <a:chExt cx="3913" cy="141"/>
                </a:xfrm>
              </p:grpSpPr>
              <p:sp>
                <p:nvSpPr>
                  <p:cNvPr id="91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6" y="2504"/>
                    <a:ext cx="0" cy="1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756" y="2504"/>
                    <a:ext cx="11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3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8" y="2504"/>
                    <a:ext cx="0" cy="1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858" y="2645"/>
                    <a:ext cx="1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5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1" y="2504"/>
                    <a:ext cx="0" cy="1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6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961" y="2504"/>
                    <a:ext cx="1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151" y="2645"/>
                    <a:ext cx="60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he-IL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87" name="Line 106"/>
                <p:cNvSpPr>
                  <a:spLocks noChangeShapeType="1"/>
                </p:cNvSpPr>
                <p:nvPr/>
              </p:nvSpPr>
              <p:spPr bwMode="auto">
                <a:xfrm>
                  <a:off x="3929" y="2501"/>
                  <a:ext cx="0" cy="119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Line 107"/>
                <p:cNvSpPr>
                  <a:spLocks noChangeShapeType="1"/>
                </p:cNvSpPr>
                <p:nvPr/>
              </p:nvSpPr>
              <p:spPr bwMode="auto">
                <a:xfrm>
                  <a:off x="1718" y="2444"/>
                  <a:ext cx="0" cy="1304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e-IL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5" name="Text Box 109"/>
              <p:cNvSpPr txBox="1">
                <a:spLocks noChangeArrowheads="1"/>
              </p:cNvSpPr>
              <p:nvPr/>
            </p:nvSpPr>
            <p:spPr bwMode="auto">
              <a:xfrm>
                <a:off x="471" y="2737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Clk</a:t>
                </a:r>
                <a:r>
                  <a:rPr lang="en-US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FF2</a:t>
                </a:r>
              </a:p>
            </p:txBody>
          </p:sp>
        </p:grpSp>
      </p:grpSp>
      <p:sp>
        <p:nvSpPr>
          <p:cNvPr id="109" name="Line 115"/>
          <p:cNvSpPr>
            <a:spLocks noChangeShapeType="1"/>
          </p:cNvSpPr>
          <p:nvPr/>
        </p:nvSpPr>
        <p:spPr bwMode="auto">
          <a:xfrm>
            <a:off x="3072545" y="4015885"/>
            <a:ext cx="855663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 Box 116"/>
          <p:cNvSpPr txBox="1">
            <a:spLocks noChangeArrowheads="1"/>
          </p:cNvSpPr>
          <p:nvPr/>
        </p:nvSpPr>
        <p:spPr bwMode="auto">
          <a:xfrm>
            <a:off x="3189410" y="3608691"/>
            <a:ext cx="765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25538" y="6437827"/>
                <a:ext cx="7086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he-IL" b="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he-IL" b="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r>
                        <a:rPr lang="he-IL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e-IL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38" y="6437827"/>
                <a:ext cx="7086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he-IL" sz="32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2800" dirty="0"/>
                  <a:t>ג. בהנחה ש-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800" dirty="0"/>
                  <a:t>, 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5690" t="-7051" r="-293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6884054" y="4063675"/>
                <a:ext cx="1973425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𝑠𝑘𝑒𝑤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54" y="4063675"/>
                <a:ext cx="19734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Arrow 112"/>
          <p:cNvSpPr/>
          <p:nvPr/>
        </p:nvSpPr>
        <p:spPr>
          <a:xfrm rot="10800000">
            <a:off x="2386746" y="1430242"/>
            <a:ext cx="2134454" cy="1762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14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1823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  <p:bldP spid="5" grpId="0"/>
      <p:bldP spid="1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Visio" r:id="rId4" imgW="5886467" imgH="3181410" progId="Visio.Drawing.15">
                  <p:embed/>
                </p:oleObj>
              </mc:Choice>
              <mc:Fallback>
                <p:oleObj name="Visio" r:id="rId4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25538" y="6437827"/>
                <a:ext cx="7086600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𝒑𝑪𝑸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38" y="6437827"/>
                <a:ext cx="7086600" cy="394210"/>
              </a:xfrm>
              <a:prstGeom prst="rect">
                <a:avLst/>
              </a:prstGeom>
              <a:blipFill rotWithShape="0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457200" y="3695456"/>
            <a:ext cx="1008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FF1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 flipV="1">
            <a:off x="2560637" y="3747843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2560637" y="3747843"/>
            <a:ext cx="174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V="1">
            <a:off x="4310062" y="3747843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4310062" y="3971681"/>
            <a:ext cx="175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6061075" y="3747843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6061075" y="3747843"/>
            <a:ext cx="175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1600200" y="3971681"/>
            <a:ext cx="96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6056312" y="3606556"/>
            <a:ext cx="0" cy="4953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2546350" y="3516068"/>
            <a:ext cx="0" cy="23463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925512" y="5910018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 Box 70"/>
          <p:cNvSpPr txBox="1">
            <a:spLocks noChangeArrowheads="1"/>
          </p:cNvSpPr>
          <p:nvPr/>
        </p:nvSpPr>
        <p:spPr bwMode="auto">
          <a:xfrm>
            <a:off x="250825" y="5122618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71"/>
          <p:cNvSpPr>
            <a:spLocks noChangeShapeType="1"/>
          </p:cNvSpPr>
          <p:nvPr/>
        </p:nvSpPr>
        <p:spPr bwMode="auto">
          <a:xfrm>
            <a:off x="1600200" y="5348043"/>
            <a:ext cx="184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72"/>
          <p:cNvSpPr>
            <a:spLocks noChangeShapeType="1"/>
          </p:cNvSpPr>
          <p:nvPr/>
        </p:nvSpPr>
        <p:spPr bwMode="auto">
          <a:xfrm flipV="1">
            <a:off x="3446462" y="5122618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>
            <a:off x="3448050" y="5122618"/>
            <a:ext cx="431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75"/>
          <p:cNvSpPr>
            <a:spLocks noChangeShapeType="1"/>
          </p:cNvSpPr>
          <p:nvPr/>
        </p:nvSpPr>
        <p:spPr bwMode="auto">
          <a:xfrm>
            <a:off x="2546350" y="5122618"/>
            <a:ext cx="8556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2411412" y="4755906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(FF1)</a:t>
            </a:r>
          </a:p>
        </p:txBody>
      </p:sp>
      <p:sp>
        <p:nvSpPr>
          <p:cNvPr id="116" name="Line 77"/>
          <p:cNvSpPr>
            <a:spLocks noChangeShapeType="1"/>
          </p:cNvSpPr>
          <p:nvPr/>
        </p:nvSpPr>
        <p:spPr bwMode="auto">
          <a:xfrm flipV="1">
            <a:off x="3446462" y="5451231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 Box 78"/>
          <p:cNvSpPr txBox="1">
            <a:spLocks noChangeArrowheads="1"/>
          </p:cNvSpPr>
          <p:nvPr/>
        </p:nvSpPr>
        <p:spPr bwMode="auto">
          <a:xfrm>
            <a:off x="3536950" y="5416306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(C)</a:t>
            </a:r>
          </a:p>
        </p:txBody>
      </p:sp>
      <p:sp>
        <p:nvSpPr>
          <p:cNvPr id="118" name="Line 85"/>
          <p:cNvSpPr>
            <a:spLocks noChangeShapeType="1"/>
          </p:cNvSpPr>
          <p:nvPr/>
        </p:nvSpPr>
        <p:spPr bwMode="auto">
          <a:xfrm>
            <a:off x="2320925" y="5911606"/>
            <a:ext cx="535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Line 86"/>
          <p:cNvSpPr>
            <a:spLocks noChangeShapeType="1"/>
          </p:cNvSpPr>
          <p:nvPr/>
        </p:nvSpPr>
        <p:spPr bwMode="auto">
          <a:xfrm>
            <a:off x="7677150" y="5911606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Line 87"/>
          <p:cNvSpPr>
            <a:spLocks noChangeShapeType="1"/>
          </p:cNvSpPr>
          <p:nvPr/>
        </p:nvSpPr>
        <p:spPr bwMode="auto">
          <a:xfrm>
            <a:off x="7677150" y="6135443"/>
            <a:ext cx="809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 Box 94"/>
          <p:cNvSpPr txBox="1">
            <a:spLocks noChangeArrowheads="1"/>
          </p:cNvSpPr>
          <p:nvPr/>
        </p:nvSpPr>
        <p:spPr bwMode="auto">
          <a:xfrm>
            <a:off x="1016000" y="4371731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Clk</a:t>
            </a:r>
          </a:p>
        </p:txBody>
      </p:sp>
      <p:grpSp>
        <p:nvGrpSpPr>
          <p:cNvPr id="122" name="Group 95"/>
          <p:cNvGrpSpPr>
            <a:grpSpLocks/>
          </p:cNvGrpSpPr>
          <p:nvPr/>
        </p:nvGrpSpPr>
        <p:grpSpPr bwMode="auto">
          <a:xfrm>
            <a:off x="1601787" y="4371731"/>
            <a:ext cx="6931025" cy="369887"/>
            <a:chOff x="669" y="2354"/>
            <a:chExt cx="4366" cy="233"/>
          </a:xfrm>
        </p:grpSpPr>
        <p:sp>
          <p:nvSpPr>
            <p:cNvPr id="123" name="Text Box 96"/>
            <p:cNvSpPr txBox="1">
              <a:spLocks noChangeArrowheads="1"/>
            </p:cNvSpPr>
            <p:nvPr/>
          </p:nvSpPr>
          <p:spPr bwMode="auto">
            <a:xfrm>
              <a:off x="669" y="2354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FF2</a:t>
              </a:r>
            </a:p>
          </p:txBody>
        </p:sp>
        <p:grpSp>
          <p:nvGrpSpPr>
            <p:cNvPr id="124" name="Group 97"/>
            <p:cNvGrpSpPr>
              <a:grpSpLocks/>
            </p:cNvGrpSpPr>
            <p:nvPr/>
          </p:nvGrpSpPr>
          <p:grpSpPr bwMode="auto">
            <a:xfrm>
              <a:off x="1122" y="2387"/>
              <a:ext cx="3913" cy="141"/>
              <a:chOff x="1151" y="2504"/>
              <a:chExt cx="3913" cy="141"/>
            </a:xfrm>
          </p:grpSpPr>
          <p:sp>
            <p:nvSpPr>
              <p:cNvPr id="125" name="Line 98"/>
              <p:cNvSpPr>
                <a:spLocks noChangeShapeType="1"/>
              </p:cNvSpPr>
              <p:nvPr/>
            </p:nvSpPr>
            <p:spPr bwMode="auto">
              <a:xfrm flipV="1">
                <a:off x="1756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Line 99"/>
              <p:cNvSpPr>
                <a:spLocks noChangeShapeType="1"/>
              </p:cNvSpPr>
              <p:nvPr/>
            </p:nvSpPr>
            <p:spPr bwMode="auto">
              <a:xfrm>
                <a:off x="1756" y="2504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Line 100"/>
              <p:cNvSpPr>
                <a:spLocks noChangeShapeType="1"/>
              </p:cNvSpPr>
              <p:nvPr/>
            </p:nvSpPr>
            <p:spPr bwMode="auto">
              <a:xfrm flipV="1">
                <a:off x="2858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Line 101"/>
              <p:cNvSpPr>
                <a:spLocks noChangeShapeType="1"/>
              </p:cNvSpPr>
              <p:nvPr/>
            </p:nvSpPr>
            <p:spPr bwMode="auto">
              <a:xfrm>
                <a:off x="2858" y="2645"/>
                <a:ext cx="1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102"/>
              <p:cNvSpPr>
                <a:spLocks noChangeShapeType="1"/>
              </p:cNvSpPr>
              <p:nvPr/>
            </p:nvSpPr>
            <p:spPr bwMode="auto">
              <a:xfrm flipV="1">
                <a:off x="3961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Line 103"/>
              <p:cNvSpPr>
                <a:spLocks noChangeShapeType="1"/>
              </p:cNvSpPr>
              <p:nvPr/>
            </p:nvSpPr>
            <p:spPr bwMode="auto">
              <a:xfrm>
                <a:off x="3961" y="2504"/>
                <a:ext cx="1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Line 104"/>
              <p:cNvSpPr>
                <a:spLocks noChangeShapeType="1"/>
              </p:cNvSpPr>
              <p:nvPr/>
            </p:nvSpPr>
            <p:spPr bwMode="auto">
              <a:xfrm>
                <a:off x="1151" y="2645"/>
                <a:ext cx="6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2" name="Line 105"/>
          <p:cNvSpPr>
            <a:spLocks noChangeShapeType="1"/>
          </p:cNvSpPr>
          <p:nvPr/>
        </p:nvSpPr>
        <p:spPr bwMode="auto">
          <a:xfrm>
            <a:off x="6777037" y="3733800"/>
            <a:ext cx="0" cy="25273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Line 112"/>
          <p:cNvSpPr>
            <a:spLocks noChangeShapeType="1"/>
          </p:cNvSpPr>
          <p:nvPr/>
        </p:nvSpPr>
        <p:spPr bwMode="auto">
          <a:xfrm flipV="1">
            <a:off x="5291137" y="6070600"/>
            <a:ext cx="1395413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 Box 113"/>
          <p:cNvSpPr txBox="1">
            <a:spLocks noChangeArrowheads="1"/>
          </p:cNvSpPr>
          <p:nvPr/>
        </p:nvSpPr>
        <p:spPr bwMode="auto">
          <a:xfrm>
            <a:off x="5426868" y="6060002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Setup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(FF2)</a:t>
            </a:r>
          </a:p>
        </p:txBody>
      </p:sp>
      <p:grpSp>
        <p:nvGrpSpPr>
          <p:cNvPr id="135" name="Group 114"/>
          <p:cNvGrpSpPr>
            <a:grpSpLocks/>
          </p:cNvGrpSpPr>
          <p:nvPr/>
        </p:nvGrpSpPr>
        <p:grpSpPr bwMode="auto">
          <a:xfrm>
            <a:off x="6145212" y="3958981"/>
            <a:ext cx="765175" cy="366713"/>
            <a:chOff x="1745" y="2836"/>
            <a:chExt cx="482" cy="231"/>
          </a:xfrm>
        </p:grpSpPr>
        <p:sp>
          <p:nvSpPr>
            <p:cNvPr id="136" name="Line 115"/>
            <p:cNvSpPr>
              <a:spLocks noChangeShapeType="1"/>
            </p:cNvSpPr>
            <p:nvPr/>
          </p:nvSpPr>
          <p:spPr bwMode="auto">
            <a:xfrm>
              <a:off x="1746" y="2869"/>
              <a:ext cx="369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Text Box 116"/>
            <p:cNvSpPr txBox="1">
              <a:spLocks noChangeArrowheads="1"/>
            </p:cNvSpPr>
            <p:nvPr/>
          </p:nvSpPr>
          <p:spPr bwMode="auto">
            <a:xfrm>
              <a:off x="1745" y="2836"/>
              <a:ext cx="4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aseline="-25000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skew</a:t>
              </a:r>
              <a:endParaRPr 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8" name="Line 117"/>
          <p:cNvSpPr>
            <a:spLocks noChangeShapeType="1"/>
          </p:cNvSpPr>
          <p:nvPr/>
        </p:nvSpPr>
        <p:spPr bwMode="auto">
          <a:xfrm>
            <a:off x="2590800" y="3606556"/>
            <a:ext cx="3376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 Box 118"/>
          <p:cNvSpPr txBox="1">
            <a:spLocks noChangeArrowheads="1"/>
          </p:cNvSpPr>
          <p:nvPr/>
        </p:nvSpPr>
        <p:spPr bwMode="auto">
          <a:xfrm>
            <a:off x="3897312" y="3201743"/>
            <a:ext cx="67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Line 119"/>
          <p:cNvSpPr>
            <a:spLocks noChangeShapeType="1"/>
          </p:cNvSpPr>
          <p:nvPr/>
        </p:nvSpPr>
        <p:spPr bwMode="auto">
          <a:xfrm>
            <a:off x="5246687" y="545123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2800" dirty="0"/>
                  <a:t>ג. בהנחה ש-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800" dirty="0"/>
                  <a:t>, 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5690" t="-7051" r="-293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he-IL" sz="32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he-IL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88" y="3347651"/>
                <a:ext cx="237795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Arrow 143"/>
          <p:cNvSpPr/>
          <p:nvPr/>
        </p:nvSpPr>
        <p:spPr>
          <a:xfrm>
            <a:off x="2817813" y="2445286"/>
            <a:ext cx="1033462" cy="1762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6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677" y="1199410"/>
                <a:ext cx="351956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Visio" r:id="rId4" imgW="5886467" imgH="3181410" progId="Visio.Drawing.15">
                  <p:embed/>
                </p:oleObj>
              </mc:Choice>
              <mc:Fallback>
                <p:oleObj name="Visio" r:id="rId4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25538" y="6437827"/>
                <a:ext cx="7086600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𝒑𝑪𝑸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38" y="6437827"/>
                <a:ext cx="7086600" cy="394210"/>
              </a:xfrm>
              <a:prstGeom prst="rect">
                <a:avLst/>
              </a:prstGeom>
              <a:blipFill rotWithShape="0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2800" dirty="0"/>
                  <a:t>ג. בהנחה ש-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800" dirty="0"/>
                  <a:t>, חשבו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36723"/>
                <a:ext cx="3540369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5690" t="-7051" r="-293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6688504" y="3199789"/>
                <a:ext cx="237795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en-US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3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he-IL" sz="32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he-IL" sz="32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3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04" y="3199789"/>
                <a:ext cx="237795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58"/>
          <p:cNvSpPr>
            <a:spLocks noChangeShapeType="1"/>
          </p:cNvSpPr>
          <p:nvPr/>
        </p:nvSpPr>
        <p:spPr bwMode="auto">
          <a:xfrm flipV="1">
            <a:off x="2921000" y="37957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11188" y="59578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1960563" y="5959475"/>
            <a:ext cx="535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7316788" y="5959475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7316788" y="6183313"/>
            <a:ext cx="809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1241425" y="3743325"/>
            <a:ext cx="704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FF1</a:t>
            </a: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2921000" y="3795713"/>
            <a:ext cx="174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V="1">
            <a:off x="4670425" y="37957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4670425" y="4019550"/>
            <a:ext cx="175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 flipV="1">
            <a:off x="6421438" y="37957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6421438" y="3795713"/>
            <a:ext cx="175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1960563" y="4019550"/>
            <a:ext cx="960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6416675" y="3563938"/>
            <a:ext cx="0" cy="2873889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2906713" y="3519488"/>
            <a:ext cx="0" cy="809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341313" y="3736975"/>
            <a:ext cx="900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Clk</a:t>
            </a:r>
          </a:p>
        </p:txBody>
      </p:sp>
      <p:sp>
        <p:nvSpPr>
          <p:cNvPr id="76" name="Text Box 81"/>
          <p:cNvSpPr txBox="1">
            <a:spLocks noChangeArrowheads="1"/>
          </p:cNvSpPr>
          <p:nvPr/>
        </p:nvSpPr>
        <p:spPr bwMode="auto">
          <a:xfrm>
            <a:off x="1511300" y="51419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82"/>
          <p:cNvSpPr>
            <a:spLocks noChangeShapeType="1"/>
          </p:cNvSpPr>
          <p:nvPr/>
        </p:nvSpPr>
        <p:spPr bwMode="auto">
          <a:xfrm>
            <a:off x="2860675" y="5367338"/>
            <a:ext cx="184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 flipV="1">
            <a:off x="4706938" y="5141913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4708525" y="5141913"/>
            <a:ext cx="431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 flipV="1">
            <a:off x="3806825" y="5138738"/>
            <a:ext cx="855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87"/>
          <p:cNvSpPr txBox="1">
            <a:spLocks noChangeArrowheads="1"/>
          </p:cNvSpPr>
          <p:nvPr/>
        </p:nvSpPr>
        <p:spPr bwMode="auto">
          <a:xfrm>
            <a:off x="3671888" y="4775200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(FF2)</a:t>
            </a:r>
          </a:p>
        </p:txBody>
      </p:sp>
      <p:sp>
        <p:nvSpPr>
          <p:cNvPr id="82" name="Line 88"/>
          <p:cNvSpPr>
            <a:spLocks noChangeShapeType="1"/>
          </p:cNvSpPr>
          <p:nvPr/>
        </p:nvSpPr>
        <p:spPr bwMode="auto">
          <a:xfrm>
            <a:off x="4706938" y="5495925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89"/>
          <p:cNvSpPr txBox="1">
            <a:spLocks noChangeArrowheads="1"/>
          </p:cNvSpPr>
          <p:nvPr/>
        </p:nvSpPr>
        <p:spPr bwMode="auto">
          <a:xfrm>
            <a:off x="4573588" y="5435600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(A+B)</a:t>
            </a:r>
          </a:p>
        </p:txBody>
      </p:sp>
      <p:grpSp>
        <p:nvGrpSpPr>
          <p:cNvPr id="84" name="Group 93"/>
          <p:cNvGrpSpPr>
            <a:grpSpLocks/>
          </p:cNvGrpSpPr>
          <p:nvPr/>
        </p:nvGrpSpPr>
        <p:grpSpPr bwMode="auto">
          <a:xfrm>
            <a:off x="2141538" y="4365625"/>
            <a:ext cx="6931025" cy="369888"/>
            <a:chOff x="669" y="2354"/>
            <a:chExt cx="4366" cy="233"/>
          </a:xfrm>
        </p:grpSpPr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669" y="2354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FF2</a:t>
              </a:r>
            </a:p>
          </p:txBody>
        </p:sp>
        <p:grpSp>
          <p:nvGrpSpPr>
            <p:cNvPr id="87" name="Group 95"/>
            <p:cNvGrpSpPr>
              <a:grpSpLocks/>
            </p:cNvGrpSpPr>
            <p:nvPr/>
          </p:nvGrpSpPr>
          <p:grpSpPr bwMode="auto">
            <a:xfrm>
              <a:off x="1122" y="2387"/>
              <a:ext cx="3913" cy="141"/>
              <a:chOff x="1151" y="2504"/>
              <a:chExt cx="3913" cy="141"/>
            </a:xfrm>
          </p:grpSpPr>
          <p:sp>
            <p:nvSpPr>
              <p:cNvPr id="88" name="Line 96"/>
              <p:cNvSpPr>
                <a:spLocks noChangeShapeType="1"/>
              </p:cNvSpPr>
              <p:nvPr/>
            </p:nvSpPr>
            <p:spPr bwMode="auto">
              <a:xfrm flipV="1">
                <a:off x="1756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Line 97"/>
              <p:cNvSpPr>
                <a:spLocks noChangeShapeType="1"/>
              </p:cNvSpPr>
              <p:nvPr/>
            </p:nvSpPr>
            <p:spPr bwMode="auto">
              <a:xfrm>
                <a:off x="1756" y="2504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Line 98"/>
              <p:cNvSpPr>
                <a:spLocks noChangeShapeType="1"/>
              </p:cNvSpPr>
              <p:nvPr/>
            </p:nvSpPr>
            <p:spPr bwMode="auto">
              <a:xfrm flipV="1">
                <a:off x="2858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Line 99"/>
              <p:cNvSpPr>
                <a:spLocks noChangeShapeType="1"/>
              </p:cNvSpPr>
              <p:nvPr/>
            </p:nvSpPr>
            <p:spPr bwMode="auto">
              <a:xfrm>
                <a:off x="2858" y="2645"/>
                <a:ext cx="1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Line 100"/>
              <p:cNvSpPr>
                <a:spLocks noChangeShapeType="1"/>
              </p:cNvSpPr>
              <p:nvPr/>
            </p:nvSpPr>
            <p:spPr bwMode="auto">
              <a:xfrm flipV="1">
                <a:off x="3961" y="2504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Line 101"/>
              <p:cNvSpPr>
                <a:spLocks noChangeShapeType="1"/>
              </p:cNvSpPr>
              <p:nvPr/>
            </p:nvSpPr>
            <p:spPr bwMode="auto">
              <a:xfrm>
                <a:off x="3961" y="2504"/>
                <a:ext cx="11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Line 102"/>
              <p:cNvSpPr>
                <a:spLocks noChangeShapeType="1"/>
              </p:cNvSpPr>
              <p:nvPr/>
            </p:nvSpPr>
            <p:spPr bwMode="auto">
              <a:xfrm>
                <a:off x="1151" y="2645"/>
                <a:ext cx="6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6" name="Line 104"/>
          <p:cNvSpPr>
            <a:spLocks noChangeShapeType="1"/>
          </p:cNvSpPr>
          <p:nvPr/>
        </p:nvSpPr>
        <p:spPr bwMode="auto">
          <a:xfrm flipH="1">
            <a:off x="3806825" y="4238625"/>
            <a:ext cx="22225" cy="9906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105"/>
          <p:cNvSpPr txBox="1">
            <a:spLocks noChangeArrowheads="1"/>
          </p:cNvSpPr>
          <p:nvPr/>
        </p:nvSpPr>
        <p:spPr bwMode="auto">
          <a:xfrm>
            <a:off x="1241425" y="4373563"/>
            <a:ext cx="900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Clk</a:t>
            </a:r>
          </a:p>
        </p:txBody>
      </p:sp>
      <p:sp>
        <p:nvSpPr>
          <p:cNvPr id="98" name="Line 106"/>
          <p:cNvSpPr>
            <a:spLocks noChangeShapeType="1"/>
          </p:cNvSpPr>
          <p:nvPr/>
        </p:nvSpPr>
        <p:spPr bwMode="auto">
          <a:xfrm>
            <a:off x="2951163" y="4238625"/>
            <a:ext cx="855662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107"/>
          <p:cNvSpPr txBox="1">
            <a:spLocks noChangeArrowheads="1"/>
          </p:cNvSpPr>
          <p:nvPr/>
        </p:nvSpPr>
        <p:spPr bwMode="auto">
          <a:xfrm>
            <a:off x="3094831" y="3821630"/>
            <a:ext cx="765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Line 109"/>
          <p:cNvSpPr>
            <a:spLocks noChangeShapeType="1"/>
          </p:cNvSpPr>
          <p:nvPr/>
        </p:nvSpPr>
        <p:spPr bwMode="auto">
          <a:xfrm>
            <a:off x="5832475" y="6173788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Line 110"/>
          <p:cNvSpPr>
            <a:spLocks noChangeShapeType="1"/>
          </p:cNvSpPr>
          <p:nvPr/>
        </p:nvSpPr>
        <p:spPr bwMode="auto">
          <a:xfrm>
            <a:off x="5832475" y="5408613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111"/>
          <p:cNvSpPr txBox="1">
            <a:spLocks noChangeArrowheads="1"/>
          </p:cNvSpPr>
          <p:nvPr/>
        </p:nvSpPr>
        <p:spPr bwMode="auto">
          <a:xfrm>
            <a:off x="5697538" y="6224586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Setup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(FF1)</a:t>
            </a:r>
          </a:p>
        </p:txBody>
      </p:sp>
      <p:sp>
        <p:nvSpPr>
          <p:cNvPr id="103" name="Line 112"/>
          <p:cNvSpPr>
            <a:spLocks noChangeShapeType="1"/>
          </p:cNvSpPr>
          <p:nvPr/>
        </p:nvSpPr>
        <p:spPr bwMode="auto">
          <a:xfrm>
            <a:off x="2951163" y="3608388"/>
            <a:ext cx="3376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13"/>
          <p:cNvSpPr txBox="1">
            <a:spLocks noChangeArrowheads="1"/>
          </p:cNvSpPr>
          <p:nvPr/>
        </p:nvSpPr>
        <p:spPr bwMode="auto">
          <a:xfrm>
            <a:off x="4257675" y="3203575"/>
            <a:ext cx="67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 rot="10800000">
            <a:off x="2386746" y="1430242"/>
            <a:ext cx="2134454" cy="1762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77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42" grpId="0" animBg="1"/>
      <p:bldP spid="51" grpId="0" animBg="1"/>
      <p:bldP spid="52" grpId="0"/>
      <p:bldP spid="53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/>
      <p:bldP spid="82" grpId="0" animBg="1"/>
      <p:bldP spid="83" grpId="0"/>
      <p:bldP spid="96" grpId="0" animBg="1"/>
      <p:bldP spid="97" grpId="0"/>
      <p:bldP spid="98" grpId="0" animBg="1"/>
      <p:bldP spid="98" grpId="1" animBg="1"/>
      <p:bldP spid="99" grpId="0"/>
      <p:bldP spid="99" grpId="1"/>
      <p:bldP spid="100" grpId="0" animBg="1"/>
      <p:bldP spid="101" grpId="0" animBg="1"/>
      <p:bldP spid="102" grpId="0"/>
      <p:bldP spid="103" grpId="0" animBg="1"/>
      <p:bldP spid="104" grpId="0"/>
      <p:bldP spid="1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39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3404952"/>
                <a:ext cx="78629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2800" dirty="0"/>
                  <a:t>ד. איך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</m:oMath>
                </a14:m>
                <a:r>
                  <a:rPr lang="he-IL" sz="2800" dirty="0"/>
                  <a:t> משפיע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he-IL" sz="2800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04952"/>
                <a:ext cx="7862967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941" r="-1629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74921" y="1592020"/>
                <a:ext cx="35195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1" y="1592020"/>
                <a:ext cx="351956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822325" y="287339"/>
            <a:ext cx="7543800" cy="627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>
                <a:solidFill>
                  <a:schemeClr val="tx1">
                    <a:lumMod val="75000"/>
                    <a:lumOff val="25000"/>
                  </a:schemeClr>
                </a:solidFill>
              </a:rPr>
              <a:t>תרגיל 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0446" y="297104"/>
          <a:ext cx="5324475" cy="28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Visio" r:id="rId5" imgW="5886467" imgH="3181410" progId="Visio.Drawing.15">
                  <p:embed/>
                </p:oleObj>
              </mc:Choice>
              <mc:Fallback>
                <p:oleObj name="Visio" r:id="rId5" imgW="5886467" imgH="318141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6" y="297104"/>
                        <a:ext cx="5324475" cy="287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5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26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2357755" y="2834935"/>
            <a:ext cx="43011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5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91083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4CE9-21FC-4169-93E4-8B9782A7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2273F-913C-47E8-A84A-CF391CB4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1435885"/>
            <a:ext cx="7096125" cy="443310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1- קיץ תשע"ט מועד ב' 	</a:t>
            </a:r>
          </a:p>
        </p:txBody>
      </p:sp>
    </p:spTree>
    <p:extLst>
      <p:ext uri="{BB962C8B-B14F-4D97-AF65-F5344CB8AC3E}">
        <p14:creationId xmlns:p14="http://schemas.microsoft.com/office/powerpoint/2010/main" val="114892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4B1BC-531F-4DBB-8846-DCB0CF58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38451"/>
            <a:ext cx="7935176" cy="3140075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B6993706-0919-4C71-BF31-9CDE30FEC952}"/>
              </a:ext>
            </a:extLst>
          </p:cNvPr>
          <p:cNvSpPr txBox="1">
            <a:spLocks/>
          </p:cNvSpPr>
          <p:nvPr/>
        </p:nvSpPr>
        <p:spPr>
          <a:xfrm>
            <a:off x="1362926" y="22860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r>
              <a:rPr lang="he-IL" dirty="0"/>
              <a:t>שאלה 1- </a:t>
            </a:r>
            <a:br>
              <a:rPr lang="en-US" dirty="0"/>
            </a:br>
            <a:r>
              <a:rPr lang="he-IL" dirty="0"/>
              <a:t>קיץ תשע"ט מועד ב'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8159D-1396-4331-8DCE-B6C00270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0"/>
            <a:ext cx="4668838" cy="29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6993706-0919-4C71-BF31-9CDE30FEC952}"/>
              </a:ext>
            </a:extLst>
          </p:cNvPr>
          <p:cNvSpPr txBox="1">
            <a:spLocks/>
          </p:cNvSpPr>
          <p:nvPr/>
        </p:nvSpPr>
        <p:spPr>
          <a:xfrm>
            <a:off x="1362926" y="22860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1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/>
            <a:r>
              <a:rPr lang="he-IL" dirty="0"/>
              <a:t>שאלה 1- </a:t>
            </a:r>
            <a:br>
              <a:rPr lang="en-US" dirty="0"/>
            </a:br>
            <a:r>
              <a:rPr lang="he-IL" dirty="0"/>
              <a:t>קיץ תשע"ט מועד ב'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8159D-1396-4331-8DCE-B6C00270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3819525" cy="2386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1F06A5-F02C-4B23-9A91-AFAC56212482}"/>
                  </a:ext>
                </a:extLst>
              </p:cNvPr>
              <p:cNvSpPr/>
              <p:nvPr/>
            </p:nvSpPr>
            <p:spPr>
              <a:xfrm>
                <a:off x="443948" y="5174519"/>
                <a:ext cx="7848600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𝒑𝑪𝑸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𝒔𝒆𝒕𝒖𝒑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70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1F06A5-F02C-4B23-9A91-AFAC5621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8" y="5174519"/>
                <a:ext cx="7848600" cy="394210"/>
              </a:xfrm>
              <a:prstGeom prst="rect">
                <a:avLst/>
              </a:prstGeom>
              <a:blipFill>
                <a:blip r:embed="rId3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C360F1-F8AC-49A1-A548-631231A7171D}"/>
                  </a:ext>
                </a:extLst>
              </p:cNvPr>
              <p:cNvSpPr/>
              <p:nvPr/>
            </p:nvSpPr>
            <p:spPr>
              <a:xfrm>
                <a:off x="457200" y="4316808"/>
                <a:ext cx="7086600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𝒑𝑪𝑸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𝒔𝒆𝒕𝒖𝒑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C360F1-F8AC-49A1-A548-631231A71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16808"/>
                <a:ext cx="7086600" cy="394210"/>
              </a:xfrm>
              <a:prstGeom prst="rect">
                <a:avLst/>
              </a:prstGeom>
              <a:blipFill>
                <a:blip r:embed="rId4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B948A3A-79FE-455D-9B90-B94750C737DC}"/>
              </a:ext>
            </a:extLst>
          </p:cNvPr>
          <p:cNvSpPr/>
          <p:nvPr/>
        </p:nvSpPr>
        <p:spPr>
          <a:xfrm>
            <a:off x="457200" y="4008876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FF0-&gt;FF1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72758-49CD-425C-81A1-257303D62CED}"/>
              </a:ext>
            </a:extLst>
          </p:cNvPr>
          <p:cNvSpPr/>
          <p:nvPr/>
        </p:nvSpPr>
        <p:spPr>
          <a:xfrm>
            <a:off x="457200" y="4909180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FF1-&gt;FF0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0DF36-DBD0-4C44-874C-A811938830CE}"/>
              </a:ext>
            </a:extLst>
          </p:cNvPr>
          <p:cNvSpPr/>
          <p:nvPr/>
        </p:nvSpPr>
        <p:spPr>
          <a:xfrm>
            <a:off x="519973" y="5629008"/>
            <a:ext cx="8468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מחזור השעון הוא מינימלי כאשר </a:t>
            </a:r>
            <a:r>
              <a:rPr lang="en-US" dirty="0" err="1"/>
              <a:t>Tmin</a:t>
            </a:r>
            <a:r>
              <a:rPr lang="en-US" dirty="0"/>
              <a:t> </a:t>
            </a:r>
            <a:r>
              <a:rPr lang="he-IL" dirty="0"/>
              <a:t>שווה בשני המסלולים, כלומר כאשר</a:t>
            </a:r>
            <a:r>
              <a:rPr lang="en-US" dirty="0"/>
              <a:t>skew= -5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74D68F-18DB-4D67-9247-3004327CF27F}"/>
                  </a:ext>
                </a:extLst>
              </p:cNvPr>
              <p:cNvSpPr/>
              <p:nvPr/>
            </p:nvSpPr>
            <p:spPr>
              <a:xfrm>
                <a:off x="457200" y="3009871"/>
                <a:ext cx="7086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r>
                        <a:rPr lang="he-IL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e-IL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he-IL" b="1" i="1">
                                <a:latin typeface="Cambria Math" panose="02040503050406030204" pitchFamily="18" charset="0"/>
                              </a:rPr>
                              <m:t>𝒔𝒌𝒆𝒘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𝒉𝒐𝒍𝒅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  <m:d>
                      <m:dPr>
                        <m:ctrlPr>
                          <a:rPr lang="he-I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5-5-4-4=-8</a:t>
                </a:r>
                <a:endParaRPr lang="he-IL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74D68F-18DB-4D67-9247-3004327C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09871"/>
                <a:ext cx="7086600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1AABE0-5119-4309-BC38-F63580E08F02}"/>
                  </a:ext>
                </a:extLst>
              </p:cNvPr>
              <p:cNvSpPr/>
              <p:nvPr/>
            </p:nvSpPr>
            <p:spPr>
              <a:xfrm>
                <a:off x="457200" y="2324878"/>
                <a:ext cx="6172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  <m:r>
                        <a:rPr lang="he-IL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  <m:r>
                      <a:rPr lang="he-IL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𝒉𝒐𝒍𝒅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=5+4-5=4</a:t>
                </a:r>
                <a:endParaRPr lang="he-IL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1AABE0-5119-4309-BC38-F63580E08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24878"/>
                <a:ext cx="6172200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58A577B-65C1-4532-B93D-4F9C91B6D56A}"/>
              </a:ext>
            </a:extLst>
          </p:cNvPr>
          <p:cNvSpPr/>
          <p:nvPr/>
        </p:nvSpPr>
        <p:spPr>
          <a:xfrm>
            <a:off x="7262112" y="1961578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נבדוק תנאי </a:t>
            </a:r>
            <a:r>
              <a:rPr lang="en-US" dirty="0"/>
              <a:t>hold</a:t>
            </a:r>
            <a:r>
              <a:rPr lang="he-IL" dirty="0"/>
              <a:t>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055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907E4EA7-1592-47FF-92F9-0DBDBCC02B97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3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 dirty="0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49210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11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9157" name="Group 7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49193" name="Line 8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4" name="Line 9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5" name="Line 10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6" name="Line 11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7" name="Line 12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8" name="Line 13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9" name="Line 14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0" name="Line 15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1" name="Line 16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2" name="Line 17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3" name="Line 18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4" name="Line 19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5" name="Line 20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6" name="Line 21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7" name="Line 22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8" name="Line 23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209" name="Line 24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9158" name="Group 29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49191" name="Line 30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2" name="Line 31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59" name="Line 32"/>
          <p:cNvSpPr>
            <a:spLocks noChangeShapeType="1"/>
          </p:cNvSpPr>
          <p:nvPr/>
        </p:nvSpPr>
        <p:spPr bwMode="auto">
          <a:xfrm>
            <a:off x="179388" y="3860800"/>
            <a:ext cx="16557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9160" name="Group 37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49189" name="Line 38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90" name="Line 39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61" name="Line 40"/>
          <p:cNvSpPr>
            <a:spLocks noChangeShapeType="1"/>
          </p:cNvSpPr>
          <p:nvPr/>
        </p:nvSpPr>
        <p:spPr bwMode="auto">
          <a:xfrm>
            <a:off x="179388" y="4581525"/>
            <a:ext cx="16557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9162" name="Group 45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49187" name="Line 46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88" name="Line 47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63" name="Text Box 48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49164" name="Text Box 49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9165" name="Text Box 50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49166" name="Text Box 51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49167" name="Line 52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8" name="Line 53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9" name="Line 54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0" name="Line 55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1" name="Line 56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2" name="Line 57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3" name="Text Box 60"/>
          <p:cNvSpPr txBox="1">
            <a:spLocks noChangeArrowheads="1"/>
          </p:cNvSpPr>
          <p:nvPr/>
        </p:nvSpPr>
        <p:spPr bwMode="auto">
          <a:xfrm>
            <a:off x="6588125" y="6613525"/>
            <a:ext cx="2520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he-IL" sz="1000">
                <a:solidFill>
                  <a:srgbClr val="000000"/>
                </a:solidFill>
              </a:rPr>
              <a:t>יששכר ולטר (</a:t>
            </a:r>
            <a:r>
              <a:rPr lang="en-US" altLang="he-IL" sz="1000">
                <a:solidFill>
                  <a:srgbClr val="000000"/>
                </a:solidFill>
              </a:rPr>
              <a:t>zigi@tx.technion.ac.il</a:t>
            </a:r>
            <a:r>
              <a:rPr lang="he-IL" altLang="he-IL" sz="1000">
                <a:solidFill>
                  <a:srgbClr val="000000"/>
                </a:solidFill>
              </a:rPr>
              <a:t>)</a:t>
            </a:r>
            <a:endParaRPr lang="en-US" altLang="he-IL" sz="1000">
              <a:solidFill>
                <a:srgbClr val="000000"/>
              </a:solidFill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3122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DCADC-C85E-4373-8312-F75D9757C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636"/>
          <a:stretch/>
        </p:blipFill>
        <p:spPr>
          <a:xfrm>
            <a:off x="381000" y="2057400"/>
            <a:ext cx="2743200" cy="2139145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2- אביב תשע"ט מועד ב' 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F54B-8568-4B66-9328-5C2FF1FD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62632"/>
            <a:ext cx="5943600" cy="458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88397-5566-4451-8509-35E7ED2C1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8" t="7080" r="36951" b="82301"/>
          <a:stretch/>
        </p:blipFill>
        <p:spPr>
          <a:xfrm>
            <a:off x="762000" y="2438400"/>
            <a:ext cx="2195513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2- אביב תשע"ט מועד ב'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2257-7362-40B8-ACBD-5CE91281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24062"/>
            <a:ext cx="8248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24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3- אביב תשע"ט מועד ב'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21D88-5C5B-4A0A-AC41-5DE9A4D34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875" y="1371601"/>
            <a:ext cx="602797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8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3- אביב תשע"ט מועד ב'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9EBC2-BA38-4DF9-BB1E-85797ACE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36" y="2035388"/>
            <a:ext cx="6129564" cy="2155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7C0A88-F2ED-4CB7-86CA-34B54769707E}"/>
                  </a:ext>
                </a:extLst>
              </p:cNvPr>
              <p:cNvSpPr/>
              <p:nvPr/>
            </p:nvSpPr>
            <p:spPr>
              <a:xfrm>
                <a:off x="457200" y="4831065"/>
                <a:ext cx="7086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7C0A88-F2ED-4CB7-86CA-34B547697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31065"/>
                <a:ext cx="7086600" cy="646331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DBF68A4-3C75-49E6-8130-CB06D7FE9648}"/>
              </a:ext>
            </a:extLst>
          </p:cNvPr>
          <p:cNvSpPr/>
          <p:nvPr/>
        </p:nvSpPr>
        <p:spPr>
          <a:xfrm>
            <a:off x="1981200" y="43434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תנאי </a:t>
            </a:r>
            <a:r>
              <a:rPr lang="en-US" dirty="0"/>
              <a:t>hold</a:t>
            </a:r>
            <a:r>
              <a:rPr lang="he-IL" dirty="0"/>
              <a:t> מ </a:t>
            </a:r>
            <a:r>
              <a:rPr lang="en-US" dirty="0"/>
              <a:t>FF2</a:t>
            </a:r>
            <a:r>
              <a:rPr lang="he-IL" dirty="0"/>
              <a:t> ל </a:t>
            </a:r>
            <a:r>
              <a:rPr lang="en-US" dirty="0"/>
              <a:t>FF2</a:t>
            </a:r>
            <a:r>
              <a:rPr lang="he-IL" dirty="0"/>
              <a:t> אינם מתקיימים</a:t>
            </a:r>
          </a:p>
        </p:txBody>
      </p:sp>
    </p:spTree>
    <p:extLst>
      <p:ext uri="{BB962C8B-B14F-4D97-AF65-F5344CB8AC3E}">
        <p14:creationId xmlns:p14="http://schemas.microsoft.com/office/powerpoint/2010/main" val="12821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</a:t>
            </a:r>
            <a:r>
              <a:rPr lang="en-US" dirty="0"/>
              <a:t>4</a:t>
            </a:r>
            <a:r>
              <a:rPr lang="he-IL" dirty="0"/>
              <a:t>- חורף תשע"ט מועד א' 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F88D6-CDD4-4DD6-9B05-DC44F2E6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7A619-97DC-44E1-953A-39251350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072157"/>
            <a:ext cx="5105400" cy="55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</a:t>
            </a:r>
            <a:r>
              <a:rPr lang="en-US" dirty="0"/>
              <a:t>4</a:t>
            </a:r>
            <a:r>
              <a:rPr lang="he-IL" dirty="0"/>
              <a:t>- חורף תשע"ט מועד א' 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0344C-32B6-45D9-98B8-DA1B5564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1447502"/>
            <a:ext cx="5064772" cy="22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3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</a:t>
            </a:r>
            <a:r>
              <a:rPr lang="en-US" dirty="0"/>
              <a:t>4</a:t>
            </a:r>
            <a:r>
              <a:rPr lang="he-IL" dirty="0"/>
              <a:t>- חורף תשע"ט מועד א'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D55CA-AD31-46CF-951C-1E761992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945630"/>
            <a:ext cx="635317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82068-AABA-4CCB-8436-7E194FD9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429000"/>
            <a:ext cx="31718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CB8EA-947A-40B3-9C49-EFE5D129E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4572000"/>
            <a:ext cx="4724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5- תרגיל יבש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9AEB6-B919-44C2-BE2F-4DDABA47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72157"/>
            <a:ext cx="6638925" cy="50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1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5- תרגיל יבש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6116B9A-E122-42CD-B59B-22409D58C0EF}"/>
                  </a:ext>
                </a:extLst>
              </p:cNvPr>
              <p:cNvSpPr/>
              <p:nvPr/>
            </p:nvSpPr>
            <p:spPr>
              <a:xfrm>
                <a:off x="363370" y="4012824"/>
                <a:ext cx="6705600" cy="696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𝒑𝑪𝑸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𝒔𝒆𝒕𝒖𝒑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e-IL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6116B9A-E122-42CD-B59B-22409D58C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0" y="4012824"/>
                <a:ext cx="6705600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0F409B-97F3-4750-A1EE-A33739FE723E}"/>
                  </a:ext>
                </a:extLst>
              </p:cNvPr>
              <p:cNvSpPr/>
              <p:nvPr/>
            </p:nvSpPr>
            <p:spPr>
              <a:xfrm>
                <a:off x="363370" y="2514600"/>
                <a:ext cx="3970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</m:e>
                      </m:d>
                      <m:r>
                        <a:rPr lang="he-IL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</m:e>
                      </m:d>
                      <m:r>
                        <a:rPr lang="he-IL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𝒉𝒐𝒍𝒅</m:t>
                        </m:r>
                      </m:sub>
                    </m:sSub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𝑭𝑭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1</a:t>
                </a:r>
                <a:endParaRPr lang="en-IL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0F409B-97F3-4750-A1EE-A33739FE7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0" y="2514600"/>
                <a:ext cx="3970505" cy="646331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982653-6DAA-4393-8098-5B76407EC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7" t="53158" r="23099" b="12225"/>
          <a:stretch/>
        </p:blipFill>
        <p:spPr>
          <a:xfrm>
            <a:off x="363370" y="11668"/>
            <a:ext cx="3370430" cy="1480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D1E976-2D08-458D-84C0-83F0876E4B59}"/>
              </a:ext>
            </a:extLst>
          </p:cNvPr>
          <p:cNvSpPr/>
          <p:nvPr/>
        </p:nvSpPr>
        <p:spPr>
          <a:xfrm>
            <a:off x="6324600" y="1905000"/>
            <a:ext cx="1994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נבדוק תנאי </a:t>
            </a:r>
            <a:r>
              <a:rPr lang="en-US" dirty="0"/>
              <a:t>hold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932C0-9BC6-4635-A4D5-9A21586ED061}"/>
              </a:ext>
            </a:extLst>
          </p:cNvPr>
          <p:cNvSpPr/>
          <p:nvPr/>
        </p:nvSpPr>
        <p:spPr>
          <a:xfrm>
            <a:off x="6324599" y="3126225"/>
            <a:ext cx="1994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נבדוק תנאי </a:t>
            </a:r>
            <a:r>
              <a:rPr lang="en-US" dirty="0"/>
              <a:t>setup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081A4-F535-4F82-97BB-63F5FB6E62CF}"/>
              </a:ext>
            </a:extLst>
          </p:cNvPr>
          <p:cNvSpPr/>
          <p:nvPr/>
        </p:nvSpPr>
        <p:spPr>
          <a:xfrm>
            <a:off x="2057400" y="5030333"/>
            <a:ext cx="626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בנוסף, על פעולת אין להשתנות, לכן מספר המהפכים חייב להיות זוגי.</a:t>
            </a:r>
            <a:br>
              <a:rPr lang="en-US" dirty="0"/>
            </a:br>
            <a:r>
              <a:rPr lang="he-IL" dirty="0"/>
              <a:t>לכן מספר המהפכים הוא 2</a:t>
            </a:r>
          </a:p>
        </p:txBody>
      </p:sp>
    </p:spTree>
    <p:extLst>
      <p:ext uri="{BB962C8B-B14F-4D97-AF65-F5344CB8AC3E}">
        <p14:creationId xmlns:p14="http://schemas.microsoft.com/office/powerpoint/2010/main" val="10145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6- תרגיל יבש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2824-950F-450E-A7AE-8B80A351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25537"/>
            <a:ext cx="5534025" cy="5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D52CE18D-5827-4B15-B582-8412A8542888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4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 dirty="0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51257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8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51240" name="Line 7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1" name="Line 8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2" name="Line 9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3" name="Line 10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4" name="Line 11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5" name="Line 12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6" name="Line 13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7" name="Line 14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8" name="Line 15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49" name="Line 16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0" name="Line 17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1" name="Line 18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2" name="Line 19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3" name="Line 20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4" name="Line 21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5" name="Line 22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56" name="Line 23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1206" name="Group 24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51238" name="Line 25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39" name="Line 26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07" name="Line 27"/>
          <p:cNvSpPr>
            <a:spLocks noChangeShapeType="1"/>
          </p:cNvSpPr>
          <p:nvPr/>
        </p:nvSpPr>
        <p:spPr bwMode="auto">
          <a:xfrm>
            <a:off x="179388" y="38608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1208" name="Group 28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51236" name="Line 29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37" name="Line 30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09" name="Line 31"/>
          <p:cNvSpPr>
            <a:spLocks noChangeShapeType="1"/>
          </p:cNvSpPr>
          <p:nvPr/>
        </p:nvSpPr>
        <p:spPr bwMode="auto">
          <a:xfrm>
            <a:off x="179388" y="4581525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1210" name="Group 32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51234" name="Line 33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11" name="Text Box 35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1212" name="Text Box 36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13" name="Text Box 37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1214" name="Text Box 38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51215" name="Line 39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6" name="Line 40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7" name="Line 41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8" name="Line 42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9" name="Line 43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20" name="Line 44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05771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6- תרגיל יבש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2824-950F-450E-A7AE-8B80A351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2" t="5852" r="9122" b="63705"/>
          <a:stretch/>
        </p:blipFill>
        <p:spPr>
          <a:xfrm>
            <a:off x="76200" y="130770"/>
            <a:ext cx="3581401" cy="1313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EB8FD0-D6F7-4CE7-A5E7-BEF5DF1934D3}"/>
                  </a:ext>
                </a:extLst>
              </p:cNvPr>
              <p:cNvSpPr/>
              <p:nvPr/>
            </p:nvSpPr>
            <p:spPr>
              <a:xfrm>
                <a:off x="152400" y="2304037"/>
                <a:ext cx="5334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𝒉𝒐𝒍𝒅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e-IL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  <m:r>
                        <a:rPr lang="he-IL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𝑭𝑭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he-IL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𝑛𝑎𝑛𝑑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he-IL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  <m:r>
                      <a:rPr lang="he-IL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=3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EB8FD0-D6F7-4CE7-A5E7-BEF5DF19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04037"/>
                <a:ext cx="5334000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6411B6-1005-4BDB-AE26-EF8E4C423A38}"/>
                  </a:ext>
                </a:extLst>
              </p:cNvPr>
              <p:cNvSpPr/>
              <p:nvPr/>
            </p:nvSpPr>
            <p:spPr>
              <a:xfrm>
                <a:off x="76200" y="3572028"/>
                <a:ext cx="5943600" cy="997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𝒑𝑪𝑸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𝒏𝒂𝒏𝒅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𝒔𝒆𝒕𝒖𝒑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𝒔𝒌𝒆𝒘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𝒑𝑪𝑸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𝑭𝑭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𝒏𝒂𝒏𝒅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𝒔𝒆𝒕𝒖𝒑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𝑭𝑭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𝒔𝒌𝒆𝒘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6411B6-1005-4BDB-AE26-EF8E4C423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72028"/>
                <a:ext cx="5943600" cy="997966"/>
              </a:xfrm>
              <a:prstGeom prst="rect">
                <a:avLst/>
              </a:prstGeom>
              <a:blipFill>
                <a:blip r:embed="rId4"/>
                <a:stretch>
                  <a:fillRect t="-36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512DC38-CD82-4988-AD4D-5B2B8B13807A}"/>
              </a:ext>
            </a:extLst>
          </p:cNvPr>
          <p:cNvSpPr/>
          <p:nvPr/>
        </p:nvSpPr>
        <p:spPr>
          <a:xfrm>
            <a:off x="7262112" y="1961578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נבדוק תנאי </a:t>
            </a:r>
            <a:r>
              <a:rPr lang="en-US" dirty="0"/>
              <a:t>hold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8278C-F801-4815-BB71-03E0C876BD60}"/>
              </a:ext>
            </a:extLst>
          </p:cNvPr>
          <p:cNvSpPr/>
          <p:nvPr/>
        </p:nvSpPr>
        <p:spPr>
          <a:xfrm>
            <a:off x="7133872" y="2950368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נבדוק תנאי </a:t>
            </a:r>
            <a:r>
              <a:rPr lang="en-US" dirty="0"/>
              <a:t>setup</a:t>
            </a:r>
            <a:r>
              <a:rPr lang="he-IL" dirty="0"/>
              <a:t>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</a:t>
            </a:r>
            <a:r>
              <a:rPr lang="en-US" dirty="0"/>
              <a:t>7</a:t>
            </a:r>
            <a:r>
              <a:rPr lang="he-IL" dirty="0"/>
              <a:t>- אביב תשע"ט מועד א' 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27C0F78-7C59-4EB1-8DCE-75483F5D7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993" y="1143000"/>
            <a:ext cx="518509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0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BC75929F-8A93-4715-A380-F5FD5D8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295"/>
            <a:ext cx="7543800" cy="93186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שאלה </a:t>
            </a:r>
            <a:r>
              <a:rPr lang="en-US" dirty="0"/>
              <a:t>7</a:t>
            </a:r>
            <a:r>
              <a:rPr lang="he-IL" dirty="0"/>
              <a:t>- אביב תשע"ט מועד א' 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0FBA94-BCE5-4537-8AD1-6C7EF298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22015-00F6-4DE6-9EA1-EDEF18A77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7" b="87920"/>
          <a:stretch/>
        </p:blipFill>
        <p:spPr>
          <a:xfrm>
            <a:off x="6248400" y="1846263"/>
            <a:ext cx="2297821" cy="43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2A2C3-1E3B-4B91-9598-5B7A50FB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7" r="5967" b="64893"/>
          <a:stretch/>
        </p:blipFill>
        <p:spPr>
          <a:xfrm>
            <a:off x="685801" y="2438401"/>
            <a:ext cx="73914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AC0E1-711D-4F67-A0E9-C0EF56063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07" r="5967" b="41866"/>
          <a:stretch/>
        </p:blipFill>
        <p:spPr>
          <a:xfrm>
            <a:off x="685800" y="3124201"/>
            <a:ext cx="7391401" cy="838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DA6AD-E4A5-4AEA-8509-320BF2D16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33" r="5967" b="20601"/>
          <a:stretch/>
        </p:blipFill>
        <p:spPr>
          <a:xfrm>
            <a:off x="685800" y="3962401"/>
            <a:ext cx="7391401" cy="77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676E2-DBDC-43D8-A743-FA4523890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4" r="50560" b="10466"/>
          <a:stretch/>
        </p:blipFill>
        <p:spPr>
          <a:xfrm>
            <a:off x="685801" y="4648201"/>
            <a:ext cx="388619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58DE93C0-518E-4843-85B4-E7799DFF5CB9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5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 dirty="0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53306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7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53289" name="Line 7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0" name="Line 8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1" name="Line 9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2" name="Line 10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3" name="Line 11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4" name="Line 12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5" name="Line 13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6" name="Line 14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7" name="Line 15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8" name="Line 16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99" name="Line 17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0" name="Line 18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1" name="Line 19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2" name="Line 20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3" name="Line 21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4" name="Line 22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305" name="Line 23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3254" name="Group 24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53287" name="Line 25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88" name="Line 26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55" name="Line 27"/>
          <p:cNvSpPr>
            <a:spLocks noChangeShapeType="1"/>
          </p:cNvSpPr>
          <p:nvPr/>
        </p:nvSpPr>
        <p:spPr bwMode="auto">
          <a:xfrm>
            <a:off x="179388" y="3860800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3256" name="Group 28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53285" name="Line 29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86" name="Line 30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57" name="Line 31"/>
          <p:cNvSpPr>
            <a:spLocks noChangeShapeType="1"/>
          </p:cNvSpPr>
          <p:nvPr/>
        </p:nvSpPr>
        <p:spPr bwMode="auto">
          <a:xfrm>
            <a:off x="179388" y="4581525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3258" name="Group 32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53283" name="Line 33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84" name="Line 34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59" name="Text Box 35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3260" name="Text Box 36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3261" name="Text Box 37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3262" name="Text Box 38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53263" name="Line 39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4" name="Line 40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5" name="Line 41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6" name="Line 42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7" name="Line 43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8" name="Line 44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9" name="Line 45"/>
          <p:cNvSpPr>
            <a:spLocks noChangeShapeType="1"/>
          </p:cNvSpPr>
          <p:nvPr/>
        </p:nvSpPr>
        <p:spPr bwMode="auto">
          <a:xfrm>
            <a:off x="3851275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05771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64EBD40E-26B0-4A8F-B79E-9A50456676C8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6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55358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9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5301" name="Group 6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55341" name="Line 7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2" name="Line 8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3" name="Line 9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4" name="Line 10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5" name="Line 11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6" name="Line 12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7" name="Line 13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8" name="Line 14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9" name="Line 15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0" name="Line 16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1" name="Line 17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2" name="Line 18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3" name="Line 19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4" name="Line 20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5" name="Line 21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6" name="Line 22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57" name="Line 23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5302" name="Group 24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55339" name="Line 25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40" name="Line 26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3" name="Line 27"/>
          <p:cNvSpPr>
            <a:spLocks noChangeShapeType="1"/>
          </p:cNvSpPr>
          <p:nvPr/>
        </p:nvSpPr>
        <p:spPr bwMode="auto">
          <a:xfrm>
            <a:off x="179388" y="3860800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5304" name="Group 28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55337" name="Line 29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38" name="Line 30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5" name="Line 31"/>
          <p:cNvSpPr>
            <a:spLocks noChangeShapeType="1"/>
          </p:cNvSpPr>
          <p:nvPr/>
        </p:nvSpPr>
        <p:spPr bwMode="auto">
          <a:xfrm>
            <a:off x="179388" y="4581525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5306" name="Group 32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55335" name="Line 33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36" name="Line 34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7" name="Text Box 35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5308" name="Text Box 36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5309" name="Text Box 37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5310" name="Text Box 38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55311" name="Line 39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2" name="Line 40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3" name="Line 41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4" name="Line 42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5" name="Line 43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6" name="Line 44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7" name="Line 45"/>
          <p:cNvSpPr>
            <a:spLocks noChangeShapeType="1"/>
          </p:cNvSpPr>
          <p:nvPr/>
        </p:nvSpPr>
        <p:spPr bwMode="auto">
          <a:xfrm>
            <a:off x="3851275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8" name="Line 46"/>
          <p:cNvSpPr>
            <a:spLocks noChangeShapeType="1"/>
          </p:cNvSpPr>
          <p:nvPr/>
        </p:nvSpPr>
        <p:spPr bwMode="auto">
          <a:xfrm>
            <a:off x="3851275" y="3500438"/>
            <a:ext cx="5762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9" name="Line 47"/>
          <p:cNvSpPr>
            <a:spLocks noChangeShapeType="1"/>
          </p:cNvSpPr>
          <p:nvPr/>
        </p:nvSpPr>
        <p:spPr bwMode="auto">
          <a:xfrm flipV="1">
            <a:off x="3851275" y="35004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20" name="Line 50"/>
          <p:cNvSpPr>
            <a:spLocks noChangeShapeType="1"/>
          </p:cNvSpPr>
          <p:nvPr/>
        </p:nvSpPr>
        <p:spPr bwMode="auto">
          <a:xfrm>
            <a:off x="3851275" y="4941888"/>
            <a:ext cx="5762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21" name="Line 51"/>
          <p:cNvSpPr>
            <a:spLocks noChangeShapeType="1"/>
          </p:cNvSpPr>
          <p:nvPr/>
        </p:nvSpPr>
        <p:spPr bwMode="auto">
          <a:xfrm flipV="1">
            <a:off x="3851275" y="4581525"/>
            <a:ext cx="0" cy="360363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05771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916B0145-D8D3-4519-9C53-BA7641D19998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7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 dirty="0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57411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12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7349" name="Group 6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57394" name="Line 7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5" name="Line 8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6" name="Line 9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7" name="Line 10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8" name="Line 11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9" name="Line 12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0" name="Line 13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1" name="Line 14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2" name="Line 15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3" name="Line 16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4" name="Line 17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5" name="Line 18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6" name="Line 19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7" name="Line 20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8" name="Line 21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09" name="Line 22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410" name="Line 23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7350" name="Group 24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57392" name="Line 25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3" name="Line 26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1" name="Line 27"/>
          <p:cNvSpPr>
            <a:spLocks noChangeShapeType="1"/>
          </p:cNvSpPr>
          <p:nvPr/>
        </p:nvSpPr>
        <p:spPr bwMode="auto">
          <a:xfrm>
            <a:off x="179388" y="3860800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7352" name="Group 28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57390" name="Line 29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91" name="Line 30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3" name="Line 31"/>
          <p:cNvSpPr>
            <a:spLocks noChangeShapeType="1"/>
          </p:cNvSpPr>
          <p:nvPr/>
        </p:nvSpPr>
        <p:spPr bwMode="auto">
          <a:xfrm>
            <a:off x="179388" y="4581525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7354" name="Group 32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57388" name="Line 33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89" name="Line 34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5" name="Text Box 35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7356" name="Text Box 36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7357" name="Text Box 37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7358" name="Text Box 38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57359" name="Line 39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0" name="Line 40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1" name="Line 41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2" name="Line 42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3" name="Line 43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4" name="Line 44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5" name="Line 45"/>
          <p:cNvSpPr>
            <a:spLocks noChangeShapeType="1"/>
          </p:cNvSpPr>
          <p:nvPr/>
        </p:nvSpPr>
        <p:spPr bwMode="auto">
          <a:xfrm>
            <a:off x="3851275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6" name="Line 46"/>
          <p:cNvSpPr>
            <a:spLocks noChangeShapeType="1"/>
          </p:cNvSpPr>
          <p:nvPr/>
        </p:nvSpPr>
        <p:spPr bwMode="auto">
          <a:xfrm>
            <a:off x="3851275" y="3500438"/>
            <a:ext cx="2016125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7" name="Line 47"/>
          <p:cNvSpPr>
            <a:spLocks noChangeShapeType="1"/>
          </p:cNvSpPr>
          <p:nvPr/>
        </p:nvSpPr>
        <p:spPr bwMode="auto">
          <a:xfrm flipV="1">
            <a:off x="3851275" y="35004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8" name="Line 48"/>
          <p:cNvSpPr>
            <a:spLocks noChangeShapeType="1"/>
          </p:cNvSpPr>
          <p:nvPr/>
        </p:nvSpPr>
        <p:spPr bwMode="auto">
          <a:xfrm>
            <a:off x="3851275" y="4941888"/>
            <a:ext cx="2016125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9" name="Line 49"/>
          <p:cNvSpPr>
            <a:spLocks noChangeShapeType="1"/>
          </p:cNvSpPr>
          <p:nvPr/>
        </p:nvSpPr>
        <p:spPr bwMode="auto">
          <a:xfrm flipV="1">
            <a:off x="3851275" y="4581525"/>
            <a:ext cx="0" cy="360363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70" name="Line 50"/>
          <p:cNvSpPr>
            <a:spLocks noChangeShapeType="1"/>
          </p:cNvSpPr>
          <p:nvPr/>
        </p:nvSpPr>
        <p:spPr bwMode="auto">
          <a:xfrm flipV="1">
            <a:off x="5867400" y="35004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71" name="Line 51"/>
          <p:cNvSpPr>
            <a:spLocks noChangeShapeType="1"/>
          </p:cNvSpPr>
          <p:nvPr/>
        </p:nvSpPr>
        <p:spPr bwMode="auto">
          <a:xfrm>
            <a:off x="5867400" y="3860800"/>
            <a:ext cx="25574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72" name="Line 52"/>
          <p:cNvSpPr>
            <a:spLocks noChangeShapeType="1"/>
          </p:cNvSpPr>
          <p:nvPr/>
        </p:nvSpPr>
        <p:spPr bwMode="auto">
          <a:xfrm flipV="1">
            <a:off x="5867400" y="4581525"/>
            <a:ext cx="0" cy="360363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73" name="Line 53"/>
          <p:cNvSpPr>
            <a:spLocks noChangeShapeType="1"/>
          </p:cNvSpPr>
          <p:nvPr/>
        </p:nvSpPr>
        <p:spPr bwMode="auto">
          <a:xfrm>
            <a:off x="5867400" y="4581525"/>
            <a:ext cx="25574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74" name="Line 54"/>
          <p:cNvSpPr>
            <a:spLocks noChangeShapeType="1"/>
          </p:cNvSpPr>
          <p:nvPr/>
        </p:nvSpPr>
        <p:spPr bwMode="auto">
          <a:xfrm>
            <a:off x="586740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05771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AA52E608-AB2B-43EB-89F7-8D3A93791B5C}" type="slidenum">
              <a:rPr lang="he-IL" altLang="he-IL" sz="1400" smtClean="0">
                <a:solidFill>
                  <a:srgbClr val="000000"/>
                </a:solidFill>
              </a:rPr>
              <a:pPr algn="l" rtl="0">
                <a:spcBef>
                  <a:spcPct val="0"/>
                </a:spcBef>
                <a:buFontTx/>
                <a:buNone/>
              </a:pPr>
              <a:t>8</a:t>
            </a:fld>
            <a:endParaRPr lang="de-DE" altLang="he-IL" sz="140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he-IL" altLang="he-IL" b="1" dirty="0">
                <a:solidFill>
                  <a:schemeClr val="accent2"/>
                </a:solidFill>
              </a:rPr>
              <a:t>עקרון-פעולה </a:t>
            </a:r>
            <a:r>
              <a:rPr lang="en-US" altLang="he-IL" b="1" dirty="0">
                <a:solidFill>
                  <a:schemeClr val="accent2"/>
                </a:solidFill>
              </a:rPr>
              <a:t>DFF</a:t>
            </a: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179388" y="1201738"/>
            <a:ext cx="8821737" cy="649287"/>
            <a:chOff x="203" y="436"/>
            <a:chExt cx="5557" cy="409"/>
          </a:xfrm>
        </p:grpSpPr>
        <p:sp>
          <p:nvSpPr>
            <p:cNvPr id="59460" name="Line 4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61" name="Line 5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397" name="Line 6"/>
          <p:cNvSpPr>
            <a:spLocks noChangeShapeType="1"/>
          </p:cNvSpPr>
          <p:nvPr/>
        </p:nvSpPr>
        <p:spPr bwMode="auto">
          <a:xfrm flipV="1">
            <a:off x="179388" y="2781300"/>
            <a:ext cx="29527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9398" name="Group 7"/>
          <p:cNvGrpSpPr>
            <a:grpSpLocks/>
          </p:cNvGrpSpPr>
          <p:nvPr/>
        </p:nvGrpSpPr>
        <p:grpSpPr bwMode="auto">
          <a:xfrm>
            <a:off x="180975" y="1417638"/>
            <a:ext cx="8712200" cy="360362"/>
            <a:chOff x="136" y="893"/>
            <a:chExt cx="5488" cy="227"/>
          </a:xfrm>
        </p:grpSpPr>
        <p:sp>
          <p:nvSpPr>
            <p:cNvPr id="59443" name="Line 8"/>
            <p:cNvSpPr>
              <a:spLocks noChangeShapeType="1"/>
            </p:cNvSpPr>
            <p:nvPr/>
          </p:nvSpPr>
          <p:spPr bwMode="auto">
            <a:xfrm>
              <a:off x="136" y="893"/>
              <a:ext cx="408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4" name="Line 9"/>
            <p:cNvSpPr>
              <a:spLocks noChangeShapeType="1"/>
            </p:cNvSpPr>
            <p:nvPr/>
          </p:nvSpPr>
          <p:spPr bwMode="auto">
            <a:xfrm>
              <a:off x="54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5" name="Line 10"/>
            <p:cNvSpPr>
              <a:spLocks noChangeShapeType="1"/>
            </p:cNvSpPr>
            <p:nvPr/>
          </p:nvSpPr>
          <p:spPr bwMode="auto">
            <a:xfrm flipV="1">
              <a:off x="54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6" name="Line 11"/>
            <p:cNvSpPr>
              <a:spLocks noChangeShapeType="1"/>
            </p:cNvSpPr>
            <p:nvPr/>
          </p:nvSpPr>
          <p:spPr bwMode="auto">
            <a:xfrm flipV="1">
              <a:off x="117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7" name="Line 12"/>
            <p:cNvSpPr>
              <a:spLocks noChangeShapeType="1"/>
            </p:cNvSpPr>
            <p:nvPr/>
          </p:nvSpPr>
          <p:spPr bwMode="auto">
            <a:xfrm>
              <a:off x="117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8" name="Line 13"/>
            <p:cNvSpPr>
              <a:spLocks noChangeShapeType="1"/>
            </p:cNvSpPr>
            <p:nvPr/>
          </p:nvSpPr>
          <p:spPr bwMode="auto">
            <a:xfrm>
              <a:off x="181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9" name="Line 14"/>
            <p:cNvSpPr>
              <a:spLocks noChangeShapeType="1"/>
            </p:cNvSpPr>
            <p:nvPr/>
          </p:nvSpPr>
          <p:spPr bwMode="auto">
            <a:xfrm flipV="1">
              <a:off x="181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0" name="Line 15"/>
            <p:cNvSpPr>
              <a:spLocks noChangeShapeType="1"/>
            </p:cNvSpPr>
            <p:nvPr/>
          </p:nvSpPr>
          <p:spPr bwMode="auto">
            <a:xfrm flipV="1">
              <a:off x="244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1" name="Line 16"/>
            <p:cNvSpPr>
              <a:spLocks noChangeShapeType="1"/>
            </p:cNvSpPr>
            <p:nvPr/>
          </p:nvSpPr>
          <p:spPr bwMode="auto">
            <a:xfrm>
              <a:off x="244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2" name="Line 17"/>
            <p:cNvSpPr>
              <a:spLocks noChangeShapeType="1"/>
            </p:cNvSpPr>
            <p:nvPr/>
          </p:nvSpPr>
          <p:spPr bwMode="auto">
            <a:xfrm>
              <a:off x="308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3" name="Line 18"/>
            <p:cNvSpPr>
              <a:spLocks noChangeShapeType="1"/>
            </p:cNvSpPr>
            <p:nvPr/>
          </p:nvSpPr>
          <p:spPr bwMode="auto">
            <a:xfrm flipV="1">
              <a:off x="308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4" name="Line 19"/>
            <p:cNvSpPr>
              <a:spLocks noChangeShapeType="1"/>
            </p:cNvSpPr>
            <p:nvPr/>
          </p:nvSpPr>
          <p:spPr bwMode="auto">
            <a:xfrm flipV="1">
              <a:off x="371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5" name="Line 20"/>
            <p:cNvSpPr>
              <a:spLocks noChangeShapeType="1"/>
            </p:cNvSpPr>
            <p:nvPr/>
          </p:nvSpPr>
          <p:spPr bwMode="auto">
            <a:xfrm>
              <a:off x="371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6" name="Line 21"/>
            <p:cNvSpPr>
              <a:spLocks noChangeShapeType="1"/>
            </p:cNvSpPr>
            <p:nvPr/>
          </p:nvSpPr>
          <p:spPr bwMode="auto">
            <a:xfrm flipV="1">
              <a:off x="4354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7" name="Line 22"/>
            <p:cNvSpPr>
              <a:spLocks noChangeShapeType="1"/>
            </p:cNvSpPr>
            <p:nvPr/>
          </p:nvSpPr>
          <p:spPr bwMode="auto">
            <a:xfrm>
              <a:off x="4354" y="1120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8" name="Line 23"/>
            <p:cNvSpPr>
              <a:spLocks noChangeShapeType="1"/>
            </p:cNvSpPr>
            <p:nvPr/>
          </p:nvSpPr>
          <p:spPr bwMode="auto">
            <a:xfrm flipV="1">
              <a:off x="4989" y="893"/>
              <a:ext cx="0" cy="227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59" name="Line 24"/>
            <p:cNvSpPr>
              <a:spLocks noChangeShapeType="1"/>
            </p:cNvSpPr>
            <p:nvPr/>
          </p:nvSpPr>
          <p:spPr bwMode="auto">
            <a:xfrm>
              <a:off x="4989" y="893"/>
              <a:ext cx="635" cy="0"/>
            </a:xfrm>
            <a:prstGeom prst="line">
              <a:avLst/>
            </a:prstGeom>
            <a:noFill/>
            <a:ln w="158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399" name="Line 25"/>
          <p:cNvSpPr>
            <a:spLocks noChangeShapeType="1"/>
          </p:cNvSpPr>
          <p:nvPr/>
        </p:nvSpPr>
        <p:spPr bwMode="auto">
          <a:xfrm>
            <a:off x="3132138" y="2420938"/>
            <a:ext cx="2305050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0" name="Line 26"/>
          <p:cNvSpPr>
            <a:spLocks noChangeShapeType="1"/>
          </p:cNvSpPr>
          <p:nvPr/>
        </p:nvSpPr>
        <p:spPr bwMode="auto">
          <a:xfrm flipV="1">
            <a:off x="313213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1" name="Line 27"/>
          <p:cNvSpPr>
            <a:spLocks noChangeShapeType="1"/>
          </p:cNvSpPr>
          <p:nvPr/>
        </p:nvSpPr>
        <p:spPr bwMode="auto">
          <a:xfrm flipV="1">
            <a:off x="5437188" y="24209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2" name="Line 28"/>
          <p:cNvSpPr>
            <a:spLocks noChangeShapeType="1"/>
          </p:cNvSpPr>
          <p:nvPr/>
        </p:nvSpPr>
        <p:spPr bwMode="auto">
          <a:xfrm>
            <a:off x="5437188" y="2786063"/>
            <a:ext cx="2989262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9403" name="Group 29"/>
          <p:cNvGrpSpPr>
            <a:grpSpLocks/>
          </p:cNvGrpSpPr>
          <p:nvPr/>
        </p:nvGrpSpPr>
        <p:grpSpPr bwMode="auto">
          <a:xfrm>
            <a:off x="179388" y="2209800"/>
            <a:ext cx="8821737" cy="649288"/>
            <a:chOff x="203" y="436"/>
            <a:chExt cx="5557" cy="409"/>
          </a:xfrm>
        </p:grpSpPr>
        <p:sp>
          <p:nvSpPr>
            <p:cNvPr id="59441" name="Line 30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2" name="Line 31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04" name="Line 32"/>
          <p:cNvSpPr>
            <a:spLocks noChangeShapeType="1"/>
          </p:cNvSpPr>
          <p:nvPr/>
        </p:nvSpPr>
        <p:spPr bwMode="auto">
          <a:xfrm>
            <a:off x="179388" y="3860800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5" name="Line 33"/>
          <p:cNvSpPr>
            <a:spLocks noChangeShapeType="1"/>
          </p:cNvSpPr>
          <p:nvPr/>
        </p:nvSpPr>
        <p:spPr bwMode="auto">
          <a:xfrm>
            <a:off x="3851275" y="3500438"/>
            <a:ext cx="2016125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6" name="Line 34"/>
          <p:cNvSpPr>
            <a:spLocks noChangeShapeType="1"/>
          </p:cNvSpPr>
          <p:nvPr/>
        </p:nvSpPr>
        <p:spPr bwMode="auto">
          <a:xfrm flipV="1">
            <a:off x="3851275" y="35004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7" name="Line 35"/>
          <p:cNvSpPr>
            <a:spLocks noChangeShapeType="1"/>
          </p:cNvSpPr>
          <p:nvPr/>
        </p:nvSpPr>
        <p:spPr bwMode="auto">
          <a:xfrm flipV="1">
            <a:off x="5867400" y="3500438"/>
            <a:ext cx="0" cy="360362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8" name="Line 36"/>
          <p:cNvSpPr>
            <a:spLocks noChangeShapeType="1"/>
          </p:cNvSpPr>
          <p:nvPr/>
        </p:nvSpPr>
        <p:spPr bwMode="auto">
          <a:xfrm>
            <a:off x="5867400" y="3860800"/>
            <a:ext cx="25574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9409" name="Group 37"/>
          <p:cNvGrpSpPr>
            <a:grpSpLocks/>
          </p:cNvGrpSpPr>
          <p:nvPr/>
        </p:nvGrpSpPr>
        <p:grpSpPr bwMode="auto">
          <a:xfrm>
            <a:off x="179388" y="3290888"/>
            <a:ext cx="8821737" cy="649287"/>
            <a:chOff x="203" y="436"/>
            <a:chExt cx="5557" cy="409"/>
          </a:xfrm>
        </p:grpSpPr>
        <p:sp>
          <p:nvSpPr>
            <p:cNvPr id="59439" name="Line 38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40" name="Line 39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10" name="Line 40"/>
          <p:cNvSpPr>
            <a:spLocks noChangeShapeType="1"/>
          </p:cNvSpPr>
          <p:nvPr/>
        </p:nvSpPr>
        <p:spPr bwMode="auto">
          <a:xfrm>
            <a:off x="179388" y="4581525"/>
            <a:ext cx="3671887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1" name="Line 41"/>
          <p:cNvSpPr>
            <a:spLocks noChangeShapeType="1"/>
          </p:cNvSpPr>
          <p:nvPr/>
        </p:nvSpPr>
        <p:spPr bwMode="auto">
          <a:xfrm>
            <a:off x="3851275" y="4941888"/>
            <a:ext cx="2016125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2" name="Line 42"/>
          <p:cNvSpPr>
            <a:spLocks noChangeShapeType="1"/>
          </p:cNvSpPr>
          <p:nvPr/>
        </p:nvSpPr>
        <p:spPr bwMode="auto">
          <a:xfrm flipV="1">
            <a:off x="3851275" y="4581525"/>
            <a:ext cx="0" cy="360363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3" name="Line 43"/>
          <p:cNvSpPr>
            <a:spLocks noChangeShapeType="1"/>
          </p:cNvSpPr>
          <p:nvPr/>
        </p:nvSpPr>
        <p:spPr bwMode="auto">
          <a:xfrm flipV="1">
            <a:off x="5867400" y="4581525"/>
            <a:ext cx="0" cy="360363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4" name="Line 44"/>
          <p:cNvSpPr>
            <a:spLocks noChangeShapeType="1"/>
          </p:cNvSpPr>
          <p:nvPr/>
        </p:nvSpPr>
        <p:spPr bwMode="auto">
          <a:xfrm>
            <a:off x="5867400" y="4581525"/>
            <a:ext cx="2557463" cy="0"/>
          </a:xfrm>
          <a:prstGeom prst="line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9415" name="Group 45"/>
          <p:cNvGrpSpPr>
            <a:grpSpLocks/>
          </p:cNvGrpSpPr>
          <p:nvPr/>
        </p:nvGrpSpPr>
        <p:grpSpPr bwMode="auto">
          <a:xfrm>
            <a:off x="179388" y="4370388"/>
            <a:ext cx="8821737" cy="649287"/>
            <a:chOff x="203" y="436"/>
            <a:chExt cx="5557" cy="409"/>
          </a:xfrm>
        </p:grpSpPr>
        <p:sp>
          <p:nvSpPr>
            <p:cNvPr id="59437" name="Line 46"/>
            <p:cNvSpPr>
              <a:spLocks noChangeShapeType="1"/>
            </p:cNvSpPr>
            <p:nvPr/>
          </p:nvSpPr>
          <p:spPr bwMode="auto">
            <a:xfrm>
              <a:off x="203" y="436"/>
              <a:ext cx="0" cy="4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38" name="Line 47"/>
            <p:cNvSpPr>
              <a:spLocks noChangeShapeType="1"/>
            </p:cNvSpPr>
            <p:nvPr/>
          </p:nvSpPr>
          <p:spPr bwMode="auto">
            <a:xfrm>
              <a:off x="203" y="845"/>
              <a:ext cx="55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16" name="Text Box 48"/>
          <p:cNvSpPr txBox="1">
            <a:spLocks noChangeArrowheads="1"/>
          </p:cNvSpPr>
          <p:nvPr/>
        </p:nvSpPr>
        <p:spPr bwMode="auto">
          <a:xfrm>
            <a:off x="-180975" y="908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9417" name="Text Box 49"/>
          <p:cNvSpPr txBox="1">
            <a:spLocks noChangeArrowheads="1"/>
          </p:cNvSpPr>
          <p:nvPr/>
        </p:nvSpPr>
        <p:spPr bwMode="auto">
          <a:xfrm>
            <a:off x="-107950" y="19161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9418" name="Text Box 50"/>
          <p:cNvSpPr txBox="1">
            <a:spLocks noChangeArrowheads="1"/>
          </p:cNvSpPr>
          <p:nvPr/>
        </p:nvSpPr>
        <p:spPr bwMode="auto">
          <a:xfrm>
            <a:off x="-107950" y="29956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9419" name="Text Box 51"/>
          <p:cNvSpPr txBox="1">
            <a:spLocks noChangeArrowheads="1"/>
          </p:cNvSpPr>
          <p:nvPr/>
        </p:nvSpPr>
        <p:spPr bwMode="auto">
          <a:xfrm>
            <a:off x="-107950" y="40767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</a:rPr>
              <a:t>Q’</a:t>
            </a:r>
          </a:p>
        </p:txBody>
      </p:sp>
      <p:sp>
        <p:nvSpPr>
          <p:cNvPr id="59420" name="Line 52"/>
          <p:cNvSpPr>
            <a:spLocks noChangeShapeType="1"/>
          </p:cNvSpPr>
          <p:nvPr/>
        </p:nvSpPr>
        <p:spPr bwMode="auto">
          <a:xfrm>
            <a:off x="183515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21" name="Line 53"/>
          <p:cNvSpPr>
            <a:spLocks noChangeShapeType="1"/>
          </p:cNvSpPr>
          <p:nvPr/>
        </p:nvSpPr>
        <p:spPr bwMode="auto">
          <a:xfrm>
            <a:off x="3851275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22" name="Line 54"/>
          <p:cNvSpPr>
            <a:spLocks noChangeShapeType="1"/>
          </p:cNvSpPr>
          <p:nvPr/>
        </p:nvSpPr>
        <p:spPr bwMode="auto">
          <a:xfrm>
            <a:off x="5867400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23" name="Line 55"/>
          <p:cNvSpPr>
            <a:spLocks noChangeShapeType="1"/>
          </p:cNvSpPr>
          <p:nvPr/>
        </p:nvSpPr>
        <p:spPr bwMode="auto">
          <a:xfrm>
            <a:off x="7885113" y="17732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05771"/>
              </p:ext>
            </p:extLst>
          </p:nvPr>
        </p:nvGraphicFramePr>
        <p:xfrm>
          <a:off x="3359368" y="4748521"/>
          <a:ext cx="2660431" cy="20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Visio" r:id="rId4" imgW="1657266" imgH="1257390" progId="Visio.Drawing.15">
                  <p:embed/>
                </p:oleObj>
              </mc:Choice>
              <mc:Fallback>
                <p:oleObj name="Visio" r:id="rId4" imgW="1657266" imgH="12573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368" y="4748521"/>
                        <a:ext cx="2660431" cy="201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נגדיר מספר מושגים חשובים:</a:t>
            </a:r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9365" y="1828800"/>
            <a:ext cx="834527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setup</a:t>
            </a:r>
            <a:r>
              <a:rPr lang="he-IL" sz="2400" dirty="0"/>
              <a:t> - משך הזמן שיש להחזיק את הכניסות קבועות </a:t>
            </a:r>
            <a:r>
              <a:rPr lang="he-IL" sz="2400" u="sng" dirty="0"/>
              <a:t>לפני</a:t>
            </a:r>
            <a:r>
              <a:rPr lang="he-IL" sz="2400" dirty="0"/>
              <a:t> המעבר האקטיבי של השעון על מנת שהיציאות יהיו נכונות אחריו.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hold</a:t>
            </a:r>
            <a:r>
              <a:rPr lang="he-IL" sz="2400" dirty="0"/>
              <a:t> - משך הזמן שיש להחזיק את הכניסות קבועות </a:t>
            </a:r>
            <a:r>
              <a:rPr lang="he-IL" sz="2400" u="sng" dirty="0"/>
              <a:t>אחרי</a:t>
            </a:r>
            <a:r>
              <a:rPr lang="he-IL" sz="2400" dirty="0"/>
              <a:t> המעבר האקטיבי של השעון על מנת שהיציאות יהיו נכונות אחריו.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pCQ</a:t>
            </a:r>
            <a:r>
              <a:rPr lang="en-US" sz="2400" baseline="-25000" dirty="0"/>
              <a:t> </a:t>
            </a:r>
            <a:r>
              <a:rPr lang="he-IL" sz="2400" dirty="0"/>
              <a:t>- זמן ההשהיה ממעבר השעון האקטיבי עד שהיציאה יציבה.</a:t>
            </a: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cd</a:t>
            </a:r>
            <a:r>
              <a:rPr lang="he-IL" sz="2400" dirty="0"/>
              <a:t> - הזמן לאחר מעבר השעון האקטיבי בו עדיין מובטח כי היציאה לא השתנתה.</a:t>
            </a:r>
            <a:endParaRPr lang="en-US" sz="2400" dirty="0"/>
          </a:p>
        </p:txBody>
      </p:sp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C1279-47BC-4A3F-B690-BC32B469BBF9}" type="slidenum">
              <a:rPr lang="he-IL" smtClean="0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325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6858</TotalTime>
  <Words>1552</Words>
  <Application>Microsoft Office PowerPoint</Application>
  <PresentationFormat>On-screen Show (4:3)</PresentationFormat>
  <Paragraphs>365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Cambria Math</vt:lpstr>
      <vt:lpstr>Default Design</vt:lpstr>
      <vt:lpstr>2_Default Design</vt:lpstr>
      <vt:lpstr>Retrospect</vt:lpstr>
      <vt:lpstr>Visio</vt:lpstr>
      <vt:lpstr>תרגול 7  רכיבי זיכרון וחישוב זמנים</vt:lpstr>
      <vt:lpstr>D-FF</vt:lpstr>
      <vt:lpstr>עקרון-פעולה DFF</vt:lpstr>
      <vt:lpstr>עקרון-פעולה DFF</vt:lpstr>
      <vt:lpstr>עקרון-פעולה DFF</vt:lpstr>
      <vt:lpstr>עקרון-פעולה DFF</vt:lpstr>
      <vt:lpstr>עקרון-פעולה DFF</vt:lpstr>
      <vt:lpstr>עקרון-פעולה DFF</vt:lpstr>
      <vt:lpstr>נגדיר מספר מושגים חשובים: </vt:lpstr>
      <vt:lpstr>D-FF</vt:lpstr>
      <vt:lpstr>D-FF - שימושים</vt:lpstr>
      <vt:lpstr>DFF ולוגיקה צירופית</vt:lpstr>
      <vt:lpstr>DFF ולוגיקה צירופית</vt:lpstr>
      <vt:lpstr>תרגיל 1</vt:lpstr>
      <vt:lpstr>PowerPoint Presentation</vt:lpstr>
      <vt:lpstr>תרגיל 5</vt:lpstr>
      <vt:lpstr>PowerPoint Presentation</vt:lpstr>
      <vt:lpstr>תרגיל 6</vt:lpstr>
      <vt:lpstr>PowerPoint Presentation</vt:lpstr>
      <vt:lpstr>PowerPoint Presentation</vt:lpstr>
      <vt:lpstr>תרגיל 6</vt:lpstr>
      <vt:lpstr>תרגיל 6</vt:lpstr>
      <vt:lpstr>תרגיל 6</vt:lpstr>
      <vt:lpstr>תרגיל 6</vt:lpstr>
      <vt:lpstr>PowerPoint Presentation</vt:lpstr>
      <vt:lpstr>PowerPoint Presentation</vt:lpstr>
      <vt:lpstr>שאלה 1- קיץ תשע"ט מועד ב'  </vt:lpstr>
      <vt:lpstr>PowerPoint Presentation</vt:lpstr>
      <vt:lpstr>PowerPoint Presentation</vt:lpstr>
      <vt:lpstr>שאלה 2- אביב תשע"ט מועד ב'  </vt:lpstr>
      <vt:lpstr>שאלה 2- אביב תשע"ט מועד ב'  </vt:lpstr>
      <vt:lpstr>שאלה 3- אביב תשע"ט מועד ב'  </vt:lpstr>
      <vt:lpstr>שאלה 3- אביב תשע"ט מועד ב'  </vt:lpstr>
      <vt:lpstr>שאלה 4- חורף תשע"ט מועד א'  </vt:lpstr>
      <vt:lpstr>שאלה 4- חורף תשע"ט מועד א'  </vt:lpstr>
      <vt:lpstr>שאלה 4- חורף תשע"ט מועד א'  </vt:lpstr>
      <vt:lpstr>שאלה 5- תרגיל יבש </vt:lpstr>
      <vt:lpstr>שאלה 5- תרגיל יבש </vt:lpstr>
      <vt:lpstr>שאלה 6- תרגיל יבש </vt:lpstr>
      <vt:lpstr>שאלה 6- תרגיל יבש </vt:lpstr>
      <vt:lpstr>שאלה 7- אביב תשע"ט מועד א'  </vt:lpstr>
      <vt:lpstr>שאלה 7- אביב תשע"ט מועד א'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רכיבי זכרון וחישוב זמנים</dc:title>
  <dc:creator>na</dc:creator>
  <cp:lastModifiedBy>Elad Hadar</cp:lastModifiedBy>
  <cp:revision>180</cp:revision>
  <dcterms:created xsi:type="dcterms:W3CDTF">2007-07-13T13:14:07Z</dcterms:created>
  <dcterms:modified xsi:type="dcterms:W3CDTF">2020-05-11T20:26:09Z</dcterms:modified>
</cp:coreProperties>
</file>