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6" r:id="rId1"/>
  </p:sldMasterIdLst>
  <p:notesMasterIdLst>
    <p:notesMasterId r:id="rId32"/>
  </p:notesMasterIdLst>
  <p:handoutMasterIdLst>
    <p:handoutMasterId r:id="rId33"/>
  </p:handoutMasterIdLst>
  <p:sldIdLst>
    <p:sldId id="280" r:id="rId2"/>
    <p:sldId id="257" r:id="rId3"/>
    <p:sldId id="288" r:id="rId4"/>
    <p:sldId id="289" r:id="rId5"/>
    <p:sldId id="290" r:id="rId6"/>
    <p:sldId id="291" r:id="rId7"/>
    <p:sldId id="293" r:id="rId8"/>
    <p:sldId id="295" r:id="rId9"/>
    <p:sldId id="296" r:id="rId10"/>
    <p:sldId id="297" r:id="rId11"/>
    <p:sldId id="298" r:id="rId12"/>
    <p:sldId id="299" r:id="rId13"/>
    <p:sldId id="312" r:id="rId14"/>
    <p:sldId id="313" r:id="rId15"/>
    <p:sldId id="315" r:id="rId16"/>
    <p:sldId id="316" r:id="rId17"/>
    <p:sldId id="317" r:id="rId18"/>
    <p:sldId id="300" r:id="rId19"/>
    <p:sldId id="301" r:id="rId20"/>
    <p:sldId id="302" r:id="rId21"/>
    <p:sldId id="303" r:id="rId22"/>
    <p:sldId id="309" r:id="rId23"/>
    <p:sldId id="314" r:id="rId24"/>
    <p:sldId id="304" r:id="rId25"/>
    <p:sldId id="305" r:id="rId26"/>
    <p:sldId id="306" r:id="rId27"/>
    <p:sldId id="307" r:id="rId28"/>
    <p:sldId id="308" r:id="rId29"/>
    <p:sldId id="310" r:id="rId30"/>
    <p:sldId id="311" r:id="rId31"/>
  </p:sldIdLst>
  <p:sldSz cx="9144000" cy="6858000" type="screen4x3"/>
  <p:notesSz cx="6797675" cy="9928225"/>
  <p:defaultTextStyle>
    <a:defPPr>
      <a:defRPr lang="he-I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16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9"/>
    <p:restoredTop sz="95135" autoAdjust="0"/>
  </p:normalViewPr>
  <p:slideViewPr>
    <p:cSldViewPr>
      <p:cViewPr varScale="1">
        <p:scale>
          <a:sx n="85" d="100"/>
          <a:sy n="85" d="100"/>
        </p:scale>
        <p:origin x="161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CD9CFC4-D7F9-498D-A408-30BBD2E5A12F}" type="datetimeFigureOut">
              <a:rPr lang="en-US" smtClean="0"/>
              <a:pPr/>
              <a:t>5/17/20</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5041B911-FD8E-49CA-9ABE-5D90F2668852}" type="slidenum">
              <a:rPr lang="en-US" smtClean="0"/>
              <a:pPr/>
              <a:t>‹#›</a:t>
            </a:fld>
            <a:endParaRPr lang="en-US"/>
          </a:p>
        </p:txBody>
      </p:sp>
    </p:spTree>
    <p:extLst>
      <p:ext uri="{BB962C8B-B14F-4D97-AF65-F5344CB8AC3E}">
        <p14:creationId xmlns:p14="http://schemas.microsoft.com/office/powerpoint/2010/main" val="28951370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52016" y="0"/>
            <a:ext cx="2945659" cy="496411"/>
          </a:xfrm>
          <a:prstGeom prst="rect">
            <a:avLst/>
          </a:prstGeom>
        </p:spPr>
        <p:txBody>
          <a:bodyPr vert="horz" lIns="91440" tIns="45720" rIns="91440" bIns="45720" rtlCol="1"/>
          <a:lstStyle>
            <a:lvl1pPr algn="r" rtl="1" fontAlgn="auto">
              <a:spcBef>
                <a:spcPts val="0"/>
              </a:spcBef>
              <a:spcAft>
                <a:spcPts val="0"/>
              </a:spcAft>
              <a:defRPr sz="1200">
                <a:latin typeface="+mn-lt"/>
                <a:cs typeface="+mn-cs"/>
              </a:defRPr>
            </a:lvl1pPr>
          </a:lstStyle>
          <a:p>
            <a:pPr>
              <a:defRPr/>
            </a:pPr>
            <a:endParaRPr lang="he-IL"/>
          </a:p>
        </p:txBody>
      </p:sp>
      <p:sp>
        <p:nvSpPr>
          <p:cNvPr id="3" name="Date Placeholder 2"/>
          <p:cNvSpPr>
            <a:spLocks noGrp="1"/>
          </p:cNvSpPr>
          <p:nvPr>
            <p:ph type="dt" idx="1"/>
          </p:nvPr>
        </p:nvSpPr>
        <p:spPr>
          <a:xfrm>
            <a:off x="1574" y="0"/>
            <a:ext cx="2945659" cy="496411"/>
          </a:xfrm>
          <a:prstGeom prst="rect">
            <a:avLst/>
          </a:prstGeom>
        </p:spPr>
        <p:txBody>
          <a:bodyPr vert="horz" lIns="91440" tIns="45720" rIns="91440" bIns="45720" rtlCol="1"/>
          <a:lstStyle>
            <a:lvl1pPr algn="l" rtl="1" fontAlgn="auto">
              <a:spcBef>
                <a:spcPts val="0"/>
              </a:spcBef>
              <a:spcAft>
                <a:spcPts val="0"/>
              </a:spcAft>
              <a:defRPr sz="1200" smtClean="0">
                <a:latin typeface="+mn-lt"/>
                <a:cs typeface="+mn-cs"/>
              </a:defRPr>
            </a:lvl1pPr>
          </a:lstStyle>
          <a:p>
            <a:pPr>
              <a:defRPr/>
            </a:pPr>
            <a:fld id="{BFED2A71-B232-4EFD-9C32-DEAC7A2BA620}" type="datetimeFigureOut">
              <a:rPr lang="he-IL"/>
              <a:pPr>
                <a:defRPr/>
              </a:pPr>
              <a:t>כ"ג.אייר.תש"ף</a:t>
            </a:fld>
            <a:endParaRPr lang="he-IL"/>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1" anchor="ctr"/>
          <a:lstStyle/>
          <a:p>
            <a:pPr lvl="0"/>
            <a:endParaRPr lang="he-IL"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852016" y="9430091"/>
            <a:ext cx="2945659" cy="496411"/>
          </a:xfrm>
          <a:prstGeom prst="rect">
            <a:avLst/>
          </a:prstGeom>
        </p:spPr>
        <p:txBody>
          <a:bodyPr vert="horz" lIns="91440" tIns="45720" rIns="91440" bIns="45720" rtlCol="1" anchor="b"/>
          <a:lstStyle>
            <a:lvl1pPr algn="r" rtl="1" fontAlgn="auto">
              <a:spcBef>
                <a:spcPts val="0"/>
              </a:spcBef>
              <a:spcAft>
                <a:spcPts val="0"/>
              </a:spcAft>
              <a:defRPr sz="1200">
                <a:latin typeface="+mn-lt"/>
                <a:cs typeface="+mn-cs"/>
              </a:defRPr>
            </a:lvl1pPr>
          </a:lstStyle>
          <a:p>
            <a:pPr>
              <a:defRPr/>
            </a:pPr>
            <a:endParaRPr lang="he-IL"/>
          </a:p>
        </p:txBody>
      </p:sp>
      <p:sp>
        <p:nvSpPr>
          <p:cNvPr id="7" name="Slide Number Placeholder 6"/>
          <p:cNvSpPr>
            <a:spLocks noGrp="1"/>
          </p:cNvSpPr>
          <p:nvPr>
            <p:ph type="sldNum" sz="quarter" idx="5"/>
          </p:nvPr>
        </p:nvSpPr>
        <p:spPr>
          <a:xfrm>
            <a:off x="1574" y="9430091"/>
            <a:ext cx="2945659" cy="496411"/>
          </a:xfrm>
          <a:prstGeom prst="rect">
            <a:avLst/>
          </a:prstGeom>
        </p:spPr>
        <p:txBody>
          <a:bodyPr vert="horz" lIns="91440" tIns="45720" rIns="91440" bIns="45720" rtlCol="1" anchor="b"/>
          <a:lstStyle>
            <a:lvl1pPr algn="l" rtl="1" fontAlgn="auto">
              <a:spcBef>
                <a:spcPts val="0"/>
              </a:spcBef>
              <a:spcAft>
                <a:spcPts val="0"/>
              </a:spcAft>
              <a:defRPr sz="1200" smtClean="0">
                <a:latin typeface="+mn-lt"/>
                <a:cs typeface="+mn-cs"/>
              </a:defRPr>
            </a:lvl1pPr>
          </a:lstStyle>
          <a:p>
            <a:pPr>
              <a:defRPr/>
            </a:pPr>
            <a:fld id="{3898F8A1-220E-4C6B-B4FA-D687C63407C8}" type="slidenum">
              <a:rPr lang="he-IL"/>
              <a:pPr>
                <a:defRPr/>
              </a:pPr>
              <a:t>‹#›</a:t>
            </a:fld>
            <a:endParaRPr lang="he-IL"/>
          </a:p>
        </p:txBody>
      </p:sp>
    </p:spTree>
    <p:extLst>
      <p:ext uri="{BB962C8B-B14F-4D97-AF65-F5344CB8AC3E}">
        <p14:creationId xmlns:p14="http://schemas.microsoft.com/office/powerpoint/2010/main" val="541641546"/>
      </p:ext>
    </p:extLst>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mn-lt"/>
        <a:ea typeface="+mn-ea"/>
        <a:cs typeface="+mn-cs"/>
      </a:defRPr>
    </a:lvl1pPr>
    <a:lvl2pPr marL="457200" algn="r" rtl="1" fontAlgn="base">
      <a:spcBef>
        <a:spcPct val="30000"/>
      </a:spcBef>
      <a:spcAft>
        <a:spcPct val="0"/>
      </a:spcAft>
      <a:defRPr sz="1200" kern="1200">
        <a:solidFill>
          <a:schemeClr val="tx1"/>
        </a:solidFill>
        <a:latin typeface="+mn-lt"/>
        <a:ea typeface="+mn-ea"/>
        <a:cs typeface="+mn-cs"/>
      </a:defRPr>
    </a:lvl2pPr>
    <a:lvl3pPr marL="914400" algn="r" rtl="1" fontAlgn="base">
      <a:spcBef>
        <a:spcPct val="30000"/>
      </a:spcBef>
      <a:spcAft>
        <a:spcPct val="0"/>
      </a:spcAft>
      <a:defRPr sz="1200" kern="1200">
        <a:solidFill>
          <a:schemeClr val="tx1"/>
        </a:solidFill>
        <a:latin typeface="+mn-lt"/>
        <a:ea typeface="+mn-ea"/>
        <a:cs typeface="+mn-cs"/>
      </a:defRPr>
    </a:lvl3pPr>
    <a:lvl4pPr marL="1371600" algn="r" rtl="1" fontAlgn="base">
      <a:spcBef>
        <a:spcPct val="30000"/>
      </a:spcBef>
      <a:spcAft>
        <a:spcPct val="0"/>
      </a:spcAft>
      <a:defRPr sz="1200" kern="1200">
        <a:solidFill>
          <a:schemeClr val="tx1"/>
        </a:solidFill>
        <a:latin typeface="+mn-lt"/>
        <a:ea typeface="+mn-ea"/>
        <a:cs typeface="+mn-cs"/>
      </a:defRPr>
    </a:lvl4pPr>
    <a:lvl5pPr marL="1828800" algn="r" rtl="1" fontAlgn="base">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47839D20-AEBC-4FF7-AEC6-5A4FDA6C9706}" type="datetime8">
              <a:rPr lang="he-IL" smtClean="0"/>
              <a:pPr>
                <a:defRPr/>
              </a:pPr>
              <a:t>17 במאי 20</a:t>
            </a:fld>
            <a:endParaRPr lang="he-IL"/>
          </a:p>
        </p:txBody>
      </p:sp>
      <p:sp>
        <p:nvSpPr>
          <p:cNvPr id="5" name="Footer Placeholder 4"/>
          <p:cNvSpPr>
            <a:spLocks noGrp="1"/>
          </p:cNvSpPr>
          <p:nvPr>
            <p:ph type="ftr" sz="quarter" idx="11"/>
          </p:nvPr>
        </p:nvSpPr>
        <p:spPr/>
        <p:txBody>
          <a:bodyPr/>
          <a:lstStyle/>
          <a:p>
            <a:pPr>
              <a:defRPr/>
            </a:pPr>
            <a:endParaRPr lang="he-IL"/>
          </a:p>
        </p:txBody>
      </p:sp>
      <p:sp>
        <p:nvSpPr>
          <p:cNvPr id="6" name="Slide Number Placeholder 5"/>
          <p:cNvSpPr>
            <a:spLocks noGrp="1"/>
          </p:cNvSpPr>
          <p:nvPr>
            <p:ph type="sldNum" sz="quarter" idx="12"/>
          </p:nvPr>
        </p:nvSpPr>
        <p:spPr/>
        <p:txBody>
          <a:bodyPr/>
          <a:lstStyle/>
          <a:p>
            <a:pPr>
              <a:defRPr/>
            </a:pPr>
            <a:fld id="{2E9C3748-E829-4F6D-BA5C-5D0E92586CF9}" type="slidenum">
              <a:rPr lang="he-IL" smtClean="0"/>
              <a:pPr>
                <a:defRPr/>
              </a:pPr>
              <a:t>‹#›</a:t>
            </a:fld>
            <a:endParaRPr lang="he-IL"/>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91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5B7317B-1FF5-47C8-8196-01243944674A}" type="datetime8">
              <a:rPr lang="he-IL" smtClean="0"/>
              <a:pPr>
                <a:defRPr/>
              </a:pPr>
              <a:t>17 במאי 20</a:t>
            </a:fld>
            <a:endParaRPr lang="he-IL"/>
          </a:p>
        </p:txBody>
      </p:sp>
      <p:sp>
        <p:nvSpPr>
          <p:cNvPr id="5" name="Footer Placeholder 4"/>
          <p:cNvSpPr>
            <a:spLocks noGrp="1"/>
          </p:cNvSpPr>
          <p:nvPr>
            <p:ph type="ftr" sz="quarter" idx="11"/>
          </p:nvPr>
        </p:nvSpPr>
        <p:spPr/>
        <p:txBody>
          <a:bodyPr/>
          <a:lstStyle/>
          <a:p>
            <a:pPr>
              <a:defRPr/>
            </a:pPr>
            <a:endParaRPr lang="he-IL"/>
          </a:p>
        </p:txBody>
      </p:sp>
      <p:sp>
        <p:nvSpPr>
          <p:cNvPr id="6" name="Slide Number Placeholder 5"/>
          <p:cNvSpPr>
            <a:spLocks noGrp="1"/>
          </p:cNvSpPr>
          <p:nvPr>
            <p:ph type="sldNum" sz="quarter" idx="12"/>
          </p:nvPr>
        </p:nvSpPr>
        <p:spPr/>
        <p:txBody>
          <a:bodyPr/>
          <a:lstStyle/>
          <a:p>
            <a:pPr>
              <a:defRPr/>
            </a:pPr>
            <a:fld id="{4C5E3586-4652-49F0-A1E5-CE658D6F6283}" type="slidenum">
              <a:rPr lang="he-IL" smtClean="0"/>
              <a:pPr>
                <a:defRPr/>
              </a:pPr>
              <a:t>‹#›</a:t>
            </a:fld>
            <a:endParaRPr lang="he-IL"/>
          </a:p>
        </p:txBody>
      </p:sp>
    </p:spTree>
    <p:extLst>
      <p:ext uri="{BB962C8B-B14F-4D97-AF65-F5344CB8AC3E}">
        <p14:creationId xmlns:p14="http://schemas.microsoft.com/office/powerpoint/2010/main" val="1991915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FE43CF6-75AB-4488-88D4-350CBE76CB4A}" type="datetime8">
              <a:rPr lang="he-IL" smtClean="0"/>
              <a:pPr>
                <a:defRPr/>
              </a:pPr>
              <a:t>17 במאי 20</a:t>
            </a:fld>
            <a:endParaRPr lang="he-IL"/>
          </a:p>
        </p:txBody>
      </p:sp>
      <p:sp>
        <p:nvSpPr>
          <p:cNvPr id="5" name="Footer Placeholder 4"/>
          <p:cNvSpPr>
            <a:spLocks noGrp="1"/>
          </p:cNvSpPr>
          <p:nvPr>
            <p:ph type="ftr" sz="quarter" idx="11"/>
          </p:nvPr>
        </p:nvSpPr>
        <p:spPr/>
        <p:txBody>
          <a:bodyPr/>
          <a:lstStyle/>
          <a:p>
            <a:pPr>
              <a:defRPr/>
            </a:pPr>
            <a:endParaRPr lang="he-IL"/>
          </a:p>
        </p:txBody>
      </p:sp>
      <p:sp>
        <p:nvSpPr>
          <p:cNvPr id="6" name="Slide Number Placeholder 5"/>
          <p:cNvSpPr>
            <a:spLocks noGrp="1"/>
          </p:cNvSpPr>
          <p:nvPr>
            <p:ph type="sldNum" sz="quarter" idx="12"/>
          </p:nvPr>
        </p:nvSpPr>
        <p:spPr/>
        <p:txBody>
          <a:bodyPr/>
          <a:lstStyle/>
          <a:p>
            <a:pPr>
              <a:defRPr/>
            </a:pPr>
            <a:fld id="{898BE145-0157-43C0-B9DA-1E840B255396}" type="slidenum">
              <a:rPr lang="he-IL" smtClean="0"/>
              <a:pPr>
                <a:defRPr/>
              </a:pPr>
              <a:t>‹#›</a:t>
            </a:fld>
            <a:endParaRPr lang="he-IL"/>
          </a:p>
        </p:txBody>
      </p:sp>
    </p:spTree>
    <p:extLst>
      <p:ext uri="{BB962C8B-B14F-4D97-AF65-F5344CB8AC3E}">
        <p14:creationId xmlns:p14="http://schemas.microsoft.com/office/powerpoint/2010/main" val="356924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D5B1B94-2A75-43F5-8E8E-C03B64F547DC}" type="datetime8">
              <a:rPr lang="he-IL" smtClean="0"/>
              <a:pPr>
                <a:defRPr/>
              </a:pPr>
              <a:t>17 במאי 20</a:t>
            </a:fld>
            <a:endParaRPr lang="he-IL"/>
          </a:p>
        </p:txBody>
      </p:sp>
      <p:sp>
        <p:nvSpPr>
          <p:cNvPr id="5" name="Footer Placeholder 4"/>
          <p:cNvSpPr>
            <a:spLocks noGrp="1"/>
          </p:cNvSpPr>
          <p:nvPr>
            <p:ph type="ftr" sz="quarter" idx="11"/>
          </p:nvPr>
        </p:nvSpPr>
        <p:spPr/>
        <p:txBody>
          <a:bodyPr/>
          <a:lstStyle/>
          <a:p>
            <a:pPr>
              <a:defRPr/>
            </a:pPr>
            <a:endParaRPr lang="he-IL"/>
          </a:p>
        </p:txBody>
      </p:sp>
      <p:sp>
        <p:nvSpPr>
          <p:cNvPr id="6" name="Slide Number Placeholder 5"/>
          <p:cNvSpPr>
            <a:spLocks noGrp="1"/>
          </p:cNvSpPr>
          <p:nvPr>
            <p:ph type="sldNum" sz="quarter" idx="12"/>
          </p:nvPr>
        </p:nvSpPr>
        <p:spPr/>
        <p:txBody>
          <a:bodyPr/>
          <a:lstStyle/>
          <a:p>
            <a:pPr>
              <a:defRPr/>
            </a:pPr>
            <a:fld id="{02709395-9572-4BA5-976E-D68A2E8C6FCD}" type="slidenum">
              <a:rPr lang="he-IL" smtClean="0"/>
              <a:pPr>
                <a:defRPr/>
              </a:pPr>
              <a:t>‹#›</a:t>
            </a:fld>
            <a:endParaRPr lang="he-IL"/>
          </a:p>
        </p:txBody>
      </p:sp>
    </p:spTree>
    <p:extLst>
      <p:ext uri="{BB962C8B-B14F-4D97-AF65-F5344CB8AC3E}">
        <p14:creationId xmlns:p14="http://schemas.microsoft.com/office/powerpoint/2010/main" val="3893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8D838C2-561C-4ED6-B1A2-7A15DB1649C1}" type="datetime8">
              <a:rPr lang="he-IL" smtClean="0"/>
              <a:pPr>
                <a:defRPr/>
              </a:pPr>
              <a:t>17 במאי 20</a:t>
            </a:fld>
            <a:endParaRPr lang="he-IL"/>
          </a:p>
        </p:txBody>
      </p:sp>
      <p:sp>
        <p:nvSpPr>
          <p:cNvPr id="5" name="Footer Placeholder 4"/>
          <p:cNvSpPr>
            <a:spLocks noGrp="1"/>
          </p:cNvSpPr>
          <p:nvPr>
            <p:ph type="ftr" sz="quarter" idx="11"/>
          </p:nvPr>
        </p:nvSpPr>
        <p:spPr/>
        <p:txBody>
          <a:bodyPr/>
          <a:lstStyle/>
          <a:p>
            <a:pPr>
              <a:defRPr/>
            </a:pPr>
            <a:endParaRPr lang="he-IL"/>
          </a:p>
        </p:txBody>
      </p:sp>
      <p:sp>
        <p:nvSpPr>
          <p:cNvPr id="6" name="Slide Number Placeholder 5"/>
          <p:cNvSpPr>
            <a:spLocks noGrp="1"/>
          </p:cNvSpPr>
          <p:nvPr>
            <p:ph type="sldNum" sz="quarter" idx="12"/>
          </p:nvPr>
        </p:nvSpPr>
        <p:spPr/>
        <p:txBody>
          <a:bodyPr/>
          <a:lstStyle/>
          <a:p>
            <a:pPr>
              <a:defRPr/>
            </a:pPr>
            <a:fld id="{08E6928F-73B3-45E6-984E-0970F17D8BEC}" type="slidenum">
              <a:rPr lang="he-IL" smtClean="0"/>
              <a:pPr>
                <a:defRPr/>
              </a:pPr>
              <a:t>‹#›</a:t>
            </a:fld>
            <a:endParaRPr lang="he-IL"/>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28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9BB06708-A661-40F4-97A3-5CF9226ACC8D}" type="datetime8">
              <a:rPr lang="he-IL" smtClean="0"/>
              <a:pPr>
                <a:defRPr/>
              </a:pPr>
              <a:t>17 במאי 20</a:t>
            </a:fld>
            <a:endParaRPr lang="he-IL"/>
          </a:p>
        </p:txBody>
      </p:sp>
      <p:sp>
        <p:nvSpPr>
          <p:cNvPr id="6" name="Footer Placeholder 5"/>
          <p:cNvSpPr>
            <a:spLocks noGrp="1"/>
          </p:cNvSpPr>
          <p:nvPr>
            <p:ph type="ftr" sz="quarter" idx="11"/>
          </p:nvPr>
        </p:nvSpPr>
        <p:spPr/>
        <p:txBody>
          <a:bodyPr/>
          <a:lstStyle/>
          <a:p>
            <a:pPr>
              <a:defRPr/>
            </a:pPr>
            <a:endParaRPr lang="he-IL"/>
          </a:p>
        </p:txBody>
      </p:sp>
      <p:sp>
        <p:nvSpPr>
          <p:cNvPr id="7" name="Slide Number Placeholder 6"/>
          <p:cNvSpPr>
            <a:spLocks noGrp="1"/>
          </p:cNvSpPr>
          <p:nvPr>
            <p:ph type="sldNum" sz="quarter" idx="12"/>
          </p:nvPr>
        </p:nvSpPr>
        <p:spPr/>
        <p:txBody>
          <a:bodyPr/>
          <a:lstStyle/>
          <a:p>
            <a:pPr>
              <a:defRPr/>
            </a:pPr>
            <a:fld id="{0C7AFA5C-5C93-4493-937F-539E782AE2D8}" type="slidenum">
              <a:rPr lang="he-IL" smtClean="0"/>
              <a:pPr>
                <a:defRPr/>
              </a:pPr>
              <a:t>‹#›</a:t>
            </a:fld>
            <a:endParaRPr lang="he-IL"/>
          </a:p>
        </p:txBody>
      </p:sp>
    </p:spTree>
    <p:extLst>
      <p:ext uri="{BB962C8B-B14F-4D97-AF65-F5344CB8AC3E}">
        <p14:creationId xmlns:p14="http://schemas.microsoft.com/office/powerpoint/2010/main" val="206388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5364ADE5-236C-49B1-8B90-E8EA793F6AE3}" type="datetime8">
              <a:rPr lang="he-IL" smtClean="0"/>
              <a:pPr>
                <a:defRPr/>
              </a:pPr>
              <a:t>17 במאי 20</a:t>
            </a:fld>
            <a:endParaRPr lang="he-IL"/>
          </a:p>
        </p:txBody>
      </p:sp>
      <p:sp>
        <p:nvSpPr>
          <p:cNvPr id="8" name="Footer Placeholder 7"/>
          <p:cNvSpPr>
            <a:spLocks noGrp="1"/>
          </p:cNvSpPr>
          <p:nvPr>
            <p:ph type="ftr" sz="quarter" idx="11"/>
          </p:nvPr>
        </p:nvSpPr>
        <p:spPr/>
        <p:txBody>
          <a:bodyPr/>
          <a:lstStyle/>
          <a:p>
            <a:pPr>
              <a:defRPr/>
            </a:pPr>
            <a:endParaRPr lang="he-IL"/>
          </a:p>
        </p:txBody>
      </p:sp>
      <p:sp>
        <p:nvSpPr>
          <p:cNvPr id="9" name="Slide Number Placeholder 8"/>
          <p:cNvSpPr>
            <a:spLocks noGrp="1"/>
          </p:cNvSpPr>
          <p:nvPr>
            <p:ph type="sldNum" sz="quarter" idx="12"/>
          </p:nvPr>
        </p:nvSpPr>
        <p:spPr/>
        <p:txBody>
          <a:bodyPr/>
          <a:lstStyle/>
          <a:p>
            <a:pPr>
              <a:defRPr/>
            </a:pPr>
            <a:fld id="{9053A0AE-C969-4A96-8971-231155DB3AF3}" type="slidenum">
              <a:rPr lang="he-IL" smtClean="0"/>
              <a:pPr>
                <a:defRPr/>
              </a:pPr>
              <a:t>‹#›</a:t>
            </a:fld>
            <a:endParaRPr lang="he-IL"/>
          </a:p>
        </p:txBody>
      </p:sp>
    </p:spTree>
    <p:extLst>
      <p:ext uri="{BB962C8B-B14F-4D97-AF65-F5344CB8AC3E}">
        <p14:creationId xmlns:p14="http://schemas.microsoft.com/office/powerpoint/2010/main" val="3561537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056FFE16-48D4-419F-BB65-40742F87CB7F}" type="datetime8">
              <a:rPr lang="he-IL" smtClean="0"/>
              <a:pPr>
                <a:defRPr/>
              </a:pPr>
              <a:t>17 במאי 20</a:t>
            </a:fld>
            <a:endParaRPr lang="he-IL"/>
          </a:p>
        </p:txBody>
      </p:sp>
      <p:sp>
        <p:nvSpPr>
          <p:cNvPr id="4" name="Footer Placeholder 3"/>
          <p:cNvSpPr>
            <a:spLocks noGrp="1"/>
          </p:cNvSpPr>
          <p:nvPr>
            <p:ph type="ftr" sz="quarter" idx="11"/>
          </p:nvPr>
        </p:nvSpPr>
        <p:spPr/>
        <p:txBody>
          <a:bodyPr/>
          <a:lstStyle/>
          <a:p>
            <a:pPr>
              <a:defRPr/>
            </a:pPr>
            <a:endParaRPr lang="he-IL"/>
          </a:p>
        </p:txBody>
      </p:sp>
      <p:sp>
        <p:nvSpPr>
          <p:cNvPr id="5" name="Slide Number Placeholder 4"/>
          <p:cNvSpPr>
            <a:spLocks noGrp="1"/>
          </p:cNvSpPr>
          <p:nvPr>
            <p:ph type="sldNum" sz="quarter" idx="12"/>
          </p:nvPr>
        </p:nvSpPr>
        <p:spPr/>
        <p:txBody>
          <a:bodyPr/>
          <a:lstStyle/>
          <a:p>
            <a:pPr>
              <a:defRPr/>
            </a:pPr>
            <a:fld id="{B6F3C3E1-66D2-4B19-8F8D-84C5833677BD}" type="slidenum">
              <a:rPr lang="he-IL" smtClean="0"/>
              <a:pPr>
                <a:defRPr/>
              </a:pPr>
              <a:t>‹#›</a:t>
            </a:fld>
            <a:endParaRPr lang="he-IL"/>
          </a:p>
        </p:txBody>
      </p:sp>
    </p:spTree>
    <p:extLst>
      <p:ext uri="{BB962C8B-B14F-4D97-AF65-F5344CB8AC3E}">
        <p14:creationId xmlns:p14="http://schemas.microsoft.com/office/powerpoint/2010/main" val="73892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5A5CA380-E7C2-4E5E-9A40-885A0128908C}" type="datetime8">
              <a:rPr lang="he-IL" smtClean="0"/>
              <a:pPr>
                <a:defRPr/>
              </a:pPr>
              <a:t>17 במאי 20</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he-IL"/>
          </a:p>
        </p:txBody>
      </p:sp>
      <p:sp>
        <p:nvSpPr>
          <p:cNvPr id="9" name="Slide Number Placeholder 8"/>
          <p:cNvSpPr>
            <a:spLocks noGrp="1"/>
          </p:cNvSpPr>
          <p:nvPr>
            <p:ph type="sldNum" sz="quarter" idx="12"/>
          </p:nvPr>
        </p:nvSpPr>
        <p:spPr/>
        <p:txBody>
          <a:bodyPr/>
          <a:lstStyle/>
          <a:p>
            <a:pPr>
              <a:defRPr/>
            </a:pPr>
            <a:fld id="{5B9DDD99-E41D-43E9-8A24-0D8D12381358}" type="slidenum">
              <a:rPr lang="he-IL" smtClean="0"/>
              <a:pPr>
                <a:defRPr/>
              </a:pPr>
              <a:t>‹#›</a:t>
            </a:fld>
            <a:endParaRPr lang="he-IL"/>
          </a:p>
        </p:txBody>
      </p:sp>
    </p:spTree>
    <p:extLst>
      <p:ext uri="{BB962C8B-B14F-4D97-AF65-F5344CB8AC3E}">
        <p14:creationId xmlns:p14="http://schemas.microsoft.com/office/powerpoint/2010/main" val="95196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2E984B64-2C5A-4BEA-B60A-4DF1BB1ED69F}" type="datetime8">
              <a:rPr lang="he-IL" smtClean="0"/>
              <a:pPr>
                <a:defRPr/>
              </a:pPr>
              <a:t>17 במאי 20</a:t>
            </a:fld>
            <a:endParaRPr lang="he-IL"/>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F7F532EF-2BDA-4A66-B4FB-439A1A4F0956}" type="slidenum">
              <a:rPr lang="he-IL" smtClean="0"/>
              <a:pPr>
                <a:defRPr/>
              </a:pPr>
              <a:t>‹#›</a:t>
            </a:fld>
            <a:endParaRPr lang="he-IL"/>
          </a:p>
        </p:txBody>
      </p:sp>
    </p:spTree>
    <p:extLst>
      <p:ext uri="{BB962C8B-B14F-4D97-AF65-F5344CB8AC3E}">
        <p14:creationId xmlns:p14="http://schemas.microsoft.com/office/powerpoint/2010/main" val="825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CBF68AC-4B28-416C-B8B0-24D346800218}" type="datetime8">
              <a:rPr lang="he-IL" smtClean="0"/>
              <a:pPr>
                <a:defRPr/>
              </a:pPr>
              <a:t>17 במאי 20</a:t>
            </a:fld>
            <a:endParaRPr lang="he-IL"/>
          </a:p>
        </p:txBody>
      </p:sp>
      <p:sp>
        <p:nvSpPr>
          <p:cNvPr id="6" name="Footer Placeholder 5"/>
          <p:cNvSpPr>
            <a:spLocks noGrp="1"/>
          </p:cNvSpPr>
          <p:nvPr>
            <p:ph type="ftr" sz="quarter" idx="11"/>
          </p:nvPr>
        </p:nvSpPr>
        <p:spPr/>
        <p:txBody>
          <a:bodyPr/>
          <a:lstStyle/>
          <a:p>
            <a:pPr>
              <a:defRPr/>
            </a:pPr>
            <a:endParaRPr lang="he-IL"/>
          </a:p>
        </p:txBody>
      </p:sp>
      <p:sp>
        <p:nvSpPr>
          <p:cNvPr id="7" name="Slide Number Placeholder 6"/>
          <p:cNvSpPr>
            <a:spLocks noGrp="1"/>
          </p:cNvSpPr>
          <p:nvPr>
            <p:ph type="sldNum" sz="quarter" idx="12"/>
          </p:nvPr>
        </p:nvSpPr>
        <p:spPr/>
        <p:txBody>
          <a:bodyPr/>
          <a:lstStyle/>
          <a:p>
            <a:pPr>
              <a:defRPr/>
            </a:pPr>
            <a:fld id="{F9578B47-E664-474A-97C7-0EE5369815B9}" type="slidenum">
              <a:rPr lang="he-IL" smtClean="0"/>
              <a:pPr>
                <a:defRPr/>
              </a:pPr>
              <a:t>‹#›</a:t>
            </a:fld>
            <a:endParaRPr lang="he-IL"/>
          </a:p>
        </p:txBody>
      </p:sp>
    </p:spTree>
    <p:extLst>
      <p:ext uri="{BB962C8B-B14F-4D97-AF65-F5344CB8AC3E}">
        <p14:creationId xmlns:p14="http://schemas.microsoft.com/office/powerpoint/2010/main" val="3629134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5139549A-9581-4F17-AE67-A6E9A29A7ED6}" type="datetime8">
              <a:rPr lang="he-IL" smtClean="0"/>
              <a:pPr>
                <a:defRPr/>
              </a:pPr>
              <a:t>17 במאי 20</a:t>
            </a:fld>
            <a:endParaRPr lang="he-IL"/>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he-IL"/>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A19A2808-5765-4B8E-B878-2E181DA66E3F}" type="slidenum">
              <a:rPr lang="he-IL" smtClean="0"/>
              <a:pPr>
                <a:defRPr/>
              </a:pPr>
              <a:t>‹#›</a:t>
            </a:fld>
            <a:endParaRPr lang="he-IL"/>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71593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0.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0.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7.xml"/><Relationship Id="rId5" Type="http://schemas.openxmlformats.org/officeDocument/2006/relationships/image" Target="../media/image370.png"/><Relationship Id="rId4" Type="http://schemas.openxmlformats.org/officeDocument/2006/relationships/image" Target="../media/image360.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40.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340.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40.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2709395-9572-4BA5-976E-D68A2E8C6FCD}" type="slidenum">
              <a:rPr lang="he-IL" smtClean="0"/>
              <a:pPr>
                <a:defRPr/>
              </a:pPr>
              <a:t>1</a:t>
            </a:fld>
            <a:endParaRPr lang="he-IL"/>
          </a:p>
        </p:txBody>
      </p:sp>
      <p:sp>
        <p:nvSpPr>
          <p:cNvPr id="5" name="Rectangle 4"/>
          <p:cNvSpPr/>
          <p:nvPr/>
        </p:nvSpPr>
        <p:spPr>
          <a:xfrm>
            <a:off x="539552" y="1412776"/>
            <a:ext cx="8280920" cy="2585323"/>
          </a:xfrm>
          <a:prstGeom prst="rect">
            <a:avLst/>
          </a:prstGeom>
        </p:spPr>
        <p:txBody>
          <a:bodyPr wrap="square">
            <a:spAutoFit/>
          </a:bodyPr>
          <a:lstStyle/>
          <a:p>
            <a:pPr algn="ctr" rtl="1"/>
            <a:r>
              <a:rPr lang="he-IL" sz="5400" dirty="0"/>
              <a:t>תרגול 8</a:t>
            </a:r>
          </a:p>
          <a:p>
            <a:pPr algn="ctr" rtl="1"/>
            <a:endParaRPr lang="he-IL" sz="5400" dirty="0"/>
          </a:p>
          <a:p>
            <a:pPr algn="ctr" rtl="1"/>
            <a:r>
              <a:rPr lang="he-IL" sz="5400" dirty="0"/>
              <a:t>מערכות סינכרוניות</a:t>
            </a:r>
          </a:p>
        </p:txBody>
      </p:sp>
    </p:spTree>
    <p:extLst>
      <p:ext uri="{BB962C8B-B14F-4D97-AF65-F5344CB8AC3E}">
        <p14:creationId xmlns:p14="http://schemas.microsoft.com/office/powerpoint/2010/main" val="100647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05F111-5866-C74D-BBF8-F15539669170}"/>
              </a:ext>
            </a:extLst>
          </p:cNvPr>
          <p:cNvSpPr>
            <a:spLocks noGrp="1"/>
          </p:cNvSpPr>
          <p:nvPr>
            <p:ph type="sldNum" sz="quarter" idx="12"/>
          </p:nvPr>
        </p:nvSpPr>
        <p:spPr/>
        <p:txBody>
          <a:bodyPr/>
          <a:lstStyle/>
          <a:p>
            <a:pPr>
              <a:defRPr/>
            </a:pPr>
            <a:fld id="{5B9DDD99-E41D-43E9-8A24-0D8D12381358}" type="slidenum">
              <a:rPr lang="he-IL" smtClean="0"/>
              <a:pPr>
                <a:defRPr/>
              </a:pPr>
              <a:t>10</a:t>
            </a:fld>
            <a:endParaRPr lang="he-IL"/>
          </a:p>
        </p:txBody>
      </p:sp>
      <p:pic>
        <p:nvPicPr>
          <p:cNvPr id="5" name="Picture 4">
            <a:extLst>
              <a:ext uri="{FF2B5EF4-FFF2-40B4-BE49-F238E27FC236}">
                <a16:creationId xmlns:a16="http://schemas.microsoft.com/office/drawing/2014/main" id="{13F3D210-802C-734D-9C85-F13E3D64DB40}"/>
              </a:ext>
            </a:extLst>
          </p:cNvPr>
          <p:cNvPicPr>
            <a:picLocks noChangeAspect="1"/>
          </p:cNvPicPr>
          <p:nvPr/>
        </p:nvPicPr>
        <p:blipFill rotWithShape="1">
          <a:blip r:embed="rId2"/>
          <a:srcRect t="15622"/>
          <a:stretch/>
        </p:blipFill>
        <p:spPr>
          <a:xfrm>
            <a:off x="159123" y="118466"/>
            <a:ext cx="5709021" cy="2186323"/>
          </a:xfrm>
          <a:prstGeom prst="rect">
            <a:avLst/>
          </a:prstGeom>
        </p:spPr>
      </p:pic>
      <p:sp>
        <p:nvSpPr>
          <p:cNvPr id="6" name="Slide Number Placeholder 3">
            <a:extLst>
              <a:ext uri="{FF2B5EF4-FFF2-40B4-BE49-F238E27FC236}">
                <a16:creationId xmlns:a16="http://schemas.microsoft.com/office/drawing/2014/main" id="{DE006DCA-EAB8-8D4B-8263-2CA67F0926A3}"/>
              </a:ext>
            </a:extLst>
          </p:cNvPr>
          <p:cNvSpPr txBox="1">
            <a:spLocks/>
          </p:cNvSpPr>
          <p:nvPr/>
        </p:nvSpPr>
        <p:spPr>
          <a:xfrm>
            <a:off x="7425344" y="6459786"/>
            <a:ext cx="984019" cy="365125"/>
          </a:xfrm>
          <a:prstGeom prst="rect">
            <a:avLst/>
          </a:prstGeom>
        </p:spPr>
        <p:txBody>
          <a:bodyPr vert="horz" lIns="91440" tIns="45720" rIns="91440" bIns="45720" rtlCol="0" anchor="ctr"/>
          <a:lstStyle>
            <a:defPPr>
              <a:defRPr lang="he-IL"/>
            </a:defPPr>
            <a:lvl1pPr algn="r" rtl="0" fontAlgn="base">
              <a:spcBef>
                <a:spcPct val="0"/>
              </a:spcBef>
              <a:spcAft>
                <a:spcPct val="0"/>
              </a:spcAft>
              <a:defRPr sz="1050" kern="1200">
                <a:solidFill>
                  <a:srgbClr val="FFFFFF"/>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02709395-9572-4BA5-976E-D68A2E8C6FCD}" type="slidenum">
              <a:rPr lang="he-IL" smtClean="0"/>
              <a:pPr>
                <a:defRPr/>
              </a:pPr>
              <a:t>10</a:t>
            </a:fld>
            <a:endParaRPr lang="he-IL"/>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33A54AB-5890-8846-9BF5-D53C92F440BC}"/>
                  </a:ext>
                </a:extLst>
              </p:cNvPr>
              <p:cNvSpPr txBox="1"/>
              <p:nvPr/>
            </p:nvSpPr>
            <p:spPr>
              <a:xfrm>
                <a:off x="867892" y="2304789"/>
                <a:ext cx="31683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𝐴𝐵𝐶𝐷𝐸</m:t>
                      </m:r>
                      <m:r>
                        <a:rPr lang="en-US" b="0" i="1" smtClean="0">
                          <a:latin typeface="Cambria Math" panose="02040503050406030204" pitchFamily="18" charset="0"/>
                        </a:rPr>
                        <m:t>)</m:t>
                      </m:r>
                    </m:oMath>
                  </m:oMathPara>
                </a14:m>
                <a:endParaRPr lang="en-IL" dirty="0"/>
              </a:p>
            </p:txBody>
          </p:sp>
        </mc:Choice>
        <mc:Fallback xmlns="">
          <p:sp>
            <p:nvSpPr>
              <p:cNvPr id="3" name="TextBox 2">
                <a:extLst>
                  <a:ext uri="{FF2B5EF4-FFF2-40B4-BE49-F238E27FC236}">
                    <a16:creationId xmlns:a16="http://schemas.microsoft.com/office/drawing/2014/main" id="{833A54AB-5890-8846-9BF5-D53C92F440BC}"/>
                  </a:ext>
                </a:extLst>
              </p:cNvPr>
              <p:cNvSpPr txBox="1">
                <a:spLocks noRot="1" noChangeAspect="1" noMove="1" noResize="1" noEditPoints="1" noAdjustHandles="1" noChangeArrowheads="1" noChangeShapeType="1" noTextEdit="1"/>
              </p:cNvSpPr>
              <p:nvPr/>
            </p:nvSpPr>
            <p:spPr>
              <a:xfrm>
                <a:off x="867892" y="2304789"/>
                <a:ext cx="3168352" cy="369332"/>
              </a:xfrm>
              <a:prstGeom prst="rect">
                <a:avLst/>
              </a:prstGeom>
              <a:blipFill>
                <a:blip r:embed="rId3"/>
                <a:stretch>
                  <a:fillRect b="-16129"/>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F84FC0A-56BC-CD45-A9BB-BA6AD2D82929}"/>
                  </a:ext>
                </a:extLst>
              </p:cNvPr>
              <p:cNvSpPr txBox="1"/>
              <p:nvPr/>
            </p:nvSpPr>
            <p:spPr>
              <a:xfrm>
                <a:off x="971600" y="2674121"/>
                <a:ext cx="31683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he-IL"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𝐴𝐵𝐷𝐸</m:t>
                      </m:r>
                      <m:r>
                        <a:rPr lang="en-US" b="0" i="1" smtClean="0">
                          <a:latin typeface="Cambria Math" panose="02040503050406030204" pitchFamily="18" charset="0"/>
                        </a:rPr>
                        <m:t>)</m:t>
                      </m:r>
                    </m:oMath>
                  </m:oMathPara>
                </a14:m>
                <a:endParaRPr lang="en-IL" dirty="0"/>
              </a:p>
            </p:txBody>
          </p:sp>
        </mc:Choice>
        <mc:Fallback xmlns="">
          <p:sp>
            <p:nvSpPr>
              <p:cNvPr id="41" name="TextBox 40">
                <a:extLst>
                  <a:ext uri="{FF2B5EF4-FFF2-40B4-BE49-F238E27FC236}">
                    <a16:creationId xmlns:a16="http://schemas.microsoft.com/office/drawing/2014/main" id="{8F84FC0A-56BC-CD45-A9BB-BA6AD2D82929}"/>
                  </a:ext>
                </a:extLst>
              </p:cNvPr>
              <p:cNvSpPr txBox="1">
                <a:spLocks noRot="1" noChangeAspect="1" noMove="1" noResize="1" noEditPoints="1" noAdjustHandles="1" noChangeArrowheads="1" noChangeShapeType="1" noTextEdit="1"/>
              </p:cNvSpPr>
              <p:nvPr/>
            </p:nvSpPr>
            <p:spPr>
              <a:xfrm>
                <a:off x="971600" y="2674121"/>
                <a:ext cx="3168352" cy="369332"/>
              </a:xfrm>
              <a:prstGeom prst="rect">
                <a:avLst/>
              </a:prstGeom>
              <a:blipFill>
                <a:blip r:embed="rId4"/>
                <a:stretch>
                  <a:fillRect b="-13333"/>
                </a:stretch>
              </a:blipFill>
            </p:spPr>
            <p:txBody>
              <a:bodyPr/>
              <a:lstStyle/>
              <a:p>
                <a:r>
                  <a:rPr lang="en-IL">
                    <a:noFill/>
                  </a:rPr>
                  <a:t> </a:t>
                </a:r>
              </a:p>
            </p:txBody>
          </p:sp>
        </mc:Fallback>
      </mc:AlternateContent>
      <p:sp>
        <p:nvSpPr>
          <p:cNvPr id="44" name="Rectangle 43">
            <a:extLst>
              <a:ext uri="{FF2B5EF4-FFF2-40B4-BE49-F238E27FC236}">
                <a16:creationId xmlns:a16="http://schemas.microsoft.com/office/drawing/2014/main" id="{592F06C5-16A2-6C45-9B2E-AA807E3DC02D}"/>
              </a:ext>
            </a:extLst>
          </p:cNvPr>
          <p:cNvSpPr/>
          <p:nvPr/>
        </p:nvSpPr>
        <p:spPr>
          <a:xfrm>
            <a:off x="5724128" y="173336"/>
            <a:ext cx="3260749" cy="1477328"/>
          </a:xfrm>
          <a:prstGeom prst="rect">
            <a:avLst/>
          </a:prstGeom>
        </p:spPr>
        <p:txBody>
          <a:bodyPr wrap="square">
            <a:spAutoFit/>
          </a:bodyPr>
          <a:lstStyle/>
          <a:p>
            <a:pPr algn="r" rtl="1" fontAlgn="base">
              <a:spcBef>
                <a:spcPct val="0"/>
              </a:spcBef>
              <a:spcAft>
                <a:spcPct val="0"/>
              </a:spcAft>
            </a:pPr>
            <a:r>
              <a:rPr lang="he-IL" dirty="0"/>
              <a:t>למעשה ניתן להפריד בין המצבים </a:t>
            </a:r>
            <a:r>
              <a:rPr lang="en-US" dirty="0"/>
              <a:t>A</a:t>
            </a:r>
            <a:r>
              <a:rPr lang="he-IL" dirty="0"/>
              <a:t> ו- </a:t>
            </a:r>
            <a:r>
              <a:rPr lang="en-US" dirty="0"/>
              <a:t>B</a:t>
            </a:r>
            <a:r>
              <a:rPr lang="he-IL" dirty="0"/>
              <a:t>, למשל ע"י סדרת </a:t>
            </a:r>
            <a:r>
              <a:rPr lang="he-IL" dirty="0" err="1"/>
              <a:t>קלטים</a:t>
            </a:r>
            <a:r>
              <a:rPr lang="he-IL" dirty="0"/>
              <a:t>:</a:t>
            </a:r>
          </a:p>
          <a:p>
            <a:pPr algn="r" rtl="1" fontAlgn="base">
              <a:spcBef>
                <a:spcPct val="0"/>
              </a:spcBef>
              <a:spcAft>
                <a:spcPct val="0"/>
              </a:spcAft>
            </a:pPr>
            <a:r>
              <a:rPr lang="he-IL" dirty="0"/>
              <a:t>11. אם היינו במצב A וקיבלנו סדרת </a:t>
            </a:r>
            <a:r>
              <a:rPr lang="he-IL" dirty="0" err="1"/>
              <a:t>קלטים</a:t>
            </a:r>
            <a:r>
              <a:rPr lang="he-IL" dirty="0"/>
              <a:t> כזו, המוצא יהיה 00.</a:t>
            </a:r>
          </a:p>
          <a:p>
            <a:pPr algn="r" rtl="1" fontAlgn="base">
              <a:spcBef>
                <a:spcPct val="0"/>
              </a:spcBef>
              <a:spcAft>
                <a:spcPct val="0"/>
              </a:spcAft>
            </a:pPr>
            <a:r>
              <a:rPr lang="he-IL" dirty="0"/>
              <a:t>אם היינו במצב </a:t>
            </a:r>
            <a:r>
              <a:rPr lang="en-US" dirty="0"/>
              <a:t>B</a:t>
            </a:r>
            <a:r>
              <a:rPr lang="he-IL" dirty="0"/>
              <a:t> המוצא היה 01.</a:t>
            </a:r>
            <a:endParaRPr lang="en-IL"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DFC5A97-6D98-C540-8A1D-BF0AF74C01C6}"/>
                  </a:ext>
                </a:extLst>
              </p:cNvPr>
              <p:cNvSpPr txBox="1"/>
              <p:nvPr/>
            </p:nvSpPr>
            <p:spPr>
              <a:xfrm>
                <a:off x="991648" y="3059668"/>
                <a:ext cx="31683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he-IL"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𝐴𝐷</m:t>
                      </m:r>
                      <m:r>
                        <a:rPr lang="he-IL" b="0" i="1" smtClean="0">
                          <a:latin typeface="Cambria Math" panose="02040503050406030204" pitchFamily="18" charset="0"/>
                        </a:rPr>
                        <m:t>)(</m:t>
                      </m:r>
                      <m:r>
                        <a:rPr lang="en-US" b="0" i="1" smtClean="0">
                          <a:latin typeface="Cambria Math" panose="02040503050406030204" pitchFamily="18" charset="0"/>
                        </a:rPr>
                        <m:t>𝐵𝐸</m:t>
                      </m:r>
                      <m:r>
                        <a:rPr lang="en-US" b="0" i="1" smtClean="0">
                          <a:latin typeface="Cambria Math" panose="02040503050406030204" pitchFamily="18" charset="0"/>
                        </a:rPr>
                        <m:t>)</m:t>
                      </m:r>
                    </m:oMath>
                  </m:oMathPara>
                </a14:m>
                <a:endParaRPr lang="en-IL" dirty="0"/>
              </a:p>
            </p:txBody>
          </p:sp>
        </mc:Choice>
        <mc:Fallback xmlns="">
          <p:sp>
            <p:nvSpPr>
              <p:cNvPr id="31" name="TextBox 30">
                <a:extLst>
                  <a:ext uri="{FF2B5EF4-FFF2-40B4-BE49-F238E27FC236}">
                    <a16:creationId xmlns:a16="http://schemas.microsoft.com/office/drawing/2014/main" id="{5DFC5A97-6D98-C540-8A1D-BF0AF74C01C6}"/>
                  </a:ext>
                </a:extLst>
              </p:cNvPr>
              <p:cNvSpPr txBox="1">
                <a:spLocks noRot="1" noChangeAspect="1" noMove="1" noResize="1" noEditPoints="1" noAdjustHandles="1" noChangeArrowheads="1" noChangeShapeType="1" noTextEdit="1"/>
              </p:cNvSpPr>
              <p:nvPr/>
            </p:nvSpPr>
            <p:spPr>
              <a:xfrm>
                <a:off x="991648" y="3059668"/>
                <a:ext cx="3168352" cy="369332"/>
              </a:xfrm>
              <a:prstGeom prst="rect">
                <a:avLst/>
              </a:prstGeom>
              <a:blipFill>
                <a:blip r:embed="rId5"/>
                <a:stretch>
                  <a:fillRect b="-16667"/>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949A5FB-72B7-EB4E-A57F-02A5A9BB4067}"/>
                  </a:ext>
                </a:extLst>
              </p:cNvPr>
              <p:cNvSpPr txBox="1"/>
              <p:nvPr/>
            </p:nvSpPr>
            <p:spPr>
              <a:xfrm>
                <a:off x="539552" y="3613666"/>
                <a:ext cx="4520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m:oMathPara>
                </a14:m>
                <a:endParaRPr lang="en-IL" dirty="0"/>
              </a:p>
            </p:txBody>
          </p:sp>
        </mc:Choice>
        <mc:Fallback xmlns="">
          <p:sp>
            <p:nvSpPr>
              <p:cNvPr id="19" name="TextBox 18">
                <a:extLst>
                  <a:ext uri="{FF2B5EF4-FFF2-40B4-BE49-F238E27FC236}">
                    <a16:creationId xmlns:a16="http://schemas.microsoft.com/office/drawing/2014/main" id="{D949A5FB-72B7-EB4E-A57F-02A5A9BB4067}"/>
                  </a:ext>
                </a:extLst>
              </p:cNvPr>
              <p:cNvSpPr txBox="1">
                <a:spLocks noRot="1" noChangeAspect="1" noMove="1" noResize="1" noEditPoints="1" noAdjustHandles="1" noChangeArrowheads="1" noChangeShapeType="1" noTextEdit="1"/>
              </p:cNvSpPr>
              <p:nvPr/>
            </p:nvSpPr>
            <p:spPr>
              <a:xfrm>
                <a:off x="539552" y="3613666"/>
                <a:ext cx="452096" cy="369332"/>
              </a:xfrm>
              <a:prstGeom prst="rect">
                <a:avLst/>
              </a:prstGeom>
              <a:blipFill>
                <a:blip r:embed="rId6"/>
                <a:stretch>
                  <a:fillRect l="-2703" r="-16216" b="-13333"/>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5D35AE9-7E16-784B-B35F-7FF06A0CA650}"/>
                  </a:ext>
                </a:extLst>
              </p:cNvPr>
              <p:cNvSpPr txBox="1"/>
              <p:nvPr/>
            </p:nvSpPr>
            <p:spPr>
              <a:xfrm>
                <a:off x="2539074" y="3613666"/>
                <a:ext cx="4520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𝐴𝐷</m:t>
                      </m:r>
                      <m:r>
                        <a:rPr lang="en-US" b="0" i="1" smtClean="0">
                          <a:latin typeface="Cambria Math" panose="02040503050406030204" pitchFamily="18" charset="0"/>
                        </a:rPr>
                        <m:t>)</m:t>
                      </m:r>
                    </m:oMath>
                  </m:oMathPara>
                </a14:m>
                <a:endParaRPr lang="en-IL" dirty="0"/>
              </a:p>
            </p:txBody>
          </p:sp>
        </mc:Choice>
        <mc:Fallback xmlns="">
          <p:sp>
            <p:nvSpPr>
              <p:cNvPr id="20" name="TextBox 19">
                <a:extLst>
                  <a:ext uri="{FF2B5EF4-FFF2-40B4-BE49-F238E27FC236}">
                    <a16:creationId xmlns:a16="http://schemas.microsoft.com/office/drawing/2014/main" id="{C5D35AE9-7E16-784B-B35F-7FF06A0CA650}"/>
                  </a:ext>
                </a:extLst>
              </p:cNvPr>
              <p:cNvSpPr txBox="1">
                <a:spLocks noRot="1" noChangeAspect="1" noMove="1" noResize="1" noEditPoints="1" noAdjustHandles="1" noChangeArrowheads="1" noChangeShapeType="1" noTextEdit="1"/>
              </p:cNvSpPr>
              <p:nvPr/>
            </p:nvSpPr>
            <p:spPr>
              <a:xfrm>
                <a:off x="2539074" y="3613666"/>
                <a:ext cx="452096" cy="369332"/>
              </a:xfrm>
              <a:prstGeom prst="rect">
                <a:avLst/>
              </a:prstGeom>
              <a:blipFill>
                <a:blip r:embed="rId7"/>
                <a:stretch>
                  <a:fillRect l="-2703" r="-51351" b="-13333"/>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8DEE8B3-090D-7840-BA7F-1136552FCA09}"/>
                  </a:ext>
                </a:extLst>
              </p:cNvPr>
              <p:cNvSpPr txBox="1"/>
              <p:nvPr/>
            </p:nvSpPr>
            <p:spPr>
              <a:xfrm>
                <a:off x="5668253" y="3599175"/>
                <a:ext cx="4520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𝐵𝐸</m:t>
                      </m:r>
                      <m:r>
                        <a:rPr lang="en-US" b="0" i="1" smtClean="0">
                          <a:latin typeface="Cambria Math" panose="02040503050406030204" pitchFamily="18" charset="0"/>
                        </a:rPr>
                        <m:t>)</m:t>
                      </m:r>
                    </m:oMath>
                  </m:oMathPara>
                </a14:m>
                <a:endParaRPr lang="en-IL" dirty="0"/>
              </a:p>
            </p:txBody>
          </p:sp>
        </mc:Choice>
        <mc:Fallback xmlns="">
          <p:sp>
            <p:nvSpPr>
              <p:cNvPr id="26" name="TextBox 25">
                <a:extLst>
                  <a:ext uri="{FF2B5EF4-FFF2-40B4-BE49-F238E27FC236}">
                    <a16:creationId xmlns:a16="http://schemas.microsoft.com/office/drawing/2014/main" id="{58DEE8B3-090D-7840-BA7F-1136552FCA09}"/>
                  </a:ext>
                </a:extLst>
              </p:cNvPr>
              <p:cNvSpPr txBox="1">
                <a:spLocks noRot="1" noChangeAspect="1" noMove="1" noResize="1" noEditPoints="1" noAdjustHandles="1" noChangeArrowheads="1" noChangeShapeType="1" noTextEdit="1"/>
              </p:cNvSpPr>
              <p:nvPr/>
            </p:nvSpPr>
            <p:spPr>
              <a:xfrm>
                <a:off x="5668253" y="3599175"/>
                <a:ext cx="452096" cy="369332"/>
              </a:xfrm>
              <a:prstGeom prst="rect">
                <a:avLst/>
              </a:prstGeom>
              <a:blipFill>
                <a:blip r:embed="rId8"/>
                <a:stretch>
                  <a:fillRect l="-2703" r="-51351" b="-16667"/>
                </a:stretch>
              </a:blipFill>
            </p:spPr>
            <p:txBody>
              <a:bodyPr/>
              <a:lstStyle/>
              <a:p>
                <a:r>
                  <a:rPr lang="en-IL">
                    <a:noFill/>
                  </a:rPr>
                  <a:t> </a:t>
                </a:r>
              </a:p>
            </p:txBody>
          </p:sp>
        </mc:Fallback>
      </mc:AlternateContent>
      <p:cxnSp>
        <p:nvCxnSpPr>
          <p:cNvPr id="27" name="Straight Arrow Connector 26">
            <a:extLst>
              <a:ext uri="{FF2B5EF4-FFF2-40B4-BE49-F238E27FC236}">
                <a16:creationId xmlns:a16="http://schemas.microsoft.com/office/drawing/2014/main" id="{1AD80086-E6F3-E444-9A1D-DE1C4494A002}"/>
              </a:ext>
            </a:extLst>
          </p:cNvPr>
          <p:cNvCxnSpPr/>
          <p:nvPr/>
        </p:nvCxnSpPr>
        <p:spPr>
          <a:xfrm flipH="1">
            <a:off x="2073740" y="4007098"/>
            <a:ext cx="636152" cy="546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B30EE879-901E-E34B-92A2-7828E7DE274D}"/>
              </a:ext>
            </a:extLst>
          </p:cNvPr>
          <p:cNvSpPr txBox="1"/>
          <p:nvPr/>
        </p:nvSpPr>
        <p:spPr>
          <a:xfrm>
            <a:off x="1763688" y="4005064"/>
            <a:ext cx="636152" cy="369332"/>
          </a:xfrm>
          <a:prstGeom prst="rect">
            <a:avLst/>
          </a:prstGeom>
          <a:noFill/>
        </p:spPr>
        <p:txBody>
          <a:bodyPr wrap="square" rtlCol="0">
            <a:spAutoFit/>
          </a:bodyPr>
          <a:lstStyle/>
          <a:p>
            <a:r>
              <a:rPr lang="en-IL" dirty="0"/>
              <a:t>X=0</a:t>
            </a:r>
          </a:p>
        </p:txBody>
      </p:sp>
      <p:cxnSp>
        <p:nvCxnSpPr>
          <p:cNvPr id="32" name="Straight Arrow Connector 31">
            <a:extLst>
              <a:ext uri="{FF2B5EF4-FFF2-40B4-BE49-F238E27FC236}">
                <a16:creationId xmlns:a16="http://schemas.microsoft.com/office/drawing/2014/main" id="{189DDD05-FD32-174A-83DC-F6B1FB8CB581}"/>
              </a:ext>
            </a:extLst>
          </p:cNvPr>
          <p:cNvCxnSpPr>
            <a:cxnSpLocks/>
          </p:cNvCxnSpPr>
          <p:nvPr/>
        </p:nvCxnSpPr>
        <p:spPr>
          <a:xfrm>
            <a:off x="2987824" y="4007098"/>
            <a:ext cx="574576" cy="546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41AA04F3-7A7A-9843-9BC3-D05DB55B88C6}"/>
              </a:ext>
            </a:extLst>
          </p:cNvPr>
          <p:cNvSpPr txBox="1"/>
          <p:nvPr/>
        </p:nvSpPr>
        <p:spPr>
          <a:xfrm>
            <a:off x="3347864" y="4005064"/>
            <a:ext cx="636152" cy="369332"/>
          </a:xfrm>
          <a:prstGeom prst="rect">
            <a:avLst/>
          </a:prstGeom>
          <a:noFill/>
        </p:spPr>
        <p:txBody>
          <a:bodyPr wrap="square" rtlCol="0">
            <a:spAutoFit/>
          </a:bodyPr>
          <a:lstStyle/>
          <a:p>
            <a:r>
              <a:rPr lang="en-IL" dirty="0"/>
              <a:t>X=1</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B5D9CA-B511-F34F-B54C-E012D31F8AFE}"/>
                  </a:ext>
                </a:extLst>
              </p:cNvPr>
              <p:cNvSpPr txBox="1"/>
              <p:nvPr/>
            </p:nvSpPr>
            <p:spPr>
              <a:xfrm>
                <a:off x="1621644" y="4569769"/>
                <a:ext cx="4520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𝐴𝐷</m:t>
                      </m:r>
                      <m:r>
                        <a:rPr lang="en-US" b="0" i="1" smtClean="0">
                          <a:latin typeface="Cambria Math" panose="02040503050406030204" pitchFamily="18" charset="0"/>
                        </a:rPr>
                        <m:t>)</m:t>
                      </m:r>
                    </m:oMath>
                  </m:oMathPara>
                </a14:m>
                <a:endParaRPr lang="en-IL" dirty="0"/>
              </a:p>
            </p:txBody>
          </p:sp>
        </mc:Choice>
        <mc:Fallback xmlns="">
          <p:sp>
            <p:nvSpPr>
              <p:cNvPr id="34" name="TextBox 33">
                <a:extLst>
                  <a:ext uri="{FF2B5EF4-FFF2-40B4-BE49-F238E27FC236}">
                    <a16:creationId xmlns:a16="http://schemas.microsoft.com/office/drawing/2014/main" id="{56B5D9CA-B511-F34F-B54C-E012D31F8AFE}"/>
                  </a:ext>
                </a:extLst>
              </p:cNvPr>
              <p:cNvSpPr txBox="1">
                <a:spLocks noRot="1" noChangeAspect="1" noMove="1" noResize="1" noEditPoints="1" noAdjustHandles="1" noChangeArrowheads="1" noChangeShapeType="1" noTextEdit="1"/>
              </p:cNvSpPr>
              <p:nvPr/>
            </p:nvSpPr>
            <p:spPr>
              <a:xfrm>
                <a:off x="1621644" y="4569769"/>
                <a:ext cx="452096" cy="369332"/>
              </a:xfrm>
              <a:prstGeom prst="rect">
                <a:avLst/>
              </a:prstGeom>
              <a:blipFill>
                <a:blip r:embed="rId9"/>
                <a:stretch>
                  <a:fillRect l="-2778" r="-52778" b="-17241"/>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C1BD1C3-C20C-314C-B616-AE6ADFBAA1D5}"/>
                  </a:ext>
                </a:extLst>
              </p:cNvPr>
              <p:cNvSpPr txBox="1"/>
              <p:nvPr/>
            </p:nvSpPr>
            <p:spPr>
              <a:xfrm>
                <a:off x="3336352" y="4553211"/>
                <a:ext cx="4520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𝐵𝐸</m:t>
                      </m:r>
                      <m:r>
                        <a:rPr lang="en-US" b="0" i="1" smtClean="0">
                          <a:latin typeface="Cambria Math" panose="02040503050406030204" pitchFamily="18" charset="0"/>
                        </a:rPr>
                        <m:t>)</m:t>
                      </m:r>
                    </m:oMath>
                  </m:oMathPara>
                </a14:m>
                <a:endParaRPr lang="en-IL" dirty="0"/>
              </a:p>
            </p:txBody>
          </p:sp>
        </mc:Choice>
        <mc:Fallback xmlns="">
          <p:sp>
            <p:nvSpPr>
              <p:cNvPr id="35" name="TextBox 34">
                <a:extLst>
                  <a:ext uri="{FF2B5EF4-FFF2-40B4-BE49-F238E27FC236}">
                    <a16:creationId xmlns:a16="http://schemas.microsoft.com/office/drawing/2014/main" id="{9C1BD1C3-C20C-314C-B616-AE6ADFBAA1D5}"/>
                  </a:ext>
                </a:extLst>
              </p:cNvPr>
              <p:cNvSpPr txBox="1">
                <a:spLocks noRot="1" noChangeAspect="1" noMove="1" noResize="1" noEditPoints="1" noAdjustHandles="1" noChangeArrowheads="1" noChangeShapeType="1" noTextEdit="1"/>
              </p:cNvSpPr>
              <p:nvPr/>
            </p:nvSpPr>
            <p:spPr>
              <a:xfrm>
                <a:off x="3336352" y="4553211"/>
                <a:ext cx="452096" cy="369332"/>
              </a:xfrm>
              <a:prstGeom prst="rect">
                <a:avLst/>
              </a:prstGeom>
              <a:blipFill>
                <a:blip r:embed="rId10"/>
                <a:stretch>
                  <a:fillRect l="-2778" r="-52778" b="-13333"/>
                </a:stretch>
              </a:blipFill>
            </p:spPr>
            <p:txBody>
              <a:bodyPr/>
              <a:lstStyle/>
              <a:p>
                <a:r>
                  <a:rPr lang="en-IL">
                    <a:noFill/>
                  </a:rPr>
                  <a:t> </a:t>
                </a:r>
              </a:p>
            </p:txBody>
          </p:sp>
        </mc:Fallback>
      </mc:AlternateContent>
      <p:cxnSp>
        <p:nvCxnSpPr>
          <p:cNvPr id="36" name="Straight Arrow Connector 35">
            <a:extLst>
              <a:ext uri="{FF2B5EF4-FFF2-40B4-BE49-F238E27FC236}">
                <a16:creationId xmlns:a16="http://schemas.microsoft.com/office/drawing/2014/main" id="{2CFC23ED-7E6A-A146-97AE-79DCE055460D}"/>
              </a:ext>
            </a:extLst>
          </p:cNvPr>
          <p:cNvCxnSpPr/>
          <p:nvPr/>
        </p:nvCxnSpPr>
        <p:spPr>
          <a:xfrm flipH="1">
            <a:off x="5217830" y="4009165"/>
            <a:ext cx="636152" cy="546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DC90ADF-C18F-224A-962A-A4A23C3E7FB1}"/>
              </a:ext>
            </a:extLst>
          </p:cNvPr>
          <p:cNvSpPr txBox="1"/>
          <p:nvPr/>
        </p:nvSpPr>
        <p:spPr>
          <a:xfrm>
            <a:off x="4907778" y="4007131"/>
            <a:ext cx="636152" cy="369332"/>
          </a:xfrm>
          <a:prstGeom prst="rect">
            <a:avLst/>
          </a:prstGeom>
          <a:noFill/>
        </p:spPr>
        <p:txBody>
          <a:bodyPr wrap="square" rtlCol="0">
            <a:spAutoFit/>
          </a:bodyPr>
          <a:lstStyle/>
          <a:p>
            <a:r>
              <a:rPr lang="en-IL" dirty="0"/>
              <a:t>X=0</a:t>
            </a:r>
          </a:p>
        </p:txBody>
      </p:sp>
      <p:cxnSp>
        <p:nvCxnSpPr>
          <p:cNvPr id="38" name="Straight Arrow Connector 37">
            <a:extLst>
              <a:ext uri="{FF2B5EF4-FFF2-40B4-BE49-F238E27FC236}">
                <a16:creationId xmlns:a16="http://schemas.microsoft.com/office/drawing/2014/main" id="{5E50D2A0-0411-0F41-8E99-4D198E1BEC27}"/>
              </a:ext>
            </a:extLst>
          </p:cNvPr>
          <p:cNvCxnSpPr>
            <a:cxnSpLocks/>
          </p:cNvCxnSpPr>
          <p:nvPr/>
        </p:nvCxnSpPr>
        <p:spPr>
          <a:xfrm>
            <a:off x="6131914" y="4009165"/>
            <a:ext cx="574576" cy="546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964832A2-EEFF-AA4D-99E9-C468738062F8}"/>
              </a:ext>
            </a:extLst>
          </p:cNvPr>
          <p:cNvSpPr txBox="1"/>
          <p:nvPr/>
        </p:nvSpPr>
        <p:spPr>
          <a:xfrm>
            <a:off x="6491954" y="4007131"/>
            <a:ext cx="636152" cy="369332"/>
          </a:xfrm>
          <a:prstGeom prst="rect">
            <a:avLst/>
          </a:prstGeom>
          <a:noFill/>
        </p:spPr>
        <p:txBody>
          <a:bodyPr wrap="square" rtlCol="0">
            <a:spAutoFit/>
          </a:bodyPr>
          <a:lstStyle/>
          <a:p>
            <a:r>
              <a:rPr lang="en-IL" dirty="0"/>
              <a:t>X=1</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14C0AAD-86B9-5E4C-AB82-083E57373390}"/>
                  </a:ext>
                </a:extLst>
              </p:cNvPr>
              <p:cNvSpPr txBox="1"/>
              <p:nvPr/>
            </p:nvSpPr>
            <p:spPr>
              <a:xfrm>
                <a:off x="4765734" y="4571836"/>
                <a:ext cx="4520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𝐷𝐷</m:t>
                      </m:r>
                      <m:r>
                        <a:rPr lang="en-US" b="0" i="1" smtClean="0">
                          <a:latin typeface="Cambria Math" panose="02040503050406030204" pitchFamily="18" charset="0"/>
                        </a:rPr>
                        <m:t>)</m:t>
                      </m:r>
                    </m:oMath>
                  </m:oMathPara>
                </a14:m>
                <a:endParaRPr lang="en-IL" dirty="0"/>
              </a:p>
            </p:txBody>
          </p:sp>
        </mc:Choice>
        <mc:Fallback xmlns="">
          <p:sp>
            <p:nvSpPr>
              <p:cNvPr id="40" name="TextBox 39">
                <a:extLst>
                  <a:ext uri="{FF2B5EF4-FFF2-40B4-BE49-F238E27FC236}">
                    <a16:creationId xmlns:a16="http://schemas.microsoft.com/office/drawing/2014/main" id="{F14C0AAD-86B9-5E4C-AB82-083E57373390}"/>
                  </a:ext>
                </a:extLst>
              </p:cNvPr>
              <p:cNvSpPr txBox="1">
                <a:spLocks noRot="1" noChangeAspect="1" noMove="1" noResize="1" noEditPoints="1" noAdjustHandles="1" noChangeArrowheads="1" noChangeShapeType="1" noTextEdit="1"/>
              </p:cNvSpPr>
              <p:nvPr/>
            </p:nvSpPr>
            <p:spPr>
              <a:xfrm>
                <a:off x="4765734" y="4571836"/>
                <a:ext cx="452096" cy="369332"/>
              </a:xfrm>
              <a:prstGeom prst="rect">
                <a:avLst/>
              </a:prstGeom>
              <a:blipFill>
                <a:blip r:embed="rId11"/>
                <a:stretch>
                  <a:fillRect l="-2703" r="-54054" b="-17241"/>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E79EB7D-AEF7-8149-80DB-CA5EC2BA9479}"/>
                  </a:ext>
                </a:extLst>
              </p:cNvPr>
              <p:cNvSpPr txBox="1"/>
              <p:nvPr/>
            </p:nvSpPr>
            <p:spPr>
              <a:xfrm>
                <a:off x="6480442" y="4555278"/>
                <a:ext cx="4520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𝐶𝐶</m:t>
                      </m:r>
                      <m:r>
                        <a:rPr lang="en-US" b="0" i="1" smtClean="0">
                          <a:latin typeface="Cambria Math" panose="02040503050406030204" pitchFamily="18" charset="0"/>
                        </a:rPr>
                        <m:t>)</m:t>
                      </m:r>
                    </m:oMath>
                  </m:oMathPara>
                </a14:m>
                <a:endParaRPr lang="en-IL" dirty="0"/>
              </a:p>
            </p:txBody>
          </p:sp>
        </mc:Choice>
        <mc:Fallback xmlns="">
          <p:sp>
            <p:nvSpPr>
              <p:cNvPr id="42" name="TextBox 41">
                <a:extLst>
                  <a:ext uri="{FF2B5EF4-FFF2-40B4-BE49-F238E27FC236}">
                    <a16:creationId xmlns:a16="http://schemas.microsoft.com/office/drawing/2014/main" id="{BE79EB7D-AEF7-8149-80DB-CA5EC2BA9479}"/>
                  </a:ext>
                </a:extLst>
              </p:cNvPr>
              <p:cNvSpPr txBox="1">
                <a:spLocks noRot="1" noChangeAspect="1" noMove="1" noResize="1" noEditPoints="1" noAdjustHandles="1" noChangeArrowheads="1" noChangeShapeType="1" noTextEdit="1"/>
              </p:cNvSpPr>
              <p:nvPr/>
            </p:nvSpPr>
            <p:spPr>
              <a:xfrm>
                <a:off x="6480442" y="4555278"/>
                <a:ext cx="452096" cy="369332"/>
              </a:xfrm>
              <a:prstGeom prst="rect">
                <a:avLst/>
              </a:prstGeom>
              <a:blipFill>
                <a:blip r:embed="rId12"/>
                <a:stretch>
                  <a:fillRect l="-2703" r="-45946" b="-16667"/>
                </a:stretch>
              </a:blipFill>
            </p:spPr>
            <p:txBody>
              <a:bodyPr/>
              <a:lstStyle/>
              <a:p>
                <a:r>
                  <a:rPr lang="en-IL">
                    <a:noFill/>
                  </a:rPr>
                  <a:t> </a:t>
                </a:r>
              </a:p>
            </p:txBody>
          </p:sp>
        </mc:Fallback>
      </mc:AlternateContent>
      <p:sp>
        <p:nvSpPr>
          <p:cNvPr id="43" name="Rectangle 42">
            <a:extLst>
              <a:ext uri="{FF2B5EF4-FFF2-40B4-BE49-F238E27FC236}">
                <a16:creationId xmlns:a16="http://schemas.microsoft.com/office/drawing/2014/main" id="{82F79099-7FD3-EB49-8C41-BE10176F82D8}"/>
              </a:ext>
            </a:extLst>
          </p:cNvPr>
          <p:cNvSpPr/>
          <p:nvPr/>
        </p:nvSpPr>
        <p:spPr>
          <a:xfrm>
            <a:off x="5745964" y="2531153"/>
            <a:ext cx="3260749" cy="646331"/>
          </a:xfrm>
          <a:prstGeom prst="rect">
            <a:avLst/>
          </a:prstGeom>
        </p:spPr>
        <p:txBody>
          <a:bodyPr wrap="square">
            <a:spAutoFit/>
          </a:bodyPr>
          <a:lstStyle/>
          <a:p>
            <a:pPr algn="r" rtl="1" fontAlgn="base">
              <a:spcBef>
                <a:spcPct val="0"/>
              </a:spcBef>
              <a:spcAft>
                <a:spcPct val="0"/>
              </a:spcAft>
            </a:pPr>
            <a:r>
              <a:rPr lang="he-IL" dirty="0"/>
              <a:t>נמשיך באותו אופן, ונגלה שמכל סט מצבים, נעבור לסט מצבים בודד</a:t>
            </a:r>
            <a:endParaRPr lang="en-IL" dirty="0"/>
          </a:p>
        </p:txBody>
      </p:sp>
      <p:sp>
        <p:nvSpPr>
          <p:cNvPr id="45" name="Rectangle 44">
            <a:extLst>
              <a:ext uri="{FF2B5EF4-FFF2-40B4-BE49-F238E27FC236}">
                <a16:creationId xmlns:a16="http://schemas.microsoft.com/office/drawing/2014/main" id="{1136FF16-9FAD-604F-9D34-940EDB11E0BE}"/>
              </a:ext>
            </a:extLst>
          </p:cNvPr>
          <p:cNvSpPr/>
          <p:nvPr/>
        </p:nvSpPr>
        <p:spPr>
          <a:xfrm>
            <a:off x="5868144" y="5349717"/>
            <a:ext cx="3260749" cy="646331"/>
          </a:xfrm>
          <a:prstGeom prst="rect">
            <a:avLst/>
          </a:prstGeom>
        </p:spPr>
        <p:txBody>
          <a:bodyPr wrap="square">
            <a:spAutoFit/>
          </a:bodyPr>
          <a:lstStyle/>
          <a:p>
            <a:pPr algn="r" rtl="1" fontAlgn="base">
              <a:spcBef>
                <a:spcPct val="0"/>
              </a:spcBef>
              <a:spcAft>
                <a:spcPct val="0"/>
              </a:spcAft>
            </a:pPr>
            <a:r>
              <a:rPr lang="he-IL" dirty="0"/>
              <a:t>אין יותר מצבים להפריד וסיימנו את התהליך עם 3 מצבים</a:t>
            </a:r>
            <a:endParaRPr lang="en-IL"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8788E8B-6652-F14A-B24F-F3E1374F648A}"/>
                  </a:ext>
                </a:extLst>
              </p:cNvPr>
              <p:cNvSpPr txBox="1"/>
              <p:nvPr/>
            </p:nvSpPr>
            <p:spPr>
              <a:xfrm>
                <a:off x="1125716" y="5349717"/>
                <a:ext cx="31683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he-IL"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𝐴𝐷</m:t>
                      </m:r>
                      <m:r>
                        <a:rPr lang="he-IL" b="0" i="1" smtClean="0">
                          <a:latin typeface="Cambria Math" panose="02040503050406030204" pitchFamily="18" charset="0"/>
                        </a:rPr>
                        <m:t>)(</m:t>
                      </m:r>
                      <m:r>
                        <a:rPr lang="en-US" b="0" i="1" smtClean="0">
                          <a:latin typeface="Cambria Math" panose="02040503050406030204" pitchFamily="18" charset="0"/>
                        </a:rPr>
                        <m:t>𝐵𝐸</m:t>
                      </m:r>
                      <m:r>
                        <a:rPr lang="en-US" b="0" i="1" smtClean="0">
                          <a:latin typeface="Cambria Math" panose="02040503050406030204" pitchFamily="18" charset="0"/>
                        </a:rPr>
                        <m:t>)</m:t>
                      </m:r>
                    </m:oMath>
                  </m:oMathPara>
                </a14:m>
                <a:endParaRPr lang="en-IL" dirty="0"/>
              </a:p>
            </p:txBody>
          </p:sp>
        </mc:Choice>
        <mc:Fallback xmlns="">
          <p:sp>
            <p:nvSpPr>
              <p:cNvPr id="46" name="TextBox 45">
                <a:extLst>
                  <a:ext uri="{FF2B5EF4-FFF2-40B4-BE49-F238E27FC236}">
                    <a16:creationId xmlns:a16="http://schemas.microsoft.com/office/drawing/2014/main" id="{58788E8B-6652-F14A-B24F-F3E1374F648A}"/>
                  </a:ext>
                </a:extLst>
              </p:cNvPr>
              <p:cNvSpPr txBox="1">
                <a:spLocks noRot="1" noChangeAspect="1" noMove="1" noResize="1" noEditPoints="1" noAdjustHandles="1" noChangeArrowheads="1" noChangeShapeType="1" noTextEdit="1"/>
              </p:cNvSpPr>
              <p:nvPr/>
            </p:nvSpPr>
            <p:spPr>
              <a:xfrm>
                <a:off x="1125716" y="5349717"/>
                <a:ext cx="3168352" cy="369332"/>
              </a:xfrm>
              <a:prstGeom prst="rect">
                <a:avLst/>
              </a:prstGeom>
              <a:blipFill>
                <a:blip r:embed="rId13"/>
                <a:stretch>
                  <a:fillRect b="-16667"/>
                </a:stretch>
              </a:blipFill>
            </p:spPr>
            <p:txBody>
              <a:bodyPr/>
              <a:lstStyle/>
              <a:p>
                <a:r>
                  <a:rPr lang="en-IL">
                    <a:noFill/>
                  </a:rPr>
                  <a:t> </a:t>
                </a:r>
              </a:p>
            </p:txBody>
          </p:sp>
        </mc:Fallback>
      </mc:AlternateContent>
    </p:spTree>
    <p:extLst>
      <p:ext uri="{BB962C8B-B14F-4D97-AF65-F5344CB8AC3E}">
        <p14:creationId xmlns:p14="http://schemas.microsoft.com/office/powerpoint/2010/main" val="82883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55A3F4-0646-D642-A2A6-F32255DA8BA4}"/>
              </a:ext>
            </a:extLst>
          </p:cNvPr>
          <p:cNvSpPr>
            <a:spLocks noGrp="1"/>
          </p:cNvSpPr>
          <p:nvPr>
            <p:ph type="title"/>
          </p:nvPr>
        </p:nvSpPr>
        <p:spPr/>
        <p:txBody>
          <a:bodyPr/>
          <a:lstStyle/>
          <a:p>
            <a:pPr algn="r"/>
            <a:r>
              <a:rPr lang="he-IL" dirty="0"/>
              <a:t>ספרתיות - מועד א' אביב תשע"ח</a:t>
            </a:r>
            <a:endParaRPr lang="en-IL" dirty="0"/>
          </a:p>
        </p:txBody>
      </p:sp>
      <p:sp>
        <p:nvSpPr>
          <p:cNvPr id="2" name="Slide Number Placeholder 1">
            <a:extLst>
              <a:ext uri="{FF2B5EF4-FFF2-40B4-BE49-F238E27FC236}">
                <a16:creationId xmlns:a16="http://schemas.microsoft.com/office/drawing/2014/main" id="{7605F111-5866-C74D-BBF8-F15539669170}"/>
              </a:ext>
            </a:extLst>
          </p:cNvPr>
          <p:cNvSpPr>
            <a:spLocks noGrp="1"/>
          </p:cNvSpPr>
          <p:nvPr>
            <p:ph type="sldNum" sz="quarter" idx="12"/>
          </p:nvPr>
        </p:nvSpPr>
        <p:spPr/>
        <p:txBody>
          <a:bodyPr/>
          <a:lstStyle/>
          <a:p>
            <a:pPr>
              <a:defRPr/>
            </a:pPr>
            <a:fld id="{5B9DDD99-E41D-43E9-8A24-0D8D12381358}" type="slidenum">
              <a:rPr lang="he-IL" smtClean="0"/>
              <a:pPr>
                <a:defRPr/>
              </a:pPr>
              <a:t>11</a:t>
            </a:fld>
            <a:endParaRPr lang="he-IL"/>
          </a:p>
        </p:txBody>
      </p:sp>
      <p:pic>
        <p:nvPicPr>
          <p:cNvPr id="5" name="Picture 4">
            <a:extLst>
              <a:ext uri="{FF2B5EF4-FFF2-40B4-BE49-F238E27FC236}">
                <a16:creationId xmlns:a16="http://schemas.microsoft.com/office/drawing/2014/main" id="{13F3D210-802C-734D-9C85-F13E3D64DB40}"/>
              </a:ext>
            </a:extLst>
          </p:cNvPr>
          <p:cNvPicPr>
            <a:picLocks noChangeAspect="1"/>
          </p:cNvPicPr>
          <p:nvPr/>
        </p:nvPicPr>
        <p:blipFill>
          <a:blip r:embed="rId2"/>
          <a:stretch>
            <a:fillRect/>
          </a:stretch>
        </p:blipFill>
        <p:spPr>
          <a:xfrm>
            <a:off x="2123727" y="1800076"/>
            <a:ext cx="6503381" cy="2591111"/>
          </a:xfrm>
          <a:prstGeom prst="rect">
            <a:avLst/>
          </a:prstGeom>
        </p:spPr>
      </p:pic>
      <p:pic>
        <p:nvPicPr>
          <p:cNvPr id="10" name="Picture 9">
            <a:extLst>
              <a:ext uri="{FF2B5EF4-FFF2-40B4-BE49-F238E27FC236}">
                <a16:creationId xmlns:a16="http://schemas.microsoft.com/office/drawing/2014/main" id="{33862E43-FEC4-0F4B-A6E9-6036AE5FC640}"/>
              </a:ext>
            </a:extLst>
          </p:cNvPr>
          <p:cNvPicPr>
            <a:picLocks noChangeAspect="1"/>
          </p:cNvPicPr>
          <p:nvPr/>
        </p:nvPicPr>
        <p:blipFill>
          <a:blip r:embed="rId3"/>
          <a:stretch>
            <a:fillRect/>
          </a:stretch>
        </p:blipFill>
        <p:spPr>
          <a:xfrm>
            <a:off x="1637284" y="4293096"/>
            <a:ext cx="6849576" cy="1955407"/>
          </a:xfrm>
          <a:prstGeom prst="rect">
            <a:avLst/>
          </a:prstGeom>
        </p:spPr>
      </p:pic>
    </p:spTree>
    <p:extLst>
      <p:ext uri="{BB962C8B-B14F-4D97-AF65-F5344CB8AC3E}">
        <p14:creationId xmlns:p14="http://schemas.microsoft.com/office/powerpoint/2010/main" val="75243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05F111-5866-C74D-BBF8-F15539669170}"/>
              </a:ext>
            </a:extLst>
          </p:cNvPr>
          <p:cNvSpPr>
            <a:spLocks noGrp="1"/>
          </p:cNvSpPr>
          <p:nvPr>
            <p:ph type="sldNum" sz="quarter" idx="12"/>
          </p:nvPr>
        </p:nvSpPr>
        <p:spPr/>
        <p:txBody>
          <a:bodyPr/>
          <a:lstStyle/>
          <a:p>
            <a:pPr>
              <a:defRPr/>
            </a:pPr>
            <a:fld id="{5B9DDD99-E41D-43E9-8A24-0D8D12381358}" type="slidenum">
              <a:rPr lang="he-IL" smtClean="0"/>
              <a:pPr>
                <a:defRPr/>
              </a:pPr>
              <a:t>12</a:t>
            </a:fld>
            <a:endParaRPr lang="he-IL"/>
          </a:p>
        </p:txBody>
      </p:sp>
      <p:pic>
        <p:nvPicPr>
          <p:cNvPr id="5" name="Picture 4">
            <a:extLst>
              <a:ext uri="{FF2B5EF4-FFF2-40B4-BE49-F238E27FC236}">
                <a16:creationId xmlns:a16="http://schemas.microsoft.com/office/drawing/2014/main" id="{13F3D210-802C-734D-9C85-F13E3D64DB40}"/>
              </a:ext>
            </a:extLst>
          </p:cNvPr>
          <p:cNvPicPr>
            <a:picLocks noChangeAspect="1"/>
          </p:cNvPicPr>
          <p:nvPr/>
        </p:nvPicPr>
        <p:blipFill rotWithShape="1">
          <a:blip r:embed="rId2"/>
          <a:srcRect t="15622"/>
          <a:stretch/>
        </p:blipFill>
        <p:spPr>
          <a:xfrm>
            <a:off x="159123" y="118466"/>
            <a:ext cx="6503381" cy="2186323"/>
          </a:xfrm>
          <a:prstGeom prst="rect">
            <a:avLst/>
          </a:prstGeom>
        </p:spPr>
      </p:pic>
      <p:sp>
        <p:nvSpPr>
          <p:cNvPr id="6" name="Slide Number Placeholder 3">
            <a:extLst>
              <a:ext uri="{FF2B5EF4-FFF2-40B4-BE49-F238E27FC236}">
                <a16:creationId xmlns:a16="http://schemas.microsoft.com/office/drawing/2014/main" id="{DE006DCA-EAB8-8D4B-8263-2CA67F0926A3}"/>
              </a:ext>
            </a:extLst>
          </p:cNvPr>
          <p:cNvSpPr txBox="1">
            <a:spLocks/>
          </p:cNvSpPr>
          <p:nvPr/>
        </p:nvSpPr>
        <p:spPr>
          <a:xfrm>
            <a:off x="7425344" y="6459786"/>
            <a:ext cx="984019" cy="365125"/>
          </a:xfrm>
          <a:prstGeom prst="rect">
            <a:avLst/>
          </a:prstGeom>
        </p:spPr>
        <p:txBody>
          <a:bodyPr vert="horz" lIns="91440" tIns="45720" rIns="91440" bIns="45720" rtlCol="0" anchor="ctr"/>
          <a:lstStyle>
            <a:defPPr>
              <a:defRPr lang="he-IL"/>
            </a:defPPr>
            <a:lvl1pPr algn="r" rtl="0" fontAlgn="base">
              <a:spcBef>
                <a:spcPct val="0"/>
              </a:spcBef>
              <a:spcAft>
                <a:spcPct val="0"/>
              </a:spcAft>
              <a:defRPr sz="1050" kern="1200">
                <a:solidFill>
                  <a:srgbClr val="FFFFFF"/>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02709395-9572-4BA5-976E-D68A2E8C6FCD}" type="slidenum">
              <a:rPr lang="he-IL" smtClean="0"/>
              <a:pPr>
                <a:defRPr/>
              </a:pPr>
              <a:t>12</a:t>
            </a:fld>
            <a:endParaRPr lang="he-IL"/>
          </a:p>
        </p:txBody>
      </p:sp>
      <p:sp>
        <p:nvSpPr>
          <p:cNvPr id="7" name="Oval 6">
            <a:extLst>
              <a:ext uri="{FF2B5EF4-FFF2-40B4-BE49-F238E27FC236}">
                <a16:creationId xmlns:a16="http://schemas.microsoft.com/office/drawing/2014/main" id="{01FD693A-6A8A-8743-8640-AB577E46EA6C}"/>
              </a:ext>
            </a:extLst>
          </p:cNvPr>
          <p:cNvSpPr/>
          <p:nvPr/>
        </p:nvSpPr>
        <p:spPr>
          <a:xfrm>
            <a:off x="1547664" y="3207356"/>
            <a:ext cx="115212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fontAlgn="base">
              <a:spcBef>
                <a:spcPct val="0"/>
              </a:spcBef>
              <a:spcAft>
                <a:spcPct val="0"/>
              </a:spcAft>
            </a:pPr>
            <a:r>
              <a:rPr lang="he-IL" dirty="0">
                <a:solidFill>
                  <a:schemeClr val="tx1"/>
                </a:solidFill>
              </a:rPr>
              <a:t>A</a:t>
            </a:r>
          </a:p>
        </p:txBody>
      </p:sp>
      <p:sp>
        <p:nvSpPr>
          <p:cNvPr id="8" name="Oval 7">
            <a:extLst>
              <a:ext uri="{FF2B5EF4-FFF2-40B4-BE49-F238E27FC236}">
                <a16:creationId xmlns:a16="http://schemas.microsoft.com/office/drawing/2014/main" id="{A9205EB0-6767-9C48-A2B6-4512D0B58B53}"/>
              </a:ext>
            </a:extLst>
          </p:cNvPr>
          <p:cNvSpPr/>
          <p:nvPr/>
        </p:nvSpPr>
        <p:spPr>
          <a:xfrm>
            <a:off x="3717009" y="3207356"/>
            <a:ext cx="115212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fontAlgn="base">
              <a:spcBef>
                <a:spcPct val="0"/>
              </a:spcBef>
              <a:spcAft>
                <a:spcPct val="0"/>
              </a:spcAft>
            </a:pPr>
            <a:r>
              <a:rPr lang="he-IL" dirty="0">
                <a:solidFill>
                  <a:schemeClr val="tx1"/>
                </a:solidFill>
              </a:rPr>
              <a:t>B</a:t>
            </a:r>
          </a:p>
        </p:txBody>
      </p:sp>
      <p:sp>
        <p:nvSpPr>
          <p:cNvPr id="9" name="Oval 8">
            <a:extLst>
              <a:ext uri="{FF2B5EF4-FFF2-40B4-BE49-F238E27FC236}">
                <a16:creationId xmlns:a16="http://schemas.microsoft.com/office/drawing/2014/main" id="{587B64C2-F87F-E647-AB9D-CC01BE1B727C}"/>
              </a:ext>
            </a:extLst>
          </p:cNvPr>
          <p:cNvSpPr/>
          <p:nvPr/>
        </p:nvSpPr>
        <p:spPr>
          <a:xfrm>
            <a:off x="5078202" y="4677846"/>
            <a:ext cx="115212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fontAlgn="base">
              <a:spcBef>
                <a:spcPct val="0"/>
              </a:spcBef>
              <a:spcAft>
                <a:spcPct val="0"/>
              </a:spcAft>
            </a:pPr>
            <a:r>
              <a:rPr lang="he-IL" dirty="0" err="1">
                <a:solidFill>
                  <a:schemeClr val="tx1"/>
                </a:solidFill>
              </a:rPr>
              <a:t>C</a:t>
            </a:r>
            <a:endParaRPr lang="he-IL" dirty="0">
              <a:solidFill>
                <a:schemeClr val="tx1"/>
              </a:solidFill>
            </a:endParaRPr>
          </a:p>
        </p:txBody>
      </p:sp>
      <p:cxnSp>
        <p:nvCxnSpPr>
          <p:cNvPr id="11" name="Straight Arrow Connector 10">
            <a:extLst>
              <a:ext uri="{FF2B5EF4-FFF2-40B4-BE49-F238E27FC236}">
                <a16:creationId xmlns:a16="http://schemas.microsoft.com/office/drawing/2014/main" id="{D470A66B-D294-EF41-977E-C81679003D45}"/>
              </a:ext>
            </a:extLst>
          </p:cNvPr>
          <p:cNvCxnSpPr>
            <a:cxnSpLocks/>
          </p:cNvCxnSpPr>
          <p:nvPr/>
        </p:nvCxnSpPr>
        <p:spPr>
          <a:xfrm>
            <a:off x="2648931" y="3495388"/>
            <a:ext cx="111893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0FCD1835-08DE-5C45-87A0-637744AD5DEE}"/>
              </a:ext>
            </a:extLst>
          </p:cNvPr>
          <p:cNvSpPr txBox="1"/>
          <p:nvPr/>
        </p:nvSpPr>
        <p:spPr>
          <a:xfrm>
            <a:off x="2746420" y="3035495"/>
            <a:ext cx="720080" cy="369332"/>
          </a:xfrm>
          <a:prstGeom prst="rect">
            <a:avLst/>
          </a:prstGeom>
          <a:noFill/>
        </p:spPr>
        <p:txBody>
          <a:bodyPr wrap="square" rtlCol="0">
            <a:spAutoFit/>
          </a:bodyPr>
          <a:lstStyle/>
          <a:p>
            <a:pPr algn="r" rtl="1"/>
            <a:r>
              <a:rPr lang="en-US" dirty="0"/>
              <a:t>1/0</a:t>
            </a:r>
            <a:endParaRPr lang="he-IL" dirty="0"/>
          </a:p>
        </p:txBody>
      </p:sp>
      <p:cxnSp>
        <p:nvCxnSpPr>
          <p:cNvPr id="13" name="Straight Arrow Connector 12">
            <a:extLst>
              <a:ext uri="{FF2B5EF4-FFF2-40B4-BE49-F238E27FC236}">
                <a16:creationId xmlns:a16="http://schemas.microsoft.com/office/drawing/2014/main" id="{E9A29DCB-5120-DB4B-B161-5435F336DB25}"/>
              </a:ext>
            </a:extLst>
          </p:cNvPr>
          <p:cNvCxnSpPr>
            <a:cxnSpLocks/>
            <a:stCxn id="8" idx="5"/>
            <a:endCxn id="9" idx="1"/>
          </p:cNvCxnSpPr>
          <p:nvPr/>
        </p:nvCxnSpPr>
        <p:spPr>
          <a:xfrm>
            <a:off x="4700412" y="4190759"/>
            <a:ext cx="546515" cy="6558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2B8B5F1-1A0E-3548-A0B1-952DA86D2814}"/>
              </a:ext>
            </a:extLst>
          </p:cNvPr>
          <p:cNvSpPr txBox="1"/>
          <p:nvPr/>
        </p:nvSpPr>
        <p:spPr>
          <a:xfrm>
            <a:off x="4208892" y="4418361"/>
            <a:ext cx="720080" cy="369332"/>
          </a:xfrm>
          <a:prstGeom prst="rect">
            <a:avLst/>
          </a:prstGeom>
          <a:noFill/>
        </p:spPr>
        <p:txBody>
          <a:bodyPr wrap="square" rtlCol="0">
            <a:spAutoFit/>
          </a:bodyPr>
          <a:lstStyle/>
          <a:p>
            <a:pPr algn="r" rtl="1"/>
            <a:r>
              <a:rPr lang="en-US" dirty="0"/>
              <a:t>1/0</a:t>
            </a:r>
            <a:endParaRPr lang="he-IL" dirty="0"/>
          </a:p>
        </p:txBody>
      </p:sp>
      <p:cxnSp>
        <p:nvCxnSpPr>
          <p:cNvPr id="15" name="Straight Arrow Connector 14">
            <a:extLst>
              <a:ext uri="{FF2B5EF4-FFF2-40B4-BE49-F238E27FC236}">
                <a16:creationId xmlns:a16="http://schemas.microsoft.com/office/drawing/2014/main" id="{74A120AA-C438-184E-8CCB-0CF1AD2DAFE6}"/>
              </a:ext>
            </a:extLst>
          </p:cNvPr>
          <p:cNvCxnSpPr>
            <a:cxnSpLocks/>
            <a:stCxn id="8" idx="3"/>
            <a:endCxn id="7" idx="5"/>
          </p:cNvCxnSpPr>
          <p:nvPr/>
        </p:nvCxnSpPr>
        <p:spPr>
          <a:xfrm flipH="1">
            <a:off x="2531067" y="4190759"/>
            <a:ext cx="135466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Curved Connector 16">
            <a:extLst>
              <a:ext uri="{FF2B5EF4-FFF2-40B4-BE49-F238E27FC236}">
                <a16:creationId xmlns:a16="http://schemas.microsoft.com/office/drawing/2014/main" id="{423DD4EE-84F6-FB44-9601-8DEDCEC9D9B9}"/>
              </a:ext>
            </a:extLst>
          </p:cNvPr>
          <p:cNvCxnSpPr>
            <a:cxnSpLocks/>
            <a:stCxn id="9" idx="2"/>
            <a:endCxn id="7" idx="4"/>
          </p:cNvCxnSpPr>
          <p:nvPr/>
        </p:nvCxnSpPr>
        <p:spPr>
          <a:xfrm rot="10800000">
            <a:off x="2123728" y="4359484"/>
            <a:ext cx="2954474" cy="894426"/>
          </a:xfrm>
          <a:prstGeom prst="curved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3226D93D-472F-DB4D-B752-88ACC0F3B363}"/>
              </a:ext>
            </a:extLst>
          </p:cNvPr>
          <p:cNvSpPr txBox="1"/>
          <p:nvPr/>
        </p:nvSpPr>
        <p:spPr>
          <a:xfrm>
            <a:off x="2694406" y="5071901"/>
            <a:ext cx="720080" cy="369332"/>
          </a:xfrm>
          <a:prstGeom prst="rect">
            <a:avLst/>
          </a:prstGeom>
          <a:noFill/>
        </p:spPr>
        <p:txBody>
          <a:bodyPr wrap="square" rtlCol="0">
            <a:spAutoFit/>
          </a:bodyPr>
          <a:lstStyle/>
          <a:p>
            <a:pPr algn="r" rtl="1"/>
            <a:r>
              <a:rPr lang="en-US" dirty="0"/>
              <a:t>0/0</a:t>
            </a:r>
            <a:endParaRPr lang="he-IL" dirty="0"/>
          </a:p>
        </p:txBody>
      </p:sp>
      <p:cxnSp>
        <p:nvCxnSpPr>
          <p:cNvPr id="19" name="Curved Connector 18">
            <a:extLst>
              <a:ext uri="{FF2B5EF4-FFF2-40B4-BE49-F238E27FC236}">
                <a16:creationId xmlns:a16="http://schemas.microsoft.com/office/drawing/2014/main" id="{E11B9F3E-8458-764F-A561-1B180456ACBC}"/>
              </a:ext>
            </a:extLst>
          </p:cNvPr>
          <p:cNvCxnSpPr>
            <a:cxnSpLocks/>
            <a:stCxn id="9" idx="5"/>
            <a:endCxn id="9" idx="3"/>
          </p:cNvCxnSpPr>
          <p:nvPr/>
        </p:nvCxnSpPr>
        <p:spPr>
          <a:xfrm rot="5400000">
            <a:off x="5654266" y="5253910"/>
            <a:ext cx="12700" cy="814678"/>
          </a:xfrm>
          <a:prstGeom prst="curvedConnector3">
            <a:avLst>
              <a:gd name="adj1" fmla="val 4190835"/>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1BA57A5-8479-8849-BBF8-846662A45842}"/>
              </a:ext>
            </a:extLst>
          </p:cNvPr>
          <p:cNvSpPr txBox="1"/>
          <p:nvPr/>
        </p:nvSpPr>
        <p:spPr>
          <a:xfrm>
            <a:off x="5695133" y="5834947"/>
            <a:ext cx="720080" cy="369332"/>
          </a:xfrm>
          <a:prstGeom prst="rect">
            <a:avLst/>
          </a:prstGeom>
          <a:noFill/>
        </p:spPr>
        <p:txBody>
          <a:bodyPr wrap="square" rtlCol="0">
            <a:spAutoFit/>
          </a:bodyPr>
          <a:lstStyle/>
          <a:p>
            <a:pPr algn="r" rtl="1"/>
            <a:r>
              <a:rPr lang="en-US" dirty="0"/>
              <a:t>1/1</a:t>
            </a:r>
            <a:endParaRPr lang="he-IL" dirty="0"/>
          </a:p>
        </p:txBody>
      </p:sp>
      <p:cxnSp>
        <p:nvCxnSpPr>
          <p:cNvPr id="21" name="Curved Connector 20">
            <a:extLst>
              <a:ext uri="{FF2B5EF4-FFF2-40B4-BE49-F238E27FC236}">
                <a16:creationId xmlns:a16="http://schemas.microsoft.com/office/drawing/2014/main" id="{7D0986B0-9B7C-9943-88C7-255C3CD52DBB}"/>
              </a:ext>
            </a:extLst>
          </p:cNvPr>
          <p:cNvCxnSpPr>
            <a:cxnSpLocks/>
            <a:stCxn id="7" idx="1"/>
            <a:endCxn id="7" idx="3"/>
          </p:cNvCxnSpPr>
          <p:nvPr/>
        </p:nvCxnSpPr>
        <p:spPr>
          <a:xfrm rot="16200000" flipH="1">
            <a:off x="1309050" y="3783420"/>
            <a:ext cx="814678" cy="12700"/>
          </a:xfrm>
          <a:prstGeom prst="curvedConnector5">
            <a:avLst>
              <a:gd name="adj1" fmla="val -28060"/>
              <a:gd name="adj2" fmla="val -8910795"/>
              <a:gd name="adj3" fmla="val 128060"/>
            </a:avLst>
          </a:prstGeom>
          <a:ln w="28575">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CC490F0-4FF3-5244-BF01-DBF26B3A7A51}"/>
              </a:ext>
            </a:extLst>
          </p:cNvPr>
          <p:cNvSpPr txBox="1"/>
          <p:nvPr/>
        </p:nvSpPr>
        <p:spPr>
          <a:xfrm>
            <a:off x="306732" y="2809655"/>
            <a:ext cx="861935" cy="369332"/>
          </a:xfrm>
          <a:prstGeom prst="rect">
            <a:avLst/>
          </a:prstGeom>
          <a:noFill/>
        </p:spPr>
        <p:txBody>
          <a:bodyPr wrap="square" rtlCol="0">
            <a:spAutoFit/>
          </a:bodyPr>
          <a:lstStyle/>
          <a:p>
            <a:pPr algn="r" rtl="1"/>
            <a:r>
              <a:rPr lang="en-US" dirty="0"/>
              <a:t>0/0</a:t>
            </a:r>
            <a:endParaRPr lang="he-IL" dirty="0"/>
          </a:p>
        </p:txBody>
      </p:sp>
      <p:sp>
        <p:nvSpPr>
          <p:cNvPr id="60" name="Rectangle 59">
            <a:extLst>
              <a:ext uri="{FF2B5EF4-FFF2-40B4-BE49-F238E27FC236}">
                <a16:creationId xmlns:a16="http://schemas.microsoft.com/office/drawing/2014/main" id="{31B00EAE-2127-A749-A38D-587BA1778C4D}"/>
              </a:ext>
            </a:extLst>
          </p:cNvPr>
          <p:cNvSpPr/>
          <p:nvPr/>
        </p:nvSpPr>
        <p:spPr>
          <a:xfrm>
            <a:off x="4720737" y="2076233"/>
            <a:ext cx="4264140" cy="923330"/>
          </a:xfrm>
          <a:prstGeom prst="rect">
            <a:avLst/>
          </a:prstGeom>
        </p:spPr>
        <p:txBody>
          <a:bodyPr wrap="square">
            <a:spAutoFit/>
          </a:bodyPr>
          <a:lstStyle/>
          <a:p>
            <a:pPr algn="r" rtl="1" fontAlgn="base">
              <a:spcBef>
                <a:spcPct val="0"/>
              </a:spcBef>
              <a:spcAft>
                <a:spcPct val="0"/>
              </a:spcAft>
            </a:pPr>
            <a:r>
              <a:rPr lang="he-IL" dirty="0"/>
              <a:t>ניתן לפתור את התרגיל ע"י שימוש בכל המצבים, אבל משום שצמצמנו, נאחד מצבים זהים – A עם </a:t>
            </a:r>
            <a:r>
              <a:rPr lang="he-IL" dirty="0" err="1"/>
              <a:t>D</a:t>
            </a:r>
            <a:r>
              <a:rPr lang="he-IL" dirty="0"/>
              <a:t>, ו- B עם </a:t>
            </a:r>
            <a:r>
              <a:rPr lang="he-IL" dirty="0" err="1"/>
              <a:t>E</a:t>
            </a:r>
            <a:endParaRPr lang="en-US" dirty="0"/>
          </a:p>
        </p:txBody>
      </p:sp>
      <p:sp>
        <p:nvSpPr>
          <p:cNvPr id="29" name="TextBox 28">
            <a:extLst>
              <a:ext uri="{FF2B5EF4-FFF2-40B4-BE49-F238E27FC236}">
                <a16:creationId xmlns:a16="http://schemas.microsoft.com/office/drawing/2014/main" id="{C94F5CF8-ECC3-104F-BF92-DC5F8CDD25C3}"/>
              </a:ext>
            </a:extLst>
          </p:cNvPr>
          <p:cNvSpPr txBox="1"/>
          <p:nvPr/>
        </p:nvSpPr>
        <p:spPr>
          <a:xfrm>
            <a:off x="2699792" y="3818610"/>
            <a:ext cx="720080" cy="369332"/>
          </a:xfrm>
          <a:prstGeom prst="rect">
            <a:avLst/>
          </a:prstGeom>
          <a:noFill/>
        </p:spPr>
        <p:txBody>
          <a:bodyPr wrap="square" rtlCol="0">
            <a:spAutoFit/>
          </a:bodyPr>
          <a:lstStyle/>
          <a:p>
            <a:pPr algn="r" rtl="1"/>
            <a:r>
              <a:rPr lang="en-US" dirty="0"/>
              <a:t>0/0</a:t>
            </a:r>
            <a:endParaRPr lang="he-IL" dirty="0"/>
          </a:p>
        </p:txBody>
      </p:sp>
      <p:sp>
        <p:nvSpPr>
          <p:cNvPr id="30" name="Rectangle 29">
            <a:extLst>
              <a:ext uri="{FF2B5EF4-FFF2-40B4-BE49-F238E27FC236}">
                <a16:creationId xmlns:a16="http://schemas.microsoft.com/office/drawing/2014/main" id="{167B59DA-AD7E-3442-9819-0DF552DABCCB}"/>
              </a:ext>
            </a:extLst>
          </p:cNvPr>
          <p:cNvSpPr/>
          <p:nvPr/>
        </p:nvSpPr>
        <p:spPr>
          <a:xfrm>
            <a:off x="4788024" y="3262876"/>
            <a:ext cx="4264140" cy="646331"/>
          </a:xfrm>
          <a:prstGeom prst="rect">
            <a:avLst/>
          </a:prstGeom>
        </p:spPr>
        <p:txBody>
          <a:bodyPr wrap="square">
            <a:spAutoFit/>
          </a:bodyPr>
          <a:lstStyle/>
          <a:p>
            <a:pPr algn="r" rtl="1" fontAlgn="base">
              <a:spcBef>
                <a:spcPct val="0"/>
              </a:spcBef>
              <a:spcAft>
                <a:spcPct val="0"/>
              </a:spcAft>
            </a:pPr>
            <a:r>
              <a:rPr lang="he-IL" dirty="0"/>
              <a:t>מכונה זו דומה מאוד לתרגיל הקודם, אבל תוציא '1' אם ורק אם הקלט הוא '111'</a:t>
            </a:r>
            <a:endParaRPr lang="en-US" dirty="0"/>
          </a:p>
        </p:txBody>
      </p:sp>
    </p:spTree>
    <p:extLst>
      <p:ext uri="{BB962C8B-B14F-4D97-AF65-F5344CB8AC3E}">
        <p14:creationId xmlns:p14="http://schemas.microsoft.com/office/powerpoint/2010/main" val="2872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A1014A-EE66-6F47-B1B8-35D1D1138580}"/>
              </a:ext>
            </a:extLst>
          </p:cNvPr>
          <p:cNvSpPr>
            <a:spLocks noGrp="1"/>
          </p:cNvSpPr>
          <p:nvPr>
            <p:ph type="title"/>
          </p:nvPr>
        </p:nvSpPr>
        <p:spPr/>
        <p:txBody>
          <a:bodyPr/>
          <a:lstStyle/>
          <a:p>
            <a:pPr algn="r"/>
            <a:r>
              <a:rPr lang="he-IL" dirty="0"/>
              <a:t>ספרתיות- מועד ב' אביב תשע"ח </a:t>
            </a:r>
            <a:endParaRPr lang="en-IL" dirty="0"/>
          </a:p>
        </p:txBody>
      </p:sp>
      <p:sp>
        <p:nvSpPr>
          <p:cNvPr id="2" name="Slide Number Placeholder 1">
            <a:extLst>
              <a:ext uri="{FF2B5EF4-FFF2-40B4-BE49-F238E27FC236}">
                <a16:creationId xmlns:a16="http://schemas.microsoft.com/office/drawing/2014/main" id="{5C564DDE-EACE-9E44-A0FE-FEAA3D2BF905}"/>
              </a:ext>
            </a:extLst>
          </p:cNvPr>
          <p:cNvSpPr>
            <a:spLocks noGrp="1"/>
          </p:cNvSpPr>
          <p:nvPr>
            <p:ph type="sldNum" sz="quarter" idx="12"/>
          </p:nvPr>
        </p:nvSpPr>
        <p:spPr/>
        <p:txBody>
          <a:bodyPr/>
          <a:lstStyle/>
          <a:p>
            <a:pPr>
              <a:defRPr/>
            </a:pPr>
            <a:fld id="{5B9DDD99-E41D-43E9-8A24-0D8D12381358}" type="slidenum">
              <a:rPr lang="he-IL" smtClean="0"/>
              <a:pPr>
                <a:defRPr/>
              </a:pPr>
              <a:t>13</a:t>
            </a:fld>
            <a:endParaRPr lang="he-IL"/>
          </a:p>
        </p:txBody>
      </p:sp>
      <p:pic>
        <p:nvPicPr>
          <p:cNvPr id="5" name="Picture 4">
            <a:extLst>
              <a:ext uri="{FF2B5EF4-FFF2-40B4-BE49-F238E27FC236}">
                <a16:creationId xmlns:a16="http://schemas.microsoft.com/office/drawing/2014/main" id="{37051AC8-D2C9-134D-B962-DCA71BB13EE1}"/>
              </a:ext>
            </a:extLst>
          </p:cNvPr>
          <p:cNvPicPr>
            <a:picLocks noChangeAspect="1"/>
          </p:cNvPicPr>
          <p:nvPr/>
        </p:nvPicPr>
        <p:blipFill>
          <a:blip r:embed="rId2"/>
          <a:stretch>
            <a:fillRect/>
          </a:stretch>
        </p:blipFill>
        <p:spPr>
          <a:xfrm>
            <a:off x="260350" y="2057400"/>
            <a:ext cx="8623300" cy="2743200"/>
          </a:xfrm>
          <a:prstGeom prst="rect">
            <a:avLst/>
          </a:prstGeom>
        </p:spPr>
      </p:pic>
    </p:spTree>
    <p:extLst>
      <p:ext uri="{BB962C8B-B14F-4D97-AF65-F5344CB8AC3E}">
        <p14:creationId xmlns:p14="http://schemas.microsoft.com/office/powerpoint/2010/main" val="2157694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4069FB-9FF0-8E45-856A-19F1B55C24A3}"/>
              </a:ext>
            </a:extLst>
          </p:cNvPr>
          <p:cNvSpPr>
            <a:spLocks noGrp="1"/>
          </p:cNvSpPr>
          <p:nvPr>
            <p:ph type="sldNum" sz="quarter" idx="12"/>
          </p:nvPr>
        </p:nvSpPr>
        <p:spPr/>
        <p:txBody>
          <a:bodyPr/>
          <a:lstStyle/>
          <a:p>
            <a:pPr>
              <a:defRPr/>
            </a:pPr>
            <a:fld id="{02709395-9572-4BA5-976E-D68A2E8C6FCD}" type="slidenum">
              <a:rPr lang="he-IL" smtClean="0"/>
              <a:pPr>
                <a:defRPr/>
              </a:pPr>
              <a:t>14</a:t>
            </a:fld>
            <a:endParaRPr lang="he-IL"/>
          </a:p>
        </p:txBody>
      </p:sp>
      <p:sp>
        <p:nvSpPr>
          <p:cNvPr id="5" name="TextBox 4">
            <a:extLst>
              <a:ext uri="{FF2B5EF4-FFF2-40B4-BE49-F238E27FC236}">
                <a16:creationId xmlns:a16="http://schemas.microsoft.com/office/drawing/2014/main" id="{5C43411C-A9ED-5C48-904E-439B453D57DB}"/>
              </a:ext>
            </a:extLst>
          </p:cNvPr>
          <p:cNvSpPr txBox="1"/>
          <p:nvPr/>
        </p:nvSpPr>
        <p:spPr>
          <a:xfrm>
            <a:off x="4862071" y="1129460"/>
            <a:ext cx="3744416" cy="369332"/>
          </a:xfrm>
          <a:prstGeom prst="rect">
            <a:avLst/>
          </a:prstGeom>
          <a:noFill/>
        </p:spPr>
        <p:txBody>
          <a:bodyPr wrap="square" rtlCol="0">
            <a:spAutoFit/>
          </a:bodyPr>
          <a:lstStyle/>
          <a:p>
            <a:pPr algn="r" rtl="1"/>
            <a:r>
              <a:rPr lang="he-IL" dirty="0"/>
              <a:t>3 </a:t>
            </a:r>
            <a:r>
              <a:rPr lang="he-IL" dirty="0" err="1"/>
              <a:t>דלגלגים</a:t>
            </a:r>
            <a:r>
              <a:rPr lang="he-IL" dirty="0"/>
              <a:t> = 8 מצבים לכל היותר</a:t>
            </a:r>
            <a:endParaRPr lang="en-IL" dirty="0"/>
          </a:p>
        </p:txBody>
      </p:sp>
      <p:sp>
        <p:nvSpPr>
          <p:cNvPr id="6" name="TextBox 5">
            <a:extLst>
              <a:ext uri="{FF2B5EF4-FFF2-40B4-BE49-F238E27FC236}">
                <a16:creationId xmlns:a16="http://schemas.microsoft.com/office/drawing/2014/main" id="{AD91AC91-E109-6E49-8EA0-8519B996DCD9}"/>
              </a:ext>
            </a:extLst>
          </p:cNvPr>
          <p:cNvSpPr txBox="1"/>
          <p:nvPr/>
        </p:nvSpPr>
        <p:spPr>
          <a:xfrm>
            <a:off x="2989863" y="1633516"/>
            <a:ext cx="5646146" cy="369332"/>
          </a:xfrm>
          <a:prstGeom prst="rect">
            <a:avLst/>
          </a:prstGeom>
          <a:noFill/>
        </p:spPr>
        <p:txBody>
          <a:bodyPr wrap="square" rtlCol="0">
            <a:spAutoFit/>
          </a:bodyPr>
          <a:lstStyle/>
          <a:p>
            <a:pPr algn="r" rtl="1"/>
            <a:r>
              <a:rPr lang="he-IL" dirty="0"/>
              <a:t>2 כניסות = 4 קשתות (חצים) יוצאים מכל מצב </a:t>
            </a:r>
            <a:endParaRPr lang="en-IL" dirty="0"/>
          </a:p>
        </p:txBody>
      </p:sp>
      <p:grpSp>
        <p:nvGrpSpPr>
          <p:cNvPr id="24" name="Group 23">
            <a:extLst>
              <a:ext uri="{FF2B5EF4-FFF2-40B4-BE49-F238E27FC236}">
                <a16:creationId xmlns:a16="http://schemas.microsoft.com/office/drawing/2014/main" id="{012E1172-AAB1-5944-BDE4-837C641020B9}"/>
              </a:ext>
            </a:extLst>
          </p:cNvPr>
          <p:cNvGrpSpPr/>
          <p:nvPr/>
        </p:nvGrpSpPr>
        <p:grpSpPr>
          <a:xfrm>
            <a:off x="323528" y="1234972"/>
            <a:ext cx="2124236" cy="2526455"/>
            <a:chOff x="323528" y="686521"/>
            <a:chExt cx="2124236" cy="2526455"/>
          </a:xfrm>
        </p:grpSpPr>
        <p:sp>
          <p:nvSpPr>
            <p:cNvPr id="7" name="Oval 6">
              <a:extLst>
                <a:ext uri="{FF2B5EF4-FFF2-40B4-BE49-F238E27FC236}">
                  <a16:creationId xmlns:a16="http://schemas.microsoft.com/office/drawing/2014/main" id="{780E89D4-3957-2442-B06D-E48F3318777C}"/>
                </a:ext>
              </a:extLst>
            </p:cNvPr>
            <p:cNvSpPr/>
            <p:nvPr/>
          </p:nvSpPr>
          <p:spPr>
            <a:xfrm>
              <a:off x="323528" y="1134036"/>
              <a:ext cx="1152128" cy="12148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rtl="1" fontAlgn="base">
                <a:spcBef>
                  <a:spcPct val="0"/>
                </a:spcBef>
                <a:spcAft>
                  <a:spcPct val="0"/>
                </a:spcAft>
              </a:pPr>
              <a:r>
                <a:rPr lang="he-IL" dirty="0"/>
                <a:t>A</a:t>
              </a:r>
              <a:endParaRPr lang="en-IL" dirty="0"/>
            </a:p>
          </p:txBody>
        </p:sp>
        <p:cxnSp>
          <p:nvCxnSpPr>
            <p:cNvPr id="9" name="Straight Arrow Connector 8">
              <a:extLst>
                <a:ext uri="{FF2B5EF4-FFF2-40B4-BE49-F238E27FC236}">
                  <a16:creationId xmlns:a16="http://schemas.microsoft.com/office/drawing/2014/main" id="{C20EBE89-85F3-314B-92F8-0ABE1D61274F}"/>
                </a:ext>
              </a:extLst>
            </p:cNvPr>
            <p:cNvCxnSpPr>
              <a:stCxn id="7" idx="7"/>
            </p:cNvCxnSpPr>
            <p:nvPr/>
          </p:nvCxnSpPr>
          <p:spPr>
            <a:xfrm flipV="1">
              <a:off x="1306931" y="908720"/>
              <a:ext cx="600773" cy="403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1120B664-C91A-514B-8AD3-5CC95DF2176D}"/>
                </a:ext>
              </a:extLst>
            </p:cNvPr>
            <p:cNvCxnSpPr>
              <a:cxnSpLocks/>
              <a:stCxn id="7" idx="6"/>
            </p:cNvCxnSpPr>
            <p:nvPr/>
          </p:nvCxnSpPr>
          <p:spPr>
            <a:xfrm>
              <a:off x="1475656" y="1741458"/>
              <a:ext cx="792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1698FA6-6343-004A-90AE-B4EF8F13776C}"/>
                </a:ext>
              </a:extLst>
            </p:cNvPr>
            <p:cNvCxnSpPr>
              <a:cxnSpLocks/>
              <a:stCxn id="7" idx="5"/>
            </p:cNvCxnSpPr>
            <p:nvPr/>
          </p:nvCxnSpPr>
          <p:spPr>
            <a:xfrm>
              <a:off x="1306931" y="2170970"/>
              <a:ext cx="792088" cy="5379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1DBD222-9841-1341-9B31-0F414F6AAB1C}"/>
                </a:ext>
              </a:extLst>
            </p:cNvPr>
            <p:cNvCxnSpPr>
              <a:cxnSpLocks/>
              <a:stCxn id="7" idx="4"/>
            </p:cNvCxnSpPr>
            <p:nvPr/>
          </p:nvCxnSpPr>
          <p:spPr>
            <a:xfrm>
              <a:off x="899592" y="2348880"/>
              <a:ext cx="0" cy="864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EE3B83E-DEB0-C040-94B5-36AD191B9B83}"/>
                </a:ext>
              </a:extLst>
            </p:cNvPr>
            <p:cNvSpPr txBox="1"/>
            <p:nvPr/>
          </p:nvSpPr>
          <p:spPr>
            <a:xfrm>
              <a:off x="958097" y="686521"/>
              <a:ext cx="864096" cy="369332"/>
            </a:xfrm>
            <a:prstGeom prst="rect">
              <a:avLst/>
            </a:prstGeom>
            <a:noFill/>
          </p:spPr>
          <p:txBody>
            <a:bodyPr wrap="square" rtlCol="0">
              <a:spAutoFit/>
            </a:bodyPr>
            <a:lstStyle/>
            <a:p>
              <a:pPr algn="r" rtl="1" fontAlgn="base">
                <a:spcBef>
                  <a:spcPct val="0"/>
                </a:spcBef>
                <a:spcAft>
                  <a:spcPct val="0"/>
                </a:spcAft>
              </a:pPr>
              <a:r>
                <a:rPr lang="en-US" dirty="0"/>
                <a:t>X=00</a:t>
              </a:r>
              <a:endParaRPr lang="en-IL" dirty="0"/>
            </a:p>
          </p:txBody>
        </p:sp>
        <p:sp>
          <p:nvSpPr>
            <p:cNvPr id="21" name="TextBox 20">
              <a:extLst>
                <a:ext uri="{FF2B5EF4-FFF2-40B4-BE49-F238E27FC236}">
                  <a16:creationId xmlns:a16="http://schemas.microsoft.com/office/drawing/2014/main" id="{CB472D0D-3784-5E4C-8ED4-2B1FD5F01658}"/>
                </a:ext>
              </a:extLst>
            </p:cNvPr>
            <p:cNvSpPr txBox="1"/>
            <p:nvPr/>
          </p:nvSpPr>
          <p:spPr>
            <a:xfrm>
              <a:off x="1583668" y="1349479"/>
              <a:ext cx="864096" cy="369332"/>
            </a:xfrm>
            <a:prstGeom prst="rect">
              <a:avLst/>
            </a:prstGeom>
            <a:noFill/>
          </p:spPr>
          <p:txBody>
            <a:bodyPr wrap="square" rtlCol="0">
              <a:spAutoFit/>
            </a:bodyPr>
            <a:lstStyle/>
            <a:p>
              <a:pPr algn="r" rtl="1" fontAlgn="base">
                <a:spcBef>
                  <a:spcPct val="0"/>
                </a:spcBef>
                <a:spcAft>
                  <a:spcPct val="0"/>
                </a:spcAft>
              </a:pPr>
              <a:r>
                <a:rPr lang="en-US" dirty="0"/>
                <a:t>X=01</a:t>
              </a:r>
              <a:endParaRPr lang="en-IL" dirty="0"/>
            </a:p>
          </p:txBody>
        </p:sp>
        <p:sp>
          <p:nvSpPr>
            <p:cNvPr id="22" name="TextBox 21">
              <a:extLst>
                <a:ext uri="{FF2B5EF4-FFF2-40B4-BE49-F238E27FC236}">
                  <a16:creationId xmlns:a16="http://schemas.microsoft.com/office/drawing/2014/main" id="{97115856-8C01-5C4F-AC6D-71DAEAEDD41E}"/>
                </a:ext>
              </a:extLst>
            </p:cNvPr>
            <p:cNvSpPr txBox="1"/>
            <p:nvPr/>
          </p:nvSpPr>
          <p:spPr>
            <a:xfrm>
              <a:off x="1512670" y="2144458"/>
              <a:ext cx="864096" cy="369332"/>
            </a:xfrm>
            <a:prstGeom prst="rect">
              <a:avLst/>
            </a:prstGeom>
            <a:noFill/>
          </p:spPr>
          <p:txBody>
            <a:bodyPr wrap="square" rtlCol="0">
              <a:spAutoFit/>
            </a:bodyPr>
            <a:lstStyle/>
            <a:p>
              <a:pPr algn="r" rtl="1" fontAlgn="base">
                <a:spcBef>
                  <a:spcPct val="0"/>
                </a:spcBef>
                <a:spcAft>
                  <a:spcPct val="0"/>
                </a:spcAft>
              </a:pPr>
              <a:r>
                <a:rPr lang="en-US" dirty="0"/>
                <a:t>X=10</a:t>
              </a:r>
              <a:endParaRPr lang="en-IL" dirty="0"/>
            </a:p>
          </p:txBody>
        </p:sp>
        <p:sp>
          <p:nvSpPr>
            <p:cNvPr id="23" name="TextBox 22">
              <a:extLst>
                <a:ext uri="{FF2B5EF4-FFF2-40B4-BE49-F238E27FC236}">
                  <a16:creationId xmlns:a16="http://schemas.microsoft.com/office/drawing/2014/main" id="{18B585FA-27FB-C24C-87FC-5A4FA79D613D}"/>
                </a:ext>
              </a:extLst>
            </p:cNvPr>
            <p:cNvSpPr txBox="1"/>
            <p:nvPr/>
          </p:nvSpPr>
          <p:spPr>
            <a:xfrm>
              <a:off x="751604" y="2606952"/>
              <a:ext cx="864096" cy="369332"/>
            </a:xfrm>
            <a:prstGeom prst="rect">
              <a:avLst/>
            </a:prstGeom>
            <a:noFill/>
          </p:spPr>
          <p:txBody>
            <a:bodyPr wrap="square" rtlCol="0">
              <a:spAutoFit/>
            </a:bodyPr>
            <a:lstStyle/>
            <a:p>
              <a:pPr algn="r" rtl="1" fontAlgn="base">
                <a:spcBef>
                  <a:spcPct val="0"/>
                </a:spcBef>
                <a:spcAft>
                  <a:spcPct val="0"/>
                </a:spcAft>
              </a:pPr>
              <a:r>
                <a:rPr lang="en-US" dirty="0"/>
                <a:t>X=11</a:t>
              </a:r>
              <a:endParaRPr lang="en-IL" dirty="0"/>
            </a:p>
          </p:txBody>
        </p:sp>
      </p:grpSp>
      <p:sp>
        <p:nvSpPr>
          <p:cNvPr id="25" name="TextBox 24">
            <a:extLst>
              <a:ext uri="{FF2B5EF4-FFF2-40B4-BE49-F238E27FC236}">
                <a16:creationId xmlns:a16="http://schemas.microsoft.com/office/drawing/2014/main" id="{13DD079B-E88F-6547-8E5D-F21B14FA0D3D}"/>
              </a:ext>
            </a:extLst>
          </p:cNvPr>
          <p:cNvSpPr txBox="1"/>
          <p:nvPr/>
        </p:nvSpPr>
        <p:spPr>
          <a:xfrm>
            <a:off x="2958302" y="2204864"/>
            <a:ext cx="5646146" cy="369332"/>
          </a:xfrm>
          <a:prstGeom prst="rect">
            <a:avLst/>
          </a:prstGeom>
          <a:noFill/>
        </p:spPr>
        <p:txBody>
          <a:bodyPr wrap="square" rtlCol="0">
            <a:spAutoFit/>
          </a:bodyPr>
          <a:lstStyle/>
          <a:p>
            <a:pPr algn="r" rtl="1"/>
            <a:r>
              <a:rPr lang="en-US" dirty="0"/>
              <a:t>6</a:t>
            </a:r>
            <a:r>
              <a:rPr lang="he-IL" dirty="0"/>
              <a:t> יציאות = 64 צירופים שונים של המוצא</a:t>
            </a:r>
            <a:endParaRPr lang="en-IL" dirty="0"/>
          </a:p>
        </p:txBody>
      </p:sp>
      <p:pic>
        <p:nvPicPr>
          <p:cNvPr id="26" name="Picture 25">
            <a:extLst>
              <a:ext uri="{FF2B5EF4-FFF2-40B4-BE49-F238E27FC236}">
                <a16:creationId xmlns:a16="http://schemas.microsoft.com/office/drawing/2014/main" id="{B5333C6C-BC12-424B-A276-B31C8BD94D53}"/>
              </a:ext>
            </a:extLst>
          </p:cNvPr>
          <p:cNvPicPr>
            <a:picLocks noChangeAspect="1"/>
          </p:cNvPicPr>
          <p:nvPr/>
        </p:nvPicPr>
        <p:blipFill>
          <a:blip r:embed="rId2"/>
          <a:stretch>
            <a:fillRect/>
          </a:stretch>
        </p:blipFill>
        <p:spPr>
          <a:xfrm>
            <a:off x="160414" y="80122"/>
            <a:ext cx="8963638" cy="619826"/>
          </a:xfrm>
          <a:prstGeom prst="rect">
            <a:avLst/>
          </a:prstGeom>
        </p:spPr>
      </p:pic>
      <p:sp>
        <p:nvSpPr>
          <p:cNvPr id="27" name="TextBox 26">
            <a:extLst>
              <a:ext uri="{FF2B5EF4-FFF2-40B4-BE49-F238E27FC236}">
                <a16:creationId xmlns:a16="http://schemas.microsoft.com/office/drawing/2014/main" id="{48A3F442-2A54-8B4B-8EF6-5F778618B360}"/>
              </a:ext>
            </a:extLst>
          </p:cNvPr>
          <p:cNvSpPr txBox="1"/>
          <p:nvPr/>
        </p:nvSpPr>
        <p:spPr>
          <a:xfrm>
            <a:off x="2989863" y="3379687"/>
            <a:ext cx="5646146" cy="646331"/>
          </a:xfrm>
          <a:prstGeom prst="rect">
            <a:avLst/>
          </a:prstGeom>
          <a:noFill/>
        </p:spPr>
        <p:txBody>
          <a:bodyPr wrap="square" rtlCol="0">
            <a:spAutoFit/>
          </a:bodyPr>
          <a:lstStyle/>
          <a:p>
            <a:pPr algn="r" rtl="1"/>
            <a:r>
              <a:rPr lang="he-IL" dirty="0"/>
              <a:t>אם מדובר במכונת </a:t>
            </a:r>
            <a:r>
              <a:rPr lang="en-US" dirty="0"/>
              <a:t>MOORE</a:t>
            </a:r>
            <a:r>
              <a:rPr lang="he-IL" dirty="0"/>
              <a:t> אז כמובן, מספר הפלטים השונים האפשריים הוא כמספר המצבים – 8</a:t>
            </a:r>
            <a:endParaRPr lang="en-IL" dirty="0"/>
          </a:p>
        </p:txBody>
      </p:sp>
      <p:sp>
        <p:nvSpPr>
          <p:cNvPr id="28" name="TextBox 27">
            <a:extLst>
              <a:ext uri="{FF2B5EF4-FFF2-40B4-BE49-F238E27FC236}">
                <a16:creationId xmlns:a16="http://schemas.microsoft.com/office/drawing/2014/main" id="{8426905D-0046-8F4E-978B-ED04941EDFE2}"/>
              </a:ext>
            </a:extLst>
          </p:cNvPr>
          <p:cNvSpPr txBox="1"/>
          <p:nvPr/>
        </p:nvSpPr>
        <p:spPr>
          <a:xfrm>
            <a:off x="1475656" y="4077072"/>
            <a:ext cx="7177828" cy="646331"/>
          </a:xfrm>
          <a:prstGeom prst="rect">
            <a:avLst/>
          </a:prstGeom>
          <a:noFill/>
        </p:spPr>
        <p:txBody>
          <a:bodyPr wrap="square" rtlCol="0">
            <a:spAutoFit/>
          </a:bodyPr>
          <a:lstStyle/>
          <a:p>
            <a:pPr algn="r" rtl="1"/>
            <a:r>
              <a:rPr lang="he-IL" dirty="0"/>
              <a:t>אם מדובר במכונת </a:t>
            </a:r>
            <a:r>
              <a:rPr lang="en-US" dirty="0"/>
              <a:t>MEALY</a:t>
            </a:r>
            <a:r>
              <a:rPr lang="he-IL" dirty="0"/>
              <a:t> אז</a:t>
            </a:r>
            <a:r>
              <a:rPr lang="en-US" dirty="0"/>
              <a:t> </a:t>
            </a:r>
            <a:r>
              <a:rPr lang="he-IL" dirty="0"/>
              <a:t>מכל מצב יהיו לו 4 אפשרויות לפלטים שונים (עבור כל קלט, יהיה פלט שונה) ובסה"כ נוכל להוציא רק 32 פלטים שונים  </a:t>
            </a:r>
            <a:endParaRPr lang="en-IL" dirty="0"/>
          </a:p>
        </p:txBody>
      </p:sp>
      <p:sp>
        <p:nvSpPr>
          <p:cNvPr id="29" name="TextBox 28">
            <a:extLst>
              <a:ext uri="{FF2B5EF4-FFF2-40B4-BE49-F238E27FC236}">
                <a16:creationId xmlns:a16="http://schemas.microsoft.com/office/drawing/2014/main" id="{B6A55997-A6A5-F240-90F7-778FA23C0DC8}"/>
              </a:ext>
            </a:extLst>
          </p:cNvPr>
          <p:cNvSpPr txBox="1"/>
          <p:nvPr/>
        </p:nvSpPr>
        <p:spPr>
          <a:xfrm>
            <a:off x="1426620" y="4797152"/>
            <a:ext cx="7177828" cy="369332"/>
          </a:xfrm>
          <a:prstGeom prst="rect">
            <a:avLst/>
          </a:prstGeom>
          <a:noFill/>
        </p:spPr>
        <p:txBody>
          <a:bodyPr wrap="square" rtlCol="0">
            <a:spAutoFit/>
          </a:bodyPr>
          <a:lstStyle/>
          <a:p>
            <a:pPr algn="r" rtl="1"/>
            <a:r>
              <a:rPr lang="he-IL" b="1" dirty="0"/>
              <a:t>ובסה"כ מספר האפשרויות המקסימלי של פלטים שונים הוא 32 </a:t>
            </a:r>
            <a:endParaRPr lang="en-IL" b="1" dirty="0"/>
          </a:p>
        </p:txBody>
      </p:sp>
      <p:sp>
        <p:nvSpPr>
          <p:cNvPr id="31" name="TextBox 30">
            <a:extLst>
              <a:ext uri="{FF2B5EF4-FFF2-40B4-BE49-F238E27FC236}">
                <a16:creationId xmlns:a16="http://schemas.microsoft.com/office/drawing/2014/main" id="{BCD29DBA-1B31-8848-BB32-14C8D69A6C45}"/>
              </a:ext>
            </a:extLst>
          </p:cNvPr>
          <p:cNvSpPr txBox="1"/>
          <p:nvPr/>
        </p:nvSpPr>
        <p:spPr>
          <a:xfrm>
            <a:off x="1354612" y="5766929"/>
            <a:ext cx="7177828" cy="369332"/>
          </a:xfrm>
          <a:prstGeom prst="rect">
            <a:avLst/>
          </a:prstGeom>
          <a:noFill/>
        </p:spPr>
        <p:txBody>
          <a:bodyPr wrap="square" rtlCol="0">
            <a:spAutoFit/>
          </a:bodyPr>
          <a:lstStyle/>
          <a:p>
            <a:pPr algn="r" rtl="1"/>
            <a:r>
              <a:rPr lang="he-IL" dirty="0"/>
              <a:t>ומה אם היה לנו 4 יציאות?</a:t>
            </a:r>
            <a:endParaRPr lang="en-IL" dirty="0"/>
          </a:p>
        </p:txBody>
      </p:sp>
    </p:spTree>
    <p:extLst>
      <p:ext uri="{BB962C8B-B14F-4D97-AF65-F5344CB8AC3E}">
        <p14:creationId xmlns:p14="http://schemas.microsoft.com/office/powerpoint/2010/main" val="273205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7" grpId="0"/>
      <p:bldP spid="28" grpId="0"/>
      <p:bldP spid="29"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B5F27D-97A5-4740-9137-9FC79B965DF2}"/>
              </a:ext>
            </a:extLst>
          </p:cNvPr>
          <p:cNvSpPr>
            <a:spLocks noGrp="1"/>
          </p:cNvSpPr>
          <p:nvPr>
            <p:ph type="title"/>
          </p:nvPr>
        </p:nvSpPr>
        <p:spPr/>
        <p:txBody>
          <a:bodyPr/>
          <a:lstStyle/>
          <a:p>
            <a:pPr algn="r"/>
            <a:r>
              <a:rPr lang="he-IL" dirty="0"/>
              <a:t>חורף </a:t>
            </a:r>
            <a:r>
              <a:rPr lang="he-IL" dirty="0" err="1"/>
              <a:t>תש"ף</a:t>
            </a:r>
            <a:r>
              <a:rPr lang="he-IL" dirty="0"/>
              <a:t> – מועד א'</a:t>
            </a:r>
            <a:endParaRPr lang="en-IL" dirty="0"/>
          </a:p>
        </p:txBody>
      </p:sp>
      <p:sp>
        <p:nvSpPr>
          <p:cNvPr id="2" name="Slide Number Placeholder 1">
            <a:extLst>
              <a:ext uri="{FF2B5EF4-FFF2-40B4-BE49-F238E27FC236}">
                <a16:creationId xmlns:a16="http://schemas.microsoft.com/office/drawing/2014/main" id="{676D9E1D-1008-654D-804B-5021327D8578}"/>
              </a:ext>
            </a:extLst>
          </p:cNvPr>
          <p:cNvSpPr>
            <a:spLocks noGrp="1"/>
          </p:cNvSpPr>
          <p:nvPr>
            <p:ph type="sldNum" sz="quarter" idx="12"/>
          </p:nvPr>
        </p:nvSpPr>
        <p:spPr/>
        <p:txBody>
          <a:bodyPr/>
          <a:lstStyle/>
          <a:p>
            <a:pPr>
              <a:defRPr/>
            </a:pPr>
            <a:fld id="{5B9DDD99-E41D-43E9-8A24-0D8D12381358}" type="slidenum">
              <a:rPr lang="he-IL" smtClean="0"/>
              <a:pPr>
                <a:defRPr/>
              </a:pPr>
              <a:t>15</a:t>
            </a:fld>
            <a:endParaRPr lang="he-IL"/>
          </a:p>
        </p:txBody>
      </p:sp>
      <p:pic>
        <p:nvPicPr>
          <p:cNvPr id="5" name="Picture 4">
            <a:extLst>
              <a:ext uri="{FF2B5EF4-FFF2-40B4-BE49-F238E27FC236}">
                <a16:creationId xmlns:a16="http://schemas.microsoft.com/office/drawing/2014/main" id="{196B8812-BC47-5E45-9FF3-0CC8257A62E6}"/>
              </a:ext>
            </a:extLst>
          </p:cNvPr>
          <p:cNvPicPr>
            <a:picLocks noChangeAspect="1"/>
          </p:cNvPicPr>
          <p:nvPr/>
        </p:nvPicPr>
        <p:blipFill>
          <a:blip r:embed="rId2"/>
          <a:stretch>
            <a:fillRect/>
          </a:stretch>
        </p:blipFill>
        <p:spPr>
          <a:xfrm>
            <a:off x="250170" y="1916832"/>
            <a:ext cx="8643660" cy="2376264"/>
          </a:xfrm>
          <a:prstGeom prst="rect">
            <a:avLst/>
          </a:prstGeom>
        </p:spPr>
      </p:pic>
    </p:spTree>
    <p:extLst>
      <p:ext uri="{BB962C8B-B14F-4D97-AF65-F5344CB8AC3E}">
        <p14:creationId xmlns:p14="http://schemas.microsoft.com/office/powerpoint/2010/main" val="178893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B9CF47-B013-9640-A129-F90F8F40FD54}"/>
              </a:ext>
            </a:extLst>
          </p:cNvPr>
          <p:cNvSpPr>
            <a:spLocks noGrp="1"/>
          </p:cNvSpPr>
          <p:nvPr>
            <p:ph type="sldNum" sz="quarter" idx="12"/>
          </p:nvPr>
        </p:nvSpPr>
        <p:spPr/>
        <p:txBody>
          <a:bodyPr/>
          <a:lstStyle/>
          <a:p>
            <a:pPr>
              <a:defRPr/>
            </a:pPr>
            <a:fld id="{02709395-9572-4BA5-976E-D68A2E8C6FCD}" type="slidenum">
              <a:rPr lang="he-IL" smtClean="0"/>
              <a:pPr>
                <a:defRPr/>
              </a:pPr>
              <a:t>16</a:t>
            </a:fld>
            <a:endParaRPr lang="he-IL"/>
          </a:p>
        </p:txBody>
      </p:sp>
      <p:sp>
        <p:nvSpPr>
          <p:cNvPr id="5" name="TextBox 4">
            <a:extLst>
              <a:ext uri="{FF2B5EF4-FFF2-40B4-BE49-F238E27FC236}">
                <a16:creationId xmlns:a16="http://schemas.microsoft.com/office/drawing/2014/main" id="{3C37F98F-00B5-DD4A-9E4F-363873162CD3}"/>
              </a:ext>
            </a:extLst>
          </p:cNvPr>
          <p:cNvSpPr txBox="1"/>
          <p:nvPr/>
        </p:nvSpPr>
        <p:spPr>
          <a:xfrm>
            <a:off x="605365" y="332656"/>
            <a:ext cx="7999083" cy="646331"/>
          </a:xfrm>
          <a:prstGeom prst="rect">
            <a:avLst/>
          </a:prstGeom>
          <a:noFill/>
        </p:spPr>
        <p:txBody>
          <a:bodyPr wrap="square" rtlCol="0">
            <a:spAutoFit/>
          </a:bodyPr>
          <a:lstStyle/>
          <a:p>
            <a:pPr algn="r" rtl="1" fontAlgn="base">
              <a:spcBef>
                <a:spcPct val="0"/>
              </a:spcBef>
              <a:spcAft>
                <a:spcPct val="0"/>
              </a:spcAft>
            </a:pPr>
            <a:r>
              <a:rPr lang="he-IL" dirty="0"/>
              <a:t>נתחיל ממצב התחלתי שבו עדיין לא קיבלנו אף ביט, אז למעשה האינדקס הינו 0 (זוגי), ומספר ה-'1' הוא 0 (זוגי)</a:t>
            </a:r>
            <a:endParaRPr lang="en-IL" dirty="0"/>
          </a:p>
        </p:txBody>
      </p:sp>
      <p:sp>
        <p:nvSpPr>
          <p:cNvPr id="6" name="Oval 5">
            <a:extLst>
              <a:ext uri="{FF2B5EF4-FFF2-40B4-BE49-F238E27FC236}">
                <a16:creationId xmlns:a16="http://schemas.microsoft.com/office/drawing/2014/main" id="{1A476DDD-2EF4-9C48-B6F4-A5FAFAD662D3}"/>
              </a:ext>
            </a:extLst>
          </p:cNvPr>
          <p:cNvSpPr/>
          <p:nvPr/>
        </p:nvSpPr>
        <p:spPr>
          <a:xfrm>
            <a:off x="1763688" y="3230805"/>
            <a:ext cx="1872208" cy="13681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r>
              <a:rPr lang="en-US" dirty="0"/>
              <a:t>Index=Even</a:t>
            </a:r>
          </a:p>
          <a:p>
            <a:pPr algn="ctr" fontAlgn="base">
              <a:spcBef>
                <a:spcPct val="0"/>
              </a:spcBef>
              <a:spcAft>
                <a:spcPct val="0"/>
              </a:spcAft>
            </a:pPr>
            <a:r>
              <a:rPr lang="en-US" dirty="0"/>
              <a:t>#1 = even</a:t>
            </a:r>
          </a:p>
          <a:p>
            <a:pPr algn="ctr" rtl="1" fontAlgn="base">
              <a:spcBef>
                <a:spcPct val="0"/>
              </a:spcBef>
              <a:spcAft>
                <a:spcPct val="0"/>
              </a:spcAft>
            </a:pPr>
            <a:endParaRPr lang="en-IL" dirty="0"/>
          </a:p>
        </p:txBody>
      </p:sp>
      <p:cxnSp>
        <p:nvCxnSpPr>
          <p:cNvPr id="8" name="Straight Arrow Connector 7">
            <a:extLst>
              <a:ext uri="{FF2B5EF4-FFF2-40B4-BE49-F238E27FC236}">
                <a16:creationId xmlns:a16="http://schemas.microsoft.com/office/drawing/2014/main" id="{E4ED2271-EB6F-3141-A379-9D7E9E710A6E}"/>
              </a:ext>
            </a:extLst>
          </p:cNvPr>
          <p:cNvCxnSpPr>
            <a:endCxn id="6" idx="1"/>
          </p:cNvCxnSpPr>
          <p:nvPr/>
        </p:nvCxnSpPr>
        <p:spPr>
          <a:xfrm>
            <a:off x="1403648" y="2832407"/>
            <a:ext cx="634219" cy="598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A761C88-0ED1-EE44-A0EC-149BCAB6AD20}"/>
              </a:ext>
            </a:extLst>
          </p:cNvPr>
          <p:cNvSpPr txBox="1"/>
          <p:nvPr/>
        </p:nvSpPr>
        <p:spPr>
          <a:xfrm>
            <a:off x="539552" y="2446093"/>
            <a:ext cx="1008112" cy="369332"/>
          </a:xfrm>
          <a:prstGeom prst="rect">
            <a:avLst/>
          </a:prstGeom>
          <a:noFill/>
        </p:spPr>
        <p:txBody>
          <a:bodyPr wrap="square" rtlCol="0">
            <a:spAutoFit/>
          </a:bodyPr>
          <a:lstStyle/>
          <a:p>
            <a:pPr algn="r" rtl="1" fontAlgn="base">
              <a:spcBef>
                <a:spcPct val="0"/>
              </a:spcBef>
              <a:spcAft>
                <a:spcPct val="0"/>
              </a:spcAft>
            </a:pPr>
            <a:r>
              <a:rPr lang="en-US" dirty="0"/>
              <a:t>Start</a:t>
            </a:r>
            <a:endParaRPr lang="en-IL" dirty="0"/>
          </a:p>
        </p:txBody>
      </p:sp>
      <p:sp>
        <p:nvSpPr>
          <p:cNvPr id="10" name="TextBox 9">
            <a:extLst>
              <a:ext uri="{FF2B5EF4-FFF2-40B4-BE49-F238E27FC236}">
                <a16:creationId xmlns:a16="http://schemas.microsoft.com/office/drawing/2014/main" id="{53B068CE-0282-E045-B2C6-F86D6F524C72}"/>
              </a:ext>
            </a:extLst>
          </p:cNvPr>
          <p:cNvSpPr txBox="1"/>
          <p:nvPr/>
        </p:nvSpPr>
        <p:spPr>
          <a:xfrm>
            <a:off x="1913899" y="978048"/>
            <a:ext cx="6624736" cy="923330"/>
          </a:xfrm>
          <a:prstGeom prst="rect">
            <a:avLst/>
          </a:prstGeom>
          <a:noFill/>
        </p:spPr>
        <p:txBody>
          <a:bodyPr wrap="square" rtlCol="0">
            <a:spAutoFit/>
          </a:bodyPr>
          <a:lstStyle/>
          <a:p>
            <a:pPr algn="r" rtl="1" fontAlgn="base">
              <a:spcBef>
                <a:spcPct val="0"/>
              </a:spcBef>
              <a:spcAft>
                <a:spcPct val="0"/>
              </a:spcAft>
            </a:pPr>
            <a:r>
              <a:rPr lang="he-IL" dirty="0"/>
              <a:t>מכאן נרצה לזכור שני דברים: </a:t>
            </a:r>
          </a:p>
          <a:p>
            <a:pPr marL="342900" indent="-342900" algn="r" rtl="1" fontAlgn="base">
              <a:spcBef>
                <a:spcPct val="0"/>
              </a:spcBef>
              <a:spcAft>
                <a:spcPct val="0"/>
              </a:spcAft>
              <a:buAutoNum type="arabicPeriod"/>
            </a:pPr>
            <a:r>
              <a:rPr lang="he-IL" dirty="0"/>
              <a:t>מה אינדקס הכניסה (זוגי או אי זוגי)</a:t>
            </a:r>
            <a:r>
              <a:rPr lang="en-US" dirty="0"/>
              <a:t> </a:t>
            </a:r>
            <a:r>
              <a:rPr lang="he-IL" dirty="0"/>
              <a:t>(משתנה בקבלת קלט כלשהו)</a:t>
            </a:r>
          </a:p>
          <a:p>
            <a:pPr marL="342900" indent="-342900" algn="r" rtl="1" fontAlgn="base">
              <a:spcBef>
                <a:spcPct val="0"/>
              </a:spcBef>
              <a:spcAft>
                <a:spcPct val="0"/>
              </a:spcAft>
              <a:buAutoNum type="arabicPeriod"/>
            </a:pPr>
            <a:r>
              <a:rPr lang="he-IL" dirty="0"/>
              <a:t>האם מספר ה- '1' עד כה הוא זוגי</a:t>
            </a:r>
            <a:r>
              <a:rPr lang="en-US" dirty="0"/>
              <a:t> </a:t>
            </a:r>
            <a:r>
              <a:rPr lang="he-IL" dirty="0"/>
              <a:t>(משתנה בקבלת קלט = 1)</a:t>
            </a:r>
            <a:endParaRPr lang="en-IL" dirty="0"/>
          </a:p>
        </p:txBody>
      </p:sp>
      <p:cxnSp>
        <p:nvCxnSpPr>
          <p:cNvPr id="11" name="Straight Arrow Connector 10">
            <a:extLst>
              <a:ext uri="{FF2B5EF4-FFF2-40B4-BE49-F238E27FC236}">
                <a16:creationId xmlns:a16="http://schemas.microsoft.com/office/drawing/2014/main" id="{02647FE5-D17C-ED42-87F5-8E337AE2C968}"/>
              </a:ext>
            </a:extLst>
          </p:cNvPr>
          <p:cNvCxnSpPr>
            <a:cxnSpLocks/>
            <a:stCxn id="6" idx="6"/>
          </p:cNvCxnSpPr>
          <p:nvPr/>
        </p:nvCxnSpPr>
        <p:spPr>
          <a:xfrm>
            <a:off x="3635896" y="3914881"/>
            <a:ext cx="1204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5823772-8CDF-534A-95BC-2439A2FFC1A5}"/>
              </a:ext>
            </a:extLst>
          </p:cNvPr>
          <p:cNvCxnSpPr>
            <a:cxnSpLocks/>
            <a:stCxn id="6" idx="5"/>
          </p:cNvCxnSpPr>
          <p:nvPr/>
        </p:nvCxnSpPr>
        <p:spPr>
          <a:xfrm>
            <a:off x="3361717" y="4398596"/>
            <a:ext cx="1570323" cy="1168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6BA4DC-DED3-FF4B-907C-F8CDC97D612D}"/>
              </a:ext>
            </a:extLst>
          </p:cNvPr>
          <p:cNvSpPr txBox="1"/>
          <p:nvPr/>
        </p:nvSpPr>
        <p:spPr>
          <a:xfrm>
            <a:off x="3759864" y="3539301"/>
            <a:ext cx="792088" cy="375580"/>
          </a:xfrm>
          <a:prstGeom prst="rect">
            <a:avLst/>
          </a:prstGeom>
          <a:noFill/>
        </p:spPr>
        <p:txBody>
          <a:bodyPr wrap="square" rtlCol="0">
            <a:spAutoFit/>
          </a:bodyPr>
          <a:lstStyle/>
          <a:p>
            <a:pPr algn="r" rtl="1" fontAlgn="base">
              <a:spcBef>
                <a:spcPct val="0"/>
              </a:spcBef>
              <a:spcAft>
                <a:spcPct val="0"/>
              </a:spcAft>
            </a:pPr>
            <a:r>
              <a:rPr lang="en-US" dirty="0"/>
              <a:t>0/0</a:t>
            </a:r>
            <a:endParaRPr lang="en-IL" dirty="0"/>
          </a:p>
        </p:txBody>
      </p:sp>
      <p:sp>
        <p:nvSpPr>
          <p:cNvPr id="18" name="TextBox 17">
            <a:extLst>
              <a:ext uri="{FF2B5EF4-FFF2-40B4-BE49-F238E27FC236}">
                <a16:creationId xmlns:a16="http://schemas.microsoft.com/office/drawing/2014/main" id="{27C3ADD1-CA62-984D-B784-556A275591B3}"/>
              </a:ext>
            </a:extLst>
          </p:cNvPr>
          <p:cNvSpPr txBox="1"/>
          <p:nvPr/>
        </p:nvSpPr>
        <p:spPr>
          <a:xfrm>
            <a:off x="3759864" y="4598957"/>
            <a:ext cx="792088" cy="375580"/>
          </a:xfrm>
          <a:prstGeom prst="rect">
            <a:avLst/>
          </a:prstGeom>
          <a:noFill/>
        </p:spPr>
        <p:txBody>
          <a:bodyPr wrap="square" rtlCol="0">
            <a:spAutoFit/>
          </a:bodyPr>
          <a:lstStyle/>
          <a:p>
            <a:pPr algn="r" rtl="1" fontAlgn="base">
              <a:spcBef>
                <a:spcPct val="0"/>
              </a:spcBef>
              <a:spcAft>
                <a:spcPct val="0"/>
              </a:spcAft>
            </a:pPr>
            <a:r>
              <a:rPr lang="en-US" dirty="0"/>
              <a:t>1/0</a:t>
            </a:r>
            <a:endParaRPr lang="en-IL" dirty="0"/>
          </a:p>
        </p:txBody>
      </p:sp>
      <p:sp>
        <p:nvSpPr>
          <p:cNvPr id="19" name="TextBox 18">
            <a:extLst>
              <a:ext uri="{FF2B5EF4-FFF2-40B4-BE49-F238E27FC236}">
                <a16:creationId xmlns:a16="http://schemas.microsoft.com/office/drawing/2014/main" id="{6F296B36-80B8-334D-ABEC-DB14198D66CE}"/>
              </a:ext>
            </a:extLst>
          </p:cNvPr>
          <p:cNvSpPr txBox="1"/>
          <p:nvPr/>
        </p:nvSpPr>
        <p:spPr>
          <a:xfrm>
            <a:off x="1913899" y="1925186"/>
            <a:ext cx="6624736" cy="646331"/>
          </a:xfrm>
          <a:prstGeom prst="rect">
            <a:avLst/>
          </a:prstGeom>
          <a:noFill/>
        </p:spPr>
        <p:txBody>
          <a:bodyPr wrap="square" rtlCol="0">
            <a:spAutoFit/>
          </a:bodyPr>
          <a:lstStyle/>
          <a:p>
            <a:pPr algn="r" rtl="1" fontAlgn="base">
              <a:spcBef>
                <a:spcPct val="0"/>
              </a:spcBef>
              <a:spcAft>
                <a:spcPct val="0"/>
              </a:spcAft>
            </a:pPr>
            <a:r>
              <a:rPr lang="he-IL" dirty="0"/>
              <a:t>כאשר נהיה במצב ההתחלתי, אם נקבל 0 או 1 נעבור למצבים שמתארים אינדקס אי זוגי, ומספר '1' בהתאם לקלט</a:t>
            </a:r>
            <a:endParaRPr lang="en-IL" dirty="0"/>
          </a:p>
        </p:txBody>
      </p:sp>
      <p:sp>
        <p:nvSpPr>
          <p:cNvPr id="21" name="Oval 20">
            <a:extLst>
              <a:ext uri="{FF2B5EF4-FFF2-40B4-BE49-F238E27FC236}">
                <a16:creationId xmlns:a16="http://schemas.microsoft.com/office/drawing/2014/main" id="{3EB9133E-6EDF-144D-AF9F-E278789D9F33}"/>
              </a:ext>
            </a:extLst>
          </p:cNvPr>
          <p:cNvSpPr/>
          <p:nvPr/>
        </p:nvSpPr>
        <p:spPr>
          <a:xfrm>
            <a:off x="4839984" y="3189004"/>
            <a:ext cx="1872208" cy="13681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r>
              <a:rPr lang="en-US" dirty="0"/>
              <a:t>Index=Odd</a:t>
            </a:r>
          </a:p>
          <a:p>
            <a:pPr algn="ctr" fontAlgn="base">
              <a:spcBef>
                <a:spcPct val="0"/>
              </a:spcBef>
              <a:spcAft>
                <a:spcPct val="0"/>
              </a:spcAft>
            </a:pPr>
            <a:r>
              <a:rPr lang="en-US" dirty="0"/>
              <a:t>#1 = even</a:t>
            </a:r>
          </a:p>
          <a:p>
            <a:pPr algn="ctr" rtl="1" fontAlgn="base">
              <a:spcBef>
                <a:spcPct val="0"/>
              </a:spcBef>
              <a:spcAft>
                <a:spcPct val="0"/>
              </a:spcAft>
            </a:pPr>
            <a:endParaRPr lang="en-IL" dirty="0"/>
          </a:p>
        </p:txBody>
      </p:sp>
      <p:sp>
        <p:nvSpPr>
          <p:cNvPr id="22" name="Oval 21">
            <a:extLst>
              <a:ext uri="{FF2B5EF4-FFF2-40B4-BE49-F238E27FC236}">
                <a16:creationId xmlns:a16="http://schemas.microsoft.com/office/drawing/2014/main" id="{1EED9934-D51C-AF49-8713-D63A8A653B37}"/>
              </a:ext>
            </a:extLst>
          </p:cNvPr>
          <p:cNvSpPr/>
          <p:nvPr/>
        </p:nvSpPr>
        <p:spPr>
          <a:xfrm>
            <a:off x="4932040" y="4919684"/>
            <a:ext cx="1872208" cy="13681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r>
              <a:rPr lang="en-US" dirty="0"/>
              <a:t>Index=Odd</a:t>
            </a:r>
          </a:p>
          <a:p>
            <a:pPr algn="ctr" fontAlgn="base">
              <a:spcBef>
                <a:spcPct val="0"/>
              </a:spcBef>
              <a:spcAft>
                <a:spcPct val="0"/>
              </a:spcAft>
            </a:pPr>
            <a:r>
              <a:rPr lang="en-US" dirty="0"/>
              <a:t>#1 = Odd</a:t>
            </a:r>
          </a:p>
          <a:p>
            <a:pPr algn="ctr" rtl="1" fontAlgn="base">
              <a:spcBef>
                <a:spcPct val="0"/>
              </a:spcBef>
              <a:spcAft>
                <a:spcPct val="0"/>
              </a:spcAft>
            </a:pPr>
            <a:endParaRPr lang="en-IL" dirty="0"/>
          </a:p>
        </p:txBody>
      </p:sp>
      <p:sp>
        <p:nvSpPr>
          <p:cNvPr id="23" name="Oval 22">
            <a:extLst>
              <a:ext uri="{FF2B5EF4-FFF2-40B4-BE49-F238E27FC236}">
                <a16:creationId xmlns:a16="http://schemas.microsoft.com/office/drawing/2014/main" id="{E4545328-AACD-0540-88D2-0E9C5666798F}"/>
              </a:ext>
            </a:extLst>
          </p:cNvPr>
          <p:cNvSpPr/>
          <p:nvPr/>
        </p:nvSpPr>
        <p:spPr>
          <a:xfrm>
            <a:off x="1697612" y="4882665"/>
            <a:ext cx="1872208" cy="13681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r>
              <a:rPr lang="en-US" dirty="0"/>
              <a:t>Index=Even</a:t>
            </a:r>
          </a:p>
          <a:p>
            <a:pPr algn="ctr" fontAlgn="base">
              <a:spcBef>
                <a:spcPct val="0"/>
              </a:spcBef>
              <a:spcAft>
                <a:spcPct val="0"/>
              </a:spcAft>
            </a:pPr>
            <a:r>
              <a:rPr lang="en-US" dirty="0"/>
              <a:t>#1 = Odd</a:t>
            </a:r>
          </a:p>
          <a:p>
            <a:pPr algn="ctr" rtl="1" fontAlgn="base">
              <a:spcBef>
                <a:spcPct val="0"/>
              </a:spcBef>
              <a:spcAft>
                <a:spcPct val="0"/>
              </a:spcAft>
            </a:pPr>
            <a:endParaRPr lang="en-IL" dirty="0"/>
          </a:p>
        </p:txBody>
      </p:sp>
    </p:spTree>
    <p:extLst>
      <p:ext uri="{BB962C8B-B14F-4D97-AF65-F5344CB8AC3E}">
        <p14:creationId xmlns:p14="http://schemas.microsoft.com/office/powerpoint/2010/main" val="311259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7" grpId="0"/>
      <p:bldP spid="18" grpId="0"/>
      <p:bldP spid="19" grpId="0"/>
      <p:bldP spid="21"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B9CF47-B013-9640-A129-F90F8F40FD54}"/>
              </a:ext>
            </a:extLst>
          </p:cNvPr>
          <p:cNvSpPr>
            <a:spLocks noGrp="1"/>
          </p:cNvSpPr>
          <p:nvPr>
            <p:ph type="sldNum" sz="quarter" idx="12"/>
          </p:nvPr>
        </p:nvSpPr>
        <p:spPr/>
        <p:txBody>
          <a:bodyPr/>
          <a:lstStyle/>
          <a:p>
            <a:pPr>
              <a:defRPr/>
            </a:pPr>
            <a:fld id="{02709395-9572-4BA5-976E-D68A2E8C6FCD}" type="slidenum">
              <a:rPr lang="he-IL" smtClean="0"/>
              <a:pPr>
                <a:defRPr/>
              </a:pPr>
              <a:t>17</a:t>
            </a:fld>
            <a:endParaRPr lang="he-IL"/>
          </a:p>
        </p:txBody>
      </p:sp>
      <p:sp>
        <p:nvSpPr>
          <p:cNvPr id="6" name="Oval 5">
            <a:extLst>
              <a:ext uri="{FF2B5EF4-FFF2-40B4-BE49-F238E27FC236}">
                <a16:creationId xmlns:a16="http://schemas.microsoft.com/office/drawing/2014/main" id="{1A476DDD-2EF4-9C48-B6F4-A5FAFAD662D3}"/>
              </a:ext>
            </a:extLst>
          </p:cNvPr>
          <p:cNvSpPr/>
          <p:nvPr/>
        </p:nvSpPr>
        <p:spPr>
          <a:xfrm>
            <a:off x="1763688" y="3230805"/>
            <a:ext cx="1872208" cy="13681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r>
              <a:rPr lang="en-US" dirty="0"/>
              <a:t>Index=Even</a:t>
            </a:r>
          </a:p>
          <a:p>
            <a:pPr algn="ctr" fontAlgn="base">
              <a:spcBef>
                <a:spcPct val="0"/>
              </a:spcBef>
              <a:spcAft>
                <a:spcPct val="0"/>
              </a:spcAft>
            </a:pPr>
            <a:r>
              <a:rPr lang="en-US" dirty="0"/>
              <a:t>#1 = even</a:t>
            </a:r>
          </a:p>
          <a:p>
            <a:pPr algn="ctr" rtl="1" fontAlgn="base">
              <a:spcBef>
                <a:spcPct val="0"/>
              </a:spcBef>
              <a:spcAft>
                <a:spcPct val="0"/>
              </a:spcAft>
            </a:pPr>
            <a:endParaRPr lang="en-IL" dirty="0"/>
          </a:p>
        </p:txBody>
      </p:sp>
      <p:cxnSp>
        <p:nvCxnSpPr>
          <p:cNvPr id="8" name="Straight Arrow Connector 7">
            <a:extLst>
              <a:ext uri="{FF2B5EF4-FFF2-40B4-BE49-F238E27FC236}">
                <a16:creationId xmlns:a16="http://schemas.microsoft.com/office/drawing/2014/main" id="{E4ED2271-EB6F-3141-A379-9D7E9E710A6E}"/>
              </a:ext>
            </a:extLst>
          </p:cNvPr>
          <p:cNvCxnSpPr>
            <a:endCxn id="6" idx="1"/>
          </p:cNvCxnSpPr>
          <p:nvPr/>
        </p:nvCxnSpPr>
        <p:spPr>
          <a:xfrm>
            <a:off x="1403648" y="2832407"/>
            <a:ext cx="634219" cy="598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A761C88-0ED1-EE44-A0EC-149BCAB6AD20}"/>
              </a:ext>
            </a:extLst>
          </p:cNvPr>
          <p:cNvSpPr txBox="1"/>
          <p:nvPr/>
        </p:nvSpPr>
        <p:spPr>
          <a:xfrm>
            <a:off x="539552" y="2446093"/>
            <a:ext cx="1008112" cy="369332"/>
          </a:xfrm>
          <a:prstGeom prst="rect">
            <a:avLst/>
          </a:prstGeom>
          <a:noFill/>
        </p:spPr>
        <p:txBody>
          <a:bodyPr wrap="square" rtlCol="0">
            <a:spAutoFit/>
          </a:bodyPr>
          <a:lstStyle/>
          <a:p>
            <a:pPr algn="r" rtl="1" fontAlgn="base">
              <a:spcBef>
                <a:spcPct val="0"/>
              </a:spcBef>
              <a:spcAft>
                <a:spcPct val="0"/>
              </a:spcAft>
            </a:pPr>
            <a:r>
              <a:rPr lang="en-US" dirty="0"/>
              <a:t>Start</a:t>
            </a:r>
            <a:endParaRPr lang="en-IL" dirty="0"/>
          </a:p>
        </p:txBody>
      </p:sp>
      <p:cxnSp>
        <p:nvCxnSpPr>
          <p:cNvPr id="11" name="Straight Arrow Connector 10">
            <a:extLst>
              <a:ext uri="{FF2B5EF4-FFF2-40B4-BE49-F238E27FC236}">
                <a16:creationId xmlns:a16="http://schemas.microsoft.com/office/drawing/2014/main" id="{02647FE5-D17C-ED42-87F5-8E337AE2C968}"/>
              </a:ext>
            </a:extLst>
          </p:cNvPr>
          <p:cNvCxnSpPr>
            <a:cxnSpLocks/>
            <a:stCxn id="6" idx="6"/>
          </p:cNvCxnSpPr>
          <p:nvPr/>
        </p:nvCxnSpPr>
        <p:spPr>
          <a:xfrm>
            <a:off x="3635896" y="3914881"/>
            <a:ext cx="1204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5823772-8CDF-534A-95BC-2439A2FFC1A5}"/>
              </a:ext>
            </a:extLst>
          </p:cNvPr>
          <p:cNvCxnSpPr>
            <a:cxnSpLocks/>
            <a:stCxn id="6" idx="5"/>
          </p:cNvCxnSpPr>
          <p:nvPr/>
        </p:nvCxnSpPr>
        <p:spPr>
          <a:xfrm>
            <a:off x="3361717" y="4398596"/>
            <a:ext cx="1570323" cy="1168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6BA4DC-DED3-FF4B-907C-F8CDC97D612D}"/>
              </a:ext>
            </a:extLst>
          </p:cNvPr>
          <p:cNvSpPr txBox="1"/>
          <p:nvPr/>
        </p:nvSpPr>
        <p:spPr>
          <a:xfrm>
            <a:off x="3759864" y="3539301"/>
            <a:ext cx="792088" cy="375580"/>
          </a:xfrm>
          <a:prstGeom prst="rect">
            <a:avLst/>
          </a:prstGeom>
          <a:noFill/>
        </p:spPr>
        <p:txBody>
          <a:bodyPr wrap="square" rtlCol="0">
            <a:spAutoFit/>
          </a:bodyPr>
          <a:lstStyle/>
          <a:p>
            <a:pPr algn="r" rtl="1" fontAlgn="base">
              <a:spcBef>
                <a:spcPct val="0"/>
              </a:spcBef>
              <a:spcAft>
                <a:spcPct val="0"/>
              </a:spcAft>
            </a:pPr>
            <a:r>
              <a:rPr lang="en-US" dirty="0"/>
              <a:t>0/0</a:t>
            </a:r>
            <a:endParaRPr lang="en-IL" dirty="0"/>
          </a:p>
        </p:txBody>
      </p:sp>
      <p:sp>
        <p:nvSpPr>
          <p:cNvPr id="18" name="TextBox 17">
            <a:extLst>
              <a:ext uri="{FF2B5EF4-FFF2-40B4-BE49-F238E27FC236}">
                <a16:creationId xmlns:a16="http://schemas.microsoft.com/office/drawing/2014/main" id="{27C3ADD1-CA62-984D-B784-556A275591B3}"/>
              </a:ext>
            </a:extLst>
          </p:cNvPr>
          <p:cNvSpPr txBox="1"/>
          <p:nvPr/>
        </p:nvSpPr>
        <p:spPr>
          <a:xfrm>
            <a:off x="3934565" y="5227526"/>
            <a:ext cx="792088" cy="375580"/>
          </a:xfrm>
          <a:prstGeom prst="rect">
            <a:avLst/>
          </a:prstGeom>
          <a:noFill/>
        </p:spPr>
        <p:txBody>
          <a:bodyPr wrap="square" rtlCol="0">
            <a:spAutoFit/>
          </a:bodyPr>
          <a:lstStyle/>
          <a:p>
            <a:pPr algn="r" rtl="1" fontAlgn="base">
              <a:spcBef>
                <a:spcPct val="0"/>
              </a:spcBef>
              <a:spcAft>
                <a:spcPct val="0"/>
              </a:spcAft>
            </a:pPr>
            <a:r>
              <a:rPr lang="en-US" dirty="0"/>
              <a:t>1/0</a:t>
            </a:r>
            <a:endParaRPr lang="en-IL" dirty="0"/>
          </a:p>
        </p:txBody>
      </p:sp>
      <p:sp>
        <p:nvSpPr>
          <p:cNvPr id="21" name="Oval 20">
            <a:extLst>
              <a:ext uri="{FF2B5EF4-FFF2-40B4-BE49-F238E27FC236}">
                <a16:creationId xmlns:a16="http://schemas.microsoft.com/office/drawing/2014/main" id="{3EB9133E-6EDF-144D-AF9F-E278789D9F33}"/>
              </a:ext>
            </a:extLst>
          </p:cNvPr>
          <p:cNvSpPr/>
          <p:nvPr/>
        </p:nvSpPr>
        <p:spPr>
          <a:xfrm>
            <a:off x="4839984" y="3189004"/>
            <a:ext cx="1872208" cy="13681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r>
              <a:rPr lang="en-US" dirty="0"/>
              <a:t>Index=Odd</a:t>
            </a:r>
          </a:p>
          <a:p>
            <a:pPr algn="ctr" fontAlgn="base">
              <a:spcBef>
                <a:spcPct val="0"/>
              </a:spcBef>
              <a:spcAft>
                <a:spcPct val="0"/>
              </a:spcAft>
            </a:pPr>
            <a:r>
              <a:rPr lang="en-US" dirty="0"/>
              <a:t>#1 = even</a:t>
            </a:r>
          </a:p>
          <a:p>
            <a:pPr algn="ctr" rtl="1" fontAlgn="base">
              <a:spcBef>
                <a:spcPct val="0"/>
              </a:spcBef>
              <a:spcAft>
                <a:spcPct val="0"/>
              </a:spcAft>
            </a:pPr>
            <a:endParaRPr lang="en-IL" dirty="0"/>
          </a:p>
        </p:txBody>
      </p:sp>
      <p:sp>
        <p:nvSpPr>
          <p:cNvPr id="22" name="Oval 21">
            <a:extLst>
              <a:ext uri="{FF2B5EF4-FFF2-40B4-BE49-F238E27FC236}">
                <a16:creationId xmlns:a16="http://schemas.microsoft.com/office/drawing/2014/main" id="{1EED9934-D51C-AF49-8713-D63A8A653B37}"/>
              </a:ext>
            </a:extLst>
          </p:cNvPr>
          <p:cNvSpPr/>
          <p:nvPr/>
        </p:nvSpPr>
        <p:spPr>
          <a:xfrm>
            <a:off x="4932040" y="4919684"/>
            <a:ext cx="1872208" cy="13681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r>
              <a:rPr lang="en-US" dirty="0"/>
              <a:t>Index=Odd</a:t>
            </a:r>
          </a:p>
          <a:p>
            <a:pPr algn="ctr" fontAlgn="base">
              <a:spcBef>
                <a:spcPct val="0"/>
              </a:spcBef>
              <a:spcAft>
                <a:spcPct val="0"/>
              </a:spcAft>
            </a:pPr>
            <a:r>
              <a:rPr lang="en-US" dirty="0"/>
              <a:t>#1 = Odd</a:t>
            </a:r>
          </a:p>
          <a:p>
            <a:pPr algn="ctr" rtl="1" fontAlgn="base">
              <a:spcBef>
                <a:spcPct val="0"/>
              </a:spcBef>
              <a:spcAft>
                <a:spcPct val="0"/>
              </a:spcAft>
            </a:pPr>
            <a:endParaRPr lang="en-IL" dirty="0"/>
          </a:p>
        </p:txBody>
      </p:sp>
      <p:sp>
        <p:nvSpPr>
          <p:cNvPr id="23" name="Oval 22">
            <a:extLst>
              <a:ext uri="{FF2B5EF4-FFF2-40B4-BE49-F238E27FC236}">
                <a16:creationId xmlns:a16="http://schemas.microsoft.com/office/drawing/2014/main" id="{E4545328-AACD-0540-88D2-0E9C5666798F}"/>
              </a:ext>
            </a:extLst>
          </p:cNvPr>
          <p:cNvSpPr/>
          <p:nvPr/>
        </p:nvSpPr>
        <p:spPr>
          <a:xfrm>
            <a:off x="1697612" y="4882665"/>
            <a:ext cx="1872208" cy="13681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fontAlgn="base">
              <a:spcBef>
                <a:spcPct val="0"/>
              </a:spcBef>
              <a:spcAft>
                <a:spcPct val="0"/>
              </a:spcAft>
            </a:pPr>
            <a:r>
              <a:rPr lang="en-US" dirty="0"/>
              <a:t>Index=Even</a:t>
            </a:r>
          </a:p>
          <a:p>
            <a:pPr algn="ctr" fontAlgn="base">
              <a:spcBef>
                <a:spcPct val="0"/>
              </a:spcBef>
              <a:spcAft>
                <a:spcPct val="0"/>
              </a:spcAft>
            </a:pPr>
            <a:r>
              <a:rPr lang="en-US" dirty="0"/>
              <a:t>#1 = Odd</a:t>
            </a:r>
          </a:p>
          <a:p>
            <a:pPr algn="ctr" rtl="1" fontAlgn="base">
              <a:spcBef>
                <a:spcPct val="0"/>
              </a:spcBef>
              <a:spcAft>
                <a:spcPct val="0"/>
              </a:spcAft>
            </a:pPr>
            <a:endParaRPr lang="en-IL" dirty="0"/>
          </a:p>
        </p:txBody>
      </p:sp>
      <p:cxnSp>
        <p:nvCxnSpPr>
          <p:cNvPr id="16" name="Straight Arrow Connector 15">
            <a:extLst>
              <a:ext uri="{FF2B5EF4-FFF2-40B4-BE49-F238E27FC236}">
                <a16:creationId xmlns:a16="http://schemas.microsoft.com/office/drawing/2014/main" id="{57C71445-C763-4649-8F3C-9DDBF8C310D9}"/>
              </a:ext>
            </a:extLst>
          </p:cNvPr>
          <p:cNvCxnSpPr>
            <a:cxnSpLocks/>
          </p:cNvCxnSpPr>
          <p:nvPr/>
        </p:nvCxnSpPr>
        <p:spPr>
          <a:xfrm flipH="1" flipV="1">
            <a:off x="3635896" y="4149081"/>
            <a:ext cx="1204088" cy="15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CA3240B-3E5E-0246-A785-DC012C0FECEA}"/>
              </a:ext>
            </a:extLst>
          </p:cNvPr>
          <p:cNvCxnSpPr>
            <a:cxnSpLocks/>
          </p:cNvCxnSpPr>
          <p:nvPr/>
        </p:nvCxnSpPr>
        <p:spPr>
          <a:xfrm flipH="1" flipV="1">
            <a:off x="3569820" y="5808549"/>
            <a:ext cx="133275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911655F-FA2B-E74C-991D-45891CE2D75B}"/>
              </a:ext>
            </a:extLst>
          </p:cNvPr>
          <p:cNvSpPr txBox="1"/>
          <p:nvPr/>
        </p:nvSpPr>
        <p:spPr>
          <a:xfrm>
            <a:off x="3729178" y="3885414"/>
            <a:ext cx="792088" cy="375580"/>
          </a:xfrm>
          <a:prstGeom prst="rect">
            <a:avLst/>
          </a:prstGeom>
          <a:noFill/>
        </p:spPr>
        <p:txBody>
          <a:bodyPr wrap="square" rtlCol="0">
            <a:spAutoFit/>
          </a:bodyPr>
          <a:lstStyle/>
          <a:p>
            <a:pPr algn="r" rtl="1" fontAlgn="base">
              <a:spcBef>
                <a:spcPct val="0"/>
              </a:spcBef>
              <a:spcAft>
                <a:spcPct val="0"/>
              </a:spcAft>
            </a:pPr>
            <a:r>
              <a:rPr lang="en-US" dirty="0"/>
              <a:t>0/1</a:t>
            </a:r>
            <a:endParaRPr lang="en-IL" dirty="0"/>
          </a:p>
        </p:txBody>
      </p:sp>
      <p:sp>
        <p:nvSpPr>
          <p:cNvPr id="25" name="TextBox 24">
            <a:extLst>
              <a:ext uri="{FF2B5EF4-FFF2-40B4-BE49-F238E27FC236}">
                <a16:creationId xmlns:a16="http://schemas.microsoft.com/office/drawing/2014/main" id="{234D9C15-7BB1-A449-9375-C4D50F3DAE30}"/>
              </a:ext>
            </a:extLst>
          </p:cNvPr>
          <p:cNvSpPr txBox="1"/>
          <p:nvPr/>
        </p:nvSpPr>
        <p:spPr>
          <a:xfrm>
            <a:off x="3729178" y="5814667"/>
            <a:ext cx="792088" cy="375580"/>
          </a:xfrm>
          <a:prstGeom prst="rect">
            <a:avLst/>
          </a:prstGeom>
          <a:noFill/>
        </p:spPr>
        <p:txBody>
          <a:bodyPr wrap="square" rtlCol="0">
            <a:spAutoFit/>
          </a:bodyPr>
          <a:lstStyle/>
          <a:p>
            <a:pPr algn="r" rtl="1" fontAlgn="base">
              <a:spcBef>
                <a:spcPct val="0"/>
              </a:spcBef>
              <a:spcAft>
                <a:spcPct val="0"/>
              </a:spcAft>
            </a:pPr>
            <a:r>
              <a:rPr lang="en-US" dirty="0"/>
              <a:t>0/0</a:t>
            </a:r>
            <a:endParaRPr lang="en-IL" dirty="0"/>
          </a:p>
        </p:txBody>
      </p:sp>
      <p:sp>
        <p:nvSpPr>
          <p:cNvPr id="26" name="TextBox 25">
            <a:extLst>
              <a:ext uri="{FF2B5EF4-FFF2-40B4-BE49-F238E27FC236}">
                <a16:creationId xmlns:a16="http://schemas.microsoft.com/office/drawing/2014/main" id="{F34AACB8-B66D-6345-B2CE-7AD09CB5DA50}"/>
              </a:ext>
            </a:extLst>
          </p:cNvPr>
          <p:cNvSpPr txBox="1"/>
          <p:nvPr/>
        </p:nvSpPr>
        <p:spPr>
          <a:xfrm>
            <a:off x="539552" y="246998"/>
            <a:ext cx="8123051" cy="646331"/>
          </a:xfrm>
          <a:prstGeom prst="rect">
            <a:avLst/>
          </a:prstGeom>
          <a:noFill/>
        </p:spPr>
        <p:txBody>
          <a:bodyPr wrap="square" rtlCol="0">
            <a:spAutoFit/>
          </a:bodyPr>
          <a:lstStyle/>
          <a:p>
            <a:pPr algn="r" rtl="1" fontAlgn="base">
              <a:spcBef>
                <a:spcPct val="0"/>
              </a:spcBef>
              <a:spcAft>
                <a:spcPct val="0"/>
              </a:spcAft>
            </a:pPr>
            <a:r>
              <a:rPr lang="he-IL" dirty="0"/>
              <a:t>כעת כשאנחנו באינדקס אי זוגי, אם נקבל '0' במצב בו אנחנו נמצאים, נעבור לאינדקס זוגי ומספר ה- '1' לא ישתנה.</a:t>
            </a:r>
            <a:endParaRPr lang="en-IL" dirty="0"/>
          </a:p>
        </p:txBody>
      </p:sp>
      <p:sp>
        <p:nvSpPr>
          <p:cNvPr id="28" name="TextBox 27">
            <a:extLst>
              <a:ext uri="{FF2B5EF4-FFF2-40B4-BE49-F238E27FC236}">
                <a16:creationId xmlns:a16="http://schemas.microsoft.com/office/drawing/2014/main" id="{60D6CD92-89CC-B745-B8D1-9653FA51E3F8}"/>
              </a:ext>
            </a:extLst>
          </p:cNvPr>
          <p:cNvSpPr txBox="1"/>
          <p:nvPr/>
        </p:nvSpPr>
        <p:spPr>
          <a:xfrm>
            <a:off x="539552" y="1073698"/>
            <a:ext cx="8123051" cy="369332"/>
          </a:xfrm>
          <a:prstGeom prst="rect">
            <a:avLst/>
          </a:prstGeom>
          <a:noFill/>
        </p:spPr>
        <p:txBody>
          <a:bodyPr wrap="square" rtlCol="0">
            <a:spAutoFit/>
          </a:bodyPr>
          <a:lstStyle/>
          <a:p>
            <a:pPr algn="r" rtl="1" fontAlgn="base">
              <a:spcBef>
                <a:spcPct val="0"/>
              </a:spcBef>
              <a:spcAft>
                <a:spcPct val="0"/>
              </a:spcAft>
            </a:pPr>
            <a:r>
              <a:rPr lang="he-IL" dirty="0"/>
              <a:t>ואם נקבל '1', מצב ה- '1' יתהפך</a:t>
            </a:r>
            <a:endParaRPr lang="en-IL" dirty="0"/>
          </a:p>
        </p:txBody>
      </p:sp>
      <p:cxnSp>
        <p:nvCxnSpPr>
          <p:cNvPr id="29" name="Straight Arrow Connector 28">
            <a:extLst>
              <a:ext uri="{FF2B5EF4-FFF2-40B4-BE49-F238E27FC236}">
                <a16:creationId xmlns:a16="http://schemas.microsoft.com/office/drawing/2014/main" id="{F4BD8599-B214-C240-B4B6-A1CAD77C54C8}"/>
              </a:ext>
            </a:extLst>
          </p:cNvPr>
          <p:cNvCxnSpPr>
            <a:cxnSpLocks/>
          </p:cNvCxnSpPr>
          <p:nvPr/>
        </p:nvCxnSpPr>
        <p:spPr>
          <a:xfrm flipH="1" flipV="1">
            <a:off x="3599281" y="4290461"/>
            <a:ext cx="1419904" cy="1011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B779A52C-E7B7-0142-B021-20289BC9F04E}"/>
              </a:ext>
            </a:extLst>
          </p:cNvPr>
          <p:cNvSpPr txBox="1"/>
          <p:nvPr/>
        </p:nvSpPr>
        <p:spPr>
          <a:xfrm>
            <a:off x="4401900" y="4842650"/>
            <a:ext cx="792088" cy="375580"/>
          </a:xfrm>
          <a:prstGeom prst="rect">
            <a:avLst/>
          </a:prstGeom>
          <a:noFill/>
        </p:spPr>
        <p:txBody>
          <a:bodyPr wrap="square" rtlCol="0">
            <a:spAutoFit/>
          </a:bodyPr>
          <a:lstStyle/>
          <a:p>
            <a:pPr algn="r" rtl="1" fontAlgn="base">
              <a:spcBef>
                <a:spcPct val="0"/>
              </a:spcBef>
              <a:spcAft>
                <a:spcPct val="0"/>
              </a:spcAft>
            </a:pPr>
            <a:r>
              <a:rPr lang="en-US" dirty="0"/>
              <a:t>1/1</a:t>
            </a:r>
            <a:endParaRPr lang="en-IL" dirty="0"/>
          </a:p>
        </p:txBody>
      </p:sp>
      <p:cxnSp>
        <p:nvCxnSpPr>
          <p:cNvPr id="34" name="Straight Arrow Connector 33">
            <a:extLst>
              <a:ext uri="{FF2B5EF4-FFF2-40B4-BE49-F238E27FC236}">
                <a16:creationId xmlns:a16="http://schemas.microsoft.com/office/drawing/2014/main" id="{571FCCF9-F72E-3E41-80A6-439DD8EA15F3}"/>
              </a:ext>
            </a:extLst>
          </p:cNvPr>
          <p:cNvCxnSpPr>
            <a:cxnSpLocks/>
          </p:cNvCxnSpPr>
          <p:nvPr/>
        </p:nvCxnSpPr>
        <p:spPr>
          <a:xfrm flipH="1">
            <a:off x="3481318" y="4320118"/>
            <a:ext cx="1537867" cy="871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39D6AE14-78D1-3645-BD1F-80043905A9D8}"/>
              </a:ext>
            </a:extLst>
          </p:cNvPr>
          <p:cNvSpPr txBox="1"/>
          <p:nvPr/>
        </p:nvSpPr>
        <p:spPr>
          <a:xfrm>
            <a:off x="4401900" y="4363342"/>
            <a:ext cx="792088" cy="375580"/>
          </a:xfrm>
          <a:prstGeom prst="rect">
            <a:avLst/>
          </a:prstGeom>
          <a:noFill/>
        </p:spPr>
        <p:txBody>
          <a:bodyPr wrap="square" rtlCol="0">
            <a:spAutoFit/>
          </a:bodyPr>
          <a:lstStyle/>
          <a:p>
            <a:pPr algn="r" rtl="1" fontAlgn="base">
              <a:spcBef>
                <a:spcPct val="0"/>
              </a:spcBef>
              <a:spcAft>
                <a:spcPct val="0"/>
              </a:spcAft>
            </a:pPr>
            <a:r>
              <a:rPr lang="en-US" dirty="0"/>
              <a:t>1/0</a:t>
            </a:r>
            <a:endParaRPr lang="en-IL" dirty="0"/>
          </a:p>
        </p:txBody>
      </p:sp>
      <p:sp>
        <p:nvSpPr>
          <p:cNvPr id="39" name="TextBox 38">
            <a:extLst>
              <a:ext uri="{FF2B5EF4-FFF2-40B4-BE49-F238E27FC236}">
                <a16:creationId xmlns:a16="http://schemas.microsoft.com/office/drawing/2014/main" id="{D3620524-7663-E443-857F-D3B9016FB0DD}"/>
              </a:ext>
            </a:extLst>
          </p:cNvPr>
          <p:cNvSpPr txBox="1"/>
          <p:nvPr/>
        </p:nvSpPr>
        <p:spPr>
          <a:xfrm>
            <a:off x="634706" y="1540332"/>
            <a:ext cx="8123051" cy="646331"/>
          </a:xfrm>
          <a:prstGeom prst="rect">
            <a:avLst/>
          </a:prstGeom>
          <a:noFill/>
        </p:spPr>
        <p:txBody>
          <a:bodyPr wrap="square" rtlCol="0">
            <a:spAutoFit/>
          </a:bodyPr>
          <a:lstStyle/>
          <a:p>
            <a:pPr algn="r" rtl="1" fontAlgn="base">
              <a:spcBef>
                <a:spcPct val="0"/>
              </a:spcBef>
              <a:spcAft>
                <a:spcPct val="0"/>
              </a:spcAft>
            </a:pPr>
            <a:r>
              <a:rPr lang="he-IL" dirty="0"/>
              <a:t>לסיכום, אם נקבל '1' נעבור על החצים האלכסוניים מימין לשמאל ולהיפך. אם נקבל '0' נעבור על החצים האופקיים. רק החצים שנכנסים למצב ההתחלתי יוציאו '1'. </a:t>
            </a:r>
            <a:endParaRPr lang="en-IL" dirty="0"/>
          </a:p>
        </p:txBody>
      </p:sp>
      <p:cxnSp>
        <p:nvCxnSpPr>
          <p:cNvPr id="40" name="Straight Arrow Connector 39">
            <a:extLst>
              <a:ext uri="{FF2B5EF4-FFF2-40B4-BE49-F238E27FC236}">
                <a16:creationId xmlns:a16="http://schemas.microsoft.com/office/drawing/2014/main" id="{0DA7ECF8-3A80-7A4E-9EFA-C8BB318E0E9C}"/>
              </a:ext>
            </a:extLst>
          </p:cNvPr>
          <p:cNvCxnSpPr>
            <a:cxnSpLocks/>
          </p:cNvCxnSpPr>
          <p:nvPr/>
        </p:nvCxnSpPr>
        <p:spPr>
          <a:xfrm>
            <a:off x="3599281" y="5706895"/>
            <a:ext cx="1303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5C7A2D59-E1F4-4947-A437-EE54F6117DA7}"/>
              </a:ext>
            </a:extLst>
          </p:cNvPr>
          <p:cNvCxnSpPr>
            <a:cxnSpLocks/>
          </p:cNvCxnSpPr>
          <p:nvPr/>
        </p:nvCxnSpPr>
        <p:spPr>
          <a:xfrm flipV="1">
            <a:off x="3569820" y="4389300"/>
            <a:ext cx="1555744" cy="913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78B1B5B-8997-1C41-A458-992A697EE34C}"/>
              </a:ext>
            </a:extLst>
          </p:cNvPr>
          <p:cNvSpPr txBox="1"/>
          <p:nvPr/>
        </p:nvSpPr>
        <p:spPr>
          <a:xfrm>
            <a:off x="544427" y="2244354"/>
            <a:ext cx="8123051" cy="369332"/>
          </a:xfrm>
          <a:prstGeom prst="rect">
            <a:avLst/>
          </a:prstGeom>
          <a:noFill/>
        </p:spPr>
        <p:txBody>
          <a:bodyPr wrap="square" rtlCol="0">
            <a:spAutoFit/>
          </a:bodyPr>
          <a:lstStyle/>
          <a:p>
            <a:pPr algn="r" rtl="1" fontAlgn="base">
              <a:spcBef>
                <a:spcPct val="0"/>
              </a:spcBef>
              <a:spcAft>
                <a:spcPct val="0"/>
              </a:spcAft>
            </a:pPr>
            <a:r>
              <a:rPr lang="he-IL" b="1" dirty="0"/>
              <a:t>ובסה"כ 4 מצבים יתארו את המכונה</a:t>
            </a:r>
            <a:endParaRPr lang="en-IL" b="1" dirty="0"/>
          </a:p>
        </p:txBody>
      </p:sp>
    </p:spTree>
    <p:extLst>
      <p:ext uri="{BB962C8B-B14F-4D97-AF65-F5344CB8AC3E}">
        <p14:creationId xmlns:p14="http://schemas.microsoft.com/office/powerpoint/2010/main" val="101017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8" grpId="0"/>
      <p:bldP spid="33" grpId="0"/>
      <p:bldP spid="37" grpId="0"/>
      <p:bldP spid="39"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CFE601-F451-AC46-8FEE-A645EF23B8A9}"/>
              </a:ext>
            </a:extLst>
          </p:cNvPr>
          <p:cNvSpPr>
            <a:spLocks noGrp="1"/>
          </p:cNvSpPr>
          <p:nvPr>
            <p:ph type="title"/>
          </p:nvPr>
        </p:nvSpPr>
        <p:spPr/>
        <p:txBody>
          <a:bodyPr/>
          <a:lstStyle/>
          <a:p>
            <a:pPr algn="r"/>
            <a:r>
              <a:rPr lang="he-IL" dirty="0"/>
              <a:t>יבש 3- תרגיל 5</a:t>
            </a:r>
            <a:endParaRPr lang="en-IL" dirty="0"/>
          </a:p>
        </p:txBody>
      </p:sp>
      <p:sp>
        <p:nvSpPr>
          <p:cNvPr id="2" name="Slide Number Placeholder 1">
            <a:extLst>
              <a:ext uri="{FF2B5EF4-FFF2-40B4-BE49-F238E27FC236}">
                <a16:creationId xmlns:a16="http://schemas.microsoft.com/office/drawing/2014/main" id="{74F46C03-3209-E543-BE7C-B161F27D26BF}"/>
              </a:ext>
            </a:extLst>
          </p:cNvPr>
          <p:cNvSpPr>
            <a:spLocks noGrp="1"/>
          </p:cNvSpPr>
          <p:nvPr>
            <p:ph type="sldNum" sz="quarter" idx="12"/>
          </p:nvPr>
        </p:nvSpPr>
        <p:spPr/>
        <p:txBody>
          <a:bodyPr/>
          <a:lstStyle/>
          <a:p>
            <a:pPr>
              <a:defRPr/>
            </a:pPr>
            <a:fld id="{5B9DDD99-E41D-43E9-8A24-0D8D12381358}" type="slidenum">
              <a:rPr lang="he-IL" smtClean="0"/>
              <a:pPr>
                <a:defRPr/>
              </a:pPr>
              <a:t>18</a:t>
            </a:fld>
            <a:endParaRPr lang="he-IL"/>
          </a:p>
        </p:txBody>
      </p:sp>
      <p:pic>
        <p:nvPicPr>
          <p:cNvPr id="5" name="Picture 4">
            <a:extLst>
              <a:ext uri="{FF2B5EF4-FFF2-40B4-BE49-F238E27FC236}">
                <a16:creationId xmlns:a16="http://schemas.microsoft.com/office/drawing/2014/main" id="{A27AC613-C21C-FC43-87F4-EC10D349304C}"/>
              </a:ext>
            </a:extLst>
          </p:cNvPr>
          <p:cNvPicPr>
            <a:picLocks noChangeAspect="1"/>
          </p:cNvPicPr>
          <p:nvPr/>
        </p:nvPicPr>
        <p:blipFill>
          <a:blip r:embed="rId2"/>
          <a:stretch>
            <a:fillRect/>
          </a:stretch>
        </p:blipFill>
        <p:spPr>
          <a:xfrm>
            <a:off x="1403648" y="1808564"/>
            <a:ext cx="7150100" cy="2184400"/>
          </a:xfrm>
          <a:prstGeom prst="rect">
            <a:avLst/>
          </a:prstGeom>
        </p:spPr>
      </p:pic>
      <p:pic>
        <p:nvPicPr>
          <p:cNvPr id="6" name="Picture 5">
            <a:extLst>
              <a:ext uri="{FF2B5EF4-FFF2-40B4-BE49-F238E27FC236}">
                <a16:creationId xmlns:a16="http://schemas.microsoft.com/office/drawing/2014/main" id="{7FD53AFF-AA8F-F647-B96A-062FF84EB232}"/>
              </a:ext>
            </a:extLst>
          </p:cNvPr>
          <p:cNvPicPr>
            <a:picLocks noChangeAspect="1"/>
          </p:cNvPicPr>
          <p:nvPr/>
        </p:nvPicPr>
        <p:blipFill>
          <a:blip r:embed="rId3"/>
          <a:stretch>
            <a:fillRect/>
          </a:stretch>
        </p:blipFill>
        <p:spPr>
          <a:xfrm>
            <a:off x="3892848" y="4084738"/>
            <a:ext cx="4660900" cy="1892300"/>
          </a:xfrm>
          <a:prstGeom prst="rect">
            <a:avLst/>
          </a:prstGeom>
        </p:spPr>
      </p:pic>
    </p:spTree>
    <p:extLst>
      <p:ext uri="{BB962C8B-B14F-4D97-AF65-F5344CB8AC3E}">
        <p14:creationId xmlns:p14="http://schemas.microsoft.com/office/powerpoint/2010/main" val="43690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0C4A38-0287-1545-8323-38972741C3F2}"/>
              </a:ext>
            </a:extLst>
          </p:cNvPr>
          <p:cNvSpPr>
            <a:spLocks noGrp="1"/>
          </p:cNvSpPr>
          <p:nvPr>
            <p:ph type="sldNum" sz="quarter" idx="12"/>
          </p:nvPr>
        </p:nvSpPr>
        <p:spPr/>
        <p:txBody>
          <a:bodyPr/>
          <a:lstStyle/>
          <a:p>
            <a:pPr>
              <a:defRPr/>
            </a:pPr>
            <a:fld id="{02709395-9572-4BA5-976E-D68A2E8C6FCD}" type="slidenum">
              <a:rPr lang="he-IL" smtClean="0"/>
              <a:pPr>
                <a:defRPr/>
              </a:pPr>
              <a:t>19</a:t>
            </a:fld>
            <a:endParaRPr lang="he-IL"/>
          </a:p>
        </p:txBody>
      </p:sp>
      <p:sp>
        <p:nvSpPr>
          <p:cNvPr id="6" name="TextBox 5">
            <a:extLst>
              <a:ext uri="{FF2B5EF4-FFF2-40B4-BE49-F238E27FC236}">
                <a16:creationId xmlns:a16="http://schemas.microsoft.com/office/drawing/2014/main" id="{BD14E862-E1F6-0F40-AED4-55FCD09670EF}"/>
              </a:ext>
            </a:extLst>
          </p:cNvPr>
          <p:cNvSpPr txBox="1"/>
          <p:nvPr/>
        </p:nvSpPr>
        <p:spPr>
          <a:xfrm>
            <a:off x="323528" y="404664"/>
            <a:ext cx="8280920" cy="923330"/>
          </a:xfrm>
          <a:prstGeom prst="rect">
            <a:avLst/>
          </a:prstGeom>
          <a:noFill/>
        </p:spPr>
        <p:txBody>
          <a:bodyPr wrap="square" rtlCol="0">
            <a:spAutoFit/>
          </a:bodyPr>
          <a:lstStyle/>
          <a:p>
            <a:pPr algn="r" rtl="1" fontAlgn="base">
              <a:spcBef>
                <a:spcPct val="0"/>
              </a:spcBef>
              <a:spcAft>
                <a:spcPct val="0"/>
              </a:spcAft>
            </a:pPr>
            <a:r>
              <a:rPr lang="he-IL" dirty="0"/>
              <a:t>קלט המערכת הינו מספר בינארי כאשר בכל מחזור מקבלים את סיבית ה- </a:t>
            </a:r>
            <a:r>
              <a:rPr lang="en-US" dirty="0"/>
              <a:t>LSB</a:t>
            </a:r>
            <a:r>
              <a:rPr lang="he-IL" dirty="0"/>
              <a:t> של המספר הנוכחי. כלומר, בכל מחזור המספר הקודם זז סיבית אחת שמאלה (מוכפל ב- 2) ומוסיפים לו סיבית חדשה. </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FCF21C9-D5FE-8847-B496-0D9B1D049916}"/>
                  </a:ext>
                </a:extLst>
              </p:cNvPr>
              <p:cNvSpPr txBox="1"/>
              <p:nvPr/>
            </p:nvSpPr>
            <p:spPr>
              <a:xfrm>
                <a:off x="2483768" y="3194327"/>
                <a:ext cx="2664296"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𝑛</m:t>
                          </m:r>
                        </m:sub>
                      </m:sSub>
                    </m:oMath>
                  </m:oMathPara>
                </a14:m>
                <a:endParaRPr lang="en-IL" dirty="0"/>
              </a:p>
            </p:txBody>
          </p:sp>
        </mc:Choice>
        <mc:Fallback xmlns="">
          <p:sp>
            <p:nvSpPr>
              <p:cNvPr id="7" name="TextBox 6">
                <a:extLst>
                  <a:ext uri="{FF2B5EF4-FFF2-40B4-BE49-F238E27FC236}">
                    <a16:creationId xmlns:a16="http://schemas.microsoft.com/office/drawing/2014/main" id="{AFCF21C9-D5FE-8847-B496-0D9B1D049916}"/>
                  </a:ext>
                </a:extLst>
              </p:cNvPr>
              <p:cNvSpPr txBox="1">
                <a:spLocks noRot="1" noChangeAspect="1" noMove="1" noResize="1" noEditPoints="1" noAdjustHandles="1" noChangeArrowheads="1" noChangeShapeType="1" noTextEdit="1"/>
              </p:cNvSpPr>
              <p:nvPr/>
            </p:nvSpPr>
            <p:spPr>
              <a:xfrm>
                <a:off x="2483768" y="3194327"/>
                <a:ext cx="2664296" cy="369332"/>
              </a:xfrm>
              <a:prstGeom prst="rect">
                <a:avLst/>
              </a:prstGeom>
              <a:blipFill>
                <a:blip r:embed="rId2"/>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91AC63B-2FC3-E946-AA43-CC8229F2EA44}"/>
                  </a:ext>
                </a:extLst>
              </p:cNvPr>
              <p:cNvSpPr txBox="1"/>
              <p:nvPr/>
            </p:nvSpPr>
            <p:spPr>
              <a:xfrm>
                <a:off x="1403648" y="1907540"/>
                <a:ext cx="6336704"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r>
                        <a:rPr lang="he-IL" b="0" i="1" smtClean="0">
                          <a:latin typeface="Cambria Math" panose="02040503050406030204" pitchFamily="18" charset="0"/>
                        </a:rPr>
                        <m:t>1010→1010</m:t>
                      </m:r>
                      <m:r>
                        <a:rPr lang="en-US" b="0" i="1" smtClean="0">
                          <a:latin typeface="Cambria Math" panose="02040503050406030204" pitchFamily="18" charset="0"/>
                        </a:rPr>
                        <m:t>𝑏</m:t>
                      </m:r>
                      <m:r>
                        <a:rPr lang="en-US" b="0" i="1" smtClean="0">
                          <a:latin typeface="Cambria Math" panose="02040503050406030204" pitchFamily="18" charset="0"/>
                        </a:rPr>
                        <m:t>=10100+</m:t>
                      </m:r>
                      <m:r>
                        <a:rPr lang="en-US" b="0" i="1" smtClean="0">
                          <a:latin typeface="Cambria Math" panose="02040503050406030204" pitchFamily="18" charset="0"/>
                        </a:rPr>
                        <m:t>𝑏</m:t>
                      </m:r>
                      <m:r>
                        <a:rPr lang="en-US" b="0" i="1" smtClean="0">
                          <a:latin typeface="Cambria Math" panose="02040503050406030204" pitchFamily="18" charset="0"/>
                        </a:rPr>
                        <m:t>=1010⋅</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r>
                                <a:rPr lang="en-US" b="0" i="1" smtClean="0">
                                  <a:latin typeface="Cambria Math" panose="02040503050406030204" pitchFamily="18" charset="0"/>
                                </a:rPr>
                                <m:t>2</m:t>
                              </m:r>
                            </m:e>
                          </m:d>
                        </m:e>
                        <m:sub>
                          <m:r>
                            <a:rPr lang="en-US" b="0" i="1" smtClean="0">
                              <a:latin typeface="Cambria Math" panose="02040503050406030204" pitchFamily="18" charset="0"/>
                            </a:rPr>
                            <m:t>10</m:t>
                          </m:r>
                        </m:sub>
                      </m:sSub>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IL" dirty="0"/>
              </a:p>
            </p:txBody>
          </p:sp>
        </mc:Choice>
        <mc:Fallback xmlns="">
          <p:sp>
            <p:nvSpPr>
              <p:cNvPr id="8" name="TextBox 7">
                <a:extLst>
                  <a:ext uri="{FF2B5EF4-FFF2-40B4-BE49-F238E27FC236}">
                    <a16:creationId xmlns:a16="http://schemas.microsoft.com/office/drawing/2014/main" id="{D91AC63B-2FC3-E946-AA43-CC8229F2EA44}"/>
                  </a:ext>
                </a:extLst>
              </p:cNvPr>
              <p:cNvSpPr txBox="1">
                <a:spLocks noRot="1" noChangeAspect="1" noMove="1" noResize="1" noEditPoints="1" noAdjustHandles="1" noChangeArrowheads="1" noChangeShapeType="1" noTextEdit="1"/>
              </p:cNvSpPr>
              <p:nvPr/>
            </p:nvSpPr>
            <p:spPr>
              <a:xfrm>
                <a:off x="1403648" y="1907540"/>
                <a:ext cx="6336704" cy="369332"/>
              </a:xfrm>
              <a:prstGeom prst="rect">
                <a:avLst/>
              </a:prstGeom>
              <a:blipFill>
                <a:blip r:embed="rId3"/>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E9FB654-C465-1C40-A32A-9CCCE2A43162}"/>
                  </a:ext>
                </a:extLst>
              </p:cNvPr>
              <p:cNvSpPr txBox="1"/>
              <p:nvPr/>
            </p:nvSpPr>
            <p:spPr>
              <a:xfrm>
                <a:off x="2699792" y="2788244"/>
                <a:ext cx="5832648" cy="369332"/>
              </a:xfrm>
              <a:prstGeom prst="rect">
                <a:avLst/>
              </a:prstGeom>
              <a:noFill/>
            </p:spPr>
            <p:txBody>
              <a:bodyPr wrap="square" rtlCol="0">
                <a:spAutoFit/>
              </a:bodyPr>
              <a:lstStyle/>
              <a:p>
                <a:pPr algn="r" rtl="1" fontAlgn="base">
                  <a:spcBef>
                    <a:spcPct val="0"/>
                  </a:spcBef>
                  <a:spcAft>
                    <a:spcPct val="0"/>
                  </a:spcAft>
                </a:pPr>
                <a:r>
                  <a:rPr lang="he-IL" dirty="0"/>
                  <a:t>ובאופן כללי, המספר במחזור </a:t>
                </a:r>
                <a:r>
                  <a:rPr lang="en-US" dirty="0"/>
                  <a:t>n</a:t>
                </a:r>
                <a:r>
                  <a:rPr lang="he-IL" dirty="0"/>
                  <a:t>, כאשר תתקבל סיבית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𝑛</m:t>
                        </m:r>
                      </m:sub>
                    </m:sSub>
                  </m:oMath>
                </a14:m>
                <a:r>
                  <a:rPr lang="he-IL" dirty="0"/>
                  <a:t> יהיה:</a:t>
                </a:r>
                <a:endParaRPr lang="en-US" dirty="0"/>
              </a:p>
            </p:txBody>
          </p:sp>
        </mc:Choice>
        <mc:Fallback xmlns="">
          <p:sp>
            <p:nvSpPr>
              <p:cNvPr id="9" name="TextBox 8">
                <a:extLst>
                  <a:ext uri="{FF2B5EF4-FFF2-40B4-BE49-F238E27FC236}">
                    <a16:creationId xmlns:a16="http://schemas.microsoft.com/office/drawing/2014/main" id="{FE9FB654-C465-1C40-A32A-9CCCE2A43162}"/>
                  </a:ext>
                </a:extLst>
              </p:cNvPr>
              <p:cNvSpPr txBox="1">
                <a:spLocks noRot="1" noChangeAspect="1" noMove="1" noResize="1" noEditPoints="1" noAdjustHandles="1" noChangeArrowheads="1" noChangeShapeType="1" noTextEdit="1"/>
              </p:cNvSpPr>
              <p:nvPr/>
            </p:nvSpPr>
            <p:spPr>
              <a:xfrm>
                <a:off x="2699792" y="2788244"/>
                <a:ext cx="5832648" cy="369332"/>
              </a:xfrm>
              <a:prstGeom prst="rect">
                <a:avLst/>
              </a:prstGeom>
              <a:blipFill>
                <a:blip r:embed="rId4"/>
                <a:stretch>
                  <a:fillRect t="-6667" r="-652" b="-23333"/>
                </a:stretch>
              </a:blipFill>
            </p:spPr>
            <p:txBody>
              <a:bodyPr/>
              <a:lstStyle/>
              <a:p>
                <a:r>
                  <a:rPr lang="en-IL">
                    <a:noFill/>
                  </a:rPr>
                  <a:t> </a:t>
                </a:r>
              </a:p>
            </p:txBody>
          </p:sp>
        </mc:Fallback>
      </mc:AlternateContent>
      <p:sp>
        <p:nvSpPr>
          <p:cNvPr id="10" name="Rectangle 9">
            <a:extLst>
              <a:ext uri="{FF2B5EF4-FFF2-40B4-BE49-F238E27FC236}">
                <a16:creationId xmlns:a16="http://schemas.microsoft.com/office/drawing/2014/main" id="{9B84CB5C-4D77-F44B-899B-10AF11CB368E}"/>
              </a:ext>
            </a:extLst>
          </p:cNvPr>
          <p:cNvSpPr/>
          <p:nvPr/>
        </p:nvSpPr>
        <p:spPr>
          <a:xfrm>
            <a:off x="2358008" y="1412776"/>
            <a:ext cx="6246440" cy="646331"/>
          </a:xfrm>
          <a:prstGeom prst="rect">
            <a:avLst/>
          </a:prstGeom>
        </p:spPr>
        <p:txBody>
          <a:bodyPr wrap="square">
            <a:spAutoFit/>
          </a:bodyPr>
          <a:lstStyle/>
          <a:p>
            <a:pPr algn="r" rtl="1"/>
            <a:r>
              <a:rPr lang="he-IL" dirty="0"/>
              <a:t>למשל אם קיבלנו עד כה את המספר </a:t>
            </a:r>
            <a:r>
              <a:rPr lang="en-US" dirty="0"/>
              <a:t>1010</a:t>
            </a:r>
            <a:r>
              <a:rPr lang="he-IL" dirty="0"/>
              <a:t>, והסיבית הבאה הינה </a:t>
            </a:r>
            <a:r>
              <a:rPr lang="en-US" dirty="0"/>
              <a:t>b</a:t>
            </a:r>
            <a:r>
              <a:rPr lang="he-IL" dirty="0"/>
              <a:t> אז קיבלנו:</a:t>
            </a:r>
            <a:endParaRPr lang="en-IL"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CE0326-5DAC-8746-B904-48D3E072540B}"/>
                  </a:ext>
                </a:extLst>
              </p:cNvPr>
              <p:cNvSpPr txBox="1"/>
              <p:nvPr/>
            </p:nvSpPr>
            <p:spPr>
              <a:xfrm>
                <a:off x="323528" y="4143205"/>
                <a:ext cx="8280920" cy="369332"/>
              </a:xfrm>
              <a:prstGeom prst="rect">
                <a:avLst/>
              </a:prstGeom>
              <a:noFill/>
            </p:spPr>
            <p:txBody>
              <a:bodyPr wrap="square" rtlCol="0">
                <a:spAutoFit/>
              </a:bodyPr>
              <a:lstStyle/>
              <a:p>
                <a:pPr algn="r" rtl="1" fontAlgn="base">
                  <a:spcBef>
                    <a:spcPct val="0"/>
                  </a:spcBef>
                  <a:spcAft>
                    <a:spcPct val="0"/>
                  </a:spcAft>
                </a:pPr>
                <a:r>
                  <a:rPr lang="he-IL" dirty="0"/>
                  <a:t>אנחנו נתעניין בשאלה האם המספר עד כה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he-IL" dirty="0"/>
                  <a:t> מתחלק ב- 7 או ב- 3 או בשניהם ללא שארית.</a:t>
                </a:r>
              </a:p>
            </p:txBody>
          </p:sp>
        </mc:Choice>
        <mc:Fallback xmlns="">
          <p:sp>
            <p:nvSpPr>
              <p:cNvPr id="11" name="TextBox 10">
                <a:extLst>
                  <a:ext uri="{FF2B5EF4-FFF2-40B4-BE49-F238E27FC236}">
                    <a16:creationId xmlns:a16="http://schemas.microsoft.com/office/drawing/2014/main" id="{69CE0326-5DAC-8746-B904-48D3E072540B}"/>
                  </a:ext>
                </a:extLst>
              </p:cNvPr>
              <p:cNvSpPr txBox="1">
                <a:spLocks noRot="1" noChangeAspect="1" noMove="1" noResize="1" noEditPoints="1" noAdjustHandles="1" noChangeArrowheads="1" noChangeShapeType="1" noTextEdit="1"/>
              </p:cNvSpPr>
              <p:nvPr/>
            </p:nvSpPr>
            <p:spPr>
              <a:xfrm>
                <a:off x="323528" y="4143205"/>
                <a:ext cx="8280920" cy="369332"/>
              </a:xfrm>
              <a:prstGeom prst="rect">
                <a:avLst/>
              </a:prstGeom>
              <a:blipFill>
                <a:blip r:embed="rId5"/>
                <a:stretch>
                  <a:fillRect t="-3333" r="-612" b="-23333"/>
                </a:stretch>
              </a:blipFill>
            </p:spPr>
            <p:txBody>
              <a:bodyPr/>
              <a:lstStyle/>
              <a:p>
                <a:r>
                  <a:rPr lang="en-IL">
                    <a:noFill/>
                  </a:rPr>
                  <a:t> </a:t>
                </a:r>
              </a:p>
            </p:txBody>
          </p:sp>
        </mc:Fallback>
      </mc:AlternateContent>
    </p:spTree>
    <p:extLst>
      <p:ext uri="{BB962C8B-B14F-4D97-AF65-F5344CB8AC3E}">
        <p14:creationId xmlns:p14="http://schemas.microsoft.com/office/powerpoint/2010/main" val="318271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450757"/>
          </a:xfrm>
        </p:spPr>
        <p:txBody>
          <a:bodyPr/>
          <a:lstStyle/>
          <a:p>
            <a:pPr algn="r"/>
            <a:r>
              <a:rPr lang="he-IL">
                <a:solidFill>
                  <a:schemeClr val="tx2">
                    <a:lumMod val="50000"/>
                  </a:schemeClr>
                </a:solidFill>
                <a:cs typeface="+mn-cs"/>
              </a:rPr>
              <a:t>סוגי מכונות</a:t>
            </a:r>
            <a:endParaRPr lang="he-IL" dirty="0">
              <a:solidFill>
                <a:schemeClr val="tx2">
                  <a:lumMod val="50000"/>
                </a:schemeClr>
              </a:solidFill>
              <a:cs typeface="+mn-cs"/>
            </a:endParaRPr>
          </a:p>
        </p:txBody>
      </p:sp>
      <p:sp>
        <p:nvSpPr>
          <p:cNvPr id="4" name="Slide Number Placeholder 3"/>
          <p:cNvSpPr>
            <a:spLocks noGrp="1"/>
          </p:cNvSpPr>
          <p:nvPr>
            <p:ph type="sldNum" sz="quarter" idx="12"/>
          </p:nvPr>
        </p:nvSpPr>
        <p:spPr/>
        <p:txBody>
          <a:bodyPr/>
          <a:lstStyle/>
          <a:p>
            <a:pPr>
              <a:defRPr/>
            </a:pPr>
            <a:fld id="{02709395-9572-4BA5-976E-D68A2E8C6FCD}" type="slidenum">
              <a:rPr lang="he-IL" smtClean="0"/>
              <a:pPr>
                <a:defRPr/>
              </a:pPr>
              <a:t>2</a:t>
            </a:fld>
            <a:endParaRPr lang="he-IL" dirty="0"/>
          </a:p>
        </p:txBody>
      </p:sp>
      <p:grpSp>
        <p:nvGrpSpPr>
          <p:cNvPr id="9" name="Group 8">
            <a:extLst>
              <a:ext uri="{FF2B5EF4-FFF2-40B4-BE49-F238E27FC236}">
                <a16:creationId xmlns:a16="http://schemas.microsoft.com/office/drawing/2014/main" id="{5BC76413-49C7-4980-90C2-1EF6BA711E24}"/>
              </a:ext>
            </a:extLst>
          </p:cNvPr>
          <p:cNvGrpSpPr/>
          <p:nvPr/>
        </p:nvGrpSpPr>
        <p:grpSpPr>
          <a:xfrm>
            <a:off x="107504" y="2549330"/>
            <a:ext cx="4320480" cy="2852189"/>
            <a:chOff x="107504" y="2549330"/>
            <a:chExt cx="4320480" cy="2852189"/>
          </a:xfrm>
        </p:grpSpPr>
        <p:pic>
          <p:nvPicPr>
            <p:cNvPr id="5" name="Picture 4">
              <a:extLst>
                <a:ext uri="{FF2B5EF4-FFF2-40B4-BE49-F238E27FC236}">
                  <a16:creationId xmlns:a16="http://schemas.microsoft.com/office/drawing/2014/main" id="{1EF3ACF7-5A87-46CE-BE2C-555481A878A1}"/>
                </a:ext>
              </a:extLst>
            </p:cNvPr>
            <p:cNvPicPr>
              <a:picLocks noChangeAspect="1"/>
            </p:cNvPicPr>
            <p:nvPr/>
          </p:nvPicPr>
          <p:blipFill>
            <a:blip r:embed="rId2"/>
            <a:stretch>
              <a:fillRect/>
            </a:stretch>
          </p:blipFill>
          <p:spPr>
            <a:xfrm>
              <a:off x="107504" y="3241279"/>
              <a:ext cx="4320480" cy="2160240"/>
            </a:xfrm>
            <a:prstGeom prst="rect">
              <a:avLst/>
            </a:prstGeom>
          </p:spPr>
        </p:pic>
        <p:sp>
          <p:nvSpPr>
            <p:cNvPr id="7" name="TextBox 6">
              <a:extLst>
                <a:ext uri="{FF2B5EF4-FFF2-40B4-BE49-F238E27FC236}">
                  <a16:creationId xmlns:a16="http://schemas.microsoft.com/office/drawing/2014/main" id="{2DCB448B-33A7-41C6-AD58-2CE1183EEF79}"/>
                </a:ext>
              </a:extLst>
            </p:cNvPr>
            <p:cNvSpPr txBox="1"/>
            <p:nvPr/>
          </p:nvSpPr>
          <p:spPr>
            <a:xfrm>
              <a:off x="1763688" y="2549330"/>
              <a:ext cx="1008112" cy="461665"/>
            </a:xfrm>
            <a:prstGeom prst="rect">
              <a:avLst/>
            </a:prstGeom>
            <a:noFill/>
          </p:spPr>
          <p:txBody>
            <a:bodyPr wrap="square" rtlCol="1">
              <a:spAutoFit/>
            </a:bodyPr>
            <a:lstStyle/>
            <a:p>
              <a:r>
                <a:rPr lang="en-US" sz="2400" dirty="0"/>
                <a:t>Mealy</a:t>
              </a:r>
              <a:endParaRPr lang="he-IL" sz="2400" dirty="0"/>
            </a:p>
          </p:txBody>
        </p:sp>
      </p:grpSp>
      <p:grpSp>
        <p:nvGrpSpPr>
          <p:cNvPr id="10" name="Group 9">
            <a:extLst>
              <a:ext uri="{FF2B5EF4-FFF2-40B4-BE49-F238E27FC236}">
                <a16:creationId xmlns:a16="http://schemas.microsoft.com/office/drawing/2014/main" id="{0307BD58-92C6-4F00-AABB-1E818D71A8AC}"/>
              </a:ext>
            </a:extLst>
          </p:cNvPr>
          <p:cNvGrpSpPr/>
          <p:nvPr/>
        </p:nvGrpSpPr>
        <p:grpSpPr>
          <a:xfrm>
            <a:off x="4594860" y="2549331"/>
            <a:ext cx="4174604" cy="2895893"/>
            <a:chOff x="4594860" y="2549331"/>
            <a:chExt cx="4174604" cy="2895893"/>
          </a:xfrm>
        </p:grpSpPr>
        <p:pic>
          <p:nvPicPr>
            <p:cNvPr id="6" name="Picture 5">
              <a:extLst>
                <a:ext uri="{FF2B5EF4-FFF2-40B4-BE49-F238E27FC236}">
                  <a16:creationId xmlns:a16="http://schemas.microsoft.com/office/drawing/2014/main" id="{A4030C7D-3A14-47E8-AD4D-6CC1B0D78241}"/>
                </a:ext>
              </a:extLst>
            </p:cNvPr>
            <p:cNvPicPr>
              <a:picLocks noChangeAspect="1"/>
            </p:cNvPicPr>
            <p:nvPr/>
          </p:nvPicPr>
          <p:blipFill>
            <a:blip r:embed="rId3"/>
            <a:stretch>
              <a:fillRect/>
            </a:stretch>
          </p:blipFill>
          <p:spPr>
            <a:xfrm>
              <a:off x="4594860" y="3241279"/>
              <a:ext cx="4174604" cy="2203945"/>
            </a:xfrm>
            <a:prstGeom prst="rect">
              <a:avLst/>
            </a:prstGeom>
          </p:spPr>
        </p:pic>
        <p:sp>
          <p:nvSpPr>
            <p:cNvPr id="8" name="TextBox 7">
              <a:extLst>
                <a:ext uri="{FF2B5EF4-FFF2-40B4-BE49-F238E27FC236}">
                  <a16:creationId xmlns:a16="http://schemas.microsoft.com/office/drawing/2014/main" id="{319E3A1D-F0FB-4BF5-9D7D-FC47FAC20AAF}"/>
                </a:ext>
              </a:extLst>
            </p:cNvPr>
            <p:cNvSpPr txBox="1"/>
            <p:nvPr/>
          </p:nvSpPr>
          <p:spPr>
            <a:xfrm>
              <a:off x="6058543" y="2549331"/>
              <a:ext cx="1247238" cy="461665"/>
            </a:xfrm>
            <a:prstGeom prst="rect">
              <a:avLst/>
            </a:prstGeom>
            <a:noFill/>
          </p:spPr>
          <p:txBody>
            <a:bodyPr wrap="square" rtlCol="1">
              <a:spAutoFit/>
            </a:bodyPr>
            <a:lstStyle/>
            <a:p>
              <a:r>
                <a:rPr lang="en-US" sz="2400" dirty="0"/>
                <a:t>Moore</a:t>
              </a:r>
              <a:endParaRPr lang="he-IL" sz="2400"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0C4A38-0287-1545-8323-38972741C3F2}"/>
              </a:ext>
            </a:extLst>
          </p:cNvPr>
          <p:cNvSpPr>
            <a:spLocks noGrp="1"/>
          </p:cNvSpPr>
          <p:nvPr>
            <p:ph type="sldNum" sz="quarter" idx="12"/>
          </p:nvPr>
        </p:nvSpPr>
        <p:spPr/>
        <p:txBody>
          <a:bodyPr/>
          <a:lstStyle/>
          <a:p>
            <a:pPr>
              <a:defRPr/>
            </a:pPr>
            <a:fld id="{02709395-9572-4BA5-976E-D68A2E8C6FCD}" type="slidenum">
              <a:rPr lang="he-IL" smtClean="0"/>
              <a:pPr>
                <a:defRPr/>
              </a:pPr>
              <a:t>20</a:t>
            </a:fld>
            <a:endParaRPr lang="he-IL"/>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CE0326-5DAC-8746-B904-48D3E072540B}"/>
                  </a:ext>
                </a:extLst>
              </p:cNvPr>
              <p:cNvSpPr txBox="1"/>
              <p:nvPr/>
            </p:nvSpPr>
            <p:spPr>
              <a:xfrm>
                <a:off x="431540" y="332656"/>
                <a:ext cx="8280920" cy="369332"/>
              </a:xfrm>
              <a:prstGeom prst="rect">
                <a:avLst/>
              </a:prstGeom>
              <a:noFill/>
            </p:spPr>
            <p:txBody>
              <a:bodyPr wrap="square" rtlCol="0">
                <a:spAutoFit/>
              </a:bodyPr>
              <a:lstStyle/>
              <a:p>
                <a:pPr algn="r" rtl="1" fontAlgn="base">
                  <a:spcBef>
                    <a:spcPct val="0"/>
                  </a:spcBef>
                  <a:spcAft>
                    <a:spcPct val="0"/>
                  </a:spcAft>
                </a:pPr>
                <a:r>
                  <a:rPr lang="he-IL" dirty="0"/>
                  <a:t>אנחנו נתעניין בשאלה האם המספר עד כה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he-IL" dirty="0"/>
                  <a:t> מתחלק ב- 7 או ב- 3 או בשניהם ללא שארית.</a:t>
                </a:r>
              </a:p>
            </p:txBody>
          </p:sp>
        </mc:Choice>
        <mc:Fallback xmlns="">
          <p:sp>
            <p:nvSpPr>
              <p:cNvPr id="11" name="TextBox 10">
                <a:extLst>
                  <a:ext uri="{FF2B5EF4-FFF2-40B4-BE49-F238E27FC236}">
                    <a16:creationId xmlns:a16="http://schemas.microsoft.com/office/drawing/2014/main" id="{69CE0326-5DAC-8746-B904-48D3E072540B}"/>
                  </a:ext>
                </a:extLst>
              </p:cNvPr>
              <p:cNvSpPr txBox="1">
                <a:spLocks noRot="1" noChangeAspect="1" noMove="1" noResize="1" noEditPoints="1" noAdjustHandles="1" noChangeArrowheads="1" noChangeShapeType="1" noTextEdit="1"/>
              </p:cNvSpPr>
              <p:nvPr/>
            </p:nvSpPr>
            <p:spPr>
              <a:xfrm>
                <a:off x="431540" y="332656"/>
                <a:ext cx="8280920" cy="369332"/>
              </a:xfrm>
              <a:prstGeom prst="rect">
                <a:avLst/>
              </a:prstGeom>
              <a:blipFill>
                <a:blip r:embed="rId2"/>
                <a:stretch>
                  <a:fillRect t="-3333" r="-613" b="-23333"/>
                </a:stretch>
              </a:blipFill>
            </p:spPr>
            <p:txBody>
              <a:bodyPr/>
              <a:lstStyle/>
              <a:p>
                <a:r>
                  <a:rPr lang="en-IL">
                    <a:noFill/>
                  </a:rPr>
                  <a:t> </a:t>
                </a:r>
              </a:p>
            </p:txBody>
          </p:sp>
        </mc:Fallback>
      </mc:AlternateContent>
      <p:sp>
        <p:nvSpPr>
          <p:cNvPr id="12" name="TextBox 11">
            <a:extLst>
              <a:ext uri="{FF2B5EF4-FFF2-40B4-BE49-F238E27FC236}">
                <a16:creationId xmlns:a16="http://schemas.microsoft.com/office/drawing/2014/main" id="{89B039F9-52CD-2540-9D15-1C6C3AEE938E}"/>
              </a:ext>
            </a:extLst>
          </p:cNvPr>
          <p:cNvSpPr txBox="1"/>
          <p:nvPr/>
        </p:nvSpPr>
        <p:spPr>
          <a:xfrm>
            <a:off x="429834" y="836712"/>
            <a:ext cx="8280920" cy="369332"/>
          </a:xfrm>
          <a:prstGeom prst="rect">
            <a:avLst/>
          </a:prstGeom>
          <a:noFill/>
        </p:spPr>
        <p:txBody>
          <a:bodyPr wrap="square" rtlCol="0">
            <a:spAutoFit/>
          </a:bodyPr>
          <a:lstStyle/>
          <a:p>
            <a:pPr algn="r" rtl="0" fontAlgn="base">
              <a:spcBef>
                <a:spcPct val="0"/>
              </a:spcBef>
              <a:spcAft>
                <a:spcPct val="0"/>
              </a:spcAft>
            </a:pPr>
            <a:r>
              <a:rPr lang="he-IL" dirty="0"/>
              <a:t>נבחן תחילה את שארית החלוקה ב- 3:</a:t>
            </a:r>
            <a:endParaRPr lang="en-US" dirty="0"/>
          </a:p>
        </p:txBody>
      </p:sp>
      <p:sp>
        <p:nvSpPr>
          <p:cNvPr id="2" name="TextBox 1">
            <a:extLst>
              <a:ext uri="{FF2B5EF4-FFF2-40B4-BE49-F238E27FC236}">
                <a16:creationId xmlns:a16="http://schemas.microsoft.com/office/drawing/2014/main" id="{CEF76658-0BCB-C14A-8DB8-FF9823078B84}"/>
              </a:ext>
            </a:extLst>
          </p:cNvPr>
          <p:cNvSpPr txBox="1"/>
          <p:nvPr/>
        </p:nvSpPr>
        <p:spPr>
          <a:xfrm>
            <a:off x="7425344" y="3394179"/>
            <a:ext cx="984020" cy="369332"/>
          </a:xfrm>
          <a:prstGeom prst="rect">
            <a:avLst/>
          </a:prstGeom>
          <a:noFill/>
        </p:spPr>
        <p:txBody>
          <a:bodyPr wrap="square" rtlCol="0">
            <a:spAutoFit/>
          </a:bodyPr>
          <a:lstStyle/>
          <a:p>
            <a:pPr algn="r" rtl="1" fontAlgn="base">
              <a:spcBef>
                <a:spcPct val="0"/>
              </a:spcBef>
              <a:spcAft>
                <a:spcPct val="0"/>
              </a:spcAft>
            </a:pPr>
            <a:r>
              <a:rPr lang="he-IL" dirty="0"/>
              <a:t>שארית 0</a:t>
            </a:r>
            <a:endParaRPr lang="en-IL" dirty="0"/>
          </a:p>
        </p:txBody>
      </p:sp>
      <p:cxnSp>
        <p:nvCxnSpPr>
          <p:cNvPr id="5" name="Straight Arrow Connector 4">
            <a:extLst>
              <a:ext uri="{FF2B5EF4-FFF2-40B4-BE49-F238E27FC236}">
                <a16:creationId xmlns:a16="http://schemas.microsoft.com/office/drawing/2014/main" id="{0FD4470C-BC5B-1544-93BA-60A707F1F6E8}"/>
              </a:ext>
            </a:extLst>
          </p:cNvPr>
          <p:cNvCxnSpPr>
            <a:cxnSpLocks/>
            <a:stCxn id="2" idx="1"/>
          </p:cNvCxnSpPr>
          <p:nvPr/>
        </p:nvCxnSpPr>
        <p:spPr>
          <a:xfrm flipH="1" flipV="1">
            <a:off x="6171830" y="3178155"/>
            <a:ext cx="1253514" cy="400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1F6D206-EAA5-BC47-93D1-E0B8AB37F705}"/>
              </a:ext>
            </a:extLst>
          </p:cNvPr>
          <p:cNvSpPr txBox="1"/>
          <p:nvPr/>
        </p:nvSpPr>
        <p:spPr>
          <a:xfrm>
            <a:off x="5161105" y="2841011"/>
            <a:ext cx="1006406" cy="369332"/>
          </a:xfrm>
          <a:prstGeom prst="rect">
            <a:avLst/>
          </a:prstGeom>
          <a:noFill/>
        </p:spPr>
        <p:txBody>
          <a:bodyPr wrap="square" rtlCol="0">
            <a:spAutoFit/>
          </a:bodyPr>
          <a:lstStyle/>
          <a:p>
            <a:pPr algn="r" rtl="1" fontAlgn="base">
              <a:spcBef>
                <a:spcPct val="0"/>
              </a:spcBef>
              <a:spcAft>
                <a:spcPct val="0"/>
              </a:spcAft>
            </a:pPr>
            <a:r>
              <a:rPr lang="he-IL" dirty="0"/>
              <a:t>שארית 0</a:t>
            </a:r>
            <a:endParaRPr lang="en-IL" dirty="0"/>
          </a:p>
        </p:txBody>
      </p:sp>
      <p:sp>
        <p:nvSpPr>
          <p:cNvPr id="15" name="TextBox 14">
            <a:extLst>
              <a:ext uri="{FF2B5EF4-FFF2-40B4-BE49-F238E27FC236}">
                <a16:creationId xmlns:a16="http://schemas.microsoft.com/office/drawing/2014/main" id="{DE5204BF-285B-BD41-9D3F-435CEC2B0337}"/>
              </a:ext>
            </a:extLst>
          </p:cNvPr>
          <p:cNvSpPr txBox="1"/>
          <p:nvPr/>
        </p:nvSpPr>
        <p:spPr>
          <a:xfrm>
            <a:off x="6369134" y="3026893"/>
            <a:ext cx="1006406" cy="369332"/>
          </a:xfrm>
          <a:prstGeom prst="rect">
            <a:avLst/>
          </a:prstGeom>
          <a:noFill/>
        </p:spPr>
        <p:txBody>
          <a:bodyPr wrap="square" rtlCol="0">
            <a:spAutoFit/>
          </a:bodyPr>
          <a:lstStyle/>
          <a:p>
            <a:pPr algn="r" rtl="1" fontAlgn="base">
              <a:spcBef>
                <a:spcPct val="0"/>
              </a:spcBef>
              <a:spcAft>
                <a:spcPct val="0"/>
              </a:spcAft>
            </a:pPr>
            <a:r>
              <a:rPr lang="en-US" dirty="0"/>
              <a:t>X=0</a:t>
            </a:r>
            <a:endParaRPr lang="en-IL" dirty="0"/>
          </a:p>
        </p:txBody>
      </p:sp>
      <p:cxnSp>
        <p:nvCxnSpPr>
          <p:cNvPr id="16" name="Straight Arrow Connector 15">
            <a:extLst>
              <a:ext uri="{FF2B5EF4-FFF2-40B4-BE49-F238E27FC236}">
                <a16:creationId xmlns:a16="http://schemas.microsoft.com/office/drawing/2014/main" id="{753F6DBE-0989-5E49-B68B-536D9EB8B466}"/>
              </a:ext>
            </a:extLst>
          </p:cNvPr>
          <p:cNvCxnSpPr>
            <a:cxnSpLocks/>
          </p:cNvCxnSpPr>
          <p:nvPr/>
        </p:nvCxnSpPr>
        <p:spPr>
          <a:xfrm flipH="1">
            <a:off x="6167512" y="3763511"/>
            <a:ext cx="1257832" cy="42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5DDC12F-3D8D-0544-86FD-58099879ACFD}"/>
              </a:ext>
            </a:extLst>
          </p:cNvPr>
          <p:cNvSpPr txBox="1"/>
          <p:nvPr/>
        </p:nvSpPr>
        <p:spPr>
          <a:xfrm>
            <a:off x="6418938" y="3881697"/>
            <a:ext cx="1006406" cy="369332"/>
          </a:xfrm>
          <a:prstGeom prst="rect">
            <a:avLst/>
          </a:prstGeom>
          <a:noFill/>
        </p:spPr>
        <p:txBody>
          <a:bodyPr wrap="square" rtlCol="0">
            <a:spAutoFit/>
          </a:bodyPr>
          <a:lstStyle/>
          <a:p>
            <a:pPr algn="r" rtl="1" fontAlgn="base">
              <a:spcBef>
                <a:spcPct val="0"/>
              </a:spcBef>
              <a:spcAft>
                <a:spcPct val="0"/>
              </a:spcAft>
            </a:pPr>
            <a:r>
              <a:rPr lang="en-US" dirty="0"/>
              <a:t>X=1</a:t>
            </a:r>
            <a:endParaRPr lang="en-IL" dirty="0"/>
          </a:p>
        </p:txBody>
      </p:sp>
      <p:sp>
        <p:nvSpPr>
          <p:cNvPr id="20" name="TextBox 19">
            <a:extLst>
              <a:ext uri="{FF2B5EF4-FFF2-40B4-BE49-F238E27FC236}">
                <a16:creationId xmlns:a16="http://schemas.microsoft.com/office/drawing/2014/main" id="{9D21137D-9FD2-7F42-9B83-9F3BB7029AAB}"/>
              </a:ext>
            </a:extLst>
          </p:cNvPr>
          <p:cNvSpPr txBox="1"/>
          <p:nvPr/>
        </p:nvSpPr>
        <p:spPr>
          <a:xfrm>
            <a:off x="5183492" y="3976027"/>
            <a:ext cx="1006406" cy="369332"/>
          </a:xfrm>
          <a:prstGeom prst="rect">
            <a:avLst/>
          </a:prstGeom>
          <a:noFill/>
        </p:spPr>
        <p:txBody>
          <a:bodyPr wrap="square" rtlCol="0">
            <a:spAutoFit/>
          </a:bodyPr>
          <a:lstStyle/>
          <a:p>
            <a:pPr algn="r" rtl="1" fontAlgn="base">
              <a:spcBef>
                <a:spcPct val="0"/>
              </a:spcBef>
              <a:spcAft>
                <a:spcPct val="0"/>
              </a:spcAft>
            </a:pPr>
            <a:r>
              <a:rPr lang="he-IL" dirty="0"/>
              <a:t>שארית </a:t>
            </a:r>
            <a:r>
              <a:rPr lang="en-US" dirty="0"/>
              <a:t>1</a:t>
            </a:r>
            <a:endParaRPr lang="en-IL" dirty="0"/>
          </a:p>
        </p:txBody>
      </p:sp>
      <p:cxnSp>
        <p:nvCxnSpPr>
          <p:cNvPr id="24" name="Straight Arrow Connector 23">
            <a:extLst>
              <a:ext uri="{FF2B5EF4-FFF2-40B4-BE49-F238E27FC236}">
                <a16:creationId xmlns:a16="http://schemas.microsoft.com/office/drawing/2014/main" id="{79AC57C5-D62A-3C43-8E73-F3899B43BB86}"/>
              </a:ext>
            </a:extLst>
          </p:cNvPr>
          <p:cNvCxnSpPr>
            <a:cxnSpLocks/>
          </p:cNvCxnSpPr>
          <p:nvPr/>
        </p:nvCxnSpPr>
        <p:spPr>
          <a:xfrm flipH="1" flipV="1">
            <a:off x="3958154" y="3635556"/>
            <a:ext cx="1253514" cy="400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8FED177-6187-F449-85D9-E1249C9CBFCE}"/>
              </a:ext>
            </a:extLst>
          </p:cNvPr>
          <p:cNvSpPr txBox="1"/>
          <p:nvPr/>
        </p:nvSpPr>
        <p:spPr>
          <a:xfrm>
            <a:off x="4035464" y="3450890"/>
            <a:ext cx="1006406" cy="369332"/>
          </a:xfrm>
          <a:prstGeom prst="rect">
            <a:avLst/>
          </a:prstGeom>
          <a:noFill/>
        </p:spPr>
        <p:txBody>
          <a:bodyPr wrap="square" rtlCol="0">
            <a:spAutoFit/>
          </a:bodyPr>
          <a:lstStyle/>
          <a:p>
            <a:pPr algn="r" rtl="1" fontAlgn="base">
              <a:spcBef>
                <a:spcPct val="0"/>
              </a:spcBef>
              <a:spcAft>
                <a:spcPct val="0"/>
              </a:spcAft>
            </a:pPr>
            <a:r>
              <a:rPr lang="en-US" dirty="0"/>
              <a:t>X=0</a:t>
            </a:r>
            <a:endParaRPr lang="en-IL" dirty="0"/>
          </a:p>
        </p:txBody>
      </p:sp>
      <p:cxnSp>
        <p:nvCxnSpPr>
          <p:cNvPr id="26" name="Straight Arrow Connector 25">
            <a:extLst>
              <a:ext uri="{FF2B5EF4-FFF2-40B4-BE49-F238E27FC236}">
                <a16:creationId xmlns:a16="http://schemas.microsoft.com/office/drawing/2014/main" id="{3E0E63BC-C17E-5446-814E-5DF9E8CCA3B3}"/>
              </a:ext>
            </a:extLst>
          </p:cNvPr>
          <p:cNvCxnSpPr>
            <a:cxnSpLocks/>
          </p:cNvCxnSpPr>
          <p:nvPr/>
        </p:nvCxnSpPr>
        <p:spPr>
          <a:xfrm flipH="1">
            <a:off x="3953836" y="4220912"/>
            <a:ext cx="1257832" cy="42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6BE3A1-ED53-A845-9835-D577AB1BE7AE}"/>
              </a:ext>
            </a:extLst>
          </p:cNvPr>
          <p:cNvSpPr txBox="1"/>
          <p:nvPr/>
        </p:nvSpPr>
        <p:spPr>
          <a:xfrm>
            <a:off x="4035464" y="4407980"/>
            <a:ext cx="1006406" cy="369332"/>
          </a:xfrm>
          <a:prstGeom prst="rect">
            <a:avLst/>
          </a:prstGeom>
          <a:noFill/>
        </p:spPr>
        <p:txBody>
          <a:bodyPr wrap="square" rtlCol="0">
            <a:spAutoFit/>
          </a:bodyPr>
          <a:lstStyle/>
          <a:p>
            <a:pPr algn="r" rtl="1" fontAlgn="base">
              <a:spcBef>
                <a:spcPct val="0"/>
              </a:spcBef>
              <a:spcAft>
                <a:spcPct val="0"/>
              </a:spcAft>
            </a:pPr>
            <a:r>
              <a:rPr lang="en-US" dirty="0"/>
              <a:t>X=1</a:t>
            </a:r>
            <a:endParaRPr lang="en-IL" dirty="0"/>
          </a:p>
        </p:txBody>
      </p:sp>
      <p:sp>
        <p:nvSpPr>
          <p:cNvPr id="28" name="TextBox 27">
            <a:extLst>
              <a:ext uri="{FF2B5EF4-FFF2-40B4-BE49-F238E27FC236}">
                <a16:creationId xmlns:a16="http://schemas.microsoft.com/office/drawing/2014/main" id="{A4359167-548D-FF47-97BB-9DF5CD15D42B}"/>
              </a:ext>
            </a:extLst>
          </p:cNvPr>
          <p:cNvSpPr txBox="1"/>
          <p:nvPr/>
        </p:nvSpPr>
        <p:spPr>
          <a:xfrm>
            <a:off x="2884178" y="3394179"/>
            <a:ext cx="1006406" cy="369332"/>
          </a:xfrm>
          <a:prstGeom prst="rect">
            <a:avLst/>
          </a:prstGeom>
          <a:noFill/>
        </p:spPr>
        <p:txBody>
          <a:bodyPr wrap="square" rtlCol="0">
            <a:spAutoFit/>
          </a:bodyPr>
          <a:lstStyle/>
          <a:p>
            <a:pPr algn="r" rtl="1" fontAlgn="base">
              <a:spcBef>
                <a:spcPct val="0"/>
              </a:spcBef>
              <a:spcAft>
                <a:spcPct val="0"/>
              </a:spcAft>
            </a:pPr>
            <a:r>
              <a:rPr lang="he-IL" dirty="0"/>
              <a:t>שארית 2</a:t>
            </a:r>
            <a:endParaRPr lang="en-IL" dirty="0"/>
          </a:p>
        </p:txBody>
      </p:sp>
      <p:sp>
        <p:nvSpPr>
          <p:cNvPr id="29" name="Rectangle 28">
            <a:extLst>
              <a:ext uri="{FF2B5EF4-FFF2-40B4-BE49-F238E27FC236}">
                <a16:creationId xmlns:a16="http://schemas.microsoft.com/office/drawing/2014/main" id="{366F5FDF-1B1F-6648-84C4-FA3FB83BDBD6}"/>
              </a:ext>
            </a:extLst>
          </p:cNvPr>
          <p:cNvSpPr/>
          <p:nvPr/>
        </p:nvSpPr>
        <p:spPr>
          <a:xfrm>
            <a:off x="173703" y="1362846"/>
            <a:ext cx="8531242" cy="646331"/>
          </a:xfrm>
          <a:prstGeom prst="rect">
            <a:avLst/>
          </a:prstGeom>
        </p:spPr>
        <p:txBody>
          <a:bodyPr wrap="square">
            <a:spAutoFit/>
          </a:bodyPr>
          <a:lstStyle/>
          <a:p>
            <a:pPr algn="r" rtl="1"/>
            <a:r>
              <a:rPr lang="he-IL" dirty="0"/>
              <a:t>אם השארית בזמן </a:t>
            </a:r>
            <a:r>
              <a:rPr lang="en-US" dirty="0"/>
              <a:t>n</a:t>
            </a:r>
            <a:r>
              <a:rPr lang="he-IL" dirty="0"/>
              <a:t> היא 0, אז אם נקבל כעת את הסיבית '0', נכפיל את המספר פי 2 והמספר החדש עדיין יתחלק ב- 3, והשארית נשארת 0. </a:t>
            </a:r>
          </a:p>
        </p:txBody>
      </p:sp>
      <p:sp>
        <p:nvSpPr>
          <p:cNvPr id="30" name="Rectangle 29">
            <a:extLst>
              <a:ext uri="{FF2B5EF4-FFF2-40B4-BE49-F238E27FC236}">
                <a16:creationId xmlns:a16="http://schemas.microsoft.com/office/drawing/2014/main" id="{CB6A4412-D7C0-7A4E-9A7B-1FBBEA2417A5}"/>
              </a:ext>
            </a:extLst>
          </p:cNvPr>
          <p:cNvSpPr/>
          <p:nvPr/>
        </p:nvSpPr>
        <p:spPr>
          <a:xfrm>
            <a:off x="1763122" y="2169790"/>
            <a:ext cx="6949338" cy="369332"/>
          </a:xfrm>
          <a:prstGeom prst="rect">
            <a:avLst/>
          </a:prstGeom>
        </p:spPr>
        <p:txBody>
          <a:bodyPr wrap="none">
            <a:spAutoFit/>
          </a:bodyPr>
          <a:lstStyle/>
          <a:p>
            <a:pPr algn="r" rtl="1"/>
            <a:r>
              <a:rPr lang="he-IL" dirty="0"/>
              <a:t>אם נקבל '1', אז זה כמו להכפיל פי 2, ולהוסיף 1, כלומר השארית הופכת ל- 1.</a:t>
            </a:r>
          </a:p>
        </p:txBody>
      </p:sp>
      <p:sp>
        <p:nvSpPr>
          <p:cNvPr id="31" name="TextBox 30">
            <a:extLst>
              <a:ext uri="{FF2B5EF4-FFF2-40B4-BE49-F238E27FC236}">
                <a16:creationId xmlns:a16="http://schemas.microsoft.com/office/drawing/2014/main" id="{5D467EEA-BF17-164E-9E40-5075FBBC2591}"/>
              </a:ext>
            </a:extLst>
          </p:cNvPr>
          <p:cNvSpPr txBox="1"/>
          <p:nvPr/>
        </p:nvSpPr>
        <p:spPr>
          <a:xfrm>
            <a:off x="2878768" y="4503250"/>
            <a:ext cx="1006406" cy="369332"/>
          </a:xfrm>
          <a:prstGeom prst="rect">
            <a:avLst/>
          </a:prstGeom>
          <a:noFill/>
        </p:spPr>
        <p:txBody>
          <a:bodyPr wrap="square" rtlCol="0">
            <a:spAutoFit/>
          </a:bodyPr>
          <a:lstStyle/>
          <a:p>
            <a:pPr algn="r" rtl="1" fontAlgn="base">
              <a:spcBef>
                <a:spcPct val="0"/>
              </a:spcBef>
              <a:spcAft>
                <a:spcPct val="0"/>
              </a:spcAft>
            </a:pPr>
            <a:r>
              <a:rPr lang="he-IL" dirty="0"/>
              <a:t>שארית 0</a:t>
            </a:r>
            <a:endParaRPr lang="en-IL" dirty="0"/>
          </a:p>
        </p:txBody>
      </p:sp>
      <p:cxnSp>
        <p:nvCxnSpPr>
          <p:cNvPr id="32" name="Straight Arrow Connector 31">
            <a:extLst>
              <a:ext uri="{FF2B5EF4-FFF2-40B4-BE49-F238E27FC236}">
                <a16:creationId xmlns:a16="http://schemas.microsoft.com/office/drawing/2014/main" id="{624FEBF3-D299-B343-BCDC-C8CB57B7A249}"/>
              </a:ext>
            </a:extLst>
          </p:cNvPr>
          <p:cNvCxnSpPr>
            <a:cxnSpLocks/>
          </p:cNvCxnSpPr>
          <p:nvPr/>
        </p:nvCxnSpPr>
        <p:spPr>
          <a:xfrm flipH="1" flipV="1">
            <a:off x="1556988" y="3079156"/>
            <a:ext cx="1253514" cy="400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ED1B08C-C3F1-BE43-8678-C58F9CBA9655}"/>
              </a:ext>
            </a:extLst>
          </p:cNvPr>
          <p:cNvSpPr txBox="1"/>
          <p:nvPr/>
        </p:nvSpPr>
        <p:spPr>
          <a:xfrm>
            <a:off x="1634298" y="2894490"/>
            <a:ext cx="1006406" cy="369332"/>
          </a:xfrm>
          <a:prstGeom prst="rect">
            <a:avLst/>
          </a:prstGeom>
          <a:noFill/>
        </p:spPr>
        <p:txBody>
          <a:bodyPr wrap="square" rtlCol="0">
            <a:spAutoFit/>
          </a:bodyPr>
          <a:lstStyle/>
          <a:p>
            <a:pPr algn="r" rtl="1" fontAlgn="base">
              <a:spcBef>
                <a:spcPct val="0"/>
              </a:spcBef>
              <a:spcAft>
                <a:spcPct val="0"/>
              </a:spcAft>
            </a:pPr>
            <a:r>
              <a:rPr lang="en-US" dirty="0"/>
              <a:t>X=0</a:t>
            </a:r>
            <a:endParaRPr lang="en-IL" dirty="0"/>
          </a:p>
        </p:txBody>
      </p:sp>
      <p:cxnSp>
        <p:nvCxnSpPr>
          <p:cNvPr id="34" name="Straight Arrow Connector 33">
            <a:extLst>
              <a:ext uri="{FF2B5EF4-FFF2-40B4-BE49-F238E27FC236}">
                <a16:creationId xmlns:a16="http://schemas.microsoft.com/office/drawing/2014/main" id="{1F134F95-C52B-B241-BF39-920584B071F0}"/>
              </a:ext>
            </a:extLst>
          </p:cNvPr>
          <p:cNvCxnSpPr>
            <a:cxnSpLocks/>
          </p:cNvCxnSpPr>
          <p:nvPr/>
        </p:nvCxnSpPr>
        <p:spPr>
          <a:xfrm flipH="1">
            <a:off x="1552670" y="3664512"/>
            <a:ext cx="1257832" cy="42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DBF2E8B-D6EA-AE45-AB1F-9F9D2DB16E35}"/>
              </a:ext>
            </a:extLst>
          </p:cNvPr>
          <p:cNvSpPr txBox="1"/>
          <p:nvPr/>
        </p:nvSpPr>
        <p:spPr>
          <a:xfrm>
            <a:off x="1634298" y="3851580"/>
            <a:ext cx="1006406" cy="369332"/>
          </a:xfrm>
          <a:prstGeom prst="rect">
            <a:avLst/>
          </a:prstGeom>
          <a:noFill/>
        </p:spPr>
        <p:txBody>
          <a:bodyPr wrap="square" rtlCol="0">
            <a:spAutoFit/>
          </a:bodyPr>
          <a:lstStyle/>
          <a:p>
            <a:pPr algn="r" rtl="1" fontAlgn="base">
              <a:spcBef>
                <a:spcPct val="0"/>
              </a:spcBef>
              <a:spcAft>
                <a:spcPct val="0"/>
              </a:spcAft>
            </a:pPr>
            <a:r>
              <a:rPr lang="en-US" dirty="0"/>
              <a:t>X=1</a:t>
            </a:r>
            <a:endParaRPr lang="en-IL" dirty="0"/>
          </a:p>
        </p:txBody>
      </p:sp>
      <p:sp>
        <p:nvSpPr>
          <p:cNvPr id="36" name="TextBox 35">
            <a:extLst>
              <a:ext uri="{FF2B5EF4-FFF2-40B4-BE49-F238E27FC236}">
                <a16:creationId xmlns:a16="http://schemas.microsoft.com/office/drawing/2014/main" id="{A3F04F2D-380C-C648-BBA9-68563A8AE63F}"/>
              </a:ext>
            </a:extLst>
          </p:cNvPr>
          <p:cNvSpPr txBox="1"/>
          <p:nvPr/>
        </p:nvSpPr>
        <p:spPr>
          <a:xfrm>
            <a:off x="511927" y="2818871"/>
            <a:ext cx="1006406" cy="369332"/>
          </a:xfrm>
          <a:prstGeom prst="rect">
            <a:avLst/>
          </a:prstGeom>
          <a:noFill/>
        </p:spPr>
        <p:txBody>
          <a:bodyPr wrap="square" rtlCol="0">
            <a:spAutoFit/>
          </a:bodyPr>
          <a:lstStyle/>
          <a:p>
            <a:pPr algn="r" rtl="1" fontAlgn="base">
              <a:spcBef>
                <a:spcPct val="0"/>
              </a:spcBef>
              <a:spcAft>
                <a:spcPct val="0"/>
              </a:spcAft>
            </a:pPr>
            <a:r>
              <a:rPr lang="he-IL" dirty="0"/>
              <a:t>שארית 1</a:t>
            </a:r>
            <a:endParaRPr lang="en-IL" dirty="0"/>
          </a:p>
        </p:txBody>
      </p:sp>
      <p:sp>
        <p:nvSpPr>
          <p:cNvPr id="37" name="TextBox 36">
            <a:extLst>
              <a:ext uri="{FF2B5EF4-FFF2-40B4-BE49-F238E27FC236}">
                <a16:creationId xmlns:a16="http://schemas.microsoft.com/office/drawing/2014/main" id="{8D83CF09-BFA6-D14E-AAD3-F18A2FF500D6}"/>
              </a:ext>
            </a:extLst>
          </p:cNvPr>
          <p:cNvSpPr txBox="1"/>
          <p:nvPr/>
        </p:nvSpPr>
        <p:spPr>
          <a:xfrm>
            <a:off x="502972" y="3896057"/>
            <a:ext cx="1006406" cy="369332"/>
          </a:xfrm>
          <a:prstGeom prst="rect">
            <a:avLst/>
          </a:prstGeom>
          <a:noFill/>
        </p:spPr>
        <p:txBody>
          <a:bodyPr wrap="square" rtlCol="0">
            <a:spAutoFit/>
          </a:bodyPr>
          <a:lstStyle/>
          <a:p>
            <a:pPr algn="r" rtl="1" fontAlgn="base">
              <a:spcBef>
                <a:spcPct val="0"/>
              </a:spcBef>
              <a:spcAft>
                <a:spcPct val="0"/>
              </a:spcAft>
            </a:pPr>
            <a:r>
              <a:rPr lang="he-IL" dirty="0"/>
              <a:t>שארית </a:t>
            </a:r>
            <a:r>
              <a:rPr lang="en-US" dirty="0"/>
              <a:t>2</a:t>
            </a:r>
            <a:endParaRPr lang="en-IL" dirty="0"/>
          </a:p>
        </p:txBody>
      </p:sp>
      <p:sp>
        <p:nvSpPr>
          <p:cNvPr id="38" name="TextBox 37">
            <a:extLst>
              <a:ext uri="{FF2B5EF4-FFF2-40B4-BE49-F238E27FC236}">
                <a16:creationId xmlns:a16="http://schemas.microsoft.com/office/drawing/2014/main" id="{736CDC4A-4928-6447-B8A7-35FF2825EA21}"/>
              </a:ext>
            </a:extLst>
          </p:cNvPr>
          <p:cNvSpPr txBox="1"/>
          <p:nvPr/>
        </p:nvSpPr>
        <p:spPr>
          <a:xfrm>
            <a:off x="429834" y="5098548"/>
            <a:ext cx="8275111" cy="646331"/>
          </a:xfrm>
          <a:prstGeom prst="rect">
            <a:avLst/>
          </a:prstGeom>
          <a:noFill/>
        </p:spPr>
        <p:txBody>
          <a:bodyPr wrap="square" rtlCol="0">
            <a:spAutoFit/>
          </a:bodyPr>
          <a:lstStyle/>
          <a:p>
            <a:pPr algn="r" rtl="1" fontAlgn="base">
              <a:spcBef>
                <a:spcPct val="0"/>
              </a:spcBef>
              <a:spcAft>
                <a:spcPct val="0"/>
              </a:spcAft>
            </a:pPr>
            <a:r>
              <a:rPr lang="he-IL" dirty="0"/>
              <a:t>ולמעשה בנינו מכונת מצבים, בה המצב הנוכחי מסמל את שארית החלוקה ב- 3 של המספר שהתקבל עד כה</a:t>
            </a:r>
            <a:endParaRPr lang="en-IL" dirty="0"/>
          </a:p>
        </p:txBody>
      </p:sp>
    </p:spTree>
    <p:extLst>
      <p:ext uri="{BB962C8B-B14F-4D97-AF65-F5344CB8AC3E}">
        <p14:creationId xmlns:p14="http://schemas.microsoft.com/office/powerpoint/2010/main" val="363009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P spid="17" grpId="0"/>
      <p:bldP spid="20" grpId="0"/>
      <p:bldP spid="25" grpId="0"/>
      <p:bldP spid="27" grpId="0"/>
      <p:bldP spid="28" grpId="0"/>
      <p:bldP spid="29" grpId="0"/>
      <p:bldP spid="30" grpId="0"/>
      <p:bldP spid="31" grpId="0"/>
      <p:bldP spid="33" grpId="0"/>
      <p:bldP spid="35" grpId="0"/>
      <p:bldP spid="36" grpId="0"/>
      <p:bldP spid="37" grpId="0"/>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0C4A38-0287-1545-8323-38972741C3F2}"/>
              </a:ext>
            </a:extLst>
          </p:cNvPr>
          <p:cNvSpPr>
            <a:spLocks noGrp="1"/>
          </p:cNvSpPr>
          <p:nvPr>
            <p:ph type="sldNum" sz="quarter" idx="12"/>
          </p:nvPr>
        </p:nvSpPr>
        <p:spPr/>
        <p:txBody>
          <a:bodyPr/>
          <a:lstStyle/>
          <a:p>
            <a:pPr>
              <a:defRPr/>
            </a:pPr>
            <a:fld id="{02709395-9572-4BA5-976E-D68A2E8C6FCD}" type="slidenum">
              <a:rPr lang="he-IL" smtClean="0"/>
              <a:pPr>
                <a:defRPr/>
              </a:pPr>
              <a:t>21</a:t>
            </a:fld>
            <a:endParaRPr lang="he-IL"/>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CE0326-5DAC-8746-B904-48D3E072540B}"/>
                  </a:ext>
                </a:extLst>
              </p:cNvPr>
              <p:cNvSpPr txBox="1"/>
              <p:nvPr/>
            </p:nvSpPr>
            <p:spPr>
              <a:xfrm>
                <a:off x="431540" y="332656"/>
                <a:ext cx="8280920" cy="369332"/>
              </a:xfrm>
              <a:prstGeom prst="rect">
                <a:avLst/>
              </a:prstGeom>
              <a:noFill/>
            </p:spPr>
            <p:txBody>
              <a:bodyPr wrap="square" rtlCol="0">
                <a:spAutoFit/>
              </a:bodyPr>
              <a:lstStyle/>
              <a:p>
                <a:pPr algn="r" rtl="1" fontAlgn="base">
                  <a:spcBef>
                    <a:spcPct val="0"/>
                  </a:spcBef>
                  <a:spcAft>
                    <a:spcPct val="0"/>
                  </a:spcAft>
                </a:pPr>
                <a:r>
                  <a:rPr lang="he-IL" dirty="0"/>
                  <a:t>אנחנו נתעניין בשאלה האם המספר עד כה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oMath>
                </a14:m>
                <a:r>
                  <a:rPr lang="he-IL" dirty="0"/>
                  <a:t> מתחלק ב- 7 או ב- 3 או בשניהם ללא שארית.</a:t>
                </a:r>
              </a:p>
            </p:txBody>
          </p:sp>
        </mc:Choice>
        <mc:Fallback xmlns="">
          <p:sp>
            <p:nvSpPr>
              <p:cNvPr id="11" name="TextBox 10">
                <a:extLst>
                  <a:ext uri="{FF2B5EF4-FFF2-40B4-BE49-F238E27FC236}">
                    <a16:creationId xmlns:a16="http://schemas.microsoft.com/office/drawing/2014/main" id="{69CE0326-5DAC-8746-B904-48D3E072540B}"/>
                  </a:ext>
                </a:extLst>
              </p:cNvPr>
              <p:cNvSpPr txBox="1">
                <a:spLocks noRot="1" noChangeAspect="1" noMove="1" noResize="1" noEditPoints="1" noAdjustHandles="1" noChangeArrowheads="1" noChangeShapeType="1" noTextEdit="1"/>
              </p:cNvSpPr>
              <p:nvPr/>
            </p:nvSpPr>
            <p:spPr>
              <a:xfrm>
                <a:off x="431540" y="332656"/>
                <a:ext cx="8280920" cy="369332"/>
              </a:xfrm>
              <a:prstGeom prst="rect">
                <a:avLst/>
              </a:prstGeom>
              <a:blipFill>
                <a:blip r:embed="rId2"/>
                <a:stretch>
                  <a:fillRect t="-3333" r="-613" b="-23333"/>
                </a:stretch>
              </a:blipFill>
            </p:spPr>
            <p:txBody>
              <a:bodyPr/>
              <a:lstStyle/>
              <a:p>
                <a:r>
                  <a:rPr lang="en-IL">
                    <a:noFill/>
                  </a:rPr>
                  <a:t> </a:t>
                </a:r>
              </a:p>
            </p:txBody>
          </p:sp>
        </mc:Fallback>
      </mc:AlternateContent>
      <p:sp>
        <p:nvSpPr>
          <p:cNvPr id="12" name="TextBox 11">
            <a:extLst>
              <a:ext uri="{FF2B5EF4-FFF2-40B4-BE49-F238E27FC236}">
                <a16:creationId xmlns:a16="http://schemas.microsoft.com/office/drawing/2014/main" id="{89B039F9-52CD-2540-9D15-1C6C3AEE938E}"/>
              </a:ext>
            </a:extLst>
          </p:cNvPr>
          <p:cNvSpPr txBox="1"/>
          <p:nvPr/>
        </p:nvSpPr>
        <p:spPr>
          <a:xfrm>
            <a:off x="429834" y="836712"/>
            <a:ext cx="8280920" cy="646331"/>
          </a:xfrm>
          <a:prstGeom prst="rect">
            <a:avLst/>
          </a:prstGeom>
          <a:noFill/>
        </p:spPr>
        <p:txBody>
          <a:bodyPr wrap="square" rtlCol="0">
            <a:spAutoFit/>
          </a:bodyPr>
          <a:lstStyle/>
          <a:p>
            <a:pPr algn="r" rtl="0" fontAlgn="base">
              <a:spcBef>
                <a:spcPct val="0"/>
              </a:spcBef>
              <a:spcAft>
                <a:spcPct val="0"/>
              </a:spcAft>
            </a:pPr>
            <a:r>
              <a:rPr lang="he-IL" dirty="0"/>
              <a:t>אז נצטרך בסה"כ 3 מצבים שיזכרו את שארית חלוקת המספר הנוכחי ב- 3 ונוכל לחזות במדויק מה תהיה השארית כשיתקבל ביט חדש, ולאיזה מצב נעבור.</a:t>
            </a:r>
            <a:endParaRPr lang="en-US" dirty="0"/>
          </a:p>
        </p:txBody>
      </p:sp>
      <p:sp>
        <p:nvSpPr>
          <p:cNvPr id="39" name="TextBox 38">
            <a:extLst>
              <a:ext uri="{FF2B5EF4-FFF2-40B4-BE49-F238E27FC236}">
                <a16:creationId xmlns:a16="http://schemas.microsoft.com/office/drawing/2014/main" id="{6150CB11-0BCD-CD4C-AADC-F6EF2B767E8A}"/>
              </a:ext>
            </a:extLst>
          </p:cNvPr>
          <p:cNvSpPr txBox="1"/>
          <p:nvPr/>
        </p:nvSpPr>
        <p:spPr>
          <a:xfrm>
            <a:off x="405553" y="1700808"/>
            <a:ext cx="8280920" cy="369332"/>
          </a:xfrm>
          <a:prstGeom prst="rect">
            <a:avLst/>
          </a:prstGeom>
          <a:noFill/>
        </p:spPr>
        <p:txBody>
          <a:bodyPr wrap="square" rtlCol="0">
            <a:spAutoFit/>
          </a:bodyPr>
          <a:lstStyle/>
          <a:p>
            <a:pPr algn="r" rtl="0" fontAlgn="base">
              <a:spcBef>
                <a:spcPct val="0"/>
              </a:spcBef>
              <a:spcAft>
                <a:spcPct val="0"/>
              </a:spcAft>
            </a:pPr>
            <a:r>
              <a:rPr lang="he-IL" dirty="0"/>
              <a:t>באותו אופן, אם נרצה לזכור את שארית החלוקה ב- 7, נצטרך 7 מצבים.</a:t>
            </a:r>
            <a:endParaRPr lang="en-US" dirty="0"/>
          </a:p>
        </p:txBody>
      </p:sp>
      <p:sp>
        <p:nvSpPr>
          <p:cNvPr id="40" name="TextBox 39">
            <a:extLst>
              <a:ext uri="{FF2B5EF4-FFF2-40B4-BE49-F238E27FC236}">
                <a16:creationId xmlns:a16="http://schemas.microsoft.com/office/drawing/2014/main" id="{404F7F73-1A62-8242-A47C-350CC59E2372}"/>
              </a:ext>
            </a:extLst>
          </p:cNvPr>
          <p:cNvSpPr txBox="1"/>
          <p:nvPr/>
        </p:nvSpPr>
        <p:spPr>
          <a:xfrm>
            <a:off x="458052" y="2287905"/>
            <a:ext cx="8280920" cy="646331"/>
          </a:xfrm>
          <a:prstGeom prst="rect">
            <a:avLst/>
          </a:prstGeom>
          <a:noFill/>
        </p:spPr>
        <p:txBody>
          <a:bodyPr wrap="square" rtlCol="0">
            <a:spAutoFit/>
          </a:bodyPr>
          <a:lstStyle/>
          <a:p>
            <a:pPr algn="r" rtl="1" fontAlgn="base">
              <a:spcBef>
                <a:spcPct val="0"/>
              </a:spcBef>
              <a:spcAft>
                <a:spcPct val="0"/>
              </a:spcAft>
            </a:pPr>
            <a:r>
              <a:rPr lang="he-IL" dirty="0"/>
              <a:t>בחזרה לשאלה – מכונה </a:t>
            </a:r>
            <a:r>
              <a:rPr lang="en-US" dirty="0"/>
              <a:t>A</a:t>
            </a:r>
            <a:r>
              <a:rPr lang="he-IL" dirty="0"/>
              <a:t> מוציאה 1 </a:t>
            </a:r>
            <a:r>
              <a:rPr lang="he-IL" dirty="0" err="1"/>
              <a:t>אמ"מ</a:t>
            </a:r>
            <a:r>
              <a:rPr lang="he-IL" dirty="0"/>
              <a:t> המספר שהתקבל עד כה מתחלק ב- 7 או ב- 3 או בשניהם ללא שארית.</a:t>
            </a:r>
            <a:endParaRPr lang="en-US" dirty="0"/>
          </a:p>
        </p:txBody>
      </p:sp>
      <p:sp>
        <p:nvSpPr>
          <p:cNvPr id="41" name="TextBox 40">
            <a:extLst>
              <a:ext uri="{FF2B5EF4-FFF2-40B4-BE49-F238E27FC236}">
                <a16:creationId xmlns:a16="http://schemas.microsoft.com/office/drawing/2014/main" id="{27E8225A-B8C4-7346-95F9-4FCCC4173A62}"/>
              </a:ext>
            </a:extLst>
          </p:cNvPr>
          <p:cNvSpPr txBox="1"/>
          <p:nvPr/>
        </p:nvSpPr>
        <p:spPr>
          <a:xfrm>
            <a:off x="420778" y="3084732"/>
            <a:ext cx="8280920" cy="646331"/>
          </a:xfrm>
          <a:prstGeom prst="rect">
            <a:avLst/>
          </a:prstGeom>
          <a:noFill/>
        </p:spPr>
        <p:txBody>
          <a:bodyPr wrap="square" rtlCol="0">
            <a:spAutoFit/>
          </a:bodyPr>
          <a:lstStyle/>
          <a:p>
            <a:pPr algn="r" rtl="1" fontAlgn="base">
              <a:spcBef>
                <a:spcPct val="0"/>
              </a:spcBef>
              <a:spcAft>
                <a:spcPct val="0"/>
              </a:spcAft>
            </a:pPr>
            <a:r>
              <a:rPr lang="he-IL" dirty="0"/>
              <a:t>למעשה נרצה לזכור גם את שארית החלוקה של המספר ב- 3 וגם את שארית החלוקה ב- 7, ולשם כך נצטרך 21 מצבים, עבור כל צירוף של שאריות</a:t>
            </a:r>
            <a:endParaRPr lang="en-US" dirty="0"/>
          </a:p>
        </p:txBody>
      </p:sp>
      <p:sp>
        <p:nvSpPr>
          <p:cNvPr id="42" name="TextBox 41">
            <a:extLst>
              <a:ext uri="{FF2B5EF4-FFF2-40B4-BE49-F238E27FC236}">
                <a16:creationId xmlns:a16="http://schemas.microsoft.com/office/drawing/2014/main" id="{07E97205-9FB7-D647-A829-6DD9074755D3}"/>
              </a:ext>
            </a:extLst>
          </p:cNvPr>
          <p:cNvSpPr txBox="1"/>
          <p:nvPr/>
        </p:nvSpPr>
        <p:spPr>
          <a:xfrm>
            <a:off x="560802" y="3806999"/>
            <a:ext cx="8280920" cy="369332"/>
          </a:xfrm>
          <a:prstGeom prst="rect">
            <a:avLst/>
          </a:prstGeom>
          <a:noFill/>
        </p:spPr>
        <p:txBody>
          <a:bodyPr wrap="square" rtlCol="0">
            <a:spAutoFit/>
          </a:bodyPr>
          <a:lstStyle/>
          <a:p>
            <a:pPr algn="l" fontAlgn="base">
              <a:spcBef>
                <a:spcPct val="0"/>
              </a:spcBef>
              <a:spcAft>
                <a:spcPct val="0"/>
              </a:spcAft>
            </a:pPr>
            <a:r>
              <a:rPr lang="en-US" dirty="0"/>
              <a:t>(0,0), (0, 1), (0,2), (0,3), … (0,6), (1,0), (1,1),…</a:t>
            </a:r>
          </a:p>
        </p:txBody>
      </p:sp>
      <p:sp>
        <p:nvSpPr>
          <p:cNvPr id="43" name="TextBox 42">
            <a:extLst>
              <a:ext uri="{FF2B5EF4-FFF2-40B4-BE49-F238E27FC236}">
                <a16:creationId xmlns:a16="http://schemas.microsoft.com/office/drawing/2014/main" id="{2F69BEB4-799B-FB4C-9CA2-A4B6AC2BD207}"/>
              </a:ext>
            </a:extLst>
          </p:cNvPr>
          <p:cNvSpPr txBox="1"/>
          <p:nvPr/>
        </p:nvSpPr>
        <p:spPr>
          <a:xfrm>
            <a:off x="420778" y="4252267"/>
            <a:ext cx="8280920" cy="369332"/>
          </a:xfrm>
          <a:prstGeom prst="rect">
            <a:avLst/>
          </a:prstGeom>
          <a:noFill/>
        </p:spPr>
        <p:txBody>
          <a:bodyPr wrap="square" rtlCol="0">
            <a:spAutoFit/>
          </a:bodyPr>
          <a:lstStyle/>
          <a:p>
            <a:pPr algn="r" rtl="1" fontAlgn="base">
              <a:spcBef>
                <a:spcPct val="0"/>
              </a:spcBef>
              <a:spcAft>
                <a:spcPct val="0"/>
              </a:spcAft>
            </a:pPr>
            <a:r>
              <a:rPr lang="he-IL" dirty="0"/>
              <a:t>כאשר המערכת תוציא 1, בכל מקום בו יש שארית 0 מחלוקה ב- 7 או ב- 3.</a:t>
            </a:r>
            <a:endParaRPr lang="en-US" dirty="0"/>
          </a:p>
        </p:txBody>
      </p:sp>
      <p:sp>
        <p:nvSpPr>
          <p:cNvPr id="44" name="TextBox 43">
            <a:extLst>
              <a:ext uri="{FF2B5EF4-FFF2-40B4-BE49-F238E27FC236}">
                <a16:creationId xmlns:a16="http://schemas.microsoft.com/office/drawing/2014/main" id="{4A2FA215-6B09-4A4F-9114-826D7A6F443C}"/>
              </a:ext>
            </a:extLst>
          </p:cNvPr>
          <p:cNvSpPr txBox="1"/>
          <p:nvPr/>
        </p:nvSpPr>
        <p:spPr>
          <a:xfrm>
            <a:off x="560802" y="4922919"/>
            <a:ext cx="8280920" cy="646331"/>
          </a:xfrm>
          <a:prstGeom prst="rect">
            <a:avLst/>
          </a:prstGeom>
          <a:noFill/>
        </p:spPr>
        <p:txBody>
          <a:bodyPr wrap="square" rtlCol="0">
            <a:spAutoFit/>
          </a:bodyPr>
          <a:lstStyle/>
          <a:p>
            <a:pPr algn="r" rtl="1" fontAlgn="base">
              <a:spcBef>
                <a:spcPct val="0"/>
              </a:spcBef>
              <a:spcAft>
                <a:spcPct val="0"/>
              </a:spcAft>
            </a:pPr>
            <a:r>
              <a:rPr lang="he-IL" dirty="0"/>
              <a:t>עבור מכונה B, היא תוציא 1 </a:t>
            </a:r>
            <a:r>
              <a:rPr lang="he-IL" dirty="0" err="1"/>
              <a:t>אמ"מ</a:t>
            </a:r>
            <a:r>
              <a:rPr lang="he-IL" dirty="0"/>
              <a:t> המספר שהתקבל עד כה מתחלק גם ב- 7 וגם ב- 3. זה יכול לקרות רק עבור מספרים שמתחלקים ב- 21, וכמו שהראינו קודם נצטרך 21 מצבים.</a:t>
            </a:r>
            <a:endParaRPr lang="en-US" dirty="0"/>
          </a:p>
        </p:txBody>
      </p:sp>
    </p:spTree>
    <p:extLst>
      <p:ext uri="{BB962C8B-B14F-4D97-AF65-F5344CB8AC3E}">
        <p14:creationId xmlns:p14="http://schemas.microsoft.com/office/powerpoint/2010/main" val="406032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CFE601-F451-AC46-8FEE-A645EF23B8A9}"/>
              </a:ext>
            </a:extLst>
          </p:cNvPr>
          <p:cNvSpPr>
            <a:spLocks noGrp="1"/>
          </p:cNvSpPr>
          <p:nvPr>
            <p:ph type="title"/>
          </p:nvPr>
        </p:nvSpPr>
        <p:spPr/>
        <p:txBody>
          <a:bodyPr/>
          <a:lstStyle/>
          <a:p>
            <a:pPr algn="r"/>
            <a:r>
              <a:rPr lang="he-IL" dirty="0"/>
              <a:t>ספרתיות - מועד א' אביב תשע"ח</a:t>
            </a:r>
            <a:endParaRPr lang="en-IL" dirty="0"/>
          </a:p>
        </p:txBody>
      </p:sp>
      <p:sp>
        <p:nvSpPr>
          <p:cNvPr id="2" name="Slide Number Placeholder 1">
            <a:extLst>
              <a:ext uri="{FF2B5EF4-FFF2-40B4-BE49-F238E27FC236}">
                <a16:creationId xmlns:a16="http://schemas.microsoft.com/office/drawing/2014/main" id="{74F46C03-3209-E543-BE7C-B161F27D26BF}"/>
              </a:ext>
            </a:extLst>
          </p:cNvPr>
          <p:cNvSpPr>
            <a:spLocks noGrp="1"/>
          </p:cNvSpPr>
          <p:nvPr>
            <p:ph type="sldNum" sz="quarter" idx="12"/>
          </p:nvPr>
        </p:nvSpPr>
        <p:spPr/>
        <p:txBody>
          <a:bodyPr/>
          <a:lstStyle/>
          <a:p>
            <a:pPr>
              <a:defRPr/>
            </a:pPr>
            <a:fld id="{5B9DDD99-E41D-43E9-8A24-0D8D12381358}" type="slidenum">
              <a:rPr lang="he-IL" smtClean="0"/>
              <a:pPr>
                <a:defRPr/>
              </a:pPr>
              <a:t>22</a:t>
            </a:fld>
            <a:endParaRPr lang="he-IL"/>
          </a:p>
        </p:txBody>
      </p:sp>
      <p:pic>
        <p:nvPicPr>
          <p:cNvPr id="9" name="Picture 8">
            <a:extLst>
              <a:ext uri="{FF2B5EF4-FFF2-40B4-BE49-F238E27FC236}">
                <a16:creationId xmlns:a16="http://schemas.microsoft.com/office/drawing/2014/main" id="{4474B64E-8C6C-E14A-8189-71F678AEE99C}"/>
              </a:ext>
            </a:extLst>
          </p:cNvPr>
          <p:cNvPicPr>
            <a:picLocks noChangeAspect="1"/>
          </p:cNvPicPr>
          <p:nvPr/>
        </p:nvPicPr>
        <p:blipFill>
          <a:blip r:embed="rId2"/>
          <a:stretch>
            <a:fillRect/>
          </a:stretch>
        </p:blipFill>
        <p:spPr>
          <a:xfrm>
            <a:off x="0" y="2060848"/>
            <a:ext cx="9144000" cy="3598447"/>
          </a:xfrm>
          <a:prstGeom prst="rect">
            <a:avLst/>
          </a:prstGeom>
        </p:spPr>
      </p:pic>
    </p:spTree>
    <p:extLst>
      <p:ext uri="{BB962C8B-B14F-4D97-AF65-F5344CB8AC3E}">
        <p14:creationId xmlns:p14="http://schemas.microsoft.com/office/powerpoint/2010/main" val="1446372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F46C03-3209-E543-BE7C-B161F27D26BF}"/>
              </a:ext>
            </a:extLst>
          </p:cNvPr>
          <p:cNvSpPr>
            <a:spLocks noGrp="1"/>
          </p:cNvSpPr>
          <p:nvPr>
            <p:ph type="sldNum" sz="quarter" idx="12"/>
          </p:nvPr>
        </p:nvSpPr>
        <p:spPr/>
        <p:txBody>
          <a:bodyPr/>
          <a:lstStyle/>
          <a:p>
            <a:pPr>
              <a:defRPr/>
            </a:pPr>
            <a:fld id="{5B9DDD99-E41D-43E9-8A24-0D8D12381358}" type="slidenum">
              <a:rPr lang="he-IL" smtClean="0"/>
              <a:pPr>
                <a:defRPr/>
              </a:pPr>
              <a:t>23</a:t>
            </a:fld>
            <a:endParaRPr lang="he-IL"/>
          </a:p>
        </p:txBody>
      </p:sp>
      <p:sp>
        <p:nvSpPr>
          <p:cNvPr id="6" name="TextBox 5">
            <a:extLst>
              <a:ext uri="{FF2B5EF4-FFF2-40B4-BE49-F238E27FC236}">
                <a16:creationId xmlns:a16="http://schemas.microsoft.com/office/drawing/2014/main" id="{DDB8F2CE-87DA-7045-863A-416EB2DFD860}"/>
              </a:ext>
            </a:extLst>
          </p:cNvPr>
          <p:cNvSpPr txBox="1"/>
          <p:nvPr/>
        </p:nvSpPr>
        <p:spPr>
          <a:xfrm>
            <a:off x="1475656" y="295564"/>
            <a:ext cx="7416824" cy="369332"/>
          </a:xfrm>
          <a:prstGeom prst="rect">
            <a:avLst/>
          </a:prstGeom>
          <a:noFill/>
        </p:spPr>
        <p:txBody>
          <a:bodyPr wrap="square" rtlCol="0">
            <a:spAutoFit/>
          </a:bodyPr>
          <a:lstStyle/>
          <a:p>
            <a:pPr algn="r" rtl="1" fontAlgn="base">
              <a:spcBef>
                <a:spcPct val="0"/>
              </a:spcBef>
              <a:spcAft>
                <a:spcPct val="0"/>
              </a:spcAft>
            </a:pPr>
            <a:r>
              <a:rPr lang="he-IL" dirty="0"/>
              <a:t>הפעם מדובר בסיביות החל מה- </a:t>
            </a:r>
            <a:r>
              <a:rPr lang="en-US" b="1" dirty="0"/>
              <a:t>LSB</a:t>
            </a:r>
            <a:r>
              <a:rPr lang="he-IL" dirty="0"/>
              <a:t> (ולא מה </a:t>
            </a:r>
            <a:r>
              <a:rPr lang="en-US" dirty="0"/>
              <a:t>MSB</a:t>
            </a:r>
            <a:r>
              <a:rPr lang="he-IL" dirty="0"/>
              <a:t> כמו בתרגיל הקודם)</a:t>
            </a:r>
            <a:endParaRPr lang="en-IL" b="1" dirty="0"/>
          </a:p>
        </p:txBody>
      </p:sp>
      <p:sp>
        <p:nvSpPr>
          <p:cNvPr id="8" name="TextBox 7">
            <a:extLst>
              <a:ext uri="{FF2B5EF4-FFF2-40B4-BE49-F238E27FC236}">
                <a16:creationId xmlns:a16="http://schemas.microsoft.com/office/drawing/2014/main" id="{C0D900D0-0D3A-714F-B333-82819BA1ECC6}"/>
              </a:ext>
            </a:extLst>
          </p:cNvPr>
          <p:cNvSpPr txBox="1"/>
          <p:nvPr/>
        </p:nvSpPr>
        <p:spPr>
          <a:xfrm>
            <a:off x="1475656" y="1052736"/>
            <a:ext cx="7416824" cy="646331"/>
          </a:xfrm>
          <a:prstGeom prst="rect">
            <a:avLst/>
          </a:prstGeom>
          <a:noFill/>
        </p:spPr>
        <p:txBody>
          <a:bodyPr wrap="square" rtlCol="0">
            <a:spAutoFit/>
          </a:bodyPr>
          <a:lstStyle/>
          <a:p>
            <a:pPr algn="r" rtl="1" fontAlgn="base">
              <a:spcBef>
                <a:spcPct val="0"/>
              </a:spcBef>
              <a:spcAft>
                <a:spcPct val="0"/>
              </a:spcAft>
            </a:pPr>
            <a:r>
              <a:rPr lang="he-IL" dirty="0"/>
              <a:t>נניח שעד כה קיבלנו מספר בעל </a:t>
            </a:r>
            <a:r>
              <a:rPr lang="en-US" dirty="0"/>
              <a:t>N</a:t>
            </a:r>
            <a:r>
              <a:rPr lang="he-IL" dirty="0"/>
              <a:t> סיביות </a:t>
            </a:r>
            <a:r>
              <a:rPr lang="he-IL" dirty="0" err="1"/>
              <a:t>X</a:t>
            </a:r>
            <a:r>
              <a:rPr lang="he-IL" dirty="0"/>
              <a:t> במחזור </a:t>
            </a:r>
            <a:r>
              <a:rPr lang="en-US" dirty="0"/>
              <a:t>n</a:t>
            </a:r>
            <a:r>
              <a:rPr lang="he-IL" dirty="0"/>
              <a:t> כלשהו, כשנקבל עוד ביט למעשה</a:t>
            </a:r>
            <a:r>
              <a:rPr lang="en-US" dirty="0"/>
              <a:t> </a:t>
            </a:r>
            <a:r>
              <a:rPr lang="he-IL" dirty="0"/>
              <a:t> נבצע את הפעולה:</a:t>
            </a:r>
            <a:endParaRPr lang="en-IL" dirty="0"/>
          </a:p>
        </p:txBody>
      </p:sp>
      <p:sp>
        <p:nvSpPr>
          <p:cNvPr id="10" name="TextBox 9">
            <a:extLst>
              <a:ext uri="{FF2B5EF4-FFF2-40B4-BE49-F238E27FC236}">
                <a16:creationId xmlns:a16="http://schemas.microsoft.com/office/drawing/2014/main" id="{4BCF13C7-23AA-0E40-AF17-EA8DB3E72B0C}"/>
              </a:ext>
            </a:extLst>
          </p:cNvPr>
          <p:cNvSpPr txBox="1"/>
          <p:nvPr/>
        </p:nvSpPr>
        <p:spPr>
          <a:xfrm>
            <a:off x="1475656" y="2391667"/>
            <a:ext cx="7416824" cy="646331"/>
          </a:xfrm>
          <a:prstGeom prst="rect">
            <a:avLst/>
          </a:prstGeom>
          <a:noFill/>
        </p:spPr>
        <p:txBody>
          <a:bodyPr wrap="square" rtlCol="0">
            <a:spAutoFit/>
          </a:bodyPr>
          <a:lstStyle/>
          <a:p>
            <a:pPr algn="r" rtl="1" fontAlgn="base">
              <a:spcBef>
                <a:spcPct val="0"/>
              </a:spcBef>
              <a:spcAft>
                <a:spcPct val="0"/>
              </a:spcAft>
            </a:pPr>
            <a:r>
              <a:rPr lang="he-IL" dirty="0"/>
              <a:t>למשל, אם קיבלנו עד כה את המספר 011, ואז קיבלנו את הביט '1', אז המספר החדש הוא </a:t>
            </a:r>
            <a:r>
              <a:rPr lang="en-US" dirty="0"/>
              <a:t>1011</a:t>
            </a:r>
            <a:r>
              <a:rPr lang="he-IL" dirty="0"/>
              <a:t>, שהוא כמו להוסיף 8 למספר 011 הקודם.</a:t>
            </a:r>
            <a:endParaRPr lang="en-IL"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36DF6C3-9C3D-5543-A268-4FBEB6EE8C61}"/>
                  </a:ext>
                </a:extLst>
              </p:cNvPr>
              <p:cNvSpPr txBox="1"/>
              <p:nvPr/>
            </p:nvSpPr>
            <p:spPr>
              <a:xfrm>
                <a:off x="3635896" y="1844824"/>
                <a:ext cx="5112568" cy="369332"/>
              </a:xfrm>
              <a:prstGeom prst="rect">
                <a:avLst/>
              </a:prstGeom>
              <a:noFill/>
            </p:spPr>
            <p:txBody>
              <a:bodyPr wrap="square" rtlCol="0">
                <a:spAutoFit/>
              </a:bodyPr>
              <a:lstStyle/>
              <a:p>
                <a:pPr algn="r" rtl="1" fontAlgn="base">
                  <a:spcBef>
                    <a:spcPct val="0"/>
                  </a:spcBef>
                  <a:spcAft>
                    <a:spcPct val="0"/>
                  </a:spcAft>
                </a:pPr>
                <a:r>
                  <a:rPr lang="he-IL" dirty="0"/>
                  <a:t>סה"כ: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endParaRPr lang="en-IL" dirty="0"/>
              </a:p>
            </p:txBody>
          </p:sp>
        </mc:Choice>
        <mc:Fallback xmlns="">
          <p:sp>
            <p:nvSpPr>
              <p:cNvPr id="11" name="TextBox 10">
                <a:extLst>
                  <a:ext uri="{FF2B5EF4-FFF2-40B4-BE49-F238E27FC236}">
                    <a16:creationId xmlns:a16="http://schemas.microsoft.com/office/drawing/2014/main" id="{936DF6C3-9C3D-5543-A268-4FBEB6EE8C61}"/>
                  </a:ext>
                </a:extLst>
              </p:cNvPr>
              <p:cNvSpPr txBox="1">
                <a:spLocks noRot="1" noChangeAspect="1" noMove="1" noResize="1" noEditPoints="1" noAdjustHandles="1" noChangeArrowheads="1" noChangeShapeType="1" noTextEdit="1"/>
              </p:cNvSpPr>
              <p:nvPr/>
            </p:nvSpPr>
            <p:spPr>
              <a:xfrm>
                <a:off x="3635896" y="1844824"/>
                <a:ext cx="5112568" cy="369332"/>
              </a:xfrm>
              <a:prstGeom prst="rect">
                <a:avLst/>
              </a:prstGeom>
              <a:blipFill>
                <a:blip r:embed="rId2"/>
                <a:stretch>
                  <a:fillRect t="-3333" r="-743" b="-23333"/>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2970FE6-44B6-574B-AD28-85692920266A}"/>
                  </a:ext>
                </a:extLst>
              </p:cNvPr>
              <p:cNvSpPr txBox="1"/>
              <p:nvPr/>
            </p:nvSpPr>
            <p:spPr>
              <a:xfrm>
                <a:off x="1619672" y="3225295"/>
                <a:ext cx="7272808" cy="646331"/>
              </a:xfrm>
              <a:prstGeom prst="rect">
                <a:avLst/>
              </a:prstGeom>
              <a:noFill/>
            </p:spPr>
            <p:txBody>
              <a:bodyPr wrap="square" rtlCol="0">
                <a:spAutoFit/>
              </a:bodyPr>
              <a:lstStyle/>
              <a:p>
                <a:pPr algn="r" rtl="1" fontAlgn="base">
                  <a:spcBef>
                    <a:spcPct val="0"/>
                  </a:spcBef>
                  <a:spcAft>
                    <a:spcPct val="0"/>
                  </a:spcAft>
                </a:pPr>
                <a:r>
                  <a:rPr lang="he-IL" dirty="0"/>
                  <a:t>נבחן את השארית של המספר שהוספנו ונשים לב למחזוריות:</a:t>
                </a:r>
              </a:p>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1" smtClean="0">
                          <a:latin typeface="Cambria Math" panose="02040503050406030204" pitchFamily="18" charset="0"/>
                        </a:rPr>
                        <m:t>𝑚𝑜𝑑</m:t>
                      </m:r>
                      <m:r>
                        <a:rPr lang="en-US" b="0" i="1" smtClean="0">
                          <a:latin typeface="Cambria Math" panose="02040503050406030204" pitchFamily="18" charset="0"/>
                        </a:rPr>
                        <m:t>3=1,2,1,2,1,2,1,…    </m:t>
                      </m:r>
                      <m:r>
                        <a:rPr lang="en-US" b="0" i="1" smtClean="0">
                          <a:latin typeface="Cambria Math" panose="02040503050406030204" pitchFamily="18" charset="0"/>
                        </a:rPr>
                        <m:t>𝑛</m:t>
                      </m:r>
                      <m:r>
                        <a:rPr lang="en-US" b="0" i="1" smtClean="0">
                          <a:latin typeface="Cambria Math" panose="02040503050406030204" pitchFamily="18" charset="0"/>
                        </a:rPr>
                        <m:t>=0,1,2,3,…</m:t>
                      </m:r>
                    </m:oMath>
                  </m:oMathPara>
                </a14:m>
                <a:endParaRPr lang="en-IL" dirty="0"/>
              </a:p>
            </p:txBody>
          </p:sp>
        </mc:Choice>
        <mc:Fallback xmlns="">
          <p:sp>
            <p:nvSpPr>
              <p:cNvPr id="12" name="TextBox 11">
                <a:extLst>
                  <a:ext uri="{FF2B5EF4-FFF2-40B4-BE49-F238E27FC236}">
                    <a16:creationId xmlns:a16="http://schemas.microsoft.com/office/drawing/2014/main" id="{42970FE6-44B6-574B-AD28-85692920266A}"/>
                  </a:ext>
                </a:extLst>
              </p:cNvPr>
              <p:cNvSpPr txBox="1">
                <a:spLocks noRot="1" noChangeAspect="1" noMove="1" noResize="1" noEditPoints="1" noAdjustHandles="1" noChangeArrowheads="1" noChangeShapeType="1" noTextEdit="1"/>
              </p:cNvSpPr>
              <p:nvPr/>
            </p:nvSpPr>
            <p:spPr>
              <a:xfrm>
                <a:off x="1619672" y="3225295"/>
                <a:ext cx="7272808" cy="646331"/>
              </a:xfrm>
              <a:prstGeom prst="rect">
                <a:avLst/>
              </a:prstGeom>
              <a:blipFill>
                <a:blip r:embed="rId3"/>
                <a:stretch>
                  <a:fillRect t="-1923" r="-698" b="-7692"/>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283B36-4A40-F240-9E87-C91A55E6CA2B}"/>
                  </a:ext>
                </a:extLst>
              </p:cNvPr>
              <p:cNvSpPr txBox="1"/>
              <p:nvPr/>
            </p:nvSpPr>
            <p:spPr>
              <a:xfrm>
                <a:off x="1646433" y="4058923"/>
                <a:ext cx="7272808" cy="646331"/>
              </a:xfrm>
              <a:prstGeom prst="rect">
                <a:avLst/>
              </a:prstGeom>
              <a:noFill/>
            </p:spPr>
            <p:txBody>
              <a:bodyPr wrap="square" rtlCol="0">
                <a:spAutoFit/>
              </a:bodyPr>
              <a:lstStyle/>
              <a:p>
                <a:pPr algn="r" rtl="1" fontAlgn="base">
                  <a:spcBef>
                    <a:spcPct val="0"/>
                  </a:spcBef>
                  <a:spcAft>
                    <a:spcPct val="0"/>
                  </a:spcAft>
                </a:pPr>
                <a:r>
                  <a:rPr lang="he-IL" dirty="0"/>
                  <a:t>כלומר נצטרך לזכור האם </a:t>
                </a:r>
                <a:r>
                  <a:rPr lang="en-US" dirty="0"/>
                  <a:t>n</a:t>
                </a:r>
                <a:r>
                  <a:rPr lang="he-IL" dirty="0"/>
                  <a:t> זוגי או אי זוגי</a:t>
                </a:r>
              </a:p>
              <a:p>
                <a:pPr algn="r" rtl="1" fontAlgn="base">
                  <a:spcBef>
                    <a:spcPct val="0"/>
                  </a:spcBef>
                  <a:spcAft>
                    <a:spcPct val="0"/>
                  </a:spcAft>
                </a:pPr>
                <a:r>
                  <a:rPr lang="he-IL" dirty="0"/>
                  <a:t>בכך לדעת את השארית של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he-IL" dirty="0"/>
                  <a:t>, ונדע כמה שארית להוסיף למספר</a:t>
                </a:r>
                <a:endParaRPr lang="en-IL" dirty="0"/>
              </a:p>
            </p:txBody>
          </p:sp>
        </mc:Choice>
        <mc:Fallback xmlns="">
          <p:sp>
            <p:nvSpPr>
              <p:cNvPr id="13" name="TextBox 12">
                <a:extLst>
                  <a:ext uri="{FF2B5EF4-FFF2-40B4-BE49-F238E27FC236}">
                    <a16:creationId xmlns:a16="http://schemas.microsoft.com/office/drawing/2014/main" id="{99283B36-4A40-F240-9E87-C91A55E6CA2B}"/>
                  </a:ext>
                </a:extLst>
              </p:cNvPr>
              <p:cNvSpPr txBox="1">
                <a:spLocks noRot="1" noChangeAspect="1" noMove="1" noResize="1" noEditPoints="1" noAdjustHandles="1" noChangeArrowheads="1" noChangeShapeType="1" noTextEdit="1"/>
              </p:cNvSpPr>
              <p:nvPr/>
            </p:nvSpPr>
            <p:spPr>
              <a:xfrm>
                <a:off x="1646433" y="4058923"/>
                <a:ext cx="7272808" cy="646331"/>
              </a:xfrm>
              <a:prstGeom prst="rect">
                <a:avLst/>
              </a:prstGeom>
              <a:blipFill>
                <a:blip r:embed="rId4"/>
                <a:stretch>
                  <a:fillRect t="-3922" r="-698" b="-13725"/>
                </a:stretch>
              </a:blipFill>
            </p:spPr>
            <p:txBody>
              <a:bodyPr/>
              <a:lstStyle/>
              <a:p>
                <a:r>
                  <a:rPr lang="en-IL">
                    <a:noFill/>
                  </a:rPr>
                  <a:t> </a:t>
                </a:r>
              </a:p>
            </p:txBody>
          </p:sp>
        </mc:Fallback>
      </mc:AlternateContent>
      <p:sp>
        <p:nvSpPr>
          <p:cNvPr id="14" name="TextBox 13">
            <a:extLst>
              <a:ext uri="{FF2B5EF4-FFF2-40B4-BE49-F238E27FC236}">
                <a16:creationId xmlns:a16="http://schemas.microsoft.com/office/drawing/2014/main" id="{7013718F-8D28-4E43-AF20-B0DB9BB3C156}"/>
              </a:ext>
            </a:extLst>
          </p:cNvPr>
          <p:cNvSpPr txBox="1"/>
          <p:nvPr/>
        </p:nvSpPr>
        <p:spPr>
          <a:xfrm>
            <a:off x="1648089" y="4858248"/>
            <a:ext cx="7272808" cy="369332"/>
          </a:xfrm>
          <a:prstGeom prst="rect">
            <a:avLst/>
          </a:prstGeom>
          <a:noFill/>
        </p:spPr>
        <p:txBody>
          <a:bodyPr wrap="square" rtlCol="0">
            <a:spAutoFit/>
          </a:bodyPr>
          <a:lstStyle/>
          <a:p>
            <a:pPr algn="r" rtl="1" fontAlgn="base">
              <a:spcBef>
                <a:spcPct val="0"/>
              </a:spcBef>
              <a:spcAft>
                <a:spcPct val="0"/>
              </a:spcAft>
            </a:pPr>
            <a:r>
              <a:rPr lang="he-IL" dirty="0"/>
              <a:t>בנוסף נרצה לדעת כמה שארית יש עד כה למספר: 0, 1 או 2</a:t>
            </a:r>
            <a:endParaRPr lang="en-IL" dirty="0"/>
          </a:p>
        </p:txBody>
      </p:sp>
      <p:sp>
        <p:nvSpPr>
          <p:cNvPr id="15" name="TextBox 14">
            <a:extLst>
              <a:ext uri="{FF2B5EF4-FFF2-40B4-BE49-F238E27FC236}">
                <a16:creationId xmlns:a16="http://schemas.microsoft.com/office/drawing/2014/main" id="{8217344B-084E-AB4A-A93B-020D16371830}"/>
              </a:ext>
            </a:extLst>
          </p:cNvPr>
          <p:cNvSpPr txBox="1"/>
          <p:nvPr/>
        </p:nvSpPr>
        <p:spPr>
          <a:xfrm>
            <a:off x="1671908" y="5355952"/>
            <a:ext cx="7272808" cy="369332"/>
          </a:xfrm>
          <a:prstGeom prst="rect">
            <a:avLst/>
          </a:prstGeom>
          <a:noFill/>
        </p:spPr>
        <p:txBody>
          <a:bodyPr wrap="square" rtlCol="0">
            <a:spAutoFit/>
          </a:bodyPr>
          <a:lstStyle/>
          <a:p>
            <a:pPr algn="r" rtl="1" fontAlgn="base">
              <a:spcBef>
                <a:spcPct val="0"/>
              </a:spcBef>
              <a:spcAft>
                <a:spcPct val="0"/>
              </a:spcAft>
            </a:pPr>
            <a:r>
              <a:rPr lang="he-IL" dirty="0"/>
              <a:t>בסה"כ נצטרך 6 מצבים למכונה – 3 </a:t>
            </a:r>
            <a:r>
              <a:rPr lang="en-US" dirty="0"/>
              <a:t>FFs</a:t>
            </a:r>
            <a:r>
              <a:rPr lang="he-IL" dirty="0"/>
              <a:t> </a:t>
            </a:r>
          </a:p>
        </p:txBody>
      </p:sp>
    </p:spTree>
    <p:extLst>
      <p:ext uri="{BB962C8B-B14F-4D97-AF65-F5344CB8AC3E}">
        <p14:creationId xmlns:p14="http://schemas.microsoft.com/office/powerpoint/2010/main" val="323728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857540-EBD2-5648-9068-E80CBF2ADB92}"/>
              </a:ext>
            </a:extLst>
          </p:cNvPr>
          <p:cNvSpPr>
            <a:spLocks noGrp="1"/>
          </p:cNvSpPr>
          <p:nvPr>
            <p:ph type="title"/>
          </p:nvPr>
        </p:nvSpPr>
        <p:spPr/>
        <p:txBody>
          <a:bodyPr/>
          <a:lstStyle/>
          <a:p>
            <a:pPr algn="r"/>
            <a:r>
              <a:rPr lang="he-IL" dirty="0"/>
              <a:t>חורף תשע"ט מועד א'</a:t>
            </a:r>
            <a:endParaRPr lang="en-IL" dirty="0"/>
          </a:p>
        </p:txBody>
      </p:sp>
      <p:sp>
        <p:nvSpPr>
          <p:cNvPr id="2" name="Slide Number Placeholder 1">
            <a:extLst>
              <a:ext uri="{FF2B5EF4-FFF2-40B4-BE49-F238E27FC236}">
                <a16:creationId xmlns:a16="http://schemas.microsoft.com/office/drawing/2014/main" id="{EF77A3E8-12EE-1240-BA5E-DE3A3C29A7C1}"/>
              </a:ext>
            </a:extLst>
          </p:cNvPr>
          <p:cNvSpPr>
            <a:spLocks noGrp="1"/>
          </p:cNvSpPr>
          <p:nvPr>
            <p:ph type="sldNum" sz="quarter" idx="12"/>
          </p:nvPr>
        </p:nvSpPr>
        <p:spPr/>
        <p:txBody>
          <a:bodyPr/>
          <a:lstStyle/>
          <a:p>
            <a:pPr>
              <a:defRPr/>
            </a:pPr>
            <a:fld id="{5B9DDD99-E41D-43E9-8A24-0D8D12381358}" type="slidenum">
              <a:rPr lang="he-IL" smtClean="0"/>
              <a:pPr>
                <a:defRPr/>
              </a:pPr>
              <a:t>24</a:t>
            </a:fld>
            <a:endParaRPr lang="he-IL"/>
          </a:p>
        </p:txBody>
      </p:sp>
      <p:pic>
        <p:nvPicPr>
          <p:cNvPr id="5" name="Picture 4">
            <a:extLst>
              <a:ext uri="{FF2B5EF4-FFF2-40B4-BE49-F238E27FC236}">
                <a16:creationId xmlns:a16="http://schemas.microsoft.com/office/drawing/2014/main" id="{2FAB1537-D85B-1A42-B469-C08B3EE77007}"/>
              </a:ext>
            </a:extLst>
          </p:cNvPr>
          <p:cNvPicPr>
            <a:picLocks noChangeAspect="1"/>
          </p:cNvPicPr>
          <p:nvPr/>
        </p:nvPicPr>
        <p:blipFill>
          <a:blip r:embed="rId2"/>
          <a:stretch>
            <a:fillRect/>
          </a:stretch>
        </p:blipFill>
        <p:spPr>
          <a:xfrm>
            <a:off x="802998" y="1844824"/>
            <a:ext cx="7918722" cy="3816424"/>
          </a:xfrm>
          <a:prstGeom prst="rect">
            <a:avLst/>
          </a:prstGeom>
        </p:spPr>
      </p:pic>
    </p:spTree>
    <p:extLst>
      <p:ext uri="{BB962C8B-B14F-4D97-AF65-F5344CB8AC3E}">
        <p14:creationId xmlns:p14="http://schemas.microsoft.com/office/powerpoint/2010/main" val="322931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51C03B-E1C4-2B45-898B-3430145C91BC}"/>
              </a:ext>
            </a:extLst>
          </p:cNvPr>
          <p:cNvSpPr>
            <a:spLocks noGrp="1"/>
          </p:cNvSpPr>
          <p:nvPr>
            <p:ph type="sldNum" sz="quarter" idx="12"/>
          </p:nvPr>
        </p:nvSpPr>
        <p:spPr/>
        <p:txBody>
          <a:bodyPr/>
          <a:lstStyle/>
          <a:p>
            <a:pPr>
              <a:defRPr/>
            </a:pPr>
            <a:fld id="{02709395-9572-4BA5-976E-D68A2E8C6FCD}" type="slidenum">
              <a:rPr lang="he-IL" smtClean="0"/>
              <a:pPr>
                <a:defRPr/>
              </a:pPr>
              <a:t>25</a:t>
            </a:fld>
            <a:endParaRPr lang="he-IL"/>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806C03C-0A5E-2340-A8FA-FA631CAA8498}"/>
                  </a:ext>
                </a:extLst>
              </p:cNvPr>
              <p:cNvSpPr txBox="1"/>
              <p:nvPr/>
            </p:nvSpPr>
            <p:spPr>
              <a:xfrm>
                <a:off x="1403648" y="548680"/>
                <a:ext cx="5904656"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𝐴𝐵𝐶</m:t>
                      </m:r>
                      <m:r>
                        <a:rPr lang="en-US" b="0" i="1" smtClean="0">
                          <a:latin typeface="Cambria Math" panose="02040503050406030204" pitchFamily="18" charset="0"/>
                        </a:rPr>
                        <m:t>)(</m:t>
                      </m:r>
                      <m:r>
                        <a:rPr lang="en-US" b="0" i="1" smtClean="0">
                          <a:latin typeface="Cambria Math" panose="02040503050406030204" pitchFamily="18" charset="0"/>
                        </a:rPr>
                        <m:t>𝐷𝐸𝐹𝐺</m:t>
                      </m:r>
                      <m:r>
                        <a:rPr lang="en-US" b="0" i="1" smtClean="0">
                          <a:latin typeface="Cambria Math" panose="02040503050406030204" pitchFamily="18" charset="0"/>
                        </a:rPr>
                        <m:t>)(</m:t>
                      </m:r>
                      <m:r>
                        <a:rPr lang="en-US" b="0" i="1" smtClean="0">
                          <a:latin typeface="Cambria Math" panose="02040503050406030204" pitchFamily="18" charset="0"/>
                        </a:rPr>
                        <m:t>𝐻𝐼𝐽</m:t>
                      </m:r>
                      <m:r>
                        <a:rPr lang="en-US" b="0" i="1" smtClean="0">
                          <a:latin typeface="Cambria Math" panose="02040503050406030204" pitchFamily="18" charset="0"/>
                        </a:rPr>
                        <m:t>)</m:t>
                      </m:r>
                    </m:oMath>
                  </m:oMathPara>
                </a14:m>
                <a:endParaRPr lang="en-IL" dirty="0"/>
              </a:p>
            </p:txBody>
          </p:sp>
        </mc:Choice>
        <mc:Fallback xmlns="">
          <p:sp>
            <p:nvSpPr>
              <p:cNvPr id="7" name="TextBox 6">
                <a:extLst>
                  <a:ext uri="{FF2B5EF4-FFF2-40B4-BE49-F238E27FC236}">
                    <a16:creationId xmlns:a16="http://schemas.microsoft.com/office/drawing/2014/main" id="{3806C03C-0A5E-2340-A8FA-FA631CAA8498}"/>
                  </a:ext>
                </a:extLst>
              </p:cNvPr>
              <p:cNvSpPr txBox="1">
                <a:spLocks noRot="1" noChangeAspect="1" noMove="1" noResize="1" noEditPoints="1" noAdjustHandles="1" noChangeArrowheads="1" noChangeShapeType="1" noTextEdit="1"/>
              </p:cNvSpPr>
              <p:nvPr/>
            </p:nvSpPr>
            <p:spPr>
              <a:xfrm>
                <a:off x="1403648" y="548680"/>
                <a:ext cx="5904656" cy="369332"/>
              </a:xfrm>
              <a:prstGeom prst="rect">
                <a:avLst/>
              </a:prstGeom>
              <a:blipFill>
                <a:blip r:embed="rId2"/>
                <a:stretch>
                  <a:fillRect b="-16667"/>
                </a:stretch>
              </a:blipFill>
            </p:spPr>
            <p:txBody>
              <a:bodyPr/>
              <a:lstStyle/>
              <a:p>
                <a:r>
                  <a:rPr lang="en-IL">
                    <a:noFill/>
                  </a:rPr>
                  <a:t> </a:t>
                </a:r>
              </a:p>
            </p:txBody>
          </p:sp>
        </mc:Fallback>
      </mc:AlternateContent>
      <p:sp>
        <p:nvSpPr>
          <p:cNvPr id="8" name="TextBox 7">
            <a:extLst>
              <a:ext uri="{FF2B5EF4-FFF2-40B4-BE49-F238E27FC236}">
                <a16:creationId xmlns:a16="http://schemas.microsoft.com/office/drawing/2014/main" id="{96C69D47-E8A0-1947-B008-6F5A59FFC79B}"/>
              </a:ext>
            </a:extLst>
          </p:cNvPr>
          <p:cNvSpPr txBox="1"/>
          <p:nvPr/>
        </p:nvSpPr>
        <p:spPr>
          <a:xfrm>
            <a:off x="5220072" y="1196752"/>
            <a:ext cx="3189291" cy="369332"/>
          </a:xfrm>
          <a:prstGeom prst="rect">
            <a:avLst/>
          </a:prstGeom>
          <a:noFill/>
        </p:spPr>
        <p:txBody>
          <a:bodyPr wrap="square" rtlCol="0">
            <a:spAutoFit/>
          </a:bodyPr>
          <a:lstStyle/>
          <a:p>
            <a:pPr algn="r" rtl="1"/>
            <a:r>
              <a:rPr lang="he-IL" dirty="0"/>
              <a:t>נבדוק את התשובות:</a:t>
            </a:r>
            <a:endParaRPr lang="en-IL" dirty="0"/>
          </a:p>
        </p:txBody>
      </p:sp>
      <p:sp>
        <p:nvSpPr>
          <p:cNvPr id="9" name="TextBox 8">
            <a:extLst>
              <a:ext uri="{FF2B5EF4-FFF2-40B4-BE49-F238E27FC236}">
                <a16:creationId xmlns:a16="http://schemas.microsoft.com/office/drawing/2014/main" id="{E4801F25-FBAF-2647-95B9-64D8E2CA20A1}"/>
              </a:ext>
            </a:extLst>
          </p:cNvPr>
          <p:cNvSpPr txBox="1"/>
          <p:nvPr/>
        </p:nvSpPr>
        <p:spPr>
          <a:xfrm>
            <a:off x="1547664" y="1566084"/>
            <a:ext cx="6861699" cy="369332"/>
          </a:xfrm>
          <a:prstGeom prst="rect">
            <a:avLst/>
          </a:prstGeom>
          <a:noFill/>
        </p:spPr>
        <p:txBody>
          <a:bodyPr wrap="square" rtlCol="0">
            <a:spAutoFit/>
          </a:bodyPr>
          <a:lstStyle/>
          <a:p>
            <a:pPr algn="r" rtl="1"/>
            <a:r>
              <a:rPr lang="he-IL" dirty="0"/>
              <a:t>א- המכונה היא </a:t>
            </a:r>
            <a:r>
              <a:rPr lang="he-IL" b="1" u="sng" dirty="0"/>
              <a:t>בהכרח</a:t>
            </a:r>
            <a:r>
              <a:rPr lang="he-IL" dirty="0"/>
              <a:t> מסוג </a:t>
            </a:r>
            <a:r>
              <a:rPr lang="en-US" dirty="0"/>
              <a:t>MEALY</a:t>
            </a:r>
            <a:r>
              <a:rPr lang="he-IL" dirty="0"/>
              <a:t> </a:t>
            </a:r>
            <a:endParaRPr lang="en-IL" dirty="0"/>
          </a:p>
        </p:txBody>
      </p:sp>
      <p:sp>
        <p:nvSpPr>
          <p:cNvPr id="10" name="TextBox 9">
            <a:extLst>
              <a:ext uri="{FF2B5EF4-FFF2-40B4-BE49-F238E27FC236}">
                <a16:creationId xmlns:a16="http://schemas.microsoft.com/office/drawing/2014/main" id="{2381F7D4-6B30-3744-BE59-58AB30D67B65}"/>
              </a:ext>
            </a:extLst>
          </p:cNvPr>
          <p:cNvSpPr txBox="1"/>
          <p:nvPr/>
        </p:nvSpPr>
        <p:spPr>
          <a:xfrm>
            <a:off x="1547664" y="2120082"/>
            <a:ext cx="6861699" cy="369332"/>
          </a:xfrm>
          <a:prstGeom prst="rect">
            <a:avLst/>
          </a:prstGeom>
          <a:noFill/>
        </p:spPr>
        <p:txBody>
          <a:bodyPr wrap="square" rtlCol="0">
            <a:spAutoFit/>
          </a:bodyPr>
          <a:lstStyle/>
          <a:p>
            <a:pPr algn="r" rtl="1"/>
            <a:r>
              <a:rPr lang="he-IL" dirty="0"/>
              <a:t>האם המכונה יכולה להיות מסוג </a:t>
            </a:r>
            <a:r>
              <a:rPr lang="en-US" dirty="0"/>
              <a:t>MOORE</a:t>
            </a:r>
            <a:r>
              <a:rPr lang="he-IL" dirty="0"/>
              <a:t>?</a:t>
            </a:r>
            <a:endParaRPr lang="en-IL" dirty="0"/>
          </a:p>
        </p:txBody>
      </p:sp>
      <p:sp>
        <p:nvSpPr>
          <p:cNvPr id="11" name="TextBox 10">
            <a:extLst>
              <a:ext uri="{FF2B5EF4-FFF2-40B4-BE49-F238E27FC236}">
                <a16:creationId xmlns:a16="http://schemas.microsoft.com/office/drawing/2014/main" id="{DFA1920C-3186-6941-A028-6AF3A045393F}"/>
              </a:ext>
            </a:extLst>
          </p:cNvPr>
          <p:cNvSpPr txBox="1"/>
          <p:nvPr/>
        </p:nvSpPr>
        <p:spPr>
          <a:xfrm>
            <a:off x="1551148" y="2564904"/>
            <a:ext cx="6861699" cy="646331"/>
          </a:xfrm>
          <a:prstGeom prst="rect">
            <a:avLst/>
          </a:prstGeom>
          <a:noFill/>
        </p:spPr>
        <p:txBody>
          <a:bodyPr wrap="square" rtlCol="0">
            <a:spAutoFit/>
          </a:bodyPr>
          <a:lstStyle/>
          <a:p>
            <a:pPr algn="r" rtl="1"/>
            <a:r>
              <a:rPr lang="he-IL" dirty="0"/>
              <a:t>ההבדל בין </a:t>
            </a:r>
            <a:r>
              <a:rPr lang="en-US" dirty="0"/>
              <a:t>MEALY</a:t>
            </a:r>
            <a:r>
              <a:rPr lang="he-IL" dirty="0"/>
              <a:t> ל- </a:t>
            </a:r>
            <a:r>
              <a:rPr lang="en-US" dirty="0"/>
              <a:t>MOORE</a:t>
            </a:r>
            <a:r>
              <a:rPr lang="he-IL" dirty="0"/>
              <a:t> בתהליך הצמצום הוא בשלב הראשון, בו אנחנו מפצלים לסטים של מצבים לפי המוצא.</a:t>
            </a:r>
            <a:endParaRPr lang="en-IL" dirty="0"/>
          </a:p>
        </p:txBody>
      </p:sp>
      <p:sp>
        <p:nvSpPr>
          <p:cNvPr id="12" name="TextBox 11">
            <a:extLst>
              <a:ext uri="{FF2B5EF4-FFF2-40B4-BE49-F238E27FC236}">
                <a16:creationId xmlns:a16="http://schemas.microsoft.com/office/drawing/2014/main" id="{AD235956-34ED-BE43-A404-C0DD7AC7CD5F}"/>
              </a:ext>
            </a:extLst>
          </p:cNvPr>
          <p:cNvSpPr txBox="1"/>
          <p:nvPr/>
        </p:nvSpPr>
        <p:spPr>
          <a:xfrm>
            <a:off x="1547664" y="3194392"/>
            <a:ext cx="6861699" cy="923330"/>
          </a:xfrm>
          <a:prstGeom prst="rect">
            <a:avLst/>
          </a:prstGeom>
          <a:noFill/>
        </p:spPr>
        <p:txBody>
          <a:bodyPr wrap="square" rtlCol="0">
            <a:spAutoFit/>
          </a:bodyPr>
          <a:lstStyle/>
          <a:p>
            <a:pPr algn="r" rtl="1"/>
            <a:r>
              <a:rPr lang="he-IL" dirty="0"/>
              <a:t>למכונה יש כניסה אחת ויציאה אחת, </a:t>
            </a:r>
            <a:r>
              <a:rPr lang="he-IL"/>
              <a:t>ולכן עבור </a:t>
            </a:r>
            <a:r>
              <a:rPr lang="he-IL" dirty="0"/>
              <a:t>מכונת </a:t>
            </a:r>
            <a:r>
              <a:rPr lang="en-US" dirty="0"/>
              <a:t>MOORE</a:t>
            </a:r>
            <a:r>
              <a:rPr lang="he-IL" dirty="0"/>
              <a:t> ניתן לפצל מ- </a:t>
            </a:r>
            <a:r>
              <a:rPr lang="en-US" dirty="0"/>
              <a:t>P0</a:t>
            </a:r>
            <a:r>
              <a:rPr lang="he-IL" dirty="0"/>
              <a:t> ל- </a:t>
            </a:r>
            <a:r>
              <a:rPr lang="en-US" dirty="0"/>
              <a:t>P1</a:t>
            </a:r>
            <a:r>
              <a:rPr lang="he-IL" dirty="0"/>
              <a:t>, רק לשני סטים (ללא תלות בקלט, אלא בפלט בלבד). בשלב הבא כבר ניתן לפצל ליותר סטים ולכן המכונה לא בהכרח תהיה </a:t>
            </a:r>
            <a:r>
              <a:rPr lang="en-US" dirty="0"/>
              <a:t>MEALY</a:t>
            </a:r>
            <a:r>
              <a:rPr lang="he-IL" dirty="0"/>
              <a:t>.</a:t>
            </a:r>
            <a:endParaRPr lang="en-IL"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12CDF8-AFEF-AF4F-9B10-CB8B02724EF8}"/>
                  </a:ext>
                </a:extLst>
              </p:cNvPr>
              <p:cNvSpPr txBox="1"/>
              <p:nvPr/>
            </p:nvSpPr>
            <p:spPr>
              <a:xfrm>
                <a:off x="-339315" y="4721945"/>
                <a:ext cx="5904656"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he-IL"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𝐴𝐵𝐶</m:t>
                      </m:r>
                      <m:r>
                        <a:rPr lang="en-US" b="0" i="1" smtClean="0">
                          <a:latin typeface="Cambria Math" panose="02040503050406030204" pitchFamily="18" charset="0"/>
                        </a:rPr>
                        <m:t>)(</m:t>
                      </m:r>
                      <m:r>
                        <a:rPr lang="en-US" b="0" i="1" smtClean="0">
                          <a:latin typeface="Cambria Math" panose="02040503050406030204" pitchFamily="18" charset="0"/>
                        </a:rPr>
                        <m:t>𝐷𝐸𝐹𝐺𝐻𝐼𝐽</m:t>
                      </m:r>
                      <m:r>
                        <a:rPr lang="en-US" b="0" i="1" smtClean="0">
                          <a:latin typeface="Cambria Math" panose="02040503050406030204" pitchFamily="18" charset="0"/>
                        </a:rPr>
                        <m:t>)</m:t>
                      </m:r>
                    </m:oMath>
                  </m:oMathPara>
                </a14:m>
                <a:endParaRPr lang="en-IL" dirty="0"/>
              </a:p>
            </p:txBody>
          </p:sp>
        </mc:Choice>
        <mc:Fallback xmlns="">
          <p:sp>
            <p:nvSpPr>
              <p:cNvPr id="13" name="TextBox 12">
                <a:extLst>
                  <a:ext uri="{FF2B5EF4-FFF2-40B4-BE49-F238E27FC236}">
                    <a16:creationId xmlns:a16="http://schemas.microsoft.com/office/drawing/2014/main" id="{E412CDF8-AFEF-AF4F-9B10-CB8B02724EF8}"/>
                  </a:ext>
                </a:extLst>
              </p:cNvPr>
              <p:cNvSpPr txBox="1">
                <a:spLocks noRot="1" noChangeAspect="1" noMove="1" noResize="1" noEditPoints="1" noAdjustHandles="1" noChangeArrowheads="1" noChangeShapeType="1" noTextEdit="1"/>
              </p:cNvSpPr>
              <p:nvPr/>
            </p:nvSpPr>
            <p:spPr>
              <a:xfrm>
                <a:off x="-339315" y="4721945"/>
                <a:ext cx="5904656" cy="369332"/>
              </a:xfrm>
              <a:prstGeom prst="rect">
                <a:avLst/>
              </a:prstGeom>
              <a:blipFill>
                <a:blip r:embed="rId3"/>
                <a:stretch>
                  <a:fillRect b="-17241"/>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93332D-EDDE-5540-A00C-638F8A1C0785}"/>
                  </a:ext>
                </a:extLst>
              </p:cNvPr>
              <p:cNvSpPr txBox="1"/>
              <p:nvPr/>
            </p:nvSpPr>
            <p:spPr>
              <a:xfrm>
                <a:off x="-468560" y="4268702"/>
                <a:ext cx="5904656"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he-IL" b="0" i="1" smtClean="0">
                              <a:latin typeface="Cambria Math" panose="02040503050406030204" pitchFamily="18" charset="0"/>
                            </a:rPr>
                            <m:t>0</m:t>
                          </m:r>
                        </m:sub>
                      </m:sSub>
                      <m:r>
                        <a:rPr lang="en-US" b="0" i="1" smtClean="0">
                          <a:latin typeface="Cambria Math" panose="02040503050406030204" pitchFamily="18" charset="0"/>
                        </a:rPr>
                        <m:t>=(</m:t>
                      </m:r>
                      <m:r>
                        <a:rPr lang="he-IL" b="0" i="1" smtClean="0">
                          <a:latin typeface="Cambria Math" panose="02040503050406030204" pitchFamily="18" charset="0"/>
                        </a:rPr>
                        <m:t>𝐴𝐵𝐶𝐷𝐸𝐹𝐺𝐻𝐼𝐽</m:t>
                      </m:r>
                      <m:r>
                        <a:rPr lang="en-US" b="0" i="1" smtClean="0">
                          <a:latin typeface="Cambria Math" panose="02040503050406030204" pitchFamily="18" charset="0"/>
                        </a:rPr>
                        <m:t>)</m:t>
                      </m:r>
                    </m:oMath>
                  </m:oMathPara>
                </a14:m>
                <a:endParaRPr lang="en-IL" dirty="0"/>
              </a:p>
            </p:txBody>
          </p:sp>
        </mc:Choice>
        <mc:Fallback xmlns="">
          <p:sp>
            <p:nvSpPr>
              <p:cNvPr id="14" name="TextBox 13">
                <a:extLst>
                  <a:ext uri="{FF2B5EF4-FFF2-40B4-BE49-F238E27FC236}">
                    <a16:creationId xmlns:a16="http://schemas.microsoft.com/office/drawing/2014/main" id="{2B93332D-EDDE-5540-A00C-638F8A1C0785}"/>
                  </a:ext>
                </a:extLst>
              </p:cNvPr>
              <p:cNvSpPr txBox="1">
                <a:spLocks noRot="1" noChangeAspect="1" noMove="1" noResize="1" noEditPoints="1" noAdjustHandles="1" noChangeArrowheads="1" noChangeShapeType="1" noTextEdit="1"/>
              </p:cNvSpPr>
              <p:nvPr/>
            </p:nvSpPr>
            <p:spPr>
              <a:xfrm>
                <a:off x="-468560" y="4268702"/>
                <a:ext cx="5904656" cy="369332"/>
              </a:xfrm>
              <a:prstGeom prst="rect">
                <a:avLst/>
              </a:prstGeom>
              <a:blipFill>
                <a:blip r:embed="rId4"/>
                <a:stretch>
                  <a:fillRect b="-17241"/>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E32B02F-D382-D34F-BFDD-F6BC412A7E41}"/>
                  </a:ext>
                </a:extLst>
              </p:cNvPr>
              <p:cNvSpPr txBox="1"/>
              <p:nvPr/>
            </p:nvSpPr>
            <p:spPr>
              <a:xfrm>
                <a:off x="-308937" y="5175189"/>
                <a:ext cx="5904656"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he-IL"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𝐴𝐵𝐶</m:t>
                      </m:r>
                      <m:r>
                        <a:rPr lang="en-US" b="0" i="1" smtClean="0">
                          <a:latin typeface="Cambria Math" panose="02040503050406030204" pitchFamily="18" charset="0"/>
                        </a:rPr>
                        <m:t>)(</m:t>
                      </m:r>
                      <m:r>
                        <a:rPr lang="en-US" b="0" i="1" smtClean="0">
                          <a:latin typeface="Cambria Math" panose="02040503050406030204" pitchFamily="18" charset="0"/>
                        </a:rPr>
                        <m:t>𝐷𝐸𝐹𝐺</m:t>
                      </m:r>
                      <m:r>
                        <a:rPr lang="he-IL" b="0" i="1" smtClean="0">
                          <a:latin typeface="Cambria Math" panose="02040503050406030204" pitchFamily="18" charset="0"/>
                        </a:rPr>
                        <m:t>)(</m:t>
                      </m:r>
                      <m:r>
                        <a:rPr lang="he-IL" b="0" i="1" smtClean="0">
                          <a:latin typeface="Cambria Math" panose="02040503050406030204" pitchFamily="18" charset="0"/>
                        </a:rPr>
                        <m:t>𝐻𝐼𝐽</m:t>
                      </m:r>
                      <m:r>
                        <a:rPr lang="en-US" b="0" i="1" smtClean="0">
                          <a:latin typeface="Cambria Math" panose="02040503050406030204" pitchFamily="18" charset="0"/>
                        </a:rPr>
                        <m:t>)</m:t>
                      </m:r>
                    </m:oMath>
                  </m:oMathPara>
                </a14:m>
                <a:endParaRPr lang="en-IL" dirty="0"/>
              </a:p>
            </p:txBody>
          </p:sp>
        </mc:Choice>
        <mc:Fallback xmlns="">
          <p:sp>
            <p:nvSpPr>
              <p:cNvPr id="15" name="TextBox 14">
                <a:extLst>
                  <a:ext uri="{FF2B5EF4-FFF2-40B4-BE49-F238E27FC236}">
                    <a16:creationId xmlns:a16="http://schemas.microsoft.com/office/drawing/2014/main" id="{3E32B02F-D382-D34F-BFDD-F6BC412A7E41}"/>
                  </a:ext>
                </a:extLst>
              </p:cNvPr>
              <p:cNvSpPr txBox="1">
                <a:spLocks noRot="1" noChangeAspect="1" noMove="1" noResize="1" noEditPoints="1" noAdjustHandles="1" noChangeArrowheads="1" noChangeShapeType="1" noTextEdit="1"/>
              </p:cNvSpPr>
              <p:nvPr/>
            </p:nvSpPr>
            <p:spPr>
              <a:xfrm>
                <a:off x="-308937" y="5175189"/>
                <a:ext cx="5904656" cy="369332"/>
              </a:xfrm>
              <a:prstGeom prst="rect">
                <a:avLst/>
              </a:prstGeom>
              <a:blipFill>
                <a:blip r:embed="rId5"/>
                <a:stretch>
                  <a:fillRect b="-12903"/>
                </a:stretch>
              </a:blipFill>
            </p:spPr>
            <p:txBody>
              <a:bodyPr/>
              <a:lstStyle/>
              <a:p>
                <a:r>
                  <a:rPr lang="en-IL">
                    <a:noFill/>
                  </a:rPr>
                  <a:t> </a:t>
                </a:r>
              </a:p>
            </p:txBody>
          </p:sp>
        </mc:Fallback>
      </mc:AlternateContent>
      <p:sp>
        <p:nvSpPr>
          <p:cNvPr id="16" name="TextBox 15">
            <a:extLst>
              <a:ext uri="{FF2B5EF4-FFF2-40B4-BE49-F238E27FC236}">
                <a16:creationId xmlns:a16="http://schemas.microsoft.com/office/drawing/2014/main" id="{75C37AED-D2E1-CA44-8D4C-094C8CEA7AAD}"/>
              </a:ext>
            </a:extLst>
          </p:cNvPr>
          <p:cNvSpPr txBox="1"/>
          <p:nvPr/>
        </p:nvSpPr>
        <p:spPr>
          <a:xfrm>
            <a:off x="5220072" y="4323881"/>
            <a:ext cx="3189290" cy="923330"/>
          </a:xfrm>
          <a:prstGeom prst="rect">
            <a:avLst/>
          </a:prstGeom>
          <a:noFill/>
        </p:spPr>
        <p:txBody>
          <a:bodyPr wrap="square" rtlCol="0">
            <a:spAutoFit/>
          </a:bodyPr>
          <a:lstStyle/>
          <a:p>
            <a:pPr algn="r" rtl="1" fontAlgn="base">
              <a:spcBef>
                <a:spcPct val="0"/>
              </a:spcBef>
              <a:spcAft>
                <a:spcPct val="0"/>
              </a:spcAft>
            </a:pPr>
            <a:r>
              <a:rPr lang="he-IL" dirty="0"/>
              <a:t>למשל:</a:t>
            </a:r>
          </a:p>
          <a:p>
            <a:pPr algn="r" rtl="1" fontAlgn="base">
              <a:spcBef>
                <a:spcPct val="0"/>
              </a:spcBef>
              <a:spcAft>
                <a:spcPct val="0"/>
              </a:spcAft>
            </a:pPr>
            <a:r>
              <a:rPr lang="he-IL" dirty="0"/>
              <a:t>(ניתן בקלות לחשוב על טבלת מעברי מצבים מתאימה)</a:t>
            </a:r>
            <a:endParaRPr lang="en-IL" dirty="0"/>
          </a:p>
        </p:txBody>
      </p:sp>
    </p:spTree>
    <p:extLst>
      <p:ext uri="{BB962C8B-B14F-4D97-AF65-F5344CB8AC3E}">
        <p14:creationId xmlns:p14="http://schemas.microsoft.com/office/powerpoint/2010/main" val="181323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51C03B-E1C4-2B45-898B-3430145C91BC}"/>
              </a:ext>
            </a:extLst>
          </p:cNvPr>
          <p:cNvSpPr>
            <a:spLocks noGrp="1"/>
          </p:cNvSpPr>
          <p:nvPr>
            <p:ph type="sldNum" sz="quarter" idx="12"/>
          </p:nvPr>
        </p:nvSpPr>
        <p:spPr/>
        <p:txBody>
          <a:bodyPr/>
          <a:lstStyle/>
          <a:p>
            <a:pPr>
              <a:defRPr/>
            </a:pPr>
            <a:fld id="{02709395-9572-4BA5-976E-D68A2E8C6FCD}" type="slidenum">
              <a:rPr lang="he-IL" smtClean="0"/>
              <a:pPr>
                <a:defRPr/>
              </a:pPr>
              <a:t>26</a:t>
            </a:fld>
            <a:endParaRPr lang="he-IL"/>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806C03C-0A5E-2340-A8FA-FA631CAA8498}"/>
                  </a:ext>
                </a:extLst>
              </p:cNvPr>
              <p:cNvSpPr txBox="1"/>
              <p:nvPr/>
            </p:nvSpPr>
            <p:spPr>
              <a:xfrm>
                <a:off x="1403648" y="548680"/>
                <a:ext cx="5904656"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𝐴𝐵𝐶</m:t>
                      </m:r>
                      <m:r>
                        <a:rPr lang="en-US" b="0" i="1" smtClean="0">
                          <a:latin typeface="Cambria Math" panose="02040503050406030204" pitchFamily="18" charset="0"/>
                        </a:rPr>
                        <m:t>)(</m:t>
                      </m:r>
                      <m:r>
                        <a:rPr lang="en-US" b="0" i="1" smtClean="0">
                          <a:latin typeface="Cambria Math" panose="02040503050406030204" pitchFamily="18" charset="0"/>
                        </a:rPr>
                        <m:t>𝐷𝐸𝐹𝐺</m:t>
                      </m:r>
                      <m:r>
                        <a:rPr lang="en-US" b="0" i="1" smtClean="0">
                          <a:latin typeface="Cambria Math" panose="02040503050406030204" pitchFamily="18" charset="0"/>
                        </a:rPr>
                        <m:t>)(</m:t>
                      </m:r>
                      <m:r>
                        <a:rPr lang="en-US" b="0" i="1" smtClean="0">
                          <a:latin typeface="Cambria Math" panose="02040503050406030204" pitchFamily="18" charset="0"/>
                        </a:rPr>
                        <m:t>𝐻𝐼𝐽</m:t>
                      </m:r>
                      <m:r>
                        <a:rPr lang="en-US" b="0" i="1" smtClean="0">
                          <a:latin typeface="Cambria Math" panose="02040503050406030204" pitchFamily="18" charset="0"/>
                        </a:rPr>
                        <m:t>)</m:t>
                      </m:r>
                    </m:oMath>
                  </m:oMathPara>
                </a14:m>
                <a:endParaRPr lang="en-IL" dirty="0"/>
              </a:p>
            </p:txBody>
          </p:sp>
        </mc:Choice>
        <mc:Fallback xmlns="">
          <p:sp>
            <p:nvSpPr>
              <p:cNvPr id="7" name="TextBox 6">
                <a:extLst>
                  <a:ext uri="{FF2B5EF4-FFF2-40B4-BE49-F238E27FC236}">
                    <a16:creationId xmlns:a16="http://schemas.microsoft.com/office/drawing/2014/main" id="{3806C03C-0A5E-2340-A8FA-FA631CAA8498}"/>
                  </a:ext>
                </a:extLst>
              </p:cNvPr>
              <p:cNvSpPr txBox="1">
                <a:spLocks noRot="1" noChangeAspect="1" noMove="1" noResize="1" noEditPoints="1" noAdjustHandles="1" noChangeArrowheads="1" noChangeShapeType="1" noTextEdit="1"/>
              </p:cNvSpPr>
              <p:nvPr/>
            </p:nvSpPr>
            <p:spPr>
              <a:xfrm>
                <a:off x="1403648" y="548680"/>
                <a:ext cx="5904656" cy="369332"/>
              </a:xfrm>
              <a:prstGeom prst="rect">
                <a:avLst/>
              </a:prstGeom>
              <a:blipFill>
                <a:blip r:embed="rId2"/>
                <a:stretch>
                  <a:fillRect b="-16667"/>
                </a:stretch>
              </a:blipFill>
            </p:spPr>
            <p:txBody>
              <a:bodyPr/>
              <a:lstStyle/>
              <a:p>
                <a:r>
                  <a:rPr lang="en-IL">
                    <a:noFill/>
                  </a:rPr>
                  <a:t> </a:t>
                </a:r>
              </a:p>
            </p:txBody>
          </p:sp>
        </mc:Fallback>
      </mc:AlternateContent>
      <p:sp>
        <p:nvSpPr>
          <p:cNvPr id="8" name="TextBox 7">
            <a:extLst>
              <a:ext uri="{FF2B5EF4-FFF2-40B4-BE49-F238E27FC236}">
                <a16:creationId xmlns:a16="http://schemas.microsoft.com/office/drawing/2014/main" id="{96C69D47-E8A0-1947-B008-6F5A59FFC79B}"/>
              </a:ext>
            </a:extLst>
          </p:cNvPr>
          <p:cNvSpPr txBox="1"/>
          <p:nvPr/>
        </p:nvSpPr>
        <p:spPr>
          <a:xfrm>
            <a:off x="5220072" y="1196752"/>
            <a:ext cx="3189291" cy="369332"/>
          </a:xfrm>
          <a:prstGeom prst="rect">
            <a:avLst/>
          </a:prstGeom>
          <a:noFill/>
        </p:spPr>
        <p:txBody>
          <a:bodyPr wrap="square" rtlCol="0">
            <a:spAutoFit/>
          </a:bodyPr>
          <a:lstStyle/>
          <a:p>
            <a:pPr algn="r" rtl="1"/>
            <a:r>
              <a:rPr lang="he-IL" dirty="0"/>
              <a:t>נבדוק את התשובות:</a:t>
            </a:r>
            <a:endParaRPr lang="en-IL" dirty="0"/>
          </a:p>
        </p:txBody>
      </p:sp>
      <p:sp>
        <p:nvSpPr>
          <p:cNvPr id="9" name="TextBox 8">
            <a:extLst>
              <a:ext uri="{FF2B5EF4-FFF2-40B4-BE49-F238E27FC236}">
                <a16:creationId xmlns:a16="http://schemas.microsoft.com/office/drawing/2014/main" id="{E4801F25-FBAF-2647-95B9-64D8E2CA20A1}"/>
              </a:ext>
            </a:extLst>
          </p:cNvPr>
          <p:cNvSpPr txBox="1"/>
          <p:nvPr/>
        </p:nvSpPr>
        <p:spPr>
          <a:xfrm>
            <a:off x="1547664" y="1566084"/>
            <a:ext cx="6861699" cy="369332"/>
          </a:xfrm>
          <a:prstGeom prst="rect">
            <a:avLst/>
          </a:prstGeom>
          <a:noFill/>
        </p:spPr>
        <p:txBody>
          <a:bodyPr wrap="square" rtlCol="0">
            <a:spAutoFit/>
          </a:bodyPr>
          <a:lstStyle/>
          <a:p>
            <a:pPr algn="r" rtl="1"/>
            <a:r>
              <a:rPr lang="he-IL" dirty="0"/>
              <a:t>ב- המכונה היא </a:t>
            </a:r>
            <a:r>
              <a:rPr lang="he-IL" b="1" u="sng" dirty="0"/>
              <a:t>בהכרח</a:t>
            </a:r>
            <a:r>
              <a:rPr lang="he-IL" dirty="0"/>
              <a:t> מסוג </a:t>
            </a:r>
            <a:r>
              <a:rPr lang="en-US" dirty="0"/>
              <a:t>MOORE</a:t>
            </a:r>
            <a:r>
              <a:rPr lang="he-IL" dirty="0"/>
              <a:t> </a:t>
            </a:r>
            <a:endParaRPr lang="en-IL" dirty="0"/>
          </a:p>
        </p:txBody>
      </p:sp>
      <p:sp>
        <p:nvSpPr>
          <p:cNvPr id="10" name="TextBox 9">
            <a:extLst>
              <a:ext uri="{FF2B5EF4-FFF2-40B4-BE49-F238E27FC236}">
                <a16:creationId xmlns:a16="http://schemas.microsoft.com/office/drawing/2014/main" id="{2381F7D4-6B30-3744-BE59-58AB30D67B65}"/>
              </a:ext>
            </a:extLst>
          </p:cNvPr>
          <p:cNvSpPr txBox="1"/>
          <p:nvPr/>
        </p:nvSpPr>
        <p:spPr>
          <a:xfrm>
            <a:off x="1547664" y="2120082"/>
            <a:ext cx="6861699" cy="369332"/>
          </a:xfrm>
          <a:prstGeom prst="rect">
            <a:avLst/>
          </a:prstGeom>
          <a:noFill/>
        </p:spPr>
        <p:txBody>
          <a:bodyPr wrap="square" rtlCol="0">
            <a:spAutoFit/>
          </a:bodyPr>
          <a:lstStyle/>
          <a:p>
            <a:pPr algn="r" rtl="1"/>
            <a:r>
              <a:rPr lang="he-IL" dirty="0"/>
              <a:t>באותו אופן נפסול גם התשובה הזו:</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93332D-EDDE-5540-A00C-638F8A1C0785}"/>
                  </a:ext>
                </a:extLst>
              </p:cNvPr>
              <p:cNvSpPr txBox="1"/>
              <p:nvPr/>
            </p:nvSpPr>
            <p:spPr>
              <a:xfrm>
                <a:off x="1763688" y="2951079"/>
                <a:ext cx="2437803"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he-IL" b="0" i="1" smtClean="0">
                              <a:latin typeface="Cambria Math" panose="02040503050406030204" pitchFamily="18" charset="0"/>
                            </a:rPr>
                            <m:t>0</m:t>
                          </m:r>
                        </m:sub>
                      </m:sSub>
                      <m:r>
                        <a:rPr lang="en-US" b="0" i="1" smtClean="0">
                          <a:latin typeface="Cambria Math" panose="02040503050406030204" pitchFamily="18" charset="0"/>
                        </a:rPr>
                        <m:t>=(</m:t>
                      </m:r>
                      <m:r>
                        <a:rPr lang="he-IL" b="0" i="1" smtClean="0">
                          <a:latin typeface="Cambria Math" panose="02040503050406030204" pitchFamily="18" charset="0"/>
                        </a:rPr>
                        <m:t>𝐴𝐵𝐶𝐷𝐸𝐹𝐺𝐻𝐼𝐽</m:t>
                      </m:r>
                      <m:r>
                        <a:rPr lang="en-US" b="0" i="1" smtClean="0">
                          <a:latin typeface="Cambria Math" panose="02040503050406030204" pitchFamily="18" charset="0"/>
                        </a:rPr>
                        <m:t>)</m:t>
                      </m:r>
                    </m:oMath>
                  </m:oMathPara>
                </a14:m>
                <a:endParaRPr lang="en-IL" dirty="0"/>
              </a:p>
            </p:txBody>
          </p:sp>
        </mc:Choice>
        <mc:Fallback xmlns="">
          <p:sp>
            <p:nvSpPr>
              <p:cNvPr id="14" name="TextBox 13">
                <a:extLst>
                  <a:ext uri="{FF2B5EF4-FFF2-40B4-BE49-F238E27FC236}">
                    <a16:creationId xmlns:a16="http://schemas.microsoft.com/office/drawing/2014/main" id="{2B93332D-EDDE-5540-A00C-638F8A1C0785}"/>
                  </a:ext>
                </a:extLst>
              </p:cNvPr>
              <p:cNvSpPr txBox="1">
                <a:spLocks noRot="1" noChangeAspect="1" noMove="1" noResize="1" noEditPoints="1" noAdjustHandles="1" noChangeArrowheads="1" noChangeShapeType="1" noTextEdit="1"/>
              </p:cNvSpPr>
              <p:nvPr/>
            </p:nvSpPr>
            <p:spPr>
              <a:xfrm>
                <a:off x="1763688" y="2951079"/>
                <a:ext cx="2437803" cy="369332"/>
              </a:xfrm>
              <a:prstGeom prst="rect">
                <a:avLst/>
              </a:prstGeom>
              <a:blipFill>
                <a:blip r:embed="rId3"/>
                <a:stretch>
                  <a:fillRect b="-16667"/>
                </a:stretch>
              </a:blipFill>
            </p:spPr>
            <p:txBody>
              <a:bodyPr/>
              <a:lstStyle/>
              <a:p>
                <a:r>
                  <a:rPr lang="en-IL">
                    <a:noFill/>
                  </a:rPr>
                  <a:t> </a:t>
                </a:r>
              </a:p>
            </p:txBody>
          </p:sp>
        </mc:Fallback>
      </mc:AlternateContent>
      <p:sp>
        <p:nvSpPr>
          <p:cNvPr id="16" name="TextBox 15">
            <a:extLst>
              <a:ext uri="{FF2B5EF4-FFF2-40B4-BE49-F238E27FC236}">
                <a16:creationId xmlns:a16="http://schemas.microsoft.com/office/drawing/2014/main" id="{75C37AED-D2E1-CA44-8D4C-094C8CEA7AAD}"/>
              </a:ext>
            </a:extLst>
          </p:cNvPr>
          <p:cNvSpPr txBox="1"/>
          <p:nvPr/>
        </p:nvSpPr>
        <p:spPr>
          <a:xfrm>
            <a:off x="7308304" y="2867582"/>
            <a:ext cx="1082458" cy="369332"/>
          </a:xfrm>
          <a:prstGeom prst="rect">
            <a:avLst/>
          </a:prstGeom>
          <a:noFill/>
        </p:spPr>
        <p:txBody>
          <a:bodyPr wrap="square" rtlCol="0">
            <a:spAutoFit/>
          </a:bodyPr>
          <a:lstStyle/>
          <a:p>
            <a:pPr algn="r" rtl="1" fontAlgn="base">
              <a:spcBef>
                <a:spcPct val="0"/>
              </a:spcBef>
              <a:spcAft>
                <a:spcPct val="0"/>
              </a:spcAft>
            </a:pPr>
            <a:r>
              <a:rPr lang="he-IL" dirty="0"/>
              <a:t>למשל:</a:t>
            </a:r>
            <a:endParaRPr lang="en-IL" dirty="0"/>
          </a:p>
        </p:txBody>
      </p:sp>
      <p:cxnSp>
        <p:nvCxnSpPr>
          <p:cNvPr id="3" name="Straight Arrow Connector 2">
            <a:extLst>
              <a:ext uri="{FF2B5EF4-FFF2-40B4-BE49-F238E27FC236}">
                <a16:creationId xmlns:a16="http://schemas.microsoft.com/office/drawing/2014/main" id="{5912BD53-F391-B64E-9C9A-FF48828708D9}"/>
              </a:ext>
            </a:extLst>
          </p:cNvPr>
          <p:cNvCxnSpPr/>
          <p:nvPr/>
        </p:nvCxnSpPr>
        <p:spPr>
          <a:xfrm flipH="1">
            <a:off x="1547664" y="3429000"/>
            <a:ext cx="1152128" cy="792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84789F0-CC91-E74E-AD6C-E0BCE58059CA}"/>
              </a:ext>
            </a:extLst>
          </p:cNvPr>
          <p:cNvCxnSpPr/>
          <p:nvPr/>
        </p:nvCxnSpPr>
        <p:spPr>
          <a:xfrm>
            <a:off x="3419872" y="3429000"/>
            <a:ext cx="1296144" cy="788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9C4661A-90A5-C84F-8A3B-B73B8560D1A6}"/>
                  </a:ext>
                </a:extLst>
              </p:cNvPr>
              <p:cNvSpPr txBox="1"/>
              <p:nvPr/>
            </p:nvSpPr>
            <p:spPr>
              <a:xfrm>
                <a:off x="261989" y="4252791"/>
                <a:ext cx="2437803"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𝐴𝐵𝐶</m:t>
                      </m:r>
                      <m:r>
                        <a:rPr lang="en-US" b="0" i="1" smtClean="0">
                          <a:latin typeface="Cambria Math" panose="02040503050406030204" pitchFamily="18" charset="0"/>
                        </a:rPr>
                        <m:t>)(</m:t>
                      </m:r>
                      <m:r>
                        <a:rPr lang="en-US" b="0" i="1" smtClean="0">
                          <a:latin typeface="Cambria Math" panose="02040503050406030204" pitchFamily="18" charset="0"/>
                        </a:rPr>
                        <m:t>𝐷𝐸𝐹𝐺𝐻𝐼𝐽</m:t>
                      </m:r>
                      <m:r>
                        <a:rPr lang="en-US" b="0" i="1" smtClean="0">
                          <a:latin typeface="Cambria Math" panose="02040503050406030204" pitchFamily="18" charset="0"/>
                        </a:rPr>
                        <m:t>)</m:t>
                      </m:r>
                    </m:oMath>
                  </m:oMathPara>
                </a14:m>
                <a:endParaRPr lang="en-IL" dirty="0"/>
              </a:p>
            </p:txBody>
          </p:sp>
        </mc:Choice>
        <mc:Fallback xmlns="">
          <p:sp>
            <p:nvSpPr>
              <p:cNvPr id="17" name="TextBox 16">
                <a:extLst>
                  <a:ext uri="{FF2B5EF4-FFF2-40B4-BE49-F238E27FC236}">
                    <a16:creationId xmlns:a16="http://schemas.microsoft.com/office/drawing/2014/main" id="{79C4661A-90A5-C84F-8A3B-B73B8560D1A6}"/>
                  </a:ext>
                </a:extLst>
              </p:cNvPr>
              <p:cNvSpPr txBox="1">
                <a:spLocks noRot="1" noChangeAspect="1" noMove="1" noResize="1" noEditPoints="1" noAdjustHandles="1" noChangeArrowheads="1" noChangeShapeType="1" noTextEdit="1"/>
              </p:cNvSpPr>
              <p:nvPr/>
            </p:nvSpPr>
            <p:spPr>
              <a:xfrm>
                <a:off x="261989" y="4252791"/>
                <a:ext cx="2437803" cy="369332"/>
              </a:xfrm>
              <a:prstGeom prst="rect">
                <a:avLst/>
              </a:prstGeom>
              <a:blipFill>
                <a:blip r:embed="rId4"/>
                <a:stretch>
                  <a:fillRect b="-16667"/>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94706D4-3368-6E45-924D-B71706340C8F}"/>
                  </a:ext>
                </a:extLst>
              </p:cNvPr>
              <p:cNvSpPr txBox="1"/>
              <p:nvPr/>
            </p:nvSpPr>
            <p:spPr>
              <a:xfrm>
                <a:off x="3759611" y="4283804"/>
                <a:ext cx="2437803"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𝐴𝐵𝐶𝐷𝐸𝐹𝐺</m:t>
                      </m:r>
                      <m:r>
                        <a:rPr lang="en-US" b="0" i="1" smtClean="0">
                          <a:latin typeface="Cambria Math" panose="02040503050406030204" pitchFamily="18" charset="0"/>
                        </a:rPr>
                        <m:t>)(</m:t>
                      </m:r>
                      <m:r>
                        <a:rPr lang="en-US" b="0" i="1" smtClean="0">
                          <a:latin typeface="Cambria Math" panose="02040503050406030204" pitchFamily="18" charset="0"/>
                        </a:rPr>
                        <m:t>𝐻𝐼𝐽</m:t>
                      </m:r>
                      <m:r>
                        <a:rPr lang="en-US" b="0" i="1" smtClean="0">
                          <a:latin typeface="Cambria Math" panose="02040503050406030204" pitchFamily="18" charset="0"/>
                        </a:rPr>
                        <m:t>)</m:t>
                      </m:r>
                    </m:oMath>
                  </m:oMathPara>
                </a14:m>
                <a:endParaRPr lang="en-IL" dirty="0"/>
              </a:p>
            </p:txBody>
          </p:sp>
        </mc:Choice>
        <mc:Fallback xmlns="">
          <p:sp>
            <p:nvSpPr>
              <p:cNvPr id="18" name="TextBox 17">
                <a:extLst>
                  <a:ext uri="{FF2B5EF4-FFF2-40B4-BE49-F238E27FC236}">
                    <a16:creationId xmlns:a16="http://schemas.microsoft.com/office/drawing/2014/main" id="{094706D4-3368-6E45-924D-B71706340C8F}"/>
                  </a:ext>
                </a:extLst>
              </p:cNvPr>
              <p:cNvSpPr txBox="1">
                <a:spLocks noRot="1" noChangeAspect="1" noMove="1" noResize="1" noEditPoints="1" noAdjustHandles="1" noChangeArrowheads="1" noChangeShapeType="1" noTextEdit="1"/>
              </p:cNvSpPr>
              <p:nvPr/>
            </p:nvSpPr>
            <p:spPr>
              <a:xfrm>
                <a:off x="3759611" y="4283804"/>
                <a:ext cx="2437803" cy="369332"/>
              </a:xfrm>
              <a:prstGeom prst="rect">
                <a:avLst/>
              </a:prstGeom>
              <a:blipFill>
                <a:blip r:embed="rId5"/>
                <a:stretch>
                  <a:fillRect b="-16667"/>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0A810E2-F4BF-B448-966C-8C6BF3E9BB4C}"/>
                  </a:ext>
                </a:extLst>
              </p:cNvPr>
              <p:cNvSpPr txBox="1"/>
              <p:nvPr/>
            </p:nvSpPr>
            <p:spPr>
              <a:xfrm>
                <a:off x="4201491" y="3564370"/>
                <a:ext cx="930869"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m:oMathPara>
                </a14:m>
                <a:endParaRPr lang="en-IL" dirty="0"/>
              </a:p>
            </p:txBody>
          </p:sp>
        </mc:Choice>
        <mc:Fallback xmlns="">
          <p:sp>
            <p:nvSpPr>
              <p:cNvPr id="19" name="TextBox 18">
                <a:extLst>
                  <a:ext uri="{FF2B5EF4-FFF2-40B4-BE49-F238E27FC236}">
                    <a16:creationId xmlns:a16="http://schemas.microsoft.com/office/drawing/2014/main" id="{20A810E2-F4BF-B448-966C-8C6BF3E9BB4C}"/>
                  </a:ext>
                </a:extLst>
              </p:cNvPr>
              <p:cNvSpPr txBox="1">
                <a:spLocks noRot="1" noChangeAspect="1" noMove="1" noResize="1" noEditPoints="1" noAdjustHandles="1" noChangeArrowheads="1" noChangeShapeType="1" noTextEdit="1"/>
              </p:cNvSpPr>
              <p:nvPr/>
            </p:nvSpPr>
            <p:spPr>
              <a:xfrm>
                <a:off x="4201491" y="3564370"/>
                <a:ext cx="930869" cy="369332"/>
              </a:xfrm>
              <a:prstGeom prst="rect">
                <a:avLst/>
              </a:prstGeom>
              <a:blipFill>
                <a:blip r:embed="rId6"/>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9DCC141-B74C-9742-8B14-A37A5BC74266}"/>
                  </a:ext>
                </a:extLst>
              </p:cNvPr>
              <p:cNvSpPr txBox="1"/>
              <p:nvPr/>
            </p:nvSpPr>
            <p:spPr>
              <a:xfrm>
                <a:off x="1321170" y="3525799"/>
                <a:ext cx="802558"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m:oMathPara>
                </a14:m>
                <a:endParaRPr lang="en-IL" dirty="0"/>
              </a:p>
            </p:txBody>
          </p:sp>
        </mc:Choice>
        <mc:Fallback xmlns="">
          <p:sp>
            <p:nvSpPr>
              <p:cNvPr id="20" name="TextBox 19">
                <a:extLst>
                  <a:ext uri="{FF2B5EF4-FFF2-40B4-BE49-F238E27FC236}">
                    <a16:creationId xmlns:a16="http://schemas.microsoft.com/office/drawing/2014/main" id="{F9DCC141-B74C-9742-8B14-A37A5BC74266}"/>
                  </a:ext>
                </a:extLst>
              </p:cNvPr>
              <p:cNvSpPr txBox="1">
                <a:spLocks noRot="1" noChangeAspect="1" noMove="1" noResize="1" noEditPoints="1" noAdjustHandles="1" noChangeArrowheads="1" noChangeShapeType="1" noTextEdit="1"/>
              </p:cNvSpPr>
              <p:nvPr/>
            </p:nvSpPr>
            <p:spPr>
              <a:xfrm>
                <a:off x="1321170" y="3525799"/>
                <a:ext cx="802558" cy="369332"/>
              </a:xfrm>
              <a:prstGeom prst="rect">
                <a:avLst/>
              </a:prstGeom>
              <a:blipFill>
                <a:blip r:embed="rId7"/>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318498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6" grpId="0"/>
      <p:bldP spid="17" grpId="0"/>
      <p:bldP spid="18" grpId="0"/>
      <p:bldP spid="19" grpId="0"/>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51C03B-E1C4-2B45-898B-3430145C91BC}"/>
              </a:ext>
            </a:extLst>
          </p:cNvPr>
          <p:cNvSpPr>
            <a:spLocks noGrp="1"/>
          </p:cNvSpPr>
          <p:nvPr>
            <p:ph type="sldNum" sz="quarter" idx="12"/>
          </p:nvPr>
        </p:nvSpPr>
        <p:spPr/>
        <p:txBody>
          <a:bodyPr/>
          <a:lstStyle/>
          <a:p>
            <a:pPr>
              <a:defRPr/>
            </a:pPr>
            <a:fld id="{02709395-9572-4BA5-976E-D68A2E8C6FCD}" type="slidenum">
              <a:rPr lang="he-IL" smtClean="0"/>
              <a:pPr>
                <a:defRPr/>
              </a:pPr>
              <a:t>27</a:t>
            </a:fld>
            <a:endParaRPr lang="he-IL"/>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806C03C-0A5E-2340-A8FA-FA631CAA8498}"/>
                  </a:ext>
                </a:extLst>
              </p:cNvPr>
              <p:cNvSpPr txBox="1"/>
              <p:nvPr/>
            </p:nvSpPr>
            <p:spPr>
              <a:xfrm>
                <a:off x="1403648" y="548680"/>
                <a:ext cx="5904656"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𝐴𝐵𝐶</m:t>
                      </m:r>
                      <m:r>
                        <a:rPr lang="en-US" b="0" i="1" smtClean="0">
                          <a:latin typeface="Cambria Math" panose="02040503050406030204" pitchFamily="18" charset="0"/>
                        </a:rPr>
                        <m:t>)(</m:t>
                      </m:r>
                      <m:r>
                        <a:rPr lang="en-US" b="0" i="1" smtClean="0">
                          <a:latin typeface="Cambria Math" panose="02040503050406030204" pitchFamily="18" charset="0"/>
                        </a:rPr>
                        <m:t>𝐷𝐸𝐹𝐺</m:t>
                      </m:r>
                      <m:r>
                        <a:rPr lang="en-US" b="0" i="1" smtClean="0">
                          <a:latin typeface="Cambria Math" panose="02040503050406030204" pitchFamily="18" charset="0"/>
                        </a:rPr>
                        <m:t>)(</m:t>
                      </m:r>
                      <m:r>
                        <a:rPr lang="en-US" b="0" i="1" smtClean="0">
                          <a:latin typeface="Cambria Math" panose="02040503050406030204" pitchFamily="18" charset="0"/>
                        </a:rPr>
                        <m:t>𝐻𝐼𝐽</m:t>
                      </m:r>
                      <m:r>
                        <a:rPr lang="en-US" b="0" i="1" smtClean="0">
                          <a:latin typeface="Cambria Math" panose="02040503050406030204" pitchFamily="18" charset="0"/>
                        </a:rPr>
                        <m:t>)</m:t>
                      </m:r>
                    </m:oMath>
                  </m:oMathPara>
                </a14:m>
                <a:endParaRPr lang="en-IL" dirty="0"/>
              </a:p>
            </p:txBody>
          </p:sp>
        </mc:Choice>
        <mc:Fallback xmlns="">
          <p:sp>
            <p:nvSpPr>
              <p:cNvPr id="7" name="TextBox 6">
                <a:extLst>
                  <a:ext uri="{FF2B5EF4-FFF2-40B4-BE49-F238E27FC236}">
                    <a16:creationId xmlns:a16="http://schemas.microsoft.com/office/drawing/2014/main" id="{3806C03C-0A5E-2340-A8FA-FA631CAA8498}"/>
                  </a:ext>
                </a:extLst>
              </p:cNvPr>
              <p:cNvSpPr txBox="1">
                <a:spLocks noRot="1" noChangeAspect="1" noMove="1" noResize="1" noEditPoints="1" noAdjustHandles="1" noChangeArrowheads="1" noChangeShapeType="1" noTextEdit="1"/>
              </p:cNvSpPr>
              <p:nvPr/>
            </p:nvSpPr>
            <p:spPr>
              <a:xfrm>
                <a:off x="1403648" y="548680"/>
                <a:ext cx="5904656" cy="369332"/>
              </a:xfrm>
              <a:prstGeom prst="rect">
                <a:avLst/>
              </a:prstGeom>
              <a:blipFill>
                <a:blip r:embed="rId2"/>
                <a:stretch>
                  <a:fillRect b="-16667"/>
                </a:stretch>
              </a:blipFill>
            </p:spPr>
            <p:txBody>
              <a:bodyPr/>
              <a:lstStyle/>
              <a:p>
                <a:r>
                  <a:rPr lang="en-IL">
                    <a:noFill/>
                  </a:rPr>
                  <a:t> </a:t>
                </a:r>
              </a:p>
            </p:txBody>
          </p:sp>
        </mc:Fallback>
      </mc:AlternateContent>
      <p:sp>
        <p:nvSpPr>
          <p:cNvPr id="8" name="TextBox 7">
            <a:extLst>
              <a:ext uri="{FF2B5EF4-FFF2-40B4-BE49-F238E27FC236}">
                <a16:creationId xmlns:a16="http://schemas.microsoft.com/office/drawing/2014/main" id="{96C69D47-E8A0-1947-B008-6F5A59FFC79B}"/>
              </a:ext>
            </a:extLst>
          </p:cNvPr>
          <p:cNvSpPr txBox="1"/>
          <p:nvPr/>
        </p:nvSpPr>
        <p:spPr>
          <a:xfrm>
            <a:off x="5220072" y="1196752"/>
            <a:ext cx="3189291" cy="369332"/>
          </a:xfrm>
          <a:prstGeom prst="rect">
            <a:avLst/>
          </a:prstGeom>
          <a:noFill/>
        </p:spPr>
        <p:txBody>
          <a:bodyPr wrap="square" rtlCol="0">
            <a:spAutoFit/>
          </a:bodyPr>
          <a:lstStyle/>
          <a:p>
            <a:pPr algn="r" rtl="1"/>
            <a:r>
              <a:rPr lang="he-IL" dirty="0"/>
              <a:t>נבדוק את התשובות:</a:t>
            </a:r>
            <a:endParaRPr lang="en-IL" dirty="0"/>
          </a:p>
        </p:txBody>
      </p:sp>
      <p:sp>
        <p:nvSpPr>
          <p:cNvPr id="9" name="TextBox 8">
            <a:extLst>
              <a:ext uri="{FF2B5EF4-FFF2-40B4-BE49-F238E27FC236}">
                <a16:creationId xmlns:a16="http://schemas.microsoft.com/office/drawing/2014/main" id="{E4801F25-FBAF-2647-95B9-64D8E2CA20A1}"/>
              </a:ext>
            </a:extLst>
          </p:cNvPr>
          <p:cNvSpPr txBox="1"/>
          <p:nvPr/>
        </p:nvSpPr>
        <p:spPr>
          <a:xfrm>
            <a:off x="1547664" y="1566084"/>
            <a:ext cx="6861699" cy="369332"/>
          </a:xfrm>
          <a:prstGeom prst="rect">
            <a:avLst/>
          </a:prstGeom>
          <a:noFill/>
        </p:spPr>
        <p:txBody>
          <a:bodyPr wrap="square" rtlCol="0">
            <a:spAutoFit/>
          </a:bodyPr>
          <a:lstStyle/>
          <a:p>
            <a:pPr algn="r" rtl="1"/>
            <a:r>
              <a:rPr lang="he-IL" dirty="0"/>
              <a:t>ג- אם המערכת הינה </a:t>
            </a:r>
            <a:r>
              <a:rPr lang="en-US" dirty="0"/>
              <a:t>MEALY</a:t>
            </a:r>
            <a:r>
              <a:rPr lang="he-IL" dirty="0"/>
              <a:t> אז </a:t>
            </a:r>
            <a:r>
              <a:rPr lang="en-US" dirty="0"/>
              <a:t>P1=P2</a:t>
            </a:r>
            <a:endParaRPr lang="he-IL"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563EB0E-3DFA-224B-A995-DFD6B2797EBE}"/>
                  </a:ext>
                </a:extLst>
              </p:cNvPr>
              <p:cNvSpPr txBox="1"/>
              <p:nvPr/>
            </p:nvSpPr>
            <p:spPr>
              <a:xfrm>
                <a:off x="1691680" y="3244334"/>
                <a:ext cx="2437803"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he-IL" b="0" i="1" smtClean="0">
                              <a:latin typeface="Cambria Math" panose="02040503050406030204" pitchFamily="18" charset="0"/>
                            </a:rPr>
                            <m:t>0</m:t>
                          </m:r>
                        </m:sub>
                      </m:sSub>
                      <m:r>
                        <a:rPr lang="en-US" b="0" i="1" smtClean="0">
                          <a:latin typeface="Cambria Math" panose="02040503050406030204" pitchFamily="18" charset="0"/>
                        </a:rPr>
                        <m:t>=(</m:t>
                      </m:r>
                      <m:r>
                        <a:rPr lang="he-IL" b="0" i="1" smtClean="0">
                          <a:latin typeface="Cambria Math" panose="02040503050406030204" pitchFamily="18" charset="0"/>
                        </a:rPr>
                        <m:t>𝐴𝐵𝐶𝐷𝐸𝐹𝐺𝐻𝐼𝐽</m:t>
                      </m:r>
                      <m:r>
                        <a:rPr lang="en-US" b="0" i="1" smtClean="0">
                          <a:latin typeface="Cambria Math" panose="02040503050406030204" pitchFamily="18" charset="0"/>
                        </a:rPr>
                        <m:t>)</m:t>
                      </m:r>
                    </m:oMath>
                  </m:oMathPara>
                </a14:m>
                <a:endParaRPr lang="en-IL" dirty="0"/>
              </a:p>
            </p:txBody>
          </p:sp>
        </mc:Choice>
        <mc:Fallback xmlns="">
          <p:sp>
            <p:nvSpPr>
              <p:cNvPr id="21" name="TextBox 20">
                <a:extLst>
                  <a:ext uri="{FF2B5EF4-FFF2-40B4-BE49-F238E27FC236}">
                    <a16:creationId xmlns:a16="http://schemas.microsoft.com/office/drawing/2014/main" id="{8563EB0E-3DFA-224B-A995-DFD6B2797EBE}"/>
                  </a:ext>
                </a:extLst>
              </p:cNvPr>
              <p:cNvSpPr txBox="1">
                <a:spLocks noRot="1" noChangeAspect="1" noMove="1" noResize="1" noEditPoints="1" noAdjustHandles="1" noChangeArrowheads="1" noChangeShapeType="1" noTextEdit="1"/>
              </p:cNvSpPr>
              <p:nvPr/>
            </p:nvSpPr>
            <p:spPr>
              <a:xfrm>
                <a:off x="1691680" y="3244334"/>
                <a:ext cx="2437803" cy="369332"/>
              </a:xfrm>
              <a:prstGeom prst="rect">
                <a:avLst/>
              </a:prstGeom>
              <a:blipFill>
                <a:blip r:embed="rId3"/>
                <a:stretch>
                  <a:fillRect b="-12903"/>
                </a:stretch>
              </a:blipFill>
            </p:spPr>
            <p:txBody>
              <a:bodyPr/>
              <a:lstStyle/>
              <a:p>
                <a:r>
                  <a:rPr lang="en-IL">
                    <a:noFill/>
                  </a:rPr>
                  <a:t> </a:t>
                </a:r>
              </a:p>
            </p:txBody>
          </p:sp>
        </mc:Fallback>
      </mc:AlternateContent>
      <p:cxnSp>
        <p:nvCxnSpPr>
          <p:cNvPr id="22" name="Straight Arrow Connector 21">
            <a:extLst>
              <a:ext uri="{FF2B5EF4-FFF2-40B4-BE49-F238E27FC236}">
                <a16:creationId xmlns:a16="http://schemas.microsoft.com/office/drawing/2014/main" id="{8480F50C-4290-A241-8A45-B895A78CB188}"/>
              </a:ext>
            </a:extLst>
          </p:cNvPr>
          <p:cNvCxnSpPr/>
          <p:nvPr/>
        </p:nvCxnSpPr>
        <p:spPr>
          <a:xfrm flipH="1">
            <a:off x="1475656" y="3722255"/>
            <a:ext cx="1152128" cy="792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BC4EEE1-438D-8146-AA23-20B469BA149A}"/>
              </a:ext>
            </a:extLst>
          </p:cNvPr>
          <p:cNvCxnSpPr/>
          <p:nvPr/>
        </p:nvCxnSpPr>
        <p:spPr>
          <a:xfrm>
            <a:off x="3347864" y="3722255"/>
            <a:ext cx="1296144" cy="788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B0D3B57-A82F-2C4F-8A57-BA5711AF3FF5}"/>
                  </a:ext>
                </a:extLst>
              </p:cNvPr>
              <p:cNvSpPr txBox="1"/>
              <p:nvPr/>
            </p:nvSpPr>
            <p:spPr>
              <a:xfrm>
                <a:off x="189981" y="4546046"/>
                <a:ext cx="2437803"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𝐴𝐵𝐶𝐷𝐸𝐹𝐺𝐻𝐼𝐽</m:t>
                      </m:r>
                      <m:r>
                        <a:rPr lang="en-US" b="0" i="1" smtClean="0">
                          <a:latin typeface="Cambria Math" panose="02040503050406030204" pitchFamily="18" charset="0"/>
                        </a:rPr>
                        <m:t>)</m:t>
                      </m:r>
                    </m:oMath>
                  </m:oMathPara>
                </a14:m>
                <a:endParaRPr lang="en-IL" dirty="0"/>
              </a:p>
            </p:txBody>
          </p:sp>
        </mc:Choice>
        <mc:Fallback xmlns="">
          <p:sp>
            <p:nvSpPr>
              <p:cNvPr id="24" name="TextBox 23">
                <a:extLst>
                  <a:ext uri="{FF2B5EF4-FFF2-40B4-BE49-F238E27FC236}">
                    <a16:creationId xmlns:a16="http://schemas.microsoft.com/office/drawing/2014/main" id="{1B0D3B57-A82F-2C4F-8A57-BA5711AF3FF5}"/>
                  </a:ext>
                </a:extLst>
              </p:cNvPr>
              <p:cNvSpPr txBox="1">
                <a:spLocks noRot="1" noChangeAspect="1" noMove="1" noResize="1" noEditPoints="1" noAdjustHandles="1" noChangeArrowheads="1" noChangeShapeType="1" noTextEdit="1"/>
              </p:cNvSpPr>
              <p:nvPr/>
            </p:nvSpPr>
            <p:spPr>
              <a:xfrm>
                <a:off x="189981" y="4546046"/>
                <a:ext cx="2437803" cy="369332"/>
              </a:xfrm>
              <a:prstGeom prst="rect">
                <a:avLst/>
              </a:prstGeom>
              <a:blipFill>
                <a:blip r:embed="rId4"/>
                <a:stretch>
                  <a:fillRect b="-16667"/>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73B4A45-AA32-C142-9DAE-C29C85E4BE15}"/>
                  </a:ext>
                </a:extLst>
              </p:cNvPr>
              <p:cNvSpPr txBox="1"/>
              <p:nvPr/>
            </p:nvSpPr>
            <p:spPr>
              <a:xfrm>
                <a:off x="3687603" y="4577059"/>
                <a:ext cx="2437803"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𝐴𝐵𝐶</m:t>
                      </m:r>
                      <m:r>
                        <a:rPr lang="he-IL" b="0" i="1" smtClean="0">
                          <a:latin typeface="Cambria Math" panose="02040503050406030204" pitchFamily="18" charset="0"/>
                        </a:rPr>
                        <m:t>)(</m:t>
                      </m:r>
                      <m:r>
                        <a:rPr lang="en-US" b="0" i="1" smtClean="0">
                          <a:latin typeface="Cambria Math" panose="02040503050406030204" pitchFamily="18" charset="0"/>
                        </a:rPr>
                        <m:t>𝐷𝐸𝐹𝐺𝐻𝐼𝐽</m:t>
                      </m:r>
                      <m:r>
                        <a:rPr lang="en-US" b="0" i="1" smtClean="0">
                          <a:latin typeface="Cambria Math" panose="02040503050406030204" pitchFamily="18" charset="0"/>
                        </a:rPr>
                        <m:t>)</m:t>
                      </m:r>
                    </m:oMath>
                  </m:oMathPara>
                </a14:m>
                <a:endParaRPr lang="en-IL" dirty="0"/>
              </a:p>
            </p:txBody>
          </p:sp>
        </mc:Choice>
        <mc:Fallback xmlns="">
          <p:sp>
            <p:nvSpPr>
              <p:cNvPr id="25" name="TextBox 24">
                <a:extLst>
                  <a:ext uri="{FF2B5EF4-FFF2-40B4-BE49-F238E27FC236}">
                    <a16:creationId xmlns:a16="http://schemas.microsoft.com/office/drawing/2014/main" id="{573B4A45-AA32-C142-9DAE-C29C85E4BE15}"/>
                  </a:ext>
                </a:extLst>
              </p:cNvPr>
              <p:cNvSpPr txBox="1">
                <a:spLocks noRot="1" noChangeAspect="1" noMove="1" noResize="1" noEditPoints="1" noAdjustHandles="1" noChangeArrowheads="1" noChangeShapeType="1" noTextEdit="1"/>
              </p:cNvSpPr>
              <p:nvPr/>
            </p:nvSpPr>
            <p:spPr>
              <a:xfrm>
                <a:off x="3687603" y="4577059"/>
                <a:ext cx="2437803" cy="369332"/>
              </a:xfrm>
              <a:prstGeom prst="rect">
                <a:avLst/>
              </a:prstGeom>
              <a:blipFill>
                <a:blip r:embed="rId5"/>
                <a:stretch>
                  <a:fillRect b="-17241"/>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1CC7669-08A4-F94B-B404-63D7549B8100}"/>
                  </a:ext>
                </a:extLst>
              </p:cNvPr>
              <p:cNvSpPr txBox="1"/>
              <p:nvPr/>
            </p:nvSpPr>
            <p:spPr>
              <a:xfrm>
                <a:off x="3281090" y="3830845"/>
                <a:ext cx="2437803"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m:oMathPara>
                </a14:m>
                <a:endParaRPr lang="en-IL" dirty="0"/>
              </a:p>
            </p:txBody>
          </p:sp>
        </mc:Choice>
        <mc:Fallback xmlns="">
          <p:sp>
            <p:nvSpPr>
              <p:cNvPr id="26" name="TextBox 25">
                <a:extLst>
                  <a:ext uri="{FF2B5EF4-FFF2-40B4-BE49-F238E27FC236}">
                    <a16:creationId xmlns:a16="http://schemas.microsoft.com/office/drawing/2014/main" id="{B1CC7669-08A4-F94B-B404-63D7549B8100}"/>
                  </a:ext>
                </a:extLst>
              </p:cNvPr>
              <p:cNvSpPr txBox="1">
                <a:spLocks noRot="1" noChangeAspect="1" noMove="1" noResize="1" noEditPoints="1" noAdjustHandles="1" noChangeArrowheads="1" noChangeShapeType="1" noTextEdit="1"/>
              </p:cNvSpPr>
              <p:nvPr/>
            </p:nvSpPr>
            <p:spPr>
              <a:xfrm>
                <a:off x="3281090" y="3830845"/>
                <a:ext cx="2437803" cy="369332"/>
              </a:xfrm>
              <a:prstGeom prst="rect">
                <a:avLst/>
              </a:prstGeom>
              <a:blipFill>
                <a:blip r:embed="rId6"/>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B465D83-198A-574F-B4CF-6CED7C5E7956}"/>
                  </a:ext>
                </a:extLst>
              </p:cNvPr>
              <p:cNvSpPr txBox="1"/>
              <p:nvPr/>
            </p:nvSpPr>
            <p:spPr>
              <a:xfrm>
                <a:off x="256754" y="3830845"/>
                <a:ext cx="2437803"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m:oMathPara>
                </a14:m>
                <a:endParaRPr lang="en-IL" dirty="0"/>
              </a:p>
            </p:txBody>
          </p:sp>
        </mc:Choice>
        <mc:Fallback xmlns="">
          <p:sp>
            <p:nvSpPr>
              <p:cNvPr id="27" name="TextBox 26">
                <a:extLst>
                  <a:ext uri="{FF2B5EF4-FFF2-40B4-BE49-F238E27FC236}">
                    <a16:creationId xmlns:a16="http://schemas.microsoft.com/office/drawing/2014/main" id="{BB465D83-198A-574F-B4CF-6CED7C5E7956}"/>
                  </a:ext>
                </a:extLst>
              </p:cNvPr>
              <p:cNvSpPr txBox="1">
                <a:spLocks noRot="1" noChangeAspect="1" noMove="1" noResize="1" noEditPoints="1" noAdjustHandles="1" noChangeArrowheads="1" noChangeShapeType="1" noTextEdit="1"/>
              </p:cNvSpPr>
              <p:nvPr/>
            </p:nvSpPr>
            <p:spPr>
              <a:xfrm>
                <a:off x="256754" y="3830845"/>
                <a:ext cx="2437803" cy="369332"/>
              </a:xfrm>
              <a:prstGeom prst="rect">
                <a:avLst/>
              </a:prstGeom>
              <a:blipFill>
                <a:blip r:embed="rId7"/>
                <a:stretch>
                  <a:fillRect/>
                </a:stretch>
              </a:blipFill>
            </p:spPr>
            <p:txBody>
              <a:bodyPr/>
              <a:lstStyle/>
              <a:p>
                <a:r>
                  <a:rPr lang="en-IL">
                    <a:noFill/>
                  </a:rPr>
                  <a:t> </a:t>
                </a:r>
              </a:p>
            </p:txBody>
          </p:sp>
        </mc:Fallback>
      </mc:AlternateContent>
      <p:sp>
        <p:nvSpPr>
          <p:cNvPr id="2" name="Rectangle 1">
            <a:extLst>
              <a:ext uri="{FF2B5EF4-FFF2-40B4-BE49-F238E27FC236}">
                <a16:creationId xmlns:a16="http://schemas.microsoft.com/office/drawing/2014/main" id="{37799A34-34B6-FE4E-A08D-EADC446972FE}"/>
              </a:ext>
            </a:extLst>
          </p:cNvPr>
          <p:cNvSpPr/>
          <p:nvPr/>
        </p:nvSpPr>
        <p:spPr>
          <a:xfrm>
            <a:off x="2315403" y="1979548"/>
            <a:ext cx="6118983" cy="369332"/>
          </a:xfrm>
          <a:prstGeom prst="rect">
            <a:avLst/>
          </a:prstGeom>
        </p:spPr>
        <p:txBody>
          <a:bodyPr wrap="none">
            <a:spAutoFit/>
          </a:bodyPr>
          <a:lstStyle/>
          <a:p>
            <a:pPr algn="r" rtl="1"/>
            <a:r>
              <a:rPr lang="he-IL" b="1" u="sng" dirty="0"/>
              <a:t>תזכורת</a:t>
            </a:r>
            <a:r>
              <a:rPr lang="he-IL" dirty="0"/>
              <a:t> – אם </a:t>
            </a:r>
            <a:r>
              <a:rPr lang="en-US" dirty="0"/>
              <a:t>Pi=</a:t>
            </a:r>
            <a:r>
              <a:rPr lang="en-US" dirty="0" err="1"/>
              <a:t>Pj</a:t>
            </a:r>
            <a:r>
              <a:rPr lang="he-IL" dirty="0"/>
              <a:t>, אז לא ניתן יותר לפצל את הסטים של המצבים</a:t>
            </a:r>
          </a:p>
        </p:txBody>
      </p:sp>
      <p:sp>
        <p:nvSpPr>
          <p:cNvPr id="28" name="Rectangle 27">
            <a:extLst>
              <a:ext uri="{FF2B5EF4-FFF2-40B4-BE49-F238E27FC236}">
                <a16:creationId xmlns:a16="http://schemas.microsoft.com/office/drawing/2014/main" id="{3780EE97-8358-274A-B9ED-E3B44140C8A9}"/>
              </a:ext>
            </a:extLst>
          </p:cNvPr>
          <p:cNvSpPr/>
          <p:nvPr/>
        </p:nvSpPr>
        <p:spPr>
          <a:xfrm>
            <a:off x="1403648" y="2348880"/>
            <a:ext cx="7127095" cy="923330"/>
          </a:xfrm>
          <a:prstGeom prst="rect">
            <a:avLst/>
          </a:prstGeom>
        </p:spPr>
        <p:txBody>
          <a:bodyPr wrap="square">
            <a:spAutoFit/>
          </a:bodyPr>
          <a:lstStyle/>
          <a:p>
            <a:pPr algn="r" rtl="1"/>
            <a:r>
              <a:rPr lang="he-IL" dirty="0"/>
              <a:t>דוגמה נגדית לטענה ג':</a:t>
            </a:r>
          </a:p>
          <a:p>
            <a:pPr algn="r" rtl="1"/>
            <a:r>
              <a:rPr lang="he-IL" dirty="0"/>
              <a:t>נניח שאם מתקבל הקלט '0' אז המוצא הוא '0', ואם מתקבל הקלט '1' אז המוצא מחלק את הסטים באופן הבא:</a:t>
            </a:r>
          </a:p>
        </p:txBody>
      </p:sp>
      <p:sp>
        <p:nvSpPr>
          <p:cNvPr id="29" name="Rectangle 28">
            <a:extLst>
              <a:ext uri="{FF2B5EF4-FFF2-40B4-BE49-F238E27FC236}">
                <a16:creationId xmlns:a16="http://schemas.microsoft.com/office/drawing/2014/main" id="{CFF50305-5BF3-D240-9E78-E4ED8AC948EA}"/>
              </a:ext>
            </a:extLst>
          </p:cNvPr>
          <p:cNvSpPr/>
          <p:nvPr/>
        </p:nvSpPr>
        <p:spPr>
          <a:xfrm>
            <a:off x="1403648" y="5086925"/>
            <a:ext cx="7127095" cy="646331"/>
          </a:xfrm>
          <a:prstGeom prst="rect">
            <a:avLst/>
          </a:prstGeom>
        </p:spPr>
        <p:txBody>
          <a:bodyPr wrap="square">
            <a:spAutoFit/>
          </a:bodyPr>
          <a:lstStyle/>
          <a:p>
            <a:pPr algn="r" rtl="1"/>
            <a:r>
              <a:rPr lang="he-IL" dirty="0"/>
              <a:t>בשלב הבא, אפשר יהיה להשיג פיצול נוסף ע"י מעבר מהמצבים </a:t>
            </a:r>
            <a:r>
              <a:rPr lang="en-US" dirty="0"/>
              <a:t>DEFG</a:t>
            </a:r>
            <a:r>
              <a:rPr lang="he-IL" dirty="0"/>
              <a:t> לסט אחד (למשל למצבים- </a:t>
            </a:r>
            <a:r>
              <a:rPr lang="en-US" dirty="0"/>
              <a:t>ABC</a:t>
            </a:r>
            <a:r>
              <a:rPr lang="he-IL" dirty="0"/>
              <a:t>) ומהמצבים </a:t>
            </a:r>
            <a:r>
              <a:rPr lang="en-US" dirty="0"/>
              <a:t>HIJ</a:t>
            </a:r>
            <a:r>
              <a:rPr lang="he-IL" dirty="0"/>
              <a:t> לסט אחר (למשל למצבים </a:t>
            </a:r>
            <a:r>
              <a:rPr lang="en-US" dirty="0"/>
              <a:t>DEF</a:t>
            </a:r>
            <a:r>
              <a:rPr lang="he-IL" dirty="0"/>
              <a:t>)</a:t>
            </a:r>
          </a:p>
        </p:txBody>
      </p:sp>
    </p:spTree>
    <p:extLst>
      <p:ext uri="{BB962C8B-B14F-4D97-AF65-F5344CB8AC3E}">
        <p14:creationId xmlns:p14="http://schemas.microsoft.com/office/powerpoint/2010/main" val="60074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P spid="26" grpId="0"/>
      <p:bldP spid="27" grpId="0"/>
      <p:bldP spid="28"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51C03B-E1C4-2B45-898B-3430145C91BC}"/>
              </a:ext>
            </a:extLst>
          </p:cNvPr>
          <p:cNvSpPr>
            <a:spLocks noGrp="1"/>
          </p:cNvSpPr>
          <p:nvPr>
            <p:ph type="sldNum" sz="quarter" idx="12"/>
          </p:nvPr>
        </p:nvSpPr>
        <p:spPr/>
        <p:txBody>
          <a:bodyPr/>
          <a:lstStyle/>
          <a:p>
            <a:pPr>
              <a:defRPr/>
            </a:pPr>
            <a:fld id="{02709395-9572-4BA5-976E-D68A2E8C6FCD}" type="slidenum">
              <a:rPr lang="he-IL" smtClean="0"/>
              <a:pPr>
                <a:defRPr/>
              </a:pPr>
              <a:t>28</a:t>
            </a:fld>
            <a:endParaRPr lang="he-IL"/>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806C03C-0A5E-2340-A8FA-FA631CAA8498}"/>
                  </a:ext>
                </a:extLst>
              </p:cNvPr>
              <p:cNvSpPr txBox="1"/>
              <p:nvPr/>
            </p:nvSpPr>
            <p:spPr>
              <a:xfrm>
                <a:off x="1403648" y="548680"/>
                <a:ext cx="5904656"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𝐴𝐵𝐶</m:t>
                      </m:r>
                      <m:r>
                        <a:rPr lang="en-US" b="0" i="1" smtClean="0">
                          <a:latin typeface="Cambria Math" panose="02040503050406030204" pitchFamily="18" charset="0"/>
                        </a:rPr>
                        <m:t>)(</m:t>
                      </m:r>
                      <m:r>
                        <a:rPr lang="en-US" b="0" i="1" smtClean="0">
                          <a:latin typeface="Cambria Math" panose="02040503050406030204" pitchFamily="18" charset="0"/>
                        </a:rPr>
                        <m:t>𝐷𝐸𝐹𝐺</m:t>
                      </m:r>
                      <m:r>
                        <a:rPr lang="en-US" b="0" i="1" smtClean="0">
                          <a:latin typeface="Cambria Math" panose="02040503050406030204" pitchFamily="18" charset="0"/>
                        </a:rPr>
                        <m:t>)(</m:t>
                      </m:r>
                      <m:r>
                        <a:rPr lang="en-US" b="0" i="1" smtClean="0">
                          <a:latin typeface="Cambria Math" panose="02040503050406030204" pitchFamily="18" charset="0"/>
                        </a:rPr>
                        <m:t>𝐻𝐼𝐽</m:t>
                      </m:r>
                      <m:r>
                        <a:rPr lang="en-US" b="0" i="1" smtClean="0">
                          <a:latin typeface="Cambria Math" panose="02040503050406030204" pitchFamily="18" charset="0"/>
                        </a:rPr>
                        <m:t>)</m:t>
                      </m:r>
                    </m:oMath>
                  </m:oMathPara>
                </a14:m>
                <a:endParaRPr lang="en-IL" dirty="0"/>
              </a:p>
            </p:txBody>
          </p:sp>
        </mc:Choice>
        <mc:Fallback xmlns="">
          <p:sp>
            <p:nvSpPr>
              <p:cNvPr id="7" name="TextBox 6">
                <a:extLst>
                  <a:ext uri="{FF2B5EF4-FFF2-40B4-BE49-F238E27FC236}">
                    <a16:creationId xmlns:a16="http://schemas.microsoft.com/office/drawing/2014/main" id="{3806C03C-0A5E-2340-A8FA-FA631CAA8498}"/>
                  </a:ext>
                </a:extLst>
              </p:cNvPr>
              <p:cNvSpPr txBox="1">
                <a:spLocks noRot="1" noChangeAspect="1" noMove="1" noResize="1" noEditPoints="1" noAdjustHandles="1" noChangeArrowheads="1" noChangeShapeType="1" noTextEdit="1"/>
              </p:cNvSpPr>
              <p:nvPr/>
            </p:nvSpPr>
            <p:spPr>
              <a:xfrm>
                <a:off x="1403648" y="548680"/>
                <a:ext cx="5904656" cy="369332"/>
              </a:xfrm>
              <a:prstGeom prst="rect">
                <a:avLst/>
              </a:prstGeom>
              <a:blipFill>
                <a:blip r:embed="rId2"/>
                <a:stretch>
                  <a:fillRect b="-16667"/>
                </a:stretch>
              </a:blipFill>
            </p:spPr>
            <p:txBody>
              <a:bodyPr/>
              <a:lstStyle/>
              <a:p>
                <a:r>
                  <a:rPr lang="en-IL">
                    <a:noFill/>
                  </a:rPr>
                  <a:t> </a:t>
                </a:r>
              </a:p>
            </p:txBody>
          </p:sp>
        </mc:Fallback>
      </mc:AlternateContent>
      <p:sp>
        <p:nvSpPr>
          <p:cNvPr id="8" name="TextBox 7">
            <a:extLst>
              <a:ext uri="{FF2B5EF4-FFF2-40B4-BE49-F238E27FC236}">
                <a16:creationId xmlns:a16="http://schemas.microsoft.com/office/drawing/2014/main" id="{96C69D47-E8A0-1947-B008-6F5A59FFC79B}"/>
              </a:ext>
            </a:extLst>
          </p:cNvPr>
          <p:cNvSpPr txBox="1"/>
          <p:nvPr/>
        </p:nvSpPr>
        <p:spPr>
          <a:xfrm>
            <a:off x="5220072" y="1196752"/>
            <a:ext cx="3189291" cy="369332"/>
          </a:xfrm>
          <a:prstGeom prst="rect">
            <a:avLst/>
          </a:prstGeom>
          <a:noFill/>
        </p:spPr>
        <p:txBody>
          <a:bodyPr wrap="square" rtlCol="0">
            <a:spAutoFit/>
          </a:bodyPr>
          <a:lstStyle/>
          <a:p>
            <a:pPr algn="r" rtl="1"/>
            <a:r>
              <a:rPr lang="he-IL" dirty="0"/>
              <a:t>נבדוק את התשובות:</a:t>
            </a:r>
            <a:endParaRPr lang="en-IL" dirty="0"/>
          </a:p>
        </p:txBody>
      </p:sp>
      <p:sp>
        <p:nvSpPr>
          <p:cNvPr id="9" name="TextBox 8">
            <a:extLst>
              <a:ext uri="{FF2B5EF4-FFF2-40B4-BE49-F238E27FC236}">
                <a16:creationId xmlns:a16="http://schemas.microsoft.com/office/drawing/2014/main" id="{E4801F25-FBAF-2647-95B9-64D8E2CA20A1}"/>
              </a:ext>
            </a:extLst>
          </p:cNvPr>
          <p:cNvSpPr txBox="1"/>
          <p:nvPr/>
        </p:nvSpPr>
        <p:spPr>
          <a:xfrm>
            <a:off x="1526725" y="1566084"/>
            <a:ext cx="6861699" cy="369332"/>
          </a:xfrm>
          <a:prstGeom prst="rect">
            <a:avLst/>
          </a:prstGeom>
          <a:noFill/>
        </p:spPr>
        <p:txBody>
          <a:bodyPr wrap="square" rtlCol="0">
            <a:spAutoFit/>
          </a:bodyPr>
          <a:lstStyle/>
          <a:p>
            <a:pPr algn="r" rtl="1"/>
            <a:r>
              <a:rPr lang="he-IL" dirty="0"/>
              <a:t>ד- אם המערכת הינה </a:t>
            </a:r>
            <a:r>
              <a:rPr lang="en-US" dirty="0"/>
              <a:t>MOORE</a:t>
            </a:r>
            <a:r>
              <a:rPr lang="he-IL" dirty="0"/>
              <a:t>, אז </a:t>
            </a:r>
            <a:r>
              <a:rPr lang="en-US" dirty="0"/>
              <a:t>P2=P3</a:t>
            </a:r>
            <a:endParaRPr lang="he-IL"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563EB0E-3DFA-224B-A995-DFD6B2797EBE}"/>
                  </a:ext>
                </a:extLst>
              </p:cNvPr>
              <p:cNvSpPr txBox="1"/>
              <p:nvPr/>
            </p:nvSpPr>
            <p:spPr>
              <a:xfrm>
                <a:off x="1691680" y="3244334"/>
                <a:ext cx="2437803"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he-IL" b="0" i="1" smtClean="0">
                              <a:latin typeface="Cambria Math" panose="02040503050406030204" pitchFamily="18" charset="0"/>
                            </a:rPr>
                            <m:t>0</m:t>
                          </m:r>
                        </m:sub>
                      </m:sSub>
                      <m:r>
                        <a:rPr lang="en-US" b="0" i="1" smtClean="0">
                          <a:latin typeface="Cambria Math" panose="02040503050406030204" pitchFamily="18" charset="0"/>
                        </a:rPr>
                        <m:t>=(</m:t>
                      </m:r>
                      <m:r>
                        <a:rPr lang="he-IL" b="0" i="1" smtClean="0">
                          <a:latin typeface="Cambria Math" panose="02040503050406030204" pitchFamily="18" charset="0"/>
                        </a:rPr>
                        <m:t>𝐴𝐵𝐶𝐷𝐸𝐹𝐺𝐻𝐼𝐽</m:t>
                      </m:r>
                      <m:r>
                        <a:rPr lang="en-US" b="0" i="1" smtClean="0">
                          <a:latin typeface="Cambria Math" panose="02040503050406030204" pitchFamily="18" charset="0"/>
                        </a:rPr>
                        <m:t>)</m:t>
                      </m:r>
                    </m:oMath>
                  </m:oMathPara>
                </a14:m>
                <a:endParaRPr lang="en-IL" dirty="0"/>
              </a:p>
            </p:txBody>
          </p:sp>
        </mc:Choice>
        <mc:Fallback xmlns="">
          <p:sp>
            <p:nvSpPr>
              <p:cNvPr id="21" name="TextBox 20">
                <a:extLst>
                  <a:ext uri="{FF2B5EF4-FFF2-40B4-BE49-F238E27FC236}">
                    <a16:creationId xmlns:a16="http://schemas.microsoft.com/office/drawing/2014/main" id="{8563EB0E-3DFA-224B-A995-DFD6B2797EBE}"/>
                  </a:ext>
                </a:extLst>
              </p:cNvPr>
              <p:cNvSpPr txBox="1">
                <a:spLocks noRot="1" noChangeAspect="1" noMove="1" noResize="1" noEditPoints="1" noAdjustHandles="1" noChangeArrowheads="1" noChangeShapeType="1" noTextEdit="1"/>
              </p:cNvSpPr>
              <p:nvPr/>
            </p:nvSpPr>
            <p:spPr>
              <a:xfrm>
                <a:off x="1691680" y="3244334"/>
                <a:ext cx="2437803" cy="369332"/>
              </a:xfrm>
              <a:prstGeom prst="rect">
                <a:avLst/>
              </a:prstGeom>
              <a:blipFill>
                <a:blip r:embed="rId3"/>
                <a:stretch>
                  <a:fillRect b="-12903"/>
                </a:stretch>
              </a:blipFill>
            </p:spPr>
            <p:txBody>
              <a:bodyPr/>
              <a:lstStyle/>
              <a:p>
                <a:r>
                  <a:rPr lang="en-IL">
                    <a:noFill/>
                  </a:rPr>
                  <a:t> </a:t>
                </a:r>
              </a:p>
            </p:txBody>
          </p:sp>
        </mc:Fallback>
      </mc:AlternateContent>
      <p:sp>
        <p:nvSpPr>
          <p:cNvPr id="2" name="Rectangle 1">
            <a:extLst>
              <a:ext uri="{FF2B5EF4-FFF2-40B4-BE49-F238E27FC236}">
                <a16:creationId xmlns:a16="http://schemas.microsoft.com/office/drawing/2014/main" id="{37799A34-34B6-FE4E-A08D-EADC446972FE}"/>
              </a:ext>
            </a:extLst>
          </p:cNvPr>
          <p:cNvSpPr/>
          <p:nvPr/>
        </p:nvSpPr>
        <p:spPr>
          <a:xfrm>
            <a:off x="2315403" y="1979548"/>
            <a:ext cx="6118983" cy="369332"/>
          </a:xfrm>
          <a:prstGeom prst="rect">
            <a:avLst/>
          </a:prstGeom>
        </p:spPr>
        <p:txBody>
          <a:bodyPr wrap="none">
            <a:spAutoFit/>
          </a:bodyPr>
          <a:lstStyle/>
          <a:p>
            <a:pPr algn="r" rtl="1"/>
            <a:r>
              <a:rPr lang="he-IL" dirty="0"/>
              <a:t>תזכורת – אם </a:t>
            </a:r>
            <a:r>
              <a:rPr lang="en-US" dirty="0"/>
              <a:t>Pi=</a:t>
            </a:r>
            <a:r>
              <a:rPr lang="en-US" dirty="0" err="1"/>
              <a:t>Pj</a:t>
            </a:r>
            <a:r>
              <a:rPr lang="he-IL" dirty="0"/>
              <a:t>, אז לא ניתן יותר לפצל את הסטים של המצבים</a:t>
            </a:r>
          </a:p>
        </p:txBody>
      </p:sp>
      <p:sp>
        <p:nvSpPr>
          <p:cNvPr id="28" name="Rectangle 27">
            <a:extLst>
              <a:ext uri="{FF2B5EF4-FFF2-40B4-BE49-F238E27FC236}">
                <a16:creationId xmlns:a16="http://schemas.microsoft.com/office/drawing/2014/main" id="{3780EE97-8358-274A-B9ED-E3B44140C8A9}"/>
              </a:ext>
            </a:extLst>
          </p:cNvPr>
          <p:cNvSpPr/>
          <p:nvPr/>
        </p:nvSpPr>
        <p:spPr>
          <a:xfrm>
            <a:off x="1403648" y="2348880"/>
            <a:ext cx="7127095" cy="923330"/>
          </a:xfrm>
          <a:prstGeom prst="rect">
            <a:avLst/>
          </a:prstGeom>
        </p:spPr>
        <p:txBody>
          <a:bodyPr wrap="square">
            <a:spAutoFit/>
          </a:bodyPr>
          <a:lstStyle/>
          <a:p>
            <a:pPr algn="r" rtl="1"/>
            <a:r>
              <a:rPr lang="he-IL" dirty="0"/>
              <a:t>נבחן את הטענה:</a:t>
            </a:r>
          </a:p>
          <a:p>
            <a:pPr algn="r" rtl="1"/>
            <a:r>
              <a:rPr lang="he-IL" dirty="0"/>
              <a:t>ראשית מתקיים הפיצול לפי המוצא בלבד (בלי להתחשב בקלט). יש שתי אופציות ונבחר שרירותית באחת מהן:</a:t>
            </a:r>
          </a:p>
        </p:txBody>
      </p:sp>
      <p:sp>
        <p:nvSpPr>
          <p:cNvPr id="29" name="Rectangle 28">
            <a:extLst>
              <a:ext uri="{FF2B5EF4-FFF2-40B4-BE49-F238E27FC236}">
                <a16:creationId xmlns:a16="http://schemas.microsoft.com/office/drawing/2014/main" id="{CFF50305-5BF3-D240-9E78-E4ED8AC948EA}"/>
              </a:ext>
            </a:extLst>
          </p:cNvPr>
          <p:cNvSpPr/>
          <p:nvPr/>
        </p:nvSpPr>
        <p:spPr>
          <a:xfrm>
            <a:off x="1403648" y="5107250"/>
            <a:ext cx="7127095" cy="369332"/>
          </a:xfrm>
          <a:prstGeom prst="rect">
            <a:avLst/>
          </a:prstGeom>
        </p:spPr>
        <p:txBody>
          <a:bodyPr wrap="square">
            <a:spAutoFit/>
          </a:bodyPr>
          <a:lstStyle/>
          <a:p>
            <a:pPr algn="r" rtl="1" fontAlgn="base">
              <a:spcBef>
                <a:spcPct val="0"/>
              </a:spcBef>
              <a:spcAft>
                <a:spcPct val="0"/>
              </a:spcAft>
            </a:pPr>
            <a:r>
              <a:rPr lang="he-IL" dirty="0"/>
              <a:t>ולכן </a:t>
            </a:r>
            <a:r>
              <a:rPr lang="en-US" dirty="0"/>
              <a:t>P2=P3</a:t>
            </a:r>
            <a:r>
              <a:rPr lang="he-IL" dirty="0"/>
              <a:t>, ותשובה זו נכונה</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8CCC3D0-438E-3647-B312-33401F12E710}"/>
                  </a:ext>
                </a:extLst>
              </p:cNvPr>
              <p:cNvSpPr txBox="1"/>
              <p:nvPr/>
            </p:nvSpPr>
            <p:spPr>
              <a:xfrm>
                <a:off x="1547663" y="3641542"/>
                <a:ext cx="2725835"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he-IL" b="0" i="1" smtClean="0">
                              <a:latin typeface="Cambria Math" panose="02040503050406030204" pitchFamily="18" charset="0"/>
                            </a:rPr>
                            <m:t>1</m:t>
                          </m:r>
                        </m:sub>
                      </m:sSub>
                      <m:r>
                        <a:rPr lang="en-US" b="0" i="1" smtClean="0">
                          <a:latin typeface="Cambria Math" panose="02040503050406030204" pitchFamily="18" charset="0"/>
                        </a:rPr>
                        <m:t>=(</m:t>
                      </m:r>
                      <m:r>
                        <a:rPr lang="he-IL" b="0" i="1" smtClean="0">
                          <a:latin typeface="Cambria Math" panose="02040503050406030204" pitchFamily="18" charset="0"/>
                        </a:rPr>
                        <m:t>𝐴𝐵𝐶</m:t>
                      </m:r>
                      <m:r>
                        <a:rPr lang="he-IL" b="0" i="1" smtClean="0">
                          <a:latin typeface="Cambria Math" panose="02040503050406030204" pitchFamily="18" charset="0"/>
                        </a:rPr>
                        <m:t>)(</m:t>
                      </m:r>
                      <m:r>
                        <a:rPr lang="he-IL" b="0" i="1" smtClean="0">
                          <a:latin typeface="Cambria Math" panose="02040503050406030204" pitchFamily="18" charset="0"/>
                        </a:rPr>
                        <m:t>𝐷𝐸𝐹𝐺𝐻𝐼𝐽</m:t>
                      </m:r>
                      <m:r>
                        <a:rPr lang="en-US" b="0" i="1" smtClean="0">
                          <a:latin typeface="Cambria Math" panose="02040503050406030204" pitchFamily="18" charset="0"/>
                        </a:rPr>
                        <m:t>)</m:t>
                      </m:r>
                    </m:oMath>
                  </m:oMathPara>
                </a14:m>
                <a:endParaRPr lang="en-IL" dirty="0"/>
              </a:p>
            </p:txBody>
          </p:sp>
        </mc:Choice>
        <mc:Fallback xmlns="">
          <p:sp>
            <p:nvSpPr>
              <p:cNvPr id="16" name="TextBox 15">
                <a:extLst>
                  <a:ext uri="{FF2B5EF4-FFF2-40B4-BE49-F238E27FC236}">
                    <a16:creationId xmlns:a16="http://schemas.microsoft.com/office/drawing/2014/main" id="{F8CCC3D0-438E-3647-B312-33401F12E710}"/>
                  </a:ext>
                </a:extLst>
              </p:cNvPr>
              <p:cNvSpPr txBox="1">
                <a:spLocks noRot="1" noChangeAspect="1" noMove="1" noResize="1" noEditPoints="1" noAdjustHandles="1" noChangeArrowheads="1" noChangeShapeType="1" noTextEdit="1"/>
              </p:cNvSpPr>
              <p:nvPr/>
            </p:nvSpPr>
            <p:spPr>
              <a:xfrm>
                <a:off x="1547663" y="3641542"/>
                <a:ext cx="2725835" cy="369332"/>
              </a:xfrm>
              <a:prstGeom prst="rect">
                <a:avLst/>
              </a:prstGeom>
              <a:blipFill>
                <a:blip r:embed="rId4"/>
                <a:stretch>
                  <a:fillRect b="-16667"/>
                </a:stretch>
              </a:blipFill>
            </p:spPr>
            <p:txBody>
              <a:bodyPr/>
              <a:lstStyle/>
              <a:p>
                <a:r>
                  <a:rPr lang="en-IL">
                    <a:noFill/>
                  </a:rPr>
                  <a:t> </a:t>
                </a:r>
              </a:p>
            </p:txBody>
          </p:sp>
        </mc:Fallback>
      </mc:AlternateContent>
      <p:sp>
        <p:nvSpPr>
          <p:cNvPr id="17" name="Rectangle 16">
            <a:extLst>
              <a:ext uri="{FF2B5EF4-FFF2-40B4-BE49-F238E27FC236}">
                <a16:creationId xmlns:a16="http://schemas.microsoft.com/office/drawing/2014/main" id="{4DEF51CD-1D96-674B-9F3B-21CD3A53228A}"/>
              </a:ext>
            </a:extLst>
          </p:cNvPr>
          <p:cNvSpPr/>
          <p:nvPr/>
        </p:nvSpPr>
        <p:spPr>
          <a:xfrm>
            <a:off x="1403648" y="4087234"/>
            <a:ext cx="7127095" cy="646331"/>
          </a:xfrm>
          <a:prstGeom prst="rect">
            <a:avLst/>
          </a:prstGeom>
        </p:spPr>
        <p:txBody>
          <a:bodyPr wrap="square">
            <a:spAutoFit/>
          </a:bodyPr>
          <a:lstStyle/>
          <a:p>
            <a:pPr algn="r" rtl="1" fontAlgn="base">
              <a:spcBef>
                <a:spcPct val="0"/>
              </a:spcBef>
              <a:spcAft>
                <a:spcPct val="0"/>
              </a:spcAft>
            </a:pPr>
            <a:r>
              <a:rPr lang="he-IL" dirty="0"/>
              <a:t>בשלב הבא חייב להתקיים עוד פיצול, אחרת סיימנו את התהליך. </a:t>
            </a:r>
          </a:p>
          <a:p>
            <a:pPr algn="r" rtl="1" fontAlgn="base">
              <a:spcBef>
                <a:spcPct val="0"/>
              </a:spcBef>
              <a:spcAft>
                <a:spcPct val="0"/>
              </a:spcAft>
            </a:pPr>
            <a:r>
              <a:rPr lang="he-IL" dirty="0"/>
              <a:t>בפיצול הבא נפצל את </a:t>
            </a:r>
            <a:r>
              <a:rPr lang="en-US" dirty="0"/>
              <a:t>(DEFGHIJ)</a:t>
            </a:r>
            <a:r>
              <a:rPr lang="he-IL" dirty="0"/>
              <a:t> ל- </a:t>
            </a:r>
            <a:r>
              <a:rPr lang="en-US" dirty="0"/>
              <a:t>(DEFG)(HIJ)</a:t>
            </a:r>
            <a:r>
              <a:rPr lang="he-IL" dirty="0"/>
              <a:t>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79FCA62-2ED7-D243-99C0-4D98B5637633}"/>
                  </a:ext>
                </a:extLst>
              </p:cNvPr>
              <p:cNvSpPr txBox="1"/>
              <p:nvPr/>
            </p:nvSpPr>
            <p:spPr>
              <a:xfrm>
                <a:off x="1630141" y="4787860"/>
                <a:ext cx="2725835" cy="369332"/>
              </a:xfrm>
              <a:prstGeom prst="rect">
                <a:avLst/>
              </a:prstGeom>
              <a:noFill/>
            </p:spPr>
            <p:txBody>
              <a:bodyPr wrap="square" rtlCol="0">
                <a:spAutoFit/>
              </a:bodyPr>
              <a:lstStyle/>
              <a:p>
                <a:pPr algn="r" rtl="1"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he-IL" b="0" i="1" smtClean="0">
                              <a:latin typeface="Cambria Math" panose="02040503050406030204" pitchFamily="18" charset="0"/>
                            </a:rPr>
                          </m:ctrlPr>
                        </m:sSubPr>
                        <m:e>
                          <m:r>
                            <m:rPr>
                              <m:sty m:val="p"/>
                            </m:rPr>
                            <a:rPr lang="he-IL" i="1" smtClean="0">
                              <a:latin typeface="Cambria Math" panose="02040503050406030204" pitchFamily="18" charset="0"/>
                            </a:rPr>
                            <m:t>P</m:t>
                          </m:r>
                        </m:e>
                        <m:sub>
                          <m:r>
                            <a:rPr lang="he-IL" b="0" i="1" smtClean="0">
                              <a:latin typeface="Cambria Math" panose="02040503050406030204" pitchFamily="18" charset="0"/>
                            </a:rPr>
                            <m:t>2</m:t>
                          </m:r>
                        </m:sub>
                      </m:sSub>
                      <m:r>
                        <a:rPr lang="en-US" b="0" i="1" smtClean="0">
                          <a:latin typeface="Cambria Math" panose="02040503050406030204" pitchFamily="18" charset="0"/>
                        </a:rPr>
                        <m:t>=(</m:t>
                      </m:r>
                      <m:r>
                        <a:rPr lang="he-IL" b="0" i="1" smtClean="0">
                          <a:latin typeface="Cambria Math" panose="02040503050406030204" pitchFamily="18" charset="0"/>
                        </a:rPr>
                        <m:t>𝐴𝐵𝐶</m:t>
                      </m:r>
                      <m:r>
                        <a:rPr lang="he-IL" b="0" i="1" smtClean="0">
                          <a:latin typeface="Cambria Math" panose="02040503050406030204" pitchFamily="18" charset="0"/>
                        </a:rPr>
                        <m:t>)(</m:t>
                      </m:r>
                      <m:r>
                        <a:rPr lang="he-IL" b="0" i="1" smtClean="0">
                          <a:latin typeface="Cambria Math" panose="02040503050406030204" pitchFamily="18" charset="0"/>
                        </a:rPr>
                        <m:t>𝐷𝐸𝐹𝐺</m:t>
                      </m:r>
                      <m:r>
                        <a:rPr lang="he-IL" b="0" i="1" smtClean="0">
                          <a:latin typeface="Cambria Math" panose="02040503050406030204" pitchFamily="18" charset="0"/>
                        </a:rPr>
                        <m:t>)(</m:t>
                      </m:r>
                      <m:r>
                        <a:rPr lang="he-IL" b="0" i="1" smtClean="0">
                          <a:latin typeface="Cambria Math" panose="02040503050406030204" pitchFamily="18" charset="0"/>
                        </a:rPr>
                        <m:t>𝐻𝐼𝐽</m:t>
                      </m:r>
                      <m:r>
                        <a:rPr lang="en-US" b="0" i="1" smtClean="0">
                          <a:latin typeface="Cambria Math" panose="02040503050406030204" pitchFamily="18" charset="0"/>
                        </a:rPr>
                        <m:t>)</m:t>
                      </m:r>
                    </m:oMath>
                  </m:oMathPara>
                </a14:m>
                <a:endParaRPr lang="en-IL" dirty="0"/>
              </a:p>
            </p:txBody>
          </p:sp>
        </mc:Choice>
        <mc:Fallback xmlns="">
          <p:sp>
            <p:nvSpPr>
              <p:cNvPr id="18" name="TextBox 17">
                <a:extLst>
                  <a:ext uri="{FF2B5EF4-FFF2-40B4-BE49-F238E27FC236}">
                    <a16:creationId xmlns:a16="http://schemas.microsoft.com/office/drawing/2014/main" id="{C79FCA62-2ED7-D243-99C0-4D98B5637633}"/>
                  </a:ext>
                </a:extLst>
              </p:cNvPr>
              <p:cNvSpPr txBox="1">
                <a:spLocks noRot="1" noChangeAspect="1" noMove="1" noResize="1" noEditPoints="1" noAdjustHandles="1" noChangeArrowheads="1" noChangeShapeType="1" noTextEdit="1"/>
              </p:cNvSpPr>
              <p:nvPr/>
            </p:nvSpPr>
            <p:spPr>
              <a:xfrm>
                <a:off x="1630141" y="4787860"/>
                <a:ext cx="2725835" cy="369332"/>
              </a:xfrm>
              <a:prstGeom prst="rect">
                <a:avLst/>
              </a:prstGeom>
              <a:blipFill>
                <a:blip r:embed="rId5"/>
                <a:stretch>
                  <a:fillRect b="-16667"/>
                </a:stretch>
              </a:blipFill>
            </p:spPr>
            <p:txBody>
              <a:bodyPr/>
              <a:lstStyle/>
              <a:p>
                <a:r>
                  <a:rPr lang="en-IL">
                    <a:noFill/>
                  </a:rPr>
                  <a:t> </a:t>
                </a:r>
              </a:p>
            </p:txBody>
          </p:sp>
        </mc:Fallback>
      </mc:AlternateContent>
    </p:spTree>
    <p:extLst>
      <p:ext uri="{BB962C8B-B14F-4D97-AF65-F5344CB8AC3E}">
        <p14:creationId xmlns:p14="http://schemas.microsoft.com/office/powerpoint/2010/main" val="219579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P spid="29" grpId="0"/>
      <p:bldP spid="16" grpId="0"/>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CFE601-F451-AC46-8FEE-A645EF23B8A9}"/>
              </a:ext>
            </a:extLst>
          </p:cNvPr>
          <p:cNvSpPr>
            <a:spLocks noGrp="1"/>
          </p:cNvSpPr>
          <p:nvPr>
            <p:ph type="title"/>
          </p:nvPr>
        </p:nvSpPr>
        <p:spPr/>
        <p:txBody>
          <a:bodyPr/>
          <a:lstStyle/>
          <a:p>
            <a:pPr algn="r"/>
            <a:r>
              <a:rPr lang="he-IL" dirty="0"/>
              <a:t>תרגיל ממבחן עבר</a:t>
            </a:r>
            <a:endParaRPr lang="en-IL" dirty="0"/>
          </a:p>
        </p:txBody>
      </p:sp>
      <p:sp>
        <p:nvSpPr>
          <p:cNvPr id="2" name="Slide Number Placeholder 1">
            <a:extLst>
              <a:ext uri="{FF2B5EF4-FFF2-40B4-BE49-F238E27FC236}">
                <a16:creationId xmlns:a16="http://schemas.microsoft.com/office/drawing/2014/main" id="{74F46C03-3209-E543-BE7C-B161F27D26BF}"/>
              </a:ext>
            </a:extLst>
          </p:cNvPr>
          <p:cNvSpPr>
            <a:spLocks noGrp="1"/>
          </p:cNvSpPr>
          <p:nvPr>
            <p:ph type="sldNum" sz="quarter" idx="12"/>
          </p:nvPr>
        </p:nvSpPr>
        <p:spPr/>
        <p:txBody>
          <a:bodyPr/>
          <a:lstStyle/>
          <a:p>
            <a:pPr>
              <a:defRPr/>
            </a:pPr>
            <a:fld id="{5B9DDD99-E41D-43E9-8A24-0D8D12381358}" type="slidenum">
              <a:rPr lang="he-IL" smtClean="0"/>
              <a:pPr>
                <a:defRPr/>
              </a:pPr>
              <a:t>29</a:t>
            </a:fld>
            <a:endParaRPr lang="he-IL"/>
          </a:p>
        </p:txBody>
      </p:sp>
      <p:pic>
        <p:nvPicPr>
          <p:cNvPr id="5" name="Picture 4">
            <a:extLst>
              <a:ext uri="{FF2B5EF4-FFF2-40B4-BE49-F238E27FC236}">
                <a16:creationId xmlns:a16="http://schemas.microsoft.com/office/drawing/2014/main" id="{121DB234-FE7D-A24D-AB23-2328DDD1ED81}"/>
              </a:ext>
            </a:extLst>
          </p:cNvPr>
          <p:cNvPicPr>
            <a:picLocks noChangeAspect="1"/>
          </p:cNvPicPr>
          <p:nvPr/>
        </p:nvPicPr>
        <p:blipFill>
          <a:blip r:embed="rId2"/>
          <a:stretch>
            <a:fillRect/>
          </a:stretch>
        </p:blipFill>
        <p:spPr>
          <a:xfrm>
            <a:off x="721360" y="1988840"/>
            <a:ext cx="7747000" cy="3937000"/>
          </a:xfrm>
          <a:prstGeom prst="rect">
            <a:avLst/>
          </a:prstGeom>
        </p:spPr>
      </p:pic>
    </p:spTree>
    <p:extLst>
      <p:ext uri="{BB962C8B-B14F-4D97-AF65-F5344CB8AC3E}">
        <p14:creationId xmlns:p14="http://schemas.microsoft.com/office/powerpoint/2010/main" val="317669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a:solidFill>
                  <a:schemeClr val="tx2">
                    <a:lumMod val="50000"/>
                  </a:schemeClr>
                </a:solidFill>
                <a:cs typeface="+mn-cs"/>
              </a:rPr>
              <a:t>שלבי ביצוע הסינתזה</a:t>
            </a:r>
          </a:p>
        </p:txBody>
      </p:sp>
      <p:sp>
        <p:nvSpPr>
          <p:cNvPr id="3" name="Content Placeholder 2"/>
          <p:cNvSpPr>
            <a:spLocks noGrp="1"/>
          </p:cNvSpPr>
          <p:nvPr>
            <p:ph idx="1"/>
          </p:nvPr>
        </p:nvSpPr>
        <p:spPr>
          <a:xfrm>
            <a:off x="457200" y="2005236"/>
            <a:ext cx="8229600" cy="4637112"/>
          </a:xfrm>
        </p:spPr>
        <p:txBody>
          <a:bodyPr/>
          <a:lstStyle/>
          <a:p>
            <a:pPr marL="514350" indent="-514350">
              <a:buClr>
                <a:schemeClr val="bg1"/>
              </a:buClr>
              <a:buFont typeface="+mj-lt"/>
              <a:buAutoNum type="arabicPeriod"/>
            </a:pPr>
            <a:r>
              <a:rPr lang="he-IL" dirty="0"/>
              <a:t>1- דיאגרמת מצבים </a:t>
            </a:r>
          </a:p>
          <a:p>
            <a:pPr marL="514350" indent="-514350">
              <a:buClr>
                <a:schemeClr val="bg1"/>
              </a:buClr>
              <a:buFont typeface="+mj-lt"/>
              <a:buAutoNum type="arabicPeriod"/>
            </a:pPr>
            <a:r>
              <a:rPr lang="he-IL" dirty="0"/>
              <a:t>2- טבלת מצבים (+ צמצום)</a:t>
            </a:r>
          </a:p>
          <a:p>
            <a:pPr marL="514350" indent="-514350">
              <a:buClr>
                <a:schemeClr val="bg1"/>
              </a:buClr>
              <a:buFont typeface="+mj-lt"/>
              <a:buAutoNum type="arabicPeriod"/>
            </a:pPr>
            <a:r>
              <a:rPr lang="he-IL" dirty="0"/>
              <a:t>3- הקצאת מצבים (קוד לכל מצב)</a:t>
            </a:r>
          </a:p>
          <a:p>
            <a:pPr marL="514350" indent="-514350">
              <a:buClr>
                <a:schemeClr val="bg1"/>
              </a:buClr>
              <a:buFont typeface="+mj-lt"/>
              <a:buAutoNum type="arabicPeriod"/>
            </a:pPr>
            <a:r>
              <a:rPr lang="he-IL" dirty="0"/>
              <a:t>4- טבלת מעברים ופלט (הצבת הקודים בטבלת המצבים)</a:t>
            </a:r>
          </a:p>
          <a:p>
            <a:pPr marL="514350" indent="-514350">
              <a:buClr>
                <a:schemeClr val="bg1"/>
              </a:buClr>
              <a:buFont typeface="+mj-lt"/>
              <a:buAutoNum type="arabicPeriod"/>
            </a:pPr>
            <a:r>
              <a:rPr lang="he-IL" dirty="0"/>
              <a:t>5- מציאת הפונקציות המתארות את כניסות ה-</a:t>
            </a:r>
            <a:r>
              <a:rPr lang="en-US" dirty="0"/>
              <a:t>FF</a:t>
            </a:r>
            <a:r>
              <a:rPr lang="he-IL" dirty="0"/>
              <a:t> ואת המוצא </a:t>
            </a:r>
            <a:r>
              <a:rPr lang="en-US" dirty="0"/>
              <a:t>Z</a:t>
            </a:r>
            <a:endParaRPr lang="he-IL" dirty="0"/>
          </a:p>
          <a:p>
            <a:pPr marL="514350" indent="-514350">
              <a:buClr>
                <a:schemeClr val="bg1"/>
              </a:buClr>
              <a:buFont typeface="+mj-lt"/>
              <a:buAutoNum type="arabicPeriod"/>
            </a:pPr>
            <a:r>
              <a:rPr lang="he-IL" dirty="0"/>
              <a:t>6- שרטוט המעגל</a:t>
            </a:r>
          </a:p>
        </p:txBody>
      </p:sp>
      <p:sp>
        <p:nvSpPr>
          <p:cNvPr id="4" name="Slide Number Placeholder 3"/>
          <p:cNvSpPr>
            <a:spLocks noGrp="1"/>
          </p:cNvSpPr>
          <p:nvPr>
            <p:ph type="sldNum" sz="quarter" idx="12"/>
          </p:nvPr>
        </p:nvSpPr>
        <p:spPr/>
        <p:txBody>
          <a:bodyPr/>
          <a:lstStyle/>
          <a:p>
            <a:pPr>
              <a:defRPr/>
            </a:pPr>
            <a:fld id="{02709395-9572-4BA5-976E-D68A2E8C6FCD}" type="slidenum">
              <a:rPr lang="he-IL" smtClean="0"/>
              <a:pPr>
                <a:defRPr/>
              </a:pPr>
              <a:t>3</a:t>
            </a:fld>
            <a:endParaRPr lang="he-IL" dirty="0"/>
          </a:p>
        </p:txBody>
      </p:sp>
    </p:spTree>
    <p:extLst>
      <p:ext uri="{BB962C8B-B14F-4D97-AF65-F5344CB8AC3E}">
        <p14:creationId xmlns:p14="http://schemas.microsoft.com/office/powerpoint/2010/main" val="1465761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F46C03-3209-E543-BE7C-B161F27D26BF}"/>
              </a:ext>
            </a:extLst>
          </p:cNvPr>
          <p:cNvSpPr>
            <a:spLocks noGrp="1"/>
          </p:cNvSpPr>
          <p:nvPr>
            <p:ph type="sldNum" sz="quarter" idx="12"/>
          </p:nvPr>
        </p:nvSpPr>
        <p:spPr/>
        <p:txBody>
          <a:bodyPr/>
          <a:lstStyle/>
          <a:p>
            <a:pPr>
              <a:defRPr/>
            </a:pPr>
            <a:fld id="{5B9DDD99-E41D-43E9-8A24-0D8D12381358}" type="slidenum">
              <a:rPr lang="he-IL" smtClean="0"/>
              <a:pPr>
                <a:defRPr/>
              </a:pPr>
              <a:t>30</a:t>
            </a:fld>
            <a:endParaRPr lang="he-IL"/>
          </a:p>
        </p:txBody>
      </p:sp>
      <p:sp>
        <p:nvSpPr>
          <p:cNvPr id="4" name="TextBox 3">
            <a:extLst>
              <a:ext uri="{FF2B5EF4-FFF2-40B4-BE49-F238E27FC236}">
                <a16:creationId xmlns:a16="http://schemas.microsoft.com/office/drawing/2014/main" id="{E7745727-7C38-C347-95C3-C04378D16D6E}"/>
              </a:ext>
            </a:extLst>
          </p:cNvPr>
          <p:cNvSpPr txBox="1"/>
          <p:nvPr/>
        </p:nvSpPr>
        <p:spPr>
          <a:xfrm>
            <a:off x="3707904" y="332656"/>
            <a:ext cx="4896544" cy="369332"/>
          </a:xfrm>
          <a:prstGeom prst="rect">
            <a:avLst/>
          </a:prstGeom>
          <a:noFill/>
        </p:spPr>
        <p:txBody>
          <a:bodyPr wrap="square" rtlCol="0">
            <a:spAutoFit/>
          </a:bodyPr>
          <a:lstStyle/>
          <a:p>
            <a:pPr algn="r" rtl="1" fontAlgn="base">
              <a:spcBef>
                <a:spcPct val="0"/>
              </a:spcBef>
              <a:spcAft>
                <a:spcPct val="0"/>
              </a:spcAft>
            </a:pPr>
            <a:r>
              <a:rPr lang="he-IL" dirty="0"/>
              <a:t>זיהוי </a:t>
            </a:r>
            <a:r>
              <a:rPr lang="en-US" dirty="0"/>
              <a:t>K</a:t>
            </a:r>
            <a:r>
              <a:rPr lang="he-IL" dirty="0"/>
              <a:t> '1' מתוך </a:t>
            </a:r>
            <a:r>
              <a:rPr lang="en-US" dirty="0"/>
              <a:t>N</a:t>
            </a:r>
            <a:r>
              <a:rPr lang="he-IL" dirty="0"/>
              <a:t> ביטים אחרונים במכונת </a:t>
            </a:r>
            <a:r>
              <a:rPr lang="en-US" dirty="0"/>
              <a:t>MEALY</a:t>
            </a:r>
            <a:r>
              <a:rPr lang="he-IL" dirty="0"/>
              <a:t>:</a:t>
            </a:r>
            <a:endParaRPr lang="en-IL" dirty="0"/>
          </a:p>
        </p:txBody>
      </p:sp>
      <p:sp>
        <p:nvSpPr>
          <p:cNvPr id="6" name="TextBox 5">
            <a:extLst>
              <a:ext uri="{FF2B5EF4-FFF2-40B4-BE49-F238E27FC236}">
                <a16:creationId xmlns:a16="http://schemas.microsoft.com/office/drawing/2014/main" id="{B9032C7A-350E-8C42-8F76-A952DD3C51B4}"/>
              </a:ext>
            </a:extLst>
          </p:cNvPr>
          <p:cNvSpPr txBox="1"/>
          <p:nvPr/>
        </p:nvSpPr>
        <p:spPr>
          <a:xfrm>
            <a:off x="971600" y="764704"/>
            <a:ext cx="7632848" cy="646331"/>
          </a:xfrm>
          <a:prstGeom prst="rect">
            <a:avLst/>
          </a:prstGeom>
          <a:noFill/>
        </p:spPr>
        <p:txBody>
          <a:bodyPr wrap="square" rtlCol="0">
            <a:spAutoFit/>
          </a:bodyPr>
          <a:lstStyle/>
          <a:p>
            <a:pPr algn="r" rtl="1" fontAlgn="base">
              <a:spcBef>
                <a:spcPct val="0"/>
              </a:spcBef>
              <a:spcAft>
                <a:spcPct val="0"/>
              </a:spcAft>
            </a:pPr>
            <a:r>
              <a:rPr lang="he-IL" dirty="0"/>
              <a:t>נצטרך לזכור את כל סדרת </a:t>
            </a:r>
            <a:r>
              <a:rPr lang="en-US" b="1" u="sng" dirty="0"/>
              <a:t>N-1</a:t>
            </a:r>
            <a:r>
              <a:rPr lang="he-IL" b="1" u="sng" dirty="0"/>
              <a:t> הביטים האחרונים</a:t>
            </a:r>
            <a:r>
              <a:rPr lang="he-IL" dirty="0"/>
              <a:t> (ולא </a:t>
            </a:r>
            <a:r>
              <a:rPr lang="en-US" dirty="0"/>
              <a:t>N</a:t>
            </a:r>
            <a:r>
              <a:rPr lang="he-IL" dirty="0"/>
              <a:t> הביטים האחרונים!) </a:t>
            </a:r>
          </a:p>
          <a:p>
            <a:pPr algn="r" rtl="1" fontAlgn="base">
              <a:spcBef>
                <a:spcPct val="0"/>
              </a:spcBef>
              <a:spcAft>
                <a:spcPct val="0"/>
              </a:spcAft>
            </a:pPr>
            <a:r>
              <a:rPr lang="he-IL" dirty="0"/>
              <a:t>נעבור בין המצבים בהתאם לקבלת הביט החדש, ואם נקבל בדיוק </a:t>
            </a:r>
            <a:r>
              <a:rPr lang="en-US" dirty="0"/>
              <a:t>K</a:t>
            </a:r>
            <a:r>
              <a:rPr lang="he-IL" dirty="0"/>
              <a:t> נוציא '1'</a:t>
            </a:r>
            <a:endParaRPr lang="en-IL" dirty="0"/>
          </a:p>
        </p:txBody>
      </p:sp>
      <p:grpSp>
        <p:nvGrpSpPr>
          <p:cNvPr id="53" name="Group 52">
            <a:extLst>
              <a:ext uri="{FF2B5EF4-FFF2-40B4-BE49-F238E27FC236}">
                <a16:creationId xmlns:a16="http://schemas.microsoft.com/office/drawing/2014/main" id="{31B398B5-C674-E248-80D0-DA6C8E3B62D8}"/>
              </a:ext>
            </a:extLst>
          </p:cNvPr>
          <p:cNvGrpSpPr/>
          <p:nvPr/>
        </p:nvGrpSpPr>
        <p:grpSpPr>
          <a:xfrm>
            <a:off x="1043607" y="3066425"/>
            <a:ext cx="7632849" cy="3098879"/>
            <a:chOff x="591693" y="2237908"/>
            <a:chExt cx="8429994" cy="3425875"/>
          </a:xfrm>
        </p:grpSpPr>
        <p:sp>
          <p:nvSpPr>
            <p:cNvPr id="7" name="Oval 6">
              <a:extLst>
                <a:ext uri="{FF2B5EF4-FFF2-40B4-BE49-F238E27FC236}">
                  <a16:creationId xmlns:a16="http://schemas.microsoft.com/office/drawing/2014/main" id="{CFEAB018-3863-2C46-BF08-D410DCD5905D}"/>
                </a:ext>
              </a:extLst>
            </p:cNvPr>
            <p:cNvSpPr/>
            <p:nvPr/>
          </p:nvSpPr>
          <p:spPr>
            <a:xfrm>
              <a:off x="1259632" y="3390036"/>
              <a:ext cx="1152128" cy="11521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fontAlgn="base">
                <a:spcBef>
                  <a:spcPct val="0"/>
                </a:spcBef>
                <a:spcAft>
                  <a:spcPct val="0"/>
                </a:spcAft>
              </a:pPr>
              <a:r>
                <a:rPr lang="en-US" dirty="0">
                  <a:solidFill>
                    <a:schemeClr val="tx1"/>
                  </a:solidFill>
                </a:rPr>
                <a:t>00</a:t>
              </a:r>
              <a:endParaRPr lang="en-IL" dirty="0">
                <a:solidFill>
                  <a:schemeClr val="tx1"/>
                </a:solidFill>
              </a:endParaRPr>
            </a:p>
          </p:txBody>
        </p:sp>
        <p:sp>
          <p:nvSpPr>
            <p:cNvPr id="8" name="Oval 7">
              <a:extLst>
                <a:ext uri="{FF2B5EF4-FFF2-40B4-BE49-F238E27FC236}">
                  <a16:creationId xmlns:a16="http://schemas.microsoft.com/office/drawing/2014/main" id="{00E8AB59-BB0D-F443-93D6-B5084CB29D71}"/>
                </a:ext>
              </a:extLst>
            </p:cNvPr>
            <p:cNvSpPr/>
            <p:nvPr/>
          </p:nvSpPr>
          <p:spPr>
            <a:xfrm>
              <a:off x="3740827" y="2237908"/>
              <a:ext cx="1152128" cy="11521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ct val="0"/>
                </a:spcBef>
                <a:spcAft>
                  <a:spcPct val="0"/>
                </a:spcAft>
              </a:pPr>
              <a:r>
                <a:rPr lang="en-IL" dirty="0">
                  <a:solidFill>
                    <a:schemeClr val="tx1"/>
                  </a:solidFill>
                </a:rPr>
                <a:t>01</a:t>
              </a:r>
            </a:p>
          </p:txBody>
        </p:sp>
        <p:sp>
          <p:nvSpPr>
            <p:cNvPr id="9" name="Oval 8">
              <a:extLst>
                <a:ext uri="{FF2B5EF4-FFF2-40B4-BE49-F238E27FC236}">
                  <a16:creationId xmlns:a16="http://schemas.microsoft.com/office/drawing/2014/main" id="{491D4F11-5006-F74D-A011-9E0030A95F7F}"/>
                </a:ext>
              </a:extLst>
            </p:cNvPr>
            <p:cNvSpPr/>
            <p:nvPr/>
          </p:nvSpPr>
          <p:spPr>
            <a:xfrm>
              <a:off x="3740827" y="4511655"/>
              <a:ext cx="1152128" cy="11521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fontAlgn="base">
                <a:spcBef>
                  <a:spcPct val="0"/>
                </a:spcBef>
                <a:spcAft>
                  <a:spcPct val="0"/>
                </a:spcAft>
              </a:pPr>
              <a:r>
                <a:rPr lang="en-US" dirty="0">
                  <a:solidFill>
                    <a:schemeClr val="tx1"/>
                  </a:solidFill>
                </a:rPr>
                <a:t>10</a:t>
              </a:r>
              <a:endParaRPr lang="en-IL" dirty="0">
                <a:solidFill>
                  <a:schemeClr val="tx1"/>
                </a:solidFill>
              </a:endParaRPr>
            </a:p>
          </p:txBody>
        </p:sp>
        <p:cxnSp>
          <p:nvCxnSpPr>
            <p:cNvPr id="11" name="Straight Arrow Connector 10">
              <a:extLst>
                <a:ext uri="{FF2B5EF4-FFF2-40B4-BE49-F238E27FC236}">
                  <a16:creationId xmlns:a16="http://schemas.microsoft.com/office/drawing/2014/main" id="{E001610D-95E3-C044-B846-4C3655D04A44}"/>
                </a:ext>
              </a:extLst>
            </p:cNvPr>
            <p:cNvCxnSpPr>
              <a:stCxn id="7" idx="7"/>
              <a:endCxn id="8" idx="2"/>
            </p:cNvCxnSpPr>
            <p:nvPr/>
          </p:nvCxnSpPr>
          <p:spPr>
            <a:xfrm flipV="1">
              <a:off x="2243035" y="2813972"/>
              <a:ext cx="1497792" cy="744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370528D2-A033-BF49-A2C3-8F669EB429D6}"/>
                </a:ext>
              </a:extLst>
            </p:cNvPr>
            <p:cNvSpPr txBox="1"/>
            <p:nvPr/>
          </p:nvSpPr>
          <p:spPr>
            <a:xfrm>
              <a:off x="2597864" y="2813972"/>
              <a:ext cx="720080" cy="369332"/>
            </a:xfrm>
            <a:prstGeom prst="rect">
              <a:avLst/>
            </a:prstGeom>
            <a:noFill/>
          </p:spPr>
          <p:txBody>
            <a:bodyPr wrap="square" rtlCol="0">
              <a:spAutoFit/>
            </a:bodyPr>
            <a:lstStyle/>
            <a:p>
              <a:r>
                <a:rPr lang="en-IL" dirty="0"/>
                <a:t>1/0</a:t>
              </a:r>
            </a:p>
          </p:txBody>
        </p:sp>
        <p:sp>
          <p:nvSpPr>
            <p:cNvPr id="18" name="Oval 17">
              <a:extLst>
                <a:ext uri="{FF2B5EF4-FFF2-40B4-BE49-F238E27FC236}">
                  <a16:creationId xmlns:a16="http://schemas.microsoft.com/office/drawing/2014/main" id="{34880B0B-889D-8C4B-B822-BAA44F7DD214}"/>
                </a:ext>
              </a:extLst>
            </p:cNvPr>
            <p:cNvSpPr/>
            <p:nvPr/>
          </p:nvSpPr>
          <p:spPr>
            <a:xfrm>
              <a:off x="6228184" y="3356992"/>
              <a:ext cx="1152128" cy="11521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fontAlgn="base">
                <a:spcBef>
                  <a:spcPct val="0"/>
                </a:spcBef>
                <a:spcAft>
                  <a:spcPct val="0"/>
                </a:spcAft>
              </a:pPr>
              <a:r>
                <a:rPr lang="en-US" dirty="0">
                  <a:solidFill>
                    <a:schemeClr val="tx1"/>
                  </a:solidFill>
                </a:rPr>
                <a:t>11</a:t>
              </a:r>
              <a:endParaRPr lang="en-IL" dirty="0">
                <a:solidFill>
                  <a:schemeClr val="tx1"/>
                </a:solidFill>
              </a:endParaRPr>
            </a:p>
          </p:txBody>
        </p:sp>
        <p:sp>
          <p:nvSpPr>
            <p:cNvPr id="19" name="TextBox 18">
              <a:extLst>
                <a:ext uri="{FF2B5EF4-FFF2-40B4-BE49-F238E27FC236}">
                  <a16:creationId xmlns:a16="http://schemas.microsoft.com/office/drawing/2014/main" id="{1ACE77DB-2C30-D148-928F-99CCA4308B84}"/>
                </a:ext>
              </a:extLst>
            </p:cNvPr>
            <p:cNvSpPr txBox="1"/>
            <p:nvPr/>
          </p:nvSpPr>
          <p:spPr>
            <a:xfrm>
              <a:off x="5470123" y="2713015"/>
              <a:ext cx="720080" cy="369332"/>
            </a:xfrm>
            <a:prstGeom prst="rect">
              <a:avLst/>
            </a:prstGeom>
            <a:noFill/>
          </p:spPr>
          <p:txBody>
            <a:bodyPr wrap="square" rtlCol="0">
              <a:spAutoFit/>
            </a:bodyPr>
            <a:lstStyle/>
            <a:p>
              <a:r>
                <a:rPr lang="en-IL" dirty="0"/>
                <a:t>1/1</a:t>
              </a:r>
            </a:p>
          </p:txBody>
        </p:sp>
        <p:cxnSp>
          <p:nvCxnSpPr>
            <p:cNvPr id="20" name="Straight Arrow Connector 19">
              <a:extLst>
                <a:ext uri="{FF2B5EF4-FFF2-40B4-BE49-F238E27FC236}">
                  <a16:creationId xmlns:a16="http://schemas.microsoft.com/office/drawing/2014/main" id="{13990A4C-9C40-1B45-8F7D-7382FEA12829}"/>
                </a:ext>
              </a:extLst>
            </p:cNvPr>
            <p:cNvCxnSpPr>
              <a:cxnSpLocks/>
              <a:stCxn id="8" idx="6"/>
              <a:endCxn id="18" idx="1"/>
            </p:cNvCxnSpPr>
            <p:nvPr/>
          </p:nvCxnSpPr>
          <p:spPr>
            <a:xfrm>
              <a:off x="4892955" y="2813972"/>
              <a:ext cx="1503954" cy="711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urved Connector 26">
              <a:extLst>
                <a:ext uri="{FF2B5EF4-FFF2-40B4-BE49-F238E27FC236}">
                  <a16:creationId xmlns:a16="http://schemas.microsoft.com/office/drawing/2014/main" id="{75BC1EA9-B006-9547-98EB-7FA78673033F}"/>
                </a:ext>
              </a:extLst>
            </p:cNvPr>
            <p:cNvCxnSpPr>
              <a:stCxn id="7" idx="3"/>
              <a:endCxn id="7" idx="1"/>
            </p:cNvCxnSpPr>
            <p:nvPr/>
          </p:nvCxnSpPr>
          <p:spPr>
            <a:xfrm rot="5400000" flipH="1">
              <a:off x="1021018" y="3966100"/>
              <a:ext cx="814678" cy="12700"/>
            </a:xfrm>
            <a:prstGeom prst="curvedConnector5">
              <a:avLst>
                <a:gd name="adj1" fmla="val -28060"/>
                <a:gd name="adj2" fmla="val 9543331"/>
                <a:gd name="adj3" fmla="val 128060"/>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EB52D812-BF89-9B40-94F1-33AEFF99BB46}"/>
                </a:ext>
              </a:extLst>
            </p:cNvPr>
            <p:cNvSpPr txBox="1"/>
            <p:nvPr/>
          </p:nvSpPr>
          <p:spPr>
            <a:xfrm>
              <a:off x="591693" y="2919597"/>
              <a:ext cx="720080" cy="369332"/>
            </a:xfrm>
            <a:prstGeom prst="rect">
              <a:avLst/>
            </a:prstGeom>
            <a:noFill/>
          </p:spPr>
          <p:txBody>
            <a:bodyPr wrap="square" rtlCol="0">
              <a:spAutoFit/>
            </a:bodyPr>
            <a:lstStyle/>
            <a:p>
              <a:r>
                <a:rPr lang="en-IL" dirty="0"/>
                <a:t>0/0</a:t>
              </a:r>
            </a:p>
          </p:txBody>
        </p:sp>
        <p:cxnSp>
          <p:nvCxnSpPr>
            <p:cNvPr id="29" name="Straight Arrow Connector 28">
              <a:extLst>
                <a:ext uri="{FF2B5EF4-FFF2-40B4-BE49-F238E27FC236}">
                  <a16:creationId xmlns:a16="http://schemas.microsoft.com/office/drawing/2014/main" id="{A8B35E23-F94D-984D-8217-98780B9197B3}"/>
                </a:ext>
              </a:extLst>
            </p:cNvPr>
            <p:cNvCxnSpPr>
              <a:cxnSpLocks/>
              <a:stCxn id="8" idx="3"/>
              <a:endCxn id="9" idx="1"/>
            </p:cNvCxnSpPr>
            <p:nvPr/>
          </p:nvCxnSpPr>
          <p:spPr>
            <a:xfrm>
              <a:off x="3909552" y="3221311"/>
              <a:ext cx="0" cy="1459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urved Connector 31">
              <a:extLst>
                <a:ext uri="{FF2B5EF4-FFF2-40B4-BE49-F238E27FC236}">
                  <a16:creationId xmlns:a16="http://schemas.microsoft.com/office/drawing/2014/main" id="{C199B936-298F-8E45-9723-F8BF88C86ABA}"/>
                </a:ext>
              </a:extLst>
            </p:cNvPr>
            <p:cNvCxnSpPr>
              <a:cxnSpLocks/>
              <a:stCxn id="18" idx="7"/>
              <a:endCxn id="18" idx="5"/>
            </p:cNvCxnSpPr>
            <p:nvPr/>
          </p:nvCxnSpPr>
          <p:spPr>
            <a:xfrm rot="16200000" flipH="1">
              <a:off x="6804248" y="3933056"/>
              <a:ext cx="814678" cy="12700"/>
            </a:xfrm>
            <a:prstGeom prst="curvedConnector5">
              <a:avLst>
                <a:gd name="adj1" fmla="val -28060"/>
                <a:gd name="adj2" fmla="val 9543331"/>
                <a:gd name="adj3" fmla="val 128060"/>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F28D4A14-5F5C-5D4B-9425-5B51D7A77AEF}"/>
                </a:ext>
              </a:extLst>
            </p:cNvPr>
            <p:cNvSpPr txBox="1"/>
            <p:nvPr/>
          </p:nvSpPr>
          <p:spPr>
            <a:xfrm>
              <a:off x="8301607" y="3156385"/>
              <a:ext cx="720080" cy="369332"/>
            </a:xfrm>
            <a:prstGeom prst="rect">
              <a:avLst/>
            </a:prstGeom>
            <a:noFill/>
          </p:spPr>
          <p:txBody>
            <a:bodyPr wrap="square" rtlCol="0">
              <a:spAutoFit/>
            </a:bodyPr>
            <a:lstStyle/>
            <a:p>
              <a:r>
                <a:rPr lang="en-IL" dirty="0"/>
                <a:t>1/0</a:t>
              </a:r>
            </a:p>
          </p:txBody>
        </p:sp>
        <p:cxnSp>
          <p:nvCxnSpPr>
            <p:cNvPr id="36" name="Straight Arrow Connector 35">
              <a:extLst>
                <a:ext uri="{FF2B5EF4-FFF2-40B4-BE49-F238E27FC236}">
                  <a16:creationId xmlns:a16="http://schemas.microsoft.com/office/drawing/2014/main" id="{2765FA2C-90DC-5D46-B8D2-C42D6801A5E8}"/>
                </a:ext>
              </a:extLst>
            </p:cNvPr>
            <p:cNvCxnSpPr>
              <a:cxnSpLocks/>
              <a:stCxn id="18" idx="3"/>
              <a:endCxn id="9" idx="6"/>
            </p:cNvCxnSpPr>
            <p:nvPr/>
          </p:nvCxnSpPr>
          <p:spPr>
            <a:xfrm flipH="1">
              <a:off x="4892955" y="4340395"/>
              <a:ext cx="1503954" cy="747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0A4A6DF7-0BE2-E84A-A6DD-46F9F6282D66}"/>
                </a:ext>
              </a:extLst>
            </p:cNvPr>
            <p:cNvSpPr txBox="1"/>
            <p:nvPr/>
          </p:nvSpPr>
          <p:spPr>
            <a:xfrm>
              <a:off x="3419872" y="3789040"/>
              <a:ext cx="720080" cy="369332"/>
            </a:xfrm>
            <a:prstGeom prst="rect">
              <a:avLst/>
            </a:prstGeom>
            <a:noFill/>
          </p:spPr>
          <p:txBody>
            <a:bodyPr wrap="square" rtlCol="0">
              <a:spAutoFit/>
            </a:bodyPr>
            <a:lstStyle/>
            <a:p>
              <a:r>
                <a:rPr lang="en-IL" dirty="0"/>
                <a:t>0/0</a:t>
              </a:r>
            </a:p>
          </p:txBody>
        </p:sp>
        <p:sp>
          <p:nvSpPr>
            <p:cNvPr id="40" name="TextBox 39">
              <a:extLst>
                <a:ext uri="{FF2B5EF4-FFF2-40B4-BE49-F238E27FC236}">
                  <a16:creationId xmlns:a16="http://schemas.microsoft.com/office/drawing/2014/main" id="{96347953-CE08-2B4A-BD7E-D4EB333DDD77}"/>
                </a:ext>
              </a:extLst>
            </p:cNvPr>
            <p:cNvSpPr txBox="1"/>
            <p:nvPr/>
          </p:nvSpPr>
          <p:spPr>
            <a:xfrm>
              <a:off x="5531922" y="4803346"/>
              <a:ext cx="720080" cy="369332"/>
            </a:xfrm>
            <a:prstGeom prst="rect">
              <a:avLst/>
            </a:prstGeom>
            <a:noFill/>
          </p:spPr>
          <p:txBody>
            <a:bodyPr wrap="square" rtlCol="0">
              <a:spAutoFit/>
            </a:bodyPr>
            <a:lstStyle/>
            <a:p>
              <a:r>
                <a:rPr lang="en-IL" dirty="0"/>
                <a:t>1/0</a:t>
              </a:r>
            </a:p>
          </p:txBody>
        </p:sp>
        <p:cxnSp>
          <p:nvCxnSpPr>
            <p:cNvPr id="41" name="Straight Arrow Connector 40">
              <a:extLst>
                <a:ext uri="{FF2B5EF4-FFF2-40B4-BE49-F238E27FC236}">
                  <a16:creationId xmlns:a16="http://schemas.microsoft.com/office/drawing/2014/main" id="{142A4999-7410-EB40-9522-A900EED407E1}"/>
                </a:ext>
              </a:extLst>
            </p:cNvPr>
            <p:cNvCxnSpPr>
              <a:cxnSpLocks/>
              <a:stCxn id="9" idx="2"/>
              <a:endCxn id="7" idx="5"/>
            </p:cNvCxnSpPr>
            <p:nvPr/>
          </p:nvCxnSpPr>
          <p:spPr>
            <a:xfrm flipH="1" flipV="1">
              <a:off x="2243035" y="4373439"/>
              <a:ext cx="1497792" cy="714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0A913DFE-9989-6A46-8F1B-2ADE18EFC7E0}"/>
                </a:ext>
              </a:extLst>
            </p:cNvPr>
            <p:cNvSpPr txBox="1"/>
            <p:nvPr/>
          </p:nvSpPr>
          <p:spPr>
            <a:xfrm>
              <a:off x="2646881" y="4803346"/>
              <a:ext cx="720080" cy="369332"/>
            </a:xfrm>
            <a:prstGeom prst="rect">
              <a:avLst/>
            </a:prstGeom>
            <a:noFill/>
          </p:spPr>
          <p:txBody>
            <a:bodyPr wrap="square" rtlCol="0">
              <a:spAutoFit/>
            </a:bodyPr>
            <a:lstStyle/>
            <a:p>
              <a:r>
                <a:rPr lang="en-IL" dirty="0"/>
                <a:t>0/0</a:t>
              </a:r>
            </a:p>
          </p:txBody>
        </p:sp>
        <p:cxnSp>
          <p:nvCxnSpPr>
            <p:cNvPr id="45" name="Straight Arrow Connector 44">
              <a:extLst>
                <a:ext uri="{FF2B5EF4-FFF2-40B4-BE49-F238E27FC236}">
                  <a16:creationId xmlns:a16="http://schemas.microsoft.com/office/drawing/2014/main" id="{B9D8230C-A983-9349-980C-AC766C837B06}"/>
                </a:ext>
              </a:extLst>
            </p:cNvPr>
            <p:cNvCxnSpPr>
              <a:cxnSpLocks/>
              <a:stCxn id="9" idx="7"/>
              <a:endCxn id="8" idx="5"/>
            </p:cNvCxnSpPr>
            <p:nvPr/>
          </p:nvCxnSpPr>
          <p:spPr>
            <a:xfrm flipV="1">
              <a:off x="4724230" y="3221311"/>
              <a:ext cx="0" cy="1459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2861F4E6-135B-F542-9830-F8FF1055AE72}"/>
                </a:ext>
              </a:extLst>
            </p:cNvPr>
            <p:cNvSpPr txBox="1"/>
            <p:nvPr/>
          </p:nvSpPr>
          <p:spPr>
            <a:xfrm>
              <a:off x="4788024" y="3779748"/>
              <a:ext cx="720080" cy="369332"/>
            </a:xfrm>
            <a:prstGeom prst="rect">
              <a:avLst/>
            </a:prstGeom>
            <a:noFill/>
          </p:spPr>
          <p:txBody>
            <a:bodyPr wrap="square" rtlCol="0">
              <a:spAutoFit/>
            </a:bodyPr>
            <a:lstStyle/>
            <a:p>
              <a:r>
                <a:rPr lang="en-IL" dirty="0"/>
                <a:t>1/1</a:t>
              </a:r>
            </a:p>
          </p:txBody>
        </p:sp>
      </p:grpSp>
      <p:sp>
        <p:nvSpPr>
          <p:cNvPr id="52" name="TextBox 51">
            <a:extLst>
              <a:ext uri="{FF2B5EF4-FFF2-40B4-BE49-F238E27FC236}">
                <a16:creationId xmlns:a16="http://schemas.microsoft.com/office/drawing/2014/main" id="{F6630ED5-341F-3841-97BB-8191C65ED537}"/>
              </a:ext>
            </a:extLst>
          </p:cNvPr>
          <p:cNvSpPr txBox="1"/>
          <p:nvPr/>
        </p:nvSpPr>
        <p:spPr>
          <a:xfrm>
            <a:off x="899592" y="1486556"/>
            <a:ext cx="7632848" cy="369332"/>
          </a:xfrm>
          <a:prstGeom prst="rect">
            <a:avLst/>
          </a:prstGeom>
          <a:noFill/>
        </p:spPr>
        <p:txBody>
          <a:bodyPr wrap="square" rtlCol="0">
            <a:spAutoFit/>
          </a:bodyPr>
          <a:lstStyle/>
          <a:p>
            <a:pPr algn="r" rtl="1"/>
            <a:r>
              <a:rPr lang="he-IL" dirty="0"/>
              <a:t>למשל, עבור </a:t>
            </a:r>
            <a:r>
              <a:rPr lang="en-US" dirty="0"/>
              <a:t>N=3</a:t>
            </a:r>
            <a:r>
              <a:rPr lang="he-IL" dirty="0"/>
              <a:t> ו- </a:t>
            </a:r>
            <a:r>
              <a:rPr lang="en-US" dirty="0"/>
              <a:t>K=2</a:t>
            </a:r>
            <a:r>
              <a:rPr lang="he-IL" dirty="0"/>
              <a:t>, נקבל את הדיאגרמה הבאה:</a:t>
            </a:r>
            <a:endParaRPr lang="en-IL" dirty="0"/>
          </a:p>
        </p:txBody>
      </p:sp>
      <p:sp>
        <p:nvSpPr>
          <p:cNvPr id="54" name="TextBox 53">
            <a:extLst>
              <a:ext uri="{FF2B5EF4-FFF2-40B4-BE49-F238E27FC236}">
                <a16:creationId xmlns:a16="http://schemas.microsoft.com/office/drawing/2014/main" id="{EA2B37A6-F9B1-B345-A79E-B8B8BDFAE371}"/>
              </a:ext>
            </a:extLst>
          </p:cNvPr>
          <p:cNvSpPr txBox="1"/>
          <p:nvPr/>
        </p:nvSpPr>
        <p:spPr>
          <a:xfrm>
            <a:off x="896938" y="2012647"/>
            <a:ext cx="7632848" cy="1200329"/>
          </a:xfrm>
          <a:prstGeom prst="rect">
            <a:avLst/>
          </a:prstGeom>
          <a:noFill/>
        </p:spPr>
        <p:txBody>
          <a:bodyPr wrap="square" rtlCol="0">
            <a:spAutoFit/>
          </a:bodyPr>
          <a:lstStyle/>
          <a:p>
            <a:pPr algn="r" rtl="1"/>
            <a:r>
              <a:rPr lang="he-IL" dirty="0"/>
              <a:t>כל מצב יתאר את שני הביטים האחרונים שהתקבלו (ולא 3), והמעברים בין המצבים ישלימו את הסדרה לאורך 3. למשל, אם התקבלה הסדרה '00' עד כה, ונקבל ביט נוסף שהוא '1', אז הסדרה כרגע היא '001'. אין טעם לזכור את הביט השמאלי כי הוא גם ככה לא ישתתף בסדרה הבאה.</a:t>
            </a:r>
            <a:endParaRPr lang="en-IL" dirty="0"/>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0E54C0F-31E8-F746-B536-847B50400432}"/>
                  </a:ext>
                </a:extLst>
              </p:cNvPr>
              <p:cNvSpPr txBox="1"/>
              <p:nvPr/>
            </p:nvSpPr>
            <p:spPr>
              <a:xfrm>
                <a:off x="1026707" y="5838764"/>
                <a:ext cx="7632848" cy="407099"/>
              </a:xfrm>
              <a:prstGeom prst="rect">
                <a:avLst/>
              </a:prstGeom>
              <a:noFill/>
            </p:spPr>
            <p:txBody>
              <a:bodyPr wrap="square" rtlCol="0">
                <a:spAutoFit/>
              </a:bodyPr>
              <a:lstStyle/>
              <a:p>
                <a:pPr algn="r" rtl="1"/>
                <a:r>
                  <a:rPr lang="he-IL" sz="2000" b="1" dirty="0">
                    <a:solidFill>
                      <a:srgbClr val="FF0000"/>
                    </a:solidFill>
                  </a:rPr>
                  <a:t>ובסה"כ נצטרך </a:t>
                </a:r>
                <a14:m>
                  <m:oMath xmlns:m="http://schemas.openxmlformats.org/officeDocument/2006/math">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𝟐</m:t>
                        </m:r>
                      </m:e>
                      <m:sup>
                        <m:r>
                          <a:rPr lang="en-US" sz="2000" b="1" i="1" smtClean="0">
                            <a:solidFill>
                              <a:srgbClr val="FF0000"/>
                            </a:solidFill>
                            <a:latin typeface="Cambria Math" panose="02040503050406030204" pitchFamily="18" charset="0"/>
                          </a:rPr>
                          <m:t>𝑵</m:t>
                        </m:r>
                        <m:r>
                          <a:rPr lang="en-US" sz="2000" b="1" i="1" smtClean="0">
                            <a:solidFill>
                              <a:srgbClr val="FF0000"/>
                            </a:solidFill>
                            <a:latin typeface="Cambria Math" panose="02040503050406030204" pitchFamily="18" charset="0"/>
                          </a:rPr>
                          <m:t>−</m:t>
                        </m:r>
                        <m:r>
                          <a:rPr lang="en-US" sz="2000" b="1" i="1" smtClean="0">
                            <a:solidFill>
                              <a:srgbClr val="FF0000"/>
                            </a:solidFill>
                            <a:latin typeface="Cambria Math" panose="02040503050406030204" pitchFamily="18" charset="0"/>
                          </a:rPr>
                          <m:t>𝟏</m:t>
                        </m:r>
                      </m:sup>
                    </m:sSup>
                  </m:oMath>
                </a14:m>
                <a:r>
                  <a:rPr lang="he-IL" sz="2000" b="1" dirty="0">
                    <a:solidFill>
                      <a:srgbClr val="FF0000"/>
                    </a:solidFill>
                  </a:rPr>
                  <a:t> מצבים</a:t>
                </a:r>
                <a:endParaRPr lang="en-IL" sz="2000" b="1" dirty="0">
                  <a:solidFill>
                    <a:srgbClr val="FF0000"/>
                  </a:solidFill>
                </a:endParaRPr>
              </a:p>
            </p:txBody>
          </p:sp>
        </mc:Choice>
        <mc:Fallback xmlns="">
          <p:sp>
            <p:nvSpPr>
              <p:cNvPr id="55" name="TextBox 54">
                <a:extLst>
                  <a:ext uri="{FF2B5EF4-FFF2-40B4-BE49-F238E27FC236}">
                    <a16:creationId xmlns:a16="http://schemas.microsoft.com/office/drawing/2014/main" id="{80E54C0F-31E8-F746-B536-847B50400432}"/>
                  </a:ext>
                </a:extLst>
              </p:cNvPr>
              <p:cNvSpPr txBox="1">
                <a:spLocks noRot="1" noChangeAspect="1" noMove="1" noResize="1" noEditPoints="1" noAdjustHandles="1" noChangeArrowheads="1" noChangeShapeType="1" noTextEdit="1"/>
              </p:cNvSpPr>
              <p:nvPr/>
            </p:nvSpPr>
            <p:spPr>
              <a:xfrm>
                <a:off x="1026707" y="5838764"/>
                <a:ext cx="7632848" cy="407099"/>
              </a:xfrm>
              <a:prstGeom prst="rect">
                <a:avLst/>
              </a:prstGeom>
              <a:blipFill>
                <a:blip r:embed="rId2"/>
                <a:stretch>
                  <a:fillRect t="-6061" r="-664" b="-24242"/>
                </a:stretch>
              </a:blipFill>
            </p:spPr>
            <p:txBody>
              <a:bodyPr/>
              <a:lstStyle/>
              <a:p>
                <a:r>
                  <a:rPr lang="en-IL">
                    <a:noFill/>
                  </a:rPr>
                  <a:t> </a:t>
                </a:r>
              </a:p>
            </p:txBody>
          </p:sp>
        </mc:Fallback>
      </mc:AlternateContent>
    </p:spTree>
    <p:extLst>
      <p:ext uri="{BB962C8B-B14F-4D97-AF65-F5344CB8AC3E}">
        <p14:creationId xmlns:p14="http://schemas.microsoft.com/office/powerpoint/2010/main" val="168859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22AFED-8274-124F-A08D-91C2050EF695}"/>
              </a:ext>
            </a:extLst>
          </p:cNvPr>
          <p:cNvSpPr>
            <a:spLocks noGrp="1"/>
          </p:cNvSpPr>
          <p:nvPr>
            <p:ph type="sldNum" sz="quarter" idx="12"/>
          </p:nvPr>
        </p:nvSpPr>
        <p:spPr/>
        <p:txBody>
          <a:bodyPr/>
          <a:lstStyle/>
          <a:p>
            <a:pPr>
              <a:defRPr/>
            </a:pPr>
            <a:fld id="{02709395-9572-4BA5-976E-D68A2E8C6FCD}" type="slidenum">
              <a:rPr lang="he-IL" smtClean="0"/>
              <a:pPr>
                <a:defRPr/>
              </a:pPr>
              <a:t>4</a:t>
            </a:fld>
            <a:endParaRPr lang="he-IL"/>
          </a:p>
        </p:txBody>
      </p:sp>
      <p:sp>
        <p:nvSpPr>
          <p:cNvPr id="5" name="TextBox 4">
            <a:extLst>
              <a:ext uri="{FF2B5EF4-FFF2-40B4-BE49-F238E27FC236}">
                <a16:creationId xmlns:a16="http://schemas.microsoft.com/office/drawing/2014/main" id="{93AFF9FC-495D-3548-AB7F-2EE75DC46C94}"/>
              </a:ext>
            </a:extLst>
          </p:cNvPr>
          <p:cNvSpPr txBox="1"/>
          <p:nvPr/>
        </p:nvSpPr>
        <p:spPr>
          <a:xfrm>
            <a:off x="1907704" y="2564904"/>
            <a:ext cx="5328592" cy="646331"/>
          </a:xfrm>
          <a:prstGeom prst="rect">
            <a:avLst/>
          </a:prstGeom>
          <a:noFill/>
        </p:spPr>
        <p:txBody>
          <a:bodyPr wrap="square" rtlCol="0">
            <a:spAutoFit/>
          </a:bodyPr>
          <a:lstStyle/>
          <a:p>
            <a:pPr algn="ctr" rtl="1"/>
            <a:r>
              <a:rPr lang="he-IL" sz="3600" dirty="0"/>
              <a:t>שאלות על הוידאו?</a:t>
            </a:r>
            <a:endParaRPr lang="en-IL" sz="3600" dirty="0"/>
          </a:p>
        </p:txBody>
      </p:sp>
    </p:spTree>
    <p:extLst>
      <p:ext uri="{BB962C8B-B14F-4D97-AF65-F5344CB8AC3E}">
        <p14:creationId xmlns:p14="http://schemas.microsoft.com/office/powerpoint/2010/main" val="1665028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55A3F4-0646-D642-A2A6-F32255DA8BA4}"/>
              </a:ext>
            </a:extLst>
          </p:cNvPr>
          <p:cNvSpPr>
            <a:spLocks noGrp="1"/>
          </p:cNvSpPr>
          <p:nvPr>
            <p:ph type="title"/>
          </p:nvPr>
        </p:nvSpPr>
        <p:spPr/>
        <p:txBody>
          <a:bodyPr/>
          <a:lstStyle/>
          <a:p>
            <a:pPr algn="r"/>
            <a:r>
              <a:rPr lang="he-IL" dirty="0"/>
              <a:t>יבש 3 תרגיל 1 (חימום)</a:t>
            </a:r>
            <a:endParaRPr lang="en-IL" dirty="0"/>
          </a:p>
        </p:txBody>
      </p:sp>
      <p:sp>
        <p:nvSpPr>
          <p:cNvPr id="4" name="Content Placeholder 3">
            <a:extLst>
              <a:ext uri="{FF2B5EF4-FFF2-40B4-BE49-F238E27FC236}">
                <a16:creationId xmlns:a16="http://schemas.microsoft.com/office/drawing/2014/main" id="{82C69E38-8A27-0D4A-83E1-D2EF410B07E9}"/>
              </a:ext>
            </a:extLst>
          </p:cNvPr>
          <p:cNvSpPr>
            <a:spLocks noGrp="1"/>
          </p:cNvSpPr>
          <p:nvPr>
            <p:ph idx="1"/>
          </p:nvPr>
        </p:nvSpPr>
        <p:spPr/>
        <p:txBody>
          <a:bodyPr/>
          <a:lstStyle/>
          <a:p>
            <a:r>
              <a:rPr lang="he-IL" dirty="0"/>
              <a:t>ציירו דיאגרמת מצבים עבור מכונה מצבים מסוג </a:t>
            </a:r>
            <a:r>
              <a:rPr lang="en-US" dirty="0"/>
              <a:t>MOORE</a:t>
            </a:r>
            <a:r>
              <a:rPr lang="he-IL" dirty="0"/>
              <a:t> בעלת כניסה אחת ויציאה אחת המוציאה 1=</a:t>
            </a:r>
            <a:r>
              <a:rPr lang="en-US" dirty="0"/>
              <a:t>Z </a:t>
            </a:r>
            <a:r>
              <a:rPr lang="he-IL" dirty="0"/>
              <a:t> </a:t>
            </a:r>
            <a:r>
              <a:rPr lang="he-IL" dirty="0" err="1"/>
              <a:t>אמ"מ</a:t>
            </a:r>
            <a:r>
              <a:rPr lang="he-IL" dirty="0"/>
              <a:t> שתי סיביות הקלט האחרונות היו 11. </a:t>
            </a:r>
          </a:p>
          <a:p>
            <a:r>
              <a:rPr lang="he-IL" b="1" dirty="0"/>
              <a:t>שימו לב</a:t>
            </a:r>
            <a:r>
              <a:rPr lang="he-IL" dirty="0"/>
              <a:t>: תיתכן חפיפה בין הסדרות</a:t>
            </a:r>
          </a:p>
          <a:p>
            <a:r>
              <a:rPr lang="he-IL" dirty="0"/>
              <a:t>(שימו לב שבתרגיל היבש, המכונה הנתונה הייתה מסוג </a:t>
            </a:r>
            <a:r>
              <a:rPr lang="en-US" dirty="0"/>
              <a:t>MEALY</a:t>
            </a:r>
            <a:r>
              <a:rPr lang="he-IL" dirty="0"/>
              <a:t>)</a:t>
            </a:r>
            <a:endParaRPr lang="en-US" dirty="0"/>
          </a:p>
          <a:p>
            <a:r>
              <a:rPr lang="he-IL" dirty="0"/>
              <a:t>למשל עבור סדרת הקלט: 011101011 ,הפלט יהיה 0001100001</a:t>
            </a:r>
            <a:endParaRPr lang="en-US" dirty="0"/>
          </a:p>
          <a:p>
            <a:endParaRPr lang="en-US" dirty="0"/>
          </a:p>
          <a:p>
            <a:r>
              <a:rPr lang="he-IL" dirty="0"/>
              <a:t>שימו לב שמכונת המצבים מסוג </a:t>
            </a:r>
            <a:r>
              <a:rPr lang="en-US" dirty="0"/>
              <a:t>MOORE</a:t>
            </a:r>
            <a:r>
              <a:rPr lang="he-IL" dirty="0"/>
              <a:t>, לכן רק מחזור לאחר קבלת הקלט </a:t>
            </a:r>
            <a:r>
              <a:rPr lang="en-US" dirty="0"/>
              <a:t>‘11’</a:t>
            </a:r>
            <a:r>
              <a:rPr lang="he-IL" dirty="0"/>
              <a:t>, המכונה מוציאה 1 (ולא מיד עם קבלת ה- '1' השני כמו במכונת </a:t>
            </a:r>
            <a:r>
              <a:rPr lang="en-US" dirty="0"/>
              <a:t>MEALY</a:t>
            </a:r>
            <a:r>
              <a:rPr lang="he-IL" dirty="0"/>
              <a:t>)</a:t>
            </a:r>
            <a:endParaRPr lang="en-IL" dirty="0"/>
          </a:p>
        </p:txBody>
      </p:sp>
      <p:sp>
        <p:nvSpPr>
          <p:cNvPr id="2" name="Slide Number Placeholder 1">
            <a:extLst>
              <a:ext uri="{FF2B5EF4-FFF2-40B4-BE49-F238E27FC236}">
                <a16:creationId xmlns:a16="http://schemas.microsoft.com/office/drawing/2014/main" id="{7605F111-5866-C74D-BBF8-F15539669170}"/>
              </a:ext>
            </a:extLst>
          </p:cNvPr>
          <p:cNvSpPr>
            <a:spLocks noGrp="1"/>
          </p:cNvSpPr>
          <p:nvPr>
            <p:ph type="sldNum" sz="quarter" idx="12"/>
          </p:nvPr>
        </p:nvSpPr>
        <p:spPr/>
        <p:txBody>
          <a:bodyPr/>
          <a:lstStyle/>
          <a:p>
            <a:pPr>
              <a:defRPr/>
            </a:pPr>
            <a:fld id="{5B9DDD99-E41D-43E9-8A24-0D8D12381358}" type="slidenum">
              <a:rPr lang="he-IL" smtClean="0"/>
              <a:pPr>
                <a:defRPr/>
              </a:pPr>
              <a:t>5</a:t>
            </a:fld>
            <a:endParaRPr lang="he-IL"/>
          </a:p>
        </p:txBody>
      </p:sp>
    </p:spTree>
    <p:extLst>
      <p:ext uri="{BB962C8B-B14F-4D97-AF65-F5344CB8AC3E}">
        <p14:creationId xmlns:p14="http://schemas.microsoft.com/office/powerpoint/2010/main" val="348658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3C1A46-D8AB-C247-AFF7-D50DF47E9DFC}"/>
              </a:ext>
            </a:extLst>
          </p:cNvPr>
          <p:cNvSpPr>
            <a:spLocks noGrp="1"/>
          </p:cNvSpPr>
          <p:nvPr>
            <p:ph type="sldNum" sz="quarter" idx="12"/>
          </p:nvPr>
        </p:nvSpPr>
        <p:spPr/>
        <p:txBody>
          <a:bodyPr/>
          <a:lstStyle/>
          <a:p>
            <a:pPr>
              <a:defRPr/>
            </a:pPr>
            <a:fld id="{02709395-9572-4BA5-976E-D68A2E8C6FCD}" type="slidenum">
              <a:rPr lang="he-IL" smtClean="0"/>
              <a:pPr>
                <a:defRPr/>
              </a:pPr>
              <a:t>6</a:t>
            </a:fld>
            <a:endParaRPr lang="he-IL"/>
          </a:p>
        </p:txBody>
      </p:sp>
      <p:sp>
        <p:nvSpPr>
          <p:cNvPr id="5" name="Oval 4">
            <a:extLst>
              <a:ext uri="{FF2B5EF4-FFF2-40B4-BE49-F238E27FC236}">
                <a16:creationId xmlns:a16="http://schemas.microsoft.com/office/drawing/2014/main" id="{455293BD-219C-B84A-B22F-32080443BD15}"/>
              </a:ext>
            </a:extLst>
          </p:cNvPr>
          <p:cNvSpPr/>
          <p:nvPr/>
        </p:nvSpPr>
        <p:spPr>
          <a:xfrm>
            <a:off x="1434707" y="3480686"/>
            <a:ext cx="115212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fontAlgn="base">
              <a:spcBef>
                <a:spcPct val="0"/>
              </a:spcBef>
              <a:spcAft>
                <a:spcPct val="0"/>
              </a:spcAft>
            </a:pPr>
            <a:r>
              <a:rPr lang="he-IL" dirty="0">
                <a:solidFill>
                  <a:schemeClr val="tx1"/>
                </a:solidFill>
              </a:rPr>
              <a:t>A</a:t>
            </a:r>
          </a:p>
          <a:p>
            <a:pPr algn="ctr" rtl="1" fontAlgn="base">
              <a:spcBef>
                <a:spcPct val="0"/>
              </a:spcBef>
              <a:spcAft>
                <a:spcPct val="0"/>
              </a:spcAft>
            </a:pPr>
            <a:r>
              <a:rPr lang="en-US" dirty="0">
                <a:solidFill>
                  <a:schemeClr val="tx1"/>
                </a:solidFill>
              </a:rPr>
              <a:t>X=0</a:t>
            </a:r>
          </a:p>
          <a:p>
            <a:pPr algn="ctr" rtl="1" fontAlgn="base">
              <a:spcBef>
                <a:spcPct val="0"/>
              </a:spcBef>
              <a:spcAft>
                <a:spcPct val="0"/>
              </a:spcAft>
            </a:pPr>
            <a:r>
              <a:rPr lang="en-US" dirty="0">
                <a:solidFill>
                  <a:schemeClr val="tx1"/>
                </a:solidFill>
              </a:rPr>
              <a:t>Z=0</a:t>
            </a:r>
            <a:endParaRPr lang="en-IL" dirty="0">
              <a:solidFill>
                <a:schemeClr val="tx1"/>
              </a:solidFill>
            </a:endParaRPr>
          </a:p>
        </p:txBody>
      </p:sp>
      <p:sp>
        <p:nvSpPr>
          <p:cNvPr id="6" name="TextBox 5">
            <a:extLst>
              <a:ext uri="{FF2B5EF4-FFF2-40B4-BE49-F238E27FC236}">
                <a16:creationId xmlns:a16="http://schemas.microsoft.com/office/drawing/2014/main" id="{259AB424-911F-D84E-8D81-CC85059B7B32}"/>
              </a:ext>
            </a:extLst>
          </p:cNvPr>
          <p:cNvSpPr txBox="1"/>
          <p:nvPr/>
        </p:nvSpPr>
        <p:spPr>
          <a:xfrm>
            <a:off x="1079104" y="97280"/>
            <a:ext cx="8064896" cy="923330"/>
          </a:xfrm>
          <a:prstGeom prst="rect">
            <a:avLst/>
          </a:prstGeom>
          <a:noFill/>
        </p:spPr>
        <p:txBody>
          <a:bodyPr wrap="square" rtlCol="0">
            <a:spAutoFit/>
          </a:bodyPr>
          <a:lstStyle/>
          <a:p>
            <a:pPr algn="r" rtl="1"/>
            <a:r>
              <a:rPr lang="he-IL" dirty="0"/>
              <a:t>נתחיל ממצב התחלתי A.</a:t>
            </a:r>
          </a:p>
          <a:p>
            <a:pPr algn="r" rtl="1"/>
            <a:r>
              <a:rPr lang="he-IL" dirty="0"/>
              <a:t>במצב A, הקלט האחרון שהתקבל הינו '0', כלומר: עדיין אין לנו '1' שנרצה לזכור</a:t>
            </a:r>
          </a:p>
          <a:p>
            <a:pPr algn="r" rtl="1"/>
            <a:r>
              <a:rPr lang="he-IL" dirty="0"/>
              <a:t>אם נקבל 0 במצב זה, נשאר במצב A משום שעדיין לא התחילה סדרה של '1'</a:t>
            </a:r>
            <a:endParaRPr lang="en-IL" dirty="0"/>
          </a:p>
        </p:txBody>
      </p:sp>
      <p:sp>
        <p:nvSpPr>
          <p:cNvPr id="7" name="Oval 6">
            <a:extLst>
              <a:ext uri="{FF2B5EF4-FFF2-40B4-BE49-F238E27FC236}">
                <a16:creationId xmlns:a16="http://schemas.microsoft.com/office/drawing/2014/main" id="{345F93A8-22D0-634D-9162-27BE59545EA1}"/>
              </a:ext>
            </a:extLst>
          </p:cNvPr>
          <p:cNvSpPr/>
          <p:nvPr/>
        </p:nvSpPr>
        <p:spPr>
          <a:xfrm>
            <a:off x="3604052" y="3480686"/>
            <a:ext cx="115212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fontAlgn="base">
              <a:spcBef>
                <a:spcPct val="0"/>
              </a:spcBef>
              <a:spcAft>
                <a:spcPct val="0"/>
              </a:spcAft>
            </a:pPr>
            <a:r>
              <a:rPr lang="he-IL" dirty="0">
                <a:solidFill>
                  <a:schemeClr val="tx1"/>
                </a:solidFill>
              </a:rPr>
              <a:t>B</a:t>
            </a:r>
          </a:p>
          <a:p>
            <a:pPr algn="ctr" rtl="1" fontAlgn="base">
              <a:spcBef>
                <a:spcPct val="0"/>
              </a:spcBef>
              <a:spcAft>
                <a:spcPct val="0"/>
              </a:spcAft>
            </a:pPr>
            <a:r>
              <a:rPr lang="en-US" dirty="0">
                <a:solidFill>
                  <a:schemeClr val="tx1"/>
                </a:solidFill>
              </a:rPr>
              <a:t>X=1</a:t>
            </a:r>
          </a:p>
          <a:p>
            <a:pPr algn="ctr" rtl="1" fontAlgn="base">
              <a:spcBef>
                <a:spcPct val="0"/>
              </a:spcBef>
              <a:spcAft>
                <a:spcPct val="0"/>
              </a:spcAft>
            </a:pPr>
            <a:r>
              <a:rPr lang="en-US" dirty="0">
                <a:solidFill>
                  <a:schemeClr val="tx1"/>
                </a:solidFill>
              </a:rPr>
              <a:t>Z=0</a:t>
            </a:r>
            <a:endParaRPr lang="en-IL" dirty="0">
              <a:solidFill>
                <a:schemeClr val="tx1"/>
              </a:solidFill>
            </a:endParaRPr>
          </a:p>
        </p:txBody>
      </p:sp>
      <p:sp>
        <p:nvSpPr>
          <p:cNvPr id="8" name="Oval 7">
            <a:extLst>
              <a:ext uri="{FF2B5EF4-FFF2-40B4-BE49-F238E27FC236}">
                <a16:creationId xmlns:a16="http://schemas.microsoft.com/office/drawing/2014/main" id="{4DCAD7D4-0872-644C-9D59-B20772C7DA1B}"/>
              </a:ext>
            </a:extLst>
          </p:cNvPr>
          <p:cNvSpPr/>
          <p:nvPr/>
        </p:nvSpPr>
        <p:spPr>
          <a:xfrm>
            <a:off x="5755187" y="3469949"/>
            <a:ext cx="115212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fontAlgn="base">
              <a:spcBef>
                <a:spcPct val="0"/>
              </a:spcBef>
              <a:spcAft>
                <a:spcPct val="0"/>
              </a:spcAft>
            </a:pPr>
            <a:r>
              <a:rPr lang="he-IL" dirty="0" err="1">
                <a:solidFill>
                  <a:schemeClr val="tx1"/>
                </a:solidFill>
              </a:rPr>
              <a:t>C</a:t>
            </a:r>
            <a:endParaRPr lang="he-IL" dirty="0">
              <a:solidFill>
                <a:schemeClr val="tx1"/>
              </a:solidFill>
            </a:endParaRPr>
          </a:p>
          <a:p>
            <a:pPr algn="ctr" rtl="1" fontAlgn="base">
              <a:spcBef>
                <a:spcPct val="0"/>
              </a:spcBef>
              <a:spcAft>
                <a:spcPct val="0"/>
              </a:spcAft>
            </a:pPr>
            <a:r>
              <a:rPr lang="en-US" dirty="0">
                <a:solidFill>
                  <a:schemeClr val="tx1"/>
                </a:solidFill>
              </a:rPr>
              <a:t>X=11</a:t>
            </a:r>
          </a:p>
          <a:p>
            <a:pPr algn="ctr" rtl="1" fontAlgn="base">
              <a:spcBef>
                <a:spcPct val="0"/>
              </a:spcBef>
              <a:spcAft>
                <a:spcPct val="0"/>
              </a:spcAft>
            </a:pPr>
            <a:r>
              <a:rPr lang="en-US" dirty="0">
                <a:solidFill>
                  <a:schemeClr val="tx1"/>
                </a:solidFill>
              </a:rPr>
              <a:t>Z=1</a:t>
            </a:r>
            <a:endParaRPr lang="en-IL" dirty="0">
              <a:solidFill>
                <a:schemeClr val="tx1"/>
              </a:solidFill>
            </a:endParaRPr>
          </a:p>
        </p:txBody>
      </p:sp>
      <p:cxnSp>
        <p:nvCxnSpPr>
          <p:cNvPr id="10" name="Straight Arrow Connector 9">
            <a:extLst>
              <a:ext uri="{FF2B5EF4-FFF2-40B4-BE49-F238E27FC236}">
                <a16:creationId xmlns:a16="http://schemas.microsoft.com/office/drawing/2014/main" id="{24F6B7CD-B591-FF46-A9BC-601ED04BA5E0}"/>
              </a:ext>
            </a:extLst>
          </p:cNvPr>
          <p:cNvCxnSpPr>
            <a:cxnSpLocks/>
          </p:cNvCxnSpPr>
          <p:nvPr/>
        </p:nvCxnSpPr>
        <p:spPr>
          <a:xfrm>
            <a:off x="2535974" y="3768718"/>
            <a:ext cx="111893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E3D4FA1-286A-634E-AEC2-648011391747}"/>
              </a:ext>
            </a:extLst>
          </p:cNvPr>
          <p:cNvSpPr txBox="1"/>
          <p:nvPr/>
        </p:nvSpPr>
        <p:spPr>
          <a:xfrm>
            <a:off x="2633463" y="3308825"/>
            <a:ext cx="720080" cy="369332"/>
          </a:xfrm>
          <a:prstGeom prst="rect">
            <a:avLst/>
          </a:prstGeom>
          <a:noFill/>
        </p:spPr>
        <p:txBody>
          <a:bodyPr wrap="square" rtlCol="0">
            <a:spAutoFit/>
          </a:bodyPr>
          <a:lstStyle/>
          <a:p>
            <a:pPr algn="r" rtl="1"/>
            <a:r>
              <a:rPr lang="en-US" dirty="0"/>
              <a:t>X=1</a:t>
            </a:r>
            <a:endParaRPr lang="he-IL" dirty="0"/>
          </a:p>
        </p:txBody>
      </p:sp>
      <p:cxnSp>
        <p:nvCxnSpPr>
          <p:cNvPr id="12" name="Straight Arrow Connector 11">
            <a:extLst>
              <a:ext uri="{FF2B5EF4-FFF2-40B4-BE49-F238E27FC236}">
                <a16:creationId xmlns:a16="http://schemas.microsoft.com/office/drawing/2014/main" id="{3FF86567-7B2F-FA4F-BF43-8973E4D51A79}"/>
              </a:ext>
            </a:extLst>
          </p:cNvPr>
          <p:cNvCxnSpPr/>
          <p:nvPr/>
        </p:nvCxnSpPr>
        <p:spPr>
          <a:xfrm>
            <a:off x="4756180" y="4056750"/>
            <a:ext cx="101721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12546D1E-C314-6140-B355-9B9B0FA685EE}"/>
              </a:ext>
            </a:extLst>
          </p:cNvPr>
          <p:cNvSpPr txBox="1"/>
          <p:nvPr/>
        </p:nvSpPr>
        <p:spPr>
          <a:xfrm>
            <a:off x="4902357" y="3596857"/>
            <a:ext cx="720080" cy="369332"/>
          </a:xfrm>
          <a:prstGeom prst="rect">
            <a:avLst/>
          </a:prstGeom>
          <a:noFill/>
        </p:spPr>
        <p:txBody>
          <a:bodyPr wrap="square" rtlCol="0">
            <a:spAutoFit/>
          </a:bodyPr>
          <a:lstStyle/>
          <a:p>
            <a:pPr algn="r" rtl="1"/>
            <a:r>
              <a:rPr lang="en-US" dirty="0"/>
              <a:t>X=1</a:t>
            </a:r>
            <a:endParaRPr lang="he-IL" dirty="0"/>
          </a:p>
        </p:txBody>
      </p:sp>
      <p:cxnSp>
        <p:nvCxnSpPr>
          <p:cNvPr id="14" name="Straight Arrow Connector 13">
            <a:extLst>
              <a:ext uri="{FF2B5EF4-FFF2-40B4-BE49-F238E27FC236}">
                <a16:creationId xmlns:a16="http://schemas.microsoft.com/office/drawing/2014/main" id="{96005CF2-E1A1-024F-B45B-F2A209795ED4}"/>
              </a:ext>
            </a:extLst>
          </p:cNvPr>
          <p:cNvCxnSpPr>
            <a:cxnSpLocks/>
          </p:cNvCxnSpPr>
          <p:nvPr/>
        </p:nvCxnSpPr>
        <p:spPr>
          <a:xfrm flipH="1">
            <a:off x="2554337" y="4344782"/>
            <a:ext cx="106764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33642402-6E3E-1B4F-8C8A-813E1C399A60}"/>
              </a:ext>
            </a:extLst>
          </p:cNvPr>
          <p:cNvSpPr txBox="1"/>
          <p:nvPr/>
        </p:nvSpPr>
        <p:spPr>
          <a:xfrm>
            <a:off x="2690734" y="4344782"/>
            <a:ext cx="720080" cy="369332"/>
          </a:xfrm>
          <a:prstGeom prst="rect">
            <a:avLst/>
          </a:prstGeom>
          <a:noFill/>
        </p:spPr>
        <p:txBody>
          <a:bodyPr wrap="square" rtlCol="0">
            <a:spAutoFit/>
          </a:bodyPr>
          <a:lstStyle/>
          <a:p>
            <a:pPr algn="r" rtl="1"/>
            <a:r>
              <a:rPr lang="en-US" dirty="0"/>
              <a:t>X=0</a:t>
            </a:r>
            <a:endParaRPr lang="he-IL" dirty="0"/>
          </a:p>
        </p:txBody>
      </p:sp>
      <p:cxnSp>
        <p:nvCxnSpPr>
          <p:cNvPr id="20" name="Curved Connector 19">
            <a:extLst>
              <a:ext uri="{FF2B5EF4-FFF2-40B4-BE49-F238E27FC236}">
                <a16:creationId xmlns:a16="http://schemas.microsoft.com/office/drawing/2014/main" id="{7BCE4025-B654-0543-B8EC-546CD753F639}"/>
              </a:ext>
            </a:extLst>
          </p:cNvPr>
          <p:cNvCxnSpPr>
            <a:stCxn id="8" idx="4"/>
            <a:endCxn id="5" idx="4"/>
          </p:cNvCxnSpPr>
          <p:nvPr/>
        </p:nvCxnSpPr>
        <p:spPr>
          <a:xfrm rot="5400000">
            <a:off x="4165643" y="2467205"/>
            <a:ext cx="10737" cy="4320480"/>
          </a:xfrm>
          <a:prstGeom prst="curvedConnector3">
            <a:avLst>
              <a:gd name="adj1" fmla="val 8511633"/>
            </a:avLst>
          </a:prstGeom>
          <a:ln w="28575">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A7C10DE2-59E9-344D-9F9F-883685239EED}"/>
              </a:ext>
            </a:extLst>
          </p:cNvPr>
          <p:cNvSpPr txBox="1"/>
          <p:nvPr/>
        </p:nvSpPr>
        <p:spPr>
          <a:xfrm>
            <a:off x="3810971" y="5640927"/>
            <a:ext cx="720080" cy="369332"/>
          </a:xfrm>
          <a:prstGeom prst="rect">
            <a:avLst/>
          </a:prstGeom>
          <a:noFill/>
        </p:spPr>
        <p:txBody>
          <a:bodyPr wrap="square" rtlCol="0">
            <a:spAutoFit/>
          </a:bodyPr>
          <a:lstStyle/>
          <a:p>
            <a:pPr algn="r" rtl="1"/>
            <a:r>
              <a:rPr lang="en-US" dirty="0"/>
              <a:t>X=0</a:t>
            </a:r>
            <a:endParaRPr lang="he-IL" dirty="0"/>
          </a:p>
        </p:txBody>
      </p:sp>
      <p:cxnSp>
        <p:nvCxnSpPr>
          <p:cNvPr id="23" name="Curved Connector 22">
            <a:extLst>
              <a:ext uri="{FF2B5EF4-FFF2-40B4-BE49-F238E27FC236}">
                <a16:creationId xmlns:a16="http://schemas.microsoft.com/office/drawing/2014/main" id="{B1026310-224C-6A43-8ABC-C12CAA0D9990}"/>
              </a:ext>
            </a:extLst>
          </p:cNvPr>
          <p:cNvCxnSpPr>
            <a:cxnSpLocks/>
            <a:stCxn id="8" idx="7"/>
            <a:endCxn id="8" idx="5"/>
          </p:cNvCxnSpPr>
          <p:nvPr/>
        </p:nvCxnSpPr>
        <p:spPr>
          <a:xfrm rot="16200000" flipH="1">
            <a:off x="6331251" y="4046013"/>
            <a:ext cx="814678" cy="12700"/>
          </a:xfrm>
          <a:prstGeom prst="curvedConnector5">
            <a:avLst>
              <a:gd name="adj1" fmla="val -28060"/>
              <a:gd name="adj2" fmla="val 9543331"/>
              <a:gd name="adj3" fmla="val 128060"/>
            </a:avLst>
          </a:prstGeom>
          <a:ln w="28575">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98903564-3489-6146-84A6-AA57BF09E6C9}"/>
              </a:ext>
            </a:extLst>
          </p:cNvPr>
          <p:cNvSpPr txBox="1"/>
          <p:nvPr/>
        </p:nvSpPr>
        <p:spPr>
          <a:xfrm>
            <a:off x="7864358" y="3861347"/>
            <a:ext cx="720080" cy="369332"/>
          </a:xfrm>
          <a:prstGeom prst="rect">
            <a:avLst/>
          </a:prstGeom>
          <a:noFill/>
        </p:spPr>
        <p:txBody>
          <a:bodyPr wrap="square" rtlCol="0">
            <a:spAutoFit/>
          </a:bodyPr>
          <a:lstStyle/>
          <a:p>
            <a:pPr algn="r" rtl="1"/>
            <a:r>
              <a:rPr lang="en-US" dirty="0"/>
              <a:t>X=1</a:t>
            </a:r>
            <a:endParaRPr lang="he-IL" dirty="0"/>
          </a:p>
        </p:txBody>
      </p:sp>
      <p:cxnSp>
        <p:nvCxnSpPr>
          <p:cNvPr id="27" name="Curved Connector 26">
            <a:extLst>
              <a:ext uri="{FF2B5EF4-FFF2-40B4-BE49-F238E27FC236}">
                <a16:creationId xmlns:a16="http://schemas.microsoft.com/office/drawing/2014/main" id="{1F57ABE3-7228-994B-A53E-60E1556D4717}"/>
              </a:ext>
            </a:extLst>
          </p:cNvPr>
          <p:cNvCxnSpPr>
            <a:cxnSpLocks/>
            <a:stCxn id="5" idx="1"/>
            <a:endCxn id="5" idx="3"/>
          </p:cNvCxnSpPr>
          <p:nvPr/>
        </p:nvCxnSpPr>
        <p:spPr>
          <a:xfrm rot="16200000" flipH="1">
            <a:off x="1196093" y="4056750"/>
            <a:ext cx="814678" cy="12700"/>
          </a:xfrm>
          <a:prstGeom prst="curvedConnector5">
            <a:avLst>
              <a:gd name="adj1" fmla="val -28060"/>
              <a:gd name="adj2" fmla="val -8910795"/>
              <a:gd name="adj3" fmla="val 128060"/>
            </a:avLst>
          </a:prstGeom>
          <a:ln w="28575">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B3C0AFB6-6390-CD46-95C8-219AB0B41F9C}"/>
              </a:ext>
            </a:extLst>
          </p:cNvPr>
          <p:cNvSpPr txBox="1"/>
          <p:nvPr/>
        </p:nvSpPr>
        <p:spPr>
          <a:xfrm>
            <a:off x="426595" y="2966627"/>
            <a:ext cx="720080" cy="369332"/>
          </a:xfrm>
          <a:prstGeom prst="rect">
            <a:avLst/>
          </a:prstGeom>
          <a:noFill/>
        </p:spPr>
        <p:txBody>
          <a:bodyPr wrap="square" rtlCol="0">
            <a:spAutoFit/>
          </a:bodyPr>
          <a:lstStyle/>
          <a:p>
            <a:pPr algn="r" rtl="1"/>
            <a:r>
              <a:rPr lang="en-US" dirty="0"/>
              <a:t>X=0</a:t>
            </a:r>
            <a:endParaRPr lang="he-IL" dirty="0"/>
          </a:p>
        </p:txBody>
      </p:sp>
      <p:sp>
        <p:nvSpPr>
          <p:cNvPr id="32" name="TextBox 31">
            <a:extLst>
              <a:ext uri="{FF2B5EF4-FFF2-40B4-BE49-F238E27FC236}">
                <a16:creationId xmlns:a16="http://schemas.microsoft.com/office/drawing/2014/main" id="{A7CC4C65-F948-A946-8CF4-CCB2C1EC0B0A}"/>
              </a:ext>
            </a:extLst>
          </p:cNvPr>
          <p:cNvSpPr txBox="1"/>
          <p:nvPr/>
        </p:nvSpPr>
        <p:spPr>
          <a:xfrm>
            <a:off x="1079104" y="1196401"/>
            <a:ext cx="8064896" cy="923330"/>
          </a:xfrm>
          <a:prstGeom prst="rect">
            <a:avLst/>
          </a:prstGeom>
          <a:noFill/>
        </p:spPr>
        <p:txBody>
          <a:bodyPr wrap="square" rtlCol="0">
            <a:spAutoFit/>
          </a:bodyPr>
          <a:lstStyle/>
          <a:p>
            <a:pPr algn="r" rtl="1"/>
            <a:r>
              <a:rPr lang="he-IL" dirty="0"/>
              <a:t>אם נקבל '1' מתישהו במהלך הסדרה, אנחנו נעבור למצב B. </a:t>
            </a:r>
          </a:p>
          <a:p>
            <a:pPr algn="r" rtl="1"/>
            <a:r>
              <a:rPr lang="he-IL" dirty="0"/>
              <a:t>במצב B, הקלט הינו סדרה באורך 1 של '1'-ים. אם נקבל '0' במצב זה נחזור להתחלה, כלומר למצב שבו עדין לא התחילה סדרה של '1'</a:t>
            </a:r>
            <a:endParaRPr lang="en-IL" dirty="0"/>
          </a:p>
        </p:txBody>
      </p:sp>
      <p:sp>
        <p:nvSpPr>
          <p:cNvPr id="33" name="TextBox 32">
            <a:extLst>
              <a:ext uri="{FF2B5EF4-FFF2-40B4-BE49-F238E27FC236}">
                <a16:creationId xmlns:a16="http://schemas.microsoft.com/office/drawing/2014/main" id="{7A32446E-5073-9145-A9A3-97627ED4A885}"/>
              </a:ext>
            </a:extLst>
          </p:cNvPr>
          <p:cNvSpPr txBox="1"/>
          <p:nvPr/>
        </p:nvSpPr>
        <p:spPr>
          <a:xfrm>
            <a:off x="1079104" y="2217637"/>
            <a:ext cx="8064896" cy="923330"/>
          </a:xfrm>
          <a:prstGeom prst="rect">
            <a:avLst/>
          </a:prstGeom>
          <a:noFill/>
        </p:spPr>
        <p:txBody>
          <a:bodyPr wrap="square" rtlCol="0">
            <a:spAutoFit/>
          </a:bodyPr>
          <a:lstStyle/>
          <a:p>
            <a:pPr algn="r" rtl="1"/>
            <a:r>
              <a:rPr lang="he-IL" dirty="0"/>
              <a:t>אם נקבל '1' ממצב B, נעבור למצב </a:t>
            </a:r>
            <a:r>
              <a:rPr lang="he-IL" dirty="0" err="1"/>
              <a:t>C</a:t>
            </a:r>
            <a:r>
              <a:rPr lang="he-IL" dirty="0"/>
              <a:t>. במצב זה קיבלנו לפחות שני '1' רצוף. ונרצה שהמערכת תוציא '1'. אם נמשיך לקבל '1' ממצב זה, נמשיך להיות במצב </a:t>
            </a:r>
            <a:r>
              <a:rPr lang="he-IL" dirty="0" err="1"/>
              <a:t>C</a:t>
            </a:r>
            <a:r>
              <a:rPr lang="he-IL" dirty="0"/>
              <a:t>, ולהוציא '1' משום שנתון שתיתכן חפיפה בין הסדרות. אם נקבל '0' נחזור להתחלה.</a:t>
            </a:r>
            <a:endParaRPr lang="en-IL" dirty="0"/>
          </a:p>
        </p:txBody>
      </p:sp>
    </p:spTree>
    <p:extLst>
      <p:ext uri="{BB962C8B-B14F-4D97-AF65-F5344CB8AC3E}">
        <p14:creationId xmlns:p14="http://schemas.microsoft.com/office/powerpoint/2010/main" val="173578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p:bldP spid="13" grpId="0"/>
      <p:bldP spid="15" grpId="0"/>
      <p:bldP spid="22" grpId="0"/>
      <p:bldP spid="26" grpId="0"/>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55A3F4-0646-D642-A2A6-F32255DA8BA4}"/>
              </a:ext>
            </a:extLst>
          </p:cNvPr>
          <p:cNvSpPr>
            <a:spLocks noGrp="1"/>
          </p:cNvSpPr>
          <p:nvPr>
            <p:ph type="title"/>
          </p:nvPr>
        </p:nvSpPr>
        <p:spPr/>
        <p:txBody>
          <a:bodyPr/>
          <a:lstStyle/>
          <a:p>
            <a:pPr algn="r"/>
            <a:r>
              <a:rPr lang="he-IL" dirty="0"/>
              <a:t>ספרתיות - מועד א' תשע"ח</a:t>
            </a:r>
            <a:endParaRPr lang="en-IL" dirty="0"/>
          </a:p>
        </p:txBody>
      </p:sp>
      <p:sp>
        <p:nvSpPr>
          <p:cNvPr id="2" name="Slide Number Placeholder 1">
            <a:extLst>
              <a:ext uri="{FF2B5EF4-FFF2-40B4-BE49-F238E27FC236}">
                <a16:creationId xmlns:a16="http://schemas.microsoft.com/office/drawing/2014/main" id="{7605F111-5866-C74D-BBF8-F15539669170}"/>
              </a:ext>
            </a:extLst>
          </p:cNvPr>
          <p:cNvSpPr>
            <a:spLocks noGrp="1"/>
          </p:cNvSpPr>
          <p:nvPr>
            <p:ph type="sldNum" sz="quarter" idx="12"/>
          </p:nvPr>
        </p:nvSpPr>
        <p:spPr/>
        <p:txBody>
          <a:bodyPr/>
          <a:lstStyle/>
          <a:p>
            <a:pPr>
              <a:defRPr/>
            </a:pPr>
            <a:fld id="{5B9DDD99-E41D-43E9-8A24-0D8D12381358}" type="slidenum">
              <a:rPr lang="he-IL" smtClean="0"/>
              <a:pPr>
                <a:defRPr/>
              </a:pPr>
              <a:t>7</a:t>
            </a:fld>
            <a:endParaRPr lang="he-IL"/>
          </a:p>
        </p:txBody>
      </p:sp>
      <p:pic>
        <p:nvPicPr>
          <p:cNvPr id="5" name="Picture 4">
            <a:extLst>
              <a:ext uri="{FF2B5EF4-FFF2-40B4-BE49-F238E27FC236}">
                <a16:creationId xmlns:a16="http://schemas.microsoft.com/office/drawing/2014/main" id="{13F3D210-802C-734D-9C85-F13E3D64DB40}"/>
              </a:ext>
            </a:extLst>
          </p:cNvPr>
          <p:cNvPicPr>
            <a:picLocks noChangeAspect="1"/>
          </p:cNvPicPr>
          <p:nvPr/>
        </p:nvPicPr>
        <p:blipFill>
          <a:blip r:embed="rId2"/>
          <a:stretch>
            <a:fillRect/>
          </a:stretch>
        </p:blipFill>
        <p:spPr>
          <a:xfrm>
            <a:off x="2123727" y="1800076"/>
            <a:ext cx="6503381" cy="2591111"/>
          </a:xfrm>
          <a:prstGeom prst="rect">
            <a:avLst/>
          </a:prstGeom>
        </p:spPr>
      </p:pic>
      <p:pic>
        <p:nvPicPr>
          <p:cNvPr id="11" name="Picture 10">
            <a:extLst>
              <a:ext uri="{FF2B5EF4-FFF2-40B4-BE49-F238E27FC236}">
                <a16:creationId xmlns:a16="http://schemas.microsoft.com/office/drawing/2014/main" id="{4E5C242C-9797-434B-84D1-BF075069EB97}"/>
              </a:ext>
            </a:extLst>
          </p:cNvPr>
          <p:cNvPicPr>
            <a:picLocks noChangeAspect="1"/>
          </p:cNvPicPr>
          <p:nvPr/>
        </p:nvPicPr>
        <p:blipFill>
          <a:blip r:embed="rId3"/>
          <a:stretch>
            <a:fillRect/>
          </a:stretch>
        </p:blipFill>
        <p:spPr>
          <a:xfrm>
            <a:off x="2339752" y="4149080"/>
            <a:ext cx="5962984" cy="2182149"/>
          </a:xfrm>
          <a:prstGeom prst="rect">
            <a:avLst/>
          </a:prstGeom>
        </p:spPr>
      </p:pic>
    </p:spTree>
    <p:extLst>
      <p:ext uri="{BB962C8B-B14F-4D97-AF65-F5344CB8AC3E}">
        <p14:creationId xmlns:p14="http://schemas.microsoft.com/office/powerpoint/2010/main" val="420169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05F111-5866-C74D-BBF8-F15539669170}"/>
              </a:ext>
            </a:extLst>
          </p:cNvPr>
          <p:cNvSpPr>
            <a:spLocks noGrp="1"/>
          </p:cNvSpPr>
          <p:nvPr>
            <p:ph type="sldNum" sz="quarter" idx="12"/>
          </p:nvPr>
        </p:nvSpPr>
        <p:spPr/>
        <p:txBody>
          <a:bodyPr/>
          <a:lstStyle/>
          <a:p>
            <a:pPr>
              <a:defRPr/>
            </a:pPr>
            <a:fld id="{5B9DDD99-E41D-43E9-8A24-0D8D12381358}" type="slidenum">
              <a:rPr lang="he-IL" smtClean="0"/>
              <a:pPr>
                <a:defRPr/>
              </a:pPr>
              <a:t>8</a:t>
            </a:fld>
            <a:endParaRPr lang="he-IL"/>
          </a:p>
        </p:txBody>
      </p:sp>
      <p:pic>
        <p:nvPicPr>
          <p:cNvPr id="5" name="Picture 4">
            <a:extLst>
              <a:ext uri="{FF2B5EF4-FFF2-40B4-BE49-F238E27FC236}">
                <a16:creationId xmlns:a16="http://schemas.microsoft.com/office/drawing/2014/main" id="{13F3D210-802C-734D-9C85-F13E3D64DB40}"/>
              </a:ext>
            </a:extLst>
          </p:cNvPr>
          <p:cNvPicPr>
            <a:picLocks noChangeAspect="1"/>
          </p:cNvPicPr>
          <p:nvPr/>
        </p:nvPicPr>
        <p:blipFill rotWithShape="1">
          <a:blip r:embed="rId2"/>
          <a:srcRect t="15622"/>
          <a:stretch/>
        </p:blipFill>
        <p:spPr>
          <a:xfrm>
            <a:off x="159123" y="118466"/>
            <a:ext cx="6503381" cy="2186323"/>
          </a:xfrm>
          <a:prstGeom prst="rect">
            <a:avLst/>
          </a:prstGeom>
        </p:spPr>
      </p:pic>
      <p:sp>
        <p:nvSpPr>
          <p:cNvPr id="6" name="Slide Number Placeholder 3">
            <a:extLst>
              <a:ext uri="{FF2B5EF4-FFF2-40B4-BE49-F238E27FC236}">
                <a16:creationId xmlns:a16="http://schemas.microsoft.com/office/drawing/2014/main" id="{DE006DCA-EAB8-8D4B-8263-2CA67F0926A3}"/>
              </a:ext>
            </a:extLst>
          </p:cNvPr>
          <p:cNvSpPr txBox="1">
            <a:spLocks/>
          </p:cNvSpPr>
          <p:nvPr/>
        </p:nvSpPr>
        <p:spPr>
          <a:xfrm>
            <a:off x="7425344" y="6459786"/>
            <a:ext cx="984019" cy="365125"/>
          </a:xfrm>
          <a:prstGeom prst="rect">
            <a:avLst/>
          </a:prstGeom>
        </p:spPr>
        <p:txBody>
          <a:bodyPr vert="horz" lIns="91440" tIns="45720" rIns="91440" bIns="45720" rtlCol="0" anchor="ctr"/>
          <a:lstStyle>
            <a:defPPr>
              <a:defRPr lang="he-IL"/>
            </a:defPPr>
            <a:lvl1pPr algn="r" rtl="0" fontAlgn="base">
              <a:spcBef>
                <a:spcPct val="0"/>
              </a:spcBef>
              <a:spcAft>
                <a:spcPct val="0"/>
              </a:spcAft>
              <a:defRPr sz="1050" kern="1200">
                <a:solidFill>
                  <a:srgbClr val="FFFFFF"/>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02709395-9572-4BA5-976E-D68A2E8C6FCD}" type="slidenum">
              <a:rPr lang="he-IL" smtClean="0"/>
              <a:pPr>
                <a:defRPr/>
              </a:pPr>
              <a:t>8</a:t>
            </a:fld>
            <a:endParaRPr lang="he-IL"/>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33A54AB-5890-8846-9BF5-D53C92F440BC}"/>
                  </a:ext>
                </a:extLst>
              </p:cNvPr>
              <p:cNvSpPr txBox="1"/>
              <p:nvPr/>
            </p:nvSpPr>
            <p:spPr>
              <a:xfrm>
                <a:off x="867892" y="2304789"/>
                <a:ext cx="31683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𝐴𝐵𝐶𝐷𝐸</m:t>
                      </m:r>
                      <m:r>
                        <a:rPr lang="en-US" b="0" i="1" smtClean="0">
                          <a:latin typeface="Cambria Math" panose="02040503050406030204" pitchFamily="18" charset="0"/>
                        </a:rPr>
                        <m:t>)</m:t>
                      </m:r>
                    </m:oMath>
                  </m:oMathPara>
                </a14:m>
                <a:endParaRPr lang="en-IL" dirty="0"/>
              </a:p>
            </p:txBody>
          </p:sp>
        </mc:Choice>
        <mc:Fallback xmlns="">
          <p:sp>
            <p:nvSpPr>
              <p:cNvPr id="3" name="TextBox 2">
                <a:extLst>
                  <a:ext uri="{FF2B5EF4-FFF2-40B4-BE49-F238E27FC236}">
                    <a16:creationId xmlns:a16="http://schemas.microsoft.com/office/drawing/2014/main" id="{833A54AB-5890-8846-9BF5-D53C92F440BC}"/>
                  </a:ext>
                </a:extLst>
              </p:cNvPr>
              <p:cNvSpPr txBox="1">
                <a:spLocks noRot="1" noChangeAspect="1" noMove="1" noResize="1" noEditPoints="1" noAdjustHandles="1" noChangeArrowheads="1" noChangeShapeType="1" noTextEdit="1"/>
              </p:cNvSpPr>
              <p:nvPr/>
            </p:nvSpPr>
            <p:spPr>
              <a:xfrm>
                <a:off x="867892" y="2304789"/>
                <a:ext cx="3168352" cy="369332"/>
              </a:xfrm>
              <a:prstGeom prst="rect">
                <a:avLst/>
              </a:prstGeom>
              <a:blipFill>
                <a:blip r:embed="rId3"/>
                <a:stretch>
                  <a:fillRect b="-16129"/>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77E1CBB-4F89-A94B-AFA0-044C7460AA13}"/>
                  </a:ext>
                </a:extLst>
              </p:cNvPr>
              <p:cNvSpPr txBox="1"/>
              <p:nvPr/>
            </p:nvSpPr>
            <p:spPr>
              <a:xfrm>
                <a:off x="651868" y="3221596"/>
                <a:ext cx="108012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𝐴𝐵𝐶𝐷𝐸</m:t>
                      </m:r>
                      <m:r>
                        <a:rPr lang="en-US" b="0" i="1" smtClean="0">
                          <a:latin typeface="Cambria Math" panose="02040503050406030204" pitchFamily="18" charset="0"/>
                        </a:rPr>
                        <m:t>)</m:t>
                      </m:r>
                    </m:oMath>
                  </m:oMathPara>
                </a14:m>
                <a:endParaRPr lang="en-IL" dirty="0"/>
              </a:p>
            </p:txBody>
          </p:sp>
        </mc:Choice>
        <mc:Fallback xmlns="">
          <p:sp>
            <p:nvSpPr>
              <p:cNvPr id="27" name="TextBox 26">
                <a:extLst>
                  <a:ext uri="{FF2B5EF4-FFF2-40B4-BE49-F238E27FC236}">
                    <a16:creationId xmlns:a16="http://schemas.microsoft.com/office/drawing/2014/main" id="{B77E1CBB-4F89-A94B-AFA0-044C7460AA13}"/>
                  </a:ext>
                </a:extLst>
              </p:cNvPr>
              <p:cNvSpPr txBox="1">
                <a:spLocks noRot="1" noChangeAspect="1" noMove="1" noResize="1" noEditPoints="1" noAdjustHandles="1" noChangeArrowheads="1" noChangeShapeType="1" noTextEdit="1"/>
              </p:cNvSpPr>
              <p:nvPr/>
            </p:nvSpPr>
            <p:spPr>
              <a:xfrm>
                <a:off x="651868" y="3221596"/>
                <a:ext cx="1080120" cy="369332"/>
              </a:xfrm>
              <a:prstGeom prst="rect">
                <a:avLst/>
              </a:prstGeom>
              <a:blipFill>
                <a:blip r:embed="rId4"/>
                <a:stretch>
                  <a:fillRect l="-1163" r="-4651" b="-13333"/>
                </a:stretch>
              </a:blipFill>
              <a:ln>
                <a:noFill/>
              </a:ln>
            </p:spPr>
            <p:txBody>
              <a:bodyPr/>
              <a:lstStyle/>
              <a:p>
                <a:r>
                  <a:rPr lang="en-IL">
                    <a:noFill/>
                  </a:rPr>
                  <a:t> </a:t>
                </a:r>
              </a:p>
            </p:txBody>
          </p:sp>
        </mc:Fallback>
      </mc:AlternateContent>
      <p:cxnSp>
        <p:nvCxnSpPr>
          <p:cNvPr id="10" name="Straight Arrow Connector 9">
            <a:extLst>
              <a:ext uri="{FF2B5EF4-FFF2-40B4-BE49-F238E27FC236}">
                <a16:creationId xmlns:a16="http://schemas.microsoft.com/office/drawing/2014/main" id="{B38C583D-7E4E-9C4B-BC04-9F44912CD3D3}"/>
              </a:ext>
            </a:extLst>
          </p:cNvPr>
          <p:cNvCxnSpPr>
            <a:cxnSpLocks/>
            <a:endCxn id="27" idx="0"/>
          </p:cNvCxnSpPr>
          <p:nvPr/>
        </p:nvCxnSpPr>
        <p:spPr>
          <a:xfrm flipH="1">
            <a:off x="1191928" y="2710583"/>
            <a:ext cx="747394" cy="511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D84E84E-668C-2742-805A-339DEC22A90A}"/>
              </a:ext>
            </a:extLst>
          </p:cNvPr>
          <p:cNvSpPr txBox="1"/>
          <p:nvPr/>
        </p:nvSpPr>
        <p:spPr>
          <a:xfrm>
            <a:off x="867892" y="2810117"/>
            <a:ext cx="648072" cy="338554"/>
          </a:xfrm>
          <a:prstGeom prst="rect">
            <a:avLst/>
          </a:prstGeom>
          <a:noFill/>
        </p:spPr>
        <p:txBody>
          <a:bodyPr wrap="square" rtlCol="0">
            <a:spAutoFit/>
          </a:bodyPr>
          <a:lstStyle/>
          <a:p>
            <a:r>
              <a:rPr lang="en-US" sz="1600" dirty="0"/>
              <a:t>X</a:t>
            </a:r>
            <a:r>
              <a:rPr lang="en-IL" sz="1600" dirty="0"/>
              <a:t>=0</a:t>
            </a:r>
          </a:p>
        </p:txBody>
      </p:sp>
      <p:sp>
        <p:nvSpPr>
          <p:cNvPr id="33" name="TextBox 32">
            <a:extLst>
              <a:ext uri="{FF2B5EF4-FFF2-40B4-BE49-F238E27FC236}">
                <a16:creationId xmlns:a16="http://schemas.microsoft.com/office/drawing/2014/main" id="{54E65989-96FA-7744-B356-4C0C4ABF94C9}"/>
              </a:ext>
            </a:extLst>
          </p:cNvPr>
          <p:cNvSpPr txBox="1"/>
          <p:nvPr/>
        </p:nvSpPr>
        <p:spPr>
          <a:xfrm>
            <a:off x="3441557" y="2844530"/>
            <a:ext cx="1008112" cy="338554"/>
          </a:xfrm>
          <a:prstGeom prst="rect">
            <a:avLst/>
          </a:prstGeom>
          <a:noFill/>
        </p:spPr>
        <p:txBody>
          <a:bodyPr wrap="square" rtlCol="0">
            <a:spAutoFit/>
          </a:bodyPr>
          <a:lstStyle/>
          <a:p>
            <a:r>
              <a:rPr lang="en-US" sz="1600" dirty="0"/>
              <a:t>X</a:t>
            </a:r>
            <a:r>
              <a:rPr lang="en-IL" sz="1600" dirty="0"/>
              <a:t>=1</a:t>
            </a:r>
          </a:p>
        </p:txBody>
      </p:sp>
      <p:cxnSp>
        <p:nvCxnSpPr>
          <p:cNvPr id="34" name="Straight Arrow Connector 33">
            <a:extLst>
              <a:ext uri="{FF2B5EF4-FFF2-40B4-BE49-F238E27FC236}">
                <a16:creationId xmlns:a16="http://schemas.microsoft.com/office/drawing/2014/main" id="{D9F69975-F250-6341-ADFA-5B8BA9D41DBF}"/>
              </a:ext>
            </a:extLst>
          </p:cNvPr>
          <p:cNvCxnSpPr>
            <a:cxnSpLocks/>
          </p:cNvCxnSpPr>
          <p:nvPr/>
        </p:nvCxnSpPr>
        <p:spPr>
          <a:xfrm>
            <a:off x="2956124" y="2747046"/>
            <a:ext cx="504056" cy="474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F3972BF-B973-4E47-AECC-6FDA0EB74ABB}"/>
                  </a:ext>
                </a:extLst>
              </p:cNvPr>
              <p:cNvSpPr txBox="1"/>
              <p:nvPr/>
            </p:nvSpPr>
            <p:spPr>
              <a:xfrm>
                <a:off x="3172150" y="3236600"/>
                <a:ext cx="1370422"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𝐴𝐵𝐷𝐸</m:t>
                      </m:r>
                      <m:r>
                        <a:rPr lang="en-US" b="0" i="1" smtClean="0">
                          <a:latin typeface="Cambria Math" panose="02040503050406030204" pitchFamily="18" charset="0"/>
                        </a:rPr>
                        <m:t>)</m:t>
                      </m:r>
                    </m:oMath>
                  </m:oMathPara>
                </a14:m>
                <a:endParaRPr lang="en-IL" dirty="0"/>
              </a:p>
            </p:txBody>
          </p:sp>
        </mc:Choice>
        <mc:Fallback xmlns="">
          <p:sp>
            <p:nvSpPr>
              <p:cNvPr id="38" name="TextBox 37">
                <a:extLst>
                  <a:ext uri="{FF2B5EF4-FFF2-40B4-BE49-F238E27FC236}">
                    <a16:creationId xmlns:a16="http://schemas.microsoft.com/office/drawing/2014/main" id="{6F3972BF-B973-4E47-AECC-6FDA0EB74ABB}"/>
                  </a:ext>
                </a:extLst>
              </p:cNvPr>
              <p:cNvSpPr txBox="1">
                <a:spLocks noRot="1" noChangeAspect="1" noMove="1" noResize="1" noEditPoints="1" noAdjustHandles="1" noChangeArrowheads="1" noChangeShapeType="1" noTextEdit="1"/>
              </p:cNvSpPr>
              <p:nvPr/>
            </p:nvSpPr>
            <p:spPr>
              <a:xfrm>
                <a:off x="3172150" y="3236600"/>
                <a:ext cx="1370422" cy="369332"/>
              </a:xfrm>
              <a:prstGeom prst="rect">
                <a:avLst/>
              </a:prstGeom>
              <a:blipFill>
                <a:blip r:embed="rId5"/>
                <a:stretch>
                  <a:fillRect b="-13333"/>
                </a:stretch>
              </a:blipFill>
              <a:ln>
                <a:noFill/>
              </a:ln>
            </p:spPr>
            <p:txBody>
              <a:bodyPr/>
              <a:lstStyle/>
              <a:p>
                <a:r>
                  <a:rPr lang="en-IL">
                    <a:noFill/>
                  </a:rPr>
                  <a:t> </a:t>
                </a:r>
              </a:p>
            </p:txBody>
          </p:sp>
        </mc:Fallback>
      </mc:AlternateContent>
      <p:sp>
        <p:nvSpPr>
          <p:cNvPr id="30" name="TextBox 29">
            <a:extLst>
              <a:ext uri="{FF2B5EF4-FFF2-40B4-BE49-F238E27FC236}">
                <a16:creationId xmlns:a16="http://schemas.microsoft.com/office/drawing/2014/main" id="{6D0B0846-B9C3-EC46-A9E4-B379561331F6}"/>
              </a:ext>
            </a:extLst>
          </p:cNvPr>
          <p:cNvSpPr txBox="1"/>
          <p:nvPr/>
        </p:nvSpPr>
        <p:spPr>
          <a:xfrm>
            <a:off x="4935102" y="2133266"/>
            <a:ext cx="4147467" cy="369332"/>
          </a:xfrm>
          <a:prstGeom prst="rect">
            <a:avLst/>
          </a:prstGeom>
          <a:noFill/>
        </p:spPr>
        <p:txBody>
          <a:bodyPr wrap="square" rtlCol="0">
            <a:spAutoFit/>
          </a:bodyPr>
          <a:lstStyle/>
          <a:p>
            <a:pPr algn="r" rtl="1"/>
            <a:r>
              <a:rPr lang="he-IL" dirty="0"/>
              <a:t>בשלב ראשון נצמצם לפי פלט המצב. </a:t>
            </a:r>
            <a:endParaRPr lang="en-US"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F84FC0A-56BC-CD45-A9BB-BA6AD2D82929}"/>
                  </a:ext>
                </a:extLst>
              </p:cNvPr>
              <p:cNvSpPr txBox="1"/>
              <p:nvPr/>
            </p:nvSpPr>
            <p:spPr>
              <a:xfrm>
                <a:off x="651868" y="3999214"/>
                <a:ext cx="31683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he-IL"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𝐴𝐵𝐷𝐸</m:t>
                      </m:r>
                      <m:r>
                        <a:rPr lang="en-US" b="0" i="1" smtClean="0">
                          <a:latin typeface="Cambria Math" panose="02040503050406030204" pitchFamily="18" charset="0"/>
                        </a:rPr>
                        <m:t>)</m:t>
                      </m:r>
                    </m:oMath>
                  </m:oMathPara>
                </a14:m>
                <a:endParaRPr lang="en-IL" dirty="0"/>
              </a:p>
            </p:txBody>
          </p:sp>
        </mc:Choice>
        <mc:Fallback xmlns="">
          <p:sp>
            <p:nvSpPr>
              <p:cNvPr id="41" name="TextBox 40">
                <a:extLst>
                  <a:ext uri="{FF2B5EF4-FFF2-40B4-BE49-F238E27FC236}">
                    <a16:creationId xmlns:a16="http://schemas.microsoft.com/office/drawing/2014/main" id="{8F84FC0A-56BC-CD45-A9BB-BA6AD2D82929}"/>
                  </a:ext>
                </a:extLst>
              </p:cNvPr>
              <p:cNvSpPr txBox="1">
                <a:spLocks noRot="1" noChangeAspect="1" noMove="1" noResize="1" noEditPoints="1" noAdjustHandles="1" noChangeArrowheads="1" noChangeShapeType="1" noTextEdit="1"/>
              </p:cNvSpPr>
              <p:nvPr/>
            </p:nvSpPr>
            <p:spPr>
              <a:xfrm>
                <a:off x="651868" y="3999214"/>
                <a:ext cx="3168352" cy="369332"/>
              </a:xfrm>
              <a:prstGeom prst="rect">
                <a:avLst/>
              </a:prstGeom>
              <a:blipFill>
                <a:blip r:embed="rId6"/>
                <a:stretch>
                  <a:fillRect b="-16667"/>
                </a:stretch>
              </a:blipFill>
            </p:spPr>
            <p:txBody>
              <a:bodyPr/>
              <a:lstStyle/>
              <a:p>
                <a:r>
                  <a:rPr lang="en-IL">
                    <a:noFill/>
                  </a:rPr>
                  <a:t> </a:t>
                </a:r>
              </a:p>
            </p:txBody>
          </p:sp>
        </mc:Fallback>
      </mc:AlternateContent>
      <p:sp>
        <p:nvSpPr>
          <p:cNvPr id="39" name="Rectangle 38">
            <a:extLst>
              <a:ext uri="{FF2B5EF4-FFF2-40B4-BE49-F238E27FC236}">
                <a16:creationId xmlns:a16="http://schemas.microsoft.com/office/drawing/2014/main" id="{7F593537-AEEC-B549-BA6B-076F090B1E4B}"/>
              </a:ext>
            </a:extLst>
          </p:cNvPr>
          <p:cNvSpPr/>
          <p:nvPr/>
        </p:nvSpPr>
        <p:spPr>
          <a:xfrm>
            <a:off x="4510569" y="2470082"/>
            <a:ext cx="4572000" cy="646331"/>
          </a:xfrm>
          <a:prstGeom prst="rect">
            <a:avLst/>
          </a:prstGeom>
        </p:spPr>
        <p:txBody>
          <a:bodyPr>
            <a:spAutoFit/>
          </a:bodyPr>
          <a:lstStyle/>
          <a:p>
            <a:pPr algn="r" rtl="1"/>
            <a:r>
              <a:rPr lang="he-IL" dirty="0"/>
              <a:t>אם הקלט הוא '0' אז לא נוכל להבדיל בין המצבים (כולם יוציאו '0'). </a:t>
            </a:r>
            <a:endParaRPr lang="en-US" dirty="0"/>
          </a:p>
        </p:txBody>
      </p:sp>
      <p:sp>
        <p:nvSpPr>
          <p:cNvPr id="43" name="Rectangle 42">
            <a:extLst>
              <a:ext uri="{FF2B5EF4-FFF2-40B4-BE49-F238E27FC236}">
                <a16:creationId xmlns:a16="http://schemas.microsoft.com/office/drawing/2014/main" id="{8E18D944-3CC3-C34D-B6F2-6C2D8D631D4B}"/>
              </a:ext>
            </a:extLst>
          </p:cNvPr>
          <p:cNvSpPr/>
          <p:nvPr/>
        </p:nvSpPr>
        <p:spPr>
          <a:xfrm>
            <a:off x="4476982" y="3083096"/>
            <a:ext cx="4572000" cy="646331"/>
          </a:xfrm>
          <a:prstGeom prst="rect">
            <a:avLst/>
          </a:prstGeom>
        </p:spPr>
        <p:txBody>
          <a:bodyPr>
            <a:spAutoFit/>
          </a:bodyPr>
          <a:lstStyle/>
          <a:p>
            <a:pPr algn="r" rtl="1"/>
            <a:r>
              <a:rPr lang="he-IL" dirty="0"/>
              <a:t>אם הקלט הוא '1' נוכל להבחין בין מצב </a:t>
            </a:r>
            <a:r>
              <a:rPr lang="he-IL" dirty="0" err="1"/>
              <a:t>C</a:t>
            </a:r>
            <a:r>
              <a:rPr lang="he-IL" dirty="0"/>
              <a:t> לאחרים משום שהוא היחידי שהפלט שלו יהיה '1' </a:t>
            </a:r>
            <a:endParaRPr lang="en-IL" dirty="0"/>
          </a:p>
        </p:txBody>
      </p:sp>
      <p:sp>
        <p:nvSpPr>
          <p:cNvPr id="44" name="Rectangle 43">
            <a:extLst>
              <a:ext uri="{FF2B5EF4-FFF2-40B4-BE49-F238E27FC236}">
                <a16:creationId xmlns:a16="http://schemas.microsoft.com/office/drawing/2014/main" id="{592F06C5-16A2-6C45-9B2E-AA807E3DC02D}"/>
              </a:ext>
            </a:extLst>
          </p:cNvPr>
          <p:cNvSpPr/>
          <p:nvPr/>
        </p:nvSpPr>
        <p:spPr>
          <a:xfrm>
            <a:off x="4523077" y="4125110"/>
            <a:ext cx="4572000" cy="1200329"/>
          </a:xfrm>
          <a:prstGeom prst="rect">
            <a:avLst/>
          </a:prstGeom>
        </p:spPr>
        <p:txBody>
          <a:bodyPr>
            <a:spAutoFit/>
          </a:bodyPr>
          <a:lstStyle/>
          <a:p>
            <a:pPr algn="r" rtl="1" fontAlgn="base">
              <a:spcBef>
                <a:spcPct val="0"/>
              </a:spcBef>
              <a:spcAft>
                <a:spcPct val="0"/>
              </a:spcAft>
            </a:pPr>
            <a:r>
              <a:rPr lang="he-IL" dirty="0"/>
              <a:t>מכאן נבחין בין המצבים לפי מעבר בין מצבים.</a:t>
            </a:r>
          </a:p>
          <a:p>
            <a:pPr algn="r" rtl="1" fontAlgn="base">
              <a:spcBef>
                <a:spcPct val="0"/>
              </a:spcBef>
              <a:spcAft>
                <a:spcPct val="0"/>
              </a:spcAft>
            </a:pPr>
            <a:r>
              <a:rPr lang="he-IL" dirty="0"/>
              <a:t>נבחן לאן סט מצבים עובר, אם כל המצבים בסט עוברים לאותו סט, אז עדיין לא ניתן להפרידו. אחרת נפריד</a:t>
            </a:r>
            <a:endParaRPr lang="en-IL" dirty="0"/>
          </a:p>
        </p:txBody>
      </p:sp>
    </p:spTree>
    <p:extLst>
      <p:ext uri="{BB962C8B-B14F-4D97-AF65-F5344CB8AC3E}">
        <p14:creationId xmlns:p14="http://schemas.microsoft.com/office/powerpoint/2010/main" val="376817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6" grpId="0"/>
      <p:bldP spid="33" grpId="0"/>
      <p:bldP spid="38" grpId="0"/>
      <p:bldP spid="30" grpId="0"/>
      <p:bldP spid="41" grpId="0"/>
      <p:bldP spid="39" grpId="0"/>
      <p:bldP spid="43"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05F111-5866-C74D-BBF8-F15539669170}"/>
              </a:ext>
            </a:extLst>
          </p:cNvPr>
          <p:cNvSpPr>
            <a:spLocks noGrp="1"/>
          </p:cNvSpPr>
          <p:nvPr>
            <p:ph type="sldNum" sz="quarter" idx="12"/>
          </p:nvPr>
        </p:nvSpPr>
        <p:spPr/>
        <p:txBody>
          <a:bodyPr/>
          <a:lstStyle/>
          <a:p>
            <a:pPr>
              <a:defRPr/>
            </a:pPr>
            <a:fld id="{5B9DDD99-E41D-43E9-8A24-0D8D12381358}" type="slidenum">
              <a:rPr lang="he-IL" smtClean="0"/>
              <a:pPr>
                <a:defRPr/>
              </a:pPr>
              <a:t>9</a:t>
            </a:fld>
            <a:endParaRPr lang="he-IL"/>
          </a:p>
        </p:txBody>
      </p:sp>
      <p:pic>
        <p:nvPicPr>
          <p:cNvPr id="5" name="Picture 4">
            <a:extLst>
              <a:ext uri="{FF2B5EF4-FFF2-40B4-BE49-F238E27FC236}">
                <a16:creationId xmlns:a16="http://schemas.microsoft.com/office/drawing/2014/main" id="{13F3D210-802C-734D-9C85-F13E3D64DB40}"/>
              </a:ext>
            </a:extLst>
          </p:cNvPr>
          <p:cNvPicPr>
            <a:picLocks noChangeAspect="1"/>
          </p:cNvPicPr>
          <p:nvPr/>
        </p:nvPicPr>
        <p:blipFill rotWithShape="1">
          <a:blip r:embed="rId2"/>
          <a:srcRect t="15622"/>
          <a:stretch/>
        </p:blipFill>
        <p:spPr>
          <a:xfrm>
            <a:off x="159123" y="118466"/>
            <a:ext cx="5709021" cy="2186323"/>
          </a:xfrm>
          <a:prstGeom prst="rect">
            <a:avLst/>
          </a:prstGeom>
        </p:spPr>
      </p:pic>
      <p:sp>
        <p:nvSpPr>
          <p:cNvPr id="6" name="Slide Number Placeholder 3">
            <a:extLst>
              <a:ext uri="{FF2B5EF4-FFF2-40B4-BE49-F238E27FC236}">
                <a16:creationId xmlns:a16="http://schemas.microsoft.com/office/drawing/2014/main" id="{DE006DCA-EAB8-8D4B-8263-2CA67F0926A3}"/>
              </a:ext>
            </a:extLst>
          </p:cNvPr>
          <p:cNvSpPr txBox="1">
            <a:spLocks/>
          </p:cNvSpPr>
          <p:nvPr/>
        </p:nvSpPr>
        <p:spPr>
          <a:xfrm>
            <a:off x="7425344" y="6459786"/>
            <a:ext cx="984019" cy="365125"/>
          </a:xfrm>
          <a:prstGeom prst="rect">
            <a:avLst/>
          </a:prstGeom>
        </p:spPr>
        <p:txBody>
          <a:bodyPr vert="horz" lIns="91440" tIns="45720" rIns="91440" bIns="45720" rtlCol="0" anchor="ctr"/>
          <a:lstStyle>
            <a:defPPr>
              <a:defRPr lang="he-IL"/>
            </a:defPPr>
            <a:lvl1pPr algn="r" rtl="0" fontAlgn="base">
              <a:spcBef>
                <a:spcPct val="0"/>
              </a:spcBef>
              <a:spcAft>
                <a:spcPct val="0"/>
              </a:spcAft>
              <a:defRPr sz="1050" kern="1200">
                <a:solidFill>
                  <a:srgbClr val="FFFFFF"/>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02709395-9572-4BA5-976E-D68A2E8C6FCD}" type="slidenum">
              <a:rPr lang="he-IL" smtClean="0"/>
              <a:pPr>
                <a:defRPr/>
              </a:pPr>
              <a:t>9</a:t>
            </a:fld>
            <a:endParaRPr lang="he-IL"/>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33A54AB-5890-8846-9BF5-D53C92F440BC}"/>
                  </a:ext>
                </a:extLst>
              </p:cNvPr>
              <p:cNvSpPr txBox="1"/>
              <p:nvPr/>
            </p:nvSpPr>
            <p:spPr>
              <a:xfrm>
                <a:off x="867892" y="2304789"/>
                <a:ext cx="31683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𝐴𝐵𝐶𝐷𝐸</m:t>
                      </m:r>
                      <m:r>
                        <a:rPr lang="en-US" b="0" i="1" smtClean="0">
                          <a:latin typeface="Cambria Math" panose="02040503050406030204" pitchFamily="18" charset="0"/>
                        </a:rPr>
                        <m:t>)</m:t>
                      </m:r>
                    </m:oMath>
                  </m:oMathPara>
                </a14:m>
                <a:endParaRPr lang="en-IL" dirty="0"/>
              </a:p>
            </p:txBody>
          </p:sp>
        </mc:Choice>
        <mc:Fallback xmlns="">
          <p:sp>
            <p:nvSpPr>
              <p:cNvPr id="3" name="TextBox 2">
                <a:extLst>
                  <a:ext uri="{FF2B5EF4-FFF2-40B4-BE49-F238E27FC236}">
                    <a16:creationId xmlns:a16="http://schemas.microsoft.com/office/drawing/2014/main" id="{833A54AB-5890-8846-9BF5-D53C92F440BC}"/>
                  </a:ext>
                </a:extLst>
              </p:cNvPr>
              <p:cNvSpPr txBox="1">
                <a:spLocks noRot="1" noChangeAspect="1" noMove="1" noResize="1" noEditPoints="1" noAdjustHandles="1" noChangeArrowheads="1" noChangeShapeType="1" noTextEdit="1"/>
              </p:cNvSpPr>
              <p:nvPr/>
            </p:nvSpPr>
            <p:spPr>
              <a:xfrm>
                <a:off x="867892" y="2304789"/>
                <a:ext cx="3168352" cy="369332"/>
              </a:xfrm>
              <a:prstGeom prst="rect">
                <a:avLst/>
              </a:prstGeom>
              <a:blipFill>
                <a:blip r:embed="rId3"/>
                <a:stretch>
                  <a:fillRect b="-16129"/>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F84FC0A-56BC-CD45-A9BB-BA6AD2D82929}"/>
                  </a:ext>
                </a:extLst>
              </p:cNvPr>
              <p:cNvSpPr txBox="1"/>
              <p:nvPr/>
            </p:nvSpPr>
            <p:spPr>
              <a:xfrm>
                <a:off x="971600" y="2674121"/>
                <a:ext cx="31683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he-IL"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𝐴𝐵𝐷𝐸</m:t>
                      </m:r>
                      <m:r>
                        <a:rPr lang="en-US" b="0" i="1" smtClean="0">
                          <a:latin typeface="Cambria Math" panose="02040503050406030204" pitchFamily="18" charset="0"/>
                        </a:rPr>
                        <m:t>)</m:t>
                      </m:r>
                    </m:oMath>
                  </m:oMathPara>
                </a14:m>
                <a:endParaRPr lang="en-IL" dirty="0"/>
              </a:p>
            </p:txBody>
          </p:sp>
        </mc:Choice>
        <mc:Fallback xmlns="">
          <p:sp>
            <p:nvSpPr>
              <p:cNvPr id="41" name="TextBox 40">
                <a:extLst>
                  <a:ext uri="{FF2B5EF4-FFF2-40B4-BE49-F238E27FC236}">
                    <a16:creationId xmlns:a16="http://schemas.microsoft.com/office/drawing/2014/main" id="{8F84FC0A-56BC-CD45-A9BB-BA6AD2D82929}"/>
                  </a:ext>
                </a:extLst>
              </p:cNvPr>
              <p:cNvSpPr txBox="1">
                <a:spLocks noRot="1" noChangeAspect="1" noMove="1" noResize="1" noEditPoints="1" noAdjustHandles="1" noChangeArrowheads="1" noChangeShapeType="1" noTextEdit="1"/>
              </p:cNvSpPr>
              <p:nvPr/>
            </p:nvSpPr>
            <p:spPr>
              <a:xfrm>
                <a:off x="971600" y="2674121"/>
                <a:ext cx="3168352" cy="369332"/>
              </a:xfrm>
              <a:prstGeom prst="rect">
                <a:avLst/>
              </a:prstGeom>
              <a:blipFill>
                <a:blip r:embed="rId4"/>
                <a:stretch>
                  <a:fillRect b="-13333"/>
                </a:stretch>
              </a:blipFill>
            </p:spPr>
            <p:txBody>
              <a:bodyPr/>
              <a:lstStyle/>
              <a:p>
                <a:r>
                  <a:rPr lang="en-IL">
                    <a:noFill/>
                  </a:rPr>
                  <a:t> </a:t>
                </a:r>
              </a:p>
            </p:txBody>
          </p:sp>
        </mc:Fallback>
      </mc:AlternateContent>
      <p:sp>
        <p:nvSpPr>
          <p:cNvPr id="44" name="Rectangle 43">
            <a:extLst>
              <a:ext uri="{FF2B5EF4-FFF2-40B4-BE49-F238E27FC236}">
                <a16:creationId xmlns:a16="http://schemas.microsoft.com/office/drawing/2014/main" id="{592F06C5-16A2-6C45-9B2E-AA807E3DC02D}"/>
              </a:ext>
            </a:extLst>
          </p:cNvPr>
          <p:cNvSpPr/>
          <p:nvPr/>
        </p:nvSpPr>
        <p:spPr>
          <a:xfrm>
            <a:off x="5904517" y="173336"/>
            <a:ext cx="3080360" cy="2308324"/>
          </a:xfrm>
          <a:prstGeom prst="rect">
            <a:avLst/>
          </a:prstGeom>
        </p:spPr>
        <p:txBody>
          <a:bodyPr wrap="square">
            <a:spAutoFit/>
          </a:bodyPr>
          <a:lstStyle/>
          <a:p>
            <a:pPr algn="r" rtl="1" fontAlgn="base">
              <a:spcBef>
                <a:spcPct val="0"/>
              </a:spcBef>
              <a:spcAft>
                <a:spcPct val="0"/>
              </a:spcAft>
            </a:pPr>
            <a:r>
              <a:rPr lang="he-IL" dirty="0"/>
              <a:t>מכאן נבחין בין המצבים לפי מעבר בין מצבים.</a:t>
            </a:r>
          </a:p>
          <a:p>
            <a:pPr algn="r" rtl="1" fontAlgn="base">
              <a:spcBef>
                <a:spcPct val="0"/>
              </a:spcBef>
              <a:spcAft>
                <a:spcPct val="0"/>
              </a:spcAft>
            </a:pPr>
            <a:r>
              <a:rPr lang="he-IL" dirty="0"/>
              <a:t>נבחן לאן סט מצבים עובר, אם כל המצבים בסט עוברים לאותו סט, אז עדיין לא ניתן להפרידו. אחרת נוכל להפריד (כמובן שאין טעם לבדוק סט המכיל מצב אחד בלבד)</a:t>
            </a:r>
            <a:endParaRPr lang="en-IL"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9E38C0F-CA73-9E47-8D61-6FB6B2FA3057}"/>
                  </a:ext>
                </a:extLst>
              </p:cNvPr>
              <p:cNvSpPr txBox="1"/>
              <p:nvPr/>
            </p:nvSpPr>
            <p:spPr>
              <a:xfrm>
                <a:off x="1104031" y="3089619"/>
                <a:ext cx="7316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m:oMathPara>
                </a14:m>
                <a:endParaRPr lang="en-IL" dirty="0"/>
              </a:p>
            </p:txBody>
          </p:sp>
        </mc:Choice>
        <mc:Fallback xmlns="">
          <p:sp>
            <p:nvSpPr>
              <p:cNvPr id="17" name="TextBox 16">
                <a:extLst>
                  <a:ext uri="{FF2B5EF4-FFF2-40B4-BE49-F238E27FC236}">
                    <a16:creationId xmlns:a16="http://schemas.microsoft.com/office/drawing/2014/main" id="{79E38C0F-CA73-9E47-8D61-6FB6B2FA3057}"/>
                  </a:ext>
                </a:extLst>
              </p:cNvPr>
              <p:cNvSpPr txBox="1">
                <a:spLocks noRot="1" noChangeAspect="1" noMove="1" noResize="1" noEditPoints="1" noAdjustHandles="1" noChangeArrowheads="1" noChangeShapeType="1" noTextEdit="1"/>
              </p:cNvSpPr>
              <p:nvPr/>
            </p:nvSpPr>
            <p:spPr>
              <a:xfrm>
                <a:off x="1104031" y="3089619"/>
                <a:ext cx="731665" cy="369332"/>
              </a:xfrm>
              <a:prstGeom prst="rect">
                <a:avLst/>
              </a:prstGeom>
              <a:blipFill>
                <a:blip r:embed="rId5"/>
                <a:stretch>
                  <a:fillRect b="-16667"/>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E38F6A-5AE7-8140-A536-A6264DB52C89}"/>
                  </a:ext>
                </a:extLst>
              </p:cNvPr>
              <p:cNvSpPr txBox="1"/>
              <p:nvPr/>
            </p:nvSpPr>
            <p:spPr>
              <a:xfrm>
                <a:off x="2562672" y="3089619"/>
                <a:ext cx="14735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he-IL" b="0" i="1" smtClean="0">
                          <a:latin typeface="Cambria Math" panose="02040503050406030204" pitchFamily="18" charset="0"/>
                        </a:rPr>
                        <m:t>𝐴𝐵𝐷𝐸</m:t>
                      </m:r>
                      <m:r>
                        <a:rPr lang="en-US" b="0" i="1" smtClean="0">
                          <a:latin typeface="Cambria Math" panose="02040503050406030204" pitchFamily="18" charset="0"/>
                        </a:rPr>
                        <m:t>)</m:t>
                      </m:r>
                    </m:oMath>
                  </m:oMathPara>
                </a14:m>
                <a:endParaRPr lang="en-IL" dirty="0"/>
              </a:p>
            </p:txBody>
          </p:sp>
        </mc:Choice>
        <mc:Fallback xmlns="">
          <p:sp>
            <p:nvSpPr>
              <p:cNvPr id="18" name="TextBox 17">
                <a:extLst>
                  <a:ext uri="{FF2B5EF4-FFF2-40B4-BE49-F238E27FC236}">
                    <a16:creationId xmlns:a16="http://schemas.microsoft.com/office/drawing/2014/main" id="{88E38F6A-5AE7-8140-A536-A6264DB52C89}"/>
                  </a:ext>
                </a:extLst>
              </p:cNvPr>
              <p:cNvSpPr txBox="1">
                <a:spLocks noRot="1" noChangeAspect="1" noMove="1" noResize="1" noEditPoints="1" noAdjustHandles="1" noChangeArrowheads="1" noChangeShapeType="1" noTextEdit="1"/>
              </p:cNvSpPr>
              <p:nvPr/>
            </p:nvSpPr>
            <p:spPr>
              <a:xfrm>
                <a:off x="2562672" y="3089619"/>
                <a:ext cx="1473572" cy="369332"/>
              </a:xfrm>
              <a:prstGeom prst="rect">
                <a:avLst/>
              </a:prstGeom>
              <a:blipFill>
                <a:blip r:embed="rId6"/>
                <a:stretch>
                  <a:fillRect b="-16667"/>
                </a:stretch>
              </a:blipFill>
            </p:spPr>
            <p:txBody>
              <a:bodyPr/>
              <a:lstStyle/>
              <a:p>
                <a:r>
                  <a:rPr lang="en-IL">
                    <a:noFill/>
                  </a:rPr>
                  <a:t> </a:t>
                </a:r>
              </a:p>
            </p:txBody>
          </p:sp>
        </mc:Fallback>
      </mc:AlternateContent>
      <p:cxnSp>
        <p:nvCxnSpPr>
          <p:cNvPr id="7" name="Straight Arrow Connector 6">
            <a:extLst>
              <a:ext uri="{FF2B5EF4-FFF2-40B4-BE49-F238E27FC236}">
                <a16:creationId xmlns:a16="http://schemas.microsoft.com/office/drawing/2014/main" id="{6E0CFE98-5169-E140-B0B0-A56A3A36097F}"/>
              </a:ext>
            </a:extLst>
          </p:cNvPr>
          <p:cNvCxnSpPr/>
          <p:nvPr/>
        </p:nvCxnSpPr>
        <p:spPr>
          <a:xfrm flipH="1">
            <a:off x="2279664" y="3458951"/>
            <a:ext cx="636152" cy="546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B6F4373-FB9B-7E4B-B6E1-82DA28308F22}"/>
                  </a:ext>
                </a:extLst>
              </p:cNvPr>
              <p:cNvSpPr txBox="1"/>
              <p:nvPr/>
            </p:nvSpPr>
            <p:spPr>
              <a:xfrm>
                <a:off x="1442244" y="4005064"/>
                <a:ext cx="14735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he-IL" b="0" i="1" smtClean="0">
                          <a:latin typeface="Cambria Math" panose="02040503050406030204" pitchFamily="18" charset="0"/>
                        </a:rPr>
                        <m:t>𝐴</m:t>
                      </m:r>
                      <m:r>
                        <a:rPr lang="en-US" b="0" i="1" smtClean="0">
                          <a:latin typeface="Cambria Math" panose="02040503050406030204" pitchFamily="18" charset="0"/>
                        </a:rPr>
                        <m:t>𝐷𝐷𝐷</m:t>
                      </m:r>
                      <m:r>
                        <a:rPr lang="en-US" b="0" i="1" smtClean="0">
                          <a:latin typeface="Cambria Math" panose="02040503050406030204" pitchFamily="18" charset="0"/>
                        </a:rPr>
                        <m:t>)</m:t>
                      </m:r>
                    </m:oMath>
                  </m:oMathPara>
                </a14:m>
                <a:endParaRPr lang="en-IL" dirty="0"/>
              </a:p>
            </p:txBody>
          </p:sp>
        </mc:Choice>
        <mc:Fallback xmlns="">
          <p:sp>
            <p:nvSpPr>
              <p:cNvPr id="21" name="TextBox 20">
                <a:extLst>
                  <a:ext uri="{FF2B5EF4-FFF2-40B4-BE49-F238E27FC236}">
                    <a16:creationId xmlns:a16="http://schemas.microsoft.com/office/drawing/2014/main" id="{3B6F4373-FB9B-7E4B-B6E1-82DA28308F22}"/>
                  </a:ext>
                </a:extLst>
              </p:cNvPr>
              <p:cNvSpPr txBox="1">
                <a:spLocks noRot="1" noChangeAspect="1" noMove="1" noResize="1" noEditPoints="1" noAdjustHandles="1" noChangeArrowheads="1" noChangeShapeType="1" noTextEdit="1"/>
              </p:cNvSpPr>
              <p:nvPr/>
            </p:nvSpPr>
            <p:spPr>
              <a:xfrm>
                <a:off x="1442244" y="4005064"/>
                <a:ext cx="1473572" cy="369332"/>
              </a:xfrm>
              <a:prstGeom prst="rect">
                <a:avLst/>
              </a:prstGeom>
              <a:blipFill>
                <a:blip r:embed="rId7"/>
                <a:stretch>
                  <a:fillRect b="-16667"/>
                </a:stretch>
              </a:blipFill>
            </p:spPr>
            <p:txBody>
              <a:bodyPr/>
              <a:lstStyle/>
              <a:p>
                <a:r>
                  <a:rPr lang="en-IL">
                    <a:noFill/>
                  </a:rPr>
                  <a:t> </a:t>
                </a:r>
              </a:p>
            </p:txBody>
          </p:sp>
        </mc:Fallback>
      </mc:AlternateContent>
      <p:sp>
        <p:nvSpPr>
          <p:cNvPr id="22" name="TextBox 21">
            <a:extLst>
              <a:ext uri="{FF2B5EF4-FFF2-40B4-BE49-F238E27FC236}">
                <a16:creationId xmlns:a16="http://schemas.microsoft.com/office/drawing/2014/main" id="{6887B366-49B8-2B40-A811-4A778B5BFDDB}"/>
              </a:ext>
            </a:extLst>
          </p:cNvPr>
          <p:cNvSpPr txBox="1"/>
          <p:nvPr/>
        </p:nvSpPr>
        <p:spPr>
          <a:xfrm>
            <a:off x="1969612" y="3547153"/>
            <a:ext cx="636152" cy="369332"/>
          </a:xfrm>
          <a:prstGeom prst="rect">
            <a:avLst/>
          </a:prstGeom>
          <a:noFill/>
        </p:spPr>
        <p:txBody>
          <a:bodyPr wrap="square" rtlCol="0">
            <a:spAutoFit/>
          </a:bodyPr>
          <a:lstStyle/>
          <a:p>
            <a:r>
              <a:rPr lang="en-IL" dirty="0"/>
              <a:t>X=0</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FB136E7-E05B-DA49-ACDC-4FDA5DCB0885}"/>
                  </a:ext>
                </a:extLst>
              </p:cNvPr>
              <p:cNvSpPr txBox="1"/>
              <p:nvPr/>
            </p:nvSpPr>
            <p:spPr>
              <a:xfrm>
                <a:off x="3732360" y="4005064"/>
                <a:ext cx="14735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𝐵𝐶𝐸𝐶</m:t>
                      </m:r>
                      <m:r>
                        <a:rPr lang="en-US" b="0" i="1" smtClean="0">
                          <a:latin typeface="Cambria Math" panose="02040503050406030204" pitchFamily="18" charset="0"/>
                        </a:rPr>
                        <m:t>)</m:t>
                      </m:r>
                    </m:oMath>
                  </m:oMathPara>
                </a14:m>
                <a:endParaRPr lang="en-IL" dirty="0"/>
              </a:p>
            </p:txBody>
          </p:sp>
        </mc:Choice>
        <mc:Fallback xmlns="">
          <p:sp>
            <p:nvSpPr>
              <p:cNvPr id="23" name="TextBox 22">
                <a:extLst>
                  <a:ext uri="{FF2B5EF4-FFF2-40B4-BE49-F238E27FC236}">
                    <a16:creationId xmlns:a16="http://schemas.microsoft.com/office/drawing/2014/main" id="{8FB136E7-E05B-DA49-ACDC-4FDA5DCB0885}"/>
                  </a:ext>
                </a:extLst>
              </p:cNvPr>
              <p:cNvSpPr txBox="1">
                <a:spLocks noRot="1" noChangeAspect="1" noMove="1" noResize="1" noEditPoints="1" noAdjustHandles="1" noChangeArrowheads="1" noChangeShapeType="1" noTextEdit="1"/>
              </p:cNvSpPr>
              <p:nvPr/>
            </p:nvSpPr>
            <p:spPr>
              <a:xfrm>
                <a:off x="3732360" y="4005064"/>
                <a:ext cx="1473572" cy="369332"/>
              </a:xfrm>
              <a:prstGeom prst="rect">
                <a:avLst/>
              </a:prstGeom>
              <a:blipFill>
                <a:blip r:embed="rId8"/>
                <a:stretch>
                  <a:fillRect b="-16667"/>
                </a:stretch>
              </a:blipFill>
            </p:spPr>
            <p:txBody>
              <a:bodyPr/>
              <a:lstStyle/>
              <a:p>
                <a:r>
                  <a:rPr lang="en-IL">
                    <a:noFill/>
                  </a:rPr>
                  <a:t> </a:t>
                </a:r>
              </a:p>
            </p:txBody>
          </p:sp>
        </mc:Fallback>
      </mc:AlternateContent>
      <p:cxnSp>
        <p:nvCxnSpPr>
          <p:cNvPr id="24" name="Straight Arrow Connector 23">
            <a:extLst>
              <a:ext uri="{FF2B5EF4-FFF2-40B4-BE49-F238E27FC236}">
                <a16:creationId xmlns:a16="http://schemas.microsoft.com/office/drawing/2014/main" id="{4AE80902-4D50-E04E-95B2-527DD7D17F4F}"/>
              </a:ext>
            </a:extLst>
          </p:cNvPr>
          <p:cNvCxnSpPr>
            <a:cxnSpLocks/>
          </p:cNvCxnSpPr>
          <p:nvPr/>
        </p:nvCxnSpPr>
        <p:spPr>
          <a:xfrm>
            <a:off x="3551490" y="3458951"/>
            <a:ext cx="574576" cy="546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CF0DEB-5C45-C24E-AFFE-545C4E90F9D8}"/>
              </a:ext>
            </a:extLst>
          </p:cNvPr>
          <p:cNvSpPr txBox="1"/>
          <p:nvPr/>
        </p:nvSpPr>
        <p:spPr>
          <a:xfrm>
            <a:off x="3940152" y="3513229"/>
            <a:ext cx="636152" cy="369332"/>
          </a:xfrm>
          <a:prstGeom prst="rect">
            <a:avLst/>
          </a:prstGeom>
          <a:noFill/>
        </p:spPr>
        <p:txBody>
          <a:bodyPr wrap="square" rtlCol="0">
            <a:spAutoFit/>
          </a:bodyPr>
          <a:lstStyle/>
          <a:p>
            <a:r>
              <a:rPr lang="en-IL" dirty="0"/>
              <a:t>X=1</a:t>
            </a:r>
          </a:p>
        </p:txBody>
      </p:sp>
      <p:sp>
        <p:nvSpPr>
          <p:cNvPr id="28" name="Rectangle 27">
            <a:extLst>
              <a:ext uri="{FF2B5EF4-FFF2-40B4-BE49-F238E27FC236}">
                <a16:creationId xmlns:a16="http://schemas.microsoft.com/office/drawing/2014/main" id="{C435303C-CE66-E84A-8A4D-903AA931CE3F}"/>
              </a:ext>
            </a:extLst>
          </p:cNvPr>
          <p:cNvSpPr/>
          <p:nvPr/>
        </p:nvSpPr>
        <p:spPr>
          <a:xfrm>
            <a:off x="5386802" y="3003291"/>
            <a:ext cx="3654344" cy="1754326"/>
          </a:xfrm>
          <a:prstGeom prst="rect">
            <a:avLst/>
          </a:prstGeom>
        </p:spPr>
        <p:txBody>
          <a:bodyPr wrap="square">
            <a:spAutoFit/>
          </a:bodyPr>
          <a:lstStyle/>
          <a:p>
            <a:pPr algn="r" rtl="1" fontAlgn="base">
              <a:spcBef>
                <a:spcPct val="0"/>
              </a:spcBef>
              <a:spcAft>
                <a:spcPct val="0"/>
              </a:spcAft>
            </a:pPr>
            <a:r>
              <a:rPr lang="he-IL" dirty="0"/>
              <a:t>עבור סט המצבים </a:t>
            </a:r>
            <a:r>
              <a:rPr lang="en-US" dirty="0"/>
              <a:t>(ABDE)</a:t>
            </a:r>
            <a:r>
              <a:rPr lang="he-IL" dirty="0"/>
              <a:t>, אם יתקבל '0' בכניסה, המצבים יעברו למצבים – </a:t>
            </a:r>
            <a:r>
              <a:rPr lang="en-US" dirty="0"/>
              <a:t>(ADDD)</a:t>
            </a:r>
            <a:r>
              <a:rPr lang="he-IL" dirty="0"/>
              <a:t>, המצב </a:t>
            </a:r>
            <a:r>
              <a:rPr lang="en-US" dirty="0"/>
              <a:t>A</a:t>
            </a:r>
            <a:r>
              <a:rPr lang="he-IL" dirty="0"/>
              <a:t> עובר ל- A, המצב </a:t>
            </a:r>
            <a:r>
              <a:rPr lang="en-US" dirty="0"/>
              <a:t>B</a:t>
            </a:r>
            <a:r>
              <a:rPr lang="he-IL" dirty="0"/>
              <a:t> עובר ל- </a:t>
            </a:r>
            <a:r>
              <a:rPr lang="en-US" dirty="0"/>
              <a:t>B</a:t>
            </a:r>
            <a:r>
              <a:rPr lang="he-IL" dirty="0"/>
              <a:t> וכו'. המצבים A ו- </a:t>
            </a:r>
            <a:r>
              <a:rPr lang="he-IL" dirty="0" err="1"/>
              <a:t>D</a:t>
            </a:r>
            <a:r>
              <a:rPr lang="he-IL" dirty="0"/>
              <a:t> כרגע נמצאים באותו סט ולכן לא תהיה הפרדה</a:t>
            </a:r>
          </a:p>
        </p:txBody>
      </p:sp>
      <p:sp>
        <p:nvSpPr>
          <p:cNvPr id="29" name="Rectangle 28">
            <a:extLst>
              <a:ext uri="{FF2B5EF4-FFF2-40B4-BE49-F238E27FC236}">
                <a16:creationId xmlns:a16="http://schemas.microsoft.com/office/drawing/2014/main" id="{886BCB15-4EE2-2C42-ACF8-D6DA34546635}"/>
              </a:ext>
            </a:extLst>
          </p:cNvPr>
          <p:cNvSpPr/>
          <p:nvPr/>
        </p:nvSpPr>
        <p:spPr>
          <a:xfrm>
            <a:off x="2771800" y="4797152"/>
            <a:ext cx="6271831" cy="1200329"/>
          </a:xfrm>
          <a:prstGeom prst="rect">
            <a:avLst/>
          </a:prstGeom>
        </p:spPr>
        <p:txBody>
          <a:bodyPr wrap="square">
            <a:spAutoFit/>
          </a:bodyPr>
          <a:lstStyle/>
          <a:p>
            <a:pPr algn="r" rtl="1" fontAlgn="base">
              <a:spcBef>
                <a:spcPct val="0"/>
              </a:spcBef>
              <a:spcAft>
                <a:spcPct val="0"/>
              </a:spcAft>
            </a:pPr>
            <a:r>
              <a:rPr lang="he-IL" dirty="0"/>
              <a:t>אם יתקבל '1' בכניסה, המצבים </a:t>
            </a:r>
            <a:r>
              <a:rPr lang="en-US" dirty="0"/>
              <a:t>(ABDE)</a:t>
            </a:r>
            <a:r>
              <a:rPr lang="he-IL" dirty="0"/>
              <a:t> יעברו למצבים – </a:t>
            </a:r>
            <a:r>
              <a:rPr lang="en-US" dirty="0"/>
              <a:t>(</a:t>
            </a:r>
            <a:r>
              <a:rPr lang="he-IL" dirty="0"/>
              <a:t>BCEC</a:t>
            </a:r>
            <a:r>
              <a:rPr lang="en-US" dirty="0"/>
              <a:t>)</a:t>
            </a:r>
            <a:r>
              <a:rPr lang="he-IL" dirty="0"/>
              <a:t>. </a:t>
            </a:r>
          </a:p>
          <a:p>
            <a:pPr algn="r" rtl="1" fontAlgn="base">
              <a:spcBef>
                <a:spcPct val="0"/>
              </a:spcBef>
              <a:spcAft>
                <a:spcPct val="0"/>
              </a:spcAft>
            </a:pPr>
            <a:r>
              <a:rPr lang="he-IL" dirty="0"/>
              <a:t>המצבים </a:t>
            </a:r>
            <a:r>
              <a:rPr lang="en-US" dirty="0"/>
              <a:t>A</a:t>
            </a:r>
            <a:r>
              <a:rPr lang="he-IL" dirty="0"/>
              <a:t> ו- </a:t>
            </a:r>
            <a:r>
              <a:rPr lang="en-US" dirty="0"/>
              <a:t>D</a:t>
            </a:r>
            <a:r>
              <a:rPr lang="he-IL" dirty="0"/>
              <a:t> עוברים למצבים </a:t>
            </a:r>
            <a:r>
              <a:rPr lang="en-US" dirty="0"/>
              <a:t>B</a:t>
            </a:r>
            <a:r>
              <a:rPr lang="he-IL" dirty="0"/>
              <a:t> ו- </a:t>
            </a:r>
            <a:r>
              <a:rPr lang="en-US" dirty="0"/>
              <a:t>E</a:t>
            </a:r>
            <a:r>
              <a:rPr lang="he-IL" dirty="0"/>
              <a:t>, שנמצאים בסט אחד, והמצבים B ו- </a:t>
            </a:r>
            <a:r>
              <a:rPr lang="he-IL" dirty="0" err="1"/>
              <a:t>E</a:t>
            </a:r>
            <a:r>
              <a:rPr lang="he-IL" dirty="0"/>
              <a:t>, עוברים למצב </a:t>
            </a:r>
            <a:r>
              <a:rPr lang="he-IL" dirty="0" err="1"/>
              <a:t>C</a:t>
            </a:r>
            <a:r>
              <a:rPr lang="he-IL" dirty="0"/>
              <a:t> שנמצא בסט אחר.</a:t>
            </a:r>
          </a:p>
          <a:p>
            <a:pPr algn="r" rtl="1"/>
            <a:r>
              <a:rPr lang="he-IL" dirty="0"/>
              <a:t>לכן ניתן יהיה להפריד בין A ו- </a:t>
            </a:r>
            <a:r>
              <a:rPr lang="he-IL" dirty="0" err="1"/>
              <a:t>D</a:t>
            </a:r>
            <a:r>
              <a:rPr lang="he-IL" dirty="0"/>
              <a:t> ל- B ו- </a:t>
            </a:r>
            <a:r>
              <a:rPr lang="he-IL" dirty="0" err="1"/>
              <a:t>E</a:t>
            </a:r>
            <a:r>
              <a:rPr lang="he-IL" dirty="0"/>
              <a:t>.</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DFC5A97-6D98-C540-8A1D-BF0AF74C01C6}"/>
                  </a:ext>
                </a:extLst>
              </p:cNvPr>
              <p:cNvSpPr txBox="1"/>
              <p:nvPr/>
            </p:nvSpPr>
            <p:spPr>
              <a:xfrm>
                <a:off x="1104031" y="5712597"/>
                <a:ext cx="31683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he-IL"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𝐴𝐷</m:t>
                      </m:r>
                      <m:r>
                        <a:rPr lang="he-IL" b="0" i="1" smtClean="0">
                          <a:latin typeface="Cambria Math" panose="02040503050406030204" pitchFamily="18" charset="0"/>
                        </a:rPr>
                        <m:t>)(</m:t>
                      </m:r>
                      <m:r>
                        <a:rPr lang="en-US" b="0" i="1" smtClean="0">
                          <a:latin typeface="Cambria Math" panose="02040503050406030204" pitchFamily="18" charset="0"/>
                        </a:rPr>
                        <m:t>𝐵𝐸</m:t>
                      </m:r>
                      <m:r>
                        <a:rPr lang="en-US" b="0" i="1" smtClean="0">
                          <a:latin typeface="Cambria Math" panose="02040503050406030204" pitchFamily="18" charset="0"/>
                        </a:rPr>
                        <m:t>)</m:t>
                      </m:r>
                    </m:oMath>
                  </m:oMathPara>
                </a14:m>
                <a:endParaRPr lang="en-IL" dirty="0"/>
              </a:p>
            </p:txBody>
          </p:sp>
        </mc:Choice>
        <mc:Fallback xmlns="">
          <p:sp>
            <p:nvSpPr>
              <p:cNvPr id="31" name="TextBox 30">
                <a:extLst>
                  <a:ext uri="{FF2B5EF4-FFF2-40B4-BE49-F238E27FC236}">
                    <a16:creationId xmlns:a16="http://schemas.microsoft.com/office/drawing/2014/main" id="{5DFC5A97-6D98-C540-8A1D-BF0AF74C01C6}"/>
                  </a:ext>
                </a:extLst>
              </p:cNvPr>
              <p:cNvSpPr txBox="1">
                <a:spLocks noRot="1" noChangeAspect="1" noMove="1" noResize="1" noEditPoints="1" noAdjustHandles="1" noChangeArrowheads="1" noChangeShapeType="1" noTextEdit="1"/>
              </p:cNvSpPr>
              <p:nvPr/>
            </p:nvSpPr>
            <p:spPr>
              <a:xfrm>
                <a:off x="1104031" y="5712597"/>
                <a:ext cx="3168352" cy="369332"/>
              </a:xfrm>
              <a:prstGeom prst="rect">
                <a:avLst/>
              </a:prstGeom>
              <a:blipFill>
                <a:blip r:embed="rId9"/>
                <a:stretch>
                  <a:fillRect b="-16667"/>
                </a:stretch>
              </a:blipFill>
            </p:spPr>
            <p:txBody>
              <a:bodyPr/>
              <a:lstStyle/>
              <a:p>
                <a:r>
                  <a:rPr lang="en-IL">
                    <a:noFill/>
                  </a:rPr>
                  <a:t> </a:t>
                </a:r>
              </a:p>
            </p:txBody>
          </p:sp>
        </mc:Fallback>
      </mc:AlternateContent>
    </p:spTree>
    <p:extLst>
      <p:ext uri="{BB962C8B-B14F-4D97-AF65-F5344CB8AC3E}">
        <p14:creationId xmlns:p14="http://schemas.microsoft.com/office/powerpoint/2010/main" val="102266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5" grpId="0"/>
      <p:bldP spid="28" grpId="0"/>
      <p:bldP spid="29" grpId="0"/>
      <p:bldP spid="31"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3369</TotalTime>
  <Words>2263</Words>
  <Application>Microsoft Macintosh PowerPoint</Application>
  <PresentationFormat>On-screen Show (4:3)</PresentationFormat>
  <Paragraphs>293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Retrospect</vt:lpstr>
      <vt:lpstr>PowerPoint Presentation</vt:lpstr>
      <vt:lpstr>סוגי מכונות</vt:lpstr>
      <vt:lpstr>שלבי ביצוע הסינתזה</vt:lpstr>
      <vt:lpstr>PowerPoint Presentation</vt:lpstr>
      <vt:lpstr>יבש 3 תרגיל 1 (חימום)</vt:lpstr>
      <vt:lpstr>PowerPoint Presentation</vt:lpstr>
      <vt:lpstr>ספרתיות - מועד א' תשע"ח</vt:lpstr>
      <vt:lpstr>PowerPoint Presentation</vt:lpstr>
      <vt:lpstr>PowerPoint Presentation</vt:lpstr>
      <vt:lpstr>PowerPoint Presentation</vt:lpstr>
      <vt:lpstr>ספרתיות - מועד א' אביב תשע"ח</vt:lpstr>
      <vt:lpstr>PowerPoint Presentation</vt:lpstr>
      <vt:lpstr>ספרתיות- מועד ב' אביב תשע"ח </vt:lpstr>
      <vt:lpstr>PowerPoint Presentation</vt:lpstr>
      <vt:lpstr>חורף תש"ף – מועד א'</vt:lpstr>
      <vt:lpstr>PowerPoint Presentation</vt:lpstr>
      <vt:lpstr>PowerPoint Presentation</vt:lpstr>
      <vt:lpstr>יבש 3- תרגיל 5</vt:lpstr>
      <vt:lpstr>PowerPoint Presentation</vt:lpstr>
      <vt:lpstr>PowerPoint Presentation</vt:lpstr>
      <vt:lpstr>PowerPoint Presentation</vt:lpstr>
      <vt:lpstr>ספרתיות - מועד א' אביב תשע"ח</vt:lpstr>
      <vt:lpstr>PowerPoint Presentation</vt:lpstr>
      <vt:lpstr>חורף תשע"ט מועד א'</vt:lpstr>
      <vt:lpstr>PowerPoint Presentation</vt:lpstr>
      <vt:lpstr>PowerPoint Presentation</vt:lpstr>
      <vt:lpstr>PowerPoint Presentation</vt:lpstr>
      <vt:lpstr>PowerPoint Presentation</vt:lpstr>
      <vt:lpstr>תרגיל ממבחן עבר</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Devo</dc:creator>
  <cp:lastModifiedBy>Ori Linial</cp:lastModifiedBy>
  <cp:revision>319</cp:revision>
  <cp:lastPrinted>2019-05-13T10:18:46Z</cp:lastPrinted>
  <dcterms:created xsi:type="dcterms:W3CDTF">2009-12-13T16:52:59Z</dcterms:created>
  <dcterms:modified xsi:type="dcterms:W3CDTF">2020-05-17T12:52:28Z</dcterms:modified>
</cp:coreProperties>
</file>