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1"/>
  </p:sldMasterIdLst>
  <p:notesMasterIdLst>
    <p:notesMasterId r:id="rId112"/>
  </p:notesMasterIdLst>
  <p:sldIdLst>
    <p:sldId id="507" r:id="rId2"/>
    <p:sldId id="646" r:id="rId3"/>
    <p:sldId id="553" r:id="rId4"/>
    <p:sldId id="556" r:id="rId5"/>
    <p:sldId id="648" r:id="rId6"/>
    <p:sldId id="649" r:id="rId7"/>
    <p:sldId id="650" r:id="rId8"/>
    <p:sldId id="651" r:id="rId9"/>
    <p:sldId id="652" r:id="rId10"/>
    <p:sldId id="653" r:id="rId11"/>
    <p:sldId id="638" r:id="rId12"/>
    <p:sldId id="458" r:id="rId13"/>
    <p:sldId id="558" r:id="rId14"/>
    <p:sldId id="557" r:id="rId15"/>
    <p:sldId id="559" r:id="rId16"/>
    <p:sldId id="560" r:id="rId17"/>
    <p:sldId id="561" r:id="rId18"/>
    <p:sldId id="562" r:id="rId19"/>
    <p:sldId id="634" r:id="rId20"/>
    <p:sldId id="563" r:id="rId21"/>
    <p:sldId id="564" r:id="rId22"/>
    <p:sldId id="566" r:id="rId23"/>
    <p:sldId id="567" r:id="rId24"/>
    <p:sldId id="565" r:id="rId25"/>
    <p:sldId id="568" r:id="rId26"/>
    <p:sldId id="569" r:id="rId27"/>
    <p:sldId id="570" r:id="rId28"/>
    <p:sldId id="571" r:id="rId29"/>
    <p:sldId id="572" r:id="rId30"/>
    <p:sldId id="573" r:id="rId31"/>
    <p:sldId id="574" r:id="rId32"/>
    <p:sldId id="575" r:id="rId33"/>
    <p:sldId id="576" r:id="rId34"/>
    <p:sldId id="577" r:id="rId35"/>
    <p:sldId id="482" r:id="rId36"/>
    <p:sldId id="486" r:id="rId37"/>
    <p:sldId id="578" r:id="rId38"/>
    <p:sldId id="579" r:id="rId39"/>
    <p:sldId id="580" r:id="rId40"/>
    <p:sldId id="583" r:id="rId41"/>
    <p:sldId id="582" r:id="rId42"/>
    <p:sldId id="603" r:id="rId43"/>
    <p:sldId id="640" r:id="rId44"/>
    <p:sldId id="604" r:id="rId45"/>
    <p:sldId id="584" r:id="rId46"/>
    <p:sldId id="554" r:id="rId47"/>
    <p:sldId id="654" r:id="rId48"/>
    <p:sldId id="641" r:id="rId49"/>
    <p:sldId id="528" r:id="rId50"/>
    <p:sldId id="529" r:id="rId51"/>
    <p:sldId id="533" r:id="rId52"/>
    <p:sldId id="635" r:id="rId53"/>
    <p:sldId id="589" r:id="rId54"/>
    <p:sldId id="585" r:id="rId55"/>
    <p:sldId id="586" r:id="rId56"/>
    <p:sldId id="588" r:id="rId57"/>
    <p:sldId id="590" r:id="rId58"/>
    <p:sldId id="591" r:id="rId59"/>
    <p:sldId id="592" r:id="rId60"/>
    <p:sldId id="656" r:id="rId61"/>
    <p:sldId id="594" r:id="rId62"/>
    <p:sldId id="642" r:id="rId63"/>
    <p:sldId id="637" r:id="rId64"/>
    <p:sldId id="636" r:id="rId65"/>
    <p:sldId id="605" r:id="rId66"/>
    <p:sldId id="606" r:id="rId67"/>
    <p:sldId id="608" r:id="rId68"/>
    <p:sldId id="609" r:id="rId69"/>
    <p:sldId id="610" r:id="rId70"/>
    <p:sldId id="611" r:id="rId71"/>
    <p:sldId id="615" r:id="rId72"/>
    <p:sldId id="616" r:id="rId73"/>
    <p:sldId id="617" r:id="rId74"/>
    <p:sldId id="618" r:id="rId75"/>
    <p:sldId id="619" r:id="rId76"/>
    <p:sldId id="620" r:id="rId77"/>
    <p:sldId id="621" r:id="rId78"/>
    <p:sldId id="645" r:id="rId79"/>
    <p:sldId id="623" r:id="rId80"/>
    <p:sldId id="624" r:id="rId81"/>
    <p:sldId id="625" r:id="rId82"/>
    <p:sldId id="626" r:id="rId83"/>
    <p:sldId id="627" r:id="rId84"/>
    <p:sldId id="628" r:id="rId85"/>
    <p:sldId id="629" r:id="rId86"/>
    <p:sldId id="630" r:id="rId87"/>
    <p:sldId id="631" r:id="rId88"/>
    <p:sldId id="633" r:id="rId89"/>
    <p:sldId id="632" r:id="rId90"/>
    <p:sldId id="657" r:id="rId91"/>
    <p:sldId id="658" r:id="rId92"/>
    <p:sldId id="659" r:id="rId93"/>
    <p:sldId id="660" r:id="rId94"/>
    <p:sldId id="661" r:id="rId95"/>
    <p:sldId id="662" r:id="rId96"/>
    <p:sldId id="663" r:id="rId97"/>
    <p:sldId id="664" r:id="rId98"/>
    <p:sldId id="665" r:id="rId99"/>
    <p:sldId id="666" r:id="rId100"/>
    <p:sldId id="667" r:id="rId101"/>
    <p:sldId id="668" r:id="rId102"/>
    <p:sldId id="669" r:id="rId103"/>
    <p:sldId id="670" r:id="rId104"/>
    <p:sldId id="672" r:id="rId105"/>
    <p:sldId id="673" r:id="rId106"/>
    <p:sldId id="676" r:id="rId107"/>
    <p:sldId id="677" r:id="rId108"/>
    <p:sldId id="674" r:id="rId109"/>
    <p:sldId id="675" r:id="rId110"/>
    <p:sldId id="678" r:id="rId111"/>
  </p:sldIdLst>
  <p:sldSz cx="9144000" cy="5143500" type="screen16x9"/>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4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5" autoAdjust="0"/>
    <p:restoredTop sz="91470" autoAdjust="0"/>
  </p:normalViewPr>
  <p:slideViewPr>
    <p:cSldViewPr>
      <p:cViewPr varScale="1">
        <p:scale>
          <a:sx n="89" d="100"/>
          <a:sy n="89" d="100"/>
        </p:scale>
        <p:origin x="1008" y="78"/>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A0FB085A-4E97-294F-B761-3E1B782AFE9F}" type="datetimeFigureOut">
              <a:rPr lang="en-US" smtClean="0"/>
              <a:t>6/8/2020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F90BD9A7-939F-844E-AA9E-BD9AA1552764}" type="slidenum">
              <a:rPr lang="en-US" smtClean="0"/>
              <a:t>‹#›</a:t>
            </a:fld>
            <a:endParaRPr lang="en-US"/>
          </a:p>
        </p:txBody>
      </p:sp>
    </p:spTree>
    <p:extLst>
      <p:ext uri="{BB962C8B-B14F-4D97-AF65-F5344CB8AC3E}">
        <p14:creationId xmlns:p14="http://schemas.microsoft.com/office/powerpoint/2010/main" val="121152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solidFill>
                  <a:srgbClr val="000000"/>
                </a:solidFill>
              </a:rPr>
              <a:pPr/>
              <a:t>1</a:t>
            </a:fld>
            <a:endParaRPr lang="en-US" altLang="en-US">
              <a:solidFill>
                <a:srgbClr val="000000"/>
              </a:solidFill>
            </a:endParaRPr>
          </a:p>
        </p:txBody>
      </p:sp>
    </p:spTree>
    <p:extLst>
      <p:ext uri="{BB962C8B-B14F-4D97-AF65-F5344CB8AC3E}">
        <p14:creationId xmlns:p14="http://schemas.microsoft.com/office/powerpoint/2010/main" val="363181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19</a:t>
            </a:fld>
            <a:endParaRPr lang="en-US"/>
          </a:p>
        </p:txBody>
      </p:sp>
    </p:spTree>
    <p:extLst>
      <p:ext uri="{BB962C8B-B14F-4D97-AF65-F5344CB8AC3E}">
        <p14:creationId xmlns:p14="http://schemas.microsoft.com/office/powerpoint/2010/main" val="4111016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20</a:t>
            </a:fld>
            <a:endParaRPr lang="en-US"/>
          </a:p>
        </p:txBody>
      </p:sp>
    </p:spTree>
    <p:extLst>
      <p:ext uri="{BB962C8B-B14F-4D97-AF65-F5344CB8AC3E}">
        <p14:creationId xmlns:p14="http://schemas.microsoft.com/office/powerpoint/2010/main" val="475896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21</a:t>
            </a:fld>
            <a:endParaRPr lang="en-US"/>
          </a:p>
        </p:txBody>
      </p:sp>
    </p:spTree>
    <p:extLst>
      <p:ext uri="{BB962C8B-B14F-4D97-AF65-F5344CB8AC3E}">
        <p14:creationId xmlns:p14="http://schemas.microsoft.com/office/powerpoint/2010/main" val="1992531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706" name="Rectangle 2"/>
          <p:cNvSpPr>
            <a:spLocks noGrp="1" noRot="1" noChangeAspect="1" noChangeArrowheads="1"/>
          </p:cNvSpPr>
          <p:nvPr>
            <p:ph type="sldImg"/>
          </p:nvPr>
        </p:nvSpPr>
        <p:spPr bwMode="auto">
          <a:xfrm>
            <a:off x="109538" y="638175"/>
            <a:ext cx="6591300" cy="3708400"/>
          </a:xfrm>
          <a:prstGeom prst="rect">
            <a:avLst/>
          </a:prstGeom>
          <a:solidFill>
            <a:srgbClr val="FFFFFF"/>
          </a:solidFill>
          <a:ln>
            <a:solidFill>
              <a:srgbClr val="000000"/>
            </a:solidFill>
            <a:miter lim="800000"/>
            <a:headEnd/>
            <a:tailEnd/>
          </a:ln>
        </p:spPr>
      </p:sp>
      <p:sp>
        <p:nvSpPr>
          <p:cNvPr id="2120707" name="Rectangle 3"/>
          <p:cNvSpPr>
            <a:spLocks noGrp="1" noChangeArrowheads="1"/>
          </p:cNvSpPr>
          <p:nvPr>
            <p:ph type="body" idx="1"/>
          </p:nvPr>
        </p:nvSpPr>
        <p:spPr bwMode="auto">
          <a:xfrm>
            <a:off x="511671" y="4715233"/>
            <a:ext cx="5857309" cy="4468039"/>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4159126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23</a:t>
            </a:fld>
            <a:endParaRPr lang="en-US"/>
          </a:p>
        </p:txBody>
      </p:sp>
    </p:spTree>
    <p:extLst>
      <p:ext uri="{BB962C8B-B14F-4D97-AF65-F5344CB8AC3E}">
        <p14:creationId xmlns:p14="http://schemas.microsoft.com/office/powerpoint/2010/main" val="1189385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24</a:t>
            </a:fld>
            <a:endParaRPr lang="en-US"/>
          </a:p>
        </p:txBody>
      </p:sp>
    </p:spTree>
    <p:extLst>
      <p:ext uri="{BB962C8B-B14F-4D97-AF65-F5344CB8AC3E}">
        <p14:creationId xmlns:p14="http://schemas.microsoft.com/office/powerpoint/2010/main" val="3965396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25</a:t>
            </a:fld>
            <a:endParaRPr lang="en-US"/>
          </a:p>
        </p:txBody>
      </p:sp>
    </p:spTree>
    <p:extLst>
      <p:ext uri="{BB962C8B-B14F-4D97-AF65-F5344CB8AC3E}">
        <p14:creationId xmlns:p14="http://schemas.microsoft.com/office/powerpoint/2010/main" val="1996835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26</a:t>
            </a:fld>
            <a:endParaRPr lang="en-US"/>
          </a:p>
        </p:txBody>
      </p:sp>
    </p:spTree>
    <p:extLst>
      <p:ext uri="{BB962C8B-B14F-4D97-AF65-F5344CB8AC3E}">
        <p14:creationId xmlns:p14="http://schemas.microsoft.com/office/powerpoint/2010/main" val="1298725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27</a:t>
            </a:fld>
            <a:endParaRPr lang="en-US"/>
          </a:p>
        </p:txBody>
      </p:sp>
    </p:spTree>
    <p:extLst>
      <p:ext uri="{BB962C8B-B14F-4D97-AF65-F5344CB8AC3E}">
        <p14:creationId xmlns:p14="http://schemas.microsoft.com/office/powerpoint/2010/main" val="2840061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28</a:t>
            </a:fld>
            <a:endParaRPr lang="en-US"/>
          </a:p>
        </p:txBody>
      </p:sp>
    </p:spTree>
    <p:extLst>
      <p:ext uri="{BB962C8B-B14F-4D97-AF65-F5344CB8AC3E}">
        <p14:creationId xmlns:p14="http://schemas.microsoft.com/office/powerpoint/2010/main" val="401593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a:t>
            </a:fld>
            <a:endParaRPr lang="en-US"/>
          </a:p>
        </p:txBody>
      </p:sp>
    </p:spTree>
    <p:extLst>
      <p:ext uri="{BB962C8B-B14F-4D97-AF65-F5344CB8AC3E}">
        <p14:creationId xmlns:p14="http://schemas.microsoft.com/office/powerpoint/2010/main" val="3273630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0706" name="Rectangle 2"/>
          <p:cNvSpPr>
            <a:spLocks noGrp="1" noRot="1" noChangeAspect="1" noChangeArrowheads="1"/>
          </p:cNvSpPr>
          <p:nvPr>
            <p:ph type="sldImg"/>
          </p:nvPr>
        </p:nvSpPr>
        <p:spPr bwMode="auto">
          <a:xfrm>
            <a:off x="109538" y="638175"/>
            <a:ext cx="6591300" cy="3708400"/>
          </a:xfrm>
          <a:prstGeom prst="rect">
            <a:avLst/>
          </a:prstGeom>
          <a:solidFill>
            <a:srgbClr val="FFFFFF"/>
          </a:solidFill>
          <a:ln>
            <a:solidFill>
              <a:srgbClr val="000000"/>
            </a:solidFill>
            <a:miter lim="800000"/>
            <a:headEnd/>
            <a:tailEnd/>
          </a:ln>
        </p:spPr>
      </p:sp>
      <p:sp>
        <p:nvSpPr>
          <p:cNvPr id="2120707" name="Rectangle 3"/>
          <p:cNvSpPr>
            <a:spLocks noGrp="1" noChangeArrowheads="1"/>
          </p:cNvSpPr>
          <p:nvPr>
            <p:ph type="body" idx="1"/>
          </p:nvPr>
        </p:nvSpPr>
        <p:spPr bwMode="auto">
          <a:xfrm>
            <a:off x="511671" y="4715233"/>
            <a:ext cx="5857309" cy="4468039"/>
          </a:xfrm>
          <a:prstGeom prst="rect">
            <a:avLst/>
          </a:prstGeom>
          <a:solidFill>
            <a:srgbClr val="FFFFFF"/>
          </a:solidFill>
          <a:ln>
            <a:solidFill>
              <a:srgbClr val="000000"/>
            </a:solidFill>
            <a:miter lim="800000"/>
            <a:headEnd/>
            <a:tailEnd/>
          </a:ln>
        </p:spPr>
        <p:txBody>
          <a:bodyPr lIns="91417" tIns="45708" rIns="91417" bIns="45708">
            <a:prstTxWarp prst="textNoShape">
              <a:avLst/>
            </a:prstTxWarp>
          </a:bodyPr>
          <a:lstStyle/>
          <a:p>
            <a:endParaRPr lang="en-US"/>
          </a:p>
        </p:txBody>
      </p:sp>
    </p:spTree>
    <p:extLst>
      <p:ext uri="{BB962C8B-B14F-4D97-AF65-F5344CB8AC3E}">
        <p14:creationId xmlns:p14="http://schemas.microsoft.com/office/powerpoint/2010/main" val="1523649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30</a:t>
            </a:fld>
            <a:endParaRPr lang="en-US"/>
          </a:p>
        </p:txBody>
      </p:sp>
    </p:spTree>
    <p:extLst>
      <p:ext uri="{BB962C8B-B14F-4D97-AF65-F5344CB8AC3E}">
        <p14:creationId xmlns:p14="http://schemas.microsoft.com/office/powerpoint/2010/main" val="3970674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31</a:t>
            </a:fld>
            <a:endParaRPr lang="en-US"/>
          </a:p>
        </p:txBody>
      </p:sp>
    </p:spTree>
    <p:extLst>
      <p:ext uri="{BB962C8B-B14F-4D97-AF65-F5344CB8AC3E}">
        <p14:creationId xmlns:p14="http://schemas.microsoft.com/office/powerpoint/2010/main" val="1695331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32</a:t>
            </a:fld>
            <a:endParaRPr lang="en-US"/>
          </a:p>
        </p:txBody>
      </p:sp>
    </p:spTree>
    <p:extLst>
      <p:ext uri="{BB962C8B-B14F-4D97-AF65-F5344CB8AC3E}">
        <p14:creationId xmlns:p14="http://schemas.microsoft.com/office/powerpoint/2010/main" val="1375741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33</a:t>
            </a:fld>
            <a:endParaRPr lang="en-US"/>
          </a:p>
        </p:txBody>
      </p:sp>
    </p:spTree>
    <p:extLst>
      <p:ext uri="{BB962C8B-B14F-4D97-AF65-F5344CB8AC3E}">
        <p14:creationId xmlns:p14="http://schemas.microsoft.com/office/powerpoint/2010/main" val="3767552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34</a:t>
            </a:fld>
            <a:endParaRPr lang="en-US"/>
          </a:p>
        </p:txBody>
      </p:sp>
    </p:spTree>
    <p:extLst>
      <p:ext uri="{BB962C8B-B14F-4D97-AF65-F5344CB8AC3E}">
        <p14:creationId xmlns:p14="http://schemas.microsoft.com/office/powerpoint/2010/main" val="392547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BGE - Branch based on signed comparison of two GPRs</a:t>
            </a:r>
          </a:p>
          <a:p>
            <a:pPr marL="171450" indent="-171450">
              <a:buFont typeface="Arial" panose="020B0604020202020204" pitchFamily="34" charset="0"/>
              <a:buChar char="•"/>
            </a:pPr>
            <a:r>
              <a:rPr lang="en-US" dirty="0"/>
              <a:t>BGEU - Branch based on unsigned comparison of two GPRs</a:t>
            </a:r>
          </a:p>
        </p:txBody>
      </p:sp>
      <p:sp>
        <p:nvSpPr>
          <p:cNvPr id="4" name="Slide Number Placeholder 3"/>
          <p:cNvSpPr>
            <a:spLocks noGrp="1"/>
          </p:cNvSpPr>
          <p:nvPr>
            <p:ph type="sldNum" sz="quarter" idx="10"/>
          </p:nvPr>
        </p:nvSpPr>
        <p:spPr/>
        <p:txBody>
          <a:bodyPr/>
          <a:lstStyle/>
          <a:p>
            <a:fld id="{F90BD9A7-939F-844E-AA9E-BD9AA1552764}" type="slidenum">
              <a:rPr lang="en-US" smtClean="0"/>
              <a:t>36</a:t>
            </a:fld>
            <a:endParaRPr lang="en-US"/>
          </a:p>
        </p:txBody>
      </p:sp>
    </p:spTree>
    <p:extLst>
      <p:ext uri="{BB962C8B-B14F-4D97-AF65-F5344CB8AC3E}">
        <p14:creationId xmlns:p14="http://schemas.microsoft.com/office/powerpoint/2010/main" val="3286509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37</a:t>
            </a:fld>
            <a:endParaRPr lang="en-US"/>
          </a:p>
        </p:txBody>
      </p:sp>
    </p:spTree>
    <p:extLst>
      <p:ext uri="{BB962C8B-B14F-4D97-AF65-F5344CB8AC3E}">
        <p14:creationId xmlns:p14="http://schemas.microsoft.com/office/powerpoint/2010/main" val="374251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38</a:t>
            </a:fld>
            <a:endParaRPr lang="en-US"/>
          </a:p>
        </p:txBody>
      </p:sp>
    </p:spTree>
    <p:extLst>
      <p:ext uri="{BB962C8B-B14F-4D97-AF65-F5344CB8AC3E}">
        <p14:creationId xmlns:p14="http://schemas.microsoft.com/office/powerpoint/2010/main" val="1200465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39</a:t>
            </a:fld>
            <a:endParaRPr lang="en-US"/>
          </a:p>
        </p:txBody>
      </p:sp>
    </p:spTree>
    <p:extLst>
      <p:ext uri="{BB962C8B-B14F-4D97-AF65-F5344CB8AC3E}">
        <p14:creationId xmlns:p14="http://schemas.microsoft.com/office/powerpoint/2010/main" val="721763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F90BD9A7-939F-844E-AA9E-BD9AA1552764}" type="slidenum">
              <a:rPr lang="en-US" smtClean="0"/>
              <a:t>4</a:t>
            </a:fld>
            <a:endParaRPr lang="en-US"/>
          </a:p>
        </p:txBody>
      </p:sp>
    </p:spTree>
    <p:extLst>
      <p:ext uri="{BB962C8B-B14F-4D97-AF65-F5344CB8AC3E}">
        <p14:creationId xmlns:p14="http://schemas.microsoft.com/office/powerpoint/2010/main" val="409104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40</a:t>
            </a:fld>
            <a:endParaRPr lang="en-US"/>
          </a:p>
        </p:txBody>
      </p:sp>
    </p:spTree>
    <p:extLst>
      <p:ext uri="{BB962C8B-B14F-4D97-AF65-F5344CB8AC3E}">
        <p14:creationId xmlns:p14="http://schemas.microsoft.com/office/powerpoint/2010/main" val="3927884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41</a:t>
            </a:fld>
            <a:endParaRPr lang="en-US"/>
          </a:p>
        </p:txBody>
      </p:sp>
    </p:spTree>
    <p:extLst>
      <p:ext uri="{BB962C8B-B14F-4D97-AF65-F5344CB8AC3E}">
        <p14:creationId xmlns:p14="http://schemas.microsoft.com/office/powerpoint/2010/main" val="3066053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43</a:t>
            </a:fld>
            <a:endParaRPr lang="en-US"/>
          </a:p>
        </p:txBody>
      </p:sp>
    </p:spTree>
    <p:extLst>
      <p:ext uri="{BB962C8B-B14F-4D97-AF65-F5344CB8AC3E}">
        <p14:creationId xmlns:p14="http://schemas.microsoft.com/office/powerpoint/2010/main" val="2335591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44</a:t>
            </a:fld>
            <a:endParaRPr lang="en-US"/>
          </a:p>
        </p:txBody>
      </p:sp>
    </p:spTree>
    <p:extLst>
      <p:ext uri="{BB962C8B-B14F-4D97-AF65-F5344CB8AC3E}">
        <p14:creationId xmlns:p14="http://schemas.microsoft.com/office/powerpoint/2010/main" val="3708182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45</a:t>
            </a:fld>
            <a:endParaRPr lang="en-US"/>
          </a:p>
        </p:txBody>
      </p:sp>
    </p:spTree>
    <p:extLst>
      <p:ext uri="{BB962C8B-B14F-4D97-AF65-F5344CB8AC3E}">
        <p14:creationId xmlns:p14="http://schemas.microsoft.com/office/powerpoint/2010/main" val="171900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BD9A7-939F-844E-AA9E-BD9AA1552764}" type="slidenum">
              <a:rPr lang="en-US" smtClean="0"/>
              <a:t>48</a:t>
            </a:fld>
            <a:endParaRPr lang="en-US"/>
          </a:p>
        </p:txBody>
      </p:sp>
    </p:spTree>
    <p:extLst>
      <p:ext uri="{BB962C8B-B14F-4D97-AF65-F5344CB8AC3E}">
        <p14:creationId xmlns:p14="http://schemas.microsoft.com/office/powerpoint/2010/main" val="3555313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F90BD9A7-939F-844E-AA9E-BD9AA1552764}" type="slidenum">
              <a:rPr lang="en-US" smtClean="0"/>
              <a:t>49</a:t>
            </a:fld>
            <a:endParaRPr lang="en-US"/>
          </a:p>
        </p:txBody>
      </p:sp>
    </p:spTree>
    <p:extLst>
      <p:ext uri="{BB962C8B-B14F-4D97-AF65-F5344CB8AC3E}">
        <p14:creationId xmlns:p14="http://schemas.microsoft.com/office/powerpoint/2010/main" val="3401860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54</a:t>
            </a:fld>
            <a:endParaRPr lang="en-US"/>
          </a:p>
        </p:txBody>
      </p:sp>
    </p:spTree>
    <p:extLst>
      <p:ext uri="{BB962C8B-B14F-4D97-AF65-F5344CB8AC3E}">
        <p14:creationId xmlns:p14="http://schemas.microsoft.com/office/powerpoint/2010/main" val="47996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55</a:t>
            </a:fld>
            <a:endParaRPr lang="en-US"/>
          </a:p>
        </p:txBody>
      </p:sp>
    </p:spTree>
    <p:extLst>
      <p:ext uri="{BB962C8B-B14F-4D97-AF65-F5344CB8AC3E}">
        <p14:creationId xmlns:p14="http://schemas.microsoft.com/office/powerpoint/2010/main" val="15951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56</a:t>
            </a:fld>
            <a:endParaRPr lang="en-US"/>
          </a:p>
        </p:txBody>
      </p:sp>
    </p:spTree>
    <p:extLst>
      <p:ext uri="{BB962C8B-B14F-4D97-AF65-F5344CB8AC3E}">
        <p14:creationId xmlns:p14="http://schemas.microsoft.com/office/powerpoint/2010/main" val="54341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13</a:t>
            </a:fld>
            <a:endParaRPr lang="en-US"/>
          </a:p>
        </p:txBody>
      </p:sp>
    </p:spTree>
    <p:extLst>
      <p:ext uri="{BB962C8B-B14F-4D97-AF65-F5344CB8AC3E}">
        <p14:creationId xmlns:p14="http://schemas.microsoft.com/office/powerpoint/2010/main" val="1253455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57</a:t>
            </a:fld>
            <a:endParaRPr lang="en-US"/>
          </a:p>
        </p:txBody>
      </p:sp>
    </p:spTree>
    <p:extLst>
      <p:ext uri="{BB962C8B-B14F-4D97-AF65-F5344CB8AC3E}">
        <p14:creationId xmlns:p14="http://schemas.microsoft.com/office/powerpoint/2010/main" val="4086803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58</a:t>
            </a:fld>
            <a:endParaRPr lang="en-US"/>
          </a:p>
        </p:txBody>
      </p:sp>
    </p:spTree>
    <p:extLst>
      <p:ext uri="{BB962C8B-B14F-4D97-AF65-F5344CB8AC3E}">
        <p14:creationId xmlns:p14="http://schemas.microsoft.com/office/powerpoint/2010/main" val="11115421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59</a:t>
            </a:fld>
            <a:endParaRPr lang="en-US"/>
          </a:p>
        </p:txBody>
      </p:sp>
    </p:spTree>
    <p:extLst>
      <p:ext uri="{BB962C8B-B14F-4D97-AF65-F5344CB8AC3E}">
        <p14:creationId xmlns:p14="http://schemas.microsoft.com/office/powerpoint/2010/main" val="3176442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62</a:t>
            </a:fld>
            <a:endParaRPr lang="en-US"/>
          </a:p>
        </p:txBody>
      </p:sp>
    </p:spTree>
    <p:extLst>
      <p:ext uri="{BB962C8B-B14F-4D97-AF65-F5344CB8AC3E}">
        <p14:creationId xmlns:p14="http://schemas.microsoft.com/office/powerpoint/2010/main" val="289256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63</a:t>
            </a:fld>
            <a:endParaRPr lang="en-US"/>
          </a:p>
        </p:txBody>
      </p:sp>
    </p:spTree>
    <p:extLst>
      <p:ext uri="{BB962C8B-B14F-4D97-AF65-F5344CB8AC3E}">
        <p14:creationId xmlns:p14="http://schemas.microsoft.com/office/powerpoint/2010/main" val="5425328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64</a:t>
            </a:fld>
            <a:endParaRPr lang="en-US"/>
          </a:p>
        </p:txBody>
      </p:sp>
    </p:spTree>
    <p:extLst>
      <p:ext uri="{BB962C8B-B14F-4D97-AF65-F5344CB8AC3E}">
        <p14:creationId xmlns:p14="http://schemas.microsoft.com/office/powerpoint/2010/main" val="4234960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66</a:t>
            </a:fld>
            <a:endParaRPr lang="en-US"/>
          </a:p>
        </p:txBody>
      </p:sp>
    </p:spTree>
    <p:extLst>
      <p:ext uri="{BB962C8B-B14F-4D97-AF65-F5344CB8AC3E}">
        <p14:creationId xmlns:p14="http://schemas.microsoft.com/office/powerpoint/2010/main" val="1647053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68</a:t>
            </a:fld>
            <a:endParaRPr lang="en-US"/>
          </a:p>
        </p:txBody>
      </p:sp>
    </p:spTree>
    <p:extLst>
      <p:ext uri="{BB962C8B-B14F-4D97-AF65-F5344CB8AC3E}">
        <p14:creationId xmlns:p14="http://schemas.microsoft.com/office/powerpoint/2010/main" val="46186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69</a:t>
            </a:fld>
            <a:endParaRPr lang="en-US"/>
          </a:p>
        </p:txBody>
      </p:sp>
    </p:spTree>
    <p:extLst>
      <p:ext uri="{BB962C8B-B14F-4D97-AF65-F5344CB8AC3E}">
        <p14:creationId xmlns:p14="http://schemas.microsoft.com/office/powerpoint/2010/main" val="3805191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70</a:t>
            </a:fld>
            <a:endParaRPr lang="en-US"/>
          </a:p>
        </p:txBody>
      </p:sp>
    </p:spTree>
    <p:extLst>
      <p:ext uri="{BB962C8B-B14F-4D97-AF65-F5344CB8AC3E}">
        <p14:creationId xmlns:p14="http://schemas.microsoft.com/office/powerpoint/2010/main" val="187819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14</a:t>
            </a:fld>
            <a:endParaRPr lang="en-US"/>
          </a:p>
        </p:txBody>
      </p:sp>
    </p:spTree>
    <p:extLst>
      <p:ext uri="{BB962C8B-B14F-4D97-AF65-F5344CB8AC3E}">
        <p14:creationId xmlns:p14="http://schemas.microsoft.com/office/powerpoint/2010/main" val="26569796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71</a:t>
            </a:fld>
            <a:endParaRPr lang="en-US"/>
          </a:p>
        </p:txBody>
      </p:sp>
    </p:spTree>
    <p:extLst>
      <p:ext uri="{BB962C8B-B14F-4D97-AF65-F5344CB8AC3E}">
        <p14:creationId xmlns:p14="http://schemas.microsoft.com/office/powerpoint/2010/main" val="9197838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72</a:t>
            </a:fld>
            <a:endParaRPr lang="en-US"/>
          </a:p>
        </p:txBody>
      </p:sp>
    </p:spTree>
    <p:extLst>
      <p:ext uri="{BB962C8B-B14F-4D97-AF65-F5344CB8AC3E}">
        <p14:creationId xmlns:p14="http://schemas.microsoft.com/office/powerpoint/2010/main" val="342979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73</a:t>
            </a:fld>
            <a:endParaRPr lang="en-US"/>
          </a:p>
        </p:txBody>
      </p:sp>
    </p:spTree>
    <p:extLst>
      <p:ext uri="{BB962C8B-B14F-4D97-AF65-F5344CB8AC3E}">
        <p14:creationId xmlns:p14="http://schemas.microsoft.com/office/powerpoint/2010/main" val="8243037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75</a:t>
            </a:fld>
            <a:endParaRPr lang="en-US"/>
          </a:p>
        </p:txBody>
      </p:sp>
    </p:spTree>
    <p:extLst>
      <p:ext uri="{BB962C8B-B14F-4D97-AF65-F5344CB8AC3E}">
        <p14:creationId xmlns:p14="http://schemas.microsoft.com/office/powerpoint/2010/main" val="8218108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76</a:t>
            </a:fld>
            <a:endParaRPr lang="en-US"/>
          </a:p>
        </p:txBody>
      </p:sp>
    </p:spTree>
    <p:extLst>
      <p:ext uri="{BB962C8B-B14F-4D97-AF65-F5344CB8AC3E}">
        <p14:creationId xmlns:p14="http://schemas.microsoft.com/office/powerpoint/2010/main" val="13789565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77</a:t>
            </a:fld>
            <a:endParaRPr lang="en-US"/>
          </a:p>
        </p:txBody>
      </p:sp>
    </p:spTree>
    <p:extLst>
      <p:ext uri="{BB962C8B-B14F-4D97-AF65-F5344CB8AC3E}">
        <p14:creationId xmlns:p14="http://schemas.microsoft.com/office/powerpoint/2010/main" val="24868815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78</a:t>
            </a:fld>
            <a:endParaRPr lang="en-US"/>
          </a:p>
        </p:txBody>
      </p:sp>
    </p:spTree>
    <p:extLst>
      <p:ext uri="{BB962C8B-B14F-4D97-AF65-F5344CB8AC3E}">
        <p14:creationId xmlns:p14="http://schemas.microsoft.com/office/powerpoint/2010/main" val="3144374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79</a:t>
            </a:fld>
            <a:endParaRPr lang="en-US"/>
          </a:p>
        </p:txBody>
      </p:sp>
    </p:spTree>
    <p:extLst>
      <p:ext uri="{BB962C8B-B14F-4D97-AF65-F5344CB8AC3E}">
        <p14:creationId xmlns:p14="http://schemas.microsoft.com/office/powerpoint/2010/main" val="37912419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80</a:t>
            </a:fld>
            <a:endParaRPr lang="en-US"/>
          </a:p>
        </p:txBody>
      </p:sp>
    </p:spTree>
    <p:extLst>
      <p:ext uri="{BB962C8B-B14F-4D97-AF65-F5344CB8AC3E}">
        <p14:creationId xmlns:p14="http://schemas.microsoft.com/office/powerpoint/2010/main" val="42796537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81</a:t>
            </a:fld>
            <a:endParaRPr lang="en-US"/>
          </a:p>
        </p:txBody>
      </p:sp>
    </p:spTree>
    <p:extLst>
      <p:ext uri="{BB962C8B-B14F-4D97-AF65-F5344CB8AC3E}">
        <p14:creationId xmlns:p14="http://schemas.microsoft.com/office/powerpoint/2010/main" val="4651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15</a:t>
            </a:fld>
            <a:endParaRPr lang="en-US"/>
          </a:p>
        </p:txBody>
      </p:sp>
    </p:spTree>
    <p:extLst>
      <p:ext uri="{BB962C8B-B14F-4D97-AF65-F5344CB8AC3E}">
        <p14:creationId xmlns:p14="http://schemas.microsoft.com/office/powerpoint/2010/main" val="31024146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82</a:t>
            </a:fld>
            <a:endParaRPr lang="en-US"/>
          </a:p>
        </p:txBody>
      </p:sp>
    </p:spTree>
    <p:extLst>
      <p:ext uri="{BB962C8B-B14F-4D97-AF65-F5344CB8AC3E}">
        <p14:creationId xmlns:p14="http://schemas.microsoft.com/office/powerpoint/2010/main" val="22302074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84</a:t>
            </a:fld>
            <a:endParaRPr lang="en-US"/>
          </a:p>
        </p:txBody>
      </p:sp>
    </p:spTree>
    <p:extLst>
      <p:ext uri="{BB962C8B-B14F-4D97-AF65-F5344CB8AC3E}">
        <p14:creationId xmlns:p14="http://schemas.microsoft.com/office/powerpoint/2010/main" val="22202591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85</a:t>
            </a:fld>
            <a:endParaRPr lang="en-US"/>
          </a:p>
        </p:txBody>
      </p:sp>
    </p:spTree>
    <p:extLst>
      <p:ext uri="{BB962C8B-B14F-4D97-AF65-F5344CB8AC3E}">
        <p14:creationId xmlns:p14="http://schemas.microsoft.com/office/powerpoint/2010/main" val="10937648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86</a:t>
            </a:fld>
            <a:endParaRPr lang="en-US"/>
          </a:p>
        </p:txBody>
      </p:sp>
    </p:spTree>
    <p:extLst>
      <p:ext uri="{BB962C8B-B14F-4D97-AF65-F5344CB8AC3E}">
        <p14:creationId xmlns:p14="http://schemas.microsoft.com/office/powerpoint/2010/main" val="40048218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pPr eaLnBrk="1" hangingPunct="1"/>
            <a:endParaRPr lang="he-IL" altLang="en-US" smtClean="0"/>
          </a:p>
        </p:txBody>
      </p:sp>
      <p:sp>
        <p:nvSpPr>
          <p:cNvPr id="40964"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4DCEFF9-B633-4269-BA60-83F97CA39339}" type="slidenum">
              <a:rPr lang="en-US" altLang="en-US"/>
              <a:pPr>
                <a:spcBef>
                  <a:spcPct val="0"/>
                </a:spcBef>
              </a:pPr>
              <a:t>87</a:t>
            </a:fld>
            <a:endParaRPr lang="en-US" altLang="en-US"/>
          </a:p>
        </p:txBody>
      </p:sp>
    </p:spTree>
    <p:extLst>
      <p:ext uri="{BB962C8B-B14F-4D97-AF65-F5344CB8AC3E}">
        <p14:creationId xmlns:p14="http://schemas.microsoft.com/office/powerpoint/2010/main" val="24699865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eaLnBrk="1" hangingPunct="1"/>
            <a:endParaRPr lang="he-IL" altLang="en-US" smtClean="0"/>
          </a:p>
        </p:txBody>
      </p:sp>
      <p:sp>
        <p:nvSpPr>
          <p:cNvPr id="43012"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1AFDFF1-B0DC-42CB-938C-B76DA428BDA2}" type="slidenum">
              <a:rPr lang="en-US" altLang="en-US"/>
              <a:pPr>
                <a:spcBef>
                  <a:spcPct val="0"/>
                </a:spcBef>
              </a:pPr>
              <a:t>88</a:t>
            </a:fld>
            <a:endParaRPr lang="en-US" altLang="en-US"/>
          </a:p>
        </p:txBody>
      </p:sp>
    </p:spTree>
    <p:extLst>
      <p:ext uri="{BB962C8B-B14F-4D97-AF65-F5344CB8AC3E}">
        <p14:creationId xmlns:p14="http://schemas.microsoft.com/office/powerpoint/2010/main" val="5886139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pPr eaLnBrk="1" hangingPunct="1"/>
            <a:endParaRPr lang="he-IL" altLang="en-US" smtClean="0"/>
          </a:p>
        </p:txBody>
      </p:sp>
      <p:sp>
        <p:nvSpPr>
          <p:cNvPr id="4403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15D4E5A-3278-4950-9013-75D23916A26E}" type="slidenum">
              <a:rPr lang="en-US" altLang="en-US"/>
              <a:pPr>
                <a:spcBef>
                  <a:spcPct val="0"/>
                </a:spcBef>
              </a:pPr>
              <a:t>89</a:t>
            </a:fld>
            <a:endParaRPr lang="en-US" altLang="en-US"/>
          </a:p>
        </p:txBody>
      </p:sp>
    </p:spTree>
    <p:extLst>
      <p:ext uri="{BB962C8B-B14F-4D97-AF65-F5344CB8AC3E}">
        <p14:creationId xmlns:p14="http://schemas.microsoft.com/office/powerpoint/2010/main" val="1034767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92</a:t>
            </a:fld>
            <a:endParaRPr lang="en-US"/>
          </a:p>
        </p:txBody>
      </p:sp>
    </p:spTree>
    <p:extLst>
      <p:ext uri="{BB962C8B-B14F-4D97-AF65-F5344CB8AC3E}">
        <p14:creationId xmlns:p14="http://schemas.microsoft.com/office/powerpoint/2010/main" val="24941849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פקודה ראשונה</a:t>
            </a:r>
            <a:r>
              <a:rPr lang="he-IL" baseline="0" dirty="0" smtClean="0"/>
              <a:t> משתמשים ב3 רגיסטרים הקבוע נזרק</a:t>
            </a:r>
          </a:p>
          <a:p>
            <a:r>
              <a:rPr lang="he-IL" baseline="0" dirty="0" smtClean="0"/>
              <a:t>באחרות יש שימוש בקבוע </a:t>
            </a:r>
            <a:endParaRPr lang="he-IL" dirty="0"/>
          </a:p>
        </p:txBody>
      </p:sp>
      <p:sp>
        <p:nvSpPr>
          <p:cNvPr id="4" name="מציין מיקום של מספר שקופית 3"/>
          <p:cNvSpPr>
            <a:spLocks noGrp="1"/>
          </p:cNvSpPr>
          <p:nvPr>
            <p:ph type="sldNum" sz="quarter" idx="10"/>
          </p:nvPr>
        </p:nvSpPr>
        <p:spPr/>
        <p:txBody>
          <a:bodyPr/>
          <a:lstStyle/>
          <a:p>
            <a:fld id="{F90BD9A7-939F-844E-AA9E-BD9AA1552764}" type="slidenum">
              <a:rPr lang="en-US" smtClean="0"/>
              <a:t>93</a:t>
            </a:fld>
            <a:endParaRPr lang="en-US"/>
          </a:p>
        </p:txBody>
      </p:sp>
    </p:spTree>
    <p:extLst>
      <p:ext uri="{BB962C8B-B14F-4D97-AF65-F5344CB8AC3E}">
        <p14:creationId xmlns:p14="http://schemas.microsoft.com/office/powerpoint/2010/main" val="24370915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106</a:t>
            </a:fld>
            <a:endParaRPr lang="en-US"/>
          </a:p>
        </p:txBody>
      </p:sp>
    </p:spTree>
    <p:extLst>
      <p:ext uri="{BB962C8B-B14F-4D97-AF65-F5344CB8AC3E}">
        <p14:creationId xmlns:p14="http://schemas.microsoft.com/office/powerpoint/2010/main" val="426917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16</a:t>
            </a:fld>
            <a:endParaRPr lang="en-US"/>
          </a:p>
        </p:txBody>
      </p:sp>
    </p:spTree>
    <p:extLst>
      <p:ext uri="{BB962C8B-B14F-4D97-AF65-F5344CB8AC3E}">
        <p14:creationId xmlns:p14="http://schemas.microsoft.com/office/powerpoint/2010/main" val="153317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17</a:t>
            </a:fld>
            <a:endParaRPr lang="en-US"/>
          </a:p>
        </p:txBody>
      </p:sp>
    </p:spTree>
    <p:extLst>
      <p:ext uri="{BB962C8B-B14F-4D97-AF65-F5344CB8AC3E}">
        <p14:creationId xmlns:p14="http://schemas.microsoft.com/office/powerpoint/2010/main" val="408311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0BD9A7-939F-844E-AA9E-BD9AA1552764}" type="slidenum">
              <a:rPr lang="en-US" smtClean="0"/>
              <a:t>18</a:t>
            </a:fld>
            <a:endParaRPr lang="en-US"/>
          </a:p>
        </p:txBody>
      </p:sp>
    </p:spTree>
    <p:extLst>
      <p:ext uri="{BB962C8B-B14F-4D97-AF65-F5344CB8AC3E}">
        <p14:creationId xmlns:p14="http://schemas.microsoft.com/office/powerpoint/2010/main" val="145156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6/8/2020</a:t>
            </a:fld>
            <a:endParaRPr lang="en-US" dirty="0"/>
          </a:p>
        </p:txBody>
      </p:sp>
      <p:sp>
        <p:nvSpPr>
          <p:cNvPr id="5" name="Footer Placeholder 4"/>
          <p:cNvSpPr>
            <a:spLocks noGrp="1"/>
          </p:cNvSpPr>
          <p:nvPr>
            <p:ph type="ftr" sz="quarter" idx="11"/>
          </p:nvPr>
        </p:nvSpPr>
        <p:spPr/>
        <p:txBody>
          <a:bodyPr/>
          <a:lstStyle/>
          <a:p>
            <a:r>
              <a:rPr lang="en-US" smtClean="0"/>
              <a:t>Technion EE 044252 Spring 2018 Lecture 10</a:t>
            </a:r>
            <a:endParaRPr lang="en-US" dirty="0"/>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09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6/8/2020</a:t>
            </a:fld>
            <a:endParaRPr lang="en-US" dirty="0"/>
          </a:p>
        </p:txBody>
      </p:sp>
      <p:sp>
        <p:nvSpPr>
          <p:cNvPr id="5" name="Footer Placeholder 4"/>
          <p:cNvSpPr>
            <a:spLocks noGrp="1"/>
          </p:cNvSpPr>
          <p:nvPr>
            <p:ph type="ftr" sz="quarter" idx="11"/>
          </p:nvPr>
        </p:nvSpPr>
        <p:spPr/>
        <p:txBody>
          <a:bodyPr/>
          <a:lstStyle/>
          <a:p>
            <a:r>
              <a:rPr lang="en-US" smtClean="0"/>
              <a:t>Technion EE 044252 Spring 2018 Lecture 10</a:t>
            </a:r>
            <a:endParaRPr lang="en-US" dirty="0"/>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259088705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6/8/2020</a:t>
            </a:fld>
            <a:endParaRPr lang="en-US" dirty="0"/>
          </a:p>
        </p:txBody>
      </p:sp>
      <p:sp>
        <p:nvSpPr>
          <p:cNvPr id="5" name="Footer Placeholder 4"/>
          <p:cNvSpPr>
            <a:spLocks noGrp="1"/>
          </p:cNvSpPr>
          <p:nvPr>
            <p:ph type="ftr" sz="quarter" idx="11"/>
          </p:nvPr>
        </p:nvSpPr>
        <p:spPr/>
        <p:txBody>
          <a:bodyPr/>
          <a:lstStyle/>
          <a:p>
            <a:r>
              <a:rPr lang="en-US" smtClean="0"/>
              <a:t>Technion EE 044252 Spring 2018 Lecture 10</a:t>
            </a:r>
            <a:endParaRPr lang="en-US" dirty="0"/>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242263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sp>
        <p:nvSpPr>
          <p:cNvPr id="7" name="Title 1"/>
          <p:cNvSpPr>
            <a:spLocks noGrp="1"/>
          </p:cNvSpPr>
          <p:nvPr>
            <p:ph type="title"/>
          </p:nvPr>
        </p:nvSpPr>
        <p:spPr>
          <a:xfrm>
            <a:off x="222739" y="573207"/>
            <a:ext cx="8628184" cy="2143616"/>
          </a:xfrm>
        </p:spPr>
        <p:txBody>
          <a:bodyPr/>
          <a:lstStyle>
            <a:lvl1pPr algn="ctr">
              <a:defRPr/>
            </a:lvl1pPr>
          </a:lstStyle>
          <a:p>
            <a:r>
              <a:rPr lang="en-US"/>
              <a:t>Click to edit Master title style</a:t>
            </a:r>
            <a:endParaRPr lang="en-US" dirty="0"/>
          </a:p>
        </p:txBody>
      </p:sp>
      <p:sp>
        <p:nvSpPr>
          <p:cNvPr id="15" name="Content Placeholder 14"/>
          <p:cNvSpPr>
            <a:spLocks noGrp="1"/>
          </p:cNvSpPr>
          <p:nvPr>
            <p:ph sz="quarter" idx="13"/>
          </p:nvPr>
        </p:nvSpPr>
        <p:spPr>
          <a:xfrm>
            <a:off x="222251" y="3183341"/>
            <a:ext cx="8628063" cy="1136176"/>
          </a:xfrm>
        </p:spPr>
        <p:txBody>
          <a:bodyPr>
            <a:normAutofit/>
          </a:bodyPr>
          <a:lstStyle>
            <a:lvl1pPr marL="0" indent="0" algn="ctr">
              <a:buNone/>
              <a:defRPr sz="320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8" name="Footer Placeholder 3"/>
          <p:cNvSpPr>
            <a:spLocks noGrp="1"/>
          </p:cNvSpPr>
          <p:nvPr>
            <p:ph type="ftr" sz="quarter" idx="11"/>
          </p:nvPr>
        </p:nvSpPr>
        <p:spPr>
          <a:xfrm>
            <a:off x="2672862" y="4767264"/>
            <a:ext cx="3950676" cy="273844"/>
          </a:xfrm>
          <a:prstGeom prst="rect">
            <a:avLst/>
          </a:prstGeom>
        </p:spPr>
        <p:txBody>
          <a:bodyPr/>
          <a:lstStyle>
            <a:lvl1pPr algn="ctr">
              <a:defRPr sz="1200"/>
            </a:lvl1pPr>
          </a:lstStyle>
          <a:p>
            <a:r>
              <a:rPr lang="en-US"/>
              <a:t>Technion EE 044252 Spring 2018 Lecture 10</a:t>
            </a:r>
            <a:endParaRPr lang="en-US" dirty="0"/>
          </a:p>
        </p:txBody>
      </p:sp>
    </p:spTree>
    <p:extLst>
      <p:ext uri="{BB962C8B-B14F-4D97-AF65-F5344CB8AC3E}">
        <p14:creationId xmlns:p14="http://schemas.microsoft.com/office/powerpoint/2010/main" val="96471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6/8/2020</a:t>
            </a:fld>
            <a:endParaRPr lang="en-US" dirty="0"/>
          </a:p>
        </p:txBody>
      </p:sp>
      <p:sp>
        <p:nvSpPr>
          <p:cNvPr id="5" name="Footer Placeholder 4"/>
          <p:cNvSpPr>
            <a:spLocks noGrp="1"/>
          </p:cNvSpPr>
          <p:nvPr>
            <p:ph type="ftr" sz="quarter" idx="11"/>
          </p:nvPr>
        </p:nvSpPr>
        <p:spPr/>
        <p:txBody>
          <a:bodyPr/>
          <a:lstStyle/>
          <a:p>
            <a:r>
              <a:rPr lang="en-US" smtClean="0"/>
              <a:t>Technion EE 044252 Spring 2018 Lecture 10</a:t>
            </a:r>
            <a:endParaRPr lang="en-US" dirty="0"/>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399479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6/8/2020</a:t>
            </a:fld>
            <a:endParaRPr lang="en-US" dirty="0"/>
          </a:p>
        </p:txBody>
      </p:sp>
      <p:sp>
        <p:nvSpPr>
          <p:cNvPr id="5" name="Footer Placeholder 4"/>
          <p:cNvSpPr>
            <a:spLocks noGrp="1"/>
          </p:cNvSpPr>
          <p:nvPr>
            <p:ph type="ftr" sz="quarter" idx="11"/>
          </p:nvPr>
        </p:nvSpPr>
        <p:spPr/>
        <p:txBody>
          <a:bodyPr/>
          <a:lstStyle/>
          <a:p>
            <a:r>
              <a:rPr lang="en-US" smtClean="0"/>
              <a:t>Technion EE 044252 Spring 2018 Lecture 10</a:t>
            </a:r>
            <a:endParaRPr lang="en-US" dirty="0"/>
          </a:p>
        </p:txBody>
      </p:sp>
      <p:sp>
        <p:nvSpPr>
          <p:cNvPr id="6" name="Slide Number Placeholder 5"/>
          <p:cNvSpPr>
            <a:spLocks noGrp="1"/>
          </p:cNvSpPr>
          <p:nvPr>
            <p:ph type="sldNum" sz="quarter" idx="12"/>
          </p:nvPr>
        </p:nvSpPr>
        <p:spPr/>
        <p:txBody>
          <a:bodyPr/>
          <a:lstStyle/>
          <a:p>
            <a:fld id="{3FF131CF-B26C-E347-9AC9-78212C099DD5}"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7876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6/8/2020</a:t>
            </a:fld>
            <a:endParaRPr lang="en-US" dirty="0"/>
          </a:p>
        </p:txBody>
      </p:sp>
      <p:sp>
        <p:nvSpPr>
          <p:cNvPr id="6" name="Footer Placeholder 5"/>
          <p:cNvSpPr>
            <a:spLocks noGrp="1"/>
          </p:cNvSpPr>
          <p:nvPr>
            <p:ph type="ftr" sz="quarter" idx="11"/>
          </p:nvPr>
        </p:nvSpPr>
        <p:spPr/>
        <p:txBody>
          <a:bodyPr/>
          <a:lstStyle/>
          <a:p>
            <a:r>
              <a:rPr lang="en-US" smtClean="0"/>
              <a:t>Technion EE 044252 Spring 2018 Lecture 10</a:t>
            </a:r>
            <a:endParaRPr lang="en-US" dirty="0"/>
          </a:p>
        </p:txBody>
      </p:sp>
      <p:sp>
        <p:nvSpPr>
          <p:cNvPr id="7" name="Slide Number Placeholder 6"/>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391532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6/8/2020</a:t>
            </a:fld>
            <a:endParaRPr lang="en-US" dirty="0"/>
          </a:p>
        </p:txBody>
      </p:sp>
      <p:sp>
        <p:nvSpPr>
          <p:cNvPr id="8" name="Footer Placeholder 7"/>
          <p:cNvSpPr>
            <a:spLocks noGrp="1"/>
          </p:cNvSpPr>
          <p:nvPr>
            <p:ph type="ftr" sz="quarter" idx="11"/>
          </p:nvPr>
        </p:nvSpPr>
        <p:spPr/>
        <p:txBody>
          <a:bodyPr/>
          <a:lstStyle/>
          <a:p>
            <a:r>
              <a:rPr lang="en-US" smtClean="0"/>
              <a:t>Technion EE 044252 Spring 2018 Lecture 10</a:t>
            </a:r>
            <a:endParaRPr lang="en-US" dirty="0"/>
          </a:p>
        </p:txBody>
      </p:sp>
      <p:sp>
        <p:nvSpPr>
          <p:cNvPr id="9" name="Slide Number Placeholder 8"/>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259849009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6/8/2020</a:t>
            </a:fld>
            <a:endParaRPr lang="en-US" dirty="0"/>
          </a:p>
        </p:txBody>
      </p:sp>
      <p:sp>
        <p:nvSpPr>
          <p:cNvPr id="4" name="Footer Placeholder 3"/>
          <p:cNvSpPr>
            <a:spLocks noGrp="1"/>
          </p:cNvSpPr>
          <p:nvPr>
            <p:ph type="ftr" sz="quarter" idx="11"/>
          </p:nvPr>
        </p:nvSpPr>
        <p:spPr/>
        <p:txBody>
          <a:bodyPr/>
          <a:lstStyle/>
          <a:p>
            <a:r>
              <a:rPr lang="en-US" smtClean="0"/>
              <a:t>Technion EE 044252 Spring 2018 Lecture 10</a:t>
            </a:r>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89477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Technion EE 044252 Spring 2018 Lecture 10</a:t>
            </a:r>
            <a:endParaRPr lang="en-US"/>
          </a:p>
        </p:txBody>
      </p:sp>
      <p:sp>
        <p:nvSpPr>
          <p:cNvPr id="9" name="Slide Number Placeholder 8"/>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10888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6/8/2020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r>
              <a:rPr lang="en-US" smtClean="0"/>
              <a:t>Technion EE 044252 Spring 2018 Lecture 10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F131CF-B26C-E347-9AC9-78212C099DD5}" type="slidenum">
              <a:rPr lang="en-US" smtClean="0"/>
              <a:t>‹#›</a:t>
            </a:fld>
            <a:endParaRPr lang="en-US"/>
          </a:p>
        </p:txBody>
      </p:sp>
    </p:spTree>
    <p:extLst>
      <p:ext uri="{BB962C8B-B14F-4D97-AF65-F5344CB8AC3E}">
        <p14:creationId xmlns:p14="http://schemas.microsoft.com/office/powerpoint/2010/main" val="83180920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6/8/2020</a:t>
            </a:fld>
            <a:endParaRPr lang="en-US" dirty="0"/>
          </a:p>
        </p:txBody>
      </p:sp>
      <p:sp>
        <p:nvSpPr>
          <p:cNvPr id="6" name="Footer Placeholder 5"/>
          <p:cNvSpPr>
            <a:spLocks noGrp="1"/>
          </p:cNvSpPr>
          <p:nvPr>
            <p:ph type="ftr" sz="quarter" idx="11"/>
          </p:nvPr>
        </p:nvSpPr>
        <p:spPr/>
        <p:txBody>
          <a:bodyPr/>
          <a:lstStyle/>
          <a:p>
            <a:r>
              <a:rPr lang="en-US" smtClean="0"/>
              <a:t>Technion EE 044252 Spring 2018 Lecture 10</a:t>
            </a:r>
            <a:endParaRPr lang="en-US" dirty="0"/>
          </a:p>
        </p:txBody>
      </p:sp>
      <p:sp>
        <p:nvSpPr>
          <p:cNvPr id="7" name="Slide Number Placeholder 6"/>
          <p:cNvSpPr>
            <a:spLocks noGrp="1"/>
          </p:cNvSpPr>
          <p:nvPr>
            <p:ph type="sldNum" sz="quarter" idx="12"/>
          </p:nvPr>
        </p:nvSpPr>
        <p:spPr/>
        <p:txBody>
          <a:bodyPr/>
          <a:lstStyle/>
          <a:p>
            <a:fld id="{3FF131CF-B26C-E347-9AC9-78212C099DD5}" type="slidenum">
              <a:rPr lang="en-US" smtClean="0"/>
              <a:t>‹#›</a:t>
            </a:fld>
            <a:endParaRPr lang="en-US"/>
          </a:p>
        </p:txBody>
      </p:sp>
    </p:spTree>
    <p:extLst>
      <p:ext uri="{BB962C8B-B14F-4D97-AF65-F5344CB8AC3E}">
        <p14:creationId xmlns:p14="http://schemas.microsoft.com/office/powerpoint/2010/main" val="229618445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6/8/2020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r>
              <a:rPr lang="en-US" smtClean="0"/>
              <a:t>Technion EE 044252 Spring 2018 Lecture 10</a:t>
            </a:r>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3FF131CF-B26C-E347-9AC9-78212C099DD5}"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4939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61" r:id="rId12"/>
  </p:sldLayoutIdLst>
  <p:hf hdr="0" dt="0"/>
  <p:txStyles>
    <p:titleStyle>
      <a:lvl1pPr algn="l" defTabSz="685800" rtl="1"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r" defTabSz="685800" rtl="1"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r" defTabSz="685800" rtl="1"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0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CC63E4C-4642-794D-A2FD-70F6B81535F5}" type="slidenum">
              <a:rPr lang="en-US" smtClean="0">
                <a:solidFill>
                  <a:prstClr val="black">
                    <a:tint val="75000"/>
                  </a:prstClr>
                </a:solidFill>
              </a:rPr>
              <a:pPr/>
              <a:t>1</a:t>
            </a:fld>
            <a:endParaRPr lang="en-US" dirty="0">
              <a:solidFill>
                <a:prstClr val="black">
                  <a:tint val="75000"/>
                </a:prstClr>
              </a:solidFill>
            </a:endParaRPr>
          </a:p>
        </p:txBody>
      </p:sp>
      <p:sp>
        <p:nvSpPr>
          <p:cNvPr id="2" name="Title 1"/>
          <p:cNvSpPr>
            <a:spLocks noGrp="1"/>
          </p:cNvSpPr>
          <p:nvPr>
            <p:ph type="title" idx="4294967295"/>
          </p:nvPr>
        </p:nvSpPr>
        <p:spPr>
          <a:xfrm>
            <a:off x="0" y="133350"/>
            <a:ext cx="8839200" cy="3581400"/>
          </a:xfrm>
        </p:spPr>
        <p:txBody>
          <a:bodyPr>
            <a:noAutofit/>
          </a:bodyPr>
          <a:lstStyle/>
          <a:p>
            <a:pPr algn="ctr"/>
            <a:r>
              <a:rPr lang="en-US" sz="6600" dirty="0">
                <a:solidFill>
                  <a:schemeClr val="tx1"/>
                </a:solidFill>
                <a:latin typeface="+mn-lt"/>
              </a:rPr>
              <a:t/>
            </a:r>
            <a:br>
              <a:rPr lang="en-US" sz="6600" dirty="0">
                <a:solidFill>
                  <a:schemeClr val="tx1"/>
                </a:solidFill>
                <a:latin typeface="+mn-lt"/>
              </a:rPr>
            </a:br>
            <a:r>
              <a:rPr lang="en-US" sz="6600" dirty="0">
                <a:solidFill>
                  <a:schemeClr val="tx1"/>
                </a:solidFill>
                <a:latin typeface="+mn-lt"/>
              </a:rPr>
              <a:t>Tutorial </a:t>
            </a:r>
            <a:r>
              <a:rPr lang="en-US" sz="6600" dirty="0" smtClean="0">
                <a:solidFill>
                  <a:schemeClr val="tx1"/>
                </a:solidFill>
                <a:latin typeface="+mn-lt"/>
              </a:rPr>
              <a:t>10</a:t>
            </a:r>
            <a:br>
              <a:rPr lang="en-US" sz="6600" dirty="0" smtClean="0">
                <a:solidFill>
                  <a:schemeClr val="tx1"/>
                </a:solidFill>
                <a:latin typeface="+mn-lt"/>
              </a:rPr>
            </a:br>
            <a:r>
              <a:rPr lang="en-US" sz="6600" dirty="0">
                <a:solidFill>
                  <a:schemeClr val="tx1"/>
                </a:solidFill>
                <a:latin typeface="+mn-lt"/>
              </a:rPr>
              <a:t/>
            </a:r>
            <a:br>
              <a:rPr lang="en-US" sz="6600" dirty="0">
                <a:solidFill>
                  <a:schemeClr val="tx1"/>
                </a:solidFill>
                <a:latin typeface="+mn-lt"/>
              </a:rPr>
            </a:br>
            <a:r>
              <a:rPr lang="en-US" sz="6600" dirty="0" smtClean="0">
                <a:solidFill>
                  <a:schemeClr val="tx1"/>
                </a:solidFill>
                <a:latin typeface="+mn-lt"/>
              </a:rPr>
              <a:t> </a:t>
            </a:r>
            <a:r>
              <a:rPr lang="en-US" sz="6600" dirty="0">
                <a:solidFill>
                  <a:schemeClr val="tx1"/>
                </a:solidFill>
                <a:latin typeface="+mn-lt"/>
              </a:rPr>
              <a:t>RISC-V Single Cycle</a:t>
            </a:r>
            <a:endParaRPr lang="en-US" sz="6600" i="1" dirty="0">
              <a:solidFill>
                <a:schemeClr val="tx1"/>
              </a:solidFill>
              <a:latin typeface="+mn-lt"/>
            </a:endParaRPr>
          </a:p>
        </p:txBody>
      </p:sp>
      <p:sp>
        <p:nvSpPr>
          <p:cNvPr id="8" name="AutoShape 4" descr="JohnW.png"/>
          <p:cNvSpPr>
            <a:spLocks noChangeAspect="1" noChangeArrowheads="1"/>
          </p:cNvSpPr>
          <p:nvPr/>
        </p:nvSpPr>
        <p:spPr bwMode="auto">
          <a:xfrm>
            <a:off x="178461" y="5954"/>
            <a:ext cx="1424122" cy="142412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p>
            <a:pPr eaLnBrk="0" hangingPunct="0"/>
            <a:endParaRPr lang="en-US" sz="1350">
              <a:solidFill>
                <a:prstClr val="black"/>
              </a:solidFill>
              <a:cs typeface="Times New Roman" panose="02020603050405020304" pitchFamily="18" charset="0"/>
            </a:endParaRPr>
          </a:p>
        </p:txBody>
      </p:sp>
      <p:sp>
        <p:nvSpPr>
          <p:cNvPr id="5" name="Rectangle 4"/>
          <p:cNvSpPr/>
          <p:nvPr/>
        </p:nvSpPr>
        <p:spPr>
          <a:xfrm>
            <a:off x="76200" y="4774168"/>
            <a:ext cx="1963807" cy="369332"/>
          </a:xfrm>
          <a:prstGeom prst="rect">
            <a:avLst/>
          </a:prstGeom>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altLang="he-IL" dirty="0" err="1" smtClean="0"/>
              <a:t>Maroun</a:t>
            </a:r>
            <a:r>
              <a:rPr lang="en-US" altLang="he-IL" dirty="0" smtClean="0"/>
              <a:t> </a:t>
            </a:r>
            <a:r>
              <a:rPr lang="en-US" altLang="he-IL" dirty="0" err="1" smtClean="0"/>
              <a:t>Tork</a:t>
            </a:r>
            <a:r>
              <a:rPr lang="en-US" altLang="he-IL" dirty="0" smtClean="0"/>
              <a:t>, 2018</a:t>
            </a:r>
            <a:endParaRPr lang="he-IL" dirty="0"/>
          </a:p>
        </p:txBody>
      </p:sp>
    </p:spTree>
    <p:extLst>
      <p:ext uri="{BB962C8B-B14F-4D97-AF65-F5344CB8AC3E}">
        <p14:creationId xmlns:p14="http://schemas.microsoft.com/office/powerpoint/2010/main" val="494811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UJ-type</a:t>
            </a:r>
            <a:endParaRPr lang="he-IL" dirty="0"/>
          </a:p>
        </p:txBody>
      </p:sp>
      <p:sp>
        <p:nvSpPr>
          <p:cNvPr id="3" name="Content Placeholder 2"/>
          <p:cNvSpPr>
            <a:spLocks noGrp="1"/>
          </p:cNvSpPr>
          <p:nvPr>
            <p:ph idx="1"/>
          </p:nvPr>
        </p:nvSpPr>
        <p:spPr/>
        <p:txBody>
          <a:bodyPr/>
          <a:lstStyle/>
          <a:p>
            <a:endParaRPr lang="he-IL"/>
          </a:p>
        </p:txBody>
      </p:sp>
      <p:sp>
        <p:nvSpPr>
          <p:cNvPr id="4" name="Footer Placeholder 3"/>
          <p:cNvSpPr>
            <a:spLocks noGrp="1"/>
          </p:cNvSpPr>
          <p:nvPr>
            <p:ph type="ftr" sz="quarter" idx="11"/>
          </p:nvPr>
        </p:nvSpPr>
        <p:spPr/>
        <p:txBody>
          <a:bodyPr/>
          <a:lstStyle/>
          <a:p>
            <a:r>
              <a:rPr lang="en-US" smtClean="0"/>
              <a:t>Technion EE 044252 Spring 2018 Lecture 10</a:t>
            </a:r>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10</a:t>
            </a:fld>
            <a:endParaRPr lang="en-US"/>
          </a:p>
        </p:txBody>
      </p:sp>
    </p:spTree>
    <p:extLst>
      <p:ext uri="{BB962C8B-B14F-4D97-AF65-F5344CB8AC3E}">
        <p14:creationId xmlns:p14="http://schemas.microsoft.com/office/powerpoint/2010/main" val="235279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100</a:t>
            </a:fld>
            <a:endParaRPr lang="en-US"/>
          </a:p>
        </p:txBody>
      </p:sp>
      <p:sp>
        <p:nvSpPr>
          <p:cNvPr id="4" name="TextBox 3"/>
          <p:cNvSpPr txBox="1"/>
          <p:nvPr/>
        </p:nvSpPr>
        <p:spPr>
          <a:xfrm>
            <a:off x="685800" y="133350"/>
            <a:ext cx="8001000" cy="923330"/>
          </a:xfrm>
          <a:prstGeom prst="rect">
            <a:avLst/>
          </a:prstGeom>
          <a:noFill/>
        </p:spPr>
        <p:txBody>
          <a:bodyPr wrap="square" rtlCol="1">
            <a:spAutoFit/>
          </a:bodyPr>
          <a:lstStyle/>
          <a:p>
            <a:pPr algn="r"/>
            <a:r>
              <a:rPr lang="he-IL" dirty="0" smtClean="0"/>
              <a:t>ה- נגדיר </a:t>
            </a:r>
            <a:r>
              <a:rPr lang="he-IL" dirty="0"/>
              <a:t>כי ישנה שקילות בהרצת </a:t>
            </a:r>
            <a:r>
              <a:rPr lang="he-IL" dirty="0" err="1"/>
              <a:t>תוכנית</a:t>
            </a:r>
            <a:r>
              <a:rPr lang="he-IL" dirty="0"/>
              <a:t> בין מעבדים שונים אם תוכן הזיכרון והרגיסטרים זהה בין שני המעבדים לאחר הרצת </a:t>
            </a:r>
            <a:r>
              <a:rPr lang="he-IL" dirty="0" smtClean="0"/>
              <a:t>התוכנית. האם ישנה שקילות בין שני המעבדים?</a:t>
            </a:r>
          </a:p>
          <a:p>
            <a:pPr algn="r"/>
            <a:r>
              <a:rPr lang="he-IL" dirty="0" smtClean="0"/>
              <a:t>הסבירו את תשובתכם.</a:t>
            </a:r>
            <a:endParaRPr lang="he-IL" dirty="0"/>
          </a:p>
        </p:txBody>
      </p:sp>
      <p:pic>
        <p:nvPicPr>
          <p:cNvPr id="5" name="תמונה 4"/>
          <p:cNvPicPr>
            <a:picLocks noChangeAspect="1"/>
          </p:cNvPicPr>
          <p:nvPr/>
        </p:nvPicPr>
        <p:blipFill>
          <a:blip r:embed="rId2"/>
          <a:stretch>
            <a:fillRect/>
          </a:stretch>
        </p:blipFill>
        <p:spPr>
          <a:xfrm>
            <a:off x="1600200" y="1276350"/>
            <a:ext cx="6771063" cy="3071814"/>
          </a:xfrm>
          <a:prstGeom prst="rect">
            <a:avLst/>
          </a:prstGeom>
        </p:spPr>
      </p:pic>
    </p:spTree>
    <p:extLst>
      <p:ext uri="{BB962C8B-B14F-4D97-AF65-F5344CB8AC3E}">
        <p14:creationId xmlns:p14="http://schemas.microsoft.com/office/powerpoint/2010/main" val="51836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101</a:t>
            </a:fld>
            <a:endParaRPr lang="en-US"/>
          </a:p>
        </p:txBody>
      </p:sp>
      <p:sp>
        <p:nvSpPr>
          <p:cNvPr id="5" name="TextBox 4"/>
          <p:cNvSpPr txBox="1"/>
          <p:nvPr/>
        </p:nvSpPr>
        <p:spPr>
          <a:xfrm>
            <a:off x="2009774" y="361950"/>
            <a:ext cx="6399589" cy="1200329"/>
          </a:xfrm>
          <a:prstGeom prst="rect">
            <a:avLst/>
          </a:prstGeom>
          <a:noFill/>
        </p:spPr>
        <p:txBody>
          <a:bodyPr wrap="square" rtlCol="1">
            <a:spAutoFit/>
          </a:bodyPr>
          <a:lstStyle/>
          <a:p>
            <a:pPr algn="r"/>
            <a:r>
              <a:rPr lang="he-IL" dirty="0" smtClean="0"/>
              <a:t>ו- בסעיף זה בלבד מניחים כי אין את הבעיה מסעיף קודם (הרצת התוכנית על מעבדים שונים שקולה). בהינתן </a:t>
            </a:r>
            <a:r>
              <a:rPr lang="he-IL" dirty="0" err="1" smtClean="0"/>
              <a:t>תוכנית</a:t>
            </a:r>
            <a:r>
              <a:rPr lang="he-IL" dirty="0" smtClean="0"/>
              <a:t> כלשהי כיצד נחליט ביזה מעבד עדיף להריץ אותה? הסבירו.</a:t>
            </a:r>
          </a:p>
          <a:p>
            <a:pPr algn="r"/>
            <a:r>
              <a:rPr lang="he-IL" u="sng" dirty="0" smtClean="0"/>
              <a:t>רמז 1:</a:t>
            </a:r>
            <a:r>
              <a:rPr lang="he-IL" dirty="0" smtClean="0"/>
              <a:t> חשבו על כמות הפקודות מהסוגים השונים</a:t>
            </a:r>
            <a:endParaRPr lang="he-IL" u="sng" dirty="0"/>
          </a:p>
        </p:txBody>
      </p:sp>
      <p:sp>
        <p:nvSpPr>
          <p:cNvPr id="6" name="TextBox 5"/>
          <p:cNvSpPr txBox="1"/>
          <p:nvPr/>
        </p:nvSpPr>
        <p:spPr>
          <a:xfrm>
            <a:off x="381000" y="1239113"/>
            <a:ext cx="8028363" cy="646331"/>
          </a:xfrm>
          <a:prstGeom prst="rect">
            <a:avLst/>
          </a:prstGeom>
          <a:noFill/>
        </p:spPr>
        <p:txBody>
          <a:bodyPr wrap="square" rtlCol="1">
            <a:spAutoFit/>
          </a:bodyPr>
          <a:lstStyle/>
          <a:p>
            <a:pPr algn="r"/>
            <a:endParaRPr lang="he-IL"/>
          </a:p>
          <a:p>
            <a:pPr algn="r"/>
            <a:r>
              <a:rPr lang="he-IL" u="sng"/>
              <a:t>רמז 2:</a:t>
            </a:r>
            <a:r>
              <a:rPr lang="he-IL"/>
              <a:t> היזכרו בתרגיל האחרון מהתרגול של מארון</a:t>
            </a:r>
            <a:endParaRPr lang="he-IL" u="sng" dirty="0"/>
          </a:p>
        </p:txBody>
      </p:sp>
      <mc:AlternateContent xmlns:mc="http://schemas.openxmlformats.org/markup-compatibility/2006" xmlns:a14="http://schemas.microsoft.com/office/drawing/2010/main">
        <mc:Choice Requires="a14">
          <p:sp>
            <p:nvSpPr>
              <p:cNvPr id="7" name="TextBox 6"/>
              <p:cNvSpPr txBox="1"/>
              <p:nvPr/>
            </p:nvSpPr>
            <p:spPr>
              <a:xfrm>
                <a:off x="457200" y="2038350"/>
                <a:ext cx="7848600" cy="1754326"/>
              </a:xfrm>
              <a:prstGeom prst="rect">
                <a:avLst/>
              </a:prstGeom>
              <a:noFill/>
            </p:spPr>
            <p:txBody>
              <a:bodyPr wrap="square" rtlCol="1">
                <a:spAutoFit/>
              </a:bodyPr>
              <a:lstStyle/>
              <a:p>
                <a:pPr algn="r"/>
                <a:r>
                  <a:rPr lang="he-IL" dirty="0" smtClean="0"/>
                  <a:t>ניזכר בסעיף ג', מצד אחד למעבד החדש זמן מחזור קצר יותר, מצד שני מספר רב של פקודות הסתעפות יגדיל באופן משמעותי את מספר הפקודות המעשי אשר המעבד יצטרך לבצע. נגדיר: </a:t>
                </a:r>
              </a:p>
              <a:p>
                <a:pPr algn="r"/>
                <a:r>
                  <a:rPr lang="he-IL" dirty="0"/>
                  <a:t>מ</a:t>
                </a:r>
                <a:r>
                  <a:rPr lang="he-IL" dirty="0" smtClean="0"/>
                  <a:t>ספר </a:t>
                </a:r>
                <a:r>
                  <a:rPr lang="he-IL" dirty="0" err="1" smtClean="0"/>
                  <a:t>הפקודו</a:t>
                </a:r>
                <a:r>
                  <a:rPr lang="he-IL" dirty="0" smtClean="0"/>
                  <a:t>ת שיש לבצע בתוכנית המקורית. </a:t>
                </a:r>
                <a14:m>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oMath>
                </a14:m>
                <a:endParaRPr lang="en-US" dirty="0" smtClean="0"/>
              </a:p>
              <a:p>
                <a:pPr algn="r"/>
                <a:r>
                  <a:rPr lang="he-IL" dirty="0"/>
                  <a:t>מספר </a:t>
                </a:r>
                <a:r>
                  <a:rPr lang="he-IL" dirty="0" smtClean="0"/>
                  <a:t>פקודות ההסתעפות בתוכנית זו.</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 </m:t>
                    </m:r>
                  </m:oMath>
                </a14:m>
                <a:endParaRPr lang="en-US" dirty="0"/>
              </a:p>
              <a:p>
                <a:pPr algn="r"/>
                <a:r>
                  <a:rPr lang="he-IL" dirty="0" smtClean="0"/>
                  <a:t>נקבל: </a:t>
                </a:r>
              </a:p>
            </p:txBody>
          </p:sp>
        </mc:Choice>
        <mc:Fallback xmlns="">
          <p:sp>
            <p:nvSpPr>
              <p:cNvPr id="7" name="TextBox 6"/>
              <p:cNvSpPr txBox="1">
                <a:spLocks noRot="1" noChangeAspect="1" noMove="1" noResize="1" noEditPoints="1" noAdjustHandles="1" noChangeArrowheads="1" noChangeShapeType="1" noTextEdit="1"/>
              </p:cNvSpPr>
              <p:nvPr/>
            </p:nvSpPr>
            <p:spPr>
              <a:xfrm>
                <a:off x="457200" y="2038350"/>
                <a:ext cx="7848600" cy="1754326"/>
              </a:xfrm>
              <a:prstGeom prst="rect">
                <a:avLst/>
              </a:prstGeom>
              <a:blipFill>
                <a:blip r:embed="rId2"/>
                <a:stretch>
                  <a:fillRect t="-1736" r="-466" b="-4514"/>
                </a:stretch>
              </a:blipFill>
            </p:spPr>
            <p:txBody>
              <a:bodyPr/>
              <a:lstStyle/>
              <a:p>
                <a:r>
                  <a:rPr lang="he-IL">
                    <a:noFill/>
                  </a:rPr>
                  <a:t> </a:t>
                </a:r>
              </a:p>
            </p:txBody>
          </p:sp>
        </mc:Fallback>
      </mc:AlternateContent>
    </p:spTree>
    <p:extLst>
      <p:ext uri="{BB962C8B-B14F-4D97-AF65-F5344CB8AC3E}">
        <p14:creationId xmlns:p14="http://schemas.microsoft.com/office/powerpoint/2010/main" val="203025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102</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990600" y="119057"/>
                <a:ext cx="7848600" cy="709618"/>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𝑜𝑙𝑑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𝑝𝑟𝑜𝑔</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𝑚𝑖𝑛</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𝑛</m:t>
                      </m:r>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𝑜𝑙𝑑</m:t>
                          </m:r>
                        </m:sub>
                      </m:sSub>
                      <m:d>
                        <m:dPr>
                          <m:ctrlPr>
                            <a:rPr lang="en-US" i="1">
                              <a:latin typeface="Cambria Math" panose="02040503050406030204" pitchFamily="18" charset="0"/>
                            </a:rPr>
                          </m:ctrlPr>
                        </m:dPr>
                        <m:e>
                          <m:r>
                            <a:rPr lang="en-US" i="1">
                              <a:latin typeface="Cambria Math" panose="02040503050406030204" pitchFamily="18" charset="0"/>
                            </a:rPr>
                            <m:t>𝑝𝑟𝑜𝑔</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𝑚𝑖𝑛</m:t>
                          </m:r>
                          <m:r>
                            <a:rPr lang="en-US" i="1">
                              <a:latin typeface="Cambria Math" panose="02040503050406030204" pitchFamily="18" charset="0"/>
                            </a:rPr>
                            <m:t>,</m:t>
                          </m:r>
                          <m:r>
                            <a:rPr lang="en-US" b="0" i="1" smtClean="0">
                              <a:latin typeface="Cambria Math" panose="02040503050406030204" pitchFamily="18" charset="0"/>
                            </a:rPr>
                            <m:t>𝑛𝑒𝑤</m:t>
                          </m:r>
                        </m:sub>
                      </m:sSub>
                      <m:r>
                        <a:rPr lang="en-US" i="1">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he-IL" dirty="0"/>
              </a:p>
            </p:txBody>
          </p:sp>
        </mc:Choice>
        <mc:Fallback xmlns="">
          <p:sp>
            <p:nvSpPr>
              <p:cNvPr id="5" name="TextBox 4"/>
              <p:cNvSpPr txBox="1">
                <a:spLocks noRot="1" noChangeAspect="1" noMove="1" noResize="1" noEditPoints="1" noAdjustHandles="1" noChangeArrowheads="1" noChangeShapeType="1" noTextEdit="1"/>
              </p:cNvSpPr>
              <p:nvPr/>
            </p:nvSpPr>
            <p:spPr>
              <a:xfrm>
                <a:off x="990600" y="119057"/>
                <a:ext cx="7848600" cy="709618"/>
              </a:xfrm>
              <a:prstGeom prst="rect">
                <a:avLst/>
              </a:prstGeom>
              <a:blipFill>
                <a:blip r:embed="rId2"/>
                <a:stretch>
                  <a:fillRect t="-862" b="-517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01290" y="1065179"/>
                <a:ext cx="7543800" cy="1165768"/>
              </a:xfrm>
              <a:prstGeom prst="rect">
                <a:avLst/>
              </a:prstGeom>
              <a:noFill/>
            </p:spPr>
            <p:txBody>
              <a:bodyPr wrap="square" rtlCol="1">
                <a:spAutoFit/>
              </a:bodyPr>
              <a:lstStyle/>
              <a:p>
                <a:pPr algn="r"/>
                <a:r>
                  <a:rPr lang="he-IL" dirty="0" smtClean="0"/>
                  <a:t>כדי שיהיה כדאי להריץ את התוכנית על המעבד החדש נדרוש :</a:t>
                </a:r>
              </a:p>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𝑜𝑙𝑑</m:t>
                          </m:r>
                        </m:sub>
                      </m:sSub>
                    </m:oMath>
                    <m:oMath xmlns:m="http://schemas.openxmlformats.org/officeDocument/2006/math">
                      <m:r>
                        <a:rPr lang="en-US" b="0" i="1" smtClean="0">
                          <a:latin typeface="Cambria Math" panose="02040503050406030204" pitchFamily="18" charset="0"/>
                        </a:rPr>
                        <m:t>7</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𝑛</m:t>
                      </m:r>
                    </m:oMath>
                  </m:oMathPara>
                </a14:m>
                <a:endParaRPr lang="he-IL" dirty="0"/>
              </a:p>
            </p:txBody>
          </p:sp>
        </mc:Choice>
        <mc:Fallback xmlns="">
          <p:sp>
            <p:nvSpPr>
              <p:cNvPr id="6" name="TextBox 5"/>
              <p:cNvSpPr txBox="1">
                <a:spLocks noRot="1" noChangeAspect="1" noMove="1" noResize="1" noEditPoints="1" noAdjustHandles="1" noChangeArrowheads="1" noChangeShapeType="1" noTextEdit="1"/>
              </p:cNvSpPr>
              <p:nvPr/>
            </p:nvSpPr>
            <p:spPr>
              <a:xfrm>
                <a:off x="801290" y="1065179"/>
                <a:ext cx="7543800" cy="1165768"/>
              </a:xfrm>
              <a:prstGeom prst="rect">
                <a:avLst/>
              </a:prstGeom>
              <a:blipFill>
                <a:blip r:embed="rId3"/>
                <a:stretch>
                  <a:fillRect t="-3141" r="-565"/>
                </a:stretch>
              </a:blipFill>
            </p:spPr>
            <p:txBody>
              <a:bodyPr/>
              <a:lstStyle/>
              <a:p>
                <a:r>
                  <a:rPr lang="he-IL">
                    <a:noFill/>
                  </a:rPr>
                  <a:t> </a:t>
                </a:r>
              </a:p>
            </p:txBody>
          </p:sp>
        </mc:Fallback>
      </mc:AlternateContent>
      <p:sp>
        <p:nvSpPr>
          <p:cNvPr id="7" name="TextBox 6"/>
          <p:cNvSpPr txBox="1"/>
          <p:nvPr/>
        </p:nvSpPr>
        <p:spPr>
          <a:xfrm>
            <a:off x="304800" y="2429352"/>
            <a:ext cx="7924800" cy="646331"/>
          </a:xfrm>
          <a:prstGeom prst="rect">
            <a:avLst/>
          </a:prstGeom>
          <a:noFill/>
        </p:spPr>
        <p:txBody>
          <a:bodyPr wrap="square" rtlCol="1">
            <a:spAutoFit/>
          </a:bodyPr>
          <a:lstStyle/>
          <a:p>
            <a:pPr algn="r"/>
            <a:r>
              <a:rPr lang="he-IL" dirty="0" smtClean="0"/>
              <a:t>כלומר כל עוד החלק היחסי של פקודות ההסתעפות מתוך סך הפקודות בתוכנית קטן מ –</a:t>
            </a:r>
          </a:p>
          <a:p>
            <a:pPr algn="r"/>
            <a:r>
              <a:rPr lang="he-IL" dirty="0" smtClean="0"/>
              <a:t>נעדיף להריץ על המעבד החדש. אחרת, על המעבד הישן. </a:t>
            </a:r>
            <a:endParaRPr lang="he-IL" dirty="0"/>
          </a:p>
        </p:txBody>
      </p:sp>
      <mc:AlternateContent xmlns:mc="http://schemas.openxmlformats.org/markup-compatibility/2006" xmlns:a14="http://schemas.microsoft.com/office/drawing/2010/main">
        <mc:Choice Requires="a14">
          <p:sp>
            <p:nvSpPr>
              <p:cNvPr id="8" name="TextBox 7"/>
              <p:cNvSpPr txBox="1"/>
              <p:nvPr/>
            </p:nvSpPr>
            <p:spPr>
              <a:xfrm>
                <a:off x="304800" y="2354299"/>
                <a:ext cx="192360" cy="519438"/>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f>
                        <m:fPr>
                          <m:ctrlPr>
                            <a:rPr lang="he-IL" b="0" i="1" smtClean="0">
                              <a:latin typeface="Cambria Math" panose="02040503050406030204" pitchFamily="18" charset="0"/>
                            </a:rPr>
                          </m:ctrlPr>
                        </m:fPr>
                        <m:num>
                          <m:r>
                            <a:rPr lang="he-IL" b="0" i="1" smtClean="0">
                              <a:latin typeface="Cambria Math" panose="02040503050406030204" pitchFamily="18" charset="0"/>
                            </a:rPr>
                            <m:t>3</m:t>
                          </m:r>
                        </m:num>
                        <m:den>
                          <m:r>
                            <a:rPr lang="he-IL" b="0" i="1" smtClean="0">
                              <a:latin typeface="Cambria Math" panose="02040503050406030204" pitchFamily="18" charset="0"/>
                            </a:rPr>
                            <m:t>7</m:t>
                          </m:r>
                        </m:den>
                      </m:f>
                    </m:oMath>
                  </m:oMathPara>
                </a14:m>
                <a:endParaRPr lang="he-IL" dirty="0"/>
              </a:p>
            </p:txBody>
          </p:sp>
        </mc:Choice>
        <mc:Fallback xmlns="">
          <p:sp>
            <p:nvSpPr>
              <p:cNvPr id="8" name="TextBox 7"/>
              <p:cNvSpPr txBox="1">
                <a:spLocks noRot="1" noChangeAspect="1" noMove="1" noResize="1" noEditPoints="1" noAdjustHandles="1" noChangeArrowheads="1" noChangeShapeType="1" noTextEdit="1"/>
              </p:cNvSpPr>
              <p:nvPr/>
            </p:nvSpPr>
            <p:spPr>
              <a:xfrm>
                <a:off x="304800" y="2354299"/>
                <a:ext cx="192360" cy="519438"/>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139487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103</a:t>
            </a:fld>
            <a:endParaRPr lang="en-US"/>
          </a:p>
        </p:txBody>
      </p:sp>
      <p:pic>
        <p:nvPicPr>
          <p:cNvPr id="4" name="תמונה 3"/>
          <p:cNvPicPr>
            <a:picLocks noChangeAspect="1"/>
          </p:cNvPicPr>
          <p:nvPr/>
        </p:nvPicPr>
        <p:blipFill>
          <a:blip r:embed="rId2"/>
          <a:stretch>
            <a:fillRect/>
          </a:stretch>
        </p:blipFill>
        <p:spPr>
          <a:xfrm>
            <a:off x="1154603" y="756361"/>
            <a:ext cx="6762750" cy="3819251"/>
          </a:xfrm>
          <a:prstGeom prst="rect">
            <a:avLst/>
          </a:prstGeom>
        </p:spPr>
      </p:pic>
      <p:sp>
        <p:nvSpPr>
          <p:cNvPr id="5" name="מלבן 4"/>
          <p:cNvSpPr/>
          <p:nvPr/>
        </p:nvSpPr>
        <p:spPr>
          <a:xfrm>
            <a:off x="2590800" y="110030"/>
            <a:ext cx="6102900" cy="646331"/>
          </a:xfrm>
          <a:prstGeom prst="rect">
            <a:avLst/>
          </a:prstGeom>
        </p:spPr>
        <p:txBody>
          <a:bodyPr wrap="square">
            <a:spAutoFit/>
          </a:bodyPr>
          <a:lstStyle/>
          <a:p>
            <a:pPr algn="r"/>
            <a:r>
              <a:rPr lang="he-IL" sz="3600" dirty="0"/>
              <a:t>שאלה </a:t>
            </a:r>
            <a:r>
              <a:rPr lang="he-IL" sz="3600" dirty="0" smtClean="0"/>
              <a:t>2 </a:t>
            </a:r>
            <a:r>
              <a:rPr lang="he-IL" sz="3600" dirty="0"/>
              <a:t>– מועד </a:t>
            </a:r>
            <a:r>
              <a:rPr lang="he-IL" sz="3600" dirty="0" smtClean="0"/>
              <a:t>ב </a:t>
            </a:r>
            <a:r>
              <a:rPr lang="he-IL" sz="3600" dirty="0"/>
              <a:t>2019 חורף</a:t>
            </a:r>
          </a:p>
        </p:txBody>
      </p:sp>
      <p:sp>
        <p:nvSpPr>
          <p:cNvPr id="7" name="מלבן מעוגל 6"/>
          <p:cNvSpPr/>
          <p:nvPr/>
        </p:nvSpPr>
        <p:spPr>
          <a:xfrm>
            <a:off x="7315200" y="1971675"/>
            <a:ext cx="529221"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מעוגל 7"/>
          <p:cNvSpPr/>
          <p:nvPr/>
        </p:nvSpPr>
        <p:spPr>
          <a:xfrm>
            <a:off x="1371600" y="1724024"/>
            <a:ext cx="1524000" cy="3143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מעוגל 8"/>
          <p:cNvSpPr/>
          <p:nvPr/>
        </p:nvSpPr>
        <p:spPr>
          <a:xfrm>
            <a:off x="3882475" y="1504950"/>
            <a:ext cx="3961945" cy="3143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3137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104</a:t>
            </a:fld>
            <a:endParaRPr lang="en-US"/>
          </a:p>
        </p:txBody>
      </p:sp>
      <p:cxnSp>
        <p:nvCxnSpPr>
          <p:cNvPr id="4" name="Straight Arrow Connector 87"/>
          <p:cNvCxnSpPr/>
          <p:nvPr/>
        </p:nvCxnSpPr>
        <p:spPr>
          <a:xfrm>
            <a:off x="5029850" y="1676831"/>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83"/>
          <p:cNvCxnSpPr/>
          <p:nvPr/>
        </p:nvCxnSpPr>
        <p:spPr>
          <a:xfrm>
            <a:off x="4877450" y="1676831"/>
            <a:ext cx="0" cy="140833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6" name="Rectangle 15"/>
          <p:cNvSpPr/>
          <p:nvPr/>
        </p:nvSpPr>
        <p:spPr>
          <a:xfrm>
            <a:off x="1979548" y="1067231"/>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7" name="Group 49"/>
          <p:cNvGrpSpPr/>
          <p:nvPr/>
        </p:nvGrpSpPr>
        <p:grpSpPr>
          <a:xfrm>
            <a:off x="6018148" y="762431"/>
            <a:ext cx="521297" cy="990600"/>
            <a:chOff x="6324600" y="3115310"/>
            <a:chExt cx="521297" cy="1056640"/>
          </a:xfrm>
        </p:grpSpPr>
        <p:sp>
          <p:nvSpPr>
            <p:cNvPr id="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33"/>
            <p:cNvCxnSpPr>
              <a:stCxn id="9" idx="2"/>
              <a:endCxn id="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12" name="Group 82"/>
          <p:cNvGrpSpPr/>
          <p:nvPr/>
        </p:nvGrpSpPr>
        <p:grpSpPr>
          <a:xfrm>
            <a:off x="3274948" y="2057831"/>
            <a:ext cx="615974" cy="762000"/>
            <a:chOff x="3733800" y="3105150"/>
            <a:chExt cx="615974" cy="762000"/>
          </a:xfrm>
        </p:grpSpPr>
        <p:sp>
          <p:nvSpPr>
            <p:cNvPr id="13"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TextBox 13"/>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15" name="Group 59"/>
          <p:cNvGrpSpPr/>
          <p:nvPr/>
        </p:nvGrpSpPr>
        <p:grpSpPr>
          <a:xfrm>
            <a:off x="1979548" y="457631"/>
            <a:ext cx="304800" cy="457200"/>
            <a:chOff x="5181600" y="3257550"/>
            <a:chExt cx="304800" cy="457200"/>
          </a:xfrm>
        </p:grpSpPr>
        <p:sp>
          <p:nvSpPr>
            <p:cNvPr id="16"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TextBox 16"/>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18" name="Straight Arrow Connector 64"/>
          <p:cNvCxnSpPr>
            <a:endCxn id="60" idx="3"/>
          </p:cNvCxnSpPr>
          <p:nvPr/>
        </p:nvCxnSpPr>
        <p:spPr>
          <a:xfrm flipH="1" flipV="1">
            <a:off x="1065148" y="1324247"/>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66"/>
          <p:cNvCxnSpPr/>
          <p:nvPr/>
        </p:nvCxnSpPr>
        <p:spPr>
          <a:xfrm flipV="1">
            <a:off x="4725050" y="1789762"/>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20" name="Group 69"/>
          <p:cNvGrpSpPr/>
          <p:nvPr/>
        </p:nvGrpSpPr>
        <p:grpSpPr>
          <a:xfrm>
            <a:off x="6856348" y="914831"/>
            <a:ext cx="990600" cy="838200"/>
            <a:chOff x="6324600" y="1733550"/>
            <a:chExt cx="990600" cy="838200"/>
          </a:xfrm>
        </p:grpSpPr>
        <p:sp>
          <p:nvSpPr>
            <p:cNvPr id="21"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22"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74"/>
          <p:cNvGrpSpPr/>
          <p:nvPr/>
        </p:nvGrpSpPr>
        <p:grpSpPr>
          <a:xfrm>
            <a:off x="4572650" y="1143431"/>
            <a:ext cx="762000" cy="685800"/>
            <a:chOff x="5029200" y="3333750"/>
            <a:chExt cx="762000" cy="685800"/>
          </a:xfrm>
        </p:grpSpPr>
        <p:sp>
          <p:nvSpPr>
            <p:cNvPr id="24" name="Trapezoid 72"/>
            <p:cNvSpPr/>
            <p:nvPr/>
          </p:nvSpPr>
          <p:spPr>
            <a:xfrm rot="5400000">
              <a:off x="4989949" y="3449201"/>
              <a:ext cx="685800" cy="454898"/>
            </a:xfrm>
            <a:prstGeom prst="trapezoid">
              <a:avLst>
                <a:gd name="adj" fmla="val 30656"/>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TextBox 24"/>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26" name="Group 187"/>
          <p:cNvGrpSpPr/>
          <p:nvPr/>
        </p:nvGrpSpPr>
        <p:grpSpPr>
          <a:xfrm>
            <a:off x="3503548" y="533831"/>
            <a:ext cx="841921" cy="1447800"/>
            <a:chOff x="3657600" y="1428750"/>
            <a:chExt cx="841921" cy="1447800"/>
          </a:xfrm>
        </p:grpSpPr>
        <p:grpSp>
          <p:nvGrpSpPr>
            <p:cNvPr id="27" name="Group 62"/>
            <p:cNvGrpSpPr/>
            <p:nvPr/>
          </p:nvGrpSpPr>
          <p:grpSpPr>
            <a:xfrm>
              <a:off x="3657600" y="1428750"/>
              <a:ext cx="838199" cy="1447800"/>
              <a:chOff x="3810000" y="1412681"/>
              <a:chExt cx="838199" cy="1447800"/>
            </a:xfrm>
          </p:grpSpPr>
          <p:sp>
            <p:nvSpPr>
              <p:cNvPr id="34"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5"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TextBox 27"/>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29" name="TextBox 28"/>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30" name="TextBox 29"/>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31" name="TextBox 30"/>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32" name="TextBox 31"/>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33" name="TextBox 32"/>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36" name="Straight Arrow Connector 90"/>
          <p:cNvCxnSpPr/>
          <p:nvPr/>
        </p:nvCxnSpPr>
        <p:spPr>
          <a:xfrm flipV="1">
            <a:off x="6300268" y="1650312"/>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92"/>
          <p:cNvCxnSpPr/>
          <p:nvPr/>
        </p:nvCxnSpPr>
        <p:spPr>
          <a:xfrm flipV="1">
            <a:off x="4036948" y="1981631"/>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95"/>
          <p:cNvCxnSpPr/>
          <p:nvPr/>
        </p:nvCxnSpPr>
        <p:spPr>
          <a:xfrm flipV="1">
            <a:off x="7079176" y="1746810"/>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856348" y="1143431"/>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40" name="TextBox 39"/>
          <p:cNvSpPr txBox="1"/>
          <p:nvPr/>
        </p:nvSpPr>
        <p:spPr>
          <a:xfrm>
            <a:off x="6877531" y="1415965"/>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41" name="TextBox 40"/>
          <p:cNvSpPr txBox="1"/>
          <p:nvPr/>
        </p:nvSpPr>
        <p:spPr>
          <a:xfrm>
            <a:off x="7389748" y="1219631"/>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42" name="Straight Arrow Connector 99"/>
          <p:cNvCxnSpPr>
            <a:endCxn id="80" idx="3"/>
          </p:cNvCxnSpPr>
          <p:nvPr/>
        </p:nvCxnSpPr>
        <p:spPr>
          <a:xfrm flipV="1">
            <a:off x="5713348" y="1741978"/>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101"/>
          <p:cNvCxnSpPr>
            <a:endCxn id="45" idx="3"/>
          </p:cNvCxnSpPr>
          <p:nvPr/>
        </p:nvCxnSpPr>
        <p:spPr>
          <a:xfrm flipV="1">
            <a:off x="5865748" y="1171847"/>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4" name="Group 113"/>
          <p:cNvGrpSpPr/>
          <p:nvPr/>
        </p:nvGrpSpPr>
        <p:grpSpPr>
          <a:xfrm>
            <a:off x="5789548" y="686231"/>
            <a:ext cx="152400" cy="533400"/>
            <a:chOff x="5791200" y="1352550"/>
            <a:chExt cx="152400" cy="533400"/>
          </a:xfrm>
        </p:grpSpPr>
        <p:sp>
          <p:nvSpPr>
            <p:cNvPr id="45"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TextBox 45"/>
            <p:cNvSpPr txBox="1"/>
            <p:nvPr/>
          </p:nvSpPr>
          <p:spPr>
            <a:xfrm>
              <a:off x="5807075" y="1390650"/>
              <a:ext cx="76200" cy="184666"/>
            </a:xfrm>
            <a:prstGeom prst="rect">
              <a:avLst/>
            </a:prstGeom>
            <a:noFill/>
            <a:ln w="38100">
              <a:solidFill>
                <a:srgbClr val="00B0F0"/>
              </a:solidFill>
            </a:ln>
          </p:spPr>
          <p:txBody>
            <a:bodyPr wrap="square" lIns="0" tIns="0" rIns="0" bIns="0" rtlCol="0">
              <a:spAutoFit/>
            </a:bodyPr>
            <a:lstStyle/>
            <a:p>
              <a:r>
                <a:rPr lang="en-US" sz="1200" dirty="0"/>
                <a:t>1</a:t>
              </a:r>
            </a:p>
          </p:txBody>
        </p:sp>
        <p:sp>
          <p:nvSpPr>
            <p:cNvPr id="47" name="TextBox 46"/>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48" name="Straight Arrow Connector 123"/>
          <p:cNvCxnSpPr>
            <a:stCxn id="21" idx="3"/>
          </p:cNvCxnSpPr>
          <p:nvPr/>
        </p:nvCxnSpPr>
        <p:spPr>
          <a:xfrm flipV="1">
            <a:off x="7846948" y="1318619"/>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9" name="Group 121"/>
          <p:cNvGrpSpPr/>
          <p:nvPr/>
        </p:nvGrpSpPr>
        <p:grpSpPr>
          <a:xfrm>
            <a:off x="8227948" y="762431"/>
            <a:ext cx="152400" cy="762000"/>
            <a:chOff x="8229600" y="1733550"/>
            <a:chExt cx="152400" cy="762000"/>
          </a:xfrm>
        </p:grpSpPr>
        <p:sp>
          <p:nvSpPr>
            <p:cNvPr id="50"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TextBox 50"/>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52" name="TextBox 51"/>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53" name="TextBox 52"/>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54" name="Straight Arrow Connector 126"/>
          <p:cNvCxnSpPr>
            <a:stCxn id="8" idx="0"/>
            <a:endCxn id="39" idx="1"/>
          </p:cNvCxnSpPr>
          <p:nvPr/>
        </p:nvCxnSpPr>
        <p:spPr>
          <a:xfrm flipV="1">
            <a:off x="6475348" y="1235764"/>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139"/>
          <p:cNvCxnSpPr/>
          <p:nvPr/>
        </p:nvCxnSpPr>
        <p:spPr>
          <a:xfrm flipV="1">
            <a:off x="8304148" y="1448231"/>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Connector 143"/>
          <p:cNvCxnSpPr/>
          <p:nvPr/>
        </p:nvCxnSpPr>
        <p:spPr>
          <a:xfrm flipV="1">
            <a:off x="6627748" y="326159"/>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57" name="Elbow Connector 147"/>
          <p:cNvCxnSpPr>
            <a:endCxn id="50" idx="2"/>
          </p:cNvCxnSpPr>
          <p:nvPr/>
        </p:nvCxnSpPr>
        <p:spPr>
          <a:xfrm>
            <a:off x="760347" y="326159"/>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163"/>
          <p:cNvCxnSpPr/>
          <p:nvPr/>
        </p:nvCxnSpPr>
        <p:spPr>
          <a:xfrm rot="16200000" flipH="1">
            <a:off x="561261" y="522394"/>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59" name="Group 177"/>
          <p:cNvGrpSpPr/>
          <p:nvPr/>
        </p:nvGrpSpPr>
        <p:grpSpPr>
          <a:xfrm>
            <a:off x="988948" y="838631"/>
            <a:ext cx="152400" cy="533400"/>
            <a:chOff x="5791200" y="1352550"/>
            <a:chExt cx="152400" cy="533400"/>
          </a:xfrm>
        </p:grpSpPr>
        <p:sp>
          <p:nvSpPr>
            <p:cNvPr id="60"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TextBox 60"/>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62" name="TextBox 61"/>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63" name="Straight Connector 182"/>
          <p:cNvCxnSpPr>
            <a:stCxn id="60" idx="0"/>
            <a:endCxn id="77" idx="1"/>
          </p:cNvCxnSpPr>
          <p:nvPr/>
        </p:nvCxnSpPr>
        <p:spPr>
          <a:xfrm>
            <a:off x="1141348" y="1105331"/>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Elbow Connector 184"/>
          <p:cNvCxnSpPr>
            <a:stCxn id="77" idx="3"/>
            <a:endCxn id="6" idx="1"/>
          </p:cNvCxnSpPr>
          <p:nvPr/>
        </p:nvCxnSpPr>
        <p:spPr>
          <a:xfrm>
            <a:off x="1659211" y="1105331"/>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65" name="Elbow Connector 202"/>
          <p:cNvCxnSpPr/>
          <p:nvPr/>
        </p:nvCxnSpPr>
        <p:spPr>
          <a:xfrm flipV="1">
            <a:off x="1628879" y="686551"/>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66" name="Elbow Connector 213"/>
          <p:cNvCxnSpPr>
            <a:stCxn id="16" idx="0"/>
          </p:cNvCxnSpPr>
          <p:nvPr/>
        </p:nvCxnSpPr>
        <p:spPr>
          <a:xfrm flipV="1">
            <a:off x="2284348" y="229031"/>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7" name="Elbow Connector 218"/>
          <p:cNvCxnSpPr/>
          <p:nvPr/>
        </p:nvCxnSpPr>
        <p:spPr>
          <a:xfrm>
            <a:off x="2589148" y="229031"/>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Elbow Connector 233"/>
          <p:cNvCxnSpPr/>
          <p:nvPr/>
        </p:nvCxnSpPr>
        <p:spPr>
          <a:xfrm rot="10800000" flipV="1">
            <a:off x="988948" y="229031"/>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238"/>
          <p:cNvCxnSpPr>
            <a:stCxn id="45" idx="0"/>
          </p:cNvCxnSpPr>
          <p:nvPr/>
        </p:nvCxnSpPr>
        <p:spPr>
          <a:xfrm flipV="1">
            <a:off x="5941948" y="951562"/>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250"/>
          <p:cNvCxnSpPr>
            <a:stCxn id="30" idx="3"/>
            <a:endCxn id="47" idx="1"/>
          </p:cNvCxnSpPr>
          <p:nvPr/>
        </p:nvCxnSpPr>
        <p:spPr>
          <a:xfrm flipV="1">
            <a:off x="4345469" y="1064314"/>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253"/>
          <p:cNvCxnSpPr/>
          <p:nvPr/>
        </p:nvCxnSpPr>
        <p:spPr>
          <a:xfrm>
            <a:off x="4303469" y="1660698"/>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2" name="Straight Arrow Connector 260"/>
          <p:cNvCxnSpPr/>
          <p:nvPr/>
        </p:nvCxnSpPr>
        <p:spPr>
          <a:xfrm flipV="1">
            <a:off x="4345469" y="1426658"/>
            <a:ext cx="332252" cy="544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269"/>
          <p:cNvCxnSpPr>
            <a:stCxn id="32" idx="3"/>
          </p:cNvCxnSpPr>
          <p:nvPr/>
        </p:nvCxnSpPr>
        <p:spPr>
          <a:xfrm flipV="1">
            <a:off x="4338105" y="1651795"/>
            <a:ext cx="304979" cy="890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74" name="Elbow Connector 274"/>
          <p:cNvCxnSpPr/>
          <p:nvPr/>
        </p:nvCxnSpPr>
        <p:spPr>
          <a:xfrm flipV="1">
            <a:off x="1824715" y="437453"/>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5" name="Elbow Connector 304"/>
          <p:cNvCxnSpPr/>
          <p:nvPr/>
        </p:nvCxnSpPr>
        <p:spPr>
          <a:xfrm>
            <a:off x="5027548" y="431672"/>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76" name="Group 61"/>
          <p:cNvGrpSpPr/>
          <p:nvPr/>
        </p:nvGrpSpPr>
        <p:grpSpPr>
          <a:xfrm>
            <a:off x="1293748" y="686231"/>
            <a:ext cx="365463" cy="838199"/>
            <a:chOff x="1447800" y="1809750"/>
            <a:chExt cx="365463" cy="838199"/>
          </a:xfrm>
        </p:grpSpPr>
        <p:sp>
          <p:nvSpPr>
            <p:cNvPr id="77"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78"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114"/>
          <p:cNvGrpSpPr/>
          <p:nvPr/>
        </p:nvGrpSpPr>
        <p:grpSpPr>
          <a:xfrm>
            <a:off x="5637148" y="1256362"/>
            <a:ext cx="152400" cy="533400"/>
            <a:chOff x="5791200" y="1352550"/>
            <a:chExt cx="152400" cy="533400"/>
          </a:xfrm>
        </p:grpSpPr>
        <p:sp>
          <p:nvSpPr>
            <p:cNvPr id="80"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TextBox 80"/>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82" name="TextBox 81"/>
            <p:cNvSpPr txBox="1"/>
            <p:nvPr/>
          </p:nvSpPr>
          <p:spPr>
            <a:xfrm>
              <a:off x="5810250" y="1638300"/>
              <a:ext cx="77996" cy="184666"/>
            </a:xfrm>
            <a:prstGeom prst="rect">
              <a:avLst/>
            </a:prstGeom>
            <a:noFill/>
            <a:ln w="38100">
              <a:solidFill>
                <a:srgbClr val="00B0F0"/>
              </a:solidFill>
            </a:ln>
          </p:spPr>
          <p:txBody>
            <a:bodyPr wrap="none" lIns="0" tIns="0" rIns="0" bIns="0" rtlCol="0">
              <a:spAutoFit/>
            </a:bodyPr>
            <a:lstStyle/>
            <a:p>
              <a:r>
                <a:rPr lang="en-US" sz="1200" dirty="0"/>
                <a:t>1</a:t>
              </a:r>
            </a:p>
          </p:txBody>
        </p:sp>
      </p:grpSp>
      <p:cxnSp>
        <p:nvCxnSpPr>
          <p:cNvPr id="83" name="Elbow Connector 393"/>
          <p:cNvCxnSpPr>
            <a:stCxn id="6" idx="3"/>
            <a:endCxn id="34" idx="1"/>
          </p:cNvCxnSpPr>
          <p:nvPr/>
        </p:nvCxnSpPr>
        <p:spPr>
          <a:xfrm flipV="1">
            <a:off x="2589148" y="1257731"/>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397"/>
          <p:cNvCxnSpPr/>
          <p:nvPr/>
        </p:nvCxnSpPr>
        <p:spPr>
          <a:xfrm>
            <a:off x="2741548" y="1408762"/>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399"/>
          <p:cNvCxnSpPr/>
          <p:nvPr/>
        </p:nvCxnSpPr>
        <p:spPr>
          <a:xfrm flipV="1">
            <a:off x="2732312" y="1524431"/>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401"/>
          <p:cNvCxnSpPr/>
          <p:nvPr/>
        </p:nvCxnSpPr>
        <p:spPr>
          <a:xfrm flipV="1">
            <a:off x="2743857" y="1753032"/>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402"/>
          <p:cNvCxnSpPr/>
          <p:nvPr/>
        </p:nvCxnSpPr>
        <p:spPr>
          <a:xfrm flipV="1">
            <a:off x="2732312" y="2438831"/>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88" name="Elbow Connector 405"/>
          <p:cNvCxnSpPr>
            <a:stCxn id="50" idx="0"/>
          </p:cNvCxnSpPr>
          <p:nvPr/>
        </p:nvCxnSpPr>
        <p:spPr>
          <a:xfrm flipH="1" flipV="1">
            <a:off x="3176812" y="110476"/>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9" name="Elbow Connector 416"/>
          <p:cNvCxnSpPr/>
          <p:nvPr/>
        </p:nvCxnSpPr>
        <p:spPr>
          <a:xfrm rot="16200000" flipH="1">
            <a:off x="2932048" y="380062"/>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431"/>
          <p:cNvCxnSpPr/>
          <p:nvPr/>
        </p:nvCxnSpPr>
        <p:spPr>
          <a:xfrm flipV="1">
            <a:off x="3655948" y="2704162"/>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467"/>
          <p:cNvCxnSpPr/>
          <p:nvPr/>
        </p:nvCxnSpPr>
        <p:spPr>
          <a:xfrm flipV="1">
            <a:off x="5789548" y="1561162"/>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92" name="Elbow Connector 473"/>
          <p:cNvCxnSpPr/>
          <p:nvPr/>
        </p:nvCxnSpPr>
        <p:spPr>
          <a:xfrm flipV="1">
            <a:off x="5256148" y="1595798"/>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834758" y="1050439"/>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94" name="TextBox 93"/>
          <p:cNvSpPr txBox="1"/>
          <p:nvPr/>
        </p:nvSpPr>
        <p:spPr>
          <a:xfrm>
            <a:off x="2817748" y="1332562"/>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95" name="TextBox 94"/>
          <p:cNvSpPr txBox="1"/>
          <p:nvPr/>
        </p:nvSpPr>
        <p:spPr>
          <a:xfrm>
            <a:off x="2817748" y="1561162"/>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96" name="TextBox 95"/>
          <p:cNvSpPr txBox="1"/>
          <p:nvPr/>
        </p:nvSpPr>
        <p:spPr>
          <a:xfrm>
            <a:off x="2764639" y="2200780"/>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97" name="Elbow Connector 512"/>
          <p:cNvCxnSpPr/>
          <p:nvPr/>
        </p:nvCxnSpPr>
        <p:spPr>
          <a:xfrm rot="5400000" flipH="1" flipV="1">
            <a:off x="5156137" y="1511950"/>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8096331" y="481661"/>
            <a:ext cx="282129" cy="169277"/>
          </a:xfrm>
          <a:prstGeom prst="rect">
            <a:avLst/>
          </a:prstGeom>
          <a:noFill/>
        </p:spPr>
        <p:txBody>
          <a:bodyPr wrap="none" lIns="0" tIns="0" rIns="0" bIns="0" rtlCol="0">
            <a:spAutoFit/>
          </a:bodyPr>
          <a:lstStyle/>
          <a:p>
            <a:r>
              <a:rPr lang="en-US" sz="1100" dirty="0"/>
              <a:t>pc+4</a:t>
            </a:r>
          </a:p>
        </p:txBody>
      </p:sp>
      <p:sp>
        <p:nvSpPr>
          <p:cNvPr id="99" name="TextBox 98"/>
          <p:cNvSpPr txBox="1"/>
          <p:nvPr/>
        </p:nvSpPr>
        <p:spPr>
          <a:xfrm>
            <a:off x="7769594" y="622516"/>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100" name="TextBox 99"/>
          <p:cNvSpPr txBox="1"/>
          <p:nvPr/>
        </p:nvSpPr>
        <p:spPr>
          <a:xfrm>
            <a:off x="7875811" y="1421461"/>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101" name="TextBox 100"/>
          <p:cNvSpPr txBox="1"/>
          <p:nvPr/>
        </p:nvSpPr>
        <p:spPr>
          <a:xfrm>
            <a:off x="8427685" y="1153607"/>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02" name="TextBox 101"/>
          <p:cNvSpPr txBox="1"/>
          <p:nvPr/>
        </p:nvSpPr>
        <p:spPr>
          <a:xfrm>
            <a:off x="659902" y="925007"/>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103" name="TextBox 102"/>
          <p:cNvSpPr txBox="1"/>
          <p:nvPr/>
        </p:nvSpPr>
        <p:spPr>
          <a:xfrm>
            <a:off x="547913" y="1217107"/>
            <a:ext cx="282129" cy="169277"/>
          </a:xfrm>
          <a:prstGeom prst="rect">
            <a:avLst/>
          </a:prstGeom>
          <a:noFill/>
        </p:spPr>
        <p:txBody>
          <a:bodyPr wrap="none" lIns="0" tIns="0" rIns="0" bIns="0" rtlCol="0">
            <a:spAutoFit/>
          </a:bodyPr>
          <a:lstStyle/>
          <a:p>
            <a:r>
              <a:rPr lang="en-US" sz="1100" dirty="0"/>
              <a:t>pc+4</a:t>
            </a:r>
          </a:p>
        </p:txBody>
      </p:sp>
      <p:sp>
        <p:nvSpPr>
          <p:cNvPr id="104" name="TextBox 103"/>
          <p:cNvSpPr txBox="1"/>
          <p:nvPr/>
        </p:nvSpPr>
        <p:spPr>
          <a:xfrm>
            <a:off x="5157954" y="875362"/>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105" name="TextBox 104"/>
          <p:cNvSpPr txBox="1"/>
          <p:nvPr/>
        </p:nvSpPr>
        <p:spPr>
          <a:xfrm>
            <a:off x="5241631" y="564893"/>
            <a:ext cx="219362" cy="169277"/>
          </a:xfrm>
          <a:prstGeom prst="rect">
            <a:avLst/>
          </a:prstGeom>
          <a:noFill/>
        </p:spPr>
        <p:txBody>
          <a:bodyPr wrap="square" lIns="0" tIns="0" rIns="0" bIns="0" rtlCol="0">
            <a:spAutoFit/>
          </a:bodyPr>
          <a:lstStyle/>
          <a:p>
            <a:r>
              <a:rPr lang="en-US" sz="1100" dirty="0"/>
              <a:t>pc</a:t>
            </a:r>
          </a:p>
        </p:txBody>
      </p:sp>
      <p:sp>
        <p:nvSpPr>
          <p:cNvPr id="106" name="TextBox 105"/>
          <p:cNvSpPr txBox="1"/>
          <p:nvPr/>
        </p:nvSpPr>
        <p:spPr>
          <a:xfrm>
            <a:off x="4093522" y="2274671"/>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107" name="TextBox 106"/>
          <p:cNvSpPr txBox="1"/>
          <p:nvPr/>
        </p:nvSpPr>
        <p:spPr>
          <a:xfrm>
            <a:off x="5145929" y="1174493"/>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108" name="Elbow Connector 562"/>
          <p:cNvCxnSpPr>
            <a:stCxn id="14" idx="3"/>
          </p:cNvCxnSpPr>
          <p:nvPr/>
        </p:nvCxnSpPr>
        <p:spPr>
          <a:xfrm flipV="1">
            <a:off x="3890922" y="1637362"/>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09" name="Rectangle 568"/>
          <p:cNvSpPr/>
          <p:nvPr/>
        </p:nvSpPr>
        <p:spPr>
          <a:xfrm>
            <a:off x="684148" y="3085162"/>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TextBox 109"/>
          <p:cNvSpPr txBox="1"/>
          <p:nvPr/>
        </p:nvSpPr>
        <p:spPr>
          <a:xfrm>
            <a:off x="3274948" y="3161362"/>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111" name="TextBox 110"/>
          <p:cNvSpPr txBox="1"/>
          <p:nvPr/>
        </p:nvSpPr>
        <p:spPr>
          <a:xfrm>
            <a:off x="3808348" y="3161362"/>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112" name="TextBox 111"/>
          <p:cNvSpPr txBox="1"/>
          <p:nvPr/>
        </p:nvSpPr>
        <p:spPr>
          <a:xfrm>
            <a:off x="4417948" y="3161362"/>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113" name="TextBox 112"/>
          <p:cNvSpPr txBox="1"/>
          <p:nvPr/>
        </p:nvSpPr>
        <p:spPr>
          <a:xfrm>
            <a:off x="4722748" y="3161362"/>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114" name="TextBox 113"/>
          <p:cNvSpPr txBox="1"/>
          <p:nvPr/>
        </p:nvSpPr>
        <p:spPr>
          <a:xfrm>
            <a:off x="5027548" y="3161362"/>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115" name="TextBox 114"/>
          <p:cNvSpPr txBox="1"/>
          <p:nvPr/>
        </p:nvSpPr>
        <p:spPr>
          <a:xfrm>
            <a:off x="5789548" y="3161362"/>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116" name="TextBox 115"/>
          <p:cNvSpPr txBox="1"/>
          <p:nvPr/>
        </p:nvSpPr>
        <p:spPr>
          <a:xfrm>
            <a:off x="5484748" y="3161362"/>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117" name="TextBox 116"/>
          <p:cNvSpPr txBox="1"/>
          <p:nvPr/>
        </p:nvSpPr>
        <p:spPr>
          <a:xfrm>
            <a:off x="6170548" y="3161362"/>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118" name="TextBox 117"/>
          <p:cNvSpPr txBox="1"/>
          <p:nvPr/>
        </p:nvSpPr>
        <p:spPr>
          <a:xfrm>
            <a:off x="6780148" y="3161362"/>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119" name="TextBox 118"/>
          <p:cNvSpPr txBox="1"/>
          <p:nvPr/>
        </p:nvSpPr>
        <p:spPr>
          <a:xfrm>
            <a:off x="8075548" y="3161362"/>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120" name="TextBox 119"/>
          <p:cNvSpPr txBox="1"/>
          <p:nvPr/>
        </p:nvSpPr>
        <p:spPr>
          <a:xfrm>
            <a:off x="836548" y="3161362"/>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121" name="TextBox 120"/>
          <p:cNvSpPr txBox="1"/>
          <p:nvPr/>
        </p:nvSpPr>
        <p:spPr>
          <a:xfrm>
            <a:off x="3252395" y="722962"/>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22" name="Straight Connector 6"/>
          <p:cNvCxnSpPr>
            <a:stCxn id="6" idx="3"/>
          </p:cNvCxnSpPr>
          <p:nvPr/>
        </p:nvCxnSpPr>
        <p:spPr>
          <a:xfrm>
            <a:off x="2589148" y="1410131"/>
            <a:ext cx="152400" cy="583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3" name="Straight Connector 3"/>
          <p:cNvCxnSpPr>
            <a:stCxn id="8" idx="0"/>
          </p:cNvCxnSpPr>
          <p:nvPr/>
        </p:nvCxnSpPr>
        <p:spPr>
          <a:xfrm flipV="1">
            <a:off x="6475348" y="1250587"/>
            <a:ext cx="152400" cy="714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4" name="Elbow Connector 7"/>
          <p:cNvCxnSpPr/>
          <p:nvPr/>
        </p:nvCxnSpPr>
        <p:spPr>
          <a:xfrm>
            <a:off x="6639087" y="325527"/>
            <a:ext cx="1585918" cy="820123"/>
          </a:xfrm>
          <a:prstGeom prst="bentConnector3">
            <a:avLst>
              <a:gd name="adj1" fmla="val 8443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4"/>
          <p:cNvCxnSpPr>
            <a:endCxn id="50" idx="2"/>
          </p:cNvCxnSpPr>
          <p:nvPr/>
        </p:nvCxnSpPr>
        <p:spPr>
          <a:xfrm>
            <a:off x="8096331" y="1085882"/>
            <a:ext cx="131617" cy="5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34"/>
          <p:cNvCxnSpPr>
            <a:endCxn id="50" idx="2"/>
          </p:cNvCxnSpPr>
          <p:nvPr/>
        </p:nvCxnSpPr>
        <p:spPr>
          <a:xfrm flipV="1">
            <a:off x="8096331" y="1143431"/>
            <a:ext cx="131617" cy="49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026580" y="2768628"/>
            <a:ext cx="702432" cy="369332"/>
          </a:xfrm>
          <a:prstGeom prst="rect">
            <a:avLst/>
          </a:prstGeom>
          <a:noFill/>
        </p:spPr>
        <p:txBody>
          <a:bodyPr wrap="square" rtlCol="1">
            <a:spAutoFit/>
          </a:bodyPr>
          <a:lstStyle/>
          <a:p>
            <a:r>
              <a:rPr lang="en-US" dirty="0" err="1" smtClean="0">
                <a:solidFill>
                  <a:srgbClr val="FF0000"/>
                </a:solidFill>
              </a:rPr>
              <a:t>BrEq</a:t>
            </a:r>
            <a:endParaRPr lang="he-IL" dirty="0">
              <a:solidFill>
                <a:srgbClr val="FF0000"/>
              </a:solidFill>
            </a:endParaRPr>
          </a:p>
        </p:txBody>
      </p:sp>
      <p:sp>
        <p:nvSpPr>
          <p:cNvPr id="128" name="Freeform 42"/>
          <p:cNvSpPr/>
          <p:nvPr/>
        </p:nvSpPr>
        <p:spPr>
          <a:xfrm>
            <a:off x="1192687" y="3270481"/>
            <a:ext cx="3774168" cy="279634"/>
          </a:xfrm>
          <a:custGeom>
            <a:avLst/>
            <a:gdLst>
              <a:gd name="connsiteX0" fmla="*/ 3594100 w 3736725"/>
              <a:gd name="connsiteY0" fmla="*/ 38100 h 279634"/>
              <a:gd name="connsiteX1" fmla="*/ 3308350 w 3736725"/>
              <a:gd name="connsiteY1" fmla="*/ 279400 h 279634"/>
              <a:gd name="connsiteX2" fmla="*/ 0 w 3736725"/>
              <a:gd name="connsiteY2" fmla="*/ 0 h 279634"/>
            </a:gdLst>
            <a:ahLst/>
            <a:cxnLst>
              <a:cxn ang="0">
                <a:pos x="connsiteX0" y="connsiteY0"/>
              </a:cxn>
              <a:cxn ang="0">
                <a:pos x="connsiteX1" y="connsiteY1"/>
              </a:cxn>
              <a:cxn ang="0">
                <a:pos x="connsiteX2" y="connsiteY2"/>
              </a:cxn>
            </a:cxnLst>
            <a:rect l="l" t="t" r="r" b="b"/>
            <a:pathLst>
              <a:path w="3736725" h="279634">
                <a:moveTo>
                  <a:pt x="3594100" y="38100"/>
                </a:moveTo>
                <a:cubicBezTo>
                  <a:pt x="3750733" y="161925"/>
                  <a:pt x="3907367" y="285750"/>
                  <a:pt x="3308350" y="279400"/>
                </a:cubicBezTo>
                <a:cubicBezTo>
                  <a:pt x="2709333" y="273050"/>
                  <a:pt x="1354666" y="136525"/>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29" name="Straight Connector 44"/>
          <p:cNvCxnSpPr/>
          <p:nvPr/>
        </p:nvCxnSpPr>
        <p:spPr>
          <a:xfrm>
            <a:off x="1185990" y="3277363"/>
            <a:ext cx="112681" cy="459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59"/>
          <p:cNvCxnSpPr/>
          <p:nvPr/>
        </p:nvCxnSpPr>
        <p:spPr>
          <a:xfrm flipV="1">
            <a:off x="1192687" y="3244496"/>
            <a:ext cx="105984" cy="194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18891" y="2805488"/>
            <a:ext cx="702432"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32" name="TextBox 131"/>
          <p:cNvSpPr txBox="1"/>
          <p:nvPr/>
        </p:nvSpPr>
        <p:spPr>
          <a:xfrm>
            <a:off x="3975052" y="2798964"/>
            <a:ext cx="295101"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3" name="TextBox 132"/>
          <p:cNvSpPr txBox="1"/>
          <p:nvPr/>
        </p:nvSpPr>
        <p:spPr>
          <a:xfrm>
            <a:off x="4468934" y="2789736"/>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4" name="TextBox 133"/>
          <p:cNvSpPr txBox="1"/>
          <p:nvPr/>
        </p:nvSpPr>
        <p:spPr>
          <a:xfrm>
            <a:off x="5468163" y="2798964"/>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5" name="TextBox 134"/>
          <p:cNvSpPr txBox="1"/>
          <p:nvPr/>
        </p:nvSpPr>
        <p:spPr>
          <a:xfrm>
            <a:off x="5829355" y="2798151"/>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6" name="TextBox 135"/>
          <p:cNvSpPr txBox="1"/>
          <p:nvPr/>
        </p:nvSpPr>
        <p:spPr>
          <a:xfrm>
            <a:off x="6265616" y="2755602"/>
            <a:ext cx="565334"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37" name="TextBox 136"/>
          <p:cNvSpPr txBox="1"/>
          <p:nvPr/>
        </p:nvSpPr>
        <p:spPr>
          <a:xfrm>
            <a:off x="7053014" y="2780362"/>
            <a:ext cx="716580"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grpSp>
        <p:nvGrpSpPr>
          <p:cNvPr id="138" name="Group 140"/>
          <p:cNvGrpSpPr/>
          <p:nvPr/>
        </p:nvGrpSpPr>
        <p:grpSpPr>
          <a:xfrm>
            <a:off x="6024522" y="2110233"/>
            <a:ext cx="584070" cy="540078"/>
            <a:chOff x="352266" y="209550"/>
            <a:chExt cx="584070" cy="540078"/>
          </a:xfrm>
        </p:grpSpPr>
        <p:sp>
          <p:nvSpPr>
            <p:cNvPr id="139" name="Oval 141"/>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0" name="TextBox 139"/>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1" name="Elbow Connector 144"/>
          <p:cNvCxnSpPr/>
          <p:nvPr/>
        </p:nvCxnSpPr>
        <p:spPr>
          <a:xfrm flipV="1">
            <a:off x="2747922" y="2408023"/>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2791497" y="2716643"/>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43" name="TextBox 142"/>
          <p:cNvSpPr txBox="1"/>
          <p:nvPr/>
        </p:nvSpPr>
        <p:spPr>
          <a:xfrm>
            <a:off x="6415422" y="1912266"/>
            <a:ext cx="565334"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4" name="TextBox 143"/>
          <p:cNvSpPr txBox="1"/>
          <p:nvPr/>
        </p:nvSpPr>
        <p:spPr>
          <a:xfrm>
            <a:off x="2249102" y="3144122"/>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5" name="TextBox 144"/>
          <p:cNvSpPr txBox="1"/>
          <p:nvPr/>
        </p:nvSpPr>
        <p:spPr>
          <a:xfrm>
            <a:off x="50015" y="1921564"/>
            <a:ext cx="2514600" cy="461665"/>
          </a:xfrm>
          <a:prstGeom prst="rect">
            <a:avLst/>
          </a:prstGeom>
          <a:noFill/>
        </p:spPr>
        <p:txBody>
          <a:bodyPr wrap="square" rtlCol="1">
            <a:spAutoFit/>
          </a:bodyPr>
          <a:lstStyle/>
          <a:p>
            <a:r>
              <a:rPr lang="en-US" sz="2400" b="1" dirty="0" err="1">
                <a:solidFill>
                  <a:srgbClr val="00B0F0"/>
                </a:solidFill>
              </a:rPr>
              <a:t>b</a:t>
            </a:r>
            <a:r>
              <a:rPr lang="en-US" sz="2400" b="1" dirty="0" err="1" smtClean="0">
                <a:solidFill>
                  <a:srgbClr val="00B0F0"/>
                </a:solidFill>
              </a:rPr>
              <a:t>eq</a:t>
            </a:r>
            <a:r>
              <a:rPr lang="en-US" sz="2400" b="1" dirty="0" smtClean="0">
                <a:solidFill>
                  <a:srgbClr val="00B0F0"/>
                </a:solidFill>
              </a:rPr>
              <a:t> rs1, rs2, label</a:t>
            </a:r>
            <a:endParaRPr lang="he-IL" sz="2400" b="1" dirty="0">
              <a:solidFill>
                <a:srgbClr val="00B0F0"/>
              </a:solidFill>
            </a:endParaRPr>
          </a:p>
        </p:txBody>
      </p:sp>
      <p:sp>
        <p:nvSpPr>
          <p:cNvPr id="146" name="TextBox 145"/>
          <p:cNvSpPr txBox="1"/>
          <p:nvPr/>
        </p:nvSpPr>
        <p:spPr>
          <a:xfrm>
            <a:off x="304800" y="3917106"/>
            <a:ext cx="8506297" cy="646331"/>
          </a:xfrm>
          <a:prstGeom prst="rect">
            <a:avLst/>
          </a:prstGeom>
          <a:noFill/>
        </p:spPr>
        <p:txBody>
          <a:bodyPr wrap="square" rtlCol="1">
            <a:spAutoFit/>
          </a:bodyPr>
          <a:lstStyle/>
          <a:p>
            <a:pPr algn="r"/>
            <a:r>
              <a:rPr lang="he-IL" dirty="0" smtClean="0"/>
              <a:t>מכיוון שהמוצא הקובע כי הכניסות שוות עובד בצורה תקינה היפוכו יביא לפעולה לא תקינה של</a:t>
            </a:r>
          </a:p>
          <a:p>
            <a:pPr algn="r"/>
            <a:r>
              <a:rPr lang="en-US" dirty="0" smtClean="0"/>
              <a:t> </a:t>
            </a:r>
            <a:r>
              <a:rPr lang="he-IL" dirty="0"/>
              <a:t> </a:t>
            </a:r>
            <a:r>
              <a:rPr lang="he-IL" dirty="0" smtClean="0"/>
              <a:t>לכן התשובה הנכונה היא </a:t>
            </a:r>
            <a:r>
              <a:rPr lang="he-IL" dirty="0" smtClean="0"/>
              <a:t>ד' </a:t>
            </a:r>
            <a:r>
              <a:rPr lang="he-IL" dirty="0" smtClean="0"/>
              <a:t>(שאר התשובות כוללות היפוך של ביט זה).</a:t>
            </a:r>
            <a:r>
              <a:rPr lang="en-US" dirty="0" err="1" smtClean="0"/>
              <a:t>beq</a:t>
            </a:r>
            <a:r>
              <a:rPr lang="he-IL" dirty="0" smtClean="0"/>
              <a:t>  </a:t>
            </a:r>
            <a:endParaRPr lang="he-IL" dirty="0"/>
          </a:p>
        </p:txBody>
      </p:sp>
    </p:spTree>
    <p:extLst>
      <p:ext uri="{BB962C8B-B14F-4D97-AF65-F5344CB8AC3E}">
        <p14:creationId xmlns:p14="http://schemas.microsoft.com/office/powerpoint/2010/main" val="73817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500" fill="hold"/>
                                        <p:tgtEl>
                                          <p:spTgt spid="146"/>
                                        </p:tgtEl>
                                        <p:attrNameLst>
                                          <p:attrName>ppt_x</p:attrName>
                                        </p:attrNameLst>
                                      </p:cBhvr>
                                      <p:tavLst>
                                        <p:tav tm="0">
                                          <p:val>
                                            <p:strVal val="#ppt_x"/>
                                          </p:val>
                                        </p:tav>
                                        <p:tav tm="100000">
                                          <p:val>
                                            <p:strVal val="#ppt_x"/>
                                          </p:val>
                                        </p:tav>
                                      </p:tavLst>
                                    </p:anim>
                                    <p:anim calcmode="lin" valueType="num">
                                      <p:cBhvr additive="base">
                                        <p:cTn id="8"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105</a:t>
            </a:fld>
            <a:endParaRPr lang="en-US"/>
          </a:p>
        </p:txBody>
      </p:sp>
      <p:sp>
        <p:nvSpPr>
          <p:cNvPr id="5" name="מלבן 4"/>
          <p:cNvSpPr/>
          <p:nvPr/>
        </p:nvSpPr>
        <p:spPr>
          <a:xfrm>
            <a:off x="2552700" y="46917"/>
            <a:ext cx="5791200" cy="646331"/>
          </a:xfrm>
          <a:prstGeom prst="rect">
            <a:avLst/>
          </a:prstGeom>
        </p:spPr>
        <p:txBody>
          <a:bodyPr wrap="square">
            <a:spAutoFit/>
          </a:bodyPr>
          <a:lstStyle/>
          <a:p>
            <a:pPr algn="r"/>
            <a:r>
              <a:rPr lang="he-IL" sz="3600" dirty="0"/>
              <a:t>שאלה </a:t>
            </a:r>
            <a:r>
              <a:rPr lang="he-IL" sz="3600" dirty="0" smtClean="0"/>
              <a:t>10 </a:t>
            </a:r>
            <a:r>
              <a:rPr lang="he-IL" sz="3600" dirty="0"/>
              <a:t>– מועד </a:t>
            </a:r>
            <a:r>
              <a:rPr lang="he-IL" sz="3600" dirty="0" smtClean="0"/>
              <a:t>א </a:t>
            </a:r>
            <a:r>
              <a:rPr lang="he-IL" sz="3600" dirty="0"/>
              <a:t>2019 </a:t>
            </a:r>
            <a:r>
              <a:rPr lang="he-IL" sz="3600" dirty="0" smtClean="0"/>
              <a:t>אביב</a:t>
            </a:r>
            <a:endParaRPr lang="he-IL" sz="3600" dirty="0"/>
          </a:p>
        </p:txBody>
      </p:sp>
      <p:pic>
        <p:nvPicPr>
          <p:cNvPr id="7" name="תמונה 6"/>
          <p:cNvPicPr>
            <a:picLocks noChangeAspect="1"/>
          </p:cNvPicPr>
          <p:nvPr/>
        </p:nvPicPr>
        <p:blipFill>
          <a:blip r:embed="rId2"/>
          <a:stretch>
            <a:fillRect/>
          </a:stretch>
        </p:blipFill>
        <p:spPr>
          <a:xfrm>
            <a:off x="3657600" y="693248"/>
            <a:ext cx="4929794" cy="3968710"/>
          </a:xfrm>
          <a:prstGeom prst="rect">
            <a:avLst/>
          </a:prstGeom>
        </p:spPr>
      </p:pic>
      <p:pic>
        <p:nvPicPr>
          <p:cNvPr id="8" name="תמונה 7"/>
          <p:cNvPicPr>
            <a:picLocks noChangeAspect="1"/>
          </p:cNvPicPr>
          <p:nvPr/>
        </p:nvPicPr>
        <p:blipFill rotWithShape="1">
          <a:blip r:embed="rId3"/>
          <a:srcRect l="6385" r="53328" b="26241"/>
          <a:stretch/>
        </p:blipFill>
        <p:spPr>
          <a:xfrm>
            <a:off x="304800" y="1962150"/>
            <a:ext cx="1066800" cy="990600"/>
          </a:xfrm>
          <a:prstGeom prst="rect">
            <a:avLst/>
          </a:prstGeom>
        </p:spPr>
      </p:pic>
      <p:pic>
        <p:nvPicPr>
          <p:cNvPr id="10" name="תמונה 9"/>
          <p:cNvPicPr>
            <a:picLocks noChangeAspect="1"/>
          </p:cNvPicPr>
          <p:nvPr/>
        </p:nvPicPr>
        <p:blipFill rotWithShape="1">
          <a:blip r:embed="rId3"/>
          <a:srcRect l="52428" r="4407" b="43262"/>
          <a:stretch/>
        </p:blipFill>
        <p:spPr>
          <a:xfrm>
            <a:off x="266700" y="2952750"/>
            <a:ext cx="1143000" cy="762000"/>
          </a:xfrm>
          <a:prstGeom prst="rect">
            <a:avLst/>
          </a:prstGeom>
        </p:spPr>
      </p:pic>
      <p:pic>
        <p:nvPicPr>
          <p:cNvPr id="11" name="תמונה 10"/>
          <p:cNvPicPr>
            <a:picLocks noChangeAspect="1"/>
          </p:cNvPicPr>
          <p:nvPr/>
        </p:nvPicPr>
        <p:blipFill rotWithShape="1">
          <a:blip r:embed="rId4"/>
          <a:srcRect r="6768"/>
          <a:stretch/>
        </p:blipFill>
        <p:spPr>
          <a:xfrm>
            <a:off x="209550" y="3714750"/>
            <a:ext cx="1181100" cy="800100"/>
          </a:xfrm>
          <a:prstGeom prst="rect">
            <a:avLst/>
          </a:prstGeom>
        </p:spPr>
      </p:pic>
      <p:sp>
        <p:nvSpPr>
          <p:cNvPr id="12" name="TextBox 11"/>
          <p:cNvSpPr txBox="1"/>
          <p:nvPr/>
        </p:nvSpPr>
        <p:spPr>
          <a:xfrm>
            <a:off x="255981" y="787790"/>
            <a:ext cx="2497939" cy="646331"/>
          </a:xfrm>
          <a:prstGeom prst="rect">
            <a:avLst/>
          </a:prstGeom>
          <a:noFill/>
        </p:spPr>
        <p:txBody>
          <a:bodyPr wrap="square" rtlCol="1">
            <a:spAutoFit/>
          </a:bodyPr>
          <a:lstStyle/>
          <a:p>
            <a:pPr algn="r"/>
            <a:r>
              <a:rPr lang="he-IL" dirty="0" smtClean="0"/>
              <a:t>כתבו מהם קווי הבקרה לביצוע הפקודה</a:t>
            </a:r>
            <a:endParaRPr lang="he-IL" dirty="0"/>
          </a:p>
        </p:txBody>
      </p:sp>
    </p:spTree>
    <p:extLst>
      <p:ext uri="{BB962C8B-B14F-4D97-AF65-F5344CB8AC3E}">
        <p14:creationId xmlns:p14="http://schemas.microsoft.com/office/powerpoint/2010/main" val="15213472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Title 5"/>
              <p:cNvSpPr>
                <a:spLocks noGrp="1"/>
              </p:cNvSpPr>
              <p:nvPr>
                <p:ph type="title" idx="4294967295"/>
              </p:nvPr>
            </p:nvSpPr>
            <p:spPr>
              <a:xfrm>
                <a:off x="1600200" y="84138"/>
                <a:ext cx="7543800" cy="579437"/>
              </a:xfrm>
            </p:spPr>
            <p:txBody>
              <a:bodyPr>
                <a:norm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𝑀𝑒𝑚</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𝑟𝑠</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𝑟𝑠</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𝑃𝐶</m:t>
                      </m:r>
                    </m:oMath>
                  </m:oMathPara>
                </a14:m>
                <a:endParaRPr lang="en-US" dirty="0"/>
              </a:p>
            </p:txBody>
          </p:sp>
        </mc:Choice>
        <mc:Fallback xmlns="">
          <p:sp>
            <p:nvSpPr>
              <p:cNvPr id="6" name="Title 5"/>
              <p:cNvSpPr>
                <a:spLocks noGrp="1" noRot="1" noChangeAspect="1" noMove="1" noResize="1" noEditPoints="1" noAdjustHandles="1" noChangeArrowheads="1" noChangeShapeType="1" noTextEdit="1"/>
              </p:cNvSpPr>
              <p:nvPr>
                <p:ph type="title" idx="4294967295"/>
              </p:nvPr>
            </p:nvSpPr>
            <p:spPr>
              <a:xfrm>
                <a:off x="1600200" y="84138"/>
                <a:ext cx="7543800" cy="579437"/>
              </a:xfrm>
              <a:blipFill>
                <a:blip r:embed="rId3"/>
                <a:stretch>
                  <a:fillRect/>
                </a:stretch>
              </a:blipFill>
            </p:spPr>
            <p:txBody>
              <a:bodyPr/>
              <a:lstStyle/>
              <a:p>
                <a:r>
                  <a:rPr lang="he-IL">
                    <a:noFill/>
                  </a:rPr>
                  <a:t> </a:t>
                </a:r>
              </a:p>
            </p:txBody>
          </p:sp>
        </mc:Fallback>
      </mc:AlternateContent>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a:endCxn id="3" idx="2"/>
          </p:cNvCxnSpPr>
          <p:nvPr/>
        </p:nvCxnSpPr>
        <p:spPr>
          <a:xfrm flipV="1">
            <a:off x="6159120" y="3349165"/>
            <a:ext cx="315" cy="43485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4" name="Group 3"/>
          <p:cNvGrpSpPr/>
          <p:nvPr/>
        </p:nvGrpSpPr>
        <p:grpSpPr>
          <a:xfrm>
            <a:off x="5867400" y="2809087"/>
            <a:ext cx="584070" cy="540078"/>
            <a:chOff x="352266" y="209550"/>
            <a:chExt cx="584070" cy="540078"/>
          </a:xfrm>
        </p:grpSpPr>
        <p:sp>
          <p:nvSpPr>
            <p:cNvPr id="2" name="Oval 1"/>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3" name="TextBox 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cxnSp>
        <p:nvCxnSpPr>
          <p:cNvPr id="129" name="Straight Arrow Connector 128"/>
          <p:cNvCxnSpPr>
            <a:stCxn id="2" idx="0"/>
            <a:endCxn id="28" idx="3"/>
          </p:cNvCxnSpPr>
          <p:nvPr/>
        </p:nvCxnSpPr>
        <p:spPr>
          <a:xfrm flipV="1">
            <a:off x="6154752" y="2363114"/>
            <a:ext cx="1284" cy="445973"/>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4896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107</a:t>
            </a:fld>
            <a:endParaRPr lang="en-US"/>
          </a:p>
        </p:txBody>
      </p:sp>
      <p:pic>
        <p:nvPicPr>
          <p:cNvPr id="8" name="תמונה 7"/>
          <p:cNvPicPr>
            <a:picLocks noChangeAspect="1"/>
          </p:cNvPicPr>
          <p:nvPr/>
        </p:nvPicPr>
        <p:blipFill>
          <a:blip r:embed="rId2"/>
          <a:stretch>
            <a:fillRect/>
          </a:stretch>
        </p:blipFill>
        <p:spPr>
          <a:xfrm>
            <a:off x="304800" y="-49664"/>
            <a:ext cx="8149155" cy="3383413"/>
          </a:xfrm>
          <a:prstGeom prst="rect">
            <a:avLst/>
          </a:prstGeom>
        </p:spPr>
      </p:pic>
      <p:sp>
        <p:nvSpPr>
          <p:cNvPr id="4" name="TextBox 3"/>
          <p:cNvSpPr txBox="1"/>
          <p:nvPr/>
        </p:nvSpPr>
        <p:spPr>
          <a:xfrm>
            <a:off x="609600" y="3486150"/>
            <a:ext cx="7620000" cy="646331"/>
          </a:xfrm>
          <a:prstGeom prst="rect">
            <a:avLst/>
          </a:prstGeom>
          <a:noFill/>
        </p:spPr>
        <p:txBody>
          <a:bodyPr wrap="square" rtlCol="1">
            <a:spAutoFit/>
          </a:bodyPr>
          <a:lstStyle/>
          <a:p>
            <a:pPr algn="r"/>
            <a:r>
              <a:rPr lang="he-IL" dirty="0" smtClean="0"/>
              <a:t>כעת כל שנותר לנו לעשות הוא לקבוע את קווי הבקרה</a:t>
            </a:r>
          </a:p>
          <a:p>
            <a:pPr algn="r"/>
            <a:r>
              <a:rPr lang="he-IL" dirty="0" smtClean="0"/>
              <a:t>ניזכר בסוגי הפקודות השונים</a:t>
            </a:r>
            <a:endParaRPr lang="he-IL" dirty="0"/>
          </a:p>
        </p:txBody>
      </p:sp>
    </p:spTree>
    <p:extLst>
      <p:ext uri="{BB962C8B-B14F-4D97-AF65-F5344CB8AC3E}">
        <p14:creationId xmlns:p14="http://schemas.microsoft.com/office/powerpoint/2010/main" val="219674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108</a:t>
            </a:fld>
            <a:endParaRPr lang="en-US"/>
          </a:p>
        </p:txBody>
      </p:sp>
      <p:pic>
        <p:nvPicPr>
          <p:cNvPr id="5" name="Picture 3"/>
          <p:cNvPicPr>
            <a:picLocks noChangeAspect="1"/>
          </p:cNvPicPr>
          <p:nvPr/>
        </p:nvPicPr>
        <p:blipFill>
          <a:blip r:embed="rId2"/>
          <a:stretch>
            <a:fillRect/>
          </a:stretch>
        </p:blipFill>
        <p:spPr>
          <a:xfrm>
            <a:off x="128295" y="133350"/>
            <a:ext cx="8889789" cy="2743200"/>
          </a:xfrm>
          <a:prstGeom prst="rect">
            <a:avLst/>
          </a:prstGeom>
        </p:spPr>
      </p:pic>
      <p:sp>
        <p:nvSpPr>
          <p:cNvPr id="6" name="TextBox 5"/>
          <p:cNvSpPr txBox="1"/>
          <p:nvPr/>
        </p:nvSpPr>
        <p:spPr>
          <a:xfrm>
            <a:off x="3352800" y="3491362"/>
            <a:ext cx="5056563" cy="369332"/>
          </a:xfrm>
          <a:prstGeom prst="rect">
            <a:avLst/>
          </a:prstGeom>
          <a:noFill/>
        </p:spPr>
        <p:txBody>
          <a:bodyPr wrap="square" rtlCol="1">
            <a:spAutoFit/>
          </a:bodyPr>
          <a:lstStyle/>
          <a:p>
            <a:pPr algn="r"/>
            <a:r>
              <a:rPr lang="he-IL" dirty="0" smtClean="0"/>
              <a:t>אנו משתמשים ב 2 רגיסטרים ולכן נשתמש בפורמט </a:t>
            </a:r>
            <a:endParaRPr lang="he-IL" dirty="0"/>
          </a:p>
        </p:txBody>
      </p:sp>
      <p:sp>
        <p:nvSpPr>
          <p:cNvPr id="7" name="TextBox 6"/>
          <p:cNvSpPr txBox="1"/>
          <p:nvPr/>
        </p:nvSpPr>
        <p:spPr>
          <a:xfrm>
            <a:off x="851881" y="3010678"/>
            <a:ext cx="7571163" cy="369332"/>
          </a:xfrm>
          <a:prstGeom prst="rect">
            <a:avLst/>
          </a:prstGeom>
          <a:noFill/>
        </p:spPr>
        <p:txBody>
          <a:bodyPr wrap="square" rtlCol="1">
            <a:spAutoFit/>
          </a:bodyPr>
          <a:lstStyle/>
          <a:p>
            <a:pPr algn="r"/>
            <a:r>
              <a:rPr lang="he-IL" dirty="0" smtClean="0"/>
              <a:t>באיזה פורמט כדאי לנו להשתמש?</a:t>
            </a:r>
            <a:endParaRPr lang="he-IL" dirty="0"/>
          </a:p>
        </p:txBody>
      </p:sp>
      <mc:AlternateContent xmlns:mc="http://schemas.openxmlformats.org/markup-compatibility/2006" xmlns:a14="http://schemas.microsoft.com/office/drawing/2010/main">
        <mc:Choice Requires="a14">
          <p:sp>
            <p:nvSpPr>
              <p:cNvPr id="8" name="TextBox 7"/>
              <p:cNvSpPr txBox="1"/>
              <p:nvPr/>
            </p:nvSpPr>
            <p:spPr>
              <a:xfrm>
                <a:off x="3581400" y="3537528"/>
                <a:ext cx="190437"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he-IL" dirty="0"/>
              </a:p>
            </p:txBody>
          </p:sp>
        </mc:Choice>
        <mc:Fallback xmlns="">
          <p:sp>
            <p:nvSpPr>
              <p:cNvPr id="8" name="TextBox 7"/>
              <p:cNvSpPr txBox="1">
                <a:spLocks noRot="1" noChangeAspect="1" noMove="1" noResize="1" noEditPoints="1" noAdjustHandles="1" noChangeArrowheads="1" noChangeShapeType="1" noTextEdit="1"/>
              </p:cNvSpPr>
              <p:nvPr/>
            </p:nvSpPr>
            <p:spPr>
              <a:xfrm>
                <a:off x="3581400" y="3537528"/>
                <a:ext cx="190437" cy="276999"/>
              </a:xfrm>
              <a:prstGeom prst="rect">
                <a:avLst/>
              </a:prstGeom>
              <a:blipFill>
                <a:blip r:embed="rId3"/>
                <a:stretch>
                  <a:fillRect l="-29032" r="-22581" b="-8696"/>
                </a:stretch>
              </a:blipFill>
            </p:spPr>
            <p:txBody>
              <a:bodyPr/>
              <a:lstStyle/>
              <a:p>
                <a:r>
                  <a:rPr lang="he-IL">
                    <a:noFill/>
                  </a:rPr>
                  <a:t> </a:t>
                </a:r>
              </a:p>
            </p:txBody>
          </p:sp>
        </mc:Fallback>
      </mc:AlternateContent>
    </p:spTree>
    <p:extLst>
      <p:ext uri="{BB962C8B-B14F-4D97-AF65-F5344CB8AC3E}">
        <p14:creationId xmlns:p14="http://schemas.microsoft.com/office/powerpoint/2010/main" val="167992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109</a:t>
            </a:fld>
            <a:endParaRPr lang="en-US"/>
          </a:p>
        </p:txBody>
      </p:sp>
      <p:pic>
        <p:nvPicPr>
          <p:cNvPr id="5" name="תמונה 4"/>
          <p:cNvPicPr>
            <a:picLocks noChangeAspect="1"/>
          </p:cNvPicPr>
          <p:nvPr/>
        </p:nvPicPr>
        <p:blipFill rotWithShape="1">
          <a:blip r:embed="rId2"/>
          <a:srcRect l="6385" r="53328" b="26241"/>
          <a:stretch/>
        </p:blipFill>
        <p:spPr>
          <a:xfrm>
            <a:off x="304800" y="3333750"/>
            <a:ext cx="1415282" cy="1314191"/>
          </a:xfrm>
          <a:prstGeom prst="rect">
            <a:avLst/>
          </a:prstGeom>
        </p:spPr>
      </p:pic>
      <p:pic>
        <p:nvPicPr>
          <p:cNvPr id="6" name="תמונה 5"/>
          <p:cNvPicPr>
            <a:picLocks noChangeAspect="1"/>
          </p:cNvPicPr>
          <p:nvPr/>
        </p:nvPicPr>
        <p:blipFill rotWithShape="1">
          <a:blip r:embed="rId2"/>
          <a:srcRect l="52428" r="4407" b="43262"/>
          <a:stretch/>
        </p:blipFill>
        <p:spPr>
          <a:xfrm>
            <a:off x="1926439" y="3414712"/>
            <a:ext cx="1676400" cy="1117600"/>
          </a:xfrm>
          <a:prstGeom prst="rect">
            <a:avLst/>
          </a:prstGeom>
        </p:spPr>
      </p:pic>
      <p:pic>
        <p:nvPicPr>
          <p:cNvPr id="7" name="תמונה 6"/>
          <p:cNvPicPr>
            <a:picLocks noChangeAspect="1"/>
          </p:cNvPicPr>
          <p:nvPr/>
        </p:nvPicPr>
        <p:blipFill rotWithShape="1">
          <a:blip r:embed="rId3"/>
          <a:srcRect r="6768"/>
          <a:stretch/>
        </p:blipFill>
        <p:spPr>
          <a:xfrm>
            <a:off x="3780621" y="3424237"/>
            <a:ext cx="1676400" cy="1135625"/>
          </a:xfrm>
          <a:prstGeom prst="rect">
            <a:avLst/>
          </a:prstGeom>
        </p:spPr>
      </p:pic>
      <p:pic>
        <p:nvPicPr>
          <p:cNvPr id="8" name="תמונה 7"/>
          <p:cNvPicPr>
            <a:picLocks noChangeAspect="1"/>
          </p:cNvPicPr>
          <p:nvPr/>
        </p:nvPicPr>
        <p:blipFill>
          <a:blip r:embed="rId4"/>
          <a:stretch>
            <a:fillRect/>
          </a:stretch>
        </p:blipFill>
        <p:spPr>
          <a:xfrm>
            <a:off x="304800" y="-49664"/>
            <a:ext cx="8149155" cy="3383413"/>
          </a:xfrm>
          <a:prstGeom prst="rect">
            <a:avLst/>
          </a:prstGeom>
        </p:spPr>
      </p:pic>
      <p:sp>
        <p:nvSpPr>
          <p:cNvPr id="9" name="TextBox 8"/>
          <p:cNvSpPr txBox="1"/>
          <p:nvPr/>
        </p:nvSpPr>
        <p:spPr>
          <a:xfrm>
            <a:off x="1350953" y="3285596"/>
            <a:ext cx="216131" cy="369332"/>
          </a:xfrm>
          <a:prstGeom prst="rect">
            <a:avLst/>
          </a:prstGeom>
          <a:noFill/>
        </p:spPr>
        <p:txBody>
          <a:bodyPr wrap="square" rtlCol="1">
            <a:spAutoFit/>
          </a:bodyPr>
          <a:lstStyle/>
          <a:p>
            <a:r>
              <a:rPr lang="en-US" dirty="0"/>
              <a:t>S</a:t>
            </a:r>
            <a:endParaRPr lang="he-IL" dirty="0"/>
          </a:p>
        </p:txBody>
      </p:sp>
      <p:sp>
        <p:nvSpPr>
          <p:cNvPr id="10" name="TextBox 9"/>
          <p:cNvSpPr txBox="1"/>
          <p:nvPr/>
        </p:nvSpPr>
        <p:spPr>
          <a:xfrm>
            <a:off x="1355840" y="3636250"/>
            <a:ext cx="216131" cy="369332"/>
          </a:xfrm>
          <a:prstGeom prst="rect">
            <a:avLst/>
          </a:prstGeom>
          <a:noFill/>
        </p:spPr>
        <p:txBody>
          <a:bodyPr wrap="square" rtlCol="1">
            <a:spAutoFit/>
          </a:bodyPr>
          <a:lstStyle/>
          <a:p>
            <a:r>
              <a:rPr lang="en-US" dirty="0" smtClean="0"/>
              <a:t>0</a:t>
            </a:r>
            <a:endParaRPr lang="he-IL" dirty="0"/>
          </a:p>
        </p:txBody>
      </p:sp>
      <p:sp>
        <p:nvSpPr>
          <p:cNvPr id="11" name="TextBox 10"/>
          <p:cNvSpPr txBox="1"/>
          <p:nvPr/>
        </p:nvSpPr>
        <p:spPr>
          <a:xfrm>
            <a:off x="1350953" y="3957429"/>
            <a:ext cx="216131" cy="369332"/>
          </a:xfrm>
          <a:prstGeom prst="rect">
            <a:avLst/>
          </a:prstGeom>
          <a:noFill/>
        </p:spPr>
        <p:txBody>
          <a:bodyPr wrap="square" rtlCol="1">
            <a:spAutoFit/>
          </a:bodyPr>
          <a:lstStyle/>
          <a:p>
            <a:r>
              <a:rPr lang="en-US" dirty="0" smtClean="0"/>
              <a:t>0</a:t>
            </a:r>
            <a:endParaRPr lang="he-IL" dirty="0"/>
          </a:p>
        </p:txBody>
      </p:sp>
      <p:sp>
        <p:nvSpPr>
          <p:cNvPr id="12" name="TextBox 11"/>
          <p:cNvSpPr txBox="1"/>
          <p:nvPr/>
        </p:nvSpPr>
        <p:spPr>
          <a:xfrm>
            <a:off x="1350952" y="4254533"/>
            <a:ext cx="216131" cy="369332"/>
          </a:xfrm>
          <a:prstGeom prst="rect">
            <a:avLst/>
          </a:prstGeom>
          <a:noFill/>
        </p:spPr>
        <p:txBody>
          <a:bodyPr wrap="square" rtlCol="1">
            <a:spAutoFit/>
          </a:bodyPr>
          <a:lstStyle/>
          <a:p>
            <a:r>
              <a:rPr lang="en-US" dirty="0" smtClean="0"/>
              <a:t>0</a:t>
            </a:r>
            <a:endParaRPr lang="he-IL" dirty="0"/>
          </a:p>
        </p:txBody>
      </p:sp>
      <p:sp>
        <p:nvSpPr>
          <p:cNvPr id="14" name="TextBox 13"/>
          <p:cNvSpPr txBox="1"/>
          <p:nvPr/>
        </p:nvSpPr>
        <p:spPr>
          <a:xfrm>
            <a:off x="3124200" y="3407121"/>
            <a:ext cx="216131" cy="369332"/>
          </a:xfrm>
          <a:prstGeom prst="rect">
            <a:avLst/>
          </a:prstGeom>
          <a:noFill/>
        </p:spPr>
        <p:txBody>
          <a:bodyPr wrap="square" rtlCol="1">
            <a:spAutoFit/>
          </a:bodyPr>
          <a:lstStyle/>
          <a:p>
            <a:r>
              <a:rPr lang="en-US" dirty="0" smtClean="0"/>
              <a:t>0</a:t>
            </a:r>
            <a:endParaRPr lang="he-IL" dirty="0"/>
          </a:p>
        </p:txBody>
      </p:sp>
      <p:sp>
        <p:nvSpPr>
          <p:cNvPr id="15" name="TextBox 14"/>
          <p:cNvSpPr txBox="1"/>
          <p:nvPr/>
        </p:nvSpPr>
        <p:spPr>
          <a:xfrm>
            <a:off x="3114272" y="3748051"/>
            <a:ext cx="216131" cy="369332"/>
          </a:xfrm>
          <a:prstGeom prst="rect">
            <a:avLst/>
          </a:prstGeom>
          <a:noFill/>
        </p:spPr>
        <p:txBody>
          <a:bodyPr wrap="square" rtlCol="1">
            <a:spAutoFit/>
          </a:bodyPr>
          <a:lstStyle/>
          <a:p>
            <a:r>
              <a:rPr lang="en-US" dirty="0"/>
              <a:t>S</a:t>
            </a:r>
            <a:endParaRPr lang="he-IL" dirty="0"/>
          </a:p>
        </p:txBody>
      </p:sp>
      <p:sp>
        <p:nvSpPr>
          <p:cNvPr id="16" name="TextBox 15"/>
          <p:cNvSpPr txBox="1"/>
          <p:nvPr/>
        </p:nvSpPr>
        <p:spPr>
          <a:xfrm>
            <a:off x="3104344" y="4109792"/>
            <a:ext cx="216131" cy="369332"/>
          </a:xfrm>
          <a:prstGeom prst="rect">
            <a:avLst/>
          </a:prstGeom>
          <a:noFill/>
        </p:spPr>
        <p:txBody>
          <a:bodyPr wrap="square" rtlCol="1">
            <a:spAutoFit/>
          </a:bodyPr>
          <a:lstStyle/>
          <a:p>
            <a:r>
              <a:rPr lang="en-US" dirty="0"/>
              <a:t>W</a:t>
            </a:r>
            <a:endParaRPr lang="he-IL" dirty="0"/>
          </a:p>
        </p:txBody>
      </p:sp>
      <p:sp>
        <p:nvSpPr>
          <p:cNvPr id="17" name="TextBox 16"/>
          <p:cNvSpPr txBox="1"/>
          <p:nvPr/>
        </p:nvSpPr>
        <p:spPr>
          <a:xfrm>
            <a:off x="5006957" y="3772763"/>
            <a:ext cx="216131" cy="369332"/>
          </a:xfrm>
          <a:prstGeom prst="rect">
            <a:avLst/>
          </a:prstGeom>
          <a:noFill/>
        </p:spPr>
        <p:txBody>
          <a:bodyPr wrap="square" rtlCol="1">
            <a:spAutoFit/>
          </a:bodyPr>
          <a:lstStyle/>
          <a:p>
            <a:r>
              <a:rPr lang="en-US" dirty="0" smtClean="0"/>
              <a:t>1</a:t>
            </a:r>
            <a:endParaRPr lang="he-IL" dirty="0"/>
          </a:p>
        </p:txBody>
      </p:sp>
      <mc:AlternateContent xmlns:mc="http://schemas.openxmlformats.org/markup-compatibility/2006" xmlns:a14="http://schemas.microsoft.com/office/drawing/2010/main">
        <mc:Choice Requires="a14">
          <p:sp>
            <p:nvSpPr>
              <p:cNvPr id="18" name="TextBox 17"/>
              <p:cNvSpPr txBox="1"/>
              <p:nvPr/>
            </p:nvSpPr>
            <p:spPr>
              <a:xfrm>
                <a:off x="5002066" y="3414346"/>
                <a:ext cx="216131"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he-IL" i="1" smtClean="0">
                          <a:latin typeface="Cambria Math" panose="02040503050406030204" pitchFamily="18" charset="0"/>
                          <a:ea typeface="Cambria Math" panose="02040503050406030204" pitchFamily="18" charset="0"/>
                        </a:rPr>
                        <m:t>∅</m:t>
                      </m:r>
                    </m:oMath>
                  </m:oMathPara>
                </a14:m>
                <a:endParaRPr lang="he-IL" dirty="0"/>
              </a:p>
            </p:txBody>
          </p:sp>
        </mc:Choice>
        <mc:Fallback xmlns="">
          <p:sp>
            <p:nvSpPr>
              <p:cNvPr id="18" name="TextBox 17"/>
              <p:cNvSpPr txBox="1">
                <a:spLocks noRot="1" noChangeAspect="1" noMove="1" noResize="1" noEditPoints="1" noAdjustHandles="1" noChangeArrowheads="1" noChangeShapeType="1" noTextEdit="1"/>
              </p:cNvSpPr>
              <p:nvPr/>
            </p:nvSpPr>
            <p:spPr>
              <a:xfrm>
                <a:off x="5002066" y="3414346"/>
                <a:ext cx="216131" cy="369332"/>
              </a:xfrm>
              <a:prstGeom prst="rect">
                <a:avLst/>
              </a:prstGeom>
              <a:blipFill>
                <a:blip r:embed="rId5"/>
                <a:stretch>
                  <a:fillRect l="-2857" r="-54286" b="-163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978953" y="4130594"/>
                <a:ext cx="216131"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he-IL" i="1" smtClean="0">
                          <a:latin typeface="Cambria Math" panose="02040503050406030204" pitchFamily="18" charset="0"/>
                          <a:ea typeface="Cambria Math" panose="02040503050406030204" pitchFamily="18" charset="0"/>
                        </a:rPr>
                        <m:t>∅</m:t>
                      </m:r>
                    </m:oMath>
                  </m:oMathPara>
                </a14:m>
                <a:endParaRPr lang="he-IL" dirty="0"/>
              </a:p>
            </p:txBody>
          </p:sp>
        </mc:Choice>
        <mc:Fallback xmlns="">
          <p:sp>
            <p:nvSpPr>
              <p:cNvPr id="19" name="TextBox 18"/>
              <p:cNvSpPr txBox="1">
                <a:spLocks noRot="1" noChangeAspect="1" noMove="1" noResize="1" noEditPoints="1" noAdjustHandles="1" noChangeArrowheads="1" noChangeShapeType="1" noTextEdit="1"/>
              </p:cNvSpPr>
              <p:nvPr/>
            </p:nvSpPr>
            <p:spPr>
              <a:xfrm>
                <a:off x="4978953" y="4130594"/>
                <a:ext cx="216131" cy="369332"/>
              </a:xfrm>
              <a:prstGeom prst="rect">
                <a:avLst/>
              </a:prstGeom>
              <a:blipFill>
                <a:blip r:embed="rId6"/>
                <a:stretch>
                  <a:fillRect l="-2857" r="-54286" b="-3333"/>
                </a:stretch>
              </a:blipFill>
            </p:spPr>
            <p:txBody>
              <a:bodyPr/>
              <a:lstStyle/>
              <a:p>
                <a:r>
                  <a:rPr lang="he-IL">
                    <a:noFill/>
                  </a:rPr>
                  <a:t> </a:t>
                </a:r>
              </a:p>
            </p:txBody>
          </p:sp>
        </mc:Fallback>
      </mc:AlternateContent>
    </p:spTree>
    <p:extLst>
      <p:ext uri="{BB962C8B-B14F-4D97-AF65-F5344CB8AC3E}">
        <p14:creationId xmlns:p14="http://schemas.microsoft.com/office/powerpoint/2010/main" val="765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2000"/>
                                        <p:tgtEl>
                                          <p:spTgt spid="18"/>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circle(in)">
                                      <p:cBhvr>
                                        <p:cTn id="5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5"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Timing</a:t>
            </a:r>
          </a:p>
        </p:txBody>
      </p:sp>
      <p:sp>
        <p:nvSpPr>
          <p:cNvPr id="6" name="Slide Number Placeholder 5"/>
          <p:cNvSpPr>
            <a:spLocks noGrp="1"/>
          </p:cNvSpPr>
          <p:nvPr>
            <p:ph type="sldNum" sz="quarter" idx="12"/>
          </p:nvPr>
        </p:nvSpPr>
        <p:spPr/>
        <p:txBody>
          <a:bodyPr/>
          <a:lstStyle/>
          <a:p>
            <a:fld id="{3FF131CF-B26C-E347-9AC9-78212C099DD5}" type="slidenum">
              <a:rPr lang="en-US" smtClean="0"/>
              <a:t>11</a:t>
            </a:fld>
            <a:endParaRPr lang="en-US"/>
          </a:p>
        </p:txBody>
      </p:sp>
      <p:pic>
        <p:nvPicPr>
          <p:cNvPr id="7" name="Content Placeholder 1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006" y="1733550"/>
            <a:ext cx="9115384" cy="2362200"/>
          </a:xfrm>
          <a:prstGeom prst="rect">
            <a:avLst/>
          </a:prstGeom>
        </p:spPr>
      </p:pic>
    </p:spTree>
    <p:extLst>
      <p:ext uri="{BB962C8B-B14F-4D97-AF65-F5344CB8AC3E}">
        <p14:creationId xmlns:p14="http://schemas.microsoft.com/office/powerpoint/2010/main" val="10631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110</a:t>
            </a:fld>
            <a:endParaRPr lang="en-US"/>
          </a:p>
        </p:txBody>
      </p:sp>
      <p:sp>
        <p:nvSpPr>
          <p:cNvPr id="4" name="מלבן 3"/>
          <p:cNvSpPr/>
          <p:nvPr/>
        </p:nvSpPr>
        <p:spPr>
          <a:xfrm>
            <a:off x="2590800" y="110030"/>
            <a:ext cx="6102900" cy="646331"/>
          </a:xfrm>
          <a:prstGeom prst="rect">
            <a:avLst/>
          </a:prstGeom>
        </p:spPr>
        <p:txBody>
          <a:bodyPr wrap="square">
            <a:spAutoFit/>
          </a:bodyPr>
          <a:lstStyle/>
          <a:p>
            <a:pPr algn="r"/>
            <a:r>
              <a:rPr lang="he-IL" sz="3600" dirty="0"/>
              <a:t>שאלה </a:t>
            </a:r>
            <a:r>
              <a:rPr lang="he-IL" sz="3600" dirty="0" smtClean="0"/>
              <a:t>7 </a:t>
            </a:r>
            <a:r>
              <a:rPr lang="he-IL" sz="3600" dirty="0"/>
              <a:t>– מועד </a:t>
            </a:r>
            <a:r>
              <a:rPr lang="he-IL" sz="3600" dirty="0" smtClean="0"/>
              <a:t>ב </a:t>
            </a:r>
            <a:r>
              <a:rPr lang="he-IL" sz="3600" dirty="0"/>
              <a:t>2019 </a:t>
            </a:r>
            <a:r>
              <a:rPr lang="he-IL" sz="3600" dirty="0" smtClean="0"/>
              <a:t>קיץ</a:t>
            </a:r>
            <a:endParaRPr lang="he-IL" sz="3600" dirty="0"/>
          </a:p>
        </p:txBody>
      </p:sp>
      <p:pic>
        <p:nvPicPr>
          <p:cNvPr id="5" name="תמונה 4"/>
          <p:cNvPicPr>
            <a:picLocks noChangeAspect="1"/>
          </p:cNvPicPr>
          <p:nvPr/>
        </p:nvPicPr>
        <p:blipFill>
          <a:blip r:embed="rId2"/>
          <a:stretch>
            <a:fillRect/>
          </a:stretch>
        </p:blipFill>
        <p:spPr>
          <a:xfrm>
            <a:off x="2438400" y="666750"/>
            <a:ext cx="6143625" cy="3653840"/>
          </a:xfrm>
          <a:prstGeom prst="rect">
            <a:avLst/>
          </a:prstGeom>
        </p:spPr>
      </p:pic>
    </p:spTree>
    <p:extLst>
      <p:ext uri="{BB962C8B-B14F-4D97-AF65-F5344CB8AC3E}">
        <p14:creationId xmlns:p14="http://schemas.microsoft.com/office/powerpoint/2010/main" val="4131005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a:t>
            </a:r>
            <a:r>
              <a:rPr lang="en-US" b="1" dirty="0">
                <a:latin typeface="Courier New"/>
                <a:cs typeface="Courier New"/>
              </a:rPr>
              <a:t>add</a:t>
            </a:r>
            <a:r>
              <a:rPr lang="en-US" dirty="0"/>
              <a:t> instruction</a:t>
            </a:r>
          </a:p>
        </p:txBody>
      </p:sp>
      <p:sp>
        <p:nvSpPr>
          <p:cNvPr id="3" name="Content Placeholder 2"/>
          <p:cNvSpPr>
            <a:spLocks noGrp="1"/>
          </p:cNvSpPr>
          <p:nvPr>
            <p:ph idx="1"/>
          </p:nvPr>
        </p:nvSpPr>
        <p:spPr>
          <a:xfrm>
            <a:off x="465992" y="1733550"/>
            <a:ext cx="8628184" cy="2289573"/>
          </a:xfrm>
        </p:spPr>
        <p:txBody>
          <a:bodyPr/>
          <a:lstStyle/>
          <a:p>
            <a:pPr marL="0" indent="0" algn="l">
              <a:buNone/>
            </a:pPr>
            <a:r>
              <a:rPr lang="en-US" b="1" dirty="0">
                <a:latin typeface="Courier New"/>
                <a:cs typeface="Courier New"/>
              </a:rPr>
              <a:t>add </a:t>
            </a:r>
            <a:r>
              <a:rPr lang="en-US" b="1" dirty="0" err="1">
                <a:latin typeface="Courier New"/>
                <a:cs typeface="Courier New"/>
              </a:rPr>
              <a:t>rd</a:t>
            </a:r>
            <a:r>
              <a:rPr lang="en-US" b="1" dirty="0">
                <a:latin typeface="Courier New"/>
                <a:cs typeface="Courier New"/>
              </a:rPr>
              <a:t>, rs1, </a:t>
            </a:r>
            <a:r>
              <a:rPr lang="en-US" b="1" dirty="0" smtClean="0">
                <a:latin typeface="Courier New"/>
                <a:cs typeface="Courier New"/>
              </a:rPr>
              <a:t>rs2</a:t>
            </a:r>
            <a:endParaRPr lang="ar-SA" b="1" dirty="0" smtClean="0">
              <a:latin typeface="Courier New"/>
              <a:cs typeface="Courier New"/>
            </a:endParaRPr>
          </a:p>
          <a:p>
            <a:pPr marL="0" indent="0" algn="l">
              <a:buNone/>
            </a:pPr>
            <a:endParaRPr lang="ar-SA" b="1" dirty="0">
              <a:latin typeface="Courier New"/>
              <a:cs typeface="Courier New"/>
            </a:endParaRPr>
          </a:p>
          <a:p>
            <a:pPr marL="0" indent="0" algn="l">
              <a:buNone/>
            </a:pPr>
            <a:endParaRPr lang="en-US" b="1" dirty="0">
              <a:latin typeface="Courier New"/>
              <a:cs typeface="Courier New"/>
            </a:endParaRPr>
          </a:p>
          <a:p>
            <a:pPr algn="l"/>
            <a:endParaRPr lang="ar-SA" dirty="0" smtClean="0">
              <a:latin typeface="Calibri"/>
              <a:cs typeface="Calibri"/>
            </a:endParaRPr>
          </a:p>
          <a:p>
            <a:pPr algn="l"/>
            <a:r>
              <a:rPr lang="en-US" dirty="0" smtClean="0">
                <a:latin typeface="Calibri"/>
                <a:cs typeface="Calibri"/>
              </a:rPr>
              <a:t>Instruction </a:t>
            </a:r>
            <a:r>
              <a:rPr lang="en-US" dirty="0">
                <a:latin typeface="Calibri"/>
                <a:cs typeface="Calibri"/>
              </a:rPr>
              <a:t>makes two changes to </a:t>
            </a:r>
            <a:r>
              <a:rPr lang="en-US" dirty="0" smtClean="0">
                <a:latin typeface="Calibri"/>
                <a:cs typeface="Calibri"/>
              </a:rPr>
              <a:t>machine’s </a:t>
            </a:r>
            <a:r>
              <a:rPr lang="en-US" dirty="0">
                <a:latin typeface="Calibri"/>
                <a:cs typeface="Calibri"/>
              </a:rPr>
              <a:t>state:</a:t>
            </a:r>
          </a:p>
          <a:p>
            <a:pPr lvl="1" algn="l" rtl="0"/>
            <a:r>
              <a:rPr lang="en-US" b="1" dirty="0" err="1">
                <a:latin typeface="Courier New"/>
                <a:cs typeface="Courier New"/>
              </a:rPr>
              <a:t>Reg</a:t>
            </a:r>
            <a:r>
              <a:rPr lang="en-US" b="1" dirty="0">
                <a:latin typeface="Courier New"/>
                <a:cs typeface="Courier New"/>
              </a:rPr>
              <a:t>[</a:t>
            </a:r>
            <a:r>
              <a:rPr lang="en-US" b="1" dirty="0" err="1">
                <a:latin typeface="Courier New"/>
                <a:cs typeface="Courier New"/>
              </a:rPr>
              <a:t>rd</a:t>
            </a:r>
            <a:r>
              <a:rPr lang="en-US" b="1" dirty="0">
                <a:latin typeface="Courier New"/>
                <a:cs typeface="Courier New"/>
              </a:rPr>
              <a:t>] = </a:t>
            </a:r>
            <a:r>
              <a:rPr lang="en-US" b="1" dirty="0" err="1">
                <a:latin typeface="Courier New"/>
                <a:cs typeface="Courier New"/>
              </a:rPr>
              <a:t>Reg</a:t>
            </a:r>
            <a:r>
              <a:rPr lang="en-US" b="1" dirty="0">
                <a:latin typeface="Courier New"/>
                <a:cs typeface="Courier New"/>
              </a:rPr>
              <a:t>[rs1] + </a:t>
            </a:r>
            <a:r>
              <a:rPr lang="en-US" b="1" dirty="0" err="1">
                <a:latin typeface="Courier New"/>
                <a:cs typeface="Courier New"/>
              </a:rPr>
              <a:t>Reg</a:t>
            </a:r>
            <a:r>
              <a:rPr lang="en-US" b="1" dirty="0">
                <a:latin typeface="Courier New"/>
                <a:cs typeface="Courier New"/>
              </a:rPr>
              <a:t>[rs2]</a:t>
            </a:r>
          </a:p>
          <a:p>
            <a:pPr lvl="1" algn="l" rtl="0"/>
            <a:r>
              <a:rPr lang="en-US" b="1" dirty="0">
                <a:latin typeface="Courier New"/>
                <a:cs typeface="Courier New"/>
              </a:rPr>
              <a:t>PC = PC + 4</a:t>
            </a:r>
          </a:p>
          <a:p>
            <a:pPr marL="0" indent="0" algn="l">
              <a:buNone/>
            </a:pPr>
            <a:endParaRPr lang="en-US" dirty="0">
              <a:latin typeface="Calibri"/>
              <a:cs typeface="Calibri"/>
            </a:endParaRPr>
          </a:p>
          <a:p>
            <a:pPr algn="l"/>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12</a:t>
            </a:fld>
            <a:endParaRPr lang="en-US"/>
          </a:p>
        </p:txBody>
      </p:sp>
      <p:pic>
        <p:nvPicPr>
          <p:cNvPr id="6" name="Picture 5" descr="Untitled.jpeg"/>
          <p:cNvPicPr>
            <a:picLocks noChangeAspect="1"/>
          </p:cNvPicPr>
          <p:nvPr/>
        </p:nvPicPr>
        <p:blipFill rotWithShape="1">
          <a:blip r:embed="rId2">
            <a:extLst>
              <a:ext uri="{28A0092B-C50C-407E-A947-70E740481C1C}">
                <a14:useLocalDpi xmlns:a14="http://schemas.microsoft.com/office/drawing/2010/main" val="0"/>
              </a:ext>
            </a:extLst>
          </a:blip>
          <a:srcRect t="-5" b="88623"/>
          <a:stretch/>
        </p:blipFill>
        <p:spPr>
          <a:xfrm>
            <a:off x="465992" y="2299716"/>
            <a:ext cx="8001000" cy="272034"/>
          </a:xfrm>
          <a:prstGeom prst="rect">
            <a:avLst/>
          </a:prstGeom>
        </p:spPr>
      </p:pic>
    </p:spTree>
    <p:extLst>
      <p:ext uri="{BB962C8B-B14F-4D97-AF65-F5344CB8AC3E}">
        <p14:creationId xmlns:p14="http://schemas.microsoft.com/office/powerpoint/2010/main" val="3627687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266744" y="499110"/>
            <a:ext cx="2117391" cy="830997"/>
          </a:xfrm>
          <a:prstGeom prst="rect">
            <a:avLst/>
          </a:prstGeom>
          <a:noFill/>
        </p:spPr>
        <p:txBody>
          <a:bodyPr wrap="square" rtlCol="1">
            <a:spAutoFit/>
          </a:bodyPr>
          <a:lstStyle/>
          <a:p>
            <a:r>
              <a:rPr lang="en-US" sz="2400" b="1" dirty="0">
                <a:solidFill>
                  <a:srgbClr val="00B0F0"/>
                </a:solidFill>
              </a:rPr>
              <a:t>a</a:t>
            </a:r>
            <a:r>
              <a:rPr lang="en-US" sz="2400" b="1" dirty="0" smtClean="0">
                <a:solidFill>
                  <a:srgbClr val="00B0F0"/>
                </a:solidFill>
              </a:rPr>
              <a:t>dd </a:t>
            </a:r>
            <a:r>
              <a:rPr lang="en-US" sz="2400" b="1" dirty="0" err="1" smtClean="0">
                <a:solidFill>
                  <a:srgbClr val="00B0F0"/>
                </a:solidFill>
              </a:rPr>
              <a:t>rd</a:t>
            </a:r>
            <a:r>
              <a:rPr lang="en-US" sz="2400" b="1" dirty="0" smtClean="0">
                <a:solidFill>
                  <a:srgbClr val="00B0F0"/>
                </a:solidFill>
              </a:rPr>
              <a:t>, rs1, rs2</a:t>
            </a:r>
            <a:endParaRPr lang="ar-SA" sz="2400" b="1" dirty="0">
              <a:latin typeface="Courier New"/>
              <a:cs typeface="Courier New"/>
            </a:endParaRPr>
          </a:p>
          <a:p>
            <a:endParaRPr lang="he-IL" sz="2400" b="1" dirty="0">
              <a:solidFill>
                <a:srgbClr val="00B0F0"/>
              </a:solidFill>
            </a:endParaRPr>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318625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66744" y="499110"/>
            <a:ext cx="2117391" cy="830997"/>
          </a:xfrm>
          <a:prstGeom prst="rect">
            <a:avLst/>
          </a:prstGeom>
          <a:noFill/>
        </p:spPr>
        <p:txBody>
          <a:bodyPr wrap="square" rtlCol="1">
            <a:spAutoFit/>
          </a:bodyPr>
          <a:lstStyle/>
          <a:p>
            <a:r>
              <a:rPr lang="en-US" sz="2400" b="1" dirty="0">
                <a:solidFill>
                  <a:srgbClr val="00B0F0"/>
                </a:solidFill>
              </a:rPr>
              <a:t>a</a:t>
            </a:r>
            <a:r>
              <a:rPr lang="en-US" sz="2400" b="1" dirty="0" smtClean="0">
                <a:solidFill>
                  <a:srgbClr val="00B0F0"/>
                </a:solidFill>
              </a:rPr>
              <a:t>dd </a:t>
            </a:r>
            <a:r>
              <a:rPr lang="en-US" sz="2400" b="1" dirty="0" err="1" smtClean="0">
                <a:solidFill>
                  <a:srgbClr val="00B0F0"/>
                </a:solidFill>
              </a:rPr>
              <a:t>rd</a:t>
            </a:r>
            <a:r>
              <a:rPr lang="en-US" sz="2400" b="1" dirty="0" smtClean="0">
                <a:solidFill>
                  <a:srgbClr val="00B0F0"/>
                </a:solidFill>
              </a:rPr>
              <a:t>, rs1, rs2</a:t>
            </a:r>
            <a:endParaRPr lang="ar-SA" sz="2400" b="1" dirty="0">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1390124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a:ln>
              <a:noFill/>
            </a:ln>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43400" y="2350649"/>
            <a:ext cx="170872" cy="890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5" name="Straight Connector 4"/>
          <p:cNvCxnSpPr/>
          <p:nvPr/>
        </p:nvCxnSpPr>
        <p:spPr>
          <a:xfrm>
            <a:off x="2472439" y="2110354"/>
            <a:ext cx="152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2" name="TextBox 131"/>
          <p:cNvSpPr txBox="1"/>
          <p:nvPr/>
        </p:nvSpPr>
        <p:spPr>
          <a:xfrm>
            <a:off x="266744" y="499110"/>
            <a:ext cx="2117391" cy="830997"/>
          </a:xfrm>
          <a:prstGeom prst="rect">
            <a:avLst/>
          </a:prstGeom>
          <a:noFill/>
        </p:spPr>
        <p:txBody>
          <a:bodyPr wrap="square" rtlCol="1">
            <a:spAutoFit/>
          </a:bodyPr>
          <a:lstStyle/>
          <a:p>
            <a:r>
              <a:rPr lang="en-US" sz="2400" b="1" dirty="0">
                <a:solidFill>
                  <a:srgbClr val="00B0F0"/>
                </a:solidFill>
              </a:rPr>
              <a:t>a</a:t>
            </a:r>
            <a:r>
              <a:rPr lang="en-US" sz="2400" b="1" dirty="0" smtClean="0">
                <a:solidFill>
                  <a:srgbClr val="00B0F0"/>
                </a:solidFill>
              </a:rPr>
              <a:t>dd </a:t>
            </a:r>
            <a:r>
              <a:rPr lang="en-US" sz="2400" b="1" dirty="0" err="1" smtClean="0">
                <a:solidFill>
                  <a:srgbClr val="00B0F0"/>
                </a:solidFill>
              </a:rPr>
              <a:t>rd</a:t>
            </a:r>
            <a:r>
              <a:rPr lang="en-US" sz="2400" b="1" dirty="0" smtClean="0">
                <a:solidFill>
                  <a:srgbClr val="00B0F0"/>
                </a:solidFill>
              </a:rPr>
              <a:t>, rs1, rs2</a:t>
            </a:r>
            <a:endParaRPr lang="ar-SA" sz="2400" b="1" dirty="0">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2990494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a:ln>
              <a:noFill/>
            </a:ln>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a:ln>
              <a:noFill/>
            </a:ln>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a:ln>
              <a:noFill/>
            </a:ln>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a:ln>
              <a:noFill/>
            </a:ln>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a:ln>
              <a:noFill/>
            </a:ln>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a:ln>
              <a:noFill/>
            </a:ln>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a:ln>
              <a:noFill/>
            </a:ln>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a:ln>
              <a:noFill/>
            </a:ln>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43400" y="2350649"/>
            <a:ext cx="170872" cy="890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5" name="Straight Connector 4"/>
          <p:cNvCxnSpPr/>
          <p:nvPr/>
        </p:nvCxnSpPr>
        <p:spPr>
          <a:xfrm>
            <a:off x="2472439" y="2110354"/>
            <a:ext cx="152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7848600" y="1016692"/>
            <a:ext cx="0" cy="8239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H="1">
            <a:off x="6477000" y="1025013"/>
            <a:ext cx="1371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flipV="1">
            <a:off x="7837260" y="1842388"/>
            <a:ext cx="236476" cy="692"/>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7967520" y="1786591"/>
            <a:ext cx="102175" cy="53505"/>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979499" y="1833931"/>
            <a:ext cx="97701" cy="60776"/>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6341791" y="1944870"/>
            <a:ext cx="170494" cy="12093"/>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5895710" y="2809087"/>
            <a:ext cx="584070" cy="540078"/>
            <a:chOff x="352266" y="209550"/>
            <a:chExt cx="584070" cy="540078"/>
          </a:xfrm>
        </p:grpSpPr>
        <p:sp>
          <p:nvSpPr>
            <p:cNvPr id="131" name="Oval 130"/>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33" name="TextBox 13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34" name="Elbow Connector 133"/>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7" name="TextBox 136"/>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8" name="TextBox 137"/>
          <p:cNvSpPr txBox="1"/>
          <p:nvPr/>
        </p:nvSpPr>
        <p:spPr>
          <a:xfrm>
            <a:off x="266744" y="499110"/>
            <a:ext cx="2117391" cy="830997"/>
          </a:xfrm>
          <a:prstGeom prst="rect">
            <a:avLst/>
          </a:prstGeom>
          <a:noFill/>
        </p:spPr>
        <p:txBody>
          <a:bodyPr wrap="square" rtlCol="1">
            <a:spAutoFit/>
          </a:bodyPr>
          <a:lstStyle/>
          <a:p>
            <a:r>
              <a:rPr lang="en-US" sz="2400" b="1" dirty="0">
                <a:solidFill>
                  <a:srgbClr val="00B0F0"/>
                </a:solidFill>
              </a:rPr>
              <a:t>a</a:t>
            </a:r>
            <a:r>
              <a:rPr lang="en-US" sz="2400" b="1" dirty="0" smtClean="0">
                <a:solidFill>
                  <a:srgbClr val="00B0F0"/>
                </a:solidFill>
              </a:rPr>
              <a:t>dd </a:t>
            </a:r>
            <a:r>
              <a:rPr lang="en-US" sz="2400" b="1" dirty="0" err="1" smtClean="0">
                <a:solidFill>
                  <a:srgbClr val="00B0F0"/>
                </a:solidFill>
              </a:rPr>
              <a:t>rd</a:t>
            </a:r>
            <a:r>
              <a:rPr lang="en-US" sz="2400" b="1" dirty="0" smtClean="0">
                <a:solidFill>
                  <a:srgbClr val="00B0F0"/>
                </a:solidFill>
              </a:rPr>
              <a:t>, rs1, rs2</a:t>
            </a:r>
            <a:endParaRPr lang="ar-SA" sz="2400" b="1" dirty="0">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9966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a:ln>
              <a:noFill/>
            </a:ln>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a:ln>
              <a:noFill/>
            </a:ln>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a:ln>
              <a:noFill/>
            </a:ln>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a:ln>
              <a:noFill/>
            </a:ln>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a:ln>
              <a:noFill/>
            </a:ln>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a:ln>
              <a:noFill/>
            </a:ln>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a:ln>
              <a:noFill/>
            </a:ln>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a:ln>
              <a:noFill/>
            </a:ln>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a:ln>
              <a:noFill/>
            </a:ln>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a:no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43400" y="2350649"/>
            <a:ext cx="170872" cy="890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781300"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5" name="Straight Connector 4"/>
          <p:cNvCxnSpPr/>
          <p:nvPr/>
        </p:nvCxnSpPr>
        <p:spPr>
          <a:xfrm>
            <a:off x="2472439" y="2110354"/>
            <a:ext cx="152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7848600" y="1016692"/>
            <a:ext cx="0" cy="8239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H="1">
            <a:off x="6477000" y="1025013"/>
            <a:ext cx="1371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flipV="1">
            <a:off x="7837260" y="1842388"/>
            <a:ext cx="236476" cy="692"/>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7967520" y="1786591"/>
            <a:ext cx="102175" cy="53505"/>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979499" y="1833931"/>
            <a:ext cx="97701" cy="60776"/>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6341791" y="1944870"/>
            <a:ext cx="170494" cy="12093"/>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5895710" y="2809087"/>
            <a:ext cx="584070" cy="540078"/>
            <a:chOff x="352266" y="209550"/>
            <a:chExt cx="584070" cy="540078"/>
          </a:xfrm>
        </p:grpSpPr>
        <p:sp>
          <p:nvSpPr>
            <p:cNvPr id="131" name="Oval 130"/>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33" name="TextBox 13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34" name="Elbow Connector 133"/>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7" name="TextBox 136"/>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8" name="TextBox 137"/>
          <p:cNvSpPr txBox="1"/>
          <p:nvPr/>
        </p:nvSpPr>
        <p:spPr>
          <a:xfrm>
            <a:off x="266744" y="499110"/>
            <a:ext cx="2117391" cy="830997"/>
          </a:xfrm>
          <a:prstGeom prst="rect">
            <a:avLst/>
          </a:prstGeom>
          <a:noFill/>
        </p:spPr>
        <p:txBody>
          <a:bodyPr wrap="square" rtlCol="1">
            <a:spAutoFit/>
          </a:bodyPr>
          <a:lstStyle/>
          <a:p>
            <a:r>
              <a:rPr lang="en-US" sz="2400" b="1" dirty="0">
                <a:solidFill>
                  <a:srgbClr val="00B0F0"/>
                </a:solidFill>
              </a:rPr>
              <a:t>a</a:t>
            </a:r>
            <a:r>
              <a:rPr lang="en-US" sz="2400" b="1" dirty="0" smtClean="0">
                <a:solidFill>
                  <a:srgbClr val="00B0F0"/>
                </a:solidFill>
              </a:rPr>
              <a:t>dd </a:t>
            </a:r>
            <a:r>
              <a:rPr lang="en-US" sz="2400" b="1" dirty="0" err="1" smtClean="0">
                <a:solidFill>
                  <a:srgbClr val="00B0F0"/>
                </a:solidFill>
              </a:rPr>
              <a:t>rd</a:t>
            </a:r>
            <a:r>
              <a:rPr lang="en-US" sz="2400" b="1" dirty="0" smtClean="0">
                <a:solidFill>
                  <a:srgbClr val="00B0F0"/>
                </a:solidFill>
              </a:rPr>
              <a:t>, rs1, rs2</a:t>
            </a:r>
            <a:endParaRPr lang="ar-SA" sz="2400" b="1" dirty="0">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869971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a:ln>
              <a:noFill/>
            </a:ln>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a:ln>
              <a:noFill/>
            </a:ln>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a:ln>
              <a:noFill/>
            </a:ln>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a:ln>
              <a:noFill/>
            </a:ln>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a:ln>
              <a:noFill/>
            </a:ln>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a:ln>
              <a:noFill/>
            </a:ln>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a:ln>
              <a:noFill/>
            </a:ln>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a:ln>
              <a:noFill/>
            </a:ln>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a:ln>
              <a:noFill/>
            </a:ln>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a:no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43400" y="2350649"/>
            <a:ext cx="170872" cy="890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781300"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5" name="Straight Connector 4"/>
          <p:cNvCxnSpPr/>
          <p:nvPr/>
        </p:nvCxnSpPr>
        <p:spPr>
          <a:xfrm>
            <a:off x="2472439" y="2110354"/>
            <a:ext cx="152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7848600" y="1016692"/>
            <a:ext cx="0" cy="8239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H="1">
            <a:off x="6477000" y="1025013"/>
            <a:ext cx="1371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flipV="1">
            <a:off x="7837260" y="1842388"/>
            <a:ext cx="236476" cy="692"/>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7967520" y="1786591"/>
            <a:ext cx="102175" cy="53505"/>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979499" y="1833931"/>
            <a:ext cx="97701" cy="60776"/>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6341791" y="1944870"/>
            <a:ext cx="170494" cy="12093"/>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914111" y="3466508"/>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1" name="TextBox 130"/>
          <p:cNvSpPr txBox="1"/>
          <p:nvPr/>
        </p:nvSpPr>
        <p:spPr>
          <a:xfrm>
            <a:off x="3461135" y="3523149"/>
            <a:ext cx="304800"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33" name="TextBox 132"/>
          <p:cNvSpPr txBox="1"/>
          <p:nvPr/>
        </p:nvSpPr>
        <p:spPr>
          <a:xfrm>
            <a:off x="3851171" y="3505857"/>
            <a:ext cx="438002" cy="369332"/>
          </a:xfrm>
          <a:prstGeom prst="rect">
            <a:avLst/>
          </a:prstGeom>
          <a:noFill/>
        </p:spPr>
        <p:txBody>
          <a:bodyPr wrap="square" rtlCol="1">
            <a:spAutoFit/>
          </a:bodyPr>
          <a:lstStyle/>
          <a:p>
            <a:r>
              <a:rPr lang="en-US" dirty="0">
                <a:solidFill>
                  <a:srgbClr val="FF0000"/>
                </a:solidFill>
              </a:rPr>
              <a:t>1</a:t>
            </a:r>
            <a:endParaRPr lang="he-IL" dirty="0">
              <a:solidFill>
                <a:srgbClr val="FF0000"/>
              </a:solidFill>
            </a:endParaRPr>
          </a:p>
        </p:txBody>
      </p:sp>
      <p:sp>
        <p:nvSpPr>
          <p:cNvPr id="134" name="TextBox 133"/>
          <p:cNvSpPr txBox="1"/>
          <p:nvPr/>
        </p:nvSpPr>
        <p:spPr>
          <a:xfrm>
            <a:off x="4349866" y="3517316"/>
            <a:ext cx="304800"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36" name="TextBox 135"/>
          <p:cNvSpPr txBox="1"/>
          <p:nvPr/>
        </p:nvSpPr>
        <p:spPr>
          <a:xfrm>
            <a:off x="5335479" y="3490884"/>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7" name="TextBox 136"/>
          <p:cNvSpPr txBox="1"/>
          <p:nvPr/>
        </p:nvSpPr>
        <p:spPr>
          <a:xfrm>
            <a:off x="5683431" y="3482311"/>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8" name="TextBox 137"/>
          <p:cNvSpPr txBox="1"/>
          <p:nvPr/>
        </p:nvSpPr>
        <p:spPr>
          <a:xfrm>
            <a:off x="6203738" y="2585320"/>
            <a:ext cx="633268"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1" name="TextBox 140"/>
          <p:cNvSpPr txBox="1"/>
          <p:nvPr/>
        </p:nvSpPr>
        <p:spPr>
          <a:xfrm>
            <a:off x="6909771" y="3479215"/>
            <a:ext cx="78873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42" name="TextBox 141"/>
          <p:cNvSpPr txBox="1"/>
          <p:nvPr/>
        </p:nvSpPr>
        <p:spPr>
          <a:xfrm>
            <a:off x="8118821" y="3466508"/>
            <a:ext cx="438002" cy="369332"/>
          </a:xfrm>
          <a:prstGeom prst="rect">
            <a:avLst/>
          </a:prstGeom>
          <a:noFill/>
        </p:spPr>
        <p:txBody>
          <a:bodyPr wrap="square" rtlCol="1">
            <a:spAutoFit/>
          </a:bodyPr>
          <a:lstStyle/>
          <a:p>
            <a:r>
              <a:rPr lang="en-US" dirty="0" smtClean="0">
                <a:solidFill>
                  <a:srgbClr val="FF0000"/>
                </a:solidFill>
              </a:rPr>
              <a:t>01</a:t>
            </a:r>
            <a:endParaRPr lang="he-IL" dirty="0">
              <a:solidFill>
                <a:srgbClr val="FF0000"/>
              </a:solidFill>
            </a:endParaRPr>
          </a:p>
        </p:txBody>
      </p:sp>
      <p:grpSp>
        <p:nvGrpSpPr>
          <p:cNvPr id="147" name="Group 146"/>
          <p:cNvGrpSpPr/>
          <p:nvPr/>
        </p:nvGrpSpPr>
        <p:grpSpPr>
          <a:xfrm>
            <a:off x="5895710" y="2809087"/>
            <a:ext cx="584070" cy="540078"/>
            <a:chOff x="352266" y="209550"/>
            <a:chExt cx="584070" cy="540078"/>
          </a:xfrm>
        </p:grpSpPr>
        <p:sp>
          <p:nvSpPr>
            <p:cNvPr id="149" name="Oval 148"/>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50" name="TextBox 149"/>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51" name="Elbow Connector 150"/>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53" name="TextBox 152"/>
          <p:cNvSpPr txBox="1"/>
          <p:nvPr/>
        </p:nvSpPr>
        <p:spPr>
          <a:xfrm>
            <a:off x="6136293" y="3462622"/>
            <a:ext cx="633268" cy="369332"/>
          </a:xfrm>
          <a:prstGeom prst="rect">
            <a:avLst/>
          </a:prstGeom>
          <a:noFill/>
        </p:spPr>
        <p:txBody>
          <a:bodyPr wrap="square" rtlCol="1">
            <a:spAutoFit/>
          </a:bodyPr>
          <a:lstStyle/>
          <a:p>
            <a:r>
              <a:rPr lang="en-US" dirty="0" smtClean="0">
                <a:solidFill>
                  <a:srgbClr val="FF0000"/>
                </a:solidFill>
              </a:rPr>
              <a:t>R</a:t>
            </a:r>
            <a:endParaRPr lang="he-IL" dirty="0">
              <a:solidFill>
                <a:srgbClr val="FF0000"/>
              </a:solidFill>
            </a:endParaRPr>
          </a:p>
        </p:txBody>
      </p:sp>
      <p:sp>
        <p:nvSpPr>
          <p:cNvPr id="145" name="TextBox 144"/>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6" name="TextBox 145"/>
          <p:cNvSpPr txBox="1"/>
          <p:nvPr/>
        </p:nvSpPr>
        <p:spPr>
          <a:xfrm>
            <a:off x="266744" y="499110"/>
            <a:ext cx="2117391" cy="830997"/>
          </a:xfrm>
          <a:prstGeom prst="rect">
            <a:avLst/>
          </a:prstGeom>
          <a:noFill/>
        </p:spPr>
        <p:txBody>
          <a:bodyPr wrap="square" rtlCol="1">
            <a:spAutoFit/>
          </a:bodyPr>
          <a:lstStyle/>
          <a:p>
            <a:r>
              <a:rPr lang="en-US" sz="2400" b="1" dirty="0">
                <a:solidFill>
                  <a:srgbClr val="00B0F0"/>
                </a:solidFill>
              </a:rPr>
              <a:t>a</a:t>
            </a:r>
            <a:r>
              <a:rPr lang="en-US" sz="2400" b="1" dirty="0" smtClean="0">
                <a:solidFill>
                  <a:srgbClr val="00B0F0"/>
                </a:solidFill>
              </a:rPr>
              <a:t>dd </a:t>
            </a:r>
            <a:r>
              <a:rPr lang="en-US" sz="2400" b="1" dirty="0" err="1" smtClean="0">
                <a:solidFill>
                  <a:srgbClr val="00B0F0"/>
                </a:solidFill>
              </a:rPr>
              <a:t>rd</a:t>
            </a:r>
            <a:r>
              <a:rPr lang="en-US" sz="2400" b="1" dirty="0" smtClean="0">
                <a:solidFill>
                  <a:srgbClr val="00B0F0"/>
                </a:solidFill>
              </a:rPr>
              <a:t>, rs1, rs2</a:t>
            </a:r>
            <a:endParaRPr lang="ar-SA" sz="2400" b="1" dirty="0">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117812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1" grpId="0"/>
      <p:bldP spid="133" grpId="0"/>
      <p:bldP spid="134" grpId="0"/>
      <p:bldP spid="136" grpId="0"/>
      <p:bldP spid="137" grpId="0"/>
      <p:bldP spid="138" grpId="0"/>
      <p:bldP spid="141" grpId="0"/>
      <p:bldP spid="142" grpId="0"/>
      <p:bldP spid="1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a:ln>
              <a:noFill/>
            </a:ln>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a:ln>
              <a:noFill/>
            </a:ln>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a:ln>
              <a:noFill/>
            </a:ln>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a:ln>
              <a:noFill/>
            </a:ln>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a:ln>
              <a:noFill/>
            </a:ln>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a:ln>
              <a:noFill/>
            </a:ln>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a:ln>
              <a:noFill/>
            </a:ln>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a:ln>
              <a:noFill/>
            </a:ln>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a:ln>
              <a:noFill/>
            </a:ln>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a:no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43400" y="2350649"/>
            <a:ext cx="170872" cy="890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781300"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5" name="Straight Connector 4"/>
          <p:cNvCxnSpPr/>
          <p:nvPr/>
        </p:nvCxnSpPr>
        <p:spPr>
          <a:xfrm>
            <a:off x="2472439" y="2110354"/>
            <a:ext cx="152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7848600" y="1016692"/>
            <a:ext cx="0" cy="8239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H="1">
            <a:off x="6477000" y="1025013"/>
            <a:ext cx="1371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flipV="1">
            <a:off x="7837260" y="1842388"/>
            <a:ext cx="236476" cy="692"/>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7967520" y="1786591"/>
            <a:ext cx="102175" cy="53505"/>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979499" y="1833931"/>
            <a:ext cx="97701" cy="60776"/>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6341791" y="1944870"/>
            <a:ext cx="170494" cy="12093"/>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914111" y="3466508"/>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6" name="TextBox 135"/>
          <p:cNvSpPr txBox="1"/>
          <p:nvPr/>
        </p:nvSpPr>
        <p:spPr>
          <a:xfrm>
            <a:off x="5335479" y="3490884"/>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7" name="TextBox 136"/>
          <p:cNvSpPr txBox="1"/>
          <p:nvPr/>
        </p:nvSpPr>
        <p:spPr>
          <a:xfrm>
            <a:off x="5683431" y="3482311"/>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42" name="TextBox 141"/>
          <p:cNvSpPr txBox="1"/>
          <p:nvPr/>
        </p:nvSpPr>
        <p:spPr>
          <a:xfrm>
            <a:off x="8118821" y="3466508"/>
            <a:ext cx="438002" cy="369332"/>
          </a:xfrm>
          <a:prstGeom prst="rect">
            <a:avLst/>
          </a:prstGeom>
          <a:noFill/>
        </p:spPr>
        <p:txBody>
          <a:bodyPr wrap="square" rtlCol="1">
            <a:spAutoFit/>
          </a:bodyPr>
          <a:lstStyle/>
          <a:p>
            <a:r>
              <a:rPr lang="en-US" dirty="0" smtClean="0">
                <a:solidFill>
                  <a:srgbClr val="FF0000"/>
                </a:solidFill>
              </a:rPr>
              <a:t>01</a:t>
            </a:r>
            <a:endParaRPr lang="he-IL" dirty="0">
              <a:solidFill>
                <a:srgbClr val="FF0000"/>
              </a:solidFill>
            </a:endParaRPr>
          </a:p>
        </p:txBody>
      </p:sp>
      <p:grpSp>
        <p:nvGrpSpPr>
          <p:cNvPr id="147" name="Group 146"/>
          <p:cNvGrpSpPr/>
          <p:nvPr/>
        </p:nvGrpSpPr>
        <p:grpSpPr>
          <a:xfrm>
            <a:off x="5895710" y="2809087"/>
            <a:ext cx="584070" cy="540078"/>
            <a:chOff x="352266" y="209550"/>
            <a:chExt cx="584070" cy="540078"/>
          </a:xfrm>
        </p:grpSpPr>
        <p:sp>
          <p:nvSpPr>
            <p:cNvPr id="149" name="Oval 148"/>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50" name="TextBox 149"/>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51" name="Elbow Connector 150"/>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55" name="TextBox 154"/>
          <p:cNvSpPr txBox="1"/>
          <p:nvPr/>
        </p:nvSpPr>
        <p:spPr>
          <a:xfrm>
            <a:off x="6203738" y="2585320"/>
            <a:ext cx="633268"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56" name="TextBox 155"/>
          <p:cNvSpPr txBox="1"/>
          <p:nvPr/>
        </p:nvSpPr>
        <p:spPr>
          <a:xfrm>
            <a:off x="6136293" y="3462622"/>
            <a:ext cx="633268" cy="369332"/>
          </a:xfrm>
          <a:prstGeom prst="rect">
            <a:avLst/>
          </a:prstGeom>
          <a:noFill/>
        </p:spPr>
        <p:txBody>
          <a:bodyPr wrap="square" rtlCol="1">
            <a:spAutoFit/>
          </a:bodyPr>
          <a:lstStyle/>
          <a:p>
            <a:r>
              <a:rPr lang="en-US" dirty="0" smtClean="0">
                <a:solidFill>
                  <a:srgbClr val="FF0000"/>
                </a:solidFill>
              </a:rPr>
              <a:t>R</a:t>
            </a:r>
            <a:endParaRPr lang="he-IL" dirty="0">
              <a:solidFill>
                <a:srgbClr val="FF0000"/>
              </a:solidFill>
            </a:endParaRPr>
          </a:p>
        </p:txBody>
      </p:sp>
      <p:sp>
        <p:nvSpPr>
          <p:cNvPr id="157" name="TextBox 156"/>
          <p:cNvSpPr txBox="1"/>
          <p:nvPr/>
        </p:nvSpPr>
        <p:spPr>
          <a:xfrm>
            <a:off x="3461135" y="3523149"/>
            <a:ext cx="304800"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58" name="TextBox 157"/>
          <p:cNvSpPr txBox="1"/>
          <p:nvPr/>
        </p:nvSpPr>
        <p:spPr>
          <a:xfrm>
            <a:off x="3851171" y="3505857"/>
            <a:ext cx="438002" cy="369332"/>
          </a:xfrm>
          <a:prstGeom prst="rect">
            <a:avLst/>
          </a:prstGeom>
          <a:noFill/>
        </p:spPr>
        <p:txBody>
          <a:bodyPr wrap="square" rtlCol="1">
            <a:spAutoFit/>
          </a:bodyPr>
          <a:lstStyle/>
          <a:p>
            <a:r>
              <a:rPr lang="en-US" dirty="0">
                <a:solidFill>
                  <a:srgbClr val="FF0000"/>
                </a:solidFill>
              </a:rPr>
              <a:t>1</a:t>
            </a:r>
            <a:endParaRPr lang="he-IL" dirty="0">
              <a:solidFill>
                <a:srgbClr val="FF0000"/>
              </a:solidFill>
            </a:endParaRPr>
          </a:p>
        </p:txBody>
      </p:sp>
      <p:sp>
        <p:nvSpPr>
          <p:cNvPr id="159" name="TextBox 158"/>
          <p:cNvSpPr txBox="1"/>
          <p:nvPr/>
        </p:nvSpPr>
        <p:spPr>
          <a:xfrm>
            <a:off x="4349866" y="3517316"/>
            <a:ext cx="304800"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60" name="TextBox 159"/>
          <p:cNvSpPr txBox="1"/>
          <p:nvPr/>
        </p:nvSpPr>
        <p:spPr>
          <a:xfrm>
            <a:off x="6909771" y="3479215"/>
            <a:ext cx="78873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45" name="TextBox 144"/>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6" name="TextBox 145"/>
          <p:cNvSpPr txBox="1"/>
          <p:nvPr/>
        </p:nvSpPr>
        <p:spPr>
          <a:xfrm>
            <a:off x="266744" y="499110"/>
            <a:ext cx="2452701" cy="830997"/>
          </a:xfrm>
          <a:prstGeom prst="rect">
            <a:avLst/>
          </a:prstGeom>
          <a:noFill/>
        </p:spPr>
        <p:txBody>
          <a:bodyPr wrap="square" rtlCol="1">
            <a:spAutoFit/>
          </a:bodyPr>
          <a:lstStyle/>
          <a:p>
            <a:r>
              <a:rPr lang="en-US" sz="2400" b="1" dirty="0" err="1" smtClean="0">
                <a:solidFill>
                  <a:srgbClr val="00B050"/>
                </a:solidFill>
              </a:rPr>
              <a:t>addi</a:t>
            </a:r>
            <a:r>
              <a:rPr lang="en-US" sz="2400" b="1" dirty="0" smtClean="0">
                <a:solidFill>
                  <a:srgbClr val="00B050"/>
                </a:solidFill>
              </a:rPr>
              <a:t> </a:t>
            </a:r>
            <a:r>
              <a:rPr lang="en-US" sz="2400" b="1" dirty="0" err="1" smtClean="0">
                <a:solidFill>
                  <a:srgbClr val="00B050"/>
                </a:solidFill>
              </a:rPr>
              <a:t>rd</a:t>
            </a:r>
            <a:r>
              <a:rPr lang="en-US" sz="2400" b="1" dirty="0" smtClean="0">
                <a:solidFill>
                  <a:srgbClr val="00B050"/>
                </a:solidFill>
              </a:rPr>
              <a:t>, rs1, </a:t>
            </a:r>
            <a:r>
              <a:rPr lang="en-US" sz="2400" b="1" dirty="0" err="1" smtClean="0">
                <a:solidFill>
                  <a:srgbClr val="00B050"/>
                </a:solidFill>
              </a:rPr>
              <a:t>imm</a:t>
            </a:r>
            <a:endParaRPr lang="ar-SA" sz="2400" b="1" dirty="0">
              <a:solidFill>
                <a:srgbClr val="00B050"/>
              </a:solidFill>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1519841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Technion EE 044252 Spring 2018 Lecture 10</a:t>
            </a:r>
            <a:endParaRPr lang="en-US"/>
          </a:p>
        </p:txBody>
      </p:sp>
      <p:sp>
        <p:nvSpPr>
          <p:cNvPr id="3" name="Slide Number Placeholder 2"/>
          <p:cNvSpPr>
            <a:spLocks noGrp="1"/>
          </p:cNvSpPr>
          <p:nvPr>
            <p:ph type="sldNum" sz="quarter" idx="12"/>
          </p:nvPr>
        </p:nvSpPr>
        <p:spPr/>
        <p:txBody>
          <a:bodyPr/>
          <a:lstStyle/>
          <a:p>
            <a:fld id="{3FF131CF-B26C-E347-9AC9-78212C099DD5}" type="slidenum">
              <a:rPr lang="en-US" smtClean="0"/>
              <a:t>2</a:t>
            </a:fld>
            <a:endParaRPr lang="en-US"/>
          </a:p>
        </p:txBody>
      </p:sp>
      <p:pic>
        <p:nvPicPr>
          <p:cNvPr id="1028" name="Picture 4" descr="Image result for risc v green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479925"/>
            <a:ext cx="7620000" cy="933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32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a:ln>
              <a:noFill/>
            </a:ln>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a:ln>
              <a:noFill/>
            </a:ln>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a:ln>
              <a:noFill/>
            </a:ln>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a:ln>
              <a:noFill/>
            </a:ln>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a:ln>
              <a:noFill/>
            </a:ln>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a:ln>
              <a:noFill/>
            </a:ln>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a:ln>
              <a:noFill/>
            </a:ln>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a:ln>
              <a:noFill/>
            </a:ln>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a:ln>
              <a:noFill/>
            </a:ln>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a:ln>
              <a:noFill/>
            </a:ln>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a:no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43400" y="2350649"/>
            <a:ext cx="170872" cy="890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781300"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5" name="Straight Connector 4"/>
          <p:cNvCxnSpPr/>
          <p:nvPr/>
        </p:nvCxnSpPr>
        <p:spPr>
          <a:xfrm>
            <a:off x="2472439" y="2110354"/>
            <a:ext cx="152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7848600" y="1016692"/>
            <a:ext cx="0" cy="8239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H="1">
            <a:off x="6477000" y="1025013"/>
            <a:ext cx="1371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flipV="1">
            <a:off x="7837260" y="1842388"/>
            <a:ext cx="236476" cy="692"/>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7967520" y="1786591"/>
            <a:ext cx="102175" cy="53505"/>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979499" y="1833931"/>
            <a:ext cx="97701" cy="60776"/>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6341791" y="1944870"/>
            <a:ext cx="170494" cy="12093"/>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914111" y="3466508"/>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1" name="TextBox 130"/>
          <p:cNvSpPr txBox="1"/>
          <p:nvPr/>
        </p:nvSpPr>
        <p:spPr>
          <a:xfrm>
            <a:off x="3315095" y="3510738"/>
            <a:ext cx="629552" cy="369332"/>
          </a:xfrm>
          <a:prstGeom prst="rect">
            <a:avLst/>
          </a:prstGeom>
          <a:noFill/>
        </p:spPr>
        <p:txBody>
          <a:bodyPr wrap="square" rtlCol="1">
            <a:spAutoFit/>
          </a:bodyPr>
          <a:lstStyle/>
          <a:p>
            <a:r>
              <a:rPr lang="en-US" dirty="0" err="1" smtClean="0">
                <a:solidFill>
                  <a:srgbClr val="00B050"/>
                </a:solidFill>
              </a:rPr>
              <a:t>i</a:t>
            </a:r>
            <a:endParaRPr lang="he-IL" dirty="0">
              <a:solidFill>
                <a:srgbClr val="00B050"/>
              </a:solidFill>
            </a:endParaRPr>
          </a:p>
        </p:txBody>
      </p:sp>
      <p:sp>
        <p:nvSpPr>
          <p:cNvPr id="136" name="TextBox 135"/>
          <p:cNvSpPr txBox="1"/>
          <p:nvPr/>
        </p:nvSpPr>
        <p:spPr>
          <a:xfrm>
            <a:off x="5335479" y="3490884"/>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7" name="TextBox 136"/>
          <p:cNvSpPr txBox="1"/>
          <p:nvPr/>
        </p:nvSpPr>
        <p:spPr>
          <a:xfrm>
            <a:off x="5683431" y="3482311"/>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42" name="TextBox 141"/>
          <p:cNvSpPr txBox="1"/>
          <p:nvPr/>
        </p:nvSpPr>
        <p:spPr>
          <a:xfrm>
            <a:off x="8118821" y="3466508"/>
            <a:ext cx="438002" cy="369332"/>
          </a:xfrm>
          <a:prstGeom prst="rect">
            <a:avLst/>
          </a:prstGeom>
          <a:noFill/>
        </p:spPr>
        <p:txBody>
          <a:bodyPr wrap="square" rtlCol="1">
            <a:spAutoFit/>
          </a:bodyPr>
          <a:lstStyle/>
          <a:p>
            <a:r>
              <a:rPr lang="en-US" dirty="0" smtClean="0">
                <a:solidFill>
                  <a:srgbClr val="FF0000"/>
                </a:solidFill>
              </a:rPr>
              <a:t>01</a:t>
            </a:r>
            <a:endParaRPr lang="he-IL" dirty="0">
              <a:solidFill>
                <a:srgbClr val="FF0000"/>
              </a:solidFill>
            </a:endParaRPr>
          </a:p>
        </p:txBody>
      </p:sp>
      <p:grpSp>
        <p:nvGrpSpPr>
          <p:cNvPr id="145" name="Group 144"/>
          <p:cNvGrpSpPr/>
          <p:nvPr/>
        </p:nvGrpSpPr>
        <p:grpSpPr>
          <a:xfrm>
            <a:off x="5895710" y="2809087"/>
            <a:ext cx="584070" cy="540078"/>
            <a:chOff x="352266" y="209550"/>
            <a:chExt cx="584070" cy="540078"/>
          </a:xfrm>
        </p:grpSpPr>
        <p:sp>
          <p:nvSpPr>
            <p:cNvPr id="146" name="Oval 14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7" name="TextBox 146"/>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9" name="Elbow Connector 14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52" name="TextBox 151"/>
          <p:cNvSpPr txBox="1"/>
          <p:nvPr/>
        </p:nvSpPr>
        <p:spPr>
          <a:xfrm>
            <a:off x="3851171" y="3505857"/>
            <a:ext cx="438002" cy="369332"/>
          </a:xfrm>
          <a:prstGeom prst="rect">
            <a:avLst/>
          </a:prstGeom>
          <a:noFill/>
        </p:spPr>
        <p:txBody>
          <a:bodyPr wrap="square" rtlCol="1">
            <a:spAutoFit/>
          </a:bodyPr>
          <a:lstStyle/>
          <a:p>
            <a:r>
              <a:rPr lang="en-US" dirty="0">
                <a:solidFill>
                  <a:srgbClr val="FF0000"/>
                </a:solidFill>
              </a:rPr>
              <a:t>1</a:t>
            </a:r>
            <a:endParaRPr lang="he-IL" dirty="0">
              <a:solidFill>
                <a:srgbClr val="FF0000"/>
              </a:solidFill>
            </a:endParaRPr>
          </a:p>
        </p:txBody>
      </p:sp>
      <p:sp>
        <p:nvSpPr>
          <p:cNvPr id="153" name="TextBox 152"/>
          <p:cNvSpPr txBox="1"/>
          <p:nvPr/>
        </p:nvSpPr>
        <p:spPr>
          <a:xfrm>
            <a:off x="4349866" y="3517316"/>
            <a:ext cx="304800"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54" name="TextBox 153"/>
          <p:cNvSpPr txBox="1"/>
          <p:nvPr/>
        </p:nvSpPr>
        <p:spPr>
          <a:xfrm>
            <a:off x="6909771" y="3479215"/>
            <a:ext cx="78873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55" name="TextBox 154"/>
          <p:cNvSpPr txBox="1"/>
          <p:nvPr/>
        </p:nvSpPr>
        <p:spPr>
          <a:xfrm>
            <a:off x="6203738" y="2585320"/>
            <a:ext cx="633268"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56" name="TextBox 155"/>
          <p:cNvSpPr txBox="1"/>
          <p:nvPr/>
        </p:nvSpPr>
        <p:spPr>
          <a:xfrm>
            <a:off x="6136293" y="3462622"/>
            <a:ext cx="633268" cy="369332"/>
          </a:xfrm>
          <a:prstGeom prst="rect">
            <a:avLst/>
          </a:prstGeom>
          <a:noFill/>
        </p:spPr>
        <p:txBody>
          <a:bodyPr wrap="square" rtlCol="1">
            <a:spAutoFit/>
          </a:bodyPr>
          <a:lstStyle/>
          <a:p>
            <a:r>
              <a:rPr lang="en-US" dirty="0" smtClean="0">
                <a:solidFill>
                  <a:srgbClr val="FF0000"/>
                </a:solidFill>
              </a:rPr>
              <a:t>R</a:t>
            </a:r>
            <a:endParaRPr lang="he-IL" dirty="0">
              <a:solidFill>
                <a:srgbClr val="FF0000"/>
              </a:solidFill>
            </a:endParaRPr>
          </a:p>
        </p:txBody>
      </p:sp>
      <p:sp>
        <p:nvSpPr>
          <p:cNvPr id="151" name="TextBox 15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57" name="TextBox 156"/>
          <p:cNvSpPr txBox="1"/>
          <p:nvPr/>
        </p:nvSpPr>
        <p:spPr>
          <a:xfrm>
            <a:off x="266744" y="499110"/>
            <a:ext cx="2452701" cy="830997"/>
          </a:xfrm>
          <a:prstGeom prst="rect">
            <a:avLst/>
          </a:prstGeom>
          <a:noFill/>
        </p:spPr>
        <p:txBody>
          <a:bodyPr wrap="square" rtlCol="1">
            <a:spAutoFit/>
          </a:bodyPr>
          <a:lstStyle/>
          <a:p>
            <a:r>
              <a:rPr lang="en-US" sz="2400" b="1" dirty="0" err="1" smtClean="0">
                <a:solidFill>
                  <a:srgbClr val="00B050"/>
                </a:solidFill>
              </a:rPr>
              <a:t>addi</a:t>
            </a:r>
            <a:r>
              <a:rPr lang="en-US" sz="2400" b="1" dirty="0" smtClean="0">
                <a:solidFill>
                  <a:srgbClr val="00B050"/>
                </a:solidFill>
              </a:rPr>
              <a:t> </a:t>
            </a:r>
            <a:r>
              <a:rPr lang="en-US" sz="2400" b="1" dirty="0" err="1" smtClean="0">
                <a:solidFill>
                  <a:srgbClr val="00B050"/>
                </a:solidFill>
              </a:rPr>
              <a:t>rd</a:t>
            </a:r>
            <a:r>
              <a:rPr lang="en-US" sz="2400" b="1" dirty="0" smtClean="0">
                <a:solidFill>
                  <a:srgbClr val="00B050"/>
                </a:solidFill>
              </a:rPr>
              <a:t>, rs1, </a:t>
            </a:r>
            <a:r>
              <a:rPr lang="en-US" sz="2400" b="1" dirty="0" err="1" smtClean="0">
                <a:solidFill>
                  <a:srgbClr val="00B050"/>
                </a:solidFill>
              </a:rPr>
              <a:t>imm</a:t>
            </a:r>
            <a:endParaRPr lang="ar-SA" sz="2400" b="1" dirty="0">
              <a:solidFill>
                <a:srgbClr val="00B050"/>
              </a:solidFill>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2280282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a:ln>
              <a:noFill/>
            </a:ln>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a:ln>
              <a:noFill/>
            </a:ln>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a:ln>
              <a:noFill/>
            </a:ln>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a:ln>
              <a:noFill/>
            </a:ln>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a:ln>
              <a:noFill/>
            </a:ln>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a:ln>
              <a:noFill/>
            </a:ln>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a:ln>
              <a:noFill/>
            </a:ln>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a:ln>
              <a:noFill/>
            </a:ln>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a:ln>
              <a:noFill/>
            </a:ln>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a:ln>
              <a:noFill/>
            </a:ln>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a:no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43400" y="2350649"/>
            <a:ext cx="170872" cy="890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no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5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781300"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5" name="Straight Connector 4"/>
          <p:cNvCxnSpPr/>
          <p:nvPr/>
        </p:nvCxnSpPr>
        <p:spPr>
          <a:xfrm>
            <a:off x="2472439" y="2110354"/>
            <a:ext cx="152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7848600" y="1016692"/>
            <a:ext cx="0" cy="82390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H="1">
            <a:off x="6477000" y="1025013"/>
            <a:ext cx="1371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flipV="1">
            <a:off x="7837260" y="1842388"/>
            <a:ext cx="236476" cy="692"/>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7967520" y="1786591"/>
            <a:ext cx="102175" cy="53505"/>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979499" y="1833931"/>
            <a:ext cx="97701" cy="60776"/>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6341791" y="1944870"/>
            <a:ext cx="170494" cy="12093"/>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914111" y="3466508"/>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6" name="TextBox 135"/>
          <p:cNvSpPr txBox="1"/>
          <p:nvPr/>
        </p:nvSpPr>
        <p:spPr>
          <a:xfrm>
            <a:off x="5335479" y="3490884"/>
            <a:ext cx="304800" cy="369332"/>
          </a:xfrm>
          <a:prstGeom prst="rect">
            <a:avLst/>
          </a:prstGeom>
          <a:noFill/>
        </p:spPr>
        <p:txBody>
          <a:bodyPr wrap="square" rtlCol="1">
            <a:spAutoFit/>
          </a:bodyPr>
          <a:lstStyle/>
          <a:p>
            <a:r>
              <a:rPr lang="en-US" dirty="0" smtClean="0">
                <a:solidFill>
                  <a:srgbClr val="00B050"/>
                </a:solidFill>
              </a:rPr>
              <a:t>1</a:t>
            </a:r>
            <a:endParaRPr lang="he-IL" dirty="0">
              <a:solidFill>
                <a:srgbClr val="00B050"/>
              </a:solidFill>
            </a:endParaRPr>
          </a:p>
        </p:txBody>
      </p:sp>
      <p:sp>
        <p:nvSpPr>
          <p:cNvPr id="137" name="TextBox 136"/>
          <p:cNvSpPr txBox="1"/>
          <p:nvPr/>
        </p:nvSpPr>
        <p:spPr>
          <a:xfrm>
            <a:off x="5683431" y="3482311"/>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42" name="TextBox 141"/>
          <p:cNvSpPr txBox="1"/>
          <p:nvPr/>
        </p:nvSpPr>
        <p:spPr>
          <a:xfrm>
            <a:off x="8118821" y="3466508"/>
            <a:ext cx="438002" cy="369332"/>
          </a:xfrm>
          <a:prstGeom prst="rect">
            <a:avLst/>
          </a:prstGeom>
          <a:noFill/>
        </p:spPr>
        <p:txBody>
          <a:bodyPr wrap="square" rtlCol="1">
            <a:spAutoFit/>
          </a:bodyPr>
          <a:lstStyle/>
          <a:p>
            <a:r>
              <a:rPr lang="en-US" dirty="0" smtClean="0">
                <a:solidFill>
                  <a:srgbClr val="FF0000"/>
                </a:solidFill>
              </a:rPr>
              <a:t>01</a:t>
            </a:r>
            <a:endParaRPr lang="he-IL" dirty="0">
              <a:solidFill>
                <a:srgbClr val="FF0000"/>
              </a:solidFill>
            </a:endParaRPr>
          </a:p>
        </p:txBody>
      </p:sp>
      <p:grpSp>
        <p:nvGrpSpPr>
          <p:cNvPr id="145" name="Group 144"/>
          <p:cNvGrpSpPr/>
          <p:nvPr/>
        </p:nvGrpSpPr>
        <p:grpSpPr>
          <a:xfrm>
            <a:off x="5895710" y="2809087"/>
            <a:ext cx="584070" cy="540078"/>
            <a:chOff x="352266" y="209550"/>
            <a:chExt cx="584070" cy="540078"/>
          </a:xfrm>
        </p:grpSpPr>
        <p:sp>
          <p:nvSpPr>
            <p:cNvPr id="146" name="Oval 14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7" name="TextBox 146"/>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9" name="Elbow Connector 14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51" name="TextBox 150"/>
          <p:cNvSpPr txBox="1"/>
          <p:nvPr/>
        </p:nvSpPr>
        <p:spPr>
          <a:xfrm>
            <a:off x="3315095" y="3510738"/>
            <a:ext cx="629552" cy="369332"/>
          </a:xfrm>
          <a:prstGeom prst="rect">
            <a:avLst/>
          </a:prstGeom>
          <a:noFill/>
        </p:spPr>
        <p:txBody>
          <a:bodyPr wrap="square" rtlCol="1">
            <a:spAutoFit/>
          </a:bodyPr>
          <a:lstStyle/>
          <a:p>
            <a:r>
              <a:rPr lang="en-US" dirty="0" err="1" smtClean="0">
                <a:solidFill>
                  <a:srgbClr val="00B050"/>
                </a:solidFill>
              </a:rPr>
              <a:t>i</a:t>
            </a:r>
            <a:endParaRPr lang="he-IL" dirty="0">
              <a:solidFill>
                <a:srgbClr val="00B050"/>
              </a:solidFill>
            </a:endParaRPr>
          </a:p>
        </p:txBody>
      </p:sp>
      <p:sp>
        <p:nvSpPr>
          <p:cNvPr id="152" name="TextBox 151"/>
          <p:cNvSpPr txBox="1"/>
          <p:nvPr/>
        </p:nvSpPr>
        <p:spPr>
          <a:xfrm>
            <a:off x="3851171" y="3505857"/>
            <a:ext cx="438002" cy="369332"/>
          </a:xfrm>
          <a:prstGeom prst="rect">
            <a:avLst/>
          </a:prstGeom>
          <a:noFill/>
        </p:spPr>
        <p:txBody>
          <a:bodyPr wrap="square" rtlCol="1">
            <a:spAutoFit/>
          </a:bodyPr>
          <a:lstStyle/>
          <a:p>
            <a:r>
              <a:rPr lang="en-US" dirty="0">
                <a:solidFill>
                  <a:srgbClr val="FF0000"/>
                </a:solidFill>
              </a:rPr>
              <a:t>1</a:t>
            </a:r>
            <a:endParaRPr lang="he-IL" dirty="0">
              <a:solidFill>
                <a:srgbClr val="FF0000"/>
              </a:solidFill>
            </a:endParaRPr>
          </a:p>
        </p:txBody>
      </p:sp>
      <p:sp>
        <p:nvSpPr>
          <p:cNvPr id="153" name="TextBox 152"/>
          <p:cNvSpPr txBox="1"/>
          <p:nvPr/>
        </p:nvSpPr>
        <p:spPr>
          <a:xfrm>
            <a:off x="4349866" y="3517316"/>
            <a:ext cx="304800"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54" name="TextBox 153"/>
          <p:cNvSpPr txBox="1"/>
          <p:nvPr/>
        </p:nvSpPr>
        <p:spPr>
          <a:xfrm>
            <a:off x="6203738" y="2585320"/>
            <a:ext cx="633268"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55" name="TextBox 154"/>
          <p:cNvSpPr txBox="1"/>
          <p:nvPr/>
        </p:nvSpPr>
        <p:spPr>
          <a:xfrm>
            <a:off x="6136293" y="3462622"/>
            <a:ext cx="633268" cy="369332"/>
          </a:xfrm>
          <a:prstGeom prst="rect">
            <a:avLst/>
          </a:prstGeom>
          <a:noFill/>
        </p:spPr>
        <p:txBody>
          <a:bodyPr wrap="square" rtlCol="1">
            <a:spAutoFit/>
          </a:bodyPr>
          <a:lstStyle/>
          <a:p>
            <a:r>
              <a:rPr lang="en-US" dirty="0" err="1" smtClean="0">
                <a:solidFill>
                  <a:srgbClr val="00B050"/>
                </a:solidFill>
              </a:rPr>
              <a:t>i</a:t>
            </a:r>
            <a:endParaRPr lang="he-IL" dirty="0">
              <a:solidFill>
                <a:srgbClr val="00B050"/>
              </a:solidFill>
            </a:endParaRPr>
          </a:p>
        </p:txBody>
      </p:sp>
      <p:sp>
        <p:nvSpPr>
          <p:cNvPr id="156" name="TextBox 155"/>
          <p:cNvSpPr txBox="1"/>
          <p:nvPr/>
        </p:nvSpPr>
        <p:spPr>
          <a:xfrm>
            <a:off x="6909771" y="3479215"/>
            <a:ext cx="78873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57" name="TextBox 156"/>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58" name="TextBox 157"/>
          <p:cNvSpPr txBox="1"/>
          <p:nvPr/>
        </p:nvSpPr>
        <p:spPr>
          <a:xfrm>
            <a:off x="266744" y="499110"/>
            <a:ext cx="2452701" cy="830997"/>
          </a:xfrm>
          <a:prstGeom prst="rect">
            <a:avLst/>
          </a:prstGeom>
          <a:noFill/>
        </p:spPr>
        <p:txBody>
          <a:bodyPr wrap="square" rtlCol="1">
            <a:spAutoFit/>
          </a:bodyPr>
          <a:lstStyle/>
          <a:p>
            <a:r>
              <a:rPr lang="en-US" sz="2400" b="1" dirty="0" err="1" smtClean="0">
                <a:solidFill>
                  <a:srgbClr val="00B050"/>
                </a:solidFill>
              </a:rPr>
              <a:t>addi</a:t>
            </a:r>
            <a:r>
              <a:rPr lang="en-US" sz="2400" b="1" dirty="0" smtClean="0">
                <a:solidFill>
                  <a:srgbClr val="00B050"/>
                </a:solidFill>
              </a:rPr>
              <a:t> </a:t>
            </a:r>
            <a:r>
              <a:rPr lang="en-US" sz="2400" b="1" dirty="0" err="1" smtClean="0">
                <a:solidFill>
                  <a:srgbClr val="00B050"/>
                </a:solidFill>
              </a:rPr>
              <a:t>rd</a:t>
            </a:r>
            <a:r>
              <a:rPr lang="en-US" sz="2400" b="1" dirty="0" smtClean="0">
                <a:solidFill>
                  <a:srgbClr val="00B050"/>
                </a:solidFill>
              </a:rPr>
              <a:t>, rs1, </a:t>
            </a:r>
            <a:r>
              <a:rPr lang="en-US" sz="2400" b="1" dirty="0" err="1" smtClean="0">
                <a:solidFill>
                  <a:srgbClr val="00B050"/>
                </a:solidFill>
              </a:rPr>
              <a:t>imm</a:t>
            </a:r>
            <a:endParaRPr lang="ar-SA" sz="2400" b="1" dirty="0">
              <a:solidFill>
                <a:srgbClr val="00B050"/>
              </a:solidFill>
              <a:latin typeface="Courier New"/>
              <a:cs typeface="Courier New"/>
            </a:endParaRPr>
          </a:p>
          <a:p>
            <a:endParaRPr lang="he-IL" sz="2400" b="1" dirty="0">
              <a:solidFill>
                <a:srgbClr val="00B0F0"/>
              </a:solidFill>
            </a:endParaRPr>
          </a:p>
        </p:txBody>
      </p:sp>
    </p:spTree>
    <p:extLst>
      <p:ext uri="{BB962C8B-B14F-4D97-AF65-F5344CB8AC3E}">
        <p14:creationId xmlns:p14="http://schemas.microsoft.com/office/powerpoint/2010/main" val="2260655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Implementing Load Word instruction</a:t>
            </a:r>
          </a:p>
        </p:txBody>
      </p:sp>
      <p:sp>
        <p:nvSpPr>
          <p:cNvPr id="2119683" name="Rectangle 3"/>
          <p:cNvSpPr>
            <a:spLocks noGrp="1" noChangeArrowheads="1"/>
          </p:cNvSpPr>
          <p:nvPr>
            <p:ph idx="1"/>
          </p:nvPr>
        </p:nvSpPr>
        <p:spPr>
          <a:xfrm>
            <a:off x="240634" y="2952750"/>
            <a:ext cx="8686800" cy="685800"/>
          </a:xfrm>
        </p:spPr>
        <p:txBody>
          <a:bodyPr>
            <a:normAutofit/>
          </a:bodyPr>
          <a:lstStyle/>
          <a:p>
            <a:pPr lvl="1" algn="ctr" rtl="0">
              <a:buFontTx/>
              <a:buNone/>
            </a:pPr>
            <a:r>
              <a:rPr lang="en-US" sz="2800" b="1" dirty="0" err="1" smtClean="0">
                <a:latin typeface="Courier New" pitchFamily="-65" charset="0"/>
              </a:rPr>
              <a:t>lw</a:t>
            </a:r>
            <a:r>
              <a:rPr lang="en-US" sz="2800" b="1" dirty="0" smtClean="0">
                <a:latin typeface="Courier New" pitchFamily="-65" charset="0"/>
              </a:rPr>
              <a:t> </a:t>
            </a:r>
            <a:r>
              <a:rPr lang="en-US" sz="2800" b="1" dirty="0">
                <a:latin typeface="Courier New" pitchFamily="-65" charset="0"/>
              </a:rPr>
              <a:t>x14, 8(x2)</a:t>
            </a:r>
          </a:p>
          <a:p>
            <a:pPr lvl="1" algn="l" rtl="0">
              <a:buFontTx/>
              <a:buNone/>
            </a:pPr>
            <a:endParaRPr lang="en-US" sz="2800" b="1" dirty="0"/>
          </a:p>
          <a:p>
            <a:pPr lvl="1" algn="l" rtl="0">
              <a:buFontTx/>
              <a:buNone/>
            </a:pPr>
            <a:endParaRPr lang="en-US" sz="2800" dirty="0"/>
          </a:p>
        </p:txBody>
      </p:sp>
      <p:sp>
        <p:nvSpPr>
          <p:cNvPr id="10"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22</a:t>
            </a:fld>
            <a:endParaRPr lang="en-US"/>
          </a:p>
        </p:txBody>
      </p:sp>
      <p:grpSp>
        <p:nvGrpSpPr>
          <p:cNvPr id="6" name="Group 5"/>
          <p:cNvGrpSpPr/>
          <p:nvPr/>
        </p:nvGrpSpPr>
        <p:grpSpPr>
          <a:xfrm>
            <a:off x="164434" y="3781442"/>
            <a:ext cx="8763000" cy="381000"/>
            <a:chOff x="152400" y="3181350"/>
            <a:chExt cx="8763000" cy="381000"/>
          </a:xfrm>
        </p:grpSpPr>
        <p:sp>
          <p:nvSpPr>
            <p:cNvPr id="2" name="Rectangle 1"/>
            <p:cNvSpPr/>
            <p:nvPr/>
          </p:nvSpPr>
          <p:spPr>
            <a:xfrm>
              <a:off x="152400" y="3181350"/>
              <a:ext cx="28956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000000001000</a:t>
              </a:r>
            </a:p>
          </p:txBody>
        </p:sp>
        <p:sp>
          <p:nvSpPr>
            <p:cNvPr id="12" name="Rectangle 11"/>
            <p:cNvSpPr/>
            <p:nvPr/>
          </p:nvSpPr>
          <p:spPr>
            <a:xfrm>
              <a:off x="3048000" y="3181350"/>
              <a:ext cx="12954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00010</a:t>
              </a:r>
            </a:p>
          </p:txBody>
        </p:sp>
        <p:sp>
          <p:nvSpPr>
            <p:cNvPr id="13" name="Rectangle 12"/>
            <p:cNvSpPr/>
            <p:nvPr/>
          </p:nvSpPr>
          <p:spPr>
            <a:xfrm>
              <a:off x="4343400" y="3181350"/>
              <a:ext cx="14478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010</a:t>
              </a:r>
            </a:p>
          </p:txBody>
        </p:sp>
        <p:sp>
          <p:nvSpPr>
            <p:cNvPr id="14" name="Rectangle 13"/>
            <p:cNvSpPr/>
            <p:nvPr/>
          </p:nvSpPr>
          <p:spPr>
            <a:xfrm>
              <a:off x="5791200" y="3181350"/>
              <a:ext cx="12954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01110</a:t>
              </a:r>
            </a:p>
          </p:txBody>
        </p:sp>
        <p:sp>
          <p:nvSpPr>
            <p:cNvPr id="15" name="Rectangle 14"/>
            <p:cNvSpPr/>
            <p:nvPr/>
          </p:nvSpPr>
          <p:spPr>
            <a:xfrm>
              <a:off x="7086600" y="3181350"/>
              <a:ext cx="18288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0000011</a:t>
              </a:r>
            </a:p>
          </p:txBody>
        </p:sp>
      </p:grpSp>
      <p:grpSp>
        <p:nvGrpSpPr>
          <p:cNvPr id="5" name="Group 4"/>
          <p:cNvGrpSpPr/>
          <p:nvPr/>
        </p:nvGrpSpPr>
        <p:grpSpPr>
          <a:xfrm>
            <a:off x="1123285" y="4116775"/>
            <a:ext cx="7286078" cy="461665"/>
            <a:chOff x="1295400" y="3867150"/>
            <a:chExt cx="7286078" cy="461665"/>
          </a:xfrm>
        </p:grpSpPr>
        <p:sp>
          <p:nvSpPr>
            <p:cNvPr id="3" name="TextBox 2"/>
            <p:cNvSpPr txBox="1"/>
            <p:nvPr/>
          </p:nvSpPr>
          <p:spPr>
            <a:xfrm>
              <a:off x="7696200" y="3867150"/>
              <a:ext cx="885278" cy="461665"/>
            </a:xfrm>
            <a:prstGeom prst="rect">
              <a:avLst/>
            </a:prstGeom>
            <a:noFill/>
          </p:spPr>
          <p:txBody>
            <a:bodyPr wrap="none" rtlCol="0">
              <a:spAutoFit/>
            </a:bodyPr>
            <a:lstStyle/>
            <a:p>
              <a:r>
                <a:rPr lang="en-US" sz="2400" dirty="0"/>
                <a:t>LOAD</a:t>
              </a:r>
            </a:p>
          </p:txBody>
        </p:sp>
        <p:sp>
          <p:nvSpPr>
            <p:cNvPr id="16" name="TextBox 15"/>
            <p:cNvSpPr txBox="1"/>
            <p:nvPr/>
          </p:nvSpPr>
          <p:spPr>
            <a:xfrm>
              <a:off x="6172200" y="3867150"/>
              <a:ext cx="918941" cy="461665"/>
            </a:xfrm>
            <a:prstGeom prst="rect">
              <a:avLst/>
            </a:prstGeom>
            <a:noFill/>
          </p:spPr>
          <p:txBody>
            <a:bodyPr wrap="none" rtlCol="0">
              <a:spAutoFit/>
            </a:bodyPr>
            <a:lstStyle/>
            <a:p>
              <a:r>
                <a:rPr lang="en-US" sz="2400" dirty="0" err="1"/>
                <a:t>rd</a:t>
              </a:r>
              <a:r>
                <a:rPr lang="en-US" sz="2400" dirty="0"/>
                <a:t>=14</a:t>
              </a:r>
            </a:p>
          </p:txBody>
        </p:sp>
        <p:sp>
          <p:nvSpPr>
            <p:cNvPr id="17" name="TextBox 16"/>
            <p:cNvSpPr txBox="1"/>
            <p:nvPr/>
          </p:nvSpPr>
          <p:spPr>
            <a:xfrm>
              <a:off x="4953000" y="3867150"/>
              <a:ext cx="587871" cy="461665"/>
            </a:xfrm>
            <a:prstGeom prst="rect">
              <a:avLst/>
            </a:prstGeom>
            <a:noFill/>
          </p:spPr>
          <p:txBody>
            <a:bodyPr wrap="none" rtlCol="0">
              <a:spAutoFit/>
            </a:bodyPr>
            <a:lstStyle/>
            <a:p>
              <a:r>
                <a:rPr lang="en-US" sz="2400" dirty="0"/>
                <a:t>LW</a:t>
              </a:r>
            </a:p>
          </p:txBody>
        </p:sp>
        <p:sp>
          <p:nvSpPr>
            <p:cNvPr id="19" name="TextBox 18"/>
            <p:cNvSpPr txBox="1"/>
            <p:nvPr/>
          </p:nvSpPr>
          <p:spPr>
            <a:xfrm>
              <a:off x="1295400" y="3867150"/>
              <a:ext cx="1209586" cy="461665"/>
            </a:xfrm>
            <a:prstGeom prst="rect">
              <a:avLst/>
            </a:prstGeom>
            <a:noFill/>
          </p:spPr>
          <p:txBody>
            <a:bodyPr wrap="none" rtlCol="0">
              <a:spAutoFit/>
            </a:bodyPr>
            <a:lstStyle/>
            <a:p>
              <a:r>
                <a:rPr lang="en-US" sz="2400" dirty="0" err="1"/>
                <a:t>imm</a:t>
              </a:r>
              <a:r>
                <a:rPr lang="en-US" sz="2400" dirty="0"/>
                <a:t>=+8</a:t>
              </a:r>
            </a:p>
          </p:txBody>
        </p:sp>
        <p:sp>
          <p:nvSpPr>
            <p:cNvPr id="20" name="TextBox 19"/>
            <p:cNvSpPr txBox="1"/>
            <p:nvPr/>
          </p:nvSpPr>
          <p:spPr>
            <a:xfrm>
              <a:off x="3352800" y="3867150"/>
              <a:ext cx="877614" cy="461665"/>
            </a:xfrm>
            <a:prstGeom prst="rect">
              <a:avLst/>
            </a:prstGeom>
            <a:noFill/>
          </p:spPr>
          <p:txBody>
            <a:bodyPr wrap="none" rtlCol="0">
              <a:spAutoFit/>
            </a:bodyPr>
            <a:lstStyle/>
            <a:p>
              <a:r>
                <a:rPr lang="en-US" sz="2400" dirty="0"/>
                <a:t>rs1=2</a:t>
              </a:r>
            </a:p>
          </p:txBody>
        </p:sp>
      </p:grpSp>
      <p:pic>
        <p:nvPicPr>
          <p:cNvPr id="21" name="Picture 20"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 y="1540353"/>
            <a:ext cx="8915401" cy="762766"/>
          </a:xfrm>
          <a:prstGeom prst="rect">
            <a:avLst/>
          </a:prstGeom>
        </p:spPr>
      </p:pic>
    </p:spTree>
    <p:extLst>
      <p:ext uri="{BB962C8B-B14F-4D97-AF65-F5344CB8AC3E}">
        <p14:creationId xmlns:p14="http://schemas.microsoft.com/office/powerpoint/2010/main" val="484351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196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683" grpId="0" build="p"/>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231799" y="474048"/>
            <a:ext cx="2231736" cy="461665"/>
          </a:xfrm>
          <a:prstGeom prst="rect">
            <a:avLst/>
          </a:prstGeom>
          <a:noFill/>
        </p:spPr>
        <p:txBody>
          <a:bodyPr wrap="square" rtlCol="1">
            <a:spAutoFit/>
          </a:bodyPr>
          <a:lstStyle/>
          <a:p>
            <a:r>
              <a:rPr lang="en-US" sz="2400" b="1" dirty="0" err="1" smtClean="0">
                <a:solidFill>
                  <a:srgbClr val="00B0F0"/>
                </a:solidFill>
              </a:rPr>
              <a:t>lw</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1363572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1799" y="474048"/>
            <a:ext cx="2231736" cy="461665"/>
          </a:xfrm>
          <a:prstGeom prst="rect">
            <a:avLst/>
          </a:prstGeom>
          <a:noFill/>
        </p:spPr>
        <p:txBody>
          <a:bodyPr wrap="square" rtlCol="1">
            <a:spAutoFit/>
          </a:bodyPr>
          <a:lstStyle/>
          <a:p>
            <a:r>
              <a:rPr lang="en-US" sz="2400" b="1" dirty="0" err="1" smtClean="0">
                <a:solidFill>
                  <a:srgbClr val="00B0F0"/>
                </a:solidFill>
              </a:rPr>
              <a:t>lw</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25443227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1799" y="474048"/>
            <a:ext cx="2231736" cy="461665"/>
          </a:xfrm>
          <a:prstGeom prst="rect">
            <a:avLst/>
          </a:prstGeom>
          <a:noFill/>
        </p:spPr>
        <p:txBody>
          <a:bodyPr wrap="square" rtlCol="1">
            <a:spAutoFit/>
          </a:bodyPr>
          <a:lstStyle/>
          <a:p>
            <a:r>
              <a:rPr lang="en-US" sz="2400" b="1" dirty="0" err="1" smtClean="0">
                <a:solidFill>
                  <a:srgbClr val="00B0F0"/>
                </a:solidFill>
              </a:rPr>
              <a:t>lw</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2153347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1799" y="474048"/>
            <a:ext cx="2231736" cy="461665"/>
          </a:xfrm>
          <a:prstGeom prst="rect">
            <a:avLst/>
          </a:prstGeom>
          <a:noFill/>
        </p:spPr>
        <p:txBody>
          <a:bodyPr wrap="square" rtlCol="1">
            <a:spAutoFit/>
          </a:bodyPr>
          <a:lstStyle/>
          <a:p>
            <a:r>
              <a:rPr lang="en-US" sz="2400" b="1" dirty="0" err="1" smtClean="0">
                <a:solidFill>
                  <a:srgbClr val="00B0F0"/>
                </a:solidFill>
              </a:rPr>
              <a:t>lw</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3024515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1799" y="474048"/>
            <a:ext cx="2231736" cy="461665"/>
          </a:xfrm>
          <a:prstGeom prst="rect">
            <a:avLst/>
          </a:prstGeom>
          <a:noFill/>
        </p:spPr>
        <p:txBody>
          <a:bodyPr wrap="square" rtlCol="1">
            <a:spAutoFit/>
          </a:bodyPr>
          <a:lstStyle/>
          <a:p>
            <a:r>
              <a:rPr lang="en-US" sz="2400" b="1" dirty="0" err="1" smtClean="0">
                <a:solidFill>
                  <a:srgbClr val="00B0F0"/>
                </a:solidFill>
              </a:rPr>
              <a:t>lw</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2493987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a:ln w="38100">
              <a:solidFill>
                <a:srgbClr val="00B0F0"/>
              </a:solidFill>
            </a:ln>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2" name="TextBox 1"/>
          <p:cNvSpPr txBox="1"/>
          <p:nvPr/>
        </p:nvSpPr>
        <p:spPr>
          <a:xfrm>
            <a:off x="914111" y="3452200"/>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25" name="TextBox 124"/>
          <p:cNvSpPr txBox="1"/>
          <p:nvPr/>
        </p:nvSpPr>
        <p:spPr>
          <a:xfrm>
            <a:off x="3311483" y="3500119"/>
            <a:ext cx="707103" cy="369332"/>
          </a:xfrm>
          <a:prstGeom prst="rect">
            <a:avLst/>
          </a:prstGeom>
          <a:noFill/>
        </p:spPr>
        <p:txBody>
          <a:bodyPr wrap="square" rtlCol="1">
            <a:spAutoFit/>
          </a:bodyPr>
          <a:lstStyle/>
          <a:p>
            <a:r>
              <a:rPr lang="en-US" dirty="0" err="1" smtClean="0">
                <a:solidFill>
                  <a:srgbClr val="FF0000"/>
                </a:solidFill>
              </a:rPr>
              <a:t>i</a:t>
            </a:r>
            <a:endParaRPr lang="he-IL" dirty="0">
              <a:solidFill>
                <a:srgbClr val="FF0000"/>
              </a:solidFill>
            </a:endParaRPr>
          </a:p>
        </p:txBody>
      </p:sp>
      <p:sp>
        <p:nvSpPr>
          <p:cNvPr id="126" name="TextBox 125"/>
          <p:cNvSpPr txBox="1"/>
          <p:nvPr/>
        </p:nvSpPr>
        <p:spPr>
          <a:xfrm>
            <a:off x="3867741" y="3486150"/>
            <a:ext cx="304800"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28" name="TextBox 127"/>
          <p:cNvSpPr txBox="1"/>
          <p:nvPr/>
        </p:nvSpPr>
        <p:spPr>
          <a:xfrm>
            <a:off x="4341438" y="3504786"/>
            <a:ext cx="304800"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sp>
        <p:nvSpPr>
          <p:cNvPr id="129" name="TextBox 128"/>
          <p:cNvSpPr txBox="1"/>
          <p:nvPr/>
        </p:nvSpPr>
        <p:spPr>
          <a:xfrm>
            <a:off x="5332181" y="3486150"/>
            <a:ext cx="304800"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0" name="TextBox 129"/>
          <p:cNvSpPr txBox="1"/>
          <p:nvPr/>
        </p:nvSpPr>
        <p:spPr>
          <a:xfrm>
            <a:off x="5693641" y="3492347"/>
            <a:ext cx="304800"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1" name="TextBox 130"/>
          <p:cNvSpPr txBox="1"/>
          <p:nvPr/>
        </p:nvSpPr>
        <p:spPr>
          <a:xfrm>
            <a:off x="6150840" y="3479215"/>
            <a:ext cx="692301" cy="369332"/>
          </a:xfrm>
          <a:prstGeom prst="rect">
            <a:avLst/>
          </a:prstGeom>
          <a:noFill/>
        </p:spPr>
        <p:txBody>
          <a:bodyPr wrap="square" rtlCol="1">
            <a:spAutoFit/>
          </a:bodyPr>
          <a:lstStyle/>
          <a:p>
            <a:r>
              <a:rPr lang="en-US" dirty="0" err="1" smtClean="0">
                <a:solidFill>
                  <a:srgbClr val="FF0000"/>
                </a:solidFill>
              </a:rPr>
              <a:t>i</a:t>
            </a:r>
            <a:endParaRPr lang="he-IL" dirty="0">
              <a:solidFill>
                <a:srgbClr val="FF0000"/>
              </a:solidFill>
            </a:endParaRPr>
          </a:p>
        </p:txBody>
      </p:sp>
      <p:sp>
        <p:nvSpPr>
          <p:cNvPr id="132" name="TextBox 131"/>
          <p:cNvSpPr txBox="1"/>
          <p:nvPr/>
        </p:nvSpPr>
        <p:spPr>
          <a:xfrm>
            <a:off x="6911665" y="3479215"/>
            <a:ext cx="692301"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33" name="TextBox 132"/>
          <p:cNvSpPr txBox="1"/>
          <p:nvPr/>
        </p:nvSpPr>
        <p:spPr>
          <a:xfrm>
            <a:off x="8145661" y="3440685"/>
            <a:ext cx="430301" cy="369332"/>
          </a:xfrm>
          <a:prstGeom prst="rect">
            <a:avLst/>
          </a:prstGeom>
          <a:noFill/>
        </p:spPr>
        <p:txBody>
          <a:bodyPr wrap="square" rtlCol="1">
            <a:spAutoFit/>
          </a:bodyPr>
          <a:lstStyle/>
          <a:p>
            <a:r>
              <a:rPr lang="en-US" dirty="0" smtClean="0">
                <a:solidFill>
                  <a:srgbClr val="FF0000"/>
                </a:solidFill>
              </a:rPr>
              <a:t>00</a:t>
            </a:r>
            <a:endParaRPr lang="he-IL" dirty="0">
              <a:solidFill>
                <a:srgbClr val="FF0000"/>
              </a:solidFill>
            </a:endParaRPr>
          </a:p>
        </p:txBody>
      </p:sp>
      <p:grpSp>
        <p:nvGrpSpPr>
          <p:cNvPr id="134" name="Group 133"/>
          <p:cNvGrpSpPr/>
          <p:nvPr/>
        </p:nvGrpSpPr>
        <p:grpSpPr>
          <a:xfrm>
            <a:off x="5895710" y="2809087"/>
            <a:ext cx="584070" cy="540078"/>
            <a:chOff x="352266" y="209550"/>
            <a:chExt cx="584070" cy="540078"/>
          </a:xfrm>
        </p:grpSpPr>
        <p:sp>
          <p:nvSpPr>
            <p:cNvPr id="135" name="Oval 13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36" name="TextBox 13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37" name="Elbow Connector 136"/>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9" name="TextBox 138"/>
          <p:cNvSpPr txBox="1"/>
          <p:nvPr/>
        </p:nvSpPr>
        <p:spPr>
          <a:xfrm>
            <a:off x="6239466" y="2590575"/>
            <a:ext cx="692301"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1" name="TextBox 14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2" name="TextBox 141"/>
          <p:cNvSpPr txBox="1"/>
          <p:nvPr/>
        </p:nvSpPr>
        <p:spPr>
          <a:xfrm>
            <a:off x="231799" y="474048"/>
            <a:ext cx="2231736" cy="461665"/>
          </a:xfrm>
          <a:prstGeom prst="rect">
            <a:avLst/>
          </a:prstGeom>
          <a:noFill/>
        </p:spPr>
        <p:txBody>
          <a:bodyPr wrap="square" rtlCol="1">
            <a:spAutoFit/>
          </a:bodyPr>
          <a:lstStyle/>
          <a:p>
            <a:r>
              <a:rPr lang="en-US" sz="2400" b="1" dirty="0" err="1" smtClean="0">
                <a:solidFill>
                  <a:srgbClr val="00B0F0"/>
                </a:solidFill>
              </a:rPr>
              <a:t>lw</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217157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5" grpId="0"/>
      <p:bldP spid="126" grpId="0"/>
      <p:bldP spid="128" grpId="0"/>
      <p:bldP spid="129" grpId="0"/>
      <p:bldP spid="130" grpId="0"/>
      <p:bldP spid="131" grpId="0"/>
      <p:bldP spid="132" grpId="0"/>
      <p:bldP spid="133" grpId="0"/>
      <p:bldP spid="139"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Store Word instruction</a:t>
            </a:r>
          </a:p>
        </p:txBody>
      </p:sp>
      <p:sp>
        <p:nvSpPr>
          <p:cNvPr id="2119683" name="Rectangle 3"/>
          <p:cNvSpPr>
            <a:spLocks noGrp="1" noChangeArrowheads="1"/>
          </p:cNvSpPr>
          <p:nvPr>
            <p:ph idx="1"/>
          </p:nvPr>
        </p:nvSpPr>
        <p:spPr>
          <a:xfrm>
            <a:off x="447675" y="2952750"/>
            <a:ext cx="8229600" cy="1653778"/>
          </a:xfrm>
        </p:spPr>
        <p:txBody>
          <a:bodyPr>
            <a:normAutofit/>
          </a:bodyPr>
          <a:lstStyle/>
          <a:p>
            <a:pPr lvl="1" algn="ctr" rtl="0">
              <a:buFontTx/>
              <a:buNone/>
            </a:pPr>
            <a:r>
              <a:rPr lang="en-US" sz="2800" b="1" dirty="0" err="1" smtClean="0">
                <a:latin typeface="Courier New" pitchFamily="-65" charset="0"/>
              </a:rPr>
              <a:t>sw</a:t>
            </a:r>
            <a:r>
              <a:rPr lang="en-US" sz="2800" b="1" dirty="0" smtClean="0">
                <a:latin typeface="Courier New" pitchFamily="-65" charset="0"/>
              </a:rPr>
              <a:t> </a:t>
            </a:r>
            <a:r>
              <a:rPr lang="en-US" sz="2800" b="1" dirty="0">
                <a:latin typeface="Courier New" pitchFamily="-65" charset="0"/>
              </a:rPr>
              <a:t>x14, 8(x2)</a:t>
            </a:r>
          </a:p>
          <a:p>
            <a:pPr lvl="1">
              <a:buFontTx/>
              <a:buNone/>
            </a:pPr>
            <a:endParaRPr lang="en-US" sz="2800" b="1" dirty="0"/>
          </a:p>
          <a:p>
            <a:pPr lvl="1">
              <a:buFontTx/>
              <a:buNone/>
            </a:pPr>
            <a:endParaRPr lang="en-US" sz="2800" dirty="0"/>
          </a:p>
        </p:txBody>
      </p:sp>
      <p:sp>
        <p:nvSpPr>
          <p:cNvPr id="10" name="Slide Number Placeholder 5"/>
          <p:cNvSpPr>
            <a:spLocks noGrp="1"/>
          </p:cNvSpPr>
          <p:nvPr>
            <p:ph type="sldNum" sz="quarter" idx="12"/>
          </p:nvPr>
        </p:nvSpPr>
        <p:spPr>
          <a:xfrm>
            <a:off x="7543800" y="4792867"/>
            <a:ext cx="984019"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29</a:t>
            </a:fld>
            <a:endParaRPr lang="en-US"/>
          </a:p>
        </p:txBody>
      </p:sp>
      <p:pic>
        <p:nvPicPr>
          <p:cNvPr id="22" name="Picture 21"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1526092"/>
            <a:ext cx="8915400" cy="1092200"/>
          </a:xfrm>
          <a:prstGeom prst="rect">
            <a:avLst/>
          </a:prstGeom>
        </p:spPr>
      </p:pic>
      <p:grpSp>
        <p:nvGrpSpPr>
          <p:cNvPr id="23" name="Group 22"/>
          <p:cNvGrpSpPr/>
          <p:nvPr/>
        </p:nvGrpSpPr>
        <p:grpSpPr>
          <a:xfrm>
            <a:off x="370897" y="3478777"/>
            <a:ext cx="8763000" cy="381000"/>
            <a:chOff x="152400" y="3181350"/>
            <a:chExt cx="8763000" cy="381000"/>
          </a:xfrm>
        </p:grpSpPr>
        <p:sp>
          <p:nvSpPr>
            <p:cNvPr id="24" name="Rectangle 23"/>
            <p:cNvSpPr/>
            <p:nvPr/>
          </p:nvSpPr>
          <p:spPr>
            <a:xfrm>
              <a:off x="152400" y="3181350"/>
              <a:ext cx="16002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0000000</a:t>
              </a:r>
            </a:p>
          </p:txBody>
        </p:sp>
        <p:sp>
          <p:nvSpPr>
            <p:cNvPr id="25" name="Rectangle 24"/>
            <p:cNvSpPr/>
            <p:nvPr/>
          </p:nvSpPr>
          <p:spPr>
            <a:xfrm>
              <a:off x="1752600" y="3181350"/>
              <a:ext cx="12954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01110</a:t>
              </a:r>
            </a:p>
          </p:txBody>
        </p:sp>
        <p:sp>
          <p:nvSpPr>
            <p:cNvPr id="26" name="Rectangle 25"/>
            <p:cNvSpPr/>
            <p:nvPr/>
          </p:nvSpPr>
          <p:spPr>
            <a:xfrm>
              <a:off x="3048000" y="3181350"/>
              <a:ext cx="12954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00010</a:t>
              </a:r>
            </a:p>
          </p:txBody>
        </p:sp>
        <p:sp>
          <p:nvSpPr>
            <p:cNvPr id="27" name="Rectangle 26"/>
            <p:cNvSpPr/>
            <p:nvPr/>
          </p:nvSpPr>
          <p:spPr>
            <a:xfrm>
              <a:off x="4343400" y="3181350"/>
              <a:ext cx="14478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010</a:t>
              </a:r>
            </a:p>
          </p:txBody>
        </p:sp>
        <p:sp>
          <p:nvSpPr>
            <p:cNvPr id="28" name="Rectangle 27"/>
            <p:cNvSpPr/>
            <p:nvPr/>
          </p:nvSpPr>
          <p:spPr>
            <a:xfrm>
              <a:off x="5791200" y="3181350"/>
              <a:ext cx="12954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01000</a:t>
              </a:r>
            </a:p>
          </p:txBody>
        </p:sp>
        <p:sp>
          <p:nvSpPr>
            <p:cNvPr id="29" name="Rectangle 28"/>
            <p:cNvSpPr/>
            <p:nvPr/>
          </p:nvSpPr>
          <p:spPr>
            <a:xfrm>
              <a:off x="7086600" y="3181350"/>
              <a:ext cx="1828800" cy="381000"/>
            </a:xfrm>
            <a:prstGeom prst="rect">
              <a:avLst/>
            </a:prstGeom>
            <a:solidFill>
              <a:srgbClr val="FFFFFF"/>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2400" b="1" dirty="0">
                  <a:solidFill>
                    <a:srgbClr val="000000"/>
                  </a:solidFill>
                  <a:latin typeface="Courier New"/>
                  <a:cs typeface="Courier New"/>
                </a:rPr>
                <a:t>0100011</a:t>
              </a:r>
            </a:p>
          </p:txBody>
        </p:sp>
      </p:grpSp>
      <p:grpSp>
        <p:nvGrpSpPr>
          <p:cNvPr id="30" name="Group 29"/>
          <p:cNvGrpSpPr/>
          <p:nvPr/>
        </p:nvGrpSpPr>
        <p:grpSpPr>
          <a:xfrm>
            <a:off x="447675" y="4063798"/>
            <a:ext cx="8388060" cy="461665"/>
            <a:chOff x="457778" y="3867150"/>
            <a:chExt cx="8388060" cy="461665"/>
          </a:xfrm>
        </p:grpSpPr>
        <p:sp>
          <p:nvSpPr>
            <p:cNvPr id="31" name="TextBox 30"/>
            <p:cNvSpPr txBox="1"/>
            <p:nvPr/>
          </p:nvSpPr>
          <p:spPr>
            <a:xfrm>
              <a:off x="7848600" y="3867150"/>
              <a:ext cx="997238" cy="461665"/>
            </a:xfrm>
            <a:prstGeom prst="rect">
              <a:avLst/>
            </a:prstGeom>
            <a:noFill/>
          </p:spPr>
          <p:txBody>
            <a:bodyPr wrap="none" rtlCol="0">
              <a:spAutoFit/>
            </a:bodyPr>
            <a:lstStyle/>
            <a:p>
              <a:r>
                <a:rPr lang="en-US" sz="2400" dirty="0"/>
                <a:t>STORE</a:t>
              </a:r>
            </a:p>
          </p:txBody>
        </p:sp>
        <p:sp>
          <p:nvSpPr>
            <p:cNvPr id="32" name="TextBox 31"/>
            <p:cNvSpPr txBox="1"/>
            <p:nvPr/>
          </p:nvSpPr>
          <p:spPr>
            <a:xfrm>
              <a:off x="5943927" y="3867150"/>
              <a:ext cx="1485600" cy="461665"/>
            </a:xfrm>
            <a:prstGeom prst="rect">
              <a:avLst/>
            </a:prstGeom>
            <a:noFill/>
          </p:spPr>
          <p:txBody>
            <a:bodyPr wrap="none" rtlCol="0">
              <a:spAutoFit/>
            </a:bodyPr>
            <a:lstStyle/>
            <a:p>
              <a:pPr algn="ctr"/>
              <a:r>
                <a:rPr lang="en-US" sz="2400" dirty="0"/>
                <a:t>offset[4:0</a:t>
              </a:r>
              <a:r>
                <a:rPr lang="en-US" sz="2400" dirty="0" smtClean="0"/>
                <a:t>]</a:t>
              </a:r>
              <a:endParaRPr lang="en-US" sz="2400" dirty="0"/>
            </a:p>
          </p:txBody>
        </p:sp>
        <p:sp>
          <p:nvSpPr>
            <p:cNvPr id="33" name="TextBox 32"/>
            <p:cNvSpPr txBox="1"/>
            <p:nvPr/>
          </p:nvSpPr>
          <p:spPr>
            <a:xfrm>
              <a:off x="4953000" y="3867150"/>
              <a:ext cx="599894" cy="461665"/>
            </a:xfrm>
            <a:prstGeom prst="rect">
              <a:avLst/>
            </a:prstGeom>
            <a:noFill/>
          </p:spPr>
          <p:txBody>
            <a:bodyPr wrap="none" rtlCol="0">
              <a:spAutoFit/>
            </a:bodyPr>
            <a:lstStyle/>
            <a:p>
              <a:r>
                <a:rPr lang="en-US" sz="2400" dirty="0"/>
                <a:t>SW</a:t>
              </a:r>
            </a:p>
          </p:txBody>
        </p:sp>
        <p:sp>
          <p:nvSpPr>
            <p:cNvPr id="34" name="TextBox 33"/>
            <p:cNvSpPr txBox="1"/>
            <p:nvPr/>
          </p:nvSpPr>
          <p:spPr>
            <a:xfrm>
              <a:off x="457778" y="3867150"/>
              <a:ext cx="1641090" cy="461665"/>
            </a:xfrm>
            <a:prstGeom prst="rect">
              <a:avLst/>
            </a:prstGeom>
            <a:noFill/>
          </p:spPr>
          <p:txBody>
            <a:bodyPr wrap="none" rtlCol="0">
              <a:spAutoFit/>
            </a:bodyPr>
            <a:lstStyle/>
            <a:p>
              <a:pPr algn="ctr"/>
              <a:r>
                <a:rPr lang="en-US" sz="2400" dirty="0"/>
                <a:t>offset[11:5</a:t>
              </a:r>
              <a:r>
                <a:rPr lang="en-US" sz="2400" dirty="0" smtClean="0"/>
                <a:t>]</a:t>
              </a:r>
              <a:endParaRPr lang="en-US" sz="2400" dirty="0"/>
            </a:p>
          </p:txBody>
        </p:sp>
        <p:sp>
          <p:nvSpPr>
            <p:cNvPr id="35" name="TextBox 34"/>
            <p:cNvSpPr txBox="1"/>
            <p:nvPr/>
          </p:nvSpPr>
          <p:spPr>
            <a:xfrm>
              <a:off x="2133600" y="3867150"/>
              <a:ext cx="1033606" cy="461665"/>
            </a:xfrm>
            <a:prstGeom prst="rect">
              <a:avLst/>
            </a:prstGeom>
            <a:noFill/>
          </p:spPr>
          <p:txBody>
            <a:bodyPr wrap="none" rtlCol="0">
              <a:spAutoFit/>
            </a:bodyPr>
            <a:lstStyle/>
            <a:p>
              <a:r>
                <a:rPr lang="en-US" sz="2400" dirty="0"/>
                <a:t>rs2=14</a:t>
              </a:r>
            </a:p>
          </p:txBody>
        </p:sp>
        <p:sp>
          <p:nvSpPr>
            <p:cNvPr id="36" name="TextBox 35"/>
            <p:cNvSpPr txBox="1"/>
            <p:nvPr/>
          </p:nvSpPr>
          <p:spPr>
            <a:xfrm>
              <a:off x="3505200" y="3867150"/>
              <a:ext cx="877614" cy="461665"/>
            </a:xfrm>
            <a:prstGeom prst="rect">
              <a:avLst/>
            </a:prstGeom>
            <a:noFill/>
          </p:spPr>
          <p:txBody>
            <a:bodyPr wrap="none" rtlCol="0">
              <a:spAutoFit/>
            </a:bodyPr>
            <a:lstStyle/>
            <a:p>
              <a:r>
                <a:rPr lang="en-US" sz="2400" dirty="0"/>
                <a:t>rs1=2</a:t>
              </a:r>
            </a:p>
          </p:txBody>
        </p:sp>
      </p:grpSp>
    </p:spTree>
    <p:extLst>
      <p:ext uri="{BB962C8B-B14F-4D97-AF65-F5344CB8AC3E}">
        <p14:creationId xmlns:p14="http://schemas.microsoft.com/office/powerpoint/2010/main" val="1666149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683" grpId="0"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a:endCxn id="3" idx="2"/>
          </p:cNvCxnSpPr>
          <p:nvPr/>
        </p:nvCxnSpPr>
        <p:spPr>
          <a:xfrm flipV="1">
            <a:off x="6159120" y="3349165"/>
            <a:ext cx="315" cy="43485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4" name="Group 3"/>
          <p:cNvGrpSpPr/>
          <p:nvPr/>
        </p:nvGrpSpPr>
        <p:grpSpPr>
          <a:xfrm>
            <a:off x="5867400" y="2809087"/>
            <a:ext cx="584070" cy="540078"/>
            <a:chOff x="352266" y="209550"/>
            <a:chExt cx="584070" cy="540078"/>
          </a:xfrm>
        </p:grpSpPr>
        <p:sp>
          <p:nvSpPr>
            <p:cNvPr id="2" name="Oval 1"/>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3" name="TextBox 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cxnSp>
        <p:nvCxnSpPr>
          <p:cNvPr id="129" name="Straight Arrow Connector 128"/>
          <p:cNvCxnSpPr>
            <a:stCxn id="2" idx="0"/>
            <a:endCxn id="28" idx="3"/>
          </p:cNvCxnSpPr>
          <p:nvPr/>
        </p:nvCxnSpPr>
        <p:spPr>
          <a:xfrm flipV="1">
            <a:off x="6154752" y="2363114"/>
            <a:ext cx="1284" cy="445973"/>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505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265606" y="496614"/>
            <a:ext cx="2407227"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w</a:t>
            </a:r>
            <a:r>
              <a:rPr lang="en-US" sz="2400" b="1" dirty="0" smtClean="0">
                <a:solidFill>
                  <a:srgbClr val="00B0F0"/>
                </a:solidFill>
              </a:rPr>
              <a:t> rs2,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63262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65606" y="496614"/>
            <a:ext cx="2407227"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w</a:t>
            </a:r>
            <a:r>
              <a:rPr lang="en-US" sz="2400" b="1" dirty="0" smtClean="0">
                <a:solidFill>
                  <a:srgbClr val="00B0F0"/>
                </a:solidFill>
              </a:rPr>
              <a:t> rs2,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2867046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2" name="TextBox 131"/>
          <p:cNvSpPr txBox="1"/>
          <p:nvPr/>
        </p:nvSpPr>
        <p:spPr>
          <a:xfrm>
            <a:off x="265606" y="496614"/>
            <a:ext cx="2407227"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w</a:t>
            </a:r>
            <a:r>
              <a:rPr lang="en-US" sz="2400" b="1" dirty="0" smtClean="0">
                <a:solidFill>
                  <a:srgbClr val="00B0F0"/>
                </a:solidFill>
              </a:rPr>
              <a:t> rs2,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374214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2" name="TextBox 131"/>
          <p:cNvSpPr txBox="1"/>
          <p:nvPr/>
        </p:nvSpPr>
        <p:spPr>
          <a:xfrm>
            <a:off x="265606" y="496614"/>
            <a:ext cx="2407227"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w</a:t>
            </a:r>
            <a:r>
              <a:rPr lang="en-US" sz="2400" b="1" dirty="0" smtClean="0">
                <a:solidFill>
                  <a:srgbClr val="00B0F0"/>
                </a:solidFill>
              </a:rPr>
              <a:t> rs2,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1674457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19870" y="3448023"/>
            <a:ext cx="206664"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25" name="TextBox 124"/>
          <p:cNvSpPr txBox="1"/>
          <p:nvPr/>
        </p:nvSpPr>
        <p:spPr>
          <a:xfrm>
            <a:off x="3325153" y="3512268"/>
            <a:ext cx="808217" cy="369332"/>
          </a:xfrm>
          <a:prstGeom prst="rect">
            <a:avLst/>
          </a:prstGeom>
          <a:noFill/>
        </p:spPr>
        <p:txBody>
          <a:bodyPr wrap="square" rtlCol="1">
            <a:spAutoFit/>
          </a:bodyPr>
          <a:lstStyle/>
          <a:p>
            <a:r>
              <a:rPr lang="en-US" dirty="0" smtClean="0">
                <a:solidFill>
                  <a:srgbClr val="FF0000"/>
                </a:solidFill>
              </a:rPr>
              <a:t>s</a:t>
            </a:r>
            <a:endParaRPr lang="he-IL" dirty="0">
              <a:solidFill>
                <a:srgbClr val="FF0000"/>
              </a:solidFill>
            </a:endParaRPr>
          </a:p>
        </p:txBody>
      </p:sp>
      <p:sp>
        <p:nvSpPr>
          <p:cNvPr id="126" name="TextBox 125"/>
          <p:cNvSpPr txBox="1"/>
          <p:nvPr/>
        </p:nvSpPr>
        <p:spPr>
          <a:xfrm>
            <a:off x="3841145" y="3516663"/>
            <a:ext cx="206664"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28" name="TextBox 127"/>
          <p:cNvSpPr txBox="1"/>
          <p:nvPr/>
        </p:nvSpPr>
        <p:spPr>
          <a:xfrm>
            <a:off x="4343164" y="3519434"/>
            <a:ext cx="206664"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sp>
        <p:nvSpPr>
          <p:cNvPr id="129" name="TextBox 128"/>
          <p:cNvSpPr txBox="1"/>
          <p:nvPr/>
        </p:nvSpPr>
        <p:spPr>
          <a:xfrm>
            <a:off x="5335558" y="3486150"/>
            <a:ext cx="206664" cy="369332"/>
          </a:xfrm>
          <a:prstGeom prst="rect">
            <a:avLst/>
          </a:prstGeom>
          <a:noFill/>
        </p:spPr>
        <p:txBody>
          <a:bodyPr wrap="square" rtlCol="1">
            <a:spAutoFit/>
          </a:bodyPr>
          <a:lstStyle/>
          <a:p>
            <a:r>
              <a:rPr lang="en-US" dirty="0">
                <a:solidFill>
                  <a:srgbClr val="FF0000"/>
                </a:solidFill>
              </a:rPr>
              <a:t>1</a:t>
            </a:r>
            <a:endParaRPr lang="he-IL" dirty="0">
              <a:solidFill>
                <a:srgbClr val="FF0000"/>
              </a:solidFill>
            </a:endParaRPr>
          </a:p>
        </p:txBody>
      </p:sp>
      <p:sp>
        <p:nvSpPr>
          <p:cNvPr id="130" name="TextBox 129"/>
          <p:cNvSpPr txBox="1"/>
          <p:nvPr/>
        </p:nvSpPr>
        <p:spPr>
          <a:xfrm>
            <a:off x="5699294" y="3497818"/>
            <a:ext cx="206664"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31" name="TextBox 130"/>
          <p:cNvSpPr txBox="1"/>
          <p:nvPr/>
        </p:nvSpPr>
        <p:spPr>
          <a:xfrm>
            <a:off x="6126010" y="3474751"/>
            <a:ext cx="589981" cy="369332"/>
          </a:xfrm>
          <a:prstGeom prst="rect">
            <a:avLst/>
          </a:prstGeom>
          <a:noFill/>
        </p:spPr>
        <p:txBody>
          <a:bodyPr wrap="square" rtlCol="1">
            <a:spAutoFit/>
          </a:bodyPr>
          <a:lstStyle/>
          <a:p>
            <a:r>
              <a:rPr lang="en-US" dirty="0">
                <a:solidFill>
                  <a:srgbClr val="FF0000"/>
                </a:solidFill>
              </a:rPr>
              <a:t>s</a:t>
            </a:r>
            <a:endParaRPr lang="he-IL" dirty="0">
              <a:solidFill>
                <a:srgbClr val="FF0000"/>
              </a:solidFill>
            </a:endParaRPr>
          </a:p>
        </p:txBody>
      </p:sp>
      <p:sp>
        <p:nvSpPr>
          <p:cNvPr id="132" name="TextBox 131"/>
          <p:cNvSpPr txBox="1"/>
          <p:nvPr/>
        </p:nvSpPr>
        <p:spPr>
          <a:xfrm>
            <a:off x="6934712" y="3471976"/>
            <a:ext cx="722124" cy="369332"/>
          </a:xfrm>
          <a:prstGeom prst="rect">
            <a:avLst/>
          </a:prstGeom>
          <a:noFill/>
        </p:spPr>
        <p:txBody>
          <a:bodyPr wrap="square" rtlCol="1">
            <a:spAutoFit/>
          </a:bodyPr>
          <a:lstStyle/>
          <a:p>
            <a:r>
              <a:rPr lang="en-US" dirty="0" smtClean="0">
                <a:solidFill>
                  <a:srgbClr val="FF0000"/>
                </a:solidFill>
              </a:rPr>
              <a:t>Write</a:t>
            </a:r>
            <a:endParaRPr lang="he-IL" dirty="0">
              <a:solidFill>
                <a:srgbClr val="FF0000"/>
              </a:solidFill>
            </a:endParaRPr>
          </a:p>
        </p:txBody>
      </p:sp>
      <p:sp>
        <p:nvSpPr>
          <p:cNvPr id="133" name="TextBox 132"/>
          <p:cNvSpPr txBox="1"/>
          <p:nvPr/>
        </p:nvSpPr>
        <p:spPr>
          <a:xfrm>
            <a:off x="8123482" y="3452784"/>
            <a:ext cx="589981"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grpSp>
        <p:nvGrpSpPr>
          <p:cNvPr id="134" name="Group 133"/>
          <p:cNvGrpSpPr/>
          <p:nvPr/>
        </p:nvGrpSpPr>
        <p:grpSpPr>
          <a:xfrm>
            <a:off x="5895710" y="2809087"/>
            <a:ext cx="584070" cy="540078"/>
            <a:chOff x="352266" y="209550"/>
            <a:chExt cx="584070" cy="540078"/>
          </a:xfrm>
        </p:grpSpPr>
        <p:sp>
          <p:nvSpPr>
            <p:cNvPr id="135" name="Oval 13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36" name="TextBox 13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37" name="Elbow Connector 136"/>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9" name="TextBox 138"/>
          <p:cNvSpPr txBox="1"/>
          <p:nvPr/>
        </p:nvSpPr>
        <p:spPr>
          <a:xfrm>
            <a:off x="6247657" y="2611267"/>
            <a:ext cx="589981"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1" name="TextBox 14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2" name="TextBox 141"/>
          <p:cNvSpPr txBox="1"/>
          <p:nvPr/>
        </p:nvSpPr>
        <p:spPr>
          <a:xfrm>
            <a:off x="265606" y="496614"/>
            <a:ext cx="2407227"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w</a:t>
            </a:r>
            <a:r>
              <a:rPr lang="en-US" sz="2400" b="1" dirty="0" smtClean="0">
                <a:solidFill>
                  <a:srgbClr val="00B0F0"/>
                </a:solidFill>
              </a:rPr>
              <a:t> rs2, </a:t>
            </a:r>
            <a:r>
              <a:rPr lang="en-US" sz="2400" b="1" dirty="0" err="1" smtClean="0">
                <a:solidFill>
                  <a:srgbClr val="00B0F0"/>
                </a:solidFill>
              </a:rPr>
              <a:t>imm</a:t>
            </a:r>
            <a:r>
              <a:rPr lang="en-US" sz="2400" b="1" dirty="0" smtClean="0">
                <a:solidFill>
                  <a:srgbClr val="00B0F0"/>
                </a:solidFill>
              </a:rPr>
              <a:t>(rs1)</a:t>
            </a:r>
            <a:endParaRPr lang="he-IL" sz="2400" b="1" dirty="0">
              <a:solidFill>
                <a:srgbClr val="00B0F0"/>
              </a:solidFill>
            </a:endParaRPr>
          </a:p>
        </p:txBody>
      </p:sp>
    </p:spTree>
    <p:extLst>
      <p:ext uri="{BB962C8B-B14F-4D97-AF65-F5344CB8AC3E}">
        <p14:creationId xmlns:p14="http://schemas.microsoft.com/office/powerpoint/2010/main" val="3729424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Branches</a:t>
            </a:r>
          </a:p>
        </p:txBody>
      </p:sp>
      <p:sp>
        <p:nvSpPr>
          <p:cNvPr id="3" name="Content Placeholder 2"/>
          <p:cNvSpPr>
            <a:spLocks noGrp="1"/>
          </p:cNvSpPr>
          <p:nvPr>
            <p:ph idx="1"/>
          </p:nvPr>
        </p:nvSpPr>
        <p:spPr>
          <a:xfrm>
            <a:off x="381000" y="3206750"/>
            <a:ext cx="8229600" cy="3048000"/>
          </a:xfrm>
        </p:spPr>
        <p:txBody>
          <a:bodyPr>
            <a:normAutofit/>
          </a:bodyPr>
          <a:lstStyle/>
          <a:p>
            <a:pPr algn="l"/>
            <a:endParaRPr lang="en-US" dirty="0" smtClean="0"/>
          </a:p>
          <a:p>
            <a:pPr algn="l"/>
            <a:r>
              <a:rPr lang="en-US" dirty="0" smtClean="0"/>
              <a:t>BEQ</a:t>
            </a:r>
            <a:r>
              <a:rPr lang="en-US" dirty="0"/>
              <a:t>:</a:t>
            </a:r>
          </a:p>
          <a:p>
            <a:pPr lvl="1" algn="l" rtl="0"/>
            <a:r>
              <a:rPr lang="en-US" dirty="0"/>
              <a:t>If </a:t>
            </a:r>
            <a:r>
              <a:rPr lang="en-US" dirty="0" err="1"/>
              <a:t>Reg</a:t>
            </a:r>
            <a:r>
              <a:rPr lang="en-US" dirty="0"/>
              <a:t>[rs1]==</a:t>
            </a:r>
            <a:r>
              <a:rPr lang="en-US" dirty="0" err="1"/>
              <a:t>Reg</a:t>
            </a:r>
            <a:r>
              <a:rPr lang="en-US" dirty="0"/>
              <a:t>[rs2] then branch to </a:t>
            </a:r>
            <a:r>
              <a:rPr lang="en-US" dirty="0" err="1" smtClean="0"/>
              <a:t>PC+immediate</a:t>
            </a:r>
            <a:r>
              <a:rPr lang="en-US" dirty="0" smtClean="0"/>
              <a:t> (offset)</a:t>
            </a:r>
          </a:p>
          <a:p>
            <a:pPr lvl="1" algn="l" rtl="0"/>
            <a:r>
              <a:rPr lang="en-US" dirty="0" smtClean="0"/>
              <a:t>Else </a:t>
            </a:r>
            <a:r>
              <a:rPr lang="en-US" dirty="0"/>
              <a:t>PC=PC+4 as usual</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a:p>
        </p:txBody>
      </p:sp>
      <p:pic>
        <p:nvPicPr>
          <p:cNvPr id="7" name="Picture 6" descr="Untitle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66950"/>
            <a:ext cx="8877300" cy="787400"/>
          </a:xfrm>
          <a:prstGeom prst="rect">
            <a:avLst/>
          </a:prstGeom>
        </p:spPr>
      </p:pic>
      <p:sp>
        <p:nvSpPr>
          <p:cNvPr id="9" name="Content Placeholder 2"/>
          <p:cNvSpPr txBox="1">
            <a:spLocks/>
          </p:cNvSpPr>
          <p:nvPr/>
        </p:nvSpPr>
        <p:spPr>
          <a:xfrm>
            <a:off x="3733800" y="1703654"/>
            <a:ext cx="3486150" cy="410896"/>
          </a:xfrm>
          <a:prstGeom prst="rect">
            <a:avLst/>
          </a:prstGeom>
        </p:spPr>
        <p:txBody>
          <a:bodyPr vert="horz" lIns="0" tIns="45720" rIns="0" bIns="45720" rtlCol="0">
            <a:normAutofit/>
          </a:bodyPr>
          <a:lstStyle>
            <a:lvl1pPr marL="68580" indent="-68580" algn="r" defTabSz="685800" rtl="1"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r" defTabSz="685800" rtl="1"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l"/>
            <a:r>
              <a:rPr lang="en-US" dirty="0" err="1" smtClean="0"/>
              <a:t>Beq</a:t>
            </a:r>
            <a:r>
              <a:rPr lang="en-US" dirty="0" smtClean="0"/>
              <a:t> rs1, rs2, label</a:t>
            </a:r>
          </a:p>
        </p:txBody>
      </p:sp>
    </p:spTree>
    <p:extLst>
      <p:ext uri="{BB962C8B-B14F-4D97-AF65-F5344CB8AC3E}">
        <p14:creationId xmlns:p14="http://schemas.microsoft.com/office/powerpoint/2010/main" val="1511852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Comparator</a:t>
            </a:r>
          </a:p>
        </p:txBody>
      </p:sp>
      <mc:AlternateContent xmlns:mc="http://schemas.openxmlformats.org/markup-compatibility/2006" xmlns:a14="http://schemas.microsoft.com/office/drawing/2010/main">
        <mc:Choice Requires="a14">
          <p:sp>
            <p:nvSpPr>
              <p:cNvPr id="23" name="Content Placeholder 22"/>
              <p:cNvSpPr>
                <a:spLocks noGrp="1"/>
              </p:cNvSpPr>
              <p:nvPr>
                <p:ph idx="1"/>
              </p:nvPr>
            </p:nvSpPr>
            <p:spPr>
              <a:xfrm>
                <a:off x="3490269" y="1733550"/>
                <a:ext cx="4815531" cy="3577646"/>
              </a:xfrm>
            </p:spPr>
            <p:txBody>
              <a:bodyPr/>
              <a:lstStyle/>
              <a:p>
                <a:pPr algn="l" rtl="0"/>
                <a:r>
                  <a:rPr lang="en-US" dirty="0" err="1"/>
                  <a:t>BrEq</a:t>
                </a:r>
                <a:r>
                  <a:rPr lang="en-US" dirty="0"/>
                  <a:t> = 1, if A=B</a:t>
                </a:r>
              </a:p>
              <a:p>
                <a:pPr algn="l" rtl="0"/>
                <a:r>
                  <a:rPr lang="en-US" dirty="0" err="1"/>
                  <a:t>BrLT</a:t>
                </a:r>
                <a:r>
                  <a:rPr lang="en-US" dirty="0"/>
                  <a:t> = 1, if A &lt; B</a:t>
                </a:r>
              </a:p>
              <a:p>
                <a:pPr algn="l" rtl="0"/>
                <a:r>
                  <a:rPr lang="en-US" dirty="0" err="1"/>
                  <a:t>BrUn</a:t>
                </a:r>
                <a:r>
                  <a:rPr lang="en-US" dirty="0"/>
                  <a:t> =1 selects unsigned comparison for </a:t>
                </a:r>
                <a:r>
                  <a:rPr lang="en-US" dirty="0" err="1"/>
                  <a:t>BrLT</a:t>
                </a:r>
                <a:r>
                  <a:rPr lang="en-US" dirty="0"/>
                  <a:t>, 0=signed</a:t>
                </a:r>
              </a:p>
              <a:p>
                <a:pPr algn="l" rtl="0"/>
                <a:endParaRPr lang="en-US" dirty="0"/>
              </a:p>
              <a:p>
                <a:pPr algn="l" rtl="0"/>
                <a:r>
                  <a:rPr lang="en-US" dirty="0"/>
                  <a:t>BGE branch: A &gt;= </a:t>
                </a:r>
                <a:r>
                  <a:rPr lang="en-US" dirty="0" smtClean="0"/>
                  <a:t>B  </a:t>
                </a:r>
                <a:endParaRPr lang="en-US" i="1" dirty="0" smtClean="0">
                  <a:latin typeface="Cambria Math" panose="02040503050406030204" pitchFamily="18" charset="0"/>
                  <a:ea typeface="Cambria Math" panose="02040503050406030204" pitchFamily="18" charset="0"/>
                </a:endParaRPr>
              </a:p>
              <a:p>
                <a:pPr algn="l" rtl="0"/>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a:t>
                </a:r>
                <a:r>
                  <a:rPr lang="en-US" dirty="0"/>
                  <a:t>if  !(A&lt;B)</a:t>
                </a:r>
              </a:p>
            </p:txBody>
          </p:sp>
        </mc:Choice>
        <mc:Fallback xmlns="">
          <p:sp>
            <p:nvSpPr>
              <p:cNvPr id="23" name="Content Placeholder 22"/>
              <p:cNvSpPr>
                <a:spLocks noGrp="1" noRot="1" noChangeAspect="1" noMove="1" noResize="1" noEditPoints="1" noAdjustHandles="1" noChangeArrowheads="1" noChangeShapeType="1" noTextEdit="1"/>
              </p:cNvSpPr>
              <p:nvPr>
                <p:ph idx="1"/>
              </p:nvPr>
            </p:nvSpPr>
            <p:spPr>
              <a:xfrm>
                <a:off x="3490269" y="1733550"/>
                <a:ext cx="4815531" cy="3577646"/>
              </a:xfrm>
              <a:blipFill rotWithShape="0">
                <a:blip r:embed="rId3"/>
                <a:stretch>
                  <a:fillRect l="-2405" t="-852"/>
                </a:stretch>
              </a:blipFill>
            </p:spPr>
            <p:txBody>
              <a:bodyPr/>
              <a:lstStyle/>
              <a:p>
                <a:r>
                  <a:rPr lang="he-IL">
                    <a:noFill/>
                  </a:rPr>
                  <a:t> </a:t>
                </a:r>
              </a:p>
            </p:txBody>
          </p:sp>
        </mc:Fallback>
      </mc:AlternateContent>
      <p:sp>
        <p:nvSpPr>
          <p:cNvPr id="5" name="Slide Number Placeholder 4"/>
          <p:cNvSpPr>
            <a:spLocks noGrp="1"/>
          </p:cNvSpPr>
          <p:nvPr>
            <p:ph type="sldNum" sz="quarter" idx="12"/>
          </p:nvPr>
        </p:nvSpPr>
        <p:spPr/>
        <p:txBody>
          <a:bodyPr/>
          <a:lstStyle/>
          <a:p>
            <a:fld id="{3FF131CF-B26C-E347-9AC9-78212C099DD5}" type="slidenum">
              <a:rPr lang="en-US" smtClean="0"/>
              <a:t>36</a:t>
            </a:fld>
            <a:endParaRPr lang="en-US"/>
          </a:p>
        </p:txBody>
      </p:sp>
      <p:grpSp>
        <p:nvGrpSpPr>
          <p:cNvPr id="21" name="Group 20"/>
          <p:cNvGrpSpPr/>
          <p:nvPr/>
        </p:nvGrpSpPr>
        <p:grpSpPr>
          <a:xfrm>
            <a:off x="822960" y="1434951"/>
            <a:ext cx="1981463" cy="3117999"/>
            <a:chOff x="1313724" y="1528645"/>
            <a:chExt cx="1274558" cy="2162352"/>
          </a:xfrm>
        </p:grpSpPr>
        <p:cxnSp>
          <p:nvCxnSpPr>
            <p:cNvPr id="6" name="Straight Arrow Connector 5"/>
            <p:cNvCxnSpPr/>
            <p:nvPr/>
          </p:nvCxnSpPr>
          <p:spPr>
            <a:xfrm>
              <a:off x="2231964" y="206204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79564" y="206204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927164" y="217497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1826282" y="1528645"/>
              <a:ext cx="762000" cy="685800"/>
              <a:chOff x="5080718" y="3333750"/>
              <a:chExt cx="762000" cy="685800"/>
            </a:xfrm>
          </p:grpSpPr>
          <p:sp>
            <p:nvSpPr>
              <p:cNvPr id="10" name="Trapezoid 9"/>
              <p:cNvSpPr/>
              <p:nvPr/>
            </p:nvSpPr>
            <p:spPr>
              <a:xfrm rot="5400000">
                <a:off x="5013403" y="3425747"/>
                <a:ext cx="685800" cy="501806"/>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11" name="TextBox 10"/>
              <p:cNvSpPr txBox="1"/>
              <p:nvPr/>
            </p:nvSpPr>
            <p:spPr>
              <a:xfrm>
                <a:off x="5080718" y="3424669"/>
                <a:ext cx="762000" cy="484222"/>
              </a:xfrm>
              <a:prstGeom prst="rect">
                <a:avLst/>
              </a:prstGeom>
              <a:noFill/>
            </p:spPr>
            <p:txBody>
              <a:bodyPr wrap="square" rtlCol="0">
                <a:spAutoFit/>
              </a:bodyPr>
              <a:lstStyle/>
              <a:p>
                <a:r>
                  <a:rPr lang="en-US" dirty="0"/>
                  <a:t>Branch Comp.</a:t>
                </a:r>
              </a:p>
            </p:txBody>
          </p:sp>
        </p:grpSp>
        <p:cxnSp>
          <p:nvCxnSpPr>
            <p:cNvPr id="12" name="Straight Arrow Connector 11"/>
            <p:cNvCxnSpPr/>
            <p:nvPr/>
          </p:nvCxnSpPr>
          <p:spPr>
            <a:xfrm flipV="1">
              <a:off x="1493132" y="1680299"/>
              <a:ext cx="369541" cy="1298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498852" y="2037009"/>
              <a:ext cx="346346" cy="52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315786" y="1596037"/>
              <a:ext cx="100063" cy="207524"/>
            </a:xfrm>
            <a:prstGeom prst="rect">
              <a:avLst/>
            </a:prstGeom>
            <a:noFill/>
          </p:spPr>
          <p:txBody>
            <a:bodyPr wrap="none" lIns="0" tIns="0" rIns="0" bIns="0" rtlCol="0">
              <a:spAutoFit/>
            </a:bodyPr>
            <a:lstStyle/>
            <a:p>
              <a:r>
                <a:rPr lang="en-US" dirty="0"/>
                <a:t>A</a:t>
              </a:r>
            </a:p>
          </p:txBody>
        </p:sp>
        <p:sp>
          <p:nvSpPr>
            <p:cNvPr id="17" name="TextBox 16"/>
            <p:cNvSpPr txBox="1"/>
            <p:nvPr/>
          </p:nvSpPr>
          <p:spPr>
            <a:xfrm>
              <a:off x="1313724" y="1954377"/>
              <a:ext cx="96076" cy="207524"/>
            </a:xfrm>
            <a:prstGeom prst="rect">
              <a:avLst/>
            </a:prstGeom>
            <a:noFill/>
          </p:spPr>
          <p:txBody>
            <a:bodyPr wrap="none" lIns="0" tIns="0" rIns="0" bIns="0" rtlCol="0">
              <a:spAutoFit/>
            </a:bodyPr>
            <a:lstStyle/>
            <a:p>
              <a:r>
                <a:rPr lang="en-US" dirty="0"/>
                <a:t>B</a:t>
              </a:r>
            </a:p>
          </p:txBody>
        </p:sp>
        <p:sp>
          <p:nvSpPr>
            <p:cNvPr id="18" name="TextBox 17"/>
            <p:cNvSpPr txBox="1"/>
            <p:nvPr/>
          </p:nvSpPr>
          <p:spPr>
            <a:xfrm>
              <a:off x="1637224" y="3506532"/>
              <a:ext cx="316600" cy="184465"/>
            </a:xfrm>
            <a:prstGeom prst="rect">
              <a:avLst/>
            </a:prstGeom>
            <a:noFill/>
          </p:spPr>
          <p:txBody>
            <a:bodyPr wrap="none" lIns="0" tIns="0" rIns="0" bIns="0" rtlCol="0">
              <a:spAutoFit/>
            </a:bodyPr>
            <a:lstStyle/>
            <a:p>
              <a:r>
                <a:rPr lang="en-US" sz="1600" dirty="0" err="1"/>
                <a:t>BrUn</a:t>
              </a:r>
              <a:endParaRPr lang="en-US" sz="1600" dirty="0"/>
            </a:p>
          </p:txBody>
        </p:sp>
        <p:sp>
          <p:nvSpPr>
            <p:cNvPr id="19" name="TextBox 18"/>
            <p:cNvSpPr txBox="1"/>
            <p:nvPr/>
          </p:nvSpPr>
          <p:spPr>
            <a:xfrm>
              <a:off x="1942024" y="3506532"/>
              <a:ext cx="293031" cy="184465"/>
            </a:xfrm>
            <a:prstGeom prst="rect">
              <a:avLst/>
            </a:prstGeom>
            <a:noFill/>
          </p:spPr>
          <p:txBody>
            <a:bodyPr wrap="none" lIns="0" tIns="0" rIns="0" bIns="0" rtlCol="0">
              <a:spAutoFit/>
            </a:bodyPr>
            <a:lstStyle/>
            <a:p>
              <a:r>
                <a:rPr lang="en-US" sz="1600" dirty="0" err="1"/>
                <a:t>BrEq</a:t>
              </a:r>
              <a:endParaRPr lang="en-US" sz="1600" dirty="0"/>
            </a:p>
          </p:txBody>
        </p:sp>
        <p:sp>
          <p:nvSpPr>
            <p:cNvPr id="20" name="TextBox 19"/>
            <p:cNvSpPr txBox="1"/>
            <p:nvPr/>
          </p:nvSpPr>
          <p:spPr>
            <a:xfrm>
              <a:off x="2246824" y="3506532"/>
              <a:ext cx="276743" cy="184465"/>
            </a:xfrm>
            <a:prstGeom prst="rect">
              <a:avLst/>
            </a:prstGeom>
            <a:noFill/>
          </p:spPr>
          <p:txBody>
            <a:bodyPr wrap="none" lIns="0" tIns="0" rIns="0" bIns="0" rtlCol="0">
              <a:spAutoFit/>
            </a:bodyPr>
            <a:lstStyle/>
            <a:p>
              <a:r>
                <a:rPr lang="en-US" sz="1600" dirty="0" err="1"/>
                <a:t>BrLT</a:t>
              </a:r>
              <a:endParaRPr lang="en-US" sz="1600" dirty="0"/>
            </a:p>
          </p:txBody>
        </p:sp>
      </p:grpSp>
    </p:spTree>
    <p:extLst>
      <p:ext uri="{BB962C8B-B14F-4D97-AF65-F5344CB8AC3E}">
        <p14:creationId xmlns:p14="http://schemas.microsoft.com/office/powerpoint/2010/main" val="15042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155301" y="476975"/>
            <a:ext cx="2514600" cy="461665"/>
          </a:xfrm>
          <a:prstGeom prst="rect">
            <a:avLst/>
          </a:prstGeom>
          <a:noFill/>
        </p:spPr>
        <p:txBody>
          <a:bodyPr wrap="square" rtlCol="1">
            <a:spAutoFit/>
          </a:bodyPr>
          <a:lstStyle/>
          <a:p>
            <a:r>
              <a:rPr lang="en-US" sz="2400" b="1" dirty="0" err="1">
                <a:solidFill>
                  <a:srgbClr val="00B0F0"/>
                </a:solidFill>
              </a:rPr>
              <a:t>b</a:t>
            </a:r>
            <a:r>
              <a:rPr lang="en-US" sz="2400" b="1" dirty="0" err="1" smtClean="0">
                <a:solidFill>
                  <a:srgbClr val="00B0F0"/>
                </a:solidFill>
              </a:rPr>
              <a:t>eq</a:t>
            </a:r>
            <a:r>
              <a:rPr lang="en-US" sz="2400" b="1" dirty="0" smtClean="0">
                <a:solidFill>
                  <a:srgbClr val="00B0F0"/>
                </a:solidFill>
              </a:rPr>
              <a:t> rs1, rs2, label</a:t>
            </a:r>
            <a:endParaRPr lang="he-IL" sz="2400" b="1" dirty="0">
              <a:solidFill>
                <a:srgbClr val="00B0F0"/>
              </a:solidFill>
            </a:endParaRPr>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11681209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155301" y="476975"/>
            <a:ext cx="2514600" cy="461665"/>
          </a:xfrm>
          <a:prstGeom prst="rect">
            <a:avLst/>
          </a:prstGeom>
          <a:noFill/>
        </p:spPr>
        <p:txBody>
          <a:bodyPr wrap="square" rtlCol="1">
            <a:spAutoFit/>
          </a:bodyPr>
          <a:lstStyle/>
          <a:p>
            <a:r>
              <a:rPr lang="en-US" sz="2400" b="1" dirty="0" err="1">
                <a:solidFill>
                  <a:srgbClr val="00B0F0"/>
                </a:solidFill>
              </a:rPr>
              <a:t>b</a:t>
            </a:r>
            <a:r>
              <a:rPr lang="en-US" sz="2400" b="1" dirty="0" err="1" smtClean="0">
                <a:solidFill>
                  <a:srgbClr val="00B0F0"/>
                </a:solidFill>
              </a:rPr>
              <a:t>eq</a:t>
            </a:r>
            <a:r>
              <a:rPr lang="en-US" sz="2400" b="1" dirty="0" smtClean="0">
                <a:solidFill>
                  <a:srgbClr val="00B0F0"/>
                </a:solidFill>
              </a:rPr>
              <a:t> rs1, rs2, label</a:t>
            </a:r>
            <a:endParaRPr lang="he-IL" sz="2400" b="1" dirty="0">
              <a:solidFill>
                <a:srgbClr val="00B0F0"/>
              </a:solidFill>
            </a:endParaRPr>
          </a:p>
        </p:txBody>
      </p:sp>
    </p:spTree>
    <p:extLst>
      <p:ext uri="{BB962C8B-B14F-4D97-AF65-F5344CB8AC3E}">
        <p14:creationId xmlns:p14="http://schemas.microsoft.com/office/powerpoint/2010/main" val="2635068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chemeClr val="tx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a:ln>
              <a:noFill/>
            </a:ln>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16657" y="2125512"/>
            <a:ext cx="332252" cy="544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81" idx="3"/>
          </p:cNvCxnSpPr>
          <p:nvPr/>
        </p:nvCxnSpPr>
        <p:spPr>
          <a:xfrm flipV="1">
            <a:off x="4209293" y="2350649"/>
            <a:ext cx="304979" cy="890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7" name="Straight Connector 6"/>
          <p:cNvCxnSpPr>
            <a:stCxn id="16" idx="3"/>
          </p:cNvCxnSpPr>
          <p:nvPr/>
        </p:nvCxnSpPr>
        <p:spPr>
          <a:xfrm>
            <a:off x="2460336" y="2108985"/>
            <a:ext cx="152400" cy="583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2" name="TextBox 131"/>
          <p:cNvSpPr txBox="1"/>
          <p:nvPr/>
        </p:nvSpPr>
        <p:spPr>
          <a:xfrm>
            <a:off x="155301" y="476975"/>
            <a:ext cx="2514600" cy="461665"/>
          </a:xfrm>
          <a:prstGeom prst="rect">
            <a:avLst/>
          </a:prstGeom>
          <a:noFill/>
        </p:spPr>
        <p:txBody>
          <a:bodyPr wrap="square" rtlCol="1">
            <a:spAutoFit/>
          </a:bodyPr>
          <a:lstStyle/>
          <a:p>
            <a:r>
              <a:rPr lang="en-US" sz="2400" b="1" dirty="0" err="1">
                <a:solidFill>
                  <a:srgbClr val="00B0F0"/>
                </a:solidFill>
              </a:rPr>
              <a:t>b</a:t>
            </a:r>
            <a:r>
              <a:rPr lang="en-US" sz="2400" b="1" dirty="0" err="1" smtClean="0">
                <a:solidFill>
                  <a:srgbClr val="00B0F0"/>
                </a:solidFill>
              </a:rPr>
              <a:t>eq</a:t>
            </a:r>
            <a:r>
              <a:rPr lang="en-US" sz="2400" b="1" dirty="0" smtClean="0">
                <a:solidFill>
                  <a:srgbClr val="00B0F0"/>
                </a:solidFill>
              </a:rPr>
              <a:t> rs1, rs2, label</a:t>
            </a:r>
            <a:endParaRPr lang="he-IL" sz="2400" b="1" dirty="0">
              <a:solidFill>
                <a:srgbClr val="00B0F0"/>
              </a:solidFill>
            </a:endParaRPr>
          </a:p>
        </p:txBody>
      </p:sp>
    </p:spTree>
    <p:extLst>
      <p:ext uri="{BB962C8B-B14F-4D97-AF65-F5344CB8AC3E}">
        <p14:creationId xmlns:p14="http://schemas.microsoft.com/office/powerpoint/2010/main" val="410909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F131CF-B26C-E347-9AC9-78212C099DD5}" type="slidenum">
              <a:rPr lang="en-US" smtClean="0"/>
              <a:t>4</a:t>
            </a:fld>
            <a:endParaRPr lang="en-US"/>
          </a:p>
        </p:txBody>
      </p:sp>
      <p:pic>
        <p:nvPicPr>
          <p:cNvPr id="4" name="Picture 3"/>
          <p:cNvPicPr>
            <a:picLocks noChangeAspect="1"/>
          </p:cNvPicPr>
          <p:nvPr/>
        </p:nvPicPr>
        <p:blipFill>
          <a:blip r:embed="rId3"/>
          <a:stretch>
            <a:fillRect/>
          </a:stretch>
        </p:blipFill>
        <p:spPr>
          <a:xfrm>
            <a:off x="228600" y="1276350"/>
            <a:ext cx="8889789" cy="2743200"/>
          </a:xfrm>
          <a:prstGeom prst="rect">
            <a:avLst/>
          </a:prstGeom>
        </p:spPr>
      </p:pic>
    </p:spTree>
    <p:extLst>
      <p:ext uri="{BB962C8B-B14F-4D97-AF65-F5344CB8AC3E}">
        <p14:creationId xmlns:p14="http://schemas.microsoft.com/office/powerpoint/2010/main" val="2431639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38100">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16657" y="2125512"/>
            <a:ext cx="332252" cy="544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81" idx="3"/>
          </p:cNvCxnSpPr>
          <p:nvPr/>
        </p:nvCxnSpPr>
        <p:spPr>
          <a:xfrm flipV="1">
            <a:off x="4209293" y="2350649"/>
            <a:ext cx="304979" cy="890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38100">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7" name="Straight Connector 6"/>
          <p:cNvCxnSpPr>
            <a:stCxn id="16" idx="3"/>
          </p:cNvCxnSpPr>
          <p:nvPr/>
        </p:nvCxnSpPr>
        <p:spPr>
          <a:xfrm>
            <a:off x="2460336" y="2108985"/>
            <a:ext cx="152400" cy="583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2" name="TextBox 131"/>
          <p:cNvSpPr txBox="1"/>
          <p:nvPr/>
        </p:nvSpPr>
        <p:spPr>
          <a:xfrm>
            <a:off x="155301" y="476975"/>
            <a:ext cx="2514600" cy="461665"/>
          </a:xfrm>
          <a:prstGeom prst="rect">
            <a:avLst/>
          </a:prstGeom>
          <a:noFill/>
        </p:spPr>
        <p:txBody>
          <a:bodyPr wrap="square" rtlCol="1">
            <a:spAutoFit/>
          </a:bodyPr>
          <a:lstStyle/>
          <a:p>
            <a:r>
              <a:rPr lang="en-US" sz="2400" b="1" dirty="0" err="1">
                <a:solidFill>
                  <a:srgbClr val="00B0F0"/>
                </a:solidFill>
              </a:rPr>
              <a:t>b</a:t>
            </a:r>
            <a:r>
              <a:rPr lang="en-US" sz="2400" b="1" dirty="0" err="1" smtClean="0">
                <a:solidFill>
                  <a:srgbClr val="00B0F0"/>
                </a:solidFill>
              </a:rPr>
              <a:t>eq</a:t>
            </a:r>
            <a:r>
              <a:rPr lang="en-US" sz="2400" b="1" dirty="0" smtClean="0">
                <a:solidFill>
                  <a:srgbClr val="00B0F0"/>
                </a:solidFill>
              </a:rPr>
              <a:t> rs1, rs2, label</a:t>
            </a:r>
            <a:endParaRPr lang="he-IL" sz="2400" b="1" dirty="0">
              <a:solidFill>
                <a:srgbClr val="00B0F0"/>
              </a:solidFill>
            </a:endParaRPr>
          </a:p>
        </p:txBody>
      </p:sp>
    </p:spTree>
    <p:extLst>
      <p:ext uri="{BB962C8B-B14F-4D97-AF65-F5344CB8AC3E}">
        <p14:creationId xmlns:p14="http://schemas.microsoft.com/office/powerpoint/2010/main" val="3439451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38100">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16657" y="2125512"/>
            <a:ext cx="332252" cy="544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81" idx="3"/>
          </p:cNvCxnSpPr>
          <p:nvPr/>
        </p:nvCxnSpPr>
        <p:spPr>
          <a:xfrm flipV="1">
            <a:off x="4209293" y="2350649"/>
            <a:ext cx="304979" cy="890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38100">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7" name="Straight Connector 6"/>
          <p:cNvCxnSpPr>
            <a:stCxn id="16" idx="3"/>
          </p:cNvCxnSpPr>
          <p:nvPr/>
        </p:nvCxnSpPr>
        <p:spPr>
          <a:xfrm>
            <a:off x="2460336" y="2108985"/>
            <a:ext cx="152400" cy="583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28" idx="0"/>
          </p:cNvCxnSpPr>
          <p:nvPr/>
        </p:nvCxnSpPr>
        <p:spPr>
          <a:xfrm flipV="1">
            <a:off x="6346536" y="1949441"/>
            <a:ext cx="152400" cy="714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a:off x="6510275" y="1024381"/>
            <a:ext cx="1585918" cy="820123"/>
          </a:xfrm>
          <a:prstGeom prst="bentConnector3">
            <a:avLst>
              <a:gd name="adj1" fmla="val 8443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6" idx="2"/>
          </p:cNvCxnSpPr>
          <p:nvPr/>
        </p:nvCxnSpPr>
        <p:spPr>
          <a:xfrm>
            <a:off x="7967519" y="1784736"/>
            <a:ext cx="131617" cy="5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66" idx="2"/>
          </p:cNvCxnSpPr>
          <p:nvPr/>
        </p:nvCxnSpPr>
        <p:spPr>
          <a:xfrm flipV="1">
            <a:off x="7967519" y="1842285"/>
            <a:ext cx="131617" cy="49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7768" y="3467482"/>
            <a:ext cx="702432" cy="369332"/>
          </a:xfrm>
          <a:prstGeom prst="rect">
            <a:avLst/>
          </a:prstGeom>
          <a:noFill/>
        </p:spPr>
        <p:txBody>
          <a:bodyPr wrap="square" rtlCol="1">
            <a:spAutoFit/>
          </a:bodyPr>
          <a:lstStyle/>
          <a:p>
            <a:r>
              <a:rPr lang="en-US" dirty="0" err="1" smtClean="0">
                <a:solidFill>
                  <a:srgbClr val="FF0000"/>
                </a:solidFill>
              </a:rPr>
              <a:t>BrEq</a:t>
            </a:r>
            <a:endParaRPr lang="he-IL" dirty="0">
              <a:solidFill>
                <a:srgbClr val="FF0000"/>
              </a:solidFill>
            </a:endParaRPr>
          </a:p>
        </p:txBody>
      </p:sp>
      <p:sp>
        <p:nvSpPr>
          <p:cNvPr id="43" name="Freeform 42"/>
          <p:cNvSpPr/>
          <p:nvPr/>
        </p:nvSpPr>
        <p:spPr>
          <a:xfrm>
            <a:off x="1063875" y="3969335"/>
            <a:ext cx="3774168" cy="279634"/>
          </a:xfrm>
          <a:custGeom>
            <a:avLst/>
            <a:gdLst>
              <a:gd name="connsiteX0" fmla="*/ 3594100 w 3736725"/>
              <a:gd name="connsiteY0" fmla="*/ 38100 h 279634"/>
              <a:gd name="connsiteX1" fmla="*/ 3308350 w 3736725"/>
              <a:gd name="connsiteY1" fmla="*/ 279400 h 279634"/>
              <a:gd name="connsiteX2" fmla="*/ 0 w 3736725"/>
              <a:gd name="connsiteY2" fmla="*/ 0 h 279634"/>
            </a:gdLst>
            <a:ahLst/>
            <a:cxnLst>
              <a:cxn ang="0">
                <a:pos x="connsiteX0" y="connsiteY0"/>
              </a:cxn>
              <a:cxn ang="0">
                <a:pos x="connsiteX1" y="connsiteY1"/>
              </a:cxn>
              <a:cxn ang="0">
                <a:pos x="connsiteX2" y="connsiteY2"/>
              </a:cxn>
            </a:cxnLst>
            <a:rect l="l" t="t" r="r" b="b"/>
            <a:pathLst>
              <a:path w="3736725" h="279634">
                <a:moveTo>
                  <a:pt x="3594100" y="38100"/>
                </a:moveTo>
                <a:cubicBezTo>
                  <a:pt x="3750733" y="161925"/>
                  <a:pt x="3907367" y="285750"/>
                  <a:pt x="3308350" y="279400"/>
                </a:cubicBezTo>
                <a:cubicBezTo>
                  <a:pt x="2709333" y="273050"/>
                  <a:pt x="1354666" y="136525"/>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5" name="Straight Connector 44"/>
          <p:cNvCxnSpPr/>
          <p:nvPr/>
        </p:nvCxnSpPr>
        <p:spPr>
          <a:xfrm>
            <a:off x="1057178" y="3976217"/>
            <a:ext cx="112681" cy="459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063875" y="3943350"/>
            <a:ext cx="105984" cy="194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3190079" y="3504342"/>
            <a:ext cx="702432"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65" name="TextBox 164"/>
          <p:cNvSpPr txBox="1"/>
          <p:nvPr/>
        </p:nvSpPr>
        <p:spPr>
          <a:xfrm>
            <a:off x="3846240" y="3497818"/>
            <a:ext cx="295101"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66" name="TextBox 165"/>
          <p:cNvSpPr txBox="1"/>
          <p:nvPr/>
        </p:nvSpPr>
        <p:spPr>
          <a:xfrm>
            <a:off x="4340122" y="3488590"/>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67" name="TextBox 166"/>
          <p:cNvSpPr txBox="1"/>
          <p:nvPr/>
        </p:nvSpPr>
        <p:spPr>
          <a:xfrm>
            <a:off x="5339351" y="3497818"/>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68" name="TextBox 167"/>
          <p:cNvSpPr txBox="1"/>
          <p:nvPr/>
        </p:nvSpPr>
        <p:spPr>
          <a:xfrm>
            <a:off x="5700543" y="3497005"/>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69" name="TextBox 168"/>
          <p:cNvSpPr txBox="1"/>
          <p:nvPr/>
        </p:nvSpPr>
        <p:spPr>
          <a:xfrm>
            <a:off x="6136804" y="3454456"/>
            <a:ext cx="565334"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70" name="TextBox 169"/>
          <p:cNvSpPr txBox="1"/>
          <p:nvPr/>
        </p:nvSpPr>
        <p:spPr>
          <a:xfrm>
            <a:off x="6924202" y="3479216"/>
            <a:ext cx="716580"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71" name="TextBox 170"/>
          <p:cNvSpPr txBox="1"/>
          <p:nvPr/>
        </p:nvSpPr>
        <p:spPr>
          <a:xfrm>
            <a:off x="8131538" y="3466303"/>
            <a:ext cx="565334"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grpSp>
        <p:nvGrpSpPr>
          <p:cNvPr id="141" name="Group 140"/>
          <p:cNvGrpSpPr/>
          <p:nvPr/>
        </p:nvGrpSpPr>
        <p:grpSpPr>
          <a:xfrm>
            <a:off x="5895710" y="2809087"/>
            <a:ext cx="584070" cy="540078"/>
            <a:chOff x="352266" y="209550"/>
            <a:chExt cx="584070" cy="540078"/>
          </a:xfrm>
        </p:grpSpPr>
        <p:sp>
          <p:nvSpPr>
            <p:cNvPr id="142" name="Oval 141"/>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3" name="TextBox 14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5" name="Elbow Connector 144"/>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47" name="TextBox 146"/>
          <p:cNvSpPr txBox="1"/>
          <p:nvPr/>
        </p:nvSpPr>
        <p:spPr>
          <a:xfrm>
            <a:off x="6286610" y="2611120"/>
            <a:ext cx="565334"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9" name="TextBox 148"/>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50" name="TextBox 149"/>
          <p:cNvSpPr txBox="1"/>
          <p:nvPr/>
        </p:nvSpPr>
        <p:spPr>
          <a:xfrm>
            <a:off x="121227" y="468021"/>
            <a:ext cx="2514600" cy="461665"/>
          </a:xfrm>
          <a:prstGeom prst="rect">
            <a:avLst/>
          </a:prstGeom>
          <a:noFill/>
        </p:spPr>
        <p:txBody>
          <a:bodyPr wrap="square" rtlCol="1">
            <a:spAutoFit/>
          </a:bodyPr>
          <a:lstStyle/>
          <a:p>
            <a:r>
              <a:rPr lang="en-US" sz="2400" b="1" dirty="0" err="1">
                <a:solidFill>
                  <a:srgbClr val="00B0F0"/>
                </a:solidFill>
              </a:rPr>
              <a:t>b</a:t>
            </a:r>
            <a:r>
              <a:rPr lang="en-US" sz="2400" b="1" dirty="0" err="1" smtClean="0">
                <a:solidFill>
                  <a:srgbClr val="00B0F0"/>
                </a:solidFill>
              </a:rPr>
              <a:t>eq</a:t>
            </a:r>
            <a:r>
              <a:rPr lang="en-US" sz="2400" b="1" dirty="0" smtClean="0">
                <a:solidFill>
                  <a:srgbClr val="00B0F0"/>
                </a:solidFill>
              </a:rPr>
              <a:t> rs1, rs2, label</a:t>
            </a:r>
            <a:endParaRPr lang="he-IL" sz="2400" b="1" dirty="0">
              <a:solidFill>
                <a:srgbClr val="00B0F0"/>
              </a:solidFill>
            </a:endParaRPr>
          </a:p>
        </p:txBody>
      </p:sp>
    </p:spTree>
    <p:extLst>
      <p:ext uri="{BB962C8B-B14F-4D97-AF65-F5344CB8AC3E}">
        <p14:creationId xmlns:p14="http://schemas.microsoft.com/office/powerpoint/2010/main" val="101782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3" grpId="0" animBg="1"/>
      <p:bldP spid="163" grpId="0"/>
      <p:bldP spid="165" grpId="0"/>
      <p:bldP spid="166" grpId="0"/>
      <p:bldP spid="167" grpId="0"/>
      <p:bldP spid="168" grpId="0"/>
      <p:bldP spid="169" grpId="0"/>
      <p:bldP spid="170" grpId="0"/>
      <p:bldP spid="171" grpId="0"/>
      <p:bldP spid="1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Branches</a:t>
            </a:r>
          </a:p>
        </p:txBody>
      </p:sp>
      <p:sp>
        <p:nvSpPr>
          <p:cNvPr id="3" name="Content Placeholder 2"/>
          <p:cNvSpPr>
            <a:spLocks noGrp="1"/>
          </p:cNvSpPr>
          <p:nvPr>
            <p:ph idx="1"/>
          </p:nvPr>
        </p:nvSpPr>
        <p:spPr>
          <a:xfrm>
            <a:off x="381000" y="3333750"/>
            <a:ext cx="8229600" cy="3048000"/>
          </a:xfrm>
        </p:spPr>
        <p:txBody>
          <a:bodyPr>
            <a:normAutofit/>
          </a:bodyPr>
          <a:lstStyle/>
          <a:p>
            <a:pPr algn="l" rtl="0"/>
            <a:r>
              <a:rPr lang="en-US" sz="2000" dirty="0" smtClean="0"/>
              <a:t>BNE:</a:t>
            </a:r>
            <a:endParaRPr lang="en-US" sz="2000" dirty="0"/>
          </a:p>
          <a:p>
            <a:pPr lvl="1" algn="l" rtl="0"/>
            <a:r>
              <a:rPr lang="en-US" sz="1800" dirty="0"/>
              <a:t>If </a:t>
            </a:r>
            <a:r>
              <a:rPr lang="en-US" sz="1800" dirty="0" err="1"/>
              <a:t>Reg</a:t>
            </a:r>
            <a:r>
              <a:rPr lang="en-US" sz="1800" dirty="0"/>
              <a:t>[rs1</a:t>
            </a:r>
            <a:r>
              <a:rPr lang="en-US" sz="1800" dirty="0" smtClean="0"/>
              <a:t>]!=</a:t>
            </a:r>
            <a:r>
              <a:rPr lang="en-US" sz="1800" dirty="0" err="1"/>
              <a:t>Reg</a:t>
            </a:r>
            <a:r>
              <a:rPr lang="en-US" sz="1800" dirty="0"/>
              <a:t>[rs2] then branch to </a:t>
            </a:r>
            <a:r>
              <a:rPr lang="en-US" sz="1800" dirty="0" err="1" smtClean="0"/>
              <a:t>PC+immediate</a:t>
            </a:r>
            <a:endParaRPr lang="en-US" sz="1800" baseline="-25000" dirty="0"/>
          </a:p>
          <a:p>
            <a:pPr lvl="1" algn="l" rtl="0"/>
            <a:r>
              <a:rPr lang="en-US" sz="1800" dirty="0"/>
              <a:t>Else PC=PC+4 as usual</a:t>
            </a:r>
          </a:p>
        </p:txBody>
      </p:sp>
      <p:sp>
        <p:nvSpPr>
          <p:cNvPr id="4" name="Slide Number Placeholder 3"/>
          <p:cNvSpPr>
            <a:spLocks noGrp="1"/>
          </p:cNvSpPr>
          <p:nvPr>
            <p:ph type="sldNum" sz="quarter" idx="12"/>
          </p:nvPr>
        </p:nvSpPr>
        <p:spPr/>
        <p:txBody>
          <a:bodyPr/>
          <a:lstStyle/>
          <a:p>
            <a:fld id="{3CC63E4C-4642-794D-A2FD-70F6B81535F5}" type="slidenum">
              <a:rPr lang="en-US" smtClean="0"/>
              <a:pPr/>
              <a:t>42</a:t>
            </a:fld>
            <a:endParaRPr lang="en-US"/>
          </a:p>
        </p:txBody>
      </p:sp>
      <p:pic>
        <p:nvPicPr>
          <p:cNvPr id="7" name="Picture 6" descr="Untitle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2286583"/>
            <a:ext cx="8877300" cy="787400"/>
          </a:xfrm>
          <a:prstGeom prst="rect">
            <a:avLst/>
          </a:prstGeom>
        </p:spPr>
      </p:pic>
      <p:sp>
        <p:nvSpPr>
          <p:cNvPr id="6" name="Content Placeholder 2"/>
          <p:cNvSpPr txBox="1">
            <a:spLocks/>
          </p:cNvSpPr>
          <p:nvPr/>
        </p:nvSpPr>
        <p:spPr>
          <a:xfrm>
            <a:off x="3581400" y="1641320"/>
            <a:ext cx="3486150" cy="410896"/>
          </a:xfrm>
          <a:prstGeom prst="rect">
            <a:avLst/>
          </a:prstGeom>
        </p:spPr>
        <p:txBody>
          <a:bodyPr vert="horz" lIns="0" tIns="45720" rIns="0" bIns="45720" rtlCol="0">
            <a:normAutofit/>
          </a:bodyPr>
          <a:lstStyle>
            <a:lvl1pPr marL="68580" indent="-68580" algn="r" defTabSz="685800" rtl="1"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r" defTabSz="685800" rtl="1"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l"/>
            <a:r>
              <a:rPr lang="en-US" sz="2000" dirty="0" err="1" smtClean="0"/>
              <a:t>Bne</a:t>
            </a:r>
            <a:r>
              <a:rPr lang="en-US" sz="2000" dirty="0" smtClean="0"/>
              <a:t> rs1, rs2, label</a:t>
            </a:r>
          </a:p>
        </p:txBody>
      </p:sp>
    </p:spTree>
    <p:extLst>
      <p:ext uri="{BB962C8B-B14F-4D97-AF65-F5344CB8AC3E}">
        <p14:creationId xmlns:p14="http://schemas.microsoft.com/office/powerpoint/2010/main" val="2005895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38100">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16657" y="2125512"/>
            <a:ext cx="332252" cy="544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81" idx="3"/>
          </p:cNvCxnSpPr>
          <p:nvPr/>
        </p:nvCxnSpPr>
        <p:spPr>
          <a:xfrm flipV="1">
            <a:off x="4209293" y="2350649"/>
            <a:ext cx="304979" cy="890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38100">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7" name="Straight Connector 6"/>
          <p:cNvCxnSpPr>
            <a:stCxn id="16" idx="3"/>
          </p:cNvCxnSpPr>
          <p:nvPr/>
        </p:nvCxnSpPr>
        <p:spPr>
          <a:xfrm>
            <a:off x="2460336" y="2108985"/>
            <a:ext cx="152400" cy="583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28" idx="0"/>
          </p:cNvCxnSpPr>
          <p:nvPr/>
        </p:nvCxnSpPr>
        <p:spPr>
          <a:xfrm flipV="1">
            <a:off x="6346536" y="1949441"/>
            <a:ext cx="152400" cy="714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a:off x="6510275" y="1024381"/>
            <a:ext cx="1585918" cy="820123"/>
          </a:xfrm>
          <a:prstGeom prst="bentConnector3">
            <a:avLst>
              <a:gd name="adj1" fmla="val 8443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6" idx="2"/>
          </p:cNvCxnSpPr>
          <p:nvPr/>
        </p:nvCxnSpPr>
        <p:spPr>
          <a:xfrm>
            <a:off x="7967519" y="1784736"/>
            <a:ext cx="131617" cy="5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66" idx="2"/>
          </p:cNvCxnSpPr>
          <p:nvPr/>
        </p:nvCxnSpPr>
        <p:spPr>
          <a:xfrm flipV="1">
            <a:off x="7967519" y="1842285"/>
            <a:ext cx="131617" cy="49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7768" y="3467482"/>
            <a:ext cx="702432" cy="369332"/>
          </a:xfrm>
          <a:prstGeom prst="rect">
            <a:avLst/>
          </a:prstGeom>
          <a:noFill/>
        </p:spPr>
        <p:txBody>
          <a:bodyPr wrap="square" rtlCol="1">
            <a:spAutoFit/>
          </a:bodyPr>
          <a:lstStyle/>
          <a:p>
            <a:r>
              <a:rPr lang="en-US" dirty="0" err="1" smtClean="0">
                <a:solidFill>
                  <a:srgbClr val="FF0000"/>
                </a:solidFill>
              </a:rPr>
              <a:t>BrEq</a:t>
            </a:r>
            <a:endParaRPr lang="he-IL" dirty="0">
              <a:solidFill>
                <a:srgbClr val="FF0000"/>
              </a:solidFill>
            </a:endParaRPr>
          </a:p>
        </p:txBody>
      </p:sp>
      <p:sp>
        <p:nvSpPr>
          <p:cNvPr id="43" name="Freeform 42"/>
          <p:cNvSpPr/>
          <p:nvPr/>
        </p:nvSpPr>
        <p:spPr>
          <a:xfrm>
            <a:off x="1063875" y="3969335"/>
            <a:ext cx="3774168" cy="279634"/>
          </a:xfrm>
          <a:custGeom>
            <a:avLst/>
            <a:gdLst>
              <a:gd name="connsiteX0" fmla="*/ 3594100 w 3736725"/>
              <a:gd name="connsiteY0" fmla="*/ 38100 h 279634"/>
              <a:gd name="connsiteX1" fmla="*/ 3308350 w 3736725"/>
              <a:gd name="connsiteY1" fmla="*/ 279400 h 279634"/>
              <a:gd name="connsiteX2" fmla="*/ 0 w 3736725"/>
              <a:gd name="connsiteY2" fmla="*/ 0 h 279634"/>
            </a:gdLst>
            <a:ahLst/>
            <a:cxnLst>
              <a:cxn ang="0">
                <a:pos x="connsiteX0" y="connsiteY0"/>
              </a:cxn>
              <a:cxn ang="0">
                <a:pos x="connsiteX1" y="connsiteY1"/>
              </a:cxn>
              <a:cxn ang="0">
                <a:pos x="connsiteX2" y="connsiteY2"/>
              </a:cxn>
            </a:cxnLst>
            <a:rect l="l" t="t" r="r" b="b"/>
            <a:pathLst>
              <a:path w="3736725" h="279634">
                <a:moveTo>
                  <a:pt x="3594100" y="38100"/>
                </a:moveTo>
                <a:cubicBezTo>
                  <a:pt x="3750733" y="161925"/>
                  <a:pt x="3907367" y="285750"/>
                  <a:pt x="3308350" y="279400"/>
                </a:cubicBezTo>
                <a:cubicBezTo>
                  <a:pt x="2709333" y="273050"/>
                  <a:pt x="1354666" y="136525"/>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5" name="Straight Connector 44"/>
          <p:cNvCxnSpPr/>
          <p:nvPr/>
        </p:nvCxnSpPr>
        <p:spPr>
          <a:xfrm>
            <a:off x="1057178" y="3976217"/>
            <a:ext cx="112681" cy="459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063875" y="3943350"/>
            <a:ext cx="105984" cy="194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3190079" y="3504342"/>
            <a:ext cx="702432"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65" name="TextBox 164"/>
          <p:cNvSpPr txBox="1"/>
          <p:nvPr/>
        </p:nvSpPr>
        <p:spPr>
          <a:xfrm>
            <a:off x="3846240" y="3497818"/>
            <a:ext cx="295101"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66" name="TextBox 165"/>
          <p:cNvSpPr txBox="1"/>
          <p:nvPr/>
        </p:nvSpPr>
        <p:spPr>
          <a:xfrm>
            <a:off x="4340122" y="3488590"/>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67" name="TextBox 166"/>
          <p:cNvSpPr txBox="1"/>
          <p:nvPr/>
        </p:nvSpPr>
        <p:spPr>
          <a:xfrm>
            <a:off x="5339351" y="3497818"/>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68" name="TextBox 167"/>
          <p:cNvSpPr txBox="1"/>
          <p:nvPr/>
        </p:nvSpPr>
        <p:spPr>
          <a:xfrm>
            <a:off x="5700543" y="3497005"/>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69" name="TextBox 168"/>
          <p:cNvSpPr txBox="1"/>
          <p:nvPr/>
        </p:nvSpPr>
        <p:spPr>
          <a:xfrm>
            <a:off x="6136804" y="3454456"/>
            <a:ext cx="565334"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70" name="TextBox 169"/>
          <p:cNvSpPr txBox="1"/>
          <p:nvPr/>
        </p:nvSpPr>
        <p:spPr>
          <a:xfrm>
            <a:off x="6924202" y="3479216"/>
            <a:ext cx="716580"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71" name="TextBox 170"/>
          <p:cNvSpPr txBox="1"/>
          <p:nvPr/>
        </p:nvSpPr>
        <p:spPr>
          <a:xfrm>
            <a:off x="8131538" y="3466303"/>
            <a:ext cx="565334"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grpSp>
        <p:nvGrpSpPr>
          <p:cNvPr id="141" name="Group 140"/>
          <p:cNvGrpSpPr/>
          <p:nvPr/>
        </p:nvGrpSpPr>
        <p:grpSpPr>
          <a:xfrm>
            <a:off x="5895710" y="2809087"/>
            <a:ext cx="584070" cy="540078"/>
            <a:chOff x="352266" y="209550"/>
            <a:chExt cx="584070" cy="540078"/>
          </a:xfrm>
        </p:grpSpPr>
        <p:sp>
          <p:nvSpPr>
            <p:cNvPr id="142" name="Oval 141"/>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3" name="TextBox 14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5" name="Elbow Connector 144"/>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47" name="TextBox 146"/>
          <p:cNvSpPr txBox="1"/>
          <p:nvPr/>
        </p:nvSpPr>
        <p:spPr>
          <a:xfrm>
            <a:off x="6286610" y="2611120"/>
            <a:ext cx="565334"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9" name="TextBox 148"/>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50" name="TextBox 149"/>
          <p:cNvSpPr txBox="1"/>
          <p:nvPr/>
        </p:nvSpPr>
        <p:spPr>
          <a:xfrm>
            <a:off x="155301" y="476975"/>
            <a:ext cx="2514600" cy="461665"/>
          </a:xfrm>
          <a:prstGeom prst="rect">
            <a:avLst/>
          </a:prstGeom>
          <a:noFill/>
        </p:spPr>
        <p:txBody>
          <a:bodyPr wrap="square" rtlCol="1">
            <a:spAutoFit/>
          </a:bodyPr>
          <a:lstStyle/>
          <a:p>
            <a:r>
              <a:rPr lang="en-US" sz="2400" b="1" dirty="0" err="1" smtClean="0">
                <a:solidFill>
                  <a:srgbClr val="00B050"/>
                </a:solidFill>
              </a:rPr>
              <a:t>bne</a:t>
            </a:r>
            <a:r>
              <a:rPr lang="en-US" sz="2400" b="1" dirty="0" smtClean="0">
                <a:solidFill>
                  <a:srgbClr val="00B050"/>
                </a:solidFill>
              </a:rPr>
              <a:t> rs1, rs2, label</a:t>
            </a:r>
            <a:endParaRPr lang="he-IL" sz="2400" b="1" dirty="0">
              <a:solidFill>
                <a:srgbClr val="00B050"/>
              </a:solidFill>
            </a:endParaRPr>
          </a:p>
        </p:txBody>
      </p:sp>
    </p:spTree>
    <p:extLst>
      <p:ext uri="{BB962C8B-B14F-4D97-AF65-F5344CB8AC3E}">
        <p14:creationId xmlns:p14="http://schemas.microsoft.com/office/powerpoint/2010/main" val="1226794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38100">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16657" y="2125512"/>
            <a:ext cx="332252" cy="544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81" idx="3"/>
          </p:cNvCxnSpPr>
          <p:nvPr/>
        </p:nvCxnSpPr>
        <p:spPr>
          <a:xfrm flipV="1">
            <a:off x="4209293" y="2350649"/>
            <a:ext cx="304979" cy="890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38100">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7" name="Straight Connector 6"/>
          <p:cNvCxnSpPr>
            <a:stCxn id="16" idx="3"/>
          </p:cNvCxnSpPr>
          <p:nvPr/>
        </p:nvCxnSpPr>
        <p:spPr>
          <a:xfrm>
            <a:off x="2460336" y="2108985"/>
            <a:ext cx="152400" cy="583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28" idx="0"/>
          </p:cNvCxnSpPr>
          <p:nvPr/>
        </p:nvCxnSpPr>
        <p:spPr>
          <a:xfrm flipV="1">
            <a:off x="6346536" y="1949441"/>
            <a:ext cx="152400" cy="714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a:off x="6510275" y="1024381"/>
            <a:ext cx="1585918" cy="820123"/>
          </a:xfrm>
          <a:prstGeom prst="bentConnector3">
            <a:avLst>
              <a:gd name="adj1" fmla="val 8443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6" idx="2"/>
          </p:cNvCxnSpPr>
          <p:nvPr/>
        </p:nvCxnSpPr>
        <p:spPr>
          <a:xfrm>
            <a:off x="7967519" y="1784736"/>
            <a:ext cx="131617" cy="57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66" idx="2"/>
          </p:cNvCxnSpPr>
          <p:nvPr/>
        </p:nvCxnSpPr>
        <p:spPr>
          <a:xfrm flipV="1">
            <a:off x="7967519" y="1842285"/>
            <a:ext cx="131617" cy="49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897768" y="3467482"/>
                <a:ext cx="702432"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solidFill>
                                <a:srgbClr val="00B050"/>
                              </a:solidFill>
                              <a:latin typeface="Cambria Math" panose="02040503050406030204" pitchFamily="18" charset="0"/>
                            </a:rPr>
                          </m:ctrlPr>
                        </m:accPr>
                        <m:e>
                          <m:r>
                            <a:rPr lang="en-US" i="1" dirty="0">
                              <a:solidFill>
                                <a:srgbClr val="00B050"/>
                              </a:solidFill>
                              <a:latin typeface="Cambria Math" panose="02040503050406030204" pitchFamily="18" charset="0"/>
                            </a:rPr>
                            <m:t>𝐵𝑟𝐸𝑞</m:t>
                          </m:r>
                        </m:e>
                      </m:acc>
                    </m:oMath>
                  </m:oMathPara>
                </a14:m>
                <a:endParaRPr lang="he-IL" dirty="0">
                  <a:solidFill>
                    <a:srgbClr val="00B05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897768" y="3467482"/>
                <a:ext cx="702432" cy="369332"/>
              </a:xfrm>
              <a:prstGeom prst="rect">
                <a:avLst/>
              </a:prstGeom>
              <a:blipFill rotWithShape="0">
                <a:blip r:embed="rId3"/>
                <a:stretch>
                  <a:fillRect l="-1724" r="-3448" b="-15000"/>
                </a:stretch>
              </a:blipFill>
            </p:spPr>
            <p:txBody>
              <a:bodyPr/>
              <a:lstStyle/>
              <a:p>
                <a:r>
                  <a:rPr lang="he-IL">
                    <a:noFill/>
                  </a:rPr>
                  <a:t> </a:t>
                </a:r>
              </a:p>
            </p:txBody>
          </p:sp>
        </mc:Fallback>
      </mc:AlternateContent>
      <p:cxnSp>
        <p:nvCxnSpPr>
          <p:cNvPr id="45" name="Straight Connector 44"/>
          <p:cNvCxnSpPr/>
          <p:nvPr/>
        </p:nvCxnSpPr>
        <p:spPr>
          <a:xfrm>
            <a:off x="1057178" y="3976217"/>
            <a:ext cx="112681" cy="459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063875" y="3943350"/>
            <a:ext cx="105984" cy="194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5895710" y="2809087"/>
            <a:ext cx="584070" cy="540078"/>
            <a:chOff x="352266" y="209550"/>
            <a:chExt cx="584070" cy="540078"/>
          </a:xfrm>
        </p:grpSpPr>
        <p:sp>
          <p:nvSpPr>
            <p:cNvPr id="142" name="Oval 141"/>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3" name="TextBox 14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5" name="Elbow Connector 144"/>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47" name="TextBox 146"/>
          <p:cNvSpPr txBox="1"/>
          <p:nvPr/>
        </p:nvSpPr>
        <p:spPr>
          <a:xfrm>
            <a:off x="3190079" y="3504342"/>
            <a:ext cx="702432"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49" name="TextBox 148"/>
          <p:cNvSpPr txBox="1"/>
          <p:nvPr/>
        </p:nvSpPr>
        <p:spPr>
          <a:xfrm>
            <a:off x="3846240" y="3497818"/>
            <a:ext cx="295101"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50" name="TextBox 149"/>
          <p:cNvSpPr txBox="1"/>
          <p:nvPr/>
        </p:nvSpPr>
        <p:spPr>
          <a:xfrm>
            <a:off x="4340122" y="3488590"/>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51" name="TextBox 150"/>
          <p:cNvSpPr txBox="1"/>
          <p:nvPr/>
        </p:nvSpPr>
        <p:spPr>
          <a:xfrm>
            <a:off x="5339351" y="3497818"/>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52" name="TextBox 151"/>
          <p:cNvSpPr txBox="1"/>
          <p:nvPr/>
        </p:nvSpPr>
        <p:spPr>
          <a:xfrm>
            <a:off x="5700543" y="3497005"/>
            <a:ext cx="295101"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53" name="TextBox 152"/>
          <p:cNvSpPr txBox="1"/>
          <p:nvPr/>
        </p:nvSpPr>
        <p:spPr>
          <a:xfrm>
            <a:off x="6136804" y="3454456"/>
            <a:ext cx="565334" cy="369332"/>
          </a:xfrm>
          <a:prstGeom prst="rect">
            <a:avLst/>
          </a:prstGeom>
          <a:noFill/>
        </p:spPr>
        <p:txBody>
          <a:bodyPr wrap="square" rtlCol="1">
            <a:spAutoFit/>
          </a:bodyPr>
          <a:lstStyle/>
          <a:p>
            <a:r>
              <a:rPr lang="en-US" dirty="0" smtClean="0">
                <a:solidFill>
                  <a:srgbClr val="FF0000"/>
                </a:solidFill>
              </a:rPr>
              <a:t>SB</a:t>
            </a:r>
            <a:endParaRPr lang="he-IL" dirty="0">
              <a:solidFill>
                <a:srgbClr val="FF0000"/>
              </a:solidFill>
            </a:endParaRPr>
          </a:p>
        </p:txBody>
      </p:sp>
      <p:sp>
        <p:nvSpPr>
          <p:cNvPr id="154" name="TextBox 153"/>
          <p:cNvSpPr txBox="1"/>
          <p:nvPr/>
        </p:nvSpPr>
        <p:spPr>
          <a:xfrm>
            <a:off x="6924202" y="3479216"/>
            <a:ext cx="716580"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55" name="TextBox 154"/>
          <p:cNvSpPr txBox="1"/>
          <p:nvPr/>
        </p:nvSpPr>
        <p:spPr>
          <a:xfrm>
            <a:off x="8131538" y="3466303"/>
            <a:ext cx="565334"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sp>
        <p:nvSpPr>
          <p:cNvPr id="156" name="TextBox 155"/>
          <p:cNvSpPr txBox="1"/>
          <p:nvPr/>
        </p:nvSpPr>
        <p:spPr>
          <a:xfrm>
            <a:off x="6286610" y="2611120"/>
            <a:ext cx="565334"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57" name="Freeform 156"/>
          <p:cNvSpPr/>
          <p:nvPr/>
        </p:nvSpPr>
        <p:spPr>
          <a:xfrm>
            <a:off x="1063875" y="3969335"/>
            <a:ext cx="3774168" cy="279634"/>
          </a:xfrm>
          <a:custGeom>
            <a:avLst/>
            <a:gdLst>
              <a:gd name="connsiteX0" fmla="*/ 3594100 w 3736725"/>
              <a:gd name="connsiteY0" fmla="*/ 38100 h 279634"/>
              <a:gd name="connsiteX1" fmla="*/ 3308350 w 3736725"/>
              <a:gd name="connsiteY1" fmla="*/ 279400 h 279634"/>
              <a:gd name="connsiteX2" fmla="*/ 0 w 3736725"/>
              <a:gd name="connsiteY2" fmla="*/ 0 h 279634"/>
            </a:gdLst>
            <a:ahLst/>
            <a:cxnLst>
              <a:cxn ang="0">
                <a:pos x="connsiteX0" y="connsiteY0"/>
              </a:cxn>
              <a:cxn ang="0">
                <a:pos x="connsiteX1" y="connsiteY1"/>
              </a:cxn>
              <a:cxn ang="0">
                <a:pos x="connsiteX2" y="connsiteY2"/>
              </a:cxn>
            </a:cxnLst>
            <a:rect l="l" t="t" r="r" b="b"/>
            <a:pathLst>
              <a:path w="3736725" h="279634">
                <a:moveTo>
                  <a:pt x="3594100" y="38100"/>
                </a:moveTo>
                <a:cubicBezTo>
                  <a:pt x="3750733" y="161925"/>
                  <a:pt x="3907367" y="285750"/>
                  <a:pt x="3308350" y="279400"/>
                </a:cubicBezTo>
                <a:cubicBezTo>
                  <a:pt x="2709333" y="273050"/>
                  <a:pt x="1354666" y="136525"/>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8" name="TextBox 157"/>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61" name="TextBox 160"/>
          <p:cNvSpPr txBox="1"/>
          <p:nvPr/>
        </p:nvSpPr>
        <p:spPr>
          <a:xfrm>
            <a:off x="155301" y="476975"/>
            <a:ext cx="2514600" cy="461665"/>
          </a:xfrm>
          <a:prstGeom prst="rect">
            <a:avLst/>
          </a:prstGeom>
          <a:noFill/>
        </p:spPr>
        <p:txBody>
          <a:bodyPr wrap="square" rtlCol="1">
            <a:spAutoFit/>
          </a:bodyPr>
          <a:lstStyle/>
          <a:p>
            <a:r>
              <a:rPr lang="en-US" sz="2400" b="1" dirty="0" err="1" smtClean="0">
                <a:solidFill>
                  <a:srgbClr val="00B050"/>
                </a:solidFill>
              </a:rPr>
              <a:t>bne</a:t>
            </a:r>
            <a:r>
              <a:rPr lang="en-US" sz="2400" b="1" dirty="0" smtClean="0">
                <a:solidFill>
                  <a:srgbClr val="00B050"/>
                </a:solidFill>
              </a:rPr>
              <a:t> rs1, rs2, label</a:t>
            </a:r>
            <a:endParaRPr lang="he-IL" sz="2400" b="1" dirty="0">
              <a:solidFill>
                <a:srgbClr val="00B050"/>
              </a:solidFill>
            </a:endParaRPr>
          </a:p>
        </p:txBody>
      </p:sp>
    </p:spTree>
    <p:extLst>
      <p:ext uri="{BB962C8B-B14F-4D97-AF65-F5344CB8AC3E}">
        <p14:creationId xmlns:p14="http://schemas.microsoft.com/office/powerpoint/2010/main" val="1618442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3591913" y="129699"/>
            <a:ext cx="2579543" cy="579437"/>
          </a:xfrm>
        </p:spPr>
        <p:txBody>
          <a:bodyPr>
            <a:normAutofit/>
          </a:bodyPr>
          <a:lstStyle/>
          <a:p>
            <a:r>
              <a:rPr lang="en-US" dirty="0" smtClean="0"/>
              <a:t>Controller</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0000"/>
              </a:solidFill>
            </a:endParaRPr>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1669980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9934"/>
            <a:ext cx="8628184" cy="331357"/>
          </a:xfrm>
        </p:spPr>
        <p:txBody>
          <a:bodyPr>
            <a:normAutofit fontScale="90000"/>
          </a:bodyPr>
          <a:lstStyle/>
          <a:p>
            <a:r>
              <a:rPr lang="en-US" sz="3200" dirty="0"/>
              <a:t>Control Logic Truth Table (incomplete)</a:t>
            </a:r>
          </a:p>
        </p:txBody>
      </p:sp>
      <p:sp>
        <p:nvSpPr>
          <p:cNvPr id="4" name="Footer Placeholder 3"/>
          <p:cNvSpPr>
            <a:spLocks noGrp="1"/>
          </p:cNvSpPr>
          <p:nvPr>
            <p:ph type="ftr" sz="quarter" idx="11"/>
          </p:nvPr>
        </p:nvSpPr>
        <p:spPr>
          <a:xfrm>
            <a:off x="2764639" y="5193506"/>
            <a:ext cx="3617103" cy="273844"/>
          </a:xfrm>
        </p:spPr>
        <p:txBody>
          <a:bodyPr/>
          <a:lstStyle/>
          <a:p>
            <a:r>
              <a:rPr lang="en-US"/>
              <a:t>Technion EE 044252 Spring 2018 Lecture 10</a:t>
            </a:r>
            <a:endParaRPr lang="en-US" dirty="0"/>
          </a:p>
        </p:txBody>
      </p:sp>
      <p:sp>
        <p:nvSpPr>
          <p:cNvPr id="5" name="Slide Number Placeholder 4"/>
          <p:cNvSpPr>
            <a:spLocks noGrp="1"/>
          </p:cNvSpPr>
          <p:nvPr>
            <p:ph type="sldNum" sz="quarter" idx="12"/>
          </p:nvPr>
        </p:nvSpPr>
        <p:spPr>
          <a:xfrm>
            <a:off x="7425344" y="5193506"/>
            <a:ext cx="984019" cy="273844"/>
          </a:xfrm>
        </p:spPr>
        <p:txBody>
          <a:bodyPr/>
          <a:lstStyle/>
          <a:p>
            <a:fld id="{3FF131CF-B26C-E347-9AC9-78212C099DD5}" type="slidenum">
              <a:rPr lang="en-US" smtClean="0"/>
              <a:t>46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2331164"/>
              </p:ext>
            </p:extLst>
          </p:nvPr>
        </p:nvGraphicFramePr>
        <p:xfrm>
          <a:off x="457200" y="863017"/>
          <a:ext cx="7980557" cy="3535680"/>
        </p:xfrm>
        <a:graphic>
          <a:graphicData uri="http://schemas.openxmlformats.org/drawingml/2006/table">
            <a:tbl>
              <a:tblPr firstRow="1" bandRow="1">
                <a:tableStyleId>{5C22544A-7EE6-4342-B048-85BDC9FD1C3A}</a:tableStyleId>
              </a:tblPr>
              <a:tblGrid>
                <a:gridCol w="933398">
                  <a:extLst>
                    <a:ext uri="{9D8B030D-6E8A-4147-A177-3AD203B41FA5}">
                      <a16:colId xmlns:a16="http://schemas.microsoft.com/office/drawing/2014/main" val="20000"/>
                    </a:ext>
                  </a:extLst>
                </a:gridCol>
                <a:gridCol w="466699">
                  <a:extLst>
                    <a:ext uri="{9D8B030D-6E8A-4147-A177-3AD203B41FA5}">
                      <a16:colId xmlns:a16="http://schemas.microsoft.com/office/drawing/2014/main" val="20001"/>
                    </a:ext>
                  </a:extLst>
                </a:gridCol>
                <a:gridCol w="490034">
                  <a:extLst>
                    <a:ext uri="{9D8B030D-6E8A-4147-A177-3AD203B41FA5}">
                      <a16:colId xmlns:a16="http://schemas.microsoft.com/office/drawing/2014/main" val="20002"/>
                    </a:ext>
                  </a:extLst>
                </a:gridCol>
                <a:gridCol w="840059">
                  <a:extLst>
                    <a:ext uri="{9D8B030D-6E8A-4147-A177-3AD203B41FA5}">
                      <a16:colId xmlns:a16="http://schemas.microsoft.com/office/drawing/2014/main" val="20003"/>
                    </a:ext>
                  </a:extLst>
                </a:gridCol>
                <a:gridCol w="700049">
                  <a:extLst>
                    <a:ext uri="{9D8B030D-6E8A-4147-A177-3AD203B41FA5}">
                      <a16:colId xmlns:a16="http://schemas.microsoft.com/office/drawing/2014/main" val="20004"/>
                    </a:ext>
                  </a:extLst>
                </a:gridCol>
                <a:gridCol w="490034">
                  <a:extLst>
                    <a:ext uri="{9D8B030D-6E8A-4147-A177-3AD203B41FA5}">
                      <a16:colId xmlns:a16="http://schemas.microsoft.com/office/drawing/2014/main" val="20005"/>
                    </a:ext>
                  </a:extLst>
                </a:gridCol>
                <a:gridCol w="630044">
                  <a:extLst>
                    <a:ext uri="{9D8B030D-6E8A-4147-A177-3AD203B41FA5}">
                      <a16:colId xmlns:a16="http://schemas.microsoft.com/office/drawing/2014/main" val="20006"/>
                    </a:ext>
                  </a:extLst>
                </a:gridCol>
                <a:gridCol w="630044">
                  <a:extLst>
                    <a:ext uri="{9D8B030D-6E8A-4147-A177-3AD203B41FA5}">
                      <a16:colId xmlns:a16="http://schemas.microsoft.com/office/drawing/2014/main" val="20007"/>
                    </a:ext>
                  </a:extLst>
                </a:gridCol>
                <a:gridCol w="700049">
                  <a:extLst>
                    <a:ext uri="{9D8B030D-6E8A-4147-A177-3AD203B41FA5}">
                      <a16:colId xmlns:a16="http://schemas.microsoft.com/office/drawing/2014/main" val="20008"/>
                    </a:ext>
                  </a:extLst>
                </a:gridCol>
                <a:gridCol w="700049">
                  <a:extLst>
                    <a:ext uri="{9D8B030D-6E8A-4147-A177-3AD203B41FA5}">
                      <a16:colId xmlns:a16="http://schemas.microsoft.com/office/drawing/2014/main" val="20009"/>
                    </a:ext>
                  </a:extLst>
                </a:gridCol>
                <a:gridCol w="700049">
                  <a:extLst>
                    <a:ext uri="{9D8B030D-6E8A-4147-A177-3AD203B41FA5}">
                      <a16:colId xmlns:a16="http://schemas.microsoft.com/office/drawing/2014/main" val="20010"/>
                    </a:ext>
                  </a:extLst>
                </a:gridCol>
                <a:gridCol w="700049">
                  <a:extLst>
                    <a:ext uri="{9D8B030D-6E8A-4147-A177-3AD203B41FA5}">
                      <a16:colId xmlns:a16="http://schemas.microsoft.com/office/drawing/2014/main" val="20011"/>
                    </a:ext>
                  </a:extLst>
                </a:gridCol>
              </a:tblGrid>
              <a:tr h="228600">
                <a:tc>
                  <a:txBody>
                    <a:bodyPr/>
                    <a:lstStyle/>
                    <a:p>
                      <a:r>
                        <a:rPr lang="en-US" sz="1200" dirty="0" smtClean="0"/>
                        <a:t>Inst</a:t>
                      </a:r>
                      <a:endParaRPr lang="en-US" sz="1200" dirty="0"/>
                    </a:p>
                  </a:txBody>
                  <a:tcPr marR="0" marT="0" marB="0"/>
                </a:tc>
                <a:tc>
                  <a:txBody>
                    <a:bodyPr/>
                    <a:lstStyle/>
                    <a:p>
                      <a:r>
                        <a:rPr lang="en-US" sz="1200" dirty="0" err="1"/>
                        <a:t>BrEq</a:t>
                      </a:r>
                      <a:endParaRPr lang="en-US" sz="1200" dirty="0"/>
                    </a:p>
                  </a:txBody>
                  <a:tcPr marR="0" marT="0" marB="0"/>
                </a:tc>
                <a:tc>
                  <a:txBody>
                    <a:bodyPr/>
                    <a:lstStyle/>
                    <a:p>
                      <a:r>
                        <a:rPr lang="en-US" sz="1200" dirty="0" err="1"/>
                        <a:t>BrLT</a:t>
                      </a:r>
                      <a:endParaRPr lang="en-US" sz="1200" dirty="0"/>
                    </a:p>
                  </a:txBody>
                  <a:tcPr marR="0" marT="0" marB="0"/>
                </a:tc>
                <a:tc>
                  <a:txBody>
                    <a:bodyPr/>
                    <a:lstStyle/>
                    <a:p>
                      <a:r>
                        <a:rPr lang="en-US" sz="1200" dirty="0" err="1"/>
                        <a:t>PCSel</a:t>
                      </a:r>
                      <a:endParaRPr lang="en-US" sz="1200" dirty="0"/>
                    </a:p>
                  </a:txBody>
                  <a:tcPr marR="0" marT="0" marB="0"/>
                </a:tc>
                <a:tc>
                  <a:txBody>
                    <a:bodyPr/>
                    <a:lstStyle/>
                    <a:p>
                      <a:r>
                        <a:rPr lang="en-US" sz="1200" dirty="0" err="1"/>
                        <a:t>ImmSel</a:t>
                      </a:r>
                      <a:endParaRPr lang="en-US" sz="1200" dirty="0"/>
                    </a:p>
                  </a:txBody>
                  <a:tcPr marR="0" marT="0" marB="0"/>
                </a:tc>
                <a:tc>
                  <a:txBody>
                    <a:bodyPr/>
                    <a:lstStyle/>
                    <a:p>
                      <a:r>
                        <a:rPr lang="en-US" sz="1200" dirty="0" err="1"/>
                        <a:t>BrUn</a:t>
                      </a:r>
                      <a:endParaRPr lang="en-US" sz="1200" dirty="0"/>
                    </a:p>
                  </a:txBody>
                  <a:tcPr marR="0" marT="0" marB="0"/>
                </a:tc>
                <a:tc>
                  <a:txBody>
                    <a:bodyPr/>
                    <a:lstStyle/>
                    <a:p>
                      <a:r>
                        <a:rPr lang="en-US" sz="1200" dirty="0" err="1"/>
                        <a:t>ASel</a:t>
                      </a:r>
                      <a:endParaRPr lang="en-US" sz="1200" dirty="0"/>
                    </a:p>
                  </a:txBody>
                  <a:tcPr marR="0" marT="0" marB="0"/>
                </a:tc>
                <a:tc>
                  <a:txBody>
                    <a:bodyPr/>
                    <a:lstStyle/>
                    <a:p>
                      <a:r>
                        <a:rPr lang="en-US" sz="1200" dirty="0" err="1"/>
                        <a:t>BSel</a:t>
                      </a:r>
                      <a:endParaRPr lang="en-US" sz="1200" dirty="0"/>
                    </a:p>
                  </a:txBody>
                  <a:tcPr marR="0" marT="0" marB="0"/>
                </a:tc>
                <a:tc>
                  <a:txBody>
                    <a:bodyPr/>
                    <a:lstStyle/>
                    <a:p>
                      <a:r>
                        <a:rPr lang="en-US" sz="1200" dirty="0" err="1"/>
                        <a:t>ALUSel</a:t>
                      </a:r>
                      <a:endParaRPr lang="en-US" sz="1200" dirty="0"/>
                    </a:p>
                  </a:txBody>
                  <a:tcPr marR="0" marT="0" marB="0"/>
                </a:tc>
                <a:tc>
                  <a:txBody>
                    <a:bodyPr/>
                    <a:lstStyle/>
                    <a:p>
                      <a:r>
                        <a:rPr lang="en-US" sz="1200" dirty="0" err="1"/>
                        <a:t>MemRW</a:t>
                      </a:r>
                      <a:endParaRPr lang="en-US" sz="1200" dirty="0"/>
                    </a:p>
                  </a:txBody>
                  <a:tcPr marR="0" marT="0" marB="0"/>
                </a:tc>
                <a:tc>
                  <a:txBody>
                    <a:bodyPr/>
                    <a:lstStyle/>
                    <a:p>
                      <a:r>
                        <a:rPr lang="en-US" sz="1200" dirty="0" err="1"/>
                        <a:t>RegWEn</a:t>
                      </a:r>
                      <a:endParaRPr lang="en-US" sz="1200" dirty="0"/>
                    </a:p>
                  </a:txBody>
                  <a:tcPr marR="0" marT="0" marB="0"/>
                </a:tc>
                <a:tc>
                  <a:txBody>
                    <a:bodyPr/>
                    <a:lstStyle/>
                    <a:p>
                      <a:r>
                        <a:rPr lang="en-US" sz="1200" dirty="0" err="1"/>
                        <a:t>WBSel</a:t>
                      </a:r>
                      <a:endParaRPr lang="en-US" sz="1200" dirty="0"/>
                    </a:p>
                  </a:txBody>
                  <a:tcPr marR="0" marT="0" marB="0"/>
                </a:tc>
                <a:extLst>
                  <a:ext uri="{0D108BD9-81ED-4DB2-BD59-A6C34878D82A}">
                    <a16:rowId xmlns:a16="http://schemas.microsoft.com/office/drawing/2014/main" val="10000"/>
                  </a:ext>
                </a:extLst>
              </a:tr>
              <a:tr h="228600">
                <a:tc>
                  <a:txBody>
                    <a:bodyPr/>
                    <a:lstStyle/>
                    <a:p>
                      <a:r>
                        <a:rPr lang="en-US" sz="1200" b="1" dirty="0">
                          <a:latin typeface="Courier New"/>
                          <a:cs typeface="Courier New"/>
                        </a:rPr>
                        <a:t>add</a:t>
                      </a: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smtClean="0"/>
                        <a:t>R</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1"/>
                  </a:ext>
                </a:extLst>
              </a:tr>
              <a:tr h="182880">
                <a:tc>
                  <a:txBody>
                    <a:bodyPr/>
                    <a:lstStyle/>
                    <a:p>
                      <a:r>
                        <a:rPr lang="en-US" sz="1200" b="1" dirty="0">
                          <a:latin typeface="Courier New"/>
                          <a:cs typeface="Courier New"/>
                        </a:rPr>
                        <a:t>add</a:t>
                      </a: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smtClean="0"/>
                        <a:t>R</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2"/>
                  </a:ext>
                </a:extLst>
              </a:tr>
              <a:tr h="213360">
                <a:tc>
                  <a:txBody>
                    <a:bodyPr/>
                    <a:lstStyle/>
                    <a:p>
                      <a:r>
                        <a:rPr lang="en-US" sz="1200" b="1" dirty="0">
                          <a:latin typeface="Courier New"/>
                          <a:cs typeface="Courier New"/>
                        </a:rPr>
                        <a:t>add</a:t>
                      </a: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smtClean="0"/>
                        <a:t>R</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3"/>
                  </a:ext>
                </a:extLst>
              </a:tr>
              <a:tr h="167640">
                <a:tc>
                  <a:txBody>
                    <a:bodyPr/>
                    <a:lstStyle/>
                    <a:p>
                      <a:r>
                        <a:rPr lang="en-US" sz="1200" b="1" dirty="0">
                          <a:latin typeface="Courier New"/>
                          <a:cs typeface="Courier New"/>
                        </a:rPr>
                        <a:t>add</a:t>
                      </a: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smtClean="0"/>
                        <a:t>1</a:t>
                      </a:r>
                      <a:endParaRPr lang="en-US" sz="1200" dirty="0"/>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smtClean="0"/>
                        <a:t>R</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4"/>
                  </a:ext>
                </a:extLst>
              </a:tr>
              <a:tr h="198120">
                <a:tc>
                  <a:txBody>
                    <a:bodyPr/>
                    <a:lstStyle/>
                    <a:p>
                      <a:endParaRPr lang="en-US" sz="1200" b="1" dirty="0">
                        <a:latin typeface="Courier New"/>
                        <a:cs typeface="Courier New"/>
                      </a:endParaRPr>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extLst>
                  <a:ext uri="{0D108BD9-81ED-4DB2-BD59-A6C34878D82A}">
                    <a16:rowId xmlns:a16="http://schemas.microsoft.com/office/drawing/2014/main" val="10005"/>
                  </a:ext>
                </a:extLst>
              </a:tr>
              <a:tr h="152400">
                <a:tc>
                  <a:txBody>
                    <a:bodyPr/>
                    <a:lstStyle/>
                    <a:p>
                      <a:endParaRPr lang="en-US" sz="1200" b="1" dirty="0">
                        <a:latin typeface="Courier New"/>
                        <a:cs typeface="Courier New"/>
                      </a:endParaRPr>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extLst>
                  <a:ext uri="{0D108BD9-81ED-4DB2-BD59-A6C34878D82A}">
                    <a16:rowId xmlns:a16="http://schemas.microsoft.com/office/drawing/2014/main" val="10006"/>
                  </a:ext>
                </a:extLst>
              </a:tr>
              <a:tr h="182880">
                <a:tc>
                  <a:txBody>
                    <a:bodyPr/>
                    <a:lstStyle/>
                    <a:p>
                      <a:r>
                        <a:rPr lang="en-US" sz="1200" b="1" dirty="0" err="1">
                          <a:latin typeface="Courier New"/>
                          <a:cs typeface="Courier New"/>
                        </a:rPr>
                        <a:t>beq</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0</a:t>
                      </a:r>
                    </a:p>
                  </a:txBody>
                  <a:tcPr>
                    <a:solidFill>
                      <a:schemeClr val="accent6">
                        <a:lumMod val="40000"/>
                        <a:lumOff val="6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40000"/>
                        <a:lumOff val="6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smtClean="0"/>
                        <a:t>BS</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7"/>
                  </a:ext>
                </a:extLst>
              </a:tr>
              <a:tr h="213360">
                <a:tc>
                  <a:txBody>
                    <a:bodyPr/>
                    <a:lstStyle/>
                    <a:p>
                      <a:r>
                        <a:rPr lang="en-US" sz="1200" b="1" dirty="0" err="1">
                          <a:latin typeface="Courier New"/>
                          <a:cs typeface="Courier New"/>
                        </a:rPr>
                        <a:t>beq</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1</a:t>
                      </a:r>
                    </a:p>
                  </a:txBody>
                  <a:tcPr>
                    <a:solidFill>
                      <a:schemeClr val="accent6">
                        <a:lumMod val="40000"/>
                        <a:lumOff val="6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40000"/>
                        <a:lumOff val="6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smtClean="0"/>
                        <a:t>BS</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8"/>
                  </a:ext>
                </a:extLst>
              </a:tr>
              <a:tr h="167640">
                <a:tc>
                  <a:txBody>
                    <a:bodyPr/>
                    <a:lstStyle/>
                    <a:p>
                      <a:r>
                        <a:rPr lang="en-US" sz="1200" b="1" dirty="0" err="1" smtClean="0">
                          <a:latin typeface="Courier New"/>
                          <a:cs typeface="Courier New"/>
                        </a:rPr>
                        <a:t>bne</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smtClean="0"/>
                        <a:t>1</a:t>
                      </a:r>
                      <a:endParaRPr lang="en-US" sz="1200" dirty="0"/>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smtClean="0"/>
                        <a:t>BS</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9"/>
                  </a:ext>
                </a:extLst>
              </a:tr>
              <a:tr h="279400">
                <a:tc>
                  <a:txBody>
                    <a:bodyPr/>
                    <a:lstStyle/>
                    <a:p>
                      <a:r>
                        <a:rPr lang="en-US" sz="1200" b="1" dirty="0" err="1" smtClean="0">
                          <a:latin typeface="Courier New"/>
                          <a:cs typeface="Courier New"/>
                        </a:rPr>
                        <a:t>bne</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ar-SA" sz="1200" dirty="0" smtClean="0"/>
                        <a:t>0</a:t>
                      </a:r>
                      <a:endParaRPr lang="en-US" sz="1200" dirty="0"/>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smtClean="0"/>
                        <a:t>BS</a:t>
                      </a:r>
                      <a:endParaRPr lang="en-US" sz="1200" dirty="0"/>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13"/>
                  </a:ext>
                </a:extLst>
              </a:tr>
              <a:tr h="279400">
                <a:tc>
                  <a:txBody>
                    <a:bodyPr/>
                    <a:lstStyle/>
                    <a:p>
                      <a:endParaRPr lang="en-US" sz="1200" b="1" dirty="0">
                        <a:latin typeface="Courier New"/>
                        <a:cs typeface="Courier New"/>
                      </a:endParaRPr>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extLst>
                  <a:ext uri="{0D108BD9-81ED-4DB2-BD59-A6C34878D82A}">
                    <a16:rowId xmlns:a16="http://schemas.microsoft.com/office/drawing/2014/main" val="10014"/>
                  </a:ext>
                </a:extLst>
              </a:tr>
              <a:tr h="279400">
                <a:tc>
                  <a:txBody>
                    <a:bodyPr/>
                    <a:lstStyle/>
                    <a:p>
                      <a:endParaRPr lang="en-US" sz="1200" b="1" dirty="0">
                        <a:latin typeface="Courier New"/>
                        <a:cs typeface="Courier New"/>
                      </a:endParaRPr>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6">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tc>
                  <a:txBody>
                    <a:bodyPr/>
                    <a:lstStyle/>
                    <a:p>
                      <a:pPr algn="ctr"/>
                      <a:endParaRPr lang="en-US" sz="1200" dirty="0"/>
                    </a:p>
                  </a:txBody>
                  <a:tcPr>
                    <a:solidFill>
                      <a:schemeClr val="accent2">
                        <a:lumMod val="60000"/>
                        <a:lumOff val="4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3744449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4" name="Slide Number Placeholder 3"/>
          <p:cNvSpPr>
            <a:spLocks noGrp="1"/>
          </p:cNvSpPr>
          <p:nvPr>
            <p:ph type="sldNum" sz="quarter" idx="12"/>
          </p:nvPr>
        </p:nvSpPr>
        <p:spPr/>
        <p:txBody>
          <a:bodyPr/>
          <a:lstStyle/>
          <a:p>
            <a:fld id="{3FF131CF-B26C-E347-9AC9-78212C099DD5}" type="slidenum">
              <a:rPr lang="en-US" smtClean="0"/>
              <a:t>47</a:t>
            </a:fld>
            <a:endParaRPr lang="en-US"/>
          </a:p>
        </p:txBody>
      </p:sp>
      <p:pic>
        <p:nvPicPr>
          <p:cNvPr id="5" name="Picture 4"/>
          <p:cNvPicPr>
            <a:picLocks noChangeAspect="1"/>
          </p:cNvPicPr>
          <p:nvPr/>
        </p:nvPicPr>
        <p:blipFill rotWithShape="1">
          <a:blip r:embed="rId2"/>
          <a:srcRect l="833" r="833"/>
          <a:stretch/>
        </p:blipFill>
        <p:spPr>
          <a:xfrm>
            <a:off x="184150" y="1303021"/>
            <a:ext cx="8991600" cy="3298606"/>
          </a:xfrm>
          <a:prstGeom prst="rect">
            <a:avLst/>
          </a:prstGeom>
        </p:spPr>
      </p:pic>
    </p:spTree>
    <p:extLst>
      <p:ext uri="{BB962C8B-B14F-4D97-AF65-F5344CB8AC3E}">
        <p14:creationId xmlns:p14="http://schemas.microsoft.com/office/powerpoint/2010/main" val="12599617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139" y="157479"/>
            <a:ext cx="3231862" cy="680138"/>
          </a:xfrm>
        </p:spPr>
        <p:txBody>
          <a:bodyPr/>
          <a:lstStyle/>
          <a:p>
            <a:r>
              <a:rPr lang="en-US" dirty="0"/>
              <a:t>RV32I, 9</a:t>
            </a:r>
            <a:r>
              <a:rPr lang="en-US" dirty="0" smtClean="0"/>
              <a:t>-bit </a:t>
            </a:r>
            <a:r>
              <a:rPr lang="en-US" dirty="0"/>
              <a:t>ISA!</a:t>
            </a:r>
          </a:p>
        </p:txBody>
      </p:sp>
      <p:pic>
        <p:nvPicPr>
          <p:cNvPr id="5" name="Picture 4" descr="Untitled.jpe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200" y="1320217"/>
            <a:ext cx="4457050" cy="3105149"/>
          </a:xfrm>
          <a:prstGeom prst="rect">
            <a:avLst/>
          </a:prstGeom>
        </p:spPr>
      </p:pic>
      <p:pic>
        <p:nvPicPr>
          <p:cNvPr id="6" name="Picture 5" descr="Untitled.jpe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4223" y="1396417"/>
            <a:ext cx="4562068" cy="2952750"/>
          </a:xfrm>
          <a:prstGeom prst="rect">
            <a:avLst/>
          </a:prstGeom>
        </p:spPr>
      </p:pic>
      <p:sp>
        <p:nvSpPr>
          <p:cNvPr id="8" name="Rectangle 7"/>
          <p:cNvSpPr/>
          <p:nvPr/>
        </p:nvSpPr>
        <p:spPr>
          <a:xfrm>
            <a:off x="4572000" y="3072817"/>
            <a:ext cx="3962400" cy="1295400"/>
          </a:xfrm>
          <a:prstGeom prst="rect">
            <a:avLst/>
          </a:prstGeom>
          <a:solidFill>
            <a:schemeClr val="accent3">
              <a:lumMod val="40000"/>
              <a:lumOff val="60000"/>
              <a:alpha val="45000"/>
            </a:schemeClr>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r>
              <a:rPr lang="en-US" sz="2400" dirty="0">
                <a:solidFill>
                  <a:srgbClr val="000000"/>
                </a:solidFill>
              </a:rPr>
              <a:t>Not in </a:t>
            </a:r>
            <a:r>
              <a:rPr lang="en-US" sz="2400" dirty="0" smtClean="0">
                <a:solidFill>
                  <a:srgbClr val="000000"/>
                </a:solidFill>
              </a:rPr>
              <a:t>044252</a:t>
            </a:r>
            <a:endParaRPr lang="en-US" sz="2400" dirty="0">
              <a:solidFill>
                <a:srgbClr val="000000"/>
              </a:solidFill>
            </a:endParaRPr>
          </a:p>
        </p:txBody>
      </p:sp>
      <p:sp>
        <p:nvSpPr>
          <p:cNvPr id="9" name="Rectangle 8"/>
          <p:cNvSpPr/>
          <p:nvPr/>
        </p:nvSpPr>
        <p:spPr>
          <a:xfrm>
            <a:off x="8001000" y="1396417"/>
            <a:ext cx="304800" cy="1676400"/>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573318" y="1325989"/>
            <a:ext cx="259773" cy="3061278"/>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955309" y="1420085"/>
            <a:ext cx="49646" cy="1639455"/>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464955" y="1350811"/>
            <a:ext cx="155863" cy="3027219"/>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929582" y="1420085"/>
            <a:ext cx="155863" cy="1667163"/>
          </a:xfrm>
          <a:prstGeom prst="rect">
            <a:avLst/>
          </a:prstGeom>
          <a:solidFill>
            <a:schemeClr val="accent1">
              <a:alpha val="3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876800" y="939217"/>
            <a:ext cx="902072" cy="369332"/>
          </a:xfrm>
          <a:prstGeom prst="rect">
            <a:avLst/>
          </a:prstGeom>
          <a:noFill/>
        </p:spPr>
        <p:txBody>
          <a:bodyPr wrap="none" rtlCol="0">
            <a:spAutoFit/>
          </a:bodyPr>
          <a:lstStyle/>
          <a:p>
            <a:r>
              <a:rPr lang="en-US" dirty="0" err="1"/>
              <a:t>inst</a:t>
            </a:r>
            <a:r>
              <a:rPr lang="en-US" dirty="0"/>
              <a:t>[30]</a:t>
            </a:r>
          </a:p>
        </p:txBody>
      </p:sp>
      <p:cxnSp>
        <p:nvCxnSpPr>
          <p:cNvPr id="16" name="Straight Arrow Connector 15"/>
          <p:cNvCxnSpPr>
            <a:stCxn id="14" idx="2"/>
            <a:endCxn id="11" idx="0"/>
          </p:cNvCxnSpPr>
          <p:nvPr/>
        </p:nvCxnSpPr>
        <p:spPr>
          <a:xfrm flipH="1">
            <a:off x="4980132" y="1308549"/>
            <a:ext cx="347704" cy="11153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553200" y="939217"/>
            <a:ext cx="1197826" cy="369332"/>
          </a:xfrm>
          <a:prstGeom prst="rect">
            <a:avLst/>
          </a:prstGeom>
          <a:noFill/>
        </p:spPr>
        <p:txBody>
          <a:bodyPr wrap="none" rtlCol="0">
            <a:spAutoFit/>
          </a:bodyPr>
          <a:lstStyle/>
          <a:p>
            <a:r>
              <a:rPr lang="en-US" dirty="0" err="1"/>
              <a:t>inst</a:t>
            </a:r>
            <a:r>
              <a:rPr lang="en-US" dirty="0"/>
              <a:t>[14:12]</a:t>
            </a:r>
          </a:p>
        </p:txBody>
      </p:sp>
      <p:cxnSp>
        <p:nvCxnSpPr>
          <p:cNvPr id="20" name="Straight Arrow Connector 19"/>
          <p:cNvCxnSpPr>
            <a:stCxn id="19" idx="2"/>
            <a:endCxn id="13" idx="0"/>
          </p:cNvCxnSpPr>
          <p:nvPr/>
        </p:nvCxnSpPr>
        <p:spPr>
          <a:xfrm flipH="1">
            <a:off x="7007514" y="1308549"/>
            <a:ext cx="144599" cy="11153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772400" y="863017"/>
            <a:ext cx="963838" cy="369332"/>
          </a:xfrm>
          <a:prstGeom prst="rect">
            <a:avLst/>
          </a:prstGeom>
          <a:noFill/>
        </p:spPr>
        <p:txBody>
          <a:bodyPr wrap="none" rtlCol="0">
            <a:spAutoFit/>
          </a:bodyPr>
          <a:lstStyle/>
          <a:p>
            <a:r>
              <a:rPr lang="en-US" dirty="0" err="1"/>
              <a:t>inst</a:t>
            </a:r>
            <a:r>
              <a:rPr lang="en-US" dirty="0"/>
              <a:t>[6:2]</a:t>
            </a:r>
          </a:p>
        </p:txBody>
      </p:sp>
      <p:cxnSp>
        <p:nvCxnSpPr>
          <p:cNvPr id="24" name="Straight Arrow Connector 23"/>
          <p:cNvCxnSpPr>
            <a:stCxn id="23" idx="2"/>
          </p:cNvCxnSpPr>
          <p:nvPr/>
        </p:nvCxnSpPr>
        <p:spPr>
          <a:xfrm flipH="1">
            <a:off x="8153400" y="1232349"/>
            <a:ext cx="100919" cy="16406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94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435488" y="4854089"/>
            <a:ext cx="984019" cy="273844"/>
          </a:xfrm>
        </p:spPr>
        <p:txBody>
          <a:bodyPr/>
          <a:lstStyle/>
          <a:p>
            <a:fld id="{3FF131CF-B26C-E347-9AC9-78212C099DD5}" type="slidenum">
              <a:rPr lang="en-US" smtClean="0"/>
              <a:t>49</a:t>
            </a:fld>
            <a:endParaRPr lang="en-US" dirty="0"/>
          </a:p>
        </p:txBody>
      </p:sp>
      <p:sp>
        <p:nvSpPr>
          <p:cNvPr id="2" name="Title 1"/>
          <p:cNvSpPr>
            <a:spLocks noGrp="1"/>
          </p:cNvSpPr>
          <p:nvPr>
            <p:ph type="title" idx="4294967295"/>
          </p:nvPr>
        </p:nvSpPr>
        <p:spPr>
          <a:xfrm>
            <a:off x="2893262" y="251408"/>
            <a:ext cx="3810000" cy="577169"/>
          </a:xfrm>
        </p:spPr>
        <p:txBody>
          <a:bodyPr/>
          <a:lstStyle/>
          <a:p>
            <a:r>
              <a:rPr lang="en-US" dirty="0"/>
              <a:t>ROM-based Control</a:t>
            </a:r>
          </a:p>
        </p:txBody>
      </p:sp>
      <p:sp>
        <p:nvSpPr>
          <p:cNvPr id="7" name="Rectangle 6"/>
          <p:cNvSpPr/>
          <p:nvPr/>
        </p:nvSpPr>
        <p:spPr>
          <a:xfrm>
            <a:off x="602252" y="1979099"/>
            <a:ext cx="5556739"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ROM</a:t>
            </a:r>
          </a:p>
          <a:p>
            <a:pPr algn="ctr"/>
            <a:r>
              <a:rPr lang="en-US" sz="2000" dirty="0" smtClean="0"/>
              <a:t>(how many words? Bits per word?)</a:t>
            </a:r>
            <a:endParaRPr lang="en-US" sz="4400" dirty="0"/>
          </a:p>
        </p:txBody>
      </p:sp>
      <p:cxnSp>
        <p:nvCxnSpPr>
          <p:cNvPr id="22" name="Straight Arrow Connector 21"/>
          <p:cNvCxnSpPr/>
          <p:nvPr/>
        </p:nvCxnSpPr>
        <p:spPr>
          <a:xfrm>
            <a:off x="1452521" y="1621900"/>
            <a:ext cx="0" cy="347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1275" y="1217099"/>
            <a:ext cx="2296463" cy="400110"/>
          </a:xfrm>
          <a:prstGeom prst="rect">
            <a:avLst/>
          </a:prstGeom>
          <a:noFill/>
        </p:spPr>
        <p:txBody>
          <a:bodyPr wrap="none" rtlCol="0">
            <a:spAutoFit/>
          </a:bodyPr>
          <a:lstStyle/>
          <a:p>
            <a:pPr algn="ctr"/>
            <a:r>
              <a:rPr lang="en-US" sz="2000" dirty="0" err="1" smtClean="0">
                <a:solidFill>
                  <a:srgbClr val="3064C0"/>
                </a:solidFill>
              </a:rPr>
              <a:t>inst</a:t>
            </a:r>
            <a:r>
              <a:rPr lang="en-US" sz="2000" dirty="0" smtClean="0">
                <a:solidFill>
                  <a:srgbClr val="3064C0"/>
                </a:solidFill>
              </a:rPr>
              <a:t>[14:12]|Inst[6:2</a:t>
            </a:r>
            <a:r>
              <a:rPr lang="en-US" sz="2000" dirty="0">
                <a:solidFill>
                  <a:srgbClr val="3064C0"/>
                </a:solidFill>
              </a:rPr>
              <a:t>]</a:t>
            </a:r>
          </a:p>
        </p:txBody>
      </p:sp>
      <p:cxnSp>
        <p:nvCxnSpPr>
          <p:cNvPr id="32" name="Straight Arrow Connector 31"/>
          <p:cNvCxnSpPr/>
          <p:nvPr/>
        </p:nvCxnSpPr>
        <p:spPr>
          <a:xfrm>
            <a:off x="3735423" y="1645772"/>
            <a:ext cx="0" cy="347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05946" y="1271362"/>
            <a:ext cx="669799" cy="400110"/>
          </a:xfrm>
          <a:prstGeom prst="rect">
            <a:avLst/>
          </a:prstGeom>
          <a:noFill/>
        </p:spPr>
        <p:txBody>
          <a:bodyPr wrap="none" rtlCol="0">
            <a:spAutoFit/>
          </a:bodyPr>
          <a:lstStyle/>
          <a:p>
            <a:pPr algn="ctr"/>
            <a:r>
              <a:rPr lang="en-US" sz="2000" dirty="0" err="1">
                <a:solidFill>
                  <a:srgbClr val="3064C0"/>
                </a:solidFill>
              </a:rPr>
              <a:t>BrEq</a:t>
            </a:r>
            <a:endParaRPr lang="en-US" sz="2400" dirty="0">
              <a:solidFill>
                <a:srgbClr val="3064C0"/>
              </a:solidFill>
            </a:endParaRPr>
          </a:p>
        </p:txBody>
      </p:sp>
      <p:cxnSp>
        <p:nvCxnSpPr>
          <p:cNvPr id="40" name="Straight Connector 39"/>
          <p:cNvCxnSpPr/>
          <p:nvPr/>
        </p:nvCxnSpPr>
        <p:spPr>
          <a:xfrm flipV="1">
            <a:off x="1297019" y="1675221"/>
            <a:ext cx="322729" cy="12689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595011" y="1657178"/>
            <a:ext cx="301660" cy="369332"/>
          </a:xfrm>
          <a:prstGeom prst="rect">
            <a:avLst/>
          </a:prstGeom>
          <a:noFill/>
        </p:spPr>
        <p:txBody>
          <a:bodyPr wrap="none" rtlCol="0">
            <a:spAutoFit/>
          </a:bodyPr>
          <a:lstStyle/>
          <a:p>
            <a:r>
              <a:rPr lang="en-US" dirty="0" smtClean="0">
                <a:solidFill>
                  <a:srgbClr val="3064C0"/>
                </a:solidFill>
              </a:rPr>
              <a:t>8</a:t>
            </a:r>
            <a:endParaRPr lang="en-US" dirty="0">
              <a:solidFill>
                <a:srgbClr val="3064C0"/>
              </a:solidFill>
            </a:endParaRPr>
          </a:p>
        </p:txBody>
      </p:sp>
      <p:cxnSp>
        <p:nvCxnSpPr>
          <p:cNvPr id="52" name="Straight Arrow Connector 51"/>
          <p:cNvCxnSpPr/>
          <p:nvPr/>
        </p:nvCxnSpPr>
        <p:spPr>
          <a:xfrm>
            <a:off x="762270" y="1023448"/>
            <a:ext cx="5012619"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793728" y="819150"/>
            <a:ext cx="3003346" cy="461665"/>
          </a:xfrm>
          <a:prstGeom prst="rect">
            <a:avLst/>
          </a:prstGeom>
          <a:solidFill>
            <a:schemeClr val="bg1"/>
          </a:solidFill>
        </p:spPr>
        <p:txBody>
          <a:bodyPr wrap="none" rtlCol="0">
            <a:spAutoFit/>
          </a:bodyPr>
          <a:lstStyle/>
          <a:p>
            <a:pPr algn="ctr"/>
            <a:r>
              <a:rPr lang="en-US" sz="2400" dirty="0" smtClean="0">
                <a:solidFill>
                  <a:srgbClr val="00B050"/>
                </a:solidFill>
              </a:rPr>
              <a:t>10-bit </a:t>
            </a:r>
            <a:r>
              <a:rPr lang="en-US" sz="2400" dirty="0">
                <a:solidFill>
                  <a:srgbClr val="00B050"/>
                </a:solidFill>
              </a:rPr>
              <a:t>address (inputs)</a:t>
            </a:r>
          </a:p>
        </p:txBody>
      </p:sp>
      <p:sp>
        <p:nvSpPr>
          <p:cNvPr id="54" name="TextBox 53"/>
          <p:cNvSpPr txBox="1"/>
          <p:nvPr/>
        </p:nvSpPr>
        <p:spPr>
          <a:xfrm>
            <a:off x="5548281" y="4194822"/>
            <a:ext cx="2938370" cy="461665"/>
          </a:xfrm>
          <a:prstGeom prst="rect">
            <a:avLst/>
          </a:prstGeom>
          <a:solidFill>
            <a:schemeClr val="bg1"/>
          </a:solidFill>
        </p:spPr>
        <p:txBody>
          <a:bodyPr wrap="none" rtlCol="0">
            <a:spAutoFit/>
          </a:bodyPr>
          <a:lstStyle/>
          <a:p>
            <a:pPr algn="ctr"/>
            <a:r>
              <a:rPr lang="en-US" sz="2400" dirty="0" smtClean="0">
                <a:solidFill>
                  <a:srgbClr val="00B050"/>
                </a:solidFill>
              </a:rPr>
              <a:t>14 </a:t>
            </a:r>
            <a:r>
              <a:rPr lang="en-US" sz="2400" dirty="0">
                <a:solidFill>
                  <a:srgbClr val="00B050"/>
                </a:solidFill>
              </a:rPr>
              <a:t>data bits (outputs) </a:t>
            </a:r>
          </a:p>
        </p:txBody>
      </p:sp>
      <p:cxnSp>
        <p:nvCxnSpPr>
          <p:cNvPr id="37" name="Straight Arrow Connector 36"/>
          <p:cNvCxnSpPr/>
          <p:nvPr/>
        </p:nvCxnSpPr>
        <p:spPr>
          <a:xfrm>
            <a:off x="4701777" y="1642309"/>
            <a:ext cx="0" cy="347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93426" y="1267899"/>
            <a:ext cx="627544" cy="400110"/>
          </a:xfrm>
          <a:prstGeom prst="rect">
            <a:avLst/>
          </a:prstGeom>
          <a:noFill/>
        </p:spPr>
        <p:txBody>
          <a:bodyPr wrap="none" rtlCol="0">
            <a:spAutoFit/>
          </a:bodyPr>
          <a:lstStyle/>
          <a:p>
            <a:pPr algn="ctr"/>
            <a:r>
              <a:rPr lang="en-US" sz="2000" dirty="0" err="1">
                <a:solidFill>
                  <a:srgbClr val="3064C0"/>
                </a:solidFill>
              </a:rPr>
              <a:t>BrLT</a:t>
            </a:r>
            <a:endParaRPr lang="en-US" sz="2400" dirty="0">
              <a:solidFill>
                <a:srgbClr val="3064C0"/>
              </a:solidFill>
            </a:endParaRPr>
          </a:p>
        </p:txBody>
      </p:sp>
      <p:grpSp>
        <p:nvGrpSpPr>
          <p:cNvPr id="3" name="Group 2"/>
          <p:cNvGrpSpPr/>
          <p:nvPr/>
        </p:nvGrpSpPr>
        <p:grpSpPr>
          <a:xfrm>
            <a:off x="6158991" y="1826699"/>
            <a:ext cx="2299209" cy="2286000"/>
            <a:chOff x="6394938" y="2038350"/>
            <a:chExt cx="2299209" cy="2286000"/>
          </a:xfrm>
        </p:grpSpPr>
        <p:sp>
          <p:nvSpPr>
            <p:cNvPr id="28" name="TextBox 27"/>
            <p:cNvSpPr txBox="1"/>
            <p:nvPr/>
          </p:nvSpPr>
          <p:spPr>
            <a:xfrm>
              <a:off x="7239000" y="2038350"/>
              <a:ext cx="758240" cy="400110"/>
            </a:xfrm>
            <a:prstGeom prst="rect">
              <a:avLst/>
            </a:prstGeom>
            <a:noFill/>
          </p:spPr>
          <p:txBody>
            <a:bodyPr wrap="none" rtlCol="0">
              <a:spAutoFit/>
            </a:bodyPr>
            <a:lstStyle/>
            <a:p>
              <a:r>
                <a:rPr lang="en-US" sz="2000" dirty="0" err="1">
                  <a:solidFill>
                    <a:srgbClr val="3064C0"/>
                  </a:solidFill>
                </a:rPr>
                <a:t>PCSel</a:t>
              </a:r>
              <a:endParaRPr lang="en-US" sz="2000" dirty="0">
                <a:solidFill>
                  <a:srgbClr val="3064C0"/>
                </a:solidFill>
              </a:endParaRPr>
            </a:p>
          </p:txBody>
        </p:sp>
        <p:cxnSp>
          <p:nvCxnSpPr>
            <p:cNvPr id="16" name="Straight Arrow Connector 15"/>
            <p:cNvCxnSpPr/>
            <p:nvPr/>
          </p:nvCxnSpPr>
          <p:spPr>
            <a:xfrm flipV="1">
              <a:off x="6400800" y="2266950"/>
              <a:ext cx="8382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39000" y="3207442"/>
              <a:ext cx="1395685" cy="400110"/>
            </a:xfrm>
            <a:prstGeom prst="rect">
              <a:avLst/>
            </a:prstGeom>
            <a:noFill/>
          </p:spPr>
          <p:txBody>
            <a:bodyPr wrap="none" rtlCol="0">
              <a:spAutoFit/>
            </a:bodyPr>
            <a:lstStyle/>
            <a:p>
              <a:r>
                <a:rPr lang="en-US" sz="2000" dirty="0" err="1">
                  <a:solidFill>
                    <a:srgbClr val="3064C0"/>
                  </a:solidFill>
                </a:rPr>
                <a:t>ALUSel</a:t>
              </a:r>
              <a:r>
                <a:rPr lang="en-US" sz="2000" dirty="0">
                  <a:solidFill>
                    <a:srgbClr val="3064C0"/>
                  </a:solidFill>
                </a:rPr>
                <a:t>[3:0]</a:t>
              </a:r>
            </a:p>
          </p:txBody>
        </p:sp>
        <p:cxnSp>
          <p:nvCxnSpPr>
            <p:cNvPr id="13" name="Straight Arrow Connector 12"/>
            <p:cNvCxnSpPr/>
            <p:nvPr/>
          </p:nvCxnSpPr>
          <p:spPr>
            <a:xfrm>
              <a:off x="6394938" y="3458186"/>
              <a:ext cx="8550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748319" y="3401799"/>
              <a:ext cx="192565" cy="219969"/>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629400" y="3164153"/>
              <a:ext cx="301660" cy="369332"/>
            </a:xfrm>
            <a:prstGeom prst="rect">
              <a:avLst/>
            </a:prstGeom>
            <a:noFill/>
          </p:spPr>
          <p:txBody>
            <a:bodyPr wrap="none" rtlCol="0">
              <a:spAutoFit/>
            </a:bodyPr>
            <a:lstStyle/>
            <a:p>
              <a:r>
                <a:rPr lang="en-US" dirty="0" smtClean="0">
                  <a:solidFill>
                    <a:srgbClr val="3064C0"/>
                  </a:solidFill>
                </a:rPr>
                <a:t>3</a:t>
              </a:r>
              <a:endParaRPr lang="en-US" dirty="0">
                <a:solidFill>
                  <a:srgbClr val="3064C0"/>
                </a:solidFill>
              </a:endParaRPr>
            </a:p>
          </p:txBody>
        </p:sp>
        <p:sp>
          <p:nvSpPr>
            <p:cNvPr id="51" name="TextBox 50"/>
            <p:cNvSpPr txBox="1"/>
            <p:nvPr/>
          </p:nvSpPr>
          <p:spPr>
            <a:xfrm>
              <a:off x="7244862" y="2293042"/>
              <a:ext cx="1449285" cy="400110"/>
            </a:xfrm>
            <a:prstGeom prst="rect">
              <a:avLst/>
            </a:prstGeom>
            <a:noFill/>
          </p:spPr>
          <p:txBody>
            <a:bodyPr wrap="none" rtlCol="0">
              <a:spAutoFit/>
            </a:bodyPr>
            <a:lstStyle/>
            <a:p>
              <a:r>
                <a:rPr lang="en-US" sz="2000" dirty="0" err="1">
                  <a:solidFill>
                    <a:srgbClr val="3064C0"/>
                  </a:solidFill>
                </a:rPr>
                <a:t>ImmSel</a:t>
              </a:r>
              <a:r>
                <a:rPr lang="en-US" sz="2000" dirty="0">
                  <a:solidFill>
                    <a:srgbClr val="3064C0"/>
                  </a:solidFill>
                </a:rPr>
                <a:t>[2:0]</a:t>
              </a:r>
            </a:p>
          </p:txBody>
        </p:sp>
        <p:cxnSp>
          <p:nvCxnSpPr>
            <p:cNvPr id="56" name="Straight Arrow Connector 55"/>
            <p:cNvCxnSpPr/>
            <p:nvPr/>
          </p:nvCxnSpPr>
          <p:spPr>
            <a:xfrm>
              <a:off x="6400800" y="2543786"/>
              <a:ext cx="8550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6754181" y="2487399"/>
              <a:ext cx="192565" cy="219969"/>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629400" y="2243858"/>
              <a:ext cx="301660" cy="369332"/>
            </a:xfrm>
            <a:prstGeom prst="rect">
              <a:avLst/>
            </a:prstGeom>
            <a:noFill/>
          </p:spPr>
          <p:txBody>
            <a:bodyPr wrap="none" rtlCol="0">
              <a:spAutoFit/>
            </a:bodyPr>
            <a:lstStyle/>
            <a:p>
              <a:r>
                <a:rPr lang="en-US" dirty="0">
                  <a:solidFill>
                    <a:srgbClr val="3064C0"/>
                  </a:solidFill>
                </a:rPr>
                <a:t>3</a:t>
              </a:r>
            </a:p>
          </p:txBody>
        </p:sp>
        <p:sp>
          <p:nvSpPr>
            <p:cNvPr id="60" name="TextBox 59"/>
            <p:cNvSpPr txBox="1"/>
            <p:nvPr/>
          </p:nvSpPr>
          <p:spPr>
            <a:xfrm>
              <a:off x="7239000" y="2552640"/>
              <a:ext cx="712906" cy="400110"/>
            </a:xfrm>
            <a:prstGeom prst="rect">
              <a:avLst/>
            </a:prstGeom>
            <a:noFill/>
          </p:spPr>
          <p:txBody>
            <a:bodyPr wrap="none" rtlCol="0">
              <a:spAutoFit/>
            </a:bodyPr>
            <a:lstStyle/>
            <a:p>
              <a:r>
                <a:rPr lang="en-US" sz="2000" dirty="0" err="1">
                  <a:solidFill>
                    <a:srgbClr val="3064C0"/>
                  </a:solidFill>
                </a:rPr>
                <a:t>BrUn</a:t>
              </a:r>
              <a:endParaRPr lang="en-US" sz="2000" dirty="0">
                <a:solidFill>
                  <a:srgbClr val="3064C0"/>
                </a:solidFill>
              </a:endParaRPr>
            </a:p>
          </p:txBody>
        </p:sp>
        <p:cxnSp>
          <p:nvCxnSpPr>
            <p:cNvPr id="61" name="Straight Arrow Connector 60"/>
            <p:cNvCxnSpPr/>
            <p:nvPr/>
          </p:nvCxnSpPr>
          <p:spPr>
            <a:xfrm flipV="1">
              <a:off x="6400800" y="2781240"/>
              <a:ext cx="8382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239000" y="2781240"/>
              <a:ext cx="637389" cy="400110"/>
            </a:xfrm>
            <a:prstGeom prst="rect">
              <a:avLst/>
            </a:prstGeom>
            <a:noFill/>
          </p:spPr>
          <p:txBody>
            <a:bodyPr wrap="none" rtlCol="0">
              <a:spAutoFit/>
            </a:bodyPr>
            <a:lstStyle/>
            <a:p>
              <a:r>
                <a:rPr lang="en-US" sz="2000" dirty="0" err="1">
                  <a:solidFill>
                    <a:srgbClr val="3064C0"/>
                  </a:solidFill>
                </a:rPr>
                <a:t>ASel</a:t>
              </a:r>
              <a:endParaRPr lang="en-US" sz="2000" dirty="0">
                <a:solidFill>
                  <a:srgbClr val="3064C0"/>
                </a:solidFill>
              </a:endParaRPr>
            </a:p>
          </p:txBody>
        </p:sp>
        <p:cxnSp>
          <p:nvCxnSpPr>
            <p:cNvPr id="65" name="Straight Arrow Connector 64"/>
            <p:cNvCxnSpPr/>
            <p:nvPr/>
          </p:nvCxnSpPr>
          <p:spPr>
            <a:xfrm flipV="1">
              <a:off x="6400800" y="3009840"/>
              <a:ext cx="8382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39000" y="3009840"/>
              <a:ext cx="628497" cy="400110"/>
            </a:xfrm>
            <a:prstGeom prst="rect">
              <a:avLst/>
            </a:prstGeom>
            <a:noFill/>
          </p:spPr>
          <p:txBody>
            <a:bodyPr wrap="none" rtlCol="0">
              <a:spAutoFit/>
            </a:bodyPr>
            <a:lstStyle/>
            <a:p>
              <a:r>
                <a:rPr lang="en-US" sz="2000" dirty="0" err="1">
                  <a:solidFill>
                    <a:srgbClr val="3064C0"/>
                  </a:solidFill>
                </a:rPr>
                <a:t>BSel</a:t>
              </a:r>
              <a:endParaRPr lang="en-US" sz="2000" dirty="0">
                <a:solidFill>
                  <a:srgbClr val="3064C0"/>
                </a:solidFill>
              </a:endParaRPr>
            </a:p>
          </p:txBody>
        </p:sp>
        <p:cxnSp>
          <p:nvCxnSpPr>
            <p:cNvPr id="69" name="Straight Arrow Connector 68"/>
            <p:cNvCxnSpPr/>
            <p:nvPr/>
          </p:nvCxnSpPr>
          <p:spPr>
            <a:xfrm flipV="1">
              <a:off x="6400800" y="3238440"/>
              <a:ext cx="8382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239000" y="3467040"/>
              <a:ext cx="1107996" cy="400110"/>
            </a:xfrm>
            <a:prstGeom prst="rect">
              <a:avLst/>
            </a:prstGeom>
            <a:noFill/>
          </p:spPr>
          <p:txBody>
            <a:bodyPr wrap="none" rtlCol="0">
              <a:spAutoFit/>
            </a:bodyPr>
            <a:lstStyle/>
            <a:p>
              <a:r>
                <a:rPr lang="en-US" sz="2000" dirty="0" err="1">
                  <a:solidFill>
                    <a:srgbClr val="3064C0"/>
                  </a:solidFill>
                </a:rPr>
                <a:t>MemRW</a:t>
              </a:r>
              <a:endParaRPr lang="en-US" sz="2000" dirty="0">
                <a:solidFill>
                  <a:srgbClr val="3064C0"/>
                </a:solidFill>
              </a:endParaRPr>
            </a:p>
          </p:txBody>
        </p:sp>
        <p:cxnSp>
          <p:nvCxnSpPr>
            <p:cNvPr id="72" name="Straight Arrow Connector 71"/>
            <p:cNvCxnSpPr/>
            <p:nvPr/>
          </p:nvCxnSpPr>
          <p:spPr>
            <a:xfrm flipV="1">
              <a:off x="6400800" y="3695640"/>
              <a:ext cx="8382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239000" y="3695640"/>
              <a:ext cx="1060431" cy="400110"/>
            </a:xfrm>
            <a:prstGeom prst="rect">
              <a:avLst/>
            </a:prstGeom>
            <a:noFill/>
          </p:spPr>
          <p:txBody>
            <a:bodyPr wrap="none" rtlCol="0">
              <a:spAutoFit/>
            </a:bodyPr>
            <a:lstStyle/>
            <a:p>
              <a:r>
                <a:rPr lang="en-US" sz="2000" dirty="0" err="1">
                  <a:solidFill>
                    <a:srgbClr val="3064C0"/>
                  </a:solidFill>
                </a:rPr>
                <a:t>RegWEn</a:t>
              </a:r>
              <a:endParaRPr lang="en-US" sz="2000" dirty="0">
                <a:solidFill>
                  <a:srgbClr val="3064C0"/>
                </a:solidFill>
              </a:endParaRPr>
            </a:p>
          </p:txBody>
        </p:sp>
        <p:cxnSp>
          <p:nvCxnSpPr>
            <p:cNvPr id="75" name="Straight Arrow Connector 74"/>
            <p:cNvCxnSpPr/>
            <p:nvPr/>
          </p:nvCxnSpPr>
          <p:spPr>
            <a:xfrm flipV="1">
              <a:off x="6400800" y="3924240"/>
              <a:ext cx="8382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244862" y="3910024"/>
              <a:ext cx="1342585" cy="400110"/>
            </a:xfrm>
            <a:prstGeom prst="rect">
              <a:avLst/>
            </a:prstGeom>
            <a:noFill/>
          </p:spPr>
          <p:txBody>
            <a:bodyPr wrap="none" rtlCol="0">
              <a:spAutoFit/>
            </a:bodyPr>
            <a:lstStyle/>
            <a:p>
              <a:r>
                <a:rPr lang="en-US" sz="2000" dirty="0" err="1">
                  <a:solidFill>
                    <a:srgbClr val="3064C0"/>
                  </a:solidFill>
                </a:rPr>
                <a:t>WBSel</a:t>
              </a:r>
              <a:r>
                <a:rPr lang="en-US" sz="2000" dirty="0">
                  <a:solidFill>
                    <a:srgbClr val="3064C0"/>
                  </a:solidFill>
                </a:rPr>
                <a:t>[1:0]</a:t>
              </a:r>
            </a:p>
          </p:txBody>
        </p:sp>
        <p:cxnSp>
          <p:nvCxnSpPr>
            <p:cNvPr id="79" name="Straight Arrow Connector 78"/>
            <p:cNvCxnSpPr/>
            <p:nvPr/>
          </p:nvCxnSpPr>
          <p:spPr>
            <a:xfrm>
              <a:off x="6400800" y="4160768"/>
              <a:ext cx="8550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754181" y="4104381"/>
              <a:ext cx="192565" cy="219969"/>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629400" y="3867150"/>
              <a:ext cx="301660" cy="369332"/>
            </a:xfrm>
            <a:prstGeom prst="rect">
              <a:avLst/>
            </a:prstGeom>
            <a:noFill/>
          </p:spPr>
          <p:txBody>
            <a:bodyPr wrap="none" rtlCol="0">
              <a:spAutoFit/>
            </a:bodyPr>
            <a:lstStyle/>
            <a:p>
              <a:r>
                <a:rPr lang="en-US" dirty="0">
                  <a:solidFill>
                    <a:srgbClr val="3064C0"/>
                  </a:solidFill>
                </a:rPr>
                <a:t>2</a:t>
              </a:r>
            </a:p>
          </p:txBody>
        </p:sp>
      </p:grpSp>
    </p:spTree>
    <p:extLst>
      <p:ext uri="{BB962C8B-B14F-4D97-AF65-F5344CB8AC3E}">
        <p14:creationId xmlns:p14="http://schemas.microsoft.com/office/powerpoint/2010/main" val="2774842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R-type</a:t>
            </a:r>
            <a:endParaRPr lang="he-IL" dirty="0"/>
          </a:p>
        </p:txBody>
      </p:sp>
      <p:sp>
        <p:nvSpPr>
          <p:cNvPr id="3" name="Content Placeholder 2"/>
          <p:cNvSpPr>
            <a:spLocks noGrp="1"/>
          </p:cNvSpPr>
          <p:nvPr>
            <p:ph idx="1"/>
          </p:nvPr>
        </p:nvSpPr>
        <p:spPr/>
        <p:txBody>
          <a:bodyPr/>
          <a:lstStyle/>
          <a:p>
            <a:endParaRPr lang="he-IL"/>
          </a:p>
        </p:txBody>
      </p:sp>
      <p:sp>
        <p:nvSpPr>
          <p:cNvPr id="4" name="Footer Placeholder 3"/>
          <p:cNvSpPr>
            <a:spLocks noGrp="1"/>
          </p:cNvSpPr>
          <p:nvPr>
            <p:ph type="ftr" sz="quarter" idx="11"/>
          </p:nvPr>
        </p:nvSpPr>
        <p:spPr/>
        <p:txBody>
          <a:bodyPr/>
          <a:lstStyle/>
          <a:p>
            <a:r>
              <a:rPr lang="en-US" smtClean="0"/>
              <a:t>Technion EE 044252 Spring 2018 Lecture 10</a:t>
            </a:r>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5</a:t>
            </a:fld>
            <a:endParaRPr lang="en-US"/>
          </a:p>
        </p:txBody>
      </p:sp>
      <p:pic>
        <p:nvPicPr>
          <p:cNvPr id="6" name="Picture 5"/>
          <p:cNvPicPr>
            <a:picLocks noChangeAspect="1"/>
          </p:cNvPicPr>
          <p:nvPr/>
        </p:nvPicPr>
        <p:blipFill>
          <a:blip r:embed="rId2"/>
          <a:stretch>
            <a:fillRect/>
          </a:stretch>
        </p:blipFill>
        <p:spPr>
          <a:xfrm>
            <a:off x="882188" y="1218344"/>
            <a:ext cx="7425344" cy="3349434"/>
          </a:xfrm>
          <a:prstGeom prst="rect">
            <a:avLst/>
          </a:prstGeom>
        </p:spPr>
      </p:pic>
    </p:spTree>
    <p:extLst>
      <p:ext uri="{BB962C8B-B14F-4D97-AF65-F5344CB8AC3E}">
        <p14:creationId xmlns:p14="http://schemas.microsoft.com/office/powerpoint/2010/main" val="227786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F131CF-B26C-E347-9AC9-78212C099DD5}" type="slidenum">
              <a:rPr lang="en-US" smtClean="0"/>
              <a:t>50</a:t>
            </a:fld>
            <a:endParaRPr lang="en-US"/>
          </a:p>
        </p:txBody>
      </p:sp>
      <p:sp>
        <p:nvSpPr>
          <p:cNvPr id="2" name="Title 1"/>
          <p:cNvSpPr>
            <a:spLocks noGrp="1"/>
          </p:cNvSpPr>
          <p:nvPr>
            <p:ph type="title" idx="4294967295"/>
          </p:nvPr>
        </p:nvSpPr>
        <p:spPr>
          <a:xfrm>
            <a:off x="1615517" y="237392"/>
            <a:ext cx="5943600" cy="648390"/>
          </a:xfrm>
        </p:spPr>
        <p:txBody>
          <a:bodyPr>
            <a:normAutofit fontScale="90000"/>
          </a:bodyPr>
          <a:lstStyle/>
          <a:p>
            <a:r>
              <a:rPr lang="en-US" dirty="0"/>
              <a:t>ROM Controller Implementation</a:t>
            </a:r>
          </a:p>
        </p:txBody>
      </p:sp>
      <p:graphicFrame>
        <p:nvGraphicFramePr>
          <p:cNvPr id="7" name="Content Placeholder 6"/>
          <p:cNvGraphicFramePr>
            <a:graphicFrameLocks/>
          </p:cNvGraphicFramePr>
          <p:nvPr>
            <p:extLst>
              <p:ext uri="{D42A27DB-BD31-4B8C-83A1-F6EECF244321}">
                <p14:modId xmlns:p14="http://schemas.microsoft.com/office/powerpoint/2010/main" val="3077639560"/>
              </p:ext>
            </p:extLst>
          </p:nvPr>
        </p:nvGraphicFramePr>
        <p:xfrm>
          <a:off x="4267891" y="1138383"/>
          <a:ext cx="3848007" cy="2819400"/>
        </p:xfrm>
        <a:graphic>
          <a:graphicData uri="http://schemas.openxmlformats.org/drawingml/2006/table">
            <a:tbl>
              <a:tblPr firstRow="1" bandRow="1">
                <a:tableStyleId>{5940675A-B579-460E-94D1-54222C63F5DA}</a:tableStyleId>
              </a:tblPr>
              <a:tblGrid>
                <a:gridCol w="3848007">
                  <a:extLst>
                    <a:ext uri="{9D8B030D-6E8A-4147-A177-3AD203B41FA5}">
                      <a16:colId xmlns:a16="http://schemas.microsoft.com/office/drawing/2014/main" val="20000"/>
                    </a:ext>
                  </a:extLst>
                </a:gridCol>
              </a:tblGrid>
              <a:tr h="278130">
                <a:tc>
                  <a:txBody>
                    <a:bodyPr/>
                    <a:lstStyle/>
                    <a:p>
                      <a:pPr algn="ctr"/>
                      <a:r>
                        <a:rPr lang="en-US" sz="1400" dirty="0"/>
                        <a:t>Control</a:t>
                      </a:r>
                      <a:r>
                        <a:rPr lang="en-US" sz="1400" baseline="0" dirty="0"/>
                        <a:t> </a:t>
                      </a:r>
                      <a:r>
                        <a:rPr lang="en-US" sz="1400" dirty="0"/>
                        <a:t>Word</a:t>
                      </a:r>
                      <a:r>
                        <a:rPr lang="en-US" sz="1400" baseline="0" dirty="0"/>
                        <a:t> for </a:t>
                      </a:r>
                      <a:r>
                        <a:rPr lang="en-US" sz="1400" b="1" i="0" baseline="0" dirty="0">
                          <a:latin typeface="Courier" charset="0"/>
                          <a:ea typeface="Courier" charset="0"/>
                          <a:cs typeface="Courier" charset="0"/>
                        </a:rPr>
                        <a:t>add</a:t>
                      </a:r>
                      <a:endParaRPr lang="en-US" sz="1400" b="1" i="0" dirty="0">
                        <a:latin typeface="Courier" charset="0"/>
                        <a:ea typeface="Courier" charset="0"/>
                        <a:cs typeface="Courier" charset="0"/>
                      </a:endParaRPr>
                    </a:p>
                  </a:txBody>
                  <a:tcPr marT="34290" marB="34290"/>
                </a:tc>
                <a:extLst>
                  <a:ext uri="{0D108BD9-81ED-4DB2-BD59-A6C34878D82A}">
                    <a16:rowId xmlns:a16="http://schemas.microsoft.com/office/drawing/2014/main" val="10000"/>
                  </a:ext>
                </a:extLst>
              </a:tr>
              <a:tr h="27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i="0" dirty="0">
                        <a:latin typeface="Courier" charset="0"/>
                        <a:ea typeface="Courier" charset="0"/>
                        <a:cs typeface="Courier" charset="0"/>
                      </a:endParaRPr>
                    </a:p>
                  </a:txBody>
                  <a:tcPr marT="34290" marB="34290"/>
                </a:tc>
                <a:extLst>
                  <a:ext uri="{0D108BD9-81ED-4DB2-BD59-A6C34878D82A}">
                    <a16:rowId xmlns:a16="http://schemas.microsoft.com/office/drawing/2014/main" val="10001"/>
                  </a:ext>
                </a:extLst>
              </a:tr>
              <a:tr h="27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i="0" dirty="0">
                        <a:latin typeface="Courier" charset="0"/>
                        <a:ea typeface="Courier" charset="0"/>
                        <a:cs typeface="Courier" charset="0"/>
                      </a:endParaRPr>
                    </a:p>
                  </a:txBody>
                  <a:tcPr marT="34290" marB="34290"/>
                </a:tc>
                <a:extLst>
                  <a:ext uri="{0D108BD9-81ED-4DB2-BD59-A6C34878D82A}">
                    <a16:rowId xmlns:a16="http://schemas.microsoft.com/office/drawing/2014/main" val="10002"/>
                  </a:ext>
                </a:extLst>
              </a:tr>
              <a:tr h="278130">
                <a:tc>
                  <a:txBody>
                    <a:bodyPr/>
                    <a:lstStyle/>
                    <a:p>
                      <a:pPr algn="ctr"/>
                      <a:r>
                        <a:rPr lang="en-US" sz="1400" dirty="0"/>
                        <a:t>.</a:t>
                      </a:r>
                    </a:p>
                  </a:txBody>
                  <a:tcPr marT="34290" marB="34290"/>
                </a:tc>
                <a:extLst>
                  <a:ext uri="{0D108BD9-81ED-4DB2-BD59-A6C34878D82A}">
                    <a16:rowId xmlns:a16="http://schemas.microsoft.com/office/drawing/2014/main" val="10003"/>
                  </a:ext>
                </a:extLst>
              </a:tr>
              <a:tr h="278130">
                <a:tc>
                  <a:txBody>
                    <a:bodyPr/>
                    <a:lstStyle/>
                    <a:p>
                      <a:pPr algn="ctr"/>
                      <a:r>
                        <a:rPr lang="en-US" sz="1400" dirty="0"/>
                        <a:t>.</a:t>
                      </a:r>
                    </a:p>
                  </a:txBody>
                  <a:tcPr marT="34290" marB="34290"/>
                </a:tc>
                <a:extLst>
                  <a:ext uri="{0D108BD9-81ED-4DB2-BD59-A6C34878D82A}">
                    <a16:rowId xmlns:a16="http://schemas.microsoft.com/office/drawing/2014/main" val="10004"/>
                  </a:ext>
                </a:extLst>
              </a:tr>
              <a:tr h="278130">
                <a:tc>
                  <a:txBody>
                    <a:bodyPr/>
                    <a:lstStyle/>
                    <a:p>
                      <a:pPr algn="ctr"/>
                      <a:r>
                        <a:rPr lang="en-US" sz="1400" dirty="0"/>
                        <a:t>.</a:t>
                      </a:r>
                    </a:p>
                  </a:txBody>
                  <a:tcPr marT="34290" marB="34290"/>
                </a:tc>
                <a:extLst>
                  <a:ext uri="{0D108BD9-81ED-4DB2-BD59-A6C34878D82A}">
                    <a16:rowId xmlns:a16="http://schemas.microsoft.com/office/drawing/2014/main" val="10005"/>
                  </a:ext>
                </a:extLst>
              </a:tr>
              <a:tr h="278130">
                <a:tc>
                  <a:txBody>
                    <a:bodyPr/>
                    <a:lstStyle/>
                    <a:p>
                      <a:pPr algn="ctr"/>
                      <a:endParaRPr lang="en-US" sz="1400" dirty="0"/>
                    </a:p>
                  </a:txBody>
                  <a:tcPr marT="34290" marB="34290"/>
                </a:tc>
                <a:extLst>
                  <a:ext uri="{0D108BD9-81ED-4DB2-BD59-A6C34878D82A}">
                    <a16:rowId xmlns:a16="http://schemas.microsoft.com/office/drawing/2014/main" val="10006"/>
                  </a:ext>
                </a:extLst>
              </a:tr>
              <a:tr h="278130">
                <a:tc>
                  <a:txBody>
                    <a:bodyPr/>
                    <a:lstStyle/>
                    <a:p>
                      <a:pPr algn="ctr"/>
                      <a:endParaRPr lang="en-US" sz="1400" dirty="0"/>
                    </a:p>
                  </a:txBody>
                  <a:tcPr marT="34290" marB="34290"/>
                </a:tc>
                <a:extLst>
                  <a:ext uri="{0D108BD9-81ED-4DB2-BD59-A6C34878D82A}">
                    <a16:rowId xmlns:a16="http://schemas.microsoft.com/office/drawing/2014/main" val="10007"/>
                  </a:ext>
                </a:extLst>
              </a:tr>
              <a:tr h="278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marT="34290" marB="34290"/>
                </a:tc>
                <a:extLst>
                  <a:ext uri="{0D108BD9-81ED-4DB2-BD59-A6C34878D82A}">
                    <a16:rowId xmlns:a16="http://schemas.microsoft.com/office/drawing/2014/main" val="10008"/>
                  </a:ext>
                </a:extLst>
              </a:tr>
              <a:tr h="278130">
                <a:tc>
                  <a:txBody>
                    <a:bodyPr/>
                    <a:lstStyle/>
                    <a:p>
                      <a:pPr algn="ctr"/>
                      <a:endParaRPr lang="en-US" sz="1400" dirty="0"/>
                    </a:p>
                  </a:txBody>
                  <a:tcPr marT="34290" marB="34290"/>
                </a:tc>
                <a:extLst>
                  <a:ext uri="{0D108BD9-81ED-4DB2-BD59-A6C34878D82A}">
                    <a16:rowId xmlns:a16="http://schemas.microsoft.com/office/drawing/2014/main" val="10009"/>
                  </a:ext>
                </a:extLst>
              </a:tr>
            </a:tbl>
          </a:graphicData>
        </a:graphic>
      </p:graphicFrame>
      <p:sp>
        <p:nvSpPr>
          <p:cNvPr id="8" name="Trapezoid 7"/>
          <p:cNvSpPr/>
          <p:nvPr/>
        </p:nvSpPr>
        <p:spPr>
          <a:xfrm rot="16200000">
            <a:off x="1493744" y="1944086"/>
            <a:ext cx="2781300" cy="1169894"/>
          </a:xfrm>
          <a:prstGeom prst="trapezoid">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Address</a:t>
            </a:r>
          </a:p>
          <a:p>
            <a:pPr algn="ctr"/>
            <a:r>
              <a:rPr lang="en-US" sz="2400" dirty="0"/>
              <a:t>Decoder</a:t>
            </a:r>
          </a:p>
        </p:txBody>
      </p:sp>
      <p:cxnSp>
        <p:nvCxnSpPr>
          <p:cNvPr id="12" name="Straight Arrow Connector 11"/>
          <p:cNvCxnSpPr/>
          <p:nvPr/>
        </p:nvCxnSpPr>
        <p:spPr>
          <a:xfrm>
            <a:off x="3472924" y="3919683"/>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47428" y="2234751"/>
            <a:ext cx="242938" cy="923330"/>
          </a:xfrm>
          <a:prstGeom prst="rect">
            <a:avLst/>
          </a:prstGeom>
          <a:noFill/>
          <a:ln w="38100">
            <a:noFill/>
          </a:ln>
        </p:spPr>
        <p:txBody>
          <a:bodyPr wrap="none" rtlCol="0">
            <a:spAutoFit/>
          </a:bodyPr>
          <a:lstStyle/>
          <a:p>
            <a:r>
              <a:rPr lang="en-US" dirty="0"/>
              <a:t>.</a:t>
            </a:r>
          </a:p>
          <a:p>
            <a:r>
              <a:rPr lang="en-US" dirty="0"/>
              <a:t>.</a:t>
            </a:r>
          </a:p>
          <a:p>
            <a:r>
              <a:rPr lang="en-US" dirty="0"/>
              <a:t>.</a:t>
            </a:r>
          </a:p>
        </p:txBody>
      </p:sp>
      <p:cxnSp>
        <p:nvCxnSpPr>
          <p:cNvPr id="15" name="Straight Arrow Connector 14"/>
          <p:cNvCxnSpPr/>
          <p:nvPr/>
        </p:nvCxnSpPr>
        <p:spPr>
          <a:xfrm>
            <a:off x="1358153" y="2529032"/>
            <a:ext cx="94129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3436" y="2234752"/>
            <a:ext cx="748472" cy="1015663"/>
          </a:xfrm>
          <a:prstGeom prst="rect">
            <a:avLst/>
          </a:prstGeom>
          <a:noFill/>
          <a:ln w="38100">
            <a:noFill/>
          </a:ln>
        </p:spPr>
        <p:txBody>
          <a:bodyPr wrap="none" rtlCol="0">
            <a:spAutoFit/>
          </a:bodyPr>
          <a:lstStyle/>
          <a:p>
            <a:r>
              <a:rPr lang="en-US" sz="2000" b="1" dirty="0" err="1"/>
              <a:t>Inst</a:t>
            </a:r>
            <a:r>
              <a:rPr lang="en-US" sz="2000" b="1" dirty="0"/>
              <a:t>[]</a:t>
            </a:r>
          </a:p>
          <a:p>
            <a:r>
              <a:rPr lang="en-US" sz="2000" b="1" dirty="0" err="1"/>
              <a:t>BrEQ</a:t>
            </a:r>
            <a:endParaRPr lang="en-US" sz="2000" b="1" dirty="0"/>
          </a:p>
          <a:p>
            <a:r>
              <a:rPr lang="en-US" sz="2000" b="1" dirty="0" err="1"/>
              <a:t>BrLT</a:t>
            </a:r>
            <a:endParaRPr lang="en-US" sz="2000" b="1" dirty="0"/>
          </a:p>
        </p:txBody>
      </p:sp>
      <p:cxnSp>
        <p:nvCxnSpPr>
          <p:cNvPr id="17" name="Straight Arrow Connector 16"/>
          <p:cNvCxnSpPr/>
          <p:nvPr/>
        </p:nvCxnSpPr>
        <p:spPr>
          <a:xfrm flipH="1">
            <a:off x="4587317" y="3919683"/>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792199" y="3919683"/>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918322" y="3919683"/>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223122" y="3919683"/>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547031" y="3919683"/>
            <a:ext cx="11579" cy="3093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50318" y="4229040"/>
            <a:ext cx="4083169" cy="400110"/>
          </a:xfrm>
          <a:prstGeom prst="rect">
            <a:avLst/>
          </a:prstGeom>
          <a:noFill/>
        </p:spPr>
        <p:txBody>
          <a:bodyPr wrap="none" rtlCol="0">
            <a:spAutoFit/>
          </a:bodyPr>
          <a:lstStyle/>
          <a:p>
            <a:pPr algn="ctr"/>
            <a:r>
              <a:rPr lang="en-US" sz="2000" b="1" dirty="0">
                <a:solidFill>
                  <a:srgbClr val="3064C0"/>
                </a:solidFill>
              </a:rPr>
              <a:t>Controller output (</a:t>
            </a:r>
            <a:r>
              <a:rPr lang="en-US" sz="2000" b="1" dirty="0" err="1">
                <a:solidFill>
                  <a:srgbClr val="3064C0"/>
                </a:solidFill>
              </a:rPr>
              <a:t>PCSel</a:t>
            </a:r>
            <a:r>
              <a:rPr lang="en-US" sz="2000" b="1" dirty="0">
                <a:solidFill>
                  <a:srgbClr val="3064C0"/>
                </a:solidFill>
              </a:rPr>
              <a:t>, </a:t>
            </a:r>
            <a:r>
              <a:rPr lang="en-US" sz="2000" b="1" dirty="0" err="1">
                <a:solidFill>
                  <a:srgbClr val="3064C0"/>
                </a:solidFill>
              </a:rPr>
              <a:t>ImmSel</a:t>
            </a:r>
            <a:r>
              <a:rPr lang="en-US" sz="2000" b="1" dirty="0">
                <a:solidFill>
                  <a:srgbClr val="3064C0"/>
                </a:solidFill>
              </a:rPr>
              <a:t>, …)</a:t>
            </a:r>
          </a:p>
        </p:txBody>
      </p:sp>
      <p:sp>
        <p:nvSpPr>
          <p:cNvPr id="29" name="TextBox 28"/>
          <p:cNvSpPr txBox="1"/>
          <p:nvPr/>
        </p:nvSpPr>
        <p:spPr>
          <a:xfrm>
            <a:off x="3515783" y="3083292"/>
            <a:ext cx="502061" cy="338554"/>
          </a:xfrm>
          <a:prstGeom prst="rect">
            <a:avLst/>
          </a:prstGeom>
          <a:noFill/>
        </p:spPr>
        <p:txBody>
          <a:bodyPr wrap="none" rtlCol="0">
            <a:spAutoFit/>
          </a:bodyPr>
          <a:lstStyle/>
          <a:p>
            <a:r>
              <a:rPr lang="en-US" sz="1600" dirty="0" err="1">
                <a:solidFill>
                  <a:srgbClr val="3064C0"/>
                </a:solidFill>
              </a:rPr>
              <a:t>beq</a:t>
            </a:r>
            <a:endParaRPr lang="en-US" sz="1600" dirty="0">
              <a:solidFill>
                <a:srgbClr val="3064C0"/>
              </a:solidFill>
            </a:endParaRPr>
          </a:p>
        </p:txBody>
      </p:sp>
      <p:cxnSp>
        <p:nvCxnSpPr>
          <p:cNvPr id="30" name="Straight Connector 29"/>
          <p:cNvCxnSpPr/>
          <p:nvPr/>
        </p:nvCxnSpPr>
        <p:spPr>
          <a:xfrm flipV="1">
            <a:off x="1600200" y="2459137"/>
            <a:ext cx="246529" cy="152399"/>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24000" y="2154336"/>
            <a:ext cx="418704" cy="369332"/>
          </a:xfrm>
          <a:prstGeom prst="rect">
            <a:avLst/>
          </a:prstGeom>
          <a:noFill/>
        </p:spPr>
        <p:txBody>
          <a:bodyPr wrap="none" rtlCol="0">
            <a:spAutoFit/>
          </a:bodyPr>
          <a:lstStyle/>
          <a:p>
            <a:r>
              <a:rPr lang="en-US" dirty="0" smtClean="0">
                <a:solidFill>
                  <a:srgbClr val="3064C0"/>
                </a:solidFill>
              </a:rPr>
              <a:t>10</a:t>
            </a:r>
            <a:endParaRPr lang="en-US" dirty="0">
              <a:solidFill>
                <a:srgbClr val="3064C0"/>
              </a:solidFill>
            </a:endParaRPr>
          </a:p>
        </p:txBody>
      </p:sp>
      <p:pic>
        <p:nvPicPr>
          <p:cNvPr id="23" name="Picture 22"/>
          <p:cNvPicPr>
            <a:picLocks noChangeAspect="1"/>
          </p:cNvPicPr>
          <p:nvPr/>
        </p:nvPicPr>
        <p:blipFill>
          <a:blip r:embed="rId2"/>
          <a:stretch>
            <a:fillRect/>
          </a:stretch>
        </p:blipFill>
        <p:spPr>
          <a:xfrm>
            <a:off x="4278885" y="3277183"/>
            <a:ext cx="3838420" cy="721852"/>
          </a:xfrm>
          <a:prstGeom prst="rect">
            <a:avLst/>
          </a:prstGeom>
        </p:spPr>
      </p:pic>
      <p:cxnSp>
        <p:nvCxnSpPr>
          <p:cNvPr id="34" name="Straight Arrow Connector 33"/>
          <p:cNvCxnSpPr/>
          <p:nvPr/>
        </p:nvCxnSpPr>
        <p:spPr>
          <a:xfrm>
            <a:off x="3472924" y="3754536"/>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469622" y="3373536"/>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485116" y="3565560"/>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15783" y="3294464"/>
            <a:ext cx="506870" cy="338554"/>
          </a:xfrm>
          <a:prstGeom prst="rect">
            <a:avLst/>
          </a:prstGeom>
          <a:noFill/>
        </p:spPr>
        <p:txBody>
          <a:bodyPr wrap="none" rtlCol="0">
            <a:spAutoFit/>
          </a:bodyPr>
          <a:lstStyle/>
          <a:p>
            <a:r>
              <a:rPr lang="en-US" sz="1600" dirty="0" err="1" smtClean="0">
                <a:solidFill>
                  <a:srgbClr val="3064C0"/>
                </a:solidFill>
              </a:rPr>
              <a:t>bnq</a:t>
            </a:r>
            <a:endParaRPr lang="en-US" sz="1600" dirty="0">
              <a:solidFill>
                <a:srgbClr val="3064C0"/>
              </a:solidFill>
            </a:endParaRPr>
          </a:p>
        </p:txBody>
      </p:sp>
      <p:sp>
        <p:nvSpPr>
          <p:cNvPr id="38" name="TextBox 37"/>
          <p:cNvSpPr txBox="1"/>
          <p:nvPr/>
        </p:nvSpPr>
        <p:spPr>
          <a:xfrm>
            <a:off x="3515783" y="3468162"/>
            <a:ext cx="502061" cy="338554"/>
          </a:xfrm>
          <a:prstGeom prst="rect">
            <a:avLst/>
          </a:prstGeom>
          <a:noFill/>
        </p:spPr>
        <p:txBody>
          <a:bodyPr wrap="none" rtlCol="0">
            <a:spAutoFit/>
          </a:bodyPr>
          <a:lstStyle/>
          <a:p>
            <a:r>
              <a:rPr lang="en-US" sz="1600" dirty="0" err="1" smtClean="0">
                <a:solidFill>
                  <a:srgbClr val="3064C0"/>
                </a:solidFill>
              </a:rPr>
              <a:t>beq</a:t>
            </a:r>
            <a:endParaRPr lang="en-US" sz="1600" dirty="0">
              <a:solidFill>
                <a:srgbClr val="3064C0"/>
              </a:solidFill>
            </a:endParaRPr>
          </a:p>
        </p:txBody>
      </p:sp>
      <p:sp>
        <p:nvSpPr>
          <p:cNvPr id="39" name="TextBox 38"/>
          <p:cNvSpPr txBox="1"/>
          <p:nvPr/>
        </p:nvSpPr>
        <p:spPr>
          <a:xfrm>
            <a:off x="3515783" y="3645223"/>
            <a:ext cx="506870" cy="338554"/>
          </a:xfrm>
          <a:prstGeom prst="rect">
            <a:avLst/>
          </a:prstGeom>
          <a:noFill/>
        </p:spPr>
        <p:txBody>
          <a:bodyPr wrap="none" rtlCol="0">
            <a:spAutoFit/>
          </a:bodyPr>
          <a:lstStyle/>
          <a:p>
            <a:r>
              <a:rPr lang="en-US" sz="1600" dirty="0" err="1" smtClean="0">
                <a:solidFill>
                  <a:srgbClr val="3064C0"/>
                </a:solidFill>
              </a:rPr>
              <a:t>bnq</a:t>
            </a:r>
            <a:endParaRPr lang="en-US" sz="1600" dirty="0">
              <a:solidFill>
                <a:srgbClr val="3064C0"/>
              </a:solidFill>
            </a:endParaRPr>
          </a:p>
        </p:txBody>
      </p:sp>
      <p:sp>
        <p:nvSpPr>
          <p:cNvPr id="26" name="TextBox 25"/>
          <p:cNvSpPr txBox="1"/>
          <p:nvPr/>
        </p:nvSpPr>
        <p:spPr>
          <a:xfrm>
            <a:off x="3515783" y="1033091"/>
            <a:ext cx="497252" cy="338554"/>
          </a:xfrm>
          <a:prstGeom prst="rect">
            <a:avLst/>
          </a:prstGeom>
          <a:noFill/>
        </p:spPr>
        <p:txBody>
          <a:bodyPr wrap="none" rtlCol="0">
            <a:spAutoFit/>
          </a:bodyPr>
          <a:lstStyle/>
          <a:p>
            <a:r>
              <a:rPr lang="en-US" sz="1600" dirty="0" smtClean="0">
                <a:solidFill>
                  <a:srgbClr val="3064C0"/>
                </a:solidFill>
              </a:rPr>
              <a:t>add</a:t>
            </a:r>
            <a:endParaRPr lang="en-US" sz="1600" dirty="0">
              <a:solidFill>
                <a:srgbClr val="3064C0"/>
              </a:solidFill>
            </a:endParaRPr>
          </a:p>
        </p:txBody>
      </p:sp>
      <p:cxnSp>
        <p:nvCxnSpPr>
          <p:cNvPr id="27" name="Straight Arrow Connector 26"/>
          <p:cNvCxnSpPr/>
          <p:nvPr/>
        </p:nvCxnSpPr>
        <p:spPr>
          <a:xfrm>
            <a:off x="3469622" y="1323335"/>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485116" y="1515359"/>
            <a:ext cx="7985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865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F131CF-B26C-E347-9AC9-78212C099DD5}" type="slidenum">
              <a:rPr lang="en-US" smtClean="0"/>
              <a:t>51</a:t>
            </a:fld>
            <a:endParaRPr lang="en-US"/>
          </a:p>
        </p:txBody>
      </p:sp>
      <p:sp>
        <p:nvSpPr>
          <p:cNvPr id="2" name="Title 1"/>
          <p:cNvSpPr>
            <a:spLocks noGrp="1"/>
          </p:cNvSpPr>
          <p:nvPr>
            <p:ph type="title" idx="4294967295"/>
          </p:nvPr>
        </p:nvSpPr>
        <p:spPr>
          <a:xfrm>
            <a:off x="2667000" y="57150"/>
            <a:ext cx="3597275" cy="636588"/>
          </a:xfrm>
        </p:spPr>
        <p:txBody>
          <a:bodyPr/>
          <a:lstStyle/>
          <a:p>
            <a:r>
              <a:rPr lang="en-US" dirty="0"/>
              <a:t>Instruction Timing</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262657609"/>
              </p:ext>
            </p:extLst>
          </p:nvPr>
        </p:nvGraphicFramePr>
        <p:xfrm>
          <a:off x="1143000" y="3419437"/>
          <a:ext cx="7086600" cy="129540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1181100">
                  <a:extLst>
                    <a:ext uri="{9D8B030D-6E8A-4147-A177-3AD203B41FA5}">
                      <a16:colId xmlns:a16="http://schemas.microsoft.com/office/drawing/2014/main" val="20005"/>
                    </a:ext>
                  </a:extLst>
                </a:gridCol>
              </a:tblGrid>
              <a:tr h="431800">
                <a:tc>
                  <a:txBody>
                    <a:bodyPr/>
                    <a:lstStyle/>
                    <a:p>
                      <a:pPr algn="ctr"/>
                      <a:r>
                        <a:rPr lang="en-US" sz="2000" dirty="0"/>
                        <a:t>IF</a:t>
                      </a:r>
                    </a:p>
                  </a:txBody>
                  <a:tcPr marT="34290" marB="34290"/>
                </a:tc>
                <a:tc>
                  <a:txBody>
                    <a:bodyPr/>
                    <a:lstStyle/>
                    <a:p>
                      <a:pPr algn="ctr"/>
                      <a:r>
                        <a:rPr lang="en-US" sz="2000" dirty="0"/>
                        <a:t>ID</a:t>
                      </a:r>
                    </a:p>
                  </a:txBody>
                  <a:tcPr marT="34290" marB="34290"/>
                </a:tc>
                <a:tc>
                  <a:txBody>
                    <a:bodyPr/>
                    <a:lstStyle/>
                    <a:p>
                      <a:pPr algn="ctr"/>
                      <a:r>
                        <a:rPr lang="en-US" sz="2000" dirty="0"/>
                        <a:t>EX</a:t>
                      </a:r>
                    </a:p>
                  </a:txBody>
                  <a:tcPr marT="34290" marB="34290"/>
                </a:tc>
                <a:tc>
                  <a:txBody>
                    <a:bodyPr/>
                    <a:lstStyle/>
                    <a:p>
                      <a:pPr algn="ctr"/>
                      <a:r>
                        <a:rPr lang="en-US" sz="2000" dirty="0"/>
                        <a:t>MEM</a:t>
                      </a:r>
                    </a:p>
                  </a:txBody>
                  <a:tcPr marT="34290" marB="34290"/>
                </a:tc>
                <a:tc>
                  <a:txBody>
                    <a:bodyPr/>
                    <a:lstStyle/>
                    <a:p>
                      <a:pPr algn="ctr"/>
                      <a:r>
                        <a:rPr lang="en-US" sz="2000" dirty="0"/>
                        <a:t>WB</a:t>
                      </a:r>
                    </a:p>
                  </a:txBody>
                  <a:tcPr marT="34290" marB="34290"/>
                </a:tc>
                <a:tc>
                  <a:txBody>
                    <a:bodyPr/>
                    <a:lstStyle/>
                    <a:p>
                      <a:pPr algn="ctr"/>
                      <a:r>
                        <a:rPr lang="en-US" sz="2000" dirty="0"/>
                        <a:t>Total</a:t>
                      </a:r>
                    </a:p>
                  </a:txBody>
                  <a:tcPr marT="34290" marB="34290"/>
                </a:tc>
                <a:extLst>
                  <a:ext uri="{0D108BD9-81ED-4DB2-BD59-A6C34878D82A}">
                    <a16:rowId xmlns:a16="http://schemas.microsoft.com/office/drawing/2014/main" val="10000"/>
                  </a:ext>
                </a:extLst>
              </a:tr>
              <a:tr h="431800">
                <a:tc>
                  <a:txBody>
                    <a:bodyPr/>
                    <a:lstStyle/>
                    <a:p>
                      <a:pPr algn="ctr"/>
                      <a:r>
                        <a:rPr lang="en-US" sz="2000" dirty="0"/>
                        <a:t>I-MEM</a:t>
                      </a:r>
                    </a:p>
                  </a:txBody>
                  <a:tcPr marT="34290" marB="34290"/>
                </a:tc>
                <a:tc>
                  <a:txBody>
                    <a:bodyPr/>
                    <a:lstStyle/>
                    <a:p>
                      <a:pPr algn="ctr"/>
                      <a:r>
                        <a:rPr lang="en-US" sz="2000" dirty="0" err="1"/>
                        <a:t>Reg</a:t>
                      </a:r>
                      <a:r>
                        <a:rPr lang="en-US" sz="2000" dirty="0"/>
                        <a:t> Read</a:t>
                      </a:r>
                    </a:p>
                  </a:txBody>
                  <a:tcPr marT="34290" marB="34290"/>
                </a:tc>
                <a:tc>
                  <a:txBody>
                    <a:bodyPr/>
                    <a:lstStyle/>
                    <a:p>
                      <a:pPr algn="ctr"/>
                      <a:r>
                        <a:rPr lang="en-US" sz="2000" dirty="0"/>
                        <a:t>ALU</a:t>
                      </a:r>
                    </a:p>
                  </a:txBody>
                  <a:tcPr marT="34290" marB="34290"/>
                </a:tc>
                <a:tc>
                  <a:txBody>
                    <a:bodyPr/>
                    <a:lstStyle/>
                    <a:p>
                      <a:pPr algn="ctr"/>
                      <a:r>
                        <a:rPr lang="en-US" sz="2000" dirty="0"/>
                        <a:t>D-MEM</a:t>
                      </a:r>
                    </a:p>
                  </a:txBody>
                  <a:tcPr marT="34290" marB="34290"/>
                </a:tc>
                <a:tc>
                  <a:txBody>
                    <a:bodyPr/>
                    <a:lstStyle/>
                    <a:p>
                      <a:pPr algn="ctr"/>
                      <a:r>
                        <a:rPr lang="en-US" sz="2000" dirty="0" err="1"/>
                        <a:t>Reg</a:t>
                      </a:r>
                      <a:r>
                        <a:rPr lang="en-US" sz="2000" dirty="0"/>
                        <a:t> W</a:t>
                      </a:r>
                    </a:p>
                  </a:txBody>
                  <a:tcPr marT="34290" marB="34290"/>
                </a:tc>
                <a:tc>
                  <a:txBody>
                    <a:bodyPr/>
                    <a:lstStyle/>
                    <a:p>
                      <a:pPr algn="ctr"/>
                      <a:endParaRPr lang="en-US" sz="2000" dirty="0"/>
                    </a:p>
                  </a:txBody>
                  <a:tcPr marT="34290" marB="34290"/>
                </a:tc>
                <a:extLst>
                  <a:ext uri="{0D108BD9-81ED-4DB2-BD59-A6C34878D82A}">
                    <a16:rowId xmlns:a16="http://schemas.microsoft.com/office/drawing/2014/main" val="10001"/>
                  </a:ext>
                </a:extLst>
              </a:tr>
              <a:tr h="431800">
                <a:tc>
                  <a:txBody>
                    <a:bodyPr/>
                    <a:lstStyle/>
                    <a:p>
                      <a:pPr algn="ctr"/>
                      <a:r>
                        <a:rPr lang="en-US" sz="2000" dirty="0"/>
                        <a:t>200</a:t>
                      </a:r>
                      <a:r>
                        <a:rPr lang="en-US" sz="2000" baseline="0" dirty="0"/>
                        <a:t> </a:t>
                      </a:r>
                      <a:r>
                        <a:rPr lang="en-US" sz="2000" baseline="0" dirty="0" err="1"/>
                        <a:t>ps</a:t>
                      </a:r>
                      <a:endParaRPr lang="en-US" sz="2000" dirty="0"/>
                    </a:p>
                  </a:txBody>
                  <a:tcPr marT="34290" marB="34290"/>
                </a:tc>
                <a:tc>
                  <a:txBody>
                    <a:bodyPr/>
                    <a:lstStyle/>
                    <a:p>
                      <a:pPr algn="ctr"/>
                      <a:r>
                        <a:rPr lang="en-US" sz="2000" baseline="0" dirty="0"/>
                        <a:t>100 </a:t>
                      </a:r>
                      <a:r>
                        <a:rPr lang="en-US" sz="2000" baseline="0" dirty="0" err="1"/>
                        <a:t>ps</a:t>
                      </a:r>
                      <a:endParaRPr lang="en-US" sz="2000" dirty="0"/>
                    </a:p>
                  </a:txBody>
                  <a:tcPr marT="34290" marB="34290"/>
                </a:tc>
                <a:tc>
                  <a:txBody>
                    <a:bodyPr/>
                    <a:lstStyle/>
                    <a:p>
                      <a:pPr algn="ctr"/>
                      <a:r>
                        <a:rPr lang="en-US" sz="2000" dirty="0"/>
                        <a:t>200</a:t>
                      </a:r>
                      <a:r>
                        <a:rPr lang="en-US" sz="2000" baseline="0" dirty="0"/>
                        <a:t> </a:t>
                      </a:r>
                      <a:r>
                        <a:rPr lang="en-US" sz="2000" baseline="0" dirty="0" err="1"/>
                        <a:t>ps</a:t>
                      </a:r>
                      <a:endParaRPr lang="en-US" sz="2000" dirty="0"/>
                    </a:p>
                  </a:txBody>
                  <a:tcPr marT="34290" marB="34290"/>
                </a:tc>
                <a:tc>
                  <a:txBody>
                    <a:bodyPr/>
                    <a:lstStyle/>
                    <a:p>
                      <a:pPr algn="ctr"/>
                      <a:r>
                        <a:rPr lang="en-US" sz="2000" dirty="0"/>
                        <a:t>200 </a:t>
                      </a:r>
                      <a:r>
                        <a:rPr lang="en-US" sz="2000" dirty="0" err="1"/>
                        <a:t>ps</a:t>
                      </a:r>
                      <a:endParaRPr lang="en-US" sz="2000" dirty="0"/>
                    </a:p>
                  </a:txBody>
                  <a:tcPr marT="34290" marB="34290"/>
                </a:tc>
                <a:tc>
                  <a:txBody>
                    <a:bodyPr/>
                    <a:lstStyle/>
                    <a:p>
                      <a:pPr algn="ctr"/>
                      <a:r>
                        <a:rPr lang="en-US" sz="2000" dirty="0"/>
                        <a:t>100 </a:t>
                      </a:r>
                      <a:r>
                        <a:rPr lang="en-US" sz="2000" dirty="0" err="1"/>
                        <a:t>ps</a:t>
                      </a:r>
                      <a:endParaRPr lang="en-US" sz="2000" dirty="0"/>
                    </a:p>
                  </a:txBody>
                  <a:tcPr marT="34290" marB="34290"/>
                </a:tc>
                <a:tc>
                  <a:txBody>
                    <a:bodyPr/>
                    <a:lstStyle/>
                    <a:p>
                      <a:pPr algn="ctr"/>
                      <a:r>
                        <a:rPr lang="en-US" sz="2000" dirty="0"/>
                        <a:t>800 </a:t>
                      </a:r>
                      <a:r>
                        <a:rPr lang="en-US" sz="2000" dirty="0" err="1"/>
                        <a:t>ps</a:t>
                      </a:r>
                      <a:endParaRPr lang="en-US" sz="2000" dirty="0"/>
                    </a:p>
                  </a:txBody>
                  <a:tcPr marT="34290" marB="34290"/>
                </a:tc>
                <a:extLst>
                  <a:ext uri="{0D108BD9-81ED-4DB2-BD59-A6C34878D82A}">
                    <a16:rowId xmlns:a16="http://schemas.microsoft.com/office/drawing/2014/main" val="10002"/>
                  </a:ext>
                </a:extLst>
              </a:tr>
            </a:tbl>
          </a:graphicData>
        </a:graphic>
      </p:graphicFrame>
      <p:pic>
        <p:nvPicPr>
          <p:cNvPr id="7" name="Content Placeholder 1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998538"/>
            <a:ext cx="9115384" cy="2362200"/>
          </a:xfrm>
          <a:prstGeom prst="rect">
            <a:avLst/>
          </a:prstGeom>
        </p:spPr>
      </p:pic>
    </p:spTree>
    <p:extLst>
      <p:ext uri="{BB962C8B-B14F-4D97-AF65-F5344CB8AC3E}">
        <p14:creationId xmlns:p14="http://schemas.microsoft.com/office/powerpoint/2010/main" val="424776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FF131CF-B26C-E347-9AC9-78212C099DD5}" type="slidenum">
              <a:rPr lang="en-US" smtClean="0"/>
              <a:t>52</a:t>
            </a:fld>
            <a:endParaRPr lang="en-US"/>
          </a:p>
        </p:txBody>
      </p:sp>
      <mc:AlternateContent xmlns:mc="http://schemas.openxmlformats.org/markup-compatibility/2006" xmlns:a14="http://schemas.microsoft.com/office/drawing/2010/main">
        <mc:Choice Requires="a14">
          <p:sp>
            <p:nvSpPr>
              <p:cNvPr id="10" name="Content Placeholder 9"/>
              <p:cNvSpPr>
                <a:spLocks noGrp="1"/>
              </p:cNvSpPr>
              <p:nvPr>
                <p:ph idx="4294967295"/>
              </p:nvPr>
            </p:nvSpPr>
            <p:spPr>
              <a:xfrm>
                <a:off x="222739" y="2724150"/>
                <a:ext cx="8628063" cy="2703513"/>
              </a:xfrm>
            </p:spPr>
            <p:txBody>
              <a:bodyPr>
                <a:noAutofit/>
              </a:bodyPr>
              <a:lstStyle/>
              <a:p>
                <a:pPr algn="l" rtl="0"/>
                <a:r>
                  <a:rPr lang="en-US" sz="1800" dirty="0" smtClean="0"/>
                  <a:t>Minimum clock time:</a:t>
                </a:r>
              </a:p>
              <a:p>
                <a:pPr algn="l" rtl="0"/>
                <a:r>
                  <a:rPr lang="en-US" sz="1800" b="0" dirty="0" smtClean="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𝑐𝑦𝑐𝑙𝑒</m:t>
                        </m:r>
                        <m:r>
                          <a:rPr lang="en-US" sz="1800" b="0" i="1" smtClean="0">
                            <a:latin typeface="Cambria Math" panose="02040503050406030204" pitchFamily="18" charset="0"/>
                          </a:rPr>
                          <m:t>, </m:t>
                        </m:r>
                        <m:r>
                          <a:rPr lang="en-US" sz="1800" b="0" i="1" smtClean="0">
                            <a:latin typeface="Cambria Math" panose="02040503050406030204" pitchFamily="18" charset="0"/>
                          </a:rPr>
                          <m:t>𝑚𝑖𝑛</m:t>
                        </m:r>
                      </m:sub>
                    </m:sSub>
                    <m:r>
                      <a:rPr lang="en-US" sz="1800" b="0" i="1" smtClean="0">
                        <a:latin typeface="Cambria Math" panose="02040503050406030204" pitchFamily="18" charset="0"/>
                      </a:rPr>
                      <m:t>=</m:t>
                    </m:r>
                    <m:r>
                      <a:rPr lang="en-US" sz="1800" b="0" i="1" smtClean="0">
                        <a:latin typeface="Cambria Math" panose="02040503050406030204" pitchFamily="18" charset="0"/>
                      </a:rPr>
                      <m:t>800</m:t>
                    </m:r>
                    <m:r>
                      <a:rPr lang="en-US" sz="1800" b="0" i="1" smtClean="0">
                        <a:latin typeface="Cambria Math" panose="02040503050406030204" pitchFamily="18" charset="0"/>
                      </a:rPr>
                      <m:t> </m:t>
                    </m:r>
                    <m:r>
                      <a:rPr lang="en-US" sz="1800" b="0" i="1" smtClean="0">
                        <a:latin typeface="Cambria Math" panose="02040503050406030204" pitchFamily="18" charset="0"/>
                      </a:rPr>
                      <m:t>𝑝𝑠𝑒𝑐</m:t>
                    </m:r>
                  </m:oMath>
                </a14:m>
                <a:r>
                  <a:rPr lang="en-US" sz="1800" dirty="0" smtClean="0"/>
                  <a:t/>
                </a:r>
                <a:br>
                  <a:rPr lang="en-US" sz="1800" dirty="0" smtClean="0"/>
                </a:br>
                <a:endParaRPr lang="en-US" sz="1800" dirty="0" smtClean="0"/>
              </a:p>
              <a:p>
                <a:pPr algn="l" rtl="0"/>
                <a:r>
                  <a:rPr lang="en-US" sz="1800" dirty="0" smtClean="0"/>
                  <a:t>Maximum </a:t>
                </a:r>
                <a:r>
                  <a:rPr lang="en-US" sz="1800" dirty="0"/>
                  <a:t>clock </a:t>
                </a:r>
                <a:r>
                  <a:rPr lang="en-US" sz="1800" dirty="0" smtClean="0"/>
                  <a:t>frequency: </a:t>
                </a:r>
                <a:endParaRPr lang="en-US" sz="1800" dirty="0"/>
              </a:p>
              <a:p>
                <a:pPr algn="l" rtl="0"/>
                <a:r>
                  <a:rPr lang="en-US" sz="1800" dirty="0" smtClean="0"/>
                  <a:t>                    </a:t>
                </a:r>
                <a14:m>
                  <m:oMath xmlns:m="http://schemas.openxmlformats.org/officeDocument/2006/math">
                    <m:r>
                      <a:rPr lang="en-US" sz="1800" i="1" dirty="0" smtClean="0">
                        <a:latin typeface="Cambria Math" panose="02040503050406030204" pitchFamily="18" charset="0"/>
                      </a:rPr>
                      <m:t>𝑓</m:t>
                    </m:r>
                    <m:r>
                      <a:rPr lang="en-US" sz="1800" i="1" baseline="-25000" dirty="0" err="1">
                        <a:latin typeface="Cambria Math" panose="02040503050406030204" pitchFamily="18" charset="0"/>
                      </a:rPr>
                      <m:t>𝑚𝑎𝑥</m:t>
                    </m:r>
                    <m:r>
                      <a:rPr lang="en-US" sz="1800" i="1" dirty="0">
                        <a:latin typeface="Cambria Math" panose="02040503050406030204" pitchFamily="18" charset="0"/>
                      </a:rPr>
                      <m:t> =</m:t>
                    </m:r>
                    <m:f>
                      <m:fPr>
                        <m:ctrlPr>
                          <a:rPr lang="en-US" sz="1800" i="1" dirty="0">
                            <a:latin typeface="Cambria Math" panose="02040503050406030204" pitchFamily="18" charset="0"/>
                          </a:rPr>
                        </m:ctrlPr>
                      </m:fPr>
                      <m:num>
                        <m:r>
                          <a:rPr lang="en-US" sz="1800" i="1" dirty="0">
                            <a:latin typeface="Cambria Math" panose="02040503050406030204" pitchFamily="18" charset="0"/>
                          </a:rPr>
                          <m:t>1</m:t>
                        </m:r>
                      </m:num>
                      <m:den>
                        <m:r>
                          <a:rPr lang="en-US" sz="1800" i="1" dirty="0">
                            <a:latin typeface="Cambria Math" panose="02040503050406030204" pitchFamily="18" charset="0"/>
                          </a:rPr>
                          <m:t>800</m:t>
                        </m:r>
                        <m:r>
                          <a:rPr lang="en-US" sz="1800" i="1" dirty="0">
                            <a:latin typeface="Cambria Math" panose="02040503050406030204" pitchFamily="18" charset="0"/>
                          </a:rPr>
                          <m:t>𝑝𝑠</m:t>
                        </m:r>
                      </m:den>
                    </m:f>
                    <m:r>
                      <a:rPr lang="en-US" sz="1800" i="1" dirty="0">
                        <a:latin typeface="Cambria Math" panose="02040503050406030204" pitchFamily="18" charset="0"/>
                      </a:rPr>
                      <m:t> = </m:t>
                    </m:r>
                    <m:r>
                      <a:rPr lang="en-US" sz="1800" i="1" dirty="0">
                        <a:latin typeface="Cambria Math" panose="02040503050406030204" pitchFamily="18" charset="0"/>
                      </a:rPr>
                      <m:t>1</m:t>
                    </m:r>
                    <m:r>
                      <a:rPr lang="en-US" sz="1800" i="1" dirty="0">
                        <a:latin typeface="Cambria Math" panose="02040503050406030204" pitchFamily="18" charset="0"/>
                      </a:rPr>
                      <m:t>.</m:t>
                    </m:r>
                    <m:r>
                      <a:rPr lang="en-US" sz="1800" i="1" dirty="0">
                        <a:latin typeface="Cambria Math" panose="02040503050406030204" pitchFamily="18" charset="0"/>
                      </a:rPr>
                      <m:t>25</m:t>
                    </m:r>
                    <m:r>
                      <a:rPr lang="en-US" sz="1800" i="1" dirty="0">
                        <a:latin typeface="Cambria Math" panose="02040503050406030204" pitchFamily="18" charset="0"/>
                      </a:rPr>
                      <m:t> </m:t>
                    </m:r>
                    <m:r>
                      <a:rPr lang="en-US" sz="1800" i="1" dirty="0" smtClean="0">
                        <a:latin typeface="Cambria Math" panose="02040503050406030204" pitchFamily="18" charset="0"/>
                      </a:rPr>
                      <m:t>𝐺𝐻𝑧</m:t>
                    </m:r>
                  </m:oMath>
                </a14:m>
                <a:endParaRPr lang="en-US" sz="1800" dirty="0"/>
              </a:p>
            </p:txBody>
          </p:sp>
        </mc:Choice>
        <mc:Fallback xmlns="">
          <p:sp>
            <p:nvSpPr>
              <p:cNvPr id="10" name="Content Placeholder 9"/>
              <p:cNvSpPr>
                <a:spLocks noGrp="1" noRot="1" noChangeAspect="1" noMove="1" noResize="1" noEditPoints="1" noAdjustHandles="1" noChangeArrowheads="1" noChangeShapeType="1" noTextEdit="1"/>
              </p:cNvSpPr>
              <p:nvPr>
                <p:ph idx="4294967295"/>
              </p:nvPr>
            </p:nvSpPr>
            <p:spPr>
              <a:xfrm>
                <a:off x="222739" y="2724150"/>
                <a:ext cx="8628063" cy="2703513"/>
              </a:xfrm>
              <a:blipFill rotWithShape="0">
                <a:blip r:embed="rId2"/>
                <a:stretch>
                  <a:fillRect l="-919" t="-2257"/>
                </a:stretch>
              </a:blipFill>
            </p:spPr>
            <p:txBody>
              <a:bodyPr/>
              <a:lstStyle/>
              <a:p>
                <a:r>
                  <a:rPr lang="he-IL">
                    <a:noFill/>
                  </a:rPr>
                  <a:t> </a:t>
                </a:r>
              </a:p>
            </p:txBody>
          </p:sp>
        </mc:Fallback>
      </mc:AlternateContent>
      <p:graphicFrame>
        <p:nvGraphicFramePr>
          <p:cNvPr id="11" name="Content Placeholder 6"/>
          <p:cNvGraphicFramePr>
            <a:graphicFrameLocks/>
          </p:cNvGraphicFramePr>
          <p:nvPr>
            <p:extLst>
              <p:ext uri="{D42A27DB-BD31-4B8C-83A1-F6EECF244321}">
                <p14:modId xmlns:p14="http://schemas.microsoft.com/office/powerpoint/2010/main" val="3855468380"/>
              </p:ext>
            </p:extLst>
          </p:nvPr>
        </p:nvGraphicFramePr>
        <p:xfrm>
          <a:off x="222739" y="819150"/>
          <a:ext cx="8628060" cy="1691640"/>
        </p:xfrm>
        <a:graphic>
          <a:graphicData uri="http://schemas.openxmlformats.org/drawingml/2006/table">
            <a:tbl>
              <a:tblPr firstRow="1" bandRow="1">
                <a:tableStyleId>{5C22544A-7EE6-4342-B048-85BDC9FD1C3A}</a:tableStyleId>
              </a:tblPr>
              <a:tblGrid>
                <a:gridCol w="736641">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402080">
                  <a:extLst>
                    <a:ext uri="{9D8B030D-6E8A-4147-A177-3AD203B41FA5}">
                      <a16:colId xmlns:a16="http://schemas.microsoft.com/office/drawing/2014/main" val="20002"/>
                    </a:ext>
                  </a:extLst>
                </a:gridCol>
                <a:gridCol w="1402080">
                  <a:extLst>
                    <a:ext uri="{9D8B030D-6E8A-4147-A177-3AD203B41FA5}">
                      <a16:colId xmlns:a16="http://schemas.microsoft.com/office/drawing/2014/main" val="20003"/>
                    </a:ext>
                  </a:extLst>
                </a:gridCol>
                <a:gridCol w="1472665">
                  <a:extLst>
                    <a:ext uri="{9D8B030D-6E8A-4147-A177-3AD203B41FA5}">
                      <a16:colId xmlns:a16="http://schemas.microsoft.com/office/drawing/2014/main" val="20004"/>
                    </a:ext>
                  </a:extLst>
                </a:gridCol>
                <a:gridCol w="1331495">
                  <a:extLst>
                    <a:ext uri="{9D8B030D-6E8A-4147-A177-3AD203B41FA5}">
                      <a16:colId xmlns:a16="http://schemas.microsoft.com/office/drawing/2014/main" val="20005"/>
                    </a:ext>
                  </a:extLst>
                </a:gridCol>
                <a:gridCol w="881019">
                  <a:extLst>
                    <a:ext uri="{9D8B030D-6E8A-4147-A177-3AD203B41FA5}">
                      <a16:colId xmlns:a16="http://schemas.microsoft.com/office/drawing/2014/main" val="20006"/>
                    </a:ext>
                  </a:extLst>
                </a:gridCol>
              </a:tblGrid>
              <a:tr h="278130">
                <a:tc>
                  <a:txBody>
                    <a:bodyPr/>
                    <a:lstStyle/>
                    <a:p>
                      <a:pPr algn="ctr"/>
                      <a:r>
                        <a:rPr lang="en-US" sz="1400" dirty="0" err="1"/>
                        <a:t>Instr</a:t>
                      </a:r>
                      <a:endParaRPr lang="en-US" sz="1400" dirty="0"/>
                    </a:p>
                  </a:txBody>
                  <a:tcPr marT="34290" marB="34290"/>
                </a:tc>
                <a:tc>
                  <a:txBody>
                    <a:bodyPr/>
                    <a:lstStyle/>
                    <a:p>
                      <a:pPr algn="ctr"/>
                      <a:r>
                        <a:rPr lang="en-US" sz="1400" dirty="0"/>
                        <a:t>IF = 200ps</a:t>
                      </a:r>
                    </a:p>
                  </a:txBody>
                  <a:tcPr marT="34290" marB="34290"/>
                </a:tc>
                <a:tc>
                  <a:txBody>
                    <a:bodyPr/>
                    <a:lstStyle/>
                    <a:p>
                      <a:pPr algn="ctr"/>
                      <a:r>
                        <a:rPr lang="en-US" sz="1400" dirty="0"/>
                        <a:t>ID = 100ps</a:t>
                      </a:r>
                    </a:p>
                  </a:txBody>
                  <a:tcPr marT="34290" marB="34290"/>
                </a:tc>
                <a:tc>
                  <a:txBody>
                    <a:bodyPr/>
                    <a:lstStyle/>
                    <a:p>
                      <a:pPr algn="ctr"/>
                      <a:r>
                        <a:rPr lang="en-US" sz="1400" dirty="0"/>
                        <a:t>ALU = 200ps</a:t>
                      </a:r>
                    </a:p>
                  </a:txBody>
                  <a:tcPr marT="34290" marB="34290"/>
                </a:tc>
                <a:tc>
                  <a:txBody>
                    <a:bodyPr/>
                    <a:lstStyle/>
                    <a:p>
                      <a:pPr algn="ctr"/>
                      <a:r>
                        <a:rPr lang="en-US" sz="1400" dirty="0"/>
                        <a:t>MEM=200ps</a:t>
                      </a:r>
                    </a:p>
                  </a:txBody>
                  <a:tcPr marT="34290" marB="34290"/>
                </a:tc>
                <a:tc>
                  <a:txBody>
                    <a:bodyPr/>
                    <a:lstStyle/>
                    <a:p>
                      <a:pPr algn="ctr"/>
                      <a:r>
                        <a:rPr lang="en-US" sz="1400" dirty="0"/>
                        <a:t>WB</a:t>
                      </a:r>
                      <a:r>
                        <a:rPr lang="en-US" sz="1400" baseline="0" dirty="0"/>
                        <a:t> = 100ps</a:t>
                      </a:r>
                      <a:endParaRPr lang="en-US" sz="1400" dirty="0"/>
                    </a:p>
                  </a:txBody>
                  <a:tcPr marT="34290" marB="34290"/>
                </a:tc>
                <a:tc>
                  <a:txBody>
                    <a:bodyPr/>
                    <a:lstStyle/>
                    <a:p>
                      <a:pPr algn="ctr"/>
                      <a:r>
                        <a:rPr lang="en-US" sz="1400" dirty="0"/>
                        <a:t>Total</a:t>
                      </a:r>
                    </a:p>
                  </a:txBody>
                  <a:tcPr marT="34290" marB="34290"/>
                </a:tc>
                <a:extLst>
                  <a:ext uri="{0D108BD9-81ED-4DB2-BD59-A6C34878D82A}">
                    <a16:rowId xmlns:a16="http://schemas.microsoft.com/office/drawing/2014/main" val="10000"/>
                  </a:ext>
                </a:extLst>
              </a:tr>
              <a:tr h="278130">
                <a:tc>
                  <a:txBody>
                    <a:bodyPr/>
                    <a:lstStyle/>
                    <a:p>
                      <a:pPr algn="ctr"/>
                      <a:r>
                        <a:rPr lang="en-US" sz="1400" dirty="0"/>
                        <a:t>add</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600ps</a:t>
                      </a:r>
                    </a:p>
                  </a:txBody>
                  <a:tcPr marT="34290" marB="34290"/>
                </a:tc>
                <a:extLst>
                  <a:ext uri="{0D108BD9-81ED-4DB2-BD59-A6C34878D82A}">
                    <a16:rowId xmlns:a16="http://schemas.microsoft.com/office/drawing/2014/main" val="10001"/>
                  </a:ext>
                </a:extLst>
              </a:tr>
              <a:tr h="278130">
                <a:tc>
                  <a:txBody>
                    <a:bodyPr/>
                    <a:lstStyle/>
                    <a:p>
                      <a:pPr algn="ctr"/>
                      <a:r>
                        <a:rPr lang="en-US" sz="1400" dirty="0" err="1"/>
                        <a:t>beq</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endParaRPr lang="en-US" sz="1400" dirty="0"/>
                    </a:p>
                  </a:txBody>
                  <a:tcPr marT="34290" marB="34290"/>
                </a:tc>
                <a:tc>
                  <a:txBody>
                    <a:bodyPr/>
                    <a:lstStyle/>
                    <a:p>
                      <a:pPr algn="ctr"/>
                      <a:r>
                        <a:rPr lang="en-US" sz="1400" dirty="0"/>
                        <a:t>500ps</a:t>
                      </a:r>
                    </a:p>
                  </a:txBody>
                  <a:tcPr marT="34290" marB="34290"/>
                </a:tc>
                <a:extLst>
                  <a:ext uri="{0D108BD9-81ED-4DB2-BD59-A6C34878D82A}">
                    <a16:rowId xmlns:a16="http://schemas.microsoft.com/office/drawing/2014/main" val="10002"/>
                  </a:ext>
                </a:extLst>
              </a:tr>
              <a:tr h="278130">
                <a:tc>
                  <a:txBody>
                    <a:bodyPr/>
                    <a:lstStyle/>
                    <a:p>
                      <a:pPr algn="ctr"/>
                      <a:r>
                        <a:rPr lang="en-US" sz="1400" dirty="0" err="1"/>
                        <a:t>jal</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endParaRPr lang="en-US" sz="1400" dirty="0"/>
                    </a:p>
                  </a:txBody>
                  <a:tcPr marT="34290" marB="34290"/>
                </a:tc>
                <a:tc>
                  <a:txBody>
                    <a:bodyPr/>
                    <a:lstStyle/>
                    <a:p>
                      <a:pPr algn="ctr"/>
                      <a:r>
                        <a:rPr lang="en-US" sz="1400" dirty="0"/>
                        <a:t>500ps</a:t>
                      </a:r>
                    </a:p>
                  </a:txBody>
                  <a:tcPr marT="34290" marB="34290"/>
                </a:tc>
                <a:extLst>
                  <a:ext uri="{0D108BD9-81ED-4DB2-BD59-A6C34878D82A}">
                    <a16:rowId xmlns:a16="http://schemas.microsoft.com/office/drawing/2014/main" val="10003"/>
                  </a:ext>
                </a:extLst>
              </a:tr>
              <a:tr h="278130">
                <a:tc>
                  <a:txBody>
                    <a:bodyPr/>
                    <a:lstStyle/>
                    <a:p>
                      <a:pPr algn="ctr"/>
                      <a:r>
                        <a:rPr lang="en-US" sz="1400" dirty="0" err="1"/>
                        <a:t>lw</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800ps</a:t>
                      </a:r>
                    </a:p>
                  </a:txBody>
                  <a:tcPr marT="34290" marB="34290"/>
                </a:tc>
                <a:extLst>
                  <a:ext uri="{0D108BD9-81ED-4DB2-BD59-A6C34878D82A}">
                    <a16:rowId xmlns:a16="http://schemas.microsoft.com/office/drawing/2014/main" val="10004"/>
                  </a:ext>
                </a:extLst>
              </a:tr>
              <a:tr h="278130">
                <a:tc>
                  <a:txBody>
                    <a:bodyPr/>
                    <a:lstStyle/>
                    <a:p>
                      <a:pPr algn="ctr"/>
                      <a:r>
                        <a:rPr lang="en-US" sz="1400" dirty="0" err="1"/>
                        <a:t>sw</a:t>
                      </a:r>
                      <a:endParaRPr lang="en-US" sz="1400" dirty="0"/>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r>
                        <a:rPr lang="en-US" sz="1400" dirty="0"/>
                        <a:t>X</a:t>
                      </a:r>
                    </a:p>
                  </a:txBody>
                  <a:tcPr marT="34290" marB="34290"/>
                </a:tc>
                <a:tc>
                  <a:txBody>
                    <a:bodyPr/>
                    <a:lstStyle/>
                    <a:p>
                      <a:pPr algn="ctr"/>
                      <a:endParaRPr lang="en-US" sz="1400" dirty="0"/>
                    </a:p>
                  </a:txBody>
                  <a:tcPr marT="34290" marB="34290"/>
                </a:tc>
                <a:tc>
                  <a:txBody>
                    <a:bodyPr/>
                    <a:lstStyle/>
                    <a:p>
                      <a:pPr algn="ctr"/>
                      <a:r>
                        <a:rPr lang="en-US" sz="1400" dirty="0"/>
                        <a:t>700ps</a:t>
                      </a:r>
                    </a:p>
                  </a:txBody>
                  <a:tcPr marT="34290" marB="34290"/>
                </a:tc>
                <a:extLst>
                  <a:ext uri="{0D108BD9-81ED-4DB2-BD59-A6C34878D82A}">
                    <a16:rowId xmlns:a16="http://schemas.microsoft.com/office/drawing/2014/main" val="10005"/>
                  </a:ext>
                </a:extLst>
              </a:tr>
            </a:tbl>
          </a:graphicData>
        </a:graphic>
      </p:graphicFrame>
      <p:sp>
        <p:nvSpPr>
          <p:cNvPr id="12" name="Rectangle 11"/>
          <p:cNvSpPr/>
          <p:nvPr/>
        </p:nvSpPr>
        <p:spPr>
          <a:xfrm>
            <a:off x="222739" y="1917909"/>
            <a:ext cx="8628060" cy="2887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667000" y="57150"/>
            <a:ext cx="3597275" cy="636588"/>
          </a:xfrm>
          <a:prstGeom prst="rect">
            <a:avLst/>
          </a:prstGeom>
        </p:spPr>
        <p:txBody>
          <a:bodyPr vert="horz" lIns="91440" tIns="45720" rIns="91440" bIns="45720" rtlCol="0" anchor="b">
            <a:normAutofit/>
          </a:bodyPr>
          <a:lstStyle>
            <a:lvl1pPr algn="l" defTabSz="685800" rtl="1"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US" smtClean="0"/>
              <a:t>Instruction Timing</a:t>
            </a:r>
            <a:endParaRPr lang="en-US" dirty="0"/>
          </a:p>
        </p:txBody>
      </p:sp>
    </p:spTree>
    <p:extLst>
      <p:ext uri="{BB962C8B-B14F-4D97-AF65-F5344CB8AC3E}">
        <p14:creationId xmlns:p14="http://schemas.microsoft.com/office/powerpoint/2010/main" val="102638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1990"/>
            <a:ext cx="7543800" cy="560071"/>
          </a:xfrm>
        </p:spPr>
        <p:txBody>
          <a:bodyPr/>
          <a:lstStyle/>
          <a:p>
            <a:r>
              <a:rPr lang="en-US" dirty="0"/>
              <a:t>Implementing </a:t>
            </a:r>
            <a:r>
              <a:rPr lang="en-US" b="1" dirty="0" err="1">
                <a:latin typeface="Courier New"/>
                <a:cs typeface="Courier New"/>
              </a:rPr>
              <a:t>jal</a:t>
            </a:r>
            <a:r>
              <a:rPr lang="en-US" dirty="0"/>
              <a:t> Instruction</a:t>
            </a:r>
          </a:p>
        </p:txBody>
      </p:sp>
      <p:sp>
        <p:nvSpPr>
          <p:cNvPr id="3" name="Content Placeholder 2"/>
          <p:cNvSpPr>
            <a:spLocks noGrp="1"/>
          </p:cNvSpPr>
          <p:nvPr>
            <p:ph idx="1"/>
          </p:nvPr>
        </p:nvSpPr>
        <p:spPr>
          <a:xfrm>
            <a:off x="387350" y="2695761"/>
            <a:ext cx="8458200" cy="2286000"/>
          </a:xfrm>
        </p:spPr>
        <p:txBody>
          <a:bodyPr>
            <a:normAutofit/>
          </a:bodyPr>
          <a:lstStyle/>
          <a:p>
            <a:pPr algn="l" rtl="0"/>
            <a:r>
              <a:rPr lang="en-US" sz="2000" dirty="0" smtClean="0"/>
              <a:t>JAL:</a:t>
            </a:r>
          </a:p>
          <a:p>
            <a:pPr algn="l" rtl="0"/>
            <a:r>
              <a:rPr lang="en-US" sz="2000" dirty="0" err="1" smtClean="0"/>
              <a:t>Reg</a:t>
            </a:r>
            <a:r>
              <a:rPr lang="en-US" sz="2000" dirty="0" smtClean="0"/>
              <a:t>[</a:t>
            </a:r>
            <a:r>
              <a:rPr lang="en-US" sz="2000" dirty="0" err="1" smtClean="0"/>
              <a:t>rd</a:t>
            </a:r>
            <a:r>
              <a:rPr lang="en-US" sz="2000" dirty="0" smtClean="0"/>
              <a:t>] = </a:t>
            </a:r>
            <a:r>
              <a:rPr lang="en-US" sz="2000" dirty="0"/>
              <a:t>PC+4 </a:t>
            </a:r>
            <a:r>
              <a:rPr lang="en-US" sz="2000" dirty="0" smtClean="0"/>
              <a:t>(default </a:t>
            </a:r>
            <a:r>
              <a:rPr lang="en-US" sz="2000" dirty="0" err="1" smtClean="0"/>
              <a:t>rd</a:t>
            </a:r>
            <a:r>
              <a:rPr lang="en-US" sz="2000" dirty="0" smtClean="0"/>
              <a:t> = </a:t>
            </a:r>
            <a:r>
              <a:rPr lang="en-US" sz="2000" dirty="0" err="1" smtClean="0"/>
              <a:t>ra</a:t>
            </a:r>
            <a:r>
              <a:rPr lang="en-US" sz="2000" dirty="0" smtClean="0"/>
              <a:t>)</a:t>
            </a:r>
            <a:endParaRPr lang="en-US" sz="2000" dirty="0"/>
          </a:p>
          <a:p>
            <a:pPr algn="l" rtl="0"/>
            <a:r>
              <a:rPr lang="en-US" sz="2000" dirty="0" smtClean="0"/>
              <a:t>PC </a:t>
            </a:r>
            <a:r>
              <a:rPr lang="en-US" sz="2000" dirty="0"/>
              <a:t>= PC + offset (PC-relative jump)</a:t>
            </a:r>
          </a:p>
          <a:p>
            <a:pPr algn="l" rtl="0"/>
            <a:r>
              <a:rPr lang="en-US" sz="2000" dirty="0" smtClean="0"/>
              <a:t/>
            </a:r>
            <a:br>
              <a:rPr lang="en-US" sz="2000" dirty="0" smtClean="0"/>
            </a:br>
            <a:endParaRPr lang="en-US" sz="20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53</a:t>
            </a:fld>
            <a:endParaRPr lang="en-US"/>
          </a:p>
        </p:txBody>
      </p:sp>
      <p:pic>
        <p:nvPicPr>
          <p:cNvPr id="5" name="Picture 4" descr="Untitle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47750"/>
            <a:ext cx="8394700" cy="1054100"/>
          </a:xfrm>
          <a:prstGeom prst="rect">
            <a:avLst/>
          </a:prstGeom>
        </p:spPr>
      </p:pic>
    </p:spTree>
    <p:extLst>
      <p:ext uri="{BB962C8B-B14F-4D97-AF65-F5344CB8AC3E}">
        <p14:creationId xmlns:p14="http://schemas.microsoft.com/office/powerpoint/2010/main" val="241741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344904" y="453787"/>
            <a:ext cx="2209800" cy="461665"/>
          </a:xfrm>
          <a:prstGeom prst="rect">
            <a:avLst/>
          </a:prstGeom>
          <a:noFill/>
        </p:spPr>
        <p:txBody>
          <a:bodyPr wrap="square" rtlCol="1">
            <a:spAutoFit/>
          </a:bodyPr>
          <a:lstStyle/>
          <a:p>
            <a:r>
              <a:rPr lang="en-US" sz="2400" b="1" dirty="0" err="1">
                <a:solidFill>
                  <a:srgbClr val="00B0F0"/>
                </a:solidFill>
              </a:rPr>
              <a:t>j</a:t>
            </a:r>
            <a:r>
              <a:rPr lang="en-US" sz="2400" b="1" dirty="0" err="1" smtClean="0">
                <a:solidFill>
                  <a:srgbClr val="00B0F0"/>
                </a:solidFill>
              </a:rPr>
              <a:t>al</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label</a:t>
            </a:r>
            <a:endParaRPr lang="he-IL" sz="2400" b="1" dirty="0">
              <a:solidFill>
                <a:srgbClr val="00B0F0"/>
              </a:solidFill>
            </a:endParaRPr>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1739629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344904" y="453787"/>
            <a:ext cx="2209800" cy="461665"/>
          </a:xfrm>
          <a:prstGeom prst="rect">
            <a:avLst/>
          </a:prstGeom>
          <a:noFill/>
        </p:spPr>
        <p:txBody>
          <a:bodyPr wrap="square" rtlCol="1">
            <a:spAutoFit/>
          </a:bodyPr>
          <a:lstStyle/>
          <a:p>
            <a:r>
              <a:rPr lang="en-US" sz="2400" b="1" dirty="0" err="1">
                <a:solidFill>
                  <a:srgbClr val="00B0F0"/>
                </a:solidFill>
              </a:rPr>
              <a:t>j</a:t>
            </a:r>
            <a:r>
              <a:rPr lang="en-US" sz="2400" b="1" dirty="0" err="1" smtClean="0">
                <a:solidFill>
                  <a:srgbClr val="00B0F0"/>
                </a:solidFill>
              </a:rPr>
              <a:t>al</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label</a:t>
            </a:r>
            <a:endParaRPr lang="he-IL" sz="2400" b="1" dirty="0">
              <a:solidFill>
                <a:srgbClr val="00B0F0"/>
              </a:solidFill>
            </a:endParaRPr>
          </a:p>
        </p:txBody>
      </p:sp>
    </p:spTree>
    <p:extLst>
      <p:ext uri="{BB962C8B-B14F-4D97-AF65-F5344CB8AC3E}">
        <p14:creationId xmlns:p14="http://schemas.microsoft.com/office/powerpoint/2010/main" val="2636034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344904" y="453787"/>
            <a:ext cx="2209800" cy="461665"/>
          </a:xfrm>
          <a:prstGeom prst="rect">
            <a:avLst/>
          </a:prstGeom>
          <a:noFill/>
        </p:spPr>
        <p:txBody>
          <a:bodyPr wrap="square" rtlCol="1">
            <a:spAutoFit/>
          </a:bodyPr>
          <a:lstStyle/>
          <a:p>
            <a:r>
              <a:rPr lang="en-US" sz="2400" b="1" dirty="0" err="1">
                <a:solidFill>
                  <a:srgbClr val="00B0F0"/>
                </a:solidFill>
              </a:rPr>
              <a:t>j</a:t>
            </a:r>
            <a:r>
              <a:rPr lang="en-US" sz="2400" b="1" dirty="0" err="1" smtClean="0">
                <a:solidFill>
                  <a:srgbClr val="00B0F0"/>
                </a:solidFill>
              </a:rPr>
              <a:t>al</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label</a:t>
            </a:r>
            <a:endParaRPr lang="he-IL" sz="2400" b="1" dirty="0">
              <a:solidFill>
                <a:srgbClr val="00B0F0"/>
              </a:solidFill>
            </a:endParaRPr>
          </a:p>
        </p:txBody>
      </p:sp>
    </p:spTree>
    <p:extLst>
      <p:ext uri="{BB962C8B-B14F-4D97-AF65-F5344CB8AC3E}">
        <p14:creationId xmlns:p14="http://schemas.microsoft.com/office/powerpoint/2010/main" val="3959171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28575">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344904" y="453787"/>
            <a:ext cx="2209800" cy="461665"/>
          </a:xfrm>
          <a:prstGeom prst="rect">
            <a:avLst/>
          </a:prstGeom>
          <a:noFill/>
        </p:spPr>
        <p:txBody>
          <a:bodyPr wrap="square" rtlCol="1">
            <a:spAutoFit/>
          </a:bodyPr>
          <a:lstStyle/>
          <a:p>
            <a:r>
              <a:rPr lang="en-US" sz="2400" b="1" dirty="0" err="1">
                <a:solidFill>
                  <a:srgbClr val="00B0F0"/>
                </a:solidFill>
              </a:rPr>
              <a:t>j</a:t>
            </a:r>
            <a:r>
              <a:rPr lang="en-US" sz="2400" b="1" dirty="0" err="1" smtClean="0">
                <a:solidFill>
                  <a:srgbClr val="00B0F0"/>
                </a:solidFill>
              </a:rPr>
              <a:t>al</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label</a:t>
            </a:r>
            <a:endParaRPr lang="he-IL" sz="2400" b="1" dirty="0">
              <a:solidFill>
                <a:srgbClr val="00B0F0"/>
              </a:solidFill>
            </a:endParaRPr>
          </a:p>
        </p:txBody>
      </p:sp>
    </p:spTree>
    <p:extLst>
      <p:ext uri="{BB962C8B-B14F-4D97-AF65-F5344CB8AC3E}">
        <p14:creationId xmlns:p14="http://schemas.microsoft.com/office/powerpoint/2010/main" val="1204893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 name="Elbow Connector 3"/>
          <p:cNvCxnSpPr>
            <a:endCxn id="66" idx="2"/>
          </p:cNvCxnSpPr>
          <p:nvPr/>
        </p:nvCxnSpPr>
        <p:spPr>
          <a:xfrm>
            <a:off x="6517986" y="1029451"/>
            <a:ext cx="1581150" cy="812834"/>
          </a:xfrm>
          <a:prstGeom prst="bentConnector3">
            <a:avLst>
              <a:gd name="adj1" fmla="val 8433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67519" y="1787166"/>
            <a:ext cx="103042" cy="53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976900" y="1852461"/>
            <a:ext cx="84280" cy="440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5895710" y="2809087"/>
            <a:ext cx="584070" cy="540078"/>
            <a:chOff x="352266" y="209550"/>
            <a:chExt cx="584070" cy="540078"/>
          </a:xfrm>
        </p:grpSpPr>
        <p:sp>
          <p:nvSpPr>
            <p:cNvPr id="128" name="Oval 127"/>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9" name="TextBox 128"/>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30" name="Elbow Connector 129"/>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cxnSp>
        <p:nvCxnSpPr>
          <p:cNvPr id="132" name="Straight Arrow Connector 131"/>
          <p:cNvCxnSpPr>
            <a:endCxn id="97" idx="1"/>
          </p:cNvCxnSpPr>
          <p:nvPr/>
        </p:nvCxnSpPr>
        <p:spPr>
          <a:xfrm flipV="1">
            <a:off x="6514978" y="1934618"/>
            <a:ext cx="212558" cy="800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5" name="TextBox 134"/>
          <p:cNvSpPr txBox="1"/>
          <p:nvPr/>
        </p:nvSpPr>
        <p:spPr>
          <a:xfrm>
            <a:off x="344904" y="453787"/>
            <a:ext cx="2209800" cy="461665"/>
          </a:xfrm>
          <a:prstGeom prst="rect">
            <a:avLst/>
          </a:prstGeom>
          <a:noFill/>
        </p:spPr>
        <p:txBody>
          <a:bodyPr wrap="square" rtlCol="1">
            <a:spAutoFit/>
          </a:bodyPr>
          <a:lstStyle/>
          <a:p>
            <a:r>
              <a:rPr lang="en-US" sz="2400" b="1" dirty="0" err="1">
                <a:solidFill>
                  <a:srgbClr val="00B0F0"/>
                </a:solidFill>
              </a:rPr>
              <a:t>j</a:t>
            </a:r>
            <a:r>
              <a:rPr lang="en-US" sz="2400" b="1" dirty="0" err="1" smtClean="0">
                <a:solidFill>
                  <a:srgbClr val="00B0F0"/>
                </a:solidFill>
              </a:rPr>
              <a:t>al</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label</a:t>
            </a:r>
            <a:endParaRPr lang="he-IL" sz="2400" b="1" dirty="0">
              <a:solidFill>
                <a:srgbClr val="00B0F0"/>
              </a:solidFill>
            </a:endParaRPr>
          </a:p>
        </p:txBody>
      </p:sp>
    </p:spTree>
    <p:extLst>
      <p:ext uri="{BB962C8B-B14F-4D97-AF65-F5344CB8AC3E}">
        <p14:creationId xmlns:p14="http://schemas.microsoft.com/office/powerpoint/2010/main" val="223679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w="28575">
              <a:solidFill>
                <a:srgbClr val="00B0F0"/>
              </a:solid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 name="Elbow Connector 3"/>
          <p:cNvCxnSpPr>
            <a:endCxn id="66" idx="2"/>
          </p:cNvCxnSpPr>
          <p:nvPr/>
        </p:nvCxnSpPr>
        <p:spPr>
          <a:xfrm>
            <a:off x="6517986" y="1029451"/>
            <a:ext cx="1581150" cy="812834"/>
          </a:xfrm>
          <a:prstGeom prst="bentConnector3">
            <a:avLst>
              <a:gd name="adj1" fmla="val 8433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67519" y="1787166"/>
            <a:ext cx="103042" cy="53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976900" y="1852461"/>
            <a:ext cx="84280" cy="440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6347260" y="1947017"/>
            <a:ext cx="151676" cy="65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3202" y="3466685"/>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29" name="TextBox 128"/>
          <p:cNvSpPr txBox="1"/>
          <p:nvPr/>
        </p:nvSpPr>
        <p:spPr>
          <a:xfrm>
            <a:off x="3188044" y="3508605"/>
            <a:ext cx="407731" cy="369332"/>
          </a:xfrm>
          <a:prstGeom prst="rect">
            <a:avLst/>
          </a:prstGeom>
          <a:noFill/>
        </p:spPr>
        <p:txBody>
          <a:bodyPr wrap="square" rtlCol="1">
            <a:spAutoFit/>
          </a:bodyPr>
          <a:lstStyle/>
          <a:p>
            <a:r>
              <a:rPr lang="en-US" dirty="0" smtClean="0">
                <a:solidFill>
                  <a:srgbClr val="FF0000"/>
                </a:solidFill>
              </a:rPr>
              <a:t>UJ</a:t>
            </a:r>
            <a:endParaRPr lang="he-IL" dirty="0">
              <a:solidFill>
                <a:srgbClr val="FF0000"/>
              </a:solidFill>
            </a:endParaRPr>
          </a:p>
        </p:txBody>
      </p:sp>
      <p:sp>
        <p:nvSpPr>
          <p:cNvPr id="130" name="TextBox 129"/>
          <p:cNvSpPr txBox="1"/>
          <p:nvPr/>
        </p:nvSpPr>
        <p:spPr>
          <a:xfrm>
            <a:off x="3676024"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1" name="TextBox 130"/>
          <p:cNvSpPr txBox="1"/>
          <p:nvPr/>
        </p:nvSpPr>
        <p:spPr>
          <a:xfrm>
            <a:off x="4353532" y="3516136"/>
            <a:ext cx="290543"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32" name="TextBox 131"/>
          <p:cNvSpPr txBox="1"/>
          <p:nvPr/>
        </p:nvSpPr>
        <p:spPr>
          <a:xfrm>
            <a:off x="5335901"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4" name="TextBox 133"/>
          <p:cNvSpPr txBox="1"/>
          <p:nvPr/>
        </p:nvSpPr>
        <p:spPr>
          <a:xfrm>
            <a:off x="5691963" y="3491029"/>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5" name="TextBox 134"/>
          <p:cNvSpPr txBox="1"/>
          <p:nvPr/>
        </p:nvSpPr>
        <p:spPr>
          <a:xfrm>
            <a:off x="6133590" y="3472137"/>
            <a:ext cx="589957" cy="369332"/>
          </a:xfrm>
          <a:prstGeom prst="rect">
            <a:avLst/>
          </a:prstGeom>
          <a:noFill/>
        </p:spPr>
        <p:txBody>
          <a:bodyPr wrap="square" rtlCol="1">
            <a:spAutoFit/>
          </a:bodyPr>
          <a:lstStyle/>
          <a:p>
            <a:r>
              <a:rPr lang="en-US" dirty="0" smtClean="0">
                <a:solidFill>
                  <a:srgbClr val="FF0000"/>
                </a:solidFill>
              </a:rPr>
              <a:t>UJ</a:t>
            </a:r>
            <a:endParaRPr lang="he-IL" dirty="0">
              <a:solidFill>
                <a:srgbClr val="FF0000"/>
              </a:solidFill>
            </a:endParaRPr>
          </a:p>
        </p:txBody>
      </p:sp>
      <p:sp>
        <p:nvSpPr>
          <p:cNvPr id="136" name="TextBox 135"/>
          <p:cNvSpPr txBox="1"/>
          <p:nvPr/>
        </p:nvSpPr>
        <p:spPr>
          <a:xfrm>
            <a:off x="6912498" y="3465188"/>
            <a:ext cx="70899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37" name="TextBox 136"/>
          <p:cNvSpPr txBox="1"/>
          <p:nvPr/>
        </p:nvSpPr>
        <p:spPr>
          <a:xfrm>
            <a:off x="8131712" y="3450125"/>
            <a:ext cx="589957" cy="369332"/>
          </a:xfrm>
          <a:prstGeom prst="rect">
            <a:avLst/>
          </a:prstGeom>
          <a:noFill/>
        </p:spPr>
        <p:txBody>
          <a:bodyPr wrap="square" rtlCol="1">
            <a:spAutoFit/>
          </a:bodyPr>
          <a:lstStyle/>
          <a:p>
            <a:r>
              <a:rPr lang="en-US" dirty="0" smtClean="0">
                <a:solidFill>
                  <a:srgbClr val="FF0000"/>
                </a:solidFill>
              </a:rPr>
              <a:t>10</a:t>
            </a:r>
            <a:endParaRPr lang="he-IL" dirty="0">
              <a:solidFill>
                <a:srgbClr val="FF0000"/>
              </a:solidFill>
            </a:endParaRPr>
          </a:p>
        </p:txBody>
      </p:sp>
      <p:grpSp>
        <p:nvGrpSpPr>
          <p:cNvPr id="138" name="Group 137"/>
          <p:cNvGrpSpPr/>
          <p:nvPr/>
        </p:nvGrpSpPr>
        <p:grpSpPr>
          <a:xfrm>
            <a:off x="5895710" y="2809087"/>
            <a:ext cx="584070" cy="540078"/>
            <a:chOff x="352266" y="209550"/>
            <a:chExt cx="584070" cy="540078"/>
          </a:xfrm>
        </p:grpSpPr>
        <p:sp>
          <p:nvSpPr>
            <p:cNvPr id="139" name="Oval 138"/>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1" name="TextBox 140"/>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2" name="Elbow Connector 141"/>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45" name="TextBox 144"/>
          <p:cNvSpPr txBox="1"/>
          <p:nvPr/>
        </p:nvSpPr>
        <p:spPr>
          <a:xfrm>
            <a:off x="6278696" y="2663683"/>
            <a:ext cx="589957"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6" name="TextBox 145"/>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7" name="TextBox 146"/>
          <p:cNvSpPr txBox="1"/>
          <p:nvPr/>
        </p:nvSpPr>
        <p:spPr>
          <a:xfrm>
            <a:off x="344904" y="453787"/>
            <a:ext cx="2209800" cy="461665"/>
          </a:xfrm>
          <a:prstGeom prst="rect">
            <a:avLst/>
          </a:prstGeom>
          <a:noFill/>
        </p:spPr>
        <p:txBody>
          <a:bodyPr wrap="square" rtlCol="1">
            <a:spAutoFit/>
          </a:bodyPr>
          <a:lstStyle/>
          <a:p>
            <a:r>
              <a:rPr lang="en-US" sz="2400" b="1" dirty="0" err="1">
                <a:solidFill>
                  <a:srgbClr val="00B0F0"/>
                </a:solidFill>
              </a:rPr>
              <a:t>j</a:t>
            </a:r>
            <a:r>
              <a:rPr lang="en-US" sz="2400" b="1" dirty="0" err="1" smtClean="0">
                <a:solidFill>
                  <a:srgbClr val="00B0F0"/>
                </a:solidFill>
              </a:rPr>
              <a:t>al</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label</a:t>
            </a:r>
            <a:endParaRPr lang="he-IL" sz="2400" b="1" dirty="0">
              <a:solidFill>
                <a:srgbClr val="00B0F0"/>
              </a:solidFill>
            </a:endParaRPr>
          </a:p>
        </p:txBody>
      </p:sp>
    </p:spTree>
    <p:extLst>
      <p:ext uri="{BB962C8B-B14F-4D97-AF65-F5344CB8AC3E}">
        <p14:creationId xmlns:p14="http://schemas.microsoft.com/office/powerpoint/2010/main" val="265667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9" grpId="0"/>
      <p:bldP spid="130" grpId="0"/>
      <p:bldP spid="131" grpId="0"/>
      <p:bldP spid="132" grpId="0"/>
      <p:bldP spid="134" grpId="0"/>
      <p:bldP spid="135" grpId="0"/>
      <p:bldP spid="137" grpId="0"/>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I-type</a:t>
            </a:r>
            <a:endParaRPr lang="he-IL" dirty="0"/>
          </a:p>
        </p:txBody>
      </p:sp>
      <p:sp>
        <p:nvSpPr>
          <p:cNvPr id="3" name="Content Placeholder 2"/>
          <p:cNvSpPr>
            <a:spLocks noGrp="1"/>
          </p:cNvSpPr>
          <p:nvPr>
            <p:ph idx="1"/>
          </p:nvPr>
        </p:nvSpPr>
        <p:spPr/>
        <p:txBody>
          <a:bodyPr/>
          <a:lstStyle/>
          <a:p>
            <a:pPr algn="l" rtl="0"/>
            <a:r>
              <a:rPr lang="en-US" dirty="0" smtClean="0"/>
              <a:t>Immediate or load</a:t>
            </a:r>
            <a:endParaRPr lang="he-IL" dirty="0"/>
          </a:p>
        </p:txBody>
      </p:sp>
      <p:sp>
        <p:nvSpPr>
          <p:cNvPr id="4" name="Footer Placeholder 3"/>
          <p:cNvSpPr>
            <a:spLocks noGrp="1"/>
          </p:cNvSpPr>
          <p:nvPr>
            <p:ph type="ftr" sz="quarter" idx="11"/>
          </p:nvPr>
        </p:nvSpPr>
        <p:spPr/>
        <p:txBody>
          <a:bodyPr/>
          <a:lstStyle/>
          <a:p>
            <a:r>
              <a:rPr lang="en-US" smtClean="0"/>
              <a:t>Technion EE 044252 Spring 2018 Lecture 10</a:t>
            </a:r>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6</a:t>
            </a:fld>
            <a:endParaRPr lang="en-US"/>
          </a:p>
        </p:txBody>
      </p:sp>
      <p:pic>
        <p:nvPicPr>
          <p:cNvPr id="6" name="Picture 5"/>
          <p:cNvPicPr>
            <a:picLocks noChangeAspect="1"/>
          </p:cNvPicPr>
          <p:nvPr/>
        </p:nvPicPr>
        <p:blipFill>
          <a:blip r:embed="rId2"/>
          <a:stretch>
            <a:fillRect/>
          </a:stretch>
        </p:blipFill>
        <p:spPr>
          <a:xfrm>
            <a:off x="991790" y="1714289"/>
            <a:ext cx="7162800" cy="2129278"/>
          </a:xfrm>
          <a:prstGeom prst="rect">
            <a:avLst/>
          </a:prstGeom>
        </p:spPr>
      </p:pic>
      <p:pic>
        <p:nvPicPr>
          <p:cNvPr id="7" name="Picture 6"/>
          <p:cNvPicPr>
            <a:picLocks noChangeAspect="1"/>
          </p:cNvPicPr>
          <p:nvPr/>
        </p:nvPicPr>
        <p:blipFill>
          <a:blip r:embed="rId3"/>
          <a:stretch>
            <a:fillRect/>
          </a:stretch>
        </p:blipFill>
        <p:spPr>
          <a:xfrm>
            <a:off x="1066800" y="3810765"/>
            <a:ext cx="6718300" cy="1602272"/>
          </a:xfrm>
          <a:prstGeom prst="rect">
            <a:avLst/>
          </a:prstGeom>
        </p:spPr>
      </p:pic>
    </p:spTree>
    <p:extLst>
      <p:ext uri="{BB962C8B-B14F-4D97-AF65-F5344CB8AC3E}">
        <p14:creationId xmlns:p14="http://schemas.microsoft.com/office/powerpoint/2010/main" val="191801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8168640" cy="2674620"/>
          </a:xfrm>
        </p:spPr>
        <p:txBody>
          <a:bodyPr/>
          <a:lstStyle/>
          <a:p>
            <a:r>
              <a:rPr lang="en-US" dirty="0" smtClean="0"/>
              <a:t>Adding New Instructions</a:t>
            </a:r>
            <a:endParaRPr lang="he-IL" dirty="0"/>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1040997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Technion EE 044252 Spring 2018 Lecture 10</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61</a:t>
            </a:fld>
            <a:endParaRPr lang="en-US"/>
          </a:p>
        </p:txBody>
      </p:sp>
      <p:sp>
        <p:nvSpPr>
          <p:cNvPr id="2" name="Title 1"/>
          <p:cNvSpPr>
            <a:spLocks noGrp="1"/>
          </p:cNvSpPr>
          <p:nvPr>
            <p:ph type="title" idx="4294967295"/>
          </p:nvPr>
        </p:nvSpPr>
        <p:spPr>
          <a:xfrm>
            <a:off x="609600" y="361950"/>
            <a:ext cx="8305800" cy="628043"/>
          </a:xfrm>
        </p:spPr>
        <p:txBody>
          <a:bodyPr>
            <a:normAutofit/>
          </a:bodyPr>
          <a:lstStyle/>
          <a:p>
            <a:r>
              <a:rPr lang="en-US" sz="3600" dirty="0"/>
              <a:t>Implementing </a:t>
            </a:r>
            <a:r>
              <a:rPr lang="en-US" sz="3600" b="1" dirty="0">
                <a:latin typeface="Courier New"/>
                <a:cs typeface="Courier New"/>
              </a:rPr>
              <a:t>JALR</a:t>
            </a:r>
            <a:r>
              <a:rPr lang="en-US" sz="3600" dirty="0"/>
              <a:t> Instruction (I-Format)</a:t>
            </a:r>
          </a:p>
        </p:txBody>
      </p:sp>
      <p:sp>
        <p:nvSpPr>
          <p:cNvPr id="3" name="Content Placeholder 2"/>
          <p:cNvSpPr>
            <a:spLocks noGrp="1"/>
          </p:cNvSpPr>
          <p:nvPr>
            <p:ph idx="4294967295"/>
          </p:nvPr>
        </p:nvSpPr>
        <p:spPr>
          <a:xfrm>
            <a:off x="369490" y="3105150"/>
            <a:ext cx="3364310" cy="1219200"/>
          </a:xfrm>
        </p:spPr>
        <p:txBody>
          <a:bodyPr>
            <a:normAutofit/>
          </a:bodyPr>
          <a:lstStyle/>
          <a:p>
            <a:pPr algn="l" rtl="0"/>
            <a:r>
              <a:rPr lang="en-US" sz="2400" dirty="0" smtClean="0"/>
              <a:t>JALR:</a:t>
            </a:r>
          </a:p>
          <a:p>
            <a:pPr lvl="1" algn="l" rtl="0"/>
            <a:r>
              <a:rPr lang="en-US" sz="1850" dirty="0" err="1" smtClean="0"/>
              <a:t>Reg</a:t>
            </a:r>
            <a:r>
              <a:rPr lang="en-US" sz="1850" dirty="0" smtClean="0"/>
              <a:t>[</a:t>
            </a:r>
            <a:r>
              <a:rPr lang="en-US" sz="1850" dirty="0" err="1" smtClean="0"/>
              <a:t>rd</a:t>
            </a:r>
            <a:r>
              <a:rPr lang="en-US" sz="1850" dirty="0"/>
              <a:t>] </a:t>
            </a:r>
            <a:r>
              <a:rPr lang="en-US" sz="1850" dirty="0" smtClean="0"/>
              <a:t>= PC + 4 </a:t>
            </a:r>
            <a:endParaRPr lang="en-US" sz="1850" dirty="0"/>
          </a:p>
          <a:p>
            <a:pPr lvl="1" algn="l" rtl="0"/>
            <a:r>
              <a:rPr lang="en-US" sz="2000" dirty="0" smtClean="0"/>
              <a:t>PC </a:t>
            </a:r>
            <a:r>
              <a:rPr lang="en-US" sz="2000" dirty="0"/>
              <a:t>= </a:t>
            </a:r>
            <a:r>
              <a:rPr lang="en-US" sz="2000" dirty="0" err="1"/>
              <a:t>Reg</a:t>
            </a:r>
            <a:r>
              <a:rPr lang="en-US" sz="2000" dirty="0"/>
              <a:t>[rs1] + </a:t>
            </a:r>
            <a:r>
              <a:rPr lang="en-US" sz="2000" dirty="0" smtClean="0"/>
              <a:t>immediate</a:t>
            </a:r>
            <a:endParaRPr lang="en-US" sz="2000" dirty="0"/>
          </a:p>
        </p:txBody>
      </p:sp>
      <p:pic>
        <p:nvPicPr>
          <p:cNvPr id="5" name="Picture 4" descr="Untitled.jpe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9490" y="1699816"/>
            <a:ext cx="8407400" cy="1028700"/>
          </a:xfrm>
          <a:prstGeom prst="rect">
            <a:avLst/>
          </a:prstGeom>
        </p:spPr>
      </p:pic>
      <p:sp>
        <p:nvSpPr>
          <p:cNvPr id="7" name="Content Placeholder 2"/>
          <p:cNvSpPr txBox="1">
            <a:spLocks/>
          </p:cNvSpPr>
          <p:nvPr/>
        </p:nvSpPr>
        <p:spPr>
          <a:xfrm>
            <a:off x="3379390" y="1131876"/>
            <a:ext cx="2209800" cy="426057"/>
          </a:xfrm>
          <a:prstGeom prst="rect">
            <a:avLst/>
          </a:prstGeom>
        </p:spPr>
        <p:txBody>
          <a:bodyPr vert="horz" lIns="0" tIns="45720" rIns="0" bIns="45720" rtlCol="0">
            <a:normAutofit/>
          </a:bodyPr>
          <a:lstStyle>
            <a:lvl1pPr marL="68580" indent="-68580" algn="r" defTabSz="685800" rtl="1"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r" defTabSz="685800" rtl="1"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l" rtl="0"/>
            <a:r>
              <a:rPr lang="en-US" sz="2400" dirty="0" err="1" smtClean="0"/>
              <a:t>jalr</a:t>
            </a:r>
            <a:r>
              <a:rPr lang="en-US" sz="2400" dirty="0" smtClean="0"/>
              <a:t> </a:t>
            </a:r>
            <a:r>
              <a:rPr lang="en-US" sz="2400" dirty="0" err="1" smtClean="0"/>
              <a:t>rd</a:t>
            </a:r>
            <a:r>
              <a:rPr lang="en-US" sz="2400" dirty="0" smtClean="0"/>
              <a:t>, </a:t>
            </a:r>
            <a:r>
              <a:rPr lang="en-US" sz="2400" dirty="0" err="1" smtClean="0"/>
              <a:t>rs</a:t>
            </a:r>
            <a:r>
              <a:rPr lang="en-US" sz="2400" dirty="0" smtClean="0"/>
              <a:t>, </a:t>
            </a:r>
            <a:r>
              <a:rPr lang="en-US" sz="2400" dirty="0" err="1" smtClean="0"/>
              <a:t>imm</a:t>
            </a:r>
            <a:endParaRPr lang="en-US" sz="1600" dirty="0"/>
          </a:p>
        </p:txBody>
      </p:sp>
    </p:spTree>
    <p:extLst>
      <p:ext uri="{BB962C8B-B14F-4D97-AF65-F5344CB8AC3E}">
        <p14:creationId xmlns:p14="http://schemas.microsoft.com/office/powerpoint/2010/main" val="1214463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w="28575">
              <a:solidFill>
                <a:srgbClr val="00B0F0"/>
              </a:solid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3" name="TextBox 2"/>
          <p:cNvSpPr txBox="1"/>
          <p:nvPr/>
        </p:nvSpPr>
        <p:spPr>
          <a:xfrm>
            <a:off x="295564" y="457135"/>
            <a:ext cx="2307936" cy="461665"/>
          </a:xfrm>
          <a:prstGeom prst="rect">
            <a:avLst/>
          </a:prstGeom>
          <a:noFill/>
        </p:spPr>
        <p:txBody>
          <a:bodyPr wrap="square" rtlCol="1">
            <a:spAutoFit/>
          </a:bodyPr>
          <a:lstStyle/>
          <a:p>
            <a:r>
              <a:rPr lang="en-US" sz="2400" b="1" dirty="0" err="1">
                <a:solidFill>
                  <a:srgbClr val="00B050"/>
                </a:solidFill>
              </a:rPr>
              <a:t>j</a:t>
            </a:r>
            <a:r>
              <a:rPr lang="en-US" sz="2400" b="1" dirty="0" err="1" smtClean="0">
                <a:solidFill>
                  <a:srgbClr val="00B050"/>
                </a:solidFill>
              </a:rPr>
              <a:t>alr</a:t>
            </a:r>
            <a:r>
              <a:rPr lang="en-US" sz="2400" b="1" dirty="0" smtClean="0">
                <a:solidFill>
                  <a:srgbClr val="00B050"/>
                </a:solidFill>
              </a:rPr>
              <a:t> </a:t>
            </a:r>
            <a:r>
              <a:rPr lang="en-US" sz="2400" b="1" dirty="0" err="1" smtClean="0">
                <a:solidFill>
                  <a:srgbClr val="00B050"/>
                </a:solidFill>
              </a:rPr>
              <a:t>rd</a:t>
            </a:r>
            <a:r>
              <a:rPr lang="en-US" sz="2400" b="1" dirty="0" smtClean="0">
                <a:solidFill>
                  <a:srgbClr val="00B050"/>
                </a:solidFill>
              </a:rPr>
              <a:t>, </a:t>
            </a:r>
            <a:r>
              <a:rPr lang="en-US" sz="2400" b="1" dirty="0" err="1" smtClean="0">
                <a:solidFill>
                  <a:srgbClr val="00B050"/>
                </a:solidFill>
              </a:rPr>
              <a:t>rs</a:t>
            </a:r>
            <a:r>
              <a:rPr lang="en-US" sz="2400" b="1" dirty="0" smtClean="0">
                <a:solidFill>
                  <a:srgbClr val="00B050"/>
                </a:solidFill>
              </a:rPr>
              <a:t>, </a:t>
            </a:r>
            <a:r>
              <a:rPr lang="en-US" sz="2400" b="1" dirty="0" err="1" smtClean="0">
                <a:solidFill>
                  <a:srgbClr val="00B050"/>
                </a:solidFill>
              </a:rPr>
              <a:t>imm</a:t>
            </a:r>
            <a:endParaRPr lang="he-IL" sz="2400" b="1" dirty="0">
              <a:solidFill>
                <a:srgbClr val="00B050"/>
              </a:solidFill>
            </a:endParaRPr>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 name="Elbow Connector 3"/>
          <p:cNvCxnSpPr>
            <a:endCxn id="66" idx="2"/>
          </p:cNvCxnSpPr>
          <p:nvPr/>
        </p:nvCxnSpPr>
        <p:spPr>
          <a:xfrm>
            <a:off x="6517986" y="1029451"/>
            <a:ext cx="1581150" cy="812834"/>
          </a:xfrm>
          <a:prstGeom prst="bentConnector3">
            <a:avLst>
              <a:gd name="adj1" fmla="val 8433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67519" y="1787166"/>
            <a:ext cx="103042" cy="53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976900" y="1852461"/>
            <a:ext cx="84280" cy="440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6347260" y="1947017"/>
            <a:ext cx="151676" cy="65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3202" y="3466685"/>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29" name="TextBox 128"/>
          <p:cNvSpPr txBox="1"/>
          <p:nvPr/>
        </p:nvSpPr>
        <p:spPr>
          <a:xfrm>
            <a:off x="3169518" y="3505200"/>
            <a:ext cx="438958" cy="369332"/>
          </a:xfrm>
          <a:prstGeom prst="rect">
            <a:avLst/>
          </a:prstGeom>
          <a:noFill/>
        </p:spPr>
        <p:txBody>
          <a:bodyPr wrap="square" rtlCol="1">
            <a:spAutoFit/>
          </a:bodyPr>
          <a:lstStyle/>
          <a:p>
            <a:r>
              <a:rPr lang="en-US" dirty="0" smtClean="0">
                <a:solidFill>
                  <a:srgbClr val="FF0000"/>
                </a:solidFill>
              </a:rPr>
              <a:t>UJ</a:t>
            </a:r>
            <a:endParaRPr lang="he-IL" dirty="0">
              <a:solidFill>
                <a:srgbClr val="FF0000"/>
              </a:solidFill>
            </a:endParaRPr>
          </a:p>
        </p:txBody>
      </p:sp>
      <p:sp>
        <p:nvSpPr>
          <p:cNvPr id="130" name="TextBox 129"/>
          <p:cNvSpPr txBox="1"/>
          <p:nvPr/>
        </p:nvSpPr>
        <p:spPr>
          <a:xfrm>
            <a:off x="3676024"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1" name="TextBox 130"/>
          <p:cNvSpPr txBox="1"/>
          <p:nvPr/>
        </p:nvSpPr>
        <p:spPr>
          <a:xfrm>
            <a:off x="4353532" y="3516136"/>
            <a:ext cx="290543"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32" name="TextBox 131"/>
          <p:cNvSpPr txBox="1"/>
          <p:nvPr/>
        </p:nvSpPr>
        <p:spPr>
          <a:xfrm>
            <a:off x="5335901"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4" name="TextBox 133"/>
          <p:cNvSpPr txBox="1"/>
          <p:nvPr/>
        </p:nvSpPr>
        <p:spPr>
          <a:xfrm>
            <a:off x="5691963" y="3491029"/>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35" name="TextBox 134"/>
          <p:cNvSpPr txBox="1"/>
          <p:nvPr/>
        </p:nvSpPr>
        <p:spPr>
          <a:xfrm>
            <a:off x="6133590" y="3472137"/>
            <a:ext cx="589957" cy="369332"/>
          </a:xfrm>
          <a:prstGeom prst="rect">
            <a:avLst/>
          </a:prstGeom>
          <a:noFill/>
        </p:spPr>
        <p:txBody>
          <a:bodyPr wrap="square" rtlCol="1">
            <a:spAutoFit/>
          </a:bodyPr>
          <a:lstStyle/>
          <a:p>
            <a:r>
              <a:rPr lang="en-US" dirty="0" smtClean="0">
                <a:solidFill>
                  <a:srgbClr val="FF0000"/>
                </a:solidFill>
              </a:rPr>
              <a:t>UJ</a:t>
            </a:r>
            <a:endParaRPr lang="he-IL" dirty="0">
              <a:solidFill>
                <a:srgbClr val="FF0000"/>
              </a:solidFill>
            </a:endParaRPr>
          </a:p>
        </p:txBody>
      </p:sp>
      <p:sp>
        <p:nvSpPr>
          <p:cNvPr id="136" name="TextBox 135"/>
          <p:cNvSpPr txBox="1"/>
          <p:nvPr/>
        </p:nvSpPr>
        <p:spPr>
          <a:xfrm>
            <a:off x="6912498" y="3465188"/>
            <a:ext cx="70899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37" name="TextBox 136"/>
          <p:cNvSpPr txBox="1"/>
          <p:nvPr/>
        </p:nvSpPr>
        <p:spPr>
          <a:xfrm>
            <a:off x="8131712" y="3450125"/>
            <a:ext cx="589957" cy="369332"/>
          </a:xfrm>
          <a:prstGeom prst="rect">
            <a:avLst/>
          </a:prstGeom>
          <a:noFill/>
        </p:spPr>
        <p:txBody>
          <a:bodyPr wrap="square" rtlCol="1">
            <a:spAutoFit/>
          </a:bodyPr>
          <a:lstStyle/>
          <a:p>
            <a:r>
              <a:rPr lang="en-US" dirty="0" smtClean="0">
                <a:solidFill>
                  <a:srgbClr val="FF0000"/>
                </a:solidFill>
              </a:rPr>
              <a:t>10</a:t>
            </a:r>
            <a:endParaRPr lang="he-IL" dirty="0">
              <a:solidFill>
                <a:srgbClr val="FF0000"/>
              </a:solidFill>
            </a:endParaRPr>
          </a:p>
        </p:txBody>
      </p:sp>
      <p:grpSp>
        <p:nvGrpSpPr>
          <p:cNvPr id="138" name="Group 137"/>
          <p:cNvGrpSpPr/>
          <p:nvPr/>
        </p:nvGrpSpPr>
        <p:grpSpPr>
          <a:xfrm>
            <a:off x="5895710" y="2809087"/>
            <a:ext cx="584070" cy="540078"/>
            <a:chOff x="352266" y="209550"/>
            <a:chExt cx="584070" cy="540078"/>
          </a:xfrm>
        </p:grpSpPr>
        <p:sp>
          <p:nvSpPr>
            <p:cNvPr id="139" name="Oval 138"/>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1" name="TextBox 140"/>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2" name="Elbow Connector 141"/>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45" name="TextBox 144"/>
          <p:cNvSpPr txBox="1"/>
          <p:nvPr/>
        </p:nvSpPr>
        <p:spPr>
          <a:xfrm>
            <a:off x="6278696" y="2663683"/>
            <a:ext cx="589957"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6" name="TextBox 145"/>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1979063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w="28575">
              <a:solidFill>
                <a:srgbClr val="00B0F0"/>
              </a:solid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 name="Elbow Connector 3"/>
          <p:cNvCxnSpPr>
            <a:endCxn id="66" idx="2"/>
          </p:cNvCxnSpPr>
          <p:nvPr/>
        </p:nvCxnSpPr>
        <p:spPr>
          <a:xfrm>
            <a:off x="6517986" y="1029451"/>
            <a:ext cx="1581150" cy="812834"/>
          </a:xfrm>
          <a:prstGeom prst="bentConnector3">
            <a:avLst>
              <a:gd name="adj1" fmla="val 8433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67519" y="1787166"/>
            <a:ext cx="103042" cy="53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976900" y="1852461"/>
            <a:ext cx="84280" cy="440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6347260" y="1947017"/>
            <a:ext cx="151676" cy="65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5895710" y="2809087"/>
            <a:ext cx="584070" cy="540078"/>
            <a:chOff x="352266" y="209550"/>
            <a:chExt cx="584070" cy="540078"/>
          </a:xfrm>
        </p:grpSpPr>
        <p:sp>
          <p:nvSpPr>
            <p:cNvPr id="139" name="Oval 138"/>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1" name="TextBox 140"/>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2" name="Elbow Connector 141"/>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69" name="TextBox 168"/>
          <p:cNvSpPr txBox="1"/>
          <p:nvPr/>
        </p:nvSpPr>
        <p:spPr>
          <a:xfrm>
            <a:off x="913202" y="3466685"/>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70" name="TextBox 169"/>
          <p:cNvSpPr txBox="1"/>
          <p:nvPr/>
        </p:nvSpPr>
        <p:spPr>
          <a:xfrm>
            <a:off x="3305232" y="3508605"/>
            <a:ext cx="290543" cy="369332"/>
          </a:xfrm>
          <a:prstGeom prst="rect">
            <a:avLst/>
          </a:prstGeom>
          <a:noFill/>
        </p:spPr>
        <p:txBody>
          <a:bodyPr wrap="square" rtlCol="1">
            <a:spAutoFit/>
          </a:bodyPr>
          <a:lstStyle/>
          <a:p>
            <a:r>
              <a:rPr lang="en-US" dirty="0" smtClean="0">
                <a:solidFill>
                  <a:srgbClr val="FF0000"/>
                </a:solidFill>
              </a:rPr>
              <a:t>J</a:t>
            </a:r>
            <a:endParaRPr lang="he-IL" dirty="0">
              <a:solidFill>
                <a:srgbClr val="FF0000"/>
              </a:solidFill>
            </a:endParaRPr>
          </a:p>
        </p:txBody>
      </p:sp>
      <p:sp>
        <p:nvSpPr>
          <p:cNvPr id="171" name="TextBox 170"/>
          <p:cNvSpPr txBox="1"/>
          <p:nvPr/>
        </p:nvSpPr>
        <p:spPr>
          <a:xfrm>
            <a:off x="3676024"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72" name="TextBox 171"/>
          <p:cNvSpPr txBox="1"/>
          <p:nvPr/>
        </p:nvSpPr>
        <p:spPr>
          <a:xfrm>
            <a:off x="4353532" y="3516136"/>
            <a:ext cx="290543"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73" name="TextBox 172"/>
          <p:cNvSpPr txBox="1"/>
          <p:nvPr/>
        </p:nvSpPr>
        <p:spPr>
          <a:xfrm>
            <a:off x="5335901"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74" name="TextBox 173"/>
          <p:cNvSpPr txBox="1"/>
          <p:nvPr/>
        </p:nvSpPr>
        <p:spPr>
          <a:xfrm>
            <a:off x="5691963" y="3491029"/>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75" name="TextBox 174"/>
          <p:cNvSpPr txBox="1"/>
          <p:nvPr/>
        </p:nvSpPr>
        <p:spPr>
          <a:xfrm>
            <a:off x="6133590" y="3472137"/>
            <a:ext cx="589957" cy="369332"/>
          </a:xfrm>
          <a:prstGeom prst="rect">
            <a:avLst/>
          </a:prstGeom>
          <a:noFill/>
        </p:spPr>
        <p:txBody>
          <a:bodyPr wrap="square" rtlCol="1">
            <a:spAutoFit/>
          </a:bodyPr>
          <a:lstStyle/>
          <a:p>
            <a:r>
              <a:rPr lang="en-US" dirty="0" smtClean="0">
                <a:solidFill>
                  <a:srgbClr val="FF0000"/>
                </a:solidFill>
              </a:rPr>
              <a:t>UJ</a:t>
            </a:r>
            <a:endParaRPr lang="he-IL" dirty="0">
              <a:solidFill>
                <a:srgbClr val="FF0000"/>
              </a:solidFill>
            </a:endParaRPr>
          </a:p>
        </p:txBody>
      </p:sp>
      <p:sp>
        <p:nvSpPr>
          <p:cNvPr id="176" name="TextBox 175"/>
          <p:cNvSpPr txBox="1"/>
          <p:nvPr/>
        </p:nvSpPr>
        <p:spPr>
          <a:xfrm>
            <a:off x="6912498" y="3465188"/>
            <a:ext cx="70899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77" name="TextBox 176"/>
          <p:cNvSpPr txBox="1"/>
          <p:nvPr/>
        </p:nvSpPr>
        <p:spPr>
          <a:xfrm>
            <a:off x="8131712" y="3450125"/>
            <a:ext cx="589957" cy="369332"/>
          </a:xfrm>
          <a:prstGeom prst="rect">
            <a:avLst/>
          </a:prstGeom>
          <a:noFill/>
        </p:spPr>
        <p:txBody>
          <a:bodyPr wrap="square" rtlCol="1">
            <a:spAutoFit/>
          </a:bodyPr>
          <a:lstStyle/>
          <a:p>
            <a:r>
              <a:rPr lang="en-US" dirty="0" smtClean="0">
                <a:solidFill>
                  <a:srgbClr val="FF0000"/>
                </a:solidFill>
              </a:rPr>
              <a:t>10</a:t>
            </a:r>
            <a:endParaRPr lang="he-IL" dirty="0">
              <a:solidFill>
                <a:srgbClr val="FF0000"/>
              </a:solidFill>
            </a:endParaRPr>
          </a:p>
        </p:txBody>
      </p:sp>
      <p:cxnSp>
        <p:nvCxnSpPr>
          <p:cNvPr id="182" name="Elbow Connector 181"/>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84" name="TextBox 183"/>
          <p:cNvSpPr txBox="1"/>
          <p:nvPr/>
        </p:nvSpPr>
        <p:spPr>
          <a:xfrm>
            <a:off x="6278696" y="2663683"/>
            <a:ext cx="589957"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5" name="TextBox 144"/>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6" name="TextBox 145"/>
          <p:cNvSpPr txBox="1"/>
          <p:nvPr/>
        </p:nvSpPr>
        <p:spPr>
          <a:xfrm>
            <a:off x="295564" y="457135"/>
            <a:ext cx="2307936" cy="461665"/>
          </a:xfrm>
          <a:prstGeom prst="rect">
            <a:avLst/>
          </a:prstGeom>
          <a:noFill/>
        </p:spPr>
        <p:txBody>
          <a:bodyPr wrap="square" rtlCol="1">
            <a:spAutoFit/>
          </a:bodyPr>
          <a:lstStyle/>
          <a:p>
            <a:r>
              <a:rPr lang="en-US" sz="2400" b="1" dirty="0" err="1">
                <a:solidFill>
                  <a:srgbClr val="00B050"/>
                </a:solidFill>
              </a:rPr>
              <a:t>j</a:t>
            </a:r>
            <a:r>
              <a:rPr lang="en-US" sz="2400" b="1" dirty="0" err="1" smtClean="0">
                <a:solidFill>
                  <a:srgbClr val="00B050"/>
                </a:solidFill>
              </a:rPr>
              <a:t>alr</a:t>
            </a:r>
            <a:r>
              <a:rPr lang="en-US" sz="2400" b="1" dirty="0" smtClean="0">
                <a:solidFill>
                  <a:srgbClr val="00B050"/>
                </a:solidFill>
              </a:rPr>
              <a:t> </a:t>
            </a:r>
            <a:r>
              <a:rPr lang="en-US" sz="2400" b="1" dirty="0" err="1" smtClean="0">
                <a:solidFill>
                  <a:srgbClr val="00B050"/>
                </a:solidFill>
              </a:rPr>
              <a:t>rd</a:t>
            </a:r>
            <a:r>
              <a:rPr lang="en-US" sz="2400" b="1" dirty="0" smtClean="0">
                <a:solidFill>
                  <a:srgbClr val="00B050"/>
                </a:solidFill>
              </a:rPr>
              <a:t>, </a:t>
            </a:r>
            <a:r>
              <a:rPr lang="en-US" sz="2400" b="1" dirty="0" err="1" smtClean="0">
                <a:solidFill>
                  <a:srgbClr val="00B050"/>
                </a:solidFill>
              </a:rPr>
              <a:t>rs</a:t>
            </a:r>
            <a:r>
              <a:rPr lang="en-US" sz="2400" b="1" dirty="0" smtClean="0">
                <a:solidFill>
                  <a:srgbClr val="00B050"/>
                </a:solidFill>
              </a:rPr>
              <a:t>, </a:t>
            </a:r>
            <a:r>
              <a:rPr lang="en-US" sz="2400" b="1" dirty="0" err="1" smtClean="0">
                <a:solidFill>
                  <a:srgbClr val="00B050"/>
                </a:solidFill>
              </a:rPr>
              <a:t>imm</a:t>
            </a:r>
            <a:endParaRPr lang="he-IL" sz="2400" b="1" dirty="0">
              <a:solidFill>
                <a:srgbClr val="00B050"/>
              </a:solidFill>
            </a:endParaRPr>
          </a:p>
        </p:txBody>
      </p:sp>
    </p:spTree>
    <p:extLst>
      <p:ext uri="{BB962C8B-B14F-4D97-AF65-F5344CB8AC3E}">
        <p14:creationId xmlns:p14="http://schemas.microsoft.com/office/powerpoint/2010/main" val="3649541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a:ln w="28575">
              <a:noFill/>
            </a:ln>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5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a:ln w="28575">
              <a:solidFill>
                <a:srgbClr val="00B0F0"/>
              </a:solidFill>
            </a:ln>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631535" y="1025013"/>
            <a:ext cx="7467601" cy="817272"/>
          </a:xfrm>
          <a:prstGeom prst="bentConnector3">
            <a:avLst>
              <a:gd name="adj1" fmla="val 9669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254500" y="2125512"/>
            <a:ext cx="294409" cy="54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 name="Elbow Connector 3"/>
          <p:cNvCxnSpPr>
            <a:endCxn id="66" idx="2"/>
          </p:cNvCxnSpPr>
          <p:nvPr/>
        </p:nvCxnSpPr>
        <p:spPr>
          <a:xfrm>
            <a:off x="6517986" y="1029451"/>
            <a:ext cx="1581150" cy="812834"/>
          </a:xfrm>
          <a:prstGeom prst="bentConnector3">
            <a:avLst>
              <a:gd name="adj1" fmla="val 8433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67519" y="1787166"/>
            <a:ext cx="103042" cy="53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976900" y="1852461"/>
            <a:ext cx="84280" cy="440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6347260" y="1947017"/>
            <a:ext cx="151676" cy="65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5691963" y="3497818"/>
            <a:ext cx="290543" cy="369332"/>
          </a:xfrm>
          <a:prstGeom prst="rect">
            <a:avLst/>
          </a:prstGeom>
          <a:noFill/>
        </p:spPr>
        <p:txBody>
          <a:bodyPr wrap="square" rtlCol="1">
            <a:spAutoFit/>
          </a:bodyPr>
          <a:lstStyle/>
          <a:p>
            <a:r>
              <a:rPr lang="en-US" dirty="0" smtClean="0">
                <a:solidFill>
                  <a:srgbClr val="00B050"/>
                </a:solidFill>
              </a:rPr>
              <a:t>0</a:t>
            </a:r>
            <a:endParaRPr lang="he-IL" dirty="0">
              <a:solidFill>
                <a:srgbClr val="00B050"/>
              </a:solidFill>
            </a:endParaRPr>
          </a:p>
        </p:txBody>
      </p: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grpSp>
        <p:nvGrpSpPr>
          <p:cNvPr id="138" name="Group 137"/>
          <p:cNvGrpSpPr/>
          <p:nvPr/>
        </p:nvGrpSpPr>
        <p:grpSpPr>
          <a:xfrm>
            <a:off x="5895710" y="2809087"/>
            <a:ext cx="584070" cy="540078"/>
            <a:chOff x="352266" y="209550"/>
            <a:chExt cx="584070" cy="540078"/>
          </a:xfrm>
        </p:grpSpPr>
        <p:sp>
          <p:nvSpPr>
            <p:cNvPr id="139" name="Oval 138"/>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1" name="TextBox 140"/>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sp>
        <p:nvSpPr>
          <p:cNvPr id="143" name="TextBox 142"/>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69" name="TextBox 168"/>
          <p:cNvSpPr txBox="1"/>
          <p:nvPr/>
        </p:nvSpPr>
        <p:spPr>
          <a:xfrm>
            <a:off x="913202" y="3466685"/>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70" name="TextBox 169"/>
          <p:cNvSpPr txBox="1"/>
          <p:nvPr/>
        </p:nvSpPr>
        <p:spPr>
          <a:xfrm>
            <a:off x="3305232" y="3508605"/>
            <a:ext cx="290543" cy="369332"/>
          </a:xfrm>
          <a:prstGeom prst="rect">
            <a:avLst/>
          </a:prstGeom>
          <a:noFill/>
        </p:spPr>
        <p:txBody>
          <a:bodyPr wrap="square" rtlCol="1">
            <a:spAutoFit/>
          </a:bodyPr>
          <a:lstStyle/>
          <a:p>
            <a:r>
              <a:rPr lang="en-US" dirty="0" err="1" smtClean="0">
                <a:solidFill>
                  <a:srgbClr val="00B050"/>
                </a:solidFill>
              </a:rPr>
              <a:t>i</a:t>
            </a:r>
            <a:endParaRPr lang="he-IL" dirty="0">
              <a:solidFill>
                <a:srgbClr val="00B050"/>
              </a:solidFill>
            </a:endParaRPr>
          </a:p>
        </p:txBody>
      </p:sp>
      <p:sp>
        <p:nvSpPr>
          <p:cNvPr id="171" name="TextBox 170"/>
          <p:cNvSpPr txBox="1"/>
          <p:nvPr/>
        </p:nvSpPr>
        <p:spPr>
          <a:xfrm>
            <a:off x="3676024"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72" name="TextBox 171"/>
          <p:cNvSpPr txBox="1"/>
          <p:nvPr/>
        </p:nvSpPr>
        <p:spPr>
          <a:xfrm>
            <a:off x="4353532" y="3516136"/>
            <a:ext cx="290543" cy="369332"/>
          </a:xfrm>
          <a:prstGeom prst="rect">
            <a:avLst/>
          </a:prstGeom>
          <a:noFill/>
        </p:spPr>
        <p:txBody>
          <a:bodyPr wrap="square" rtlCol="1">
            <a:spAutoFit/>
          </a:bodyPr>
          <a:lstStyle/>
          <a:p>
            <a:r>
              <a:rPr lang="en-US" dirty="0">
                <a:solidFill>
                  <a:srgbClr val="FF0000"/>
                </a:solidFill>
              </a:rPr>
              <a:t>d</a:t>
            </a:r>
            <a:endParaRPr lang="he-IL" dirty="0">
              <a:solidFill>
                <a:srgbClr val="FF0000"/>
              </a:solidFill>
            </a:endParaRPr>
          </a:p>
        </p:txBody>
      </p:sp>
      <p:sp>
        <p:nvSpPr>
          <p:cNvPr id="173" name="TextBox 172"/>
          <p:cNvSpPr txBox="1"/>
          <p:nvPr/>
        </p:nvSpPr>
        <p:spPr>
          <a:xfrm>
            <a:off x="5335901" y="3497818"/>
            <a:ext cx="290543" cy="369332"/>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75" name="TextBox 174"/>
          <p:cNvSpPr txBox="1"/>
          <p:nvPr/>
        </p:nvSpPr>
        <p:spPr>
          <a:xfrm>
            <a:off x="6133590" y="3497818"/>
            <a:ext cx="589957" cy="369332"/>
          </a:xfrm>
          <a:prstGeom prst="rect">
            <a:avLst/>
          </a:prstGeom>
          <a:noFill/>
        </p:spPr>
        <p:txBody>
          <a:bodyPr wrap="square" rtlCol="1">
            <a:spAutoFit/>
          </a:bodyPr>
          <a:lstStyle/>
          <a:p>
            <a:r>
              <a:rPr lang="en-US" dirty="0" err="1">
                <a:solidFill>
                  <a:srgbClr val="00B050"/>
                </a:solidFill>
              </a:rPr>
              <a:t>i</a:t>
            </a:r>
            <a:endParaRPr lang="he-IL" dirty="0">
              <a:solidFill>
                <a:srgbClr val="00B050"/>
              </a:solidFill>
            </a:endParaRPr>
          </a:p>
        </p:txBody>
      </p:sp>
      <p:sp>
        <p:nvSpPr>
          <p:cNvPr id="176" name="TextBox 175"/>
          <p:cNvSpPr txBox="1"/>
          <p:nvPr/>
        </p:nvSpPr>
        <p:spPr>
          <a:xfrm>
            <a:off x="6912498" y="3465188"/>
            <a:ext cx="708999"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77" name="TextBox 176"/>
          <p:cNvSpPr txBox="1"/>
          <p:nvPr/>
        </p:nvSpPr>
        <p:spPr>
          <a:xfrm>
            <a:off x="8131712" y="3450125"/>
            <a:ext cx="589957" cy="369332"/>
          </a:xfrm>
          <a:prstGeom prst="rect">
            <a:avLst/>
          </a:prstGeom>
          <a:noFill/>
        </p:spPr>
        <p:txBody>
          <a:bodyPr wrap="square" rtlCol="1">
            <a:spAutoFit/>
          </a:bodyPr>
          <a:lstStyle/>
          <a:p>
            <a:r>
              <a:rPr lang="en-US" dirty="0" smtClean="0">
                <a:solidFill>
                  <a:srgbClr val="FF0000"/>
                </a:solidFill>
              </a:rPr>
              <a:t>10</a:t>
            </a:r>
            <a:endParaRPr lang="he-IL" dirty="0">
              <a:solidFill>
                <a:srgbClr val="FF0000"/>
              </a:solidFill>
            </a:endParaRPr>
          </a:p>
        </p:txBody>
      </p:sp>
      <p:cxnSp>
        <p:nvCxnSpPr>
          <p:cNvPr id="182" name="Elbow Connector 181"/>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84" name="TextBox 183"/>
          <p:cNvSpPr txBox="1"/>
          <p:nvPr/>
        </p:nvSpPr>
        <p:spPr>
          <a:xfrm>
            <a:off x="6278696" y="2663683"/>
            <a:ext cx="589957"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2" name="TextBox 141"/>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5" name="TextBox 144"/>
          <p:cNvSpPr txBox="1"/>
          <p:nvPr/>
        </p:nvSpPr>
        <p:spPr>
          <a:xfrm>
            <a:off x="295564" y="457135"/>
            <a:ext cx="2307936" cy="461665"/>
          </a:xfrm>
          <a:prstGeom prst="rect">
            <a:avLst/>
          </a:prstGeom>
          <a:noFill/>
        </p:spPr>
        <p:txBody>
          <a:bodyPr wrap="square" rtlCol="1">
            <a:spAutoFit/>
          </a:bodyPr>
          <a:lstStyle/>
          <a:p>
            <a:r>
              <a:rPr lang="en-US" sz="2400" b="1" dirty="0" err="1">
                <a:solidFill>
                  <a:srgbClr val="00B050"/>
                </a:solidFill>
              </a:rPr>
              <a:t>j</a:t>
            </a:r>
            <a:r>
              <a:rPr lang="en-US" sz="2400" b="1" dirty="0" err="1" smtClean="0">
                <a:solidFill>
                  <a:srgbClr val="00B050"/>
                </a:solidFill>
              </a:rPr>
              <a:t>alr</a:t>
            </a:r>
            <a:r>
              <a:rPr lang="en-US" sz="2400" b="1" dirty="0" smtClean="0">
                <a:solidFill>
                  <a:srgbClr val="00B050"/>
                </a:solidFill>
              </a:rPr>
              <a:t> </a:t>
            </a:r>
            <a:r>
              <a:rPr lang="en-US" sz="2400" b="1" dirty="0" err="1" smtClean="0">
                <a:solidFill>
                  <a:srgbClr val="00B050"/>
                </a:solidFill>
              </a:rPr>
              <a:t>rd</a:t>
            </a:r>
            <a:r>
              <a:rPr lang="en-US" sz="2400" b="1" dirty="0" smtClean="0">
                <a:solidFill>
                  <a:srgbClr val="00B050"/>
                </a:solidFill>
              </a:rPr>
              <a:t>, </a:t>
            </a:r>
            <a:r>
              <a:rPr lang="en-US" sz="2400" b="1" dirty="0" err="1" smtClean="0">
                <a:solidFill>
                  <a:srgbClr val="00B050"/>
                </a:solidFill>
              </a:rPr>
              <a:t>rs</a:t>
            </a:r>
            <a:r>
              <a:rPr lang="en-US" sz="2400" b="1" dirty="0" smtClean="0">
                <a:solidFill>
                  <a:srgbClr val="00B050"/>
                </a:solidFill>
              </a:rPr>
              <a:t>, </a:t>
            </a:r>
            <a:r>
              <a:rPr lang="en-US" sz="2400" b="1" dirty="0" err="1" smtClean="0">
                <a:solidFill>
                  <a:srgbClr val="00B050"/>
                </a:solidFill>
              </a:rPr>
              <a:t>imm</a:t>
            </a:r>
            <a:endParaRPr lang="he-IL" sz="2400" b="1" dirty="0">
              <a:solidFill>
                <a:srgbClr val="00B050"/>
              </a:solidFill>
            </a:endParaRPr>
          </a:p>
        </p:txBody>
      </p:sp>
    </p:spTree>
    <p:extLst>
      <p:ext uri="{BB962C8B-B14F-4D97-AF65-F5344CB8AC3E}">
        <p14:creationId xmlns:p14="http://schemas.microsoft.com/office/powerpoint/2010/main" val="233445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65</a:t>
            </a:fld>
            <a:endParaRPr lang="en-US"/>
          </a:p>
        </p:txBody>
      </p:sp>
      <p:sp>
        <p:nvSpPr>
          <p:cNvPr id="2" name="Title 1"/>
          <p:cNvSpPr>
            <a:spLocks noGrp="1"/>
          </p:cNvSpPr>
          <p:nvPr>
            <p:ph type="title" idx="4294967295"/>
          </p:nvPr>
        </p:nvSpPr>
        <p:spPr>
          <a:xfrm>
            <a:off x="1295400" y="271463"/>
            <a:ext cx="7848600" cy="623887"/>
          </a:xfrm>
        </p:spPr>
        <p:txBody>
          <a:bodyPr>
            <a:normAutofit/>
          </a:bodyPr>
          <a:lstStyle/>
          <a:p>
            <a:pPr rtl="0"/>
            <a:r>
              <a:rPr lang="en-US" dirty="0"/>
              <a:t>Implementing </a:t>
            </a:r>
            <a:r>
              <a:rPr lang="en-US" b="1" dirty="0" smtClean="0">
                <a:latin typeface="Courier New"/>
                <a:cs typeface="Courier New"/>
              </a:rPr>
              <a:t>swap </a:t>
            </a:r>
            <a:r>
              <a:rPr lang="en-US" dirty="0" smtClean="0"/>
              <a:t>Instruction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196244" y="2266950"/>
                <a:ext cx="2899756" cy="1143000"/>
              </a:xfrm>
            </p:spPr>
            <p:txBody>
              <a:bodyPr>
                <a:normAutofit/>
              </a:bodyPr>
              <a:lstStyle/>
              <a:p>
                <a:pPr algn="l" rtl="0"/>
                <a14:m>
                  <m:oMath xmlns:m="http://schemas.openxmlformats.org/officeDocument/2006/math">
                    <m:r>
                      <a:rPr lang="en-US" sz="2000" b="0" i="1" smtClean="0">
                        <a:latin typeface="Cambria Math" panose="02040503050406030204" pitchFamily="18" charset="0"/>
                      </a:rPr>
                      <m:t>𝑅𝑒𝑔</m:t>
                    </m:r>
                    <m:r>
                      <a:rPr lang="en-US" sz="2000" b="0" i="1" smtClean="0">
                        <a:latin typeface="Cambria Math" panose="02040503050406030204" pitchFamily="18" charset="0"/>
                      </a:rPr>
                      <m:t>[</m:t>
                    </m:r>
                    <m:r>
                      <a:rPr lang="en-US" sz="2000" b="0" i="1" smtClean="0">
                        <a:latin typeface="Cambria Math" panose="02040503050406030204" pitchFamily="18" charset="0"/>
                      </a:rPr>
                      <m:t>𝑟</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r>
                          <a:rPr lang="en-US" sz="2000" b="0" i="1" smtClean="0">
                            <a:latin typeface="Cambria Math" panose="02040503050406030204" pitchFamily="18" charset="0"/>
                          </a:rPr>
                          <m:t>]</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𝑅𝑒𝑔</m:t>
                    </m:r>
                    <m:r>
                      <a:rPr lang="en-US" sz="2000" b="0" i="1" smtClean="0">
                        <a:latin typeface="Cambria Math" panose="02040503050406030204" pitchFamily="18" charset="0"/>
                      </a:rPr>
                      <m:t>[</m:t>
                    </m:r>
                    <m:r>
                      <a:rPr lang="en-US" sz="2000" b="0" i="1" smtClean="0">
                        <a:latin typeface="Cambria Math" panose="02040503050406030204" pitchFamily="18" charset="0"/>
                      </a:rPr>
                      <m:t>𝑟</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r>
                          <a:rPr lang="en-US" sz="2000" b="0" i="1" smtClean="0">
                            <a:latin typeface="Cambria Math" panose="02040503050406030204" pitchFamily="18" charset="0"/>
                          </a:rPr>
                          <m:t>]</m:t>
                        </m:r>
                      </m:e>
                      <m:sub>
                        <m:r>
                          <a:rPr lang="en-US" sz="2000" b="0" i="1" smtClean="0">
                            <a:latin typeface="Cambria Math" panose="02040503050406030204" pitchFamily="18" charset="0"/>
                          </a:rPr>
                          <m:t>𝑡</m:t>
                        </m:r>
                      </m:sub>
                    </m:sSub>
                  </m:oMath>
                </a14:m>
                <a:endParaRPr lang="en-US" sz="2000" b="0" dirty="0" smtClean="0"/>
              </a:p>
              <a:p>
                <a:pPr algn="l" rtl="0"/>
                <a14:m>
                  <m:oMath xmlns:m="http://schemas.openxmlformats.org/officeDocument/2006/math">
                    <m:r>
                      <a:rPr lang="en-US" sz="2000" b="0" i="1" smtClean="0">
                        <a:latin typeface="Cambria Math" panose="02040503050406030204" pitchFamily="18" charset="0"/>
                      </a:rPr>
                      <m:t>𝑅𝑒𝑔</m:t>
                    </m:r>
                    <m:r>
                      <a:rPr lang="en-US" sz="2000" b="0" i="1" smtClean="0">
                        <a:latin typeface="Cambria Math" panose="02040503050406030204" pitchFamily="18" charset="0"/>
                      </a:rPr>
                      <m:t>[</m:t>
                    </m:r>
                    <m:r>
                      <a:rPr lang="en-US" sz="2000" b="0" i="1" smtClean="0">
                        <a:latin typeface="Cambria Math" panose="02040503050406030204" pitchFamily="18" charset="0"/>
                      </a:rPr>
                      <m:t>𝑟</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r>
                          <a:rPr lang="en-US" sz="2000" b="0" i="1" smtClean="0">
                            <a:latin typeface="Cambria Math" panose="02040503050406030204" pitchFamily="18" charset="0"/>
                          </a:rPr>
                          <m:t>]</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𝑅𝑒𝑔</m:t>
                    </m:r>
                    <m:r>
                      <a:rPr lang="en-US" sz="2000" b="0" i="1" smtClean="0">
                        <a:latin typeface="Cambria Math" panose="02040503050406030204" pitchFamily="18" charset="0"/>
                      </a:rPr>
                      <m:t>[</m:t>
                    </m:r>
                    <m:r>
                      <a:rPr lang="en-US" sz="2000" b="0" i="1" smtClean="0">
                        <a:latin typeface="Cambria Math" panose="02040503050406030204" pitchFamily="18" charset="0"/>
                      </a:rPr>
                      <m:t>𝑟</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r>
                          <a:rPr lang="en-US" sz="2000" b="0" i="1" smtClean="0">
                            <a:latin typeface="Cambria Math" panose="02040503050406030204" pitchFamily="18" charset="0"/>
                          </a:rPr>
                          <m:t>]</m:t>
                        </m:r>
                      </m:e>
                      <m:sub>
                        <m:r>
                          <a:rPr lang="en-US" sz="2000" b="0" i="1" smtClean="0">
                            <a:latin typeface="Cambria Math" panose="02040503050406030204" pitchFamily="18" charset="0"/>
                          </a:rPr>
                          <m:t>𝑡</m:t>
                        </m:r>
                      </m:sub>
                    </m:sSub>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196244" y="2266950"/>
                <a:ext cx="2899756" cy="1143000"/>
              </a:xfrm>
              <a:blipFill rotWithShape="0">
                <a:blip r:embed="rId2"/>
                <a:stretch>
                  <a:fillRect l="-5252" t="-6952"/>
                </a:stretch>
              </a:blipFill>
            </p:spPr>
            <p:txBody>
              <a:bodyPr/>
              <a:lstStyle/>
              <a:p>
                <a:r>
                  <a:rPr lang="he-IL">
                    <a:noFill/>
                  </a:rPr>
                  <a:t> </a:t>
                </a:r>
              </a:p>
            </p:txBody>
          </p:sp>
        </mc:Fallback>
      </mc:AlternateContent>
      <p:sp>
        <p:nvSpPr>
          <p:cNvPr id="6" name="TextBox 5"/>
          <p:cNvSpPr txBox="1"/>
          <p:nvPr/>
        </p:nvSpPr>
        <p:spPr>
          <a:xfrm>
            <a:off x="3829050" y="1415534"/>
            <a:ext cx="1371600" cy="369332"/>
          </a:xfrm>
          <a:prstGeom prst="rect">
            <a:avLst/>
          </a:prstGeom>
          <a:noFill/>
        </p:spPr>
        <p:txBody>
          <a:bodyPr wrap="square" rtlCol="1">
            <a:spAutoFit/>
          </a:bodyPr>
          <a:lstStyle/>
          <a:p>
            <a:r>
              <a:rPr lang="en-US" dirty="0" smtClean="0"/>
              <a:t>Swap </a:t>
            </a:r>
            <a:r>
              <a:rPr lang="en-US" dirty="0" err="1" smtClean="0"/>
              <a:t>rA</a:t>
            </a:r>
            <a:r>
              <a:rPr lang="en-US" dirty="0" smtClean="0"/>
              <a:t>, </a:t>
            </a:r>
            <a:r>
              <a:rPr lang="en-US" dirty="0" err="1" smtClean="0"/>
              <a:t>rB</a:t>
            </a:r>
            <a:endParaRPr lang="he-IL" dirty="0"/>
          </a:p>
        </p:txBody>
      </p:sp>
    </p:spTree>
    <p:extLst>
      <p:ext uri="{BB962C8B-B14F-4D97-AF65-F5344CB8AC3E}">
        <p14:creationId xmlns:p14="http://schemas.microsoft.com/office/powerpoint/2010/main" val="3489620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229879" y="447671"/>
            <a:ext cx="2078057" cy="461665"/>
          </a:xfrm>
          <a:prstGeom prst="rect">
            <a:avLst/>
          </a:prstGeom>
          <a:noFill/>
        </p:spPr>
        <p:txBody>
          <a:bodyPr wrap="square" rtlCol="1">
            <a:spAutoFit/>
          </a:bodyPr>
          <a:lstStyle/>
          <a:p>
            <a:r>
              <a:rPr lang="en-US" sz="2400" b="1" dirty="0">
                <a:solidFill>
                  <a:srgbClr val="00B0F0"/>
                </a:solidFill>
              </a:rPr>
              <a:t>s</a:t>
            </a:r>
            <a:r>
              <a:rPr lang="en-US" sz="2400" b="1" dirty="0" smtClean="0">
                <a:solidFill>
                  <a:srgbClr val="00B0F0"/>
                </a:solidFill>
              </a:rPr>
              <a:t>wap rd1, rd2</a:t>
            </a:r>
            <a:endParaRPr lang="he-IL" sz="2400" b="1" dirty="0">
              <a:solidFill>
                <a:srgbClr val="00B0F0"/>
              </a:solidFill>
            </a:endParaRPr>
          </a:p>
        </p:txBody>
      </p:sp>
      <p:sp>
        <p:nvSpPr>
          <p:cNvPr id="2" name="Explosion 1 1"/>
          <p:cNvSpPr/>
          <p:nvPr/>
        </p:nvSpPr>
        <p:spPr>
          <a:xfrm>
            <a:off x="2614015" y="1225365"/>
            <a:ext cx="1671315" cy="1133328"/>
          </a:xfrm>
          <a:prstGeom prst="irregularSeal1">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187431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67</a:t>
            </a:fld>
            <a:endParaRPr lang="en-US"/>
          </a:p>
        </p:txBody>
      </p:sp>
      <p:sp>
        <p:nvSpPr>
          <p:cNvPr id="2" name="Title 1"/>
          <p:cNvSpPr>
            <a:spLocks noGrp="1"/>
          </p:cNvSpPr>
          <p:nvPr>
            <p:ph type="title" idx="4294967295"/>
          </p:nvPr>
        </p:nvSpPr>
        <p:spPr>
          <a:xfrm>
            <a:off x="1295400" y="271463"/>
            <a:ext cx="7848600" cy="623887"/>
          </a:xfrm>
        </p:spPr>
        <p:txBody>
          <a:bodyPr>
            <a:normAutofit/>
          </a:bodyPr>
          <a:lstStyle/>
          <a:p>
            <a:pPr rtl="0"/>
            <a:r>
              <a:rPr lang="en-US" dirty="0"/>
              <a:t>Implementing </a:t>
            </a:r>
            <a:r>
              <a:rPr lang="en-US" b="1" dirty="0" err="1" smtClean="0">
                <a:latin typeface="Courier New"/>
                <a:cs typeface="Courier New"/>
              </a:rPr>
              <a:t>lia</a:t>
            </a:r>
            <a:r>
              <a:rPr lang="en-US" b="1" dirty="0" smtClean="0">
                <a:latin typeface="Courier New"/>
                <a:cs typeface="Courier New"/>
              </a:rPr>
              <a:t> </a:t>
            </a:r>
            <a:r>
              <a:rPr lang="en-US" dirty="0" smtClean="0"/>
              <a:t>Instruction</a:t>
            </a:r>
            <a:endParaRPr lang="en-US" dirty="0"/>
          </a:p>
        </p:txBody>
      </p:sp>
      <p:sp>
        <p:nvSpPr>
          <p:cNvPr id="6" name="TextBox 5"/>
          <p:cNvSpPr txBox="1"/>
          <p:nvPr/>
        </p:nvSpPr>
        <p:spPr>
          <a:xfrm>
            <a:off x="685800" y="2190750"/>
            <a:ext cx="7467600" cy="2031325"/>
          </a:xfrm>
          <a:prstGeom prst="rect">
            <a:avLst/>
          </a:prstGeom>
          <a:noFill/>
        </p:spPr>
        <p:txBody>
          <a:bodyPr wrap="square" rtlCol="1">
            <a:spAutoFit/>
          </a:bodyPr>
          <a:lstStyle/>
          <a:p>
            <a:r>
              <a:rPr lang="en-US" dirty="0" err="1" smtClean="0"/>
              <a:t>lia</a:t>
            </a:r>
            <a:r>
              <a:rPr lang="en-US" dirty="0" smtClean="0"/>
              <a:t> </a:t>
            </a:r>
            <a:r>
              <a:rPr lang="en-US" dirty="0"/>
              <a:t>– Load Incremented </a:t>
            </a:r>
            <a:r>
              <a:rPr lang="en-US" dirty="0" smtClean="0"/>
              <a:t>address:</a:t>
            </a:r>
          </a:p>
          <a:p>
            <a:endParaRPr lang="en-US" dirty="0"/>
          </a:p>
          <a:p>
            <a:r>
              <a:rPr lang="en-US" dirty="0"/>
              <a:t>Interpretation: </a:t>
            </a:r>
            <a:endParaRPr lang="en-US" dirty="0" smtClean="0"/>
          </a:p>
          <a:p>
            <a:r>
              <a:rPr lang="en-US" dirty="0" smtClean="0"/>
              <a:t>Loads </a:t>
            </a:r>
            <a:r>
              <a:rPr lang="en-US" dirty="0"/>
              <a:t>a word from an address calculated by the sum of the values of registers rs1 and rs2 to register </a:t>
            </a:r>
            <a:r>
              <a:rPr lang="en-US" dirty="0" err="1" smtClean="0"/>
              <a:t>rd</a:t>
            </a:r>
            <a:r>
              <a:rPr lang="en-US" dirty="0" smtClean="0"/>
              <a:t>:</a:t>
            </a:r>
          </a:p>
          <a:p>
            <a:r>
              <a:rPr lang="en-US" dirty="0" smtClean="0"/>
              <a:t>			</a:t>
            </a:r>
            <a:r>
              <a:rPr lang="en-US" dirty="0" err="1" smtClean="0"/>
              <a:t>Reg</a:t>
            </a:r>
            <a:r>
              <a:rPr lang="en-US" dirty="0" smtClean="0"/>
              <a:t>[</a:t>
            </a:r>
            <a:r>
              <a:rPr lang="en-US" dirty="0" err="1" smtClean="0"/>
              <a:t>rd</a:t>
            </a:r>
            <a:r>
              <a:rPr lang="en-US" dirty="0"/>
              <a:t>] = Mem[rs1+rs2] </a:t>
            </a:r>
          </a:p>
          <a:p>
            <a:endParaRPr lang="he-IL" dirty="0"/>
          </a:p>
        </p:txBody>
      </p:sp>
      <p:sp>
        <p:nvSpPr>
          <p:cNvPr id="7" name="TextBox 6"/>
          <p:cNvSpPr txBox="1"/>
          <p:nvPr/>
        </p:nvSpPr>
        <p:spPr>
          <a:xfrm>
            <a:off x="3657600" y="1428750"/>
            <a:ext cx="3657600" cy="369332"/>
          </a:xfrm>
          <a:prstGeom prst="rect">
            <a:avLst/>
          </a:prstGeom>
          <a:noFill/>
        </p:spPr>
        <p:txBody>
          <a:bodyPr wrap="square" rtlCol="1">
            <a:spAutoFit/>
          </a:bodyPr>
          <a:lstStyle/>
          <a:p>
            <a:r>
              <a:rPr lang="en-US" dirty="0" err="1" smtClean="0"/>
              <a:t>lia</a:t>
            </a:r>
            <a:r>
              <a:rPr lang="en-US" dirty="0" smtClean="0"/>
              <a:t> </a:t>
            </a:r>
            <a:r>
              <a:rPr lang="en-US" dirty="0" err="1" smtClean="0"/>
              <a:t>rd</a:t>
            </a:r>
            <a:r>
              <a:rPr lang="en-US" dirty="0" smtClean="0"/>
              <a:t>, rs1, rs2</a:t>
            </a:r>
            <a:endParaRPr lang="he-IL" dirty="0"/>
          </a:p>
        </p:txBody>
      </p:sp>
    </p:spTree>
    <p:extLst>
      <p:ext uri="{BB962C8B-B14F-4D97-AF65-F5344CB8AC3E}">
        <p14:creationId xmlns:p14="http://schemas.microsoft.com/office/powerpoint/2010/main" val="332134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239196" y="454294"/>
            <a:ext cx="2068740" cy="461665"/>
          </a:xfrm>
          <a:prstGeom prst="rect">
            <a:avLst/>
          </a:prstGeom>
          <a:noFill/>
        </p:spPr>
        <p:txBody>
          <a:bodyPr wrap="square" rtlCol="1">
            <a:spAutoFit/>
          </a:bodyPr>
          <a:lstStyle/>
          <a:p>
            <a:r>
              <a:rPr lang="en-US" sz="2400" b="1" dirty="0" err="1">
                <a:solidFill>
                  <a:srgbClr val="00B0F0"/>
                </a:solidFill>
              </a:rPr>
              <a:t>l</a:t>
            </a:r>
            <a:r>
              <a:rPr lang="en-US" sz="2400" b="1" dirty="0" err="1" smtClean="0">
                <a:solidFill>
                  <a:srgbClr val="00B0F0"/>
                </a:solidFill>
              </a:rPr>
              <a:t>ia</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rs1, rs2</a:t>
            </a:r>
            <a:endParaRPr lang="he-IL" sz="2400" b="1" dirty="0">
              <a:solidFill>
                <a:srgbClr val="00B0F0"/>
              </a:solidFill>
            </a:endParaRPr>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2379544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9196" y="454294"/>
            <a:ext cx="2068740" cy="461665"/>
          </a:xfrm>
          <a:prstGeom prst="rect">
            <a:avLst/>
          </a:prstGeom>
          <a:noFill/>
        </p:spPr>
        <p:txBody>
          <a:bodyPr wrap="square" rtlCol="1">
            <a:spAutoFit/>
          </a:bodyPr>
          <a:lstStyle/>
          <a:p>
            <a:r>
              <a:rPr lang="en-US" sz="2400" b="1" dirty="0" err="1">
                <a:solidFill>
                  <a:srgbClr val="00B0F0"/>
                </a:solidFill>
              </a:rPr>
              <a:t>l</a:t>
            </a:r>
            <a:r>
              <a:rPr lang="en-US" sz="2400" b="1" dirty="0" err="1" smtClean="0">
                <a:solidFill>
                  <a:srgbClr val="00B0F0"/>
                </a:solidFill>
              </a:rPr>
              <a:t>ia</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rs1, rs2</a:t>
            </a:r>
            <a:endParaRPr lang="he-IL" sz="2400" b="1" dirty="0">
              <a:solidFill>
                <a:srgbClr val="00B0F0"/>
              </a:solidFill>
            </a:endParaRPr>
          </a:p>
        </p:txBody>
      </p:sp>
    </p:spTree>
    <p:extLst>
      <p:ext uri="{BB962C8B-B14F-4D97-AF65-F5344CB8AC3E}">
        <p14:creationId xmlns:p14="http://schemas.microsoft.com/office/powerpoint/2010/main" val="516050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S-type</a:t>
            </a:r>
            <a:endParaRPr lang="he-IL" dirty="0"/>
          </a:p>
        </p:txBody>
      </p:sp>
      <p:sp>
        <p:nvSpPr>
          <p:cNvPr id="3" name="Content Placeholder 2"/>
          <p:cNvSpPr>
            <a:spLocks noGrp="1"/>
          </p:cNvSpPr>
          <p:nvPr>
            <p:ph idx="1"/>
          </p:nvPr>
        </p:nvSpPr>
        <p:spPr/>
        <p:txBody>
          <a:bodyPr/>
          <a:lstStyle/>
          <a:p>
            <a:pPr algn="l" rtl="0"/>
            <a:r>
              <a:rPr lang="en-US" dirty="0" smtClean="0"/>
              <a:t>Store</a:t>
            </a:r>
            <a:endParaRPr lang="he-IL" dirty="0"/>
          </a:p>
        </p:txBody>
      </p:sp>
      <p:sp>
        <p:nvSpPr>
          <p:cNvPr id="4" name="Footer Placeholder 3"/>
          <p:cNvSpPr>
            <a:spLocks noGrp="1"/>
          </p:cNvSpPr>
          <p:nvPr>
            <p:ph type="ftr" sz="quarter" idx="11"/>
          </p:nvPr>
        </p:nvSpPr>
        <p:spPr/>
        <p:txBody>
          <a:bodyPr/>
          <a:lstStyle/>
          <a:p>
            <a:r>
              <a:rPr lang="en-US" smtClean="0"/>
              <a:t>Technion EE 044252 Spring 2018 Lecture 10</a:t>
            </a:r>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7</a:t>
            </a:fld>
            <a:endParaRPr lang="en-US"/>
          </a:p>
        </p:txBody>
      </p:sp>
      <p:pic>
        <p:nvPicPr>
          <p:cNvPr id="6" name="Picture 5"/>
          <p:cNvPicPr>
            <a:picLocks noChangeAspect="1"/>
          </p:cNvPicPr>
          <p:nvPr/>
        </p:nvPicPr>
        <p:blipFill>
          <a:blip r:embed="rId2"/>
          <a:stretch>
            <a:fillRect/>
          </a:stretch>
        </p:blipFill>
        <p:spPr>
          <a:xfrm>
            <a:off x="76200" y="2009775"/>
            <a:ext cx="8991600" cy="1123950"/>
          </a:xfrm>
          <a:prstGeom prst="rect">
            <a:avLst/>
          </a:prstGeom>
        </p:spPr>
      </p:pic>
    </p:spTree>
    <p:extLst>
      <p:ext uri="{BB962C8B-B14F-4D97-AF65-F5344CB8AC3E}">
        <p14:creationId xmlns:p14="http://schemas.microsoft.com/office/powerpoint/2010/main" val="871224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0" name="Straight Arrow Connector 269"/>
          <p:cNvCxnSpPr/>
          <p:nvPr/>
        </p:nvCxnSpPr>
        <p:spPr>
          <a:xfrm flipV="1">
            <a:off x="4255388" y="2355873"/>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no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9196" y="454294"/>
            <a:ext cx="2068740" cy="461665"/>
          </a:xfrm>
          <a:prstGeom prst="rect">
            <a:avLst/>
          </a:prstGeom>
          <a:noFill/>
        </p:spPr>
        <p:txBody>
          <a:bodyPr wrap="square" rtlCol="1">
            <a:spAutoFit/>
          </a:bodyPr>
          <a:lstStyle/>
          <a:p>
            <a:r>
              <a:rPr lang="en-US" sz="2400" b="1" dirty="0" err="1">
                <a:solidFill>
                  <a:srgbClr val="00B0F0"/>
                </a:solidFill>
              </a:rPr>
              <a:t>l</a:t>
            </a:r>
            <a:r>
              <a:rPr lang="en-US" sz="2400" b="1" dirty="0" err="1" smtClean="0">
                <a:solidFill>
                  <a:srgbClr val="00B0F0"/>
                </a:solidFill>
              </a:rPr>
              <a:t>ia</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rs1, rs2</a:t>
            </a:r>
            <a:endParaRPr lang="he-IL" sz="2400" b="1" dirty="0">
              <a:solidFill>
                <a:srgbClr val="00B0F0"/>
              </a:solidFill>
            </a:endParaRPr>
          </a:p>
        </p:txBody>
      </p:sp>
    </p:spTree>
    <p:extLst>
      <p:ext uri="{BB962C8B-B14F-4D97-AF65-F5344CB8AC3E}">
        <p14:creationId xmlns:p14="http://schemas.microsoft.com/office/powerpoint/2010/main" val="292233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0" name="Straight Arrow Connector 269"/>
          <p:cNvCxnSpPr/>
          <p:nvPr/>
        </p:nvCxnSpPr>
        <p:spPr>
          <a:xfrm flipV="1">
            <a:off x="4255388" y="2355873"/>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9196" y="454294"/>
            <a:ext cx="2068740" cy="461665"/>
          </a:xfrm>
          <a:prstGeom prst="rect">
            <a:avLst/>
          </a:prstGeom>
          <a:noFill/>
        </p:spPr>
        <p:txBody>
          <a:bodyPr wrap="square" rtlCol="1">
            <a:spAutoFit/>
          </a:bodyPr>
          <a:lstStyle/>
          <a:p>
            <a:r>
              <a:rPr lang="en-US" sz="2400" b="1" dirty="0" err="1">
                <a:solidFill>
                  <a:srgbClr val="00B0F0"/>
                </a:solidFill>
              </a:rPr>
              <a:t>l</a:t>
            </a:r>
            <a:r>
              <a:rPr lang="en-US" sz="2400" b="1" dirty="0" err="1" smtClean="0">
                <a:solidFill>
                  <a:srgbClr val="00B0F0"/>
                </a:solidFill>
              </a:rPr>
              <a:t>ia</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rs1, rs2</a:t>
            </a:r>
            <a:endParaRPr lang="he-IL" sz="2400" b="1" dirty="0">
              <a:solidFill>
                <a:srgbClr val="00B0F0"/>
              </a:solidFill>
            </a:endParaRPr>
          </a:p>
        </p:txBody>
      </p:sp>
    </p:spTree>
    <p:extLst>
      <p:ext uri="{BB962C8B-B14F-4D97-AF65-F5344CB8AC3E}">
        <p14:creationId xmlns:p14="http://schemas.microsoft.com/office/powerpoint/2010/main" val="406197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0" name="Straight Arrow Connector 269"/>
          <p:cNvCxnSpPr/>
          <p:nvPr/>
        </p:nvCxnSpPr>
        <p:spPr>
          <a:xfrm flipV="1">
            <a:off x="4255388" y="2355873"/>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39196" y="454294"/>
            <a:ext cx="2068740" cy="461665"/>
          </a:xfrm>
          <a:prstGeom prst="rect">
            <a:avLst/>
          </a:prstGeom>
          <a:noFill/>
        </p:spPr>
        <p:txBody>
          <a:bodyPr wrap="square" rtlCol="1">
            <a:spAutoFit/>
          </a:bodyPr>
          <a:lstStyle/>
          <a:p>
            <a:r>
              <a:rPr lang="en-US" sz="2400" b="1" dirty="0" err="1">
                <a:solidFill>
                  <a:srgbClr val="00B0F0"/>
                </a:solidFill>
              </a:rPr>
              <a:t>l</a:t>
            </a:r>
            <a:r>
              <a:rPr lang="en-US" sz="2400" b="1" dirty="0" err="1" smtClean="0">
                <a:solidFill>
                  <a:srgbClr val="00B0F0"/>
                </a:solidFill>
              </a:rPr>
              <a:t>ia</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rs1, rs2</a:t>
            </a:r>
            <a:endParaRPr lang="he-IL" sz="2400" b="1" dirty="0">
              <a:solidFill>
                <a:srgbClr val="00B0F0"/>
              </a:solidFill>
            </a:endParaRPr>
          </a:p>
        </p:txBody>
      </p:sp>
    </p:spTree>
    <p:extLst>
      <p:ext uri="{BB962C8B-B14F-4D97-AF65-F5344CB8AC3E}">
        <p14:creationId xmlns:p14="http://schemas.microsoft.com/office/powerpoint/2010/main" val="3178886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0" name="Straight Arrow Connector 269"/>
          <p:cNvCxnSpPr/>
          <p:nvPr/>
        </p:nvCxnSpPr>
        <p:spPr>
          <a:xfrm flipV="1">
            <a:off x="4255388" y="2355873"/>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a:ln w="28575">
              <a:solidFill>
                <a:srgbClr val="00B0F0"/>
              </a:solidFill>
            </a:ln>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307936" y="3843339"/>
            <a:ext cx="547657" cy="169277"/>
          </a:xfrm>
          <a:prstGeom prst="rect">
            <a:avLst/>
          </a:prstGeom>
          <a:noFill/>
        </p:spPr>
        <p:txBody>
          <a:bodyPr wrap="none" lIns="0" tIns="0" rIns="0" bIns="0" rtlCol="0">
            <a:spAutoFit/>
          </a:bodyPr>
          <a:lstStyle/>
          <a:p>
            <a:r>
              <a:rPr lang="en-US" sz="1100" dirty="0" err="1"/>
              <a:t>inst</a:t>
            </a:r>
            <a:r>
              <a:rPr lang="en-US" sz="1100" dirty="0"/>
              <a:t>[31:0]</a:t>
            </a:r>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2" name="TextBox 1"/>
          <p:cNvSpPr txBox="1"/>
          <p:nvPr/>
        </p:nvSpPr>
        <p:spPr>
          <a:xfrm>
            <a:off x="918138" y="3452784"/>
            <a:ext cx="294134" cy="369332"/>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25" name="TextBox 124"/>
          <p:cNvSpPr txBox="1"/>
          <p:nvPr/>
        </p:nvSpPr>
        <p:spPr>
          <a:xfrm>
            <a:off x="3287363" y="3510682"/>
            <a:ext cx="294134"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sp>
        <p:nvSpPr>
          <p:cNvPr id="126" name="TextBox 125"/>
          <p:cNvSpPr txBox="1"/>
          <p:nvPr/>
        </p:nvSpPr>
        <p:spPr>
          <a:xfrm>
            <a:off x="3675315" y="3503459"/>
            <a:ext cx="294134" cy="369332"/>
          </a:xfrm>
          <a:prstGeom prst="rect">
            <a:avLst/>
          </a:prstGeom>
          <a:noFill/>
        </p:spPr>
        <p:txBody>
          <a:bodyPr wrap="square" rtlCol="1">
            <a:spAutoFit/>
          </a:bodyPr>
          <a:lstStyle/>
          <a:p>
            <a:r>
              <a:rPr lang="en-US" dirty="0">
                <a:solidFill>
                  <a:srgbClr val="FF0000"/>
                </a:solidFill>
              </a:rPr>
              <a:t>1</a:t>
            </a:r>
            <a:endParaRPr lang="he-IL" dirty="0">
              <a:solidFill>
                <a:srgbClr val="FF0000"/>
              </a:solidFill>
            </a:endParaRPr>
          </a:p>
        </p:txBody>
      </p:sp>
      <p:sp>
        <p:nvSpPr>
          <p:cNvPr id="128" name="TextBox 127"/>
          <p:cNvSpPr txBox="1"/>
          <p:nvPr/>
        </p:nvSpPr>
        <p:spPr>
          <a:xfrm>
            <a:off x="4354054" y="3517316"/>
            <a:ext cx="294134" cy="369332"/>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sp>
        <p:nvSpPr>
          <p:cNvPr id="129" name="TextBox 128"/>
          <p:cNvSpPr txBox="1"/>
          <p:nvPr/>
        </p:nvSpPr>
        <p:spPr>
          <a:xfrm>
            <a:off x="5338690" y="3486898"/>
            <a:ext cx="294134" cy="369332"/>
          </a:xfrm>
          <a:prstGeom prst="rect">
            <a:avLst/>
          </a:prstGeom>
          <a:noFill/>
        </p:spPr>
        <p:txBody>
          <a:bodyPr wrap="square" rtlCol="1">
            <a:spAutoFit/>
          </a:bodyPr>
          <a:lstStyle/>
          <a:p>
            <a:r>
              <a:rPr lang="en-US" dirty="0">
                <a:solidFill>
                  <a:srgbClr val="FF0000"/>
                </a:solidFill>
              </a:rPr>
              <a:t>0</a:t>
            </a:r>
            <a:endParaRPr lang="he-IL" dirty="0">
              <a:solidFill>
                <a:srgbClr val="FF0000"/>
              </a:solidFill>
            </a:endParaRPr>
          </a:p>
        </p:txBody>
      </p:sp>
      <p:sp>
        <p:nvSpPr>
          <p:cNvPr id="130" name="TextBox 129"/>
          <p:cNvSpPr txBox="1"/>
          <p:nvPr/>
        </p:nvSpPr>
        <p:spPr>
          <a:xfrm>
            <a:off x="5682555" y="3496097"/>
            <a:ext cx="294134" cy="369332"/>
          </a:xfrm>
          <a:prstGeom prst="rect">
            <a:avLst/>
          </a:prstGeom>
          <a:noFill/>
        </p:spPr>
        <p:txBody>
          <a:bodyPr wrap="square" rtlCol="1">
            <a:spAutoFit/>
          </a:bodyPr>
          <a:lstStyle/>
          <a:p>
            <a:r>
              <a:rPr lang="en-US" dirty="0">
                <a:solidFill>
                  <a:srgbClr val="FF0000"/>
                </a:solidFill>
              </a:rPr>
              <a:t>0</a:t>
            </a:r>
            <a:endParaRPr lang="he-IL" dirty="0">
              <a:solidFill>
                <a:srgbClr val="FF0000"/>
              </a:solidFill>
            </a:endParaRPr>
          </a:p>
        </p:txBody>
      </p:sp>
      <p:sp>
        <p:nvSpPr>
          <p:cNvPr id="131" name="TextBox 130"/>
          <p:cNvSpPr txBox="1"/>
          <p:nvPr/>
        </p:nvSpPr>
        <p:spPr>
          <a:xfrm>
            <a:off x="6139754" y="3474007"/>
            <a:ext cx="615841" cy="369332"/>
          </a:xfrm>
          <a:prstGeom prst="rect">
            <a:avLst/>
          </a:prstGeom>
          <a:noFill/>
        </p:spPr>
        <p:txBody>
          <a:bodyPr wrap="square" rtlCol="1">
            <a:spAutoFit/>
          </a:bodyPr>
          <a:lstStyle/>
          <a:p>
            <a:r>
              <a:rPr lang="en-US" dirty="0" smtClean="0">
                <a:solidFill>
                  <a:srgbClr val="FF0000"/>
                </a:solidFill>
              </a:rPr>
              <a:t>R</a:t>
            </a:r>
            <a:endParaRPr lang="he-IL" dirty="0">
              <a:solidFill>
                <a:srgbClr val="FF0000"/>
              </a:solidFill>
            </a:endParaRPr>
          </a:p>
        </p:txBody>
      </p:sp>
      <p:sp>
        <p:nvSpPr>
          <p:cNvPr id="132" name="TextBox 131"/>
          <p:cNvSpPr txBox="1"/>
          <p:nvPr/>
        </p:nvSpPr>
        <p:spPr>
          <a:xfrm>
            <a:off x="6914915" y="3452784"/>
            <a:ext cx="706582" cy="369332"/>
          </a:xfrm>
          <a:prstGeom prst="rect">
            <a:avLst/>
          </a:prstGeom>
          <a:noFill/>
        </p:spPr>
        <p:txBody>
          <a:bodyPr wrap="square" rtlCol="1">
            <a:spAutoFit/>
          </a:bodyPr>
          <a:lstStyle/>
          <a:p>
            <a:r>
              <a:rPr lang="en-US" dirty="0" smtClean="0">
                <a:solidFill>
                  <a:srgbClr val="FF0000"/>
                </a:solidFill>
              </a:rPr>
              <a:t>Read</a:t>
            </a:r>
            <a:endParaRPr lang="he-IL" dirty="0">
              <a:solidFill>
                <a:srgbClr val="FF0000"/>
              </a:solidFill>
            </a:endParaRPr>
          </a:p>
        </p:txBody>
      </p:sp>
      <p:sp>
        <p:nvSpPr>
          <p:cNvPr id="133" name="TextBox 132"/>
          <p:cNvSpPr txBox="1"/>
          <p:nvPr/>
        </p:nvSpPr>
        <p:spPr>
          <a:xfrm>
            <a:off x="8144864" y="3452784"/>
            <a:ext cx="615841" cy="369332"/>
          </a:xfrm>
          <a:prstGeom prst="rect">
            <a:avLst/>
          </a:prstGeom>
          <a:noFill/>
        </p:spPr>
        <p:txBody>
          <a:bodyPr wrap="square" rtlCol="1">
            <a:spAutoFit/>
          </a:bodyPr>
          <a:lstStyle/>
          <a:p>
            <a:r>
              <a:rPr lang="en-US" dirty="0" smtClean="0">
                <a:solidFill>
                  <a:srgbClr val="FF0000"/>
                </a:solidFill>
              </a:rPr>
              <a:t>00</a:t>
            </a:r>
            <a:endParaRPr lang="he-IL" dirty="0">
              <a:solidFill>
                <a:srgbClr val="FF0000"/>
              </a:solidFill>
            </a:endParaRPr>
          </a:p>
        </p:txBody>
      </p:sp>
      <p:grpSp>
        <p:nvGrpSpPr>
          <p:cNvPr id="134" name="Group 133"/>
          <p:cNvGrpSpPr/>
          <p:nvPr/>
        </p:nvGrpSpPr>
        <p:grpSpPr>
          <a:xfrm>
            <a:off x="5895710" y="2809087"/>
            <a:ext cx="584070" cy="540078"/>
            <a:chOff x="352266" y="209550"/>
            <a:chExt cx="584070" cy="540078"/>
          </a:xfrm>
        </p:grpSpPr>
        <p:sp>
          <p:nvSpPr>
            <p:cNvPr id="135" name="Oval 13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36" name="TextBox 13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37" name="Elbow Connector 136"/>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9" name="TextBox 138"/>
          <p:cNvSpPr txBox="1"/>
          <p:nvPr/>
        </p:nvSpPr>
        <p:spPr>
          <a:xfrm>
            <a:off x="6259399" y="2615983"/>
            <a:ext cx="615841"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41" name="TextBox 140"/>
          <p:cNvSpPr txBox="1"/>
          <p:nvPr/>
        </p:nvSpPr>
        <p:spPr>
          <a:xfrm>
            <a:off x="239196" y="454294"/>
            <a:ext cx="2068740" cy="461665"/>
          </a:xfrm>
          <a:prstGeom prst="rect">
            <a:avLst/>
          </a:prstGeom>
          <a:noFill/>
        </p:spPr>
        <p:txBody>
          <a:bodyPr wrap="square" rtlCol="1">
            <a:spAutoFit/>
          </a:bodyPr>
          <a:lstStyle/>
          <a:p>
            <a:r>
              <a:rPr lang="en-US" sz="2400" b="1" dirty="0" err="1">
                <a:solidFill>
                  <a:srgbClr val="00B0F0"/>
                </a:solidFill>
              </a:rPr>
              <a:t>l</a:t>
            </a:r>
            <a:r>
              <a:rPr lang="en-US" sz="2400" b="1" dirty="0" err="1" smtClean="0">
                <a:solidFill>
                  <a:srgbClr val="00B0F0"/>
                </a:solidFill>
              </a:rPr>
              <a:t>ia</a:t>
            </a:r>
            <a:r>
              <a:rPr lang="en-US" sz="2400" b="1" dirty="0" smtClean="0">
                <a:solidFill>
                  <a:srgbClr val="00B0F0"/>
                </a:solidFill>
              </a:rPr>
              <a:t> </a:t>
            </a:r>
            <a:r>
              <a:rPr lang="en-US" sz="2400" b="1" dirty="0" err="1" smtClean="0">
                <a:solidFill>
                  <a:srgbClr val="00B0F0"/>
                </a:solidFill>
              </a:rPr>
              <a:t>rd</a:t>
            </a:r>
            <a:r>
              <a:rPr lang="en-US" sz="2400" b="1" dirty="0" smtClean="0">
                <a:solidFill>
                  <a:srgbClr val="00B0F0"/>
                </a:solidFill>
              </a:rPr>
              <a:t>, rs1, rs2</a:t>
            </a:r>
            <a:endParaRPr lang="he-IL" sz="2400" b="1" dirty="0">
              <a:solidFill>
                <a:srgbClr val="00B0F0"/>
              </a:solidFill>
            </a:endParaRPr>
          </a:p>
        </p:txBody>
      </p:sp>
    </p:spTree>
    <p:extLst>
      <p:ext uri="{BB962C8B-B14F-4D97-AF65-F5344CB8AC3E}">
        <p14:creationId xmlns:p14="http://schemas.microsoft.com/office/powerpoint/2010/main" val="3337516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5" grpId="0"/>
      <p:bldP spid="126" grpId="0"/>
      <p:bldP spid="128" grpId="0"/>
      <p:bldP spid="129" grpId="0"/>
      <p:bldP spid="130" grpId="0"/>
      <p:bldP spid="131" grpId="0"/>
      <p:bldP spid="132" grpId="0"/>
      <p:bldP spid="133" grpId="0"/>
      <p:bldP spid="13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74</a:t>
            </a:fld>
            <a:endParaRPr lang="en-US"/>
          </a:p>
        </p:txBody>
      </p:sp>
      <p:sp>
        <p:nvSpPr>
          <p:cNvPr id="2" name="Title 1"/>
          <p:cNvSpPr>
            <a:spLocks noGrp="1"/>
          </p:cNvSpPr>
          <p:nvPr>
            <p:ph type="title" idx="4294967295"/>
          </p:nvPr>
        </p:nvSpPr>
        <p:spPr>
          <a:xfrm>
            <a:off x="1295400" y="271463"/>
            <a:ext cx="7848600" cy="623887"/>
          </a:xfrm>
        </p:spPr>
        <p:txBody>
          <a:bodyPr>
            <a:normAutofit/>
          </a:bodyPr>
          <a:lstStyle/>
          <a:p>
            <a:pPr rtl="0"/>
            <a:r>
              <a:rPr lang="en-US" dirty="0"/>
              <a:t>Implementing </a:t>
            </a:r>
            <a:r>
              <a:rPr lang="en-US" b="1" dirty="0" err="1" smtClean="0">
                <a:latin typeface="Courier New"/>
                <a:cs typeface="Courier New"/>
              </a:rPr>
              <a:t>stsi</a:t>
            </a:r>
            <a:r>
              <a:rPr lang="en-US" b="1" dirty="0" smtClean="0">
                <a:latin typeface="Courier New"/>
                <a:cs typeface="Courier New"/>
              </a:rPr>
              <a:t> </a:t>
            </a:r>
            <a:r>
              <a:rPr lang="en-US" dirty="0" smtClean="0"/>
              <a:t>Instruction</a:t>
            </a:r>
            <a:endParaRPr lang="en-US" dirty="0"/>
          </a:p>
        </p:txBody>
      </p:sp>
      <p:sp>
        <p:nvSpPr>
          <p:cNvPr id="6" name="TextBox 5"/>
          <p:cNvSpPr txBox="1"/>
          <p:nvPr/>
        </p:nvSpPr>
        <p:spPr>
          <a:xfrm>
            <a:off x="685800" y="2190750"/>
            <a:ext cx="7467600" cy="1754326"/>
          </a:xfrm>
          <a:prstGeom prst="rect">
            <a:avLst/>
          </a:prstGeom>
          <a:noFill/>
        </p:spPr>
        <p:txBody>
          <a:bodyPr wrap="square" rtlCol="1">
            <a:spAutoFit/>
          </a:bodyPr>
          <a:lstStyle/>
          <a:p>
            <a:r>
              <a:rPr lang="en-US" dirty="0" err="1"/>
              <a:t>stsi</a:t>
            </a:r>
            <a:r>
              <a:rPr lang="en-US" dirty="0"/>
              <a:t> – Store Sum </a:t>
            </a:r>
            <a:r>
              <a:rPr lang="en-US" dirty="0" smtClean="0"/>
              <a:t>Immediate</a:t>
            </a:r>
          </a:p>
          <a:p>
            <a:endParaRPr lang="en-US" dirty="0" smtClean="0"/>
          </a:p>
          <a:p>
            <a:r>
              <a:rPr lang="en-US" dirty="0" smtClean="0"/>
              <a:t>Interpretation</a:t>
            </a:r>
            <a:r>
              <a:rPr lang="en-US" dirty="0"/>
              <a:t>: </a:t>
            </a:r>
            <a:endParaRPr lang="en-US" dirty="0" smtClean="0"/>
          </a:p>
          <a:p>
            <a:r>
              <a:rPr lang="en-US" dirty="0" smtClean="0"/>
              <a:t>Stores rs1 </a:t>
            </a:r>
            <a:r>
              <a:rPr lang="en-US" dirty="0"/>
              <a:t>+ immediate to the memory in address </a:t>
            </a:r>
            <a:r>
              <a:rPr lang="en-US" dirty="0" smtClean="0"/>
              <a:t>rs2:</a:t>
            </a:r>
          </a:p>
          <a:p>
            <a:r>
              <a:rPr lang="en-US" dirty="0"/>
              <a:t>	</a:t>
            </a:r>
            <a:r>
              <a:rPr lang="en-US" dirty="0" smtClean="0"/>
              <a:t>	</a:t>
            </a:r>
            <a:r>
              <a:rPr lang="en-US" dirty="0"/>
              <a:t>Mem[rs2] = </a:t>
            </a:r>
            <a:r>
              <a:rPr lang="en-US" dirty="0" err="1"/>
              <a:t>Reg</a:t>
            </a:r>
            <a:r>
              <a:rPr lang="en-US" dirty="0"/>
              <a:t>[rs1] + immediate </a:t>
            </a:r>
          </a:p>
          <a:p>
            <a:endParaRPr lang="he-IL" dirty="0"/>
          </a:p>
        </p:txBody>
      </p:sp>
      <p:sp>
        <p:nvSpPr>
          <p:cNvPr id="7" name="TextBox 6"/>
          <p:cNvSpPr txBox="1"/>
          <p:nvPr/>
        </p:nvSpPr>
        <p:spPr>
          <a:xfrm>
            <a:off x="3657600" y="1428750"/>
            <a:ext cx="3657600" cy="369332"/>
          </a:xfrm>
          <a:prstGeom prst="rect">
            <a:avLst/>
          </a:prstGeom>
          <a:noFill/>
        </p:spPr>
        <p:txBody>
          <a:bodyPr wrap="square" rtlCol="1">
            <a:spAutoFit/>
          </a:bodyPr>
          <a:lstStyle/>
          <a:p>
            <a:r>
              <a:rPr lang="en-US" dirty="0" err="1"/>
              <a:t>s</a:t>
            </a:r>
            <a:r>
              <a:rPr lang="en-US" dirty="0" err="1" smtClean="0"/>
              <a:t>tsi</a:t>
            </a:r>
            <a:r>
              <a:rPr lang="en-US" dirty="0" smtClean="0"/>
              <a:t> rs1, rs2, </a:t>
            </a:r>
            <a:r>
              <a:rPr lang="en-US" dirty="0" err="1" smtClean="0"/>
              <a:t>imm</a:t>
            </a:r>
            <a:endParaRPr lang="he-IL" dirty="0"/>
          </a:p>
        </p:txBody>
      </p:sp>
    </p:spTree>
    <p:extLst>
      <p:ext uri="{BB962C8B-B14F-4D97-AF65-F5344CB8AC3E}">
        <p14:creationId xmlns:p14="http://schemas.microsoft.com/office/powerpoint/2010/main" val="3382446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123" name="TextBox 122"/>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90391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1" name="TextBox 130"/>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spTree>
    <p:extLst>
      <p:ext uri="{BB962C8B-B14F-4D97-AF65-F5344CB8AC3E}">
        <p14:creationId xmlns:p14="http://schemas.microsoft.com/office/powerpoint/2010/main" val="1471502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no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2" name="TextBox 131"/>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spTree>
    <p:extLst>
      <p:ext uri="{BB962C8B-B14F-4D97-AF65-F5344CB8AC3E}">
        <p14:creationId xmlns:p14="http://schemas.microsoft.com/office/powerpoint/2010/main" val="8454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8" name="TextBox 127"/>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9" name="Elbow Connector 128"/>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1" name="TextBox 130"/>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2" name="TextBox 131"/>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spTree>
    <p:extLst>
      <p:ext uri="{BB962C8B-B14F-4D97-AF65-F5344CB8AC3E}">
        <p14:creationId xmlns:p14="http://schemas.microsoft.com/office/powerpoint/2010/main" val="3867365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123508" y="1613685"/>
            <a:ext cx="594628"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405236" y="2451885"/>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159262" y="1874435"/>
            <a:ext cx="253274" cy="153888"/>
          </a:xfrm>
          <a:prstGeom prst="rect">
            <a:avLst/>
          </a:prstGeom>
          <a:noFill/>
        </p:spPr>
        <p:txBody>
          <a:bodyPr wrap="none" lIns="0" tIns="0" rIns="0" bIns="0" rtlCol="0">
            <a:spAutoFit/>
          </a:bodyPr>
          <a:lstStyle/>
          <a:p>
            <a:r>
              <a:rPr lang="en-US" sz="1000" dirty="0" err="1"/>
              <a:t>Addr</a:t>
            </a:r>
            <a:endParaRPr lang="en-US" sz="1200" dirty="0"/>
          </a:p>
        </p:txBody>
      </p:sp>
      <p:sp>
        <p:nvSpPr>
          <p:cNvPr id="98" name="TextBox 97"/>
          <p:cNvSpPr txBox="1"/>
          <p:nvPr/>
        </p:nvSpPr>
        <p:spPr>
          <a:xfrm>
            <a:off x="7155952" y="2147030"/>
            <a:ext cx="357470" cy="153888"/>
          </a:xfrm>
          <a:prstGeom prst="rect">
            <a:avLst/>
          </a:prstGeom>
          <a:noFill/>
        </p:spPr>
        <p:txBody>
          <a:bodyPr wrap="none" lIns="0" tIns="0" rIns="0" bIns="0" rtlCol="0">
            <a:spAutoFit/>
          </a:bodyPr>
          <a:lstStyle/>
          <a:p>
            <a:r>
              <a:rPr lang="en-US" sz="1000" dirty="0" err="1"/>
              <a:t>DataW</a:t>
            </a:r>
            <a:endParaRPr lang="en-US" sz="1000" dirty="0"/>
          </a:p>
        </p:txBody>
      </p:sp>
      <p:sp>
        <p:nvSpPr>
          <p:cNvPr id="99" name="TextBox 98"/>
          <p:cNvSpPr txBox="1"/>
          <p:nvPr/>
        </p:nvSpPr>
        <p:spPr>
          <a:xfrm>
            <a:off x="7722848" y="1878272"/>
            <a:ext cx="243656" cy="153888"/>
          </a:xfrm>
          <a:prstGeom prst="rect">
            <a:avLst/>
          </a:prstGeom>
          <a:noFill/>
        </p:spPr>
        <p:txBody>
          <a:bodyPr wrap="none" lIns="0" tIns="0" rIns="0" bIns="0" rtlCol="0">
            <a:spAutoFit/>
          </a:bodyPr>
          <a:lstStyle/>
          <a:p>
            <a:r>
              <a:rPr lang="en-US" sz="1000" dirty="0" smtClean="0"/>
              <a:t>Data</a:t>
            </a:r>
            <a:endParaRPr lang="en-US" sz="10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26219" y="1038498"/>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7154390" y="3871698"/>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6755856" y="1399400"/>
            <a:ext cx="152400" cy="533400"/>
            <a:chOff x="5791200" y="1352550"/>
            <a:chExt cx="152400" cy="533400"/>
          </a:xfrm>
        </p:grpSpPr>
        <p:sp>
          <p:nvSpPr>
            <p:cNvPr id="133" name="Trapezoid 132"/>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TextBox 133"/>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35" name="TextBox 134"/>
            <p:cNvSpPr txBox="1"/>
            <p:nvPr/>
          </p:nvSpPr>
          <p:spPr>
            <a:xfrm>
              <a:off x="5810250" y="1638300"/>
              <a:ext cx="77996" cy="184666"/>
            </a:xfrm>
            <a:prstGeom prst="rect">
              <a:avLst/>
            </a:prstGeom>
            <a:noFill/>
          </p:spPr>
          <p:txBody>
            <a:bodyPr wrap="none" lIns="0" tIns="0" rIns="0" bIns="0" rtlCol="0">
              <a:spAutoFit/>
            </a:bodyPr>
            <a:lstStyle/>
            <a:p>
              <a:r>
                <a:rPr lang="en-US" sz="1200" dirty="0" smtClean="0"/>
                <a:t>1</a:t>
              </a:r>
              <a:endParaRPr lang="en-US" sz="1200" dirty="0"/>
            </a:p>
          </p:txBody>
        </p:sp>
      </p:grpSp>
      <p:cxnSp>
        <p:nvCxnSpPr>
          <p:cNvPr id="11" name="Elbow Connector 10"/>
          <p:cNvCxnSpPr/>
          <p:nvPr/>
        </p:nvCxnSpPr>
        <p:spPr>
          <a:xfrm flipV="1">
            <a:off x="6347056" y="1535177"/>
            <a:ext cx="425195" cy="426752"/>
          </a:xfrm>
          <a:prstGeom prst="bentConnector3">
            <a:avLst>
              <a:gd name="adj1" fmla="val 1863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33" idx="0"/>
            <a:endCxn id="13" idx="1"/>
          </p:cNvCxnSpPr>
          <p:nvPr/>
        </p:nvCxnSpPr>
        <p:spPr>
          <a:xfrm>
            <a:off x="6908256" y="1666100"/>
            <a:ext cx="215252" cy="366685"/>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5130512" y="1793138"/>
            <a:ext cx="1625344" cy="886555"/>
          </a:xfrm>
          <a:prstGeom prst="bentConnector3">
            <a:avLst>
              <a:gd name="adj1" fmla="val 8867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5895710" y="2809087"/>
            <a:ext cx="584070" cy="540078"/>
            <a:chOff x="352266" y="209550"/>
            <a:chExt cx="584070" cy="540078"/>
          </a:xfrm>
        </p:grpSpPr>
        <p:sp>
          <p:nvSpPr>
            <p:cNvPr id="130" name="Oval 129"/>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31" name="TextBox 130"/>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36" name="Elbow Connector 135"/>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8" name="TextBox 137"/>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39" name="TextBox 138"/>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spTree>
    <p:extLst>
      <p:ext uri="{BB962C8B-B14F-4D97-AF65-F5344CB8AC3E}">
        <p14:creationId xmlns:p14="http://schemas.microsoft.com/office/powerpoint/2010/main" val="365880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SB-type</a:t>
            </a:r>
            <a:endParaRPr lang="he-IL" dirty="0"/>
          </a:p>
        </p:txBody>
      </p:sp>
      <p:sp>
        <p:nvSpPr>
          <p:cNvPr id="3" name="Content Placeholder 2"/>
          <p:cNvSpPr>
            <a:spLocks noGrp="1"/>
          </p:cNvSpPr>
          <p:nvPr>
            <p:ph idx="1"/>
          </p:nvPr>
        </p:nvSpPr>
        <p:spPr/>
        <p:txBody>
          <a:bodyPr/>
          <a:lstStyle/>
          <a:p>
            <a:pPr algn="l" rtl="0"/>
            <a:r>
              <a:rPr lang="en-US" dirty="0" smtClean="0"/>
              <a:t>Branch</a:t>
            </a:r>
            <a:endParaRPr lang="he-IL" dirty="0"/>
          </a:p>
        </p:txBody>
      </p:sp>
      <p:sp>
        <p:nvSpPr>
          <p:cNvPr id="4" name="Footer Placeholder 3"/>
          <p:cNvSpPr>
            <a:spLocks noGrp="1"/>
          </p:cNvSpPr>
          <p:nvPr>
            <p:ph type="ftr" sz="quarter" idx="11"/>
          </p:nvPr>
        </p:nvSpPr>
        <p:spPr/>
        <p:txBody>
          <a:bodyPr/>
          <a:lstStyle/>
          <a:p>
            <a:r>
              <a:rPr lang="en-US" smtClean="0"/>
              <a:t>Technion EE 044252 Spring 2018 Lecture 10</a:t>
            </a:r>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8</a:t>
            </a:fld>
            <a:endParaRPr lang="en-US"/>
          </a:p>
        </p:txBody>
      </p:sp>
      <p:pic>
        <p:nvPicPr>
          <p:cNvPr id="6" name="Picture 5"/>
          <p:cNvPicPr>
            <a:picLocks noChangeAspect="1"/>
          </p:cNvPicPr>
          <p:nvPr/>
        </p:nvPicPr>
        <p:blipFill>
          <a:blip r:embed="rId2"/>
          <a:stretch>
            <a:fillRect/>
          </a:stretch>
        </p:blipFill>
        <p:spPr>
          <a:xfrm>
            <a:off x="76200" y="2343150"/>
            <a:ext cx="9144000" cy="1903828"/>
          </a:xfrm>
          <a:prstGeom prst="rect">
            <a:avLst/>
          </a:prstGeom>
        </p:spPr>
      </p:pic>
    </p:spTree>
    <p:extLst>
      <p:ext uri="{BB962C8B-B14F-4D97-AF65-F5344CB8AC3E}">
        <p14:creationId xmlns:p14="http://schemas.microsoft.com/office/powerpoint/2010/main" val="38463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123508" y="1613685"/>
            <a:ext cx="594628"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405236" y="2451885"/>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159262" y="1874435"/>
            <a:ext cx="253274" cy="153888"/>
          </a:xfrm>
          <a:prstGeom prst="rect">
            <a:avLst/>
          </a:prstGeom>
          <a:noFill/>
        </p:spPr>
        <p:txBody>
          <a:bodyPr wrap="none" lIns="0" tIns="0" rIns="0" bIns="0" rtlCol="0">
            <a:spAutoFit/>
          </a:bodyPr>
          <a:lstStyle/>
          <a:p>
            <a:r>
              <a:rPr lang="en-US" sz="1000" dirty="0" err="1"/>
              <a:t>Addr</a:t>
            </a:r>
            <a:endParaRPr lang="en-US" sz="1200" dirty="0"/>
          </a:p>
        </p:txBody>
      </p:sp>
      <p:sp>
        <p:nvSpPr>
          <p:cNvPr id="98" name="TextBox 97"/>
          <p:cNvSpPr txBox="1"/>
          <p:nvPr/>
        </p:nvSpPr>
        <p:spPr>
          <a:xfrm>
            <a:off x="7155952" y="2147030"/>
            <a:ext cx="357470" cy="153888"/>
          </a:xfrm>
          <a:prstGeom prst="rect">
            <a:avLst/>
          </a:prstGeom>
          <a:noFill/>
        </p:spPr>
        <p:txBody>
          <a:bodyPr wrap="none" lIns="0" tIns="0" rIns="0" bIns="0" rtlCol="0">
            <a:spAutoFit/>
          </a:bodyPr>
          <a:lstStyle/>
          <a:p>
            <a:r>
              <a:rPr lang="en-US" sz="1000" dirty="0" err="1"/>
              <a:t>DataW</a:t>
            </a:r>
            <a:endParaRPr lang="en-US" sz="1000" dirty="0"/>
          </a:p>
        </p:txBody>
      </p:sp>
      <p:sp>
        <p:nvSpPr>
          <p:cNvPr id="99" name="TextBox 98"/>
          <p:cNvSpPr txBox="1"/>
          <p:nvPr/>
        </p:nvSpPr>
        <p:spPr>
          <a:xfrm>
            <a:off x="7722848" y="1878272"/>
            <a:ext cx="243656" cy="153888"/>
          </a:xfrm>
          <a:prstGeom prst="rect">
            <a:avLst/>
          </a:prstGeom>
          <a:noFill/>
        </p:spPr>
        <p:txBody>
          <a:bodyPr wrap="none" lIns="0" tIns="0" rIns="0" bIns="0" rtlCol="0">
            <a:spAutoFit/>
          </a:bodyPr>
          <a:lstStyle/>
          <a:p>
            <a:r>
              <a:rPr lang="en-US" sz="1000" dirty="0" smtClean="0"/>
              <a:t>Data</a:t>
            </a:r>
            <a:endParaRPr lang="en-US" sz="10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26219" y="1038498"/>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5800" y="2422470"/>
            <a:ext cx="1634065" cy="264801"/>
          </a:xfrm>
          <a:prstGeom prst="bentConnector3">
            <a:avLst>
              <a:gd name="adj1" fmla="val 87694"/>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7154390" y="3871698"/>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6759865" y="1999809"/>
            <a:ext cx="152400" cy="533400"/>
            <a:chOff x="5791200" y="1352550"/>
            <a:chExt cx="152400" cy="533400"/>
          </a:xfrm>
        </p:grpSpPr>
        <p:sp>
          <p:nvSpPr>
            <p:cNvPr id="129" name="Trapezoid 128"/>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TextBox 12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31" name="TextBox 13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grpSp>
        <p:nvGrpSpPr>
          <p:cNvPr id="132" name="Group 131"/>
          <p:cNvGrpSpPr/>
          <p:nvPr/>
        </p:nvGrpSpPr>
        <p:grpSpPr>
          <a:xfrm>
            <a:off x="6755856" y="1399400"/>
            <a:ext cx="152400" cy="533400"/>
            <a:chOff x="5791200" y="1352550"/>
            <a:chExt cx="152400" cy="533400"/>
          </a:xfrm>
        </p:grpSpPr>
        <p:sp>
          <p:nvSpPr>
            <p:cNvPr id="133" name="Trapezoid 132"/>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TextBox 133"/>
            <p:cNvSpPr txBox="1"/>
            <p:nvPr/>
          </p:nvSpPr>
          <p:spPr>
            <a:xfrm>
              <a:off x="5807075" y="1390650"/>
              <a:ext cx="76200" cy="184666"/>
            </a:xfrm>
            <a:prstGeom prst="rect">
              <a:avLst/>
            </a:prstGeom>
            <a:noFill/>
          </p:spPr>
          <p:txBody>
            <a:bodyPr wrap="square" lIns="0" tIns="0" rIns="0" bIns="0" rtlCol="0">
              <a:spAutoFit/>
            </a:bodyPr>
            <a:lstStyle/>
            <a:p>
              <a:r>
                <a:rPr lang="en-US" sz="1200" dirty="0" smtClean="0"/>
                <a:t>0</a:t>
              </a:r>
              <a:endParaRPr lang="en-US" sz="1200" dirty="0"/>
            </a:p>
          </p:txBody>
        </p:sp>
        <p:sp>
          <p:nvSpPr>
            <p:cNvPr id="135" name="TextBox 134"/>
            <p:cNvSpPr txBox="1"/>
            <p:nvPr/>
          </p:nvSpPr>
          <p:spPr>
            <a:xfrm>
              <a:off x="5810250" y="1638300"/>
              <a:ext cx="77996" cy="184666"/>
            </a:xfrm>
            <a:prstGeom prst="rect">
              <a:avLst/>
            </a:prstGeom>
            <a:noFill/>
          </p:spPr>
          <p:txBody>
            <a:bodyPr wrap="none" lIns="0" tIns="0" rIns="0" bIns="0" rtlCol="0">
              <a:spAutoFit/>
            </a:bodyPr>
            <a:lstStyle/>
            <a:p>
              <a:r>
                <a:rPr lang="en-US" sz="1200" dirty="0" smtClean="0"/>
                <a:t>1</a:t>
              </a:r>
              <a:endParaRPr lang="en-US" sz="1200" dirty="0"/>
            </a:p>
          </p:txBody>
        </p:sp>
      </p:grpSp>
      <p:cxnSp>
        <p:nvCxnSpPr>
          <p:cNvPr id="11" name="Elbow Connector 10"/>
          <p:cNvCxnSpPr/>
          <p:nvPr/>
        </p:nvCxnSpPr>
        <p:spPr>
          <a:xfrm flipV="1">
            <a:off x="6347056" y="1535177"/>
            <a:ext cx="425195" cy="426752"/>
          </a:xfrm>
          <a:prstGeom prst="bentConnector3">
            <a:avLst>
              <a:gd name="adj1" fmla="val 1863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34203" y="1787741"/>
            <a:ext cx="212961" cy="539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532752" y="1788692"/>
            <a:ext cx="22399" cy="6406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33" idx="0"/>
            <a:endCxn id="13" idx="1"/>
          </p:cNvCxnSpPr>
          <p:nvPr/>
        </p:nvCxnSpPr>
        <p:spPr>
          <a:xfrm>
            <a:off x="6908256" y="1666100"/>
            <a:ext cx="215252" cy="366685"/>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9" idx="0"/>
          </p:cNvCxnSpPr>
          <p:nvPr/>
        </p:nvCxnSpPr>
        <p:spPr>
          <a:xfrm flipV="1">
            <a:off x="6912265" y="2260016"/>
            <a:ext cx="211243" cy="64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130" idx="1"/>
          </p:cNvCxnSpPr>
          <p:nvPr/>
        </p:nvCxnSpPr>
        <p:spPr>
          <a:xfrm>
            <a:off x="6422736" y="1966054"/>
            <a:ext cx="353004" cy="164188"/>
          </a:xfrm>
          <a:prstGeom prst="bentConnector3">
            <a:avLst>
              <a:gd name="adj1" fmla="val 143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a:off x="5895710" y="2809087"/>
            <a:ext cx="584070" cy="540078"/>
            <a:chOff x="352266" y="209550"/>
            <a:chExt cx="584070" cy="540078"/>
          </a:xfrm>
        </p:grpSpPr>
        <p:sp>
          <p:nvSpPr>
            <p:cNvPr id="138" name="Oval 137"/>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39" name="TextBox 138"/>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1" name="Elbow Connector 140"/>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43" name="TextBox 142"/>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5" name="TextBox 144"/>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spTree>
    <p:extLst>
      <p:ext uri="{BB962C8B-B14F-4D97-AF65-F5344CB8AC3E}">
        <p14:creationId xmlns:p14="http://schemas.microsoft.com/office/powerpoint/2010/main" val="1878973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123508" y="1613685"/>
            <a:ext cx="594628"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405236" y="2451885"/>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159262" y="1874435"/>
            <a:ext cx="253274" cy="153888"/>
          </a:xfrm>
          <a:prstGeom prst="rect">
            <a:avLst/>
          </a:prstGeom>
          <a:noFill/>
        </p:spPr>
        <p:txBody>
          <a:bodyPr wrap="none" lIns="0" tIns="0" rIns="0" bIns="0" rtlCol="0">
            <a:spAutoFit/>
          </a:bodyPr>
          <a:lstStyle/>
          <a:p>
            <a:r>
              <a:rPr lang="en-US" sz="1000" dirty="0" err="1"/>
              <a:t>Addr</a:t>
            </a:r>
            <a:endParaRPr lang="en-US" sz="1200" dirty="0"/>
          </a:p>
        </p:txBody>
      </p:sp>
      <p:sp>
        <p:nvSpPr>
          <p:cNvPr id="98" name="TextBox 97"/>
          <p:cNvSpPr txBox="1"/>
          <p:nvPr/>
        </p:nvSpPr>
        <p:spPr>
          <a:xfrm>
            <a:off x="7155952" y="2147030"/>
            <a:ext cx="357470" cy="153888"/>
          </a:xfrm>
          <a:prstGeom prst="rect">
            <a:avLst/>
          </a:prstGeom>
          <a:noFill/>
        </p:spPr>
        <p:txBody>
          <a:bodyPr wrap="none" lIns="0" tIns="0" rIns="0" bIns="0" rtlCol="0">
            <a:spAutoFit/>
          </a:bodyPr>
          <a:lstStyle/>
          <a:p>
            <a:r>
              <a:rPr lang="en-US" sz="1000" dirty="0" err="1"/>
              <a:t>DataW</a:t>
            </a:r>
            <a:endParaRPr lang="en-US" sz="1000" dirty="0"/>
          </a:p>
        </p:txBody>
      </p:sp>
      <p:sp>
        <p:nvSpPr>
          <p:cNvPr id="99" name="TextBox 98"/>
          <p:cNvSpPr txBox="1"/>
          <p:nvPr/>
        </p:nvSpPr>
        <p:spPr>
          <a:xfrm>
            <a:off x="7722848" y="1878272"/>
            <a:ext cx="243656" cy="153888"/>
          </a:xfrm>
          <a:prstGeom prst="rect">
            <a:avLst/>
          </a:prstGeom>
          <a:noFill/>
        </p:spPr>
        <p:txBody>
          <a:bodyPr wrap="none" lIns="0" tIns="0" rIns="0" bIns="0" rtlCol="0">
            <a:spAutoFit/>
          </a:bodyPr>
          <a:lstStyle/>
          <a:p>
            <a:r>
              <a:rPr lang="en-US" sz="1000" dirty="0" smtClean="0"/>
              <a:t>Data</a:t>
            </a:r>
            <a:endParaRPr lang="en-US" sz="10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26219" y="1038498"/>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5800" y="2422470"/>
            <a:ext cx="1634065" cy="264801"/>
          </a:xfrm>
          <a:prstGeom prst="bentConnector3">
            <a:avLst>
              <a:gd name="adj1" fmla="val 87694"/>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7154390" y="3871698"/>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6759865" y="1999809"/>
            <a:ext cx="152400" cy="533400"/>
            <a:chOff x="5791200" y="1352550"/>
            <a:chExt cx="152400" cy="533400"/>
          </a:xfrm>
        </p:grpSpPr>
        <p:sp>
          <p:nvSpPr>
            <p:cNvPr id="129" name="Trapezoid 128"/>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TextBox 12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31" name="TextBox 13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grpSp>
        <p:nvGrpSpPr>
          <p:cNvPr id="132" name="Group 131"/>
          <p:cNvGrpSpPr/>
          <p:nvPr/>
        </p:nvGrpSpPr>
        <p:grpSpPr>
          <a:xfrm>
            <a:off x="6755856" y="1399400"/>
            <a:ext cx="152400" cy="533400"/>
            <a:chOff x="5791200" y="1352550"/>
            <a:chExt cx="152400" cy="533400"/>
          </a:xfrm>
        </p:grpSpPr>
        <p:sp>
          <p:nvSpPr>
            <p:cNvPr id="133" name="Trapezoid 132"/>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TextBox 133"/>
            <p:cNvSpPr txBox="1"/>
            <p:nvPr/>
          </p:nvSpPr>
          <p:spPr>
            <a:xfrm>
              <a:off x="5807075" y="1390650"/>
              <a:ext cx="76200" cy="184666"/>
            </a:xfrm>
            <a:prstGeom prst="rect">
              <a:avLst/>
            </a:prstGeom>
            <a:noFill/>
          </p:spPr>
          <p:txBody>
            <a:bodyPr wrap="square" lIns="0" tIns="0" rIns="0" bIns="0" rtlCol="0">
              <a:spAutoFit/>
            </a:bodyPr>
            <a:lstStyle/>
            <a:p>
              <a:r>
                <a:rPr lang="en-US" sz="1200" dirty="0" smtClean="0"/>
                <a:t>0</a:t>
              </a:r>
              <a:endParaRPr lang="en-US" sz="1200" dirty="0"/>
            </a:p>
          </p:txBody>
        </p:sp>
        <p:sp>
          <p:nvSpPr>
            <p:cNvPr id="135" name="TextBox 134"/>
            <p:cNvSpPr txBox="1"/>
            <p:nvPr/>
          </p:nvSpPr>
          <p:spPr>
            <a:xfrm>
              <a:off x="5810250" y="1638300"/>
              <a:ext cx="77996" cy="184666"/>
            </a:xfrm>
            <a:prstGeom prst="rect">
              <a:avLst/>
            </a:prstGeom>
            <a:noFill/>
          </p:spPr>
          <p:txBody>
            <a:bodyPr wrap="none" lIns="0" tIns="0" rIns="0" bIns="0" rtlCol="0">
              <a:spAutoFit/>
            </a:bodyPr>
            <a:lstStyle/>
            <a:p>
              <a:r>
                <a:rPr lang="en-US" sz="1200" dirty="0" smtClean="0"/>
                <a:t>1</a:t>
              </a:r>
              <a:endParaRPr lang="en-US" sz="1200" dirty="0"/>
            </a:p>
          </p:txBody>
        </p:sp>
      </p:grpSp>
      <p:cxnSp>
        <p:nvCxnSpPr>
          <p:cNvPr id="11" name="Elbow Connector 10"/>
          <p:cNvCxnSpPr/>
          <p:nvPr/>
        </p:nvCxnSpPr>
        <p:spPr>
          <a:xfrm flipV="1">
            <a:off x="6347056" y="1535177"/>
            <a:ext cx="425195" cy="426752"/>
          </a:xfrm>
          <a:prstGeom prst="bentConnector3">
            <a:avLst>
              <a:gd name="adj1" fmla="val 1863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34203" y="1787741"/>
            <a:ext cx="212961" cy="539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532752" y="1788692"/>
            <a:ext cx="22399" cy="6406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33" idx="0"/>
            <a:endCxn id="13" idx="1"/>
          </p:cNvCxnSpPr>
          <p:nvPr/>
        </p:nvCxnSpPr>
        <p:spPr>
          <a:xfrm>
            <a:off x="6908256" y="1666100"/>
            <a:ext cx="215252" cy="366685"/>
          </a:xfrm>
          <a:prstGeom prst="bentConnector3">
            <a:avLst>
              <a:gd name="adj1" fmla="val 3525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9" idx="0"/>
          </p:cNvCxnSpPr>
          <p:nvPr/>
        </p:nvCxnSpPr>
        <p:spPr>
          <a:xfrm flipV="1">
            <a:off x="6912265" y="2260016"/>
            <a:ext cx="211243" cy="64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130" idx="1"/>
          </p:cNvCxnSpPr>
          <p:nvPr/>
        </p:nvCxnSpPr>
        <p:spPr>
          <a:xfrm>
            <a:off x="6422736" y="1966054"/>
            <a:ext cx="353004" cy="164188"/>
          </a:xfrm>
          <a:prstGeom prst="bentConnector3">
            <a:avLst>
              <a:gd name="adj1" fmla="val 143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6847931" y="2492828"/>
            <a:ext cx="8980" cy="1291188"/>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39" name="Group 138"/>
          <p:cNvGrpSpPr/>
          <p:nvPr/>
        </p:nvGrpSpPr>
        <p:grpSpPr>
          <a:xfrm>
            <a:off x="5895710" y="2809087"/>
            <a:ext cx="584070" cy="540078"/>
            <a:chOff x="352266" y="209550"/>
            <a:chExt cx="584070" cy="540078"/>
          </a:xfrm>
        </p:grpSpPr>
        <p:sp>
          <p:nvSpPr>
            <p:cNvPr id="141" name="Oval 140"/>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42" name="TextBox 141"/>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43" name="Elbow Connector 142"/>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45" name="TextBox 144"/>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cxnSp>
        <p:nvCxnSpPr>
          <p:cNvPr id="146" name="Straight Arrow Connector 145"/>
          <p:cNvCxnSpPr/>
          <p:nvPr/>
        </p:nvCxnSpPr>
        <p:spPr>
          <a:xfrm flipV="1">
            <a:off x="6853242" y="1874199"/>
            <a:ext cx="8980" cy="1291188"/>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49" name="TextBox 148"/>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spTree>
    <p:extLst>
      <p:ext uri="{BB962C8B-B14F-4D97-AF65-F5344CB8AC3E}">
        <p14:creationId xmlns:p14="http://schemas.microsoft.com/office/powerpoint/2010/main" val="317864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123508" y="1613685"/>
            <a:ext cx="594628"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405236" y="2451885"/>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159262" y="1874435"/>
            <a:ext cx="253274" cy="153888"/>
          </a:xfrm>
          <a:prstGeom prst="rect">
            <a:avLst/>
          </a:prstGeom>
          <a:noFill/>
        </p:spPr>
        <p:txBody>
          <a:bodyPr wrap="none" lIns="0" tIns="0" rIns="0" bIns="0" rtlCol="0">
            <a:spAutoFit/>
          </a:bodyPr>
          <a:lstStyle/>
          <a:p>
            <a:r>
              <a:rPr lang="en-US" sz="1000" dirty="0" err="1"/>
              <a:t>Addr</a:t>
            </a:r>
            <a:endParaRPr lang="en-US" sz="1200" dirty="0"/>
          </a:p>
        </p:txBody>
      </p:sp>
      <p:sp>
        <p:nvSpPr>
          <p:cNvPr id="98" name="TextBox 97"/>
          <p:cNvSpPr txBox="1"/>
          <p:nvPr/>
        </p:nvSpPr>
        <p:spPr>
          <a:xfrm>
            <a:off x="7155952" y="2147030"/>
            <a:ext cx="357470" cy="153888"/>
          </a:xfrm>
          <a:prstGeom prst="rect">
            <a:avLst/>
          </a:prstGeom>
          <a:noFill/>
        </p:spPr>
        <p:txBody>
          <a:bodyPr wrap="none" lIns="0" tIns="0" rIns="0" bIns="0" rtlCol="0">
            <a:spAutoFit/>
          </a:bodyPr>
          <a:lstStyle/>
          <a:p>
            <a:r>
              <a:rPr lang="en-US" sz="1000" dirty="0" err="1"/>
              <a:t>DataW</a:t>
            </a:r>
            <a:endParaRPr lang="en-US" sz="1000" dirty="0"/>
          </a:p>
        </p:txBody>
      </p:sp>
      <p:sp>
        <p:nvSpPr>
          <p:cNvPr id="99" name="TextBox 98"/>
          <p:cNvSpPr txBox="1"/>
          <p:nvPr/>
        </p:nvSpPr>
        <p:spPr>
          <a:xfrm>
            <a:off x="7722848" y="1878272"/>
            <a:ext cx="243656" cy="153888"/>
          </a:xfrm>
          <a:prstGeom prst="rect">
            <a:avLst/>
          </a:prstGeom>
          <a:noFill/>
        </p:spPr>
        <p:txBody>
          <a:bodyPr wrap="none" lIns="0" tIns="0" rIns="0" bIns="0" rtlCol="0">
            <a:spAutoFit/>
          </a:bodyPr>
          <a:lstStyle/>
          <a:p>
            <a:r>
              <a:rPr lang="en-US" sz="1000" dirty="0" smtClean="0"/>
              <a:t>Data</a:t>
            </a:r>
            <a:endParaRPr lang="en-US" sz="10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26219" y="1038498"/>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rgbClr val="00B0F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350901" y="2350649"/>
            <a:ext cx="163371" cy="811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rgbClr val="00B0F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a:ln w="28575">
              <a:solidFill>
                <a:srgbClr val="00B0F0"/>
              </a:solidFill>
            </a:ln>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5800" y="2422470"/>
            <a:ext cx="1634065" cy="264801"/>
          </a:xfrm>
          <a:prstGeom prst="bentConnector3">
            <a:avLst>
              <a:gd name="adj1" fmla="val 87694"/>
            </a:avLst>
          </a:prstGeom>
          <a:ln w="28575"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7154390" y="3871698"/>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4" name="Straight Connector 3"/>
          <p:cNvCxnSpPr>
            <a:stCxn id="16" idx="3"/>
          </p:cNvCxnSpPr>
          <p:nvPr/>
        </p:nvCxnSpPr>
        <p:spPr>
          <a:xfrm>
            <a:off x="2460336" y="2108985"/>
            <a:ext cx="161954" cy="65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6759865" y="1999809"/>
            <a:ext cx="152400" cy="533400"/>
            <a:chOff x="5791200" y="1352550"/>
            <a:chExt cx="152400" cy="533400"/>
          </a:xfrm>
        </p:grpSpPr>
        <p:sp>
          <p:nvSpPr>
            <p:cNvPr id="129" name="Trapezoid 128"/>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TextBox 12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31" name="TextBox 13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grpSp>
        <p:nvGrpSpPr>
          <p:cNvPr id="132" name="Group 131"/>
          <p:cNvGrpSpPr/>
          <p:nvPr/>
        </p:nvGrpSpPr>
        <p:grpSpPr>
          <a:xfrm>
            <a:off x="6755856" y="1399400"/>
            <a:ext cx="152400" cy="533400"/>
            <a:chOff x="5791200" y="1352550"/>
            <a:chExt cx="152400" cy="533400"/>
          </a:xfrm>
        </p:grpSpPr>
        <p:sp>
          <p:nvSpPr>
            <p:cNvPr id="133" name="Trapezoid 132"/>
            <p:cNvSpPr/>
            <p:nvPr/>
          </p:nvSpPr>
          <p:spPr>
            <a:xfrm rot="5400000">
              <a:off x="5600700" y="1543050"/>
              <a:ext cx="533400" cy="152400"/>
            </a:xfrm>
            <a:prstGeom prst="trapezoid">
              <a:avLst>
                <a:gd name="adj" fmla="val 62709"/>
              </a:avLst>
            </a:prstGeom>
            <a:solidFill>
              <a:srgbClr val="FFFFFF"/>
            </a:solidFill>
            <a:ln w="28575" cmpd="sng">
              <a:solidFill>
                <a:srgbClr val="00B05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TextBox 133"/>
            <p:cNvSpPr txBox="1"/>
            <p:nvPr/>
          </p:nvSpPr>
          <p:spPr>
            <a:xfrm>
              <a:off x="5807075" y="1390650"/>
              <a:ext cx="76200" cy="184666"/>
            </a:xfrm>
            <a:prstGeom prst="rect">
              <a:avLst/>
            </a:prstGeom>
            <a:noFill/>
          </p:spPr>
          <p:txBody>
            <a:bodyPr wrap="square" lIns="0" tIns="0" rIns="0" bIns="0" rtlCol="0">
              <a:spAutoFit/>
            </a:bodyPr>
            <a:lstStyle/>
            <a:p>
              <a:r>
                <a:rPr lang="en-US" sz="1200" dirty="0" smtClean="0"/>
                <a:t>0</a:t>
              </a:r>
              <a:endParaRPr lang="en-US" sz="1200" dirty="0"/>
            </a:p>
          </p:txBody>
        </p:sp>
        <p:sp>
          <p:nvSpPr>
            <p:cNvPr id="135" name="TextBox 134"/>
            <p:cNvSpPr txBox="1"/>
            <p:nvPr/>
          </p:nvSpPr>
          <p:spPr>
            <a:xfrm>
              <a:off x="5810250" y="1638300"/>
              <a:ext cx="77996" cy="184666"/>
            </a:xfrm>
            <a:prstGeom prst="rect">
              <a:avLst/>
            </a:prstGeom>
            <a:noFill/>
          </p:spPr>
          <p:txBody>
            <a:bodyPr wrap="none" lIns="0" tIns="0" rIns="0" bIns="0" rtlCol="0">
              <a:spAutoFit/>
            </a:bodyPr>
            <a:lstStyle/>
            <a:p>
              <a:r>
                <a:rPr lang="en-US" sz="1200" dirty="0" smtClean="0"/>
                <a:t>1</a:t>
              </a:r>
              <a:endParaRPr lang="en-US" sz="1200" dirty="0"/>
            </a:p>
          </p:txBody>
        </p:sp>
      </p:grpSp>
      <p:cxnSp>
        <p:nvCxnSpPr>
          <p:cNvPr id="11" name="Elbow Connector 10"/>
          <p:cNvCxnSpPr/>
          <p:nvPr/>
        </p:nvCxnSpPr>
        <p:spPr>
          <a:xfrm flipV="1">
            <a:off x="6347056" y="1535177"/>
            <a:ext cx="425195" cy="426752"/>
          </a:xfrm>
          <a:prstGeom prst="bentConnector3">
            <a:avLst>
              <a:gd name="adj1" fmla="val 1863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34203" y="1787741"/>
            <a:ext cx="212961" cy="539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532752" y="1788692"/>
            <a:ext cx="22399" cy="6406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33" idx="0"/>
            <a:endCxn id="13" idx="1"/>
          </p:cNvCxnSpPr>
          <p:nvPr/>
        </p:nvCxnSpPr>
        <p:spPr>
          <a:xfrm>
            <a:off x="6908256" y="1666100"/>
            <a:ext cx="215252" cy="366685"/>
          </a:xfrm>
          <a:prstGeom prst="bentConnector3">
            <a:avLst>
              <a:gd name="adj1" fmla="val 3525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9" idx="0"/>
          </p:cNvCxnSpPr>
          <p:nvPr/>
        </p:nvCxnSpPr>
        <p:spPr>
          <a:xfrm flipV="1">
            <a:off x="6912265" y="2260016"/>
            <a:ext cx="211243" cy="64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130" idx="1"/>
          </p:cNvCxnSpPr>
          <p:nvPr/>
        </p:nvCxnSpPr>
        <p:spPr>
          <a:xfrm>
            <a:off x="6422736" y="1966054"/>
            <a:ext cx="353004" cy="164188"/>
          </a:xfrm>
          <a:prstGeom prst="bentConnector3">
            <a:avLst>
              <a:gd name="adj1" fmla="val 143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6847931" y="2492828"/>
            <a:ext cx="8980" cy="1291188"/>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7286" y="3452759"/>
            <a:ext cx="495299" cy="368410"/>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50" name="TextBox 149"/>
          <p:cNvSpPr txBox="1"/>
          <p:nvPr/>
        </p:nvSpPr>
        <p:spPr>
          <a:xfrm>
            <a:off x="3259322" y="3510174"/>
            <a:ext cx="666751" cy="369332"/>
          </a:xfrm>
          <a:prstGeom prst="rect">
            <a:avLst/>
          </a:prstGeom>
          <a:noFill/>
        </p:spPr>
        <p:txBody>
          <a:bodyPr wrap="square" rtlCol="1">
            <a:spAutoFit/>
          </a:bodyPr>
          <a:lstStyle/>
          <a:p>
            <a:r>
              <a:rPr lang="en-US" dirty="0" smtClean="0">
                <a:solidFill>
                  <a:srgbClr val="FF0000"/>
                </a:solidFill>
              </a:rPr>
              <a:t>S</a:t>
            </a:r>
            <a:endParaRPr lang="he-IL" dirty="0">
              <a:solidFill>
                <a:srgbClr val="FF0000"/>
              </a:solidFill>
            </a:endParaRPr>
          </a:p>
        </p:txBody>
      </p:sp>
      <p:sp>
        <p:nvSpPr>
          <p:cNvPr id="151" name="TextBox 150"/>
          <p:cNvSpPr txBox="1"/>
          <p:nvPr/>
        </p:nvSpPr>
        <p:spPr>
          <a:xfrm>
            <a:off x="3844630" y="3516663"/>
            <a:ext cx="495299" cy="368410"/>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42" name="TextBox 141"/>
          <p:cNvSpPr txBox="1"/>
          <p:nvPr/>
        </p:nvSpPr>
        <p:spPr>
          <a:xfrm>
            <a:off x="4354637" y="3510635"/>
            <a:ext cx="495299" cy="368410"/>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sp>
        <p:nvSpPr>
          <p:cNvPr id="143" name="TextBox 142"/>
          <p:cNvSpPr txBox="1"/>
          <p:nvPr/>
        </p:nvSpPr>
        <p:spPr>
          <a:xfrm>
            <a:off x="5335157" y="3522286"/>
            <a:ext cx="495299" cy="368410"/>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45" name="TextBox 144"/>
          <p:cNvSpPr txBox="1"/>
          <p:nvPr/>
        </p:nvSpPr>
        <p:spPr>
          <a:xfrm>
            <a:off x="5679134" y="3504249"/>
            <a:ext cx="495299" cy="368410"/>
          </a:xfrm>
          <a:prstGeom prst="rect">
            <a:avLst/>
          </a:prstGeom>
          <a:noFill/>
        </p:spPr>
        <p:txBody>
          <a:bodyPr wrap="square" rtlCol="1">
            <a:spAutoFit/>
          </a:bodyPr>
          <a:lstStyle/>
          <a:p>
            <a:r>
              <a:rPr lang="en-US" dirty="0" smtClean="0">
                <a:solidFill>
                  <a:srgbClr val="FF0000"/>
                </a:solidFill>
              </a:rPr>
              <a:t>0</a:t>
            </a:r>
            <a:endParaRPr lang="he-IL" dirty="0">
              <a:solidFill>
                <a:srgbClr val="FF0000"/>
              </a:solidFill>
            </a:endParaRPr>
          </a:p>
        </p:txBody>
      </p:sp>
      <p:sp>
        <p:nvSpPr>
          <p:cNvPr id="146" name="TextBox 145"/>
          <p:cNvSpPr txBox="1"/>
          <p:nvPr/>
        </p:nvSpPr>
        <p:spPr>
          <a:xfrm>
            <a:off x="6137075" y="3477972"/>
            <a:ext cx="567802" cy="369332"/>
          </a:xfrm>
          <a:prstGeom prst="rect">
            <a:avLst/>
          </a:prstGeom>
          <a:noFill/>
        </p:spPr>
        <p:txBody>
          <a:bodyPr wrap="square" rtlCol="1">
            <a:spAutoFit/>
          </a:bodyPr>
          <a:lstStyle/>
          <a:p>
            <a:r>
              <a:rPr lang="en-US" dirty="0" smtClean="0">
                <a:solidFill>
                  <a:srgbClr val="FF0000"/>
                </a:solidFill>
              </a:rPr>
              <a:t>S</a:t>
            </a:r>
            <a:endParaRPr lang="he-IL" dirty="0">
              <a:solidFill>
                <a:srgbClr val="FF0000"/>
              </a:solidFill>
            </a:endParaRPr>
          </a:p>
        </p:txBody>
      </p:sp>
      <p:sp>
        <p:nvSpPr>
          <p:cNvPr id="147" name="TextBox 146"/>
          <p:cNvSpPr txBox="1"/>
          <p:nvPr/>
        </p:nvSpPr>
        <p:spPr>
          <a:xfrm>
            <a:off x="6803159" y="3465881"/>
            <a:ext cx="495299" cy="368410"/>
          </a:xfrm>
          <a:prstGeom prst="rect">
            <a:avLst/>
          </a:prstGeom>
          <a:noFill/>
        </p:spPr>
        <p:txBody>
          <a:bodyPr wrap="square" rtlCol="1">
            <a:spAutoFit/>
          </a:bodyPr>
          <a:lstStyle/>
          <a:p>
            <a:r>
              <a:rPr lang="en-US" dirty="0" smtClean="0">
                <a:solidFill>
                  <a:srgbClr val="FF0000"/>
                </a:solidFill>
              </a:rPr>
              <a:t>1</a:t>
            </a:r>
            <a:endParaRPr lang="he-IL" dirty="0">
              <a:solidFill>
                <a:srgbClr val="FF0000"/>
              </a:solidFill>
            </a:endParaRPr>
          </a:p>
        </p:txBody>
      </p:sp>
      <p:sp>
        <p:nvSpPr>
          <p:cNvPr id="152" name="TextBox 151"/>
          <p:cNvSpPr txBox="1"/>
          <p:nvPr/>
        </p:nvSpPr>
        <p:spPr>
          <a:xfrm>
            <a:off x="7356798" y="3452759"/>
            <a:ext cx="720402" cy="369332"/>
          </a:xfrm>
          <a:prstGeom prst="rect">
            <a:avLst/>
          </a:prstGeom>
          <a:noFill/>
        </p:spPr>
        <p:txBody>
          <a:bodyPr wrap="square" rtlCol="1">
            <a:spAutoFit/>
          </a:bodyPr>
          <a:lstStyle/>
          <a:p>
            <a:r>
              <a:rPr lang="en-US" dirty="0" smtClean="0">
                <a:solidFill>
                  <a:srgbClr val="FF0000"/>
                </a:solidFill>
              </a:rPr>
              <a:t>Write</a:t>
            </a:r>
            <a:endParaRPr lang="he-IL" dirty="0">
              <a:solidFill>
                <a:srgbClr val="FF0000"/>
              </a:solidFill>
            </a:endParaRPr>
          </a:p>
        </p:txBody>
      </p:sp>
      <p:sp>
        <p:nvSpPr>
          <p:cNvPr id="153" name="TextBox 152"/>
          <p:cNvSpPr txBox="1"/>
          <p:nvPr/>
        </p:nvSpPr>
        <p:spPr>
          <a:xfrm>
            <a:off x="8138107" y="3434072"/>
            <a:ext cx="495299" cy="368410"/>
          </a:xfrm>
          <a:prstGeom prst="rect">
            <a:avLst/>
          </a:prstGeom>
          <a:noFill/>
        </p:spPr>
        <p:txBody>
          <a:bodyPr wrap="square" rtlCol="1">
            <a:spAutoFit/>
          </a:bodyPr>
          <a:lstStyle/>
          <a:p>
            <a:r>
              <a:rPr lang="en-US" dirty="0" smtClean="0">
                <a:solidFill>
                  <a:srgbClr val="FF0000"/>
                </a:solidFill>
              </a:rPr>
              <a:t>d</a:t>
            </a:r>
            <a:endParaRPr lang="he-IL" dirty="0">
              <a:solidFill>
                <a:srgbClr val="FF0000"/>
              </a:solidFill>
            </a:endParaRPr>
          </a:p>
        </p:txBody>
      </p:sp>
      <p:grpSp>
        <p:nvGrpSpPr>
          <p:cNvPr id="154" name="Group 153"/>
          <p:cNvGrpSpPr/>
          <p:nvPr/>
        </p:nvGrpSpPr>
        <p:grpSpPr>
          <a:xfrm>
            <a:off x="5895710" y="2809087"/>
            <a:ext cx="584070" cy="540078"/>
            <a:chOff x="352266" y="209550"/>
            <a:chExt cx="584070" cy="540078"/>
          </a:xfrm>
        </p:grpSpPr>
        <p:sp>
          <p:nvSpPr>
            <p:cNvPr id="155" name="Oval 15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56" name="TextBox 15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57" name="Elbow Connector 156"/>
          <p:cNvCxnSpPr/>
          <p:nvPr/>
        </p:nvCxnSpPr>
        <p:spPr>
          <a:xfrm flipV="1">
            <a:off x="2619110" y="3106877"/>
            <a:ext cx="3412236" cy="490814"/>
          </a:xfrm>
          <a:prstGeom prst="bentConnector3">
            <a:avLst>
              <a:gd name="adj1" fmla="val 92984"/>
            </a:avLst>
          </a:prstGeom>
          <a:ln w="28575" cmpd="sng">
            <a:solidFill>
              <a:srgbClr val="00B0F0"/>
            </a:solidFill>
            <a:tailEnd type="arrow"/>
          </a:ln>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cxnSp>
        <p:nvCxnSpPr>
          <p:cNvPr id="160" name="Straight Arrow Connector 159"/>
          <p:cNvCxnSpPr/>
          <p:nvPr/>
        </p:nvCxnSpPr>
        <p:spPr>
          <a:xfrm flipV="1">
            <a:off x="6852485" y="1869948"/>
            <a:ext cx="8980" cy="1291188"/>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6245224" y="2601950"/>
            <a:ext cx="567802" cy="369332"/>
          </a:xfrm>
          <a:prstGeom prst="rect">
            <a:avLst/>
          </a:prstGeom>
          <a:noFill/>
        </p:spPr>
        <p:txBody>
          <a:bodyPr wrap="square" rtlCol="1">
            <a:spAutoFit/>
          </a:bodyPr>
          <a:lstStyle/>
          <a:p>
            <a:r>
              <a:rPr lang="en-US" dirty="0" smtClean="0">
                <a:solidFill>
                  <a:srgbClr val="FF0000"/>
                </a:solidFill>
              </a:rPr>
              <a:t>Add</a:t>
            </a:r>
            <a:endParaRPr lang="he-IL" dirty="0">
              <a:solidFill>
                <a:srgbClr val="FF0000"/>
              </a:solidFill>
            </a:endParaRPr>
          </a:p>
        </p:txBody>
      </p:sp>
      <p:sp>
        <p:nvSpPr>
          <p:cNvPr id="159" name="TextBox 158"/>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162" name="TextBox 161"/>
          <p:cNvSpPr txBox="1"/>
          <p:nvPr/>
        </p:nvSpPr>
        <p:spPr>
          <a:xfrm>
            <a:off x="215429" y="460947"/>
            <a:ext cx="2356213" cy="461665"/>
          </a:xfrm>
          <a:prstGeom prst="rect">
            <a:avLst/>
          </a:prstGeom>
          <a:noFill/>
        </p:spPr>
        <p:txBody>
          <a:bodyPr wrap="square" rtlCol="1">
            <a:spAutoFit/>
          </a:bodyPr>
          <a:lstStyle/>
          <a:p>
            <a:r>
              <a:rPr lang="en-US" sz="2400" b="1" dirty="0" err="1">
                <a:solidFill>
                  <a:srgbClr val="00B0F0"/>
                </a:solidFill>
              </a:rPr>
              <a:t>s</a:t>
            </a:r>
            <a:r>
              <a:rPr lang="en-US" sz="2400" b="1" dirty="0" err="1" smtClean="0">
                <a:solidFill>
                  <a:srgbClr val="00B0F0"/>
                </a:solidFill>
              </a:rPr>
              <a:t>tsi</a:t>
            </a:r>
            <a:r>
              <a:rPr lang="en-US" sz="2400" b="1" dirty="0" smtClean="0">
                <a:solidFill>
                  <a:srgbClr val="00B0F0"/>
                </a:solidFill>
              </a:rPr>
              <a:t> rs1, rs2, </a:t>
            </a:r>
            <a:r>
              <a:rPr lang="en-US" sz="2400" b="1" dirty="0" err="1" smtClean="0">
                <a:solidFill>
                  <a:srgbClr val="00B0F0"/>
                </a:solidFill>
              </a:rPr>
              <a:t>imm</a:t>
            </a:r>
            <a:endParaRPr lang="he-IL" sz="2400" b="1" dirty="0">
              <a:solidFill>
                <a:srgbClr val="00B0F0"/>
              </a:solidFill>
            </a:endParaRPr>
          </a:p>
        </p:txBody>
      </p:sp>
    </p:spTree>
    <p:extLst>
      <p:ext uri="{BB962C8B-B14F-4D97-AF65-F5344CB8AC3E}">
        <p14:creationId xmlns:p14="http://schemas.microsoft.com/office/powerpoint/2010/main" val="3933323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50" grpId="0"/>
      <p:bldP spid="151" grpId="0"/>
      <p:bldP spid="142" grpId="0"/>
      <p:bldP spid="143" grpId="0"/>
      <p:bldP spid="145" grpId="0"/>
      <p:bldP spid="146" grpId="0"/>
      <p:bldP spid="147" grpId="0"/>
      <p:bldP spid="152" grpId="0"/>
      <p:bldP spid="153" grpId="0"/>
      <p:bldP spid="161"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83</a:t>
            </a:fld>
            <a:endParaRPr lang="en-US"/>
          </a:p>
        </p:txBody>
      </p:sp>
      <p:sp>
        <p:nvSpPr>
          <p:cNvPr id="2" name="Title 1"/>
          <p:cNvSpPr>
            <a:spLocks noGrp="1"/>
          </p:cNvSpPr>
          <p:nvPr>
            <p:ph type="title" idx="4294967295"/>
          </p:nvPr>
        </p:nvSpPr>
        <p:spPr>
          <a:xfrm>
            <a:off x="2743200" y="296586"/>
            <a:ext cx="3810000" cy="623887"/>
          </a:xfrm>
        </p:spPr>
        <p:txBody>
          <a:bodyPr>
            <a:normAutofit/>
          </a:bodyPr>
          <a:lstStyle/>
          <a:p>
            <a:pPr rtl="0"/>
            <a:r>
              <a:rPr lang="en-US" altLang="en-US" dirty="0"/>
              <a:t>Zero memory offset</a:t>
            </a:r>
            <a:endParaRPr lang="en-US" dirty="0"/>
          </a:p>
        </p:txBody>
      </p:sp>
      <p:sp>
        <p:nvSpPr>
          <p:cNvPr id="6" name="TextBox 5"/>
          <p:cNvSpPr txBox="1"/>
          <p:nvPr/>
        </p:nvSpPr>
        <p:spPr>
          <a:xfrm>
            <a:off x="917290" y="1123950"/>
            <a:ext cx="7467600" cy="3416320"/>
          </a:xfrm>
          <a:prstGeom prst="rect">
            <a:avLst/>
          </a:prstGeom>
          <a:noFill/>
        </p:spPr>
        <p:txBody>
          <a:bodyPr wrap="square" rtlCol="1">
            <a:spAutoFit/>
          </a:bodyPr>
          <a:lstStyle/>
          <a:p>
            <a:pPr algn="r" rtl="1"/>
            <a:r>
              <a:rPr lang="he-IL" altLang="en-US" dirty="0"/>
              <a:t>הוחלט לעדכן את סט הפקודות כך שלא תהיה אפשרות לציין בפקודות גישה לזיכרון את ה- </a:t>
            </a:r>
            <a:r>
              <a:rPr lang="en-US" altLang="en-US" dirty="0"/>
              <a:t>offset</a:t>
            </a:r>
            <a:r>
              <a:rPr lang="he-IL" altLang="en-US" dirty="0"/>
              <a:t> ביחס לכתובת הבסיס. כתובת הגישה הרצויה תופיע ישירות ברגיסטר. למעשה, הפורמט המקורי של הפקודות האלה יהפוך </a:t>
            </a:r>
            <a:r>
              <a:rPr lang="he-IL" altLang="en-US" dirty="0" err="1"/>
              <a:t>לפסאודו</a:t>
            </a:r>
            <a:r>
              <a:rPr lang="he-IL" altLang="en-US" dirty="0"/>
              <a:t>-פקודה, </a:t>
            </a:r>
            <a:r>
              <a:rPr lang="he-IL" altLang="en-US" dirty="0" smtClean="0"/>
              <a:t>לדוגמא</a:t>
            </a:r>
            <a:r>
              <a:rPr lang="en-US" altLang="en-US" dirty="0" smtClean="0"/>
              <a:t/>
            </a:r>
            <a:br>
              <a:rPr lang="en-US" altLang="en-US" dirty="0" smtClean="0"/>
            </a:br>
            <a:endParaRPr lang="he-IL" altLang="en-US" dirty="0" smtClean="0"/>
          </a:p>
          <a:p>
            <a:r>
              <a:rPr lang="en-US" altLang="en-US" dirty="0" err="1" smtClean="0"/>
              <a:t>lw</a:t>
            </a:r>
            <a:r>
              <a:rPr lang="en-US" altLang="en-US" dirty="0" smtClean="0"/>
              <a:t> </a:t>
            </a:r>
            <a:r>
              <a:rPr lang="en-US" altLang="en-US" dirty="0" err="1" smtClean="0"/>
              <a:t>rd</a:t>
            </a:r>
            <a:r>
              <a:rPr lang="en-US" altLang="en-US" dirty="0" smtClean="0"/>
              <a:t>, 104(</a:t>
            </a:r>
            <a:r>
              <a:rPr lang="en-US" altLang="en-US" dirty="0" err="1" smtClean="0"/>
              <a:t>rs</a:t>
            </a:r>
            <a:r>
              <a:rPr lang="en-US" altLang="en-US" dirty="0" smtClean="0"/>
              <a:t>)</a:t>
            </a:r>
            <a:r>
              <a:rPr lang="he-IL" altLang="en-US" dirty="0" smtClean="0"/>
              <a:t> </a:t>
            </a:r>
            <a:endParaRPr lang="he-IL" altLang="en-US" dirty="0"/>
          </a:p>
          <a:p>
            <a:pPr algn="r" rtl="1"/>
            <a:r>
              <a:rPr lang="en-US" altLang="en-US" dirty="0" smtClean="0"/>
              <a:t/>
            </a:r>
            <a:br>
              <a:rPr lang="en-US" altLang="en-US" dirty="0" smtClean="0"/>
            </a:br>
            <a:r>
              <a:rPr lang="he-IL" altLang="en-US" dirty="0" smtClean="0"/>
              <a:t>יתורגם </a:t>
            </a:r>
            <a:r>
              <a:rPr lang="he-IL" altLang="en-US" dirty="0"/>
              <a:t>ל:</a:t>
            </a:r>
          </a:p>
          <a:p>
            <a:r>
              <a:rPr lang="en-US" altLang="en-US" dirty="0" err="1"/>
              <a:t>addi</a:t>
            </a:r>
            <a:r>
              <a:rPr lang="en-US" altLang="en-US" dirty="0"/>
              <a:t>  </a:t>
            </a:r>
            <a:r>
              <a:rPr lang="en-US" altLang="en-US" dirty="0" err="1" smtClean="0"/>
              <a:t>rs</a:t>
            </a:r>
            <a:r>
              <a:rPr lang="en-US" altLang="en-US" dirty="0" smtClean="0"/>
              <a:t>, </a:t>
            </a:r>
            <a:r>
              <a:rPr lang="en-US" altLang="en-US" dirty="0" err="1" smtClean="0"/>
              <a:t>rs</a:t>
            </a:r>
            <a:r>
              <a:rPr lang="en-US" altLang="en-US" dirty="0" smtClean="0"/>
              <a:t>, </a:t>
            </a:r>
            <a:r>
              <a:rPr lang="en-US" altLang="en-US" dirty="0"/>
              <a:t>104</a:t>
            </a:r>
          </a:p>
          <a:p>
            <a:r>
              <a:rPr lang="en-US" altLang="en-US" dirty="0" err="1"/>
              <a:t>lw</a:t>
            </a:r>
            <a:r>
              <a:rPr lang="en-US" altLang="en-US" dirty="0"/>
              <a:t>     </a:t>
            </a:r>
            <a:r>
              <a:rPr lang="en-US" altLang="en-US" dirty="0" err="1" smtClean="0"/>
              <a:t>rd</a:t>
            </a:r>
            <a:r>
              <a:rPr lang="en-US" altLang="en-US" dirty="0" smtClean="0"/>
              <a:t>, </a:t>
            </a:r>
            <a:r>
              <a:rPr lang="en-US" altLang="en-US" dirty="0" err="1" smtClean="0"/>
              <a:t>rs</a:t>
            </a:r>
            <a:endParaRPr lang="en-US" altLang="en-US" dirty="0"/>
          </a:p>
          <a:p>
            <a:pPr algn="r" rtl="1"/>
            <a:r>
              <a:rPr lang="he-IL" altLang="en-US" dirty="0"/>
              <a:t>כנ"ל גם לגבי </a:t>
            </a:r>
            <a:r>
              <a:rPr lang="en-US" altLang="en-US" dirty="0" err="1"/>
              <a:t>sw</a:t>
            </a:r>
            <a:r>
              <a:rPr lang="he-IL" altLang="en-US" dirty="0"/>
              <a:t>.</a:t>
            </a:r>
          </a:p>
          <a:p>
            <a:pPr algn="r" rtl="1"/>
            <a:r>
              <a:rPr lang="en-US" altLang="en-US" dirty="0" smtClean="0"/>
              <a:t/>
            </a:r>
            <a:br>
              <a:rPr lang="en-US" altLang="en-US" dirty="0" smtClean="0"/>
            </a:br>
            <a:r>
              <a:rPr lang="he-IL" altLang="en-US" dirty="0" smtClean="0"/>
              <a:t>איזה </a:t>
            </a:r>
            <a:r>
              <a:rPr lang="he-IL" altLang="en-US" dirty="0"/>
              <a:t>שינוי יש לבצע במסלול הנתונים ובקווי הבקרה בעקבות העדכון הנ"ל?</a:t>
            </a:r>
            <a:endParaRPr lang="ru-RU" altLang="en-US" dirty="0"/>
          </a:p>
        </p:txBody>
      </p:sp>
    </p:spTree>
    <p:extLst>
      <p:ext uri="{BB962C8B-B14F-4D97-AF65-F5344CB8AC3E}">
        <p14:creationId xmlns:p14="http://schemas.microsoft.com/office/powerpoint/2010/main" val="995190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346536" y="1934618"/>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204486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98936" y="1025013"/>
            <a:ext cx="0" cy="924428"/>
          </a:xfrm>
          <a:prstGeom prst="line">
            <a:avLst/>
          </a:prstGeom>
          <a:ln w="28575" cmpd="sng">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3" name="Straight Connector 2"/>
          <p:cNvCxnSpPr/>
          <p:nvPr/>
        </p:nvCxnSpPr>
        <p:spPr>
          <a:xfrm flipH="1">
            <a:off x="6341411" y="1947060"/>
            <a:ext cx="160502" cy="163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895710" y="2809087"/>
            <a:ext cx="584070" cy="540078"/>
            <a:chOff x="352266" y="209550"/>
            <a:chExt cx="584070" cy="540078"/>
          </a:xfrm>
        </p:grpSpPr>
        <p:sp>
          <p:nvSpPr>
            <p:cNvPr id="125" name="Oval 124"/>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6" name="TextBox 125"/>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7" name="Elbow Connector 126"/>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8" name="TextBox 127"/>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29" name="TextBox 128"/>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749792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8" name="Straight Arrow Connector 87"/>
          <p:cNvCxnSpPr/>
          <p:nvPr/>
        </p:nvCxnSpPr>
        <p:spPr>
          <a:xfrm>
            <a:off x="49010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4748638" y="2375685"/>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idx="4294967295"/>
          </p:nvPr>
        </p:nvSpPr>
        <p:spPr>
          <a:xfrm>
            <a:off x="1600200" y="84138"/>
            <a:ext cx="7543800" cy="579437"/>
          </a:xfrm>
        </p:spPr>
        <p:txBody>
          <a:bodyPr>
            <a:normAutofit/>
          </a:bodyPr>
          <a:lstStyle/>
          <a:p>
            <a:r>
              <a:rPr lang="en-US" dirty="0"/>
              <a:t>Single-Cycle RISC-V RV32I </a:t>
            </a:r>
            <a:r>
              <a:rPr lang="en-US" dirty="0" err="1"/>
              <a:t>Datapath</a:t>
            </a:r>
            <a:endParaRPr lang="en-US" dirty="0"/>
          </a:p>
        </p:txBody>
      </p:sp>
      <p:sp>
        <p:nvSpPr>
          <p:cNvPr id="16" name="Rectangle 15"/>
          <p:cNvSpPr/>
          <p:nvPr/>
        </p:nvSpPr>
        <p:spPr>
          <a:xfrm>
            <a:off x="1850736" y="1766085"/>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5889336" y="1461285"/>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146136" y="2756685"/>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1850736" y="1156485"/>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936336" y="2023101"/>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4596238" y="2488616"/>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6727536" y="1613685"/>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443838" y="1842285"/>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374736" y="1232685"/>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p:nvPr/>
        </p:nvCxnSpPr>
        <p:spPr>
          <a:xfrm flipV="1">
            <a:off x="6171456" y="2349166"/>
            <a:ext cx="0" cy="143485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3908136" y="2680485"/>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6950364" y="2445664"/>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727536" y="1842285"/>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6748719" y="2114819"/>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260936" y="1918485"/>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5584536" y="2440832"/>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5736936" y="1870701"/>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660736" y="1385085"/>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7718136" y="2017473"/>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099136" y="1461285"/>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40" name="Straight Arrow Connector 139"/>
          <p:cNvCxnSpPr/>
          <p:nvPr/>
        </p:nvCxnSpPr>
        <p:spPr>
          <a:xfrm flipV="1">
            <a:off x="8175336" y="2147085"/>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6400800" y="1025013"/>
            <a:ext cx="0" cy="924428"/>
          </a:xfrm>
          <a:prstGeom prst="line">
            <a:avLst/>
          </a:prstGeom>
          <a:ln w="28575" cmpd="sng">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a:endCxn id="66" idx="2"/>
          </p:cNvCxnSpPr>
          <p:nvPr/>
        </p:nvCxnSpPr>
        <p:spPr>
          <a:xfrm>
            <a:off x="631535" y="1025013"/>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432449" y="1221248"/>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860136" y="1537485"/>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012536" y="1804185"/>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1530399" y="1804185"/>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1500067" y="1385405"/>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155536" y="927885"/>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460336" y="927885"/>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860136" y="927885"/>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5813136" y="1650416"/>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216657" y="1763168"/>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174657" y="2359552"/>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365336" y="2125511"/>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254500" y="2350648"/>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1695903" y="1136307"/>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4898736" y="1130526"/>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164936" y="1385085"/>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5508336" y="1955216"/>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460336" y="1956585"/>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2612736" y="2107616"/>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2603500" y="2223285"/>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2615045" y="2451886"/>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2603500" y="3137685"/>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048000" y="809330"/>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2803236" y="1078916"/>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3527136" y="3403016"/>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5660736" y="2260016"/>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127336" y="2294652"/>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2705946" y="1749293"/>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2688936" y="2031416"/>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2688936" y="2260016"/>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2635827" y="2899634"/>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027325" y="2210804"/>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7967519" y="1180515"/>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7640782" y="1321370"/>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7746999" y="2120315"/>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298873" y="1852461"/>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531090" y="1623861"/>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419101" y="1915961"/>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029142" y="1574216"/>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112819" y="1263747"/>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3964710" y="2973525"/>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017117" y="1873347"/>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3762110" y="2336216"/>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555336" y="3784016"/>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2" name="TextBox 581"/>
          <p:cNvSpPr txBox="1"/>
          <p:nvPr/>
        </p:nvSpPr>
        <p:spPr>
          <a:xfrm>
            <a:off x="3146136" y="3860216"/>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3679536" y="3860216"/>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289136" y="3860216"/>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4593936" y="3860216"/>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4898736" y="3860216"/>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5660736" y="3860216"/>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355936" y="3860216"/>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041736" y="3860216"/>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6651336" y="3860216"/>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7946736" y="3860216"/>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707736" y="3860216"/>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123583" y="1421816"/>
            <a:ext cx="174953" cy="169277"/>
          </a:xfrm>
          <a:prstGeom prst="rect">
            <a:avLst/>
          </a:prstGeom>
          <a:noFill/>
        </p:spPr>
        <p:txBody>
          <a:bodyPr wrap="none" lIns="0" tIns="0" rIns="0" bIns="0" rtlCol="0">
            <a:spAutoFit/>
          </a:bodyPr>
          <a:lstStyle/>
          <a:p>
            <a:r>
              <a:rPr lang="en-US" sz="1100" dirty="0" err="1"/>
              <a:t>wb</a:t>
            </a:r>
            <a:endParaRPr lang="en-US" sz="1100" dirty="0"/>
          </a:p>
        </p:txBody>
      </p:sp>
      <p:cxnSp>
        <p:nvCxnSpPr>
          <p:cNvPr id="3" name="Straight Connector 2"/>
          <p:cNvCxnSpPr>
            <a:endCxn id="28" idx="0"/>
          </p:cNvCxnSpPr>
          <p:nvPr/>
        </p:nvCxnSpPr>
        <p:spPr>
          <a:xfrm flipH="1">
            <a:off x="6346536" y="1956585"/>
            <a:ext cx="6409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24838" y="1231315"/>
            <a:ext cx="0" cy="52893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24838" y="1231315"/>
            <a:ext cx="1728362" cy="1567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97" idx="1"/>
          </p:cNvCxnSpPr>
          <p:nvPr/>
        </p:nvCxnSpPr>
        <p:spPr>
          <a:xfrm rot="16200000" flipH="1">
            <a:off x="6296556" y="1503638"/>
            <a:ext cx="687624" cy="174336"/>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5895710" y="2809087"/>
            <a:ext cx="584070" cy="540078"/>
            <a:chOff x="352266" y="209550"/>
            <a:chExt cx="584070" cy="540078"/>
          </a:xfrm>
        </p:grpSpPr>
        <p:sp>
          <p:nvSpPr>
            <p:cNvPr id="126" name="Oval 125"/>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127" name="TextBox 126"/>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2619110" y="3106877"/>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662685" y="3415497"/>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sp>
        <p:nvSpPr>
          <p:cNvPr id="130" name="TextBox 129"/>
          <p:cNvSpPr txBox="1"/>
          <p:nvPr/>
        </p:nvSpPr>
        <p:spPr>
          <a:xfrm>
            <a:off x="2120290" y="3842976"/>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Tree>
    <p:extLst>
      <p:ext uri="{BB962C8B-B14F-4D97-AF65-F5344CB8AC3E}">
        <p14:creationId xmlns:p14="http://schemas.microsoft.com/office/powerpoint/2010/main" val="116111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5DFB0341-D59F-47A9-BB60-D07BDD4C53DA}" type="slidenum">
              <a:rPr lang="ru-RU" altLang="en-US" sz="1050"/>
              <a:pPr>
                <a:spcBef>
                  <a:spcPct val="0"/>
                </a:spcBef>
                <a:buFontTx/>
                <a:buNone/>
              </a:pPr>
              <a:t>87</a:t>
            </a:fld>
            <a:endParaRPr lang="ru-RU" altLang="en-US" sz="1050"/>
          </a:p>
        </p:txBody>
      </p:sp>
      <p:graphicFrame>
        <p:nvGraphicFramePr>
          <p:cNvPr id="12325" name="Group 37"/>
          <p:cNvGraphicFramePr>
            <a:graphicFrameLocks noGrp="1"/>
          </p:cNvGraphicFramePr>
          <p:nvPr>
            <p:extLst>
              <p:ext uri="{D42A27DB-BD31-4B8C-83A1-F6EECF244321}">
                <p14:modId xmlns:p14="http://schemas.microsoft.com/office/powerpoint/2010/main" val="4282100369"/>
              </p:ext>
            </p:extLst>
          </p:nvPr>
        </p:nvGraphicFramePr>
        <p:xfrm>
          <a:off x="1938945" y="3018234"/>
          <a:ext cx="5486399" cy="906066"/>
        </p:xfrm>
        <a:graphic>
          <a:graphicData uri="http://schemas.openxmlformats.org/drawingml/2006/table">
            <a:tbl>
              <a:tblPr/>
              <a:tblGrid>
                <a:gridCol w="1096566">
                  <a:extLst>
                    <a:ext uri="{9D8B030D-6E8A-4147-A177-3AD203B41FA5}">
                      <a16:colId xmlns:a16="http://schemas.microsoft.com/office/drawing/2014/main" val="20000"/>
                    </a:ext>
                  </a:extLst>
                </a:gridCol>
                <a:gridCol w="1097756">
                  <a:extLst>
                    <a:ext uri="{9D8B030D-6E8A-4147-A177-3AD203B41FA5}">
                      <a16:colId xmlns:a16="http://schemas.microsoft.com/office/drawing/2014/main" val="20001"/>
                    </a:ext>
                  </a:extLst>
                </a:gridCol>
                <a:gridCol w="1097756">
                  <a:extLst>
                    <a:ext uri="{9D8B030D-6E8A-4147-A177-3AD203B41FA5}">
                      <a16:colId xmlns:a16="http://schemas.microsoft.com/office/drawing/2014/main" val="20002"/>
                    </a:ext>
                  </a:extLst>
                </a:gridCol>
                <a:gridCol w="1097756">
                  <a:extLst>
                    <a:ext uri="{9D8B030D-6E8A-4147-A177-3AD203B41FA5}">
                      <a16:colId xmlns:a16="http://schemas.microsoft.com/office/drawing/2014/main" val="20003"/>
                    </a:ext>
                  </a:extLst>
                </a:gridCol>
                <a:gridCol w="1096565">
                  <a:extLst>
                    <a:ext uri="{9D8B030D-6E8A-4147-A177-3AD203B41FA5}">
                      <a16:colId xmlns:a16="http://schemas.microsoft.com/office/drawing/2014/main" val="20004"/>
                    </a:ext>
                  </a:extLst>
                </a:gridCol>
              </a:tblGrid>
              <a:tr h="526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cs typeface="Arial" pitchFamily="34" charset="0"/>
                        </a:rPr>
                        <a:t>Instruction memory</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308" marB="343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cs typeface="Arial" pitchFamily="34" charset="0"/>
                        </a:rPr>
                        <a:t>Register read</a:t>
                      </a:r>
                      <a:endParaRPr kumimoji="0" lang="ru-RU" sz="1500" b="0" i="0" u="none" strike="noStrike" cap="none" normalizeH="0" baseline="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cs typeface="Arial" pitchFamily="34" charset="0"/>
                        </a:rPr>
                        <a:t>ALU operation</a:t>
                      </a:r>
                      <a:endParaRPr kumimoji="0" lang="ru-RU" sz="1500" b="0" i="0" u="none" strike="noStrike" cap="none" normalizeH="0" baseline="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cs typeface="Arial" pitchFamily="34" charset="0"/>
                        </a:rPr>
                        <a:t>Data memory</a:t>
                      </a:r>
                      <a:endParaRPr kumimoji="0" lang="ru-RU" sz="1500" b="0" i="0" u="none" strike="noStrike" cap="none" normalizeH="0" baseline="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cs typeface="Arial" pitchFamily="34" charset="0"/>
                        </a:rPr>
                        <a:t>Register write</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00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cs typeface="Arial" pitchFamily="34" charset="0"/>
                        </a:rPr>
                        <a:t>2</a:t>
                      </a:r>
                      <a:endParaRPr kumimoji="0" lang="ru-RU" sz="1500" b="0" i="0" u="none" strike="noStrike" cap="none" normalizeH="0" baseline="0" smtClean="0">
                        <a:ln>
                          <a:noFill/>
                        </a:ln>
                        <a:solidFill>
                          <a:schemeClr val="tx1"/>
                        </a:solidFill>
                        <a:effectLst/>
                        <a:latin typeface="Arial" pitchFamily="34" charset="0"/>
                        <a:cs typeface="Arial" pitchFamily="34" charset="0"/>
                      </a:endParaRPr>
                    </a:p>
                  </a:txBody>
                  <a:tcPr marL="68580" marR="68580" marT="34308" marB="343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cs typeface="Arial" pitchFamily="34" charset="0"/>
                        </a:rPr>
                        <a:t>1</a:t>
                      </a:r>
                      <a:endParaRPr kumimoji="0" lang="ru-RU" sz="1500" b="0" i="0" u="none" strike="noStrike" cap="none" normalizeH="0" baseline="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cs typeface="Arial" pitchFamily="34" charset="0"/>
                        </a:rPr>
                        <a:t>2</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cs typeface="Arial" pitchFamily="34" charset="0"/>
                        </a:rPr>
                        <a:t>2</a:t>
                      </a:r>
                      <a:endParaRPr kumimoji="0" lang="ru-RU" sz="1500" b="0" i="0" u="none" strike="noStrike" cap="none" normalizeH="0" baseline="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cs typeface="Arial" pitchFamily="34" charset="0"/>
                        </a:rPr>
                        <a:t>1</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308" marB="343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F8A6"/>
                    </a:solidFill>
                  </a:tcPr>
                </a:tc>
                <a:extLst>
                  <a:ext uri="{0D108BD9-81ED-4DB2-BD59-A6C34878D82A}">
                    <a16:rowId xmlns:a16="http://schemas.microsoft.com/office/drawing/2014/main" val="10001"/>
                  </a:ext>
                </a:extLst>
              </a:tr>
            </a:tbl>
          </a:graphicData>
        </a:graphic>
      </p:graphicFrame>
      <p:sp>
        <p:nvSpPr>
          <p:cNvPr id="18456" name="Rectangle 36"/>
          <p:cNvSpPr>
            <a:spLocks noChangeArrowheads="1"/>
          </p:cNvSpPr>
          <p:nvPr/>
        </p:nvSpPr>
        <p:spPr bwMode="auto">
          <a:xfrm>
            <a:off x="2980113" y="4184544"/>
            <a:ext cx="5429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he-IL" altLang="en-US" sz="1500" dirty="0"/>
              <a:t>הניחו ששאר הלוגיקה הצירופית אינה מוסיפה להשהיה.</a:t>
            </a:r>
          </a:p>
          <a:p>
            <a:pPr algn="r" rtl="1" eaLnBrk="1" hangingPunct="1">
              <a:buFontTx/>
              <a:buNone/>
            </a:pPr>
            <a:endParaRPr lang="ru-RU" altLang="en-US" sz="1500" dirty="0"/>
          </a:p>
        </p:txBody>
      </p:sp>
      <p:sp>
        <p:nvSpPr>
          <p:cNvPr id="7" name="Rectangle 3"/>
          <p:cNvSpPr txBox="1">
            <a:spLocks noChangeArrowheads="1"/>
          </p:cNvSpPr>
          <p:nvPr/>
        </p:nvSpPr>
        <p:spPr>
          <a:xfrm>
            <a:off x="1170363" y="971550"/>
            <a:ext cx="7239000" cy="1676400"/>
          </a:xfrm>
          <a:prstGeom prst="rect">
            <a:avLst/>
          </a:prstGeom>
        </p:spPr>
        <p:txBody>
          <a:bodyPr/>
          <a:lstStyle>
            <a:lvl1pPr marL="68580" indent="-68580" algn="r" defTabSz="685800" rtl="1"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r" defTabSz="685800" rtl="1"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r" defTabSz="685800" rtl="1"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he-IL" altLang="en-US" sz="1800" dirty="0" smtClean="0"/>
              <a:t>השינוי האחרון מעלה סימני שאלה לגבי היעילות שלו. ייתכן וכעת ניתן יהיה להגדיר זמן מחזור שעון קטן יותר. מאידך, מספר רב של פקודות גישה לזיכרון יגדיל את מספר הפקודות המעשי אשר המעבד יצטרך לבצע. </a:t>
            </a:r>
          </a:p>
          <a:p>
            <a:endParaRPr lang="he-IL" altLang="en-US" sz="1800" dirty="0"/>
          </a:p>
          <a:p>
            <a:r>
              <a:rPr lang="he-IL" altLang="en-US" sz="1800" dirty="0" smtClean="0"/>
              <a:t>בהנחת זמני השהיה הבאים של רכיבים שונים במערכת, מהו האחוז המקסימלי של פקודות גישה לזיכרון, אשר יצדיק את השינוי הנ"ל?</a:t>
            </a:r>
          </a:p>
          <a:p>
            <a:endParaRPr lang="ru-RU" altLang="en-US" sz="2000" dirty="0" smtClean="0"/>
          </a:p>
        </p:txBody>
      </p:sp>
      <p:sp>
        <p:nvSpPr>
          <p:cNvPr id="8" name="Title 1"/>
          <p:cNvSpPr txBox="1">
            <a:spLocks/>
          </p:cNvSpPr>
          <p:nvPr/>
        </p:nvSpPr>
        <p:spPr>
          <a:xfrm>
            <a:off x="2743200" y="296586"/>
            <a:ext cx="3810000" cy="623887"/>
          </a:xfrm>
          <a:prstGeom prst="rect">
            <a:avLst/>
          </a:prstGeom>
        </p:spPr>
        <p:txBody>
          <a:bodyPr vert="horz" lIns="91440" tIns="45720" rIns="91440" bIns="45720" rtlCol="0" anchor="b">
            <a:normAutofit/>
          </a:bodyPr>
          <a:lstStyle>
            <a:lvl1pPr algn="l" defTabSz="685800" rtl="1"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rtl="0"/>
            <a:r>
              <a:rPr lang="en-US" altLang="en-US" dirty="0" smtClean="0"/>
              <a:t>Zero memory offset</a:t>
            </a:r>
            <a:endParaRPr lang="en-US" dirty="0"/>
          </a:p>
        </p:txBody>
      </p:sp>
    </p:spTree>
    <p:extLst>
      <p:ext uri="{BB962C8B-B14F-4D97-AF65-F5344CB8AC3E}">
        <p14:creationId xmlns:p14="http://schemas.microsoft.com/office/powerpoint/2010/main" val="342657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B4CB8D0B-002E-404A-B9FF-601D2BC98C47}" type="slidenum">
              <a:rPr lang="ru-RU" altLang="en-US" sz="1050"/>
              <a:pPr>
                <a:spcBef>
                  <a:spcPct val="0"/>
                </a:spcBef>
                <a:buFontTx/>
                <a:buNone/>
              </a:pPr>
              <a:t>88</a:t>
            </a:fld>
            <a:endParaRPr lang="ru-RU" altLang="en-US" sz="1050"/>
          </a:p>
        </p:txBody>
      </p:sp>
      <p:graphicFrame>
        <p:nvGraphicFramePr>
          <p:cNvPr id="13434" name="Group 122"/>
          <p:cNvGraphicFramePr>
            <a:graphicFrameLocks noGrp="1"/>
          </p:cNvGraphicFramePr>
          <p:nvPr/>
        </p:nvGraphicFramePr>
        <p:xfrm>
          <a:off x="1428750" y="457201"/>
          <a:ext cx="6407943" cy="1957390"/>
        </p:xfrm>
        <a:graphic>
          <a:graphicData uri="http://schemas.openxmlformats.org/drawingml/2006/table">
            <a:tbl>
              <a:tblPr/>
              <a:tblGrid>
                <a:gridCol w="915591">
                  <a:extLst>
                    <a:ext uri="{9D8B030D-6E8A-4147-A177-3AD203B41FA5}">
                      <a16:colId xmlns:a16="http://schemas.microsoft.com/office/drawing/2014/main" val="20000"/>
                    </a:ext>
                  </a:extLst>
                </a:gridCol>
                <a:gridCol w="915590">
                  <a:extLst>
                    <a:ext uri="{9D8B030D-6E8A-4147-A177-3AD203B41FA5}">
                      <a16:colId xmlns:a16="http://schemas.microsoft.com/office/drawing/2014/main" val="20001"/>
                    </a:ext>
                  </a:extLst>
                </a:gridCol>
                <a:gridCol w="915591">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5590">
                  <a:extLst>
                    <a:ext uri="{9D8B030D-6E8A-4147-A177-3AD203B41FA5}">
                      <a16:colId xmlns:a16="http://schemas.microsoft.com/office/drawing/2014/main" val="20004"/>
                    </a:ext>
                  </a:extLst>
                </a:gridCol>
                <a:gridCol w="915591">
                  <a:extLst>
                    <a:ext uri="{9D8B030D-6E8A-4147-A177-3AD203B41FA5}">
                      <a16:colId xmlns:a16="http://schemas.microsoft.com/office/drawing/2014/main" val="20005"/>
                    </a:ext>
                  </a:extLst>
                </a:gridCol>
                <a:gridCol w="915590">
                  <a:extLst>
                    <a:ext uri="{9D8B030D-6E8A-4147-A177-3AD203B41FA5}">
                      <a16:colId xmlns:a16="http://schemas.microsoft.com/office/drawing/2014/main" val="20006"/>
                    </a:ext>
                  </a:extLst>
                </a:gridCol>
              </a:tblGrid>
              <a:tr h="434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Instruction Class</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Instruction memory</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Register read</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ALU operation</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Data memory</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Register write</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Total</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55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2</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2</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2</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extLst>
                  <a:ext uri="{0D108BD9-81ED-4DB2-BD59-A6C34878D82A}">
                    <a16:rowId xmlns:a16="http://schemas.microsoft.com/office/drawing/2014/main" val="10001"/>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ALU type</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6ns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Load word</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v</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v</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8ns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Store word</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7ns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Branch</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5ns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Jump</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2ns</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0549" name="Rectangle 23"/>
          <p:cNvSpPr>
            <a:spLocks noChangeArrowheads="1"/>
          </p:cNvSpPr>
          <p:nvPr/>
        </p:nvSpPr>
        <p:spPr bwMode="auto">
          <a:xfrm>
            <a:off x="3200400" y="2400300"/>
            <a:ext cx="5429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he-IL" altLang="en-US" sz="1500" dirty="0"/>
              <a:t>אחרי השינוי:</a:t>
            </a:r>
          </a:p>
          <a:p>
            <a:pPr algn="r" rtl="1" eaLnBrk="1" hangingPunct="1">
              <a:buFontTx/>
              <a:buNone/>
            </a:pPr>
            <a:endParaRPr lang="ru-RU" altLang="en-US" sz="1500" dirty="0"/>
          </a:p>
        </p:txBody>
      </p:sp>
      <p:sp>
        <p:nvSpPr>
          <p:cNvPr id="20550" name="Rectangle 123"/>
          <p:cNvSpPr>
            <a:spLocks noChangeArrowheads="1"/>
          </p:cNvSpPr>
          <p:nvPr/>
        </p:nvSpPr>
        <p:spPr bwMode="auto">
          <a:xfrm>
            <a:off x="3200400" y="87935"/>
            <a:ext cx="5429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buFontTx/>
              <a:buNone/>
            </a:pPr>
            <a:r>
              <a:rPr lang="he-IL" altLang="en-US" sz="1500"/>
              <a:t>לפני השינוי זמן מחזור השעון נקבע עפ"י:</a:t>
            </a:r>
          </a:p>
          <a:p>
            <a:pPr algn="r" rtl="1" eaLnBrk="1" hangingPunct="1">
              <a:buFontTx/>
              <a:buNone/>
            </a:pPr>
            <a:endParaRPr lang="ru-RU" altLang="en-US" sz="1500"/>
          </a:p>
        </p:txBody>
      </p:sp>
      <p:graphicFrame>
        <p:nvGraphicFramePr>
          <p:cNvPr id="13436" name="Group 124"/>
          <p:cNvGraphicFramePr>
            <a:graphicFrameLocks noGrp="1"/>
          </p:cNvGraphicFramePr>
          <p:nvPr>
            <p:extLst>
              <p:ext uri="{D42A27DB-BD31-4B8C-83A1-F6EECF244321}">
                <p14:modId xmlns:p14="http://schemas.microsoft.com/office/powerpoint/2010/main" val="2191672370"/>
              </p:ext>
            </p:extLst>
          </p:nvPr>
        </p:nvGraphicFramePr>
        <p:xfrm>
          <a:off x="1428750" y="2724150"/>
          <a:ext cx="6407943" cy="1957347"/>
        </p:xfrm>
        <a:graphic>
          <a:graphicData uri="http://schemas.openxmlformats.org/drawingml/2006/table">
            <a:tbl>
              <a:tblPr/>
              <a:tblGrid>
                <a:gridCol w="915591">
                  <a:extLst>
                    <a:ext uri="{9D8B030D-6E8A-4147-A177-3AD203B41FA5}">
                      <a16:colId xmlns:a16="http://schemas.microsoft.com/office/drawing/2014/main" val="20000"/>
                    </a:ext>
                  </a:extLst>
                </a:gridCol>
                <a:gridCol w="915590">
                  <a:extLst>
                    <a:ext uri="{9D8B030D-6E8A-4147-A177-3AD203B41FA5}">
                      <a16:colId xmlns:a16="http://schemas.microsoft.com/office/drawing/2014/main" val="20001"/>
                    </a:ext>
                  </a:extLst>
                </a:gridCol>
                <a:gridCol w="915591">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5590">
                  <a:extLst>
                    <a:ext uri="{9D8B030D-6E8A-4147-A177-3AD203B41FA5}">
                      <a16:colId xmlns:a16="http://schemas.microsoft.com/office/drawing/2014/main" val="20004"/>
                    </a:ext>
                  </a:extLst>
                </a:gridCol>
                <a:gridCol w="915591">
                  <a:extLst>
                    <a:ext uri="{9D8B030D-6E8A-4147-A177-3AD203B41FA5}">
                      <a16:colId xmlns:a16="http://schemas.microsoft.com/office/drawing/2014/main" val="20005"/>
                    </a:ext>
                  </a:extLst>
                </a:gridCol>
                <a:gridCol w="915590">
                  <a:extLst>
                    <a:ext uri="{9D8B030D-6E8A-4147-A177-3AD203B41FA5}">
                      <a16:colId xmlns:a16="http://schemas.microsoft.com/office/drawing/2014/main" val="20006"/>
                    </a:ext>
                  </a:extLst>
                </a:gridCol>
              </a:tblGrid>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Instruction Class</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Instruction memory</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Register read</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ALU operation</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Data memory</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Register write</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Total</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55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2</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2</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2</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8A6"/>
                    </a:solidFill>
                  </a:tcPr>
                </a:tc>
                <a:extLst>
                  <a:ext uri="{0D108BD9-81ED-4DB2-BD59-A6C34878D82A}">
                    <a16:rowId xmlns:a16="http://schemas.microsoft.com/office/drawing/2014/main" val="10001"/>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ALU type</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6ns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Load word</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v</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pitchFamily="34" charset="0"/>
                          <a:cs typeface="Arial" pitchFamily="34" charset="0"/>
                        </a:rPr>
                        <a:t>V</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0" i="0" u="none" strike="noStrike" cap="none" normalizeH="0" baseline="0" smtClean="0">
                          <a:ln>
                            <a:noFill/>
                          </a:ln>
                          <a:solidFill>
                            <a:schemeClr val="tx1"/>
                          </a:solidFill>
                          <a:effectLst/>
                          <a:latin typeface="Arial" pitchFamily="34" charset="0"/>
                          <a:cs typeface="Arial" pitchFamily="34" charset="0"/>
                        </a:rPr>
                        <a:t>6</a:t>
                      </a:r>
                      <a:r>
                        <a:rPr kumimoji="0" lang="en-US" sz="1200" b="0" i="0" u="none" strike="noStrike" cap="none" normalizeH="0" baseline="0" smtClean="0">
                          <a:ln>
                            <a:noFill/>
                          </a:ln>
                          <a:solidFill>
                            <a:schemeClr val="tx1"/>
                          </a:solidFill>
                          <a:effectLst/>
                          <a:latin typeface="Arial" pitchFamily="34" charset="0"/>
                          <a:cs typeface="Arial" pitchFamily="34" charset="0"/>
                        </a:rPr>
                        <a:t>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Store word</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he-IL" sz="1200" b="0" i="0" u="none" strike="noStrike" cap="none" normalizeH="0" baseline="0" smtClean="0">
                          <a:ln>
                            <a:noFill/>
                          </a:ln>
                          <a:solidFill>
                            <a:schemeClr val="tx1"/>
                          </a:solidFill>
                          <a:effectLst/>
                          <a:latin typeface="Arial" pitchFamily="34" charset="0"/>
                          <a:cs typeface="Arial" pitchFamily="34" charset="0"/>
                        </a:rPr>
                        <a:t>5</a:t>
                      </a:r>
                      <a:r>
                        <a:rPr kumimoji="0" lang="en-US" sz="1200" b="0" i="0" u="none" strike="noStrike" cap="none" normalizeH="0" baseline="0" smtClean="0">
                          <a:ln>
                            <a:noFill/>
                          </a:ln>
                          <a:solidFill>
                            <a:schemeClr val="tx1"/>
                          </a:solidFill>
                          <a:effectLst/>
                          <a:latin typeface="Arial" pitchFamily="34" charset="0"/>
                          <a:cs typeface="Arial" pitchFamily="34" charset="0"/>
                        </a:rPr>
                        <a:t>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Branch</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5ns</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1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Jump</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v</a:t>
                      </a:r>
                      <a:endParaRPr kumimoji="0" lang="ru-RU"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2ns</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txBody>
                  <a:tcPr marL="68580" marR="68580"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82520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49"/>
                                        </p:tgtEl>
                                        <p:attrNameLst>
                                          <p:attrName>style.visibility</p:attrName>
                                        </p:attrNameLst>
                                      </p:cBhvr>
                                      <p:to>
                                        <p:strVal val="visible"/>
                                      </p:to>
                                    </p:set>
                                    <p:animEffect transition="in" filter="fade">
                                      <p:cBhvr>
                                        <p:cTn id="7" dur="1000"/>
                                        <p:tgtEl>
                                          <p:spTgt spid="20549"/>
                                        </p:tgtEl>
                                      </p:cBhvr>
                                    </p:animEffect>
                                    <p:anim calcmode="lin" valueType="num">
                                      <p:cBhvr>
                                        <p:cTn id="8" dur="1000" fill="hold"/>
                                        <p:tgtEl>
                                          <p:spTgt spid="20549"/>
                                        </p:tgtEl>
                                        <p:attrNameLst>
                                          <p:attrName>ppt_x</p:attrName>
                                        </p:attrNameLst>
                                      </p:cBhvr>
                                      <p:tavLst>
                                        <p:tav tm="0">
                                          <p:val>
                                            <p:strVal val="#ppt_x"/>
                                          </p:val>
                                        </p:tav>
                                        <p:tav tm="100000">
                                          <p:val>
                                            <p:strVal val="#ppt_x"/>
                                          </p:val>
                                        </p:tav>
                                      </p:tavLst>
                                    </p:anim>
                                    <p:anim calcmode="lin" valueType="num">
                                      <p:cBhvr>
                                        <p:cTn id="9" dur="1000" fill="hold"/>
                                        <p:tgtEl>
                                          <p:spTgt spid="2054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436"/>
                                        </p:tgtEl>
                                        <p:attrNameLst>
                                          <p:attrName>style.visibility</p:attrName>
                                        </p:attrNameLst>
                                      </p:cBhvr>
                                      <p:to>
                                        <p:strVal val="visible"/>
                                      </p:to>
                                    </p:set>
                                    <p:animEffect transition="in" filter="fade">
                                      <p:cBhvr>
                                        <p:cTn id="12" dur="1000"/>
                                        <p:tgtEl>
                                          <p:spTgt spid="13436"/>
                                        </p:tgtEl>
                                      </p:cBhvr>
                                    </p:animEffect>
                                    <p:anim calcmode="lin" valueType="num">
                                      <p:cBhvr>
                                        <p:cTn id="13" dur="1000" fill="hold"/>
                                        <p:tgtEl>
                                          <p:spTgt spid="13436"/>
                                        </p:tgtEl>
                                        <p:attrNameLst>
                                          <p:attrName>ppt_x</p:attrName>
                                        </p:attrNameLst>
                                      </p:cBhvr>
                                      <p:tavLst>
                                        <p:tav tm="0">
                                          <p:val>
                                            <p:strVal val="#ppt_x"/>
                                          </p:val>
                                        </p:tav>
                                        <p:tav tm="100000">
                                          <p:val>
                                            <p:strVal val="#ppt_x"/>
                                          </p:val>
                                        </p:tav>
                                      </p:tavLst>
                                    </p:anim>
                                    <p:anim calcmode="lin" valueType="num">
                                      <p:cBhvr>
                                        <p:cTn id="14" dur="1000" fill="hold"/>
                                        <p:tgtEl>
                                          <p:spTgt spid="134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9"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algn="l" rtl="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B9444959-C04F-4D4D-B93C-061E552DEE2A}" type="slidenum">
              <a:rPr lang="ru-RU" altLang="en-US" sz="1050"/>
              <a:pPr>
                <a:spcBef>
                  <a:spcPct val="0"/>
                </a:spcBef>
                <a:buFontTx/>
                <a:buNone/>
              </a:pPr>
              <a:t>89</a:t>
            </a:fld>
            <a:endParaRPr lang="ru-RU" altLang="en-US" sz="1050"/>
          </a:p>
        </p:txBody>
      </p:sp>
      <p:sp>
        <p:nvSpPr>
          <p:cNvPr id="21507" name="Rectangle 2"/>
          <p:cNvSpPr>
            <a:spLocks noGrp="1" noChangeArrowheads="1"/>
          </p:cNvSpPr>
          <p:nvPr>
            <p:ph type="subTitle" idx="4294967295"/>
          </p:nvPr>
        </p:nvSpPr>
        <p:spPr>
          <a:xfrm>
            <a:off x="371475" y="1106935"/>
            <a:ext cx="8401050" cy="1460711"/>
          </a:xfrm>
        </p:spPr>
        <p:txBody>
          <a:bodyPr>
            <a:noAutofit/>
          </a:bodyPr>
          <a:lstStyle/>
          <a:p>
            <a:pPr algn="r" rtl="1" eaLnBrk="1" hangingPunct="1"/>
            <a:r>
              <a:rPr lang="he-IL" altLang="en-US" sz="1800" dirty="0">
                <a:solidFill>
                  <a:schemeClr val="tx1"/>
                </a:solidFill>
              </a:rPr>
              <a:t>זמן מחזור שעון ישן – </a:t>
            </a:r>
            <a:r>
              <a:rPr lang="en-US" altLang="en-US" sz="1800" dirty="0">
                <a:solidFill>
                  <a:schemeClr val="tx1"/>
                </a:solidFill>
              </a:rPr>
              <a:t>8ns</a:t>
            </a:r>
            <a:endParaRPr lang="he-IL" altLang="en-US" sz="1800" dirty="0">
              <a:solidFill>
                <a:schemeClr val="tx1"/>
              </a:solidFill>
            </a:endParaRPr>
          </a:p>
          <a:p>
            <a:pPr algn="r" rtl="1" eaLnBrk="1" hangingPunct="1"/>
            <a:r>
              <a:rPr lang="he-IL" altLang="en-US" sz="1800" dirty="0">
                <a:solidFill>
                  <a:schemeClr val="tx1"/>
                </a:solidFill>
              </a:rPr>
              <a:t>זמן מחזור שעון חדש – </a:t>
            </a:r>
            <a:r>
              <a:rPr lang="en-US" altLang="en-US" sz="1800" dirty="0">
                <a:solidFill>
                  <a:schemeClr val="tx1"/>
                </a:solidFill>
              </a:rPr>
              <a:t>6ns</a:t>
            </a:r>
          </a:p>
          <a:p>
            <a:pPr algn="r" rtl="1" eaLnBrk="1" hangingPunct="1"/>
            <a:endParaRPr lang="he-IL" altLang="en-US" sz="1800" dirty="0" smtClean="0">
              <a:solidFill>
                <a:schemeClr val="tx1"/>
              </a:solidFill>
            </a:endParaRPr>
          </a:p>
          <a:p>
            <a:pPr algn="r" rtl="1" eaLnBrk="1" hangingPunct="1"/>
            <a:r>
              <a:rPr lang="he-IL" altLang="en-US" sz="1800" dirty="0" smtClean="0">
                <a:solidFill>
                  <a:schemeClr val="tx1"/>
                </a:solidFill>
              </a:rPr>
              <a:t>נניח </a:t>
            </a:r>
            <a:r>
              <a:rPr lang="en-US" altLang="en-US" sz="1800" dirty="0">
                <a:solidFill>
                  <a:schemeClr val="tx1"/>
                </a:solidFill>
              </a:rPr>
              <a:t>N</a:t>
            </a:r>
            <a:r>
              <a:rPr lang="he-IL" altLang="en-US" sz="1800" dirty="0">
                <a:solidFill>
                  <a:schemeClr val="tx1"/>
                </a:solidFill>
              </a:rPr>
              <a:t> הוא מספר הפקודות בתוכנית המקורית ו- </a:t>
            </a:r>
            <a:r>
              <a:rPr lang="en-US" altLang="en-US" sz="1800" dirty="0">
                <a:solidFill>
                  <a:schemeClr val="tx1"/>
                </a:solidFill>
              </a:rPr>
              <a:t>a</a:t>
            </a:r>
            <a:r>
              <a:rPr lang="he-IL" altLang="en-US" sz="1800" dirty="0">
                <a:solidFill>
                  <a:schemeClr val="tx1"/>
                </a:solidFill>
              </a:rPr>
              <a:t> הוא החלק היחסי של פקודות גישה לזיכרון בתוכנית זו.</a:t>
            </a:r>
          </a:p>
          <a:p>
            <a:pPr marL="0" indent="0" algn="r" rtl="1" eaLnBrk="1" hangingPunct="1">
              <a:buNone/>
            </a:pPr>
            <a:r>
              <a:rPr lang="he-IL" altLang="en-US" sz="1800" dirty="0" smtClean="0">
                <a:solidFill>
                  <a:schemeClr val="tx1"/>
                </a:solidFill>
                <a:sym typeface="Wingdings" panose="05000000000000000000" pitchFamily="2" charset="2"/>
              </a:rPr>
              <a:t> </a:t>
            </a:r>
            <a:endParaRPr lang="he-IL" altLang="en-US" sz="1800" dirty="0">
              <a:solidFill>
                <a:schemeClr val="tx1"/>
              </a:solidFill>
            </a:endParaRPr>
          </a:p>
        </p:txBody>
      </p:sp>
      <p:sp>
        <p:nvSpPr>
          <p:cNvPr id="4" name="Title 1"/>
          <p:cNvSpPr txBox="1">
            <a:spLocks/>
          </p:cNvSpPr>
          <p:nvPr/>
        </p:nvSpPr>
        <p:spPr>
          <a:xfrm>
            <a:off x="2743200" y="296586"/>
            <a:ext cx="3810000" cy="623887"/>
          </a:xfrm>
          <a:prstGeom prst="rect">
            <a:avLst/>
          </a:prstGeom>
        </p:spPr>
        <p:txBody>
          <a:bodyPr vert="horz" lIns="91440" tIns="45720" rIns="91440" bIns="45720" rtlCol="0" anchor="b">
            <a:normAutofit/>
          </a:bodyPr>
          <a:lstStyle>
            <a:lvl1pPr algn="l" defTabSz="685800" rtl="1"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rtl="0"/>
            <a:r>
              <a:rPr lang="en-US" altLang="en-US" dirty="0" smtClean="0"/>
              <a:t>Zero memory offset</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3200400" y="2876550"/>
                <a:ext cx="5638800" cy="2274725"/>
              </a:xfrm>
              <a:prstGeom prst="rect">
                <a:avLst/>
              </a:prstGeom>
            </p:spPr>
            <p:txBody>
              <a:bodyPr wrap="square">
                <a:spAutoFit/>
              </a:bodyPr>
              <a:lstStyle/>
              <a:p>
                <a:pPr algn="r" rtl="1"/>
                <a:r>
                  <a:rPr lang="he-IL" altLang="en-US" dirty="0" smtClean="0">
                    <a:sym typeface="Wingdings" panose="05000000000000000000" pitchFamily="2" charset="2"/>
                  </a:rPr>
                  <a:t>מספר הפקודות בתכנית החדשה הוא    </a:t>
                </a:r>
                <a14:m>
                  <m:oMath xmlns:m="http://schemas.openxmlformats.org/officeDocument/2006/math">
                    <m:d>
                      <m:dPr>
                        <m:ctrlPr>
                          <a:rPr lang="en-US" altLang="en-US" i="1" dirty="0" smtClean="0">
                            <a:latin typeface="Cambria Math" panose="02040503050406030204" pitchFamily="18" charset="0"/>
                            <a:sym typeface="Wingdings" panose="05000000000000000000" pitchFamily="2" charset="2"/>
                          </a:rPr>
                        </m:ctrlPr>
                      </m:dPr>
                      <m:e>
                        <m:r>
                          <a:rPr lang="en-US" altLang="en-US" i="1" dirty="0" smtClean="0">
                            <a:latin typeface="Cambria Math" panose="02040503050406030204" pitchFamily="18" charset="0"/>
                            <a:sym typeface="Wingdings" panose="05000000000000000000" pitchFamily="2" charset="2"/>
                          </a:rPr>
                          <m:t>1</m:t>
                        </m:r>
                        <m:r>
                          <a:rPr lang="en-US" altLang="en-US" i="1" dirty="0" smtClean="0">
                            <a:latin typeface="Cambria Math" panose="02040503050406030204" pitchFamily="18" charset="0"/>
                            <a:sym typeface="Wingdings" panose="05000000000000000000" pitchFamily="2" charset="2"/>
                          </a:rPr>
                          <m:t>+</m:t>
                        </m:r>
                        <m:r>
                          <a:rPr lang="en-US" altLang="en-US" i="1" dirty="0" smtClean="0">
                            <a:latin typeface="Cambria Math" panose="02040503050406030204" pitchFamily="18" charset="0"/>
                            <a:sym typeface="Wingdings" panose="05000000000000000000" pitchFamily="2" charset="2"/>
                          </a:rPr>
                          <m:t>𝑎</m:t>
                        </m:r>
                      </m:e>
                    </m:d>
                    <m:r>
                      <a:rPr lang="en-US" altLang="en-US" b="0" i="1" dirty="0" smtClean="0">
                        <a:latin typeface="Cambria Math" panose="02040503050406030204" pitchFamily="18" charset="0"/>
                        <a:sym typeface="Wingdings" panose="05000000000000000000" pitchFamily="2" charset="2"/>
                      </a:rPr>
                      <m:t>∙</m:t>
                    </m:r>
                    <m:r>
                      <a:rPr lang="en-US" altLang="en-US" i="1" dirty="0" smtClean="0">
                        <a:latin typeface="Cambria Math" panose="02040503050406030204" pitchFamily="18" charset="0"/>
                        <a:sym typeface="Wingdings" panose="05000000000000000000" pitchFamily="2" charset="2"/>
                      </a:rPr>
                      <m:t>𝑁</m:t>
                    </m:r>
                  </m:oMath>
                </a14:m>
                <a:endParaRPr lang="he-IL" altLang="en-US" dirty="0" smtClean="0">
                  <a:sym typeface="Wingdings" panose="05000000000000000000" pitchFamily="2" charset="2"/>
                </a:endParaRPr>
              </a:p>
              <a:p>
                <a:pPr algn="r" rtl="1"/>
                <a:endParaRPr lang="he-IL" altLang="en-US" dirty="0">
                  <a:sym typeface="Wingdings" panose="05000000000000000000" pitchFamily="2" charset="2"/>
                </a:endParaRPr>
              </a:p>
              <a:p>
                <a:r>
                  <a:rPr lang="ru-RU" altLang="en-US" dirty="0"/>
                  <a:t>           </a:t>
                </a:r>
                <a14:m>
                  <m:oMath xmlns:m="http://schemas.openxmlformats.org/officeDocument/2006/math">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1</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𝑎</m:t>
                        </m:r>
                      </m:e>
                    </m:d>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6</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8</m:t>
                    </m:r>
                  </m:oMath>
                </a14:m>
                <a:endParaRPr lang="en-US" altLang="en-US" i="1" dirty="0" smtClean="0">
                  <a:latin typeface="Cambria Math" panose="02040503050406030204" pitchFamily="18" charset="0"/>
                </a:endParaRPr>
              </a:p>
              <a:p>
                <a:endParaRPr lang="en-US" altLang="en-US"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𝑎</m:t>
                      </m:r>
                      <m:r>
                        <a:rPr lang="en-US" altLang="en-US" b="0" i="1" dirty="0" smtClean="0">
                          <a:latin typeface="Cambria Math" panose="02040503050406030204" pitchFamily="18" charset="0"/>
                        </a:rPr>
                        <m:t>≤</m:t>
                      </m:r>
                      <m:f>
                        <m:fPr>
                          <m:ctrlPr>
                            <a:rPr lang="en-US" altLang="en-US" i="1" dirty="0" smtClean="0">
                              <a:latin typeface="Cambria Math" panose="02040503050406030204" pitchFamily="18" charset="0"/>
                            </a:rPr>
                          </m:ctrlPr>
                        </m:fPr>
                        <m:num>
                          <m:r>
                            <a:rPr lang="en-US" altLang="en-US" i="1" dirty="0" smtClean="0">
                              <a:latin typeface="Cambria Math" panose="02040503050406030204" pitchFamily="18" charset="0"/>
                            </a:rPr>
                            <m:t>1</m:t>
                          </m:r>
                        </m:num>
                        <m:den>
                          <m:r>
                            <a:rPr lang="en-US" altLang="en-US" i="1" dirty="0" smtClean="0">
                              <a:latin typeface="Cambria Math" panose="02040503050406030204" pitchFamily="18" charset="0"/>
                            </a:rPr>
                            <m:t>3</m:t>
                          </m:r>
                        </m:den>
                      </m:f>
                      <m:r>
                        <a:rPr lang="en-US" altLang="en-US" b="0" i="0"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m:rPr>
                              <m:sty m:val="p"/>
                            </m:rPr>
                            <a:rPr lang="en-US" altLang="en-US" b="0" i="0" dirty="0" smtClean="0">
                              <a:latin typeface="Cambria Math" panose="02040503050406030204" pitchFamily="18" charset="0"/>
                            </a:rPr>
                            <m:t>a</m:t>
                          </m:r>
                        </m:e>
                        <m:sub>
                          <m:r>
                            <m:rPr>
                              <m:sty m:val="p"/>
                            </m:rPr>
                            <a:rPr lang="en-US" altLang="en-US" b="0" i="0" dirty="0" smtClean="0">
                              <a:latin typeface="Cambria Math" panose="02040503050406030204" pitchFamily="18" charset="0"/>
                            </a:rPr>
                            <m:t>max</m:t>
                          </m:r>
                        </m:sub>
                      </m:sSub>
                      <m:r>
                        <a:rPr lang="en-US" altLang="en-US" b="0" i="0" dirty="0" smtClean="0">
                          <a:latin typeface="Cambria Math" panose="02040503050406030204" pitchFamily="18" charset="0"/>
                        </a:rPr>
                        <m:t>=</m:t>
                      </m:r>
                      <m:f>
                        <m:fPr>
                          <m:ctrlPr>
                            <a:rPr lang="en-US" altLang="en-US" b="0" i="1" dirty="0" smtClean="0">
                              <a:latin typeface="Cambria Math" panose="02040503050406030204" pitchFamily="18" charset="0"/>
                            </a:rPr>
                          </m:ctrlPr>
                        </m:fPr>
                        <m:num>
                          <m:r>
                            <a:rPr lang="en-US" altLang="en-US" b="0" i="0" dirty="0" smtClean="0">
                              <a:latin typeface="Cambria Math" panose="02040503050406030204" pitchFamily="18" charset="0"/>
                            </a:rPr>
                            <m:t>1</m:t>
                          </m:r>
                        </m:num>
                        <m:den>
                          <m:r>
                            <a:rPr lang="en-US" altLang="en-US" b="0" i="0" dirty="0" smtClean="0">
                              <a:latin typeface="Cambria Math" panose="02040503050406030204" pitchFamily="18" charset="0"/>
                            </a:rPr>
                            <m:t>3</m:t>
                          </m:r>
                        </m:den>
                      </m:f>
                    </m:oMath>
                  </m:oMathPara>
                </a14:m>
                <a:endParaRPr lang="en-US" altLang="en-US" dirty="0" smtClean="0"/>
              </a:p>
              <a:p>
                <a:endParaRPr lang="he-IL" altLang="en-US" dirty="0"/>
              </a:p>
              <a:p>
                <a:pPr algn="r" rtl="1"/>
                <a:endParaRPr lang="he-IL" altLang="en-US" dirty="0"/>
              </a:p>
            </p:txBody>
          </p:sp>
        </mc:Choice>
        <mc:Fallback xmlns="">
          <p:sp>
            <p:nvSpPr>
              <p:cNvPr id="2" name="Rectangle 1"/>
              <p:cNvSpPr>
                <a:spLocks noRot="1" noChangeAspect="1" noMove="1" noResize="1" noEditPoints="1" noAdjustHandles="1" noChangeArrowheads="1" noChangeShapeType="1" noTextEdit="1"/>
              </p:cNvSpPr>
              <p:nvPr/>
            </p:nvSpPr>
            <p:spPr>
              <a:xfrm>
                <a:off x="3200400" y="2876550"/>
                <a:ext cx="5638800" cy="2274725"/>
              </a:xfrm>
              <a:prstGeom prst="rect">
                <a:avLst/>
              </a:prstGeom>
              <a:blipFill rotWithShape="0">
                <a:blip r:embed="rId3"/>
                <a:stretch>
                  <a:fillRect t="-1609" r="-865"/>
                </a:stretch>
              </a:blipFill>
            </p:spPr>
            <p:txBody>
              <a:bodyPr/>
              <a:lstStyle/>
              <a:p>
                <a:r>
                  <a:rPr lang="he-IL">
                    <a:noFill/>
                  </a:rPr>
                  <a:t> </a:t>
                </a:r>
              </a:p>
            </p:txBody>
          </p:sp>
        </mc:Fallback>
      </mc:AlternateContent>
    </p:spTree>
    <p:extLst>
      <p:ext uri="{BB962C8B-B14F-4D97-AF65-F5344CB8AC3E}">
        <p14:creationId xmlns:p14="http://schemas.microsoft.com/office/powerpoint/2010/main" val="247714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U-type</a:t>
            </a:r>
            <a:endParaRPr lang="he-IL" dirty="0"/>
          </a:p>
        </p:txBody>
      </p:sp>
      <p:sp>
        <p:nvSpPr>
          <p:cNvPr id="3" name="Content Placeholder 2"/>
          <p:cNvSpPr>
            <a:spLocks noGrp="1"/>
          </p:cNvSpPr>
          <p:nvPr>
            <p:ph idx="1"/>
          </p:nvPr>
        </p:nvSpPr>
        <p:spPr/>
        <p:txBody>
          <a:bodyPr/>
          <a:lstStyle/>
          <a:p>
            <a:pPr algn="l" rtl="0"/>
            <a:r>
              <a:rPr lang="en-US" dirty="0" smtClean="0"/>
              <a:t>Upper immediate</a:t>
            </a:r>
            <a:endParaRPr lang="he-IL" dirty="0"/>
          </a:p>
        </p:txBody>
      </p:sp>
      <p:sp>
        <p:nvSpPr>
          <p:cNvPr id="4" name="Footer Placeholder 3"/>
          <p:cNvSpPr>
            <a:spLocks noGrp="1"/>
          </p:cNvSpPr>
          <p:nvPr>
            <p:ph type="ftr" sz="quarter" idx="11"/>
          </p:nvPr>
        </p:nvSpPr>
        <p:spPr/>
        <p:txBody>
          <a:bodyPr/>
          <a:lstStyle/>
          <a:p>
            <a:r>
              <a:rPr lang="en-US" smtClean="0"/>
              <a:t>Technion EE 044252 Spring 2018 Lecture 10</a:t>
            </a:r>
            <a:endParaRPr lang="en-US" dirty="0"/>
          </a:p>
        </p:txBody>
      </p:sp>
      <p:sp>
        <p:nvSpPr>
          <p:cNvPr id="5" name="Slide Number Placeholder 4"/>
          <p:cNvSpPr>
            <a:spLocks noGrp="1"/>
          </p:cNvSpPr>
          <p:nvPr>
            <p:ph type="sldNum" sz="quarter" idx="12"/>
          </p:nvPr>
        </p:nvSpPr>
        <p:spPr/>
        <p:txBody>
          <a:bodyPr/>
          <a:lstStyle/>
          <a:p>
            <a:fld id="{3FF131CF-B26C-E347-9AC9-78212C099DD5}" type="slidenum">
              <a:rPr lang="en-US" smtClean="0"/>
              <a:t>9</a:t>
            </a:fld>
            <a:endParaRPr lang="en-US"/>
          </a:p>
        </p:txBody>
      </p:sp>
      <p:pic>
        <p:nvPicPr>
          <p:cNvPr id="6" name="Picture 5"/>
          <p:cNvPicPr>
            <a:picLocks noChangeAspect="1"/>
          </p:cNvPicPr>
          <p:nvPr/>
        </p:nvPicPr>
        <p:blipFill>
          <a:blip r:embed="rId2"/>
          <a:stretch>
            <a:fillRect/>
          </a:stretch>
        </p:blipFill>
        <p:spPr>
          <a:xfrm>
            <a:off x="231775" y="2114550"/>
            <a:ext cx="8886825" cy="2124075"/>
          </a:xfrm>
          <a:prstGeom prst="rect">
            <a:avLst/>
          </a:prstGeom>
        </p:spPr>
      </p:pic>
    </p:spTree>
    <p:extLst>
      <p:ext uri="{BB962C8B-B14F-4D97-AF65-F5344CB8AC3E}">
        <p14:creationId xmlns:p14="http://schemas.microsoft.com/office/powerpoint/2010/main" val="992581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D0C5B3-2390-4853-9289-210A8BAB0D7A}"/>
              </a:ext>
            </a:extLst>
          </p:cNvPr>
          <p:cNvSpPr>
            <a:spLocks noGrp="1"/>
          </p:cNvSpPr>
          <p:nvPr>
            <p:ph type="title"/>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C931F009-39B8-4A33-88DF-B118B961BACB}"/>
              </a:ext>
            </a:extLst>
          </p:cNvPr>
          <p:cNvSpPr>
            <a:spLocks noGrp="1"/>
          </p:cNvSpPr>
          <p:nvPr>
            <p:ph type="sldNum" sz="quarter" idx="12"/>
          </p:nvPr>
        </p:nvSpPr>
        <p:spPr/>
        <p:txBody>
          <a:bodyPr/>
          <a:lstStyle/>
          <a:p>
            <a:pPr>
              <a:defRPr/>
            </a:pPr>
            <a:fld id="{A9076CA7-E463-48D6-BF84-8E148494E07B}" type="slidenum">
              <a:rPr lang="he-IL" smtClean="0"/>
              <a:pPr>
                <a:defRPr/>
              </a:pPr>
              <a:t>90</a:t>
            </a:fld>
            <a:endParaRPr lang="en-US"/>
          </a:p>
        </p:txBody>
      </p:sp>
      <p:sp>
        <p:nvSpPr>
          <p:cNvPr id="5" name="תיבת טקסט 4">
            <a:extLst>
              <a:ext uri="{FF2B5EF4-FFF2-40B4-BE49-F238E27FC236}">
                <a16:creationId xmlns:a16="http://schemas.microsoft.com/office/drawing/2014/main" id="{46A682D8-16C2-4FEE-9283-4202278796B6}"/>
              </a:ext>
            </a:extLst>
          </p:cNvPr>
          <p:cNvSpPr txBox="1"/>
          <p:nvPr/>
        </p:nvSpPr>
        <p:spPr>
          <a:xfrm>
            <a:off x="2238896" y="2156252"/>
            <a:ext cx="4666208" cy="854080"/>
          </a:xfrm>
          <a:prstGeom prst="rect">
            <a:avLst/>
          </a:prstGeom>
          <a:noFill/>
        </p:spPr>
        <p:txBody>
          <a:bodyPr wrap="square" rtlCol="1">
            <a:spAutoFit/>
          </a:bodyPr>
          <a:lstStyle/>
          <a:p>
            <a:r>
              <a:rPr lang="he-IL" sz="4950" dirty="0"/>
              <a:t>שאלות על הוידאו?</a:t>
            </a:r>
          </a:p>
        </p:txBody>
      </p:sp>
    </p:spTree>
    <p:extLst>
      <p:ext uri="{BB962C8B-B14F-4D97-AF65-F5344CB8AC3E}">
        <p14:creationId xmlns:p14="http://schemas.microsoft.com/office/powerpoint/2010/main" val="38583001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כותרת תחתונה 3"/>
          <p:cNvSpPr>
            <a:spLocks noGrp="1"/>
          </p:cNvSpPr>
          <p:nvPr>
            <p:ph type="ftr" sz="quarter" idx="11"/>
          </p:nvPr>
        </p:nvSpPr>
        <p:spPr/>
        <p:txBody>
          <a:bodyPr/>
          <a:lstStyle/>
          <a:p>
            <a:r>
              <a:rPr lang="en-US" smtClean="0"/>
              <a:t>Technion EE 044252 Spring 2018 Lecture 10</a:t>
            </a:r>
            <a:endParaRPr lang="en-US" dirty="0"/>
          </a:p>
        </p:txBody>
      </p:sp>
      <p:sp>
        <p:nvSpPr>
          <p:cNvPr id="5" name="מציין מיקום של מספר שקופית 4"/>
          <p:cNvSpPr>
            <a:spLocks noGrp="1"/>
          </p:cNvSpPr>
          <p:nvPr>
            <p:ph type="sldNum" sz="quarter" idx="12"/>
          </p:nvPr>
        </p:nvSpPr>
        <p:spPr/>
        <p:txBody>
          <a:bodyPr/>
          <a:lstStyle/>
          <a:p>
            <a:fld id="{3FF131CF-B26C-E347-9AC9-78212C099DD5}" type="slidenum">
              <a:rPr lang="en-US" smtClean="0"/>
              <a:t>91</a:t>
            </a:fld>
            <a:endParaRPr lang="en-US"/>
          </a:p>
        </p:txBody>
      </p:sp>
      <p:sp>
        <p:nvSpPr>
          <p:cNvPr id="2" name="כותרת 1"/>
          <p:cNvSpPr>
            <a:spLocks noGrp="1"/>
          </p:cNvSpPr>
          <p:nvPr>
            <p:ph type="title" idx="4294967295"/>
          </p:nvPr>
        </p:nvSpPr>
        <p:spPr>
          <a:xfrm>
            <a:off x="1600200" y="57150"/>
            <a:ext cx="7543800" cy="560388"/>
          </a:xfrm>
        </p:spPr>
        <p:txBody>
          <a:bodyPr/>
          <a:lstStyle/>
          <a:p>
            <a:pPr algn="r"/>
            <a:r>
              <a:rPr lang="he-IL" dirty="0" smtClean="0"/>
              <a:t>שאלה 3 – מועד ב 2018 אביב</a:t>
            </a:r>
            <a:endParaRPr lang="he-IL" dirty="0"/>
          </a:p>
        </p:txBody>
      </p:sp>
      <p:pic>
        <p:nvPicPr>
          <p:cNvPr id="6" name="תמונה 5"/>
          <p:cNvPicPr>
            <a:picLocks noChangeAspect="1"/>
          </p:cNvPicPr>
          <p:nvPr/>
        </p:nvPicPr>
        <p:blipFill>
          <a:blip r:embed="rId2"/>
          <a:stretch>
            <a:fillRect/>
          </a:stretch>
        </p:blipFill>
        <p:spPr>
          <a:xfrm>
            <a:off x="1905000" y="727135"/>
            <a:ext cx="6508953" cy="3982080"/>
          </a:xfrm>
          <a:prstGeom prst="rect">
            <a:avLst/>
          </a:prstGeom>
        </p:spPr>
      </p:pic>
    </p:spTree>
    <p:extLst>
      <p:ext uri="{BB962C8B-B14F-4D97-AF65-F5344CB8AC3E}">
        <p14:creationId xmlns:p14="http://schemas.microsoft.com/office/powerpoint/2010/main" val="42437726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p:cNvCxnSpPr/>
          <p:nvPr/>
        </p:nvCxnSpPr>
        <p:spPr>
          <a:xfrm>
            <a:off x="5412502" y="1657350"/>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5260102" y="1657350"/>
            <a:ext cx="0" cy="140833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362200" y="1047750"/>
            <a:ext cx="609600" cy="685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a:solidFill>
                  <a:schemeClr val="tx1"/>
                </a:solidFill>
                <a:latin typeface="Calibri"/>
                <a:cs typeface="Calibri"/>
              </a:rPr>
              <a:t>IMEM</a:t>
            </a:r>
          </a:p>
        </p:txBody>
      </p:sp>
      <p:grpSp>
        <p:nvGrpSpPr>
          <p:cNvPr id="50" name="Group 49"/>
          <p:cNvGrpSpPr/>
          <p:nvPr/>
        </p:nvGrpSpPr>
        <p:grpSpPr>
          <a:xfrm>
            <a:off x="6400800" y="742950"/>
            <a:ext cx="521297" cy="990600"/>
            <a:chOff x="6324600" y="3115310"/>
            <a:chExt cx="521297" cy="1056640"/>
          </a:xfrm>
        </p:grpSpPr>
        <p:sp>
          <p:nvSpPr>
            <p:cNvPr id="28" name="Trapezoid 27"/>
            <p:cNvSpPr/>
            <p:nvPr/>
          </p:nvSpPr>
          <p:spPr>
            <a:xfrm rot="5400000">
              <a:off x="6062980" y="3453130"/>
              <a:ext cx="1056640" cy="381000"/>
            </a:xfrm>
            <a:prstGeom prst="trapezoid">
              <a:avLst>
                <a:gd name="adj" fmla="val 4659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9" name="Isosceles Triangle 28"/>
            <p:cNvSpPr/>
            <p:nvPr/>
          </p:nvSpPr>
          <p:spPr>
            <a:xfrm rot="5400000">
              <a:off x="6362707" y="3641091"/>
              <a:ext cx="152400" cy="762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Connector 33"/>
            <p:cNvCxnSpPr>
              <a:stCxn id="29" idx="2"/>
              <a:endCxn id="29" idx="4"/>
            </p:cNvCxnSpPr>
            <p:nvPr/>
          </p:nvCxnSpPr>
          <p:spPr>
            <a:xfrm>
              <a:off x="6400808" y="3602991"/>
              <a:ext cx="0" cy="15240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324600" y="3181350"/>
              <a:ext cx="521297" cy="338554"/>
            </a:xfrm>
            <a:prstGeom prst="rect">
              <a:avLst/>
            </a:prstGeom>
            <a:noFill/>
          </p:spPr>
          <p:txBody>
            <a:bodyPr wrap="none" rtlCol="0">
              <a:spAutoFit/>
            </a:bodyPr>
            <a:lstStyle/>
            <a:p>
              <a:r>
                <a:rPr lang="en-US" sz="1600" dirty="0"/>
                <a:t>ALU</a:t>
              </a:r>
            </a:p>
          </p:txBody>
        </p:sp>
      </p:grpSp>
      <p:grpSp>
        <p:nvGrpSpPr>
          <p:cNvPr id="83" name="Group 82"/>
          <p:cNvGrpSpPr/>
          <p:nvPr/>
        </p:nvGrpSpPr>
        <p:grpSpPr>
          <a:xfrm>
            <a:off x="3657600" y="2038350"/>
            <a:ext cx="615974" cy="762000"/>
            <a:chOff x="3733800" y="3105150"/>
            <a:chExt cx="615974" cy="762000"/>
          </a:xfrm>
        </p:grpSpPr>
        <p:sp>
          <p:nvSpPr>
            <p:cNvPr id="51" name="Trapezoid 50"/>
            <p:cNvSpPr/>
            <p:nvPr/>
          </p:nvSpPr>
          <p:spPr>
            <a:xfrm rot="5400000">
              <a:off x="3695700" y="3219450"/>
              <a:ext cx="762000" cy="5334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3733800" y="3218081"/>
              <a:ext cx="615974" cy="584776"/>
            </a:xfrm>
            <a:prstGeom prst="rect">
              <a:avLst/>
            </a:prstGeom>
            <a:noFill/>
          </p:spPr>
          <p:txBody>
            <a:bodyPr wrap="none" rtlCol="0">
              <a:spAutoFit/>
            </a:bodyPr>
            <a:lstStyle/>
            <a:p>
              <a:r>
                <a:rPr lang="en-US" sz="1600" dirty="0" err="1"/>
                <a:t>Imm</a:t>
              </a:r>
              <a:r>
                <a:rPr lang="en-US" sz="1600" dirty="0"/>
                <a:t>.</a:t>
              </a:r>
            </a:p>
            <a:p>
              <a:r>
                <a:rPr lang="en-US" sz="1600" dirty="0"/>
                <a:t>Gen</a:t>
              </a:r>
            </a:p>
          </p:txBody>
        </p:sp>
      </p:grpSp>
      <p:grpSp>
        <p:nvGrpSpPr>
          <p:cNvPr id="60" name="Group 59"/>
          <p:cNvGrpSpPr/>
          <p:nvPr/>
        </p:nvGrpSpPr>
        <p:grpSpPr>
          <a:xfrm>
            <a:off x="2362200" y="438150"/>
            <a:ext cx="304800" cy="457200"/>
            <a:chOff x="5181600" y="3257550"/>
            <a:chExt cx="304800" cy="457200"/>
          </a:xfrm>
        </p:grpSpPr>
        <p:sp>
          <p:nvSpPr>
            <p:cNvPr id="58" name="Trapezoid 57"/>
            <p:cNvSpPr/>
            <p:nvPr/>
          </p:nvSpPr>
          <p:spPr>
            <a:xfrm rot="5400000">
              <a:off x="5143500" y="3371850"/>
              <a:ext cx="457200" cy="228600"/>
            </a:xfrm>
            <a:prstGeom prst="trapezoid">
              <a:avLst>
                <a:gd name="adj" fmla="val 30656"/>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TextBox 58"/>
            <p:cNvSpPr txBox="1"/>
            <p:nvPr/>
          </p:nvSpPr>
          <p:spPr>
            <a:xfrm>
              <a:off x="5181600" y="3333750"/>
              <a:ext cx="298519" cy="246221"/>
            </a:xfrm>
            <a:prstGeom prst="rect">
              <a:avLst/>
            </a:prstGeom>
            <a:noFill/>
          </p:spPr>
          <p:txBody>
            <a:bodyPr wrap="none" tIns="0" rIns="0" bIns="0" rtlCol="0">
              <a:spAutoFit/>
            </a:bodyPr>
            <a:lstStyle/>
            <a:p>
              <a:r>
                <a:rPr lang="en-US" sz="1600" dirty="0"/>
                <a:t>+4</a:t>
              </a:r>
            </a:p>
          </p:txBody>
        </p:sp>
      </p:grpSp>
      <p:cxnSp>
        <p:nvCxnSpPr>
          <p:cNvPr id="65" name="Straight Arrow Connector 64"/>
          <p:cNvCxnSpPr>
            <a:endCxn id="179" idx="3"/>
          </p:cNvCxnSpPr>
          <p:nvPr/>
        </p:nvCxnSpPr>
        <p:spPr>
          <a:xfrm flipH="1" flipV="1">
            <a:off x="1447800" y="1304766"/>
            <a:ext cx="10391" cy="1770729"/>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5107702" y="1770281"/>
            <a:ext cx="0" cy="12954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7239000" y="895350"/>
            <a:ext cx="990600" cy="838200"/>
            <a:chOff x="6324600" y="1733550"/>
            <a:chExt cx="990600" cy="838200"/>
          </a:xfrm>
        </p:grpSpPr>
        <p:sp>
          <p:nvSpPr>
            <p:cNvPr id="13" name="Rectangle 12"/>
            <p:cNvSpPr/>
            <p:nvPr/>
          </p:nvSpPr>
          <p:spPr>
            <a:xfrm>
              <a:off x="6324600" y="1733550"/>
              <a:ext cx="990600" cy="8382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a:solidFill>
                    <a:schemeClr val="tx1"/>
                  </a:solidFill>
                  <a:latin typeface="Calibri"/>
                  <a:cs typeface="Calibri"/>
                </a:rPr>
                <a:t>DMEM</a:t>
              </a:r>
              <a:endParaRPr lang="en-US" dirty="0">
                <a:solidFill>
                  <a:schemeClr val="tx1"/>
                </a:solidFill>
                <a:latin typeface="Calibri"/>
                <a:cs typeface="Calibri"/>
              </a:endParaRPr>
            </a:p>
          </p:txBody>
        </p:sp>
        <p:sp>
          <p:nvSpPr>
            <p:cNvPr id="69" name="Isosceles Triangle 68"/>
            <p:cNvSpPr/>
            <p:nvPr/>
          </p:nvSpPr>
          <p:spPr>
            <a:xfrm>
              <a:off x="7010400" y="2419350"/>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5" name="Group 74"/>
          <p:cNvGrpSpPr/>
          <p:nvPr/>
        </p:nvGrpSpPr>
        <p:grpSpPr>
          <a:xfrm>
            <a:off x="4955302" y="1123950"/>
            <a:ext cx="762000" cy="685800"/>
            <a:chOff x="5029200" y="3333750"/>
            <a:chExt cx="762000" cy="685800"/>
          </a:xfrm>
        </p:grpSpPr>
        <p:sp>
          <p:nvSpPr>
            <p:cNvPr id="73" name="Trapezoid 72"/>
            <p:cNvSpPr/>
            <p:nvPr/>
          </p:nvSpPr>
          <p:spPr>
            <a:xfrm rot="5400000">
              <a:off x="4989949" y="3449201"/>
              <a:ext cx="685800" cy="454898"/>
            </a:xfrm>
            <a:prstGeom prst="trapezoid">
              <a:avLst>
                <a:gd name="adj" fmla="val 30656"/>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TextBox 73"/>
            <p:cNvSpPr txBox="1"/>
            <p:nvPr/>
          </p:nvSpPr>
          <p:spPr>
            <a:xfrm>
              <a:off x="5029200" y="3409950"/>
              <a:ext cx="762000" cy="461665"/>
            </a:xfrm>
            <a:prstGeom prst="rect">
              <a:avLst/>
            </a:prstGeom>
            <a:noFill/>
          </p:spPr>
          <p:txBody>
            <a:bodyPr wrap="square" rtlCol="0">
              <a:spAutoFit/>
            </a:bodyPr>
            <a:lstStyle/>
            <a:p>
              <a:r>
                <a:rPr lang="en-US" sz="1200" dirty="0"/>
                <a:t>Branch Comp.</a:t>
              </a:r>
            </a:p>
          </p:txBody>
        </p:sp>
      </p:grpSp>
      <p:grpSp>
        <p:nvGrpSpPr>
          <p:cNvPr id="188" name="Group 187"/>
          <p:cNvGrpSpPr/>
          <p:nvPr/>
        </p:nvGrpSpPr>
        <p:grpSpPr>
          <a:xfrm>
            <a:off x="3886200" y="514350"/>
            <a:ext cx="841921" cy="1447800"/>
            <a:chOff x="3657600" y="1428750"/>
            <a:chExt cx="841921" cy="1447800"/>
          </a:xfrm>
        </p:grpSpPr>
        <p:grpSp>
          <p:nvGrpSpPr>
            <p:cNvPr id="63" name="Group 62"/>
            <p:cNvGrpSpPr/>
            <p:nvPr/>
          </p:nvGrpSpPr>
          <p:grpSpPr>
            <a:xfrm>
              <a:off x="3657600" y="1428750"/>
              <a:ext cx="838199" cy="1447800"/>
              <a:chOff x="3810000" y="1412681"/>
              <a:chExt cx="838199" cy="1447800"/>
            </a:xfrm>
          </p:grpSpPr>
          <p:sp>
            <p:nvSpPr>
              <p:cNvPr id="22" name="Rectangle 21"/>
              <p:cNvSpPr/>
              <p:nvPr/>
            </p:nvSpPr>
            <p:spPr>
              <a:xfrm>
                <a:off x="3810000" y="1412681"/>
                <a:ext cx="838199" cy="1447800"/>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err="1">
                    <a:solidFill>
                      <a:schemeClr val="tx1"/>
                    </a:solidFill>
                    <a:latin typeface="Calibri"/>
                    <a:cs typeface="Calibri"/>
                  </a:rPr>
                  <a:t>Reg</a:t>
                </a:r>
                <a:r>
                  <a:rPr lang="en-US" dirty="0">
                    <a:solidFill>
                      <a:schemeClr val="tx1"/>
                    </a:solidFill>
                    <a:latin typeface="Calibri"/>
                    <a:cs typeface="Calibri"/>
                  </a:rPr>
                  <a:t>[]</a:t>
                </a:r>
              </a:p>
            </p:txBody>
          </p:sp>
          <p:sp>
            <p:nvSpPr>
              <p:cNvPr id="30" name="Isosceles Triangle 29"/>
              <p:cNvSpPr/>
              <p:nvPr/>
            </p:nvSpPr>
            <p:spPr>
              <a:xfrm>
                <a:off x="4419600" y="2708081"/>
                <a:ext cx="152400" cy="152400"/>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TextBox 76"/>
            <p:cNvSpPr txBox="1"/>
            <p:nvPr/>
          </p:nvSpPr>
          <p:spPr>
            <a:xfrm>
              <a:off x="3657600" y="2234684"/>
              <a:ext cx="397545" cy="184666"/>
            </a:xfrm>
            <a:prstGeom prst="rect">
              <a:avLst/>
            </a:prstGeom>
            <a:noFill/>
          </p:spPr>
          <p:txBody>
            <a:bodyPr wrap="none" lIns="0" tIns="0" rIns="0" bIns="0" rtlCol="0">
              <a:spAutoFit/>
            </a:bodyPr>
            <a:lstStyle/>
            <a:p>
              <a:r>
                <a:rPr lang="en-US" sz="1200" dirty="0" err="1"/>
                <a:t>AddrA</a:t>
              </a:r>
              <a:endParaRPr lang="en-US" sz="1200" dirty="0"/>
            </a:p>
          </p:txBody>
        </p:sp>
        <p:sp>
          <p:nvSpPr>
            <p:cNvPr id="78" name="TextBox 77"/>
            <p:cNvSpPr txBox="1"/>
            <p:nvPr/>
          </p:nvSpPr>
          <p:spPr>
            <a:xfrm>
              <a:off x="3657600" y="2463284"/>
              <a:ext cx="388102" cy="184666"/>
            </a:xfrm>
            <a:prstGeom prst="rect">
              <a:avLst/>
            </a:prstGeom>
            <a:noFill/>
          </p:spPr>
          <p:txBody>
            <a:bodyPr wrap="none" lIns="0" tIns="0" rIns="0" bIns="0" rtlCol="0">
              <a:spAutoFit/>
            </a:bodyPr>
            <a:lstStyle/>
            <a:p>
              <a:r>
                <a:rPr lang="en-US" sz="1200" dirty="0" err="1"/>
                <a:t>AddrB</a:t>
              </a:r>
              <a:endParaRPr lang="en-US" sz="1200" dirty="0"/>
            </a:p>
          </p:txBody>
        </p:sp>
        <p:sp>
          <p:nvSpPr>
            <p:cNvPr id="79" name="TextBox 78"/>
            <p:cNvSpPr txBox="1"/>
            <p:nvPr/>
          </p:nvSpPr>
          <p:spPr>
            <a:xfrm>
              <a:off x="4114800" y="2234684"/>
              <a:ext cx="384721" cy="184666"/>
            </a:xfrm>
            <a:prstGeom prst="rect">
              <a:avLst/>
            </a:prstGeom>
            <a:noFill/>
          </p:spPr>
          <p:txBody>
            <a:bodyPr wrap="none" lIns="0" tIns="0" rIns="0" bIns="0" rtlCol="0">
              <a:spAutoFit/>
            </a:bodyPr>
            <a:lstStyle/>
            <a:p>
              <a:r>
                <a:rPr lang="en-US" sz="1200" dirty="0" err="1"/>
                <a:t>DataA</a:t>
              </a:r>
              <a:endParaRPr lang="en-US" sz="1200" dirty="0"/>
            </a:p>
          </p:txBody>
        </p:sp>
        <p:sp>
          <p:nvSpPr>
            <p:cNvPr id="80" name="TextBox 79"/>
            <p:cNvSpPr txBox="1"/>
            <p:nvPr/>
          </p:nvSpPr>
          <p:spPr>
            <a:xfrm>
              <a:off x="3657600" y="1998881"/>
              <a:ext cx="399073" cy="184666"/>
            </a:xfrm>
            <a:prstGeom prst="rect">
              <a:avLst/>
            </a:prstGeom>
            <a:noFill/>
          </p:spPr>
          <p:txBody>
            <a:bodyPr wrap="none" lIns="0" tIns="0" rIns="0" bIns="0" rtlCol="0">
              <a:spAutoFit/>
            </a:bodyPr>
            <a:lstStyle/>
            <a:p>
              <a:r>
                <a:rPr lang="en-US" sz="1200" dirty="0" err="1"/>
                <a:t>AddrD</a:t>
              </a:r>
              <a:endParaRPr lang="en-US" sz="1200" dirty="0"/>
            </a:p>
          </p:txBody>
        </p:sp>
        <p:sp>
          <p:nvSpPr>
            <p:cNvPr id="81" name="TextBox 80"/>
            <p:cNvSpPr txBox="1"/>
            <p:nvPr/>
          </p:nvSpPr>
          <p:spPr>
            <a:xfrm>
              <a:off x="4114800" y="2463284"/>
              <a:ext cx="377357" cy="184666"/>
            </a:xfrm>
            <a:prstGeom prst="rect">
              <a:avLst/>
            </a:prstGeom>
            <a:noFill/>
          </p:spPr>
          <p:txBody>
            <a:bodyPr wrap="none" lIns="0" tIns="0" rIns="0" bIns="0" rtlCol="0">
              <a:spAutoFit/>
            </a:bodyPr>
            <a:lstStyle/>
            <a:p>
              <a:r>
                <a:rPr lang="en-US" sz="1200" dirty="0" err="1"/>
                <a:t>DataB</a:t>
              </a:r>
              <a:endParaRPr lang="en-US" sz="1200" dirty="0"/>
            </a:p>
          </p:txBody>
        </p:sp>
        <p:sp>
          <p:nvSpPr>
            <p:cNvPr id="82" name="TextBox 81"/>
            <p:cNvSpPr txBox="1"/>
            <p:nvPr/>
          </p:nvSpPr>
          <p:spPr>
            <a:xfrm>
              <a:off x="3657600" y="1694081"/>
              <a:ext cx="388327" cy="184666"/>
            </a:xfrm>
            <a:prstGeom prst="rect">
              <a:avLst/>
            </a:prstGeom>
            <a:noFill/>
          </p:spPr>
          <p:txBody>
            <a:bodyPr wrap="none" lIns="0" tIns="0" rIns="0" bIns="0" rtlCol="0">
              <a:spAutoFit/>
            </a:bodyPr>
            <a:lstStyle/>
            <a:p>
              <a:r>
                <a:rPr lang="en-US" sz="1200" dirty="0" err="1"/>
                <a:t>DataD</a:t>
              </a:r>
              <a:endParaRPr lang="en-US" sz="1200" dirty="0"/>
            </a:p>
          </p:txBody>
        </p:sp>
      </p:grpSp>
      <p:cxnSp>
        <p:nvCxnSpPr>
          <p:cNvPr id="91" name="Straight Arrow Connector 90"/>
          <p:cNvCxnSpPr>
            <a:endCxn id="3" idx="2"/>
          </p:cNvCxnSpPr>
          <p:nvPr/>
        </p:nvCxnSpPr>
        <p:spPr>
          <a:xfrm flipV="1">
            <a:off x="6670584" y="2630830"/>
            <a:ext cx="315" cy="43485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419600" y="1962150"/>
            <a:ext cx="0" cy="11035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V="1">
            <a:off x="7461828" y="1727329"/>
            <a:ext cx="0" cy="1338352"/>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7239000" y="1123950"/>
            <a:ext cx="307777" cy="184666"/>
          </a:xfrm>
          <a:prstGeom prst="rect">
            <a:avLst/>
          </a:prstGeom>
          <a:noFill/>
        </p:spPr>
        <p:txBody>
          <a:bodyPr wrap="none" lIns="0" tIns="0" rIns="0" bIns="0" rtlCol="0">
            <a:spAutoFit/>
          </a:bodyPr>
          <a:lstStyle/>
          <a:p>
            <a:r>
              <a:rPr lang="en-US" sz="1200" dirty="0" err="1"/>
              <a:t>Addr</a:t>
            </a:r>
            <a:endParaRPr lang="en-US" sz="1200" dirty="0"/>
          </a:p>
        </p:txBody>
      </p:sp>
      <p:sp>
        <p:nvSpPr>
          <p:cNvPr id="98" name="TextBox 97"/>
          <p:cNvSpPr txBox="1"/>
          <p:nvPr/>
        </p:nvSpPr>
        <p:spPr>
          <a:xfrm>
            <a:off x="7260183" y="1396484"/>
            <a:ext cx="436017" cy="184666"/>
          </a:xfrm>
          <a:prstGeom prst="rect">
            <a:avLst/>
          </a:prstGeom>
          <a:noFill/>
        </p:spPr>
        <p:txBody>
          <a:bodyPr wrap="none" lIns="0" tIns="0" rIns="0" bIns="0" rtlCol="0">
            <a:spAutoFit/>
          </a:bodyPr>
          <a:lstStyle/>
          <a:p>
            <a:r>
              <a:rPr lang="en-US" sz="1200" dirty="0" err="1"/>
              <a:t>DataW</a:t>
            </a:r>
            <a:endParaRPr lang="en-US" sz="1200" dirty="0"/>
          </a:p>
        </p:txBody>
      </p:sp>
      <p:sp>
        <p:nvSpPr>
          <p:cNvPr id="99" name="TextBox 98"/>
          <p:cNvSpPr txBox="1"/>
          <p:nvPr/>
        </p:nvSpPr>
        <p:spPr>
          <a:xfrm>
            <a:off x="7772400" y="1200150"/>
            <a:ext cx="384721" cy="184666"/>
          </a:xfrm>
          <a:prstGeom prst="rect">
            <a:avLst/>
          </a:prstGeom>
          <a:noFill/>
        </p:spPr>
        <p:txBody>
          <a:bodyPr wrap="none" lIns="0" tIns="0" rIns="0" bIns="0" rtlCol="0">
            <a:spAutoFit/>
          </a:bodyPr>
          <a:lstStyle/>
          <a:p>
            <a:r>
              <a:rPr lang="en-US" sz="1200" dirty="0" err="1"/>
              <a:t>DataR</a:t>
            </a:r>
            <a:endParaRPr lang="en-US" sz="1200" dirty="0"/>
          </a:p>
        </p:txBody>
      </p:sp>
      <p:cxnSp>
        <p:nvCxnSpPr>
          <p:cNvPr id="100" name="Straight Arrow Connector 99"/>
          <p:cNvCxnSpPr>
            <a:endCxn id="116" idx="3"/>
          </p:cNvCxnSpPr>
          <p:nvPr/>
        </p:nvCxnSpPr>
        <p:spPr>
          <a:xfrm flipV="1">
            <a:off x="6096000" y="1722497"/>
            <a:ext cx="0" cy="1343184"/>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72" idx="3"/>
          </p:cNvCxnSpPr>
          <p:nvPr/>
        </p:nvCxnSpPr>
        <p:spPr>
          <a:xfrm flipV="1">
            <a:off x="6248400" y="1152366"/>
            <a:ext cx="0" cy="1913315"/>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6172200" y="666750"/>
            <a:ext cx="152400" cy="533400"/>
            <a:chOff x="5791200" y="1352550"/>
            <a:chExt cx="152400" cy="533400"/>
          </a:xfrm>
        </p:grpSpPr>
        <p:sp>
          <p:nvSpPr>
            <p:cNvPr id="72" name="Trapezoid 71"/>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TextBox 103"/>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05" name="TextBox 104"/>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24" name="Straight Arrow Connector 123"/>
          <p:cNvCxnSpPr>
            <a:stCxn id="13" idx="3"/>
          </p:cNvCxnSpPr>
          <p:nvPr/>
        </p:nvCxnSpPr>
        <p:spPr>
          <a:xfrm flipV="1">
            <a:off x="8229600" y="1299138"/>
            <a:ext cx="367652" cy="1531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8610600" y="742950"/>
            <a:ext cx="152400" cy="762000"/>
            <a:chOff x="8229600" y="1733550"/>
            <a:chExt cx="152400" cy="762000"/>
          </a:xfrm>
        </p:grpSpPr>
        <p:sp>
          <p:nvSpPr>
            <p:cNvPr id="66" name="Trapezoid 65"/>
            <p:cNvSpPr/>
            <p:nvPr/>
          </p:nvSpPr>
          <p:spPr>
            <a:xfrm rot="5400000">
              <a:off x="7924800" y="2038350"/>
              <a:ext cx="7620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TextBox 118"/>
            <p:cNvSpPr txBox="1"/>
            <p:nvPr/>
          </p:nvSpPr>
          <p:spPr>
            <a:xfrm>
              <a:off x="8255000" y="2232025"/>
              <a:ext cx="76200" cy="184666"/>
            </a:xfrm>
            <a:prstGeom prst="rect">
              <a:avLst/>
            </a:prstGeom>
            <a:noFill/>
          </p:spPr>
          <p:txBody>
            <a:bodyPr wrap="square" lIns="0" tIns="0" rIns="0" bIns="0" rtlCol="0">
              <a:spAutoFit/>
            </a:bodyPr>
            <a:lstStyle/>
            <a:p>
              <a:r>
                <a:rPr lang="en-US" sz="1200" dirty="0"/>
                <a:t>0</a:t>
              </a:r>
            </a:p>
          </p:txBody>
        </p:sp>
        <p:sp>
          <p:nvSpPr>
            <p:cNvPr id="120" name="TextBox 119"/>
            <p:cNvSpPr txBox="1"/>
            <p:nvPr/>
          </p:nvSpPr>
          <p:spPr>
            <a:xfrm>
              <a:off x="8255000" y="2016125"/>
              <a:ext cx="76200" cy="184666"/>
            </a:xfrm>
            <a:prstGeom prst="rect">
              <a:avLst/>
            </a:prstGeom>
            <a:noFill/>
          </p:spPr>
          <p:txBody>
            <a:bodyPr wrap="square" lIns="0" tIns="0" rIns="0" bIns="0" rtlCol="0">
              <a:spAutoFit/>
            </a:bodyPr>
            <a:lstStyle/>
            <a:p>
              <a:r>
                <a:rPr lang="en-US" sz="1200" dirty="0"/>
                <a:t>1</a:t>
              </a:r>
            </a:p>
          </p:txBody>
        </p:sp>
        <p:sp>
          <p:nvSpPr>
            <p:cNvPr id="121" name="TextBox 120"/>
            <p:cNvSpPr txBox="1"/>
            <p:nvPr/>
          </p:nvSpPr>
          <p:spPr>
            <a:xfrm>
              <a:off x="8255000" y="1800225"/>
              <a:ext cx="76200" cy="184666"/>
            </a:xfrm>
            <a:prstGeom prst="rect">
              <a:avLst/>
            </a:prstGeom>
            <a:noFill/>
          </p:spPr>
          <p:txBody>
            <a:bodyPr wrap="square" lIns="0" tIns="0" rIns="0" bIns="0" rtlCol="0">
              <a:spAutoFit/>
            </a:bodyPr>
            <a:lstStyle/>
            <a:p>
              <a:r>
                <a:rPr lang="en-US" sz="1200" dirty="0"/>
                <a:t>2</a:t>
              </a:r>
            </a:p>
          </p:txBody>
        </p:sp>
      </p:grpSp>
      <p:cxnSp>
        <p:nvCxnSpPr>
          <p:cNvPr id="127" name="Straight Arrow Connector 126"/>
          <p:cNvCxnSpPr>
            <a:stCxn id="28" idx="0"/>
            <a:endCxn id="97" idx="1"/>
          </p:cNvCxnSpPr>
          <p:nvPr/>
        </p:nvCxnSpPr>
        <p:spPr>
          <a:xfrm flipV="1">
            <a:off x="6858000" y="1216283"/>
            <a:ext cx="381000" cy="2196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flipV="1">
            <a:off x="8686800" y="1428750"/>
            <a:ext cx="0" cy="1636931"/>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7010400" y="306678"/>
            <a:ext cx="0" cy="924428"/>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8" name="Elbow Connector 147"/>
          <p:cNvCxnSpPr/>
          <p:nvPr/>
        </p:nvCxnSpPr>
        <p:spPr>
          <a:xfrm>
            <a:off x="1142999" y="306678"/>
            <a:ext cx="7467601" cy="817272"/>
          </a:xfrm>
          <a:prstGeom prst="bentConnector3">
            <a:avLst>
              <a:gd name="adj1" fmla="val 9669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4" name="Elbow Connector 163"/>
          <p:cNvCxnSpPr/>
          <p:nvPr/>
        </p:nvCxnSpPr>
        <p:spPr>
          <a:xfrm rot="16200000" flipH="1">
            <a:off x="943913" y="502913"/>
            <a:ext cx="626772" cy="228600"/>
          </a:xfrm>
          <a:prstGeom prst="bentConnector3">
            <a:avLst>
              <a:gd name="adj1" fmla="val 1015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371600" y="819150"/>
            <a:ext cx="152400" cy="533400"/>
            <a:chOff x="5791200" y="1352550"/>
            <a:chExt cx="152400" cy="533400"/>
          </a:xfrm>
        </p:grpSpPr>
        <p:sp>
          <p:nvSpPr>
            <p:cNvPr id="179" name="Trapezoid 178"/>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TextBox 179"/>
            <p:cNvSpPr txBox="1"/>
            <p:nvPr/>
          </p:nvSpPr>
          <p:spPr>
            <a:xfrm>
              <a:off x="5807075" y="1390650"/>
              <a:ext cx="76200" cy="184666"/>
            </a:xfrm>
            <a:prstGeom prst="rect">
              <a:avLst/>
            </a:prstGeom>
            <a:noFill/>
          </p:spPr>
          <p:txBody>
            <a:bodyPr wrap="square" lIns="0" tIns="0" rIns="0" bIns="0" rtlCol="0">
              <a:spAutoFit/>
            </a:bodyPr>
            <a:lstStyle/>
            <a:p>
              <a:r>
                <a:rPr lang="en-US" sz="1200" dirty="0"/>
                <a:t>1</a:t>
              </a:r>
            </a:p>
          </p:txBody>
        </p:sp>
        <p:sp>
          <p:nvSpPr>
            <p:cNvPr id="181" name="TextBox 180"/>
            <p:cNvSpPr txBox="1"/>
            <p:nvPr/>
          </p:nvSpPr>
          <p:spPr>
            <a:xfrm>
              <a:off x="5810250" y="1638300"/>
              <a:ext cx="77996" cy="184666"/>
            </a:xfrm>
            <a:prstGeom prst="rect">
              <a:avLst/>
            </a:prstGeom>
            <a:noFill/>
          </p:spPr>
          <p:txBody>
            <a:bodyPr wrap="none" lIns="0" tIns="0" rIns="0" bIns="0" rtlCol="0">
              <a:spAutoFit/>
            </a:bodyPr>
            <a:lstStyle/>
            <a:p>
              <a:r>
                <a:rPr lang="en-US" sz="1200" dirty="0"/>
                <a:t>0</a:t>
              </a:r>
            </a:p>
          </p:txBody>
        </p:sp>
      </p:grpSp>
      <p:cxnSp>
        <p:nvCxnSpPr>
          <p:cNvPr id="183" name="Straight Connector 182"/>
          <p:cNvCxnSpPr>
            <a:stCxn id="179" idx="0"/>
            <a:endCxn id="19" idx="1"/>
          </p:cNvCxnSpPr>
          <p:nvPr/>
        </p:nvCxnSpPr>
        <p:spPr>
          <a:xfrm>
            <a:off x="1524000" y="1085850"/>
            <a:ext cx="1524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Elbow Connector 184"/>
          <p:cNvCxnSpPr>
            <a:stCxn id="19" idx="3"/>
            <a:endCxn id="16" idx="1"/>
          </p:cNvCxnSpPr>
          <p:nvPr/>
        </p:nvCxnSpPr>
        <p:spPr>
          <a:xfrm>
            <a:off x="2041863" y="1085850"/>
            <a:ext cx="320337" cy="3048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3" name="Elbow Connector 202"/>
          <p:cNvCxnSpPr/>
          <p:nvPr/>
        </p:nvCxnSpPr>
        <p:spPr>
          <a:xfrm flipV="1">
            <a:off x="2011531" y="667070"/>
            <a:ext cx="396537" cy="41910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stCxn id="58" idx="0"/>
          </p:cNvCxnSpPr>
          <p:nvPr/>
        </p:nvCxnSpPr>
        <p:spPr>
          <a:xfrm flipV="1">
            <a:off x="2667000" y="209550"/>
            <a:ext cx="304800" cy="457200"/>
          </a:xfrm>
          <a:prstGeom prst="bentConnector2">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19" name="Elbow Connector 218"/>
          <p:cNvCxnSpPr/>
          <p:nvPr/>
        </p:nvCxnSpPr>
        <p:spPr>
          <a:xfrm>
            <a:off x="2971800" y="209550"/>
            <a:ext cx="5638800" cy="685800"/>
          </a:xfrm>
          <a:prstGeom prst="bentConnector3">
            <a:avLst>
              <a:gd name="adj1" fmla="val 97158"/>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4" name="Elbow Connector 233"/>
          <p:cNvCxnSpPr/>
          <p:nvPr/>
        </p:nvCxnSpPr>
        <p:spPr>
          <a:xfrm rot="10800000" flipV="1">
            <a:off x="1371600" y="209550"/>
            <a:ext cx="1600200" cy="990600"/>
          </a:xfrm>
          <a:prstGeom prst="bentConnector3">
            <a:avLst>
              <a:gd name="adj1" fmla="val 124407"/>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a:stCxn id="72" idx="0"/>
          </p:cNvCxnSpPr>
          <p:nvPr/>
        </p:nvCxnSpPr>
        <p:spPr>
          <a:xfrm flipV="1">
            <a:off x="6324600" y="932081"/>
            <a:ext cx="152400" cy="136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1" name="Elbow Connector 250"/>
          <p:cNvCxnSpPr>
            <a:stCxn id="79" idx="3"/>
            <a:endCxn id="105" idx="1"/>
          </p:cNvCxnSpPr>
          <p:nvPr/>
        </p:nvCxnSpPr>
        <p:spPr>
          <a:xfrm flipV="1">
            <a:off x="4728121" y="1044833"/>
            <a:ext cx="1463129" cy="367784"/>
          </a:xfrm>
          <a:prstGeom prst="bentConnector3">
            <a:avLst>
              <a:gd name="adj1" fmla="val 8536"/>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4" name="Elbow Connector 253"/>
          <p:cNvCxnSpPr/>
          <p:nvPr/>
        </p:nvCxnSpPr>
        <p:spPr>
          <a:xfrm>
            <a:off x="4686121" y="1641217"/>
            <a:ext cx="957297" cy="320141"/>
          </a:xfrm>
          <a:prstGeom prst="bentConnector3">
            <a:avLst>
              <a:gd name="adj1" fmla="val 1683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flipV="1">
            <a:off x="4876800" y="1407176"/>
            <a:ext cx="183573" cy="11275"/>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V="1">
            <a:off x="4765964" y="1632313"/>
            <a:ext cx="259772" cy="577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5" name="Elbow Connector 274"/>
          <p:cNvCxnSpPr/>
          <p:nvPr/>
        </p:nvCxnSpPr>
        <p:spPr>
          <a:xfrm flipV="1">
            <a:off x="2207367" y="417972"/>
            <a:ext cx="3214173" cy="535336"/>
          </a:xfrm>
          <a:prstGeom prst="bentConnector3">
            <a:avLst>
              <a:gd name="adj1" fmla="val 27385"/>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05" name="Elbow Connector 304"/>
          <p:cNvCxnSpPr/>
          <p:nvPr/>
        </p:nvCxnSpPr>
        <p:spPr>
          <a:xfrm>
            <a:off x="5410200" y="412191"/>
            <a:ext cx="762000" cy="367490"/>
          </a:xfrm>
          <a:prstGeom prst="bentConnector3">
            <a:avLst>
              <a:gd name="adj1" fmla="val 50000"/>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676400" y="666750"/>
            <a:ext cx="365463" cy="838199"/>
            <a:chOff x="1447800" y="1809750"/>
            <a:chExt cx="365463" cy="838199"/>
          </a:xfrm>
        </p:grpSpPr>
        <p:sp>
          <p:nvSpPr>
            <p:cNvPr id="19" name="Rectangle 18"/>
            <p:cNvSpPr/>
            <p:nvPr/>
          </p:nvSpPr>
          <p:spPr>
            <a:xfrm>
              <a:off x="1447800" y="1809750"/>
              <a:ext cx="365463" cy="838199"/>
            </a:xfrm>
            <a:prstGeom prst="rect">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solidFill>
                    <a:schemeClr val="tx1"/>
                  </a:solidFill>
                  <a:latin typeface="Courier New"/>
                  <a:cs typeface="Courier New"/>
                </a:rPr>
                <a:t>pc</a:t>
              </a:r>
            </a:p>
          </p:txBody>
        </p:sp>
        <p:sp>
          <p:nvSpPr>
            <p:cNvPr id="31" name="Isosceles Triangle 30"/>
            <p:cNvSpPr/>
            <p:nvPr/>
          </p:nvSpPr>
          <p:spPr>
            <a:xfrm>
              <a:off x="1600200" y="2495550"/>
              <a:ext cx="152400" cy="152399"/>
            </a:xfrm>
            <a:prstGeom prst="triangl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5" name="Group 114"/>
          <p:cNvGrpSpPr/>
          <p:nvPr/>
        </p:nvGrpSpPr>
        <p:grpSpPr>
          <a:xfrm>
            <a:off x="6019800" y="1236881"/>
            <a:ext cx="152400" cy="533400"/>
            <a:chOff x="5791200" y="1352550"/>
            <a:chExt cx="152400" cy="533400"/>
          </a:xfrm>
        </p:grpSpPr>
        <p:sp>
          <p:nvSpPr>
            <p:cNvPr id="116" name="Trapezoid 115"/>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TextBox 116"/>
            <p:cNvSpPr txBox="1"/>
            <p:nvPr/>
          </p:nvSpPr>
          <p:spPr>
            <a:xfrm>
              <a:off x="5807075" y="1390650"/>
              <a:ext cx="76200" cy="184666"/>
            </a:xfrm>
            <a:prstGeom prst="rect">
              <a:avLst/>
            </a:prstGeom>
            <a:noFill/>
          </p:spPr>
          <p:txBody>
            <a:bodyPr wrap="square" lIns="0" tIns="0" rIns="0" bIns="0" rtlCol="0">
              <a:spAutoFit/>
            </a:bodyPr>
            <a:lstStyle/>
            <a:p>
              <a:r>
                <a:rPr lang="en-US" sz="1200" dirty="0"/>
                <a:t>0</a:t>
              </a:r>
            </a:p>
          </p:txBody>
        </p:sp>
        <p:sp>
          <p:nvSpPr>
            <p:cNvPr id="118" name="TextBox 117"/>
            <p:cNvSpPr txBox="1"/>
            <p:nvPr/>
          </p:nvSpPr>
          <p:spPr>
            <a:xfrm>
              <a:off x="5810250" y="1638300"/>
              <a:ext cx="77996" cy="184666"/>
            </a:xfrm>
            <a:prstGeom prst="rect">
              <a:avLst/>
            </a:prstGeom>
            <a:noFill/>
          </p:spPr>
          <p:txBody>
            <a:bodyPr wrap="none" lIns="0" tIns="0" rIns="0" bIns="0" rtlCol="0">
              <a:spAutoFit/>
            </a:bodyPr>
            <a:lstStyle/>
            <a:p>
              <a:r>
                <a:rPr lang="en-US" sz="1200" dirty="0"/>
                <a:t>1</a:t>
              </a:r>
            </a:p>
          </p:txBody>
        </p:sp>
      </p:grpSp>
      <p:cxnSp>
        <p:nvCxnSpPr>
          <p:cNvPr id="394" name="Elbow Connector 393"/>
          <p:cNvCxnSpPr>
            <a:stCxn id="16" idx="3"/>
            <a:endCxn id="22" idx="1"/>
          </p:cNvCxnSpPr>
          <p:nvPr/>
        </p:nvCxnSpPr>
        <p:spPr>
          <a:xfrm flipV="1">
            <a:off x="2971800" y="1238250"/>
            <a:ext cx="914400" cy="152400"/>
          </a:xfrm>
          <a:prstGeom prst="bentConnector3">
            <a:avLst>
              <a:gd name="adj1" fmla="val 1780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a:off x="3124200" y="1389281"/>
            <a:ext cx="0" cy="167640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flipV="1">
            <a:off x="3114964" y="1504950"/>
            <a:ext cx="771236" cy="363"/>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p:nvPr/>
        </p:nvCxnSpPr>
        <p:spPr>
          <a:xfrm flipV="1">
            <a:off x="3126509" y="1733551"/>
            <a:ext cx="759691" cy="2671"/>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flipV="1">
            <a:off x="3114964" y="2419350"/>
            <a:ext cx="618836" cy="959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6" name="Elbow Connector 405"/>
          <p:cNvCxnSpPr>
            <a:stCxn id="66" idx="0"/>
          </p:cNvCxnSpPr>
          <p:nvPr/>
        </p:nvCxnSpPr>
        <p:spPr>
          <a:xfrm flipH="1" flipV="1">
            <a:off x="3559464" y="90995"/>
            <a:ext cx="5203536" cy="1032955"/>
          </a:xfrm>
          <a:prstGeom prst="bentConnector3">
            <a:avLst>
              <a:gd name="adj1" fmla="val -2374"/>
            </a:avLst>
          </a:prstGeom>
          <a:ln w="28575" cmpd="sng">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17" name="Elbow Connector 416"/>
          <p:cNvCxnSpPr/>
          <p:nvPr/>
        </p:nvCxnSpPr>
        <p:spPr>
          <a:xfrm rot="16200000" flipH="1">
            <a:off x="3314700" y="360581"/>
            <a:ext cx="838200" cy="304800"/>
          </a:xfrm>
          <a:prstGeom prst="bentConnector3">
            <a:avLst>
              <a:gd name="adj1" fmla="val 1002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2" name="Straight Arrow Connector 431"/>
          <p:cNvCxnSpPr/>
          <p:nvPr/>
        </p:nvCxnSpPr>
        <p:spPr>
          <a:xfrm flipV="1">
            <a:off x="4038600" y="2684681"/>
            <a:ext cx="0" cy="381000"/>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6172200" y="1541681"/>
            <a:ext cx="370610" cy="231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4" name="Elbow Connector 473"/>
          <p:cNvCxnSpPr/>
          <p:nvPr/>
        </p:nvCxnSpPr>
        <p:spPr>
          <a:xfrm flipV="1">
            <a:off x="5638800" y="1576317"/>
            <a:ext cx="1600200" cy="381000"/>
          </a:xfrm>
          <a:prstGeom prst="bentConnector3">
            <a:avLst>
              <a:gd name="adj1" fmla="val 86075"/>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7" name="TextBox 486"/>
          <p:cNvSpPr txBox="1"/>
          <p:nvPr/>
        </p:nvSpPr>
        <p:spPr>
          <a:xfrm>
            <a:off x="3217410" y="1030958"/>
            <a:ext cx="547657" cy="169277"/>
          </a:xfrm>
          <a:prstGeom prst="rect">
            <a:avLst/>
          </a:prstGeom>
          <a:noFill/>
        </p:spPr>
        <p:txBody>
          <a:bodyPr wrap="none" lIns="0" tIns="0" rIns="0" bIns="0" rtlCol="0">
            <a:spAutoFit/>
          </a:bodyPr>
          <a:lstStyle/>
          <a:p>
            <a:r>
              <a:rPr lang="en-US" sz="1100" dirty="0" err="1"/>
              <a:t>inst</a:t>
            </a:r>
            <a:r>
              <a:rPr lang="en-US" sz="1100" dirty="0"/>
              <a:t>[11:7]</a:t>
            </a:r>
          </a:p>
        </p:txBody>
      </p:sp>
      <p:sp>
        <p:nvSpPr>
          <p:cNvPr id="488" name="TextBox 487"/>
          <p:cNvSpPr txBox="1"/>
          <p:nvPr/>
        </p:nvSpPr>
        <p:spPr>
          <a:xfrm>
            <a:off x="3200400" y="1313081"/>
            <a:ext cx="619154" cy="169277"/>
          </a:xfrm>
          <a:prstGeom prst="rect">
            <a:avLst/>
          </a:prstGeom>
          <a:noFill/>
        </p:spPr>
        <p:txBody>
          <a:bodyPr wrap="none" lIns="0" tIns="0" rIns="0" bIns="0" rtlCol="0">
            <a:spAutoFit/>
          </a:bodyPr>
          <a:lstStyle/>
          <a:p>
            <a:r>
              <a:rPr lang="en-US" sz="1100" dirty="0" err="1"/>
              <a:t>inst</a:t>
            </a:r>
            <a:r>
              <a:rPr lang="en-US" sz="1100" dirty="0"/>
              <a:t>[19:15]</a:t>
            </a:r>
          </a:p>
        </p:txBody>
      </p:sp>
      <p:sp>
        <p:nvSpPr>
          <p:cNvPr id="503" name="TextBox 502"/>
          <p:cNvSpPr txBox="1"/>
          <p:nvPr/>
        </p:nvSpPr>
        <p:spPr>
          <a:xfrm>
            <a:off x="3200400" y="1541681"/>
            <a:ext cx="619154" cy="169277"/>
          </a:xfrm>
          <a:prstGeom prst="rect">
            <a:avLst/>
          </a:prstGeom>
          <a:noFill/>
        </p:spPr>
        <p:txBody>
          <a:bodyPr wrap="none" lIns="0" tIns="0" rIns="0" bIns="0" rtlCol="0">
            <a:spAutoFit/>
          </a:bodyPr>
          <a:lstStyle/>
          <a:p>
            <a:r>
              <a:rPr lang="en-US" sz="1100" dirty="0" err="1"/>
              <a:t>inst</a:t>
            </a:r>
            <a:r>
              <a:rPr lang="en-US" sz="1100" dirty="0"/>
              <a:t>[24:20]</a:t>
            </a:r>
          </a:p>
        </p:txBody>
      </p:sp>
      <p:sp>
        <p:nvSpPr>
          <p:cNvPr id="504" name="TextBox 503"/>
          <p:cNvSpPr txBox="1"/>
          <p:nvPr/>
        </p:nvSpPr>
        <p:spPr>
          <a:xfrm>
            <a:off x="3147291" y="2181299"/>
            <a:ext cx="547657" cy="169277"/>
          </a:xfrm>
          <a:prstGeom prst="rect">
            <a:avLst/>
          </a:prstGeom>
          <a:noFill/>
        </p:spPr>
        <p:txBody>
          <a:bodyPr wrap="none" lIns="0" tIns="0" rIns="0" bIns="0" rtlCol="0">
            <a:spAutoFit/>
          </a:bodyPr>
          <a:lstStyle/>
          <a:p>
            <a:r>
              <a:rPr lang="en-US" sz="1100" dirty="0" err="1"/>
              <a:t>inst</a:t>
            </a:r>
            <a:r>
              <a:rPr lang="en-US" sz="1100" dirty="0"/>
              <a:t>[31:7]</a:t>
            </a:r>
          </a:p>
        </p:txBody>
      </p:sp>
      <p:cxnSp>
        <p:nvCxnSpPr>
          <p:cNvPr id="513" name="Elbow Connector 512"/>
          <p:cNvCxnSpPr/>
          <p:nvPr/>
        </p:nvCxnSpPr>
        <p:spPr>
          <a:xfrm rot="5400000" flipH="1" flipV="1">
            <a:off x="5538789" y="1492469"/>
            <a:ext cx="584201" cy="377826"/>
          </a:xfrm>
          <a:prstGeom prst="bentConnector3">
            <a:avLst>
              <a:gd name="adj1" fmla="val 10046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27" name="TextBox 526"/>
          <p:cNvSpPr txBox="1"/>
          <p:nvPr/>
        </p:nvSpPr>
        <p:spPr>
          <a:xfrm>
            <a:off x="8478983" y="462180"/>
            <a:ext cx="282129" cy="169277"/>
          </a:xfrm>
          <a:prstGeom prst="rect">
            <a:avLst/>
          </a:prstGeom>
          <a:noFill/>
        </p:spPr>
        <p:txBody>
          <a:bodyPr wrap="none" lIns="0" tIns="0" rIns="0" bIns="0" rtlCol="0">
            <a:spAutoFit/>
          </a:bodyPr>
          <a:lstStyle/>
          <a:p>
            <a:r>
              <a:rPr lang="en-US" sz="1100" dirty="0"/>
              <a:t>pc+4</a:t>
            </a:r>
          </a:p>
        </p:txBody>
      </p:sp>
      <p:sp>
        <p:nvSpPr>
          <p:cNvPr id="528" name="TextBox 527"/>
          <p:cNvSpPr txBox="1"/>
          <p:nvPr/>
        </p:nvSpPr>
        <p:spPr>
          <a:xfrm>
            <a:off x="8152246" y="603035"/>
            <a:ext cx="174057" cy="169277"/>
          </a:xfrm>
          <a:prstGeom prst="rect">
            <a:avLst/>
          </a:prstGeom>
          <a:noFill/>
        </p:spPr>
        <p:txBody>
          <a:bodyPr wrap="none" lIns="0" tIns="0" rIns="0" bIns="0" rtlCol="0">
            <a:spAutoFit/>
          </a:bodyPr>
          <a:lstStyle/>
          <a:p>
            <a:r>
              <a:rPr lang="en-US" sz="1100" dirty="0" err="1"/>
              <a:t>alu</a:t>
            </a:r>
            <a:endParaRPr lang="en-US" sz="1100" dirty="0"/>
          </a:p>
        </p:txBody>
      </p:sp>
      <p:sp>
        <p:nvSpPr>
          <p:cNvPr id="529" name="TextBox 528"/>
          <p:cNvSpPr txBox="1"/>
          <p:nvPr/>
        </p:nvSpPr>
        <p:spPr>
          <a:xfrm>
            <a:off x="8258463" y="1401980"/>
            <a:ext cx="334818" cy="169277"/>
          </a:xfrm>
          <a:prstGeom prst="rect">
            <a:avLst/>
          </a:prstGeom>
          <a:noFill/>
        </p:spPr>
        <p:txBody>
          <a:bodyPr wrap="square" lIns="0" tIns="0" rIns="0" bIns="0" rtlCol="0">
            <a:spAutoFit/>
          </a:bodyPr>
          <a:lstStyle/>
          <a:p>
            <a:r>
              <a:rPr lang="en-US" sz="1100" dirty="0" err="1"/>
              <a:t>mem</a:t>
            </a:r>
            <a:endParaRPr lang="en-US" sz="1100" dirty="0"/>
          </a:p>
        </p:txBody>
      </p:sp>
      <p:sp>
        <p:nvSpPr>
          <p:cNvPr id="530" name="TextBox 529"/>
          <p:cNvSpPr txBox="1"/>
          <p:nvPr/>
        </p:nvSpPr>
        <p:spPr>
          <a:xfrm>
            <a:off x="8810337" y="1134126"/>
            <a:ext cx="174953" cy="169277"/>
          </a:xfrm>
          <a:prstGeom prst="rect">
            <a:avLst/>
          </a:prstGeom>
          <a:noFill/>
        </p:spPr>
        <p:txBody>
          <a:bodyPr wrap="none" lIns="0" tIns="0" rIns="0" bIns="0" rtlCol="0">
            <a:spAutoFit/>
          </a:bodyPr>
          <a:lstStyle/>
          <a:p>
            <a:r>
              <a:rPr lang="en-US" sz="1100" dirty="0" err="1"/>
              <a:t>wb</a:t>
            </a:r>
            <a:endParaRPr lang="en-US" sz="1100" dirty="0"/>
          </a:p>
        </p:txBody>
      </p:sp>
      <p:sp>
        <p:nvSpPr>
          <p:cNvPr id="531" name="TextBox 530"/>
          <p:cNvSpPr txBox="1"/>
          <p:nvPr/>
        </p:nvSpPr>
        <p:spPr>
          <a:xfrm>
            <a:off x="1042554" y="905526"/>
            <a:ext cx="208695" cy="169277"/>
          </a:xfrm>
          <a:prstGeom prst="rect">
            <a:avLst/>
          </a:prstGeom>
          <a:noFill/>
        </p:spPr>
        <p:txBody>
          <a:bodyPr wrap="square" lIns="0" tIns="0" rIns="0" bIns="0" rtlCol="0">
            <a:spAutoFit/>
          </a:bodyPr>
          <a:lstStyle/>
          <a:p>
            <a:r>
              <a:rPr lang="en-US" sz="1100" dirty="0" err="1"/>
              <a:t>alu</a:t>
            </a:r>
            <a:endParaRPr lang="en-US" sz="1100" dirty="0"/>
          </a:p>
        </p:txBody>
      </p:sp>
      <p:sp>
        <p:nvSpPr>
          <p:cNvPr id="532" name="TextBox 531"/>
          <p:cNvSpPr txBox="1"/>
          <p:nvPr/>
        </p:nvSpPr>
        <p:spPr>
          <a:xfrm>
            <a:off x="930565" y="1197626"/>
            <a:ext cx="282129" cy="169277"/>
          </a:xfrm>
          <a:prstGeom prst="rect">
            <a:avLst/>
          </a:prstGeom>
          <a:noFill/>
        </p:spPr>
        <p:txBody>
          <a:bodyPr wrap="none" lIns="0" tIns="0" rIns="0" bIns="0" rtlCol="0">
            <a:spAutoFit/>
          </a:bodyPr>
          <a:lstStyle/>
          <a:p>
            <a:r>
              <a:rPr lang="en-US" sz="1100" dirty="0"/>
              <a:t>pc+4</a:t>
            </a:r>
          </a:p>
        </p:txBody>
      </p:sp>
      <p:sp>
        <p:nvSpPr>
          <p:cNvPr id="533" name="TextBox 532"/>
          <p:cNvSpPr txBox="1"/>
          <p:nvPr/>
        </p:nvSpPr>
        <p:spPr>
          <a:xfrm>
            <a:off x="5540606" y="855881"/>
            <a:ext cx="524162" cy="169277"/>
          </a:xfrm>
          <a:prstGeom prst="rect">
            <a:avLst/>
          </a:prstGeom>
          <a:noFill/>
        </p:spPr>
        <p:txBody>
          <a:bodyPr wrap="square" lIns="0" tIns="0" rIns="0" bIns="0" rtlCol="0">
            <a:spAutoFit/>
          </a:bodyPr>
          <a:lstStyle/>
          <a:p>
            <a:r>
              <a:rPr lang="en-US" sz="1100" dirty="0" err="1"/>
              <a:t>Reg</a:t>
            </a:r>
            <a:r>
              <a:rPr lang="en-US" sz="1100" dirty="0"/>
              <a:t>[rs1]</a:t>
            </a:r>
          </a:p>
        </p:txBody>
      </p:sp>
      <p:sp>
        <p:nvSpPr>
          <p:cNvPr id="534" name="TextBox 533"/>
          <p:cNvSpPr txBox="1"/>
          <p:nvPr/>
        </p:nvSpPr>
        <p:spPr>
          <a:xfrm>
            <a:off x="5624283" y="545412"/>
            <a:ext cx="219362" cy="169277"/>
          </a:xfrm>
          <a:prstGeom prst="rect">
            <a:avLst/>
          </a:prstGeom>
          <a:noFill/>
        </p:spPr>
        <p:txBody>
          <a:bodyPr wrap="square" lIns="0" tIns="0" rIns="0" bIns="0" rtlCol="0">
            <a:spAutoFit/>
          </a:bodyPr>
          <a:lstStyle/>
          <a:p>
            <a:r>
              <a:rPr lang="en-US" sz="1100" dirty="0"/>
              <a:t>pc</a:t>
            </a:r>
          </a:p>
        </p:txBody>
      </p:sp>
      <p:sp>
        <p:nvSpPr>
          <p:cNvPr id="535" name="TextBox 534"/>
          <p:cNvSpPr txBox="1"/>
          <p:nvPr/>
        </p:nvSpPr>
        <p:spPr>
          <a:xfrm>
            <a:off x="4476174" y="2255190"/>
            <a:ext cx="629226" cy="169277"/>
          </a:xfrm>
          <a:prstGeom prst="rect">
            <a:avLst/>
          </a:prstGeom>
          <a:noFill/>
        </p:spPr>
        <p:txBody>
          <a:bodyPr wrap="square" lIns="0" tIns="0" rIns="0" bIns="0" rtlCol="0">
            <a:spAutoFit/>
          </a:bodyPr>
          <a:lstStyle/>
          <a:p>
            <a:r>
              <a:rPr lang="en-US" sz="1100" dirty="0" err="1"/>
              <a:t>imm</a:t>
            </a:r>
            <a:r>
              <a:rPr lang="en-US" sz="1100" dirty="0"/>
              <a:t>[31:0]</a:t>
            </a:r>
          </a:p>
        </p:txBody>
      </p:sp>
      <p:sp>
        <p:nvSpPr>
          <p:cNvPr id="536" name="TextBox 535"/>
          <p:cNvSpPr txBox="1"/>
          <p:nvPr/>
        </p:nvSpPr>
        <p:spPr>
          <a:xfrm>
            <a:off x="5528581" y="1155012"/>
            <a:ext cx="533400" cy="169277"/>
          </a:xfrm>
          <a:prstGeom prst="rect">
            <a:avLst/>
          </a:prstGeom>
          <a:noFill/>
        </p:spPr>
        <p:txBody>
          <a:bodyPr wrap="square" lIns="0" tIns="0" rIns="0" bIns="0" rtlCol="0">
            <a:spAutoFit/>
          </a:bodyPr>
          <a:lstStyle/>
          <a:p>
            <a:r>
              <a:rPr lang="en-US" sz="1100" dirty="0" err="1"/>
              <a:t>Reg</a:t>
            </a:r>
            <a:r>
              <a:rPr lang="en-US" sz="1100" dirty="0"/>
              <a:t>[rs2]</a:t>
            </a:r>
          </a:p>
        </p:txBody>
      </p:sp>
      <p:cxnSp>
        <p:nvCxnSpPr>
          <p:cNvPr id="563" name="Elbow Connector 562"/>
          <p:cNvCxnSpPr>
            <a:stCxn id="52" idx="3"/>
          </p:cNvCxnSpPr>
          <p:nvPr/>
        </p:nvCxnSpPr>
        <p:spPr>
          <a:xfrm flipV="1">
            <a:off x="4273574" y="1617881"/>
            <a:ext cx="1746226" cy="825788"/>
          </a:xfrm>
          <a:prstGeom prst="bentConnector3">
            <a:avLst>
              <a:gd name="adj1" fmla="val 83443"/>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69" name="Rectangle 568"/>
          <p:cNvSpPr/>
          <p:nvPr/>
        </p:nvSpPr>
        <p:spPr>
          <a:xfrm>
            <a:off x="1066800" y="3065681"/>
            <a:ext cx="7868227" cy="715818"/>
          </a:xfrm>
          <a:prstGeom prst="rect">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3" name="TextBox 522"/>
          <p:cNvSpPr txBox="1"/>
          <p:nvPr/>
        </p:nvSpPr>
        <p:spPr>
          <a:xfrm>
            <a:off x="2631754" y="3124641"/>
            <a:ext cx="868828" cy="169277"/>
          </a:xfrm>
          <a:prstGeom prst="rect">
            <a:avLst/>
          </a:prstGeom>
          <a:noFill/>
        </p:spPr>
        <p:txBody>
          <a:bodyPr wrap="none" lIns="0" tIns="0" rIns="0" bIns="0" rtlCol="0">
            <a:spAutoFit/>
          </a:bodyPr>
          <a:lstStyle/>
          <a:p>
            <a:r>
              <a:rPr lang="en-US" sz="1100" dirty="0" err="1" smtClean="0"/>
              <a:t>inst</a:t>
            </a:r>
            <a:r>
              <a:rPr lang="en-US" sz="1100" dirty="0" smtClean="0"/>
              <a:t>[14:12|6:2]</a:t>
            </a:r>
            <a:endParaRPr lang="en-US" sz="1100" dirty="0"/>
          </a:p>
        </p:txBody>
      </p:sp>
      <p:sp>
        <p:nvSpPr>
          <p:cNvPr id="582" name="TextBox 581"/>
          <p:cNvSpPr txBox="1"/>
          <p:nvPr/>
        </p:nvSpPr>
        <p:spPr>
          <a:xfrm>
            <a:off x="3657600" y="3141881"/>
            <a:ext cx="428290" cy="169277"/>
          </a:xfrm>
          <a:prstGeom prst="rect">
            <a:avLst/>
          </a:prstGeom>
          <a:noFill/>
        </p:spPr>
        <p:txBody>
          <a:bodyPr wrap="none" lIns="0" tIns="0" rIns="0" bIns="0" rtlCol="0">
            <a:spAutoFit/>
          </a:bodyPr>
          <a:lstStyle/>
          <a:p>
            <a:r>
              <a:rPr lang="en-US" sz="1100" dirty="0" err="1"/>
              <a:t>ImmSel</a:t>
            </a:r>
            <a:endParaRPr lang="en-US" sz="1100" dirty="0"/>
          </a:p>
        </p:txBody>
      </p:sp>
      <p:sp>
        <p:nvSpPr>
          <p:cNvPr id="583" name="TextBox 582"/>
          <p:cNvSpPr txBox="1"/>
          <p:nvPr/>
        </p:nvSpPr>
        <p:spPr>
          <a:xfrm>
            <a:off x="4191000" y="3141881"/>
            <a:ext cx="481671" cy="169277"/>
          </a:xfrm>
          <a:prstGeom prst="rect">
            <a:avLst/>
          </a:prstGeom>
          <a:noFill/>
        </p:spPr>
        <p:txBody>
          <a:bodyPr wrap="none" lIns="0" tIns="0" rIns="0" bIns="0" rtlCol="0">
            <a:spAutoFit/>
          </a:bodyPr>
          <a:lstStyle/>
          <a:p>
            <a:r>
              <a:rPr lang="en-US" sz="1100" dirty="0" err="1"/>
              <a:t>RegWEn</a:t>
            </a:r>
            <a:endParaRPr lang="en-US" sz="1100" dirty="0"/>
          </a:p>
        </p:txBody>
      </p:sp>
      <p:sp>
        <p:nvSpPr>
          <p:cNvPr id="584" name="TextBox 583"/>
          <p:cNvSpPr txBox="1"/>
          <p:nvPr/>
        </p:nvSpPr>
        <p:spPr>
          <a:xfrm>
            <a:off x="4800600" y="3141881"/>
            <a:ext cx="290532" cy="169277"/>
          </a:xfrm>
          <a:prstGeom prst="rect">
            <a:avLst/>
          </a:prstGeom>
          <a:noFill/>
        </p:spPr>
        <p:txBody>
          <a:bodyPr wrap="none" lIns="0" tIns="0" rIns="0" bIns="0" rtlCol="0">
            <a:spAutoFit/>
          </a:bodyPr>
          <a:lstStyle/>
          <a:p>
            <a:r>
              <a:rPr lang="en-US" sz="1100" dirty="0" err="1"/>
              <a:t>BrUn</a:t>
            </a:r>
            <a:endParaRPr lang="en-US" sz="1100" dirty="0"/>
          </a:p>
        </p:txBody>
      </p:sp>
      <p:sp>
        <p:nvSpPr>
          <p:cNvPr id="585" name="TextBox 584"/>
          <p:cNvSpPr txBox="1"/>
          <p:nvPr/>
        </p:nvSpPr>
        <p:spPr>
          <a:xfrm>
            <a:off x="5105400" y="3141881"/>
            <a:ext cx="268904" cy="169277"/>
          </a:xfrm>
          <a:prstGeom prst="rect">
            <a:avLst/>
          </a:prstGeom>
          <a:noFill/>
        </p:spPr>
        <p:txBody>
          <a:bodyPr wrap="none" lIns="0" tIns="0" rIns="0" bIns="0" rtlCol="0">
            <a:spAutoFit/>
          </a:bodyPr>
          <a:lstStyle/>
          <a:p>
            <a:r>
              <a:rPr lang="en-US" sz="1100" dirty="0" err="1"/>
              <a:t>BrEq</a:t>
            </a:r>
            <a:endParaRPr lang="en-US" sz="1100" dirty="0"/>
          </a:p>
        </p:txBody>
      </p:sp>
      <p:sp>
        <p:nvSpPr>
          <p:cNvPr id="586" name="TextBox 585"/>
          <p:cNvSpPr txBox="1"/>
          <p:nvPr/>
        </p:nvSpPr>
        <p:spPr>
          <a:xfrm>
            <a:off x="5410200" y="3141881"/>
            <a:ext cx="253957" cy="169277"/>
          </a:xfrm>
          <a:prstGeom prst="rect">
            <a:avLst/>
          </a:prstGeom>
          <a:noFill/>
        </p:spPr>
        <p:txBody>
          <a:bodyPr wrap="none" lIns="0" tIns="0" rIns="0" bIns="0" rtlCol="0">
            <a:spAutoFit/>
          </a:bodyPr>
          <a:lstStyle/>
          <a:p>
            <a:r>
              <a:rPr lang="en-US" sz="1100" dirty="0" err="1"/>
              <a:t>BrLT</a:t>
            </a:r>
            <a:endParaRPr lang="en-US" sz="1100" dirty="0"/>
          </a:p>
        </p:txBody>
      </p:sp>
      <p:sp>
        <p:nvSpPr>
          <p:cNvPr id="587" name="TextBox 586"/>
          <p:cNvSpPr txBox="1"/>
          <p:nvPr/>
        </p:nvSpPr>
        <p:spPr>
          <a:xfrm>
            <a:off x="6172200" y="3141881"/>
            <a:ext cx="248998" cy="169277"/>
          </a:xfrm>
          <a:prstGeom prst="rect">
            <a:avLst/>
          </a:prstGeom>
          <a:noFill/>
        </p:spPr>
        <p:txBody>
          <a:bodyPr wrap="none" lIns="0" tIns="0" rIns="0" bIns="0" rtlCol="0">
            <a:spAutoFit/>
          </a:bodyPr>
          <a:lstStyle/>
          <a:p>
            <a:r>
              <a:rPr lang="en-US" sz="1100" dirty="0" err="1"/>
              <a:t>ASel</a:t>
            </a:r>
            <a:endParaRPr lang="en-US" sz="1100" dirty="0"/>
          </a:p>
        </p:txBody>
      </p:sp>
      <p:sp>
        <p:nvSpPr>
          <p:cNvPr id="588" name="TextBox 587"/>
          <p:cNvSpPr txBox="1"/>
          <p:nvPr/>
        </p:nvSpPr>
        <p:spPr>
          <a:xfrm>
            <a:off x="5867400" y="3141881"/>
            <a:ext cx="244107" cy="169277"/>
          </a:xfrm>
          <a:prstGeom prst="rect">
            <a:avLst/>
          </a:prstGeom>
          <a:noFill/>
        </p:spPr>
        <p:txBody>
          <a:bodyPr wrap="none" lIns="0" tIns="0" rIns="0" bIns="0" rtlCol="0">
            <a:spAutoFit/>
          </a:bodyPr>
          <a:lstStyle/>
          <a:p>
            <a:r>
              <a:rPr lang="en-US" sz="1100" dirty="0" err="1"/>
              <a:t>BSel</a:t>
            </a:r>
            <a:endParaRPr lang="en-US" sz="1100" dirty="0"/>
          </a:p>
        </p:txBody>
      </p:sp>
      <p:sp>
        <p:nvSpPr>
          <p:cNvPr id="589" name="TextBox 588"/>
          <p:cNvSpPr txBox="1"/>
          <p:nvPr/>
        </p:nvSpPr>
        <p:spPr>
          <a:xfrm>
            <a:off x="6553200" y="3141881"/>
            <a:ext cx="398810" cy="169277"/>
          </a:xfrm>
          <a:prstGeom prst="rect">
            <a:avLst/>
          </a:prstGeom>
          <a:noFill/>
        </p:spPr>
        <p:txBody>
          <a:bodyPr wrap="none" lIns="0" tIns="0" rIns="0" bIns="0" rtlCol="0">
            <a:spAutoFit/>
          </a:bodyPr>
          <a:lstStyle/>
          <a:p>
            <a:r>
              <a:rPr lang="en-US" sz="1100" dirty="0" err="1"/>
              <a:t>ALUSel</a:t>
            </a:r>
            <a:endParaRPr lang="en-US" sz="1100" dirty="0"/>
          </a:p>
        </p:txBody>
      </p:sp>
      <p:sp>
        <p:nvSpPr>
          <p:cNvPr id="591" name="TextBox 590"/>
          <p:cNvSpPr txBox="1"/>
          <p:nvPr/>
        </p:nvSpPr>
        <p:spPr>
          <a:xfrm>
            <a:off x="7162800" y="3141881"/>
            <a:ext cx="512961" cy="169277"/>
          </a:xfrm>
          <a:prstGeom prst="rect">
            <a:avLst/>
          </a:prstGeom>
          <a:noFill/>
        </p:spPr>
        <p:txBody>
          <a:bodyPr wrap="none" lIns="0" tIns="0" rIns="0" bIns="0" rtlCol="0">
            <a:spAutoFit/>
          </a:bodyPr>
          <a:lstStyle/>
          <a:p>
            <a:r>
              <a:rPr lang="en-US" sz="1100" dirty="0" err="1"/>
              <a:t>MemRW</a:t>
            </a:r>
            <a:endParaRPr lang="en-US" sz="1100" dirty="0"/>
          </a:p>
        </p:txBody>
      </p:sp>
      <p:sp>
        <p:nvSpPr>
          <p:cNvPr id="593" name="TextBox 592"/>
          <p:cNvSpPr txBox="1"/>
          <p:nvPr/>
        </p:nvSpPr>
        <p:spPr>
          <a:xfrm>
            <a:off x="8458200" y="3141881"/>
            <a:ext cx="369605" cy="169277"/>
          </a:xfrm>
          <a:prstGeom prst="rect">
            <a:avLst/>
          </a:prstGeom>
          <a:noFill/>
        </p:spPr>
        <p:txBody>
          <a:bodyPr wrap="none" lIns="0" tIns="0" rIns="0" bIns="0" rtlCol="0">
            <a:spAutoFit/>
          </a:bodyPr>
          <a:lstStyle/>
          <a:p>
            <a:r>
              <a:rPr lang="en-US" sz="1100" dirty="0" err="1"/>
              <a:t>WBSel</a:t>
            </a:r>
            <a:endParaRPr lang="en-US" sz="1100" dirty="0"/>
          </a:p>
        </p:txBody>
      </p:sp>
      <p:sp>
        <p:nvSpPr>
          <p:cNvPr id="594" name="TextBox 593"/>
          <p:cNvSpPr txBox="1"/>
          <p:nvPr/>
        </p:nvSpPr>
        <p:spPr>
          <a:xfrm>
            <a:off x="1219200" y="3141881"/>
            <a:ext cx="315466" cy="169277"/>
          </a:xfrm>
          <a:prstGeom prst="rect">
            <a:avLst/>
          </a:prstGeom>
          <a:noFill/>
        </p:spPr>
        <p:txBody>
          <a:bodyPr wrap="none" lIns="0" tIns="0" rIns="0" bIns="0" rtlCol="0">
            <a:spAutoFit/>
          </a:bodyPr>
          <a:lstStyle/>
          <a:p>
            <a:r>
              <a:rPr lang="en-US" sz="1100" dirty="0" err="1"/>
              <a:t>PCSel</a:t>
            </a:r>
            <a:endParaRPr lang="en-US" sz="1100" dirty="0"/>
          </a:p>
        </p:txBody>
      </p:sp>
      <p:sp>
        <p:nvSpPr>
          <p:cNvPr id="596" name="TextBox 595"/>
          <p:cNvSpPr txBox="1"/>
          <p:nvPr/>
        </p:nvSpPr>
        <p:spPr>
          <a:xfrm>
            <a:off x="3635047" y="703481"/>
            <a:ext cx="174953" cy="169277"/>
          </a:xfrm>
          <a:prstGeom prst="rect">
            <a:avLst/>
          </a:prstGeom>
          <a:noFill/>
        </p:spPr>
        <p:txBody>
          <a:bodyPr wrap="none" lIns="0" tIns="0" rIns="0" bIns="0" rtlCol="0">
            <a:spAutoFit/>
          </a:bodyPr>
          <a:lstStyle/>
          <a:p>
            <a:r>
              <a:rPr lang="en-US" sz="1100" dirty="0" err="1"/>
              <a:t>wb</a:t>
            </a:r>
            <a:endParaRPr lang="en-US" sz="1100" dirty="0"/>
          </a:p>
        </p:txBody>
      </p:sp>
      <p:grpSp>
        <p:nvGrpSpPr>
          <p:cNvPr id="4" name="Group 3"/>
          <p:cNvGrpSpPr/>
          <p:nvPr/>
        </p:nvGrpSpPr>
        <p:grpSpPr>
          <a:xfrm>
            <a:off x="6378864" y="2090752"/>
            <a:ext cx="584070" cy="540078"/>
            <a:chOff x="352266" y="209550"/>
            <a:chExt cx="584070" cy="540078"/>
          </a:xfrm>
        </p:grpSpPr>
        <p:sp>
          <p:nvSpPr>
            <p:cNvPr id="2" name="Oval 1"/>
            <p:cNvSpPr/>
            <p:nvPr/>
          </p:nvSpPr>
          <p:spPr>
            <a:xfrm>
              <a:off x="419101" y="209550"/>
              <a:ext cx="441034"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050" dirty="0"/>
            </a:p>
          </p:txBody>
        </p:sp>
        <p:sp>
          <p:nvSpPr>
            <p:cNvPr id="3" name="TextBox 2"/>
            <p:cNvSpPr txBox="1"/>
            <p:nvPr/>
          </p:nvSpPr>
          <p:spPr>
            <a:xfrm>
              <a:off x="352266" y="226408"/>
              <a:ext cx="584070" cy="523220"/>
            </a:xfrm>
            <a:prstGeom prst="rect">
              <a:avLst/>
            </a:prstGeom>
            <a:noFill/>
          </p:spPr>
          <p:txBody>
            <a:bodyPr wrap="square" rtlCol="1">
              <a:spAutoFit/>
            </a:bodyPr>
            <a:lstStyle/>
            <a:p>
              <a:pPr algn="ctr"/>
              <a:r>
                <a:rPr lang="en-US" sz="1400" dirty="0" smtClean="0"/>
                <a:t>ALU ctrl</a:t>
              </a:r>
              <a:endParaRPr lang="he-IL" sz="1400" dirty="0"/>
            </a:p>
          </p:txBody>
        </p:sp>
      </p:grpSp>
      <p:cxnSp>
        <p:nvCxnSpPr>
          <p:cNvPr id="128" name="Elbow Connector 127"/>
          <p:cNvCxnSpPr/>
          <p:nvPr/>
        </p:nvCxnSpPr>
        <p:spPr>
          <a:xfrm flipV="1">
            <a:off x="3130574" y="2388542"/>
            <a:ext cx="3412236" cy="490814"/>
          </a:xfrm>
          <a:prstGeom prst="bentConnector3">
            <a:avLst>
              <a:gd name="adj1" fmla="val 92984"/>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3174149" y="2697162"/>
            <a:ext cx="629226" cy="169277"/>
          </a:xfrm>
          <a:prstGeom prst="rect">
            <a:avLst/>
          </a:prstGeom>
          <a:noFill/>
        </p:spPr>
        <p:txBody>
          <a:bodyPr wrap="square" lIns="0" tIns="0" rIns="0" bIns="0" rtlCol="0">
            <a:spAutoFit/>
          </a:bodyPr>
          <a:lstStyle/>
          <a:p>
            <a:r>
              <a:rPr lang="en-US" sz="1100" dirty="0" err="1" smtClean="0"/>
              <a:t>funct</a:t>
            </a:r>
            <a:r>
              <a:rPr lang="en-US" sz="1100" dirty="0" smtClean="0"/>
              <a:t> 3,7</a:t>
            </a:r>
            <a:endParaRPr lang="en-US" sz="1100" dirty="0"/>
          </a:p>
        </p:txBody>
      </p:sp>
      <p:cxnSp>
        <p:nvCxnSpPr>
          <p:cNvPr id="129" name="Straight Arrow Connector 128"/>
          <p:cNvCxnSpPr>
            <a:stCxn id="2" idx="0"/>
            <a:endCxn id="28" idx="3"/>
          </p:cNvCxnSpPr>
          <p:nvPr/>
        </p:nvCxnSpPr>
        <p:spPr>
          <a:xfrm flipV="1">
            <a:off x="6666216" y="1644779"/>
            <a:ext cx="1284" cy="445973"/>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63864" y="3892940"/>
            <a:ext cx="7946736" cy="646331"/>
          </a:xfrm>
          <a:prstGeom prst="rect">
            <a:avLst/>
          </a:prstGeom>
          <a:noFill/>
        </p:spPr>
        <p:txBody>
          <a:bodyPr wrap="square" rtlCol="1">
            <a:spAutoFit/>
          </a:bodyPr>
          <a:lstStyle/>
          <a:p>
            <a:pPr algn="r" rtl="1"/>
            <a:r>
              <a:rPr lang="he-IL" dirty="0" smtClean="0"/>
              <a:t>אילו פקודות מהתכונית </a:t>
            </a:r>
            <a:r>
              <a:rPr lang="he-IL" dirty="0"/>
              <a:t>הנתונה </a:t>
            </a:r>
            <a:r>
              <a:rPr lang="he-IL" dirty="0" smtClean="0"/>
              <a:t>מושפעות </a:t>
            </a:r>
            <a:r>
              <a:rPr lang="he-IL" dirty="0"/>
              <a:t>באופן ישיר מהתקלה ותבצענה פעולה שונה </a:t>
            </a:r>
            <a:r>
              <a:rPr lang="he-IL" dirty="0" err="1"/>
              <a:t>מהמתבקש</a:t>
            </a:r>
            <a:r>
              <a:rPr lang="he-IL" dirty="0"/>
              <a:t> בתוכנית המניחה כי המעבד </a:t>
            </a:r>
            <a:r>
              <a:rPr lang="he-IL" dirty="0" smtClean="0"/>
              <a:t>תקין?</a:t>
            </a:r>
            <a:endParaRPr lang="en-US" dirty="0"/>
          </a:p>
        </p:txBody>
      </p:sp>
    </p:spTree>
    <p:extLst>
      <p:ext uri="{BB962C8B-B14F-4D97-AF65-F5344CB8AC3E}">
        <p14:creationId xmlns:p14="http://schemas.microsoft.com/office/powerpoint/2010/main" val="6666539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93</a:t>
            </a:fld>
            <a:endParaRPr lang="en-US"/>
          </a:p>
        </p:txBody>
      </p:sp>
      <p:pic>
        <p:nvPicPr>
          <p:cNvPr id="6" name="תמונה 5"/>
          <p:cNvPicPr>
            <a:picLocks noChangeAspect="1"/>
          </p:cNvPicPr>
          <p:nvPr/>
        </p:nvPicPr>
        <p:blipFill rotWithShape="1">
          <a:blip r:embed="rId3"/>
          <a:srcRect t="19467" r="17724" b="53053"/>
          <a:stretch/>
        </p:blipFill>
        <p:spPr>
          <a:xfrm>
            <a:off x="1369408" y="133350"/>
            <a:ext cx="6043083" cy="1524000"/>
          </a:xfrm>
          <a:prstGeom prst="rect">
            <a:avLst/>
          </a:prstGeom>
        </p:spPr>
      </p:pic>
      <p:graphicFrame>
        <p:nvGraphicFramePr>
          <p:cNvPr id="10" name="טבלה 9"/>
          <p:cNvGraphicFramePr>
            <a:graphicFrameLocks noGrp="1"/>
          </p:cNvGraphicFramePr>
          <p:nvPr>
            <p:extLst>
              <p:ext uri="{D42A27DB-BD31-4B8C-83A1-F6EECF244321}">
                <p14:modId xmlns:p14="http://schemas.microsoft.com/office/powerpoint/2010/main" val="4190368300"/>
              </p:ext>
            </p:extLst>
          </p:nvPr>
        </p:nvGraphicFramePr>
        <p:xfrm>
          <a:off x="1143000" y="2038350"/>
          <a:ext cx="6096000" cy="22250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3761530800"/>
                    </a:ext>
                  </a:extLst>
                </a:gridCol>
                <a:gridCol w="3048000">
                  <a:extLst>
                    <a:ext uri="{9D8B030D-6E8A-4147-A177-3AD203B41FA5}">
                      <a16:colId xmlns:a16="http://schemas.microsoft.com/office/drawing/2014/main" val="1222954511"/>
                    </a:ext>
                  </a:extLst>
                </a:gridCol>
              </a:tblGrid>
              <a:tr h="370840">
                <a:tc>
                  <a:txBody>
                    <a:bodyPr/>
                    <a:lstStyle/>
                    <a:p>
                      <a:pPr rtl="1"/>
                      <a:r>
                        <a:rPr lang="he-IL" dirty="0" smtClean="0"/>
                        <a:t>האם מושפעת מהשינוי?</a:t>
                      </a:r>
                      <a:endParaRPr lang="he-IL" dirty="0"/>
                    </a:p>
                  </a:txBody>
                  <a:tcPr/>
                </a:tc>
                <a:tc>
                  <a:txBody>
                    <a:bodyPr/>
                    <a:lstStyle/>
                    <a:p>
                      <a:pPr rtl="1"/>
                      <a:r>
                        <a:rPr lang="he-IL" dirty="0" smtClean="0"/>
                        <a:t>פקודה</a:t>
                      </a:r>
                      <a:endParaRPr lang="he-IL" dirty="0"/>
                    </a:p>
                  </a:txBody>
                  <a:tcPr/>
                </a:tc>
                <a:extLst>
                  <a:ext uri="{0D108BD9-81ED-4DB2-BD59-A6C34878D82A}">
                    <a16:rowId xmlns:a16="http://schemas.microsoft.com/office/drawing/2014/main" val="1072654547"/>
                  </a:ext>
                </a:extLst>
              </a:tr>
              <a:tr h="370840">
                <a:tc>
                  <a:txBody>
                    <a:bodyPr/>
                    <a:lstStyle/>
                    <a:p>
                      <a:pPr rtl="1"/>
                      <a:endParaRPr lang="he-IL" dirty="0"/>
                    </a:p>
                  </a:txBody>
                  <a:tcPr/>
                </a:tc>
                <a:tc>
                  <a:txBody>
                    <a:bodyPr/>
                    <a:lstStyle/>
                    <a:p>
                      <a:pPr rtl="1"/>
                      <a:r>
                        <a:rPr lang="en-US" dirty="0" smtClean="0"/>
                        <a:t>add</a:t>
                      </a:r>
                      <a:endParaRPr lang="he-IL" dirty="0"/>
                    </a:p>
                  </a:txBody>
                  <a:tcPr/>
                </a:tc>
                <a:extLst>
                  <a:ext uri="{0D108BD9-81ED-4DB2-BD59-A6C34878D82A}">
                    <a16:rowId xmlns:a16="http://schemas.microsoft.com/office/drawing/2014/main" val="3936477273"/>
                  </a:ext>
                </a:extLst>
              </a:tr>
              <a:tr h="370840">
                <a:tc>
                  <a:txBody>
                    <a:bodyPr/>
                    <a:lstStyle/>
                    <a:p>
                      <a:pPr rtl="1"/>
                      <a:endParaRPr lang="he-IL" dirty="0"/>
                    </a:p>
                  </a:txBody>
                  <a:tcPr/>
                </a:tc>
                <a:tc>
                  <a:txBody>
                    <a:bodyPr/>
                    <a:lstStyle/>
                    <a:p>
                      <a:pPr rtl="1"/>
                      <a:r>
                        <a:rPr lang="en-US" dirty="0" err="1" smtClean="0"/>
                        <a:t>sw</a:t>
                      </a:r>
                      <a:endParaRPr lang="he-IL" dirty="0"/>
                    </a:p>
                  </a:txBody>
                  <a:tcPr/>
                </a:tc>
                <a:extLst>
                  <a:ext uri="{0D108BD9-81ED-4DB2-BD59-A6C34878D82A}">
                    <a16:rowId xmlns:a16="http://schemas.microsoft.com/office/drawing/2014/main" val="48743898"/>
                  </a:ext>
                </a:extLst>
              </a:tr>
              <a:tr h="370840">
                <a:tc>
                  <a:txBody>
                    <a:bodyPr/>
                    <a:lstStyle/>
                    <a:p>
                      <a:pPr rtl="1"/>
                      <a:endParaRPr lang="he-IL" dirty="0"/>
                    </a:p>
                  </a:txBody>
                  <a:tcPr/>
                </a:tc>
                <a:tc>
                  <a:txBody>
                    <a:bodyPr/>
                    <a:lstStyle/>
                    <a:p>
                      <a:pPr rtl="1"/>
                      <a:r>
                        <a:rPr lang="en-US" dirty="0" err="1" smtClean="0"/>
                        <a:t>addi</a:t>
                      </a:r>
                      <a:endParaRPr lang="he-IL" dirty="0"/>
                    </a:p>
                  </a:txBody>
                  <a:tcPr/>
                </a:tc>
                <a:extLst>
                  <a:ext uri="{0D108BD9-81ED-4DB2-BD59-A6C34878D82A}">
                    <a16:rowId xmlns:a16="http://schemas.microsoft.com/office/drawing/2014/main" val="2094693813"/>
                  </a:ext>
                </a:extLst>
              </a:tr>
              <a:tr h="370840">
                <a:tc>
                  <a:txBody>
                    <a:bodyPr/>
                    <a:lstStyle/>
                    <a:p>
                      <a:pPr rtl="1"/>
                      <a:endParaRPr lang="he-IL" dirty="0"/>
                    </a:p>
                  </a:txBody>
                  <a:tcPr/>
                </a:tc>
                <a:tc>
                  <a:txBody>
                    <a:bodyPr/>
                    <a:lstStyle/>
                    <a:p>
                      <a:pPr rtl="1"/>
                      <a:r>
                        <a:rPr lang="en-US" dirty="0" err="1" smtClean="0"/>
                        <a:t>subi</a:t>
                      </a:r>
                      <a:endParaRPr lang="he-IL" dirty="0"/>
                    </a:p>
                  </a:txBody>
                  <a:tcPr/>
                </a:tc>
                <a:extLst>
                  <a:ext uri="{0D108BD9-81ED-4DB2-BD59-A6C34878D82A}">
                    <a16:rowId xmlns:a16="http://schemas.microsoft.com/office/drawing/2014/main" val="3117613979"/>
                  </a:ext>
                </a:extLst>
              </a:tr>
              <a:tr h="370840">
                <a:tc>
                  <a:txBody>
                    <a:bodyPr/>
                    <a:lstStyle/>
                    <a:p>
                      <a:pPr rtl="1"/>
                      <a:endParaRPr lang="he-IL" dirty="0"/>
                    </a:p>
                  </a:txBody>
                  <a:tcPr/>
                </a:tc>
                <a:tc>
                  <a:txBody>
                    <a:bodyPr/>
                    <a:lstStyle/>
                    <a:p>
                      <a:pPr rtl="1"/>
                      <a:r>
                        <a:rPr lang="en-US" dirty="0" err="1" smtClean="0"/>
                        <a:t>bne</a:t>
                      </a:r>
                      <a:endParaRPr lang="he-IL" dirty="0"/>
                    </a:p>
                  </a:txBody>
                  <a:tcPr/>
                </a:tc>
                <a:extLst>
                  <a:ext uri="{0D108BD9-81ED-4DB2-BD59-A6C34878D82A}">
                    <a16:rowId xmlns:a16="http://schemas.microsoft.com/office/drawing/2014/main" val="2456625166"/>
                  </a:ext>
                </a:extLst>
              </a:tr>
            </a:tbl>
          </a:graphicData>
        </a:graphic>
      </p:graphicFrame>
      <p:sp>
        <p:nvSpPr>
          <p:cNvPr id="11" name="אליפסה 10"/>
          <p:cNvSpPr/>
          <p:nvPr/>
        </p:nvSpPr>
        <p:spPr>
          <a:xfrm>
            <a:off x="4382690" y="590550"/>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אליפסה 14"/>
          <p:cNvSpPr/>
          <p:nvPr/>
        </p:nvSpPr>
        <p:spPr>
          <a:xfrm>
            <a:off x="4573190" y="1428750"/>
            <a:ext cx="381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אליפסה 15"/>
          <p:cNvSpPr/>
          <p:nvPr/>
        </p:nvSpPr>
        <p:spPr>
          <a:xfrm>
            <a:off x="4572544" y="796118"/>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אליפסה 19"/>
          <p:cNvSpPr/>
          <p:nvPr/>
        </p:nvSpPr>
        <p:spPr>
          <a:xfrm>
            <a:off x="4572544" y="1001686"/>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אליפסה 20"/>
          <p:cNvSpPr/>
          <p:nvPr/>
        </p:nvSpPr>
        <p:spPr>
          <a:xfrm>
            <a:off x="4572544" y="1233929"/>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p:cNvSpPr txBox="1"/>
          <p:nvPr/>
        </p:nvSpPr>
        <p:spPr>
          <a:xfrm>
            <a:off x="6381742" y="2419350"/>
            <a:ext cx="457200" cy="369332"/>
          </a:xfrm>
          <a:prstGeom prst="rect">
            <a:avLst/>
          </a:prstGeom>
          <a:noFill/>
        </p:spPr>
        <p:txBody>
          <a:bodyPr wrap="square" rtlCol="1">
            <a:spAutoFit/>
          </a:bodyPr>
          <a:lstStyle/>
          <a:p>
            <a:pPr algn="r"/>
            <a:r>
              <a:rPr lang="he-IL" dirty="0" smtClean="0"/>
              <a:t>לא</a:t>
            </a:r>
            <a:endParaRPr lang="he-IL" dirty="0"/>
          </a:p>
        </p:txBody>
      </p:sp>
      <p:sp>
        <p:nvSpPr>
          <p:cNvPr id="23" name="TextBox 22"/>
          <p:cNvSpPr txBox="1"/>
          <p:nvPr/>
        </p:nvSpPr>
        <p:spPr>
          <a:xfrm>
            <a:off x="6381742" y="2781538"/>
            <a:ext cx="457200" cy="369332"/>
          </a:xfrm>
          <a:prstGeom prst="rect">
            <a:avLst/>
          </a:prstGeom>
          <a:noFill/>
        </p:spPr>
        <p:txBody>
          <a:bodyPr wrap="square" rtlCol="1">
            <a:spAutoFit/>
          </a:bodyPr>
          <a:lstStyle/>
          <a:p>
            <a:pPr algn="r"/>
            <a:r>
              <a:rPr lang="he-IL" dirty="0" smtClean="0"/>
              <a:t>כן</a:t>
            </a:r>
            <a:endParaRPr lang="he-IL" dirty="0"/>
          </a:p>
        </p:txBody>
      </p:sp>
      <p:sp>
        <p:nvSpPr>
          <p:cNvPr id="26" name="TextBox 25"/>
          <p:cNvSpPr txBox="1"/>
          <p:nvPr/>
        </p:nvSpPr>
        <p:spPr>
          <a:xfrm>
            <a:off x="6380602" y="3125360"/>
            <a:ext cx="458340" cy="369332"/>
          </a:xfrm>
          <a:prstGeom prst="rect">
            <a:avLst/>
          </a:prstGeom>
          <a:noFill/>
        </p:spPr>
        <p:txBody>
          <a:bodyPr wrap="square" rtlCol="1">
            <a:spAutoFit/>
          </a:bodyPr>
          <a:lstStyle/>
          <a:p>
            <a:pPr algn="r"/>
            <a:r>
              <a:rPr lang="he-IL" dirty="0" smtClean="0"/>
              <a:t>כן</a:t>
            </a:r>
            <a:endParaRPr lang="he-IL" dirty="0"/>
          </a:p>
        </p:txBody>
      </p:sp>
      <p:sp>
        <p:nvSpPr>
          <p:cNvPr id="27" name="TextBox 26"/>
          <p:cNvSpPr txBox="1"/>
          <p:nvPr/>
        </p:nvSpPr>
        <p:spPr>
          <a:xfrm>
            <a:off x="6393329" y="3513058"/>
            <a:ext cx="457200" cy="369332"/>
          </a:xfrm>
          <a:prstGeom prst="rect">
            <a:avLst/>
          </a:prstGeom>
          <a:noFill/>
        </p:spPr>
        <p:txBody>
          <a:bodyPr wrap="square" rtlCol="1">
            <a:spAutoFit/>
          </a:bodyPr>
          <a:lstStyle/>
          <a:p>
            <a:pPr algn="r"/>
            <a:r>
              <a:rPr lang="he-IL" dirty="0" smtClean="0"/>
              <a:t>כן</a:t>
            </a:r>
            <a:endParaRPr lang="he-IL" dirty="0"/>
          </a:p>
        </p:txBody>
      </p:sp>
      <p:sp>
        <p:nvSpPr>
          <p:cNvPr id="28" name="TextBox 27"/>
          <p:cNvSpPr txBox="1"/>
          <p:nvPr/>
        </p:nvSpPr>
        <p:spPr>
          <a:xfrm>
            <a:off x="6393329" y="3856880"/>
            <a:ext cx="470275" cy="369332"/>
          </a:xfrm>
          <a:prstGeom prst="rect">
            <a:avLst/>
          </a:prstGeom>
          <a:noFill/>
        </p:spPr>
        <p:txBody>
          <a:bodyPr wrap="square" rtlCol="1">
            <a:spAutoFit/>
          </a:bodyPr>
          <a:lstStyle/>
          <a:p>
            <a:pPr algn="r"/>
            <a:r>
              <a:rPr lang="he-IL" dirty="0" smtClean="0"/>
              <a:t>כן</a:t>
            </a:r>
            <a:endParaRPr lang="he-IL" dirty="0"/>
          </a:p>
        </p:txBody>
      </p:sp>
      <p:sp>
        <p:nvSpPr>
          <p:cNvPr id="29" name="אליפסה 28"/>
          <p:cNvSpPr/>
          <p:nvPr/>
        </p:nvSpPr>
        <p:spPr>
          <a:xfrm>
            <a:off x="4154634" y="318701"/>
            <a:ext cx="646510" cy="319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24850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inVertical)">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down)">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arn(inVertical)">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20" grpId="0" animBg="1"/>
      <p:bldP spid="21" grpId="0" animBg="1"/>
      <p:bldP spid="22" grpId="0"/>
      <p:bldP spid="23" grpId="0"/>
      <p:bldP spid="26" grpId="0"/>
      <p:bldP spid="27" grpId="0"/>
      <p:bldP spid="28" grpId="0"/>
      <p:bldP spid="2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94</a:t>
            </a:fld>
            <a:endParaRPr lang="en-US"/>
          </a:p>
        </p:txBody>
      </p:sp>
      <p:sp>
        <p:nvSpPr>
          <p:cNvPr id="6" name="TextBox 5"/>
          <p:cNvSpPr txBox="1"/>
          <p:nvPr/>
        </p:nvSpPr>
        <p:spPr>
          <a:xfrm>
            <a:off x="1066800" y="666750"/>
            <a:ext cx="7162800" cy="1477328"/>
          </a:xfrm>
          <a:prstGeom prst="rect">
            <a:avLst/>
          </a:prstGeom>
          <a:noFill/>
        </p:spPr>
        <p:txBody>
          <a:bodyPr wrap="square" rtlCol="1">
            <a:spAutoFit/>
          </a:bodyPr>
          <a:lstStyle/>
          <a:p>
            <a:pPr algn="r" rtl="1"/>
            <a:r>
              <a:rPr lang="he-IL" dirty="0"/>
              <a:t>מסתבר שמאחר והערך </a:t>
            </a:r>
            <a:r>
              <a:rPr lang="en-US" dirty="0" err="1"/>
              <a:t>imm</a:t>
            </a:r>
            <a:r>
              <a:rPr lang="en-US" dirty="0"/>
              <a:t>[7:4]</a:t>
            </a:r>
            <a:r>
              <a:rPr lang="he-IL" dirty="0"/>
              <a:t> הינו קבוע ניתן לשנות את התוכנית כך שהיא תרוץ באופן תקין גם על מעבד עם התקלה הנ"ל</a:t>
            </a:r>
            <a:r>
              <a:rPr lang="he-IL" dirty="0" smtClean="0"/>
              <a:t>.</a:t>
            </a:r>
            <a:r>
              <a:rPr lang="he-IL" dirty="0"/>
              <a:t> </a:t>
            </a:r>
            <a:r>
              <a:rPr lang="he-IL" dirty="0" smtClean="0"/>
              <a:t>רשמו </a:t>
            </a:r>
            <a:r>
              <a:rPr lang="he-IL" dirty="0" err="1" smtClean="0"/>
              <a:t>תוכנית</a:t>
            </a:r>
            <a:r>
              <a:rPr lang="he-IL" dirty="0" smtClean="0"/>
              <a:t> </a:t>
            </a:r>
            <a:r>
              <a:rPr lang="he-IL" dirty="0"/>
              <a:t>חליפית בת עד 4 פקודות שיבצעו את הפעולה </a:t>
            </a:r>
            <a:r>
              <a:rPr lang="he-IL" dirty="0" smtClean="0"/>
              <a:t> </a:t>
            </a:r>
            <a:r>
              <a:rPr lang="en-US" dirty="0" err="1" smtClean="0"/>
              <a:t>addi</a:t>
            </a:r>
            <a:r>
              <a:rPr lang="he-IL" dirty="0" smtClean="0"/>
              <a:t> </a:t>
            </a:r>
            <a:r>
              <a:rPr lang="he-IL" dirty="0"/>
              <a:t>אם הייתה הפקודה מבוצעת במעבד תקין</a:t>
            </a:r>
            <a:r>
              <a:rPr lang="he-IL" dirty="0" smtClean="0"/>
              <a:t>.</a:t>
            </a:r>
          </a:p>
          <a:p>
            <a:pPr algn="r" rtl="1"/>
            <a:r>
              <a:rPr lang="he-IL" dirty="0" smtClean="0"/>
              <a:t>(</a:t>
            </a:r>
            <a:r>
              <a:rPr lang="he-IL" dirty="0"/>
              <a:t>ניתן להשתמש ברגיסטרים נוספים במידת </a:t>
            </a:r>
            <a:r>
              <a:rPr lang="he-IL" dirty="0" smtClean="0"/>
              <a:t>הצורך).</a:t>
            </a:r>
          </a:p>
          <a:p>
            <a:pPr algn="r" rtl="1"/>
            <a:endParaRPr lang="he-IL" dirty="0"/>
          </a:p>
        </p:txBody>
      </p:sp>
      <p:pic>
        <p:nvPicPr>
          <p:cNvPr id="10" name="תמונה 9"/>
          <p:cNvPicPr>
            <a:picLocks noChangeAspect="1"/>
          </p:cNvPicPr>
          <p:nvPr/>
        </p:nvPicPr>
        <p:blipFill rotWithShape="1">
          <a:blip r:embed="rId2"/>
          <a:srcRect l="3139" t="26511" r="61156" b="48618"/>
          <a:stretch/>
        </p:blipFill>
        <p:spPr>
          <a:xfrm>
            <a:off x="304800" y="1962150"/>
            <a:ext cx="4064003" cy="2286000"/>
          </a:xfrm>
          <a:prstGeom prst="rect">
            <a:avLst/>
          </a:prstGeom>
        </p:spPr>
      </p:pic>
      <p:sp>
        <p:nvSpPr>
          <p:cNvPr id="11" name="TextBox 10"/>
          <p:cNvSpPr txBox="1"/>
          <p:nvPr/>
        </p:nvSpPr>
        <p:spPr>
          <a:xfrm>
            <a:off x="4953000" y="2351458"/>
            <a:ext cx="2964353" cy="369332"/>
          </a:xfrm>
          <a:prstGeom prst="rect">
            <a:avLst/>
          </a:prstGeom>
          <a:noFill/>
        </p:spPr>
        <p:txBody>
          <a:bodyPr wrap="square" rtlCol="1">
            <a:spAutoFit/>
          </a:bodyPr>
          <a:lstStyle/>
          <a:p>
            <a:r>
              <a:rPr lang="en-US" dirty="0" smtClean="0"/>
              <a:t>X5 = 0 + C</a:t>
            </a:r>
            <a:endParaRPr lang="he-IL" dirty="0"/>
          </a:p>
        </p:txBody>
      </p:sp>
      <p:sp>
        <p:nvSpPr>
          <p:cNvPr id="12" name="TextBox 11"/>
          <p:cNvSpPr txBox="1"/>
          <p:nvPr/>
        </p:nvSpPr>
        <p:spPr>
          <a:xfrm>
            <a:off x="4953000" y="2802832"/>
            <a:ext cx="2964353" cy="369332"/>
          </a:xfrm>
          <a:prstGeom prst="rect">
            <a:avLst/>
          </a:prstGeom>
          <a:noFill/>
        </p:spPr>
        <p:txBody>
          <a:bodyPr wrap="square" rtlCol="1">
            <a:spAutoFit/>
          </a:bodyPr>
          <a:lstStyle/>
          <a:p>
            <a:r>
              <a:rPr lang="en-US" dirty="0" smtClean="0"/>
              <a:t>X4 = X4+ C</a:t>
            </a:r>
            <a:endParaRPr lang="he-IL" dirty="0"/>
          </a:p>
        </p:txBody>
      </p:sp>
      <p:sp>
        <p:nvSpPr>
          <p:cNvPr id="13" name="TextBox 12"/>
          <p:cNvSpPr txBox="1"/>
          <p:nvPr/>
        </p:nvSpPr>
        <p:spPr>
          <a:xfrm>
            <a:off x="4952999" y="3258938"/>
            <a:ext cx="2964353" cy="369332"/>
          </a:xfrm>
          <a:prstGeom prst="rect">
            <a:avLst/>
          </a:prstGeom>
          <a:noFill/>
        </p:spPr>
        <p:txBody>
          <a:bodyPr wrap="square" rtlCol="1">
            <a:spAutoFit/>
          </a:bodyPr>
          <a:lstStyle/>
          <a:p>
            <a:r>
              <a:rPr lang="en-US" dirty="0" smtClean="0"/>
              <a:t>X4 = X4 –X5</a:t>
            </a:r>
            <a:endParaRPr lang="he-IL" dirty="0"/>
          </a:p>
        </p:txBody>
      </p:sp>
    </p:spTree>
    <p:extLst>
      <p:ext uri="{BB962C8B-B14F-4D97-AF65-F5344CB8AC3E}">
        <p14:creationId xmlns:p14="http://schemas.microsoft.com/office/powerpoint/2010/main" val="218943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95</a:t>
            </a:fld>
            <a:endParaRPr lang="en-US"/>
          </a:p>
        </p:txBody>
      </p:sp>
      <p:pic>
        <p:nvPicPr>
          <p:cNvPr id="4" name="תמונה 3"/>
          <p:cNvPicPr>
            <a:picLocks noChangeAspect="1"/>
          </p:cNvPicPr>
          <p:nvPr/>
        </p:nvPicPr>
        <p:blipFill rotWithShape="1">
          <a:blip r:embed="rId2"/>
          <a:srcRect l="1097" t="27073" r="12688" b="1184"/>
          <a:stretch/>
        </p:blipFill>
        <p:spPr>
          <a:xfrm>
            <a:off x="1489946" y="133350"/>
            <a:ext cx="6551224" cy="4419600"/>
          </a:xfrm>
          <a:prstGeom prst="rect">
            <a:avLst/>
          </a:prstGeom>
        </p:spPr>
      </p:pic>
      <p:sp>
        <p:nvSpPr>
          <p:cNvPr id="5" name="TextBox 4"/>
          <p:cNvSpPr txBox="1"/>
          <p:nvPr/>
        </p:nvSpPr>
        <p:spPr>
          <a:xfrm>
            <a:off x="533400" y="1200150"/>
            <a:ext cx="3886200" cy="1754326"/>
          </a:xfrm>
          <a:prstGeom prst="rect">
            <a:avLst/>
          </a:prstGeom>
          <a:noFill/>
        </p:spPr>
        <p:txBody>
          <a:bodyPr wrap="square" rtlCol="1">
            <a:spAutoFit/>
          </a:bodyPr>
          <a:lstStyle/>
          <a:p>
            <a:pPr algn="r" rtl="1"/>
            <a:r>
              <a:rPr lang="he-IL" i="1" dirty="0"/>
              <a:t>לא, אין שקילות מכיוון שבמעבד התקול כתיבה לזיכרון מתאפשרת בזמן פקודות </a:t>
            </a:r>
            <a:r>
              <a:rPr lang="he-IL" i="1" dirty="0" smtClean="0"/>
              <a:t>  שאינן </a:t>
            </a:r>
            <a:r>
              <a:rPr lang="en-US" i="1" dirty="0" smtClean="0"/>
              <a:t>SW</a:t>
            </a:r>
            <a:r>
              <a:rPr lang="he-IL" i="1" dirty="0" smtClean="0"/>
              <a:t> </a:t>
            </a:r>
            <a:r>
              <a:rPr lang="he-IL" i="1" dirty="0"/>
              <a:t>כך שדורסים כל מיני תאי זיכרון לפי הכתובת המועברת ע"י ה-</a:t>
            </a:r>
            <a:r>
              <a:rPr lang="en-US" i="1" dirty="0"/>
              <a:t>ALU</a:t>
            </a:r>
            <a:r>
              <a:rPr lang="he-IL" i="1" dirty="0"/>
              <a:t>, כאשר זו אינה כתובת אלא חישוב כלשהו.</a:t>
            </a:r>
            <a:endParaRPr lang="en-US" dirty="0"/>
          </a:p>
          <a:p>
            <a:endParaRPr lang="he-IL" dirty="0"/>
          </a:p>
        </p:txBody>
      </p:sp>
    </p:spTree>
    <p:extLst>
      <p:ext uri="{BB962C8B-B14F-4D97-AF65-F5344CB8AC3E}">
        <p14:creationId xmlns:p14="http://schemas.microsoft.com/office/powerpoint/2010/main" val="299574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96</a:t>
            </a:fld>
            <a:endParaRPr lang="en-US"/>
          </a:p>
        </p:txBody>
      </p:sp>
      <p:pic>
        <p:nvPicPr>
          <p:cNvPr id="4" name="תמונה 3"/>
          <p:cNvPicPr>
            <a:picLocks noChangeAspect="1"/>
          </p:cNvPicPr>
          <p:nvPr/>
        </p:nvPicPr>
        <p:blipFill rotWithShape="1">
          <a:blip r:embed="rId2"/>
          <a:srcRect l="9931" t="41190" r="11725" b="8467"/>
          <a:stretch/>
        </p:blipFill>
        <p:spPr>
          <a:xfrm>
            <a:off x="2202353" y="516094"/>
            <a:ext cx="5417648" cy="4196769"/>
          </a:xfrm>
          <a:prstGeom prst="rect">
            <a:avLst/>
          </a:prstGeom>
        </p:spPr>
      </p:pic>
      <p:sp>
        <p:nvSpPr>
          <p:cNvPr id="5" name="כותרת 1"/>
          <p:cNvSpPr txBox="1">
            <a:spLocks/>
          </p:cNvSpPr>
          <p:nvPr/>
        </p:nvSpPr>
        <p:spPr>
          <a:xfrm>
            <a:off x="1600200" y="57150"/>
            <a:ext cx="7543800" cy="560388"/>
          </a:xfrm>
          <a:prstGeom prst="rect">
            <a:avLst/>
          </a:prstGeom>
        </p:spPr>
        <p:txBody>
          <a:bodyPr vert="horz" lIns="91440" tIns="45720" rIns="91440" bIns="45720" rtlCol="0" anchor="b">
            <a:normAutofit/>
          </a:bodyPr>
          <a:lstStyle>
            <a:lvl1pPr algn="l" defTabSz="685800" rtl="1"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r"/>
            <a:r>
              <a:rPr lang="he-IL" dirty="0" smtClean="0"/>
              <a:t>שאלה 12 – מועד א 2019 חורף</a:t>
            </a:r>
            <a:endParaRPr lang="he-IL" dirty="0"/>
          </a:p>
        </p:txBody>
      </p:sp>
    </p:spTree>
    <p:extLst>
      <p:ext uri="{BB962C8B-B14F-4D97-AF65-F5344CB8AC3E}">
        <p14:creationId xmlns:p14="http://schemas.microsoft.com/office/powerpoint/2010/main" val="38340473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dirty="0" err="1" smtClean="0"/>
              <a:t>Technion</a:t>
            </a:r>
            <a:r>
              <a:rPr lang="en-US" dirty="0" smtClean="0"/>
              <a:t> EE 044252 Spring 2018 Lecture 10</a:t>
            </a:r>
            <a:endParaRPr lang="en-US" dirty="0"/>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97</a:t>
            </a:fld>
            <a:endParaRPr lang="en-US"/>
          </a:p>
        </p:txBody>
      </p:sp>
      <p:pic>
        <p:nvPicPr>
          <p:cNvPr id="4" name="תמונה 3"/>
          <p:cNvPicPr>
            <a:picLocks noChangeAspect="1"/>
          </p:cNvPicPr>
          <p:nvPr/>
        </p:nvPicPr>
        <p:blipFill rotWithShape="1">
          <a:blip r:embed="rId2"/>
          <a:srcRect l="7390" t="21428" r="15912" b="57692"/>
          <a:stretch/>
        </p:blipFill>
        <p:spPr>
          <a:xfrm>
            <a:off x="1767930" y="285750"/>
            <a:ext cx="6641433" cy="1752600"/>
          </a:xfrm>
          <a:prstGeom prst="rect">
            <a:avLst/>
          </a:prstGeom>
        </p:spPr>
      </p:pic>
      <p:sp>
        <p:nvSpPr>
          <p:cNvPr id="6" name="TextBox 5"/>
          <p:cNvSpPr txBox="1"/>
          <p:nvPr/>
        </p:nvSpPr>
        <p:spPr>
          <a:xfrm>
            <a:off x="1767930" y="2038350"/>
            <a:ext cx="6133672" cy="369332"/>
          </a:xfrm>
          <a:prstGeom prst="rect">
            <a:avLst/>
          </a:prstGeom>
          <a:noFill/>
        </p:spPr>
        <p:txBody>
          <a:bodyPr wrap="square" rtlCol="1">
            <a:spAutoFit/>
          </a:bodyPr>
          <a:lstStyle/>
          <a:p>
            <a:pPr algn="r"/>
            <a:r>
              <a:rPr lang="he-IL" dirty="0" smtClean="0"/>
              <a:t>נחלק את הפקודות לשתי קבוצות לפי השימוש ברכיב ההסתעפות:</a:t>
            </a:r>
            <a:endParaRPr lang="he-IL" dirty="0"/>
          </a:p>
        </p:txBody>
      </p:sp>
      <mc:AlternateContent xmlns:mc="http://schemas.openxmlformats.org/markup-compatibility/2006" xmlns:a14="http://schemas.microsoft.com/office/drawing/2010/main">
        <mc:Choice Requires="a14">
          <p:sp>
            <p:nvSpPr>
              <p:cNvPr id="7" name="TextBox 6"/>
              <p:cNvSpPr txBox="1"/>
              <p:nvPr/>
            </p:nvSpPr>
            <p:spPr>
              <a:xfrm>
                <a:off x="1119802" y="2477735"/>
                <a:ext cx="6781800" cy="667747"/>
              </a:xfrm>
              <a:prstGeom prst="rect">
                <a:avLst/>
              </a:prstGeom>
              <a:noFill/>
            </p:spPr>
            <p:txBody>
              <a:bodyPr wrap="square" rtlCol="1">
                <a:spAutoFit/>
              </a:bodyPr>
              <a:lstStyle/>
              <a:p>
                <a:pPr algn="r"/>
                <a:r>
                  <a:rPr lang="he-IL" dirty="0" smtClean="0"/>
                  <a:t>פקודת הסתעפות:</a:t>
                </a:r>
                <a:r>
                  <a:rPr lang="en-US" dirty="0" smtClean="0"/>
                  <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𝐼𝐷</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𝐵𝑟𝑎𝑛𝑐</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𝐶𝑜𝑚𝑝𝑒𝑟</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𝑚𝑢𝑥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𝐴𝐿𝑈</m:t>
                        </m:r>
                      </m:sub>
                    </m:sSub>
                    <m:r>
                      <a:rPr lang="en-US" b="0" i="1" smtClean="0">
                        <a:latin typeface="Cambria Math" panose="02040503050406030204" pitchFamily="18" charset="0"/>
                      </a:rPr>
                      <m:t>}</m:t>
                    </m:r>
                  </m:oMath>
                </a14:m>
                <a:r>
                  <a:rPr lang="en-US" dirty="0" smtClean="0"/>
                  <a:t> = 8ns </a:t>
                </a:r>
                <a:endParaRPr lang="he-IL" dirty="0"/>
              </a:p>
            </p:txBody>
          </p:sp>
        </mc:Choice>
        <mc:Fallback xmlns="">
          <p:sp>
            <p:nvSpPr>
              <p:cNvPr id="7" name="TextBox 6"/>
              <p:cNvSpPr txBox="1">
                <a:spLocks noRot="1" noChangeAspect="1" noMove="1" noResize="1" noEditPoints="1" noAdjustHandles="1" noChangeArrowheads="1" noChangeShapeType="1" noTextEdit="1"/>
              </p:cNvSpPr>
              <p:nvPr/>
            </p:nvSpPr>
            <p:spPr>
              <a:xfrm>
                <a:off x="1119802" y="2477735"/>
                <a:ext cx="6781800" cy="667747"/>
              </a:xfrm>
              <a:prstGeom prst="rect">
                <a:avLst/>
              </a:prstGeom>
              <a:blipFill>
                <a:blip r:embed="rId3"/>
                <a:stretch>
                  <a:fillRect t="-5455" r="-1439" b="-1090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16058" y="3215535"/>
                <a:ext cx="6485544" cy="1234120"/>
              </a:xfrm>
              <a:prstGeom prst="rect">
                <a:avLst/>
              </a:prstGeom>
              <a:noFill/>
            </p:spPr>
            <p:txBody>
              <a:bodyPr wrap="square" rtlCol="1">
                <a:spAutoFit/>
              </a:bodyPr>
              <a:lstStyle/>
              <a:p>
                <a:pPr algn="r"/>
                <a:r>
                  <a:rPr lang="he-IL" dirty="0" smtClean="0"/>
                  <a:t>שאר הפקודות:</a:t>
                </a:r>
              </a:p>
              <a:p>
                <a:pPr algn="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𝑚𝑖𝑛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𝐼𝐹</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𝐼𝐷</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𝑚𝑢𝑥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𝐴𝐿𝑈</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𝑀𝐸𝑀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𝑊𝐵</m:t>
                        </m:r>
                      </m:sub>
                    </m:sSub>
                  </m:oMath>
                </a14:m>
                <a:r>
                  <a:rPr lang="en-US" dirty="0" smtClean="0"/>
                  <a:t> = 7ns</a:t>
                </a:r>
                <a:endParaRPr lang="he-IL" dirty="0"/>
              </a:p>
              <a:p>
                <a:pPr algn="r"/>
                <a:endParaRPr lang="en-US" dirty="0" smtClean="0"/>
              </a:p>
              <a:p>
                <a:pPr algn="r"/>
                <a14:m>
                  <m:oMath xmlns:m="http://schemas.openxmlformats.org/officeDocument/2006/math">
                    <m:r>
                      <a:rPr lang="he-IL" i="1">
                        <a:latin typeface="Cambria Math" panose="02040503050406030204" pitchFamily="18" charset="0"/>
                      </a:rPr>
                      <m:t>8</m:t>
                    </m:r>
                    <m:r>
                      <a:rPr lang="en-US" i="1">
                        <a:latin typeface="Cambria Math" panose="02040503050406030204" pitchFamily="18" charset="0"/>
                      </a:rPr>
                      <m:t>𝑛𝑠</m:t>
                    </m:r>
                    <m:r>
                      <m:rPr>
                        <m:nor/>
                      </m:rPr>
                      <a:rPr lang="he-IL" dirty="0"/>
                      <m:t>כלומר זמן המחזור הוא</m:t>
                    </m:r>
                    <m:r>
                      <m:rPr>
                        <m:nor/>
                      </m:rPr>
                      <a:rPr lang="he-IL" b="0" i="0" dirty="0" smtClean="0"/>
                      <m:t> </m:t>
                    </m:r>
                  </m:oMath>
                </a14:m>
                <a:r>
                  <a:rPr lang="he-IL" dirty="0" smtClean="0"/>
                  <a:t> </a:t>
                </a:r>
                <a:endParaRPr lang="he-IL" dirty="0"/>
              </a:p>
            </p:txBody>
          </p:sp>
        </mc:Choice>
        <mc:Fallback xmlns="">
          <p:sp>
            <p:nvSpPr>
              <p:cNvPr id="8" name="TextBox 7"/>
              <p:cNvSpPr txBox="1">
                <a:spLocks noRot="1" noChangeAspect="1" noMove="1" noResize="1" noEditPoints="1" noAdjustHandles="1" noChangeArrowheads="1" noChangeShapeType="1" noTextEdit="1"/>
              </p:cNvSpPr>
              <p:nvPr/>
            </p:nvSpPr>
            <p:spPr>
              <a:xfrm>
                <a:off x="1416058" y="3215535"/>
                <a:ext cx="6485544" cy="1234120"/>
              </a:xfrm>
              <a:prstGeom prst="rect">
                <a:avLst/>
              </a:prstGeom>
              <a:blipFill>
                <a:blip r:embed="rId4"/>
                <a:stretch>
                  <a:fillRect t="-2463" r="-1786" b="-6897"/>
                </a:stretch>
              </a:blipFill>
            </p:spPr>
            <p:txBody>
              <a:bodyPr/>
              <a:lstStyle/>
              <a:p>
                <a:r>
                  <a:rPr lang="he-IL">
                    <a:noFill/>
                  </a:rPr>
                  <a:t> </a:t>
                </a:r>
              </a:p>
            </p:txBody>
          </p:sp>
        </mc:Fallback>
      </mc:AlternateContent>
      <p:sp>
        <p:nvSpPr>
          <p:cNvPr id="9" name="כפל 8"/>
          <p:cNvSpPr/>
          <p:nvPr/>
        </p:nvSpPr>
        <p:spPr>
          <a:xfrm>
            <a:off x="4430568" y="2581074"/>
            <a:ext cx="1066800" cy="762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83335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98</a:t>
            </a:fld>
            <a:endParaRPr lang="en-US"/>
          </a:p>
        </p:txBody>
      </p:sp>
      <p:pic>
        <p:nvPicPr>
          <p:cNvPr id="4" name="תמונה 3"/>
          <p:cNvPicPr>
            <a:picLocks noChangeAspect="1"/>
          </p:cNvPicPr>
          <p:nvPr/>
        </p:nvPicPr>
        <p:blipFill rotWithShape="1">
          <a:blip r:embed="rId2"/>
          <a:srcRect l="7184" t="22857" r="19533" b="3673"/>
          <a:stretch/>
        </p:blipFill>
        <p:spPr>
          <a:xfrm>
            <a:off x="3228190" y="672"/>
            <a:ext cx="5113346" cy="4511775"/>
          </a:xfrm>
          <a:prstGeom prst="rect">
            <a:avLst/>
          </a:prstGeom>
        </p:spPr>
      </p:pic>
      <p:sp>
        <p:nvSpPr>
          <p:cNvPr id="5" name="TextBox 4"/>
          <p:cNvSpPr txBox="1"/>
          <p:nvPr/>
        </p:nvSpPr>
        <p:spPr>
          <a:xfrm>
            <a:off x="157758" y="77640"/>
            <a:ext cx="3085672" cy="923330"/>
          </a:xfrm>
          <a:prstGeom prst="rect">
            <a:avLst/>
          </a:prstGeom>
          <a:noFill/>
        </p:spPr>
        <p:txBody>
          <a:bodyPr wrap="square" rtlCol="1">
            <a:spAutoFit/>
          </a:bodyPr>
          <a:lstStyle/>
          <a:p>
            <a:pPr algn="r"/>
            <a:r>
              <a:rPr lang="he-IL" dirty="0"/>
              <a:t>באופן דומה לסעיף </a:t>
            </a:r>
            <a:r>
              <a:rPr lang="he-IL" dirty="0" smtClean="0"/>
              <a:t>הקודם נחלק את הפקודות לשתי קבוצות לפי השימוש ברכיב ההסתעפות:</a:t>
            </a:r>
            <a:endParaRPr lang="he-IL" dirty="0"/>
          </a:p>
        </p:txBody>
      </p:sp>
      <mc:AlternateContent xmlns:mc="http://schemas.openxmlformats.org/markup-compatibility/2006" xmlns:a14="http://schemas.microsoft.com/office/drawing/2010/main">
        <mc:Choice Requires="a14">
          <p:sp>
            <p:nvSpPr>
              <p:cNvPr id="6" name="TextBox 5"/>
              <p:cNvSpPr txBox="1"/>
              <p:nvPr/>
            </p:nvSpPr>
            <p:spPr>
              <a:xfrm>
                <a:off x="-183536" y="1465267"/>
                <a:ext cx="3411726" cy="1215397"/>
              </a:xfrm>
              <a:prstGeom prst="rect">
                <a:avLst/>
              </a:prstGeom>
              <a:noFill/>
            </p:spPr>
            <p:txBody>
              <a:bodyPr wrap="square" rtlCol="1">
                <a:spAutoFit/>
              </a:bodyPr>
              <a:lstStyle/>
              <a:p>
                <a:pPr algn="r"/>
                <a:r>
                  <a:rPr lang="he-IL" dirty="0" smtClean="0"/>
                  <a:t>פקודת הסתעפות:</a:t>
                </a:r>
                <a:r>
                  <a:rPr lang="en-US" dirty="0" smtClean="0"/>
                  <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𝐼𝐷</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𝐵𝑟𝑎𝑛𝑐</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𝐶𝑜𝑚𝑝𝑒𝑟</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𝑚𝑢𝑥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𝐴𝐿𝑈</m:t>
                        </m:r>
                      </m:sub>
                    </m:sSub>
                    <m:r>
                      <a:rPr lang="en-US" b="0" i="1" smtClean="0">
                        <a:latin typeface="Cambria Math" panose="02040503050406030204" pitchFamily="18" charset="0"/>
                      </a:rPr>
                      <m:t>}</m:t>
                    </m:r>
                  </m:oMath>
                </a14:m>
                <a:r>
                  <a:rPr lang="en-US" dirty="0" smtClean="0"/>
                  <a:t> = 4ns </a:t>
                </a:r>
                <a:endParaRPr lang="he-IL" dirty="0"/>
              </a:p>
            </p:txBody>
          </p:sp>
        </mc:Choice>
        <mc:Fallback xmlns="">
          <p:sp>
            <p:nvSpPr>
              <p:cNvPr id="6" name="TextBox 5"/>
              <p:cNvSpPr txBox="1">
                <a:spLocks noRot="1" noChangeAspect="1" noMove="1" noResize="1" noEditPoints="1" noAdjustHandles="1" noChangeArrowheads="1" noChangeShapeType="1" noTextEdit="1"/>
              </p:cNvSpPr>
              <p:nvPr/>
            </p:nvSpPr>
            <p:spPr>
              <a:xfrm>
                <a:off x="-183536" y="1465267"/>
                <a:ext cx="3411726" cy="1215397"/>
              </a:xfrm>
              <a:prstGeom prst="rect">
                <a:avLst/>
              </a:prstGeom>
              <a:blipFill>
                <a:blip r:embed="rId3"/>
                <a:stretch>
                  <a:fillRect t="-3000" r="-2679" b="-700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499" y="2845515"/>
                <a:ext cx="3262689" cy="1504771"/>
              </a:xfrm>
              <a:prstGeom prst="rect">
                <a:avLst/>
              </a:prstGeom>
              <a:noFill/>
            </p:spPr>
            <p:txBody>
              <a:bodyPr wrap="square" rtlCol="1">
                <a:spAutoFit/>
              </a:bodyPr>
              <a:lstStyle/>
              <a:p>
                <a:pPr algn="r"/>
                <a:r>
                  <a:rPr lang="he-IL" dirty="0" smtClean="0"/>
                  <a:t>שאר הפקודות:</a:t>
                </a:r>
              </a:p>
              <a:p>
                <a:pPr algn="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𝑚𝑖𝑛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𝐼𝐹</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𝐼𝐷</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𝑚𝑢𝑥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𝐴𝐿𝑈</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𝑀𝐸𝑀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𝑊𝐵</m:t>
                        </m:r>
                      </m:sub>
                    </m:sSub>
                  </m:oMath>
                </a14:m>
                <a:r>
                  <a:rPr lang="en-US" dirty="0" smtClean="0"/>
                  <a:t> = 7ns</a:t>
                </a:r>
                <a:endParaRPr lang="he-IL" dirty="0"/>
              </a:p>
              <a:p>
                <a:pPr algn="r"/>
                <a:endParaRPr lang="en-US" dirty="0" smtClean="0"/>
              </a:p>
              <a:p>
                <a:pPr algn="r"/>
                <a14:m>
                  <m:oMath xmlns:m="http://schemas.openxmlformats.org/officeDocument/2006/math">
                    <m:r>
                      <a:rPr lang="en-US" b="0" i="1" smtClean="0">
                        <a:latin typeface="Cambria Math" panose="02040503050406030204" pitchFamily="18" charset="0"/>
                      </a:rPr>
                      <m:t>7</m:t>
                    </m:r>
                    <m:r>
                      <a:rPr lang="en-US" i="1">
                        <a:latin typeface="Cambria Math" panose="02040503050406030204" pitchFamily="18" charset="0"/>
                      </a:rPr>
                      <m:t>𝑛𝑠</m:t>
                    </m:r>
                    <m:r>
                      <m:rPr>
                        <m:nor/>
                      </m:rPr>
                      <a:rPr lang="he-IL" dirty="0"/>
                      <m:t>כלומר זמן המחזור הוא</m:t>
                    </m:r>
                    <m:r>
                      <m:rPr>
                        <m:nor/>
                      </m:rPr>
                      <a:rPr lang="he-IL" b="0" i="0" dirty="0" smtClean="0"/>
                      <m:t> </m:t>
                    </m:r>
                  </m:oMath>
                </a14:m>
                <a:r>
                  <a:rPr lang="he-IL" dirty="0" smtClean="0"/>
                  <a:t> </a:t>
                </a:r>
                <a:endParaRPr lang="he-IL" dirty="0"/>
              </a:p>
            </p:txBody>
          </p:sp>
        </mc:Choice>
        <mc:Fallback xmlns="">
          <p:sp>
            <p:nvSpPr>
              <p:cNvPr id="7" name="TextBox 6"/>
              <p:cNvSpPr txBox="1">
                <a:spLocks noRot="1" noChangeAspect="1" noMove="1" noResize="1" noEditPoints="1" noAdjustHandles="1" noChangeArrowheads="1" noChangeShapeType="1" noTextEdit="1"/>
              </p:cNvSpPr>
              <p:nvPr/>
            </p:nvSpPr>
            <p:spPr>
              <a:xfrm>
                <a:off x="-34499" y="2845515"/>
                <a:ext cx="3262689" cy="1504771"/>
              </a:xfrm>
              <a:prstGeom prst="rect">
                <a:avLst/>
              </a:prstGeom>
              <a:blipFill>
                <a:blip r:embed="rId4"/>
                <a:stretch>
                  <a:fillRect t="-2429" r="-3358" b="-5668"/>
                </a:stretch>
              </a:blipFill>
            </p:spPr>
            <p:txBody>
              <a:bodyPr/>
              <a:lstStyle/>
              <a:p>
                <a:r>
                  <a:rPr lang="he-IL">
                    <a:noFill/>
                  </a:rPr>
                  <a:t> </a:t>
                </a:r>
              </a:p>
            </p:txBody>
          </p:sp>
        </mc:Fallback>
      </mc:AlternateContent>
      <p:sp>
        <p:nvSpPr>
          <p:cNvPr id="9" name="אליפסה 8"/>
          <p:cNvSpPr/>
          <p:nvPr/>
        </p:nvSpPr>
        <p:spPr>
          <a:xfrm>
            <a:off x="5791200" y="1581150"/>
            <a:ext cx="590542"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304800" y="1000970"/>
            <a:ext cx="2743200" cy="369332"/>
          </a:xfrm>
          <a:prstGeom prst="rect">
            <a:avLst/>
          </a:prstGeom>
          <a:noFill/>
        </p:spPr>
        <p:txBody>
          <a:bodyPr wrap="square" rtlCol="1">
            <a:spAutoFit/>
          </a:bodyPr>
          <a:lstStyle/>
          <a:p>
            <a:pPr algn="r"/>
            <a:r>
              <a:rPr lang="he-IL" dirty="0" smtClean="0">
                <a:solidFill>
                  <a:srgbClr val="FF0000"/>
                </a:solidFill>
              </a:rPr>
              <a:t>מה השתנה?</a:t>
            </a:r>
            <a:endParaRPr lang="he-IL" dirty="0">
              <a:solidFill>
                <a:srgbClr val="FF0000"/>
              </a:solidFill>
            </a:endParaRPr>
          </a:p>
        </p:txBody>
      </p:sp>
    </p:spTree>
    <p:extLst>
      <p:ext uri="{BB962C8B-B14F-4D97-AF65-F5344CB8AC3E}">
        <p14:creationId xmlns:p14="http://schemas.microsoft.com/office/powerpoint/2010/main" val="198362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כותרת תחתונה 1"/>
          <p:cNvSpPr>
            <a:spLocks noGrp="1"/>
          </p:cNvSpPr>
          <p:nvPr>
            <p:ph type="ftr" sz="quarter" idx="11"/>
          </p:nvPr>
        </p:nvSpPr>
        <p:spPr/>
        <p:txBody>
          <a:bodyPr/>
          <a:lstStyle/>
          <a:p>
            <a:r>
              <a:rPr lang="en-US" smtClean="0"/>
              <a:t>Technion EE 044252 Spring 2018 Lecture 10</a:t>
            </a:r>
            <a:endParaRPr lang="en-US"/>
          </a:p>
        </p:txBody>
      </p:sp>
      <p:sp>
        <p:nvSpPr>
          <p:cNvPr id="3" name="מציין מיקום של מספר שקופית 2"/>
          <p:cNvSpPr>
            <a:spLocks noGrp="1"/>
          </p:cNvSpPr>
          <p:nvPr>
            <p:ph type="sldNum" sz="quarter" idx="12"/>
          </p:nvPr>
        </p:nvSpPr>
        <p:spPr/>
        <p:txBody>
          <a:bodyPr/>
          <a:lstStyle/>
          <a:p>
            <a:fld id="{3FF131CF-B26C-E347-9AC9-78212C099DD5}" type="slidenum">
              <a:rPr lang="en-US" smtClean="0"/>
              <a:t>99</a:t>
            </a:fld>
            <a:endParaRPr lang="en-US"/>
          </a:p>
        </p:txBody>
      </p:sp>
      <p:pic>
        <p:nvPicPr>
          <p:cNvPr id="6" name="תמונה 5"/>
          <p:cNvPicPr>
            <a:picLocks noChangeAspect="1"/>
          </p:cNvPicPr>
          <p:nvPr/>
        </p:nvPicPr>
        <p:blipFill rotWithShape="1">
          <a:blip r:embed="rId2"/>
          <a:srcRect l="86917" t="5614" r="1800" b="86725"/>
          <a:stretch/>
        </p:blipFill>
        <p:spPr>
          <a:xfrm>
            <a:off x="685800" y="133350"/>
            <a:ext cx="8180763" cy="2504317"/>
          </a:xfrm>
          <a:prstGeom prst="rect">
            <a:avLst/>
          </a:prstGeom>
        </p:spPr>
      </p:pic>
      <p:pic>
        <p:nvPicPr>
          <p:cNvPr id="8" name="תמונה 7"/>
          <p:cNvPicPr>
            <a:picLocks noChangeAspect="1"/>
          </p:cNvPicPr>
          <p:nvPr/>
        </p:nvPicPr>
        <p:blipFill>
          <a:blip r:embed="rId3"/>
          <a:stretch>
            <a:fillRect/>
          </a:stretch>
        </p:blipFill>
        <p:spPr>
          <a:xfrm>
            <a:off x="1828800" y="2495550"/>
            <a:ext cx="7164150" cy="566738"/>
          </a:xfrm>
          <a:prstGeom prst="rect">
            <a:avLst/>
          </a:prstGeom>
        </p:spPr>
      </p:pic>
      <p:sp>
        <p:nvSpPr>
          <p:cNvPr id="9" name="TextBox 8"/>
          <p:cNvSpPr txBox="1"/>
          <p:nvPr/>
        </p:nvSpPr>
        <p:spPr>
          <a:xfrm>
            <a:off x="332163" y="2984067"/>
            <a:ext cx="8534400" cy="646331"/>
          </a:xfrm>
          <a:prstGeom prst="rect">
            <a:avLst/>
          </a:prstGeom>
          <a:noFill/>
        </p:spPr>
        <p:txBody>
          <a:bodyPr wrap="square" rtlCol="1">
            <a:spAutoFit/>
          </a:bodyPr>
          <a:lstStyle/>
          <a:p>
            <a:pPr algn="r"/>
            <a:r>
              <a:rPr lang="he-IL" dirty="0" smtClean="0"/>
              <a:t>נשים לב שזמן המחזור של המעבד החדש קצר יותר ביחס למעבד הישן בעוד שפקודת הסתעפות ארוכה יותר מפקודת הסתעפות במעבד הישן. </a:t>
            </a:r>
            <a:endParaRPr lang="he-IL" dirty="0"/>
          </a:p>
        </p:txBody>
      </p:sp>
      <p:sp>
        <p:nvSpPr>
          <p:cNvPr id="10" name="TextBox 9"/>
          <p:cNvSpPr txBox="1"/>
          <p:nvPr/>
        </p:nvSpPr>
        <p:spPr>
          <a:xfrm>
            <a:off x="5410875" y="4092063"/>
            <a:ext cx="1371600" cy="369332"/>
          </a:xfrm>
          <a:prstGeom prst="rect">
            <a:avLst/>
          </a:prstGeom>
          <a:noFill/>
        </p:spPr>
        <p:txBody>
          <a:bodyPr wrap="square" rtlCol="1">
            <a:spAutoFit/>
          </a:bodyPr>
          <a:lstStyle/>
          <a:p>
            <a:r>
              <a:rPr lang="en-US" dirty="0"/>
              <a:t>a</a:t>
            </a:r>
            <a:r>
              <a:rPr lang="en-US" dirty="0" smtClean="0"/>
              <a:t>dd x0 </a:t>
            </a:r>
            <a:r>
              <a:rPr lang="en-US" dirty="0" err="1" smtClean="0"/>
              <a:t>x0</a:t>
            </a:r>
            <a:r>
              <a:rPr lang="en-US" dirty="0" smtClean="0"/>
              <a:t> </a:t>
            </a:r>
            <a:r>
              <a:rPr lang="en-US" dirty="0" err="1" smtClean="0"/>
              <a:t>x0</a:t>
            </a:r>
            <a:endParaRPr lang="he-IL" dirty="0"/>
          </a:p>
        </p:txBody>
      </p:sp>
      <p:sp>
        <p:nvSpPr>
          <p:cNvPr id="11" name="TextBox 10"/>
          <p:cNvSpPr txBox="1"/>
          <p:nvPr/>
        </p:nvSpPr>
        <p:spPr>
          <a:xfrm>
            <a:off x="1447800" y="4092063"/>
            <a:ext cx="1600200" cy="369332"/>
          </a:xfrm>
          <a:prstGeom prst="rect">
            <a:avLst/>
          </a:prstGeom>
          <a:noFill/>
        </p:spPr>
        <p:txBody>
          <a:bodyPr wrap="square" rtlCol="1">
            <a:spAutoFit/>
          </a:bodyPr>
          <a:lstStyle/>
          <a:p>
            <a:r>
              <a:rPr lang="en-US" dirty="0" err="1" smtClean="0"/>
              <a:t>beq</a:t>
            </a:r>
            <a:r>
              <a:rPr lang="en-US" dirty="0" smtClean="0"/>
              <a:t> x0 </a:t>
            </a:r>
            <a:r>
              <a:rPr lang="en-US" dirty="0" err="1" smtClean="0"/>
              <a:t>x0</a:t>
            </a:r>
            <a:r>
              <a:rPr lang="en-US" dirty="0" smtClean="0"/>
              <a:t> label</a:t>
            </a:r>
            <a:endParaRPr lang="he-IL" dirty="0"/>
          </a:p>
        </p:txBody>
      </p:sp>
      <p:pic>
        <p:nvPicPr>
          <p:cNvPr id="12" name="תמונה 11"/>
          <p:cNvPicPr>
            <a:picLocks noChangeAspect="1"/>
          </p:cNvPicPr>
          <p:nvPr/>
        </p:nvPicPr>
        <p:blipFill>
          <a:blip r:embed="rId4"/>
          <a:stretch>
            <a:fillRect/>
          </a:stretch>
        </p:blipFill>
        <p:spPr>
          <a:xfrm>
            <a:off x="4919732" y="3623256"/>
            <a:ext cx="2686050" cy="409575"/>
          </a:xfrm>
          <a:prstGeom prst="rect">
            <a:avLst/>
          </a:prstGeom>
        </p:spPr>
      </p:pic>
      <p:pic>
        <p:nvPicPr>
          <p:cNvPr id="13" name="תמונה 12"/>
          <p:cNvPicPr>
            <a:picLocks noChangeAspect="1"/>
          </p:cNvPicPr>
          <p:nvPr/>
        </p:nvPicPr>
        <p:blipFill>
          <a:blip r:embed="rId5"/>
          <a:stretch>
            <a:fillRect/>
          </a:stretch>
        </p:blipFill>
        <p:spPr>
          <a:xfrm>
            <a:off x="904875" y="3620014"/>
            <a:ext cx="2686050" cy="390525"/>
          </a:xfrm>
          <a:prstGeom prst="rect">
            <a:avLst/>
          </a:prstGeom>
        </p:spPr>
      </p:pic>
    </p:spTree>
    <p:extLst>
      <p:ext uri="{BB962C8B-B14F-4D97-AF65-F5344CB8AC3E}">
        <p14:creationId xmlns:p14="http://schemas.microsoft.com/office/powerpoint/2010/main" val="27888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ircle(in)">
                                      <p:cBhvr>
                                        <p:cTn id="18" dur="2000"/>
                                        <p:tgtEl>
                                          <p:spTgt spid="13"/>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21922</TotalTime>
  <Words>6582</Words>
  <Application>Microsoft Office PowerPoint</Application>
  <PresentationFormat>‫הצגה על המסך (16:9)</PresentationFormat>
  <Paragraphs>4237</Paragraphs>
  <Slides>110</Slides>
  <Notes>69</Notes>
  <HiddenSlides>42</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110</vt:i4>
      </vt:variant>
    </vt:vector>
  </HeadingPairs>
  <TitlesOfParts>
    <vt:vector size="119" baseType="lpstr">
      <vt:lpstr>Arial</vt:lpstr>
      <vt:lpstr>Calibri</vt:lpstr>
      <vt:lpstr>Calibri Light</vt:lpstr>
      <vt:lpstr>Cambria Math</vt:lpstr>
      <vt:lpstr>Courier</vt:lpstr>
      <vt:lpstr>Courier New</vt:lpstr>
      <vt:lpstr>Times New Roman</vt:lpstr>
      <vt:lpstr>Wingdings</vt:lpstr>
      <vt:lpstr>Retrospect</vt:lpstr>
      <vt:lpstr> Tutorial 10   RISC-V Single Cycle</vt:lpstr>
      <vt:lpstr>מצגת של PowerPoint‏</vt:lpstr>
      <vt:lpstr>Single-Cycle RISC-V RV32I Datapath</vt:lpstr>
      <vt:lpstr>מצגת של PowerPoint‏</vt:lpstr>
      <vt:lpstr>R-type</vt:lpstr>
      <vt:lpstr>I-type</vt:lpstr>
      <vt:lpstr>S-type</vt:lpstr>
      <vt:lpstr>SB-type</vt:lpstr>
      <vt:lpstr>U-type</vt:lpstr>
      <vt:lpstr>UJ-type</vt:lpstr>
      <vt:lpstr>Instruction Timing</vt:lpstr>
      <vt:lpstr>Implementing the add instruction</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Implementing Load Word instruction</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Implementing Store Word instruction</vt:lpstr>
      <vt:lpstr>Single-Cycle RISC-V RV32I Datapath</vt:lpstr>
      <vt:lpstr>Single-Cycle RISC-V RV32I Datapath</vt:lpstr>
      <vt:lpstr>Single-Cycle RISC-V RV32I Datapath</vt:lpstr>
      <vt:lpstr>Single-Cycle RISC-V RV32I Datapath</vt:lpstr>
      <vt:lpstr>Single-Cycle RISC-V RV32I Datapath</vt:lpstr>
      <vt:lpstr>Implementing Branches</vt:lpstr>
      <vt:lpstr>Branch Comparator</vt:lpstr>
      <vt:lpstr>Single-Cycle RISC-V RV32I Datapath</vt:lpstr>
      <vt:lpstr>Single-Cycle RISC-V RV32I Datapath</vt:lpstr>
      <vt:lpstr>Single-Cycle RISC-V RV32I Datapath</vt:lpstr>
      <vt:lpstr>Single-Cycle RISC-V RV32I Datapath</vt:lpstr>
      <vt:lpstr>Single-Cycle RISC-V RV32I Datapath</vt:lpstr>
      <vt:lpstr>Implementing Branches</vt:lpstr>
      <vt:lpstr>Single-Cycle RISC-V RV32I Datapath</vt:lpstr>
      <vt:lpstr>Single-Cycle RISC-V RV32I Datapath</vt:lpstr>
      <vt:lpstr>Controller</vt:lpstr>
      <vt:lpstr>Control Logic Truth Table (incomplete)</vt:lpstr>
      <vt:lpstr>מצגת של PowerPoint‏</vt:lpstr>
      <vt:lpstr>RV32I, 9-bit ISA!</vt:lpstr>
      <vt:lpstr>ROM-based Control</vt:lpstr>
      <vt:lpstr>ROM Controller Implementation</vt:lpstr>
      <vt:lpstr>Instruction Timing</vt:lpstr>
      <vt:lpstr>מצגת של PowerPoint‏</vt:lpstr>
      <vt:lpstr>Implementing jal Instruction</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Adding New Instructions</vt:lpstr>
      <vt:lpstr>Implementing JALR Instruction (I-Format)</vt:lpstr>
      <vt:lpstr>Single-Cycle RISC-V RV32I Datapath</vt:lpstr>
      <vt:lpstr>Single-Cycle RISC-V RV32I Datapath</vt:lpstr>
      <vt:lpstr>Single-Cycle RISC-V RV32I Datapath</vt:lpstr>
      <vt:lpstr>Implementing swap Instruction</vt:lpstr>
      <vt:lpstr>Single-Cycle RISC-V RV32I Datapath</vt:lpstr>
      <vt:lpstr>Implementing lia Instruction</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Implementing stsi Instruction</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Single-Cycle RISC-V RV32I Datapath</vt:lpstr>
      <vt:lpstr>Zero memory offset</vt:lpstr>
      <vt:lpstr>Single-Cycle RISC-V RV32I Datapath</vt:lpstr>
      <vt:lpstr>Single-Cycle RISC-V RV32I Datapath</vt:lpstr>
      <vt:lpstr>Single-Cycle RISC-V RV32I Datapath</vt:lpstr>
      <vt:lpstr>מצגת של PowerPoint‏</vt:lpstr>
      <vt:lpstr>מצגת של PowerPoint‏</vt:lpstr>
      <vt:lpstr>מצגת של PowerPoint‏</vt:lpstr>
      <vt:lpstr>מצגת של PowerPoint‏</vt:lpstr>
      <vt:lpstr>שאלה 3 – מועד ב 2018 אביב</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Mem[rs1+rs2]=PC</vt:lpstr>
      <vt:lpstr>מצגת של PowerPoint‏</vt:lpstr>
      <vt:lpstr>מצגת של PowerPoint‏</vt:lpstr>
      <vt:lpstr>מצגת של PowerPoint‏</vt:lpstr>
      <vt:lpstr>מצגת של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Lecture 1: Introduction</dc:title>
  <dc:subject/>
  <dc:creator>Bernhard E. Boser</dc:creator>
  <cp:keywords/>
  <dc:description/>
  <cp:lastModifiedBy>Yarin Mamran</cp:lastModifiedBy>
  <cp:revision>1483</cp:revision>
  <cp:lastPrinted>2019-06-03T08:13:12Z</cp:lastPrinted>
  <dcterms:created xsi:type="dcterms:W3CDTF">2016-08-05T18:45:47Z</dcterms:created>
  <dcterms:modified xsi:type="dcterms:W3CDTF">2020-06-07T21:47:49Z</dcterms:modified>
  <cp:category/>
</cp:coreProperties>
</file>