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40"/>
  </p:notesMasterIdLst>
  <p:sldIdLst>
    <p:sldId id="507" r:id="rId2"/>
    <p:sldId id="598" r:id="rId3"/>
    <p:sldId id="599" r:id="rId4"/>
    <p:sldId id="610" r:id="rId5"/>
    <p:sldId id="660" r:id="rId6"/>
    <p:sldId id="600" r:id="rId7"/>
    <p:sldId id="653" r:id="rId8"/>
    <p:sldId id="654" r:id="rId9"/>
    <p:sldId id="655" r:id="rId10"/>
    <p:sldId id="656" r:id="rId11"/>
    <p:sldId id="657" r:id="rId12"/>
    <p:sldId id="658" r:id="rId13"/>
    <p:sldId id="667" r:id="rId14"/>
    <p:sldId id="614" r:id="rId15"/>
    <p:sldId id="626" r:id="rId16"/>
    <p:sldId id="652" r:id="rId17"/>
    <p:sldId id="636" r:id="rId18"/>
    <p:sldId id="637" r:id="rId19"/>
    <p:sldId id="638" r:id="rId20"/>
    <p:sldId id="668" r:id="rId21"/>
    <p:sldId id="669" r:id="rId22"/>
    <p:sldId id="670" r:id="rId23"/>
    <p:sldId id="671" r:id="rId24"/>
    <p:sldId id="678" r:id="rId25"/>
    <p:sldId id="672" r:id="rId26"/>
    <p:sldId id="673" r:id="rId27"/>
    <p:sldId id="674" r:id="rId28"/>
    <p:sldId id="675" r:id="rId29"/>
    <p:sldId id="677" r:id="rId30"/>
    <p:sldId id="676" r:id="rId31"/>
    <p:sldId id="679" r:id="rId32"/>
    <p:sldId id="685" r:id="rId33"/>
    <p:sldId id="686" r:id="rId34"/>
    <p:sldId id="680" r:id="rId35"/>
    <p:sldId id="681" r:id="rId36"/>
    <p:sldId id="682" r:id="rId37"/>
    <p:sldId id="683" r:id="rId38"/>
    <p:sldId id="684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CCCC"/>
    <a:srgbClr val="306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69241" autoAdjust="0"/>
  </p:normalViewPr>
  <p:slideViewPr>
    <p:cSldViewPr>
      <p:cViewPr>
        <p:scale>
          <a:sx n="66" d="100"/>
          <a:sy n="66" d="100"/>
        </p:scale>
        <p:origin x="1128" y="-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085A-4E97-294F-B761-3E1B782AFE9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BD9A7-939F-844E-AA9E-BD9AA155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5CDF0-A155-4232-85ED-D0E3D016321A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1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So now we have a generic HW, which has options of</a:t>
            </a:r>
          </a:p>
          <a:p>
            <a:pPr>
              <a:buFontTx/>
              <a:buChar char="-"/>
            </a:pPr>
            <a:r>
              <a:rPr lang="en-US" altLang="en-US"/>
              <a:t>Going to 0</a:t>
            </a:r>
          </a:p>
          <a:p>
            <a:pPr>
              <a:buFontTx/>
              <a:buChar char="-"/>
            </a:pPr>
            <a:r>
              <a:rPr lang="en-US" altLang="en-US"/>
              <a:t>Increment</a:t>
            </a:r>
          </a:p>
          <a:p>
            <a:pPr>
              <a:buFontTx/>
              <a:buChar char="-"/>
            </a:pPr>
            <a:r>
              <a:rPr lang="en-US" altLang="en-US"/>
              <a:t>2 dispatch ROMs that can take care of 2 split points. 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5E4D0024-CDEF-4029-A595-F03AB6C0B0C4}" type="slidenum">
              <a:rPr lang="he-IL" altLang="en-US" sz="13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50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So we can see the memory here having a micro-code inside: each line/code is a “command” to data-path, saying what to do.</a:t>
            </a:r>
          </a:p>
          <a:p>
            <a:endParaRPr lang="en-US" altLang="en-US" dirty="0"/>
          </a:p>
          <a:p>
            <a:r>
              <a:rPr lang="en-US" altLang="en-US" dirty="0"/>
              <a:t>The “state register” – similar to PC:</a:t>
            </a:r>
          </a:p>
          <a:p>
            <a:pPr>
              <a:buFontTx/>
              <a:buChar char="-"/>
            </a:pPr>
            <a:r>
              <a:rPr lang="en-US" altLang="en-US" dirty="0"/>
              <a:t> Increments </a:t>
            </a:r>
          </a:p>
          <a:p>
            <a:pPr>
              <a:buFontTx/>
              <a:buChar char="-"/>
            </a:pPr>
            <a:r>
              <a:rPr lang="en-US" altLang="en-US" dirty="0"/>
              <a:t> Jumps sometimes (for the </a:t>
            </a:r>
            <a:r>
              <a:rPr lang="en-US" altLang="en-US" dirty="0" err="1"/>
              <a:t>slipts</a:t>
            </a:r>
            <a:r>
              <a:rPr lang="en-US" altLang="en-US" dirty="0"/>
              <a:t> in FSM or return to 0 state)</a:t>
            </a:r>
          </a:p>
          <a:p>
            <a:pPr>
              <a:buFontTx/>
              <a:buChar char="-"/>
            </a:pPr>
            <a:endParaRPr lang="en-US" altLang="en-US" dirty="0"/>
          </a:p>
          <a:p>
            <a:pPr>
              <a:buFontTx/>
              <a:buChar char="-"/>
            </a:pPr>
            <a:r>
              <a:rPr lang="en-US" altLang="en-US" dirty="0"/>
              <a:t> Can we change the contents of the Microcode memory?</a:t>
            </a:r>
          </a:p>
          <a:p>
            <a:pPr>
              <a:buFontTx/>
              <a:buChar char="-"/>
            </a:pPr>
            <a:r>
              <a:rPr lang="en-US" altLang="en-US" dirty="0"/>
              <a:t> Yes, if we use flash / RAM…</a:t>
            </a:r>
          </a:p>
          <a:p>
            <a:pPr>
              <a:buFontTx/>
              <a:buChar char="-"/>
            </a:pPr>
            <a:r>
              <a:rPr lang="en-US" altLang="en-US" dirty="0"/>
              <a:t> Good if we want to fix bugs – usually uncommon for a general PC, but may be for other computer systems – useful, not only for bug-fix, but for an implementation of new commands over the existing data path.</a:t>
            </a:r>
          </a:p>
          <a:p>
            <a:pPr>
              <a:buFontTx/>
              <a:buChar char="-"/>
            </a:pPr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C29EA00-36BE-49D5-A8D5-281CCD89C24B}" type="slidenum">
              <a:rPr lang="he-IL" altLang="en-US" sz="13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00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1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5CDF0-A155-4232-85ED-D0E3D016321A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82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A8422-A517-42FD-9DD1-405C55F74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Store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28BB222-0C84-45D2-9E4D-4EEE750228F7}" type="slidenum">
              <a:rPr lang="he-IL" altLang="en-US" sz="13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5CDF0-A155-4232-85ED-D0E3D016321A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16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5CDF0-A155-4232-85ED-D0E3D016321A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10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744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883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66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07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8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7505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3249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062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60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4380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256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0699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1299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480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+4 and Branch Comparator</a:t>
            </a:r>
            <a:r>
              <a:rPr lang="en-US" baseline="0" dirty="0" smtClean="0"/>
              <a:t> will be eliminated in multi-cycle. Their jobs will be taken over by the ALU. Wait and see.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50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1DD1A-C30F-4F2A-BFB8-4BB6E1056AAE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476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soon as we finish</a:t>
            </a:r>
            <a:r>
              <a:rPr lang="en-US" baseline="0" dirty="0" smtClean="0"/>
              <a:t> all cycles related to one instruction, we start the next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A8422-A517-42FD-9DD1-405C55F74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After each instruction we return to the first state, FETCH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Start explanation from Jump (right to left, jump back vs. previous slide).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Jump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Branch = do compare (</a:t>
            </a:r>
            <a:r>
              <a:rPr lang="en-US" dirty="0" err="1"/>
              <a:t>ALUOp</a:t>
            </a:r>
            <a:r>
              <a:rPr lang="en-US" dirty="0"/>
              <a:t>=01 – SUB)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Execution – use FUNC…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Load Store: compute the address (common), but then split for Load and Store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28BB222-0C84-45D2-9E4D-4EEE750228F7}" type="slidenum">
              <a:rPr lang="he-IL" altLang="en-US" sz="13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7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PCC – “PC – current”</a:t>
            </a:r>
          </a:p>
          <a:p>
            <a:endParaRPr lang="en-US" dirty="0"/>
          </a:p>
          <a:p>
            <a:r>
              <a:rPr lang="en-US" dirty="0"/>
              <a:t>Branch </a:t>
            </a:r>
            <a:r>
              <a:rPr lang="en-US" dirty="0" smtClean="0"/>
              <a:t>comparator and +4 were </a:t>
            </a:r>
            <a:r>
              <a:rPr lang="en-US" dirty="0"/>
              <a:t>removed (less HW)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98E45-6FD8-4225-93D9-FAEC905B2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Moving next state computation out of ROM/PLA.</a:t>
            </a:r>
          </a:p>
          <a:p>
            <a:pPr>
              <a:defRPr/>
            </a:pPr>
            <a:r>
              <a:rPr lang="en-US" dirty="0"/>
              <a:t>Idea: for cases when we move to the next state, which ID is increment of 1, let’s use the adder.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 when deciding on the next state, we take into account </a:t>
            </a:r>
            <a:r>
              <a:rPr lang="en-US" dirty="0" err="1"/>
              <a:t>AddrCtrl</a:t>
            </a:r>
            <a:r>
              <a:rPr lang="en-US" dirty="0"/>
              <a:t> line(s) which says whether to choose:</a:t>
            </a:r>
          </a:p>
          <a:p>
            <a:pPr marL="228600" indent="-228600">
              <a:buFontTx/>
              <a:buAutoNum type="alphaLcParenBoth"/>
              <a:defRPr/>
            </a:pPr>
            <a:r>
              <a:rPr lang="en-US" dirty="0"/>
              <a:t>Incremental state number</a:t>
            </a:r>
          </a:p>
          <a:p>
            <a:pPr marL="228600" indent="-228600">
              <a:buFontTx/>
              <a:buAutoNum type="alphaLcParenBoth"/>
              <a:defRPr/>
            </a:pPr>
            <a:r>
              <a:rPr lang="en-US" dirty="0"/>
              <a:t>A value that depends on the current </a:t>
            </a:r>
            <a:r>
              <a:rPr lang="en-US" dirty="0" err="1"/>
              <a:t>opcode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Question: can we remove “state” register – no, need to break the comb loop.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Need also a possibility to go back to 0 state after command finishes execution (therefore </a:t>
            </a:r>
            <a:r>
              <a:rPr lang="en-US" dirty="0" err="1"/>
              <a:t>AddrCtrl</a:t>
            </a:r>
            <a:r>
              <a:rPr lang="en-US" dirty="0"/>
              <a:t> Line is multi-bit)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634151F-9999-4967-9F07-8E74D8A1BFCE}" type="slidenum">
              <a:rPr lang="he-IL" altLang="en-US" sz="13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3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Go over the states of FSM: 0, 1, 2… and point out what should be </a:t>
            </a:r>
            <a:r>
              <a:rPr lang="en-US" altLang="en-US" dirty="0" err="1"/>
              <a:t>AddrCtrl</a:t>
            </a:r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23BC1D0F-8A18-4703-9123-9B9F4A185EC5}" type="slidenum">
              <a:rPr lang="he-IL" altLang="en-US" sz="13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9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So here are the values of AddrCtrl for each one of the possible current states.</a:t>
            </a:r>
          </a:p>
          <a:p>
            <a:endParaRPr lang="en-US" altLang="en-US"/>
          </a:p>
          <a:p>
            <a:r>
              <a:rPr lang="en-US" altLang="en-US"/>
              <a:t>When having a FSM with more states, this approach is more efficient than PLA/ROM.</a:t>
            </a:r>
          </a:p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76313"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D4F7995F-DC64-4CBC-AC91-53C357834744}" type="slidenum">
              <a:rPr lang="he-IL" altLang="en-US" sz="13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5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3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15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419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"/>
            <a:ext cx="7772400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800100"/>
            <a:ext cx="7772400" cy="37719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790114-B29F-4836-A909-11A437904A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839891"/>
            <a:ext cx="2590800" cy="18930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373043-3E99-4ED1-8FFF-48C56FA401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Technion EE 044252 Spring 2018 Lecture 11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28D313-7AC2-4202-8712-E8A8DD903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D1AEE-648A-4DAE-B576-60771FC38A5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20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"/>
            <a:ext cx="7772400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800100"/>
            <a:ext cx="3810000" cy="377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3810000" cy="3771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0114-B29F-4836-A909-11A437904A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839891"/>
            <a:ext cx="2590800" cy="18930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73043-3E99-4ED1-8FFF-48C56FA401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Technion EE 044252 Spring 2018 Lecture 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8D313-7AC2-4202-8712-E8A8DD903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F534B-B2FE-438D-A8D4-D3234E633F7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3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2739" y="573207"/>
            <a:ext cx="8628184" cy="214361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222251" y="3183341"/>
            <a:ext cx="8628063" cy="113617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70C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862" y="4767264"/>
            <a:ext cx="3950676" cy="273844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Technion EE 044252 Spring 2018 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8385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4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888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Technion EE 044252 Spring 2018 Lecture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71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449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Technion EE 044252 Spring 2018 Lecture 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3FF131CF-B26C-E347-9AC9-78212C099D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61" r:id="rId14"/>
  </p:sldLayoutIdLst>
  <p:hf hdr="0" dt="0"/>
  <p:txStyles>
    <p:titleStyle>
      <a:lvl1pPr algn="l" defTabSz="685800" rtl="1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r" defTabSz="685800" rtl="1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Drawing.vsdx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Visio_Drawing.vsdx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idx="4294967295"/>
          </p:nvPr>
        </p:nvSpPr>
        <p:spPr>
          <a:xfrm>
            <a:off x="0" y="133350"/>
            <a:ext cx="8839200" cy="35814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6600" dirty="0">
                <a:solidFill>
                  <a:schemeClr val="tx1"/>
                </a:solidFill>
                <a:latin typeface="+mn-lt"/>
              </a:rPr>
            </a:br>
            <a:r>
              <a:rPr lang="en-US" sz="6600" dirty="0">
                <a:solidFill>
                  <a:schemeClr val="tx1"/>
                </a:solidFill>
                <a:latin typeface="+mn-lt"/>
              </a:rPr>
              <a:t>Tutorial </a:t>
            </a:r>
            <a:r>
              <a:rPr lang="en-US" sz="6600" dirty="0" smtClean="0">
                <a:solidFill>
                  <a:schemeClr val="tx1"/>
                </a:solidFill>
                <a:latin typeface="+mn-lt"/>
              </a:rPr>
              <a:t>11</a:t>
            </a:r>
            <a:br>
              <a:rPr lang="en-US" sz="6600" dirty="0" smtClean="0">
                <a:solidFill>
                  <a:schemeClr val="tx1"/>
                </a:solidFill>
                <a:latin typeface="+mn-lt"/>
              </a:rPr>
            </a:br>
            <a:r>
              <a:rPr lang="en-US" sz="6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6600" dirty="0">
                <a:solidFill>
                  <a:schemeClr val="tx1"/>
                </a:solidFill>
                <a:latin typeface="+mn-lt"/>
              </a:rPr>
            </a:br>
            <a:r>
              <a:rPr lang="en-US" sz="6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+mn-lt"/>
              </a:rPr>
              <a:t>RISC-V </a:t>
            </a:r>
            <a:r>
              <a:rPr lang="en-US" sz="6600" dirty="0" smtClean="0">
                <a:solidFill>
                  <a:schemeClr val="tx1"/>
                </a:solidFill>
                <a:latin typeface="+mn-lt"/>
              </a:rPr>
              <a:t>Multi </a:t>
            </a:r>
            <a:r>
              <a:rPr lang="en-US" sz="6600" dirty="0">
                <a:solidFill>
                  <a:schemeClr val="tx1"/>
                </a:solidFill>
                <a:latin typeface="+mn-lt"/>
              </a:rPr>
              <a:t>Cycle</a:t>
            </a:r>
            <a:endParaRPr lang="en-US" sz="66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AutoShape 4" descr="JohnW.png"/>
          <p:cNvSpPr>
            <a:spLocks noChangeAspect="1" noChangeArrowheads="1"/>
          </p:cNvSpPr>
          <p:nvPr/>
        </p:nvSpPr>
        <p:spPr bwMode="auto">
          <a:xfrm>
            <a:off x="178461" y="5954"/>
            <a:ext cx="1424122" cy="14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35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461" y="4400550"/>
            <a:ext cx="196380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 err="1" smtClean="0"/>
              <a:t>Maroun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Tork</a:t>
            </a:r>
            <a:r>
              <a:rPr lang="en-US" altLang="he-IL" dirty="0" smtClean="0"/>
              <a:t>, 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48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8F9BE260-C4FB-4846-97FF-39E1DA78AD6C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US" sz="750" dirty="0">
              <a:cs typeface="Times New Roman" panose="02020603050405020304" pitchFamily="18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71800" y="145233"/>
            <a:ext cx="3429000" cy="47625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Address Selection Control</a:t>
            </a:r>
            <a:endParaRPr lang="en-US" altLang="en-US" sz="2400" dirty="0"/>
          </a:p>
        </p:txBody>
      </p:sp>
      <p:graphicFrame>
        <p:nvGraphicFramePr>
          <p:cNvPr id="51275" name="Group 75">
            <a:extLst>
              <a:ext uri="{FF2B5EF4-FFF2-40B4-BE49-F238E27FC236}">
                <a16:creationId xmlns:a16="http://schemas.microsoft.com/office/drawing/2014/main" id="{1A72FFD6-FE33-434D-8083-31790904DEF2}"/>
              </a:ext>
            </a:extLst>
          </p:cNvPr>
          <p:cNvGraphicFramePr>
            <a:graphicFrameLocks noGrp="1"/>
          </p:cNvGraphicFramePr>
          <p:nvPr>
            <p:ph type="tbl" idx="4294967295"/>
            <p:extLst/>
          </p:nvPr>
        </p:nvGraphicFramePr>
        <p:xfrm>
          <a:off x="476845" y="779686"/>
          <a:ext cx="4989909" cy="3352312"/>
        </p:xfrm>
        <a:graphic>
          <a:graphicData uri="http://schemas.openxmlformats.org/drawingml/2006/table">
            <a:tbl>
              <a:tblPr/>
              <a:tblGrid>
                <a:gridCol w="139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2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State number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Address control 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Value of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AddrCtl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David" panose="020E0502060401010101" pitchFamily="34" charset="-79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31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Increment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31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Use dispatch ROM 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31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Use dispatch ROM 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31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Increment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31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Go to state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31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Go to state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31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Increment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31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Go to state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31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Go to state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31"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Go to state 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1pPr>
                      <a:lvl2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2pPr>
                      <a:lvl3pPr algn="r" rtl="1">
                        <a:spcBef>
                          <a:spcPts val="600"/>
                        </a:spcBef>
                        <a:spcAft>
                          <a:spcPts val="6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3pPr>
                      <a:lvl4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David" panose="020E0502060401010101" pitchFamily="34" charset="-79"/>
                        </a:defRPr>
                      </a:lvl4pPr>
                      <a:lvl5pPr algn="r" rtl="1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5pPr>
                      <a:lvl6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6pPr>
                      <a:lvl7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7pPr>
                      <a:lvl8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8pPr>
                      <a:lvl9pPr algn="r" rtl="1" fontAlgn="base">
                        <a:spcBef>
                          <a:spcPts val="1200"/>
                        </a:spcBef>
                        <a:spcAft>
                          <a:spcPts val="300"/>
                        </a:spcAft>
                        <a:defRPr sz="16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David" panose="020E0502060401010101" pitchFamily="34" charset="-79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7639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516" y="699469"/>
            <a:ext cx="1850232" cy="19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40" name="Picture 63" descr="C:\Users\rostik\Desktop\Pictur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69" y="2787253"/>
            <a:ext cx="1958579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41" name="TextBox 7"/>
          <p:cNvSpPr txBox="1">
            <a:spLocks noChangeArrowheads="1"/>
          </p:cNvSpPr>
          <p:nvPr/>
        </p:nvSpPr>
        <p:spPr bwMode="auto">
          <a:xfrm>
            <a:off x="304800" y="4386506"/>
            <a:ext cx="7010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500" dirty="0" smtClean="0">
                <a:latin typeface="+mn-lt"/>
                <a:cs typeface="Times New Roman" panose="02020603050405020304" pitchFamily="18" charset="0"/>
              </a:rPr>
              <a:t>Result is smaller than ROM—no 4 bits/word for next state, only two bits </a:t>
            </a:r>
            <a:endParaRPr lang="en-US" altLang="en-US" sz="15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00CE3AB-BB1A-4AFC-BF52-544AEE3C8DC2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30365" y="132160"/>
            <a:ext cx="4648200" cy="571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Address Selection Tables</a:t>
            </a:r>
            <a:endParaRPr lang="en-US" altLang="en-US" dirty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11024" y="820737"/>
            <a:ext cx="5821362" cy="1522413"/>
          </a:xfrm>
        </p:spPr>
        <p:txBody>
          <a:bodyPr/>
          <a:lstStyle/>
          <a:p>
            <a:pPr algn="r" rtl="1" eaLnBrk="1" hangingPunct="1"/>
            <a:r>
              <a:rPr lang="he-IL" altLang="en-US" sz="1800" dirty="0"/>
              <a:t>טבלה 1 לקפיצה ממצב מספר 1</a:t>
            </a:r>
          </a:p>
          <a:p>
            <a:pPr algn="r" rtl="1" eaLnBrk="1" hangingPunct="1"/>
            <a:r>
              <a:rPr lang="he-IL" altLang="en-US" sz="1800" dirty="0"/>
              <a:t>טבלה 2 לקפיצה ממצב מספר 2</a:t>
            </a:r>
          </a:p>
        </p:txBody>
      </p:sp>
      <p:sp>
        <p:nvSpPr>
          <p:cNvPr id="65542" name="Line 107"/>
          <p:cNvSpPr>
            <a:spLocks noChangeShapeType="1"/>
          </p:cNvSpPr>
          <p:nvPr/>
        </p:nvSpPr>
        <p:spPr bwMode="auto">
          <a:xfrm>
            <a:off x="4217194" y="4488656"/>
            <a:ext cx="66556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43" name="Rectangle 49"/>
          <p:cNvSpPr>
            <a:spLocks noChangeArrowheads="1"/>
          </p:cNvSpPr>
          <p:nvPr/>
        </p:nvSpPr>
        <p:spPr bwMode="auto">
          <a:xfrm>
            <a:off x="3875393" y="3317081"/>
            <a:ext cx="66317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2</a:t>
            </a:r>
          </a:p>
        </p:txBody>
      </p:sp>
      <p:sp>
        <p:nvSpPr>
          <p:cNvPr id="65544" name="Rectangle 48"/>
          <p:cNvSpPr>
            <a:spLocks noChangeArrowheads="1"/>
          </p:cNvSpPr>
          <p:nvPr/>
        </p:nvSpPr>
        <p:spPr bwMode="auto">
          <a:xfrm>
            <a:off x="3211025" y="3317081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 smtClean="0">
                <a:latin typeface="+mn-lt"/>
              </a:rPr>
              <a:t>SW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5545" name="Rectangle 47"/>
          <p:cNvSpPr>
            <a:spLocks noChangeArrowheads="1"/>
          </p:cNvSpPr>
          <p:nvPr/>
        </p:nvSpPr>
        <p:spPr bwMode="auto">
          <a:xfrm>
            <a:off x="2546656" y="3317081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x23</a:t>
            </a:r>
          </a:p>
        </p:txBody>
      </p:sp>
      <p:sp>
        <p:nvSpPr>
          <p:cNvPr id="65546" name="Rectangle 42"/>
          <p:cNvSpPr>
            <a:spLocks noChangeArrowheads="1"/>
          </p:cNvSpPr>
          <p:nvPr/>
        </p:nvSpPr>
        <p:spPr bwMode="auto">
          <a:xfrm>
            <a:off x="3875393" y="3058717"/>
            <a:ext cx="663178" cy="2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2</a:t>
            </a:r>
          </a:p>
        </p:txBody>
      </p:sp>
      <p:sp>
        <p:nvSpPr>
          <p:cNvPr id="65547" name="Rectangle 41"/>
          <p:cNvSpPr>
            <a:spLocks noChangeArrowheads="1"/>
          </p:cNvSpPr>
          <p:nvPr/>
        </p:nvSpPr>
        <p:spPr bwMode="auto">
          <a:xfrm>
            <a:off x="3211025" y="3058717"/>
            <a:ext cx="664369" cy="2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 smtClean="0">
                <a:latin typeface="+mn-lt"/>
              </a:rPr>
              <a:t>LW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5548" name="Rectangle 40"/>
          <p:cNvSpPr>
            <a:spLocks noChangeArrowheads="1"/>
          </p:cNvSpPr>
          <p:nvPr/>
        </p:nvSpPr>
        <p:spPr bwMode="auto">
          <a:xfrm>
            <a:off x="2546656" y="3058717"/>
            <a:ext cx="664369" cy="2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x03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3875393" y="2801541"/>
            <a:ext cx="66317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 smtClean="0">
                <a:latin typeface="+mn-lt"/>
              </a:rPr>
              <a:t>8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5550" name="Rectangle 34"/>
          <p:cNvSpPr>
            <a:spLocks noChangeArrowheads="1"/>
          </p:cNvSpPr>
          <p:nvPr/>
        </p:nvSpPr>
        <p:spPr bwMode="auto">
          <a:xfrm>
            <a:off x="3211025" y="2801541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 smtClean="0">
                <a:latin typeface="+mn-lt"/>
              </a:rPr>
              <a:t>BEQ</a:t>
            </a:r>
            <a:endParaRPr lang="en-US" altLang="en-US" sz="1400" dirty="0">
              <a:latin typeface="+mn-lt"/>
            </a:endParaRPr>
          </a:p>
        </p:txBody>
      </p:sp>
      <p:sp>
        <p:nvSpPr>
          <p:cNvPr id="65551" name="Rectangle 33"/>
          <p:cNvSpPr>
            <a:spLocks noChangeArrowheads="1"/>
          </p:cNvSpPr>
          <p:nvPr/>
        </p:nvSpPr>
        <p:spPr bwMode="auto">
          <a:xfrm>
            <a:off x="2546656" y="2801541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x63</a:t>
            </a:r>
          </a:p>
        </p:txBody>
      </p:sp>
      <p:sp>
        <p:nvSpPr>
          <p:cNvPr id="65552" name="Rectangle 32"/>
          <p:cNvSpPr>
            <a:spLocks noChangeArrowheads="1"/>
          </p:cNvSpPr>
          <p:nvPr/>
        </p:nvSpPr>
        <p:spPr bwMode="auto">
          <a:xfrm>
            <a:off x="6210300" y="2544366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>
                <a:latin typeface="+mn-lt"/>
              </a:rPr>
              <a:t>5</a:t>
            </a:r>
          </a:p>
        </p:txBody>
      </p:sp>
      <p:sp>
        <p:nvSpPr>
          <p:cNvPr id="65553" name="Rectangle 31"/>
          <p:cNvSpPr>
            <a:spLocks noChangeArrowheads="1"/>
          </p:cNvSpPr>
          <p:nvPr/>
        </p:nvSpPr>
        <p:spPr bwMode="auto">
          <a:xfrm>
            <a:off x="5545932" y="2544366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SW</a:t>
            </a:r>
          </a:p>
        </p:txBody>
      </p:sp>
      <p:sp>
        <p:nvSpPr>
          <p:cNvPr id="65554" name="Rectangle 30"/>
          <p:cNvSpPr>
            <a:spLocks noChangeArrowheads="1"/>
          </p:cNvSpPr>
          <p:nvPr/>
        </p:nvSpPr>
        <p:spPr bwMode="auto">
          <a:xfrm>
            <a:off x="4882754" y="2544366"/>
            <a:ext cx="66317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x23</a:t>
            </a:r>
          </a:p>
        </p:txBody>
      </p:sp>
      <p:sp>
        <p:nvSpPr>
          <p:cNvPr id="65555" name="Rectangle 28"/>
          <p:cNvSpPr>
            <a:spLocks noChangeArrowheads="1"/>
          </p:cNvSpPr>
          <p:nvPr/>
        </p:nvSpPr>
        <p:spPr bwMode="auto">
          <a:xfrm>
            <a:off x="3875393" y="2544366"/>
            <a:ext cx="66317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9</a:t>
            </a:r>
          </a:p>
        </p:txBody>
      </p:sp>
      <p:sp>
        <p:nvSpPr>
          <p:cNvPr id="65556" name="Rectangle 27"/>
          <p:cNvSpPr>
            <a:spLocks noChangeArrowheads="1"/>
          </p:cNvSpPr>
          <p:nvPr/>
        </p:nvSpPr>
        <p:spPr bwMode="auto">
          <a:xfrm>
            <a:off x="3211025" y="2544366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JAL</a:t>
            </a:r>
          </a:p>
        </p:txBody>
      </p:sp>
      <p:sp>
        <p:nvSpPr>
          <p:cNvPr id="65557" name="Rectangle 26"/>
          <p:cNvSpPr>
            <a:spLocks noChangeArrowheads="1"/>
          </p:cNvSpPr>
          <p:nvPr/>
        </p:nvSpPr>
        <p:spPr bwMode="auto">
          <a:xfrm>
            <a:off x="2546656" y="2544366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x67</a:t>
            </a:r>
          </a:p>
        </p:txBody>
      </p:sp>
      <p:sp>
        <p:nvSpPr>
          <p:cNvPr id="65558" name="Rectangle 25"/>
          <p:cNvSpPr>
            <a:spLocks noChangeArrowheads="1"/>
          </p:cNvSpPr>
          <p:nvPr/>
        </p:nvSpPr>
        <p:spPr bwMode="auto">
          <a:xfrm>
            <a:off x="6210300" y="2287191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3</a:t>
            </a:r>
          </a:p>
        </p:txBody>
      </p:sp>
      <p:sp>
        <p:nvSpPr>
          <p:cNvPr id="65559" name="Rectangle 24"/>
          <p:cNvSpPr>
            <a:spLocks noChangeArrowheads="1"/>
          </p:cNvSpPr>
          <p:nvPr/>
        </p:nvSpPr>
        <p:spPr bwMode="auto">
          <a:xfrm>
            <a:off x="5545932" y="2287191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LW</a:t>
            </a:r>
          </a:p>
        </p:txBody>
      </p:sp>
      <p:sp>
        <p:nvSpPr>
          <p:cNvPr id="65560" name="Rectangle 23"/>
          <p:cNvSpPr>
            <a:spLocks noChangeArrowheads="1"/>
          </p:cNvSpPr>
          <p:nvPr/>
        </p:nvSpPr>
        <p:spPr bwMode="auto">
          <a:xfrm>
            <a:off x="4882754" y="2287191"/>
            <a:ext cx="66317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x03</a:t>
            </a:r>
          </a:p>
        </p:txBody>
      </p:sp>
      <p:sp>
        <p:nvSpPr>
          <p:cNvPr id="65561" name="Rectangle 21"/>
          <p:cNvSpPr>
            <a:spLocks noChangeArrowheads="1"/>
          </p:cNvSpPr>
          <p:nvPr/>
        </p:nvSpPr>
        <p:spPr bwMode="auto">
          <a:xfrm>
            <a:off x="3875393" y="2287191"/>
            <a:ext cx="66317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6</a:t>
            </a:r>
          </a:p>
        </p:txBody>
      </p:sp>
      <p:sp>
        <p:nvSpPr>
          <p:cNvPr id="65562" name="Rectangle 20"/>
          <p:cNvSpPr>
            <a:spLocks noChangeArrowheads="1"/>
          </p:cNvSpPr>
          <p:nvPr/>
        </p:nvSpPr>
        <p:spPr bwMode="auto">
          <a:xfrm>
            <a:off x="3211025" y="2287191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R-type</a:t>
            </a:r>
          </a:p>
        </p:txBody>
      </p:sp>
      <p:sp>
        <p:nvSpPr>
          <p:cNvPr id="65563" name="Rectangle 19"/>
          <p:cNvSpPr>
            <a:spLocks noChangeArrowheads="1"/>
          </p:cNvSpPr>
          <p:nvPr/>
        </p:nvSpPr>
        <p:spPr bwMode="auto">
          <a:xfrm>
            <a:off x="2546656" y="2287191"/>
            <a:ext cx="66436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400" dirty="0">
                <a:latin typeface="+mn-lt"/>
              </a:rPr>
              <a:t>x33</a:t>
            </a:r>
          </a:p>
        </p:txBody>
      </p:sp>
      <p:sp>
        <p:nvSpPr>
          <p:cNvPr id="65564" name="Rectangle 18"/>
          <p:cNvSpPr>
            <a:spLocks noChangeArrowheads="1"/>
          </p:cNvSpPr>
          <p:nvPr/>
        </p:nvSpPr>
        <p:spPr bwMode="auto">
          <a:xfrm>
            <a:off x="6210300" y="2028825"/>
            <a:ext cx="664369" cy="258366"/>
          </a:xfrm>
          <a:prstGeom prst="rect">
            <a:avLst/>
          </a:prstGeom>
          <a:solidFill>
            <a:srgbClr val="CCECFF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pPr algn="ctr"/>
            <a:r>
              <a:rPr lang="en-US" altLang="en-US" sz="1350" dirty="0"/>
              <a:t>Value</a:t>
            </a:r>
          </a:p>
        </p:txBody>
      </p:sp>
      <p:sp>
        <p:nvSpPr>
          <p:cNvPr id="65565" name="Rectangle 17"/>
          <p:cNvSpPr>
            <a:spLocks noChangeArrowheads="1"/>
          </p:cNvSpPr>
          <p:nvPr/>
        </p:nvSpPr>
        <p:spPr bwMode="auto">
          <a:xfrm>
            <a:off x="5545932" y="2028825"/>
            <a:ext cx="664369" cy="258366"/>
          </a:xfrm>
          <a:prstGeom prst="rect">
            <a:avLst/>
          </a:prstGeom>
          <a:solidFill>
            <a:srgbClr val="CCECFF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pPr algn="ctr"/>
            <a:r>
              <a:rPr lang="en-US" altLang="en-US" sz="1350"/>
              <a:t>Name</a:t>
            </a:r>
          </a:p>
        </p:txBody>
      </p:sp>
      <p:sp>
        <p:nvSpPr>
          <p:cNvPr id="65566" name="Rectangle 16"/>
          <p:cNvSpPr>
            <a:spLocks noChangeArrowheads="1"/>
          </p:cNvSpPr>
          <p:nvPr/>
        </p:nvSpPr>
        <p:spPr bwMode="auto">
          <a:xfrm>
            <a:off x="4882754" y="2028825"/>
            <a:ext cx="663178" cy="258366"/>
          </a:xfrm>
          <a:prstGeom prst="rect">
            <a:avLst/>
          </a:prstGeom>
          <a:solidFill>
            <a:srgbClr val="CCECFF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pPr algn="ctr"/>
            <a:r>
              <a:rPr lang="en-US" altLang="en-US" sz="1350"/>
              <a:t>Op</a:t>
            </a:r>
          </a:p>
        </p:txBody>
      </p:sp>
      <p:sp>
        <p:nvSpPr>
          <p:cNvPr id="65567" name="Rectangle 14"/>
          <p:cNvSpPr>
            <a:spLocks noChangeArrowheads="1"/>
          </p:cNvSpPr>
          <p:nvPr/>
        </p:nvSpPr>
        <p:spPr bwMode="auto">
          <a:xfrm>
            <a:off x="3875393" y="2028825"/>
            <a:ext cx="663178" cy="258366"/>
          </a:xfrm>
          <a:prstGeom prst="rect">
            <a:avLst/>
          </a:prstGeom>
          <a:solidFill>
            <a:srgbClr val="FFCCCC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pPr algn="ctr"/>
            <a:r>
              <a:rPr lang="en-US" altLang="en-US" sz="1350" dirty="0"/>
              <a:t>Value</a:t>
            </a:r>
          </a:p>
        </p:txBody>
      </p:sp>
      <p:sp>
        <p:nvSpPr>
          <p:cNvPr id="65568" name="Rectangle 13"/>
          <p:cNvSpPr>
            <a:spLocks noChangeArrowheads="1"/>
          </p:cNvSpPr>
          <p:nvPr/>
        </p:nvSpPr>
        <p:spPr bwMode="auto">
          <a:xfrm>
            <a:off x="3211025" y="2028825"/>
            <a:ext cx="664369" cy="258366"/>
          </a:xfrm>
          <a:prstGeom prst="rect">
            <a:avLst/>
          </a:prstGeom>
          <a:solidFill>
            <a:srgbClr val="FFCCCC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pPr algn="ctr"/>
            <a:r>
              <a:rPr lang="en-US" altLang="en-US" sz="1350"/>
              <a:t>Name</a:t>
            </a:r>
          </a:p>
        </p:txBody>
      </p:sp>
      <p:sp>
        <p:nvSpPr>
          <p:cNvPr id="65569" name="Rectangle 12"/>
          <p:cNvSpPr>
            <a:spLocks noChangeArrowheads="1"/>
          </p:cNvSpPr>
          <p:nvPr/>
        </p:nvSpPr>
        <p:spPr bwMode="auto">
          <a:xfrm>
            <a:off x="2546656" y="2028825"/>
            <a:ext cx="664369" cy="258366"/>
          </a:xfrm>
          <a:prstGeom prst="rect">
            <a:avLst/>
          </a:prstGeom>
          <a:solidFill>
            <a:srgbClr val="FFCCCC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pPr algn="ctr"/>
            <a:r>
              <a:rPr lang="en-US" altLang="en-US" sz="1350" dirty="0"/>
              <a:t>Op</a:t>
            </a:r>
          </a:p>
        </p:txBody>
      </p:sp>
      <p:sp>
        <p:nvSpPr>
          <p:cNvPr id="65570" name="Rectangle 9"/>
          <p:cNvSpPr>
            <a:spLocks noChangeArrowheads="1"/>
          </p:cNvSpPr>
          <p:nvPr/>
        </p:nvSpPr>
        <p:spPr bwMode="auto">
          <a:xfrm>
            <a:off x="4882754" y="1771650"/>
            <a:ext cx="1991915" cy="257175"/>
          </a:xfrm>
          <a:prstGeom prst="rect">
            <a:avLst/>
          </a:prstGeom>
          <a:solidFill>
            <a:srgbClr val="CCECFF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pPr algn="ctr"/>
            <a:r>
              <a:rPr lang="en-US" altLang="en-US" sz="1350" dirty="0"/>
              <a:t>Dispatch ROM 2</a:t>
            </a:r>
          </a:p>
        </p:txBody>
      </p:sp>
      <p:sp>
        <p:nvSpPr>
          <p:cNvPr id="65571" name="Rectangle 8"/>
          <p:cNvSpPr>
            <a:spLocks noChangeArrowheads="1"/>
          </p:cNvSpPr>
          <p:nvPr/>
        </p:nvSpPr>
        <p:spPr bwMode="auto">
          <a:xfrm>
            <a:off x="4538571" y="1771651"/>
            <a:ext cx="665560" cy="180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1050" b="1"/>
          </a:p>
        </p:txBody>
      </p:sp>
      <p:sp>
        <p:nvSpPr>
          <p:cNvPr id="65572" name="Rectangle 5"/>
          <p:cNvSpPr>
            <a:spLocks noChangeArrowheads="1"/>
          </p:cNvSpPr>
          <p:nvPr/>
        </p:nvSpPr>
        <p:spPr bwMode="auto">
          <a:xfrm>
            <a:off x="2546656" y="1771650"/>
            <a:ext cx="1991915" cy="257175"/>
          </a:xfrm>
          <a:prstGeom prst="rect">
            <a:avLst/>
          </a:prstGeom>
          <a:solidFill>
            <a:srgbClr val="FFCCCC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pPr algn="ctr"/>
            <a:r>
              <a:rPr lang="en-US" altLang="en-US" sz="1350" dirty="0"/>
              <a:t>Dispatch ROM 1</a:t>
            </a:r>
          </a:p>
        </p:txBody>
      </p:sp>
      <p:sp>
        <p:nvSpPr>
          <p:cNvPr id="65573" name="Line 54"/>
          <p:cNvSpPr>
            <a:spLocks noChangeShapeType="1"/>
          </p:cNvSpPr>
          <p:nvPr/>
        </p:nvSpPr>
        <p:spPr bwMode="auto">
          <a:xfrm>
            <a:off x="2546656" y="1771650"/>
            <a:ext cx="199191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74" name="Line 55"/>
          <p:cNvSpPr>
            <a:spLocks noChangeShapeType="1"/>
          </p:cNvSpPr>
          <p:nvPr/>
        </p:nvSpPr>
        <p:spPr bwMode="auto">
          <a:xfrm>
            <a:off x="2546656" y="2028825"/>
            <a:ext cx="199191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75" name="Line 56"/>
          <p:cNvSpPr>
            <a:spLocks noChangeShapeType="1"/>
          </p:cNvSpPr>
          <p:nvPr/>
        </p:nvSpPr>
        <p:spPr bwMode="auto">
          <a:xfrm>
            <a:off x="2546656" y="2287191"/>
            <a:ext cx="1991915" cy="0"/>
          </a:xfrm>
          <a:prstGeom prst="line">
            <a:avLst/>
          </a:prstGeom>
          <a:solidFill>
            <a:srgbClr val="FFCCCC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endParaRPr lang="en-US" sz="1400" dirty="0"/>
          </a:p>
        </p:txBody>
      </p:sp>
      <p:sp>
        <p:nvSpPr>
          <p:cNvPr id="65576" name="Line 57"/>
          <p:cNvSpPr>
            <a:spLocks noChangeShapeType="1"/>
          </p:cNvSpPr>
          <p:nvPr/>
        </p:nvSpPr>
        <p:spPr bwMode="auto">
          <a:xfrm>
            <a:off x="2546656" y="2544366"/>
            <a:ext cx="19919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/>
          </a:p>
        </p:txBody>
      </p:sp>
      <p:sp>
        <p:nvSpPr>
          <p:cNvPr id="65577" name="Line 58"/>
          <p:cNvSpPr>
            <a:spLocks noChangeShapeType="1"/>
          </p:cNvSpPr>
          <p:nvPr/>
        </p:nvSpPr>
        <p:spPr bwMode="auto">
          <a:xfrm>
            <a:off x="2546656" y="2801541"/>
            <a:ext cx="19919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/>
          </a:p>
        </p:txBody>
      </p:sp>
      <p:sp>
        <p:nvSpPr>
          <p:cNvPr id="65578" name="Line 59"/>
          <p:cNvSpPr>
            <a:spLocks noChangeShapeType="1"/>
          </p:cNvSpPr>
          <p:nvPr/>
        </p:nvSpPr>
        <p:spPr bwMode="auto">
          <a:xfrm>
            <a:off x="2546656" y="3058716"/>
            <a:ext cx="19919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/>
          </a:p>
        </p:txBody>
      </p:sp>
      <p:sp>
        <p:nvSpPr>
          <p:cNvPr id="65579" name="Line 60"/>
          <p:cNvSpPr>
            <a:spLocks noChangeShapeType="1"/>
          </p:cNvSpPr>
          <p:nvPr/>
        </p:nvSpPr>
        <p:spPr bwMode="auto">
          <a:xfrm>
            <a:off x="2546656" y="3317081"/>
            <a:ext cx="19919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/>
          </a:p>
        </p:txBody>
      </p:sp>
      <p:sp>
        <p:nvSpPr>
          <p:cNvPr id="65580" name="Line 61"/>
          <p:cNvSpPr>
            <a:spLocks noChangeShapeType="1"/>
          </p:cNvSpPr>
          <p:nvPr/>
        </p:nvSpPr>
        <p:spPr bwMode="auto">
          <a:xfrm>
            <a:off x="2546656" y="3574256"/>
            <a:ext cx="199191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/>
          </a:p>
        </p:txBody>
      </p:sp>
      <p:sp>
        <p:nvSpPr>
          <p:cNvPr id="65581" name="Line 62"/>
          <p:cNvSpPr>
            <a:spLocks noChangeShapeType="1"/>
          </p:cNvSpPr>
          <p:nvPr/>
        </p:nvSpPr>
        <p:spPr bwMode="auto">
          <a:xfrm>
            <a:off x="2546656" y="1771651"/>
            <a:ext cx="0" cy="180260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82" name="Line 65"/>
          <p:cNvSpPr>
            <a:spLocks noChangeShapeType="1"/>
          </p:cNvSpPr>
          <p:nvPr/>
        </p:nvSpPr>
        <p:spPr bwMode="auto">
          <a:xfrm>
            <a:off x="4538571" y="1771651"/>
            <a:ext cx="0" cy="1802606"/>
          </a:xfrm>
          <a:prstGeom prst="line">
            <a:avLst/>
          </a:prstGeom>
          <a:solidFill>
            <a:srgbClr val="FFCCCC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endParaRPr lang="en-US" sz="1350"/>
          </a:p>
        </p:txBody>
      </p:sp>
      <p:grpSp>
        <p:nvGrpSpPr>
          <p:cNvPr id="65583" name="Group 145"/>
          <p:cNvGrpSpPr>
            <a:grpSpLocks/>
          </p:cNvGrpSpPr>
          <p:nvPr/>
        </p:nvGrpSpPr>
        <p:grpSpPr bwMode="auto">
          <a:xfrm>
            <a:off x="4882754" y="1771650"/>
            <a:ext cx="1991915" cy="1028700"/>
            <a:chOff x="3141" y="1488"/>
            <a:chExt cx="1673" cy="1514"/>
          </a:xfrm>
        </p:grpSpPr>
        <p:sp>
          <p:nvSpPr>
            <p:cNvPr id="65598" name="Line 66"/>
            <p:cNvSpPr>
              <a:spLocks noChangeShapeType="1"/>
            </p:cNvSpPr>
            <p:nvPr/>
          </p:nvSpPr>
          <p:spPr bwMode="auto">
            <a:xfrm>
              <a:off x="3141" y="1488"/>
              <a:ext cx="0" cy="1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99" name="Line 69"/>
            <p:cNvSpPr>
              <a:spLocks noChangeShapeType="1"/>
            </p:cNvSpPr>
            <p:nvPr/>
          </p:nvSpPr>
          <p:spPr bwMode="auto">
            <a:xfrm>
              <a:off x="4814" y="1488"/>
              <a:ext cx="0" cy="15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5584" name="Line 72"/>
          <p:cNvSpPr>
            <a:spLocks noChangeShapeType="1"/>
          </p:cNvSpPr>
          <p:nvPr/>
        </p:nvSpPr>
        <p:spPr bwMode="auto">
          <a:xfrm>
            <a:off x="3211024" y="2028826"/>
            <a:ext cx="0" cy="15454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85" name="Line 74"/>
          <p:cNvSpPr>
            <a:spLocks noChangeShapeType="1"/>
          </p:cNvSpPr>
          <p:nvPr/>
        </p:nvSpPr>
        <p:spPr bwMode="auto">
          <a:xfrm>
            <a:off x="3875393" y="2028826"/>
            <a:ext cx="0" cy="15454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grpSp>
        <p:nvGrpSpPr>
          <p:cNvPr id="65586" name="Group 146"/>
          <p:cNvGrpSpPr>
            <a:grpSpLocks/>
          </p:cNvGrpSpPr>
          <p:nvPr/>
        </p:nvGrpSpPr>
        <p:grpSpPr bwMode="auto">
          <a:xfrm>
            <a:off x="5545932" y="2028825"/>
            <a:ext cx="664369" cy="771525"/>
            <a:chOff x="3698" y="1704"/>
            <a:chExt cx="558" cy="1298"/>
          </a:xfrm>
        </p:grpSpPr>
        <p:sp>
          <p:nvSpPr>
            <p:cNvPr id="65596" name="Line 76"/>
            <p:cNvSpPr>
              <a:spLocks noChangeShapeType="1"/>
            </p:cNvSpPr>
            <p:nvPr/>
          </p:nvSpPr>
          <p:spPr bwMode="auto">
            <a:xfrm>
              <a:off x="3698" y="1704"/>
              <a:ext cx="0" cy="12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597" name="Line 78"/>
            <p:cNvSpPr>
              <a:spLocks noChangeShapeType="1"/>
            </p:cNvSpPr>
            <p:nvPr/>
          </p:nvSpPr>
          <p:spPr bwMode="auto">
            <a:xfrm>
              <a:off x="4256" y="1704"/>
              <a:ext cx="0" cy="12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5587" name="Line 88"/>
          <p:cNvSpPr>
            <a:spLocks noChangeShapeType="1"/>
          </p:cNvSpPr>
          <p:nvPr/>
        </p:nvSpPr>
        <p:spPr bwMode="auto">
          <a:xfrm>
            <a:off x="4882754" y="2028825"/>
            <a:ext cx="199191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88" name="Line 91"/>
          <p:cNvSpPr>
            <a:spLocks noChangeShapeType="1"/>
          </p:cNvSpPr>
          <p:nvPr/>
        </p:nvSpPr>
        <p:spPr bwMode="auto">
          <a:xfrm>
            <a:off x="4882754" y="2544366"/>
            <a:ext cx="19919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65589" name="Line 94"/>
          <p:cNvSpPr>
            <a:spLocks noChangeShapeType="1"/>
          </p:cNvSpPr>
          <p:nvPr/>
        </p:nvSpPr>
        <p:spPr bwMode="auto">
          <a:xfrm>
            <a:off x="4882754" y="2287191"/>
            <a:ext cx="1991915" cy="0"/>
          </a:xfrm>
          <a:prstGeom prst="line">
            <a:avLst/>
          </a:prstGeom>
          <a:solidFill>
            <a:srgbClr val="CCECFF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/>
          <a:lstStyle/>
          <a:p>
            <a:endParaRPr lang="en-US" sz="1350" dirty="0"/>
          </a:p>
        </p:txBody>
      </p:sp>
      <p:sp>
        <p:nvSpPr>
          <p:cNvPr id="65590" name="Line 97"/>
          <p:cNvSpPr>
            <a:spLocks noChangeShapeType="1"/>
          </p:cNvSpPr>
          <p:nvPr/>
        </p:nvSpPr>
        <p:spPr bwMode="auto">
          <a:xfrm>
            <a:off x="4882754" y="2801541"/>
            <a:ext cx="19919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91" name="Line 106"/>
          <p:cNvSpPr>
            <a:spLocks noChangeShapeType="1"/>
          </p:cNvSpPr>
          <p:nvPr/>
        </p:nvSpPr>
        <p:spPr bwMode="auto">
          <a:xfrm>
            <a:off x="4882754" y="2800350"/>
            <a:ext cx="199191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65592" name="Line 109"/>
          <p:cNvSpPr>
            <a:spLocks noChangeShapeType="1"/>
          </p:cNvSpPr>
          <p:nvPr/>
        </p:nvSpPr>
        <p:spPr bwMode="auto">
          <a:xfrm>
            <a:off x="4882754" y="1771650"/>
            <a:ext cx="199191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5593" name="Line 110"/>
          <p:cNvSpPr>
            <a:spLocks noChangeShapeType="1"/>
          </p:cNvSpPr>
          <p:nvPr/>
        </p:nvSpPr>
        <p:spPr bwMode="auto">
          <a:xfrm>
            <a:off x="4538571" y="2686050"/>
            <a:ext cx="66556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pic>
        <p:nvPicPr>
          <p:cNvPr id="65594" name="Picture 1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3" y="1744861"/>
            <a:ext cx="1811006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95" name="Picture 63" descr="C:\Users\rostik\Desktop\Pictur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01" y="2811860"/>
            <a:ext cx="2619375" cy="18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4538571" y="1771650"/>
            <a:ext cx="0" cy="1802606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952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FE71DDAC-923A-4FC6-A3FE-839499E9D4F7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4267200" cy="7127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Micro-code Controller</a:t>
            </a: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57E24E-FACE-4789-9BDC-89E7355D868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99444" y="744188"/>
          <a:ext cx="5345112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Visio" r:id="rId4" imgW="6515207" imgH="4791075" progId="Visio.Drawing.11">
                  <p:embed/>
                </p:oleObj>
              </mc:Choice>
              <mc:Fallback>
                <p:oleObj name="Visio" r:id="rId4" imgW="6515207" imgH="479107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9444" y="744188"/>
                        <a:ext cx="5345112" cy="393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2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2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0149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following code is given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s0, x0, 0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s1, x0, 1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t0, x0, 5 </a:t>
            </a:r>
          </a:p>
          <a:p>
            <a:r>
              <a:rPr lang="en-US" dirty="0" smtClean="0"/>
              <a:t>       loop: </a:t>
            </a:r>
            <a:r>
              <a:rPr lang="en-US" dirty="0" err="1" smtClean="0"/>
              <a:t>beq</a:t>
            </a:r>
            <a:r>
              <a:rPr lang="en-US" dirty="0" smtClean="0"/>
              <a:t> s0, t0, exit </a:t>
            </a:r>
          </a:p>
          <a:p>
            <a:r>
              <a:rPr lang="en-US" dirty="0" smtClean="0"/>
              <a:t>	add s1, s1, s1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 s0, s0, 1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jal</a:t>
            </a:r>
            <a:r>
              <a:rPr lang="en-US" dirty="0" smtClean="0"/>
              <a:t> x0, loop </a:t>
            </a:r>
          </a:p>
          <a:p>
            <a:r>
              <a:rPr lang="en-US" dirty="0" smtClean="0"/>
              <a:t>        exit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4038600" y="15049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A- How </a:t>
            </a:r>
            <a:r>
              <a:rPr lang="en-US" dirty="0"/>
              <a:t>many cycles would it take for the entire execution of the code?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4038600" y="21130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38600" y="226994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0" i="1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addi</a:t>
                </a:r>
                <a:r>
                  <a:rPr lang="en-US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&amp; add – 4 cycles, </a:t>
                </a:r>
                <a:r>
                  <a:rPr lang="en-US" b="0" i="1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beq</a:t>
                </a:r>
                <a:r>
                  <a:rPr lang="en-US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&amp; </a:t>
                </a:r>
                <a:r>
                  <a:rPr lang="en-US" b="0" i="1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jal</a:t>
                </a:r>
                <a:r>
                  <a:rPr lang="en-US" b="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– 3 cycles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85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</m:oMath>
                  </m:oMathPara>
                </a14:m>
                <a:endParaRPr lang="he-IL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269948"/>
                <a:ext cx="457200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200" t="-5660" b="-84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063218" y="32136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B- In </a:t>
            </a:r>
            <a:r>
              <a:rPr lang="en-US" dirty="0"/>
              <a:t>which number of cycles does the ALU sums twice the value of $</a:t>
            </a:r>
            <a:r>
              <a:rPr lang="en-US" dirty="0" smtClean="0"/>
              <a:t>s1 for the first time?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63218" y="3974964"/>
                <a:ext cx="4572000" cy="3742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he-IL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18" y="3974964"/>
                <a:ext cx="4572000" cy="374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19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-118649"/>
            <a:ext cx="2514600" cy="7889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308854" y="903177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Compare between Single Cycle RISC-V and Multi-Cycle RISC-V in terms of space, time and complexity.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08854" y="1799057"/>
            <a:ext cx="7768346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Single cycle RISC-V</a:t>
            </a:r>
            <a:endParaRPr lang="he-IL" altLang="en-US" b="1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B0F0"/>
                </a:solidFill>
              </a:rPr>
              <a:t>Lots of hardware (dedicated to functionality)</a:t>
            </a:r>
            <a:endParaRPr lang="he-IL" altLang="en-US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B0F0"/>
                </a:solidFill>
              </a:rPr>
              <a:t>Slow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B0F0"/>
                </a:solidFill>
              </a:rPr>
              <a:t>Combinational control</a:t>
            </a:r>
            <a:endParaRPr lang="he-IL" alt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002060"/>
                </a:solidFill>
              </a:rPr>
              <a:t>Multi-cycle </a:t>
            </a:r>
            <a:r>
              <a:rPr lang="en-US" altLang="en-US" b="1" dirty="0">
                <a:solidFill>
                  <a:srgbClr val="002060"/>
                </a:solidFill>
              </a:rPr>
              <a:t>RISC-V</a:t>
            </a:r>
            <a:endParaRPr lang="he-IL" altLang="en-US" b="1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B0F0"/>
                </a:solidFill>
              </a:rPr>
              <a:t>Hardware savings (but added registers)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B0F0"/>
                </a:solidFill>
              </a:rPr>
              <a:t>Faster</a:t>
            </a:r>
            <a:endParaRPr lang="he-IL" altLang="en-US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B0F0"/>
                </a:solidFill>
              </a:rPr>
              <a:t>Some speculation – more energy consumed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B0F0"/>
                </a:solidFill>
              </a:rPr>
              <a:t>FSM </a:t>
            </a:r>
            <a:r>
              <a:rPr lang="en-US" altLang="en-US" dirty="0">
                <a:solidFill>
                  <a:srgbClr val="00B0F0"/>
                </a:solidFill>
              </a:rPr>
              <a:t>control (ROM / micro-code)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B0F0"/>
                </a:solidFill>
              </a:rPr>
              <a:t>Flexible</a:t>
            </a:r>
            <a:endParaRPr lang="en-US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For the </a:t>
            </a:r>
            <a:r>
              <a:rPr lang="en-US" sz="2400" dirty="0" smtClean="0"/>
              <a:t>instruction </a:t>
            </a:r>
            <a:r>
              <a:rPr lang="en-US" sz="2400" i="1" dirty="0" smtClean="0"/>
              <a:t>SWAP</a:t>
            </a:r>
            <a:r>
              <a:rPr lang="en-US" sz="2400" dirty="0" smtClean="0"/>
              <a:t>, </a:t>
            </a:r>
            <a:r>
              <a:rPr lang="en-US" sz="2400" dirty="0"/>
              <a:t>update the </a:t>
            </a:r>
            <a:r>
              <a:rPr lang="en-US" sz="2400" dirty="0" smtClean="0"/>
              <a:t>data path of </a:t>
            </a:r>
            <a:r>
              <a:rPr lang="en-US" sz="2400" dirty="0"/>
              <a:t>the multi cycle processor, without changing the structures of the Register File and memory. If not possible explain why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0399" y="4467020"/>
            <a:ext cx="984019" cy="273844"/>
          </a:xfrm>
        </p:spPr>
        <p:txBody>
          <a:bodyPr/>
          <a:lstStyle/>
          <a:p>
            <a:fld id="{3FF131CF-B26C-E347-9AC9-78212C099DD5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4204" y="1428750"/>
            <a:ext cx="8755592" cy="3230728"/>
            <a:chOff x="252484" y="948519"/>
            <a:chExt cx="8755592" cy="3230728"/>
          </a:xfrm>
        </p:grpSpPr>
        <p:sp>
          <p:nvSpPr>
            <p:cNvPr id="6" name="Rectangle 5"/>
            <p:cNvSpPr/>
            <p:nvPr/>
          </p:nvSpPr>
          <p:spPr>
            <a:xfrm>
              <a:off x="1709663" y="2883847"/>
              <a:ext cx="609600" cy="6858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IMEM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923116" y="2389916"/>
              <a:ext cx="521297" cy="990600"/>
              <a:chOff x="6324600" y="3115310"/>
              <a:chExt cx="521297" cy="1056640"/>
            </a:xfrm>
          </p:grpSpPr>
          <p:sp>
            <p:nvSpPr>
              <p:cNvPr id="97" name="Trapezoid 96"/>
              <p:cNvSpPr/>
              <p:nvPr/>
            </p:nvSpPr>
            <p:spPr>
              <a:xfrm rot="5400000">
                <a:off x="6062980" y="3453130"/>
                <a:ext cx="1056640" cy="381000"/>
              </a:xfrm>
              <a:prstGeom prst="trapezoid">
                <a:avLst>
                  <a:gd name="adj" fmla="val 4659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6362707" y="3641091"/>
                <a:ext cx="152400" cy="762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>
                <a:stCxn id="98" idx="2"/>
                <a:endCxn id="98" idx="4"/>
              </p:cNvCxnSpPr>
              <p:nvPr/>
            </p:nvCxnSpPr>
            <p:spPr>
              <a:xfrm>
                <a:off x="6400808" y="3602991"/>
                <a:ext cx="0" cy="15240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6324600" y="3181350"/>
                <a:ext cx="5212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ALU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212723" y="2542316"/>
              <a:ext cx="990600" cy="838200"/>
              <a:chOff x="6324600" y="1733550"/>
              <a:chExt cx="990600" cy="83820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324600" y="1733550"/>
                <a:ext cx="990600" cy="8382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alibri"/>
                    <a:cs typeface="Calibri"/>
                  </a:rPr>
                  <a:t>DMEM</a:t>
                </a:r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>
                <a:off x="7010400" y="2419350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96413" y="2161316"/>
              <a:ext cx="838199" cy="1447800"/>
              <a:chOff x="3657600" y="1428750"/>
              <a:chExt cx="838199" cy="14478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3657600" y="1428750"/>
                <a:ext cx="838199" cy="1447800"/>
                <a:chOff x="3810000" y="1412681"/>
                <a:chExt cx="838199" cy="14478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810000" y="1412681"/>
                  <a:ext cx="838199" cy="144780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Reg</a:t>
                  </a:r>
                  <a:r>
                    <a:rPr lang="en-US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[]</a:t>
                  </a:r>
                </a:p>
              </p:txBody>
            </p:sp>
            <p:sp>
              <p:nvSpPr>
                <p:cNvPr id="94" name="Isosceles Triangle 93"/>
                <p:cNvSpPr/>
                <p:nvPr/>
              </p:nvSpPr>
              <p:spPr>
                <a:xfrm>
                  <a:off x="4419600" y="2708081"/>
                  <a:ext cx="152400" cy="152400"/>
                </a:xfrm>
                <a:prstGeom prst="triangl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3657600" y="2271415"/>
                <a:ext cx="3975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AddrA</a:t>
                </a:r>
                <a:endParaRPr lang="en-US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657600" y="2576215"/>
                <a:ext cx="3881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AddrB</a:t>
                </a:r>
                <a:endParaRPr lang="en-US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083875" y="1878297"/>
                <a:ext cx="3847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DataA</a:t>
                </a:r>
                <a:endParaRPr lang="en-US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657600" y="1998881"/>
                <a:ext cx="3990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AddrD</a:t>
                </a:r>
                <a:endParaRPr lang="en-US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099296" y="2471512"/>
                <a:ext cx="3773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DataB</a:t>
                </a:r>
                <a:endParaRPr lang="en-US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657600" y="1694081"/>
                <a:ext cx="388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DataD</a:t>
                </a:r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212723" y="2770916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3906" y="3043450"/>
              <a:ext cx="43601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DataW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46123" y="2847116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DataR</a:t>
              </a:r>
              <a:endParaRPr lang="en-US" sz="1200" dirty="0"/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5496864" y="2499261"/>
              <a:ext cx="533404" cy="162306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95" idx="3"/>
            </p:cNvCxnSpPr>
            <p:nvPr/>
          </p:nvCxnSpPr>
          <p:spPr>
            <a:xfrm flipV="1">
              <a:off x="8203323" y="2946104"/>
              <a:ext cx="367652" cy="1531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1"/>
            </p:cNvCxnSpPr>
            <p:nvPr/>
          </p:nvCxnSpPr>
          <p:spPr>
            <a:xfrm>
              <a:off x="6381135" y="2848897"/>
              <a:ext cx="831588" cy="1435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977813" y="2426647"/>
              <a:ext cx="0" cy="419099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endCxn id="84" idx="1"/>
            </p:cNvCxnSpPr>
            <p:nvPr/>
          </p:nvCxnSpPr>
          <p:spPr>
            <a:xfrm rot="16200000" flipH="1">
              <a:off x="-92362" y="1676883"/>
              <a:ext cx="1478219" cy="361112"/>
            </a:xfrm>
            <a:prstGeom prst="bentConnector2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811428" y="2466116"/>
              <a:ext cx="152400" cy="533400"/>
              <a:chOff x="5791200" y="1352550"/>
              <a:chExt cx="152400" cy="533400"/>
            </a:xfrm>
          </p:grpSpPr>
          <p:sp>
            <p:nvSpPr>
              <p:cNvPr id="83" name="Trapezoid 82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07075" y="1390650"/>
                <a:ext cx="762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810250" y="1638300"/>
                <a:ext cx="779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</p:grpSp>
        <p:cxnSp>
          <p:nvCxnSpPr>
            <p:cNvPr id="19" name="Straight Connector 18"/>
            <p:cNvCxnSpPr>
              <a:endCxn id="81" idx="1"/>
            </p:cNvCxnSpPr>
            <p:nvPr/>
          </p:nvCxnSpPr>
          <p:spPr>
            <a:xfrm>
              <a:off x="963828" y="2732816"/>
              <a:ext cx="15240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1" idx="3"/>
              <a:endCxn id="6" idx="1"/>
            </p:cNvCxnSpPr>
            <p:nvPr/>
          </p:nvCxnSpPr>
          <p:spPr>
            <a:xfrm>
              <a:off x="1389326" y="2732816"/>
              <a:ext cx="320337" cy="493931"/>
            </a:xfrm>
            <a:prstGeom prst="bentConnector3">
              <a:avLst>
                <a:gd name="adj1" fmla="val 38467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0"/>
            </p:cNvCxnSpPr>
            <p:nvPr/>
          </p:nvCxnSpPr>
          <p:spPr>
            <a:xfrm flipV="1">
              <a:off x="5844719" y="2579048"/>
              <a:ext cx="142494" cy="136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cxnSpLocks/>
            </p:cNvCxnSpPr>
            <p:nvPr/>
          </p:nvCxnSpPr>
          <p:spPr>
            <a:xfrm>
              <a:off x="4234613" y="2722783"/>
              <a:ext cx="1447800" cy="136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1" idx="3"/>
            </p:cNvCxnSpPr>
            <p:nvPr/>
          </p:nvCxnSpPr>
          <p:spPr>
            <a:xfrm>
              <a:off x="4215466" y="3296411"/>
              <a:ext cx="1058896" cy="320141"/>
            </a:xfrm>
            <a:prstGeom prst="bentConnector3">
              <a:avLst>
                <a:gd name="adj1" fmla="val 29284"/>
              </a:avLst>
            </a:prstGeom>
            <a:ln w="28575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1107954" y="1609462"/>
              <a:ext cx="1289350" cy="1123354"/>
            </a:xfrm>
            <a:prstGeom prst="bentConnector3">
              <a:avLst>
                <a:gd name="adj1" fmla="val 73109"/>
              </a:avLst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4864428" y="1564191"/>
              <a:ext cx="969816" cy="705448"/>
            </a:xfrm>
            <a:prstGeom prst="bentConnector3">
              <a:avLst>
                <a:gd name="adj1" fmla="val 99991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1116228" y="2313716"/>
              <a:ext cx="273098" cy="838199"/>
              <a:chOff x="1540165" y="1809750"/>
              <a:chExt cx="273098" cy="838199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540165" y="1809750"/>
                <a:ext cx="273098" cy="83819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1600200" y="2495550"/>
                <a:ext cx="152400" cy="152399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rapezoid 26"/>
            <p:cNvSpPr/>
            <p:nvPr/>
          </p:nvSpPr>
          <p:spPr>
            <a:xfrm rot="5400000">
              <a:off x="5508368" y="3074347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>
              <a:endCxn id="69" idx="2"/>
            </p:cNvCxnSpPr>
            <p:nvPr/>
          </p:nvCxnSpPr>
          <p:spPr>
            <a:xfrm>
              <a:off x="2321960" y="3113070"/>
              <a:ext cx="2674653" cy="837577"/>
            </a:xfrm>
            <a:prstGeom prst="bentConnector3">
              <a:avLst>
                <a:gd name="adj1" fmla="val 31946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167813" y="3112447"/>
              <a:ext cx="228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167813" y="3417247"/>
              <a:ext cx="228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apezoid 30"/>
            <p:cNvSpPr/>
            <p:nvPr/>
          </p:nvSpPr>
          <p:spPr>
            <a:xfrm rot="5400000">
              <a:off x="2667000" y="2357191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7" idx="0"/>
            </p:cNvCxnSpPr>
            <p:nvPr/>
          </p:nvCxnSpPr>
          <p:spPr>
            <a:xfrm>
              <a:off x="5851268" y="3150547"/>
              <a:ext cx="146337" cy="173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flipV="1">
              <a:off x="5285248" y="3188647"/>
              <a:ext cx="1921165" cy="415636"/>
            </a:xfrm>
            <a:prstGeom prst="bentConnector3">
              <a:avLst>
                <a:gd name="adj1" fmla="val 81551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5400000" flipH="1" flipV="1">
              <a:off x="5171093" y="3113747"/>
              <a:ext cx="624037" cy="389374"/>
            </a:xfrm>
            <a:prstGeom prst="bentConnector3">
              <a:avLst>
                <a:gd name="adj1" fmla="val 100286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6219" y="2341481"/>
              <a:ext cx="2528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ALU</a:t>
              </a:r>
              <a:endParaRPr lang="en-US" sz="11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" y="2924804"/>
              <a:ext cx="42479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ALUout</a:t>
              </a:r>
              <a:endParaRPr lang="en-US" sz="11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466191" y="1131247"/>
              <a:ext cx="5978223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716428" y="2960048"/>
              <a:ext cx="152401" cy="533399"/>
              <a:chOff x="1066799" y="3333750"/>
              <a:chExt cx="152401" cy="533399"/>
            </a:xfrm>
            <a:solidFill>
              <a:schemeClr val="accent1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310813" y="30362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Elbow Connector 39"/>
            <p:cNvCxnSpPr/>
            <p:nvPr/>
          </p:nvCxnSpPr>
          <p:spPr>
            <a:xfrm flipV="1">
              <a:off x="4920413" y="3341047"/>
              <a:ext cx="762000" cy="609600"/>
            </a:xfrm>
            <a:prstGeom prst="bentConnector3">
              <a:avLst>
                <a:gd name="adj1" fmla="val 69697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596813" y="25790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5" name="Rectangle 74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310813" y="24266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3" name="Rectangle 72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558561" y="2713081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 flipV="1">
              <a:off x="6444413" y="1131247"/>
              <a:ext cx="0" cy="1707487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792773" y="1057177"/>
              <a:ext cx="76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PCC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6453" y="1967756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  <a:endParaRPr 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04392" y="3455687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IR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51341" y="209697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57440" y="35456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B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0613" y="2249184"/>
              <a:ext cx="87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ALUout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53813" y="3645847"/>
              <a:ext cx="68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imm</a:t>
              </a:r>
              <a:r>
                <a:rPr lang="en-US" baseline="-25000" dirty="0" err="1"/>
                <a:t>X</a:t>
              </a:r>
              <a:endParaRPr lang="en-US" baseline="-25000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996613" y="3722047"/>
              <a:ext cx="556492" cy="457200"/>
              <a:chOff x="3886200" y="3257550"/>
              <a:chExt cx="556492" cy="457200"/>
            </a:xfrm>
          </p:grpSpPr>
          <p:sp>
            <p:nvSpPr>
              <p:cNvPr id="69" name="Trapezoid 68"/>
              <p:cNvSpPr/>
              <p:nvPr/>
            </p:nvSpPr>
            <p:spPr>
              <a:xfrm rot="5400000">
                <a:off x="3848100" y="3295650"/>
                <a:ext cx="457200" cy="381000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09292" y="3304885"/>
                <a:ext cx="533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/>
                  <a:t>Imm</a:t>
                </a:r>
                <a:r>
                  <a:rPr lang="en-US" sz="1600" dirty="0"/>
                  <a:t>.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167813" y="2821754"/>
              <a:ext cx="228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175673" y="2807645"/>
              <a:ext cx="0" cy="30480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342063" y="3204346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MDR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806354" y="2731899"/>
              <a:ext cx="1165446" cy="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56"/>
            <p:cNvSpPr/>
            <p:nvPr/>
          </p:nvSpPr>
          <p:spPr>
            <a:xfrm>
              <a:off x="2784222" y="1956747"/>
              <a:ext cx="4194428" cy="501650"/>
            </a:xfrm>
            <a:custGeom>
              <a:avLst/>
              <a:gdLst>
                <a:gd name="connsiteX0" fmla="*/ 4292600 w 4292600"/>
                <a:gd name="connsiteY0" fmla="*/ 501650 h 501650"/>
                <a:gd name="connsiteX1" fmla="*/ 4292600 w 4292600"/>
                <a:gd name="connsiteY1" fmla="*/ 0 h 501650"/>
                <a:gd name="connsiteX2" fmla="*/ 0 w 4292600"/>
                <a:gd name="connsiteY2" fmla="*/ 0 h 501650"/>
                <a:gd name="connsiteX3" fmla="*/ 0 w 4292600"/>
                <a:gd name="connsiteY3" fmla="*/ 342900 h 501650"/>
                <a:gd name="connsiteX4" fmla="*/ 209550 w 4292600"/>
                <a:gd name="connsiteY4" fmla="*/ 34290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2600" h="501650">
                  <a:moveTo>
                    <a:pt x="4292600" y="501650"/>
                  </a:moveTo>
                  <a:lnTo>
                    <a:pt x="4292600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209550" y="3429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2631989" y="1773538"/>
              <a:ext cx="6376087" cy="1193202"/>
            </a:xfrm>
            <a:custGeom>
              <a:avLst/>
              <a:gdLst>
                <a:gd name="connsiteX0" fmla="*/ 6079525 w 6376087"/>
                <a:gd name="connsiteY0" fmla="*/ 1272746 h 1272746"/>
                <a:gd name="connsiteX1" fmla="*/ 6376087 w 6376087"/>
                <a:gd name="connsiteY1" fmla="*/ 1272746 h 1272746"/>
                <a:gd name="connsiteX2" fmla="*/ 6376087 w 6376087"/>
                <a:gd name="connsiteY2" fmla="*/ 0 h 1272746"/>
                <a:gd name="connsiteX3" fmla="*/ 0 w 6376087"/>
                <a:gd name="connsiteY3" fmla="*/ 0 h 1272746"/>
                <a:gd name="connsiteX4" fmla="*/ 0 w 6376087"/>
                <a:gd name="connsiteY4" fmla="*/ 803189 h 1272746"/>
                <a:gd name="connsiteX5" fmla="*/ 469557 w 6376087"/>
                <a:gd name="connsiteY5" fmla="*/ 803189 h 1272746"/>
                <a:gd name="connsiteX0" fmla="*/ 6079525 w 6376087"/>
                <a:gd name="connsiteY0" fmla="*/ 1272746 h 1272746"/>
                <a:gd name="connsiteX1" fmla="*/ 6376087 w 6376087"/>
                <a:gd name="connsiteY1" fmla="*/ 1272746 h 1272746"/>
                <a:gd name="connsiteX2" fmla="*/ 6376087 w 6376087"/>
                <a:gd name="connsiteY2" fmla="*/ 0 h 1272746"/>
                <a:gd name="connsiteX3" fmla="*/ 0 w 6376087"/>
                <a:gd name="connsiteY3" fmla="*/ 0 h 1272746"/>
                <a:gd name="connsiteX4" fmla="*/ 0 w 6376087"/>
                <a:gd name="connsiteY4" fmla="*/ 803189 h 1272746"/>
                <a:gd name="connsiteX5" fmla="*/ 337035 w 6376087"/>
                <a:gd name="connsiteY5" fmla="*/ 803189 h 127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6087" h="1272746">
                  <a:moveTo>
                    <a:pt x="6079525" y="1272746"/>
                  </a:moveTo>
                  <a:lnTo>
                    <a:pt x="6376087" y="1272746"/>
                  </a:lnTo>
                  <a:lnTo>
                    <a:pt x="6376087" y="0"/>
                  </a:lnTo>
                  <a:lnTo>
                    <a:pt x="0" y="0"/>
                  </a:lnTo>
                  <a:lnTo>
                    <a:pt x="0" y="803189"/>
                  </a:lnTo>
                  <a:lnTo>
                    <a:pt x="337035" y="803189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124200" y="2502741"/>
              <a:ext cx="280073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828800" y="1426509"/>
              <a:ext cx="3167812" cy="549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1502860" y="1426509"/>
              <a:ext cx="173540" cy="1310541"/>
            </a:xfrm>
            <a:custGeom>
              <a:avLst/>
              <a:gdLst>
                <a:gd name="connsiteX0" fmla="*/ 0 w 193637"/>
                <a:gd name="connsiteY0" fmla="*/ 1376979 h 1376979"/>
                <a:gd name="connsiteX1" fmla="*/ 0 w 193637"/>
                <a:gd name="connsiteY1" fmla="*/ 0 h 1376979"/>
                <a:gd name="connsiteX2" fmla="*/ 193637 w 193637"/>
                <a:gd name="connsiteY2" fmla="*/ 0 h 137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37" h="1376979">
                  <a:moveTo>
                    <a:pt x="0" y="1376979"/>
                  </a:moveTo>
                  <a:lnTo>
                    <a:pt x="0" y="0"/>
                  </a:lnTo>
                  <a:lnTo>
                    <a:pt x="193637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76399" y="1207447"/>
              <a:ext cx="152401" cy="533399"/>
              <a:chOff x="1523290" y="3333750"/>
              <a:chExt cx="152401" cy="533399"/>
            </a:xfrm>
            <a:solidFill>
              <a:schemeClr val="accent1"/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1523290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1523291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252484" y="948519"/>
              <a:ext cx="6728346" cy="1890215"/>
            </a:xfrm>
            <a:custGeom>
              <a:avLst/>
              <a:gdLst>
                <a:gd name="connsiteX0" fmla="*/ 6728346 w 6728346"/>
                <a:gd name="connsiteY0" fmla="*/ 1003111 h 1890215"/>
                <a:gd name="connsiteX1" fmla="*/ 6728346 w 6728346"/>
                <a:gd name="connsiteY1" fmla="*/ 0 h 1890215"/>
                <a:gd name="connsiteX2" fmla="*/ 0 w 6728346"/>
                <a:gd name="connsiteY2" fmla="*/ 0 h 1890215"/>
                <a:gd name="connsiteX3" fmla="*/ 0 w 6728346"/>
                <a:gd name="connsiteY3" fmla="*/ 1890215 h 1890215"/>
                <a:gd name="connsiteX4" fmla="*/ 559558 w 6728346"/>
                <a:gd name="connsiteY4" fmla="*/ 1890215 h 189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8346" h="1890215">
                  <a:moveTo>
                    <a:pt x="6728346" y="1003111"/>
                  </a:moveTo>
                  <a:lnTo>
                    <a:pt x="6728346" y="0"/>
                  </a:lnTo>
                  <a:lnTo>
                    <a:pt x="0" y="0"/>
                  </a:lnTo>
                  <a:lnTo>
                    <a:pt x="0" y="1890215"/>
                  </a:lnTo>
                  <a:lnTo>
                    <a:pt x="559558" y="189021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501949" y="3181350"/>
              <a:ext cx="1926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418135" y="309589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cxnSp>
          <p:nvCxnSpPr>
            <p:cNvPr id="66" name="Elbow Connector 65"/>
            <p:cNvCxnSpPr/>
            <p:nvPr/>
          </p:nvCxnSpPr>
          <p:spPr>
            <a:xfrm>
              <a:off x="2389077" y="1607120"/>
              <a:ext cx="3288762" cy="967970"/>
            </a:xfrm>
            <a:prstGeom prst="bentConnector3">
              <a:avLst>
                <a:gd name="adj1" fmla="val 70502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274389" y="234445"/>
                <a:ext cx="872387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dirty="0" smtClean="0">
                    <a:solidFill>
                      <a:srgbClr val="FF0000"/>
                    </a:solidFill>
                  </a:rPr>
                  <a:t>swap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9" y="234445"/>
                <a:ext cx="8723876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048" t="-47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0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149" y="1286477"/>
            <a:ext cx="8755592" cy="3750820"/>
            <a:chOff x="252484" y="428427"/>
            <a:chExt cx="8755592" cy="3750820"/>
          </a:xfrm>
        </p:grpSpPr>
        <p:sp>
          <p:nvSpPr>
            <p:cNvPr id="6" name="Rectangle 5"/>
            <p:cNvSpPr/>
            <p:nvPr/>
          </p:nvSpPr>
          <p:spPr>
            <a:xfrm>
              <a:off x="1709663" y="2883847"/>
              <a:ext cx="609600" cy="6858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IMEM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923116" y="2389916"/>
              <a:ext cx="521297" cy="990600"/>
              <a:chOff x="6324600" y="3115310"/>
              <a:chExt cx="521297" cy="1056640"/>
            </a:xfrm>
          </p:grpSpPr>
          <p:sp>
            <p:nvSpPr>
              <p:cNvPr id="97" name="Trapezoid 96"/>
              <p:cNvSpPr/>
              <p:nvPr/>
            </p:nvSpPr>
            <p:spPr>
              <a:xfrm rot="5400000">
                <a:off x="6062980" y="3453130"/>
                <a:ext cx="1056640" cy="381000"/>
              </a:xfrm>
              <a:prstGeom prst="trapezoid">
                <a:avLst>
                  <a:gd name="adj" fmla="val 4659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6362707" y="3641091"/>
                <a:ext cx="152400" cy="762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>
                <a:stCxn id="98" idx="2"/>
                <a:endCxn id="98" idx="4"/>
              </p:cNvCxnSpPr>
              <p:nvPr/>
            </p:nvCxnSpPr>
            <p:spPr>
              <a:xfrm>
                <a:off x="6400808" y="3602991"/>
                <a:ext cx="0" cy="15240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6324600" y="3181350"/>
                <a:ext cx="5212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ALU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212723" y="2542316"/>
              <a:ext cx="990600" cy="838200"/>
              <a:chOff x="6324600" y="1733550"/>
              <a:chExt cx="990600" cy="83820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324600" y="1733550"/>
                <a:ext cx="990600" cy="8382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alibri"/>
                    <a:cs typeface="Calibri"/>
                  </a:rPr>
                  <a:t>DMEM</a:t>
                </a:r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>
                <a:off x="7010400" y="2419350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96413" y="2161316"/>
              <a:ext cx="838199" cy="1447800"/>
              <a:chOff x="3657600" y="1428750"/>
              <a:chExt cx="838199" cy="14478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3657600" y="1428750"/>
                <a:ext cx="838199" cy="1447800"/>
                <a:chOff x="3810000" y="1412681"/>
                <a:chExt cx="838199" cy="14478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810000" y="1412681"/>
                  <a:ext cx="838199" cy="144780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Reg</a:t>
                  </a:r>
                  <a:r>
                    <a:rPr lang="en-US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[]</a:t>
                  </a:r>
                </a:p>
              </p:txBody>
            </p:sp>
            <p:sp>
              <p:nvSpPr>
                <p:cNvPr id="94" name="Isosceles Triangle 93"/>
                <p:cNvSpPr/>
                <p:nvPr/>
              </p:nvSpPr>
              <p:spPr>
                <a:xfrm>
                  <a:off x="4419600" y="2708081"/>
                  <a:ext cx="152400" cy="152400"/>
                </a:xfrm>
                <a:prstGeom prst="triangl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3657600" y="2271415"/>
                <a:ext cx="3975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AddrA</a:t>
                </a:r>
                <a:endParaRPr lang="en-US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657600" y="2576215"/>
                <a:ext cx="3881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AddrB</a:t>
                </a:r>
                <a:endParaRPr lang="en-US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083875" y="1878297"/>
                <a:ext cx="3847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DataA</a:t>
                </a:r>
                <a:endParaRPr lang="en-US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657600" y="1998881"/>
                <a:ext cx="3990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AddrD</a:t>
                </a:r>
                <a:endParaRPr lang="en-US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099296" y="2471512"/>
                <a:ext cx="3773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DataB</a:t>
                </a:r>
                <a:endParaRPr lang="en-US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657600" y="1694081"/>
                <a:ext cx="388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DataD</a:t>
                </a:r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212723" y="2770916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3906" y="3043450"/>
              <a:ext cx="43601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DataW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46123" y="2847116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DataR</a:t>
              </a:r>
              <a:endParaRPr lang="en-US" sz="1200" dirty="0"/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5496864" y="2499261"/>
              <a:ext cx="533404" cy="162306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95" idx="3"/>
            </p:cNvCxnSpPr>
            <p:nvPr/>
          </p:nvCxnSpPr>
          <p:spPr>
            <a:xfrm flipV="1">
              <a:off x="8203323" y="2946104"/>
              <a:ext cx="367652" cy="1531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1"/>
            </p:cNvCxnSpPr>
            <p:nvPr/>
          </p:nvCxnSpPr>
          <p:spPr>
            <a:xfrm>
              <a:off x="6381135" y="2848897"/>
              <a:ext cx="831588" cy="1435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977813" y="2426647"/>
              <a:ext cx="0" cy="419099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endCxn id="84" idx="1"/>
            </p:cNvCxnSpPr>
            <p:nvPr/>
          </p:nvCxnSpPr>
          <p:spPr>
            <a:xfrm rot="16200000" flipH="1">
              <a:off x="-412105" y="1357140"/>
              <a:ext cx="2102049" cy="376768"/>
            </a:xfrm>
            <a:prstGeom prst="bentConnector2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811428" y="2466116"/>
              <a:ext cx="152400" cy="533400"/>
              <a:chOff x="5791200" y="1352550"/>
              <a:chExt cx="152400" cy="533400"/>
            </a:xfrm>
          </p:grpSpPr>
          <p:sp>
            <p:nvSpPr>
              <p:cNvPr id="83" name="Trapezoid 82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07075" y="1390650"/>
                <a:ext cx="762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810250" y="1638300"/>
                <a:ext cx="779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</p:grpSp>
        <p:cxnSp>
          <p:nvCxnSpPr>
            <p:cNvPr id="19" name="Straight Connector 18"/>
            <p:cNvCxnSpPr>
              <a:endCxn id="81" idx="1"/>
            </p:cNvCxnSpPr>
            <p:nvPr/>
          </p:nvCxnSpPr>
          <p:spPr>
            <a:xfrm>
              <a:off x="963828" y="2732816"/>
              <a:ext cx="15240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1" idx="3"/>
              <a:endCxn id="6" idx="1"/>
            </p:cNvCxnSpPr>
            <p:nvPr/>
          </p:nvCxnSpPr>
          <p:spPr>
            <a:xfrm>
              <a:off x="1389326" y="2732816"/>
              <a:ext cx="320337" cy="493931"/>
            </a:xfrm>
            <a:prstGeom prst="bentConnector3">
              <a:avLst>
                <a:gd name="adj1" fmla="val 38467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0"/>
            </p:cNvCxnSpPr>
            <p:nvPr/>
          </p:nvCxnSpPr>
          <p:spPr>
            <a:xfrm flipV="1">
              <a:off x="5844719" y="2579048"/>
              <a:ext cx="142494" cy="136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cxnSpLocks/>
            </p:cNvCxnSpPr>
            <p:nvPr/>
          </p:nvCxnSpPr>
          <p:spPr>
            <a:xfrm>
              <a:off x="4234613" y="2722783"/>
              <a:ext cx="1447800" cy="136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1" idx="3"/>
            </p:cNvCxnSpPr>
            <p:nvPr/>
          </p:nvCxnSpPr>
          <p:spPr>
            <a:xfrm>
              <a:off x="4215466" y="3296411"/>
              <a:ext cx="1058896" cy="320141"/>
            </a:xfrm>
            <a:prstGeom prst="bentConnector3">
              <a:avLst>
                <a:gd name="adj1" fmla="val 29284"/>
              </a:avLst>
            </a:prstGeom>
            <a:ln w="28575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997381" y="875500"/>
              <a:ext cx="948169" cy="1861551"/>
            </a:xfrm>
            <a:prstGeom prst="bentConnector2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4723250" y="1511229"/>
              <a:ext cx="1700155" cy="187050"/>
            </a:xfrm>
            <a:prstGeom prst="bentConnector3">
              <a:avLst>
                <a:gd name="adj1" fmla="val 99969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1116228" y="2313716"/>
              <a:ext cx="273098" cy="838199"/>
              <a:chOff x="1540165" y="1809750"/>
              <a:chExt cx="273098" cy="838199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540165" y="1809750"/>
                <a:ext cx="273098" cy="83819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1600200" y="2495550"/>
                <a:ext cx="152400" cy="152399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rapezoid 26"/>
            <p:cNvSpPr/>
            <p:nvPr/>
          </p:nvSpPr>
          <p:spPr>
            <a:xfrm rot="5400000">
              <a:off x="5508368" y="3074347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>
              <a:endCxn id="69" idx="2"/>
            </p:cNvCxnSpPr>
            <p:nvPr/>
          </p:nvCxnSpPr>
          <p:spPr>
            <a:xfrm>
              <a:off x="2321960" y="3113070"/>
              <a:ext cx="2674653" cy="837577"/>
            </a:xfrm>
            <a:prstGeom prst="bentConnector3">
              <a:avLst>
                <a:gd name="adj1" fmla="val 31946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167813" y="3112447"/>
              <a:ext cx="228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167813" y="3417247"/>
              <a:ext cx="228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apezoid 30"/>
            <p:cNvSpPr/>
            <p:nvPr/>
          </p:nvSpPr>
          <p:spPr>
            <a:xfrm rot="5400000">
              <a:off x="2332914" y="2024777"/>
              <a:ext cx="1428500" cy="150727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7" idx="0"/>
            </p:cNvCxnSpPr>
            <p:nvPr/>
          </p:nvCxnSpPr>
          <p:spPr>
            <a:xfrm>
              <a:off x="5851268" y="3150547"/>
              <a:ext cx="146337" cy="173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flipV="1">
              <a:off x="5285248" y="3188647"/>
              <a:ext cx="1921165" cy="415636"/>
            </a:xfrm>
            <a:prstGeom prst="bentConnector3">
              <a:avLst>
                <a:gd name="adj1" fmla="val 81551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5400000" flipH="1" flipV="1">
              <a:off x="5171093" y="3113747"/>
              <a:ext cx="624037" cy="389374"/>
            </a:xfrm>
            <a:prstGeom prst="bentConnector3">
              <a:avLst>
                <a:gd name="adj1" fmla="val 100286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6219" y="2341481"/>
              <a:ext cx="2528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ALU</a:t>
              </a:r>
              <a:endParaRPr lang="en-US" sz="11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" y="2924804"/>
              <a:ext cx="42479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ALUout</a:t>
              </a:r>
              <a:endParaRPr lang="en-US" sz="11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450535" y="494499"/>
              <a:ext cx="5978223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716428" y="2960048"/>
              <a:ext cx="152401" cy="533399"/>
              <a:chOff x="1066799" y="3333750"/>
              <a:chExt cx="152401" cy="533399"/>
            </a:xfrm>
            <a:solidFill>
              <a:schemeClr val="accent1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310813" y="30362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Elbow Connector 39"/>
            <p:cNvCxnSpPr/>
            <p:nvPr/>
          </p:nvCxnSpPr>
          <p:spPr>
            <a:xfrm flipV="1">
              <a:off x="4920413" y="3341047"/>
              <a:ext cx="762000" cy="609600"/>
            </a:xfrm>
            <a:prstGeom prst="bentConnector3">
              <a:avLst>
                <a:gd name="adj1" fmla="val 69697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596813" y="25790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5" name="Rectangle 74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310813" y="24266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3" name="Rectangle 72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558561" y="2713081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 flipV="1">
              <a:off x="6444413" y="494500"/>
              <a:ext cx="0" cy="234423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781761" y="448154"/>
              <a:ext cx="76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PCC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6453" y="1967756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  <a:endParaRPr 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04392" y="3455687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IR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51341" y="209697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57440" y="35456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B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0613" y="2249184"/>
              <a:ext cx="87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ALUout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53813" y="3645847"/>
              <a:ext cx="68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imm</a:t>
              </a:r>
              <a:r>
                <a:rPr lang="en-US" baseline="-25000" dirty="0" err="1"/>
                <a:t>X</a:t>
              </a:r>
              <a:endParaRPr lang="en-US" baseline="-25000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996613" y="3722047"/>
              <a:ext cx="556492" cy="457200"/>
              <a:chOff x="3886200" y="3257550"/>
              <a:chExt cx="556492" cy="457200"/>
            </a:xfrm>
          </p:grpSpPr>
          <p:sp>
            <p:nvSpPr>
              <p:cNvPr id="69" name="Trapezoid 68"/>
              <p:cNvSpPr/>
              <p:nvPr/>
            </p:nvSpPr>
            <p:spPr>
              <a:xfrm rot="5400000">
                <a:off x="3848100" y="3295650"/>
                <a:ext cx="457200" cy="381000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09292" y="3304885"/>
                <a:ext cx="533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/>
                  <a:t>Imm</a:t>
                </a:r>
                <a:r>
                  <a:rPr lang="en-US" sz="1600" dirty="0"/>
                  <a:t>.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167813" y="2821754"/>
              <a:ext cx="228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175673" y="2807645"/>
              <a:ext cx="0" cy="30480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342063" y="3204346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MDR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806354" y="2731899"/>
              <a:ext cx="1165446" cy="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56"/>
            <p:cNvSpPr/>
            <p:nvPr/>
          </p:nvSpPr>
          <p:spPr>
            <a:xfrm>
              <a:off x="2784222" y="1956747"/>
              <a:ext cx="4194428" cy="501650"/>
            </a:xfrm>
            <a:custGeom>
              <a:avLst/>
              <a:gdLst>
                <a:gd name="connsiteX0" fmla="*/ 4292600 w 4292600"/>
                <a:gd name="connsiteY0" fmla="*/ 501650 h 501650"/>
                <a:gd name="connsiteX1" fmla="*/ 4292600 w 4292600"/>
                <a:gd name="connsiteY1" fmla="*/ 0 h 501650"/>
                <a:gd name="connsiteX2" fmla="*/ 0 w 4292600"/>
                <a:gd name="connsiteY2" fmla="*/ 0 h 501650"/>
                <a:gd name="connsiteX3" fmla="*/ 0 w 4292600"/>
                <a:gd name="connsiteY3" fmla="*/ 342900 h 501650"/>
                <a:gd name="connsiteX4" fmla="*/ 209550 w 4292600"/>
                <a:gd name="connsiteY4" fmla="*/ 34290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2600" h="501650">
                  <a:moveTo>
                    <a:pt x="4292600" y="501650"/>
                  </a:moveTo>
                  <a:lnTo>
                    <a:pt x="4292600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209550" y="3429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2631989" y="1773538"/>
              <a:ext cx="6376087" cy="1193202"/>
            </a:xfrm>
            <a:custGeom>
              <a:avLst/>
              <a:gdLst>
                <a:gd name="connsiteX0" fmla="*/ 6079525 w 6376087"/>
                <a:gd name="connsiteY0" fmla="*/ 1272746 h 1272746"/>
                <a:gd name="connsiteX1" fmla="*/ 6376087 w 6376087"/>
                <a:gd name="connsiteY1" fmla="*/ 1272746 h 1272746"/>
                <a:gd name="connsiteX2" fmla="*/ 6376087 w 6376087"/>
                <a:gd name="connsiteY2" fmla="*/ 0 h 1272746"/>
                <a:gd name="connsiteX3" fmla="*/ 0 w 6376087"/>
                <a:gd name="connsiteY3" fmla="*/ 0 h 1272746"/>
                <a:gd name="connsiteX4" fmla="*/ 0 w 6376087"/>
                <a:gd name="connsiteY4" fmla="*/ 803189 h 1272746"/>
                <a:gd name="connsiteX5" fmla="*/ 469557 w 6376087"/>
                <a:gd name="connsiteY5" fmla="*/ 803189 h 1272746"/>
                <a:gd name="connsiteX0" fmla="*/ 6079525 w 6376087"/>
                <a:gd name="connsiteY0" fmla="*/ 1272746 h 1272746"/>
                <a:gd name="connsiteX1" fmla="*/ 6376087 w 6376087"/>
                <a:gd name="connsiteY1" fmla="*/ 1272746 h 1272746"/>
                <a:gd name="connsiteX2" fmla="*/ 6376087 w 6376087"/>
                <a:gd name="connsiteY2" fmla="*/ 0 h 1272746"/>
                <a:gd name="connsiteX3" fmla="*/ 0 w 6376087"/>
                <a:gd name="connsiteY3" fmla="*/ 0 h 1272746"/>
                <a:gd name="connsiteX4" fmla="*/ 0 w 6376087"/>
                <a:gd name="connsiteY4" fmla="*/ 803189 h 1272746"/>
                <a:gd name="connsiteX5" fmla="*/ 337035 w 6376087"/>
                <a:gd name="connsiteY5" fmla="*/ 803189 h 127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6087" h="1272746">
                  <a:moveTo>
                    <a:pt x="6079525" y="1272746"/>
                  </a:moveTo>
                  <a:lnTo>
                    <a:pt x="6376087" y="1272746"/>
                  </a:lnTo>
                  <a:lnTo>
                    <a:pt x="6376087" y="0"/>
                  </a:lnTo>
                  <a:lnTo>
                    <a:pt x="0" y="0"/>
                  </a:lnTo>
                  <a:lnTo>
                    <a:pt x="0" y="803189"/>
                  </a:lnTo>
                  <a:lnTo>
                    <a:pt x="337035" y="803189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124200" y="2502741"/>
              <a:ext cx="280073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844362" y="766365"/>
              <a:ext cx="3633767" cy="669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1502860" y="787787"/>
              <a:ext cx="187200" cy="1949264"/>
            </a:xfrm>
            <a:custGeom>
              <a:avLst/>
              <a:gdLst>
                <a:gd name="connsiteX0" fmla="*/ 0 w 193637"/>
                <a:gd name="connsiteY0" fmla="*/ 1376979 h 1376979"/>
                <a:gd name="connsiteX1" fmla="*/ 0 w 193637"/>
                <a:gd name="connsiteY1" fmla="*/ 0 h 1376979"/>
                <a:gd name="connsiteX2" fmla="*/ 193637 w 193637"/>
                <a:gd name="connsiteY2" fmla="*/ 0 h 137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37" h="1376979">
                  <a:moveTo>
                    <a:pt x="0" y="1376979"/>
                  </a:moveTo>
                  <a:lnTo>
                    <a:pt x="0" y="0"/>
                  </a:lnTo>
                  <a:lnTo>
                    <a:pt x="193637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82851" y="559063"/>
              <a:ext cx="154074" cy="533399"/>
              <a:chOff x="1529742" y="2685366"/>
              <a:chExt cx="154074" cy="533399"/>
            </a:xfrm>
            <a:solidFill>
              <a:schemeClr val="accent1"/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1531415" y="2685366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1529742" y="3050317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5501949" y="3181350"/>
              <a:ext cx="1926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418135" y="309589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cxnSp>
          <p:nvCxnSpPr>
            <p:cNvPr id="66" name="Elbow Connector 65"/>
            <p:cNvCxnSpPr/>
            <p:nvPr/>
          </p:nvCxnSpPr>
          <p:spPr>
            <a:xfrm>
              <a:off x="1924969" y="882147"/>
              <a:ext cx="3752870" cy="1692943"/>
            </a:xfrm>
            <a:prstGeom prst="bentConnector3">
              <a:avLst>
                <a:gd name="adj1" fmla="val 92683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62"/>
            <p:cNvSpPr/>
            <p:nvPr/>
          </p:nvSpPr>
          <p:spPr>
            <a:xfrm>
              <a:off x="252484" y="428427"/>
              <a:ext cx="6724493" cy="2410308"/>
            </a:xfrm>
            <a:custGeom>
              <a:avLst/>
              <a:gdLst>
                <a:gd name="connsiteX0" fmla="*/ 6728346 w 6728346"/>
                <a:gd name="connsiteY0" fmla="*/ 1003111 h 1890215"/>
                <a:gd name="connsiteX1" fmla="*/ 6728346 w 6728346"/>
                <a:gd name="connsiteY1" fmla="*/ 0 h 1890215"/>
                <a:gd name="connsiteX2" fmla="*/ 0 w 6728346"/>
                <a:gd name="connsiteY2" fmla="*/ 0 h 1890215"/>
                <a:gd name="connsiteX3" fmla="*/ 0 w 6728346"/>
                <a:gd name="connsiteY3" fmla="*/ 1890215 h 1890215"/>
                <a:gd name="connsiteX4" fmla="*/ 559558 w 6728346"/>
                <a:gd name="connsiteY4" fmla="*/ 1890215 h 189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8346" h="1890215">
                  <a:moveTo>
                    <a:pt x="6728346" y="1003111"/>
                  </a:moveTo>
                  <a:lnTo>
                    <a:pt x="6728346" y="0"/>
                  </a:lnTo>
                  <a:lnTo>
                    <a:pt x="0" y="0"/>
                  </a:lnTo>
                  <a:lnTo>
                    <a:pt x="0" y="1890215"/>
                  </a:lnTo>
                  <a:lnTo>
                    <a:pt x="559558" y="189021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274389" y="234445"/>
                <a:ext cx="872387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swap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9" y="234445"/>
                <a:ext cx="8723876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048" t="-47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 flipV="1">
            <a:off x="6984478" y="1772869"/>
            <a:ext cx="0" cy="102338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4572000" y="1950512"/>
            <a:ext cx="1805" cy="1630321"/>
          </a:xfrm>
          <a:prstGeom prst="line">
            <a:avLst/>
          </a:prstGeom>
          <a:ln w="28575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720040" y="1814317"/>
            <a:ext cx="13069" cy="2678470"/>
          </a:xfrm>
          <a:prstGeom prst="line">
            <a:avLst/>
          </a:prstGeom>
          <a:ln w="28575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0800000" flipV="1">
            <a:off x="2967480" y="1950511"/>
            <a:ext cx="1585219" cy="419322"/>
          </a:xfrm>
          <a:prstGeom prst="bentConnector3">
            <a:avLst>
              <a:gd name="adj1" fmla="val 119547"/>
            </a:avLst>
          </a:prstGeom>
          <a:ln w="28575" cmpd="sng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 flipV="1">
            <a:off x="2978465" y="1814316"/>
            <a:ext cx="1754578" cy="719080"/>
          </a:xfrm>
          <a:prstGeom prst="bentConnector3">
            <a:avLst>
              <a:gd name="adj1" fmla="val 125401"/>
            </a:avLst>
          </a:prstGeom>
          <a:ln w="28575" cmpd="sng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149" y="1286477"/>
            <a:ext cx="8755592" cy="3750820"/>
            <a:chOff x="252484" y="428427"/>
            <a:chExt cx="8755592" cy="3750820"/>
          </a:xfrm>
        </p:grpSpPr>
        <p:sp>
          <p:nvSpPr>
            <p:cNvPr id="6" name="Rectangle 5"/>
            <p:cNvSpPr/>
            <p:nvPr/>
          </p:nvSpPr>
          <p:spPr>
            <a:xfrm>
              <a:off x="1709663" y="2883847"/>
              <a:ext cx="609600" cy="6858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IMEM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923116" y="2389916"/>
              <a:ext cx="521297" cy="990600"/>
              <a:chOff x="6324600" y="3115310"/>
              <a:chExt cx="521297" cy="1056640"/>
            </a:xfrm>
          </p:grpSpPr>
          <p:sp>
            <p:nvSpPr>
              <p:cNvPr id="97" name="Trapezoid 96"/>
              <p:cNvSpPr/>
              <p:nvPr/>
            </p:nvSpPr>
            <p:spPr>
              <a:xfrm rot="5400000">
                <a:off x="6062980" y="3453130"/>
                <a:ext cx="1056640" cy="381000"/>
              </a:xfrm>
              <a:prstGeom prst="trapezoid">
                <a:avLst>
                  <a:gd name="adj" fmla="val 4659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5400000">
                <a:off x="6362707" y="3641091"/>
                <a:ext cx="152400" cy="762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>
                <a:stCxn id="98" idx="2"/>
                <a:endCxn id="98" idx="4"/>
              </p:cNvCxnSpPr>
              <p:nvPr/>
            </p:nvCxnSpPr>
            <p:spPr>
              <a:xfrm>
                <a:off x="6400808" y="3602991"/>
                <a:ext cx="0" cy="15240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6324600" y="3181350"/>
                <a:ext cx="5212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ALU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212723" y="2542316"/>
              <a:ext cx="990600" cy="838200"/>
              <a:chOff x="6324600" y="1733550"/>
              <a:chExt cx="990600" cy="83820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324600" y="1733550"/>
                <a:ext cx="990600" cy="8382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alibri"/>
                    <a:cs typeface="Calibri"/>
                  </a:rPr>
                  <a:t>DMEM</a:t>
                </a:r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6" name="Isosceles Triangle 95"/>
              <p:cNvSpPr/>
              <p:nvPr/>
            </p:nvSpPr>
            <p:spPr>
              <a:xfrm>
                <a:off x="7010400" y="2419350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396413" y="2161316"/>
              <a:ext cx="838199" cy="1447800"/>
              <a:chOff x="3657600" y="1428750"/>
              <a:chExt cx="838199" cy="14478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3657600" y="1428750"/>
                <a:ext cx="838199" cy="1447800"/>
                <a:chOff x="3810000" y="1412681"/>
                <a:chExt cx="838199" cy="14478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3810000" y="1412681"/>
                  <a:ext cx="838199" cy="144780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Reg</a:t>
                  </a:r>
                  <a:r>
                    <a:rPr lang="en-US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[]</a:t>
                  </a:r>
                </a:p>
              </p:txBody>
            </p:sp>
            <p:sp>
              <p:nvSpPr>
                <p:cNvPr id="94" name="Isosceles Triangle 93"/>
                <p:cNvSpPr/>
                <p:nvPr/>
              </p:nvSpPr>
              <p:spPr>
                <a:xfrm>
                  <a:off x="4419600" y="2708081"/>
                  <a:ext cx="152400" cy="152400"/>
                </a:xfrm>
                <a:prstGeom prst="triangl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3657600" y="2271415"/>
                <a:ext cx="3975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AddrA</a:t>
                </a:r>
                <a:endParaRPr lang="en-US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657600" y="2576215"/>
                <a:ext cx="3881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AddrB</a:t>
                </a:r>
                <a:endParaRPr lang="en-US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083875" y="1878297"/>
                <a:ext cx="3847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DataA</a:t>
                </a:r>
                <a:endParaRPr lang="en-US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657600" y="1998881"/>
                <a:ext cx="3990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AddrD</a:t>
                </a:r>
                <a:endParaRPr lang="en-US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099296" y="2471512"/>
                <a:ext cx="3773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DataB</a:t>
                </a:r>
                <a:endParaRPr lang="en-US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657600" y="1694081"/>
                <a:ext cx="388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DataD</a:t>
                </a:r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212723" y="2770916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3906" y="3043450"/>
              <a:ext cx="43601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DataW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46123" y="2847116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DataR</a:t>
              </a:r>
              <a:endParaRPr lang="en-US" sz="1200" dirty="0"/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5496864" y="2499261"/>
              <a:ext cx="533404" cy="162306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95" idx="3"/>
            </p:cNvCxnSpPr>
            <p:nvPr/>
          </p:nvCxnSpPr>
          <p:spPr>
            <a:xfrm flipV="1">
              <a:off x="8203323" y="2946104"/>
              <a:ext cx="367652" cy="1531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1"/>
            </p:cNvCxnSpPr>
            <p:nvPr/>
          </p:nvCxnSpPr>
          <p:spPr>
            <a:xfrm>
              <a:off x="6381135" y="2848897"/>
              <a:ext cx="831588" cy="1435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977813" y="2426647"/>
              <a:ext cx="0" cy="419099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endCxn id="84" idx="1"/>
            </p:cNvCxnSpPr>
            <p:nvPr/>
          </p:nvCxnSpPr>
          <p:spPr>
            <a:xfrm rot="16200000" flipH="1">
              <a:off x="-412105" y="1357140"/>
              <a:ext cx="2102049" cy="376768"/>
            </a:xfrm>
            <a:prstGeom prst="bentConnector2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811428" y="2466116"/>
              <a:ext cx="152400" cy="533400"/>
              <a:chOff x="5791200" y="1352550"/>
              <a:chExt cx="152400" cy="533400"/>
            </a:xfrm>
          </p:grpSpPr>
          <p:sp>
            <p:nvSpPr>
              <p:cNvPr id="83" name="Trapezoid 82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807075" y="1390650"/>
                <a:ext cx="762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810250" y="1638300"/>
                <a:ext cx="779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</p:grpSp>
        <p:cxnSp>
          <p:nvCxnSpPr>
            <p:cNvPr id="19" name="Straight Connector 18"/>
            <p:cNvCxnSpPr>
              <a:endCxn id="81" idx="1"/>
            </p:cNvCxnSpPr>
            <p:nvPr/>
          </p:nvCxnSpPr>
          <p:spPr>
            <a:xfrm>
              <a:off x="963828" y="2732816"/>
              <a:ext cx="15240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81" idx="3"/>
              <a:endCxn id="6" idx="1"/>
            </p:cNvCxnSpPr>
            <p:nvPr/>
          </p:nvCxnSpPr>
          <p:spPr>
            <a:xfrm>
              <a:off x="1389326" y="2732816"/>
              <a:ext cx="320337" cy="493931"/>
            </a:xfrm>
            <a:prstGeom prst="bentConnector3">
              <a:avLst>
                <a:gd name="adj1" fmla="val 38467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0"/>
            </p:cNvCxnSpPr>
            <p:nvPr/>
          </p:nvCxnSpPr>
          <p:spPr>
            <a:xfrm flipV="1">
              <a:off x="5844719" y="2579048"/>
              <a:ext cx="142494" cy="136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cxnSpLocks/>
            </p:cNvCxnSpPr>
            <p:nvPr/>
          </p:nvCxnSpPr>
          <p:spPr>
            <a:xfrm>
              <a:off x="4234613" y="2722783"/>
              <a:ext cx="1447800" cy="136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1" idx="3"/>
            </p:cNvCxnSpPr>
            <p:nvPr/>
          </p:nvCxnSpPr>
          <p:spPr>
            <a:xfrm>
              <a:off x="4215466" y="3296411"/>
              <a:ext cx="1058896" cy="320141"/>
            </a:xfrm>
            <a:prstGeom prst="bentConnector3">
              <a:avLst>
                <a:gd name="adj1" fmla="val 29284"/>
              </a:avLst>
            </a:prstGeom>
            <a:ln w="28575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997381" y="875500"/>
              <a:ext cx="948169" cy="1861551"/>
            </a:xfrm>
            <a:prstGeom prst="bentConnector2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6200000" flipH="1">
              <a:off x="4723250" y="1511229"/>
              <a:ext cx="1700155" cy="187050"/>
            </a:xfrm>
            <a:prstGeom prst="bentConnector3">
              <a:avLst>
                <a:gd name="adj1" fmla="val 99969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1116228" y="2313716"/>
              <a:ext cx="273098" cy="838199"/>
              <a:chOff x="1540165" y="1809750"/>
              <a:chExt cx="273098" cy="838199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540165" y="1809750"/>
                <a:ext cx="273098" cy="83819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1600200" y="2495550"/>
                <a:ext cx="152400" cy="152399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rapezoid 26"/>
            <p:cNvSpPr/>
            <p:nvPr/>
          </p:nvSpPr>
          <p:spPr>
            <a:xfrm rot="5400000">
              <a:off x="5508368" y="3074347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2328242" y="3113069"/>
              <a:ext cx="2674653" cy="837577"/>
            </a:xfrm>
            <a:prstGeom prst="bentConnector3">
              <a:avLst>
                <a:gd name="adj1" fmla="val 12306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167813" y="3112447"/>
              <a:ext cx="228600" cy="0"/>
            </a:xfrm>
            <a:prstGeom prst="straightConnector1">
              <a:avLst/>
            </a:prstGeom>
            <a:ln w="28575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167813" y="3417247"/>
              <a:ext cx="228600" cy="0"/>
            </a:xfrm>
            <a:prstGeom prst="straightConnector1">
              <a:avLst/>
            </a:prstGeom>
            <a:ln w="28575" cmpd="sng"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apezoid 30"/>
            <p:cNvSpPr/>
            <p:nvPr/>
          </p:nvSpPr>
          <p:spPr>
            <a:xfrm rot="5400000">
              <a:off x="2332914" y="2024777"/>
              <a:ext cx="1428500" cy="150727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7" idx="0"/>
            </p:cNvCxnSpPr>
            <p:nvPr/>
          </p:nvCxnSpPr>
          <p:spPr>
            <a:xfrm>
              <a:off x="5851268" y="3150547"/>
              <a:ext cx="146337" cy="173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flipV="1">
              <a:off x="5285248" y="3188647"/>
              <a:ext cx="1921165" cy="415636"/>
            </a:xfrm>
            <a:prstGeom prst="bentConnector3">
              <a:avLst>
                <a:gd name="adj1" fmla="val 81551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5400000" flipH="1" flipV="1">
              <a:off x="5171093" y="3113747"/>
              <a:ext cx="624037" cy="389374"/>
            </a:xfrm>
            <a:prstGeom prst="bentConnector3">
              <a:avLst>
                <a:gd name="adj1" fmla="val 100286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6219" y="2341481"/>
              <a:ext cx="2528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ALU</a:t>
              </a:r>
              <a:endParaRPr lang="en-US" sz="11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" y="2924804"/>
              <a:ext cx="42479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ALUout</a:t>
              </a:r>
              <a:endParaRPr lang="en-US" sz="11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450535" y="494499"/>
              <a:ext cx="5978223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406485" y="2960048"/>
              <a:ext cx="152401" cy="533399"/>
              <a:chOff x="756856" y="3333750"/>
              <a:chExt cx="152401" cy="533399"/>
            </a:xfrm>
            <a:solidFill>
              <a:schemeClr val="accent1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756856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>
                <a:off x="756857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310813" y="30362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8" name="Isosceles Triangle 77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Elbow Connector 39"/>
            <p:cNvCxnSpPr/>
            <p:nvPr/>
          </p:nvCxnSpPr>
          <p:spPr>
            <a:xfrm flipV="1">
              <a:off x="4920413" y="3341047"/>
              <a:ext cx="762000" cy="609600"/>
            </a:xfrm>
            <a:prstGeom prst="bentConnector3">
              <a:avLst>
                <a:gd name="adj1" fmla="val 69697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596813" y="25790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5" name="Rectangle 74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310813" y="24266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3" name="Rectangle 72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558561" y="2713081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 flipV="1">
              <a:off x="6444413" y="494500"/>
              <a:ext cx="0" cy="234423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781761" y="448154"/>
              <a:ext cx="76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PCC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6453" y="1967756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  <a:endParaRPr lang="en-US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4449" y="3455687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IR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51341" y="209697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57440" y="35456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B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0613" y="2249184"/>
              <a:ext cx="87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ALUout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53813" y="3645847"/>
              <a:ext cx="68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imm</a:t>
              </a:r>
              <a:r>
                <a:rPr lang="en-US" baseline="-25000" dirty="0" err="1"/>
                <a:t>X</a:t>
              </a:r>
              <a:endParaRPr lang="en-US" baseline="-25000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996613" y="3722047"/>
              <a:ext cx="556492" cy="457200"/>
              <a:chOff x="3886200" y="3257550"/>
              <a:chExt cx="556492" cy="457200"/>
            </a:xfrm>
          </p:grpSpPr>
          <p:sp>
            <p:nvSpPr>
              <p:cNvPr id="69" name="Trapezoid 68"/>
              <p:cNvSpPr/>
              <p:nvPr/>
            </p:nvSpPr>
            <p:spPr>
              <a:xfrm rot="5400000">
                <a:off x="3848100" y="3295650"/>
                <a:ext cx="457200" cy="381000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09292" y="3304885"/>
                <a:ext cx="533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/>
                  <a:t>Imm</a:t>
                </a:r>
                <a:r>
                  <a:rPr lang="en-US" sz="1600" dirty="0"/>
                  <a:t>.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167813" y="2821754"/>
              <a:ext cx="228600" cy="0"/>
            </a:xfrm>
            <a:prstGeom prst="straightConnector1">
              <a:avLst/>
            </a:prstGeom>
            <a:ln w="28575" cmpd="sng">
              <a:solidFill>
                <a:srgbClr val="00B05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10" idx="0"/>
            </p:cNvCxnSpPr>
            <p:nvPr/>
          </p:nvCxnSpPr>
          <p:spPr>
            <a:xfrm flipV="1">
              <a:off x="2991667" y="2806919"/>
              <a:ext cx="210777" cy="481034"/>
            </a:xfrm>
            <a:prstGeom prst="line">
              <a:avLst/>
            </a:prstGeom>
            <a:ln w="28575" cmpd="sng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342063" y="3204346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MDR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806354" y="2731899"/>
              <a:ext cx="1165446" cy="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56"/>
            <p:cNvSpPr/>
            <p:nvPr/>
          </p:nvSpPr>
          <p:spPr>
            <a:xfrm>
              <a:off x="2784222" y="1956747"/>
              <a:ext cx="4194428" cy="501650"/>
            </a:xfrm>
            <a:custGeom>
              <a:avLst/>
              <a:gdLst>
                <a:gd name="connsiteX0" fmla="*/ 4292600 w 4292600"/>
                <a:gd name="connsiteY0" fmla="*/ 501650 h 501650"/>
                <a:gd name="connsiteX1" fmla="*/ 4292600 w 4292600"/>
                <a:gd name="connsiteY1" fmla="*/ 0 h 501650"/>
                <a:gd name="connsiteX2" fmla="*/ 0 w 4292600"/>
                <a:gd name="connsiteY2" fmla="*/ 0 h 501650"/>
                <a:gd name="connsiteX3" fmla="*/ 0 w 4292600"/>
                <a:gd name="connsiteY3" fmla="*/ 342900 h 501650"/>
                <a:gd name="connsiteX4" fmla="*/ 209550 w 4292600"/>
                <a:gd name="connsiteY4" fmla="*/ 34290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2600" h="501650">
                  <a:moveTo>
                    <a:pt x="4292600" y="501650"/>
                  </a:moveTo>
                  <a:lnTo>
                    <a:pt x="4292600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209550" y="3429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2631989" y="1773538"/>
              <a:ext cx="6376087" cy="1193202"/>
            </a:xfrm>
            <a:custGeom>
              <a:avLst/>
              <a:gdLst>
                <a:gd name="connsiteX0" fmla="*/ 6079525 w 6376087"/>
                <a:gd name="connsiteY0" fmla="*/ 1272746 h 1272746"/>
                <a:gd name="connsiteX1" fmla="*/ 6376087 w 6376087"/>
                <a:gd name="connsiteY1" fmla="*/ 1272746 h 1272746"/>
                <a:gd name="connsiteX2" fmla="*/ 6376087 w 6376087"/>
                <a:gd name="connsiteY2" fmla="*/ 0 h 1272746"/>
                <a:gd name="connsiteX3" fmla="*/ 0 w 6376087"/>
                <a:gd name="connsiteY3" fmla="*/ 0 h 1272746"/>
                <a:gd name="connsiteX4" fmla="*/ 0 w 6376087"/>
                <a:gd name="connsiteY4" fmla="*/ 803189 h 1272746"/>
                <a:gd name="connsiteX5" fmla="*/ 469557 w 6376087"/>
                <a:gd name="connsiteY5" fmla="*/ 803189 h 1272746"/>
                <a:gd name="connsiteX0" fmla="*/ 6079525 w 6376087"/>
                <a:gd name="connsiteY0" fmla="*/ 1272746 h 1272746"/>
                <a:gd name="connsiteX1" fmla="*/ 6376087 w 6376087"/>
                <a:gd name="connsiteY1" fmla="*/ 1272746 h 1272746"/>
                <a:gd name="connsiteX2" fmla="*/ 6376087 w 6376087"/>
                <a:gd name="connsiteY2" fmla="*/ 0 h 1272746"/>
                <a:gd name="connsiteX3" fmla="*/ 0 w 6376087"/>
                <a:gd name="connsiteY3" fmla="*/ 0 h 1272746"/>
                <a:gd name="connsiteX4" fmla="*/ 0 w 6376087"/>
                <a:gd name="connsiteY4" fmla="*/ 803189 h 1272746"/>
                <a:gd name="connsiteX5" fmla="*/ 337035 w 6376087"/>
                <a:gd name="connsiteY5" fmla="*/ 803189 h 127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6087" h="1272746">
                  <a:moveTo>
                    <a:pt x="6079525" y="1272746"/>
                  </a:moveTo>
                  <a:lnTo>
                    <a:pt x="6376087" y="1272746"/>
                  </a:lnTo>
                  <a:lnTo>
                    <a:pt x="6376087" y="0"/>
                  </a:lnTo>
                  <a:lnTo>
                    <a:pt x="0" y="0"/>
                  </a:lnTo>
                  <a:lnTo>
                    <a:pt x="0" y="803189"/>
                  </a:lnTo>
                  <a:lnTo>
                    <a:pt x="337035" y="803189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124200" y="2502741"/>
              <a:ext cx="280073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844362" y="766365"/>
              <a:ext cx="3633767" cy="669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1502860" y="787787"/>
              <a:ext cx="187200" cy="1949264"/>
            </a:xfrm>
            <a:custGeom>
              <a:avLst/>
              <a:gdLst>
                <a:gd name="connsiteX0" fmla="*/ 0 w 193637"/>
                <a:gd name="connsiteY0" fmla="*/ 1376979 h 1376979"/>
                <a:gd name="connsiteX1" fmla="*/ 0 w 193637"/>
                <a:gd name="connsiteY1" fmla="*/ 0 h 1376979"/>
                <a:gd name="connsiteX2" fmla="*/ 193637 w 193637"/>
                <a:gd name="connsiteY2" fmla="*/ 0 h 137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37" h="1376979">
                  <a:moveTo>
                    <a:pt x="0" y="1376979"/>
                  </a:moveTo>
                  <a:lnTo>
                    <a:pt x="0" y="0"/>
                  </a:lnTo>
                  <a:lnTo>
                    <a:pt x="193637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682851" y="559063"/>
              <a:ext cx="154074" cy="533399"/>
              <a:chOff x="1529742" y="2685366"/>
              <a:chExt cx="154074" cy="533399"/>
            </a:xfrm>
            <a:solidFill>
              <a:schemeClr val="accent1"/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1531415" y="2685366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1529742" y="3050317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5501949" y="3181350"/>
              <a:ext cx="1926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418135" y="309589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cxnSp>
          <p:nvCxnSpPr>
            <p:cNvPr id="66" name="Elbow Connector 65"/>
            <p:cNvCxnSpPr/>
            <p:nvPr/>
          </p:nvCxnSpPr>
          <p:spPr>
            <a:xfrm>
              <a:off x="1924969" y="882147"/>
              <a:ext cx="3752870" cy="1692943"/>
            </a:xfrm>
            <a:prstGeom prst="bentConnector3">
              <a:avLst>
                <a:gd name="adj1" fmla="val 92683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reeform 62"/>
            <p:cNvSpPr/>
            <p:nvPr/>
          </p:nvSpPr>
          <p:spPr>
            <a:xfrm>
              <a:off x="252484" y="428427"/>
              <a:ext cx="6724493" cy="2410308"/>
            </a:xfrm>
            <a:custGeom>
              <a:avLst/>
              <a:gdLst>
                <a:gd name="connsiteX0" fmla="*/ 6728346 w 6728346"/>
                <a:gd name="connsiteY0" fmla="*/ 1003111 h 1890215"/>
                <a:gd name="connsiteX1" fmla="*/ 6728346 w 6728346"/>
                <a:gd name="connsiteY1" fmla="*/ 0 h 1890215"/>
                <a:gd name="connsiteX2" fmla="*/ 0 w 6728346"/>
                <a:gd name="connsiteY2" fmla="*/ 0 h 1890215"/>
                <a:gd name="connsiteX3" fmla="*/ 0 w 6728346"/>
                <a:gd name="connsiteY3" fmla="*/ 1890215 h 1890215"/>
                <a:gd name="connsiteX4" fmla="*/ 559558 w 6728346"/>
                <a:gd name="connsiteY4" fmla="*/ 1890215 h 189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8346" h="1890215">
                  <a:moveTo>
                    <a:pt x="6728346" y="1003111"/>
                  </a:moveTo>
                  <a:lnTo>
                    <a:pt x="6728346" y="0"/>
                  </a:lnTo>
                  <a:lnTo>
                    <a:pt x="0" y="0"/>
                  </a:lnTo>
                  <a:lnTo>
                    <a:pt x="0" y="1890215"/>
                  </a:lnTo>
                  <a:lnTo>
                    <a:pt x="559558" y="189021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274389" y="234445"/>
                <a:ext cx="872387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swap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9" y="234445"/>
                <a:ext cx="8723876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048" t="-47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/>
          <p:cNvCxnSpPr/>
          <p:nvPr/>
        </p:nvCxnSpPr>
        <p:spPr>
          <a:xfrm flipV="1">
            <a:off x="6984478" y="1772869"/>
            <a:ext cx="0" cy="102338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4572000" y="1950512"/>
            <a:ext cx="1805" cy="1630321"/>
          </a:xfrm>
          <a:prstGeom prst="line">
            <a:avLst/>
          </a:prstGeom>
          <a:ln w="28575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4720040" y="1814317"/>
            <a:ext cx="13069" cy="2678470"/>
          </a:xfrm>
          <a:prstGeom prst="line">
            <a:avLst/>
          </a:prstGeom>
          <a:ln w="28575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0800000" flipV="1">
            <a:off x="2967480" y="1950511"/>
            <a:ext cx="1585219" cy="419322"/>
          </a:xfrm>
          <a:prstGeom prst="bentConnector3">
            <a:avLst>
              <a:gd name="adj1" fmla="val 119547"/>
            </a:avLst>
          </a:prstGeom>
          <a:ln w="28575" cmpd="sng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 flipV="1">
            <a:off x="2978465" y="1814316"/>
            <a:ext cx="1754578" cy="719080"/>
          </a:xfrm>
          <a:prstGeom prst="bentConnector3">
            <a:avLst>
              <a:gd name="adj1" fmla="val 125401"/>
            </a:avLst>
          </a:prstGeom>
          <a:ln w="28575" cmpd="sng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rapezoid 109"/>
          <p:cNvSpPr/>
          <p:nvPr/>
        </p:nvSpPr>
        <p:spPr>
          <a:xfrm rot="5400000">
            <a:off x="2512698" y="4066494"/>
            <a:ext cx="812251" cy="159017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2667000" y="4019550"/>
            <a:ext cx="172315" cy="0"/>
          </a:xfrm>
          <a:prstGeom prst="line">
            <a:avLst/>
          </a:prstGeom>
          <a:ln w="28575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667000" y="4207609"/>
            <a:ext cx="172315" cy="0"/>
          </a:xfrm>
          <a:prstGeom prst="line">
            <a:avLst/>
          </a:prstGeom>
          <a:ln w="28575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667000" y="4400550"/>
            <a:ext cx="172315" cy="0"/>
          </a:xfrm>
          <a:prstGeom prst="line">
            <a:avLst/>
          </a:prstGeom>
          <a:ln w="28575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778925" y="4203065"/>
            <a:ext cx="11962" cy="424367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743200" y="4393225"/>
            <a:ext cx="9957" cy="318953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778925" y="4627432"/>
            <a:ext cx="219407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2980924" y="3970496"/>
            <a:ext cx="193555" cy="656936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735506" y="4705350"/>
            <a:ext cx="274904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3011600" y="4274676"/>
            <a:ext cx="168158" cy="437502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>
            <a:off x="51839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31502" y="2611219"/>
            <a:ext cx="0" cy="14083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914399" y="141695"/>
            <a:ext cx="7543800" cy="676205"/>
          </a:xfrm>
        </p:spPr>
        <p:txBody>
          <a:bodyPr>
            <a:normAutofit/>
          </a:bodyPr>
          <a:lstStyle/>
          <a:p>
            <a:r>
              <a:rPr lang="en-US" dirty="0"/>
              <a:t>Single-Cycle RISC-V RV32I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133600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172200" y="1696819"/>
            <a:ext cx="521297" cy="990600"/>
            <a:chOff x="6324600" y="3115310"/>
            <a:chExt cx="521297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24600" y="318135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2992219"/>
            <a:ext cx="615974" cy="762000"/>
            <a:chOff x="3733800" y="3105150"/>
            <a:chExt cx="615974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3218081"/>
              <a:ext cx="61597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.</a:t>
              </a:r>
            </a:p>
            <a:p>
              <a:r>
                <a:rPr lang="en-US" sz="1600" dirty="0"/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1392019"/>
            <a:ext cx="304800" cy="457200"/>
            <a:chOff x="5181600" y="3257550"/>
            <a:chExt cx="304800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81600" y="3333750"/>
              <a:ext cx="298519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1600" dirty="0"/>
                <a:t>+4</a:t>
              </a:r>
            </a:p>
          </p:txBody>
        </p:sp>
      </p:grp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219200" y="2258635"/>
            <a:ext cx="10391" cy="177072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879102" y="2724150"/>
            <a:ext cx="0" cy="12954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010400" y="1849219"/>
            <a:ext cx="990600" cy="83820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/>
                  <a:cs typeface="Calibri"/>
                </a:rPr>
                <a:t>DMEM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726702" y="2077819"/>
            <a:ext cx="762000" cy="68580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657600" y="1468219"/>
            <a:ext cx="841921" cy="1447800"/>
            <a:chOff x="3657600" y="1428750"/>
            <a:chExt cx="841921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Reg</a:t>
                </a: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57600" y="2234684"/>
              <a:ext cx="39754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AddrA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57600" y="2463284"/>
              <a:ext cx="38810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AddrB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22346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DataA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57600" y="1998881"/>
              <a:ext cx="3990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AddrD</a:t>
              </a:r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4800" y="2463284"/>
              <a:ext cx="37735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DataB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57600" y="1694081"/>
              <a:ext cx="3883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DataD</a:t>
              </a:r>
              <a:endParaRPr lang="en-US" sz="1200" dirty="0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6454320" y="2584700"/>
            <a:ext cx="0" cy="143485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4191000" y="2916019"/>
            <a:ext cx="0" cy="11035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7233228" y="2681198"/>
            <a:ext cx="0" cy="1338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10400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031583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43800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5867400" y="2676366"/>
            <a:ext cx="0" cy="134318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6019800" y="2106235"/>
            <a:ext cx="0" cy="191331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943600" y="1620619"/>
            <a:ext cx="152400" cy="53340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8001000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8382000" y="1696819"/>
            <a:ext cx="152400" cy="7620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629400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8458200" y="2382619"/>
            <a:ext cx="0" cy="163693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781800" y="1260547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914399" y="1260547"/>
            <a:ext cx="7467601" cy="817272"/>
          </a:xfrm>
          <a:prstGeom prst="bentConnector3">
            <a:avLst>
              <a:gd name="adj1" fmla="val 96694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715313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43000" y="1773019"/>
            <a:ext cx="152400" cy="53340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1295400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813263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782931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2438400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743200" y="116341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143000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6096000" y="18859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4499521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4457521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648200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4537364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978767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5181600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447800" y="1620619"/>
            <a:ext cx="365463" cy="838199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791200" y="2190750"/>
            <a:ext cx="152400" cy="53340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250" y="1638300"/>
              <a:ext cx="7799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743200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895600" y="2343150"/>
            <a:ext cx="0" cy="1676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886364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897909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886364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3330864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3086100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3810000" y="3638550"/>
            <a:ext cx="0" cy="3810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943600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5410200" y="2530186"/>
            <a:ext cx="1600200" cy="381000"/>
          </a:xfrm>
          <a:prstGeom prst="bentConnector3">
            <a:avLst>
              <a:gd name="adj1" fmla="val 860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988810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971800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71800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918691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5310189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8250383" y="1416049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7923646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8029863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581737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813954" y="1859395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701965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5312006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395683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4247574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5299981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4044974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838200" y="4019550"/>
            <a:ext cx="7868227" cy="71581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2590800" y="4078873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3429000" y="4095750"/>
            <a:ext cx="42829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ImmSel</a:t>
            </a:r>
            <a:endParaRPr lang="en-US" sz="1100" dirty="0"/>
          </a:p>
        </p:txBody>
      </p:sp>
      <p:sp>
        <p:nvSpPr>
          <p:cNvPr id="583" name="TextBox 582"/>
          <p:cNvSpPr txBox="1"/>
          <p:nvPr/>
        </p:nvSpPr>
        <p:spPr>
          <a:xfrm>
            <a:off x="3962400" y="4095750"/>
            <a:ext cx="4816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RegWEn</a:t>
            </a:r>
            <a:endParaRPr lang="en-US" sz="1100" dirty="0"/>
          </a:p>
        </p:txBody>
      </p:sp>
      <p:sp>
        <p:nvSpPr>
          <p:cNvPr id="584" name="TextBox 583"/>
          <p:cNvSpPr txBox="1"/>
          <p:nvPr/>
        </p:nvSpPr>
        <p:spPr>
          <a:xfrm>
            <a:off x="4572000" y="4095750"/>
            <a:ext cx="2905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BrUn</a:t>
            </a:r>
            <a:endParaRPr lang="en-US" sz="1100" dirty="0"/>
          </a:p>
        </p:txBody>
      </p:sp>
      <p:sp>
        <p:nvSpPr>
          <p:cNvPr id="585" name="TextBox 584"/>
          <p:cNvSpPr txBox="1"/>
          <p:nvPr/>
        </p:nvSpPr>
        <p:spPr>
          <a:xfrm>
            <a:off x="4876800" y="4095750"/>
            <a:ext cx="26890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BrEq</a:t>
            </a:r>
            <a:endParaRPr lang="en-US" sz="1100" dirty="0"/>
          </a:p>
        </p:txBody>
      </p:sp>
      <p:sp>
        <p:nvSpPr>
          <p:cNvPr id="586" name="TextBox 585"/>
          <p:cNvSpPr txBox="1"/>
          <p:nvPr/>
        </p:nvSpPr>
        <p:spPr>
          <a:xfrm>
            <a:off x="5181600" y="4095750"/>
            <a:ext cx="2539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BrLT</a:t>
            </a:r>
            <a:endParaRPr lang="en-US" sz="1100" dirty="0"/>
          </a:p>
        </p:txBody>
      </p:sp>
      <p:sp>
        <p:nvSpPr>
          <p:cNvPr id="587" name="TextBox 586"/>
          <p:cNvSpPr txBox="1"/>
          <p:nvPr/>
        </p:nvSpPr>
        <p:spPr>
          <a:xfrm>
            <a:off x="5943600" y="4095750"/>
            <a:ext cx="24899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ASel</a:t>
            </a:r>
            <a:endParaRPr lang="en-US" sz="1100" dirty="0"/>
          </a:p>
        </p:txBody>
      </p:sp>
      <p:sp>
        <p:nvSpPr>
          <p:cNvPr id="588" name="TextBox 587"/>
          <p:cNvSpPr txBox="1"/>
          <p:nvPr/>
        </p:nvSpPr>
        <p:spPr>
          <a:xfrm>
            <a:off x="5638800" y="4095750"/>
            <a:ext cx="2441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BSel</a:t>
            </a:r>
            <a:endParaRPr lang="en-US" sz="1100" dirty="0"/>
          </a:p>
        </p:txBody>
      </p:sp>
      <p:sp>
        <p:nvSpPr>
          <p:cNvPr id="589" name="TextBox 588"/>
          <p:cNvSpPr txBox="1"/>
          <p:nvPr/>
        </p:nvSpPr>
        <p:spPr>
          <a:xfrm>
            <a:off x="6324600" y="4095750"/>
            <a:ext cx="3988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ALUSel</a:t>
            </a:r>
            <a:endParaRPr lang="en-US" sz="1100" dirty="0"/>
          </a:p>
        </p:txBody>
      </p:sp>
      <p:sp>
        <p:nvSpPr>
          <p:cNvPr id="591" name="TextBox 590"/>
          <p:cNvSpPr txBox="1"/>
          <p:nvPr/>
        </p:nvSpPr>
        <p:spPr>
          <a:xfrm>
            <a:off x="6934200" y="4095750"/>
            <a:ext cx="5129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MemRW</a:t>
            </a:r>
            <a:endParaRPr lang="en-US" sz="1100" dirty="0"/>
          </a:p>
        </p:txBody>
      </p:sp>
      <p:sp>
        <p:nvSpPr>
          <p:cNvPr id="593" name="TextBox 592"/>
          <p:cNvSpPr txBox="1"/>
          <p:nvPr/>
        </p:nvSpPr>
        <p:spPr>
          <a:xfrm>
            <a:off x="8229600" y="4095750"/>
            <a:ext cx="36960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WBSel</a:t>
            </a:r>
            <a:endParaRPr lang="en-US" sz="1100" dirty="0"/>
          </a:p>
        </p:txBody>
      </p:sp>
      <p:sp>
        <p:nvSpPr>
          <p:cNvPr id="594" name="TextBox 593"/>
          <p:cNvSpPr txBox="1"/>
          <p:nvPr/>
        </p:nvSpPr>
        <p:spPr>
          <a:xfrm>
            <a:off x="990600" y="4095750"/>
            <a:ext cx="3154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PCSel</a:t>
            </a:r>
            <a:endParaRPr lang="en-US" sz="1100" dirty="0"/>
          </a:p>
        </p:txBody>
      </p:sp>
      <p:sp>
        <p:nvSpPr>
          <p:cNvPr id="596" name="TextBox 595"/>
          <p:cNvSpPr txBox="1"/>
          <p:nvPr/>
        </p:nvSpPr>
        <p:spPr>
          <a:xfrm>
            <a:off x="3406447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78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231683" y="295712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2019 מועד ב' – שאלה 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E4934-CE17-40E1-8D0F-EF051B57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82" y="913091"/>
            <a:ext cx="5823107" cy="38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 descr="JohnW.png"/>
          <p:cNvSpPr>
            <a:spLocks noChangeAspect="1" noChangeArrowheads="1"/>
          </p:cNvSpPr>
          <p:nvPr/>
        </p:nvSpPr>
        <p:spPr bwMode="auto">
          <a:xfrm>
            <a:off x="178461" y="5955"/>
            <a:ext cx="1424122" cy="1424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35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D0D02-91F6-4F24-98AE-F845935E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5576"/>
            <a:ext cx="9144000" cy="3992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21701-A160-4FE2-B569-BF404671BC9D}"/>
              </a:ext>
            </a:extLst>
          </p:cNvPr>
          <p:cNvSpPr txBox="1"/>
          <p:nvPr/>
        </p:nvSpPr>
        <p:spPr>
          <a:xfrm>
            <a:off x="5525598" y="229327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2019 מועד ב' – שאלה 12</a:t>
            </a:r>
          </a:p>
        </p:txBody>
      </p:sp>
    </p:spTree>
    <p:extLst>
      <p:ext uri="{BB962C8B-B14F-4D97-AF65-F5344CB8AC3E}">
        <p14:creationId xmlns:p14="http://schemas.microsoft.com/office/powerpoint/2010/main" val="11459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692"/>
          <p:cNvSpPr>
            <a:spLocks noGrp="1" noChangeArrowheads="1"/>
          </p:cNvSpPr>
          <p:nvPr>
            <p:ph type="title" idx="4294967295"/>
          </p:nvPr>
        </p:nvSpPr>
        <p:spPr>
          <a:xfrm>
            <a:off x="2707821" y="412218"/>
            <a:ext cx="4876800" cy="612775"/>
          </a:xfrm>
        </p:spPr>
        <p:txBody>
          <a:bodyPr>
            <a:normAutofit/>
          </a:bodyPr>
          <a:lstStyle/>
          <a:p>
            <a:r>
              <a:rPr lang="en-US" altLang="en-US" sz="2700" dirty="0"/>
              <a:t>Controller State Machine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56A251-173F-4C50-AF51-71B3C9EC1C3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83229" y="777082"/>
          <a:ext cx="4995862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Visio" r:id="rId4" imgW="11515639" imgH="9744075" progId="Visio.Drawing.11">
                  <p:embed/>
                </p:oleObj>
              </mc:Choice>
              <mc:Fallback>
                <p:oleObj name="Visio" r:id="rId4" imgW="11515639" imgH="9744075" progId="Visio.Drawing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456A251-173F-4C50-AF51-71B3C9EC1C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3229" y="777082"/>
                        <a:ext cx="4995862" cy="426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079902-2187-4DD3-8B65-80B4E16F9802}"/>
              </a:ext>
            </a:extLst>
          </p:cNvPr>
          <p:cNvSpPr txBox="1"/>
          <p:nvPr/>
        </p:nvSpPr>
        <p:spPr>
          <a:xfrm>
            <a:off x="5746033" y="102394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2019 מועד ב' – שאלה 12</a:t>
            </a:r>
          </a:p>
        </p:txBody>
      </p:sp>
    </p:spTree>
    <p:extLst>
      <p:ext uri="{BB962C8B-B14F-4D97-AF65-F5344CB8AC3E}">
        <p14:creationId xmlns:p14="http://schemas.microsoft.com/office/powerpoint/2010/main" val="80999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AutoShape 4" descr="JohnW.png"/>
          <p:cNvSpPr>
            <a:spLocks noChangeAspect="1" noChangeArrowheads="1"/>
          </p:cNvSpPr>
          <p:nvPr/>
        </p:nvSpPr>
        <p:spPr bwMode="auto">
          <a:xfrm>
            <a:off x="178461" y="5955"/>
            <a:ext cx="1424122" cy="1424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35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D0D02-91F6-4F24-98AE-F845935E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" y="191779"/>
            <a:ext cx="4775433" cy="2084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41B672-37CB-48AB-8B68-35D639B6F572}"/>
                  </a:ext>
                </a:extLst>
              </p:cNvPr>
              <p:cNvSpPr txBox="1"/>
              <p:nvPr/>
            </p:nvSpPr>
            <p:spPr>
              <a:xfrm>
                <a:off x="5083729" y="713831"/>
                <a:ext cx="3991062" cy="16850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14313" indent="-214313" algn="just" rtl="1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Sp</a:t>
                </a:r>
                <a:r>
                  <a:rPr lang="he-IL" sz="1500" dirty="0"/>
                  <a:t> הוא רגיסטר מספר 2, כלומר נוכל לבחור אותו בצורה ישירה</a:t>
                </a:r>
              </a:p>
              <a:p>
                <a:pPr marL="214313" indent="-214313" algn="just" rtl="1">
                  <a:buFont typeface="Arial" panose="020B0604020202020204" pitchFamily="34" charset="0"/>
                  <a:buChar char="•"/>
                </a:pPr>
                <a:r>
                  <a:rPr lang="he-IL" sz="1500" dirty="0"/>
                  <a:t>עלינו לזכור כי יש לתמוך בפקודות קודמות, כלומר שני מחזורי השעון הראשונים עדיין ישמשו ל-</a:t>
                </a:r>
                <a:r>
                  <a:rPr lang="en-US" sz="1500" dirty="0"/>
                  <a:t>IF</a:t>
                </a:r>
                <a:r>
                  <a:rPr lang="he-IL" sz="1500" dirty="0"/>
                  <a:t> ול-</a:t>
                </a:r>
                <a:r>
                  <a:rPr lang="en-US" sz="1500" dirty="0"/>
                  <a:t>DEC</a:t>
                </a:r>
                <a:endParaRPr lang="he-IL" sz="1500" dirty="0"/>
              </a:p>
              <a:p>
                <a:pPr marL="214313" indent="-214313" algn="just" rtl="1">
                  <a:buFont typeface="Arial" panose="020B0604020202020204" pitchFamily="34" charset="0"/>
                  <a:buChar char="•"/>
                </a:pPr>
                <a:r>
                  <a:rPr lang="he-IL" sz="1500" dirty="0"/>
                  <a:t>נשים לב כי הפקודה מדבר על אחסון של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𝑟𝑠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sz="1500" dirty="0"/>
              </a:p>
              <a:p>
                <a:pPr marL="214313" indent="-214313" algn="just" rtl="1">
                  <a:buFont typeface="Arial" panose="020B0604020202020204" pitchFamily="34" charset="0"/>
                  <a:buChar char="•"/>
                </a:pPr>
                <a:endParaRPr lang="he-IL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41B672-37CB-48AB-8B68-35D639B6F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29" y="713831"/>
                <a:ext cx="3991062" cy="1685077"/>
              </a:xfrm>
              <a:prstGeom prst="rect">
                <a:avLst/>
              </a:prstGeom>
              <a:blipFill>
                <a:blip r:embed="rId4"/>
                <a:stretch>
                  <a:fillRect l="-2137" t="-1083" r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84E1FB3-3C03-4C2B-B95D-06AC0B5A9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94" y="2237920"/>
            <a:ext cx="8286749" cy="2899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04B88D-8284-4E4B-B6E6-1F3B2F5FFDC3}"/>
              </a:ext>
            </a:extLst>
          </p:cNvPr>
          <p:cNvSpPr txBox="1"/>
          <p:nvPr/>
        </p:nvSpPr>
        <p:spPr>
          <a:xfrm>
            <a:off x="5562337" y="115116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2019 מועד ב' – שאלה 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4BDF1-F089-4ED0-9CAA-3E551EAE9D4E}"/>
              </a:ext>
            </a:extLst>
          </p:cNvPr>
          <p:cNvSpPr/>
          <p:nvPr/>
        </p:nvSpPr>
        <p:spPr>
          <a:xfrm>
            <a:off x="2162175" y="3104819"/>
            <a:ext cx="1095375" cy="166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730FD-2CCD-44E5-83CD-174FC1F7AA79}"/>
              </a:ext>
            </a:extLst>
          </p:cNvPr>
          <p:cNvSpPr/>
          <p:nvPr/>
        </p:nvSpPr>
        <p:spPr>
          <a:xfrm>
            <a:off x="3314700" y="3105206"/>
            <a:ext cx="1095375" cy="166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261FB-C4C1-4BCF-B522-33DE0EB69CF6}"/>
              </a:ext>
            </a:extLst>
          </p:cNvPr>
          <p:cNvSpPr/>
          <p:nvPr/>
        </p:nvSpPr>
        <p:spPr>
          <a:xfrm>
            <a:off x="4469409" y="3104819"/>
            <a:ext cx="1095375" cy="166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010B4-47AF-452C-8AE6-7990A7B72A86}"/>
              </a:ext>
            </a:extLst>
          </p:cNvPr>
          <p:cNvSpPr/>
          <p:nvPr/>
        </p:nvSpPr>
        <p:spPr>
          <a:xfrm>
            <a:off x="5640545" y="3104819"/>
            <a:ext cx="1095375" cy="166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510F4-9ADA-473C-8716-CBF5E13A2712}"/>
              </a:ext>
            </a:extLst>
          </p:cNvPr>
          <p:cNvSpPr/>
          <p:nvPr/>
        </p:nvSpPr>
        <p:spPr>
          <a:xfrm>
            <a:off x="6877050" y="3104819"/>
            <a:ext cx="1095375" cy="166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15245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AutoShape 4" descr="JohnW.png"/>
          <p:cNvSpPr>
            <a:spLocks noChangeAspect="1" noChangeArrowheads="1"/>
          </p:cNvSpPr>
          <p:nvPr/>
        </p:nvSpPr>
        <p:spPr bwMode="auto">
          <a:xfrm>
            <a:off x="178461" y="5955"/>
            <a:ext cx="1424122" cy="1424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35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D0D02-91F6-4F24-98AE-F845935E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" y="191779"/>
            <a:ext cx="4775433" cy="2084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41B672-37CB-48AB-8B68-35D639B6F572}"/>
                  </a:ext>
                </a:extLst>
              </p:cNvPr>
              <p:cNvSpPr txBox="1"/>
              <p:nvPr/>
            </p:nvSpPr>
            <p:spPr>
              <a:xfrm>
                <a:off x="5083729" y="713831"/>
                <a:ext cx="3991062" cy="16850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14313" indent="-214313" algn="just" rtl="1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Sp</a:t>
                </a:r>
                <a:r>
                  <a:rPr lang="he-IL" sz="1500" dirty="0"/>
                  <a:t> הוא רגיסטר מספר 2, כלומר נוכל לבחור אותו בצורה ישירה</a:t>
                </a:r>
              </a:p>
              <a:p>
                <a:pPr marL="214313" indent="-214313" algn="just" rtl="1">
                  <a:buFont typeface="Arial" panose="020B0604020202020204" pitchFamily="34" charset="0"/>
                  <a:buChar char="•"/>
                </a:pPr>
                <a:r>
                  <a:rPr lang="he-IL" sz="1500" dirty="0"/>
                  <a:t>עלינו לזכור כי יש לתמוך בפקודות קודמות, כלומר שני מחזורי השעון הראשונים עדיין ישמשו ל-</a:t>
                </a:r>
                <a:r>
                  <a:rPr lang="en-US" sz="1500" dirty="0"/>
                  <a:t>IF</a:t>
                </a:r>
                <a:r>
                  <a:rPr lang="he-IL" sz="1500" dirty="0"/>
                  <a:t> ול-</a:t>
                </a:r>
                <a:r>
                  <a:rPr lang="en-US" sz="1500" dirty="0"/>
                  <a:t>DEC</a:t>
                </a:r>
                <a:endParaRPr lang="he-IL" sz="1500" dirty="0"/>
              </a:p>
              <a:p>
                <a:pPr marL="214313" indent="-214313" algn="just" rtl="1">
                  <a:buFont typeface="Arial" panose="020B0604020202020204" pitchFamily="34" charset="0"/>
                  <a:buChar char="•"/>
                </a:pPr>
                <a:r>
                  <a:rPr lang="he-IL" sz="1500" dirty="0"/>
                  <a:t>נשים לב כי הפקודה מדבר על אחסון של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𝑟𝑠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sz="1500" dirty="0"/>
              </a:p>
              <a:p>
                <a:pPr marL="214313" indent="-214313" algn="just" rtl="1">
                  <a:buFont typeface="Arial" panose="020B0604020202020204" pitchFamily="34" charset="0"/>
                  <a:buChar char="•"/>
                </a:pPr>
                <a:endParaRPr lang="he-IL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41B672-37CB-48AB-8B68-35D639B6F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29" y="713831"/>
                <a:ext cx="3991062" cy="1685077"/>
              </a:xfrm>
              <a:prstGeom prst="rect">
                <a:avLst/>
              </a:prstGeom>
              <a:blipFill>
                <a:blip r:embed="rId4"/>
                <a:stretch>
                  <a:fillRect l="-2137" t="-1083" r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84E1FB3-3C03-4C2B-B95D-06AC0B5A9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94" y="2237920"/>
            <a:ext cx="8286749" cy="2899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04B88D-8284-4E4B-B6E6-1F3B2F5FFDC3}"/>
              </a:ext>
            </a:extLst>
          </p:cNvPr>
          <p:cNvSpPr txBox="1"/>
          <p:nvPr/>
        </p:nvSpPr>
        <p:spPr>
          <a:xfrm>
            <a:off x="5562337" y="115116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2019 מועד ב' – שאלה 12</a:t>
            </a:r>
          </a:p>
        </p:txBody>
      </p:sp>
    </p:spTree>
    <p:extLst>
      <p:ext uri="{BB962C8B-B14F-4D97-AF65-F5344CB8AC3E}">
        <p14:creationId xmlns:p14="http://schemas.microsoft.com/office/powerpoint/2010/main" val="6898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2018 מועד א' – שאלה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2D87D-0839-403B-833C-DF45090AFF16}"/>
              </a:ext>
            </a:extLst>
          </p:cNvPr>
          <p:cNvSpPr/>
          <p:nvPr/>
        </p:nvSpPr>
        <p:spPr>
          <a:xfrm>
            <a:off x="47625" y="613016"/>
            <a:ext cx="9048750" cy="3814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600"/>
              </a:spcAft>
            </a:pP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כאשר קוראים סדרת איברים של מערך בזיכרון, בין אם באופן רציף (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a[0], a[1], a[2],…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) ובין אם בדילוג (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stride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) במרחקים קבועים (למשל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a[0], a[3], a[6], …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, הפעם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stride=3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) משתמשים בדרך כלל ברגיסטר המכיל את ה-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offset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 מתחילת המערך (או את הכתובת של איבר המערך שאותו קוראים) ולאחר כל קריאת איבר מהמערך מגדילים את הרגיסטר במספר הבתים המהווים את ה-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stride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 (4 בדוגמה הראשונה, 12 בדוגמה השנייה).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600"/>
              </a:spcAft>
            </a:pP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כדי לממש מעבר יעיל על מערכים בזיכרון בדילוג נתון רוצים להוסיף פקודה חדשה ל-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RISC-V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. הפקודה היא 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lwpinc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(load word post increment)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 הנכתבת כך: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lwpinc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rd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rs1, 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imm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600"/>
              </a:spcAft>
            </a:pP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הפקודה מבצעת את שתי הפעולות הבאות: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7175" indent="-257175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Reg(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rd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= Mem(Reg(rs1))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7175" indent="-257175" algn="just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Reg(rs1) = Reg(rs1) + 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imm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07000"/>
              </a:lnSpc>
              <a:spcAft>
                <a:spcPts val="600"/>
              </a:spcAft>
            </a:pP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שימו לב שקודם מתבצעת הקריאה מהזיכרון ורק לאחר מכן מגדילים את הרגיסטר. לכן זו פקודה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post-increment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. אילו היינו קודם מגדילים את הרגיסטר ורק אחר כך קוראים, הייתה זו פקודת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pre-increment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. בשפת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 (ושפות אחרות) משתמשים באותו רעיון על ידי הסינטקס 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 וגם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5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231683" y="295712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2018 מועד א' – שאלה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2D87D-0839-403B-833C-DF45090AFF16}"/>
              </a:ext>
            </a:extLst>
          </p:cNvPr>
          <p:cNvSpPr/>
          <p:nvPr/>
        </p:nvSpPr>
        <p:spPr>
          <a:xfrm>
            <a:off x="95250" y="793223"/>
            <a:ext cx="8848720" cy="339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600"/>
              </a:spcAft>
            </a:pP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לצורך מימוש הפקודה שינו את חומרת ה-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RiscV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MultiCycle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 באופן הבא: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7F49FDF-77C2-4B70-A180-CEEF7E94A5E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19088" y="1248269"/>
          <a:ext cx="8505825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Visio" r:id="rId4" imgW="8562809" imgH="3149556" progId="Visio.Drawing.15">
                  <p:embed/>
                </p:oleObj>
              </mc:Choice>
              <mc:Fallback>
                <p:oleObj name="Visio" r:id="rId4" imgW="8562809" imgH="3149556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7F49FDF-77C2-4B70-A180-CEEF7E94A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1248269"/>
                        <a:ext cx="8505825" cy="313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986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2018 מועד א' – שאלה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136C0-0978-4DBD-9228-CC6E20D374F5}"/>
              </a:ext>
            </a:extLst>
          </p:cNvPr>
          <p:cNvSpPr/>
          <p:nvPr/>
        </p:nvSpPr>
        <p:spPr>
          <a:xfrm>
            <a:off x="1" y="680735"/>
            <a:ext cx="8978900" cy="31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r" rtl="1">
              <a:lnSpc>
                <a:spcPct val="107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מהו המספר המינימאלי של מחזורי שעון בהם ניתן לממש ביצוע מלא של פקודת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lwpinc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 ב-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RiscV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Multicycle</a:t>
            </a: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 המוצג באיור?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7175" indent="-257175" algn="r" rtl="1">
              <a:lnSpc>
                <a:spcPct val="107000"/>
              </a:lnSpc>
              <a:buFont typeface="+mj-cs"/>
              <a:buAutoNum type="hebrew2Minus"/>
            </a:pP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3 מחזורי שעון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7175" indent="-257175" algn="r" rtl="1">
              <a:lnSpc>
                <a:spcPct val="107000"/>
              </a:lnSpc>
              <a:buFont typeface="+mj-cs"/>
              <a:buAutoNum type="hebrew2Minus"/>
            </a:pP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4 מחזורי שעון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7175" indent="-257175" algn="r" rtl="1">
              <a:lnSpc>
                <a:spcPct val="107000"/>
              </a:lnSpc>
              <a:buFont typeface="+mj-cs"/>
              <a:buAutoNum type="hebrew2Minus"/>
            </a:pP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5 מחזורי שעון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7175" indent="-257175" algn="r" rtl="1">
              <a:lnSpc>
                <a:spcPct val="107000"/>
              </a:lnSpc>
              <a:spcAft>
                <a:spcPts val="600"/>
              </a:spcAft>
              <a:buFont typeface="+mj-cs"/>
              <a:buAutoNum type="hebrew2Minus"/>
            </a:pPr>
            <a:r>
              <a:rPr lang="he-IL" sz="1500" dirty="0">
                <a:latin typeface="Calibri" panose="020F0502020204030204" pitchFamily="34" charset="0"/>
                <a:ea typeface="Times New Roman" panose="02020603050405020304" pitchFamily="18" charset="0"/>
              </a:rPr>
              <a:t>6 מחזורי שעון</a:t>
            </a:r>
            <a:endParaRPr lang="he-IL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4313" indent="-214313" algn="r" rtl="1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עלינו לשמור על תמיכה בכל הפקודות הקודמות, כלומר שני </a:t>
            </a:r>
            <a:r>
              <a:rPr lang="he-IL" sz="15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השלשבים</a:t>
            </a: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הראשונים יהיו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ו-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endParaRPr lang="he-IL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4313" indent="-214313" algn="r" rtl="1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ברגע נתון ניתן לכתוב רק לרגיסטר אחד שיושב ב-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file</a:t>
            </a: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עלינו לכתוב לשני רגיסטרים ולכן נצטרך לפחות שני מחזורים עבור כך</a:t>
            </a:r>
          </a:p>
          <a:p>
            <a:pPr marL="214313" indent="-214313" algn="r" rtl="1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נשים לב כי עלינו לבצע חישוב של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Reg(</a:t>
            </a:r>
            <a:r>
              <a:rPr lang="en-US" sz="15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rd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= Mem(Reg(rs1))</a:t>
            </a:r>
            <a:r>
              <a:rPr lang="he-IL" sz="1500" dirty="0"/>
              <a:t>, לפני שאנחנו משנים את הערך של</a:t>
            </a:r>
            <a:r>
              <a:rPr lang="en-US" sz="1500" dirty="0"/>
              <a:t>rs1 </a:t>
            </a:r>
            <a:r>
              <a:rPr lang="he-IL" sz="1500" dirty="0"/>
              <a:t> ל-</a:t>
            </a:r>
            <a:r>
              <a:rPr lang="en-US" sz="1500"/>
              <a:t>rs1+imm</a:t>
            </a:r>
            <a:endParaRPr lang="en-US" sz="1500" dirty="0"/>
          </a:p>
          <a:p>
            <a:pPr marL="214313" indent="-214313" algn="r" rtl="1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ישנם חלקים אשר ניתן למקבל את ביצועם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10D7A6AE-EE75-4B2A-B2E2-C74409F6D2C1}"/>
              </a:ext>
            </a:extLst>
          </p:cNvPr>
          <p:cNvSpPr/>
          <p:nvPr/>
        </p:nvSpPr>
        <p:spPr>
          <a:xfrm>
            <a:off x="393095" y="4021800"/>
            <a:ext cx="835781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נתחיל משלב ה-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IF</a:t>
            </a:r>
            <a:r>
              <a:rPr lang="he-IL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וה-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DEC</a:t>
            </a:r>
            <a:r>
              <a:rPr lang="he-IL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. לאחר מכן נבצע במקביל את הגישה לזיכרון 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MEM[rs1]</a:t>
            </a:r>
            <a:r>
              <a:rPr lang="he-IL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ואת החישוב </a:t>
            </a: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rs1+imm</a:t>
            </a:r>
            <a:r>
              <a:rPr lang="he-IL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. בשני המחזורים הבאים נכתוב את שני הערכים הללו (נשים לב כי עלינו להוריד את ביט הבקרה אשר מאפשר כתיבה ל-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MDRWEn</a:t>
            </a:r>
            <a:r>
              <a:rPr lang="he-IL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ול-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ALUoutWen</a:t>
            </a:r>
            <a:r>
              <a:rPr lang="he-IL" sz="15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בשני המחזורים האלו</a:t>
            </a:r>
            <a:endParaRPr lang="he-IL" sz="1500" dirty="0"/>
          </a:p>
        </p:txBody>
      </p:sp>
    </p:spTree>
    <p:extLst>
      <p:ext uri="{BB962C8B-B14F-4D97-AF65-F5344CB8AC3E}">
        <p14:creationId xmlns:p14="http://schemas.microsoft.com/office/powerpoint/2010/main" val="25073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2018 מועד א' – שאלה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136C0-0978-4DBD-9228-CC6E20D374F5}"/>
              </a:ext>
            </a:extLst>
          </p:cNvPr>
          <p:cNvSpPr/>
          <p:nvPr/>
        </p:nvSpPr>
        <p:spPr>
          <a:xfrm>
            <a:off x="290686" y="910983"/>
            <a:ext cx="8562629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 rtl="1">
              <a:lnSpc>
                <a:spcPct val="107000"/>
              </a:lnSpc>
              <a:spcAft>
                <a:spcPts val="600"/>
              </a:spcAft>
              <a:buFont typeface="+mj-lt"/>
              <a:buAutoNum type="alphaLcPeriod" startAt="2"/>
            </a:pPr>
            <a:r>
              <a:rPr lang="he-IL" dirty="0"/>
              <a:t>על סמך התשובה שנתתם בסעיף א', מלאו את הטבלה הבאה בערכים של אותות הבקרה המצוינים בכל אחד ממחזורי השעון של הפקודה </a:t>
            </a:r>
            <a:r>
              <a:rPr lang="en-US" dirty="0" err="1"/>
              <a:t>lwpinc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אם ערך אות בקרה איננו רלוונטי במחזור שעון מסוים יש לכתוב את ערכו כ-</a:t>
            </a:r>
            <a:r>
              <a:rPr lang="en-US" dirty="0"/>
              <a:t>don’t care (</a:t>
            </a:r>
            <a:r>
              <a:rPr lang="el-GR" dirty="0"/>
              <a:t>φ)</a:t>
            </a:r>
            <a:r>
              <a:rPr lang="he-IL" dirty="0"/>
              <a:t> אותות הנגמרים בסיומת </a:t>
            </a:r>
            <a:r>
              <a:rPr lang="en-US" dirty="0"/>
              <a:t>‘Wen’</a:t>
            </a:r>
            <a:r>
              <a:rPr lang="he-IL" dirty="0"/>
              <a:t> יכולים לקבל ערכים 0 או 1.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28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2018 מועד א' – שאלה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961EA21-B931-4E6F-8AA4-64D7861B31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08049" y="2078172"/>
              <a:ext cx="7327902" cy="2984648"/>
            </p:xfrm>
            <a:graphic>
              <a:graphicData uri="http://schemas.openxmlformats.org/drawingml/2006/table">
                <a:tbl>
                  <a:tblPr rtl="1" firstRow="1" lastCol="1" bandRow="1">
                    <a:tableStyleId>{5C22544A-7EE6-4342-B048-85BDC9FD1C3A}</a:tableStyleId>
                  </a:tblPr>
                  <a:tblGrid>
                    <a:gridCol w="1180862">
                      <a:extLst>
                        <a:ext uri="{9D8B030D-6E8A-4147-A177-3AD203B41FA5}">
                          <a16:colId xmlns:a16="http://schemas.microsoft.com/office/drawing/2014/main" val="909095476"/>
                        </a:ext>
                      </a:extLst>
                    </a:gridCol>
                    <a:gridCol w="1181887">
                      <a:extLst>
                        <a:ext uri="{9D8B030D-6E8A-4147-A177-3AD203B41FA5}">
                          <a16:colId xmlns:a16="http://schemas.microsoft.com/office/drawing/2014/main" val="102482469"/>
                        </a:ext>
                      </a:extLst>
                    </a:gridCol>
                    <a:gridCol w="1181887">
                      <a:extLst>
                        <a:ext uri="{9D8B030D-6E8A-4147-A177-3AD203B41FA5}">
                          <a16:colId xmlns:a16="http://schemas.microsoft.com/office/drawing/2014/main" val="2815585065"/>
                        </a:ext>
                      </a:extLst>
                    </a:gridCol>
                    <a:gridCol w="1181887">
                      <a:extLst>
                        <a:ext uri="{9D8B030D-6E8A-4147-A177-3AD203B41FA5}">
                          <a16:colId xmlns:a16="http://schemas.microsoft.com/office/drawing/2014/main" val="827455575"/>
                        </a:ext>
                      </a:extLst>
                    </a:gridCol>
                    <a:gridCol w="855128">
                      <a:extLst>
                        <a:ext uri="{9D8B030D-6E8A-4147-A177-3AD203B41FA5}">
                          <a16:colId xmlns:a16="http://schemas.microsoft.com/office/drawing/2014/main" val="1240786614"/>
                        </a:ext>
                      </a:extLst>
                    </a:gridCol>
                    <a:gridCol w="1746251">
                      <a:extLst>
                        <a:ext uri="{9D8B030D-6E8A-4147-A177-3AD203B41FA5}">
                          <a16:colId xmlns:a16="http://schemas.microsoft.com/office/drawing/2014/main" val="4186983227"/>
                        </a:ext>
                      </a:extLst>
                    </a:gridCol>
                  </a:tblGrid>
                  <a:tr h="490575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Cycle num.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182888"/>
                      </a:ext>
                    </a:extLst>
                  </a:tr>
                  <a:tr h="293513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WBsel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8199572"/>
                      </a:ext>
                    </a:extLst>
                  </a:tr>
                  <a:tr h="293513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AddrDsel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0698084"/>
                      </a:ext>
                    </a:extLst>
                  </a:tr>
                  <a:tr h="293513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RegWen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3305379"/>
                      </a:ext>
                    </a:extLst>
                  </a:tr>
                  <a:tr h="293513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Asel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4884325"/>
                      </a:ext>
                    </a:extLst>
                  </a:tr>
                  <a:tr h="293513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Bsel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1638866"/>
                      </a:ext>
                    </a:extLst>
                  </a:tr>
                  <a:tr h="452531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ALUoutWen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646530"/>
                      </a:ext>
                    </a:extLst>
                  </a:tr>
                  <a:tr h="490575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MemAddrSel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8835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961EA21-B931-4E6F-8AA4-64D7861B31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908049" y="2078172"/>
              <a:ext cx="7327902" cy="2997665"/>
            </p:xfrm>
            <a:graphic>
              <a:graphicData uri="http://schemas.openxmlformats.org/drawingml/2006/table">
                <a:tbl>
                  <a:tblPr rtl="1" firstRow="1" lastCol="1" bandRow="1">
                    <a:tableStyleId>{5C22544A-7EE6-4342-B048-85BDC9FD1C3A}</a:tableStyleId>
                  </a:tblPr>
                  <a:tblGrid>
                    <a:gridCol w="1180862">
                      <a:extLst>
                        <a:ext uri="{9D8B030D-6E8A-4147-A177-3AD203B41FA5}">
                          <a16:colId xmlns:a16="http://schemas.microsoft.com/office/drawing/2014/main" val="909095476"/>
                        </a:ext>
                      </a:extLst>
                    </a:gridCol>
                    <a:gridCol w="1181887">
                      <a:extLst>
                        <a:ext uri="{9D8B030D-6E8A-4147-A177-3AD203B41FA5}">
                          <a16:colId xmlns:a16="http://schemas.microsoft.com/office/drawing/2014/main" val="102482469"/>
                        </a:ext>
                      </a:extLst>
                    </a:gridCol>
                    <a:gridCol w="1181887">
                      <a:extLst>
                        <a:ext uri="{9D8B030D-6E8A-4147-A177-3AD203B41FA5}">
                          <a16:colId xmlns:a16="http://schemas.microsoft.com/office/drawing/2014/main" val="2815585065"/>
                        </a:ext>
                      </a:extLst>
                    </a:gridCol>
                    <a:gridCol w="1181887">
                      <a:extLst>
                        <a:ext uri="{9D8B030D-6E8A-4147-A177-3AD203B41FA5}">
                          <a16:colId xmlns:a16="http://schemas.microsoft.com/office/drawing/2014/main" val="827455575"/>
                        </a:ext>
                      </a:extLst>
                    </a:gridCol>
                    <a:gridCol w="855128">
                      <a:extLst>
                        <a:ext uri="{9D8B030D-6E8A-4147-A177-3AD203B41FA5}">
                          <a16:colId xmlns:a16="http://schemas.microsoft.com/office/drawing/2014/main" val="1240786614"/>
                        </a:ext>
                      </a:extLst>
                    </a:gridCol>
                    <a:gridCol w="1746251">
                      <a:extLst>
                        <a:ext uri="{9D8B030D-6E8A-4147-A177-3AD203B41FA5}">
                          <a16:colId xmlns:a16="http://schemas.microsoft.com/office/drawing/2014/main" val="4186983227"/>
                        </a:ext>
                      </a:extLst>
                    </a:gridCol>
                  </a:tblGrid>
                  <a:tr h="490575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Cycle num.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182888"/>
                      </a:ext>
                    </a:extLst>
                  </a:tr>
                  <a:tr h="293513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15" t="-170833" r="-321649" b="-8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74" t="-170833" r="-220000" b="-8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714" t="-170833" r="-206429" b="-8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WBsel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8199572"/>
                      </a:ext>
                    </a:extLst>
                  </a:tr>
                  <a:tr h="293513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15" t="-270833" r="-321649" b="-7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74" t="-270833" r="-220000" b="-7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714" t="-270833" r="-206429" b="-7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AddrDsel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0698084"/>
                      </a:ext>
                    </a:extLst>
                  </a:tr>
                  <a:tr h="293513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714" t="-370833" r="-206429" b="-6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RegWen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3305379"/>
                      </a:ext>
                    </a:extLst>
                  </a:tr>
                  <a:tr h="2935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5" t="-461224" r="-521649" b="-489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15" t="-461224" r="-421649" b="-489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714" t="-461224" r="-206429" b="-489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Asel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4884325"/>
                      </a:ext>
                    </a:extLst>
                  </a:tr>
                  <a:tr h="2935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5" t="-572917" r="-52164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15" t="-572917" r="-42164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714" t="-572917" r="-206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Bsel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1638866"/>
                      </a:ext>
                    </a:extLst>
                  </a:tr>
                  <a:tr h="452531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ALUoutWen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64653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5" t="-409278" r="-521649" b="-21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15" t="-409278" r="-421649" b="-21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74" t="-409278" r="-220000" b="-21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5714" t="-409278" r="-206429" b="-21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MemAddrSel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88358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710F73B-F79B-4D25-80EB-A30B4E95E04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0517" y="154518"/>
          <a:ext cx="5020799" cy="184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Visio" r:id="rId5" imgW="8562809" imgH="3149556" progId="Visio.Drawing.15">
                  <p:embed/>
                </p:oleObj>
              </mc:Choice>
              <mc:Fallback>
                <p:oleObj name="Visio" r:id="rId5" imgW="8562809" imgH="3149556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710F73B-F79B-4D25-80EB-A30B4E95E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17" y="154518"/>
                        <a:ext cx="5020799" cy="1849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מלבן 2">
            <a:extLst>
              <a:ext uri="{FF2B5EF4-FFF2-40B4-BE49-F238E27FC236}">
                <a16:creationId xmlns:a16="http://schemas.microsoft.com/office/drawing/2014/main" id="{53E0587A-5FEE-4FA9-A707-59A9174E56B2}"/>
              </a:ext>
            </a:extLst>
          </p:cNvPr>
          <p:cNvSpPr/>
          <p:nvPr/>
        </p:nvSpPr>
        <p:spPr>
          <a:xfrm>
            <a:off x="2680854" y="2562187"/>
            <a:ext cx="789710" cy="2417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32DDAC5-5F88-4630-A0B1-3CCD5BAA7CF9}"/>
              </a:ext>
            </a:extLst>
          </p:cNvPr>
          <p:cNvSpPr/>
          <p:nvPr/>
        </p:nvSpPr>
        <p:spPr>
          <a:xfrm>
            <a:off x="3470564" y="2561359"/>
            <a:ext cx="1205345" cy="2427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7DEACA3-9009-43B6-AF82-1BAAA7169BF4}"/>
              </a:ext>
            </a:extLst>
          </p:cNvPr>
          <p:cNvSpPr/>
          <p:nvPr/>
        </p:nvSpPr>
        <p:spPr>
          <a:xfrm>
            <a:off x="4675909" y="2562186"/>
            <a:ext cx="1205345" cy="2427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F619FC4-6710-4868-B572-0B460B280D3C}"/>
              </a:ext>
            </a:extLst>
          </p:cNvPr>
          <p:cNvSpPr/>
          <p:nvPr/>
        </p:nvSpPr>
        <p:spPr>
          <a:xfrm>
            <a:off x="5881255" y="2562186"/>
            <a:ext cx="1205345" cy="2500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F92FD6D-2838-4061-8F5F-03EC73FD2B73}"/>
              </a:ext>
            </a:extLst>
          </p:cNvPr>
          <p:cNvSpPr/>
          <p:nvPr/>
        </p:nvSpPr>
        <p:spPr>
          <a:xfrm>
            <a:off x="6925547" y="2541402"/>
            <a:ext cx="1310403" cy="2479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350"/>
          </a:p>
        </p:txBody>
      </p:sp>
    </p:spTree>
    <p:extLst>
      <p:ext uri="{BB962C8B-B14F-4D97-AF65-F5344CB8AC3E}">
        <p14:creationId xmlns:p14="http://schemas.microsoft.com/office/powerpoint/2010/main" val="11752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 flipH="1">
            <a:off x="4632035" y="2611219"/>
            <a:ext cx="2302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79635" y="2611219"/>
            <a:ext cx="2302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909620" y="166966"/>
            <a:ext cx="7543800" cy="643743"/>
          </a:xfrm>
        </p:spPr>
        <p:txBody>
          <a:bodyPr>
            <a:normAutofit/>
          </a:bodyPr>
          <a:lstStyle/>
          <a:p>
            <a:r>
              <a:rPr lang="en-US" dirty="0"/>
              <a:t>Breaking the </a:t>
            </a:r>
            <a:r>
              <a:rPr lang="en-US" dirty="0" err="1"/>
              <a:t>datapath</a:t>
            </a:r>
            <a:r>
              <a:rPr lang="en-US" dirty="0"/>
              <a:t> into 5 stages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84035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sp>
        <p:nvSpPr>
          <p:cNvPr id="28" name="Trapezoid 27"/>
          <p:cNvSpPr/>
          <p:nvPr/>
        </p:nvSpPr>
        <p:spPr>
          <a:xfrm rot="5400000">
            <a:off x="5394035" y="2001619"/>
            <a:ext cx="990600" cy="381000"/>
          </a:xfrm>
          <a:prstGeom prst="trapezoid">
            <a:avLst>
              <a:gd name="adj" fmla="val 4659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5665505" y="2187357"/>
            <a:ext cx="142875" cy="762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9" idx="2"/>
            <a:endCxn id="29" idx="4"/>
          </p:cNvCxnSpPr>
          <p:nvPr/>
        </p:nvCxnSpPr>
        <p:spPr>
          <a:xfrm>
            <a:off x="5698843" y="2154020"/>
            <a:ext cx="0" cy="142875"/>
          </a:xfrm>
          <a:prstGeom prst="line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22635" y="1758732"/>
            <a:ext cx="521297" cy="31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ALU</a:t>
            </a:r>
          </a:p>
        </p:txBody>
      </p:sp>
      <p:sp>
        <p:nvSpPr>
          <p:cNvPr id="51" name="Trapezoid 50"/>
          <p:cNvSpPr/>
          <p:nvPr/>
        </p:nvSpPr>
        <p:spPr>
          <a:xfrm rot="5400000">
            <a:off x="2841335" y="3106519"/>
            <a:ext cx="762000" cy="533400"/>
          </a:xfrm>
          <a:prstGeom prst="trapezoid">
            <a:avLst>
              <a:gd name="adj" fmla="val 30656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79435" y="3105150"/>
            <a:ext cx="6159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Imm</a:t>
            </a:r>
            <a:r>
              <a:rPr lang="en-US" sz="1600" dirty="0"/>
              <a:t>.</a:t>
            </a:r>
          </a:p>
          <a:p>
            <a:r>
              <a:rPr lang="en-US" sz="1600" dirty="0"/>
              <a:t>Gen</a:t>
            </a:r>
          </a:p>
        </p:txBody>
      </p:sp>
      <p:sp>
        <p:nvSpPr>
          <p:cNvPr id="58" name="Trapezoid 57"/>
          <p:cNvSpPr/>
          <p:nvPr/>
        </p:nvSpPr>
        <p:spPr>
          <a:xfrm rot="5400000">
            <a:off x="1545935" y="1506319"/>
            <a:ext cx="457200" cy="228600"/>
          </a:xfrm>
          <a:prstGeom prst="trapezoid">
            <a:avLst>
              <a:gd name="adj" fmla="val 30656"/>
            </a:avLst>
          </a:prstGeom>
          <a:solidFill>
            <a:srgbClr val="FFFF00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584035" y="1468219"/>
            <a:ext cx="298519" cy="246221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en-US" sz="1600" dirty="0"/>
              <a:t>+4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60835" y="1849219"/>
            <a:ext cx="990600" cy="8382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DMEM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7146635" y="2535019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rapezoid 72"/>
          <p:cNvSpPr/>
          <p:nvPr/>
        </p:nvSpPr>
        <p:spPr>
          <a:xfrm rot="5400000">
            <a:off x="4137886" y="2193270"/>
            <a:ext cx="685800" cy="454898"/>
          </a:xfrm>
          <a:prstGeom prst="trapezoid">
            <a:avLst>
              <a:gd name="adj" fmla="val 30656"/>
            </a:avLst>
          </a:prstGeom>
          <a:solidFill>
            <a:srgbClr val="FFFF00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77137" y="215401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Branch Comp.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108035" y="1468219"/>
            <a:ext cx="838199" cy="1447800"/>
            <a:chOff x="3810000" y="1412681"/>
            <a:chExt cx="838199" cy="1447800"/>
          </a:xfrm>
        </p:grpSpPr>
        <p:sp>
          <p:nvSpPr>
            <p:cNvPr id="22" name="Rectangle 21"/>
            <p:cNvSpPr/>
            <p:nvPr/>
          </p:nvSpPr>
          <p:spPr>
            <a:xfrm>
              <a:off x="3810000" y="1412681"/>
              <a:ext cx="838199" cy="14478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alibri"/>
                  <a:cs typeface="Calibri"/>
                </a:rPr>
                <a:t>Reg</a:t>
              </a:r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[]</a:t>
              </a: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4419600" y="2708081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108035" y="2274153"/>
            <a:ext cx="397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AddrA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108035" y="2502753"/>
            <a:ext cx="3881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AddrB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565235" y="2274153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DataA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108035" y="2038350"/>
            <a:ext cx="3990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AddrD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65235" y="2502753"/>
            <a:ext cx="3773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DataB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108035" y="1733550"/>
            <a:ext cx="38832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DataD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460835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482018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6994235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5203535" y="18111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409910" y="1658719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413085" y="1906369"/>
            <a:ext cx="779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451435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527635" y="20016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857835" y="2195294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857835" y="1979394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57835" y="1763494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079835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172200" y="1276350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172200" y="1276350"/>
            <a:ext cx="1660235" cy="801469"/>
          </a:xfrm>
          <a:prstGeom prst="bentConnector3">
            <a:avLst>
              <a:gd name="adj1" fmla="val 8303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165748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rapezoid 178"/>
          <p:cNvSpPr/>
          <p:nvPr/>
        </p:nvSpPr>
        <p:spPr>
          <a:xfrm rot="5400000">
            <a:off x="402935" y="19635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09310" y="1811119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12485" y="2058769"/>
            <a:ext cx="779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745835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263698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233366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888835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193635" y="116341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593435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546435" y="18859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3949956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3907956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098635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3987799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429202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632035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8235" y="1620619"/>
            <a:ext cx="365463" cy="83819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pc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1050635" y="2306419"/>
            <a:ext cx="152400" cy="152399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Trapezoid 115"/>
          <p:cNvSpPr/>
          <p:nvPr/>
        </p:nvSpPr>
        <p:spPr>
          <a:xfrm rot="5400000">
            <a:off x="5051135" y="23812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257510" y="2228850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60685" y="2476500"/>
            <a:ext cx="779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193635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346035" y="2343150"/>
            <a:ext cx="0" cy="1295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336799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348344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336799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781299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536535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394035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860635" y="2530186"/>
            <a:ext cx="1600200" cy="381000"/>
          </a:xfrm>
          <a:prstGeom prst="bentConnector3">
            <a:avLst>
              <a:gd name="adj1" fmla="val 9076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439245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422235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422235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369126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4760624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7700818" y="1416049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7374081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7480298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032172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264389" y="1859395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52400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4762441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4846118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3698009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4750416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3495409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6" name="TextBox 595"/>
          <p:cNvSpPr txBox="1"/>
          <p:nvPr/>
        </p:nvSpPr>
        <p:spPr>
          <a:xfrm>
            <a:off x="2856882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4835" y="1276350"/>
            <a:ext cx="5807365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69835" y="895350"/>
            <a:ext cx="0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8635" y="3867150"/>
            <a:ext cx="159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Instruction Fetch</a:t>
            </a:r>
          </a:p>
          <a:p>
            <a:pPr algn="ctr"/>
            <a:r>
              <a:rPr lang="en-US" sz="1600" dirty="0" smtClean="0"/>
              <a:t>(IF</a:t>
            </a:r>
            <a:r>
              <a:rPr lang="en-US" sz="1600" dirty="0"/>
              <a:t>)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4022435" y="895350"/>
            <a:ext cx="0" cy="35814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965035" y="379095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Instruction Decode/Register </a:t>
            </a:r>
            <a:br>
              <a:rPr lang="en-US" sz="1600" dirty="0"/>
            </a:br>
            <a:r>
              <a:rPr lang="en-US" sz="1600" dirty="0"/>
              <a:t>Read </a:t>
            </a:r>
            <a:r>
              <a:rPr lang="en-US" sz="1600" dirty="0" smtClean="0"/>
              <a:t>(ID</a:t>
            </a:r>
            <a:r>
              <a:rPr lang="en-US" sz="1600" dirty="0"/>
              <a:t>)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6248400" y="895350"/>
            <a:ext cx="16165" cy="35814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946235" y="3867150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ALU Execute</a:t>
            </a:r>
          </a:p>
          <a:p>
            <a:pPr algn="ctr"/>
            <a:r>
              <a:rPr lang="en-US" sz="1600" dirty="0" smtClean="0"/>
              <a:t>(EX</a:t>
            </a:r>
            <a:r>
              <a:rPr lang="en-US" sz="1600" dirty="0"/>
              <a:t>)</a:t>
            </a:r>
          </a:p>
        </p:txBody>
      </p:sp>
      <p:cxnSp>
        <p:nvCxnSpPr>
          <p:cNvPr id="145" name="Straight Connector 144"/>
          <p:cNvCxnSpPr/>
          <p:nvPr/>
        </p:nvCxnSpPr>
        <p:spPr>
          <a:xfrm>
            <a:off x="8061035" y="895350"/>
            <a:ext cx="16165" cy="3657600"/>
          </a:xfrm>
          <a:prstGeom prst="line">
            <a:avLst/>
          </a:prstGeom>
          <a:ln w="381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232235" y="3867150"/>
            <a:ext cx="1676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Memory Access</a:t>
            </a:r>
          </a:p>
          <a:p>
            <a:pPr algn="ctr"/>
            <a:r>
              <a:rPr lang="en-US" sz="1600" dirty="0"/>
              <a:t>(M)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924800" y="386715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Write Back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smtClean="0"/>
              <a:t>WB)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84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/>
              <a:t>אביב 2018 מועד א' – שאלה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136C0-0978-4DBD-9228-CC6E20D374F5}"/>
              </a:ext>
            </a:extLst>
          </p:cNvPr>
          <p:cNvSpPr/>
          <p:nvPr/>
        </p:nvSpPr>
        <p:spPr>
          <a:xfrm>
            <a:off x="235132" y="644282"/>
            <a:ext cx="856262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 rtl="1">
              <a:lnSpc>
                <a:spcPct val="107000"/>
              </a:lnSpc>
              <a:spcAft>
                <a:spcPts val="600"/>
              </a:spcAft>
              <a:buFont typeface="+mj-lt"/>
              <a:buAutoNum type="alphaLcPeriod" startAt="2"/>
            </a:pPr>
            <a:r>
              <a:rPr lang="he-IL" sz="1500" dirty="0"/>
              <a:t>על סמך התשובה שנתתם בסעיף א', מלאו את הטבלה הבאה בערכים של אותות הבקרה המצוינים בכל אחד ממחזורי השעון של הפקודה </a:t>
            </a:r>
            <a:r>
              <a:rPr lang="en-US" sz="1500" dirty="0" err="1"/>
              <a:t>lwpinc</a:t>
            </a:r>
            <a:r>
              <a:rPr lang="he-IL" sz="1500" dirty="0"/>
              <a:t>.</a:t>
            </a:r>
            <a:r>
              <a:rPr lang="en-US" sz="1500" dirty="0"/>
              <a:t> </a:t>
            </a:r>
            <a:r>
              <a:rPr lang="he-IL" sz="1500" dirty="0"/>
              <a:t>אם ערך אות בקרה איננו רלוונטי במחזור שעון מסוים יש לכתוב את ערכו כ-</a:t>
            </a:r>
            <a:r>
              <a:rPr lang="en-US" sz="1500" dirty="0"/>
              <a:t>don’t care (</a:t>
            </a:r>
            <a:r>
              <a:rPr lang="el-GR" sz="1500" dirty="0"/>
              <a:t>φ)</a:t>
            </a:r>
            <a:r>
              <a:rPr lang="he-IL" sz="1500" dirty="0"/>
              <a:t> אותות הנגמרים בסיומת </a:t>
            </a:r>
            <a:r>
              <a:rPr lang="en-US" sz="1500" dirty="0"/>
              <a:t>‘Wen’</a:t>
            </a:r>
            <a:r>
              <a:rPr lang="he-IL" sz="1500" dirty="0"/>
              <a:t> יכולים לקבל ערכים 0 או 1.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961EA21-B931-4E6F-8AA4-64D7861B31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892" y="1585566"/>
              <a:ext cx="8876215" cy="3403417"/>
            </p:xfrm>
            <a:graphic>
              <a:graphicData uri="http://schemas.openxmlformats.org/drawingml/2006/table">
                <a:tbl>
                  <a:tblPr rtl="1" firstRow="1" lastCol="1" bandRow="1">
                    <a:tableStyleId>{5C22544A-7EE6-4342-B048-85BDC9FD1C3A}</a:tableStyleId>
                  </a:tblPr>
                  <a:tblGrid>
                    <a:gridCol w="1430366">
                      <a:extLst>
                        <a:ext uri="{9D8B030D-6E8A-4147-A177-3AD203B41FA5}">
                          <a16:colId xmlns:a16="http://schemas.microsoft.com/office/drawing/2014/main" val="909095476"/>
                        </a:ext>
                      </a:extLst>
                    </a:gridCol>
                    <a:gridCol w="1431608">
                      <a:extLst>
                        <a:ext uri="{9D8B030D-6E8A-4147-A177-3AD203B41FA5}">
                          <a16:colId xmlns:a16="http://schemas.microsoft.com/office/drawing/2014/main" val="102482469"/>
                        </a:ext>
                      </a:extLst>
                    </a:gridCol>
                    <a:gridCol w="1431608">
                      <a:extLst>
                        <a:ext uri="{9D8B030D-6E8A-4147-A177-3AD203B41FA5}">
                          <a16:colId xmlns:a16="http://schemas.microsoft.com/office/drawing/2014/main" val="2815585065"/>
                        </a:ext>
                      </a:extLst>
                    </a:gridCol>
                    <a:gridCol w="1431608">
                      <a:extLst>
                        <a:ext uri="{9D8B030D-6E8A-4147-A177-3AD203B41FA5}">
                          <a16:colId xmlns:a16="http://schemas.microsoft.com/office/drawing/2014/main" val="827455575"/>
                        </a:ext>
                      </a:extLst>
                    </a:gridCol>
                    <a:gridCol w="1431608">
                      <a:extLst>
                        <a:ext uri="{9D8B030D-6E8A-4147-A177-3AD203B41FA5}">
                          <a16:colId xmlns:a16="http://schemas.microsoft.com/office/drawing/2014/main" val="1240786614"/>
                        </a:ext>
                      </a:extLst>
                    </a:gridCol>
                    <a:gridCol w="1719417">
                      <a:extLst>
                        <a:ext uri="{9D8B030D-6E8A-4147-A177-3AD203B41FA5}">
                          <a16:colId xmlns:a16="http://schemas.microsoft.com/office/drawing/2014/main" val="4186983227"/>
                        </a:ext>
                      </a:extLst>
                    </a:gridCol>
                  </a:tblGrid>
                  <a:tr h="635408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Cycle num.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182888"/>
                      </a:ext>
                    </a:extLst>
                  </a:tr>
                  <a:tr h="314151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WBsel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8199572"/>
                      </a:ext>
                    </a:extLst>
                  </a:tr>
                  <a:tr h="314151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AddrDsel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0698084"/>
                      </a:ext>
                    </a:extLst>
                  </a:tr>
                  <a:tr h="314151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RegWen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3305379"/>
                      </a:ext>
                    </a:extLst>
                  </a:tr>
                  <a:tr h="302008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Asel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4884325"/>
                      </a:ext>
                    </a:extLst>
                  </a:tr>
                  <a:tr h="302008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Bsel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1638866"/>
                      </a:ext>
                    </a:extLst>
                  </a:tr>
                  <a:tr h="586132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ALUoutWen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646530"/>
                      </a:ext>
                    </a:extLst>
                  </a:tr>
                  <a:tr h="635408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MemAddrSel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8835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961EA21-B931-4E6F-8AA4-64D7861B31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892" y="1585566"/>
              <a:ext cx="8876215" cy="3403417"/>
            </p:xfrm>
            <a:graphic>
              <a:graphicData uri="http://schemas.openxmlformats.org/drawingml/2006/table">
                <a:tbl>
                  <a:tblPr rtl="1" firstRow="1" lastCol="1" bandRow="1">
                    <a:tableStyleId>{5C22544A-7EE6-4342-B048-85BDC9FD1C3A}</a:tableStyleId>
                  </a:tblPr>
                  <a:tblGrid>
                    <a:gridCol w="1430366">
                      <a:extLst>
                        <a:ext uri="{9D8B030D-6E8A-4147-A177-3AD203B41FA5}">
                          <a16:colId xmlns:a16="http://schemas.microsoft.com/office/drawing/2014/main" val="909095476"/>
                        </a:ext>
                      </a:extLst>
                    </a:gridCol>
                    <a:gridCol w="1431608">
                      <a:extLst>
                        <a:ext uri="{9D8B030D-6E8A-4147-A177-3AD203B41FA5}">
                          <a16:colId xmlns:a16="http://schemas.microsoft.com/office/drawing/2014/main" val="102482469"/>
                        </a:ext>
                      </a:extLst>
                    </a:gridCol>
                    <a:gridCol w="1431608">
                      <a:extLst>
                        <a:ext uri="{9D8B030D-6E8A-4147-A177-3AD203B41FA5}">
                          <a16:colId xmlns:a16="http://schemas.microsoft.com/office/drawing/2014/main" val="2815585065"/>
                        </a:ext>
                      </a:extLst>
                    </a:gridCol>
                    <a:gridCol w="1431608">
                      <a:extLst>
                        <a:ext uri="{9D8B030D-6E8A-4147-A177-3AD203B41FA5}">
                          <a16:colId xmlns:a16="http://schemas.microsoft.com/office/drawing/2014/main" val="827455575"/>
                        </a:ext>
                      </a:extLst>
                    </a:gridCol>
                    <a:gridCol w="1431608">
                      <a:extLst>
                        <a:ext uri="{9D8B030D-6E8A-4147-A177-3AD203B41FA5}">
                          <a16:colId xmlns:a16="http://schemas.microsoft.com/office/drawing/2014/main" val="1240786614"/>
                        </a:ext>
                      </a:extLst>
                    </a:gridCol>
                    <a:gridCol w="1719417">
                      <a:extLst>
                        <a:ext uri="{9D8B030D-6E8A-4147-A177-3AD203B41FA5}">
                          <a16:colId xmlns:a16="http://schemas.microsoft.com/office/drawing/2014/main" val="4186983227"/>
                        </a:ext>
                      </a:extLst>
                    </a:gridCol>
                  </a:tblGrid>
                  <a:tr h="635408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Cycle num.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182888"/>
                      </a:ext>
                    </a:extLst>
                  </a:tr>
                  <a:tr h="314151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26" t="-201923" r="-321277" b="-8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26" t="-201923" r="-221277" b="-8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29" t="-201923" r="-120339" b="-8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WBsel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8199572"/>
                      </a:ext>
                    </a:extLst>
                  </a:tr>
                  <a:tr h="314151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26" t="-301923" r="-321277" b="-7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26" t="-301923" r="-221277" b="-7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29" t="-301923" r="-120339" b="-7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AddrDsel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0698084"/>
                      </a:ext>
                    </a:extLst>
                  </a:tr>
                  <a:tr h="314151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29" t="-409804" r="-120339" b="-6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RegWen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3305379"/>
                      </a:ext>
                    </a:extLst>
                  </a:tr>
                  <a:tr h="3020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6" t="-520000" r="-521277" b="-5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6" t="-520000" r="-421277" b="-5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29" t="-520000" r="-120339" b="-5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Asel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4884325"/>
                      </a:ext>
                    </a:extLst>
                  </a:tr>
                  <a:tr h="3020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6" t="-632653" r="-521277" b="-444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6" t="-632653" r="-421277" b="-444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29" t="-632653" r="-120339" b="-444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Bsel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1638866"/>
                      </a:ext>
                    </a:extLst>
                  </a:tr>
                  <a:tr h="586132"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ALUoutWen</a:t>
                          </a:r>
                          <a:endParaRPr lang="en-US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646530"/>
                      </a:ext>
                    </a:extLst>
                  </a:tr>
                  <a:tr h="6354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6" t="-438462" r="-521277" b="-1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6" t="-438462" r="-421277" b="-1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426" t="-438462" r="-221277" b="-1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29" t="-438462" r="-120339" b="-1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 rtl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MemAddrSel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1435" marR="51435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88358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086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 smtClean="0"/>
              <a:t>חורף</a:t>
            </a:r>
            <a:r>
              <a:rPr lang="he-IL" b="1" u="sng" dirty="0" smtClean="0"/>
              <a:t> 2020 </a:t>
            </a:r>
            <a:r>
              <a:rPr lang="he-IL" b="1" u="sng" dirty="0"/>
              <a:t>מועד </a:t>
            </a:r>
            <a:r>
              <a:rPr lang="he-IL" b="1" u="sng" dirty="0" smtClean="0"/>
              <a:t>א' </a:t>
            </a:r>
            <a:r>
              <a:rPr lang="he-IL" b="1" u="sng" dirty="0"/>
              <a:t>– שאלה </a:t>
            </a:r>
            <a:r>
              <a:rPr lang="en-US" b="1" u="sng" dirty="0" smtClean="0"/>
              <a:t>14</a:t>
            </a:r>
            <a:endParaRPr lang="he-IL" b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3850"/>
            <a:ext cx="7867650" cy="18484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409371"/>
            <a:ext cx="5462587" cy="23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31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 smtClean="0"/>
              <a:t>חורף</a:t>
            </a:r>
            <a:r>
              <a:rPr lang="he-IL" b="1" u="sng" dirty="0" smtClean="0"/>
              <a:t> 2020 </a:t>
            </a:r>
            <a:r>
              <a:rPr lang="he-IL" b="1" u="sng" dirty="0"/>
              <a:t>מועד </a:t>
            </a:r>
            <a:r>
              <a:rPr lang="he-IL" b="1" u="sng" dirty="0" smtClean="0"/>
              <a:t>א' </a:t>
            </a:r>
            <a:r>
              <a:rPr lang="he-IL" b="1" u="sng" dirty="0"/>
              <a:t>– שאלה </a:t>
            </a:r>
            <a:r>
              <a:rPr lang="he-IL" b="1" u="sng" dirty="0" smtClean="0"/>
              <a:t>14</a:t>
            </a:r>
            <a:endParaRPr lang="he-IL" b="1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24526"/>
            <a:ext cx="7924800" cy="3163669"/>
            <a:chOff x="638918" y="1269950"/>
            <a:chExt cx="7924800" cy="3163669"/>
          </a:xfrm>
        </p:grpSpPr>
        <p:pic>
          <p:nvPicPr>
            <p:cNvPr id="11" name="Picture 1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18" y="1269950"/>
              <a:ext cx="7924800" cy="31636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5181600" y="2266950"/>
              <a:ext cx="381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24200" y="3333750"/>
              <a:ext cx="457200" cy="6057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75" y="565078"/>
            <a:ext cx="7548562" cy="12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28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 smtClean="0"/>
              <a:t>חורף</a:t>
            </a:r>
            <a:r>
              <a:rPr lang="he-IL" b="1" u="sng" dirty="0" smtClean="0"/>
              <a:t> 2020 </a:t>
            </a:r>
            <a:r>
              <a:rPr lang="he-IL" b="1" u="sng" dirty="0"/>
              <a:t>מועד </a:t>
            </a:r>
            <a:r>
              <a:rPr lang="he-IL" b="1" u="sng" dirty="0" smtClean="0"/>
              <a:t>ב' </a:t>
            </a:r>
            <a:r>
              <a:rPr lang="he-IL" b="1" u="sng" dirty="0"/>
              <a:t>– שאלה </a:t>
            </a:r>
            <a:r>
              <a:rPr lang="he-IL" b="1" u="sng" dirty="0" smtClean="0"/>
              <a:t>13</a:t>
            </a:r>
            <a:endParaRPr lang="he-IL" b="1" u="sng" dirty="0"/>
          </a:p>
        </p:txBody>
      </p:sp>
      <p:sp>
        <p:nvSpPr>
          <p:cNvPr id="9" name="Rectangle 8"/>
          <p:cNvSpPr/>
          <p:nvPr/>
        </p:nvSpPr>
        <p:spPr>
          <a:xfrm>
            <a:off x="457200" y="742950"/>
            <a:ext cx="8288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נתון מעבד ה-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Multicycle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Risc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הבא אשר תומך בפקודות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multiply and accumulate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). השינויים במעבד מוקפים במעגל.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1389281"/>
            <a:ext cx="7924800" cy="3163669"/>
            <a:chOff x="638918" y="1269950"/>
            <a:chExt cx="7924800" cy="3163669"/>
          </a:xfrm>
        </p:grpSpPr>
        <p:pic>
          <p:nvPicPr>
            <p:cNvPr id="11" name="Picture 1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18" y="1269950"/>
              <a:ext cx="7924800" cy="31636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5181600" y="2266950"/>
              <a:ext cx="381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24200" y="3333750"/>
              <a:ext cx="457200" cy="6057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17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 smtClean="0"/>
              <a:t>חורף</a:t>
            </a:r>
            <a:r>
              <a:rPr lang="he-IL" b="1" u="sng" dirty="0" smtClean="0"/>
              <a:t> 2020 </a:t>
            </a:r>
            <a:r>
              <a:rPr lang="he-IL" b="1" u="sng" dirty="0"/>
              <a:t>מועד </a:t>
            </a:r>
            <a:r>
              <a:rPr lang="he-IL" b="1" u="sng" dirty="0" smtClean="0"/>
              <a:t>ב' </a:t>
            </a:r>
            <a:r>
              <a:rPr lang="he-IL" b="1" u="sng" dirty="0"/>
              <a:t>– שאלה </a:t>
            </a:r>
            <a:r>
              <a:rPr lang="he-IL" b="1" u="sng" dirty="0" smtClean="0"/>
              <a:t>13</a:t>
            </a:r>
            <a:endParaRPr lang="he-IL" b="1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523850"/>
            <a:ext cx="5867400" cy="2057400"/>
            <a:chOff x="638918" y="1269950"/>
            <a:chExt cx="7924800" cy="3163669"/>
          </a:xfrm>
        </p:grpSpPr>
        <p:pic>
          <p:nvPicPr>
            <p:cNvPr id="11" name="Picture 1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918" y="1269950"/>
              <a:ext cx="7924800" cy="31636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Oval 11"/>
            <p:cNvSpPr/>
            <p:nvPr/>
          </p:nvSpPr>
          <p:spPr>
            <a:xfrm>
              <a:off x="5181600" y="2266950"/>
              <a:ext cx="381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24200" y="3333750"/>
              <a:ext cx="457200" cy="60579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4800" y="2525539"/>
                <a:ext cx="8440637" cy="2042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מלבד קו הבקרה אשר שייך ל-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Mux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בכניסת ה-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Register File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לא נוספו קווי בקרה נוספים. הפקודה מקודדת כפקודת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R-type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אך בעלת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opcode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ייחודי אשר שונה מכל הפקודות האחרות מסוג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R-type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r" rtl="1"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פורמט פקודת ה-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Mac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הינו: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MAC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rs1, rs2 </a:t>
                </a:r>
                <a:b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𝑅𝑒𝑔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𝑟𝑑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] =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𝑅𝑒𝑔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𝑟𝑑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] +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𝑅𝑒𝑔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]∗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𝑅𝑒𝑔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25539"/>
                <a:ext cx="8440637" cy="2042610"/>
              </a:xfrm>
              <a:prstGeom prst="rect">
                <a:avLst/>
              </a:prstGeom>
              <a:blipFill>
                <a:blip r:embed="rId4"/>
                <a:stretch>
                  <a:fillRect l="-1300" t="-1791" r="-505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715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 smtClean="0"/>
              <a:t>חורף</a:t>
            </a:r>
            <a:r>
              <a:rPr lang="he-IL" b="1" u="sng" dirty="0" smtClean="0"/>
              <a:t> 2020 </a:t>
            </a:r>
            <a:r>
              <a:rPr lang="he-IL" b="1" u="sng" dirty="0"/>
              <a:t>מועד </a:t>
            </a:r>
            <a:r>
              <a:rPr lang="he-IL" b="1" u="sng" dirty="0" smtClean="0"/>
              <a:t>ב' </a:t>
            </a:r>
            <a:r>
              <a:rPr lang="he-IL" b="1" u="sng" dirty="0"/>
              <a:t>– שאלה </a:t>
            </a:r>
            <a:r>
              <a:rPr lang="he-IL" b="1" u="sng" dirty="0" smtClean="0"/>
              <a:t>13</a:t>
            </a:r>
            <a:endParaRPr lang="he-IL" b="1" u="sng" dirty="0"/>
          </a:p>
        </p:txBody>
      </p:sp>
      <p:sp>
        <p:nvSpPr>
          <p:cNvPr id="4" name="Rectangle 3"/>
          <p:cNvSpPr/>
          <p:nvPr/>
        </p:nvSpPr>
        <p:spPr>
          <a:xfrm>
            <a:off x="820637" y="895350"/>
            <a:ext cx="792480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5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אילו שינויים נצטרך לבצע במכונת המצבים של הבקר על מנת לתמוך בפקודה ה-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?MAC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הניחו כי התמיכה בסיביות הבקרה של ה-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muxes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כבר נוספה לבקר.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>
              <a:lnSpc>
                <a:spcPct val="105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ניתן ומומלץ להיעזר במכונת המצבים בדף הנוסחאות. </a:t>
            </a: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</a:rPr>
              <a:t>שימו לב כי מספרי המצבים הישנים (אלו אשר מופיעים בדף הנוסחאות ונלמדו בכיתה) אינם משתנים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r" rtl="1">
              <a:lnSpc>
                <a:spcPct val="105000"/>
              </a:lnSpc>
              <a:spcAft>
                <a:spcPts val="800"/>
              </a:spcAft>
              <a:buFont typeface="+mj-cs"/>
              <a:buAutoNum type="hebrew2Minus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הוספת שורה ב-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 ROM 1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, והוספת מצב חדש למכונת המצבים. </a:t>
            </a:r>
            <a:endParaRPr lang="en-US" dirty="0"/>
          </a:p>
          <a:p>
            <a:pPr marL="342900" lvl="0" indent="-342900" algn="r" rtl="1">
              <a:lnSpc>
                <a:spcPct val="105000"/>
              </a:lnSpc>
              <a:spcAft>
                <a:spcPts val="800"/>
              </a:spcAft>
              <a:buFont typeface="+mj-cs"/>
              <a:buAutoNum type="hebrew2Minus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הוספת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Dispatch ROM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חדש ושני מצבים חדשים.</a:t>
            </a:r>
            <a:endParaRPr lang="en-US" dirty="0"/>
          </a:p>
          <a:p>
            <a:pPr marL="342900" lvl="0" indent="-342900" algn="r" rtl="1">
              <a:lnSpc>
                <a:spcPct val="105000"/>
              </a:lnSpc>
              <a:spcAft>
                <a:spcPts val="800"/>
              </a:spcAft>
              <a:buFont typeface="+mj-cs"/>
              <a:buAutoNum type="hebrew2Minus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הוספת שורה ב-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 ROM 1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, הוספת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 ROM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חדש והוספת מצב חדש למכונת המצבים.</a:t>
            </a:r>
            <a:endParaRPr lang="en-US" dirty="0"/>
          </a:p>
          <a:p>
            <a:pPr marL="342900" lvl="0" indent="-342900" algn="r" rtl="1">
              <a:lnSpc>
                <a:spcPct val="105000"/>
              </a:lnSpc>
              <a:spcAft>
                <a:spcPts val="800"/>
              </a:spcAft>
              <a:buFont typeface="+mj-cs"/>
              <a:buAutoNum type="hebrew2Minus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לא נצטרך לבצע שינויים במכונת המצבים כי המעבד כבר תומך בכפל ובחיבור. </a:t>
            </a:r>
            <a:endParaRPr lang="en-US" dirty="0"/>
          </a:p>
          <a:p>
            <a:pPr marL="342900" lvl="0" indent="-342900" algn="r" rtl="1">
              <a:lnSpc>
                <a:spcPct val="105000"/>
              </a:lnSpc>
              <a:spcAft>
                <a:spcPts val="800"/>
              </a:spcAft>
              <a:buFont typeface="+mj-cs"/>
              <a:buAutoNum type="hebrew2Minus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הוספת שורה ב-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 ROM 1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, הוספת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Dispatch ROM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חדש ושני מצבים חדשים.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9528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 smtClean="0"/>
              <a:t>חורף</a:t>
            </a:r>
            <a:r>
              <a:rPr lang="he-IL" b="1" u="sng" dirty="0" smtClean="0"/>
              <a:t> 2020 </a:t>
            </a:r>
            <a:r>
              <a:rPr lang="he-IL" b="1" u="sng" dirty="0"/>
              <a:t>מועד </a:t>
            </a:r>
            <a:r>
              <a:rPr lang="he-IL" b="1" u="sng" dirty="0" smtClean="0"/>
              <a:t>ב' </a:t>
            </a:r>
            <a:r>
              <a:rPr lang="he-IL" b="1" u="sng" dirty="0"/>
              <a:t>– שאלה </a:t>
            </a:r>
            <a:r>
              <a:rPr lang="he-IL" b="1" u="sng" dirty="0" smtClean="0"/>
              <a:t>13</a:t>
            </a:r>
            <a:endParaRPr lang="he-IL" b="1" u="sng" dirty="0"/>
          </a:p>
        </p:txBody>
      </p:sp>
      <p:sp>
        <p:nvSpPr>
          <p:cNvPr id="5" name="Rectangle 4"/>
          <p:cNvSpPr/>
          <p:nvPr/>
        </p:nvSpPr>
        <p:spPr>
          <a:xfrm>
            <a:off x="380999" y="583634"/>
            <a:ext cx="8364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he-IL" b="1" u="sng" dirty="0"/>
              <a:t>פתרון</a:t>
            </a:r>
            <a:endParaRPr lang="en-US" dirty="0"/>
          </a:p>
          <a:p>
            <a:pPr algn="just" rtl="1"/>
            <a:r>
              <a:rPr lang="he-IL" dirty="0"/>
              <a:t>תשובה ה.</a:t>
            </a:r>
            <a:endParaRPr lang="en-US" dirty="0"/>
          </a:p>
          <a:p>
            <a:pPr algn="just" rtl="1"/>
            <a:r>
              <a:rPr lang="he-IL" dirty="0"/>
              <a:t>נתון כי מכנות המצבים כבר תומכת בסיביות הבקרה של ה-</a:t>
            </a:r>
            <a:r>
              <a:rPr lang="en-US" dirty="0" err="1"/>
              <a:t>Muxes</a:t>
            </a:r>
            <a:r>
              <a:rPr lang="he-IL" dirty="0"/>
              <a:t> אשר נוספו. בכדי לאפשר את התמיכה נצטרך להוסיף שורה ב</a:t>
            </a:r>
            <a:r>
              <a:rPr lang="en-US" dirty="0"/>
              <a:t>DR1</a:t>
            </a:r>
            <a:r>
              <a:rPr lang="he-IL" dirty="0"/>
              <a:t> על מנת לסווג את הפקודה החדשה אל מצב 6. נצטרך להוסיף </a:t>
            </a:r>
            <a:r>
              <a:rPr lang="en-US" dirty="0"/>
              <a:t>DR</a:t>
            </a:r>
            <a:r>
              <a:rPr lang="he-IL" dirty="0"/>
              <a:t> עבור מצב 6 שיפריד בין פקודות </a:t>
            </a:r>
            <a:r>
              <a:rPr lang="en-US" dirty="0"/>
              <a:t>R</a:t>
            </a:r>
            <a:r>
              <a:rPr lang="he-IL" dirty="0"/>
              <a:t> רגילות לבין </a:t>
            </a:r>
            <a:r>
              <a:rPr lang="en-US" dirty="0"/>
              <a:t>MAC</a:t>
            </a:r>
            <a:r>
              <a:rPr lang="he-IL" dirty="0"/>
              <a:t>.  עבור פקודות </a:t>
            </a:r>
            <a:r>
              <a:rPr lang="en-US" dirty="0"/>
              <a:t>MAC</a:t>
            </a:r>
            <a:r>
              <a:rPr lang="he-IL" dirty="0"/>
              <a:t> נעבור למצב נוסף בו נבצע את פעולה החיבור ולאחריו את שלב ה</a:t>
            </a:r>
            <a:r>
              <a:rPr lang="en-US" dirty="0"/>
              <a:t>WB</a:t>
            </a:r>
            <a:r>
              <a:rPr lang="he-IL" dirty="0"/>
              <a:t>. תשובה ג' אינה נכונה מכיוון שלא ניתן לעבור מהמצב החדש בחזרה אל מצב  7(מצב ה</a:t>
            </a:r>
            <a:r>
              <a:rPr lang="en-US" dirty="0"/>
              <a:t>WB</a:t>
            </a:r>
            <a:r>
              <a:rPr lang="he-IL" dirty="0"/>
              <a:t> של פקודות </a:t>
            </a:r>
            <a:r>
              <a:rPr lang="en-US" dirty="0" err="1"/>
              <a:t>Rtype</a:t>
            </a:r>
            <a:r>
              <a:rPr lang="he-IL" dirty="0"/>
              <a:t>) ללא הוספה של </a:t>
            </a:r>
            <a:r>
              <a:rPr lang="en-US" dirty="0" err="1"/>
              <a:t>DispatchROM</a:t>
            </a:r>
            <a:r>
              <a:rPr lang="he-IL" dirty="0"/>
              <a:t> נוסף, וזאת מכיוון שמספרי המצבים אינם בעלי הפרש של 1 לא ניתן להשתמש בקידום של המצב ב-1.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76550"/>
            <a:ext cx="2092694" cy="18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68957"/>
            <a:ext cx="261937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834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 smtClean="0"/>
              <a:t>חורף</a:t>
            </a:r>
            <a:r>
              <a:rPr lang="he-IL" b="1" u="sng" dirty="0" smtClean="0"/>
              <a:t> 2020 </a:t>
            </a:r>
            <a:r>
              <a:rPr lang="he-IL" b="1" u="sng" dirty="0"/>
              <a:t>מועד </a:t>
            </a:r>
            <a:r>
              <a:rPr lang="he-IL" b="1" u="sng" dirty="0" smtClean="0"/>
              <a:t>ב' </a:t>
            </a:r>
            <a:r>
              <a:rPr lang="he-IL" b="1" u="sng" dirty="0"/>
              <a:t>– שאלה </a:t>
            </a:r>
            <a:r>
              <a:rPr lang="he-IL" b="1" u="sng" dirty="0" smtClean="0"/>
              <a:t>2</a:t>
            </a:r>
            <a:endParaRPr lang="he-IL" b="1" u="sng" dirty="0"/>
          </a:p>
        </p:txBody>
      </p:sp>
      <p:sp>
        <p:nvSpPr>
          <p:cNvPr id="4" name="Rectangle 3"/>
          <p:cNvSpPr/>
          <p:nvPr/>
        </p:nvSpPr>
        <p:spPr>
          <a:xfrm>
            <a:off x="457200" y="616444"/>
            <a:ext cx="82882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he-IL" dirty="0"/>
              <a:t>עבור פקודות האסמבלי הבאות, איזו פקודה </a:t>
            </a:r>
            <a:r>
              <a:rPr lang="he-IL" b="1" u="sng" dirty="0"/>
              <a:t>לא</a:t>
            </a:r>
            <a:r>
              <a:rPr lang="he-IL" u="sng" dirty="0"/>
              <a:t> ניתן לממש כפקודה אמיתית</a:t>
            </a:r>
            <a:r>
              <a:rPr lang="he-IL" dirty="0"/>
              <a:t> במעבד ה</a:t>
            </a:r>
            <a:r>
              <a:rPr lang="en-US" dirty="0"/>
              <a:t>multi-cycle RISC-V </a:t>
            </a:r>
            <a:r>
              <a:rPr lang="he-IL" dirty="0"/>
              <a:t>(להזכירכם פקודה אסמבלי אמיתית רצה כפקודה אחת על המעבד)?</a:t>
            </a:r>
            <a:endParaRPr lang="en-US" dirty="0"/>
          </a:p>
          <a:p>
            <a:pPr algn="just" rtl="1"/>
            <a:r>
              <a:rPr lang="he-IL" dirty="0"/>
              <a:t>ניתן לבצע שינויים בבקר והוספת </a:t>
            </a:r>
            <a:r>
              <a:rPr lang="en-US" dirty="0" err="1"/>
              <a:t>muxes</a:t>
            </a:r>
            <a:r>
              <a:rPr lang="he-IL" dirty="0"/>
              <a:t> וחיווטים במסלול הנתונים של המעבד ולהתאים את זמן המחזור, אך </a:t>
            </a:r>
            <a:r>
              <a:rPr lang="he-IL" b="1" dirty="0"/>
              <a:t>אסור</a:t>
            </a:r>
            <a:r>
              <a:rPr lang="he-IL" dirty="0"/>
              <a:t> לבצע שינויים ביחידות </a:t>
            </a:r>
            <a:r>
              <a:rPr lang="en-US" dirty="0"/>
              <a:t>Register file, Memory, ALU</a:t>
            </a:r>
            <a:r>
              <a:rPr lang="he-IL" dirty="0"/>
              <a:t>.</a:t>
            </a:r>
            <a:endParaRPr lang="en-US" dirty="0"/>
          </a:p>
          <a:p>
            <a:pPr algn="just" rt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2181831"/>
            <a:ext cx="8669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spcAft>
                <a:spcPts val="0"/>
              </a:spcAft>
              <a:buFont typeface="+mj-cs"/>
              <a:buAutoNum type="hebrew2Minus"/>
              <a:tabLst>
                <a:tab pos="2081530" algn="l"/>
              </a:tabLs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פקודת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swap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אשר מחליפה בין תוכנם של שני הרגיסטרים.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spcAft>
                <a:spcPts val="0"/>
              </a:spcAft>
              <a:buFont typeface="+mj-cs"/>
              <a:buAutoNum type="hebrew2Minus"/>
              <a:tabLst>
                <a:tab pos="2081530" algn="l"/>
              </a:tabLs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פקודת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addi32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אשר מוסיפה ערך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immediate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בגודל 32 ביט לערך השמור ברגיסטר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rs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ושומרת ב-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spcAft>
                <a:spcPts val="0"/>
              </a:spcAft>
              <a:buFont typeface="+mj-cs"/>
              <a:buAutoNum type="hebrew2Minus"/>
              <a:tabLst>
                <a:tab pos="2081530" algn="l"/>
              </a:tabLs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פקודת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rs1, rs2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אשר מעתיקה מילה מהזכרון מהכתובת שנתונה ברגיסטר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rs1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לכתובת בזיכרון אשר נתונה ברגיסטר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rs2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spcAft>
                <a:spcPts val="0"/>
              </a:spcAft>
              <a:buFont typeface="+mj-cs"/>
              <a:buAutoNum type="hebrew2Minus"/>
              <a:tabLst>
                <a:tab pos="2081530" algn="l"/>
              </a:tabLs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פקודת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sub3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rs1, rs2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אשר מבצעת את הפעולה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spcAft>
                <a:spcPts val="0"/>
              </a:spcAft>
              <a:tabLst>
                <a:tab pos="2081530" algn="l"/>
              </a:tabLs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]-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[rs1]-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[rs2]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(שומרת את התוצאה לרגיסטר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).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spcAft>
                <a:spcPts val="0"/>
              </a:spcAft>
              <a:buFont typeface="+mj-cs"/>
              <a:buAutoNum type="hebrew2Minus"/>
              <a:tabLst>
                <a:tab pos="2081530" algn="l"/>
              </a:tabLs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ניתן לממש את כל הפקודות הנ״ל.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19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2E798-E40E-40C4-85CB-D9A07932C711}"/>
              </a:ext>
            </a:extLst>
          </p:cNvPr>
          <p:cNvSpPr txBox="1"/>
          <p:nvPr/>
        </p:nvSpPr>
        <p:spPr>
          <a:xfrm>
            <a:off x="5473731" y="154518"/>
            <a:ext cx="32717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 smtClean="0"/>
              <a:t>חורף</a:t>
            </a:r>
            <a:r>
              <a:rPr lang="he-IL" b="1" u="sng" dirty="0" smtClean="0"/>
              <a:t> 2020 </a:t>
            </a:r>
            <a:r>
              <a:rPr lang="he-IL" b="1" u="sng" dirty="0"/>
              <a:t>מועד </a:t>
            </a:r>
            <a:r>
              <a:rPr lang="he-IL" b="1" u="sng" dirty="0" smtClean="0"/>
              <a:t>ב' </a:t>
            </a:r>
            <a:r>
              <a:rPr lang="he-IL" b="1" u="sng" dirty="0"/>
              <a:t>– שאלה </a:t>
            </a:r>
            <a:r>
              <a:rPr lang="he-IL" b="1" u="sng" dirty="0" smtClean="0"/>
              <a:t>2</a:t>
            </a:r>
            <a:endParaRPr lang="he-IL" b="1" u="sng" dirty="0"/>
          </a:p>
        </p:txBody>
      </p:sp>
      <p:sp>
        <p:nvSpPr>
          <p:cNvPr id="4" name="Rectangle 3"/>
          <p:cNvSpPr/>
          <p:nvPr/>
        </p:nvSpPr>
        <p:spPr>
          <a:xfrm>
            <a:off x="457200" y="616444"/>
            <a:ext cx="82882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he-IL" dirty="0" smtClean="0"/>
              <a:t>תזכורת: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dirty="0" smtClean="0"/>
              <a:t>פקודה אמתית היא פקודה אשר אינה מממושת על ידי רצף של פקודת אחרות</a:t>
            </a:r>
            <a:endParaRPr lang="he-IL" dirty="0"/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dirty="0" smtClean="0"/>
              <a:t>פסאודו פקודה, היא פקודה אשר מממושת על ידי רצף של פקודות אחרות (הרצף יכול להיות גם באורך 1). דוגמא לפסאודו פקודה היא </a:t>
            </a:r>
            <a:r>
              <a:rPr lang="en-US" dirty="0" smtClean="0"/>
              <a:t>mv </a:t>
            </a:r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he-IL" dirty="0" smtClean="0"/>
              <a:t> אשר מממושת על ידי הפקודה האמתית </a:t>
            </a:r>
            <a:r>
              <a:rPr lang="en-US" dirty="0" smtClean="0"/>
              <a:t>add </a:t>
            </a:r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x0</a:t>
            </a:r>
            <a:endParaRPr lang="he-IL" dirty="0" smtClean="0"/>
          </a:p>
          <a:p>
            <a:pPr algn="just" rtl="1"/>
            <a:endParaRPr lang="he-IL" b="1" u="sng" dirty="0" smtClean="0"/>
          </a:p>
          <a:p>
            <a:pPr algn="just" rtl="1"/>
            <a:r>
              <a:rPr lang="he-IL" dirty="0" smtClean="0"/>
              <a:t>לא </a:t>
            </a:r>
            <a:r>
              <a:rPr lang="he-IL" dirty="0"/>
              <a:t>ניתן לממש </a:t>
            </a:r>
            <a:r>
              <a:rPr lang="en-US" dirty="0"/>
              <a:t>add32i</a:t>
            </a:r>
            <a:r>
              <a:rPr lang="he-IL" dirty="0"/>
              <a:t> מכיוון שלא ניתן לקודד בפקודת אסמבלי (בגודל 32 ביט) גם </a:t>
            </a:r>
            <a:r>
              <a:rPr lang="en-US" dirty="0"/>
              <a:t>opcode</a:t>
            </a:r>
            <a:r>
              <a:rPr lang="he-IL" dirty="0"/>
              <a:t>, גם מספר רגיסטר, וגם ערך </a:t>
            </a:r>
            <a:r>
              <a:rPr lang="en-US" dirty="0" err="1"/>
              <a:t>imm</a:t>
            </a:r>
            <a:r>
              <a:rPr lang="he-IL" dirty="0"/>
              <a:t> של 32 ביטים</a:t>
            </a:r>
            <a:r>
              <a:rPr lang="he-IL" dirty="0" smtClean="0"/>
              <a:t>.</a:t>
            </a:r>
          </a:p>
          <a:p>
            <a:pPr algn="just" rtl="1"/>
            <a:r>
              <a:rPr lang="he-IL" dirty="0"/>
              <a:t>תשובה ב׳ נכונה.</a:t>
            </a:r>
            <a:endParaRPr lang="en-US" dirty="0"/>
          </a:p>
          <a:p>
            <a:pPr algn="just" rtl="1"/>
            <a:endParaRPr lang="en-US" dirty="0"/>
          </a:p>
          <a:p>
            <a:pPr algn="just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1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/>
          <p:cNvCxnSpPr/>
          <p:nvPr/>
        </p:nvCxnSpPr>
        <p:spPr>
          <a:xfrm flipH="1">
            <a:off x="4632035" y="2611219"/>
            <a:ext cx="2302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479635" y="2611219"/>
            <a:ext cx="2302" cy="11035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978516" y="142478"/>
            <a:ext cx="7543800" cy="643743"/>
          </a:xfrm>
        </p:spPr>
        <p:txBody>
          <a:bodyPr>
            <a:normAutofit/>
          </a:bodyPr>
          <a:lstStyle/>
          <a:p>
            <a:r>
              <a:rPr lang="en-US" dirty="0" smtClean="0"/>
              <a:t>5 stages </a:t>
            </a:r>
            <a:r>
              <a:rPr lang="en-US" dirty="0" smtClean="0">
                <a:sym typeface="Wingdings" panose="05000000000000000000" pitchFamily="2" charset="2"/>
              </a:rPr>
              <a:t> 5 cycles (and loop back)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84035" y="2001619"/>
            <a:ext cx="609600" cy="6858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IMEM</a:t>
            </a:r>
          </a:p>
        </p:txBody>
      </p:sp>
      <p:sp>
        <p:nvSpPr>
          <p:cNvPr id="28" name="Trapezoid 27"/>
          <p:cNvSpPr/>
          <p:nvPr/>
        </p:nvSpPr>
        <p:spPr>
          <a:xfrm rot="5400000">
            <a:off x="5394035" y="2001619"/>
            <a:ext cx="990600" cy="381000"/>
          </a:xfrm>
          <a:prstGeom prst="trapezoid">
            <a:avLst>
              <a:gd name="adj" fmla="val 4659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5665505" y="2187357"/>
            <a:ext cx="142875" cy="762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9" idx="2"/>
            <a:endCxn id="29" idx="4"/>
          </p:cNvCxnSpPr>
          <p:nvPr/>
        </p:nvCxnSpPr>
        <p:spPr>
          <a:xfrm>
            <a:off x="5698843" y="2154020"/>
            <a:ext cx="0" cy="142875"/>
          </a:xfrm>
          <a:prstGeom prst="line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22635" y="1758732"/>
            <a:ext cx="521297" cy="31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ALU</a:t>
            </a:r>
          </a:p>
        </p:txBody>
      </p:sp>
      <p:sp>
        <p:nvSpPr>
          <p:cNvPr id="51" name="Trapezoid 50"/>
          <p:cNvSpPr/>
          <p:nvPr/>
        </p:nvSpPr>
        <p:spPr>
          <a:xfrm rot="5400000">
            <a:off x="2841335" y="3106519"/>
            <a:ext cx="762000" cy="533400"/>
          </a:xfrm>
          <a:prstGeom prst="trapezoid">
            <a:avLst>
              <a:gd name="adj" fmla="val 30656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79435" y="3105150"/>
            <a:ext cx="6159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Imm</a:t>
            </a:r>
            <a:r>
              <a:rPr lang="en-US" sz="1600" dirty="0"/>
              <a:t>.</a:t>
            </a:r>
          </a:p>
          <a:p>
            <a:r>
              <a:rPr lang="en-US" sz="1600" dirty="0"/>
              <a:t>Gen</a:t>
            </a:r>
          </a:p>
        </p:txBody>
      </p:sp>
      <p:sp>
        <p:nvSpPr>
          <p:cNvPr id="58" name="Trapezoid 57"/>
          <p:cNvSpPr/>
          <p:nvPr/>
        </p:nvSpPr>
        <p:spPr>
          <a:xfrm rot="5400000">
            <a:off x="1545935" y="1506319"/>
            <a:ext cx="457200" cy="228600"/>
          </a:xfrm>
          <a:prstGeom prst="trapezoid">
            <a:avLst>
              <a:gd name="adj" fmla="val 30656"/>
            </a:avLst>
          </a:prstGeom>
          <a:solidFill>
            <a:srgbClr val="FFFF00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584035" y="1468219"/>
            <a:ext cx="298519" cy="246221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en-US" sz="1600" dirty="0"/>
              <a:t>+4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60835" y="1849219"/>
            <a:ext cx="990600" cy="8382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</a:rPr>
              <a:t>DMEM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7146635" y="2535019"/>
            <a:ext cx="152400" cy="152400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rapezoid 72"/>
          <p:cNvSpPr/>
          <p:nvPr/>
        </p:nvSpPr>
        <p:spPr>
          <a:xfrm rot="5400000">
            <a:off x="4137886" y="2193270"/>
            <a:ext cx="685800" cy="454898"/>
          </a:xfrm>
          <a:prstGeom prst="trapezoid">
            <a:avLst>
              <a:gd name="adj" fmla="val 30656"/>
            </a:avLst>
          </a:prstGeom>
          <a:solidFill>
            <a:srgbClr val="FFFF00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77137" y="2154019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Branch Comp.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108035" y="1468219"/>
            <a:ext cx="838199" cy="1447800"/>
            <a:chOff x="3810000" y="1412681"/>
            <a:chExt cx="838199" cy="1447800"/>
          </a:xfrm>
        </p:grpSpPr>
        <p:sp>
          <p:nvSpPr>
            <p:cNvPr id="22" name="Rectangle 21"/>
            <p:cNvSpPr/>
            <p:nvPr/>
          </p:nvSpPr>
          <p:spPr>
            <a:xfrm>
              <a:off x="3810000" y="1412681"/>
              <a:ext cx="838199" cy="14478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alibri"/>
                  <a:cs typeface="Calibri"/>
                </a:rPr>
                <a:t>Reg</a:t>
              </a:r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[]</a:t>
              </a: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4419600" y="2708081"/>
              <a:ext cx="152400" cy="152400"/>
            </a:xfrm>
            <a:prstGeom prst="triangl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108035" y="2274153"/>
            <a:ext cx="3975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AddrA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108035" y="2502753"/>
            <a:ext cx="3881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AddrB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565235" y="2274153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DataA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108035" y="2038350"/>
            <a:ext cx="3990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AddrD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565235" y="2502753"/>
            <a:ext cx="3773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DataB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108035" y="1733550"/>
            <a:ext cx="38832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DataD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460835" y="2077819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Addr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482018" y="2350353"/>
            <a:ext cx="4360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DataW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6994235" y="2154019"/>
            <a:ext cx="3847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DataR</a:t>
            </a:r>
            <a:endParaRPr lang="en-US" sz="1200" dirty="0"/>
          </a:p>
        </p:txBody>
      </p:sp>
      <p:sp>
        <p:nvSpPr>
          <p:cNvPr id="72" name="Trapezoid 71"/>
          <p:cNvSpPr/>
          <p:nvPr/>
        </p:nvSpPr>
        <p:spPr>
          <a:xfrm rot="5400000">
            <a:off x="5203535" y="18111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409910" y="1658719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413085" y="1906369"/>
            <a:ext cx="779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7451435" y="2253007"/>
            <a:ext cx="367652" cy="1531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rapezoid 65"/>
          <p:cNvSpPr/>
          <p:nvPr/>
        </p:nvSpPr>
        <p:spPr>
          <a:xfrm rot="5400000">
            <a:off x="7527635" y="2001619"/>
            <a:ext cx="7620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7857835" y="2195294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857835" y="1979394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57835" y="1763494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6079835" y="2170152"/>
            <a:ext cx="381000" cy="2196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6172200" y="1276350"/>
            <a:ext cx="0" cy="92442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6172200" y="1276350"/>
            <a:ext cx="1660235" cy="801469"/>
          </a:xfrm>
          <a:prstGeom prst="bentConnector3">
            <a:avLst>
              <a:gd name="adj1" fmla="val 8303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165748" y="1456782"/>
            <a:ext cx="626772" cy="228600"/>
          </a:xfrm>
          <a:prstGeom prst="bentConnector3">
            <a:avLst>
              <a:gd name="adj1" fmla="val 101558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rapezoid 178"/>
          <p:cNvSpPr/>
          <p:nvPr/>
        </p:nvSpPr>
        <p:spPr>
          <a:xfrm rot="5400000">
            <a:off x="402935" y="1963519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09310" y="1811119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12485" y="2058769"/>
            <a:ext cx="779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745835" y="2039719"/>
            <a:ext cx="15240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1263698" y="2039719"/>
            <a:ext cx="320337" cy="3048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1233366" y="1620939"/>
            <a:ext cx="396537" cy="41910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1888835" y="1163419"/>
            <a:ext cx="304800" cy="457200"/>
          </a:xfrm>
          <a:prstGeom prst="bentConnector2">
            <a:avLst/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2193635" y="1163419"/>
            <a:ext cx="5638800" cy="685800"/>
          </a:xfrm>
          <a:prstGeom prst="bentConnector3">
            <a:avLst>
              <a:gd name="adj1" fmla="val 97158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593435" y="1163419"/>
            <a:ext cx="1600200" cy="990600"/>
          </a:xfrm>
          <a:prstGeom prst="bentConnector3">
            <a:avLst>
              <a:gd name="adj1" fmla="val 124407"/>
            </a:avLst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5546435" y="1885950"/>
            <a:ext cx="152400" cy="136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3949956" y="1998702"/>
            <a:ext cx="1463129" cy="367784"/>
          </a:xfrm>
          <a:prstGeom prst="bentConnector3">
            <a:avLst>
              <a:gd name="adj1" fmla="val 8536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3907956" y="2595086"/>
            <a:ext cx="957297" cy="320141"/>
          </a:xfrm>
          <a:prstGeom prst="bentConnector3">
            <a:avLst>
              <a:gd name="adj1" fmla="val 16834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4098635" y="2361045"/>
            <a:ext cx="183573" cy="1127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3987799" y="2586182"/>
            <a:ext cx="259772" cy="57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1429202" y="1371841"/>
            <a:ext cx="3214173" cy="535336"/>
          </a:xfrm>
          <a:prstGeom prst="bentConnector3">
            <a:avLst>
              <a:gd name="adj1" fmla="val 27385"/>
            </a:avLst>
          </a:prstGeom>
          <a:ln w="285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4632035" y="1366060"/>
            <a:ext cx="762000" cy="36749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8235" y="1620619"/>
            <a:ext cx="365463" cy="83819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pc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1050635" y="2306419"/>
            <a:ext cx="152400" cy="152399"/>
          </a:xfrm>
          <a:prstGeom prst="triangl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Trapezoid 115"/>
          <p:cNvSpPr/>
          <p:nvPr/>
        </p:nvSpPr>
        <p:spPr>
          <a:xfrm rot="5400000">
            <a:off x="5051135" y="2381250"/>
            <a:ext cx="533400" cy="152400"/>
          </a:xfrm>
          <a:prstGeom prst="trapezoid">
            <a:avLst>
              <a:gd name="adj" fmla="val 62709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257510" y="2228850"/>
            <a:ext cx="76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60685" y="2476500"/>
            <a:ext cx="779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2193635" y="2192119"/>
            <a:ext cx="914400" cy="152400"/>
          </a:xfrm>
          <a:prstGeom prst="bentConnector3">
            <a:avLst>
              <a:gd name="adj1" fmla="val 1780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2346035" y="2343150"/>
            <a:ext cx="0" cy="12954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2336799" y="2458819"/>
            <a:ext cx="771236" cy="36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2348344" y="2687420"/>
            <a:ext cx="759691" cy="26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2336799" y="3373219"/>
            <a:ext cx="618836" cy="9599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2781299" y="1044864"/>
            <a:ext cx="5203536" cy="1032955"/>
          </a:xfrm>
          <a:prstGeom prst="bentConnector3">
            <a:avLst>
              <a:gd name="adj1" fmla="val -2374"/>
            </a:avLst>
          </a:prstGeom>
          <a:ln w="28575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2536535" y="1314450"/>
            <a:ext cx="838200" cy="304800"/>
          </a:xfrm>
          <a:prstGeom prst="bentConnector3">
            <a:avLst>
              <a:gd name="adj1" fmla="val 100275"/>
            </a:avLst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5394035" y="2495550"/>
            <a:ext cx="370610" cy="231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4860635" y="2530186"/>
            <a:ext cx="1600200" cy="381000"/>
          </a:xfrm>
          <a:prstGeom prst="bentConnector3">
            <a:avLst>
              <a:gd name="adj1" fmla="val 90765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2439245" y="1984827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2422235" y="22669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422235" y="2495550"/>
            <a:ext cx="61915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2369126" y="3135168"/>
            <a:ext cx="5476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inst</a:t>
            </a:r>
            <a:r>
              <a:rPr lang="en-US" sz="1100" dirty="0"/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4760624" y="2446338"/>
            <a:ext cx="584201" cy="377826"/>
          </a:xfrm>
          <a:prstGeom prst="bentConnector3">
            <a:avLst>
              <a:gd name="adj1" fmla="val 10046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7700818" y="1416049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7374081" y="1556904"/>
            <a:ext cx="1740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29" name="TextBox 528"/>
          <p:cNvSpPr txBox="1"/>
          <p:nvPr/>
        </p:nvSpPr>
        <p:spPr>
          <a:xfrm>
            <a:off x="7480298" y="2355849"/>
            <a:ext cx="33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mem</a:t>
            </a:r>
            <a:endParaRPr lang="en-US" sz="1100" dirty="0"/>
          </a:p>
        </p:txBody>
      </p:sp>
      <p:sp>
        <p:nvSpPr>
          <p:cNvPr id="530" name="TextBox 529"/>
          <p:cNvSpPr txBox="1"/>
          <p:nvPr/>
        </p:nvSpPr>
        <p:spPr>
          <a:xfrm>
            <a:off x="8032172" y="2087995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sp>
        <p:nvSpPr>
          <p:cNvPr id="531" name="TextBox 530"/>
          <p:cNvSpPr txBox="1"/>
          <p:nvPr/>
        </p:nvSpPr>
        <p:spPr>
          <a:xfrm>
            <a:off x="264389" y="1859395"/>
            <a:ext cx="20869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alu</a:t>
            </a:r>
            <a:endParaRPr lang="en-US" sz="11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52400" y="2151495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4762441" y="1809750"/>
            <a:ext cx="5241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4846118" y="1499281"/>
            <a:ext cx="219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3698009" y="3209059"/>
            <a:ext cx="6292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imm</a:t>
            </a:r>
            <a:r>
              <a:rPr lang="en-US" sz="1100" dirty="0"/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4750416" y="2108881"/>
            <a:ext cx="533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/>
              <a:t>Reg</a:t>
            </a:r>
            <a:r>
              <a:rPr lang="en-US" sz="1100" dirty="0"/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3495409" y="2571750"/>
            <a:ext cx="1746226" cy="825788"/>
          </a:xfrm>
          <a:prstGeom prst="bentConnector3">
            <a:avLst>
              <a:gd name="adj1" fmla="val 83443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6" name="TextBox 595"/>
          <p:cNvSpPr txBox="1"/>
          <p:nvPr/>
        </p:nvSpPr>
        <p:spPr>
          <a:xfrm>
            <a:off x="2856882" y="1657350"/>
            <a:ext cx="17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/>
              <a:t>wb</a:t>
            </a:r>
            <a:endParaRPr lang="en-US" sz="11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4835" y="1276350"/>
            <a:ext cx="5807365" cy="0"/>
          </a:xfrm>
          <a:prstGeom prst="line">
            <a:avLst/>
          </a:pr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69835" y="895350"/>
            <a:ext cx="0" cy="3657600"/>
          </a:xfrm>
          <a:prstGeom prst="line">
            <a:avLst/>
          </a:prstGeom>
          <a:ln w="38100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8635" y="3867150"/>
            <a:ext cx="159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Instruction Fetch</a:t>
            </a:r>
          </a:p>
          <a:p>
            <a:pPr algn="ctr"/>
            <a:r>
              <a:rPr lang="en-US" sz="1600" dirty="0" smtClean="0"/>
              <a:t>(IF</a:t>
            </a:r>
            <a:r>
              <a:rPr lang="en-US" sz="1600" dirty="0"/>
              <a:t>)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4022435" y="895350"/>
            <a:ext cx="0" cy="3581400"/>
          </a:xfrm>
          <a:prstGeom prst="line">
            <a:avLst/>
          </a:prstGeom>
          <a:ln w="38100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965035" y="379095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Instruction Decode/Register </a:t>
            </a:r>
            <a:br>
              <a:rPr lang="en-US" sz="1600" dirty="0"/>
            </a:br>
            <a:r>
              <a:rPr lang="en-US" sz="1600" dirty="0"/>
              <a:t>Read </a:t>
            </a:r>
            <a:r>
              <a:rPr lang="en-US" sz="1600" dirty="0" smtClean="0"/>
              <a:t>(ID</a:t>
            </a:r>
            <a:r>
              <a:rPr lang="en-US" sz="1600" dirty="0"/>
              <a:t>)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6248400" y="895350"/>
            <a:ext cx="16165" cy="3581400"/>
          </a:xfrm>
          <a:prstGeom prst="line">
            <a:avLst/>
          </a:prstGeom>
          <a:ln w="38100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946235" y="3867150"/>
            <a:ext cx="2362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ALU Execute</a:t>
            </a:r>
          </a:p>
          <a:p>
            <a:pPr algn="ctr"/>
            <a:r>
              <a:rPr lang="en-US" sz="1600" dirty="0" smtClean="0"/>
              <a:t>(EX</a:t>
            </a:r>
            <a:r>
              <a:rPr lang="en-US" sz="1600" dirty="0"/>
              <a:t>)</a:t>
            </a:r>
          </a:p>
        </p:txBody>
      </p:sp>
      <p:cxnSp>
        <p:nvCxnSpPr>
          <p:cNvPr id="145" name="Straight Connector 144"/>
          <p:cNvCxnSpPr/>
          <p:nvPr/>
        </p:nvCxnSpPr>
        <p:spPr>
          <a:xfrm>
            <a:off x="8061035" y="895350"/>
            <a:ext cx="16165" cy="3657600"/>
          </a:xfrm>
          <a:prstGeom prst="line">
            <a:avLst/>
          </a:prstGeom>
          <a:ln w="38100" cmpd="sng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232235" y="3867150"/>
            <a:ext cx="1676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Memory Access</a:t>
            </a:r>
          </a:p>
          <a:p>
            <a:pPr algn="ctr"/>
            <a:r>
              <a:rPr lang="en-US" sz="1600" dirty="0"/>
              <a:t>(M)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924800" y="386715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Write Back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smtClean="0"/>
              <a:t>WB)</a:t>
            </a:r>
            <a:endParaRPr lang="en-US" sz="1600" dirty="0"/>
          </a:p>
        </p:txBody>
      </p:sp>
      <p:sp>
        <p:nvSpPr>
          <p:cNvPr id="3" name="Oval 2"/>
          <p:cNvSpPr/>
          <p:nvPr/>
        </p:nvSpPr>
        <p:spPr>
          <a:xfrm>
            <a:off x="264389" y="3714750"/>
            <a:ext cx="1700646" cy="90719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241946" y="3714750"/>
            <a:ext cx="1700646" cy="90719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435765" y="3714750"/>
            <a:ext cx="1339270" cy="90719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324599" y="3714750"/>
            <a:ext cx="1470275" cy="90719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061034" y="3714750"/>
            <a:ext cx="1130916" cy="90719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6"/>
            <a:endCxn id="102" idx="2"/>
          </p:cNvCxnSpPr>
          <p:nvPr/>
        </p:nvCxnSpPr>
        <p:spPr>
          <a:xfrm>
            <a:off x="1965035" y="4168349"/>
            <a:ext cx="276911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6"/>
            <a:endCxn id="103" idx="2"/>
          </p:cNvCxnSpPr>
          <p:nvPr/>
        </p:nvCxnSpPr>
        <p:spPr>
          <a:xfrm>
            <a:off x="3942592" y="4168349"/>
            <a:ext cx="49317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3" idx="6"/>
            <a:endCxn id="106" idx="2"/>
          </p:cNvCxnSpPr>
          <p:nvPr/>
        </p:nvCxnSpPr>
        <p:spPr>
          <a:xfrm>
            <a:off x="5775035" y="4168349"/>
            <a:ext cx="549564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6" idx="6"/>
            <a:endCxn id="109" idx="2"/>
          </p:cNvCxnSpPr>
          <p:nvPr/>
        </p:nvCxnSpPr>
        <p:spPr>
          <a:xfrm>
            <a:off x="7794874" y="4168349"/>
            <a:ext cx="26616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100890" y="4620126"/>
            <a:ext cx="7543800" cy="347883"/>
          </a:xfrm>
          <a:custGeom>
            <a:avLst/>
            <a:gdLst>
              <a:gd name="connsiteX0" fmla="*/ 7889621 w 8361725"/>
              <a:gd name="connsiteY0" fmla="*/ 0 h 195381"/>
              <a:gd name="connsiteX1" fmla="*/ 7582816 w 8361725"/>
              <a:gd name="connsiteY1" fmla="*/ 150395 h 195381"/>
              <a:gd name="connsiteX2" fmla="*/ 616532 w 8361725"/>
              <a:gd name="connsiteY2" fmla="*/ 186490 h 195381"/>
              <a:gd name="connsiteX3" fmla="*/ 345821 w 8361725"/>
              <a:gd name="connsiteY3" fmla="*/ 6016 h 195381"/>
              <a:gd name="connsiteX0" fmla="*/ 7819728 w 7982072"/>
              <a:gd name="connsiteY0" fmla="*/ 0 h 206197"/>
              <a:gd name="connsiteX1" fmla="*/ 6544381 w 7982072"/>
              <a:gd name="connsiteY1" fmla="*/ 180474 h 206197"/>
              <a:gd name="connsiteX2" fmla="*/ 546639 w 7982072"/>
              <a:gd name="connsiteY2" fmla="*/ 186490 h 206197"/>
              <a:gd name="connsiteX3" fmla="*/ 275928 w 7982072"/>
              <a:gd name="connsiteY3" fmla="*/ 6016 h 206197"/>
              <a:gd name="connsiteX0" fmla="*/ 7819728 w 7819728"/>
              <a:gd name="connsiteY0" fmla="*/ 0 h 206197"/>
              <a:gd name="connsiteX1" fmla="*/ 6544381 w 7819728"/>
              <a:gd name="connsiteY1" fmla="*/ 180474 h 206197"/>
              <a:gd name="connsiteX2" fmla="*/ 546639 w 7819728"/>
              <a:gd name="connsiteY2" fmla="*/ 186490 h 206197"/>
              <a:gd name="connsiteX3" fmla="*/ 275928 w 7819728"/>
              <a:gd name="connsiteY3" fmla="*/ 6016 h 206197"/>
              <a:gd name="connsiteX0" fmla="*/ 7819728 w 7819728"/>
              <a:gd name="connsiteY0" fmla="*/ 0 h 206197"/>
              <a:gd name="connsiteX1" fmla="*/ 6544381 w 7819728"/>
              <a:gd name="connsiteY1" fmla="*/ 180474 h 206197"/>
              <a:gd name="connsiteX2" fmla="*/ 546639 w 7819728"/>
              <a:gd name="connsiteY2" fmla="*/ 186490 h 206197"/>
              <a:gd name="connsiteX3" fmla="*/ 275928 w 7819728"/>
              <a:gd name="connsiteY3" fmla="*/ 6016 h 206197"/>
              <a:gd name="connsiteX0" fmla="*/ 7852644 w 7878086"/>
              <a:gd name="connsiteY0" fmla="*/ 0 h 209426"/>
              <a:gd name="connsiteX1" fmla="*/ 7034497 w 7878086"/>
              <a:gd name="connsiteY1" fmla="*/ 186490 h 209426"/>
              <a:gd name="connsiteX2" fmla="*/ 579555 w 7878086"/>
              <a:gd name="connsiteY2" fmla="*/ 186490 h 209426"/>
              <a:gd name="connsiteX3" fmla="*/ 308844 w 7878086"/>
              <a:gd name="connsiteY3" fmla="*/ 6016 h 209426"/>
              <a:gd name="connsiteX0" fmla="*/ 7852644 w 7852644"/>
              <a:gd name="connsiteY0" fmla="*/ 0 h 201559"/>
              <a:gd name="connsiteX1" fmla="*/ 7034497 w 7852644"/>
              <a:gd name="connsiteY1" fmla="*/ 186490 h 201559"/>
              <a:gd name="connsiteX2" fmla="*/ 579555 w 7852644"/>
              <a:gd name="connsiteY2" fmla="*/ 186490 h 201559"/>
              <a:gd name="connsiteX3" fmla="*/ 308844 w 7852644"/>
              <a:gd name="connsiteY3" fmla="*/ 6016 h 201559"/>
              <a:gd name="connsiteX0" fmla="*/ 7570072 w 7570072"/>
              <a:gd name="connsiteY0" fmla="*/ 0 h 230193"/>
              <a:gd name="connsiteX1" fmla="*/ 6751925 w 7570072"/>
              <a:gd name="connsiteY1" fmla="*/ 186490 h 230193"/>
              <a:gd name="connsiteX2" fmla="*/ 886530 w 7570072"/>
              <a:gd name="connsiteY2" fmla="*/ 216569 h 230193"/>
              <a:gd name="connsiteX3" fmla="*/ 26272 w 7570072"/>
              <a:gd name="connsiteY3" fmla="*/ 6016 h 230193"/>
              <a:gd name="connsiteX0" fmla="*/ 7543800 w 7543800"/>
              <a:gd name="connsiteY0" fmla="*/ 0 h 219551"/>
              <a:gd name="connsiteX1" fmla="*/ 6725653 w 7543800"/>
              <a:gd name="connsiteY1" fmla="*/ 186490 h 219551"/>
              <a:gd name="connsiteX2" fmla="*/ 860258 w 7543800"/>
              <a:gd name="connsiteY2" fmla="*/ 216569 h 219551"/>
              <a:gd name="connsiteX3" fmla="*/ 0 w 7543800"/>
              <a:gd name="connsiteY3" fmla="*/ 6016 h 219551"/>
              <a:gd name="connsiteX0" fmla="*/ 7543800 w 7550493"/>
              <a:gd name="connsiteY0" fmla="*/ 0 h 224730"/>
              <a:gd name="connsiteX1" fmla="*/ 6725653 w 7550493"/>
              <a:gd name="connsiteY1" fmla="*/ 186490 h 224730"/>
              <a:gd name="connsiteX2" fmla="*/ 673769 w 7550493"/>
              <a:gd name="connsiteY2" fmla="*/ 222585 h 224730"/>
              <a:gd name="connsiteX3" fmla="*/ 0 w 7550493"/>
              <a:gd name="connsiteY3" fmla="*/ 6016 h 224730"/>
              <a:gd name="connsiteX0" fmla="*/ 7543800 w 7543800"/>
              <a:gd name="connsiteY0" fmla="*/ 0 h 224730"/>
              <a:gd name="connsiteX1" fmla="*/ 6725653 w 7543800"/>
              <a:gd name="connsiteY1" fmla="*/ 186490 h 224730"/>
              <a:gd name="connsiteX2" fmla="*/ 673769 w 7543800"/>
              <a:gd name="connsiteY2" fmla="*/ 222585 h 224730"/>
              <a:gd name="connsiteX3" fmla="*/ 0 w 7543800"/>
              <a:gd name="connsiteY3" fmla="*/ 6016 h 224730"/>
              <a:gd name="connsiteX0" fmla="*/ 7543800 w 7543800"/>
              <a:gd name="connsiteY0" fmla="*/ 0 h 222585"/>
              <a:gd name="connsiteX1" fmla="*/ 6725653 w 7543800"/>
              <a:gd name="connsiteY1" fmla="*/ 186490 h 222585"/>
              <a:gd name="connsiteX2" fmla="*/ 673769 w 7543800"/>
              <a:gd name="connsiteY2" fmla="*/ 222585 h 222585"/>
              <a:gd name="connsiteX3" fmla="*/ 0 w 7543800"/>
              <a:gd name="connsiteY3" fmla="*/ 6016 h 22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3800" h="222585">
                <a:moveTo>
                  <a:pt x="7543800" y="0"/>
                </a:moveTo>
                <a:cubicBezTo>
                  <a:pt x="7388893" y="149892"/>
                  <a:pt x="7220952" y="185486"/>
                  <a:pt x="6725653" y="186490"/>
                </a:cubicBezTo>
                <a:lnTo>
                  <a:pt x="673769" y="222585"/>
                </a:lnTo>
                <a:cubicBezTo>
                  <a:pt x="172454" y="216569"/>
                  <a:pt x="0" y="6016"/>
                  <a:pt x="0" y="6016"/>
                </a:cubicBezTo>
              </a:path>
            </a:pathLst>
          </a:custGeom>
          <a:noFill/>
          <a:ln w="28575" cmpd="sng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BBD5F42A-6718-44C0-9132-4971812449F4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sp>
        <p:nvSpPr>
          <p:cNvPr id="40964" name="Rectangle 692"/>
          <p:cNvSpPr>
            <a:spLocks noGrp="1" noChangeArrowheads="1"/>
          </p:cNvSpPr>
          <p:nvPr>
            <p:ph type="title" idx="4294967295"/>
          </p:nvPr>
        </p:nvSpPr>
        <p:spPr>
          <a:xfrm>
            <a:off x="1895767" y="77788"/>
            <a:ext cx="4876800" cy="612775"/>
          </a:xfrm>
        </p:spPr>
        <p:txBody>
          <a:bodyPr/>
          <a:lstStyle/>
          <a:p>
            <a:r>
              <a:rPr lang="en-US" altLang="en-US" dirty="0"/>
              <a:t>Controller State Machine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456A251-173F-4C50-AF51-71B3C9EC1C3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81200" y="548626"/>
          <a:ext cx="4995862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Visio" r:id="rId4" imgW="11515639" imgH="9744075" progId="Visio.Drawing.11">
                  <p:embed/>
                </p:oleObj>
              </mc:Choice>
              <mc:Fallback>
                <p:oleObj name="Visio" r:id="rId4" imgW="11515639" imgH="974407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548626"/>
                        <a:ext cx="4995862" cy="426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lide Number Placeholder 5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31CF-B26C-E347-9AC9-78212C099DD5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594026" y="75550"/>
            <a:ext cx="7815337" cy="8048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</a:t>
            </a:r>
            <a:r>
              <a:rPr lang="en-US" dirty="0">
                <a:solidFill>
                  <a:srgbClr val="7030A0"/>
                </a:solidFill>
              </a:rPr>
              <a:t>temporary</a:t>
            </a:r>
            <a:r>
              <a:rPr lang="en-US" dirty="0"/>
              <a:t> registers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(</a:t>
            </a:r>
            <a:r>
              <a:rPr lang="en-US" sz="1800" dirty="0"/>
              <a:t>and making </a:t>
            </a:r>
            <a:r>
              <a:rPr lang="en-US" sz="1800" dirty="0" smtClean="0"/>
              <a:t>some changes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42430" y="4067684"/>
            <a:ext cx="199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PCC=PC current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8552" y="4384151"/>
            <a:ext cx="24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IR=Instruction Register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03059" y="4355850"/>
            <a:ext cx="29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MDR=Memory Data  Register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2484" y="948519"/>
            <a:ext cx="8755592" cy="3230728"/>
            <a:chOff x="252484" y="948519"/>
            <a:chExt cx="8755592" cy="3230728"/>
          </a:xfrm>
        </p:grpSpPr>
        <p:sp>
          <p:nvSpPr>
            <p:cNvPr id="16" name="Rectangle 15"/>
            <p:cNvSpPr/>
            <p:nvPr/>
          </p:nvSpPr>
          <p:spPr>
            <a:xfrm>
              <a:off x="1709663" y="2883847"/>
              <a:ext cx="609600" cy="6858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IMEM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923116" y="2389916"/>
              <a:ext cx="521297" cy="990600"/>
              <a:chOff x="6324600" y="3115310"/>
              <a:chExt cx="521297" cy="1056640"/>
            </a:xfrm>
          </p:grpSpPr>
          <p:sp>
            <p:nvSpPr>
              <p:cNvPr id="28" name="Trapezoid 27"/>
              <p:cNvSpPr/>
              <p:nvPr/>
            </p:nvSpPr>
            <p:spPr>
              <a:xfrm rot="5400000">
                <a:off x="6062980" y="3453130"/>
                <a:ext cx="1056640" cy="381000"/>
              </a:xfrm>
              <a:prstGeom prst="trapezoid">
                <a:avLst>
                  <a:gd name="adj" fmla="val 4659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>
                <a:off x="6362707" y="3641091"/>
                <a:ext cx="152400" cy="762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29" idx="2"/>
                <a:endCxn id="29" idx="4"/>
              </p:cNvCxnSpPr>
              <p:nvPr/>
            </p:nvCxnSpPr>
            <p:spPr>
              <a:xfrm>
                <a:off x="6400808" y="3602991"/>
                <a:ext cx="0" cy="152400"/>
              </a:xfrm>
              <a:prstGeom prst="line">
                <a:avLst/>
              </a:prstGeom>
              <a:ln w="28575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324600" y="3181350"/>
                <a:ext cx="5212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ALU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212723" y="2542316"/>
              <a:ext cx="990600" cy="838200"/>
              <a:chOff x="6324600" y="1733550"/>
              <a:chExt cx="990600" cy="838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324600" y="1733550"/>
                <a:ext cx="990600" cy="8382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alibri"/>
                    <a:cs typeface="Calibri"/>
                  </a:rPr>
                  <a:t>DMEM</a:t>
                </a:r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>
                <a:off x="7010400" y="2419350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396413" y="2161316"/>
              <a:ext cx="838199" cy="1447800"/>
              <a:chOff x="3657600" y="1428750"/>
              <a:chExt cx="838199" cy="14478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657600" y="1428750"/>
                <a:ext cx="838199" cy="1447800"/>
                <a:chOff x="3810000" y="1412681"/>
                <a:chExt cx="838199" cy="14478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810000" y="1412681"/>
                  <a:ext cx="838199" cy="144780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Reg</a:t>
                  </a:r>
                  <a:r>
                    <a:rPr lang="en-US" dirty="0">
                      <a:solidFill>
                        <a:schemeClr val="tx1"/>
                      </a:solidFill>
                      <a:latin typeface="Calibri"/>
                      <a:cs typeface="Calibri"/>
                    </a:rPr>
                    <a:t>[]</a:t>
                  </a:r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>
                  <a:off x="4419600" y="2708081"/>
                  <a:ext cx="152400" cy="152400"/>
                </a:xfrm>
                <a:prstGeom prst="triangle">
                  <a:avLst/>
                </a:pr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3657600" y="2271415"/>
                <a:ext cx="3975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AddrA</a:t>
                </a:r>
                <a:endParaRPr lang="en-US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57600" y="2576215"/>
                <a:ext cx="38810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AddrB</a:t>
                </a:r>
                <a:endParaRPr lang="en-US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105027" y="1882696"/>
                <a:ext cx="3847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DataA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657600" y="1998881"/>
                <a:ext cx="3990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AddrD</a:t>
                </a:r>
                <a:endParaRPr lang="en-US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14800" y="2463284"/>
                <a:ext cx="37735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DataB</a:t>
                </a:r>
                <a:endParaRPr lang="en-US" sz="12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657600" y="1694081"/>
                <a:ext cx="3883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 err="1"/>
                  <a:t>DataD</a:t>
                </a:r>
                <a:endParaRPr lang="en-US" sz="12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7212723" y="2770916"/>
              <a:ext cx="30777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Addr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233906" y="3043450"/>
              <a:ext cx="43601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DataW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746123" y="2847116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err="1"/>
                <a:t>DataR</a:t>
              </a:r>
              <a:endParaRPr lang="en-US" sz="1200" dirty="0"/>
            </a:p>
          </p:txBody>
        </p:sp>
        <p:sp>
          <p:nvSpPr>
            <p:cNvPr id="72" name="Trapezoid 71"/>
            <p:cNvSpPr/>
            <p:nvPr/>
          </p:nvSpPr>
          <p:spPr>
            <a:xfrm rot="5400000">
              <a:off x="5496864" y="2499261"/>
              <a:ext cx="533404" cy="162306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>
              <a:stCxn id="13" idx="3"/>
            </p:cNvCxnSpPr>
            <p:nvPr/>
          </p:nvCxnSpPr>
          <p:spPr>
            <a:xfrm flipV="1">
              <a:off x="8203323" y="2946104"/>
              <a:ext cx="367652" cy="1531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7" idx="1"/>
            </p:cNvCxnSpPr>
            <p:nvPr/>
          </p:nvCxnSpPr>
          <p:spPr>
            <a:xfrm>
              <a:off x="6381135" y="2848897"/>
              <a:ext cx="831588" cy="1435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6977813" y="2426647"/>
              <a:ext cx="0" cy="419099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lbow Connector 163"/>
            <p:cNvCxnSpPr>
              <a:endCxn id="180" idx="1"/>
            </p:cNvCxnSpPr>
            <p:nvPr/>
          </p:nvCxnSpPr>
          <p:spPr>
            <a:xfrm rot="16200000" flipH="1">
              <a:off x="-92362" y="1676883"/>
              <a:ext cx="1478219" cy="361112"/>
            </a:xfrm>
            <a:prstGeom prst="bentConnector2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811428" y="2466116"/>
              <a:ext cx="152400" cy="533400"/>
              <a:chOff x="5791200" y="1352550"/>
              <a:chExt cx="152400" cy="533400"/>
            </a:xfrm>
          </p:grpSpPr>
          <p:sp>
            <p:nvSpPr>
              <p:cNvPr id="179" name="Trapezoid 178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5807075" y="1390650"/>
                <a:ext cx="7620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810250" y="1638300"/>
                <a:ext cx="779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</p:grpSp>
        <p:cxnSp>
          <p:nvCxnSpPr>
            <p:cNvPr id="183" name="Straight Connector 182"/>
            <p:cNvCxnSpPr>
              <a:endCxn id="19" idx="1"/>
            </p:cNvCxnSpPr>
            <p:nvPr/>
          </p:nvCxnSpPr>
          <p:spPr>
            <a:xfrm>
              <a:off x="963828" y="2732816"/>
              <a:ext cx="15240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/>
            <p:cNvCxnSpPr>
              <a:stCxn id="19" idx="3"/>
              <a:endCxn id="16" idx="1"/>
            </p:cNvCxnSpPr>
            <p:nvPr/>
          </p:nvCxnSpPr>
          <p:spPr>
            <a:xfrm>
              <a:off x="1389326" y="2732816"/>
              <a:ext cx="320337" cy="493931"/>
            </a:xfrm>
            <a:prstGeom prst="bentConnector3">
              <a:avLst>
                <a:gd name="adj1" fmla="val 38467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72" idx="0"/>
            </p:cNvCxnSpPr>
            <p:nvPr/>
          </p:nvCxnSpPr>
          <p:spPr>
            <a:xfrm flipV="1">
              <a:off x="5844719" y="2579048"/>
              <a:ext cx="142494" cy="136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Elbow Connector 250"/>
            <p:cNvCxnSpPr>
              <a:cxnSpLocks/>
            </p:cNvCxnSpPr>
            <p:nvPr/>
          </p:nvCxnSpPr>
          <p:spPr>
            <a:xfrm>
              <a:off x="4234613" y="2722783"/>
              <a:ext cx="1447800" cy="136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81" idx="3"/>
            </p:cNvCxnSpPr>
            <p:nvPr/>
          </p:nvCxnSpPr>
          <p:spPr>
            <a:xfrm>
              <a:off x="4230970" y="3288183"/>
              <a:ext cx="1058896" cy="320141"/>
            </a:xfrm>
            <a:prstGeom prst="bentConnector3">
              <a:avLst>
                <a:gd name="adj1" fmla="val 29284"/>
              </a:avLst>
            </a:prstGeom>
            <a:ln w="28575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/>
            <p:nvPr/>
          </p:nvCxnSpPr>
          <p:spPr>
            <a:xfrm flipV="1">
              <a:off x="1107954" y="1609462"/>
              <a:ext cx="1289350" cy="1123354"/>
            </a:xfrm>
            <a:prstGeom prst="bentConnector3">
              <a:avLst>
                <a:gd name="adj1" fmla="val 73109"/>
              </a:avLst>
            </a:prstGeom>
            <a:ln w="285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/>
            <p:nvPr/>
          </p:nvCxnSpPr>
          <p:spPr>
            <a:xfrm rot="16200000" flipH="1">
              <a:off x="4864428" y="1564191"/>
              <a:ext cx="969816" cy="705448"/>
            </a:xfrm>
            <a:prstGeom prst="bentConnector3">
              <a:avLst>
                <a:gd name="adj1" fmla="val 99991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1116228" y="2313716"/>
              <a:ext cx="273098" cy="838199"/>
              <a:chOff x="1540165" y="1809750"/>
              <a:chExt cx="273098" cy="83819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540165" y="1809750"/>
                <a:ext cx="273098" cy="838199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1600200" y="2495550"/>
                <a:ext cx="152400" cy="152399"/>
              </a:xfrm>
              <a:prstGeom prst="triangle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rapezoid 115"/>
            <p:cNvSpPr/>
            <p:nvPr/>
          </p:nvSpPr>
          <p:spPr>
            <a:xfrm rot="5400000">
              <a:off x="5508368" y="3074347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94" name="Elbow Connector 393"/>
            <p:cNvCxnSpPr>
              <a:endCxn id="51" idx="2"/>
            </p:cNvCxnSpPr>
            <p:nvPr/>
          </p:nvCxnSpPr>
          <p:spPr>
            <a:xfrm>
              <a:off x="2321960" y="3113070"/>
              <a:ext cx="2674653" cy="837577"/>
            </a:xfrm>
            <a:prstGeom prst="bentConnector3">
              <a:avLst>
                <a:gd name="adj1" fmla="val 31946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>
              <a:off x="3167813" y="3112447"/>
              <a:ext cx="228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/>
            <p:nvPr/>
          </p:nvCxnSpPr>
          <p:spPr>
            <a:xfrm>
              <a:off x="3167813" y="3417247"/>
              <a:ext cx="228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rapezoid 65"/>
            <p:cNvSpPr/>
            <p:nvPr/>
          </p:nvSpPr>
          <p:spPr>
            <a:xfrm rot="5400000">
              <a:off x="2667000" y="2357191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68" name="Straight Arrow Connector 467"/>
            <p:cNvCxnSpPr>
              <a:stCxn id="116" idx="0"/>
            </p:cNvCxnSpPr>
            <p:nvPr/>
          </p:nvCxnSpPr>
          <p:spPr>
            <a:xfrm>
              <a:off x="5851268" y="3150547"/>
              <a:ext cx="146337" cy="173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Elbow Connector 473"/>
            <p:cNvCxnSpPr/>
            <p:nvPr/>
          </p:nvCxnSpPr>
          <p:spPr>
            <a:xfrm flipV="1">
              <a:off x="5285248" y="3188647"/>
              <a:ext cx="1921165" cy="415636"/>
            </a:xfrm>
            <a:prstGeom prst="bentConnector3">
              <a:avLst>
                <a:gd name="adj1" fmla="val 81551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Elbow Connector 512"/>
            <p:cNvCxnSpPr/>
            <p:nvPr/>
          </p:nvCxnSpPr>
          <p:spPr>
            <a:xfrm rot="5400000" flipH="1" flipV="1">
              <a:off x="5171093" y="3113747"/>
              <a:ext cx="624037" cy="389374"/>
            </a:xfrm>
            <a:prstGeom prst="bentConnector3">
              <a:avLst>
                <a:gd name="adj1" fmla="val 100286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TextBox 530"/>
            <p:cNvSpPr txBox="1"/>
            <p:nvPr/>
          </p:nvSpPr>
          <p:spPr>
            <a:xfrm>
              <a:off x="516219" y="2341481"/>
              <a:ext cx="2528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ALU</a:t>
              </a:r>
              <a:endParaRPr lang="en-US" sz="1100" baseline="-25000" dirty="0"/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304800" y="2924804"/>
              <a:ext cx="42479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 err="1"/>
                <a:t>ALUout</a:t>
              </a:r>
              <a:endParaRPr lang="en-US" sz="11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66191" y="1131247"/>
              <a:ext cx="5978223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716428" y="2960048"/>
              <a:ext cx="152401" cy="533399"/>
              <a:chOff x="1066799" y="3333750"/>
              <a:chExt cx="152401" cy="533399"/>
            </a:xfrm>
            <a:solidFill>
              <a:schemeClr val="accent1"/>
            </a:solidFill>
          </p:grpSpPr>
          <p:sp>
            <p:nvSpPr>
              <p:cNvPr id="126" name="Rectangle 125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310813" y="30362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172" name="Rectangle 171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173" name="Isosceles Triangle 172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0" name="Elbow Connector 219"/>
            <p:cNvCxnSpPr/>
            <p:nvPr/>
          </p:nvCxnSpPr>
          <p:spPr>
            <a:xfrm flipV="1">
              <a:off x="4920413" y="3341047"/>
              <a:ext cx="762000" cy="609600"/>
            </a:xfrm>
            <a:prstGeom prst="bentConnector3">
              <a:avLst>
                <a:gd name="adj1" fmla="val 69697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6596813" y="25790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231" name="Rectangle 230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232" name="Isosceles Triangle 231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4310813" y="2426647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184" name="Rectangle 183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186" name="Isosceles Triangle 185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8558561" y="2713081"/>
              <a:ext cx="152401" cy="533399"/>
              <a:chOff x="1066799" y="3333750"/>
              <a:chExt cx="152401" cy="533399"/>
            </a:xfrm>
            <a:solidFill>
              <a:srgbClr val="5B9BD5"/>
            </a:solidFill>
          </p:grpSpPr>
          <p:sp>
            <p:nvSpPr>
              <p:cNvPr id="258" name="Rectangle 257"/>
              <p:cNvSpPr/>
              <p:nvPr/>
            </p:nvSpPr>
            <p:spPr>
              <a:xfrm>
                <a:off x="1066799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259" name="Isosceles Triangle 258"/>
              <p:cNvSpPr/>
              <p:nvPr/>
            </p:nvSpPr>
            <p:spPr>
              <a:xfrm>
                <a:off x="1066800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0" name="Straight Connector 279"/>
            <p:cNvCxnSpPr/>
            <p:nvPr/>
          </p:nvCxnSpPr>
          <p:spPr>
            <a:xfrm flipV="1">
              <a:off x="6444413" y="1131247"/>
              <a:ext cx="0" cy="1707487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/>
            <p:cNvSpPr txBox="1"/>
            <p:nvPr/>
          </p:nvSpPr>
          <p:spPr>
            <a:xfrm>
              <a:off x="1792773" y="1057177"/>
              <a:ext cx="769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PCC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1046453" y="1967756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  <a:endParaRPr lang="en-US" baseline="-250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604392" y="3455687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IR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251341" y="209697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4257440" y="35456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B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6520613" y="2249184"/>
              <a:ext cx="87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ALUout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5453813" y="3645847"/>
              <a:ext cx="68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imm</a:t>
              </a:r>
              <a:r>
                <a:rPr lang="en-US" baseline="-25000" dirty="0" err="1"/>
                <a:t>X</a:t>
              </a:r>
              <a:endParaRPr lang="en-US" baseline="-250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996613" y="3722047"/>
              <a:ext cx="556492" cy="457200"/>
              <a:chOff x="3886200" y="3257550"/>
              <a:chExt cx="556492" cy="457200"/>
            </a:xfrm>
          </p:grpSpPr>
          <p:sp>
            <p:nvSpPr>
              <p:cNvPr id="51" name="Trapezoid 50"/>
              <p:cNvSpPr/>
              <p:nvPr/>
            </p:nvSpPr>
            <p:spPr>
              <a:xfrm rot="5400000">
                <a:off x="3848100" y="3295650"/>
                <a:ext cx="457200" cy="381000"/>
              </a:xfrm>
              <a:prstGeom prst="trapezoid">
                <a:avLst>
                  <a:gd name="adj" fmla="val 30656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909292" y="3304885"/>
                <a:ext cx="5334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/>
                  <a:t>Imm</a:t>
                </a:r>
                <a:r>
                  <a:rPr lang="en-US" sz="1600" dirty="0"/>
                  <a:t>.</a:t>
                </a:r>
              </a:p>
            </p:txBody>
          </p:sp>
        </p:grpSp>
        <p:cxnSp>
          <p:nvCxnSpPr>
            <p:cNvPr id="151" name="Straight Arrow Connector 150"/>
            <p:cNvCxnSpPr/>
            <p:nvPr/>
          </p:nvCxnSpPr>
          <p:spPr>
            <a:xfrm>
              <a:off x="3167813" y="2821754"/>
              <a:ext cx="228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175673" y="2807645"/>
              <a:ext cx="0" cy="30480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8342063" y="3204346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MDR</a:t>
              </a:r>
              <a:endParaRPr lang="en-US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806354" y="2731899"/>
              <a:ext cx="1165446" cy="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/>
            <p:cNvSpPr/>
            <p:nvPr/>
          </p:nvSpPr>
          <p:spPr>
            <a:xfrm>
              <a:off x="2784222" y="1956747"/>
              <a:ext cx="4194428" cy="501650"/>
            </a:xfrm>
            <a:custGeom>
              <a:avLst/>
              <a:gdLst>
                <a:gd name="connsiteX0" fmla="*/ 4292600 w 4292600"/>
                <a:gd name="connsiteY0" fmla="*/ 501650 h 501650"/>
                <a:gd name="connsiteX1" fmla="*/ 4292600 w 4292600"/>
                <a:gd name="connsiteY1" fmla="*/ 0 h 501650"/>
                <a:gd name="connsiteX2" fmla="*/ 0 w 4292600"/>
                <a:gd name="connsiteY2" fmla="*/ 0 h 501650"/>
                <a:gd name="connsiteX3" fmla="*/ 0 w 4292600"/>
                <a:gd name="connsiteY3" fmla="*/ 342900 h 501650"/>
                <a:gd name="connsiteX4" fmla="*/ 209550 w 4292600"/>
                <a:gd name="connsiteY4" fmla="*/ 34290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2600" h="501650">
                  <a:moveTo>
                    <a:pt x="4292600" y="501650"/>
                  </a:moveTo>
                  <a:lnTo>
                    <a:pt x="4292600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209550" y="34290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2631989" y="1773538"/>
              <a:ext cx="6376087" cy="1193202"/>
            </a:xfrm>
            <a:custGeom>
              <a:avLst/>
              <a:gdLst>
                <a:gd name="connsiteX0" fmla="*/ 6079525 w 6376087"/>
                <a:gd name="connsiteY0" fmla="*/ 1272746 h 1272746"/>
                <a:gd name="connsiteX1" fmla="*/ 6376087 w 6376087"/>
                <a:gd name="connsiteY1" fmla="*/ 1272746 h 1272746"/>
                <a:gd name="connsiteX2" fmla="*/ 6376087 w 6376087"/>
                <a:gd name="connsiteY2" fmla="*/ 0 h 1272746"/>
                <a:gd name="connsiteX3" fmla="*/ 0 w 6376087"/>
                <a:gd name="connsiteY3" fmla="*/ 0 h 1272746"/>
                <a:gd name="connsiteX4" fmla="*/ 0 w 6376087"/>
                <a:gd name="connsiteY4" fmla="*/ 803189 h 1272746"/>
                <a:gd name="connsiteX5" fmla="*/ 469557 w 6376087"/>
                <a:gd name="connsiteY5" fmla="*/ 803189 h 1272746"/>
                <a:gd name="connsiteX0" fmla="*/ 6079525 w 6376087"/>
                <a:gd name="connsiteY0" fmla="*/ 1272746 h 1272746"/>
                <a:gd name="connsiteX1" fmla="*/ 6376087 w 6376087"/>
                <a:gd name="connsiteY1" fmla="*/ 1272746 h 1272746"/>
                <a:gd name="connsiteX2" fmla="*/ 6376087 w 6376087"/>
                <a:gd name="connsiteY2" fmla="*/ 0 h 1272746"/>
                <a:gd name="connsiteX3" fmla="*/ 0 w 6376087"/>
                <a:gd name="connsiteY3" fmla="*/ 0 h 1272746"/>
                <a:gd name="connsiteX4" fmla="*/ 0 w 6376087"/>
                <a:gd name="connsiteY4" fmla="*/ 803189 h 1272746"/>
                <a:gd name="connsiteX5" fmla="*/ 337035 w 6376087"/>
                <a:gd name="connsiteY5" fmla="*/ 803189 h 127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6087" h="1272746">
                  <a:moveTo>
                    <a:pt x="6079525" y="1272746"/>
                  </a:moveTo>
                  <a:lnTo>
                    <a:pt x="6376087" y="1272746"/>
                  </a:lnTo>
                  <a:lnTo>
                    <a:pt x="6376087" y="0"/>
                  </a:lnTo>
                  <a:lnTo>
                    <a:pt x="0" y="0"/>
                  </a:lnTo>
                  <a:lnTo>
                    <a:pt x="0" y="803189"/>
                  </a:lnTo>
                  <a:lnTo>
                    <a:pt x="337035" y="803189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Arrow Connector 208"/>
            <p:cNvCxnSpPr/>
            <p:nvPr/>
          </p:nvCxnSpPr>
          <p:spPr>
            <a:xfrm>
              <a:off x="3124200" y="2502741"/>
              <a:ext cx="280073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flipH="1" flipV="1">
              <a:off x="1828800" y="1426509"/>
              <a:ext cx="3167812" cy="549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Freeform 486"/>
            <p:cNvSpPr/>
            <p:nvPr/>
          </p:nvSpPr>
          <p:spPr>
            <a:xfrm>
              <a:off x="1502860" y="1426509"/>
              <a:ext cx="173540" cy="1310541"/>
            </a:xfrm>
            <a:custGeom>
              <a:avLst/>
              <a:gdLst>
                <a:gd name="connsiteX0" fmla="*/ 0 w 193637"/>
                <a:gd name="connsiteY0" fmla="*/ 1376979 h 1376979"/>
                <a:gd name="connsiteX1" fmla="*/ 0 w 193637"/>
                <a:gd name="connsiteY1" fmla="*/ 0 h 1376979"/>
                <a:gd name="connsiteX2" fmla="*/ 193637 w 193637"/>
                <a:gd name="connsiteY2" fmla="*/ 0 h 137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637" h="1376979">
                  <a:moveTo>
                    <a:pt x="0" y="1376979"/>
                  </a:moveTo>
                  <a:lnTo>
                    <a:pt x="0" y="0"/>
                  </a:lnTo>
                  <a:lnTo>
                    <a:pt x="193637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1676399" y="1207447"/>
              <a:ext cx="152401" cy="533399"/>
              <a:chOff x="1523290" y="3333750"/>
              <a:chExt cx="152401" cy="533399"/>
            </a:xfrm>
            <a:solidFill>
              <a:schemeClr val="accent1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1523290" y="3333750"/>
                <a:ext cx="152401" cy="533399"/>
              </a:xfrm>
              <a:prstGeom prst="rect">
                <a:avLst/>
              </a:prstGeom>
              <a:grpFill/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>
                <a:off x="1523291" y="3714750"/>
                <a:ext cx="152400" cy="152399"/>
              </a:xfrm>
              <a:prstGeom prst="triangle">
                <a:avLst/>
              </a:prstGeom>
              <a:grpFill/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97" name="Freeform 496"/>
            <p:cNvSpPr/>
            <p:nvPr/>
          </p:nvSpPr>
          <p:spPr>
            <a:xfrm>
              <a:off x="252484" y="948519"/>
              <a:ext cx="6728346" cy="1890215"/>
            </a:xfrm>
            <a:custGeom>
              <a:avLst/>
              <a:gdLst>
                <a:gd name="connsiteX0" fmla="*/ 6728346 w 6728346"/>
                <a:gd name="connsiteY0" fmla="*/ 1003111 h 1890215"/>
                <a:gd name="connsiteX1" fmla="*/ 6728346 w 6728346"/>
                <a:gd name="connsiteY1" fmla="*/ 0 h 1890215"/>
                <a:gd name="connsiteX2" fmla="*/ 0 w 6728346"/>
                <a:gd name="connsiteY2" fmla="*/ 0 h 1890215"/>
                <a:gd name="connsiteX3" fmla="*/ 0 w 6728346"/>
                <a:gd name="connsiteY3" fmla="*/ 1890215 h 1890215"/>
                <a:gd name="connsiteX4" fmla="*/ 559558 w 6728346"/>
                <a:gd name="connsiteY4" fmla="*/ 1890215 h 189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8346" h="1890215">
                  <a:moveTo>
                    <a:pt x="6728346" y="1003111"/>
                  </a:moveTo>
                  <a:lnTo>
                    <a:pt x="6728346" y="0"/>
                  </a:lnTo>
                  <a:lnTo>
                    <a:pt x="0" y="0"/>
                  </a:lnTo>
                  <a:lnTo>
                    <a:pt x="0" y="1890215"/>
                  </a:lnTo>
                  <a:lnTo>
                    <a:pt x="559558" y="189021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>
              <a:off x="5501949" y="3181350"/>
              <a:ext cx="1926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/>
            <p:cNvSpPr txBox="1"/>
            <p:nvPr/>
          </p:nvSpPr>
          <p:spPr>
            <a:xfrm>
              <a:off x="5418135" y="309589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cxnSp>
          <p:nvCxnSpPr>
            <p:cNvPr id="112" name="Elbow Connector 111"/>
            <p:cNvCxnSpPr/>
            <p:nvPr/>
          </p:nvCxnSpPr>
          <p:spPr>
            <a:xfrm>
              <a:off x="2389077" y="1607120"/>
              <a:ext cx="3288762" cy="967970"/>
            </a:xfrm>
            <a:prstGeom prst="bentConnector3">
              <a:avLst>
                <a:gd name="adj1" fmla="val 70502"/>
              </a:avLst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12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8CA53D21-6496-48F6-BE65-11A845F7921E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19400" y="0"/>
            <a:ext cx="3352800" cy="7889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Reminder: DP+C</a:t>
            </a:r>
            <a:endParaRPr lang="en-US" alt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A65000D-FE80-4982-ACDB-F1BA8EC4299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50480" y="720930"/>
          <a:ext cx="6766873" cy="410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Visio" r:id="rId3" imgW="9239745" imgH="5598674" progId="Visio.Drawing.11">
                  <p:embed/>
                </p:oleObj>
              </mc:Choice>
              <mc:Fallback>
                <p:oleObj name="Visio" r:id="rId3" imgW="9239745" imgH="55986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0480" y="720930"/>
                        <a:ext cx="6766873" cy="410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2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42CCD93D-0485-4FC5-8DDC-50EB67AF37D1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39010" y="0"/>
            <a:ext cx="5832873" cy="7127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Added counter for next state</a:t>
            </a:r>
            <a:endParaRPr lang="en-US" altLang="en-US" dirty="0"/>
          </a:p>
        </p:txBody>
      </p:sp>
      <p:grpSp>
        <p:nvGrpSpPr>
          <p:cNvPr id="59398" name="Group 254"/>
          <p:cNvGrpSpPr>
            <a:grpSpLocks noChangeAspect="1"/>
          </p:cNvGrpSpPr>
          <p:nvPr/>
        </p:nvGrpSpPr>
        <p:grpSpPr bwMode="auto">
          <a:xfrm>
            <a:off x="7162800" y="2038350"/>
            <a:ext cx="1103710" cy="1218579"/>
            <a:chOff x="8676459" y="764704"/>
            <a:chExt cx="5354639" cy="6250363"/>
          </a:xfrm>
        </p:grpSpPr>
        <p:sp>
          <p:nvSpPr>
            <p:cNvPr id="59399" name="AutoShape 7"/>
            <p:cNvSpPr>
              <a:spLocks noChangeAspect="1" noChangeArrowheads="1" noTextEdit="1"/>
            </p:cNvSpPr>
            <p:nvPr/>
          </p:nvSpPr>
          <p:spPr bwMode="auto">
            <a:xfrm>
              <a:off x="8676459" y="764704"/>
              <a:ext cx="5354639" cy="5545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00" name="Freeform 30"/>
            <p:cNvSpPr>
              <a:spLocks/>
            </p:cNvSpPr>
            <p:nvPr/>
          </p:nvSpPr>
          <p:spPr bwMode="auto">
            <a:xfrm>
              <a:off x="11862569" y="2580803"/>
              <a:ext cx="892175" cy="892175"/>
            </a:xfrm>
            <a:custGeom>
              <a:avLst/>
              <a:gdLst>
                <a:gd name="T0" fmla="*/ 2147483646 w 562"/>
                <a:gd name="T1" fmla="*/ 2147483646 h 562"/>
                <a:gd name="T2" fmla="*/ 2147483646 w 562"/>
                <a:gd name="T3" fmla="*/ 2147483646 h 562"/>
                <a:gd name="T4" fmla="*/ 2147483646 w 562"/>
                <a:gd name="T5" fmla="*/ 2147483646 h 562"/>
                <a:gd name="T6" fmla="*/ 2147483646 w 562"/>
                <a:gd name="T7" fmla="*/ 2147483646 h 562"/>
                <a:gd name="T8" fmla="*/ 2147483646 w 562"/>
                <a:gd name="T9" fmla="*/ 2147483646 h 562"/>
                <a:gd name="T10" fmla="*/ 2147483646 w 562"/>
                <a:gd name="T11" fmla="*/ 2147483646 h 562"/>
                <a:gd name="T12" fmla="*/ 2147483646 w 562"/>
                <a:gd name="T13" fmla="*/ 2147483646 h 562"/>
                <a:gd name="T14" fmla="*/ 2147483646 w 562"/>
                <a:gd name="T15" fmla="*/ 2147483646 h 562"/>
                <a:gd name="T16" fmla="*/ 2147483646 w 562"/>
                <a:gd name="T17" fmla="*/ 2147483646 h 562"/>
                <a:gd name="T18" fmla="*/ 2147483646 w 562"/>
                <a:gd name="T19" fmla="*/ 2147483646 h 562"/>
                <a:gd name="T20" fmla="*/ 2147483646 w 562"/>
                <a:gd name="T21" fmla="*/ 2147483646 h 562"/>
                <a:gd name="T22" fmla="*/ 2147483646 w 562"/>
                <a:gd name="T23" fmla="*/ 2147483646 h 562"/>
                <a:gd name="T24" fmla="*/ 2147483646 w 562"/>
                <a:gd name="T25" fmla="*/ 2147483646 h 562"/>
                <a:gd name="T26" fmla="*/ 2147483646 w 562"/>
                <a:gd name="T27" fmla="*/ 2147483646 h 562"/>
                <a:gd name="T28" fmla="*/ 2147483646 w 562"/>
                <a:gd name="T29" fmla="*/ 2147483646 h 562"/>
                <a:gd name="T30" fmla="*/ 2147483646 w 562"/>
                <a:gd name="T31" fmla="*/ 2147483646 h 562"/>
                <a:gd name="T32" fmla="*/ 2147483646 w 562"/>
                <a:gd name="T33" fmla="*/ 2147483646 h 562"/>
                <a:gd name="T34" fmla="*/ 2147483646 w 562"/>
                <a:gd name="T35" fmla="*/ 2147483646 h 562"/>
                <a:gd name="T36" fmla="*/ 2147483646 w 562"/>
                <a:gd name="T37" fmla="*/ 2147483646 h 562"/>
                <a:gd name="T38" fmla="*/ 2147483646 w 562"/>
                <a:gd name="T39" fmla="*/ 2147483646 h 562"/>
                <a:gd name="T40" fmla="*/ 2147483646 w 562"/>
                <a:gd name="T41" fmla="*/ 0 h 562"/>
                <a:gd name="T42" fmla="*/ 2147483646 w 562"/>
                <a:gd name="T43" fmla="*/ 2147483646 h 562"/>
                <a:gd name="T44" fmla="*/ 2147483646 w 562"/>
                <a:gd name="T45" fmla="*/ 2147483646 h 562"/>
                <a:gd name="T46" fmla="*/ 2147483646 w 562"/>
                <a:gd name="T47" fmla="*/ 2147483646 h 562"/>
                <a:gd name="T48" fmla="*/ 2147483646 w 562"/>
                <a:gd name="T49" fmla="*/ 2147483646 h 562"/>
                <a:gd name="T50" fmla="*/ 2147483646 w 562"/>
                <a:gd name="T51" fmla="*/ 2147483646 h 562"/>
                <a:gd name="T52" fmla="*/ 2147483646 w 562"/>
                <a:gd name="T53" fmla="*/ 2147483646 h 562"/>
                <a:gd name="T54" fmla="*/ 2147483646 w 562"/>
                <a:gd name="T55" fmla="*/ 2147483646 h 562"/>
                <a:gd name="T56" fmla="*/ 2147483646 w 562"/>
                <a:gd name="T57" fmla="*/ 2147483646 h 562"/>
                <a:gd name="T58" fmla="*/ 2147483646 w 562"/>
                <a:gd name="T59" fmla="*/ 2147483646 h 562"/>
                <a:gd name="T60" fmla="*/ 0 w 562"/>
                <a:gd name="T61" fmla="*/ 2147483646 h 562"/>
                <a:gd name="T62" fmla="*/ 2147483646 w 562"/>
                <a:gd name="T63" fmla="*/ 2147483646 h 562"/>
                <a:gd name="T64" fmla="*/ 2147483646 w 562"/>
                <a:gd name="T65" fmla="*/ 2147483646 h 562"/>
                <a:gd name="T66" fmla="*/ 2147483646 w 562"/>
                <a:gd name="T67" fmla="*/ 2147483646 h 562"/>
                <a:gd name="T68" fmla="*/ 2147483646 w 562"/>
                <a:gd name="T69" fmla="*/ 2147483646 h 562"/>
                <a:gd name="T70" fmla="*/ 2147483646 w 562"/>
                <a:gd name="T71" fmla="*/ 2147483646 h 562"/>
                <a:gd name="T72" fmla="*/ 2147483646 w 562"/>
                <a:gd name="T73" fmla="*/ 2147483646 h 562"/>
                <a:gd name="T74" fmla="*/ 2147483646 w 562"/>
                <a:gd name="T75" fmla="*/ 2147483646 h 562"/>
                <a:gd name="T76" fmla="*/ 2147483646 w 562"/>
                <a:gd name="T77" fmla="*/ 2147483646 h 562"/>
                <a:gd name="T78" fmla="*/ 2147483646 w 562"/>
                <a:gd name="T79" fmla="*/ 2147483646 h 562"/>
                <a:gd name="T80" fmla="*/ 2147483646 w 562"/>
                <a:gd name="T81" fmla="*/ 2147483646 h 562"/>
                <a:gd name="T82" fmla="*/ 2147483646 w 562"/>
                <a:gd name="T83" fmla="*/ 2147483646 h 5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2"/>
                <a:gd name="T127" fmla="*/ 0 h 562"/>
                <a:gd name="T128" fmla="*/ 562 w 562"/>
                <a:gd name="T129" fmla="*/ 562 h 5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2" h="562">
                  <a:moveTo>
                    <a:pt x="281" y="562"/>
                  </a:moveTo>
                  <a:lnTo>
                    <a:pt x="326" y="558"/>
                  </a:lnTo>
                  <a:lnTo>
                    <a:pt x="369" y="549"/>
                  </a:lnTo>
                  <a:lnTo>
                    <a:pt x="410" y="532"/>
                  </a:lnTo>
                  <a:lnTo>
                    <a:pt x="448" y="510"/>
                  </a:lnTo>
                  <a:lnTo>
                    <a:pt x="480" y="482"/>
                  </a:lnTo>
                  <a:lnTo>
                    <a:pt x="508" y="448"/>
                  </a:lnTo>
                  <a:lnTo>
                    <a:pt x="530" y="410"/>
                  </a:lnTo>
                  <a:lnTo>
                    <a:pt x="547" y="371"/>
                  </a:lnTo>
                  <a:lnTo>
                    <a:pt x="558" y="328"/>
                  </a:lnTo>
                  <a:lnTo>
                    <a:pt x="562" y="281"/>
                  </a:lnTo>
                  <a:lnTo>
                    <a:pt x="558" y="236"/>
                  </a:lnTo>
                  <a:lnTo>
                    <a:pt x="547" y="193"/>
                  </a:lnTo>
                  <a:lnTo>
                    <a:pt x="530" y="153"/>
                  </a:lnTo>
                  <a:lnTo>
                    <a:pt x="508" y="116"/>
                  </a:lnTo>
                  <a:lnTo>
                    <a:pt x="480" y="82"/>
                  </a:lnTo>
                  <a:lnTo>
                    <a:pt x="448" y="54"/>
                  </a:lnTo>
                  <a:lnTo>
                    <a:pt x="410" y="32"/>
                  </a:lnTo>
                  <a:lnTo>
                    <a:pt x="369" y="15"/>
                  </a:lnTo>
                  <a:lnTo>
                    <a:pt x="326" y="3"/>
                  </a:lnTo>
                  <a:lnTo>
                    <a:pt x="281" y="0"/>
                  </a:lnTo>
                  <a:lnTo>
                    <a:pt x="236" y="3"/>
                  </a:lnTo>
                  <a:lnTo>
                    <a:pt x="193" y="15"/>
                  </a:lnTo>
                  <a:lnTo>
                    <a:pt x="152" y="32"/>
                  </a:lnTo>
                  <a:lnTo>
                    <a:pt x="114" y="54"/>
                  </a:lnTo>
                  <a:lnTo>
                    <a:pt x="82" y="82"/>
                  </a:lnTo>
                  <a:lnTo>
                    <a:pt x="54" y="116"/>
                  </a:lnTo>
                  <a:lnTo>
                    <a:pt x="32" y="153"/>
                  </a:lnTo>
                  <a:lnTo>
                    <a:pt x="15" y="193"/>
                  </a:lnTo>
                  <a:lnTo>
                    <a:pt x="4" y="236"/>
                  </a:lnTo>
                  <a:lnTo>
                    <a:pt x="0" y="281"/>
                  </a:lnTo>
                  <a:lnTo>
                    <a:pt x="4" y="328"/>
                  </a:lnTo>
                  <a:lnTo>
                    <a:pt x="15" y="371"/>
                  </a:lnTo>
                  <a:lnTo>
                    <a:pt x="32" y="410"/>
                  </a:lnTo>
                  <a:lnTo>
                    <a:pt x="54" y="448"/>
                  </a:lnTo>
                  <a:lnTo>
                    <a:pt x="82" y="482"/>
                  </a:lnTo>
                  <a:lnTo>
                    <a:pt x="114" y="510"/>
                  </a:lnTo>
                  <a:lnTo>
                    <a:pt x="152" y="532"/>
                  </a:lnTo>
                  <a:lnTo>
                    <a:pt x="193" y="549"/>
                  </a:lnTo>
                  <a:lnTo>
                    <a:pt x="236" y="558"/>
                  </a:lnTo>
                  <a:lnTo>
                    <a:pt x="281" y="5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ctr"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500"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9401" name="Freeform 92"/>
            <p:cNvSpPr>
              <a:spLocks/>
            </p:cNvSpPr>
            <p:nvPr/>
          </p:nvSpPr>
          <p:spPr bwMode="auto">
            <a:xfrm>
              <a:off x="10833869" y="2583978"/>
              <a:ext cx="892175" cy="892175"/>
            </a:xfrm>
            <a:custGeom>
              <a:avLst/>
              <a:gdLst>
                <a:gd name="T0" fmla="*/ 2147483646 w 562"/>
                <a:gd name="T1" fmla="*/ 2147483646 h 562"/>
                <a:gd name="T2" fmla="*/ 2147483646 w 562"/>
                <a:gd name="T3" fmla="*/ 2147483646 h 562"/>
                <a:gd name="T4" fmla="*/ 2147483646 w 562"/>
                <a:gd name="T5" fmla="*/ 2147483646 h 562"/>
                <a:gd name="T6" fmla="*/ 2147483646 w 562"/>
                <a:gd name="T7" fmla="*/ 2147483646 h 562"/>
                <a:gd name="T8" fmla="*/ 2147483646 w 562"/>
                <a:gd name="T9" fmla="*/ 2147483646 h 562"/>
                <a:gd name="T10" fmla="*/ 2147483646 w 562"/>
                <a:gd name="T11" fmla="*/ 2147483646 h 562"/>
                <a:gd name="T12" fmla="*/ 2147483646 w 562"/>
                <a:gd name="T13" fmla="*/ 2147483646 h 562"/>
                <a:gd name="T14" fmla="*/ 2147483646 w 562"/>
                <a:gd name="T15" fmla="*/ 2147483646 h 562"/>
                <a:gd name="T16" fmla="*/ 2147483646 w 562"/>
                <a:gd name="T17" fmla="*/ 2147483646 h 562"/>
                <a:gd name="T18" fmla="*/ 2147483646 w 562"/>
                <a:gd name="T19" fmla="*/ 2147483646 h 562"/>
                <a:gd name="T20" fmla="*/ 2147483646 w 562"/>
                <a:gd name="T21" fmla="*/ 2147483646 h 562"/>
                <a:gd name="T22" fmla="*/ 2147483646 w 562"/>
                <a:gd name="T23" fmla="*/ 2147483646 h 562"/>
                <a:gd name="T24" fmla="*/ 2147483646 w 562"/>
                <a:gd name="T25" fmla="*/ 2147483646 h 562"/>
                <a:gd name="T26" fmla="*/ 2147483646 w 562"/>
                <a:gd name="T27" fmla="*/ 2147483646 h 562"/>
                <a:gd name="T28" fmla="*/ 2147483646 w 562"/>
                <a:gd name="T29" fmla="*/ 2147483646 h 562"/>
                <a:gd name="T30" fmla="*/ 2147483646 w 562"/>
                <a:gd name="T31" fmla="*/ 2147483646 h 562"/>
                <a:gd name="T32" fmla="*/ 2147483646 w 562"/>
                <a:gd name="T33" fmla="*/ 2147483646 h 562"/>
                <a:gd name="T34" fmla="*/ 2147483646 w 562"/>
                <a:gd name="T35" fmla="*/ 2147483646 h 562"/>
                <a:gd name="T36" fmla="*/ 2147483646 w 562"/>
                <a:gd name="T37" fmla="*/ 2147483646 h 562"/>
                <a:gd name="T38" fmla="*/ 2147483646 w 562"/>
                <a:gd name="T39" fmla="*/ 2147483646 h 562"/>
                <a:gd name="T40" fmla="*/ 2147483646 w 562"/>
                <a:gd name="T41" fmla="*/ 0 h 562"/>
                <a:gd name="T42" fmla="*/ 2147483646 w 562"/>
                <a:gd name="T43" fmla="*/ 2147483646 h 562"/>
                <a:gd name="T44" fmla="*/ 2147483646 w 562"/>
                <a:gd name="T45" fmla="*/ 2147483646 h 562"/>
                <a:gd name="T46" fmla="*/ 2147483646 w 562"/>
                <a:gd name="T47" fmla="*/ 2147483646 h 562"/>
                <a:gd name="T48" fmla="*/ 2147483646 w 562"/>
                <a:gd name="T49" fmla="*/ 2147483646 h 562"/>
                <a:gd name="T50" fmla="*/ 2147483646 w 562"/>
                <a:gd name="T51" fmla="*/ 2147483646 h 562"/>
                <a:gd name="T52" fmla="*/ 2147483646 w 562"/>
                <a:gd name="T53" fmla="*/ 2147483646 h 562"/>
                <a:gd name="T54" fmla="*/ 2147483646 w 562"/>
                <a:gd name="T55" fmla="*/ 2147483646 h 562"/>
                <a:gd name="T56" fmla="*/ 2147483646 w 562"/>
                <a:gd name="T57" fmla="*/ 2147483646 h 562"/>
                <a:gd name="T58" fmla="*/ 2147483646 w 562"/>
                <a:gd name="T59" fmla="*/ 2147483646 h 562"/>
                <a:gd name="T60" fmla="*/ 0 w 562"/>
                <a:gd name="T61" fmla="*/ 2147483646 h 562"/>
                <a:gd name="T62" fmla="*/ 2147483646 w 562"/>
                <a:gd name="T63" fmla="*/ 2147483646 h 562"/>
                <a:gd name="T64" fmla="*/ 2147483646 w 562"/>
                <a:gd name="T65" fmla="*/ 2147483646 h 562"/>
                <a:gd name="T66" fmla="*/ 2147483646 w 562"/>
                <a:gd name="T67" fmla="*/ 2147483646 h 562"/>
                <a:gd name="T68" fmla="*/ 2147483646 w 562"/>
                <a:gd name="T69" fmla="*/ 2147483646 h 562"/>
                <a:gd name="T70" fmla="*/ 2147483646 w 562"/>
                <a:gd name="T71" fmla="*/ 2147483646 h 562"/>
                <a:gd name="T72" fmla="*/ 2147483646 w 562"/>
                <a:gd name="T73" fmla="*/ 2147483646 h 562"/>
                <a:gd name="T74" fmla="*/ 2147483646 w 562"/>
                <a:gd name="T75" fmla="*/ 2147483646 h 562"/>
                <a:gd name="T76" fmla="*/ 2147483646 w 562"/>
                <a:gd name="T77" fmla="*/ 2147483646 h 562"/>
                <a:gd name="T78" fmla="*/ 2147483646 w 562"/>
                <a:gd name="T79" fmla="*/ 2147483646 h 562"/>
                <a:gd name="T80" fmla="*/ 2147483646 w 562"/>
                <a:gd name="T81" fmla="*/ 2147483646 h 562"/>
                <a:gd name="T82" fmla="*/ 2147483646 w 562"/>
                <a:gd name="T83" fmla="*/ 2147483646 h 5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2"/>
                <a:gd name="T127" fmla="*/ 0 h 562"/>
                <a:gd name="T128" fmla="*/ 562 w 562"/>
                <a:gd name="T129" fmla="*/ 562 h 5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2" h="562">
                  <a:moveTo>
                    <a:pt x="281" y="560"/>
                  </a:moveTo>
                  <a:lnTo>
                    <a:pt x="328" y="558"/>
                  </a:lnTo>
                  <a:lnTo>
                    <a:pt x="371" y="547"/>
                  </a:lnTo>
                  <a:lnTo>
                    <a:pt x="410" y="530"/>
                  </a:lnTo>
                  <a:lnTo>
                    <a:pt x="447" y="508"/>
                  </a:lnTo>
                  <a:lnTo>
                    <a:pt x="479" y="480"/>
                  </a:lnTo>
                  <a:lnTo>
                    <a:pt x="507" y="446"/>
                  </a:lnTo>
                  <a:lnTo>
                    <a:pt x="532" y="410"/>
                  </a:lnTo>
                  <a:lnTo>
                    <a:pt x="549" y="369"/>
                  </a:lnTo>
                  <a:lnTo>
                    <a:pt x="558" y="326"/>
                  </a:lnTo>
                  <a:lnTo>
                    <a:pt x="562" y="281"/>
                  </a:lnTo>
                  <a:lnTo>
                    <a:pt x="558" y="234"/>
                  </a:lnTo>
                  <a:lnTo>
                    <a:pt x="549" y="191"/>
                  </a:lnTo>
                  <a:lnTo>
                    <a:pt x="532" y="151"/>
                  </a:lnTo>
                  <a:lnTo>
                    <a:pt x="507" y="114"/>
                  </a:lnTo>
                  <a:lnTo>
                    <a:pt x="479" y="82"/>
                  </a:lnTo>
                  <a:lnTo>
                    <a:pt x="447" y="54"/>
                  </a:lnTo>
                  <a:lnTo>
                    <a:pt x="410" y="31"/>
                  </a:lnTo>
                  <a:lnTo>
                    <a:pt x="371" y="13"/>
                  </a:lnTo>
                  <a:lnTo>
                    <a:pt x="328" y="3"/>
                  </a:lnTo>
                  <a:lnTo>
                    <a:pt x="281" y="0"/>
                  </a:lnTo>
                  <a:lnTo>
                    <a:pt x="236" y="3"/>
                  </a:lnTo>
                  <a:lnTo>
                    <a:pt x="193" y="13"/>
                  </a:lnTo>
                  <a:lnTo>
                    <a:pt x="151" y="31"/>
                  </a:lnTo>
                  <a:lnTo>
                    <a:pt x="116" y="54"/>
                  </a:lnTo>
                  <a:lnTo>
                    <a:pt x="82" y="82"/>
                  </a:lnTo>
                  <a:lnTo>
                    <a:pt x="54" y="114"/>
                  </a:lnTo>
                  <a:lnTo>
                    <a:pt x="31" y="151"/>
                  </a:lnTo>
                  <a:lnTo>
                    <a:pt x="15" y="191"/>
                  </a:lnTo>
                  <a:lnTo>
                    <a:pt x="3" y="234"/>
                  </a:lnTo>
                  <a:lnTo>
                    <a:pt x="0" y="281"/>
                  </a:lnTo>
                  <a:lnTo>
                    <a:pt x="3" y="326"/>
                  </a:lnTo>
                  <a:lnTo>
                    <a:pt x="15" y="369"/>
                  </a:lnTo>
                  <a:lnTo>
                    <a:pt x="31" y="410"/>
                  </a:lnTo>
                  <a:lnTo>
                    <a:pt x="54" y="446"/>
                  </a:lnTo>
                  <a:lnTo>
                    <a:pt x="82" y="480"/>
                  </a:lnTo>
                  <a:lnTo>
                    <a:pt x="116" y="508"/>
                  </a:lnTo>
                  <a:lnTo>
                    <a:pt x="151" y="530"/>
                  </a:lnTo>
                  <a:lnTo>
                    <a:pt x="193" y="547"/>
                  </a:lnTo>
                  <a:lnTo>
                    <a:pt x="236" y="558"/>
                  </a:lnTo>
                  <a:lnTo>
                    <a:pt x="281" y="5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ctr"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500"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9402" name="Rectangle 116"/>
            <p:cNvSpPr>
              <a:spLocks noChangeArrowheads="1"/>
            </p:cNvSpPr>
            <p:nvPr/>
          </p:nvSpPr>
          <p:spPr bwMode="auto">
            <a:xfrm>
              <a:off x="11591105" y="2976091"/>
              <a:ext cx="315" cy="106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403" name="Freeform 126"/>
            <p:cNvSpPr>
              <a:spLocks/>
            </p:cNvSpPr>
            <p:nvPr/>
          </p:nvSpPr>
          <p:spPr bwMode="auto">
            <a:xfrm>
              <a:off x="10821169" y="4068291"/>
              <a:ext cx="892175" cy="893762"/>
            </a:xfrm>
            <a:custGeom>
              <a:avLst/>
              <a:gdLst>
                <a:gd name="T0" fmla="*/ 2147483646 w 562"/>
                <a:gd name="T1" fmla="*/ 2147483646 h 563"/>
                <a:gd name="T2" fmla="*/ 2147483646 w 562"/>
                <a:gd name="T3" fmla="*/ 2147483646 h 563"/>
                <a:gd name="T4" fmla="*/ 2147483646 w 562"/>
                <a:gd name="T5" fmla="*/ 2147483646 h 563"/>
                <a:gd name="T6" fmla="*/ 2147483646 w 562"/>
                <a:gd name="T7" fmla="*/ 2147483646 h 563"/>
                <a:gd name="T8" fmla="*/ 2147483646 w 562"/>
                <a:gd name="T9" fmla="*/ 2147483646 h 563"/>
                <a:gd name="T10" fmla="*/ 2147483646 w 562"/>
                <a:gd name="T11" fmla="*/ 2147483646 h 563"/>
                <a:gd name="T12" fmla="*/ 2147483646 w 562"/>
                <a:gd name="T13" fmla="*/ 2147483646 h 563"/>
                <a:gd name="T14" fmla="*/ 2147483646 w 562"/>
                <a:gd name="T15" fmla="*/ 2147483646 h 563"/>
                <a:gd name="T16" fmla="*/ 2147483646 w 562"/>
                <a:gd name="T17" fmla="*/ 2147483646 h 563"/>
                <a:gd name="T18" fmla="*/ 2147483646 w 562"/>
                <a:gd name="T19" fmla="*/ 2147483646 h 563"/>
                <a:gd name="T20" fmla="*/ 2147483646 w 562"/>
                <a:gd name="T21" fmla="*/ 2147483646 h 563"/>
                <a:gd name="T22" fmla="*/ 2147483646 w 562"/>
                <a:gd name="T23" fmla="*/ 2147483646 h 563"/>
                <a:gd name="T24" fmla="*/ 2147483646 w 562"/>
                <a:gd name="T25" fmla="*/ 2147483646 h 563"/>
                <a:gd name="T26" fmla="*/ 2147483646 w 562"/>
                <a:gd name="T27" fmla="*/ 2147483646 h 563"/>
                <a:gd name="T28" fmla="*/ 2147483646 w 562"/>
                <a:gd name="T29" fmla="*/ 2147483646 h 563"/>
                <a:gd name="T30" fmla="*/ 2147483646 w 562"/>
                <a:gd name="T31" fmla="*/ 2147483646 h 563"/>
                <a:gd name="T32" fmla="*/ 2147483646 w 562"/>
                <a:gd name="T33" fmla="*/ 2147483646 h 563"/>
                <a:gd name="T34" fmla="*/ 2147483646 w 562"/>
                <a:gd name="T35" fmla="*/ 2147483646 h 563"/>
                <a:gd name="T36" fmla="*/ 2147483646 w 562"/>
                <a:gd name="T37" fmla="*/ 2147483646 h 563"/>
                <a:gd name="T38" fmla="*/ 2147483646 w 562"/>
                <a:gd name="T39" fmla="*/ 2147483646 h 563"/>
                <a:gd name="T40" fmla="*/ 2147483646 w 562"/>
                <a:gd name="T41" fmla="*/ 0 h 563"/>
                <a:gd name="T42" fmla="*/ 2147483646 w 562"/>
                <a:gd name="T43" fmla="*/ 2147483646 h 563"/>
                <a:gd name="T44" fmla="*/ 2147483646 w 562"/>
                <a:gd name="T45" fmla="*/ 2147483646 h 563"/>
                <a:gd name="T46" fmla="*/ 2147483646 w 562"/>
                <a:gd name="T47" fmla="*/ 2147483646 h 563"/>
                <a:gd name="T48" fmla="*/ 2147483646 w 562"/>
                <a:gd name="T49" fmla="*/ 2147483646 h 563"/>
                <a:gd name="T50" fmla="*/ 2147483646 w 562"/>
                <a:gd name="T51" fmla="*/ 2147483646 h 563"/>
                <a:gd name="T52" fmla="*/ 2147483646 w 562"/>
                <a:gd name="T53" fmla="*/ 2147483646 h 563"/>
                <a:gd name="T54" fmla="*/ 2147483646 w 562"/>
                <a:gd name="T55" fmla="*/ 2147483646 h 563"/>
                <a:gd name="T56" fmla="*/ 2147483646 w 562"/>
                <a:gd name="T57" fmla="*/ 2147483646 h 563"/>
                <a:gd name="T58" fmla="*/ 2147483646 w 562"/>
                <a:gd name="T59" fmla="*/ 2147483646 h 563"/>
                <a:gd name="T60" fmla="*/ 0 w 562"/>
                <a:gd name="T61" fmla="*/ 2147483646 h 563"/>
                <a:gd name="T62" fmla="*/ 2147483646 w 562"/>
                <a:gd name="T63" fmla="*/ 2147483646 h 563"/>
                <a:gd name="T64" fmla="*/ 2147483646 w 562"/>
                <a:gd name="T65" fmla="*/ 2147483646 h 563"/>
                <a:gd name="T66" fmla="*/ 2147483646 w 562"/>
                <a:gd name="T67" fmla="*/ 2147483646 h 563"/>
                <a:gd name="T68" fmla="*/ 2147483646 w 562"/>
                <a:gd name="T69" fmla="*/ 2147483646 h 563"/>
                <a:gd name="T70" fmla="*/ 2147483646 w 562"/>
                <a:gd name="T71" fmla="*/ 2147483646 h 563"/>
                <a:gd name="T72" fmla="*/ 2147483646 w 562"/>
                <a:gd name="T73" fmla="*/ 2147483646 h 563"/>
                <a:gd name="T74" fmla="*/ 2147483646 w 562"/>
                <a:gd name="T75" fmla="*/ 2147483646 h 563"/>
                <a:gd name="T76" fmla="*/ 2147483646 w 562"/>
                <a:gd name="T77" fmla="*/ 2147483646 h 563"/>
                <a:gd name="T78" fmla="*/ 2147483646 w 562"/>
                <a:gd name="T79" fmla="*/ 2147483646 h 563"/>
                <a:gd name="T80" fmla="*/ 2147483646 w 562"/>
                <a:gd name="T81" fmla="*/ 2147483646 h 563"/>
                <a:gd name="T82" fmla="*/ 2147483646 w 562"/>
                <a:gd name="T83" fmla="*/ 2147483646 h 5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2"/>
                <a:gd name="T127" fmla="*/ 0 h 563"/>
                <a:gd name="T128" fmla="*/ 562 w 562"/>
                <a:gd name="T129" fmla="*/ 563 h 5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2" h="563">
                  <a:moveTo>
                    <a:pt x="281" y="563"/>
                  </a:moveTo>
                  <a:lnTo>
                    <a:pt x="326" y="559"/>
                  </a:lnTo>
                  <a:lnTo>
                    <a:pt x="369" y="550"/>
                  </a:lnTo>
                  <a:lnTo>
                    <a:pt x="410" y="533"/>
                  </a:lnTo>
                  <a:lnTo>
                    <a:pt x="448" y="510"/>
                  </a:lnTo>
                  <a:lnTo>
                    <a:pt x="480" y="482"/>
                  </a:lnTo>
                  <a:lnTo>
                    <a:pt x="508" y="448"/>
                  </a:lnTo>
                  <a:lnTo>
                    <a:pt x="530" y="411"/>
                  </a:lnTo>
                  <a:lnTo>
                    <a:pt x="547" y="371"/>
                  </a:lnTo>
                  <a:lnTo>
                    <a:pt x="558" y="328"/>
                  </a:lnTo>
                  <a:lnTo>
                    <a:pt x="562" y="281"/>
                  </a:lnTo>
                  <a:lnTo>
                    <a:pt x="558" y="236"/>
                  </a:lnTo>
                  <a:lnTo>
                    <a:pt x="547" y="193"/>
                  </a:lnTo>
                  <a:lnTo>
                    <a:pt x="530" y="154"/>
                  </a:lnTo>
                  <a:lnTo>
                    <a:pt x="508" y="116"/>
                  </a:lnTo>
                  <a:lnTo>
                    <a:pt x="480" y="83"/>
                  </a:lnTo>
                  <a:lnTo>
                    <a:pt x="448" y="55"/>
                  </a:lnTo>
                  <a:lnTo>
                    <a:pt x="410" y="32"/>
                  </a:lnTo>
                  <a:lnTo>
                    <a:pt x="369" y="15"/>
                  </a:lnTo>
                  <a:lnTo>
                    <a:pt x="326" y="4"/>
                  </a:lnTo>
                  <a:lnTo>
                    <a:pt x="281" y="0"/>
                  </a:lnTo>
                  <a:lnTo>
                    <a:pt x="236" y="4"/>
                  </a:lnTo>
                  <a:lnTo>
                    <a:pt x="193" y="15"/>
                  </a:lnTo>
                  <a:lnTo>
                    <a:pt x="152" y="32"/>
                  </a:lnTo>
                  <a:lnTo>
                    <a:pt x="114" y="55"/>
                  </a:lnTo>
                  <a:lnTo>
                    <a:pt x="83" y="83"/>
                  </a:lnTo>
                  <a:lnTo>
                    <a:pt x="54" y="116"/>
                  </a:lnTo>
                  <a:lnTo>
                    <a:pt x="32" y="154"/>
                  </a:lnTo>
                  <a:lnTo>
                    <a:pt x="15" y="193"/>
                  </a:lnTo>
                  <a:lnTo>
                    <a:pt x="4" y="236"/>
                  </a:lnTo>
                  <a:lnTo>
                    <a:pt x="0" y="281"/>
                  </a:lnTo>
                  <a:lnTo>
                    <a:pt x="4" y="328"/>
                  </a:lnTo>
                  <a:lnTo>
                    <a:pt x="15" y="371"/>
                  </a:lnTo>
                  <a:lnTo>
                    <a:pt x="32" y="411"/>
                  </a:lnTo>
                  <a:lnTo>
                    <a:pt x="54" y="448"/>
                  </a:lnTo>
                  <a:lnTo>
                    <a:pt x="83" y="482"/>
                  </a:lnTo>
                  <a:lnTo>
                    <a:pt x="114" y="510"/>
                  </a:lnTo>
                  <a:lnTo>
                    <a:pt x="152" y="533"/>
                  </a:lnTo>
                  <a:lnTo>
                    <a:pt x="193" y="550"/>
                  </a:lnTo>
                  <a:lnTo>
                    <a:pt x="236" y="559"/>
                  </a:lnTo>
                  <a:lnTo>
                    <a:pt x="281" y="5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ctr"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500"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9404" name="Freeform 159"/>
            <p:cNvSpPr>
              <a:spLocks/>
            </p:cNvSpPr>
            <p:nvPr/>
          </p:nvSpPr>
          <p:spPr bwMode="auto">
            <a:xfrm>
              <a:off x="9779769" y="4068291"/>
              <a:ext cx="892175" cy="893762"/>
            </a:xfrm>
            <a:custGeom>
              <a:avLst/>
              <a:gdLst>
                <a:gd name="T0" fmla="*/ 2147483646 w 562"/>
                <a:gd name="T1" fmla="*/ 2147483646 h 563"/>
                <a:gd name="T2" fmla="*/ 2147483646 w 562"/>
                <a:gd name="T3" fmla="*/ 2147483646 h 563"/>
                <a:gd name="T4" fmla="*/ 2147483646 w 562"/>
                <a:gd name="T5" fmla="*/ 2147483646 h 563"/>
                <a:gd name="T6" fmla="*/ 2147483646 w 562"/>
                <a:gd name="T7" fmla="*/ 2147483646 h 563"/>
                <a:gd name="T8" fmla="*/ 2147483646 w 562"/>
                <a:gd name="T9" fmla="*/ 2147483646 h 563"/>
                <a:gd name="T10" fmla="*/ 2147483646 w 562"/>
                <a:gd name="T11" fmla="*/ 2147483646 h 563"/>
                <a:gd name="T12" fmla="*/ 2147483646 w 562"/>
                <a:gd name="T13" fmla="*/ 2147483646 h 563"/>
                <a:gd name="T14" fmla="*/ 2147483646 w 562"/>
                <a:gd name="T15" fmla="*/ 2147483646 h 563"/>
                <a:gd name="T16" fmla="*/ 2147483646 w 562"/>
                <a:gd name="T17" fmla="*/ 2147483646 h 563"/>
                <a:gd name="T18" fmla="*/ 2147483646 w 562"/>
                <a:gd name="T19" fmla="*/ 2147483646 h 563"/>
                <a:gd name="T20" fmla="*/ 2147483646 w 562"/>
                <a:gd name="T21" fmla="*/ 2147483646 h 563"/>
                <a:gd name="T22" fmla="*/ 2147483646 w 562"/>
                <a:gd name="T23" fmla="*/ 2147483646 h 563"/>
                <a:gd name="T24" fmla="*/ 2147483646 w 562"/>
                <a:gd name="T25" fmla="*/ 2147483646 h 563"/>
                <a:gd name="T26" fmla="*/ 2147483646 w 562"/>
                <a:gd name="T27" fmla="*/ 2147483646 h 563"/>
                <a:gd name="T28" fmla="*/ 2147483646 w 562"/>
                <a:gd name="T29" fmla="*/ 2147483646 h 563"/>
                <a:gd name="T30" fmla="*/ 2147483646 w 562"/>
                <a:gd name="T31" fmla="*/ 2147483646 h 563"/>
                <a:gd name="T32" fmla="*/ 2147483646 w 562"/>
                <a:gd name="T33" fmla="*/ 2147483646 h 563"/>
                <a:gd name="T34" fmla="*/ 2147483646 w 562"/>
                <a:gd name="T35" fmla="*/ 2147483646 h 563"/>
                <a:gd name="T36" fmla="*/ 2147483646 w 562"/>
                <a:gd name="T37" fmla="*/ 2147483646 h 563"/>
                <a:gd name="T38" fmla="*/ 2147483646 w 562"/>
                <a:gd name="T39" fmla="*/ 2147483646 h 563"/>
                <a:gd name="T40" fmla="*/ 2147483646 w 562"/>
                <a:gd name="T41" fmla="*/ 0 h 563"/>
                <a:gd name="T42" fmla="*/ 2147483646 w 562"/>
                <a:gd name="T43" fmla="*/ 2147483646 h 563"/>
                <a:gd name="T44" fmla="*/ 2147483646 w 562"/>
                <a:gd name="T45" fmla="*/ 2147483646 h 563"/>
                <a:gd name="T46" fmla="*/ 2147483646 w 562"/>
                <a:gd name="T47" fmla="*/ 2147483646 h 563"/>
                <a:gd name="T48" fmla="*/ 2147483646 w 562"/>
                <a:gd name="T49" fmla="*/ 2147483646 h 563"/>
                <a:gd name="T50" fmla="*/ 2147483646 w 562"/>
                <a:gd name="T51" fmla="*/ 2147483646 h 563"/>
                <a:gd name="T52" fmla="*/ 2147483646 w 562"/>
                <a:gd name="T53" fmla="*/ 2147483646 h 563"/>
                <a:gd name="T54" fmla="*/ 2147483646 w 562"/>
                <a:gd name="T55" fmla="*/ 2147483646 h 563"/>
                <a:gd name="T56" fmla="*/ 2147483646 w 562"/>
                <a:gd name="T57" fmla="*/ 2147483646 h 563"/>
                <a:gd name="T58" fmla="*/ 2147483646 w 562"/>
                <a:gd name="T59" fmla="*/ 2147483646 h 563"/>
                <a:gd name="T60" fmla="*/ 0 w 562"/>
                <a:gd name="T61" fmla="*/ 2147483646 h 563"/>
                <a:gd name="T62" fmla="*/ 2147483646 w 562"/>
                <a:gd name="T63" fmla="*/ 2147483646 h 563"/>
                <a:gd name="T64" fmla="*/ 2147483646 w 562"/>
                <a:gd name="T65" fmla="*/ 2147483646 h 563"/>
                <a:gd name="T66" fmla="*/ 2147483646 w 562"/>
                <a:gd name="T67" fmla="*/ 2147483646 h 563"/>
                <a:gd name="T68" fmla="*/ 2147483646 w 562"/>
                <a:gd name="T69" fmla="*/ 2147483646 h 563"/>
                <a:gd name="T70" fmla="*/ 2147483646 w 562"/>
                <a:gd name="T71" fmla="*/ 2147483646 h 563"/>
                <a:gd name="T72" fmla="*/ 2147483646 w 562"/>
                <a:gd name="T73" fmla="*/ 2147483646 h 563"/>
                <a:gd name="T74" fmla="*/ 2147483646 w 562"/>
                <a:gd name="T75" fmla="*/ 2147483646 h 563"/>
                <a:gd name="T76" fmla="*/ 2147483646 w 562"/>
                <a:gd name="T77" fmla="*/ 2147483646 h 563"/>
                <a:gd name="T78" fmla="*/ 2147483646 w 562"/>
                <a:gd name="T79" fmla="*/ 2147483646 h 563"/>
                <a:gd name="T80" fmla="*/ 2147483646 w 562"/>
                <a:gd name="T81" fmla="*/ 2147483646 h 563"/>
                <a:gd name="T82" fmla="*/ 2147483646 w 562"/>
                <a:gd name="T83" fmla="*/ 2147483646 h 5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2"/>
                <a:gd name="T127" fmla="*/ 0 h 563"/>
                <a:gd name="T128" fmla="*/ 562 w 562"/>
                <a:gd name="T129" fmla="*/ 563 h 5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2" h="563">
                  <a:moveTo>
                    <a:pt x="281" y="563"/>
                  </a:moveTo>
                  <a:lnTo>
                    <a:pt x="326" y="559"/>
                  </a:lnTo>
                  <a:lnTo>
                    <a:pt x="369" y="550"/>
                  </a:lnTo>
                  <a:lnTo>
                    <a:pt x="411" y="533"/>
                  </a:lnTo>
                  <a:lnTo>
                    <a:pt x="448" y="510"/>
                  </a:lnTo>
                  <a:lnTo>
                    <a:pt x="480" y="482"/>
                  </a:lnTo>
                  <a:lnTo>
                    <a:pt x="508" y="448"/>
                  </a:lnTo>
                  <a:lnTo>
                    <a:pt x="531" y="411"/>
                  </a:lnTo>
                  <a:lnTo>
                    <a:pt x="547" y="371"/>
                  </a:lnTo>
                  <a:lnTo>
                    <a:pt x="559" y="328"/>
                  </a:lnTo>
                  <a:lnTo>
                    <a:pt x="562" y="281"/>
                  </a:lnTo>
                  <a:lnTo>
                    <a:pt x="559" y="236"/>
                  </a:lnTo>
                  <a:lnTo>
                    <a:pt x="547" y="193"/>
                  </a:lnTo>
                  <a:lnTo>
                    <a:pt x="531" y="154"/>
                  </a:lnTo>
                  <a:lnTo>
                    <a:pt x="508" y="116"/>
                  </a:lnTo>
                  <a:lnTo>
                    <a:pt x="480" y="83"/>
                  </a:lnTo>
                  <a:lnTo>
                    <a:pt x="448" y="55"/>
                  </a:lnTo>
                  <a:lnTo>
                    <a:pt x="411" y="32"/>
                  </a:lnTo>
                  <a:lnTo>
                    <a:pt x="369" y="15"/>
                  </a:lnTo>
                  <a:lnTo>
                    <a:pt x="326" y="4"/>
                  </a:lnTo>
                  <a:lnTo>
                    <a:pt x="281" y="0"/>
                  </a:lnTo>
                  <a:lnTo>
                    <a:pt x="236" y="4"/>
                  </a:lnTo>
                  <a:lnTo>
                    <a:pt x="193" y="15"/>
                  </a:lnTo>
                  <a:lnTo>
                    <a:pt x="152" y="32"/>
                  </a:lnTo>
                  <a:lnTo>
                    <a:pt x="115" y="55"/>
                  </a:lnTo>
                  <a:lnTo>
                    <a:pt x="83" y="83"/>
                  </a:lnTo>
                  <a:lnTo>
                    <a:pt x="55" y="116"/>
                  </a:lnTo>
                  <a:lnTo>
                    <a:pt x="32" y="154"/>
                  </a:lnTo>
                  <a:lnTo>
                    <a:pt x="15" y="193"/>
                  </a:lnTo>
                  <a:lnTo>
                    <a:pt x="4" y="236"/>
                  </a:lnTo>
                  <a:lnTo>
                    <a:pt x="0" y="281"/>
                  </a:lnTo>
                  <a:lnTo>
                    <a:pt x="4" y="328"/>
                  </a:lnTo>
                  <a:lnTo>
                    <a:pt x="15" y="371"/>
                  </a:lnTo>
                  <a:lnTo>
                    <a:pt x="32" y="411"/>
                  </a:lnTo>
                  <a:lnTo>
                    <a:pt x="55" y="448"/>
                  </a:lnTo>
                  <a:lnTo>
                    <a:pt x="83" y="482"/>
                  </a:lnTo>
                  <a:lnTo>
                    <a:pt x="115" y="510"/>
                  </a:lnTo>
                  <a:lnTo>
                    <a:pt x="152" y="533"/>
                  </a:lnTo>
                  <a:lnTo>
                    <a:pt x="193" y="550"/>
                  </a:lnTo>
                  <a:lnTo>
                    <a:pt x="236" y="559"/>
                  </a:lnTo>
                  <a:lnTo>
                    <a:pt x="281" y="5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ctr"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500" dirty="0"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9405" name="Freeform 177"/>
            <p:cNvSpPr>
              <a:spLocks/>
            </p:cNvSpPr>
            <p:nvPr/>
          </p:nvSpPr>
          <p:spPr bwMode="auto">
            <a:xfrm>
              <a:off x="8738369" y="4065116"/>
              <a:ext cx="893763" cy="893762"/>
            </a:xfrm>
            <a:custGeom>
              <a:avLst/>
              <a:gdLst>
                <a:gd name="T0" fmla="*/ 2147483646 w 563"/>
                <a:gd name="T1" fmla="*/ 2147483646 h 563"/>
                <a:gd name="T2" fmla="*/ 2147483646 w 563"/>
                <a:gd name="T3" fmla="*/ 2147483646 h 563"/>
                <a:gd name="T4" fmla="*/ 2147483646 w 563"/>
                <a:gd name="T5" fmla="*/ 2147483646 h 563"/>
                <a:gd name="T6" fmla="*/ 2147483646 w 563"/>
                <a:gd name="T7" fmla="*/ 2147483646 h 563"/>
                <a:gd name="T8" fmla="*/ 2147483646 w 563"/>
                <a:gd name="T9" fmla="*/ 2147483646 h 563"/>
                <a:gd name="T10" fmla="*/ 2147483646 w 563"/>
                <a:gd name="T11" fmla="*/ 2147483646 h 563"/>
                <a:gd name="T12" fmla="*/ 2147483646 w 563"/>
                <a:gd name="T13" fmla="*/ 2147483646 h 563"/>
                <a:gd name="T14" fmla="*/ 2147483646 w 563"/>
                <a:gd name="T15" fmla="*/ 2147483646 h 563"/>
                <a:gd name="T16" fmla="*/ 2147483646 w 563"/>
                <a:gd name="T17" fmla="*/ 2147483646 h 563"/>
                <a:gd name="T18" fmla="*/ 2147483646 w 563"/>
                <a:gd name="T19" fmla="*/ 2147483646 h 563"/>
                <a:gd name="T20" fmla="*/ 2147483646 w 563"/>
                <a:gd name="T21" fmla="*/ 2147483646 h 563"/>
                <a:gd name="T22" fmla="*/ 2147483646 w 563"/>
                <a:gd name="T23" fmla="*/ 2147483646 h 563"/>
                <a:gd name="T24" fmla="*/ 2147483646 w 563"/>
                <a:gd name="T25" fmla="*/ 2147483646 h 563"/>
                <a:gd name="T26" fmla="*/ 2147483646 w 563"/>
                <a:gd name="T27" fmla="*/ 2147483646 h 563"/>
                <a:gd name="T28" fmla="*/ 2147483646 w 563"/>
                <a:gd name="T29" fmla="*/ 2147483646 h 563"/>
                <a:gd name="T30" fmla="*/ 2147483646 w 563"/>
                <a:gd name="T31" fmla="*/ 2147483646 h 563"/>
                <a:gd name="T32" fmla="*/ 2147483646 w 563"/>
                <a:gd name="T33" fmla="*/ 2147483646 h 563"/>
                <a:gd name="T34" fmla="*/ 2147483646 w 563"/>
                <a:gd name="T35" fmla="*/ 2147483646 h 563"/>
                <a:gd name="T36" fmla="*/ 2147483646 w 563"/>
                <a:gd name="T37" fmla="*/ 2147483646 h 563"/>
                <a:gd name="T38" fmla="*/ 2147483646 w 563"/>
                <a:gd name="T39" fmla="*/ 2147483646 h 563"/>
                <a:gd name="T40" fmla="*/ 2147483646 w 563"/>
                <a:gd name="T41" fmla="*/ 0 h 563"/>
                <a:gd name="T42" fmla="*/ 2147483646 w 563"/>
                <a:gd name="T43" fmla="*/ 2147483646 h 563"/>
                <a:gd name="T44" fmla="*/ 2147483646 w 563"/>
                <a:gd name="T45" fmla="*/ 2147483646 h 563"/>
                <a:gd name="T46" fmla="*/ 2147483646 w 563"/>
                <a:gd name="T47" fmla="*/ 2147483646 h 563"/>
                <a:gd name="T48" fmla="*/ 2147483646 w 563"/>
                <a:gd name="T49" fmla="*/ 2147483646 h 563"/>
                <a:gd name="T50" fmla="*/ 2147483646 w 563"/>
                <a:gd name="T51" fmla="*/ 2147483646 h 563"/>
                <a:gd name="T52" fmla="*/ 2147483646 w 563"/>
                <a:gd name="T53" fmla="*/ 2147483646 h 563"/>
                <a:gd name="T54" fmla="*/ 2147483646 w 563"/>
                <a:gd name="T55" fmla="*/ 2147483646 h 563"/>
                <a:gd name="T56" fmla="*/ 2147483646 w 563"/>
                <a:gd name="T57" fmla="*/ 2147483646 h 563"/>
                <a:gd name="T58" fmla="*/ 2147483646 w 563"/>
                <a:gd name="T59" fmla="*/ 2147483646 h 563"/>
                <a:gd name="T60" fmla="*/ 0 w 563"/>
                <a:gd name="T61" fmla="*/ 2147483646 h 563"/>
                <a:gd name="T62" fmla="*/ 2147483646 w 563"/>
                <a:gd name="T63" fmla="*/ 2147483646 h 563"/>
                <a:gd name="T64" fmla="*/ 2147483646 w 563"/>
                <a:gd name="T65" fmla="*/ 2147483646 h 563"/>
                <a:gd name="T66" fmla="*/ 2147483646 w 563"/>
                <a:gd name="T67" fmla="*/ 2147483646 h 563"/>
                <a:gd name="T68" fmla="*/ 2147483646 w 563"/>
                <a:gd name="T69" fmla="*/ 2147483646 h 563"/>
                <a:gd name="T70" fmla="*/ 2147483646 w 563"/>
                <a:gd name="T71" fmla="*/ 2147483646 h 563"/>
                <a:gd name="T72" fmla="*/ 2147483646 w 563"/>
                <a:gd name="T73" fmla="*/ 2147483646 h 563"/>
                <a:gd name="T74" fmla="*/ 2147483646 w 563"/>
                <a:gd name="T75" fmla="*/ 2147483646 h 563"/>
                <a:gd name="T76" fmla="*/ 2147483646 w 563"/>
                <a:gd name="T77" fmla="*/ 2147483646 h 563"/>
                <a:gd name="T78" fmla="*/ 2147483646 w 563"/>
                <a:gd name="T79" fmla="*/ 2147483646 h 563"/>
                <a:gd name="T80" fmla="*/ 2147483646 w 563"/>
                <a:gd name="T81" fmla="*/ 2147483646 h 563"/>
                <a:gd name="T82" fmla="*/ 2147483646 w 563"/>
                <a:gd name="T83" fmla="*/ 2147483646 h 5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3"/>
                <a:gd name="T127" fmla="*/ 0 h 563"/>
                <a:gd name="T128" fmla="*/ 563 w 563"/>
                <a:gd name="T129" fmla="*/ 563 h 5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3" h="563">
                  <a:moveTo>
                    <a:pt x="281" y="563"/>
                  </a:moveTo>
                  <a:lnTo>
                    <a:pt x="328" y="559"/>
                  </a:lnTo>
                  <a:lnTo>
                    <a:pt x="371" y="550"/>
                  </a:lnTo>
                  <a:lnTo>
                    <a:pt x="411" y="533"/>
                  </a:lnTo>
                  <a:lnTo>
                    <a:pt x="448" y="508"/>
                  </a:lnTo>
                  <a:lnTo>
                    <a:pt x="480" y="480"/>
                  </a:lnTo>
                  <a:lnTo>
                    <a:pt x="508" y="448"/>
                  </a:lnTo>
                  <a:lnTo>
                    <a:pt x="531" y="411"/>
                  </a:lnTo>
                  <a:lnTo>
                    <a:pt x="549" y="372"/>
                  </a:lnTo>
                  <a:lnTo>
                    <a:pt x="559" y="328"/>
                  </a:lnTo>
                  <a:lnTo>
                    <a:pt x="563" y="282"/>
                  </a:lnTo>
                  <a:lnTo>
                    <a:pt x="559" y="237"/>
                  </a:lnTo>
                  <a:lnTo>
                    <a:pt x="549" y="193"/>
                  </a:lnTo>
                  <a:lnTo>
                    <a:pt x="531" y="152"/>
                  </a:lnTo>
                  <a:lnTo>
                    <a:pt x="508" y="117"/>
                  </a:lnTo>
                  <a:lnTo>
                    <a:pt x="480" y="83"/>
                  </a:lnTo>
                  <a:lnTo>
                    <a:pt x="448" y="55"/>
                  </a:lnTo>
                  <a:lnTo>
                    <a:pt x="411" y="32"/>
                  </a:lnTo>
                  <a:lnTo>
                    <a:pt x="371" y="15"/>
                  </a:lnTo>
                  <a:lnTo>
                    <a:pt x="328" y="4"/>
                  </a:lnTo>
                  <a:lnTo>
                    <a:pt x="281" y="0"/>
                  </a:lnTo>
                  <a:lnTo>
                    <a:pt x="236" y="4"/>
                  </a:lnTo>
                  <a:lnTo>
                    <a:pt x="193" y="15"/>
                  </a:lnTo>
                  <a:lnTo>
                    <a:pt x="152" y="32"/>
                  </a:lnTo>
                  <a:lnTo>
                    <a:pt x="117" y="55"/>
                  </a:lnTo>
                  <a:lnTo>
                    <a:pt x="83" y="83"/>
                  </a:lnTo>
                  <a:lnTo>
                    <a:pt x="55" y="117"/>
                  </a:lnTo>
                  <a:lnTo>
                    <a:pt x="32" y="152"/>
                  </a:lnTo>
                  <a:lnTo>
                    <a:pt x="15" y="193"/>
                  </a:lnTo>
                  <a:lnTo>
                    <a:pt x="4" y="237"/>
                  </a:lnTo>
                  <a:lnTo>
                    <a:pt x="0" y="282"/>
                  </a:lnTo>
                  <a:lnTo>
                    <a:pt x="4" y="328"/>
                  </a:lnTo>
                  <a:lnTo>
                    <a:pt x="15" y="372"/>
                  </a:lnTo>
                  <a:lnTo>
                    <a:pt x="32" y="411"/>
                  </a:lnTo>
                  <a:lnTo>
                    <a:pt x="55" y="448"/>
                  </a:lnTo>
                  <a:lnTo>
                    <a:pt x="83" y="480"/>
                  </a:lnTo>
                  <a:lnTo>
                    <a:pt x="117" y="508"/>
                  </a:lnTo>
                  <a:lnTo>
                    <a:pt x="152" y="533"/>
                  </a:lnTo>
                  <a:lnTo>
                    <a:pt x="193" y="550"/>
                  </a:lnTo>
                  <a:lnTo>
                    <a:pt x="236" y="559"/>
                  </a:lnTo>
                  <a:lnTo>
                    <a:pt x="281" y="5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ctr"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500"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9406" name="Freeform 194"/>
            <p:cNvSpPr>
              <a:spLocks/>
            </p:cNvSpPr>
            <p:nvPr/>
          </p:nvSpPr>
          <p:spPr bwMode="auto">
            <a:xfrm>
              <a:off x="8751069" y="2544291"/>
              <a:ext cx="892175" cy="893762"/>
            </a:xfrm>
            <a:custGeom>
              <a:avLst/>
              <a:gdLst>
                <a:gd name="T0" fmla="*/ 2147483646 w 562"/>
                <a:gd name="T1" fmla="*/ 2147483646 h 563"/>
                <a:gd name="T2" fmla="*/ 2147483646 w 562"/>
                <a:gd name="T3" fmla="*/ 2147483646 h 563"/>
                <a:gd name="T4" fmla="*/ 2147483646 w 562"/>
                <a:gd name="T5" fmla="*/ 2147483646 h 563"/>
                <a:gd name="T6" fmla="*/ 2147483646 w 562"/>
                <a:gd name="T7" fmla="*/ 2147483646 h 563"/>
                <a:gd name="T8" fmla="*/ 2147483646 w 562"/>
                <a:gd name="T9" fmla="*/ 2147483646 h 563"/>
                <a:gd name="T10" fmla="*/ 2147483646 w 562"/>
                <a:gd name="T11" fmla="*/ 2147483646 h 563"/>
                <a:gd name="T12" fmla="*/ 2147483646 w 562"/>
                <a:gd name="T13" fmla="*/ 2147483646 h 563"/>
                <a:gd name="T14" fmla="*/ 2147483646 w 562"/>
                <a:gd name="T15" fmla="*/ 2147483646 h 563"/>
                <a:gd name="T16" fmla="*/ 2147483646 w 562"/>
                <a:gd name="T17" fmla="*/ 2147483646 h 563"/>
                <a:gd name="T18" fmla="*/ 2147483646 w 562"/>
                <a:gd name="T19" fmla="*/ 2147483646 h 563"/>
                <a:gd name="T20" fmla="*/ 2147483646 w 562"/>
                <a:gd name="T21" fmla="*/ 2147483646 h 563"/>
                <a:gd name="T22" fmla="*/ 2147483646 w 562"/>
                <a:gd name="T23" fmla="*/ 2147483646 h 563"/>
                <a:gd name="T24" fmla="*/ 2147483646 w 562"/>
                <a:gd name="T25" fmla="*/ 2147483646 h 563"/>
                <a:gd name="T26" fmla="*/ 2147483646 w 562"/>
                <a:gd name="T27" fmla="*/ 2147483646 h 563"/>
                <a:gd name="T28" fmla="*/ 2147483646 w 562"/>
                <a:gd name="T29" fmla="*/ 2147483646 h 563"/>
                <a:gd name="T30" fmla="*/ 2147483646 w 562"/>
                <a:gd name="T31" fmla="*/ 2147483646 h 563"/>
                <a:gd name="T32" fmla="*/ 2147483646 w 562"/>
                <a:gd name="T33" fmla="*/ 2147483646 h 563"/>
                <a:gd name="T34" fmla="*/ 2147483646 w 562"/>
                <a:gd name="T35" fmla="*/ 2147483646 h 563"/>
                <a:gd name="T36" fmla="*/ 2147483646 w 562"/>
                <a:gd name="T37" fmla="*/ 2147483646 h 563"/>
                <a:gd name="T38" fmla="*/ 2147483646 w 562"/>
                <a:gd name="T39" fmla="*/ 2147483646 h 563"/>
                <a:gd name="T40" fmla="*/ 2147483646 w 562"/>
                <a:gd name="T41" fmla="*/ 0 h 563"/>
                <a:gd name="T42" fmla="*/ 2147483646 w 562"/>
                <a:gd name="T43" fmla="*/ 2147483646 h 563"/>
                <a:gd name="T44" fmla="*/ 2147483646 w 562"/>
                <a:gd name="T45" fmla="*/ 2147483646 h 563"/>
                <a:gd name="T46" fmla="*/ 2147483646 w 562"/>
                <a:gd name="T47" fmla="*/ 2147483646 h 563"/>
                <a:gd name="T48" fmla="*/ 2147483646 w 562"/>
                <a:gd name="T49" fmla="*/ 2147483646 h 563"/>
                <a:gd name="T50" fmla="*/ 2147483646 w 562"/>
                <a:gd name="T51" fmla="*/ 2147483646 h 563"/>
                <a:gd name="T52" fmla="*/ 2147483646 w 562"/>
                <a:gd name="T53" fmla="*/ 2147483646 h 563"/>
                <a:gd name="T54" fmla="*/ 2147483646 w 562"/>
                <a:gd name="T55" fmla="*/ 2147483646 h 563"/>
                <a:gd name="T56" fmla="*/ 2147483646 w 562"/>
                <a:gd name="T57" fmla="*/ 2147483646 h 563"/>
                <a:gd name="T58" fmla="*/ 2147483646 w 562"/>
                <a:gd name="T59" fmla="*/ 2147483646 h 563"/>
                <a:gd name="T60" fmla="*/ 0 w 562"/>
                <a:gd name="T61" fmla="*/ 2147483646 h 563"/>
                <a:gd name="T62" fmla="*/ 2147483646 w 562"/>
                <a:gd name="T63" fmla="*/ 2147483646 h 563"/>
                <a:gd name="T64" fmla="*/ 2147483646 w 562"/>
                <a:gd name="T65" fmla="*/ 2147483646 h 563"/>
                <a:gd name="T66" fmla="*/ 2147483646 w 562"/>
                <a:gd name="T67" fmla="*/ 2147483646 h 563"/>
                <a:gd name="T68" fmla="*/ 2147483646 w 562"/>
                <a:gd name="T69" fmla="*/ 2147483646 h 563"/>
                <a:gd name="T70" fmla="*/ 2147483646 w 562"/>
                <a:gd name="T71" fmla="*/ 2147483646 h 563"/>
                <a:gd name="T72" fmla="*/ 2147483646 w 562"/>
                <a:gd name="T73" fmla="*/ 2147483646 h 563"/>
                <a:gd name="T74" fmla="*/ 2147483646 w 562"/>
                <a:gd name="T75" fmla="*/ 2147483646 h 563"/>
                <a:gd name="T76" fmla="*/ 2147483646 w 562"/>
                <a:gd name="T77" fmla="*/ 2147483646 h 563"/>
                <a:gd name="T78" fmla="*/ 2147483646 w 562"/>
                <a:gd name="T79" fmla="*/ 2147483646 h 563"/>
                <a:gd name="T80" fmla="*/ 2147483646 w 562"/>
                <a:gd name="T81" fmla="*/ 2147483646 h 563"/>
                <a:gd name="T82" fmla="*/ 2147483646 w 562"/>
                <a:gd name="T83" fmla="*/ 2147483646 h 5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2"/>
                <a:gd name="T127" fmla="*/ 0 h 563"/>
                <a:gd name="T128" fmla="*/ 562 w 562"/>
                <a:gd name="T129" fmla="*/ 563 h 5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2" h="563">
                  <a:moveTo>
                    <a:pt x="281" y="563"/>
                  </a:moveTo>
                  <a:lnTo>
                    <a:pt x="328" y="559"/>
                  </a:lnTo>
                  <a:lnTo>
                    <a:pt x="371" y="550"/>
                  </a:lnTo>
                  <a:lnTo>
                    <a:pt x="410" y="533"/>
                  </a:lnTo>
                  <a:lnTo>
                    <a:pt x="448" y="508"/>
                  </a:lnTo>
                  <a:lnTo>
                    <a:pt x="480" y="480"/>
                  </a:lnTo>
                  <a:lnTo>
                    <a:pt x="508" y="448"/>
                  </a:lnTo>
                  <a:lnTo>
                    <a:pt x="532" y="411"/>
                  </a:lnTo>
                  <a:lnTo>
                    <a:pt x="549" y="371"/>
                  </a:lnTo>
                  <a:lnTo>
                    <a:pt x="558" y="328"/>
                  </a:lnTo>
                  <a:lnTo>
                    <a:pt x="562" y="281"/>
                  </a:lnTo>
                  <a:lnTo>
                    <a:pt x="558" y="236"/>
                  </a:lnTo>
                  <a:lnTo>
                    <a:pt x="549" y="193"/>
                  </a:lnTo>
                  <a:lnTo>
                    <a:pt x="532" y="152"/>
                  </a:lnTo>
                  <a:lnTo>
                    <a:pt x="508" y="116"/>
                  </a:lnTo>
                  <a:lnTo>
                    <a:pt x="480" y="83"/>
                  </a:lnTo>
                  <a:lnTo>
                    <a:pt x="448" y="55"/>
                  </a:lnTo>
                  <a:lnTo>
                    <a:pt x="410" y="32"/>
                  </a:lnTo>
                  <a:lnTo>
                    <a:pt x="371" y="15"/>
                  </a:lnTo>
                  <a:lnTo>
                    <a:pt x="328" y="4"/>
                  </a:lnTo>
                  <a:lnTo>
                    <a:pt x="281" y="0"/>
                  </a:lnTo>
                  <a:lnTo>
                    <a:pt x="236" y="4"/>
                  </a:lnTo>
                  <a:lnTo>
                    <a:pt x="193" y="15"/>
                  </a:lnTo>
                  <a:lnTo>
                    <a:pt x="152" y="32"/>
                  </a:lnTo>
                  <a:lnTo>
                    <a:pt x="116" y="55"/>
                  </a:lnTo>
                  <a:lnTo>
                    <a:pt x="82" y="83"/>
                  </a:lnTo>
                  <a:lnTo>
                    <a:pt x="54" y="116"/>
                  </a:lnTo>
                  <a:lnTo>
                    <a:pt x="32" y="152"/>
                  </a:lnTo>
                  <a:lnTo>
                    <a:pt x="15" y="193"/>
                  </a:lnTo>
                  <a:lnTo>
                    <a:pt x="4" y="236"/>
                  </a:lnTo>
                  <a:lnTo>
                    <a:pt x="0" y="281"/>
                  </a:lnTo>
                  <a:lnTo>
                    <a:pt x="4" y="328"/>
                  </a:lnTo>
                  <a:lnTo>
                    <a:pt x="15" y="371"/>
                  </a:lnTo>
                  <a:lnTo>
                    <a:pt x="32" y="411"/>
                  </a:lnTo>
                  <a:lnTo>
                    <a:pt x="54" y="448"/>
                  </a:lnTo>
                  <a:lnTo>
                    <a:pt x="82" y="480"/>
                  </a:lnTo>
                  <a:lnTo>
                    <a:pt x="116" y="508"/>
                  </a:lnTo>
                  <a:lnTo>
                    <a:pt x="152" y="533"/>
                  </a:lnTo>
                  <a:lnTo>
                    <a:pt x="193" y="550"/>
                  </a:lnTo>
                  <a:lnTo>
                    <a:pt x="236" y="559"/>
                  </a:lnTo>
                  <a:lnTo>
                    <a:pt x="281" y="5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ctr"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50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9407" name="Rectangle 206"/>
            <p:cNvSpPr>
              <a:spLocks noChangeArrowheads="1"/>
            </p:cNvSpPr>
            <p:nvPr/>
          </p:nvSpPr>
          <p:spPr bwMode="auto">
            <a:xfrm>
              <a:off x="9486082" y="2815752"/>
              <a:ext cx="315" cy="106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408" name="Rectangle 220"/>
            <p:cNvSpPr>
              <a:spLocks noChangeArrowheads="1"/>
            </p:cNvSpPr>
            <p:nvPr/>
          </p:nvSpPr>
          <p:spPr bwMode="auto">
            <a:xfrm>
              <a:off x="9509893" y="2934816"/>
              <a:ext cx="315" cy="106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409" name="Rectangle 260"/>
            <p:cNvSpPr>
              <a:spLocks noChangeArrowheads="1"/>
            </p:cNvSpPr>
            <p:nvPr/>
          </p:nvSpPr>
          <p:spPr bwMode="auto">
            <a:xfrm>
              <a:off x="9197157" y="5949476"/>
              <a:ext cx="315" cy="106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410" name="Freeform 261"/>
            <p:cNvSpPr>
              <a:spLocks/>
            </p:cNvSpPr>
            <p:nvPr/>
          </p:nvSpPr>
          <p:spPr bwMode="auto">
            <a:xfrm>
              <a:off x="8687569" y="5303366"/>
              <a:ext cx="993775" cy="992187"/>
            </a:xfrm>
            <a:custGeom>
              <a:avLst/>
              <a:gdLst>
                <a:gd name="T0" fmla="*/ 2147483646 w 626"/>
                <a:gd name="T1" fmla="*/ 2147483646 h 625"/>
                <a:gd name="T2" fmla="*/ 2147483646 w 626"/>
                <a:gd name="T3" fmla="*/ 2147483646 h 625"/>
                <a:gd name="T4" fmla="*/ 2147483646 w 626"/>
                <a:gd name="T5" fmla="*/ 2147483646 h 625"/>
                <a:gd name="T6" fmla="*/ 2147483646 w 626"/>
                <a:gd name="T7" fmla="*/ 2147483646 h 625"/>
                <a:gd name="T8" fmla="*/ 2147483646 w 626"/>
                <a:gd name="T9" fmla="*/ 2147483646 h 625"/>
                <a:gd name="T10" fmla="*/ 2147483646 w 626"/>
                <a:gd name="T11" fmla="*/ 2147483646 h 625"/>
                <a:gd name="T12" fmla="*/ 2147483646 w 626"/>
                <a:gd name="T13" fmla="*/ 2147483646 h 625"/>
                <a:gd name="T14" fmla="*/ 2147483646 w 626"/>
                <a:gd name="T15" fmla="*/ 2147483646 h 625"/>
                <a:gd name="T16" fmla="*/ 2147483646 w 626"/>
                <a:gd name="T17" fmla="*/ 2147483646 h 625"/>
                <a:gd name="T18" fmla="*/ 2147483646 w 626"/>
                <a:gd name="T19" fmla="*/ 2147483646 h 625"/>
                <a:gd name="T20" fmla="*/ 2147483646 w 626"/>
                <a:gd name="T21" fmla="*/ 2147483646 h 625"/>
                <a:gd name="T22" fmla="*/ 2147483646 w 626"/>
                <a:gd name="T23" fmla="*/ 2147483646 h 625"/>
                <a:gd name="T24" fmla="*/ 2147483646 w 626"/>
                <a:gd name="T25" fmla="*/ 2147483646 h 625"/>
                <a:gd name="T26" fmla="*/ 2147483646 w 626"/>
                <a:gd name="T27" fmla="*/ 2147483646 h 625"/>
                <a:gd name="T28" fmla="*/ 2147483646 w 626"/>
                <a:gd name="T29" fmla="*/ 2147483646 h 625"/>
                <a:gd name="T30" fmla="*/ 2147483646 w 626"/>
                <a:gd name="T31" fmla="*/ 2147483646 h 625"/>
                <a:gd name="T32" fmla="*/ 2147483646 w 626"/>
                <a:gd name="T33" fmla="*/ 2147483646 h 625"/>
                <a:gd name="T34" fmla="*/ 2147483646 w 626"/>
                <a:gd name="T35" fmla="*/ 2147483646 h 625"/>
                <a:gd name="T36" fmla="*/ 2147483646 w 626"/>
                <a:gd name="T37" fmla="*/ 2147483646 h 625"/>
                <a:gd name="T38" fmla="*/ 2147483646 w 626"/>
                <a:gd name="T39" fmla="*/ 2147483646 h 625"/>
                <a:gd name="T40" fmla="*/ 2147483646 w 626"/>
                <a:gd name="T41" fmla="*/ 0 h 625"/>
                <a:gd name="T42" fmla="*/ 2147483646 w 626"/>
                <a:gd name="T43" fmla="*/ 2147483646 h 625"/>
                <a:gd name="T44" fmla="*/ 2147483646 w 626"/>
                <a:gd name="T45" fmla="*/ 2147483646 h 625"/>
                <a:gd name="T46" fmla="*/ 2147483646 w 626"/>
                <a:gd name="T47" fmla="*/ 2147483646 h 625"/>
                <a:gd name="T48" fmla="*/ 2147483646 w 626"/>
                <a:gd name="T49" fmla="*/ 2147483646 h 625"/>
                <a:gd name="T50" fmla="*/ 2147483646 w 626"/>
                <a:gd name="T51" fmla="*/ 2147483646 h 625"/>
                <a:gd name="T52" fmla="*/ 2147483646 w 626"/>
                <a:gd name="T53" fmla="*/ 2147483646 h 625"/>
                <a:gd name="T54" fmla="*/ 2147483646 w 626"/>
                <a:gd name="T55" fmla="*/ 2147483646 h 625"/>
                <a:gd name="T56" fmla="*/ 2147483646 w 626"/>
                <a:gd name="T57" fmla="*/ 2147483646 h 625"/>
                <a:gd name="T58" fmla="*/ 2147483646 w 626"/>
                <a:gd name="T59" fmla="*/ 2147483646 h 625"/>
                <a:gd name="T60" fmla="*/ 0 w 626"/>
                <a:gd name="T61" fmla="*/ 2147483646 h 625"/>
                <a:gd name="T62" fmla="*/ 2147483646 w 626"/>
                <a:gd name="T63" fmla="*/ 2147483646 h 625"/>
                <a:gd name="T64" fmla="*/ 2147483646 w 626"/>
                <a:gd name="T65" fmla="*/ 2147483646 h 625"/>
                <a:gd name="T66" fmla="*/ 2147483646 w 626"/>
                <a:gd name="T67" fmla="*/ 2147483646 h 625"/>
                <a:gd name="T68" fmla="*/ 2147483646 w 626"/>
                <a:gd name="T69" fmla="*/ 2147483646 h 625"/>
                <a:gd name="T70" fmla="*/ 2147483646 w 626"/>
                <a:gd name="T71" fmla="*/ 2147483646 h 625"/>
                <a:gd name="T72" fmla="*/ 2147483646 w 626"/>
                <a:gd name="T73" fmla="*/ 2147483646 h 625"/>
                <a:gd name="T74" fmla="*/ 2147483646 w 626"/>
                <a:gd name="T75" fmla="*/ 2147483646 h 625"/>
                <a:gd name="T76" fmla="*/ 2147483646 w 626"/>
                <a:gd name="T77" fmla="*/ 2147483646 h 625"/>
                <a:gd name="T78" fmla="*/ 2147483646 w 626"/>
                <a:gd name="T79" fmla="*/ 2147483646 h 625"/>
                <a:gd name="T80" fmla="*/ 2147483646 w 626"/>
                <a:gd name="T81" fmla="*/ 2147483646 h 625"/>
                <a:gd name="T82" fmla="*/ 2147483646 w 626"/>
                <a:gd name="T83" fmla="*/ 2147483646 h 6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26"/>
                <a:gd name="T127" fmla="*/ 0 h 625"/>
                <a:gd name="T128" fmla="*/ 626 w 626"/>
                <a:gd name="T129" fmla="*/ 625 h 6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26" h="625">
                  <a:moveTo>
                    <a:pt x="313" y="625"/>
                  </a:moveTo>
                  <a:lnTo>
                    <a:pt x="364" y="621"/>
                  </a:lnTo>
                  <a:lnTo>
                    <a:pt x="413" y="610"/>
                  </a:lnTo>
                  <a:lnTo>
                    <a:pt x="458" y="591"/>
                  </a:lnTo>
                  <a:lnTo>
                    <a:pt x="497" y="565"/>
                  </a:lnTo>
                  <a:lnTo>
                    <a:pt x="535" y="535"/>
                  </a:lnTo>
                  <a:lnTo>
                    <a:pt x="565" y="497"/>
                  </a:lnTo>
                  <a:lnTo>
                    <a:pt x="591" y="456"/>
                  </a:lnTo>
                  <a:lnTo>
                    <a:pt x="610" y="411"/>
                  </a:lnTo>
                  <a:lnTo>
                    <a:pt x="621" y="364"/>
                  </a:lnTo>
                  <a:lnTo>
                    <a:pt x="626" y="313"/>
                  </a:lnTo>
                  <a:lnTo>
                    <a:pt x="621" y="263"/>
                  </a:lnTo>
                  <a:lnTo>
                    <a:pt x="610" y="214"/>
                  </a:lnTo>
                  <a:lnTo>
                    <a:pt x="591" y="169"/>
                  </a:lnTo>
                  <a:lnTo>
                    <a:pt x="565" y="128"/>
                  </a:lnTo>
                  <a:lnTo>
                    <a:pt x="535" y="92"/>
                  </a:lnTo>
                  <a:lnTo>
                    <a:pt x="497" y="60"/>
                  </a:lnTo>
                  <a:lnTo>
                    <a:pt x="458" y="36"/>
                  </a:lnTo>
                  <a:lnTo>
                    <a:pt x="413" y="17"/>
                  </a:lnTo>
                  <a:lnTo>
                    <a:pt x="364" y="4"/>
                  </a:lnTo>
                  <a:lnTo>
                    <a:pt x="313" y="0"/>
                  </a:lnTo>
                  <a:lnTo>
                    <a:pt x="263" y="4"/>
                  </a:lnTo>
                  <a:lnTo>
                    <a:pt x="214" y="17"/>
                  </a:lnTo>
                  <a:lnTo>
                    <a:pt x="169" y="36"/>
                  </a:lnTo>
                  <a:lnTo>
                    <a:pt x="130" y="60"/>
                  </a:lnTo>
                  <a:lnTo>
                    <a:pt x="92" y="92"/>
                  </a:lnTo>
                  <a:lnTo>
                    <a:pt x="60" y="128"/>
                  </a:lnTo>
                  <a:lnTo>
                    <a:pt x="36" y="169"/>
                  </a:lnTo>
                  <a:lnTo>
                    <a:pt x="17" y="214"/>
                  </a:lnTo>
                  <a:lnTo>
                    <a:pt x="6" y="263"/>
                  </a:lnTo>
                  <a:lnTo>
                    <a:pt x="0" y="313"/>
                  </a:lnTo>
                  <a:lnTo>
                    <a:pt x="6" y="364"/>
                  </a:lnTo>
                  <a:lnTo>
                    <a:pt x="17" y="411"/>
                  </a:lnTo>
                  <a:lnTo>
                    <a:pt x="36" y="456"/>
                  </a:lnTo>
                  <a:lnTo>
                    <a:pt x="60" y="497"/>
                  </a:lnTo>
                  <a:lnTo>
                    <a:pt x="92" y="535"/>
                  </a:lnTo>
                  <a:lnTo>
                    <a:pt x="130" y="565"/>
                  </a:lnTo>
                  <a:lnTo>
                    <a:pt x="169" y="591"/>
                  </a:lnTo>
                  <a:lnTo>
                    <a:pt x="214" y="610"/>
                  </a:lnTo>
                  <a:lnTo>
                    <a:pt x="263" y="621"/>
                  </a:lnTo>
                  <a:lnTo>
                    <a:pt x="313" y="62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ctr"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500"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9411" name="Line 262"/>
            <p:cNvSpPr>
              <a:spLocks noChangeShapeType="1"/>
            </p:cNvSpPr>
            <p:nvPr/>
          </p:nvSpPr>
          <p:spPr bwMode="auto">
            <a:xfrm>
              <a:off x="13350057" y="1985491"/>
              <a:ext cx="1588" cy="5556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12" name="Line 263"/>
            <p:cNvSpPr>
              <a:spLocks noChangeShapeType="1"/>
            </p:cNvSpPr>
            <p:nvPr/>
          </p:nvSpPr>
          <p:spPr bwMode="auto">
            <a:xfrm flipH="1">
              <a:off x="9673407" y="1693391"/>
              <a:ext cx="3257550" cy="11874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13" name="Line 264"/>
            <p:cNvSpPr>
              <a:spLocks noChangeShapeType="1"/>
            </p:cNvSpPr>
            <p:nvPr/>
          </p:nvSpPr>
          <p:spPr bwMode="auto">
            <a:xfrm flipH="1">
              <a:off x="11499032" y="1842616"/>
              <a:ext cx="1520825" cy="765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14" name="Line 265"/>
            <p:cNvSpPr>
              <a:spLocks noChangeShapeType="1"/>
            </p:cNvSpPr>
            <p:nvPr/>
          </p:nvSpPr>
          <p:spPr bwMode="auto">
            <a:xfrm flipH="1">
              <a:off x="12591232" y="1945803"/>
              <a:ext cx="574675" cy="6858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15" name="Freeform 266"/>
            <p:cNvSpPr>
              <a:spLocks/>
            </p:cNvSpPr>
            <p:nvPr/>
          </p:nvSpPr>
          <p:spPr bwMode="auto">
            <a:xfrm>
              <a:off x="12903969" y="2580803"/>
              <a:ext cx="892175" cy="892175"/>
            </a:xfrm>
            <a:custGeom>
              <a:avLst/>
              <a:gdLst>
                <a:gd name="T0" fmla="*/ 2147483646 w 562"/>
                <a:gd name="T1" fmla="*/ 2147483646 h 562"/>
                <a:gd name="T2" fmla="*/ 2147483646 w 562"/>
                <a:gd name="T3" fmla="*/ 2147483646 h 562"/>
                <a:gd name="T4" fmla="*/ 2147483646 w 562"/>
                <a:gd name="T5" fmla="*/ 2147483646 h 562"/>
                <a:gd name="T6" fmla="*/ 2147483646 w 562"/>
                <a:gd name="T7" fmla="*/ 2147483646 h 562"/>
                <a:gd name="T8" fmla="*/ 2147483646 w 562"/>
                <a:gd name="T9" fmla="*/ 2147483646 h 562"/>
                <a:gd name="T10" fmla="*/ 2147483646 w 562"/>
                <a:gd name="T11" fmla="*/ 2147483646 h 562"/>
                <a:gd name="T12" fmla="*/ 2147483646 w 562"/>
                <a:gd name="T13" fmla="*/ 2147483646 h 562"/>
                <a:gd name="T14" fmla="*/ 2147483646 w 562"/>
                <a:gd name="T15" fmla="*/ 2147483646 h 562"/>
                <a:gd name="T16" fmla="*/ 2147483646 w 562"/>
                <a:gd name="T17" fmla="*/ 2147483646 h 562"/>
                <a:gd name="T18" fmla="*/ 2147483646 w 562"/>
                <a:gd name="T19" fmla="*/ 2147483646 h 562"/>
                <a:gd name="T20" fmla="*/ 2147483646 w 562"/>
                <a:gd name="T21" fmla="*/ 2147483646 h 562"/>
                <a:gd name="T22" fmla="*/ 2147483646 w 562"/>
                <a:gd name="T23" fmla="*/ 2147483646 h 562"/>
                <a:gd name="T24" fmla="*/ 2147483646 w 562"/>
                <a:gd name="T25" fmla="*/ 2147483646 h 562"/>
                <a:gd name="T26" fmla="*/ 2147483646 w 562"/>
                <a:gd name="T27" fmla="*/ 2147483646 h 562"/>
                <a:gd name="T28" fmla="*/ 2147483646 w 562"/>
                <a:gd name="T29" fmla="*/ 2147483646 h 562"/>
                <a:gd name="T30" fmla="*/ 2147483646 w 562"/>
                <a:gd name="T31" fmla="*/ 2147483646 h 562"/>
                <a:gd name="T32" fmla="*/ 2147483646 w 562"/>
                <a:gd name="T33" fmla="*/ 2147483646 h 562"/>
                <a:gd name="T34" fmla="*/ 2147483646 w 562"/>
                <a:gd name="T35" fmla="*/ 2147483646 h 562"/>
                <a:gd name="T36" fmla="*/ 2147483646 w 562"/>
                <a:gd name="T37" fmla="*/ 2147483646 h 562"/>
                <a:gd name="T38" fmla="*/ 2147483646 w 562"/>
                <a:gd name="T39" fmla="*/ 2147483646 h 562"/>
                <a:gd name="T40" fmla="*/ 2147483646 w 562"/>
                <a:gd name="T41" fmla="*/ 0 h 562"/>
                <a:gd name="T42" fmla="*/ 2147483646 w 562"/>
                <a:gd name="T43" fmla="*/ 2147483646 h 562"/>
                <a:gd name="T44" fmla="*/ 2147483646 w 562"/>
                <a:gd name="T45" fmla="*/ 2147483646 h 562"/>
                <a:gd name="T46" fmla="*/ 2147483646 w 562"/>
                <a:gd name="T47" fmla="*/ 2147483646 h 562"/>
                <a:gd name="T48" fmla="*/ 2147483646 w 562"/>
                <a:gd name="T49" fmla="*/ 2147483646 h 562"/>
                <a:gd name="T50" fmla="*/ 2147483646 w 562"/>
                <a:gd name="T51" fmla="*/ 2147483646 h 562"/>
                <a:gd name="T52" fmla="*/ 2147483646 w 562"/>
                <a:gd name="T53" fmla="*/ 2147483646 h 562"/>
                <a:gd name="T54" fmla="*/ 2147483646 w 562"/>
                <a:gd name="T55" fmla="*/ 2147483646 h 562"/>
                <a:gd name="T56" fmla="*/ 2147483646 w 562"/>
                <a:gd name="T57" fmla="*/ 2147483646 h 562"/>
                <a:gd name="T58" fmla="*/ 2147483646 w 562"/>
                <a:gd name="T59" fmla="*/ 2147483646 h 562"/>
                <a:gd name="T60" fmla="*/ 0 w 562"/>
                <a:gd name="T61" fmla="*/ 2147483646 h 562"/>
                <a:gd name="T62" fmla="*/ 2147483646 w 562"/>
                <a:gd name="T63" fmla="*/ 2147483646 h 562"/>
                <a:gd name="T64" fmla="*/ 2147483646 w 562"/>
                <a:gd name="T65" fmla="*/ 2147483646 h 562"/>
                <a:gd name="T66" fmla="*/ 2147483646 w 562"/>
                <a:gd name="T67" fmla="*/ 2147483646 h 562"/>
                <a:gd name="T68" fmla="*/ 2147483646 w 562"/>
                <a:gd name="T69" fmla="*/ 2147483646 h 562"/>
                <a:gd name="T70" fmla="*/ 2147483646 w 562"/>
                <a:gd name="T71" fmla="*/ 2147483646 h 562"/>
                <a:gd name="T72" fmla="*/ 2147483646 w 562"/>
                <a:gd name="T73" fmla="*/ 2147483646 h 562"/>
                <a:gd name="T74" fmla="*/ 2147483646 w 562"/>
                <a:gd name="T75" fmla="*/ 2147483646 h 562"/>
                <a:gd name="T76" fmla="*/ 2147483646 w 562"/>
                <a:gd name="T77" fmla="*/ 2147483646 h 562"/>
                <a:gd name="T78" fmla="*/ 2147483646 w 562"/>
                <a:gd name="T79" fmla="*/ 2147483646 h 562"/>
                <a:gd name="T80" fmla="*/ 2147483646 w 562"/>
                <a:gd name="T81" fmla="*/ 2147483646 h 562"/>
                <a:gd name="T82" fmla="*/ 2147483646 w 562"/>
                <a:gd name="T83" fmla="*/ 2147483646 h 5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2"/>
                <a:gd name="T127" fmla="*/ 0 h 562"/>
                <a:gd name="T128" fmla="*/ 562 w 562"/>
                <a:gd name="T129" fmla="*/ 562 h 5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2" h="562">
                  <a:moveTo>
                    <a:pt x="281" y="562"/>
                  </a:moveTo>
                  <a:lnTo>
                    <a:pt x="326" y="558"/>
                  </a:lnTo>
                  <a:lnTo>
                    <a:pt x="369" y="549"/>
                  </a:lnTo>
                  <a:lnTo>
                    <a:pt x="410" y="532"/>
                  </a:lnTo>
                  <a:lnTo>
                    <a:pt x="448" y="510"/>
                  </a:lnTo>
                  <a:lnTo>
                    <a:pt x="480" y="482"/>
                  </a:lnTo>
                  <a:lnTo>
                    <a:pt x="508" y="448"/>
                  </a:lnTo>
                  <a:lnTo>
                    <a:pt x="530" y="410"/>
                  </a:lnTo>
                  <a:lnTo>
                    <a:pt x="547" y="371"/>
                  </a:lnTo>
                  <a:lnTo>
                    <a:pt x="558" y="328"/>
                  </a:lnTo>
                  <a:lnTo>
                    <a:pt x="562" y="281"/>
                  </a:lnTo>
                  <a:lnTo>
                    <a:pt x="558" y="236"/>
                  </a:lnTo>
                  <a:lnTo>
                    <a:pt x="547" y="193"/>
                  </a:lnTo>
                  <a:lnTo>
                    <a:pt x="530" y="153"/>
                  </a:lnTo>
                  <a:lnTo>
                    <a:pt x="508" y="116"/>
                  </a:lnTo>
                  <a:lnTo>
                    <a:pt x="480" y="82"/>
                  </a:lnTo>
                  <a:lnTo>
                    <a:pt x="448" y="54"/>
                  </a:lnTo>
                  <a:lnTo>
                    <a:pt x="410" y="32"/>
                  </a:lnTo>
                  <a:lnTo>
                    <a:pt x="369" y="15"/>
                  </a:lnTo>
                  <a:lnTo>
                    <a:pt x="326" y="3"/>
                  </a:lnTo>
                  <a:lnTo>
                    <a:pt x="281" y="0"/>
                  </a:lnTo>
                  <a:lnTo>
                    <a:pt x="236" y="3"/>
                  </a:lnTo>
                  <a:lnTo>
                    <a:pt x="193" y="15"/>
                  </a:lnTo>
                  <a:lnTo>
                    <a:pt x="152" y="32"/>
                  </a:lnTo>
                  <a:lnTo>
                    <a:pt x="114" y="54"/>
                  </a:lnTo>
                  <a:lnTo>
                    <a:pt x="82" y="82"/>
                  </a:lnTo>
                  <a:lnTo>
                    <a:pt x="54" y="116"/>
                  </a:lnTo>
                  <a:lnTo>
                    <a:pt x="32" y="153"/>
                  </a:lnTo>
                  <a:lnTo>
                    <a:pt x="15" y="193"/>
                  </a:lnTo>
                  <a:lnTo>
                    <a:pt x="4" y="236"/>
                  </a:lnTo>
                  <a:lnTo>
                    <a:pt x="0" y="281"/>
                  </a:lnTo>
                  <a:lnTo>
                    <a:pt x="4" y="328"/>
                  </a:lnTo>
                  <a:lnTo>
                    <a:pt x="15" y="371"/>
                  </a:lnTo>
                  <a:lnTo>
                    <a:pt x="32" y="410"/>
                  </a:lnTo>
                  <a:lnTo>
                    <a:pt x="54" y="448"/>
                  </a:lnTo>
                  <a:lnTo>
                    <a:pt x="82" y="482"/>
                  </a:lnTo>
                  <a:lnTo>
                    <a:pt x="114" y="510"/>
                  </a:lnTo>
                  <a:lnTo>
                    <a:pt x="152" y="532"/>
                  </a:lnTo>
                  <a:lnTo>
                    <a:pt x="193" y="549"/>
                  </a:lnTo>
                  <a:lnTo>
                    <a:pt x="236" y="558"/>
                  </a:lnTo>
                  <a:lnTo>
                    <a:pt x="281" y="5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ctr"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500"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9416" name="Line 267"/>
            <p:cNvSpPr>
              <a:spLocks noChangeShapeType="1"/>
            </p:cNvSpPr>
            <p:nvPr/>
          </p:nvSpPr>
          <p:spPr bwMode="auto">
            <a:xfrm>
              <a:off x="11267257" y="3472978"/>
              <a:ext cx="1588" cy="5746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17" name="Line 268"/>
            <p:cNvSpPr>
              <a:spLocks noChangeShapeType="1"/>
            </p:cNvSpPr>
            <p:nvPr/>
          </p:nvSpPr>
          <p:spPr bwMode="auto">
            <a:xfrm>
              <a:off x="9184457" y="3438053"/>
              <a:ext cx="1588" cy="6096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18" name="Freeform 269"/>
            <p:cNvSpPr>
              <a:spLocks/>
            </p:cNvSpPr>
            <p:nvPr/>
          </p:nvSpPr>
          <p:spPr bwMode="auto">
            <a:xfrm>
              <a:off x="9160644" y="5247803"/>
              <a:ext cx="47625" cy="50800"/>
            </a:xfrm>
            <a:custGeom>
              <a:avLst/>
              <a:gdLst>
                <a:gd name="T0" fmla="*/ 2147483646 w 30"/>
                <a:gd name="T1" fmla="*/ 0 h 32"/>
                <a:gd name="T2" fmla="*/ 0 w 30"/>
                <a:gd name="T3" fmla="*/ 0 h 32"/>
                <a:gd name="T4" fmla="*/ 2147483646 w 30"/>
                <a:gd name="T5" fmla="*/ 2147483646 h 32"/>
                <a:gd name="T6" fmla="*/ 2147483646 w 30"/>
                <a:gd name="T7" fmla="*/ 0 h 32"/>
                <a:gd name="T8" fmla="*/ 2147483646 w 3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2"/>
                <a:gd name="T17" fmla="*/ 30 w 3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2">
                  <a:moveTo>
                    <a:pt x="30" y="0"/>
                  </a:moveTo>
                  <a:lnTo>
                    <a:pt x="0" y="0"/>
                  </a:lnTo>
                  <a:lnTo>
                    <a:pt x="15" y="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19" name="Line 270"/>
            <p:cNvSpPr>
              <a:spLocks noChangeShapeType="1"/>
            </p:cNvSpPr>
            <p:nvPr/>
          </p:nvSpPr>
          <p:spPr bwMode="auto">
            <a:xfrm>
              <a:off x="9184457" y="4962053"/>
              <a:ext cx="1588" cy="2936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20" name="Freeform 271"/>
            <p:cNvSpPr>
              <a:spLocks/>
            </p:cNvSpPr>
            <p:nvPr/>
          </p:nvSpPr>
          <p:spPr bwMode="auto">
            <a:xfrm>
              <a:off x="12903969" y="1091728"/>
              <a:ext cx="892175" cy="893762"/>
            </a:xfrm>
            <a:custGeom>
              <a:avLst/>
              <a:gdLst>
                <a:gd name="T0" fmla="*/ 2147483646 w 562"/>
                <a:gd name="T1" fmla="*/ 2147483646 h 563"/>
                <a:gd name="T2" fmla="*/ 2147483646 w 562"/>
                <a:gd name="T3" fmla="*/ 2147483646 h 563"/>
                <a:gd name="T4" fmla="*/ 2147483646 w 562"/>
                <a:gd name="T5" fmla="*/ 2147483646 h 563"/>
                <a:gd name="T6" fmla="*/ 2147483646 w 562"/>
                <a:gd name="T7" fmla="*/ 2147483646 h 563"/>
                <a:gd name="T8" fmla="*/ 2147483646 w 562"/>
                <a:gd name="T9" fmla="*/ 2147483646 h 563"/>
                <a:gd name="T10" fmla="*/ 2147483646 w 562"/>
                <a:gd name="T11" fmla="*/ 2147483646 h 563"/>
                <a:gd name="T12" fmla="*/ 2147483646 w 562"/>
                <a:gd name="T13" fmla="*/ 2147483646 h 563"/>
                <a:gd name="T14" fmla="*/ 2147483646 w 562"/>
                <a:gd name="T15" fmla="*/ 2147483646 h 563"/>
                <a:gd name="T16" fmla="*/ 2147483646 w 562"/>
                <a:gd name="T17" fmla="*/ 2147483646 h 563"/>
                <a:gd name="T18" fmla="*/ 2147483646 w 562"/>
                <a:gd name="T19" fmla="*/ 2147483646 h 563"/>
                <a:gd name="T20" fmla="*/ 2147483646 w 562"/>
                <a:gd name="T21" fmla="*/ 2147483646 h 563"/>
                <a:gd name="T22" fmla="*/ 2147483646 w 562"/>
                <a:gd name="T23" fmla="*/ 2147483646 h 563"/>
                <a:gd name="T24" fmla="*/ 2147483646 w 562"/>
                <a:gd name="T25" fmla="*/ 2147483646 h 563"/>
                <a:gd name="T26" fmla="*/ 2147483646 w 562"/>
                <a:gd name="T27" fmla="*/ 2147483646 h 563"/>
                <a:gd name="T28" fmla="*/ 2147483646 w 562"/>
                <a:gd name="T29" fmla="*/ 2147483646 h 563"/>
                <a:gd name="T30" fmla="*/ 2147483646 w 562"/>
                <a:gd name="T31" fmla="*/ 2147483646 h 563"/>
                <a:gd name="T32" fmla="*/ 2147483646 w 562"/>
                <a:gd name="T33" fmla="*/ 2147483646 h 563"/>
                <a:gd name="T34" fmla="*/ 2147483646 w 562"/>
                <a:gd name="T35" fmla="*/ 2147483646 h 563"/>
                <a:gd name="T36" fmla="*/ 2147483646 w 562"/>
                <a:gd name="T37" fmla="*/ 2147483646 h 563"/>
                <a:gd name="T38" fmla="*/ 2147483646 w 562"/>
                <a:gd name="T39" fmla="*/ 2147483646 h 563"/>
                <a:gd name="T40" fmla="*/ 2147483646 w 562"/>
                <a:gd name="T41" fmla="*/ 0 h 563"/>
                <a:gd name="T42" fmla="*/ 2147483646 w 562"/>
                <a:gd name="T43" fmla="*/ 2147483646 h 563"/>
                <a:gd name="T44" fmla="*/ 2147483646 w 562"/>
                <a:gd name="T45" fmla="*/ 2147483646 h 563"/>
                <a:gd name="T46" fmla="*/ 2147483646 w 562"/>
                <a:gd name="T47" fmla="*/ 2147483646 h 563"/>
                <a:gd name="T48" fmla="*/ 2147483646 w 562"/>
                <a:gd name="T49" fmla="*/ 2147483646 h 563"/>
                <a:gd name="T50" fmla="*/ 2147483646 w 562"/>
                <a:gd name="T51" fmla="*/ 2147483646 h 563"/>
                <a:gd name="T52" fmla="*/ 2147483646 w 562"/>
                <a:gd name="T53" fmla="*/ 2147483646 h 563"/>
                <a:gd name="T54" fmla="*/ 2147483646 w 562"/>
                <a:gd name="T55" fmla="*/ 2147483646 h 563"/>
                <a:gd name="T56" fmla="*/ 2147483646 w 562"/>
                <a:gd name="T57" fmla="*/ 2147483646 h 563"/>
                <a:gd name="T58" fmla="*/ 2147483646 w 562"/>
                <a:gd name="T59" fmla="*/ 2147483646 h 563"/>
                <a:gd name="T60" fmla="*/ 0 w 562"/>
                <a:gd name="T61" fmla="*/ 2147483646 h 563"/>
                <a:gd name="T62" fmla="*/ 2147483646 w 562"/>
                <a:gd name="T63" fmla="*/ 2147483646 h 563"/>
                <a:gd name="T64" fmla="*/ 2147483646 w 562"/>
                <a:gd name="T65" fmla="*/ 2147483646 h 563"/>
                <a:gd name="T66" fmla="*/ 2147483646 w 562"/>
                <a:gd name="T67" fmla="*/ 2147483646 h 563"/>
                <a:gd name="T68" fmla="*/ 2147483646 w 562"/>
                <a:gd name="T69" fmla="*/ 2147483646 h 563"/>
                <a:gd name="T70" fmla="*/ 2147483646 w 562"/>
                <a:gd name="T71" fmla="*/ 2147483646 h 563"/>
                <a:gd name="T72" fmla="*/ 2147483646 w 562"/>
                <a:gd name="T73" fmla="*/ 2147483646 h 563"/>
                <a:gd name="T74" fmla="*/ 2147483646 w 562"/>
                <a:gd name="T75" fmla="*/ 2147483646 h 563"/>
                <a:gd name="T76" fmla="*/ 2147483646 w 562"/>
                <a:gd name="T77" fmla="*/ 2147483646 h 563"/>
                <a:gd name="T78" fmla="*/ 2147483646 w 562"/>
                <a:gd name="T79" fmla="*/ 2147483646 h 563"/>
                <a:gd name="T80" fmla="*/ 2147483646 w 562"/>
                <a:gd name="T81" fmla="*/ 2147483646 h 563"/>
                <a:gd name="T82" fmla="*/ 2147483646 w 562"/>
                <a:gd name="T83" fmla="*/ 2147483646 h 5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2"/>
                <a:gd name="T127" fmla="*/ 0 h 563"/>
                <a:gd name="T128" fmla="*/ 562 w 562"/>
                <a:gd name="T129" fmla="*/ 563 h 56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2" h="563">
                  <a:moveTo>
                    <a:pt x="281" y="563"/>
                  </a:moveTo>
                  <a:lnTo>
                    <a:pt x="326" y="559"/>
                  </a:lnTo>
                  <a:lnTo>
                    <a:pt x="369" y="550"/>
                  </a:lnTo>
                  <a:lnTo>
                    <a:pt x="410" y="533"/>
                  </a:lnTo>
                  <a:lnTo>
                    <a:pt x="448" y="510"/>
                  </a:lnTo>
                  <a:lnTo>
                    <a:pt x="480" y="482"/>
                  </a:lnTo>
                  <a:lnTo>
                    <a:pt x="508" y="448"/>
                  </a:lnTo>
                  <a:lnTo>
                    <a:pt x="530" y="411"/>
                  </a:lnTo>
                  <a:lnTo>
                    <a:pt x="547" y="371"/>
                  </a:lnTo>
                  <a:lnTo>
                    <a:pt x="558" y="328"/>
                  </a:lnTo>
                  <a:lnTo>
                    <a:pt x="562" y="281"/>
                  </a:lnTo>
                  <a:lnTo>
                    <a:pt x="558" y="236"/>
                  </a:lnTo>
                  <a:lnTo>
                    <a:pt x="547" y="193"/>
                  </a:lnTo>
                  <a:lnTo>
                    <a:pt x="530" y="154"/>
                  </a:lnTo>
                  <a:lnTo>
                    <a:pt x="508" y="116"/>
                  </a:lnTo>
                  <a:lnTo>
                    <a:pt x="480" y="83"/>
                  </a:lnTo>
                  <a:lnTo>
                    <a:pt x="448" y="55"/>
                  </a:lnTo>
                  <a:lnTo>
                    <a:pt x="410" y="32"/>
                  </a:lnTo>
                  <a:lnTo>
                    <a:pt x="369" y="15"/>
                  </a:lnTo>
                  <a:lnTo>
                    <a:pt x="326" y="4"/>
                  </a:lnTo>
                  <a:lnTo>
                    <a:pt x="281" y="0"/>
                  </a:lnTo>
                  <a:lnTo>
                    <a:pt x="236" y="4"/>
                  </a:lnTo>
                  <a:lnTo>
                    <a:pt x="193" y="15"/>
                  </a:lnTo>
                  <a:lnTo>
                    <a:pt x="152" y="32"/>
                  </a:lnTo>
                  <a:lnTo>
                    <a:pt x="114" y="55"/>
                  </a:lnTo>
                  <a:lnTo>
                    <a:pt x="82" y="83"/>
                  </a:lnTo>
                  <a:lnTo>
                    <a:pt x="54" y="116"/>
                  </a:lnTo>
                  <a:lnTo>
                    <a:pt x="32" y="154"/>
                  </a:lnTo>
                  <a:lnTo>
                    <a:pt x="15" y="193"/>
                  </a:lnTo>
                  <a:lnTo>
                    <a:pt x="4" y="236"/>
                  </a:lnTo>
                  <a:lnTo>
                    <a:pt x="0" y="281"/>
                  </a:lnTo>
                  <a:lnTo>
                    <a:pt x="4" y="328"/>
                  </a:lnTo>
                  <a:lnTo>
                    <a:pt x="15" y="371"/>
                  </a:lnTo>
                  <a:lnTo>
                    <a:pt x="32" y="411"/>
                  </a:lnTo>
                  <a:lnTo>
                    <a:pt x="54" y="448"/>
                  </a:lnTo>
                  <a:lnTo>
                    <a:pt x="82" y="482"/>
                  </a:lnTo>
                  <a:lnTo>
                    <a:pt x="114" y="510"/>
                  </a:lnTo>
                  <a:lnTo>
                    <a:pt x="152" y="533"/>
                  </a:lnTo>
                  <a:lnTo>
                    <a:pt x="193" y="550"/>
                  </a:lnTo>
                  <a:lnTo>
                    <a:pt x="236" y="559"/>
                  </a:lnTo>
                  <a:lnTo>
                    <a:pt x="281" y="5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ctr"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5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421" name="Rectangle 296"/>
            <p:cNvSpPr>
              <a:spLocks noChangeArrowheads="1"/>
            </p:cNvSpPr>
            <p:nvPr/>
          </p:nvSpPr>
          <p:spPr bwMode="auto">
            <a:xfrm>
              <a:off x="13691373" y="1467967"/>
              <a:ext cx="315" cy="106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422" name="Freeform 389"/>
            <p:cNvSpPr>
              <a:spLocks/>
            </p:cNvSpPr>
            <p:nvPr/>
          </p:nvSpPr>
          <p:spPr bwMode="auto">
            <a:xfrm>
              <a:off x="10695757" y="1037753"/>
              <a:ext cx="1116013" cy="1114425"/>
            </a:xfrm>
            <a:custGeom>
              <a:avLst/>
              <a:gdLst>
                <a:gd name="T0" fmla="*/ 2147483646 w 703"/>
                <a:gd name="T1" fmla="*/ 2147483646 h 702"/>
                <a:gd name="T2" fmla="*/ 2147483646 w 703"/>
                <a:gd name="T3" fmla="*/ 2147483646 h 702"/>
                <a:gd name="T4" fmla="*/ 2147483646 w 703"/>
                <a:gd name="T5" fmla="*/ 2147483646 h 702"/>
                <a:gd name="T6" fmla="*/ 2147483646 w 703"/>
                <a:gd name="T7" fmla="*/ 2147483646 h 702"/>
                <a:gd name="T8" fmla="*/ 2147483646 w 703"/>
                <a:gd name="T9" fmla="*/ 2147483646 h 702"/>
                <a:gd name="T10" fmla="*/ 2147483646 w 703"/>
                <a:gd name="T11" fmla="*/ 2147483646 h 702"/>
                <a:gd name="T12" fmla="*/ 2147483646 w 703"/>
                <a:gd name="T13" fmla="*/ 2147483646 h 702"/>
                <a:gd name="T14" fmla="*/ 2147483646 w 703"/>
                <a:gd name="T15" fmla="*/ 2147483646 h 702"/>
                <a:gd name="T16" fmla="*/ 2147483646 w 703"/>
                <a:gd name="T17" fmla="*/ 2147483646 h 702"/>
                <a:gd name="T18" fmla="*/ 2147483646 w 703"/>
                <a:gd name="T19" fmla="*/ 2147483646 h 702"/>
                <a:gd name="T20" fmla="*/ 2147483646 w 703"/>
                <a:gd name="T21" fmla="*/ 2147483646 h 702"/>
                <a:gd name="T22" fmla="*/ 2147483646 w 703"/>
                <a:gd name="T23" fmla="*/ 2147483646 h 702"/>
                <a:gd name="T24" fmla="*/ 2147483646 w 703"/>
                <a:gd name="T25" fmla="*/ 2147483646 h 702"/>
                <a:gd name="T26" fmla="*/ 2147483646 w 703"/>
                <a:gd name="T27" fmla="*/ 2147483646 h 702"/>
                <a:gd name="T28" fmla="*/ 2147483646 w 703"/>
                <a:gd name="T29" fmla="*/ 2147483646 h 702"/>
                <a:gd name="T30" fmla="*/ 2147483646 w 703"/>
                <a:gd name="T31" fmla="*/ 2147483646 h 702"/>
                <a:gd name="T32" fmla="*/ 2147483646 w 703"/>
                <a:gd name="T33" fmla="*/ 2147483646 h 702"/>
                <a:gd name="T34" fmla="*/ 2147483646 w 703"/>
                <a:gd name="T35" fmla="*/ 2147483646 h 702"/>
                <a:gd name="T36" fmla="*/ 2147483646 w 703"/>
                <a:gd name="T37" fmla="*/ 2147483646 h 702"/>
                <a:gd name="T38" fmla="*/ 2147483646 w 703"/>
                <a:gd name="T39" fmla="*/ 2147483646 h 702"/>
                <a:gd name="T40" fmla="*/ 2147483646 w 703"/>
                <a:gd name="T41" fmla="*/ 0 h 702"/>
                <a:gd name="T42" fmla="*/ 2147483646 w 703"/>
                <a:gd name="T43" fmla="*/ 2147483646 h 702"/>
                <a:gd name="T44" fmla="*/ 2147483646 w 703"/>
                <a:gd name="T45" fmla="*/ 2147483646 h 702"/>
                <a:gd name="T46" fmla="*/ 2147483646 w 703"/>
                <a:gd name="T47" fmla="*/ 2147483646 h 702"/>
                <a:gd name="T48" fmla="*/ 2147483646 w 703"/>
                <a:gd name="T49" fmla="*/ 2147483646 h 702"/>
                <a:gd name="T50" fmla="*/ 2147483646 w 703"/>
                <a:gd name="T51" fmla="*/ 2147483646 h 702"/>
                <a:gd name="T52" fmla="*/ 2147483646 w 703"/>
                <a:gd name="T53" fmla="*/ 2147483646 h 702"/>
                <a:gd name="T54" fmla="*/ 2147483646 w 703"/>
                <a:gd name="T55" fmla="*/ 2147483646 h 702"/>
                <a:gd name="T56" fmla="*/ 2147483646 w 703"/>
                <a:gd name="T57" fmla="*/ 2147483646 h 702"/>
                <a:gd name="T58" fmla="*/ 2147483646 w 703"/>
                <a:gd name="T59" fmla="*/ 2147483646 h 702"/>
                <a:gd name="T60" fmla="*/ 0 w 703"/>
                <a:gd name="T61" fmla="*/ 2147483646 h 702"/>
                <a:gd name="T62" fmla="*/ 2147483646 w 703"/>
                <a:gd name="T63" fmla="*/ 2147483646 h 702"/>
                <a:gd name="T64" fmla="*/ 2147483646 w 703"/>
                <a:gd name="T65" fmla="*/ 2147483646 h 702"/>
                <a:gd name="T66" fmla="*/ 2147483646 w 703"/>
                <a:gd name="T67" fmla="*/ 2147483646 h 702"/>
                <a:gd name="T68" fmla="*/ 2147483646 w 703"/>
                <a:gd name="T69" fmla="*/ 2147483646 h 702"/>
                <a:gd name="T70" fmla="*/ 2147483646 w 703"/>
                <a:gd name="T71" fmla="*/ 2147483646 h 702"/>
                <a:gd name="T72" fmla="*/ 2147483646 w 703"/>
                <a:gd name="T73" fmla="*/ 2147483646 h 702"/>
                <a:gd name="T74" fmla="*/ 2147483646 w 703"/>
                <a:gd name="T75" fmla="*/ 2147483646 h 702"/>
                <a:gd name="T76" fmla="*/ 2147483646 w 703"/>
                <a:gd name="T77" fmla="*/ 2147483646 h 702"/>
                <a:gd name="T78" fmla="*/ 2147483646 w 703"/>
                <a:gd name="T79" fmla="*/ 2147483646 h 702"/>
                <a:gd name="T80" fmla="*/ 2147483646 w 703"/>
                <a:gd name="T81" fmla="*/ 2147483646 h 702"/>
                <a:gd name="T82" fmla="*/ 2147483646 w 703"/>
                <a:gd name="T83" fmla="*/ 2147483646 h 7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3"/>
                <a:gd name="T127" fmla="*/ 0 h 702"/>
                <a:gd name="T128" fmla="*/ 703 w 703"/>
                <a:gd name="T129" fmla="*/ 702 h 70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3" h="702">
                  <a:moveTo>
                    <a:pt x="351" y="702"/>
                  </a:moveTo>
                  <a:lnTo>
                    <a:pt x="409" y="698"/>
                  </a:lnTo>
                  <a:lnTo>
                    <a:pt x="463" y="685"/>
                  </a:lnTo>
                  <a:lnTo>
                    <a:pt x="514" y="662"/>
                  </a:lnTo>
                  <a:lnTo>
                    <a:pt x="559" y="634"/>
                  </a:lnTo>
                  <a:lnTo>
                    <a:pt x="600" y="600"/>
                  </a:lnTo>
                  <a:lnTo>
                    <a:pt x="636" y="559"/>
                  </a:lnTo>
                  <a:lnTo>
                    <a:pt x="664" y="512"/>
                  </a:lnTo>
                  <a:lnTo>
                    <a:pt x="684" y="462"/>
                  </a:lnTo>
                  <a:lnTo>
                    <a:pt x="697" y="409"/>
                  </a:lnTo>
                  <a:lnTo>
                    <a:pt x="703" y="351"/>
                  </a:lnTo>
                  <a:lnTo>
                    <a:pt x="697" y="295"/>
                  </a:lnTo>
                  <a:lnTo>
                    <a:pt x="684" y="240"/>
                  </a:lnTo>
                  <a:lnTo>
                    <a:pt x="664" y="190"/>
                  </a:lnTo>
                  <a:lnTo>
                    <a:pt x="636" y="145"/>
                  </a:lnTo>
                  <a:lnTo>
                    <a:pt x="600" y="104"/>
                  </a:lnTo>
                  <a:lnTo>
                    <a:pt x="559" y="68"/>
                  </a:lnTo>
                  <a:lnTo>
                    <a:pt x="514" y="40"/>
                  </a:lnTo>
                  <a:lnTo>
                    <a:pt x="463" y="19"/>
                  </a:lnTo>
                  <a:lnTo>
                    <a:pt x="409" y="6"/>
                  </a:lnTo>
                  <a:lnTo>
                    <a:pt x="353" y="0"/>
                  </a:lnTo>
                  <a:lnTo>
                    <a:pt x="295" y="6"/>
                  </a:lnTo>
                  <a:lnTo>
                    <a:pt x="240" y="19"/>
                  </a:lnTo>
                  <a:lnTo>
                    <a:pt x="192" y="40"/>
                  </a:lnTo>
                  <a:lnTo>
                    <a:pt x="145" y="68"/>
                  </a:lnTo>
                  <a:lnTo>
                    <a:pt x="103" y="104"/>
                  </a:lnTo>
                  <a:lnTo>
                    <a:pt x="70" y="145"/>
                  </a:lnTo>
                  <a:lnTo>
                    <a:pt x="40" y="190"/>
                  </a:lnTo>
                  <a:lnTo>
                    <a:pt x="19" y="240"/>
                  </a:lnTo>
                  <a:lnTo>
                    <a:pt x="6" y="295"/>
                  </a:lnTo>
                  <a:lnTo>
                    <a:pt x="0" y="351"/>
                  </a:lnTo>
                  <a:lnTo>
                    <a:pt x="6" y="409"/>
                  </a:lnTo>
                  <a:lnTo>
                    <a:pt x="19" y="462"/>
                  </a:lnTo>
                  <a:lnTo>
                    <a:pt x="40" y="512"/>
                  </a:lnTo>
                  <a:lnTo>
                    <a:pt x="70" y="559"/>
                  </a:lnTo>
                  <a:lnTo>
                    <a:pt x="103" y="600"/>
                  </a:lnTo>
                  <a:lnTo>
                    <a:pt x="145" y="634"/>
                  </a:lnTo>
                  <a:lnTo>
                    <a:pt x="192" y="662"/>
                  </a:lnTo>
                  <a:lnTo>
                    <a:pt x="240" y="685"/>
                  </a:lnTo>
                  <a:lnTo>
                    <a:pt x="295" y="698"/>
                  </a:lnTo>
                  <a:lnTo>
                    <a:pt x="353" y="70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ctr"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500" dirty="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9423" name="Line 390"/>
            <p:cNvSpPr>
              <a:spLocks noChangeShapeType="1"/>
            </p:cNvSpPr>
            <p:nvPr/>
          </p:nvSpPr>
          <p:spPr bwMode="auto">
            <a:xfrm>
              <a:off x="11800657" y="1537816"/>
              <a:ext cx="106362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24" name="Rectangle 498"/>
            <p:cNvSpPr>
              <a:spLocks noChangeArrowheads="1"/>
            </p:cNvSpPr>
            <p:nvPr/>
          </p:nvSpPr>
          <p:spPr bwMode="auto">
            <a:xfrm>
              <a:off x="9560693" y="2271239"/>
              <a:ext cx="315" cy="106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35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425" name="Line 568"/>
            <p:cNvSpPr>
              <a:spLocks noChangeShapeType="1"/>
            </p:cNvSpPr>
            <p:nvPr/>
          </p:nvSpPr>
          <p:spPr bwMode="auto">
            <a:xfrm>
              <a:off x="9489256" y="3330104"/>
              <a:ext cx="627063" cy="7175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26" name="Freeform 569"/>
            <p:cNvSpPr>
              <a:spLocks/>
            </p:cNvSpPr>
            <p:nvPr/>
          </p:nvSpPr>
          <p:spPr bwMode="auto">
            <a:xfrm>
              <a:off x="9679756" y="771054"/>
              <a:ext cx="4340225" cy="5029200"/>
            </a:xfrm>
            <a:custGeom>
              <a:avLst/>
              <a:gdLst>
                <a:gd name="T0" fmla="*/ 0 w 2734"/>
                <a:gd name="T1" fmla="*/ 2147483646 h 3168"/>
                <a:gd name="T2" fmla="*/ 2147483646 w 2734"/>
                <a:gd name="T3" fmla="*/ 2147483646 h 3168"/>
                <a:gd name="T4" fmla="*/ 2147483646 w 2734"/>
                <a:gd name="T5" fmla="*/ 0 h 3168"/>
                <a:gd name="T6" fmla="*/ 2147483646 w 2734"/>
                <a:gd name="T7" fmla="*/ 0 h 3168"/>
                <a:gd name="T8" fmla="*/ 2147483646 w 2734"/>
                <a:gd name="T9" fmla="*/ 2147483646 h 3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4"/>
                <a:gd name="T16" fmla="*/ 0 h 3168"/>
                <a:gd name="T17" fmla="*/ 2734 w 2734"/>
                <a:gd name="T18" fmla="*/ 3168 h 3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4" h="3168">
                  <a:moveTo>
                    <a:pt x="0" y="3167"/>
                  </a:moveTo>
                  <a:lnTo>
                    <a:pt x="2734" y="3168"/>
                  </a:lnTo>
                  <a:lnTo>
                    <a:pt x="2734" y="0"/>
                  </a:lnTo>
                  <a:lnTo>
                    <a:pt x="1000" y="0"/>
                  </a:lnTo>
                  <a:lnTo>
                    <a:pt x="1000" y="1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27" name="Line 570"/>
            <p:cNvSpPr>
              <a:spLocks noChangeShapeType="1"/>
            </p:cNvSpPr>
            <p:nvPr/>
          </p:nvSpPr>
          <p:spPr bwMode="auto">
            <a:xfrm>
              <a:off x="10225856" y="4962054"/>
              <a:ext cx="1588" cy="7905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28" name="Line 571"/>
            <p:cNvSpPr>
              <a:spLocks noChangeShapeType="1"/>
            </p:cNvSpPr>
            <p:nvPr/>
          </p:nvSpPr>
          <p:spPr bwMode="auto">
            <a:xfrm>
              <a:off x="11267256" y="4962054"/>
              <a:ext cx="1588" cy="7905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29" name="Freeform 572"/>
            <p:cNvSpPr>
              <a:spLocks/>
            </p:cNvSpPr>
            <p:nvPr/>
          </p:nvSpPr>
          <p:spPr bwMode="auto">
            <a:xfrm>
              <a:off x="12846819" y="1514004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0 w 32"/>
                <a:gd name="T3" fmla="*/ 2147483646 h 32"/>
                <a:gd name="T4" fmla="*/ 2147483646 w 32"/>
                <a:gd name="T5" fmla="*/ 2147483646 h 32"/>
                <a:gd name="T6" fmla="*/ 0 w 32"/>
                <a:gd name="T7" fmla="*/ 0 h 32"/>
                <a:gd name="T8" fmla="*/ 0 w 3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"/>
                <a:gd name="T17" fmla="*/ 32 w 3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">
                  <a:moveTo>
                    <a:pt x="0" y="0"/>
                  </a:moveTo>
                  <a:lnTo>
                    <a:pt x="0" y="32"/>
                  </a:lnTo>
                  <a:lnTo>
                    <a:pt x="3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30" name="Freeform 573"/>
            <p:cNvSpPr>
              <a:spLocks/>
            </p:cNvSpPr>
            <p:nvPr/>
          </p:nvSpPr>
          <p:spPr bwMode="auto">
            <a:xfrm>
              <a:off x="13326244" y="2526829"/>
              <a:ext cx="47625" cy="50800"/>
            </a:xfrm>
            <a:custGeom>
              <a:avLst/>
              <a:gdLst>
                <a:gd name="T0" fmla="*/ 2147483646 w 30"/>
                <a:gd name="T1" fmla="*/ 0 h 32"/>
                <a:gd name="T2" fmla="*/ 0 w 30"/>
                <a:gd name="T3" fmla="*/ 0 h 32"/>
                <a:gd name="T4" fmla="*/ 2147483646 w 30"/>
                <a:gd name="T5" fmla="*/ 2147483646 h 32"/>
                <a:gd name="T6" fmla="*/ 2147483646 w 30"/>
                <a:gd name="T7" fmla="*/ 0 h 32"/>
                <a:gd name="T8" fmla="*/ 2147483646 w 3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2"/>
                <a:gd name="T17" fmla="*/ 30 w 3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2">
                  <a:moveTo>
                    <a:pt x="30" y="0"/>
                  </a:moveTo>
                  <a:lnTo>
                    <a:pt x="0" y="0"/>
                  </a:lnTo>
                  <a:lnTo>
                    <a:pt x="15" y="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31" name="Freeform 574"/>
            <p:cNvSpPr>
              <a:spLocks/>
            </p:cNvSpPr>
            <p:nvPr/>
          </p:nvSpPr>
          <p:spPr bwMode="auto">
            <a:xfrm>
              <a:off x="12567419" y="2604617"/>
              <a:ext cx="50800" cy="52388"/>
            </a:xfrm>
            <a:custGeom>
              <a:avLst/>
              <a:gdLst>
                <a:gd name="T0" fmla="*/ 2147483646 w 32"/>
                <a:gd name="T1" fmla="*/ 2147483646 h 33"/>
                <a:gd name="T2" fmla="*/ 2147483646 w 32"/>
                <a:gd name="T3" fmla="*/ 0 h 33"/>
                <a:gd name="T4" fmla="*/ 0 w 32"/>
                <a:gd name="T5" fmla="*/ 2147483646 h 33"/>
                <a:gd name="T6" fmla="*/ 2147483646 w 32"/>
                <a:gd name="T7" fmla="*/ 2147483646 h 33"/>
                <a:gd name="T8" fmla="*/ 2147483646 w 32"/>
                <a:gd name="T9" fmla="*/ 2147483646 h 33"/>
                <a:gd name="T10" fmla="*/ 2147483646 w 32"/>
                <a:gd name="T11" fmla="*/ 2147483646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3"/>
                <a:gd name="T20" fmla="*/ 32 w 32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3">
                  <a:moveTo>
                    <a:pt x="32" y="18"/>
                  </a:moveTo>
                  <a:lnTo>
                    <a:pt x="9" y="0"/>
                  </a:lnTo>
                  <a:lnTo>
                    <a:pt x="0" y="33"/>
                  </a:lnTo>
                  <a:lnTo>
                    <a:pt x="32" y="20"/>
                  </a:lnTo>
                  <a:lnTo>
                    <a:pt x="3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32" name="Freeform 575"/>
            <p:cNvSpPr>
              <a:spLocks/>
            </p:cNvSpPr>
            <p:nvPr/>
          </p:nvSpPr>
          <p:spPr bwMode="auto">
            <a:xfrm>
              <a:off x="11467281" y="2577629"/>
              <a:ext cx="55563" cy="44450"/>
            </a:xfrm>
            <a:custGeom>
              <a:avLst/>
              <a:gdLst>
                <a:gd name="T0" fmla="*/ 2147483646 w 35"/>
                <a:gd name="T1" fmla="*/ 2147483646 h 28"/>
                <a:gd name="T2" fmla="*/ 2147483646 w 35"/>
                <a:gd name="T3" fmla="*/ 0 h 28"/>
                <a:gd name="T4" fmla="*/ 0 w 35"/>
                <a:gd name="T5" fmla="*/ 2147483646 h 28"/>
                <a:gd name="T6" fmla="*/ 2147483646 w 35"/>
                <a:gd name="T7" fmla="*/ 2147483646 h 28"/>
                <a:gd name="T8" fmla="*/ 2147483646 w 35"/>
                <a:gd name="T9" fmla="*/ 2147483646 h 28"/>
                <a:gd name="T10" fmla="*/ 2147483646 w 35"/>
                <a:gd name="T11" fmla="*/ 2147483646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28"/>
                <a:gd name="T20" fmla="*/ 35 w 35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28">
                  <a:moveTo>
                    <a:pt x="33" y="28"/>
                  </a:moveTo>
                  <a:lnTo>
                    <a:pt x="22" y="0"/>
                  </a:lnTo>
                  <a:lnTo>
                    <a:pt x="0" y="28"/>
                  </a:lnTo>
                  <a:lnTo>
                    <a:pt x="35" y="28"/>
                  </a:lnTo>
                  <a:lnTo>
                    <a:pt x="33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33" name="Freeform 576"/>
            <p:cNvSpPr>
              <a:spLocks/>
            </p:cNvSpPr>
            <p:nvPr/>
          </p:nvSpPr>
          <p:spPr bwMode="auto">
            <a:xfrm>
              <a:off x="9633719" y="2853854"/>
              <a:ext cx="57150" cy="47625"/>
            </a:xfrm>
            <a:custGeom>
              <a:avLst/>
              <a:gdLst>
                <a:gd name="T0" fmla="*/ 2147483646 w 36"/>
                <a:gd name="T1" fmla="*/ 2147483646 h 30"/>
                <a:gd name="T2" fmla="*/ 2147483646 w 36"/>
                <a:gd name="T3" fmla="*/ 0 h 30"/>
                <a:gd name="T4" fmla="*/ 0 w 36"/>
                <a:gd name="T5" fmla="*/ 2147483646 h 30"/>
                <a:gd name="T6" fmla="*/ 2147483646 w 36"/>
                <a:gd name="T7" fmla="*/ 2147483646 h 30"/>
                <a:gd name="T8" fmla="*/ 2147483646 w 36"/>
                <a:gd name="T9" fmla="*/ 2147483646 h 30"/>
                <a:gd name="T10" fmla="*/ 2147483646 w 36"/>
                <a:gd name="T11" fmla="*/ 2147483646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30"/>
                <a:gd name="T20" fmla="*/ 36 w 36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30">
                  <a:moveTo>
                    <a:pt x="34" y="28"/>
                  </a:moveTo>
                  <a:lnTo>
                    <a:pt x="25" y="0"/>
                  </a:lnTo>
                  <a:lnTo>
                    <a:pt x="0" y="25"/>
                  </a:lnTo>
                  <a:lnTo>
                    <a:pt x="36" y="3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34" name="Rectangle 577"/>
            <p:cNvSpPr>
              <a:spLocks noChangeArrowheads="1"/>
            </p:cNvSpPr>
            <p:nvPr/>
          </p:nvSpPr>
          <p:spPr bwMode="auto">
            <a:xfrm rot="20400000">
              <a:off x="9920514" y="2447197"/>
              <a:ext cx="101105" cy="473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rtl="1">
                <a:spcBef>
                  <a:spcPts val="600"/>
                </a:spcBef>
                <a:spcAft>
                  <a:spcPts val="600"/>
                </a:spcAft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1pPr>
              <a:lvl2pPr marL="742950" indent="-285750" algn="r" rtl="1">
                <a:spcBef>
                  <a:spcPts val="600"/>
                </a:spcBef>
                <a:spcAft>
                  <a:spcPts val="6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2pPr>
              <a:lvl3pPr marL="1143000" indent="-228600" algn="r" rtl="1">
                <a:spcBef>
                  <a:spcPts val="600"/>
                </a:spcBef>
                <a:spcAft>
                  <a:spcPts val="6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3pPr>
              <a:lvl4pPr marL="1600200" indent="-228600" algn="r" rtl="1">
                <a:spcBef>
                  <a:spcPts val="1200"/>
                </a:spcBef>
                <a:spcAft>
                  <a:spcPts val="300"/>
                </a:spcAft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David" panose="020E0502060401010101" pitchFamily="34" charset="-79"/>
                </a:defRPr>
              </a:lvl4pPr>
              <a:lvl5pPr marL="2057400" indent="-228600" algn="r" rtl="1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5pPr>
              <a:lvl6pPr marL="25146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6pPr>
              <a:lvl7pPr marL="29718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7pPr>
              <a:lvl8pPr marL="34290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8pPr>
              <a:lvl9pPr marL="3886200" indent="-228600" algn="r" rtl="1" eaLnBrk="0" fontAlgn="base" hangingPunct="0">
                <a:spcBef>
                  <a:spcPts val="1200"/>
                </a:spcBef>
                <a:spcAft>
                  <a:spcPts val="300"/>
                </a:spcAft>
                <a:buChar char="»"/>
                <a:defRPr i="1">
                  <a:solidFill>
                    <a:schemeClr val="tx1"/>
                  </a:solidFill>
                  <a:latin typeface="Times New Roman" panose="02020603050405020304" pitchFamily="18" charset="0"/>
                  <a:cs typeface="David" panose="020E0502060401010101" pitchFamily="34" charset="-79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600">
                  <a:solidFill>
                    <a:srgbClr val="000000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en-US" altLang="en-US" sz="135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435" name="Freeform 663"/>
            <p:cNvSpPr>
              <a:spLocks/>
            </p:cNvSpPr>
            <p:nvPr/>
          </p:nvSpPr>
          <p:spPr bwMode="auto">
            <a:xfrm>
              <a:off x="9160644" y="4012729"/>
              <a:ext cx="47625" cy="49212"/>
            </a:xfrm>
            <a:custGeom>
              <a:avLst/>
              <a:gdLst>
                <a:gd name="T0" fmla="*/ 2147483646 w 30"/>
                <a:gd name="T1" fmla="*/ 0 h 31"/>
                <a:gd name="T2" fmla="*/ 0 w 30"/>
                <a:gd name="T3" fmla="*/ 2147483646 h 31"/>
                <a:gd name="T4" fmla="*/ 2147483646 w 30"/>
                <a:gd name="T5" fmla="*/ 2147483646 h 31"/>
                <a:gd name="T6" fmla="*/ 2147483646 w 30"/>
                <a:gd name="T7" fmla="*/ 2147483646 h 31"/>
                <a:gd name="T8" fmla="*/ 2147483646 w 30"/>
                <a:gd name="T9" fmla="*/ 2147483646 h 31"/>
                <a:gd name="T10" fmla="*/ 2147483646 w 30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31"/>
                <a:gd name="T20" fmla="*/ 30 w 30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31">
                  <a:moveTo>
                    <a:pt x="30" y="0"/>
                  </a:moveTo>
                  <a:lnTo>
                    <a:pt x="0" y="1"/>
                  </a:lnTo>
                  <a:lnTo>
                    <a:pt x="15" y="31"/>
                  </a:lnTo>
                  <a:lnTo>
                    <a:pt x="30" y="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36" name="Freeform 664"/>
            <p:cNvSpPr>
              <a:spLocks/>
            </p:cNvSpPr>
            <p:nvPr/>
          </p:nvSpPr>
          <p:spPr bwMode="auto">
            <a:xfrm>
              <a:off x="10086156" y="4017491"/>
              <a:ext cx="53975" cy="53975"/>
            </a:xfrm>
            <a:custGeom>
              <a:avLst/>
              <a:gdLst>
                <a:gd name="T0" fmla="*/ 2147483646 w 34"/>
                <a:gd name="T1" fmla="*/ 0 h 34"/>
                <a:gd name="T2" fmla="*/ 0 w 34"/>
                <a:gd name="T3" fmla="*/ 2147483646 h 34"/>
                <a:gd name="T4" fmla="*/ 2147483646 w 34"/>
                <a:gd name="T5" fmla="*/ 2147483646 h 34"/>
                <a:gd name="T6" fmla="*/ 2147483646 w 34"/>
                <a:gd name="T7" fmla="*/ 0 h 34"/>
                <a:gd name="T8" fmla="*/ 2147483646 w 34"/>
                <a:gd name="T9" fmla="*/ 0 h 34"/>
                <a:gd name="T10" fmla="*/ 2147483646 w 34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34"/>
                <a:gd name="T20" fmla="*/ 34 w 34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34">
                  <a:moveTo>
                    <a:pt x="23" y="0"/>
                  </a:moveTo>
                  <a:lnTo>
                    <a:pt x="0" y="23"/>
                  </a:lnTo>
                  <a:lnTo>
                    <a:pt x="34" y="34"/>
                  </a:lnTo>
                  <a:lnTo>
                    <a:pt x="25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37" name="Freeform 665"/>
            <p:cNvSpPr>
              <a:spLocks/>
            </p:cNvSpPr>
            <p:nvPr/>
          </p:nvSpPr>
          <p:spPr bwMode="auto">
            <a:xfrm>
              <a:off x="11243444" y="4012729"/>
              <a:ext cx="47625" cy="49212"/>
            </a:xfrm>
            <a:custGeom>
              <a:avLst/>
              <a:gdLst>
                <a:gd name="T0" fmla="*/ 2147483646 w 30"/>
                <a:gd name="T1" fmla="*/ 0 h 31"/>
                <a:gd name="T2" fmla="*/ 0 w 30"/>
                <a:gd name="T3" fmla="*/ 2147483646 h 31"/>
                <a:gd name="T4" fmla="*/ 2147483646 w 30"/>
                <a:gd name="T5" fmla="*/ 2147483646 h 31"/>
                <a:gd name="T6" fmla="*/ 2147483646 w 30"/>
                <a:gd name="T7" fmla="*/ 2147483646 h 31"/>
                <a:gd name="T8" fmla="*/ 2147483646 w 30"/>
                <a:gd name="T9" fmla="*/ 2147483646 h 31"/>
                <a:gd name="T10" fmla="*/ 2147483646 w 30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31"/>
                <a:gd name="T20" fmla="*/ 30 w 30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31">
                  <a:moveTo>
                    <a:pt x="30" y="0"/>
                  </a:moveTo>
                  <a:lnTo>
                    <a:pt x="0" y="1"/>
                  </a:lnTo>
                  <a:lnTo>
                    <a:pt x="15" y="31"/>
                  </a:lnTo>
                  <a:lnTo>
                    <a:pt x="30" y="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38" name="Freeform 666"/>
            <p:cNvSpPr>
              <a:spLocks/>
            </p:cNvSpPr>
            <p:nvPr/>
          </p:nvSpPr>
          <p:spPr bwMode="auto">
            <a:xfrm>
              <a:off x="11243444" y="5744691"/>
              <a:ext cx="47625" cy="50800"/>
            </a:xfrm>
            <a:custGeom>
              <a:avLst/>
              <a:gdLst>
                <a:gd name="T0" fmla="*/ 2147483646 w 30"/>
                <a:gd name="T1" fmla="*/ 0 h 32"/>
                <a:gd name="T2" fmla="*/ 0 w 30"/>
                <a:gd name="T3" fmla="*/ 0 h 32"/>
                <a:gd name="T4" fmla="*/ 2147483646 w 30"/>
                <a:gd name="T5" fmla="*/ 2147483646 h 32"/>
                <a:gd name="T6" fmla="*/ 2147483646 w 30"/>
                <a:gd name="T7" fmla="*/ 0 h 32"/>
                <a:gd name="T8" fmla="*/ 2147483646 w 3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2"/>
                <a:gd name="T17" fmla="*/ 30 w 3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2">
                  <a:moveTo>
                    <a:pt x="30" y="0"/>
                  </a:moveTo>
                  <a:lnTo>
                    <a:pt x="0" y="0"/>
                  </a:lnTo>
                  <a:lnTo>
                    <a:pt x="15" y="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39" name="Freeform 667"/>
            <p:cNvSpPr>
              <a:spLocks/>
            </p:cNvSpPr>
            <p:nvPr/>
          </p:nvSpPr>
          <p:spPr bwMode="auto">
            <a:xfrm>
              <a:off x="10202044" y="5744691"/>
              <a:ext cx="47625" cy="50800"/>
            </a:xfrm>
            <a:custGeom>
              <a:avLst/>
              <a:gdLst>
                <a:gd name="T0" fmla="*/ 2147483646 w 30"/>
                <a:gd name="T1" fmla="*/ 0 h 32"/>
                <a:gd name="T2" fmla="*/ 0 w 30"/>
                <a:gd name="T3" fmla="*/ 0 h 32"/>
                <a:gd name="T4" fmla="*/ 2147483646 w 30"/>
                <a:gd name="T5" fmla="*/ 2147483646 h 32"/>
                <a:gd name="T6" fmla="*/ 2147483646 w 30"/>
                <a:gd name="T7" fmla="*/ 0 h 32"/>
                <a:gd name="T8" fmla="*/ 2147483646 w 3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2"/>
                <a:gd name="T17" fmla="*/ 30 w 3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2">
                  <a:moveTo>
                    <a:pt x="30" y="0"/>
                  </a:moveTo>
                  <a:lnTo>
                    <a:pt x="0" y="0"/>
                  </a:lnTo>
                  <a:lnTo>
                    <a:pt x="15" y="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40" name="Freeform 668"/>
            <p:cNvSpPr>
              <a:spLocks/>
            </p:cNvSpPr>
            <p:nvPr/>
          </p:nvSpPr>
          <p:spPr bwMode="auto">
            <a:xfrm>
              <a:off x="9919469" y="5774854"/>
              <a:ext cx="50800" cy="49212"/>
            </a:xfrm>
            <a:custGeom>
              <a:avLst/>
              <a:gdLst>
                <a:gd name="T0" fmla="*/ 0 w 32"/>
                <a:gd name="T1" fmla="*/ 0 h 31"/>
                <a:gd name="T2" fmla="*/ 2147483646 w 32"/>
                <a:gd name="T3" fmla="*/ 2147483646 h 31"/>
                <a:gd name="T4" fmla="*/ 2147483646 w 32"/>
                <a:gd name="T5" fmla="*/ 2147483646 h 31"/>
                <a:gd name="T6" fmla="*/ 2147483646 w 32"/>
                <a:gd name="T7" fmla="*/ 2147483646 h 31"/>
                <a:gd name="T8" fmla="*/ 2147483646 w 32"/>
                <a:gd name="T9" fmla="*/ 2147483646 h 31"/>
                <a:gd name="T10" fmla="*/ 0 w 32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1"/>
                <a:gd name="T20" fmla="*/ 32 w 32"/>
                <a:gd name="T21" fmla="*/ 31 h 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1">
                  <a:moveTo>
                    <a:pt x="0" y="0"/>
                  </a:moveTo>
                  <a:lnTo>
                    <a:pt x="2" y="31"/>
                  </a:lnTo>
                  <a:lnTo>
                    <a:pt x="32" y="16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41" name="Freeform 679"/>
            <p:cNvSpPr>
              <a:spLocks/>
            </p:cNvSpPr>
            <p:nvPr/>
          </p:nvSpPr>
          <p:spPr bwMode="auto">
            <a:xfrm>
              <a:off x="11243444" y="988541"/>
              <a:ext cx="47625" cy="49212"/>
            </a:xfrm>
            <a:custGeom>
              <a:avLst/>
              <a:gdLst>
                <a:gd name="T0" fmla="*/ 2147483646 w 30"/>
                <a:gd name="T1" fmla="*/ 0 h 31"/>
                <a:gd name="T2" fmla="*/ 0 w 30"/>
                <a:gd name="T3" fmla="*/ 0 h 31"/>
                <a:gd name="T4" fmla="*/ 2147483646 w 30"/>
                <a:gd name="T5" fmla="*/ 2147483646 h 31"/>
                <a:gd name="T6" fmla="*/ 2147483646 w 30"/>
                <a:gd name="T7" fmla="*/ 0 h 31"/>
                <a:gd name="T8" fmla="*/ 2147483646 w 30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1"/>
                <a:gd name="T17" fmla="*/ 30 w 30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1">
                  <a:moveTo>
                    <a:pt x="30" y="0"/>
                  </a:moveTo>
                  <a:lnTo>
                    <a:pt x="0" y="0"/>
                  </a:lnTo>
                  <a:lnTo>
                    <a:pt x="15" y="3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42" name="Line 680"/>
            <p:cNvSpPr>
              <a:spLocks noChangeShapeType="1"/>
            </p:cNvSpPr>
            <p:nvPr/>
          </p:nvSpPr>
          <p:spPr bwMode="auto">
            <a:xfrm>
              <a:off x="10211569" y="1537816"/>
              <a:ext cx="47942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43" name="Freeform 681"/>
            <p:cNvSpPr>
              <a:spLocks/>
            </p:cNvSpPr>
            <p:nvPr/>
          </p:nvSpPr>
          <p:spPr bwMode="auto">
            <a:xfrm>
              <a:off x="10640194" y="1514004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2147483646 w 32"/>
                <a:gd name="T3" fmla="*/ 2147483646 h 32"/>
                <a:gd name="T4" fmla="*/ 2147483646 w 32"/>
                <a:gd name="T5" fmla="*/ 2147483646 h 32"/>
                <a:gd name="T6" fmla="*/ 2147483646 w 32"/>
                <a:gd name="T7" fmla="*/ 0 h 32"/>
                <a:gd name="T8" fmla="*/ 2147483646 w 32"/>
                <a:gd name="T9" fmla="*/ 0 h 32"/>
                <a:gd name="T10" fmla="*/ 0 w 32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0" y="0"/>
                  </a:moveTo>
                  <a:lnTo>
                    <a:pt x="2" y="32"/>
                  </a:lnTo>
                  <a:lnTo>
                    <a:pt x="32" y="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44" name="Freeform 687"/>
            <p:cNvSpPr>
              <a:spLocks/>
            </p:cNvSpPr>
            <p:nvPr/>
          </p:nvSpPr>
          <p:spPr bwMode="auto">
            <a:xfrm>
              <a:off x="13962831" y="3598391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0 w 32"/>
                <a:gd name="T3" fmla="*/ 2147483646 h 32"/>
                <a:gd name="T4" fmla="*/ 2147483646 w 32"/>
                <a:gd name="T5" fmla="*/ 2147483646 h 32"/>
                <a:gd name="T6" fmla="*/ 0 w 32"/>
                <a:gd name="T7" fmla="*/ 0 h 32"/>
                <a:gd name="T8" fmla="*/ 0 w 3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"/>
                <a:gd name="T17" fmla="*/ 32 w 3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">
                  <a:moveTo>
                    <a:pt x="0" y="0"/>
                  </a:moveTo>
                  <a:lnTo>
                    <a:pt x="0" y="32"/>
                  </a:lnTo>
                  <a:lnTo>
                    <a:pt x="3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45" name="Freeform 688"/>
            <p:cNvSpPr>
              <a:spLocks/>
            </p:cNvSpPr>
            <p:nvPr/>
          </p:nvSpPr>
          <p:spPr bwMode="auto">
            <a:xfrm>
              <a:off x="13350056" y="3472979"/>
              <a:ext cx="630238" cy="149225"/>
            </a:xfrm>
            <a:custGeom>
              <a:avLst/>
              <a:gdLst>
                <a:gd name="T0" fmla="*/ 0 w 397"/>
                <a:gd name="T1" fmla="*/ 0 h 94"/>
                <a:gd name="T2" fmla="*/ 0 w 397"/>
                <a:gd name="T3" fmla="*/ 2147483646 h 94"/>
                <a:gd name="T4" fmla="*/ 2147483646 w 397"/>
                <a:gd name="T5" fmla="*/ 2147483646 h 94"/>
                <a:gd name="T6" fmla="*/ 0 60000 65536"/>
                <a:gd name="T7" fmla="*/ 0 60000 65536"/>
                <a:gd name="T8" fmla="*/ 0 60000 65536"/>
                <a:gd name="T9" fmla="*/ 0 w 397"/>
                <a:gd name="T10" fmla="*/ 0 h 94"/>
                <a:gd name="T11" fmla="*/ 397 w 397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94">
                  <a:moveTo>
                    <a:pt x="0" y="0"/>
                  </a:moveTo>
                  <a:lnTo>
                    <a:pt x="0" y="94"/>
                  </a:lnTo>
                  <a:lnTo>
                    <a:pt x="397" y="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46" name="Freeform 689"/>
            <p:cNvSpPr>
              <a:spLocks/>
            </p:cNvSpPr>
            <p:nvPr/>
          </p:nvSpPr>
          <p:spPr bwMode="auto">
            <a:xfrm>
              <a:off x="13962831" y="3747616"/>
              <a:ext cx="50800" cy="50800"/>
            </a:xfrm>
            <a:custGeom>
              <a:avLst/>
              <a:gdLst>
                <a:gd name="T0" fmla="*/ 0 w 32"/>
                <a:gd name="T1" fmla="*/ 0 h 32"/>
                <a:gd name="T2" fmla="*/ 0 w 32"/>
                <a:gd name="T3" fmla="*/ 2147483646 h 32"/>
                <a:gd name="T4" fmla="*/ 2147483646 w 32"/>
                <a:gd name="T5" fmla="*/ 2147483646 h 32"/>
                <a:gd name="T6" fmla="*/ 0 w 32"/>
                <a:gd name="T7" fmla="*/ 0 h 32"/>
                <a:gd name="T8" fmla="*/ 0 w 3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"/>
                <a:gd name="T17" fmla="*/ 32 w 3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">
                  <a:moveTo>
                    <a:pt x="0" y="0"/>
                  </a:moveTo>
                  <a:lnTo>
                    <a:pt x="0" y="32"/>
                  </a:lnTo>
                  <a:lnTo>
                    <a:pt x="3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9447" name="Freeform 690"/>
            <p:cNvSpPr>
              <a:spLocks/>
            </p:cNvSpPr>
            <p:nvPr/>
          </p:nvSpPr>
          <p:spPr bwMode="auto">
            <a:xfrm>
              <a:off x="12308656" y="3472979"/>
              <a:ext cx="1671638" cy="298450"/>
            </a:xfrm>
            <a:custGeom>
              <a:avLst/>
              <a:gdLst>
                <a:gd name="T0" fmla="*/ 0 w 1053"/>
                <a:gd name="T1" fmla="*/ 0 h 188"/>
                <a:gd name="T2" fmla="*/ 0 w 1053"/>
                <a:gd name="T3" fmla="*/ 2147483646 h 188"/>
                <a:gd name="T4" fmla="*/ 2147483646 w 1053"/>
                <a:gd name="T5" fmla="*/ 2147483646 h 188"/>
                <a:gd name="T6" fmla="*/ 0 60000 65536"/>
                <a:gd name="T7" fmla="*/ 0 60000 65536"/>
                <a:gd name="T8" fmla="*/ 0 60000 65536"/>
                <a:gd name="T9" fmla="*/ 0 w 1053"/>
                <a:gd name="T10" fmla="*/ 0 h 188"/>
                <a:gd name="T11" fmla="*/ 1053 w 10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3" h="188">
                  <a:moveTo>
                    <a:pt x="0" y="0"/>
                  </a:moveTo>
                  <a:lnTo>
                    <a:pt x="0" y="188"/>
                  </a:lnTo>
                  <a:lnTo>
                    <a:pt x="1053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72D396D-FACF-4F18-8B0A-219C751A9F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34441" y="712788"/>
          <a:ext cx="4081462" cy="39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Visio" r:id="rId4" imgW="4800719" imgH="4610100" progId="Visio.Drawing.11">
                  <p:embed/>
                </p:oleObj>
              </mc:Choice>
              <mc:Fallback>
                <p:oleObj name="Visio" r:id="rId4" imgW="4800719" imgH="46101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4441" y="712788"/>
                        <a:ext cx="4081462" cy="391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6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Address Selection</a:t>
            </a:r>
            <a:endParaRPr lang="en-US" altLang="en-US" dirty="0"/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B64244EF-D90A-4B36-89DC-B394997AE5AD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sp>
        <p:nvSpPr>
          <p:cNvPr id="63492" name="AutoShape 6"/>
          <p:cNvSpPr>
            <a:spLocks noChangeAspect="1" noChangeArrowheads="1" noTextEdit="1"/>
          </p:cNvSpPr>
          <p:nvPr/>
        </p:nvSpPr>
        <p:spPr bwMode="auto">
          <a:xfrm>
            <a:off x="2114550" y="1200150"/>
            <a:ext cx="4806554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493" name="Freeform 74"/>
          <p:cNvSpPr>
            <a:spLocks/>
          </p:cNvSpPr>
          <p:nvPr/>
        </p:nvSpPr>
        <p:spPr bwMode="auto">
          <a:xfrm>
            <a:off x="4607719" y="3411142"/>
            <a:ext cx="1200150" cy="267890"/>
          </a:xfrm>
          <a:custGeom>
            <a:avLst/>
            <a:gdLst>
              <a:gd name="T0" fmla="*/ 2147483646 w 1008"/>
              <a:gd name="T1" fmla="*/ 2147483646 h 225"/>
              <a:gd name="T2" fmla="*/ 2147483646 w 1008"/>
              <a:gd name="T3" fmla="*/ 0 h 225"/>
              <a:gd name="T4" fmla="*/ 0 w 1008"/>
              <a:gd name="T5" fmla="*/ 0 h 225"/>
              <a:gd name="T6" fmla="*/ 0 w 1008"/>
              <a:gd name="T7" fmla="*/ 2147483646 h 225"/>
              <a:gd name="T8" fmla="*/ 2147483646 w 1008"/>
              <a:gd name="T9" fmla="*/ 2147483646 h 225"/>
              <a:gd name="T10" fmla="*/ 2147483646 w 1008"/>
              <a:gd name="T11" fmla="*/ 2147483646 h 2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8"/>
              <a:gd name="T19" fmla="*/ 0 h 225"/>
              <a:gd name="T20" fmla="*/ 1008 w 1008"/>
              <a:gd name="T21" fmla="*/ 225 h 2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8" h="225">
                <a:moveTo>
                  <a:pt x="1005" y="225"/>
                </a:moveTo>
                <a:lnTo>
                  <a:pt x="1008" y="0"/>
                </a:lnTo>
                <a:lnTo>
                  <a:pt x="0" y="0"/>
                </a:lnTo>
                <a:lnTo>
                  <a:pt x="0" y="225"/>
                </a:lnTo>
                <a:lnTo>
                  <a:pt x="1008" y="225"/>
                </a:lnTo>
              </a:path>
            </a:pathLst>
          </a:custGeom>
          <a:solidFill>
            <a:srgbClr val="FFCCCC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63494" name="Freeform 89"/>
          <p:cNvSpPr>
            <a:spLocks/>
          </p:cNvSpPr>
          <p:nvPr/>
        </p:nvSpPr>
        <p:spPr bwMode="auto">
          <a:xfrm>
            <a:off x="3323035" y="3411142"/>
            <a:ext cx="1195388" cy="267890"/>
          </a:xfrm>
          <a:custGeom>
            <a:avLst/>
            <a:gdLst>
              <a:gd name="T0" fmla="*/ 2147483646 w 1004"/>
              <a:gd name="T1" fmla="*/ 2147483646 h 225"/>
              <a:gd name="T2" fmla="*/ 2147483646 w 1004"/>
              <a:gd name="T3" fmla="*/ 0 h 225"/>
              <a:gd name="T4" fmla="*/ 0 w 1004"/>
              <a:gd name="T5" fmla="*/ 0 h 225"/>
              <a:gd name="T6" fmla="*/ 0 w 1004"/>
              <a:gd name="T7" fmla="*/ 2147483646 h 225"/>
              <a:gd name="T8" fmla="*/ 2147483646 w 1004"/>
              <a:gd name="T9" fmla="*/ 2147483646 h 225"/>
              <a:gd name="T10" fmla="*/ 2147483646 w 1004"/>
              <a:gd name="T11" fmla="*/ 2147483646 h 2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4"/>
              <a:gd name="T19" fmla="*/ 0 h 225"/>
              <a:gd name="T20" fmla="*/ 1004 w 1004"/>
              <a:gd name="T21" fmla="*/ 225 h 2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4" h="225">
                <a:moveTo>
                  <a:pt x="1004" y="225"/>
                </a:moveTo>
                <a:lnTo>
                  <a:pt x="1004" y="0"/>
                </a:lnTo>
                <a:lnTo>
                  <a:pt x="0" y="0"/>
                </a:lnTo>
                <a:lnTo>
                  <a:pt x="0" y="225"/>
                </a:lnTo>
                <a:lnTo>
                  <a:pt x="1004" y="225"/>
                </a:lnTo>
              </a:path>
            </a:pathLst>
          </a:custGeom>
          <a:solidFill>
            <a:srgbClr val="CCECFF"/>
          </a:solidFill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V="1">
            <a:off x="4564856" y="1427560"/>
            <a:ext cx="1191" cy="506015"/>
          </a:xfrm>
          <a:prstGeom prst="line">
            <a:avLst/>
          </a:prstGeom>
          <a:noFill/>
          <a:ln w="33338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423172" y="1994298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500563" y="1994298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536281" y="1994298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4600575" y="1994298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4632722" y="1994298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 dirty="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endParaRPr lang="en-US" altLang="en-US" sz="135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02" name="Freeform 14"/>
          <p:cNvSpPr>
            <a:spLocks/>
          </p:cNvSpPr>
          <p:nvPr/>
        </p:nvSpPr>
        <p:spPr bwMode="auto">
          <a:xfrm>
            <a:off x="3920728" y="1937147"/>
            <a:ext cx="1289447" cy="266700"/>
          </a:xfrm>
          <a:custGeom>
            <a:avLst/>
            <a:gdLst>
              <a:gd name="T0" fmla="*/ 2147483646 w 1083"/>
              <a:gd name="T1" fmla="*/ 2147483646 h 224"/>
              <a:gd name="T2" fmla="*/ 2147483646 w 1083"/>
              <a:gd name="T3" fmla="*/ 0 h 224"/>
              <a:gd name="T4" fmla="*/ 0 w 1083"/>
              <a:gd name="T5" fmla="*/ 0 h 224"/>
              <a:gd name="T6" fmla="*/ 0 w 1083"/>
              <a:gd name="T7" fmla="*/ 2147483646 h 224"/>
              <a:gd name="T8" fmla="*/ 2147483646 w 1083"/>
              <a:gd name="T9" fmla="*/ 2147483646 h 224"/>
              <a:gd name="T10" fmla="*/ 2147483646 w 1083"/>
              <a:gd name="T11" fmla="*/ 2147483646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3"/>
              <a:gd name="T19" fmla="*/ 0 h 224"/>
              <a:gd name="T20" fmla="*/ 1083 w 1083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3" h="224">
                <a:moveTo>
                  <a:pt x="1083" y="221"/>
                </a:moveTo>
                <a:lnTo>
                  <a:pt x="1083" y="0"/>
                </a:lnTo>
                <a:lnTo>
                  <a:pt x="0" y="0"/>
                </a:lnTo>
                <a:lnTo>
                  <a:pt x="0" y="224"/>
                </a:lnTo>
                <a:lnTo>
                  <a:pt x="1083" y="224"/>
                </a:lnTo>
              </a:path>
            </a:pathLst>
          </a:custGeom>
          <a:noFill/>
          <a:ln w="19050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03" name="Freeform 15"/>
          <p:cNvSpPr>
            <a:spLocks/>
          </p:cNvSpPr>
          <p:nvPr/>
        </p:nvSpPr>
        <p:spPr bwMode="auto">
          <a:xfrm>
            <a:off x="4532710" y="1396604"/>
            <a:ext cx="64294" cy="55959"/>
          </a:xfrm>
          <a:custGeom>
            <a:avLst/>
            <a:gdLst>
              <a:gd name="T0" fmla="*/ 0 w 54"/>
              <a:gd name="T1" fmla="*/ 2147483646 h 47"/>
              <a:gd name="T2" fmla="*/ 2147483646 w 54"/>
              <a:gd name="T3" fmla="*/ 2147483646 h 47"/>
              <a:gd name="T4" fmla="*/ 2147483646 w 54"/>
              <a:gd name="T5" fmla="*/ 0 h 47"/>
              <a:gd name="T6" fmla="*/ 2147483646 w 54"/>
              <a:gd name="T7" fmla="*/ 2147483646 h 47"/>
              <a:gd name="T8" fmla="*/ 2147483646 w 54"/>
              <a:gd name="T9" fmla="*/ 2147483646 h 47"/>
              <a:gd name="T10" fmla="*/ 0 w 54"/>
              <a:gd name="T11" fmla="*/ 2147483646 h 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"/>
              <a:gd name="T19" fmla="*/ 0 h 47"/>
              <a:gd name="T20" fmla="*/ 54 w 54"/>
              <a:gd name="T21" fmla="*/ 47 h 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" h="47">
                <a:moveTo>
                  <a:pt x="0" y="47"/>
                </a:moveTo>
                <a:lnTo>
                  <a:pt x="54" y="47"/>
                </a:lnTo>
                <a:lnTo>
                  <a:pt x="27" y="0"/>
                </a:lnTo>
                <a:lnTo>
                  <a:pt x="3" y="47"/>
                </a:lnTo>
                <a:lnTo>
                  <a:pt x="0" y="47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04" name="Freeform 16"/>
          <p:cNvSpPr>
            <a:spLocks/>
          </p:cNvSpPr>
          <p:nvPr/>
        </p:nvSpPr>
        <p:spPr bwMode="auto">
          <a:xfrm>
            <a:off x="4536282" y="1774032"/>
            <a:ext cx="60722" cy="55960"/>
          </a:xfrm>
          <a:custGeom>
            <a:avLst/>
            <a:gdLst>
              <a:gd name="T0" fmla="*/ 2147483646 w 51"/>
              <a:gd name="T1" fmla="*/ 2147483646 h 47"/>
              <a:gd name="T2" fmla="*/ 2147483646 w 51"/>
              <a:gd name="T3" fmla="*/ 2147483646 h 47"/>
              <a:gd name="T4" fmla="*/ 2147483646 w 51"/>
              <a:gd name="T5" fmla="*/ 2147483646 h 47"/>
              <a:gd name="T6" fmla="*/ 2147483646 w 51"/>
              <a:gd name="T7" fmla="*/ 2147483646 h 47"/>
              <a:gd name="T8" fmla="*/ 2147483646 w 51"/>
              <a:gd name="T9" fmla="*/ 2147483646 h 47"/>
              <a:gd name="T10" fmla="*/ 2147483646 w 51"/>
              <a:gd name="T11" fmla="*/ 2147483646 h 47"/>
              <a:gd name="T12" fmla="*/ 2147483646 w 51"/>
              <a:gd name="T13" fmla="*/ 2147483646 h 47"/>
              <a:gd name="T14" fmla="*/ 2147483646 w 51"/>
              <a:gd name="T15" fmla="*/ 2147483646 h 47"/>
              <a:gd name="T16" fmla="*/ 2147483646 w 51"/>
              <a:gd name="T17" fmla="*/ 2147483646 h 47"/>
              <a:gd name="T18" fmla="*/ 2147483646 w 51"/>
              <a:gd name="T19" fmla="*/ 2147483646 h 47"/>
              <a:gd name="T20" fmla="*/ 2147483646 w 51"/>
              <a:gd name="T21" fmla="*/ 2147483646 h 47"/>
              <a:gd name="T22" fmla="*/ 2147483646 w 51"/>
              <a:gd name="T23" fmla="*/ 2147483646 h 47"/>
              <a:gd name="T24" fmla="*/ 2147483646 w 51"/>
              <a:gd name="T25" fmla="*/ 2147483646 h 47"/>
              <a:gd name="T26" fmla="*/ 2147483646 w 51"/>
              <a:gd name="T27" fmla="*/ 2147483646 h 47"/>
              <a:gd name="T28" fmla="*/ 2147483646 w 51"/>
              <a:gd name="T29" fmla="*/ 2147483646 h 47"/>
              <a:gd name="T30" fmla="*/ 2147483646 w 51"/>
              <a:gd name="T31" fmla="*/ 2147483646 h 47"/>
              <a:gd name="T32" fmla="*/ 2147483646 w 51"/>
              <a:gd name="T33" fmla="*/ 2147483646 h 47"/>
              <a:gd name="T34" fmla="*/ 2147483646 w 51"/>
              <a:gd name="T35" fmla="*/ 2147483646 h 47"/>
              <a:gd name="T36" fmla="*/ 2147483646 w 51"/>
              <a:gd name="T37" fmla="*/ 0 h 47"/>
              <a:gd name="T38" fmla="*/ 2147483646 w 51"/>
              <a:gd name="T39" fmla="*/ 0 h 47"/>
              <a:gd name="T40" fmla="*/ 2147483646 w 51"/>
              <a:gd name="T41" fmla="*/ 0 h 47"/>
              <a:gd name="T42" fmla="*/ 2147483646 w 51"/>
              <a:gd name="T43" fmla="*/ 0 h 47"/>
              <a:gd name="T44" fmla="*/ 2147483646 w 51"/>
              <a:gd name="T45" fmla="*/ 0 h 47"/>
              <a:gd name="T46" fmla="*/ 2147483646 w 51"/>
              <a:gd name="T47" fmla="*/ 2147483646 h 47"/>
              <a:gd name="T48" fmla="*/ 2147483646 w 51"/>
              <a:gd name="T49" fmla="*/ 2147483646 h 47"/>
              <a:gd name="T50" fmla="*/ 2147483646 w 51"/>
              <a:gd name="T51" fmla="*/ 2147483646 h 47"/>
              <a:gd name="T52" fmla="*/ 2147483646 w 51"/>
              <a:gd name="T53" fmla="*/ 2147483646 h 47"/>
              <a:gd name="T54" fmla="*/ 2147483646 w 51"/>
              <a:gd name="T55" fmla="*/ 2147483646 h 47"/>
              <a:gd name="T56" fmla="*/ 0 w 51"/>
              <a:gd name="T57" fmla="*/ 2147483646 h 47"/>
              <a:gd name="T58" fmla="*/ 0 w 51"/>
              <a:gd name="T59" fmla="*/ 2147483646 h 47"/>
              <a:gd name="T60" fmla="*/ 0 w 51"/>
              <a:gd name="T61" fmla="*/ 2147483646 h 47"/>
              <a:gd name="T62" fmla="*/ 0 w 51"/>
              <a:gd name="T63" fmla="*/ 2147483646 h 47"/>
              <a:gd name="T64" fmla="*/ 0 w 51"/>
              <a:gd name="T65" fmla="*/ 2147483646 h 47"/>
              <a:gd name="T66" fmla="*/ 2147483646 w 51"/>
              <a:gd name="T67" fmla="*/ 2147483646 h 47"/>
              <a:gd name="T68" fmla="*/ 2147483646 w 51"/>
              <a:gd name="T69" fmla="*/ 2147483646 h 47"/>
              <a:gd name="T70" fmla="*/ 2147483646 w 51"/>
              <a:gd name="T71" fmla="*/ 2147483646 h 47"/>
              <a:gd name="T72" fmla="*/ 2147483646 w 51"/>
              <a:gd name="T73" fmla="*/ 2147483646 h 47"/>
              <a:gd name="T74" fmla="*/ 2147483646 w 51"/>
              <a:gd name="T75" fmla="*/ 2147483646 h 47"/>
              <a:gd name="T76" fmla="*/ 2147483646 w 51"/>
              <a:gd name="T77" fmla="*/ 2147483646 h 47"/>
              <a:gd name="T78" fmla="*/ 2147483646 w 51"/>
              <a:gd name="T79" fmla="*/ 2147483646 h 47"/>
              <a:gd name="T80" fmla="*/ 2147483646 w 51"/>
              <a:gd name="T81" fmla="*/ 2147483646 h 47"/>
              <a:gd name="T82" fmla="*/ 2147483646 w 51"/>
              <a:gd name="T83" fmla="*/ 2147483646 h 4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1"/>
              <a:gd name="T127" fmla="*/ 0 h 47"/>
              <a:gd name="T128" fmla="*/ 51 w 51"/>
              <a:gd name="T129" fmla="*/ 47 h 4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1" h="47">
                <a:moveTo>
                  <a:pt x="24" y="47"/>
                </a:moveTo>
                <a:lnTo>
                  <a:pt x="30" y="47"/>
                </a:lnTo>
                <a:lnTo>
                  <a:pt x="33" y="47"/>
                </a:lnTo>
                <a:lnTo>
                  <a:pt x="36" y="44"/>
                </a:lnTo>
                <a:lnTo>
                  <a:pt x="39" y="44"/>
                </a:lnTo>
                <a:lnTo>
                  <a:pt x="42" y="41"/>
                </a:lnTo>
                <a:lnTo>
                  <a:pt x="45" y="38"/>
                </a:lnTo>
                <a:lnTo>
                  <a:pt x="48" y="35"/>
                </a:lnTo>
                <a:lnTo>
                  <a:pt x="48" y="32"/>
                </a:lnTo>
                <a:lnTo>
                  <a:pt x="48" y="26"/>
                </a:lnTo>
                <a:lnTo>
                  <a:pt x="51" y="23"/>
                </a:lnTo>
                <a:lnTo>
                  <a:pt x="48" y="20"/>
                </a:lnTo>
                <a:lnTo>
                  <a:pt x="48" y="15"/>
                </a:lnTo>
                <a:lnTo>
                  <a:pt x="48" y="12"/>
                </a:lnTo>
                <a:lnTo>
                  <a:pt x="45" y="9"/>
                </a:lnTo>
                <a:lnTo>
                  <a:pt x="42" y="6"/>
                </a:lnTo>
                <a:lnTo>
                  <a:pt x="39" y="3"/>
                </a:lnTo>
                <a:lnTo>
                  <a:pt x="36" y="3"/>
                </a:lnTo>
                <a:lnTo>
                  <a:pt x="33" y="0"/>
                </a:lnTo>
                <a:lnTo>
                  <a:pt x="30" y="0"/>
                </a:lnTo>
                <a:lnTo>
                  <a:pt x="24" y="0"/>
                </a:lnTo>
                <a:lnTo>
                  <a:pt x="21" y="0"/>
                </a:lnTo>
                <a:lnTo>
                  <a:pt x="18" y="0"/>
                </a:lnTo>
                <a:lnTo>
                  <a:pt x="12" y="3"/>
                </a:lnTo>
                <a:lnTo>
                  <a:pt x="9" y="3"/>
                </a:lnTo>
                <a:lnTo>
                  <a:pt x="6" y="6"/>
                </a:lnTo>
                <a:lnTo>
                  <a:pt x="3" y="9"/>
                </a:lnTo>
                <a:lnTo>
                  <a:pt x="3" y="12"/>
                </a:lnTo>
                <a:lnTo>
                  <a:pt x="0" y="15"/>
                </a:lnTo>
                <a:lnTo>
                  <a:pt x="0" y="20"/>
                </a:lnTo>
                <a:lnTo>
                  <a:pt x="0" y="23"/>
                </a:lnTo>
                <a:lnTo>
                  <a:pt x="0" y="26"/>
                </a:lnTo>
                <a:lnTo>
                  <a:pt x="0" y="32"/>
                </a:lnTo>
                <a:lnTo>
                  <a:pt x="3" y="35"/>
                </a:lnTo>
                <a:lnTo>
                  <a:pt x="3" y="38"/>
                </a:lnTo>
                <a:lnTo>
                  <a:pt x="6" y="41"/>
                </a:lnTo>
                <a:lnTo>
                  <a:pt x="9" y="44"/>
                </a:lnTo>
                <a:lnTo>
                  <a:pt x="12" y="44"/>
                </a:lnTo>
                <a:lnTo>
                  <a:pt x="18" y="47"/>
                </a:lnTo>
                <a:lnTo>
                  <a:pt x="21" y="47"/>
                </a:lnTo>
                <a:lnTo>
                  <a:pt x="24" y="47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4564856" y="2200276"/>
            <a:ext cx="1191" cy="260747"/>
          </a:xfrm>
          <a:prstGeom prst="line">
            <a:avLst/>
          </a:prstGeom>
          <a:noFill/>
          <a:ln w="33338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 flipV="1">
            <a:off x="4564856" y="3902869"/>
            <a:ext cx="1191" cy="348854"/>
          </a:xfrm>
          <a:prstGeom prst="line">
            <a:avLst/>
          </a:prstGeom>
          <a:noFill/>
          <a:ln w="33338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 rot="-5400000">
            <a:off x="4419364" y="4078294"/>
            <a:ext cx="8976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 rot="-5400000">
            <a:off x="4432188" y="399971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2543175" y="2239567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2621756" y="2239567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2688431" y="2239567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2752725" y="2239567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2820591" y="2239567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14" name="Freeform 26"/>
          <p:cNvSpPr>
            <a:spLocks/>
          </p:cNvSpPr>
          <p:nvPr/>
        </p:nvSpPr>
        <p:spPr bwMode="auto">
          <a:xfrm>
            <a:off x="3037285" y="1801417"/>
            <a:ext cx="1527572" cy="221456"/>
          </a:xfrm>
          <a:custGeom>
            <a:avLst/>
            <a:gdLst>
              <a:gd name="T0" fmla="*/ 0 w 1283"/>
              <a:gd name="T1" fmla="*/ 2147483646 h 186"/>
              <a:gd name="T2" fmla="*/ 0 w 1283"/>
              <a:gd name="T3" fmla="*/ 0 h 186"/>
              <a:gd name="T4" fmla="*/ 2147483646 w 1283"/>
              <a:gd name="T5" fmla="*/ 0 h 186"/>
              <a:gd name="T6" fmla="*/ 0 60000 65536"/>
              <a:gd name="T7" fmla="*/ 0 60000 65536"/>
              <a:gd name="T8" fmla="*/ 0 60000 65536"/>
              <a:gd name="T9" fmla="*/ 0 w 1283"/>
              <a:gd name="T10" fmla="*/ 0 h 186"/>
              <a:gd name="T11" fmla="*/ 1283 w 1283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3" h="186">
                <a:moveTo>
                  <a:pt x="0" y="186"/>
                </a:moveTo>
                <a:lnTo>
                  <a:pt x="0" y="0"/>
                </a:lnTo>
                <a:lnTo>
                  <a:pt x="1283" y="0"/>
                </a:lnTo>
              </a:path>
            </a:pathLst>
          </a:custGeom>
          <a:noFill/>
          <a:ln w="33338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 flipV="1">
            <a:off x="2346723" y="1801417"/>
            <a:ext cx="1190" cy="221456"/>
          </a:xfrm>
          <a:prstGeom prst="line">
            <a:avLst/>
          </a:prstGeom>
          <a:noFill/>
          <a:ln w="33338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16" name="Freeform 28"/>
          <p:cNvSpPr>
            <a:spLocks/>
          </p:cNvSpPr>
          <p:nvPr/>
        </p:nvSpPr>
        <p:spPr bwMode="auto">
          <a:xfrm>
            <a:off x="2115741" y="2069307"/>
            <a:ext cx="1157288" cy="373856"/>
          </a:xfrm>
          <a:custGeom>
            <a:avLst/>
            <a:gdLst>
              <a:gd name="T0" fmla="*/ 2147483646 w 972"/>
              <a:gd name="T1" fmla="*/ 0 h 314"/>
              <a:gd name="T2" fmla="*/ 2147483646 w 972"/>
              <a:gd name="T3" fmla="*/ 0 h 314"/>
              <a:gd name="T4" fmla="*/ 2147483646 w 972"/>
              <a:gd name="T5" fmla="*/ 2147483646 h 314"/>
              <a:gd name="T6" fmla="*/ 2147483646 w 972"/>
              <a:gd name="T7" fmla="*/ 0 h 314"/>
              <a:gd name="T8" fmla="*/ 0 w 972"/>
              <a:gd name="T9" fmla="*/ 0 h 314"/>
              <a:gd name="T10" fmla="*/ 2147483646 w 972"/>
              <a:gd name="T11" fmla="*/ 2147483646 h 314"/>
              <a:gd name="T12" fmla="*/ 2147483646 w 972"/>
              <a:gd name="T13" fmla="*/ 2147483646 h 314"/>
              <a:gd name="T14" fmla="*/ 2147483646 w 972"/>
              <a:gd name="T15" fmla="*/ 0 h 314"/>
              <a:gd name="T16" fmla="*/ 2147483646 w 972"/>
              <a:gd name="T17" fmla="*/ 0 h 3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72"/>
              <a:gd name="T28" fmla="*/ 0 h 314"/>
              <a:gd name="T29" fmla="*/ 972 w 972"/>
              <a:gd name="T30" fmla="*/ 314 h 3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72" h="314">
                <a:moveTo>
                  <a:pt x="969" y="0"/>
                </a:moveTo>
                <a:lnTo>
                  <a:pt x="577" y="0"/>
                </a:lnTo>
                <a:lnTo>
                  <a:pt x="484" y="98"/>
                </a:lnTo>
                <a:lnTo>
                  <a:pt x="392" y="0"/>
                </a:lnTo>
                <a:lnTo>
                  <a:pt x="0" y="0"/>
                </a:lnTo>
                <a:lnTo>
                  <a:pt x="296" y="314"/>
                </a:lnTo>
                <a:lnTo>
                  <a:pt x="673" y="314"/>
                </a:lnTo>
                <a:lnTo>
                  <a:pt x="972" y="0"/>
                </a:lnTo>
              </a:path>
            </a:pathLst>
          </a:custGeom>
          <a:noFill/>
          <a:ln w="19050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H="1">
            <a:off x="5195887" y="2638425"/>
            <a:ext cx="1690688" cy="1191"/>
          </a:xfrm>
          <a:prstGeom prst="line">
            <a:avLst/>
          </a:prstGeom>
          <a:noFill/>
          <a:ln w="33338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18" name="Freeform 30"/>
          <p:cNvSpPr>
            <a:spLocks/>
          </p:cNvSpPr>
          <p:nvPr/>
        </p:nvSpPr>
        <p:spPr bwMode="auto">
          <a:xfrm>
            <a:off x="5167313" y="2609850"/>
            <a:ext cx="60722" cy="57150"/>
          </a:xfrm>
          <a:custGeom>
            <a:avLst/>
            <a:gdLst>
              <a:gd name="T0" fmla="*/ 2147483646 w 51"/>
              <a:gd name="T1" fmla="*/ 2147483646 h 48"/>
              <a:gd name="T2" fmla="*/ 2147483646 w 51"/>
              <a:gd name="T3" fmla="*/ 0 h 48"/>
              <a:gd name="T4" fmla="*/ 0 w 51"/>
              <a:gd name="T5" fmla="*/ 2147483646 h 48"/>
              <a:gd name="T6" fmla="*/ 2147483646 w 51"/>
              <a:gd name="T7" fmla="*/ 2147483646 h 48"/>
              <a:gd name="T8" fmla="*/ 2147483646 w 51"/>
              <a:gd name="T9" fmla="*/ 2147483646 h 48"/>
              <a:gd name="T10" fmla="*/ 2147483646 w 51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"/>
              <a:gd name="T19" fmla="*/ 0 h 48"/>
              <a:gd name="T20" fmla="*/ 51 w 51"/>
              <a:gd name="T21" fmla="*/ 48 h 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" h="48">
                <a:moveTo>
                  <a:pt x="48" y="48"/>
                </a:moveTo>
                <a:lnTo>
                  <a:pt x="51" y="0"/>
                </a:lnTo>
                <a:lnTo>
                  <a:pt x="0" y="24"/>
                </a:lnTo>
                <a:lnTo>
                  <a:pt x="51" y="48"/>
                </a:lnTo>
                <a:lnTo>
                  <a:pt x="48" y="48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2311004" y="1645444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20" name="Freeform 32"/>
          <p:cNvSpPr>
            <a:spLocks/>
          </p:cNvSpPr>
          <p:nvPr/>
        </p:nvSpPr>
        <p:spPr bwMode="auto">
          <a:xfrm>
            <a:off x="2656285" y="2443163"/>
            <a:ext cx="1584722" cy="569119"/>
          </a:xfrm>
          <a:custGeom>
            <a:avLst/>
            <a:gdLst>
              <a:gd name="T0" fmla="*/ 2147483646 w 1331"/>
              <a:gd name="T1" fmla="*/ 2147483646 h 478"/>
              <a:gd name="T2" fmla="*/ 2147483646 w 1331"/>
              <a:gd name="T3" fmla="*/ 2147483646 h 478"/>
              <a:gd name="T4" fmla="*/ 0 w 1331"/>
              <a:gd name="T5" fmla="*/ 2147483646 h 478"/>
              <a:gd name="T6" fmla="*/ 0 w 1331"/>
              <a:gd name="T7" fmla="*/ 0 h 478"/>
              <a:gd name="T8" fmla="*/ 0 60000 65536"/>
              <a:gd name="T9" fmla="*/ 0 60000 65536"/>
              <a:gd name="T10" fmla="*/ 0 60000 65536"/>
              <a:gd name="T11" fmla="*/ 0 60000 65536"/>
              <a:gd name="T12" fmla="*/ 0 w 1331"/>
              <a:gd name="T13" fmla="*/ 0 h 478"/>
              <a:gd name="T14" fmla="*/ 1331 w 1331"/>
              <a:gd name="T15" fmla="*/ 478 h 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1" h="478">
                <a:moveTo>
                  <a:pt x="1328" y="344"/>
                </a:moveTo>
                <a:lnTo>
                  <a:pt x="1331" y="478"/>
                </a:lnTo>
                <a:lnTo>
                  <a:pt x="0" y="478"/>
                </a:lnTo>
                <a:lnTo>
                  <a:pt x="0" y="0"/>
                </a:lnTo>
              </a:path>
            </a:pathLst>
          </a:custGeom>
          <a:noFill/>
          <a:ln w="33338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4237435" y="2852738"/>
            <a:ext cx="3572" cy="159544"/>
          </a:xfrm>
          <a:prstGeom prst="line">
            <a:avLst/>
          </a:prstGeom>
          <a:noFill/>
          <a:ln w="19050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22" name="Freeform 34"/>
          <p:cNvSpPr>
            <a:spLocks/>
          </p:cNvSpPr>
          <p:nvPr/>
        </p:nvSpPr>
        <p:spPr bwMode="auto">
          <a:xfrm>
            <a:off x="4208860" y="2820591"/>
            <a:ext cx="60722" cy="60722"/>
          </a:xfrm>
          <a:custGeom>
            <a:avLst/>
            <a:gdLst>
              <a:gd name="T0" fmla="*/ 0 w 51"/>
              <a:gd name="T1" fmla="*/ 2147483646 h 51"/>
              <a:gd name="T2" fmla="*/ 2147483646 w 51"/>
              <a:gd name="T3" fmla="*/ 2147483646 h 51"/>
              <a:gd name="T4" fmla="*/ 2147483646 w 51"/>
              <a:gd name="T5" fmla="*/ 0 h 51"/>
              <a:gd name="T6" fmla="*/ 0 w 51"/>
              <a:gd name="T7" fmla="*/ 2147483646 h 51"/>
              <a:gd name="T8" fmla="*/ 0 w 51"/>
              <a:gd name="T9" fmla="*/ 2147483646 h 51"/>
              <a:gd name="T10" fmla="*/ 0 w 51"/>
              <a:gd name="T11" fmla="*/ 2147483646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"/>
              <a:gd name="T19" fmla="*/ 0 h 51"/>
              <a:gd name="T20" fmla="*/ 51 w 51"/>
              <a:gd name="T21" fmla="*/ 51 h 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" h="51">
                <a:moveTo>
                  <a:pt x="0" y="48"/>
                </a:moveTo>
                <a:lnTo>
                  <a:pt x="51" y="51"/>
                </a:lnTo>
                <a:lnTo>
                  <a:pt x="27" y="0"/>
                </a:lnTo>
                <a:lnTo>
                  <a:pt x="0" y="51"/>
                </a:lnTo>
                <a:lnTo>
                  <a:pt x="0" y="48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23" name="Freeform 35"/>
          <p:cNvSpPr>
            <a:spLocks/>
          </p:cNvSpPr>
          <p:nvPr/>
        </p:nvSpPr>
        <p:spPr bwMode="auto">
          <a:xfrm>
            <a:off x="3248026" y="2332435"/>
            <a:ext cx="3221831" cy="1656159"/>
          </a:xfrm>
          <a:custGeom>
            <a:avLst/>
            <a:gdLst>
              <a:gd name="T0" fmla="*/ 0 w 2706"/>
              <a:gd name="T1" fmla="*/ 0 h 1391"/>
              <a:gd name="T2" fmla="*/ 2147483646 w 2706"/>
              <a:gd name="T3" fmla="*/ 0 h 1391"/>
              <a:gd name="T4" fmla="*/ 2147483646 w 2706"/>
              <a:gd name="T5" fmla="*/ 2147483646 h 1391"/>
              <a:gd name="T6" fmla="*/ 0 w 2706"/>
              <a:gd name="T7" fmla="*/ 2147483646 h 1391"/>
              <a:gd name="T8" fmla="*/ 0 w 2706"/>
              <a:gd name="T9" fmla="*/ 0 h 1391"/>
              <a:gd name="T10" fmla="*/ 0 w 2706"/>
              <a:gd name="T11" fmla="*/ 0 h 1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06"/>
              <a:gd name="T19" fmla="*/ 0 h 1391"/>
              <a:gd name="T20" fmla="*/ 2706 w 2706"/>
              <a:gd name="T21" fmla="*/ 1391 h 1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06" h="1391">
                <a:moveTo>
                  <a:pt x="0" y="0"/>
                </a:moveTo>
                <a:lnTo>
                  <a:pt x="2706" y="0"/>
                </a:lnTo>
                <a:lnTo>
                  <a:pt x="2706" y="1391"/>
                </a:lnTo>
                <a:lnTo>
                  <a:pt x="0" y="1391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27" name="Rectangle 39"/>
          <p:cNvSpPr>
            <a:spLocks noChangeArrowheads="1"/>
          </p:cNvSpPr>
          <p:nvPr/>
        </p:nvSpPr>
        <p:spPr bwMode="auto">
          <a:xfrm>
            <a:off x="4483894" y="1221582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4622006" y="1221582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34" name="Freeform 46"/>
          <p:cNvSpPr>
            <a:spLocks/>
          </p:cNvSpPr>
          <p:nvPr/>
        </p:nvSpPr>
        <p:spPr bwMode="auto">
          <a:xfrm>
            <a:off x="3006329" y="2001441"/>
            <a:ext cx="59531" cy="60722"/>
          </a:xfrm>
          <a:custGeom>
            <a:avLst/>
            <a:gdLst>
              <a:gd name="T0" fmla="*/ 0 w 50"/>
              <a:gd name="T1" fmla="*/ 0 h 51"/>
              <a:gd name="T2" fmla="*/ 2147483646 w 50"/>
              <a:gd name="T3" fmla="*/ 0 h 51"/>
              <a:gd name="T4" fmla="*/ 2147483646 w 50"/>
              <a:gd name="T5" fmla="*/ 2147483646 h 51"/>
              <a:gd name="T6" fmla="*/ 2147483646 w 50"/>
              <a:gd name="T7" fmla="*/ 0 h 51"/>
              <a:gd name="T8" fmla="*/ 2147483646 w 50"/>
              <a:gd name="T9" fmla="*/ 0 h 51"/>
              <a:gd name="T10" fmla="*/ 0 w 50"/>
              <a:gd name="T11" fmla="*/ 0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51"/>
              <a:gd name="T20" fmla="*/ 50 w 50"/>
              <a:gd name="T21" fmla="*/ 51 h 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51">
                <a:moveTo>
                  <a:pt x="0" y="0"/>
                </a:moveTo>
                <a:lnTo>
                  <a:pt x="50" y="0"/>
                </a:lnTo>
                <a:lnTo>
                  <a:pt x="26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35" name="Freeform 47"/>
          <p:cNvSpPr>
            <a:spLocks/>
          </p:cNvSpPr>
          <p:nvPr/>
        </p:nvSpPr>
        <p:spPr bwMode="auto">
          <a:xfrm>
            <a:off x="2318147" y="2001441"/>
            <a:ext cx="60722" cy="60722"/>
          </a:xfrm>
          <a:custGeom>
            <a:avLst/>
            <a:gdLst>
              <a:gd name="T0" fmla="*/ 0 w 51"/>
              <a:gd name="T1" fmla="*/ 0 h 51"/>
              <a:gd name="T2" fmla="*/ 2147483646 w 51"/>
              <a:gd name="T3" fmla="*/ 0 h 51"/>
              <a:gd name="T4" fmla="*/ 2147483646 w 51"/>
              <a:gd name="T5" fmla="*/ 2147483646 h 51"/>
              <a:gd name="T6" fmla="*/ 0 w 51"/>
              <a:gd name="T7" fmla="*/ 0 h 51"/>
              <a:gd name="T8" fmla="*/ 0 w 51"/>
              <a:gd name="T9" fmla="*/ 0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"/>
              <a:gd name="T16" fmla="*/ 0 h 51"/>
              <a:gd name="T17" fmla="*/ 51 w 51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" h="51">
                <a:moveTo>
                  <a:pt x="0" y="0"/>
                </a:moveTo>
                <a:lnTo>
                  <a:pt x="51" y="0"/>
                </a:lnTo>
                <a:lnTo>
                  <a:pt x="24" y="51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36" name="Freeform 48"/>
          <p:cNvSpPr>
            <a:spLocks/>
          </p:cNvSpPr>
          <p:nvPr/>
        </p:nvSpPr>
        <p:spPr bwMode="auto">
          <a:xfrm>
            <a:off x="3970735" y="2457451"/>
            <a:ext cx="1185863" cy="355997"/>
          </a:xfrm>
          <a:custGeom>
            <a:avLst/>
            <a:gdLst>
              <a:gd name="T0" fmla="*/ 2147483646 w 996"/>
              <a:gd name="T1" fmla="*/ 2147483646 h 299"/>
              <a:gd name="T2" fmla="*/ 2147483646 w 996"/>
              <a:gd name="T3" fmla="*/ 2147483646 h 299"/>
              <a:gd name="T4" fmla="*/ 2147483646 w 996"/>
              <a:gd name="T5" fmla="*/ 2147483646 h 299"/>
              <a:gd name="T6" fmla="*/ 2147483646 w 996"/>
              <a:gd name="T7" fmla="*/ 2147483646 h 299"/>
              <a:gd name="T8" fmla="*/ 2147483646 w 996"/>
              <a:gd name="T9" fmla="*/ 2147483646 h 299"/>
              <a:gd name="T10" fmla="*/ 2147483646 w 996"/>
              <a:gd name="T11" fmla="*/ 2147483646 h 299"/>
              <a:gd name="T12" fmla="*/ 2147483646 w 996"/>
              <a:gd name="T13" fmla="*/ 2147483646 h 299"/>
              <a:gd name="T14" fmla="*/ 2147483646 w 996"/>
              <a:gd name="T15" fmla="*/ 2147483646 h 299"/>
              <a:gd name="T16" fmla="*/ 2147483646 w 996"/>
              <a:gd name="T17" fmla="*/ 2147483646 h 299"/>
              <a:gd name="T18" fmla="*/ 2147483646 w 996"/>
              <a:gd name="T19" fmla="*/ 2147483646 h 299"/>
              <a:gd name="T20" fmla="*/ 0 w 996"/>
              <a:gd name="T21" fmla="*/ 2147483646 h 299"/>
              <a:gd name="T22" fmla="*/ 2147483646 w 996"/>
              <a:gd name="T23" fmla="*/ 2147483646 h 299"/>
              <a:gd name="T24" fmla="*/ 2147483646 w 996"/>
              <a:gd name="T25" fmla="*/ 2147483646 h 299"/>
              <a:gd name="T26" fmla="*/ 2147483646 w 996"/>
              <a:gd name="T27" fmla="*/ 2147483646 h 299"/>
              <a:gd name="T28" fmla="*/ 2147483646 w 996"/>
              <a:gd name="T29" fmla="*/ 2147483646 h 299"/>
              <a:gd name="T30" fmla="*/ 2147483646 w 996"/>
              <a:gd name="T31" fmla="*/ 2147483646 h 299"/>
              <a:gd name="T32" fmla="*/ 2147483646 w 996"/>
              <a:gd name="T33" fmla="*/ 2147483646 h 299"/>
              <a:gd name="T34" fmla="*/ 2147483646 w 996"/>
              <a:gd name="T35" fmla="*/ 2147483646 h 299"/>
              <a:gd name="T36" fmla="*/ 2147483646 w 996"/>
              <a:gd name="T37" fmla="*/ 2147483646 h 299"/>
              <a:gd name="T38" fmla="*/ 2147483646 w 996"/>
              <a:gd name="T39" fmla="*/ 2147483646 h 299"/>
              <a:gd name="T40" fmla="*/ 2147483646 w 996"/>
              <a:gd name="T41" fmla="*/ 0 h 299"/>
              <a:gd name="T42" fmla="*/ 2147483646 w 996"/>
              <a:gd name="T43" fmla="*/ 0 h 299"/>
              <a:gd name="T44" fmla="*/ 2147483646 w 996"/>
              <a:gd name="T45" fmla="*/ 2147483646 h 299"/>
              <a:gd name="T46" fmla="*/ 2147483646 w 996"/>
              <a:gd name="T47" fmla="*/ 2147483646 h 299"/>
              <a:gd name="T48" fmla="*/ 2147483646 w 996"/>
              <a:gd name="T49" fmla="*/ 2147483646 h 299"/>
              <a:gd name="T50" fmla="*/ 2147483646 w 996"/>
              <a:gd name="T51" fmla="*/ 2147483646 h 299"/>
              <a:gd name="T52" fmla="*/ 2147483646 w 996"/>
              <a:gd name="T53" fmla="*/ 2147483646 h 299"/>
              <a:gd name="T54" fmla="*/ 2147483646 w 996"/>
              <a:gd name="T55" fmla="*/ 2147483646 h 299"/>
              <a:gd name="T56" fmla="*/ 2147483646 w 996"/>
              <a:gd name="T57" fmla="*/ 2147483646 h 299"/>
              <a:gd name="T58" fmla="*/ 2147483646 w 996"/>
              <a:gd name="T59" fmla="*/ 2147483646 h 299"/>
              <a:gd name="T60" fmla="*/ 2147483646 w 996"/>
              <a:gd name="T61" fmla="*/ 2147483646 h 299"/>
              <a:gd name="T62" fmla="*/ 2147483646 w 996"/>
              <a:gd name="T63" fmla="*/ 2147483646 h 299"/>
              <a:gd name="T64" fmla="*/ 2147483646 w 996"/>
              <a:gd name="T65" fmla="*/ 2147483646 h 299"/>
              <a:gd name="T66" fmla="*/ 2147483646 w 996"/>
              <a:gd name="T67" fmla="*/ 2147483646 h 299"/>
              <a:gd name="T68" fmla="*/ 2147483646 w 996"/>
              <a:gd name="T69" fmla="*/ 2147483646 h 299"/>
              <a:gd name="T70" fmla="*/ 2147483646 w 996"/>
              <a:gd name="T71" fmla="*/ 2147483646 h 299"/>
              <a:gd name="T72" fmla="*/ 2147483646 w 996"/>
              <a:gd name="T73" fmla="*/ 2147483646 h 299"/>
              <a:gd name="T74" fmla="*/ 2147483646 w 996"/>
              <a:gd name="T75" fmla="*/ 2147483646 h 299"/>
              <a:gd name="T76" fmla="*/ 2147483646 w 996"/>
              <a:gd name="T77" fmla="*/ 2147483646 h 299"/>
              <a:gd name="T78" fmla="*/ 2147483646 w 996"/>
              <a:gd name="T79" fmla="*/ 2147483646 h 299"/>
              <a:gd name="T80" fmla="*/ 2147483646 w 996"/>
              <a:gd name="T81" fmla="*/ 2147483646 h 299"/>
              <a:gd name="T82" fmla="*/ 2147483646 w 996"/>
              <a:gd name="T83" fmla="*/ 2147483646 h 299"/>
              <a:gd name="T84" fmla="*/ 2147483646 w 996"/>
              <a:gd name="T85" fmla="*/ 2147483646 h 299"/>
              <a:gd name="T86" fmla="*/ 2147483646 w 996"/>
              <a:gd name="T87" fmla="*/ 2147483646 h 29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996"/>
              <a:gd name="T133" fmla="*/ 0 h 299"/>
              <a:gd name="T134" fmla="*/ 996 w 996"/>
              <a:gd name="T135" fmla="*/ 299 h 299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996" h="299">
                <a:moveTo>
                  <a:pt x="149" y="299"/>
                </a:moveTo>
                <a:lnTo>
                  <a:pt x="126" y="296"/>
                </a:lnTo>
                <a:lnTo>
                  <a:pt x="102" y="290"/>
                </a:lnTo>
                <a:lnTo>
                  <a:pt x="81" y="281"/>
                </a:lnTo>
                <a:lnTo>
                  <a:pt x="63" y="269"/>
                </a:lnTo>
                <a:lnTo>
                  <a:pt x="45" y="254"/>
                </a:lnTo>
                <a:lnTo>
                  <a:pt x="30" y="236"/>
                </a:lnTo>
                <a:lnTo>
                  <a:pt x="18" y="218"/>
                </a:lnTo>
                <a:lnTo>
                  <a:pt x="9" y="197"/>
                </a:lnTo>
                <a:lnTo>
                  <a:pt x="3" y="173"/>
                </a:lnTo>
                <a:lnTo>
                  <a:pt x="0" y="149"/>
                </a:lnTo>
                <a:lnTo>
                  <a:pt x="3" y="125"/>
                </a:lnTo>
                <a:lnTo>
                  <a:pt x="9" y="101"/>
                </a:lnTo>
                <a:lnTo>
                  <a:pt x="18" y="81"/>
                </a:lnTo>
                <a:lnTo>
                  <a:pt x="30" y="60"/>
                </a:lnTo>
                <a:lnTo>
                  <a:pt x="45" y="45"/>
                </a:lnTo>
                <a:lnTo>
                  <a:pt x="63" y="30"/>
                </a:lnTo>
                <a:lnTo>
                  <a:pt x="81" y="18"/>
                </a:lnTo>
                <a:lnTo>
                  <a:pt x="102" y="6"/>
                </a:lnTo>
                <a:lnTo>
                  <a:pt x="126" y="3"/>
                </a:lnTo>
                <a:lnTo>
                  <a:pt x="149" y="0"/>
                </a:lnTo>
                <a:lnTo>
                  <a:pt x="846" y="0"/>
                </a:lnTo>
                <a:lnTo>
                  <a:pt x="873" y="3"/>
                </a:lnTo>
                <a:lnTo>
                  <a:pt x="894" y="6"/>
                </a:lnTo>
                <a:lnTo>
                  <a:pt x="915" y="18"/>
                </a:lnTo>
                <a:lnTo>
                  <a:pt x="936" y="30"/>
                </a:lnTo>
                <a:lnTo>
                  <a:pt x="954" y="45"/>
                </a:lnTo>
                <a:lnTo>
                  <a:pt x="969" y="60"/>
                </a:lnTo>
                <a:lnTo>
                  <a:pt x="981" y="81"/>
                </a:lnTo>
                <a:lnTo>
                  <a:pt x="990" y="101"/>
                </a:lnTo>
                <a:lnTo>
                  <a:pt x="996" y="125"/>
                </a:lnTo>
                <a:lnTo>
                  <a:pt x="996" y="149"/>
                </a:lnTo>
                <a:lnTo>
                  <a:pt x="996" y="173"/>
                </a:lnTo>
                <a:lnTo>
                  <a:pt x="990" y="197"/>
                </a:lnTo>
                <a:lnTo>
                  <a:pt x="981" y="218"/>
                </a:lnTo>
                <a:lnTo>
                  <a:pt x="969" y="236"/>
                </a:lnTo>
                <a:lnTo>
                  <a:pt x="954" y="254"/>
                </a:lnTo>
                <a:lnTo>
                  <a:pt x="936" y="269"/>
                </a:lnTo>
                <a:lnTo>
                  <a:pt x="915" y="281"/>
                </a:lnTo>
                <a:lnTo>
                  <a:pt x="894" y="290"/>
                </a:lnTo>
                <a:lnTo>
                  <a:pt x="873" y="296"/>
                </a:lnTo>
                <a:lnTo>
                  <a:pt x="846" y="299"/>
                </a:lnTo>
                <a:lnTo>
                  <a:pt x="149" y="299"/>
                </a:lnTo>
              </a:path>
            </a:pathLst>
          </a:custGeom>
          <a:noFill/>
          <a:ln w="19050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37" name="Rectangle 49"/>
          <p:cNvSpPr>
            <a:spLocks noChangeArrowheads="1"/>
          </p:cNvSpPr>
          <p:nvPr/>
        </p:nvSpPr>
        <p:spPr bwMode="auto">
          <a:xfrm>
            <a:off x="4455319" y="2491979"/>
            <a:ext cx="961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4554141" y="2491979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4622006" y="2491979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40" name="Line 52"/>
          <p:cNvSpPr>
            <a:spLocks noChangeShapeType="1"/>
          </p:cNvSpPr>
          <p:nvPr/>
        </p:nvSpPr>
        <p:spPr bwMode="auto">
          <a:xfrm>
            <a:off x="4888706" y="2852738"/>
            <a:ext cx="1191" cy="159544"/>
          </a:xfrm>
          <a:prstGeom prst="line">
            <a:avLst/>
          </a:prstGeom>
          <a:noFill/>
          <a:ln w="33338">
            <a:solidFill>
              <a:srgbClr val="EB75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41" name="Freeform 53"/>
          <p:cNvSpPr>
            <a:spLocks/>
          </p:cNvSpPr>
          <p:nvPr/>
        </p:nvSpPr>
        <p:spPr bwMode="auto">
          <a:xfrm>
            <a:off x="4857751" y="2820591"/>
            <a:ext cx="59531" cy="60722"/>
          </a:xfrm>
          <a:custGeom>
            <a:avLst/>
            <a:gdLst>
              <a:gd name="T0" fmla="*/ 0 w 50"/>
              <a:gd name="T1" fmla="*/ 2147483646 h 51"/>
              <a:gd name="T2" fmla="*/ 2147483646 w 50"/>
              <a:gd name="T3" fmla="*/ 2147483646 h 51"/>
              <a:gd name="T4" fmla="*/ 2147483646 w 50"/>
              <a:gd name="T5" fmla="*/ 0 h 51"/>
              <a:gd name="T6" fmla="*/ 2147483646 w 50"/>
              <a:gd name="T7" fmla="*/ 2147483646 h 51"/>
              <a:gd name="T8" fmla="*/ 2147483646 w 50"/>
              <a:gd name="T9" fmla="*/ 2147483646 h 51"/>
              <a:gd name="T10" fmla="*/ 0 w 50"/>
              <a:gd name="T11" fmla="*/ 2147483646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51"/>
              <a:gd name="T20" fmla="*/ 50 w 50"/>
              <a:gd name="T21" fmla="*/ 51 h 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51">
                <a:moveTo>
                  <a:pt x="0" y="48"/>
                </a:moveTo>
                <a:lnTo>
                  <a:pt x="50" y="51"/>
                </a:lnTo>
                <a:lnTo>
                  <a:pt x="26" y="0"/>
                </a:lnTo>
                <a:lnTo>
                  <a:pt x="2" y="51"/>
                </a:lnTo>
                <a:lnTo>
                  <a:pt x="0" y="48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42" name="Freeform 54"/>
          <p:cNvSpPr>
            <a:spLocks/>
          </p:cNvSpPr>
          <p:nvPr/>
        </p:nvSpPr>
        <p:spPr bwMode="auto">
          <a:xfrm>
            <a:off x="4639866" y="2820591"/>
            <a:ext cx="64294" cy="60722"/>
          </a:xfrm>
          <a:custGeom>
            <a:avLst/>
            <a:gdLst>
              <a:gd name="T0" fmla="*/ 0 w 54"/>
              <a:gd name="T1" fmla="*/ 2147483646 h 51"/>
              <a:gd name="T2" fmla="*/ 2147483646 w 54"/>
              <a:gd name="T3" fmla="*/ 2147483646 h 51"/>
              <a:gd name="T4" fmla="*/ 2147483646 w 54"/>
              <a:gd name="T5" fmla="*/ 0 h 51"/>
              <a:gd name="T6" fmla="*/ 2147483646 w 54"/>
              <a:gd name="T7" fmla="*/ 2147483646 h 51"/>
              <a:gd name="T8" fmla="*/ 2147483646 w 54"/>
              <a:gd name="T9" fmla="*/ 2147483646 h 51"/>
              <a:gd name="T10" fmla="*/ 0 w 54"/>
              <a:gd name="T11" fmla="*/ 2147483646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"/>
              <a:gd name="T19" fmla="*/ 0 h 51"/>
              <a:gd name="T20" fmla="*/ 54 w 54"/>
              <a:gd name="T21" fmla="*/ 51 h 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" h="51">
                <a:moveTo>
                  <a:pt x="0" y="48"/>
                </a:moveTo>
                <a:lnTo>
                  <a:pt x="54" y="51"/>
                </a:lnTo>
                <a:lnTo>
                  <a:pt x="27" y="0"/>
                </a:lnTo>
                <a:lnTo>
                  <a:pt x="3" y="51"/>
                </a:lnTo>
                <a:lnTo>
                  <a:pt x="0" y="48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43" name="Freeform 55"/>
          <p:cNvSpPr>
            <a:spLocks/>
          </p:cNvSpPr>
          <p:nvPr/>
        </p:nvSpPr>
        <p:spPr bwMode="auto">
          <a:xfrm>
            <a:off x="4426744" y="2820591"/>
            <a:ext cx="60722" cy="60722"/>
          </a:xfrm>
          <a:custGeom>
            <a:avLst/>
            <a:gdLst>
              <a:gd name="T0" fmla="*/ 0 w 51"/>
              <a:gd name="T1" fmla="*/ 2147483646 h 51"/>
              <a:gd name="T2" fmla="*/ 2147483646 w 51"/>
              <a:gd name="T3" fmla="*/ 2147483646 h 51"/>
              <a:gd name="T4" fmla="*/ 2147483646 w 51"/>
              <a:gd name="T5" fmla="*/ 0 h 51"/>
              <a:gd name="T6" fmla="*/ 0 w 51"/>
              <a:gd name="T7" fmla="*/ 2147483646 h 51"/>
              <a:gd name="T8" fmla="*/ 0 w 51"/>
              <a:gd name="T9" fmla="*/ 2147483646 h 51"/>
              <a:gd name="T10" fmla="*/ 0 w 51"/>
              <a:gd name="T11" fmla="*/ 2147483646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"/>
              <a:gd name="T19" fmla="*/ 0 h 51"/>
              <a:gd name="T20" fmla="*/ 51 w 51"/>
              <a:gd name="T21" fmla="*/ 51 h 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" h="51">
                <a:moveTo>
                  <a:pt x="0" y="48"/>
                </a:moveTo>
                <a:lnTo>
                  <a:pt x="51" y="51"/>
                </a:lnTo>
                <a:lnTo>
                  <a:pt x="24" y="0"/>
                </a:lnTo>
                <a:lnTo>
                  <a:pt x="0" y="51"/>
                </a:lnTo>
                <a:lnTo>
                  <a:pt x="0" y="48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44" name="Rectangle 56"/>
          <p:cNvSpPr>
            <a:spLocks noChangeArrowheads="1"/>
          </p:cNvSpPr>
          <p:nvPr/>
        </p:nvSpPr>
        <p:spPr bwMode="auto">
          <a:xfrm>
            <a:off x="4201716" y="2656285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45" name="Rectangle 57"/>
          <p:cNvSpPr>
            <a:spLocks noChangeArrowheads="1"/>
          </p:cNvSpPr>
          <p:nvPr/>
        </p:nvSpPr>
        <p:spPr bwMode="auto">
          <a:xfrm>
            <a:off x="4419600" y="2656285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46" name="Rectangle 58"/>
          <p:cNvSpPr>
            <a:spLocks noChangeArrowheads="1"/>
          </p:cNvSpPr>
          <p:nvPr/>
        </p:nvSpPr>
        <p:spPr bwMode="auto">
          <a:xfrm>
            <a:off x="4636294" y="2656285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47" name="Rectangle 59"/>
          <p:cNvSpPr>
            <a:spLocks noChangeArrowheads="1"/>
          </p:cNvSpPr>
          <p:nvPr/>
        </p:nvSpPr>
        <p:spPr bwMode="auto">
          <a:xfrm>
            <a:off x="4854179" y="2656285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48" name="Rectangle 60"/>
          <p:cNvSpPr>
            <a:spLocks noChangeArrowheads="1"/>
          </p:cNvSpPr>
          <p:nvPr/>
        </p:nvSpPr>
        <p:spPr bwMode="auto">
          <a:xfrm>
            <a:off x="4782741" y="3471863"/>
            <a:ext cx="833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49" name="Rectangle 61"/>
          <p:cNvSpPr>
            <a:spLocks noChangeArrowheads="1"/>
          </p:cNvSpPr>
          <p:nvPr/>
        </p:nvSpPr>
        <p:spPr bwMode="auto">
          <a:xfrm>
            <a:off x="4867275" y="3471863"/>
            <a:ext cx="2564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50" name="Rectangle 62"/>
          <p:cNvSpPr>
            <a:spLocks noChangeArrowheads="1"/>
          </p:cNvSpPr>
          <p:nvPr/>
        </p:nvSpPr>
        <p:spPr bwMode="auto">
          <a:xfrm>
            <a:off x="4892279" y="3471863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51" name="Rectangle 63"/>
          <p:cNvSpPr>
            <a:spLocks noChangeArrowheads="1"/>
          </p:cNvSpPr>
          <p:nvPr/>
        </p:nvSpPr>
        <p:spPr bwMode="auto">
          <a:xfrm>
            <a:off x="4953000" y="347186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52" name="Rectangle 64"/>
          <p:cNvSpPr>
            <a:spLocks noChangeArrowheads="1"/>
          </p:cNvSpPr>
          <p:nvPr/>
        </p:nvSpPr>
        <p:spPr bwMode="auto">
          <a:xfrm>
            <a:off x="5017294" y="347186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53" name="Rectangle 65"/>
          <p:cNvSpPr>
            <a:spLocks noChangeArrowheads="1"/>
          </p:cNvSpPr>
          <p:nvPr/>
        </p:nvSpPr>
        <p:spPr bwMode="auto">
          <a:xfrm>
            <a:off x="5085160" y="3471863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54" name="Rectangle 66"/>
          <p:cNvSpPr>
            <a:spLocks noChangeArrowheads="1"/>
          </p:cNvSpPr>
          <p:nvPr/>
        </p:nvSpPr>
        <p:spPr bwMode="auto">
          <a:xfrm>
            <a:off x="5117306" y="3471863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55" name="Rectangle 67"/>
          <p:cNvSpPr>
            <a:spLocks noChangeArrowheads="1"/>
          </p:cNvSpPr>
          <p:nvPr/>
        </p:nvSpPr>
        <p:spPr bwMode="auto">
          <a:xfrm>
            <a:off x="5178029" y="347186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56" name="Rectangle 68"/>
          <p:cNvSpPr>
            <a:spLocks noChangeArrowheads="1"/>
          </p:cNvSpPr>
          <p:nvPr/>
        </p:nvSpPr>
        <p:spPr bwMode="auto">
          <a:xfrm>
            <a:off x="5241131" y="3471863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57" name="Rectangle 69"/>
          <p:cNvSpPr>
            <a:spLocks noChangeArrowheads="1"/>
          </p:cNvSpPr>
          <p:nvPr/>
        </p:nvSpPr>
        <p:spPr bwMode="auto">
          <a:xfrm>
            <a:off x="5273279" y="3471863"/>
            <a:ext cx="833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58" name="Rectangle 70"/>
          <p:cNvSpPr>
            <a:spLocks noChangeArrowheads="1"/>
          </p:cNvSpPr>
          <p:nvPr/>
        </p:nvSpPr>
        <p:spPr bwMode="auto">
          <a:xfrm>
            <a:off x="5359004" y="3471863"/>
            <a:ext cx="8976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59" name="Rectangle 71"/>
          <p:cNvSpPr>
            <a:spLocks noChangeArrowheads="1"/>
          </p:cNvSpPr>
          <p:nvPr/>
        </p:nvSpPr>
        <p:spPr bwMode="auto">
          <a:xfrm>
            <a:off x="5451872" y="3471863"/>
            <a:ext cx="961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60" name="Rectangle 72"/>
          <p:cNvSpPr>
            <a:spLocks noChangeArrowheads="1"/>
          </p:cNvSpPr>
          <p:nvPr/>
        </p:nvSpPr>
        <p:spPr bwMode="auto">
          <a:xfrm>
            <a:off x="5551885" y="3471863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61" name="Rectangle 73"/>
          <p:cNvSpPr>
            <a:spLocks noChangeArrowheads="1"/>
          </p:cNvSpPr>
          <p:nvPr/>
        </p:nvSpPr>
        <p:spPr bwMode="auto">
          <a:xfrm>
            <a:off x="5584031" y="347186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62" name="Rectangle 75"/>
          <p:cNvSpPr>
            <a:spLocks noChangeArrowheads="1"/>
          </p:cNvSpPr>
          <p:nvPr/>
        </p:nvSpPr>
        <p:spPr bwMode="auto">
          <a:xfrm>
            <a:off x="3493294" y="3471863"/>
            <a:ext cx="833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63" name="Rectangle 76"/>
          <p:cNvSpPr>
            <a:spLocks noChangeArrowheads="1"/>
          </p:cNvSpPr>
          <p:nvPr/>
        </p:nvSpPr>
        <p:spPr bwMode="auto">
          <a:xfrm>
            <a:off x="3579019" y="3471863"/>
            <a:ext cx="2564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64" name="Rectangle 77"/>
          <p:cNvSpPr>
            <a:spLocks noChangeArrowheads="1"/>
          </p:cNvSpPr>
          <p:nvPr/>
        </p:nvSpPr>
        <p:spPr bwMode="auto">
          <a:xfrm>
            <a:off x="3607594" y="3471863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65" name="Rectangle 78"/>
          <p:cNvSpPr>
            <a:spLocks noChangeArrowheads="1"/>
          </p:cNvSpPr>
          <p:nvPr/>
        </p:nvSpPr>
        <p:spPr bwMode="auto">
          <a:xfrm>
            <a:off x="3664744" y="347186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66" name="Rectangle 79"/>
          <p:cNvSpPr>
            <a:spLocks noChangeArrowheads="1"/>
          </p:cNvSpPr>
          <p:nvPr/>
        </p:nvSpPr>
        <p:spPr bwMode="auto">
          <a:xfrm>
            <a:off x="3732610" y="347186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67" name="Rectangle 80"/>
          <p:cNvSpPr>
            <a:spLocks noChangeArrowheads="1"/>
          </p:cNvSpPr>
          <p:nvPr/>
        </p:nvSpPr>
        <p:spPr bwMode="auto">
          <a:xfrm>
            <a:off x="3795713" y="3471863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68" name="Rectangle 81"/>
          <p:cNvSpPr>
            <a:spLocks noChangeArrowheads="1"/>
          </p:cNvSpPr>
          <p:nvPr/>
        </p:nvSpPr>
        <p:spPr bwMode="auto">
          <a:xfrm>
            <a:off x="3827860" y="3471863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69" name="Rectangle 82"/>
          <p:cNvSpPr>
            <a:spLocks noChangeArrowheads="1"/>
          </p:cNvSpPr>
          <p:nvPr/>
        </p:nvSpPr>
        <p:spPr bwMode="auto">
          <a:xfrm>
            <a:off x="3888581" y="347186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70" name="Rectangle 83"/>
          <p:cNvSpPr>
            <a:spLocks noChangeArrowheads="1"/>
          </p:cNvSpPr>
          <p:nvPr/>
        </p:nvSpPr>
        <p:spPr bwMode="auto">
          <a:xfrm>
            <a:off x="3956447" y="3471863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71" name="Rectangle 84"/>
          <p:cNvSpPr>
            <a:spLocks noChangeArrowheads="1"/>
          </p:cNvSpPr>
          <p:nvPr/>
        </p:nvSpPr>
        <p:spPr bwMode="auto">
          <a:xfrm>
            <a:off x="3988594" y="3471863"/>
            <a:ext cx="833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72" name="Rectangle 85"/>
          <p:cNvSpPr>
            <a:spLocks noChangeArrowheads="1"/>
          </p:cNvSpPr>
          <p:nvPr/>
        </p:nvSpPr>
        <p:spPr bwMode="auto">
          <a:xfrm>
            <a:off x="4074319" y="3471863"/>
            <a:ext cx="8976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73" name="Rectangle 86"/>
          <p:cNvSpPr>
            <a:spLocks noChangeArrowheads="1"/>
          </p:cNvSpPr>
          <p:nvPr/>
        </p:nvSpPr>
        <p:spPr bwMode="auto">
          <a:xfrm>
            <a:off x="4165997" y="3471863"/>
            <a:ext cx="961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M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74" name="Rectangle 87"/>
          <p:cNvSpPr>
            <a:spLocks noChangeArrowheads="1"/>
          </p:cNvSpPr>
          <p:nvPr/>
        </p:nvSpPr>
        <p:spPr bwMode="auto">
          <a:xfrm>
            <a:off x="4266010" y="3471863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75" name="Rectangle 88"/>
          <p:cNvSpPr>
            <a:spLocks noChangeArrowheads="1"/>
          </p:cNvSpPr>
          <p:nvPr/>
        </p:nvSpPr>
        <p:spPr bwMode="auto">
          <a:xfrm>
            <a:off x="4298156" y="347186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 dirty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en-US" sz="135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76" name="Rectangle 90"/>
          <p:cNvSpPr>
            <a:spLocks noChangeArrowheads="1"/>
          </p:cNvSpPr>
          <p:nvPr/>
        </p:nvSpPr>
        <p:spPr bwMode="auto">
          <a:xfrm>
            <a:off x="4854179" y="3033713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77" name="Freeform 91"/>
          <p:cNvSpPr>
            <a:spLocks/>
          </p:cNvSpPr>
          <p:nvPr/>
        </p:nvSpPr>
        <p:spPr bwMode="auto">
          <a:xfrm>
            <a:off x="3920729" y="2856310"/>
            <a:ext cx="534590" cy="554831"/>
          </a:xfrm>
          <a:custGeom>
            <a:avLst/>
            <a:gdLst>
              <a:gd name="T0" fmla="*/ 0 w 449"/>
              <a:gd name="T1" fmla="*/ 2147483646 h 466"/>
              <a:gd name="T2" fmla="*/ 0 w 449"/>
              <a:gd name="T3" fmla="*/ 2147483646 h 466"/>
              <a:gd name="T4" fmla="*/ 2147483646 w 449"/>
              <a:gd name="T5" fmla="*/ 2147483646 h 466"/>
              <a:gd name="T6" fmla="*/ 2147483646 w 449"/>
              <a:gd name="T7" fmla="*/ 0 h 466"/>
              <a:gd name="T8" fmla="*/ 0 60000 65536"/>
              <a:gd name="T9" fmla="*/ 0 60000 65536"/>
              <a:gd name="T10" fmla="*/ 0 60000 65536"/>
              <a:gd name="T11" fmla="*/ 0 60000 65536"/>
              <a:gd name="T12" fmla="*/ 0 w 449"/>
              <a:gd name="T13" fmla="*/ 0 h 466"/>
              <a:gd name="T14" fmla="*/ 449 w 449"/>
              <a:gd name="T15" fmla="*/ 466 h 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" h="466">
                <a:moveTo>
                  <a:pt x="0" y="466"/>
                </a:moveTo>
                <a:lnTo>
                  <a:pt x="0" y="281"/>
                </a:lnTo>
                <a:lnTo>
                  <a:pt x="449" y="281"/>
                </a:lnTo>
                <a:lnTo>
                  <a:pt x="449" y="0"/>
                </a:lnTo>
              </a:path>
            </a:pathLst>
          </a:custGeom>
          <a:noFill/>
          <a:ln w="33338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78" name="Freeform 92"/>
          <p:cNvSpPr>
            <a:spLocks/>
          </p:cNvSpPr>
          <p:nvPr/>
        </p:nvSpPr>
        <p:spPr bwMode="auto">
          <a:xfrm>
            <a:off x="4672013" y="2856310"/>
            <a:ext cx="534591" cy="554831"/>
          </a:xfrm>
          <a:custGeom>
            <a:avLst/>
            <a:gdLst>
              <a:gd name="T0" fmla="*/ 2147483646 w 449"/>
              <a:gd name="T1" fmla="*/ 2147483646 h 466"/>
              <a:gd name="T2" fmla="*/ 2147483646 w 449"/>
              <a:gd name="T3" fmla="*/ 2147483646 h 466"/>
              <a:gd name="T4" fmla="*/ 0 w 449"/>
              <a:gd name="T5" fmla="*/ 2147483646 h 466"/>
              <a:gd name="T6" fmla="*/ 0 w 449"/>
              <a:gd name="T7" fmla="*/ 0 h 466"/>
              <a:gd name="T8" fmla="*/ 0 60000 65536"/>
              <a:gd name="T9" fmla="*/ 0 60000 65536"/>
              <a:gd name="T10" fmla="*/ 0 60000 65536"/>
              <a:gd name="T11" fmla="*/ 0 60000 65536"/>
              <a:gd name="T12" fmla="*/ 0 w 449"/>
              <a:gd name="T13" fmla="*/ 0 h 466"/>
              <a:gd name="T14" fmla="*/ 449 w 449"/>
              <a:gd name="T15" fmla="*/ 466 h 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" h="466">
                <a:moveTo>
                  <a:pt x="449" y="466"/>
                </a:moveTo>
                <a:lnTo>
                  <a:pt x="449" y="281"/>
                </a:lnTo>
                <a:lnTo>
                  <a:pt x="0" y="281"/>
                </a:lnTo>
                <a:lnTo>
                  <a:pt x="0" y="0"/>
                </a:lnTo>
              </a:path>
            </a:pathLst>
          </a:custGeom>
          <a:noFill/>
          <a:ln w="33338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79" name="Freeform 93"/>
          <p:cNvSpPr>
            <a:spLocks/>
          </p:cNvSpPr>
          <p:nvPr/>
        </p:nvSpPr>
        <p:spPr bwMode="auto">
          <a:xfrm>
            <a:off x="3920729" y="3718322"/>
            <a:ext cx="1285875" cy="184547"/>
          </a:xfrm>
          <a:custGeom>
            <a:avLst/>
            <a:gdLst>
              <a:gd name="T0" fmla="*/ 2147483646 w 1080"/>
              <a:gd name="T1" fmla="*/ 0 h 155"/>
              <a:gd name="T2" fmla="*/ 2147483646 w 1080"/>
              <a:gd name="T3" fmla="*/ 2147483646 h 155"/>
              <a:gd name="T4" fmla="*/ 0 w 1080"/>
              <a:gd name="T5" fmla="*/ 2147483646 h 155"/>
              <a:gd name="T6" fmla="*/ 0 w 1080"/>
              <a:gd name="T7" fmla="*/ 0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0"/>
              <a:gd name="T13" fmla="*/ 0 h 155"/>
              <a:gd name="T14" fmla="*/ 1080 w 1080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0" h="155">
                <a:moveTo>
                  <a:pt x="1080" y="0"/>
                </a:moveTo>
                <a:lnTo>
                  <a:pt x="1080" y="155"/>
                </a:lnTo>
                <a:lnTo>
                  <a:pt x="0" y="155"/>
                </a:lnTo>
                <a:lnTo>
                  <a:pt x="0" y="0"/>
                </a:lnTo>
              </a:path>
            </a:pathLst>
          </a:custGeom>
          <a:noFill/>
          <a:ln w="33338">
            <a:solidFill>
              <a:srgbClr val="EB75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580" name="Rectangle 94"/>
          <p:cNvSpPr>
            <a:spLocks noChangeArrowheads="1"/>
          </p:cNvSpPr>
          <p:nvPr/>
        </p:nvSpPr>
        <p:spPr bwMode="auto">
          <a:xfrm>
            <a:off x="6516291" y="2459832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81" name="Rectangle 95"/>
          <p:cNvSpPr>
            <a:spLocks noChangeArrowheads="1"/>
          </p:cNvSpPr>
          <p:nvPr/>
        </p:nvSpPr>
        <p:spPr bwMode="auto">
          <a:xfrm>
            <a:off x="6598444" y="2459832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82" name="Rectangle 96"/>
          <p:cNvSpPr>
            <a:spLocks noChangeArrowheads="1"/>
          </p:cNvSpPr>
          <p:nvPr/>
        </p:nvSpPr>
        <p:spPr bwMode="auto">
          <a:xfrm>
            <a:off x="6662738" y="2459832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83" name="Rectangle 97"/>
          <p:cNvSpPr>
            <a:spLocks noChangeArrowheads="1"/>
          </p:cNvSpPr>
          <p:nvPr/>
        </p:nvSpPr>
        <p:spPr bwMode="auto">
          <a:xfrm>
            <a:off x="6729413" y="2459832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84" name="Rectangle 98"/>
          <p:cNvSpPr>
            <a:spLocks noChangeArrowheads="1"/>
          </p:cNvSpPr>
          <p:nvPr/>
        </p:nvSpPr>
        <p:spPr bwMode="auto">
          <a:xfrm>
            <a:off x="6768704" y="2459832"/>
            <a:ext cx="833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85" name="Rectangle 99"/>
          <p:cNvSpPr>
            <a:spLocks noChangeArrowheads="1"/>
          </p:cNvSpPr>
          <p:nvPr/>
        </p:nvSpPr>
        <p:spPr bwMode="auto">
          <a:xfrm>
            <a:off x="6854429" y="2459832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86" name="Rectangle 100"/>
          <p:cNvSpPr>
            <a:spLocks noChangeArrowheads="1"/>
          </p:cNvSpPr>
          <p:nvPr/>
        </p:nvSpPr>
        <p:spPr bwMode="auto">
          <a:xfrm>
            <a:off x="6886575" y="2459832"/>
            <a:ext cx="2564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87" name="Rectangle 101"/>
          <p:cNvSpPr>
            <a:spLocks noChangeArrowheads="1"/>
          </p:cNvSpPr>
          <p:nvPr/>
        </p:nvSpPr>
        <p:spPr bwMode="auto">
          <a:xfrm>
            <a:off x="5394722" y="3802857"/>
            <a:ext cx="769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88" name="Rectangle 102"/>
          <p:cNvSpPr>
            <a:spLocks noChangeArrowheads="1"/>
          </p:cNvSpPr>
          <p:nvPr/>
        </p:nvSpPr>
        <p:spPr bwMode="auto">
          <a:xfrm>
            <a:off x="5473304" y="3802857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89" name="Rectangle 103"/>
          <p:cNvSpPr>
            <a:spLocks noChangeArrowheads="1"/>
          </p:cNvSpPr>
          <p:nvPr/>
        </p:nvSpPr>
        <p:spPr bwMode="auto">
          <a:xfrm>
            <a:off x="5541169" y="3802857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90" name="Rectangle 104"/>
          <p:cNvSpPr>
            <a:spLocks noChangeArrowheads="1"/>
          </p:cNvSpPr>
          <p:nvPr/>
        </p:nvSpPr>
        <p:spPr bwMode="auto">
          <a:xfrm>
            <a:off x="5604272" y="3802857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91" name="Rectangle 105"/>
          <p:cNvSpPr>
            <a:spLocks noChangeArrowheads="1"/>
          </p:cNvSpPr>
          <p:nvPr/>
        </p:nvSpPr>
        <p:spPr bwMode="auto">
          <a:xfrm>
            <a:off x="5643563" y="3802857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92" name="Rectangle 106"/>
          <p:cNvSpPr>
            <a:spLocks noChangeArrowheads="1"/>
          </p:cNvSpPr>
          <p:nvPr/>
        </p:nvSpPr>
        <p:spPr bwMode="auto">
          <a:xfrm>
            <a:off x="5711429" y="3802857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93" name="Rectangle 107"/>
          <p:cNvSpPr>
            <a:spLocks noChangeArrowheads="1"/>
          </p:cNvSpPr>
          <p:nvPr/>
        </p:nvSpPr>
        <p:spPr bwMode="auto">
          <a:xfrm>
            <a:off x="5772150" y="3802857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94" name="Rectangle 108"/>
          <p:cNvSpPr>
            <a:spLocks noChangeArrowheads="1"/>
          </p:cNvSpPr>
          <p:nvPr/>
        </p:nvSpPr>
        <p:spPr bwMode="auto">
          <a:xfrm>
            <a:off x="5829300" y="3802857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95" name="Rectangle 109"/>
          <p:cNvSpPr>
            <a:spLocks noChangeArrowheads="1"/>
          </p:cNvSpPr>
          <p:nvPr/>
        </p:nvSpPr>
        <p:spPr bwMode="auto">
          <a:xfrm>
            <a:off x="5865019" y="3802857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 dirty="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en-US" altLang="en-US" sz="135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96" name="Rectangle 110"/>
          <p:cNvSpPr>
            <a:spLocks noChangeArrowheads="1"/>
          </p:cNvSpPr>
          <p:nvPr/>
        </p:nvSpPr>
        <p:spPr bwMode="auto">
          <a:xfrm>
            <a:off x="5922169" y="3802857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97" name="Rectangle 111"/>
          <p:cNvSpPr>
            <a:spLocks noChangeArrowheads="1"/>
          </p:cNvSpPr>
          <p:nvPr/>
        </p:nvSpPr>
        <p:spPr bwMode="auto">
          <a:xfrm>
            <a:off x="5988844" y="3802857"/>
            <a:ext cx="2564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98" name="Rectangle 112"/>
          <p:cNvSpPr>
            <a:spLocks noChangeArrowheads="1"/>
          </p:cNvSpPr>
          <p:nvPr/>
        </p:nvSpPr>
        <p:spPr bwMode="auto">
          <a:xfrm>
            <a:off x="6013847" y="3802857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599" name="Rectangle 113"/>
          <p:cNvSpPr>
            <a:spLocks noChangeArrowheads="1"/>
          </p:cNvSpPr>
          <p:nvPr/>
        </p:nvSpPr>
        <p:spPr bwMode="auto">
          <a:xfrm>
            <a:off x="6081713" y="3802857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00" name="Rectangle 114"/>
          <p:cNvSpPr>
            <a:spLocks noChangeArrowheads="1"/>
          </p:cNvSpPr>
          <p:nvPr/>
        </p:nvSpPr>
        <p:spPr bwMode="auto">
          <a:xfrm>
            <a:off x="6138863" y="3802857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01" name="Rectangle 115"/>
          <p:cNvSpPr>
            <a:spLocks noChangeArrowheads="1"/>
          </p:cNvSpPr>
          <p:nvPr/>
        </p:nvSpPr>
        <p:spPr bwMode="auto">
          <a:xfrm>
            <a:off x="6174581" y="3802857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02" name="Rectangle 116"/>
          <p:cNvSpPr>
            <a:spLocks noChangeArrowheads="1"/>
          </p:cNvSpPr>
          <p:nvPr/>
        </p:nvSpPr>
        <p:spPr bwMode="auto">
          <a:xfrm>
            <a:off x="6206729" y="3802857"/>
            <a:ext cx="2564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03" name="Rectangle 117"/>
          <p:cNvSpPr>
            <a:spLocks noChangeArrowheads="1"/>
          </p:cNvSpPr>
          <p:nvPr/>
        </p:nvSpPr>
        <p:spPr bwMode="auto">
          <a:xfrm>
            <a:off x="6231731" y="3802857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04" name="Rectangle 118"/>
          <p:cNvSpPr>
            <a:spLocks noChangeArrowheads="1"/>
          </p:cNvSpPr>
          <p:nvPr/>
        </p:nvSpPr>
        <p:spPr bwMode="auto">
          <a:xfrm>
            <a:off x="6299597" y="3802857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05" name="Rectangle 119"/>
          <p:cNvSpPr>
            <a:spLocks noChangeArrowheads="1"/>
          </p:cNvSpPr>
          <p:nvPr/>
        </p:nvSpPr>
        <p:spPr bwMode="auto">
          <a:xfrm>
            <a:off x="6362700" y="3802857"/>
            <a:ext cx="2564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06" name="Rectangle 120"/>
          <p:cNvSpPr>
            <a:spLocks noChangeArrowheads="1"/>
          </p:cNvSpPr>
          <p:nvPr/>
        </p:nvSpPr>
        <p:spPr bwMode="auto">
          <a:xfrm>
            <a:off x="6391275" y="3802857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EB75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07" name="Freeform 121"/>
          <p:cNvSpPr>
            <a:spLocks/>
          </p:cNvSpPr>
          <p:nvPr/>
        </p:nvSpPr>
        <p:spPr bwMode="auto">
          <a:xfrm>
            <a:off x="4536282" y="3874294"/>
            <a:ext cx="60722" cy="60722"/>
          </a:xfrm>
          <a:custGeom>
            <a:avLst/>
            <a:gdLst>
              <a:gd name="T0" fmla="*/ 2147483646 w 51"/>
              <a:gd name="T1" fmla="*/ 2147483646 h 51"/>
              <a:gd name="T2" fmla="*/ 2147483646 w 51"/>
              <a:gd name="T3" fmla="*/ 2147483646 h 51"/>
              <a:gd name="T4" fmla="*/ 2147483646 w 51"/>
              <a:gd name="T5" fmla="*/ 2147483646 h 51"/>
              <a:gd name="T6" fmla="*/ 2147483646 w 51"/>
              <a:gd name="T7" fmla="*/ 2147483646 h 51"/>
              <a:gd name="T8" fmla="*/ 2147483646 w 51"/>
              <a:gd name="T9" fmla="*/ 2147483646 h 51"/>
              <a:gd name="T10" fmla="*/ 2147483646 w 51"/>
              <a:gd name="T11" fmla="*/ 2147483646 h 51"/>
              <a:gd name="T12" fmla="*/ 2147483646 w 51"/>
              <a:gd name="T13" fmla="*/ 2147483646 h 51"/>
              <a:gd name="T14" fmla="*/ 2147483646 w 51"/>
              <a:gd name="T15" fmla="*/ 2147483646 h 51"/>
              <a:gd name="T16" fmla="*/ 2147483646 w 51"/>
              <a:gd name="T17" fmla="*/ 2147483646 h 51"/>
              <a:gd name="T18" fmla="*/ 2147483646 w 51"/>
              <a:gd name="T19" fmla="*/ 2147483646 h 51"/>
              <a:gd name="T20" fmla="*/ 2147483646 w 51"/>
              <a:gd name="T21" fmla="*/ 2147483646 h 51"/>
              <a:gd name="T22" fmla="*/ 2147483646 w 51"/>
              <a:gd name="T23" fmla="*/ 2147483646 h 51"/>
              <a:gd name="T24" fmla="*/ 2147483646 w 51"/>
              <a:gd name="T25" fmla="*/ 2147483646 h 51"/>
              <a:gd name="T26" fmla="*/ 2147483646 w 51"/>
              <a:gd name="T27" fmla="*/ 2147483646 h 51"/>
              <a:gd name="T28" fmla="*/ 2147483646 w 51"/>
              <a:gd name="T29" fmla="*/ 2147483646 h 51"/>
              <a:gd name="T30" fmla="*/ 2147483646 w 51"/>
              <a:gd name="T31" fmla="*/ 2147483646 h 51"/>
              <a:gd name="T32" fmla="*/ 2147483646 w 51"/>
              <a:gd name="T33" fmla="*/ 2147483646 h 51"/>
              <a:gd name="T34" fmla="*/ 2147483646 w 51"/>
              <a:gd name="T35" fmla="*/ 2147483646 h 51"/>
              <a:gd name="T36" fmla="*/ 2147483646 w 51"/>
              <a:gd name="T37" fmla="*/ 0 h 51"/>
              <a:gd name="T38" fmla="*/ 2147483646 w 51"/>
              <a:gd name="T39" fmla="*/ 0 h 51"/>
              <a:gd name="T40" fmla="*/ 2147483646 w 51"/>
              <a:gd name="T41" fmla="*/ 0 h 51"/>
              <a:gd name="T42" fmla="*/ 2147483646 w 51"/>
              <a:gd name="T43" fmla="*/ 0 h 51"/>
              <a:gd name="T44" fmla="*/ 2147483646 w 51"/>
              <a:gd name="T45" fmla="*/ 0 h 51"/>
              <a:gd name="T46" fmla="*/ 2147483646 w 51"/>
              <a:gd name="T47" fmla="*/ 2147483646 h 51"/>
              <a:gd name="T48" fmla="*/ 2147483646 w 51"/>
              <a:gd name="T49" fmla="*/ 2147483646 h 51"/>
              <a:gd name="T50" fmla="*/ 2147483646 w 51"/>
              <a:gd name="T51" fmla="*/ 2147483646 h 51"/>
              <a:gd name="T52" fmla="*/ 2147483646 w 51"/>
              <a:gd name="T53" fmla="*/ 2147483646 h 51"/>
              <a:gd name="T54" fmla="*/ 2147483646 w 51"/>
              <a:gd name="T55" fmla="*/ 2147483646 h 51"/>
              <a:gd name="T56" fmla="*/ 0 w 51"/>
              <a:gd name="T57" fmla="*/ 2147483646 h 51"/>
              <a:gd name="T58" fmla="*/ 0 w 51"/>
              <a:gd name="T59" fmla="*/ 2147483646 h 51"/>
              <a:gd name="T60" fmla="*/ 0 w 51"/>
              <a:gd name="T61" fmla="*/ 2147483646 h 51"/>
              <a:gd name="T62" fmla="*/ 0 w 51"/>
              <a:gd name="T63" fmla="*/ 2147483646 h 51"/>
              <a:gd name="T64" fmla="*/ 0 w 51"/>
              <a:gd name="T65" fmla="*/ 2147483646 h 51"/>
              <a:gd name="T66" fmla="*/ 2147483646 w 51"/>
              <a:gd name="T67" fmla="*/ 2147483646 h 51"/>
              <a:gd name="T68" fmla="*/ 2147483646 w 51"/>
              <a:gd name="T69" fmla="*/ 2147483646 h 51"/>
              <a:gd name="T70" fmla="*/ 2147483646 w 51"/>
              <a:gd name="T71" fmla="*/ 2147483646 h 51"/>
              <a:gd name="T72" fmla="*/ 2147483646 w 51"/>
              <a:gd name="T73" fmla="*/ 2147483646 h 51"/>
              <a:gd name="T74" fmla="*/ 2147483646 w 51"/>
              <a:gd name="T75" fmla="*/ 2147483646 h 51"/>
              <a:gd name="T76" fmla="*/ 2147483646 w 51"/>
              <a:gd name="T77" fmla="*/ 2147483646 h 51"/>
              <a:gd name="T78" fmla="*/ 2147483646 w 51"/>
              <a:gd name="T79" fmla="*/ 2147483646 h 51"/>
              <a:gd name="T80" fmla="*/ 2147483646 w 51"/>
              <a:gd name="T81" fmla="*/ 2147483646 h 51"/>
              <a:gd name="T82" fmla="*/ 2147483646 w 51"/>
              <a:gd name="T83" fmla="*/ 2147483646 h 51"/>
              <a:gd name="T84" fmla="*/ 2147483646 w 51"/>
              <a:gd name="T85" fmla="*/ 2147483646 h 5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1"/>
              <a:gd name="T130" fmla="*/ 0 h 51"/>
              <a:gd name="T131" fmla="*/ 51 w 51"/>
              <a:gd name="T132" fmla="*/ 51 h 5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1" h="51">
                <a:moveTo>
                  <a:pt x="24" y="48"/>
                </a:moveTo>
                <a:lnTo>
                  <a:pt x="30" y="48"/>
                </a:lnTo>
                <a:lnTo>
                  <a:pt x="33" y="48"/>
                </a:lnTo>
                <a:lnTo>
                  <a:pt x="36" y="48"/>
                </a:lnTo>
                <a:lnTo>
                  <a:pt x="39" y="45"/>
                </a:lnTo>
                <a:lnTo>
                  <a:pt x="42" y="42"/>
                </a:lnTo>
                <a:lnTo>
                  <a:pt x="45" y="39"/>
                </a:lnTo>
                <a:lnTo>
                  <a:pt x="48" y="36"/>
                </a:lnTo>
                <a:lnTo>
                  <a:pt x="48" y="33"/>
                </a:lnTo>
                <a:lnTo>
                  <a:pt x="48" y="30"/>
                </a:lnTo>
                <a:lnTo>
                  <a:pt x="51" y="24"/>
                </a:lnTo>
                <a:lnTo>
                  <a:pt x="48" y="21"/>
                </a:lnTo>
                <a:lnTo>
                  <a:pt x="48" y="18"/>
                </a:lnTo>
                <a:lnTo>
                  <a:pt x="48" y="12"/>
                </a:lnTo>
                <a:lnTo>
                  <a:pt x="45" y="9"/>
                </a:lnTo>
                <a:lnTo>
                  <a:pt x="42" y="6"/>
                </a:lnTo>
                <a:lnTo>
                  <a:pt x="39" y="3"/>
                </a:lnTo>
                <a:lnTo>
                  <a:pt x="36" y="3"/>
                </a:lnTo>
                <a:lnTo>
                  <a:pt x="33" y="0"/>
                </a:lnTo>
                <a:lnTo>
                  <a:pt x="30" y="0"/>
                </a:lnTo>
                <a:lnTo>
                  <a:pt x="24" y="0"/>
                </a:lnTo>
                <a:lnTo>
                  <a:pt x="21" y="0"/>
                </a:lnTo>
                <a:lnTo>
                  <a:pt x="18" y="0"/>
                </a:lnTo>
                <a:lnTo>
                  <a:pt x="12" y="3"/>
                </a:lnTo>
                <a:lnTo>
                  <a:pt x="9" y="3"/>
                </a:lnTo>
                <a:lnTo>
                  <a:pt x="6" y="6"/>
                </a:lnTo>
                <a:lnTo>
                  <a:pt x="3" y="9"/>
                </a:lnTo>
                <a:lnTo>
                  <a:pt x="3" y="12"/>
                </a:lnTo>
                <a:lnTo>
                  <a:pt x="0" y="18"/>
                </a:lnTo>
                <a:lnTo>
                  <a:pt x="0" y="21"/>
                </a:lnTo>
                <a:lnTo>
                  <a:pt x="0" y="24"/>
                </a:lnTo>
                <a:lnTo>
                  <a:pt x="0" y="30"/>
                </a:lnTo>
                <a:lnTo>
                  <a:pt x="0" y="33"/>
                </a:lnTo>
                <a:lnTo>
                  <a:pt x="3" y="36"/>
                </a:lnTo>
                <a:lnTo>
                  <a:pt x="3" y="39"/>
                </a:lnTo>
                <a:lnTo>
                  <a:pt x="6" y="42"/>
                </a:lnTo>
                <a:lnTo>
                  <a:pt x="9" y="45"/>
                </a:lnTo>
                <a:lnTo>
                  <a:pt x="12" y="48"/>
                </a:lnTo>
                <a:lnTo>
                  <a:pt x="18" y="48"/>
                </a:lnTo>
                <a:lnTo>
                  <a:pt x="21" y="48"/>
                </a:lnTo>
                <a:lnTo>
                  <a:pt x="24" y="51"/>
                </a:lnTo>
                <a:lnTo>
                  <a:pt x="24" y="48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608" name="Freeform 122"/>
          <p:cNvSpPr>
            <a:spLocks/>
          </p:cNvSpPr>
          <p:nvPr/>
        </p:nvSpPr>
        <p:spPr bwMode="auto">
          <a:xfrm>
            <a:off x="3888582" y="3686176"/>
            <a:ext cx="60722" cy="59531"/>
          </a:xfrm>
          <a:custGeom>
            <a:avLst/>
            <a:gdLst>
              <a:gd name="T0" fmla="*/ 0 w 51"/>
              <a:gd name="T1" fmla="*/ 2147483646 h 50"/>
              <a:gd name="T2" fmla="*/ 2147483646 w 51"/>
              <a:gd name="T3" fmla="*/ 2147483646 h 50"/>
              <a:gd name="T4" fmla="*/ 2147483646 w 51"/>
              <a:gd name="T5" fmla="*/ 0 h 50"/>
              <a:gd name="T6" fmla="*/ 0 w 51"/>
              <a:gd name="T7" fmla="*/ 2147483646 h 50"/>
              <a:gd name="T8" fmla="*/ 0 w 51"/>
              <a:gd name="T9" fmla="*/ 2147483646 h 50"/>
              <a:gd name="T10" fmla="*/ 0 w 51"/>
              <a:gd name="T11" fmla="*/ 2147483646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"/>
              <a:gd name="T19" fmla="*/ 0 h 50"/>
              <a:gd name="T20" fmla="*/ 51 w 51"/>
              <a:gd name="T21" fmla="*/ 50 h 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" h="50">
                <a:moveTo>
                  <a:pt x="0" y="47"/>
                </a:moveTo>
                <a:lnTo>
                  <a:pt x="51" y="50"/>
                </a:lnTo>
                <a:lnTo>
                  <a:pt x="27" y="0"/>
                </a:lnTo>
                <a:lnTo>
                  <a:pt x="0" y="50"/>
                </a:lnTo>
                <a:lnTo>
                  <a:pt x="0" y="47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609" name="Freeform 123"/>
          <p:cNvSpPr>
            <a:spLocks/>
          </p:cNvSpPr>
          <p:nvPr/>
        </p:nvSpPr>
        <p:spPr bwMode="auto">
          <a:xfrm>
            <a:off x="5178029" y="3686176"/>
            <a:ext cx="59531" cy="59531"/>
          </a:xfrm>
          <a:custGeom>
            <a:avLst/>
            <a:gdLst>
              <a:gd name="T0" fmla="*/ 0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0 h 50"/>
              <a:gd name="T6" fmla="*/ 0 w 50"/>
              <a:gd name="T7" fmla="*/ 2147483646 h 50"/>
              <a:gd name="T8" fmla="*/ 0 w 50"/>
              <a:gd name="T9" fmla="*/ 2147483646 h 50"/>
              <a:gd name="T10" fmla="*/ 0 w 50"/>
              <a:gd name="T11" fmla="*/ 2147483646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"/>
              <a:gd name="T19" fmla="*/ 0 h 50"/>
              <a:gd name="T20" fmla="*/ 50 w 50"/>
              <a:gd name="T21" fmla="*/ 50 h 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" h="50">
                <a:moveTo>
                  <a:pt x="0" y="47"/>
                </a:moveTo>
                <a:lnTo>
                  <a:pt x="50" y="50"/>
                </a:lnTo>
                <a:lnTo>
                  <a:pt x="24" y="0"/>
                </a:lnTo>
                <a:lnTo>
                  <a:pt x="0" y="50"/>
                </a:lnTo>
                <a:lnTo>
                  <a:pt x="0" y="47"/>
                </a:lnTo>
                <a:close/>
              </a:path>
            </a:pathLst>
          </a:custGeom>
          <a:solidFill>
            <a:srgbClr val="EB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63610" name="Rectangle 124"/>
          <p:cNvSpPr>
            <a:spLocks noChangeArrowheads="1"/>
          </p:cNvSpPr>
          <p:nvPr/>
        </p:nvSpPr>
        <p:spPr bwMode="auto">
          <a:xfrm>
            <a:off x="4074319" y="4312444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11" name="Rectangle 125"/>
          <p:cNvSpPr>
            <a:spLocks noChangeArrowheads="1"/>
          </p:cNvSpPr>
          <p:nvPr/>
        </p:nvSpPr>
        <p:spPr bwMode="auto">
          <a:xfrm>
            <a:off x="4110038" y="4312444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12" name="Rectangle 126"/>
          <p:cNvSpPr>
            <a:spLocks noChangeArrowheads="1"/>
          </p:cNvSpPr>
          <p:nvPr/>
        </p:nvSpPr>
        <p:spPr bwMode="auto">
          <a:xfrm>
            <a:off x="4173141" y="4312444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13" name="Rectangle 127"/>
          <p:cNvSpPr>
            <a:spLocks noChangeArrowheads="1"/>
          </p:cNvSpPr>
          <p:nvPr/>
        </p:nvSpPr>
        <p:spPr bwMode="auto">
          <a:xfrm>
            <a:off x="4233863" y="4312444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14" name="Rectangle 128"/>
          <p:cNvSpPr>
            <a:spLocks noChangeArrowheads="1"/>
          </p:cNvSpPr>
          <p:nvPr/>
        </p:nvSpPr>
        <p:spPr bwMode="auto">
          <a:xfrm>
            <a:off x="4266010" y="4312444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15" name="Rectangle 129"/>
          <p:cNvSpPr>
            <a:spLocks noChangeArrowheads="1"/>
          </p:cNvSpPr>
          <p:nvPr/>
        </p:nvSpPr>
        <p:spPr bwMode="auto">
          <a:xfrm>
            <a:off x="4305300" y="4312444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16" name="Rectangle 130"/>
          <p:cNvSpPr>
            <a:spLocks noChangeArrowheads="1"/>
          </p:cNvSpPr>
          <p:nvPr/>
        </p:nvSpPr>
        <p:spPr bwMode="auto">
          <a:xfrm>
            <a:off x="4373166" y="4312444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17" name="Rectangle 131"/>
          <p:cNvSpPr>
            <a:spLocks noChangeArrowheads="1"/>
          </p:cNvSpPr>
          <p:nvPr/>
        </p:nvSpPr>
        <p:spPr bwMode="auto">
          <a:xfrm>
            <a:off x="4430316" y="4312444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18" name="Rectangle 132"/>
          <p:cNvSpPr>
            <a:spLocks noChangeArrowheads="1"/>
          </p:cNvSpPr>
          <p:nvPr/>
        </p:nvSpPr>
        <p:spPr bwMode="auto">
          <a:xfrm>
            <a:off x="4466035" y="4312444"/>
            <a:ext cx="2564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19" name="Rectangle 133"/>
          <p:cNvSpPr>
            <a:spLocks noChangeArrowheads="1"/>
          </p:cNvSpPr>
          <p:nvPr/>
        </p:nvSpPr>
        <p:spPr bwMode="auto">
          <a:xfrm>
            <a:off x="4491038" y="4312444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20" name="Rectangle 134"/>
          <p:cNvSpPr>
            <a:spLocks noChangeArrowheads="1"/>
          </p:cNvSpPr>
          <p:nvPr/>
        </p:nvSpPr>
        <p:spPr bwMode="auto">
          <a:xfrm>
            <a:off x="4554141" y="4312444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21" name="Rectangle 135"/>
          <p:cNvSpPr>
            <a:spLocks noChangeArrowheads="1"/>
          </p:cNvSpPr>
          <p:nvPr/>
        </p:nvSpPr>
        <p:spPr bwMode="auto">
          <a:xfrm>
            <a:off x="4622006" y="4312444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22" name="Rectangle 136"/>
          <p:cNvSpPr>
            <a:spLocks noChangeArrowheads="1"/>
          </p:cNvSpPr>
          <p:nvPr/>
        </p:nvSpPr>
        <p:spPr bwMode="auto">
          <a:xfrm>
            <a:off x="4654154" y="4312444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23" name="Rectangle 137"/>
          <p:cNvSpPr>
            <a:spLocks noChangeArrowheads="1"/>
          </p:cNvSpPr>
          <p:nvPr/>
        </p:nvSpPr>
        <p:spPr bwMode="auto">
          <a:xfrm>
            <a:off x="4693444" y="4312444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24" name="Rectangle 138"/>
          <p:cNvSpPr>
            <a:spLocks noChangeArrowheads="1"/>
          </p:cNvSpPr>
          <p:nvPr/>
        </p:nvSpPr>
        <p:spPr bwMode="auto">
          <a:xfrm>
            <a:off x="4761310" y="4312444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25" name="Rectangle 139"/>
          <p:cNvSpPr>
            <a:spLocks noChangeArrowheads="1"/>
          </p:cNvSpPr>
          <p:nvPr/>
        </p:nvSpPr>
        <p:spPr bwMode="auto">
          <a:xfrm>
            <a:off x="4825604" y="4312444"/>
            <a:ext cx="2564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26" name="Rectangle 140"/>
          <p:cNvSpPr>
            <a:spLocks noChangeArrowheads="1"/>
          </p:cNvSpPr>
          <p:nvPr/>
        </p:nvSpPr>
        <p:spPr bwMode="auto">
          <a:xfrm>
            <a:off x="4854179" y="4312444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27" name="Rectangle 141"/>
          <p:cNvSpPr>
            <a:spLocks noChangeArrowheads="1"/>
          </p:cNvSpPr>
          <p:nvPr/>
        </p:nvSpPr>
        <p:spPr bwMode="auto">
          <a:xfrm>
            <a:off x="4910138" y="4312444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28" name="Rectangle 142"/>
          <p:cNvSpPr>
            <a:spLocks noChangeArrowheads="1"/>
          </p:cNvSpPr>
          <p:nvPr/>
        </p:nvSpPr>
        <p:spPr bwMode="auto">
          <a:xfrm>
            <a:off x="4945856" y="4312444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29" name="Rectangle 143"/>
          <p:cNvSpPr>
            <a:spLocks noChangeArrowheads="1"/>
          </p:cNvSpPr>
          <p:nvPr/>
        </p:nvSpPr>
        <p:spPr bwMode="auto">
          <a:xfrm>
            <a:off x="5010150" y="4312444"/>
            <a:ext cx="384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30" name="Rectangle 144"/>
          <p:cNvSpPr>
            <a:spLocks noChangeArrowheads="1"/>
          </p:cNvSpPr>
          <p:nvPr/>
        </p:nvSpPr>
        <p:spPr bwMode="auto">
          <a:xfrm>
            <a:off x="5049441" y="4312444"/>
            <a:ext cx="6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31" name="Rectangle 145"/>
          <p:cNvSpPr>
            <a:spLocks noChangeArrowheads="1"/>
          </p:cNvSpPr>
          <p:nvPr/>
        </p:nvSpPr>
        <p:spPr bwMode="auto">
          <a:xfrm>
            <a:off x="4244579" y="4454129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32" name="Rectangle 146"/>
          <p:cNvSpPr>
            <a:spLocks noChangeArrowheads="1"/>
          </p:cNvSpPr>
          <p:nvPr/>
        </p:nvSpPr>
        <p:spPr bwMode="auto">
          <a:xfrm>
            <a:off x="4312444" y="4454129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33" name="Rectangle 147"/>
          <p:cNvSpPr>
            <a:spLocks noChangeArrowheads="1"/>
          </p:cNvSpPr>
          <p:nvPr/>
        </p:nvSpPr>
        <p:spPr bwMode="auto">
          <a:xfrm>
            <a:off x="4376738" y="4454129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34" name="Rectangle 148"/>
          <p:cNvSpPr>
            <a:spLocks noChangeArrowheads="1"/>
          </p:cNvSpPr>
          <p:nvPr/>
        </p:nvSpPr>
        <p:spPr bwMode="auto">
          <a:xfrm>
            <a:off x="4437460" y="4454129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35" name="Rectangle 149"/>
          <p:cNvSpPr>
            <a:spLocks noChangeArrowheads="1"/>
          </p:cNvSpPr>
          <p:nvPr/>
        </p:nvSpPr>
        <p:spPr bwMode="auto">
          <a:xfrm>
            <a:off x="4504135" y="4454129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36" name="Rectangle 150"/>
          <p:cNvSpPr>
            <a:spLocks noChangeArrowheads="1"/>
          </p:cNvSpPr>
          <p:nvPr/>
        </p:nvSpPr>
        <p:spPr bwMode="auto">
          <a:xfrm>
            <a:off x="4568429" y="4454129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37" name="Rectangle 151"/>
          <p:cNvSpPr>
            <a:spLocks noChangeArrowheads="1"/>
          </p:cNvSpPr>
          <p:nvPr/>
        </p:nvSpPr>
        <p:spPr bwMode="auto">
          <a:xfrm>
            <a:off x="4636294" y="4454129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38" name="Rectangle 152"/>
          <p:cNvSpPr>
            <a:spLocks noChangeArrowheads="1"/>
          </p:cNvSpPr>
          <p:nvPr/>
        </p:nvSpPr>
        <p:spPr bwMode="auto">
          <a:xfrm>
            <a:off x="4668441" y="4454129"/>
            <a:ext cx="3206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39" name="Rectangle 153"/>
          <p:cNvSpPr>
            <a:spLocks noChangeArrowheads="1"/>
          </p:cNvSpPr>
          <p:nvPr/>
        </p:nvSpPr>
        <p:spPr bwMode="auto">
          <a:xfrm>
            <a:off x="4700588" y="4454129"/>
            <a:ext cx="2564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40" name="Rectangle 154"/>
          <p:cNvSpPr>
            <a:spLocks noChangeArrowheads="1"/>
          </p:cNvSpPr>
          <p:nvPr/>
        </p:nvSpPr>
        <p:spPr bwMode="auto">
          <a:xfrm>
            <a:off x="4725591" y="4454129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41" name="Rectangle 155"/>
          <p:cNvSpPr>
            <a:spLocks noChangeArrowheads="1"/>
          </p:cNvSpPr>
          <p:nvPr/>
        </p:nvSpPr>
        <p:spPr bwMode="auto">
          <a:xfrm>
            <a:off x="4793456" y="4454129"/>
            <a:ext cx="2564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42" name="Rectangle 156"/>
          <p:cNvSpPr>
            <a:spLocks noChangeArrowheads="1"/>
          </p:cNvSpPr>
          <p:nvPr/>
        </p:nvSpPr>
        <p:spPr bwMode="auto">
          <a:xfrm>
            <a:off x="4818460" y="4454129"/>
            <a:ext cx="6412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ts val="600"/>
              </a:spcBef>
              <a:spcAft>
                <a:spcPts val="600"/>
              </a:spcAft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 algn="r" rtl="1">
              <a:spcBef>
                <a:spcPts val="600"/>
              </a:spcBef>
              <a:spcAft>
                <a:spcPts val="6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 algn="r" rtl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 algn="r" rtl="1">
              <a:spcBef>
                <a:spcPts val="120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2057400" indent="-228600" algn="r" rtl="1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algn="r" rtl="1" eaLnBrk="0" fontAlgn="base" hangingPunct="0">
              <a:spcBef>
                <a:spcPts val="1200"/>
              </a:spcBef>
              <a:spcAft>
                <a:spcPts val="300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l" rtl="0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9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endParaRPr lang="en-US" altLang="en-US" sz="135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643" name="Freeform 157"/>
          <p:cNvSpPr>
            <a:spLocks/>
          </p:cNvSpPr>
          <p:nvPr/>
        </p:nvSpPr>
        <p:spPr bwMode="auto">
          <a:xfrm>
            <a:off x="3920728" y="4258866"/>
            <a:ext cx="1289447" cy="406003"/>
          </a:xfrm>
          <a:custGeom>
            <a:avLst/>
            <a:gdLst>
              <a:gd name="T0" fmla="*/ 2147483646 w 1083"/>
              <a:gd name="T1" fmla="*/ 2147483646 h 341"/>
              <a:gd name="T2" fmla="*/ 2147483646 w 1083"/>
              <a:gd name="T3" fmla="*/ 0 h 341"/>
              <a:gd name="T4" fmla="*/ 0 w 1083"/>
              <a:gd name="T5" fmla="*/ 0 h 341"/>
              <a:gd name="T6" fmla="*/ 0 w 1083"/>
              <a:gd name="T7" fmla="*/ 2147483646 h 341"/>
              <a:gd name="T8" fmla="*/ 2147483646 w 1083"/>
              <a:gd name="T9" fmla="*/ 2147483646 h 341"/>
              <a:gd name="T10" fmla="*/ 2147483646 w 1083"/>
              <a:gd name="T11" fmla="*/ 2147483646 h 3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3"/>
              <a:gd name="T19" fmla="*/ 0 h 341"/>
              <a:gd name="T20" fmla="*/ 1083 w 1083"/>
              <a:gd name="T21" fmla="*/ 341 h 3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3" h="341">
                <a:moveTo>
                  <a:pt x="1083" y="341"/>
                </a:moveTo>
                <a:lnTo>
                  <a:pt x="1083" y="0"/>
                </a:lnTo>
                <a:lnTo>
                  <a:pt x="0" y="0"/>
                </a:lnTo>
                <a:lnTo>
                  <a:pt x="0" y="341"/>
                </a:lnTo>
                <a:lnTo>
                  <a:pt x="1083" y="34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pic>
        <p:nvPicPr>
          <p:cNvPr id="63644" name="Picture 156" descr="C:\Users\rostik\Desktop\Pict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764" y="873918"/>
            <a:ext cx="1938186" cy="192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6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25172</TotalTime>
  <Words>2591</Words>
  <Application>Microsoft Office PowerPoint</Application>
  <PresentationFormat>On-screen Show (16:9)</PresentationFormat>
  <Paragraphs>765</Paragraphs>
  <Slides>38</Slides>
  <Notes>30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David</vt:lpstr>
      <vt:lpstr>Times New Roman</vt:lpstr>
      <vt:lpstr>Wingdings</vt:lpstr>
      <vt:lpstr>Retrospect</vt:lpstr>
      <vt:lpstr>Visio</vt:lpstr>
      <vt:lpstr> Tutorial 11   RISC-V Multi Cycle</vt:lpstr>
      <vt:lpstr>Single-Cycle RISC-V RV32I Datapath</vt:lpstr>
      <vt:lpstr>Breaking the datapath into 5 stages</vt:lpstr>
      <vt:lpstr>5 stages  5 cycles (and loop back)</vt:lpstr>
      <vt:lpstr>Controller State Machine</vt:lpstr>
      <vt:lpstr>Adding temporary registers  (and making some changes)</vt:lpstr>
      <vt:lpstr>Reminder: DP+C</vt:lpstr>
      <vt:lpstr>Added counter for next state</vt:lpstr>
      <vt:lpstr>Address Selection</vt:lpstr>
      <vt:lpstr>Address Selection Control</vt:lpstr>
      <vt:lpstr>Address Selection Tables</vt:lpstr>
      <vt:lpstr>Micro-code Controller</vt:lpstr>
      <vt:lpstr>Questions</vt:lpstr>
      <vt:lpstr>Question 4</vt:lpstr>
      <vt:lpstr>Question 4</vt:lpstr>
      <vt:lpstr>Question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Controller State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 Great Ideas in Computer Architecture   Lecture 1: Introduction</dc:title>
  <dc:subject/>
  <dc:creator>Bernhard E. Boser</dc:creator>
  <cp:keywords/>
  <dc:description/>
  <cp:lastModifiedBy>Natan</cp:lastModifiedBy>
  <cp:revision>1543</cp:revision>
  <dcterms:created xsi:type="dcterms:W3CDTF">2016-08-05T18:45:47Z</dcterms:created>
  <dcterms:modified xsi:type="dcterms:W3CDTF">2020-06-06T00:09:29Z</dcterms:modified>
  <cp:category/>
</cp:coreProperties>
</file>