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1"/>
  </p:sldMasterIdLst>
  <p:notesMasterIdLst>
    <p:notesMasterId r:id="rId30"/>
  </p:notesMasterIdLst>
  <p:sldIdLst>
    <p:sldId id="507" r:id="rId2"/>
    <p:sldId id="599" r:id="rId3"/>
    <p:sldId id="606" r:id="rId4"/>
    <p:sldId id="609" r:id="rId5"/>
    <p:sldId id="645" r:id="rId6"/>
    <p:sldId id="607" r:id="rId7"/>
    <p:sldId id="608" r:id="rId8"/>
    <p:sldId id="621" r:id="rId9"/>
    <p:sldId id="623" r:id="rId10"/>
    <p:sldId id="638" r:id="rId11"/>
    <p:sldId id="610" r:id="rId12"/>
    <p:sldId id="622" r:id="rId13"/>
    <p:sldId id="634" r:id="rId14"/>
    <p:sldId id="640" r:id="rId15"/>
    <p:sldId id="611" r:id="rId16"/>
    <p:sldId id="646" r:id="rId17"/>
    <p:sldId id="619" r:id="rId18"/>
    <p:sldId id="632" r:id="rId19"/>
    <p:sldId id="651" r:id="rId20"/>
    <p:sldId id="652" r:id="rId21"/>
    <p:sldId id="659" r:id="rId22"/>
    <p:sldId id="654" r:id="rId23"/>
    <p:sldId id="655" r:id="rId24"/>
    <p:sldId id="656" r:id="rId25"/>
    <p:sldId id="660" r:id="rId26"/>
    <p:sldId id="657" r:id="rId27"/>
    <p:sldId id="663" r:id="rId28"/>
    <p:sldId id="662" r:id="rId29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3064C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9" autoAdjust="0"/>
    <p:restoredTop sz="95595" autoAdjust="0"/>
  </p:normalViewPr>
  <p:slideViewPr>
    <p:cSldViewPr>
      <p:cViewPr varScale="1">
        <p:scale>
          <a:sx n="83" d="100"/>
          <a:sy n="83" d="100"/>
        </p:scale>
        <p:origin x="676" y="52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085A-4E97-294F-B761-3E1B782AFE9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D9A7-939F-844E-AA9E-BD9AA155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CDF0-A155-4232-85ED-D0E3D016321A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1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59E378BE-D401-4300-A16A-D19FCE299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A5E914D-41BA-4369-9BD2-16ED36019434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9AFC7FEB-7346-480A-8DC9-95D67D95D3E1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216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E1184737-3ECE-419F-9D4A-2EA9F4BB1D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82B843-1FCA-46B7-9A97-F228B4DB3F01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6D6DEB10-0BE7-45D5-A19E-E463453A1A6F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9055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E1184737-3ECE-419F-9D4A-2EA9F4BB1D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82B843-1FCA-46B7-9A97-F228B4DB3F01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6D6DEB10-0BE7-45D5-A19E-E463453A1A6F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61341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E1184737-3ECE-419F-9D4A-2EA9F4BB1D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82B843-1FCA-46B7-9A97-F228B4DB3F01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6D6DEB10-0BE7-45D5-A19E-E463453A1A6F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91025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E1184737-3ECE-419F-9D4A-2EA9F4BB1D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82B843-1FCA-46B7-9A97-F228B4DB3F01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6D6DEB10-0BE7-45D5-A19E-E463453A1A6F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83096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2B6B0663-D3A9-44CC-A775-F4C597449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0EEB979-6AA3-410A-BF68-6424F65F46AA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A1F4DED5-39E7-4312-81CC-05158B03F311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0C4F30C1-2FCE-406F-8A97-B5FBF10A7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he-IL" dirty="0"/>
              <a:t>Exception: 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altLang="he-IL" dirty="0"/>
              <a:t>By SW itself: e.g. access to a device managed by OS. 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altLang="he-IL" dirty="0"/>
              <a:t>Problems in the program: divide by zero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altLang="he-IL" dirty="0"/>
              <a:t>External data transfer / DMA</a:t>
            </a:r>
          </a:p>
        </p:txBody>
      </p:sp>
    </p:spTree>
    <p:extLst>
      <p:ext uri="{BB962C8B-B14F-4D97-AF65-F5344CB8AC3E}">
        <p14:creationId xmlns:p14="http://schemas.microsoft.com/office/powerpoint/2010/main" val="95577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1F84181-2244-4FB2-95FE-70444DE7DE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9B3E27E-4C99-4390-BEC5-A20A08A33CF2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F8B61FCB-0EC9-4DB3-9491-A019F3466664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/>
              <a:t>Why to deduct 4? Because PC already was increased (it was decided in RISC-V to save the current command address).</a:t>
            </a:r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1668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525D3568-B980-46DE-8EDE-9B5A0E53CB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DD666C2-A3C3-4EF3-849D-B62AD69173D8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E411E26F-33AA-4E1B-8A71-F5D3D9D4FFA3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38F9C81-0642-4394-B99A-F70BABF5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he-IL" dirty="0"/>
              <a:t>Method A:</a:t>
            </a:r>
          </a:p>
          <a:p>
            <a:pPr>
              <a:defRPr/>
            </a:pPr>
            <a:r>
              <a:rPr lang="en-US" altLang="he-IL" dirty="0"/>
              <a:t> The processor jumps to </a:t>
            </a:r>
            <a:r>
              <a:rPr lang="en-US" altLang="en-US" sz="1200" dirty="0">
                <a:latin typeface="+mn-lt"/>
                <a:cs typeface="Arial" panose="020B0604020202020204" pitchFamily="34" charset="0"/>
              </a:rPr>
              <a:t>0x0000 0000 1C09 0000</a:t>
            </a:r>
            <a:r>
              <a:rPr lang="en-US" altLang="he-IL" dirty="0"/>
              <a:t> and executes program that decodes the cause register and then jumps to corresponding interrupt/exception treatment code.</a:t>
            </a:r>
          </a:p>
          <a:p>
            <a:pPr>
              <a:defRPr/>
            </a:pPr>
            <a:endParaRPr lang="en-US" altLang="he-IL" dirty="0"/>
          </a:p>
          <a:p>
            <a:pPr>
              <a:defRPr/>
            </a:pPr>
            <a:r>
              <a:rPr lang="en-US" altLang="he-IL" dirty="0"/>
              <a:t>Method B: </a:t>
            </a:r>
          </a:p>
          <a:p>
            <a:pPr>
              <a:defRPr/>
            </a:pPr>
            <a:r>
              <a:rPr lang="en-US" altLang="he-IL" dirty="0"/>
              <a:t> The processor directly jumps (e.g. according to offset of the exception/interrupt type) to a code in the OS area, and this code jumps further to the treatment procedure.</a:t>
            </a:r>
          </a:p>
          <a:p>
            <a:pPr>
              <a:defRPr/>
            </a:pPr>
            <a:r>
              <a:rPr lang="en-US" altLang="he-IL" dirty="0"/>
              <a:t>Why not to jump directly to the procedure? The Vectored interrupt is made small to keep </a:t>
            </a:r>
            <a:r>
              <a:rPr lang="en-US" altLang="he-IL" dirty="0" err="1"/>
              <a:t>thshortis</a:t>
            </a:r>
            <a:r>
              <a:rPr lang="en-US" altLang="he-IL" dirty="0"/>
              <a:t> structure constant, while the procedure contents can be easily updated and can of different sized for different interrupt types. </a:t>
            </a:r>
          </a:p>
          <a:p>
            <a:pPr>
              <a:defRPr/>
            </a:pPr>
            <a:endParaRPr lang="en-US" altLang="he-IL" dirty="0"/>
          </a:p>
          <a:p>
            <a:pPr>
              <a:defRPr/>
            </a:pPr>
            <a:r>
              <a:rPr lang="en-US" altLang="he-IL" dirty="0"/>
              <a:t>Notes: 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Windows/Intel (IRQ): use Interrupt vector 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32-bytes - block of 8 "essential" commands - the command gets with the vectored interrupt directly to the correct block, executes the 8 commands, when the last command would be usually a jump 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Usually </a:t>
            </a:r>
            <a:r>
              <a:rPr lang="en-US" altLang="he-IL" dirty="0" err="1"/>
              <a:t>EPC+Cause</a:t>
            </a:r>
            <a:r>
              <a:rPr lang="en-US" altLang="he-IL" dirty="0"/>
              <a:t> are immediately copied to another place, so no one would erase them; in addition, usually the interrupts are immediately masked.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In some cases the command that caused interrupt is cancelled (e.g. in case of an incorrect </a:t>
            </a:r>
            <a:r>
              <a:rPr lang="en-US" altLang="he-IL" dirty="0" err="1"/>
              <a:t>opcode</a:t>
            </a:r>
            <a:r>
              <a:rPr lang="en-US" altLang="he-IL" dirty="0"/>
              <a:t>), in others - continues till the end (e.g. overflow).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It is architect responsibility to decide what to do in each state. </a:t>
            </a:r>
          </a:p>
          <a:p>
            <a:pPr>
              <a:defRPr/>
            </a:pP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8135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525D3568-B980-46DE-8EDE-9B5A0E53CB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DD666C2-A3C3-4EF3-849D-B62AD69173D8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E411E26F-33AA-4E1B-8A71-F5D3D9D4FFA3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38F9C81-0642-4394-B99A-F70BABF5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he-IL" dirty="0"/>
              <a:t>Method A:</a:t>
            </a:r>
          </a:p>
          <a:p>
            <a:pPr>
              <a:defRPr/>
            </a:pPr>
            <a:r>
              <a:rPr lang="en-US" altLang="he-IL" dirty="0"/>
              <a:t> The processor jumps to </a:t>
            </a:r>
            <a:r>
              <a:rPr lang="en-US" altLang="en-US" sz="1200" dirty="0">
                <a:latin typeface="+mn-lt"/>
                <a:cs typeface="Arial" panose="020B0604020202020204" pitchFamily="34" charset="0"/>
              </a:rPr>
              <a:t>0x0000 0000 1C09 0000</a:t>
            </a:r>
            <a:r>
              <a:rPr lang="en-US" altLang="he-IL" dirty="0"/>
              <a:t> and executes program that decodes the cause register and then jumps to corresponding interrupt/exception treatment code.</a:t>
            </a:r>
          </a:p>
          <a:p>
            <a:pPr>
              <a:defRPr/>
            </a:pPr>
            <a:endParaRPr lang="en-US" altLang="he-IL" dirty="0"/>
          </a:p>
          <a:p>
            <a:pPr>
              <a:defRPr/>
            </a:pPr>
            <a:r>
              <a:rPr lang="en-US" altLang="he-IL" dirty="0"/>
              <a:t>Method B: </a:t>
            </a:r>
          </a:p>
          <a:p>
            <a:pPr>
              <a:defRPr/>
            </a:pPr>
            <a:r>
              <a:rPr lang="en-US" altLang="he-IL" dirty="0"/>
              <a:t> The processor directly jumps (e.g. according to offset of the exception/interrupt type) to a code in the OS area, and this code jumps further to the treatment procedure.</a:t>
            </a:r>
          </a:p>
          <a:p>
            <a:pPr>
              <a:defRPr/>
            </a:pPr>
            <a:r>
              <a:rPr lang="en-US" altLang="he-IL" dirty="0"/>
              <a:t>Why not to jump directly to the procedure? The Vectored interrupt is made small to keep </a:t>
            </a:r>
            <a:r>
              <a:rPr lang="en-US" altLang="he-IL" dirty="0" err="1"/>
              <a:t>thshortis</a:t>
            </a:r>
            <a:r>
              <a:rPr lang="en-US" altLang="he-IL" dirty="0"/>
              <a:t> structure constant, while the procedure contents can be easily updated and can of different sized for different interrupt types. </a:t>
            </a:r>
          </a:p>
          <a:p>
            <a:pPr>
              <a:defRPr/>
            </a:pPr>
            <a:endParaRPr lang="en-US" altLang="he-IL" dirty="0"/>
          </a:p>
          <a:p>
            <a:pPr>
              <a:defRPr/>
            </a:pPr>
            <a:r>
              <a:rPr lang="en-US" altLang="he-IL" dirty="0"/>
              <a:t>Notes: 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Windows/Intel (IRQ): use Interrupt vector 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32-bytes - block of 8 "essential" commands - the command gets with the vectored interrupt directly to the correct block, executes the 8 commands, when the last command would be usually a jump 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Usually </a:t>
            </a:r>
            <a:r>
              <a:rPr lang="en-US" altLang="he-IL" dirty="0" err="1"/>
              <a:t>EPC+Cause</a:t>
            </a:r>
            <a:r>
              <a:rPr lang="en-US" altLang="he-IL" dirty="0"/>
              <a:t> are immediately copied to another place, so no one would erase them; in addition, usually the interrupts are immediately masked.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In some cases the command that caused interrupt is cancelled (e.g. in case of an incorrect </a:t>
            </a:r>
            <a:r>
              <a:rPr lang="en-US" altLang="he-IL" dirty="0" err="1"/>
              <a:t>opcode</a:t>
            </a:r>
            <a:r>
              <a:rPr lang="en-US" altLang="he-IL" dirty="0"/>
              <a:t>), in others - continues till the end (e.g. overflow).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altLang="he-IL" dirty="0"/>
              <a:t>It is architect responsibility to decide what to do in each state. </a:t>
            </a:r>
          </a:p>
          <a:p>
            <a:pPr>
              <a:defRPr/>
            </a:pP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96021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0F139226-E2FB-4785-BCE7-A020240F8E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70A60D4-0ED7-45DF-9269-37457492C520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0CB6C354-4D1C-402C-B3F5-1ED0D8183DAB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/>
              <a:t>Two methods to tell OS about exception</a:t>
            </a:r>
          </a:p>
          <a:p>
            <a:endParaRPr lang="en-US" altLang="he-IL" dirty="0"/>
          </a:p>
          <a:p>
            <a:r>
              <a:rPr lang="en-US" altLang="he-IL" dirty="0"/>
              <a:t>Cause register: special pre-defined codes saved, indicating to OS which exception happened. </a:t>
            </a:r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86333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80937537-47C1-4662-9169-8B5BD2DFCF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ABEFDE1-2C2D-4244-82D9-C2CAC0882A2D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45C8EF2B-1FDF-48E4-AAA7-3556F0949BA1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/>
              <a:t>Why is method better? </a:t>
            </a:r>
          </a:p>
          <a:p>
            <a:r>
              <a:rPr lang="en-US" altLang="he-IL"/>
              <a:t>Seems to be taking less time to start the interrupt treatment, while in method A, the OS shall decode the cause register with possible a long “if elsif elsif…”</a:t>
            </a:r>
          </a:p>
        </p:txBody>
      </p:sp>
    </p:spTree>
    <p:extLst>
      <p:ext uri="{BB962C8B-B14F-4D97-AF65-F5344CB8AC3E}">
        <p14:creationId xmlns:p14="http://schemas.microsoft.com/office/powerpoint/2010/main" val="4212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59E378BE-D401-4300-A16A-D19FCE299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A5E914D-41BA-4369-9BD2-16ED36019434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9AFC7FEB-7346-480A-8DC9-95D67D95D3E1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3857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E1184737-3ECE-419F-9D4A-2EA9F4BB1D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82B843-1FCA-46B7-9A97-F228B4DB3F01}" type="datetime13">
              <a:rPr lang="he-IL" altLang="en-US" smtClean="0"/>
              <a:pPr>
                <a:defRPr/>
              </a:pPr>
              <a:t>19.06.2020</a:t>
            </a:fld>
            <a:endParaRPr lang="en-US" altLang="en-US">
              <a:cs typeface="David" pitchFamily="34" charset="-79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1pPr>
            <a:lvl2pPr marL="742950" indent="-28575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2pPr>
            <a:lvl3pPr marL="11430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3pPr>
            <a:lvl4pPr marL="16002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4pPr>
            <a:lvl5pPr marL="2057400" indent="-228600" defTabSz="938213"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" panose="020B0604020202020204" pitchFamily="34" charset="0"/>
                <a:cs typeface="David" panose="020E0502060401010101" pitchFamily="34" charset="-79"/>
              </a:defRPr>
            </a:lvl9pPr>
          </a:lstStyle>
          <a:p>
            <a:fld id="{6D6DEB10-0BE7-45D5-A19E-E463453A1A6F}" type="slidenum">
              <a:rPr lang="he-IL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3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7996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907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573207"/>
            <a:ext cx="8628184" cy="214361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1" y="3183341"/>
            <a:ext cx="8628063" cy="113617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Technion EE 044252 Spring 2018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888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62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Technion EE 044252 Spring 2018 Lecture 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562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18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Technion EE 044252 Spring 2018 Lecture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1" r:id="rId12"/>
  </p:sldLayoutIdLst>
  <p:hf hdr="0" dt="0"/>
  <p:txStyles>
    <p:titleStyle>
      <a:lvl1pPr algn="l" defTabSz="685800" rtl="1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r" defTabSz="685800" rtl="1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 descr="JohnW.png"/>
          <p:cNvSpPr>
            <a:spLocks noChangeAspect="1" noChangeArrowheads="1"/>
          </p:cNvSpPr>
          <p:nvPr/>
        </p:nvSpPr>
        <p:spPr bwMode="auto">
          <a:xfrm>
            <a:off x="178461" y="5954"/>
            <a:ext cx="1424122" cy="14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35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36534" y="209550"/>
            <a:ext cx="8839200" cy="3581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r>
              <a:rPr lang="en-US" sz="6600" dirty="0">
                <a:solidFill>
                  <a:schemeClr val="tx1"/>
                </a:solidFill>
                <a:latin typeface="+mn-lt"/>
              </a:rPr>
              <a:t>Tutorial 12</a:t>
            </a:r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r>
              <a:rPr lang="en-US" sz="6600" dirty="0">
                <a:solidFill>
                  <a:schemeClr val="tx1"/>
                </a:solidFill>
                <a:latin typeface="+mn-lt"/>
              </a:rPr>
              <a:t> Interrupts &amp; Exceptions</a:t>
            </a:r>
            <a:endParaRPr lang="en-US" sz="66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34" y="4774168"/>
            <a:ext cx="376878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 err="1"/>
              <a:t>Maroun</a:t>
            </a:r>
            <a:r>
              <a:rPr lang="en-US" altLang="he-IL" dirty="0"/>
              <a:t> </a:t>
            </a:r>
            <a:r>
              <a:rPr lang="en-US" altLang="he-IL" dirty="0" err="1"/>
              <a:t>Tork</a:t>
            </a:r>
            <a:r>
              <a:rPr lang="en-US" altLang="he-IL" dirty="0"/>
              <a:t>, 2018 (based on 044262)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481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21897"/>
            <a:ext cx="2590800" cy="788988"/>
          </a:xfrm>
        </p:spPr>
        <p:txBody>
          <a:bodyPr/>
          <a:lstStyle/>
          <a:p>
            <a:pPr algn="r" rtl="1"/>
            <a:r>
              <a:rPr lang="he-IL" altLang="en-US" dirty="0"/>
              <a:t>שאלה ממבחן</a:t>
            </a:r>
            <a:endParaRPr lang="en-US" altLang="en-US" dirty="0"/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304800" y="1200151"/>
            <a:ext cx="837027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he-IL" alt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57200" y="3819836"/>
            <a:ext cx="8294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600" dirty="0">
                <a:solidFill>
                  <a:schemeClr val="accent1"/>
                </a:solidFill>
              </a:rPr>
              <a:t>תשובה ה׳ נכונה – בשתי השיטות ניתן לקבוע את סיבת החריגה ולבצע קוד שונה לכל סיבת חריגה. ההבדל בין השיטות הוא באופן קביעת סיבת החריגה ובשיטת הקפיצה לשגרת טיפול מתאימה.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45" y="834632"/>
            <a:ext cx="7107481" cy="28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39C863EA-47E3-4106-8DBE-9219C926D2F2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010"/>
            <a:ext cx="4495800" cy="560388"/>
          </a:xfrm>
        </p:spPr>
        <p:txBody>
          <a:bodyPr/>
          <a:lstStyle/>
          <a:p>
            <a:pPr rtl="1"/>
            <a:r>
              <a:rPr lang="he-IL" altLang="he-IL" sz="2400" dirty="0">
                <a:cs typeface="Arial" panose="020B0604020202020204" pitchFamily="34" charset="0"/>
              </a:rPr>
              <a:t>מימוש רב מחזורי של </a:t>
            </a:r>
            <a:r>
              <a:rPr lang="en-US" altLang="en-US" sz="2400" dirty="0">
                <a:cs typeface="Arial" panose="020B0604020202020204" pitchFamily="34" charset="0"/>
              </a:rPr>
              <a:t>RISC-V</a:t>
            </a:r>
            <a:r>
              <a:rPr lang="he-IL" altLang="en-US" sz="2400" dirty="0">
                <a:cs typeface="Arial" panose="020B0604020202020204" pitchFamily="34" charset="0"/>
              </a:rPr>
              <a:t> </a:t>
            </a:r>
            <a:r>
              <a:rPr lang="he-IL" altLang="he-IL" sz="2100" dirty="0">
                <a:cs typeface="Arial" panose="020B0604020202020204" pitchFamily="34" charset="0"/>
              </a:rPr>
              <a:t>(תזכורת)</a:t>
            </a:r>
            <a:endParaRPr lang="en-US" altLang="he-IL" sz="2100" dirty="0"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289CCA-C89E-4A13-B43F-858CEF60D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5214"/>
              </p:ext>
            </p:extLst>
          </p:nvPr>
        </p:nvGraphicFramePr>
        <p:xfrm>
          <a:off x="896937" y="522270"/>
          <a:ext cx="7121525" cy="44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Visio" r:id="rId4" imgW="9722943" imgH="6051831" progId="Visio.Drawing.11">
                  <p:embed/>
                </p:oleObj>
              </mc:Choice>
              <mc:Fallback>
                <p:oleObj name="Visio" r:id="rId4" imgW="9722943" imgH="60518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6937" y="522270"/>
                        <a:ext cx="7121525" cy="443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76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9D17C814-0517-42DE-9EE5-25B2E0A0C197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5787" y="57150"/>
            <a:ext cx="4495801" cy="865188"/>
          </a:xfrm>
        </p:spPr>
        <p:txBody>
          <a:bodyPr>
            <a:normAutofit/>
          </a:bodyPr>
          <a:lstStyle/>
          <a:p>
            <a:pPr algn="r" rtl="1" eaLnBrk="1" hangingPunct="1"/>
            <a:r>
              <a:rPr lang="he-IL" altLang="he-IL" sz="2400" dirty="0">
                <a:cs typeface="Arial" panose="020B0604020202020204" pitchFamily="34" charset="0"/>
              </a:rPr>
              <a:t>דיאגרמת מעברי מצבים של הבקר</a:t>
            </a:r>
            <a:br>
              <a:rPr lang="en-US" altLang="he-IL" sz="2400" dirty="0">
                <a:cs typeface="Arial" panose="020B0604020202020204" pitchFamily="34" charset="0"/>
              </a:rPr>
            </a:br>
            <a:r>
              <a:rPr lang="he-IL" altLang="he-IL" sz="2400" dirty="0">
                <a:cs typeface="Arial" panose="020B0604020202020204" pitchFamily="34" charset="0"/>
              </a:rPr>
              <a:t>במימוש רב מחזורי של </a:t>
            </a:r>
            <a:r>
              <a:rPr lang="en-US" altLang="he-IL" sz="2100" dirty="0">
                <a:cs typeface="Arial" panose="020B0604020202020204" pitchFamily="34" charset="0"/>
              </a:rPr>
              <a:t>RISC-V</a:t>
            </a:r>
            <a:r>
              <a:rPr lang="he-IL" altLang="he-IL" sz="2100" dirty="0">
                <a:cs typeface="Arial" panose="020B0604020202020204" pitchFamily="34" charset="0"/>
              </a:rPr>
              <a:t> (תזכורת)</a:t>
            </a:r>
            <a:endParaRPr lang="en-US" altLang="he-IL" sz="2100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56202"/>
            <a:ext cx="4800600" cy="40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341875" y="2033588"/>
            <a:ext cx="514851" cy="452437"/>
            <a:chOff x="6341875" y="2033588"/>
            <a:chExt cx="514851" cy="45243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149" y="2033588"/>
              <a:ext cx="513577" cy="452437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341875" y="2406181"/>
              <a:ext cx="58925" cy="79843"/>
            </a:xfrm>
            <a:prstGeom prst="rect">
              <a:avLst/>
            </a:prstGeom>
            <a:solidFill>
              <a:srgbClr val="FFFFFF"/>
            </a:solidFill>
            <a:ln w="28575" cmpd="sng"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/>
            </a:p>
          </p:txBody>
        </p:sp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5289CCA-C89E-4A13-B43F-858CEF60D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13678"/>
              </p:ext>
            </p:extLst>
          </p:nvPr>
        </p:nvGraphicFramePr>
        <p:xfrm>
          <a:off x="953213" y="712787"/>
          <a:ext cx="7121525" cy="44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Visio" r:id="rId5" imgW="9705994" imgH="6038954" progId="Visio.Drawing.11">
                  <p:embed/>
                </p:oleObj>
              </mc:Choice>
              <mc:Fallback>
                <p:oleObj name="Visio" r:id="rId5" imgW="9705994" imgH="603895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213" y="712787"/>
                        <a:ext cx="7121525" cy="443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39C863EA-47E3-4106-8DBE-9219C926D2F2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" y="12621"/>
            <a:ext cx="8628184" cy="79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altLang="he-IL" sz="2400" dirty="0">
                <a:cs typeface="Arial" panose="020B0604020202020204" pitchFamily="34" charset="0"/>
              </a:rPr>
              <a:t>מימוש רב מחזורי של </a:t>
            </a:r>
            <a:r>
              <a:rPr lang="en-US" altLang="en-US" sz="2400" dirty="0">
                <a:cs typeface="Arial" panose="020B0604020202020204" pitchFamily="34" charset="0"/>
              </a:rPr>
              <a:t>RISC-V</a:t>
            </a:r>
            <a:r>
              <a:rPr lang="he-IL" altLang="en-US" sz="2400" dirty="0">
                <a:cs typeface="Arial" panose="020B0604020202020204" pitchFamily="34" charset="0"/>
              </a:rPr>
              <a:t> עם תמיכה בפסיקות</a:t>
            </a:r>
            <a:endParaRPr lang="en-US" altLang="he-IL" sz="2100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2114550"/>
            <a:ext cx="661428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200" y="1197757"/>
            <a:ext cx="381000" cy="5987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239000" y="1733550"/>
            <a:ext cx="0" cy="72390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10400" y="1733550"/>
            <a:ext cx="0" cy="38100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880" y="1254226"/>
            <a:ext cx="242888" cy="48577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6652324" y="1733550"/>
            <a:ext cx="0" cy="300038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791200" y="1809750"/>
            <a:ext cx="0" cy="1905000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0457" y="1347788"/>
            <a:ext cx="136966" cy="4486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212" y="3409950"/>
            <a:ext cx="827095" cy="938724"/>
          </a:xfrm>
          <a:prstGeom prst="rect">
            <a:avLst/>
          </a:prstGeom>
        </p:spPr>
      </p:pic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189D40CB-7791-4B15-8BA7-A6B3687156DD}"/>
              </a:ext>
            </a:extLst>
          </p:cNvPr>
          <p:cNvSpPr/>
          <p:nvPr/>
        </p:nvSpPr>
        <p:spPr>
          <a:xfrm>
            <a:off x="981353" y="3409950"/>
            <a:ext cx="761999" cy="897147"/>
          </a:xfrm>
          <a:prstGeom prst="roundRect">
            <a:avLst/>
          </a:prstGeom>
          <a:noFill/>
          <a:ln w="38100" cmpd="sng">
            <a:solidFill>
              <a:srgbClr val="3064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69137" y="1995785"/>
            <a:ext cx="15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sz="800" dirty="0"/>
              <a:t>1</a:t>
            </a:r>
          </a:p>
          <a:p>
            <a:br>
              <a:rPr lang="en-US" sz="800" dirty="0"/>
            </a:br>
            <a:r>
              <a:rPr lang="he-IL" sz="8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588" y="488540"/>
            <a:ext cx="6807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u="sng" dirty="0">
                <a:solidFill>
                  <a:srgbClr val="FF0000"/>
                </a:solidFill>
              </a:rPr>
              <a:t>מימוש של 2 פסיקות: פסיקת הגלישה ופקודה לא חוקית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4800600" y="2571750"/>
            <a:ext cx="2056126" cy="3048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819150"/>
            <a:ext cx="8896350" cy="2952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2237422"/>
            <a:ext cx="5105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cs"/>
              <a:buAutoNum type="hebrew2Minus"/>
            </a:pPr>
            <a:r>
              <a:rPr lang="he-IL" dirty="0"/>
              <a:t>לוותר על ה- </a:t>
            </a:r>
            <a:r>
              <a:rPr lang="en-US" dirty="0"/>
              <a:t>SEPC</a:t>
            </a:r>
          </a:p>
          <a:p>
            <a:pPr marL="342900" indent="-342900" algn="r" rtl="1">
              <a:buFont typeface="+mj-cs"/>
              <a:buAutoNum type="hebrew2Minus"/>
            </a:pPr>
            <a:r>
              <a:rPr lang="he-IL" dirty="0"/>
              <a:t>לוותר על ה- </a:t>
            </a:r>
            <a:r>
              <a:rPr lang="en-US" dirty="0"/>
              <a:t>SCAUSE</a:t>
            </a:r>
            <a:endParaRPr lang="he-IL" dirty="0"/>
          </a:p>
          <a:p>
            <a:pPr marL="342900" indent="-342900" algn="r" rtl="1">
              <a:buFont typeface="+mj-cs"/>
              <a:buAutoNum type="hebrew2Minus"/>
            </a:pPr>
            <a:r>
              <a:rPr lang="he-IL" dirty="0"/>
              <a:t>להקטין את הבורר השולט על הכניסה ל- </a:t>
            </a:r>
            <a:r>
              <a:rPr lang="en-US" dirty="0"/>
              <a:t>PC</a:t>
            </a:r>
            <a:endParaRPr lang="he-IL" dirty="0"/>
          </a:p>
          <a:p>
            <a:pPr marL="342900" indent="-342900" algn="r" rtl="1">
              <a:buFont typeface="+mj-cs"/>
              <a:buAutoNum type="hebrew2Minus"/>
            </a:pPr>
            <a:r>
              <a:rPr lang="he-IL" dirty="0" err="1"/>
              <a:t>א+ג</a:t>
            </a:r>
            <a:r>
              <a:rPr lang="he-IL" dirty="0"/>
              <a:t> נכונות</a:t>
            </a:r>
          </a:p>
          <a:p>
            <a:pPr marL="342900" indent="-342900" algn="r" rtl="1">
              <a:buFont typeface="+mj-cs"/>
              <a:buAutoNum type="hebrew2Minus"/>
            </a:pPr>
            <a:r>
              <a:rPr lang="he-IL" dirty="0"/>
              <a:t>כל התשובות נכונות</a:t>
            </a: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8090"/>
            <a:ext cx="2377440" cy="712471"/>
          </a:xfrm>
        </p:spPr>
        <p:txBody>
          <a:bodyPr/>
          <a:lstStyle/>
          <a:p>
            <a:pPr rtl="1"/>
            <a:r>
              <a:rPr lang="he-IL" altLang="en-US" dirty="0"/>
              <a:t>שאלה ממבחן</a:t>
            </a:r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923925"/>
            <a:ext cx="6858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r>
              <a:rPr lang="en-US" sz="2000" dirty="0">
                <a:cs typeface="+mj-cs"/>
              </a:rPr>
              <a:t>RISC-V</a:t>
            </a:r>
            <a:endParaRPr lang="he-IL" dirty="0" err="1">
              <a:cs typeface="+mj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93868" y="2265997"/>
            <a:ext cx="304800" cy="3048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A65000D-FE80-4982-ACDB-F1BA8EC42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500908"/>
              </p:ext>
            </p:extLst>
          </p:nvPr>
        </p:nvGraphicFramePr>
        <p:xfrm>
          <a:off x="-34047" y="1838325"/>
          <a:ext cx="4775177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Visio" r:id="rId4" imgW="9963043" imgH="6057990" progId="Visio.Drawing.11">
                  <p:embed/>
                </p:oleObj>
              </mc:Choice>
              <mc:Fallback>
                <p:oleObj name="Visio" r:id="rId4" imgW="9963043" imgH="60579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4047" y="1838325"/>
                        <a:ext cx="4775177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5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9D17C814-0517-42DE-9EE5-25B2E0A0C197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71450"/>
            <a:ext cx="6400801" cy="5451517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3512" y="133350"/>
            <a:ext cx="4191001" cy="787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 rtl="1" eaLnBrk="1" hangingPunct="1"/>
            <a:r>
              <a:rPr lang="he-IL" altLang="he-IL" sz="2400" dirty="0">
                <a:cs typeface="Arial" panose="020B0604020202020204" pitchFamily="34" charset="0"/>
              </a:rPr>
              <a:t>דיאגרמת מעברי מצבים של הבקר</a:t>
            </a:r>
            <a:br>
              <a:rPr lang="en-US" altLang="he-IL" sz="2400" dirty="0">
                <a:cs typeface="Arial" panose="020B0604020202020204" pitchFamily="34" charset="0"/>
              </a:rPr>
            </a:br>
            <a:r>
              <a:rPr lang="he-IL" altLang="he-IL" sz="2400" dirty="0">
                <a:cs typeface="Arial" panose="020B0604020202020204" pitchFamily="34" charset="0"/>
              </a:rPr>
              <a:t>במימוש רב מחזורי של </a:t>
            </a:r>
            <a:r>
              <a:rPr lang="en-US" altLang="he-IL" sz="2100" dirty="0">
                <a:cs typeface="Arial" panose="020B0604020202020204" pitchFamily="34" charset="0"/>
              </a:rPr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167909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9D17C814-0517-42DE-9EE5-25B2E0A0C197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71450"/>
            <a:ext cx="6400801" cy="545151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030727" y="2292666"/>
            <a:ext cx="2028469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en-US" altLang="he-IL" sz="2400" b="1" dirty="0">
              <a:cs typeface="Arial" panose="020B0604020202020204" pitchFamily="34" charset="0"/>
            </a:endParaRPr>
          </a:p>
          <a:p>
            <a:pPr rtl="1"/>
            <a:endParaRPr lang="en-US" altLang="he-IL" sz="2400" b="1" dirty="0">
              <a:cs typeface="Arial" panose="020B0604020202020204" pitchFamily="34" charset="0"/>
            </a:endParaRPr>
          </a:p>
          <a:p>
            <a:pPr rtl="1"/>
            <a:endParaRPr lang="en-US" altLang="he-IL" sz="2400" b="1" dirty="0"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29200" y="133350"/>
            <a:ext cx="4005313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altLang="he-IL" sz="2400" dirty="0">
                <a:cs typeface="Arial" panose="020B0604020202020204" pitchFamily="34" charset="0"/>
              </a:rPr>
              <a:t>דיאגרמת מעברי מצבים של הבקר</a:t>
            </a:r>
            <a:br>
              <a:rPr lang="en-US" altLang="he-IL" sz="2400" dirty="0">
                <a:cs typeface="Arial" panose="020B0604020202020204" pitchFamily="34" charset="0"/>
              </a:rPr>
            </a:br>
            <a:r>
              <a:rPr lang="he-IL" altLang="he-IL" sz="2400" dirty="0">
                <a:cs typeface="Arial" panose="020B0604020202020204" pitchFamily="34" charset="0"/>
              </a:rPr>
              <a:t>במימוש רב מחזורי של </a:t>
            </a:r>
            <a:r>
              <a:rPr lang="en-US" altLang="he-IL" sz="2100" dirty="0">
                <a:cs typeface="Arial" panose="020B0604020202020204" pitchFamily="34" charset="0"/>
              </a:rPr>
              <a:t>RISC-V</a:t>
            </a:r>
            <a:br>
              <a:rPr lang="en-US" altLang="he-IL" sz="2100" dirty="0">
                <a:cs typeface="Arial" panose="020B0604020202020204" pitchFamily="34" charset="0"/>
              </a:rPr>
            </a:br>
            <a:r>
              <a:rPr lang="he-IL" altLang="he-IL" sz="2100" dirty="0">
                <a:cs typeface="Arial" panose="020B0604020202020204" pitchFamily="34" charset="0"/>
              </a:rPr>
              <a:t>עם טיפול ב-</a:t>
            </a:r>
            <a:r>
              <a:rPr lang="en-US" altLang="he-IL" sz="2100" dirty="0"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1952" y="1924013"/>
            <a:ext cx="21272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400" b="1" dirty="0">
                <a:solidFill>
                  <a:srgbClr val="FF0000"/>
                </a:solidFill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77826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9D17C814-0517-42DE-9EE5-25B2E0A0C197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750" dirty="0">
              <a:latin typeface="Helvetica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56A251-173F-4C50-AF51-71B3C9EC1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785606"/>
              </p:ext>
            </p:extLst>
          </p:nvPr>
        </p:nvGraphicFramePr>
        <p:xfrm>
          <a:off x="-28930" y="-171450"/>
          <a:ext cx="7267930" cy="544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Visio" r:id="rId4" imgW="13134944" imgH="9744030" progId="Visio.Drawing.11">
                  <p:embed/>
                </p:oleObj>
              </mc:Choice>
              <mc:Fallback>
                <p:oleObj name="Visio" r:id="rId4" imgW="13134944" imgH="97440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8930" y="-171450"/>
                        <a:ext cx="7267930" cy="5443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733073" y="2800350"/>
            <a:ext cx="1066800" cy="1828800"/>
          </a:xfrm>
          <a:prstGeom prst="rect">
            <a:avLst/>
          </a:prstGeom>
          <a:solidFill>
            <a:srgbClr val="FFFFFF"/>
          </a:solidFill>
          <a:ln w="28575" cmpd="sng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32011" y="1200150"/>
            <a:ext cx="468923" cy="1828800"/>
          </a:xfrm>
          <a:prstGeom prst="rect">
            <a:avLst/>
          </a:prstGeom>
          <a:solidFill>
            <a:srgbClr val="FFFFFF"/>
          </a:solidFill>
          <a:ln w="28575" cmpd="sng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 rot="17126296">
            <a:off x="4681081" y="-413751"/>
            <a:ext cx="383467" cy="2817371"/>
          </a:xfrm>
          <a:prstGeom prst="rect">
            <a:avLst/>
          </a:prstGeom>
          <a:solidFill>
            <a:srgbClr val="FFFFFF"/>
          </a:solidFill>
          <a:ln w="28575" cmpd="sng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3429000" y="3124342"/>
            <a:ext cx="65088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525841" y="3044347"/>
            <a:ext cx="457200" cy="95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029200" y="133350"/>
            <a:ext cx="4005313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altLang="he-IL" sz="2400" dirty="0">
                <a:cs typeface="Arial" panose="020B0604020202020204" pitchFamily="34" charset="0"/>
              </a:rPr>
              <a:t>דיאגרמת מעברי מצבים של הבקר</a:t>
            </a:r>
            <a:br>
              <a:rPr lang="en-US" altLang="he-IL" sz="2400" dirty="0">
                <a:cs typeface="Arial" panose="020B0604020202020204" pitchFamily="34" charset="0"/>
              </a:rPr>
            </a:br>
            <a:r>
              <a:rPr lang="he-IL" altLang="he-IL" sz="2400" dirty="0">
                <a:cs typeface="Arial" panose="020B0604020202020204" pitchFamily="34" charset="0"/>
              </a:rPr>
              <a:t>במימוש רב מחזורי של </a:t>
            </a:r>
            <a:r>
              <a:rPr lang="en-US" altLang="he-IL" sz="2100" dirty="0">
                <a:cs typeface="Arial" panose="020B0604020202020204" pitchFamily="34" charset="0"/>
              </a:rPr>
              <a:t>RISC-V</a:t>
            </a:r>
            <a:br>
              <a:rPr lang="en-US" altLang="he-IL" sz="2100" dirty="0">
                <a:cs typeface="Arial" panose="020B0604020202020204" pitchFamily="34" charset="0"/>
              </a:rPr>
            </a:br>
            <a:r>
              <a:rPr lang="he-IL" altLang="he-IL" sz="2100" dirty="0">
                <a:cs typeface="Arial" panose="020B0604020202020204" pitchFamily="34" charset="0"/>
              </a:rPr>
              <a:t>עם טיפול ב-</a:t>
            </a:r>
            <a:r>
              <a:rPr lang="en-US" altLang="he-IL" sz="2100" dirty="0"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1952" y="1924013"/>
            <a:ext cx="21272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400" b="1" dirty="0">
                <a:solidFill>
                  <a:srgbClr val="FF0000"/>
                </a:solidFill>
              </a:rPr>
              <a:t>Overflow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Unknown inst.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9D17C814-0517-42DE-9EE5-25B2E0A0C197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750" dirty="0">
              <a:latin typeface="Helvetica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56A251-173F-4C50-AF51-71B3C9EC1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54882"/>
              </p:ext>
            </p:extLst>
          </p:nvPr>
        </p:nvGraphicFramePr>
        <p:xfrm>
          <a:off x="-28930" y="-171450"/>
          <a:ext cx="7267930" cy="544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Visio" r:id="rId4" imgW="13134944" imgH="9744030" progId="Visio.Drawing.11">
                  <p:embed/>
                </p:oleObj>
              </mc:Choice>
              <mc:Fallback>
                <p:oleObj name="Visio" r:id="rId4" imgW="13134944" imgH="97440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8930" y="-171450"/>
                        <a:ext cx="7267930" cy="5443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429000" y="3124342"/>
            <a:ext cx="65088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3525841" y="3044347"/>
            <a:ext cx="457200" cy="95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029200" y="133350"/>
            <a:ext cx="4005313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altLang="he-IL" sz="2400" dirty="0">
                <a:cs typeface="Arial" panose="020B0604020202020204" pitchFamily="34" charset="0"/>
              </a:rPr>
              <a:t>דיאגרמת מעברי מצבים של הבקר</a:t>
            </a:r>
            <a:br>
              <a:rPr lang="en-US" altLang="he-IL" sz="2400" dirty="0">
                <a:cs typeface="Arial" panose="020B0604020202020204" pitchFamily="34" charset="0"/>
              </a:rPr>
            </a:br>
            <a:r>
              <a:rPr lang="he-IL" altLang="he-IL" sz="2400" dirty="0">
                <a:cs typeface="Arial" panose="020B0604020202020204" pitchFamily="34" charset="0"/>
              </a:rPr>
              <a:t>במימוש רב מחזורי של </a:t>
            </a:r>
            <a:r>
              <a:rPr lang="en-US" altLang="he-IL" sz="2100" dirty="0">
                <a:cs typeface="Arial" panose="020B0604020202020204" pitchFamily="34" charset="0"/>
              </a:rPr>
              <a:t>RISC-V</a:t>
            </a:r>
            <a:br>
              <a:rPr lang="en-US" altLang="he-IL" sz="2100" dirty="0">
                <a:cs typeface="Arial" panose="020B0604020202020204" pitchFamily="34" charset="0"/>
              </a:rPr>
            </a:br>
            <a:r>
              <a:rPr lang="he-IL" altLang="he-IL" sz="2100" dirty="0">
                <a:cs typeface="Arial" panose="020B0604020202020204" pitchFamily="34" charset="0"/>
              </a:rPr>
              <a:t>עם טיפול ב-</a:t>
            </a:r>
            <a:r>
              <a:rPr lang="en-US" altLang="he-IL" sz="2100" dirty="0"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1952" y="1924013"/>
            <a:ext cx="212724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400" b="1" dirty="0">
                <a:solidFill>
                  <a:srgbClr val="FF0000"/>
                </a:solidFill>
              </a:rPr>
              <a:t>Overflow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Unknown inst.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4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36657-7FBB-458E-9AD6-0719066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E510E-238F-4124-8B74-8E170BE6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4A1C9-AFA7-4C5B-B04F-DD995B63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666750"/>
            <a:ext cx="5818562" cy="39405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80FA155-2F99-478C-96B1-5D851CD4B549}"/>
              </a:ext>
            </a:extLst>
          </p:cNvPr>
          <p:cNvSpPr txBox="1">
            <a:spLocks noChangeArrowheads="1"/>
          </p:cNvSpPr>
          <p:nvPr/>
        </p:nvSpPr>
        <p:spPr>
          <a:xfrm>
            <a:off x="3401153" y="0"/>
            <a:ext cx="2377440" cy="749379"/>
          </a:xfrm>
          <a:prstGeom prst="rect">
            <a:avLst/>
          </a:prstGeom>
        </p:spPr>
        <p:txBody>
          <a:bodyPr/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 dirty="0"/>
              <a:t>שאלה ממבחן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51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2400" dirty="0">
                <a:cs typeface="Arial" panose="020B0604020202020204" pitchFamily="34" charset="0"/>
              </a:rPr>
              <a:t>חריגות </a:t>
            </a:r>
            <a:r>
              <a:rPr lang="en-US" altLang="he-IL" sz="2100" dirty="0">
                <a:cs typeface="Arial" panose="020B0604020202020204" pitchFamily="34" charset="0"/>
              </a:rPr>
              <a:t>(Exceptions)</a:t>
            </a:r>
            <a:r>
              <a:rPr lang="he-IL" altLang="he-IL" sz="2400" dirty="0">
                <a:cs typeface="Arial" panose="020B0604020202020204" pitchFamily="34" charset="0"/>
              </a:rPr>
              <a:t> ופסיקות </a:t>
            </a:r>
            <a:r>
              <a:rPr lang="en-US" altLang="he-IL" sz="2400" dirty="0">
                <a:cs typeface="Arial" panose="020B0604020202020204" pitchFamily="34" charset="0"/>
              </a:rPr>
              <a:t> </a:t>
            </a:r>
            <a:r>
              <a:rPr lang="en-US" altLang="he-IL" sz="2100" dirty="0">
                <a:cs typeface="Arial" panose="020B0604020202020204" pitchFamily="34" charset="0"/>
              </a:rPr>
              <a:t>(Interrupts)</a:t>
            </a:r>
            <a:r>
              <a:rPr lang="he-IL" altLang="he-IL" sz="2100" dirty="0">
                <a:cs typeface="Arial" panose="020B0604020202020204" pitchFamily="34" charset="0"/>
              </a:rPr>
              <a:t> - תזכורת</a:t>
            </a:r>
            <a:endParaRPr lang="en-US" altLang="he-IL" sz="21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870C-F4F7-4BD4-B902-84765DF6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 eaLnBrk="1" hangingPunct="1">
              <a:defRPr/>
            </a:pPr>
            <a:r>
              <a:rPr lang="he-IL" altLang="en-US" sz="1725" dirty="0">
                <a:solidFill>
                  <a:srgbClr val="3333FF"/>
                </a:solidFill>
                <a:cs typeface="Arial" panose="020B0604020202020204" pitchFamily="34" charset="0"/>
              </a:rPr>
              <a:t>חריגות </a:t>
            </a:r>
            <a:r>
              <a:rPr lang="en-US" altLang="en-US" sz="1725" dirty="0">
                <a:solidFill>
                  <a:srgbClr val="3333FF"/>
                </a:solidFill>
                <a:cs typeface="Arial" panose="020B0604020202020204" pitchFamily="34" charset="0"/>
              </a:rPr>
              <a:t>(exceptions)</a:t>
            </a:r>
            <a:r>
              <a:rPr lang="he-IL" altLang="en-US" sz="1725" dirty="0">
                <a:solidFill>
                  <a:srgbClr val="3333FF"/>
                </a:solidFill>
                <a:cs typeface="Arial" panose="020B0604020202020204" pitchFamily="34" charset="0"/>
              </a:rPr>
              <a:t> הן אירועים הגורמים להפסקת ביצוע רצף הפקודות ולקפיצה </a:t>
            </a:r>
            <a:r>
              <a:rPr lang="he-IL" altLang="en-US" sz="1725" u="sng" dirty="0">
                <a:solidFill>
                  <a:srgbClr val="3333FF"/>
                </a:solidFill>
                <a:cs typeface="Arial" panose="020B0604020202020204" pitchFamily="34" charset="0"/>
              </a:rPr>
              <a:t>לתוכנית אחרת</a:t>
            </a:r>
            <a:br>
              <a:rPr lang="en-US" altLang="en-US" sz="1800" dirty="0">
                <a:solidFill>
                  <a:srgbClr val="3333FF"/>
                </a:solidFill>
                <a:cs typeface="Arial" panose="020B0604020202020204" pitchFamily="34" charset="0"/>
              </a:rPr>
            </a:br>
            <a:endParaRPr lang="he-IL" altLang="en-US" sz="9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algn="r" rtl="1" eaLnBrk="1" hangingPunct="1">
              <a:defRPr/>
            </a:pPr>
            <a:r>
              <a:rPr lang="he-IL" altLang="en-US" sz="1725" dirty="0">
                <a:solidFill>
                  <a:srgbClr val="CC00CC"/>
                </a:solidFill>
                <a:cs typeface="Arial" panose="020B0604020202020204" pitchFamily="34" charset="0"/>
              </a:rPr>
              <a:t>חריגות יזומות ע"י אחד משלושה גורמים:</a:t>
            </a:r>
          </a:p>
          <a:p>
            <a:pPr lvl="1" algn="r" rtl="1" eaLnBrk="1" hangingPunct="1">
              <a:buFontTx/>
              <a:buNone/>
              <a:defRPr/>
            </a:pPr>
            <a:r>
              <a:rPr lang="he-IL" altLang="en-US" sz="1725" dirty="0">
                <a:solidFill>
                  <a:srgbClr val="CC00CC"/>
                </a:solidFill>
                <a:cs typeface="Arial" panose="020B0604020202020204" pitchFamily="34" charset="0"/>
              </a:rPr>
              <a:t>א. התוכנית עצמה</a:t>
            </a:r>
          </a:p>
          <a:p>
            <a:pPr lvl="1" algn="r" rtl="1" eaLnBrk="1" hangingPunct="1">
              <a:buFontTx/>
              <a:buNone/>
              <a:defRPr/>
            </a:pPr>
            <a:r>
              <a:rPr lang="he-IL" altLang="en-US" sz="1725" dirty="0">
                <a:solidFill>
                  <a:srgbClr val="CC00CC"/>
                </a:solidFill>
                <a:cs typeface="Arial" panose="020B0604020202020204" pitchFamily="34" charset="0"/>
              </a:rPr>
              <a:t>ב. בעיות בביצוע התוכנית</a:t>
            </a:r>
          </a:p>
          <a:p>
            <a:pPr lvl="1" algn="r" rtl="1" eaLnBrk="1" hangingPunct="1">
              <a:buFontTx/>
              <a:buNone/>
              <a:defRPr/>
            </a:pPr>
            <a:r>
              <a:rPr lang="he-IL" altLang="en-US" sz="1725" dirty="0">
                <a:solidFill>
                  <a:srgbClr val="CC00CC"/>
                </a:solidFill>
                <a:cs typeface="Arial" panose="020B0604020202020204" pitchFamily="34" charset="0"/>
              </a:rPr>
              <a:t>ג.  גורם מחוץ למעבד</a:t>
            </a:r>
            <a:br>
              <a:rPr lang="en-US" altLang="en-US" dirty="0">
                <a:solidFill>
                  <a:srgbClr val="CC00CC"/>
                </a:solidFill>
                <a:cs typeface="Arial" panose="020B0604020202020204" pitchFamily="34" charset="0"/>
              </a:rPr>
            </a:br>
            <a:endParaRPr lang="he-IL" altLang="en-US" sz="9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algn="r" rtl="1" eaLnBrk="1" hangingPunct="1">
              <a:defRPr/>
            </a:pPr>
            <a:r>
              <a:rPr lang="he-IL" altLang="en-US" sz="1725" dirty="0">
                <a:solidFill>
                  <a:srgbClr val="3333FF"/>
                </a:solidFill>
                <a:cs typeface="Arial" panose="020B0604020202020204" pitchFamily="34" charset="0"/>
              </a:rPr>
              <a:t>חריגות היזומות ע"י גורם מחוץ למעבד מכונות גם פסיקות </a:t>
            </a:r>
            <a:r>
              <a:rPr lang="en-US" altLang="en-US" sz="1725" dirty="0">
                <a:solidFill>
                  <a:srgbClr val="3333FF"/>
                </a:solidFill>
                <a:cs typeface="Arial" panose="020B0604020202020204" pitchFamily="34" charset="0"/>
              </a:rPr>
              <a:t>(interrupts)</a:t>
            </a:r>
            <a:br>
              <a:rPr lang="en-US" altLang="en-US" sz="1800" dirty="0">
                <a:solidFill>
                  <a:srgbClr val="3333FF"/>
                </a:solidFill>
                <a:cs typeface="Arial" panose="020B0604020202020204" pitchFamily="34" charset="0"/>
              </a:rPr>
            </a:br>
            <a:endParaRPr lang="he-IL" altLang="en-US" sz="9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algn="r" rtl="1" eaLnBrk="1" hangingPunct="1">
              <a:defRPr/>
            </a:pPr>
            <a:r>
              <a:rPr lang="he-IL" altLang="en-US" sz="1725" dirty="0">
                <a:solidFill>
                  <a:srgbClr val="CC00CC"/>
                </a:solidFill>
                <a:cs typeface="Arial" panose="020B0604020202020204" pitchFamily="34" charset="0"/>
              </a:rPr>
              <a:t>המושגים האלה אינם אוניברסליים, ובכל מחשב נהוגות הגדרות אחרות</a:t>
            </a:r>
            <a:endParaRPr lang="en-US" altLang="en-US" sz="1725" dirty="0">
              <a:solidFill>
                <a:srgbClr val="CC00CC"/>
              </a:solidFill>
              <a:cs typeface="Arial" panose="020B0604020202020204" pitchFamily="34" charset="0"/>
            </a:endParaRPr>
          </a:p>
          <a:p>
            <a:pPr lvl="1" algn="r" rtl="1" eaLnBrk="1" hangingPunct="1">
              <a:defRPr/>
            </a:pPr>
            <a:r>
              <a:rPr lang="he-IL" altLang="en-US" sz="1425" dirty="0">
                <a:solidFill>
                  <a:srgbClr val="CC00CC"/>
                </a:solidFill>
                <a:cs typeface="Arial" panose="020B0604020202020204" pitchFamily="34" charset="0"/>
              </a:rPr>
              <a:t>יש המכנים את כל שלושת הסוגים </a:t>
            </a:r>
            <a:r>
              <a:rPr lang="en-US" altLang="en-US" sz="1425" dirty="0">
                <a:solidFill>
                  <a:srgbClr val="CC00CC"/>
                </a:solidFill>
                <a:cs typeface="Arial" panose="020B0604020202020204" pitchFamily="34" charset="0"/>
              </a:rPr>
              <a:t>interrupts</a:t>
            </a:r>
          </a:p>
          <a:p>
            <a:pPr lvl="1" algn="r" rtl="1" eaLnBrk="1" hangingPunct="1">
              <a:defRPr/>
            </a:pPr>
            <a:r>
              <a:rPr lang="he-IL" altLang="en-US" sz="1425" dirty="0">
                <a:solidFill>
                  <a:srgbClr val="CC00CC"/>
                </a:solidFill>
                <a:cs typeface="Arial" panose="020B0604020202020204" pitchFamily="34" charset="0"/>
              </a:rPr>
              <a:t>שמות אחרים לסוגים שונים הם </a:t>
            </a:r>
            <a:r>
              <a:rPr lang="en-US" altLang="en-US" sz="1425" dirty="0">
                <a:solidFill>
                  <a:srgbClr val="CC00CC"/>
                </a:solidFill>
                <a:cs typeface="Arial" panose="020B0604020202020204" pitchFamily="34" charset="0"/>
              </a:rPr>
              <a:t>faults ,traps</a:t>
            </a:r>
            <a:r>
              <a:rPr lang="he-IL" altLang="en-US" sz="1425" dirty="0">
                <a:solidFill>
                  <a:srgbClr val="CC00CC"/>
                </a:solidFill>
                <a:cs typeface="Arial" panose="020B0604020202020204" pitchFamily="34" charset="0"/>
              </a:rPr>
              <a:t> ועוד</a:t>
            </a:r>
            <a:endParaRPr lang="he-IL" altLang="en-US" sz="1425" dirty="0">
              <a:solidFill>
                <a:srgbClr val="3333FF"/>
              </a:solidFill>
              <a:cs typeface="Arial" panose="020B0604020202020204" pitchFamily="34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D44C8FC3-8E21-4ABA-B8D7-865B80DDC4B1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36657-7FBB-458E-9AD6-0719066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E510E-238F-4124-8B74-8E170BE6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B7920-739D-4163-8805-CF370221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506" y="133351"/>
            <a:ext cx="4037744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9B149-8FF4-4AB8-B89F-A9DB7976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496921"/>
            <a:ext cx="5221040" cy="3312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A51DE-FFB9-452A-801D-3DB6C9D73C1B}"/>
              </a:ext>
            </a:extLst>
          </p:cNvPr>
          <p:cNvSpPr txBox="1">
            <a:spLocks/>
          </p:cNvSpPr>
          <p:nvPr/>
        </p:nvSpPr>
        <p:spPr>
          <a:xfrm>
            <a:off x="6663690" y="2081557"/>
            <a:ext cx="2194560" cy="425449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r" defTabSz="685800" rtl="1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solidFill>
                  <a:srgbClr val="FF0000"/>
                </a:solidFill>
              </a:rPr>
              <a:t>תשובה ב'</a:t>
            </a:r>
          </a:p>
        </p:txBody>
      </p:sp>
    </p:spTree>
    <p:extLst>
      <p:ext uri="{BB962C8B-B14F-4D97-AF65-F5344CB8AC3E}">
        <p14:creationId xmlns:p14="http://schemas.microsoft.com/office/powerpoint/2010/main" val="15291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5A5541-6D07-4CEE-B9C7-14B203F2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72D514-C5AB-4369-925E-A174A82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1F97A5-C43E-4CED-8576-0A65CD3818C5}"/>
              </a:ext>
            </a:extLst>
          </p:cNvPr>
          <p:cNvSpPr txBox="1">
            <a:spLocks/>
          </p:cNvSpPr>
          <p:nvPr/>
        </p:nvSpPr>
        <p:spPr>
          <a:xfrm>
            <a:off x="914400" y="438150"/>
            <a:ext cx="7863840" cy="4038600"/>
          </a:xfrm>
          <a:prstGeom prst="rect">
            <a:avLst/>
          </a:prstGeom>
        </p:spPr>
        <p:txBody>
          <a:bodyPr>
            <a:noAutofit/>
          </a:bodyPr>
          <a:lstStyle>
            <a:lvl1pPr marL="68580" indent="-68580" algn="r" defTabSz="685800" rtl="1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r" defTabSz="685800" rtl="1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he-IL" sz="1400" dirty="0"/>
              <a:t>כעת לא מתרחשת החריגה של פקודת </a:t>
            </a:r>
            <a:r>
              <a:rPr lang="en-US" sz="1400" dirty="0"/>
              <a:t>LW</a:t>
            </a:r>
            <a:r>
              <a:rPr lang="he-IL" sz="1400" dirty="0"/>
              <a:t> מהשאלה הקודמת</a:t>
            </a:r>
            <a:endParaRPr lang="en-IL" sz="1400" dirty="0"/>
          </a:p>
          <a:p>
            <a:pPr marL="0" indent="0" hangingPunct="0">
              <a:buNone/>
            </a:pPr>
            <a:r>
              <a:rPr lang="he-IL" sz="1400" dirty="0"/>
              <a:t>בהמשך לשאלה הקודמת, עבור אותה תוכנית, מתקבלת כעת פסיקה עקב פעילות המקלדת של המחשב. הפסיקה אף היא מגיעה בזמן שפקודת </a:t>
            </a:r>
            <a:r>
              <a:rPr lang="en-US" sz="1400" dirty="0"/>
              <a:t>LW</a:t>
            </a:r>
            <a:r>
              <a:rPr lang="he-IL" sz="1400" dirty="0"/>
              <a:t> נמצאת בשלב ה-</a:t>
            </a:r>
            <a:r>
              <a:rPr lang="en-US" sz="1400" dirty="0"/>
              <a:t>MEM</a:t>
            </a:r>
            <a:r>
              <a:rPr lang="he-IL" sz="1400" dirty="0"/>
              <a:t>.</a:t>
            </a:r>
            <a:endParaRPr lang="en-IL" sz="1400" dirty="0"/>
          </a:p>
          <a:p>
            <a:pPr marL="0" indent="0" hangingPunct="0">
              <a:buNone/>
            </a:pPr>
            <a:r>
              <a:rPr lang="he-IL" sz="1400" dirty="0" err="1"/>
              <a:t>בהנתן</a:t>
            </a:r>
            <a:r>
              <a:rPr lang="he-IL" sz="1400" dirty="0"/>
              <a:t> שקוד הטיפול בפסיקה קורא את ערכו של רגיסטר </a:t>
            </a:r>
            <a:r>
              <a:rPr lang="en-US" sz="1400" dirty="0"/>
              <a:t>x2</a:t>
            </a:r>
            <a:r>
              <a:rPr lang="he-IL" sz="1400" dirty="0"/>
              <a:t> מבלי שכתב אליו קודם לכן, מה יהיה הערך שייקרא?</a:t>
            </a:r>
            <a:endParaRPr lang="en-IL" sz="1400" dirty="0"/>
          </a:p>
          <a:p>
            <a:pPr hangingPunct="0"/>
            <a:r>
              <a:rPr lang="he-IL" sz="1400" dirty="0"/>
              <a:t> </a:t>
            </a:r>
            <a:endParaRPr lang="en-IL" sz="1400" dirty="0"/>
          </a:p>
          <a:p>
            <a:pPr hangingPunct="0"/>
            <a:r>
              <a:rPr lang="he-IL" sz="1400" dirty="0"/>
              <a:t>א. תוצאה של פקודת </a:t>
            </a:r>
            <a:r>
              <a:rPr lang="en-US" sz="1400" dirty="0"/>
              <a:t>ADD</a:t>
            </a:r>
            <a:r>
              <a:rPr lang="he-IL" sz="1400" dirty="0"/>
              <a:t> הראשונה</a:t>
            </a:r>
            <a:endParaRPr lang="en-IL" sz="1400" dirty="0"/>
          </a:p>
          <a:p>
            <a:pPr hangingPunct="0"/>
            <a:r>
              <a:rPr lang="he-IL" sz="1400" dirty="0"/>
              <a:t>ב. תוצאה של פקודת </a:t>
            </a:r>
            <a:r>
              <a:rPr lang="en-US" sz="1400" dirty="0"/>
              <a:t>LW</a:t>
            </a:r>
            <a:endParaRPr lang="en-IL" sz="1400" dirty="0"/>
          </a:p>
          <a:p>
            <a:pPr hangingPunct="0"/>
            <a:r>
              <a:rPr lang="he-IL" sz="1400" dirty="0"/>
              <a:t>ג. תוצאה של פקודת </a:t>
            </a:r>
            <a:r>
              <a:rPr lang="en-US" sz="1400" dirty="0"/>
              <a:t>ADD</a:t>
            </a:r>
            <a:r>
              <a:rPr lang="he-IL" sz="1400" dirty="0"/>
              <a:t> </a:t>
            </a:r>
            <a:r>
              <a:rPr lang="he-IL" sz="1400" dirty="0" err="1"/>
              <a:t>השניה</a:t>
            </a:r>
            <a:endParaRPr lang="en-IL" sz="1400" dirty="0"/>
          </a:p>
          <a:p>
            <a:pPr hangingPunct="0"/>
            <a:r>
              <a:rPr lang="he-IL" sz="1400" dirty="0"/>
              <a:t>ד. תוצאה של פקודת </a:t>
            </a:r>
            <a:r>
              <a:rPr lang="en-US" sz="1400" dirty="0"/>
              <a:t>SUB</a:t>
            </a:r>
            <a:endParaRPr lang="en-IL" sz="1400" dirty="0"/>
          </a:p>
          <a:p>
            <a:pPr hangingPunct="0"/>
            <a:r>
              <a:rPr lang="he-IL" sz="1400" dirty="0"/>
              <a:t>ה. תוצאה של פקודת </a:t>
            </a:r>
            <a:r>
              <a:rPr lang="en-US" sz="1400" dirty="0"/>
              <a:t>ADD</a:t>
            </a:r>
            <a:r>
              <a:rPr lang="he-IL" sz="1400" dirty="0"/>
              <a:t> השלישית</a:t>
            </a:r>
            <a:endParaRPr lang="en-IL" sz="1400" dirty="0"/>
          </a:p>
          <a:p>
            <a:pPr hangingPunct="0"/>
            <a:r>
              <a:rPr lang="he-IL" sz="1400" dirty="0"/>
              <a:t> </a:t>
            </a:r>
          </a:p>
          <a:p>
            <a:pPr hangingPunct="0"/>
            <a:r>
              <a:rPr lang="he-IL" sz="1400" dirty="0"/>
              <a:t>תשובה: תשובה ב'.</a:t>
            </a:r>
            <a:endParaRPr lang="en-IL" sz="1400" dirty="0"/>
          </a:p>
          <a:p>
            <a:pPr hangingPunct="0"/>
            <a:r>
              <a:rPr lang="he-IL" sz="1400" dirty="0"/>
              <a:t>עבור </a:t>
            </a:r>
            <a:r>
              <a:rPr lang="en-US" sz="1400" dirty="0"/>
              <a:t>INTERRUPTS</a:t>
            </a:r>
            <a:r>
              <a:rPr lang="he-IL" sz="1400" dirty="0"/>
              <a:t> יש לבצע את הפקודה הנמצאת במעבד ולא להכניס פקודות חדשות. 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693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871D9-DF52-43A2-AC00-7D5E03DB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A4092-4789-4A99-A9D4-D74B41B2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3D0C1-D8A7-4E66-ABBF-76387E90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1550"/>
            <a:ext cx="7567612" cy="364629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D65F487-1F20-44D6-AAE5-FBBABFBBD4E6}"/>
              </a:ext>
            </a:extLst>
          </p:cNvPr>
          <p:cNvSpPr txBox="1">
            <a:spLocks noChangeArrowheads="1"/>
          </p:cNvSpPr>
          <p:nvPr/>
        </p:nvSpPr>
        <p:spPr>
          <a:xfrm>
            <a:off x="3012043" y="186472"/>
            <a:ext cx="3677126" cy="749379"/>
          </a:xfrm>
          <a:prstGeom prst="rect">
            <a:avLst/>
          </a:prstGeom>
        </p:spPr>
        <p:txBody>
          <a:bodyPr/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 dirty="0"/>
              <a:t>שאלה מתרגיל בית יבש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5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5FFEE-8C3A-4014-85A8-3CED4253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386D0-1ADE-4F14-B6B7-E287D565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E35C5-B1DB-47B2-991F-19F5E9E7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3387"/>
            <a:ext cx="8382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E04E37-054B-48BD-AB0E-F3D38642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7682D-FB63-44F3-AEF4-DDB00DCD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0A626-9B43-43AD-A9FF-C83BB614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1950"/>
            <a:ext cx="6640726" cy="4297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30F72-23B0-4950-B78E-995640C85E1B}"/>
              </a:ext>
            </a:extLst>
          </p:cNvPr>
          <p:cNvSpPr/>
          <p:nvPr/>
        </p:nvSpPr>
        <p:spPr>
          <a:xfrm>
            <a:off x="3657600" y="1200150"/>
            <a:ext cx="4876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16DC6-09F6-4554-B6A1-7643F8CCA324}"/>
              </a:ext>
            </a:extLst>
          </p:cNvPr>
          <p:cNvSpPr/>
          <p:nvPr/>
        </p:nvSpPr>
        <p:spPr>
          <a:xfrm>
            <a:off x="2667000" y="2381250"/>
            <a:ext cx="5865412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EEA47-926B-435A-B917-FDA045B86A25}"/>
              </a:ext>
            </a:extLst>
          </p:cNvPr>
          <p:cNvSpPr/>
          <p:nvPr/>
        </p:nvSpPr>
        <p:spPr>
          <a:xfrm>
            <a:off x="2667000" y="3752850"/>
            <a:ext cx="5865412" cy="571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4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3EB6DA-9FFB-4809-A203-C6012E1A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9096-C5E2-4109-964A-FD13E20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91B50-7940-40CA-9F9A-6F2068BD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23950"/>
            <a:ext cx="6881944" cy="32194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FB94E87-B789-42A3-88DE-C5FDA8B73153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47821"/>
            <a:ext cx="2377440" cy="749379"/>
          </a:xfrm>
          <a:prstGeom prst="rect">
            <a:avLst/>
          </a:prstGeom>
        </p:spPr>
        <p:txBody>
          <a:bodyPr/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/>
              <a:t>שאלה ממבחן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346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9B977A-5EBB-4470-9E2A-695A6C29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BE3A3-0262-4636-BEEB-B5A2F70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97648-6573-4EC4-A168-7C050971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07707"/>
            <a:ext cx="6508551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9B64E-A574-4565-A9B7-C49CB322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EBC60-A631-457E-9DCE-CF404B4D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27ACA-9FE8-48AE-800F-D307A5DF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47750"/>
            <a:ext cx="5478499" cy="282416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6C7286D-5244-455A-B39E-970B0F48902B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285750"/>
            <a:ext cx="2880360" cy="832797"/>
          </a:xfrm>
          <a:prstGeom prst="rect">
            <a:avLst/>
          </a:prstGeom>
        </p:spPr>
        <p:txBody>
          <a:bodyPr/>
          <a:lstStyle>
            <a:lvl1pPr algn="l" defTabSz="6858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altLang="en-US"/>
              <a:t>שאלה ממבחן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47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FA128A-8D32-4141-BC00-AEFAC00E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Technion EE 044252 Spring 2018 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CD579-7CC8-4B27-A44A-DC3849D3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B642C-16F7-457A-AEE5-CF7DD6059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7"/>
          <a:stretch/>
        </p:blipFill>
        <p:spPr>
          <a:xfrm>
            <a:off x="239599" y="24817"/>
            <a:ext cx="6156720" cy="478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17FF9-DA79-4F79-91E8-C33D9FC2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16" y="4248150"/>
            <a:ext cx="1524000" cy="362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D076D-8D81-4163-A921-444CE6C63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81" y="2257425"/>
            <a:ext cx="1543050" cy="242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93287-6716-4A4A-BF22-66E178746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3013379"/>
            <a:ext cx="2352675" cy="24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F2D51-56B5-4F5F-AB30-2A0118E8C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3645051"/>
            <a:ext cx="1133475" cy="214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03CF9-FB60-4D33-AF2C-C8FE5EF5C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3835597"/>
            <a:ext cx="1581150" cy="19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CD1D5-8BC8-4331-9752-4168F613D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3916" y="4018978"/>
            <a:ext cx="990600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2400" dirty="0">
                <a:cs typeface="Arial" panose="020B0604020202020204" pitchFamily="34" charset="0"/>
              </a:rPr>
              <a:t>התחלת הטיפול בחריגה</a:t>
            </a:r>
            <a:endParaRPr lang="en-US" altLang="he-IL" sz="2400" dirty="0">
              <a:cs typeface="Arial" panose="020B0604020202020204" pitchFamily="34" charset="0"/>
            </a:endParaRPr>
          </a:p>
        </p:txBody>
      </p:sp>
      <p:sp>
        <p:nvSpPr>
          <p:cNvPr id="1536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eaLnBrk="1" hangingPunct="1"/>
            <a:r>
              <a:rPr lang="he-IL" altLang="en-US" dirty="0">
                <a:solidFill>
                  <a:srgbClr val="3333FF"/>
                </a:solidFill>
                <a:cs typeface="Arial" panose="020B0604020202020204" pitchFamily="34" charset="0"/>
              </a:rPr>
              <a:t>כתובת הפקודה שבמהלכה ארעה החריגה נשמרת ברגיסטר מיוחד</a:t>
            </a:r>
          </a:p>
          <a:p>
            <a:pPr algn="r" rtl="1"/>
            <a:r>
              <a:rPr lang="he-IL" altLang="en-US" dirty="0">
                <a:solidFill>
                  <a:srgbClr val="CC00CC"/>
                </a:solidFill>
                <a:cs typeface="Arial" panose="020B0604020202020204" pitchFamily="34" charset="0"/>
              </a:rPr>
              <a:t>ב-</a:t>
            </a:r>
            <a:r>
              <a:rPr lang="en-US" altLang="en-US" dirty="0">
                <a:solidFill>
                  <a:srgbClr val="CC00CC"/>
                </a:solidFill>
                <a:cs typeface="Arial" panose="020B0604020202020204" pitchFamily="34" charset="0"/>
              </a:rPr>
              <a:t> RISC-V </a:t>
            </a:r>
            <a:r>
              <a:rPr lang="he-IL" altLang="en-US" dirty="0">
                <a:solidFill>
                  <a:srgbClr val="CC00CC"/>
                </a:solidFill>
                <a:cs typeface="Arial" panose="020B0604020202020204" pitchFamily="34" charset="0"/>
              </a:rPr>
              <a:t>הרגיסטר (32 סיביות) נקרא</a:t>
            </a:r>
            <a:br>
              <a:rPr lang="en-US" altLang="en-US" dirty="0">
                <a:solidFill>
                  <a:srgbClr val="CC00CC"/>
                </a:solidFill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CC00CC"/>
                </a:solidFill>
                <a:cs typeface="Arial" panose="020B0604020202020204" pitchFamily="34" charset="0"/>
              </a:rPr>
              <a:t>Supervisor Exception Program Counter (SEPC)                      </a:t>
            </a:r>
            <a:endParaRPr lang="he-IL" altLang="en-US" dirty="0">
              <a:solidFill>
                <a:srgbClr val="CC00CC"/>
              </a:solidFill>
              <a:cs typeface="Arial" panose="020B0604020202020204" pitchFamily="34" charset="0"/>
            </a:endParaRPr>
          </a:p>
          <a:p>
            <a:pPr lvl="1" algn="r" rtl="1" eaLnBrk="1" hangingPunct="1">
              <a:buFontTx/>
              <a:buChar char="•"/>
            </a:pPr>
            <a:r>
              <a:rPr lang="he-IL" altLang="en-US" dirty="0">
                <a:cs typeface="Arial" panose="020B0604020202020204" pitchFamily="34" charset="0"/>
              </a:rPr>
              <a:t>לפני שמירת </a:t>
            </a:r>
            <a:r>
              <a:rPr lang="en-US" altLang="en-US" dirty="0">
                <a:cs typeface="Arial" panose="020B0604020202020204" pitchFamily="34" charset="0"/>
              </a:rPr>
              <a:t>PC</a:t>
            </a:r>
            <a:r>
              <a:rPr lang="he-IL" altLang="en-US" dirty="0">
                <a:cs typeface="Arial" panose="020B0604020202020204" pitchFamily="34" charset="0"/>
              </a:rPr>
              <a:t> יש להחסיר 4 (מדוע?) </a:t>
            </a:r>
          </a:p>
          <a:p>
            <a:pPr lvl="1" algn="r" rtl="1" eaLnBrk="1" hangingPunct="1">
              <a:buFontTx/>
              <a:buChar char="•"/>
            </a:pPr>
            <a:r>
              <a:rPr lang="he-IL" altLang="en-US" dirty="0">
                <a:cs typeface="Arial" panose="020B0604020202020204" pitchFamily="34" charset="0"/>
              </a:rPr>
              <a:t>או להשתמש ב-</a:t>
            </a:r>
            <a:r>
              <a:rPr lang="en-US" altLang="en-US" dirty="0">
                <a:cs typeface="Arial" panose="020B0604020202020204" pitchFamily="34" charset="0"/>
              </a:rPr>
              <a:t>PCC</a:t>
            </a:r>
            <a:r>
              <a:rPr lang="he-IL" altLang="en-US" dirty="0">
                <a:cs typeface="Arial" panose="020B0604020202020204" pitchFamily="34" charset="0"/>
              </a:rPr>
              <a:t> (אם קיים)</a:t>
            </a:r>
            <a:endParaRPr lang="en-US" altLang="en-US" dirty="0"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altLang="en-US" dirty="0">
                <a:solidFill>
                  <a:srgbClr val="3333FF"/>
                </a:solidFill>
                <a:cs typeface="Arial" panose="020B0604020202020204" pitchFamily="34" charset="0"/>
              </a:rPr>
              <a:t>מערכת ההפעלה עוברת לטפל בחריגה, בהתאם לגורם שיזם את החריגה</a:t>
            </a:r>
          </a:p>
          <a:p>
            <a:pPr algn="r" rtl="1" eaLnBrk="1" hangingPunct="1"/>
            <a:r>
              <a:rPr lang="he-IL" altLang="en-US" dirty="0">
                <a:solidFill>
                  <a:srgbClr val="CC00CC"/>
                </a:solidFill>
                <a:cs typeface="Arial" panose="020B0604020202020204" pitchFamily="34" charset="0"/>
              </a:rPr>
              <a:t>קיימות </a:t>
            </a:r>
            <a:r>
              <a:rPr lang="he-IL" altLang="en-US" b="1" dirty="0">
                <a:solidFill>
                  <a:srgbClr val="CC00CC"/>
                </a:solidFill>
                <a:cs typeface="Arial" panose="020B0604020202020204" pitchFamily="34" charset="0"/>
              </a:rPr>
              <a:t>שתי</a:t>
            </a:r>
            <a:r>
              <a:rPr lang="he-IL" altLang="en-US" dirty="0">
                <a:solidFill>
                  <a:srgbClr val="CC00CC"/>
                </a:solidFill>
                <a:cs typeface="Arial" panose="020B0604020202020204" pitchFamily="34" charset="0"/>
              </a:rPr>
              <a:t> שיטות עיקריות להכוונת מערכת ההפעלה לטיפול המתאים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fld id="{64097640-9990-4E5A-92F4-82CA31AF0A8F}" type="slidenum">
              <a:rPr lang="he-IL" altLang="en-US" sz="750">
                <a:latin typeface="Helvetica" panose="020B0604020202020204" pitchFamily="34" charset="0"/>
              </a:rPr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FB7DC77B-68E8-4427-9AFA-D00EC214CF43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2255" y="114303"/>
            <a:ext cx="3404154" cy="586580"/>
          </a:xfrm>
        </p:spPr>
        <p:txBody>
          <a:bodyPr>
            <a:normAutofit/>
          </a:bodyPr>
          <a:lstStyle/>
          <a:p>
            <a:pPr eaLnBrk="1" hangingPunct="1"/>
            <a:r>
              <a:rPr lang="he-IL" altLang="he-IL" sz="2800" dirty="0">
                <a:cs typeface="Arial" panose="020B0604020202020204" pitchFamily="34" charset="0"/>
              </a:rPr>
              <a:t>חלופות הטיפול בחריגות </a:t>
            </a:r>
            <a:endParaRPr lang="en-US" altLang="he-IL" sz="2400" dirty="0">
              <a:cs typeface="Arial" panose="020B0604020202020204" pitchFamily="34" charset="0"/>
            </a:endParaRP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>
            <a:off x="5537596" y="2608615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קפיצה לשגרת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6" name="Line 28"/>
          <p:cNvSpPr>
            <a:spLocks noChangeShapeType="1"/>
          </p:cNvSpPr>
          <p:nvPr/>
        </p:nvSpPr>
        <p:spPr bwMode="auto">
          <a:xfrm>
            <a:off x="5223271" y="144780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67" name="Rectangle 30"/>
          <p:cNvSpPr>
            <a:spLocks noChangeArrowheads="1"/>
          </p:cNvSpPr>
          <p:nvPr/>
        </p:nvSpPr>
        <p:spPr bwMode="auto">
          <a:xfrm>
            <a:off x="3850995" y="1843164"/>
            <a:ext cx="1357481" cy="492476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27668" name="Text Box 31"/>
          <p:cNvSpPr txBox="1">
            <a:spLocks noChangeArrowheads="1"/>
          </p:cNvSpPr>
          <p:nvPr/>
        </p:nvSpPr>
        <p:spPr bwMode="auto">
          <a:xfrm>
            <a:off x="3825395" y="1864384"/>
            <a:ext cx="1397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9" name="Freeform 32"/>
          <p:cNvSpPr>
            <a:spLocks/>
          </p:cNvSpPr>
          <p:nvPr/>
        </p:nvSpPr>
        <p:spPr bwMode="auto">
          <a:xfrm flipH="1">
            <a:off x="5233578" y="2220828"/>
            <a:ext cx="327944" cy="1285875"/>
          </a:xfrm>
          <a:custGeom>
            <a:avLst/>
            <a:gdLst>
              <a:gd name="T0" fmla="*/ 2147483646 w 288"/>
              <a:gd name="T1" fmla="*/ 2147483646 h 1536"/>
              <a:gd name="T2" fmla="*/ 0 w 288"/>
              <a:gd name="T3" fmla="*/ 2147483646 h 1536"/>
              <a:gd name="T4" fmla="*/ 0 w 288"/>
              <a:gd name="T5" fmla="*/ 0 h 1536"/>
              <a:gd name="T6" fmla="*/ 2147483646 w 288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536"/>
              <a:gd name="T14" fmla="*/ 288 w 288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536">
                <a:moveTo>
                  <a:pt x="288" y="1536"/>
                </a:moveTo>
                <a:lnTo>
                  <a:pt x="0" y="1536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27670" name="Text Box 33"/>
          <p:cNvSpPr txBox="1">
            <a:spLocks noChangeArrowheads="1"/>
          </p:cNvSpPr>
          <p:nvPr/>
        </p:nvSpPr>
        <p:spPr bwMode="auto">
          <a:xfrm>
            <a:off x="3794521" y="1252538"/>
            <a:ext cx="14859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מרחב הזיכרון של מערכת ההפעלה</a:t>
            </a:r>
            <a:endParaRPr lang="en-US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1" name="Text Box 36"/>
          <p:cNvSpPr txBox="1">
            <a:spLocks noChangeArrowheads="1"/>
          </p:cNvSpPr>
          <p:nvPr/>
        </p:nvSpPr>
        <p:spPr bwMode="auto">
          <a:xfrm>
            <a:off x="3851671" y="3390900"/>
            <a:ext cx="1371600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he-IL" altLang="en-US" sz="1200">
              <a:latin typeface="Helvetica" panose="020B0604020202020204" pitchFamily="34" charset="0"/>
            </a:endParaRPr>
          </a:p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he-IL" altLang="en-US" sz="1200">
              <a:latin typeface="Helvetica" panose="020B0604020202020204" pitchFamily="34" charset="0"/>
            </a:endParaRPr>
          </a:p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72" name="Line 27"/>
          <p:cNvSpPr>
            <a:spLocks noChangeShapeType="1"/>
          </p:cNvSpPr>
          <p:nvPr/>
        </p:nvSpPr>
        <p:spPr bwMode="auto">
          <a:xfrm>
            <a:off x="3851671" y="144780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73" name="Line 22"/>
          <p:cNvSpPr>
            <a:spLocks noChangeShapeType="1"/>
          </p:cNvSpPr>
          <p:nvPr/>
        </p:nvSpPr>
        <p:spPr bwMode="auto">
          <a:xfrm flipH="1">
            <a:off x="3851671" y="436245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75" name="Text Box 38"/>
          <p:cNvSpPr txBox="1">
            <a:spLocks noChangeArrowheads="1"/>
          </p:cNvSpPr>
          <p:nvPr/>
        </p:nvSpPr>
        <p:spPr bwMode="auto">
          <a:xfrm>
            <a:off x="3851671" y="4021931"/>
            <a:ext cx="1371600" cy="1615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en-US" altLang="en-US" sz="1050" dirty="0">
                <a:cs typeface="Arial" panose="020B0604020202020204" pitchFamily="34" charset="0"/>
              </a:rPr>
              <a:t>1C090000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6" name="Text Box 40"/>
          <p:cNvSpPr txBox="1">
            <a:spLocks noChangeArrowheads="1"/>
          </p:cNvSpPr>
          <p:nvPr/>
        </p:nvSpPr>
        <p:spPr bwMode="auto">
          <a:xfrm>
            <a:off x="4080271" y="3448050"/>
            <a:ext cx="971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>
                <a:latin typeface="Arial" panose="020B0604020202020204" pitchFamily="34" charset="0"/>
                <a:cs typeface="Arial" panose="020B0604020202020204" pitchFamily="34" charset="0"/>
              </a:rPr>
              <a:t>ברור סיבת החריגה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9" name="Text Box 43"/>
          <p:cNvSpPr txBox="1">
            <a:spLocks noChangeArrowheads="1"/>
          </p:cNvSpPr>
          <p:nvPr/>
        </p:nvSpPr>
        <p:spPr bwMode="auto">
          <a:xfrm>
            <a:off x="5737621" y="3559969"/>
            <a:ext cx="108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>
                <a:latin typeface="Arial" panose="020B0604020202020204" pitchFamily="34" charset="0"/>
                <a:cs typeface="Arial" panose="020B0604020202020204" pitchFamily="34" charset="0"/>
              </a:rPr>
              <a:t>הקפיצה למערכת ההפעלה היא לכאן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80" name="Line 45"/>
          <p:cNvSpPr>
            <a:spLocks noChangeShapeType="1"/>
          </p:cNvSpPr>
          <p:nvPr/>
        </p:nvSpPr>
        <p:spPr bwMode="auto">
          <a:xfrm flipH="1" flipV="1">
            <a:off x="5280421" y="4076700"/>
            <a:ext cx="8001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7683" name="Rectangle 48"/>
          <p:cNvSpPr>
            <a:spLocks noChangeArrowheads="1"/>
          </p:cNvSpPr>
          <p:nvPr/>
        </p:nvSpPr>
        <p:spPr bwMode="auto">
          <a:xfrm>
            <a:off x="3993155" y="8191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he-IL" alt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שיטה א'</a:t>
            </a:r>
            <a:endParaRPr lang="en-US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84" name="Line 50"/>
          <p:cNvSpPr>
            <a:spLocks noChangeShapeType="1"/>
          </p:cNvSpPr>
          <p:nvPr/>
        </p:nvSpPr>
        <p:spPr bwMode="auto">
          <a:xfrm flipH="1">
            <a:off x="3851671" y="339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53" name="Text Box 21"/>
          <p:cNvSpPr txBox="1">
            <a:spLocks noChangeArrowheads="1"/>
          </p:cNvSpPr>
          <p:nvPr/>
        </p:nvSpPr>
        <p:spPr bwMode="auto">
          <a:xfrm>
            <a:off x="2251472" y="3695700"/>
            <a:ext cx="1799034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latin typeface="+mn-lt"/>
                <a:cs typeface="Arial" panose="020B0604020202020204" pitchFamily="34" charset="0"/>
              </a:rPr>
              <a:t>0x0000 0000 1C09 0004</a:t>
            </a:r>
          </a:p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cs typeface="Arial" panose="020B0604020202020204" pitchFamily="34" charset="0"/>
              </a:rPr>
              <a:t>0x0000 0000 </a:t>
            </a:r>
            <a:r>
              <a:rPr lang="en-US" altLang="en-US" sz="1050" dirty="0">
                <a:latin typeface="+mn-lt"/>
                <a:cs typeface="Arial" panose="020B0604020202020204" pitchFamily="34" charset="0"/>
              </a:rPr>
              <a:t>1C09 0000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A589B9-3201-4B39-A88B-BAAC7527ED10}"/>
              </a:ext>
            </a:extLst>
          </p:cNvPr>
          <p:cNvCxnSpPr/>
          <p:nvPr/>
        </p:nvCxnSpPr>
        <p:spPr>
          <a:xfrm flipV="1">
            <a:off x="3504009" y="2152650"/>
            <a:ext cx="0" cy="1620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6572250" y="347785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572249" y="3443615"/>
            <a:ext cx="1371599" cy="914474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0" name="Rectangle 14" descr="Solid diamond"/>
          <p:cNvSpPr>
            <a:spLocks noChangeArrowheads="1"/>
          </p:cNvSpPr>
          <p:nvPr/>
        </p:nvSpPr>
        <p:spPr bwMode="auto">
          <a:xfrm>
            <a:off x="6587046" y="3932307"/>
            <a:ext cx="1349512" cy="20383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6572250" y="146685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7943850" y="146685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6550735" y="3420708"/>
            <a:ext cx="1357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וקטורי 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585089" y="1849219"/>
            <a:ext cx="1345923" cy="508119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585089" y="1849219"/>
            <a:ext cx="1393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19"/>
          <p:cNvSpPr>
            <a:spLocks/>
          </p:cNvSpPr>
          <p:nvPr/>
        </p:nvSpPr>
        <p:spPr bwMode="auto">
          <a:xfrm>
            <a:off x="6242188" y="2266950"/>
            <a:ext cx="303898" cy="1688887"/>
          </a:xfrm>
          <a:custGeom>
            <a:avLst/>
            <a:gdLst>
              <a:gd name="T0" fmla="*/ 2147483646 w 288"/>
              <a:gd name="T1" fmla="*/ 2147483646 h 1536"/>
              <a:gd name="T2" fmla="*/ 0 w 288"/>
              <a:gd name="T3" fmla="*/ 2147483646 h 1536"/>
              <a:gd name="T4" fmla="*/ 0 w 288"/>
              <a:gd name="T5" fmla="*/ 0 h 1536"/>
              <a:gd name="T6" fmla="*/ 2147483646 w 288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536"/>
              <a:gd name="T14" fmla="*/ 288 w 288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536">
                <a:moveTo>
                  <a:pt x="288" y="1536"/>
                </a:moveTo>
                <a:lnTo>
                  <a:pt x="0" y="1536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6515100" y="1271588"/>
            <a:ext cx="14859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350">
                <a:latin typeface="Arial" panose="020B0604020202020204" pitchFamily="34" charset="0"/>
                <a:cs typeface="Arial" panose="020B0604020202020204" pitchFamily="34" charset="0"/>
              </a:rPr>
              <a:t>מרחב הזיכרון של מערכת ההפעלה</a:t>
            </a: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175092" y="2658903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קפיצה לשגרת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flipH="1">
            <a:off x="6572250" y="43815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4914900" y="3579019"/>
            <a:ext cx="108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>
                <a:latin typeface="Arial" panose="020B0604020202020204" pitchFamily="34" charset="0"/>
                <a:cs typeface="Arial" panose="020B0604020202020204" pitchFamily="34" charset="0"/>
              </a:rPr>
              <a:t>הקפיצה למערכת ההפעלה היא לכאן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 flipV="1">
            <a:off x="5657850" y="4095750"/>
            <a:ext cx="85725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6716345" y="838200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he-IL" altLang="he-IL" sz="2400" u="sng">
                <a:latin typeface="Arial" panose="020B0604020202020204" pitchFamily="34" charset="0"/>
                <a:cs typeface="Arial" panose="020B0604020202020204" pitchFamily="34" charset="0"/>
              </a:rPr>
              <a:t>שיטה ב'</a:t>
            </a:r>
            <a:endParaRPr lang="en-US" altLang="en-US" sz="24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6572250" y="3706458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890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08642E-6 L -0.25 -3.0864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/>
      <p:bldP spid="27666" grpId="0" animBg="1"/>
      <p:bldP spid="27667" grpId="0" animBg="1"/>
      <p:bldP spid="27668" grpId="0"/>
      <p:bldP spid="27669" grpId="0" animBg="1"/>
      <p:bldP spid="27670" grpId="0"/>
      <p:bldP spid="27671" grpId="0" animBg="1"/>
      <p:bldP spid="27672" grpId="0" animBg="1"/>
      <p:bldP spid="27673" grpId="0" animBg="1"/>
      <p:bldP spid="27675" grpId="0" animBg="1"/>
      <p:bldP spid="27676" grpId="0"/>
      <p:bldP spid="27679" grpId="0"/>
      <p:bldP spid="27680" grpId="0" animBg="1"/>
      <p:bldP spid="27683" grpId="0"/>
      <p:bldP spid="27684" grpId="0" animBg="1"/>
      <p:bldP spid="27653" grpId="0"/>
      <p:bldP spid="37" grpId="1" animBg="1"/>
      <p:bldP spid="39" grpId="1" animBg="1"/>
      <p:bldP spid="40" grpId="1" animBg="1"/>
      <p:bldP spid="41" grpId="1" animBg="1"/>
      <p:bldP spid="42" grpId="1" animBg="1"/>
      <p:bldP spid="43" grpId="1"/>
      <p:bldP spid="44" grpId="1" animBg="1"/>
      <p:bldP spid="45" grpId="1"/>
      <p:bldP spid="46" grpId="1" animBg="1"/>
      <p:bldP spid="47" grpId="1"/>
      <p:bldP spid="48" grpId="1"/>
      <p:bldP spid="49" grpId="1" animBg="1"/>
      <p:bldP spid="51" grpId="1"/>
      <p:bldP spid="52" grpId="1" animBg="1"/>
      <p:bldP spid="53" grpId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FB7DC77B-68E8-4427-9AFA-D00EC214CF43}" type="slidenum">
              <a:rPr lang="he-IL" altLang="en-US" sz="750">
                <a:latin typeface="Helvetica" panose="020B0604020202020204" pitchFamily="34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3467" y="118182"/>
            <a:ext cx="4572000" cy="586580"/>
          </a:xfrm>
        </p:spPr>
        <p:txBody>
          <a:bodyPr>
            <a:normAutofit/>
          </a:bodyPr>
          <a:lstStyle/>
          <a:p>
            <a:pPr eaLnBrk="1" hangingPunct="1"/>
            <a:r>
              <a:rPr lang="he-IL" altLang="he-IL" sz="2800" dirty="0">
                <a:cs typeface="Arial" panose="020B0604020202020204" pitchFamily="34" charset="0"/>
              </a:rPr>
              <a:t>חלופות הטיפול בחריגות - חזרה</a:t>
            </a:r>
            <a:endParaRPr lang="en-US" altLang="he-IL" sz="2400" dirty="0">
              <a:cs typeface="Arial" panose="020B0604020202020204" pitchFamily="34" charset="0"/>
            </a:endParaRPr>
          </a:p>
        </p:txBody>
      </p:sp>
      <p:sp>
        <p:nvSpPr>
          <p:cNvPr id="27666" name="Line 28"/>
          <p:cNvSpPr>
            <a:spLocks noChangeShapeType="1"/>
          </p:cNvSpPr>
          <p:nvPr/>
        </p:nvSpPr>
        <p:spPr bwMode="auto">
          <a:xfrm>
            <a:off x="3429000" y="154305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67" name="Rectangle 30"/>
          <p:cNvSpPr>
            <a:spLocks noChangeArrowheads="1"/>
          </p:cNvSpPr>
          <p:nvPr/>
        </p:nvSpPr>
        <p:spPr bwMode="auto">
          <a:xfrm>
            <a:off x="2056724" y="1938414"/>
            <a:ext cx="1357481" cy="492476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27668" name="Text Box 31"/>
          <p:cNvSpPr txBox="1">
            <a:spLocks noChangeArrowheads="1"/>
          </p:cNvSpPr>
          <p:nvPr/>
        </p:nvSpPr>
        <p:spPr bwMode="auto">
          <a:xfrm>
            <a:off x="2031124" y="1959634"/>
            <a:ext cx="1397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9" name="Freeform 32"/>
          <p:cNvSpPr>
            <a:spLocks/>
          </p:cNvSpPr>
          <p:nvPr/>
        </p:nvSpPr>
        <p:spPr bwMode="auto">
          <a:xfrm flipH="1">
            <a:off x="3439307" y="2316078"/>
            <a:ext cx="327944" cy="1285875"/>
          </a:xfrm>
          <a:custGeom>
            <a:avLst/>
            <a:gdLst>
              <a:gd name="T0" fmla="*/ 2147483646 w 288"/>
              <a:gd name="T1" fmla="*/ 2147483646 h 1536"/>
              <a:gd name="T2" fmla="*/ 0 w 288"/>
              <a:gd name="T3" fmla="*/ 2147483646 h 1536"/>
              <a:gd name="T4" fmla="*/ 0 w 288"/>
              <a:gd name="T5" fmla="*/ 0 h 1536"/>
              <a:gd name="T6" fmla="*/ 2147483646 w 288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536"/>
              <a:gd name="T14" fmla="*/ 288 w 288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536">
                <a:moveTo>
                  <a:pt x="288" y="1536"/>
                </a:moveTo>
                <a:lnTo>
                  <a:pt x="0" y="1536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27670" name="Text Box 33"/>
          <p:cNvSpPr txBox="1">
            <a:spLocks noChangeArrowheads="1"/>
          </p:cNvSpPr>
          <p:nvPr/>
        </p:nvSpPr>
        <p:spPr bwMode="auto">
          <a:xfrm>
            <a:off x="2000250" y="1347788"/>
            <a:ext cx="14859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350" dirty="0">
                <a:latin typeface="Arial" panose="020B0604020202020204" pitchFamily="34" charset="0"/>
                <a:cs typeface="Arial" panose="020B0604020202020204" pitchFamily="34" charset="0"/>
              </a:rPr>
              <a:t>מרחב הזיכרון של מערכת ההפעלה</a:t>
            </a:r>
            <a:endParaRPr lang="en-US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1" name="Text Box 36"/>
          <p:cNvSpPr txBox="1">
            <a:spLocks noChangeArrowheads="1"/>
          </p:cNvSpPr>
          <p:nvPr/>
        </p:nvSpPr>
        <p:spPr bwMode="auto">
          <a:xfrm>
            <a:off x="2057400" y="3486150"/>
            <a:ext cx="1371600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he-IL" altLang="en-US" sz="1200">
              <a:latin typeface="Helvetica" panose="020B0604020202020204" pitchFamily="34" charset="0"/>
            </a:endParaRPr>
          </a:p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he-IL" altLang="en-US" sz="1200">
              <a:latin typeface="Helvetica" panose="020B0604020202020204" pitchFamily="34" charset="0"/>
            </a:endParaRPr>
          </a:p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27672" name="Line 27"/>
          <p:cNvSpPr>
            <a:spLocks noChangeShapeType="1"/>
          </p:cNvSpPr>
          <p:nvPr/>
        </p:nvSpPr>
        <p:spPr bwMode="auto">
          <a:xfrm>
            <a:off x="2057400" y="154305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73" name="Line 22"/>
          <p:cNvSpPr>
            <a:spLocks noChangeShapeType="1"/>
          </p:cNvSpPr>
          <p:nvPr/>
        </p:nvSpPr>
        <p:spPr bwMode="auto">
          <a:xfrm flipH="1">
            <a:off x="2057400" y="44577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75" name="Text Box 38"/>
          <p:cNvSpPr txBox="1">
            <a:spLocks noChangeArrowheads="1"/>
          </p:cNvSpPr>
          <p:nvPr/>
        </p:nvSpPr>
        <p:spPr bwMode="auto">
          <a:xfrm>
            <a:off x="2057400" y="4117181"/>
            <a:ext cx="1371600" cy="1615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en-US" altLang="en-US" sz="1050" dirty="0">
                <a:cs typeface="Arial" panose="020B0604020202020204" pitchFamily="34" charset="0"/>
              </a:rPr>
              <a:t>1C090000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6" name="Text Box 40"/>
          <p:cNvSpPr txBox="1">
            <a:spLocks noChangeArrowheads="1"/>
          </p:cNvSpPr>
          <p:nvPr/>
        </p:nvSpPr>
        <p:spPr bwMode="auto">
          <a:xfrm>
            <a:off x="2286000" y="3543300"/>
            <a:ext cx="971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>
                <a:latin typeface="Arial" panose="020B0604020202020204" pitchFamily="34" charset="0"/>
                <a:cs typeface="Arial" panose="020B0604020202020204" pitchFamily="34" charset="0"/>
              </a:rPr>
              <a:t>ברור סיבת החריגה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8" name="Line 42"/>
          <p:cNvSpPr>
            <a:spLocks noChangeShapeType="1"/>
          </p:cNvSpPr>
          <p:nvPr/>
        </p:nvSpPr>
        <p:spPr bwMode="auto">
          <a:xfrm>
            <a:off x="3771900" y="2800350"/>
            <a:ext cx="829866" cy="15686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27680" name="Line 45"/>
          <p:cNvSpPr>
            <a:spLocks noChangeShapeType="1"/>
          </p:cNvSpPr>
          <p:nvPr/>
        </p:nvSpPr>
        <p:spPr bwMode="auto">
          <a:xfrm flipH="1" flipV="1">
            <a:off x="3486150" y="4171950"/>
            <a:ext cx="80010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27683" name="Rectangle 48"/>
          <p:cNvSpPr>
            <a:spLocks noChangeArrowheads="1"/>
          </p:cNvSpPr>
          <p:nvPr/>
        </p:nvSpPr>
        <p:spPr bwMode="auto">
          <a:xfrm>
            <a:off x="2198884" y="91440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he-IL" alt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שיטה א'</a:t>
            </a:r>
            <a:endParaRPr lang="en-US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84" name="Line 50"/>
          <p:cNvSpPr>
            <a:spLocks noChangeShapeType="1"/>
          </p:cNvSpPr>
          <p:nvPr/>
        </p:nvSpPr>
        <p:spPr bwMode="auto">
          <a:xfrm flipH="1">
            <a:off x="2057400" y="348615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27653" name="Text Box 21"/>
          <p:cNvSpPr txBox="1">
            <a:spLocks noChangeArrowheads="1"/>
          </p:cNvSpPr>
          <p:nvPr/>
        </p:nvSpPr>
        <p:spPr bwMode="auto">
          <a:xfrm>
            <a:off x="457201" y="3790950"/>
            <a:ext cx="1799034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latin typeface="+mn-lt"/>
                <a:cs typeface="Arial" panose="020B0604020202020204" pitchFamily="34" charset="0"/>
              </a:rPr>
              <a:t>0x0000 0000 1C09 0004</a:t>
            </a:r>
          </a:p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050" dirty="0">
                <a:cs typeface="Arial" panose="020B0604020202020204" pitchFamily="34" charset="0"/>
              </a:rPr>
              <a:t>0x0000 0000 </a:t>
            </a:r>
            <a:r>
              <a:rPr lang="en-US" altLang="en-US" sz="1050" dirty="0">
                <a:latin typeface="+mn-lt"/>
                <a:cs typeface="Arial" panose="020B0604020202020204" pitchFamily="34" charset="0"/>
              </a:rPr>
              <a:t>1C09 0000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A589B9-3201-4B39-A88B-BAAC7527ED10}"/>
              </a:ext>
            </a:extLst>
          </p:cNvPr>
          <p:cNvCxnSpPr/>
          <p:nvPr/>
        </p:nvCxnSpPr>
        <p:spPr>
          <a:xfrm flipV="1">
            <a:off x="1709738" y="2247900"/>
            <a:ext cx="0" cy="1620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248834" y="2310884"/>
            <a:ext cx="108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קפיצה לשגרת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74090" y="3765976"/>
            <a:ext cx="108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הקפיצה למערכת ההפעלה היא לכאן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6572250" y="347785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6572249" y="3443615"/>
            <a:ext cx="1371599" cy="914474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2" name="Rectangle 14" descr="Solid diamond"/>
          <p:cNvSpPr>
            <a:spLocks noChangeArrowheads="1"/>
          </p:cNvSpPr>
          <p:nvPr/>
        </p:nvSpPr>
        <p:spPr bwMode="auto">
          <a:xfrm>
            <a:off x="6587046" y="3932307"/>
            <a:ext cx="1349512" cy="20383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6572250" y="146685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7943850" y="146685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550735" y="3420708"/>
            <a:ext cx="1357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וקטורי 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585089" y="1849219"/>
            <a:ext cx="1345923" cy="508119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750">
              <a:latin typeface="Helvetica" panose="020B0604020202020204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6585089" y="1849219"/>
            <a:ext cx="1393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שגרת הטיפול בפסיקה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19"/>
          <p:cNvSpPr>
            <a:spLocks/>
          </p:cNvSpPr>
          <p:nvPr/>
        </p:nvSpPr>
        <p:spPr bwMode="auto">
          <a:xfrm>
            <a:off x="6242188" y="2266950"/>
            <a:ext cx="303898" cy="1688887"/>
          </a:xfrm>
          <a:custGeom>
            <a:avLst/>
            <a:gdLst>
              <a:gd name="T0" fmla="*/ 2147483646 w 288"/>
              <a:gd name="T1" fmla="*/ 2147483646 h 1536"/>
              <a:gd name="T2" fmla="*/ 0 w 288"/>
              <a:gd name="T3" fmla="*/ 2147483646 h 1536"/>
              <a:gd name="T4" fmla="*/ 0 w 288"/>
              <a:gd name="T5" fmla="*/ 0 h 1536"/>
              <a:gd name="T6" fmla="*/ 2147483646 w 288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536"/>
              <a:gd name="T14" fmla="*/ 288 w 288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536">
                <a:moveTo>
                  <a:pt x="288" y="1536"/>
                </a:moveTo>
                <a:lnTo>
                  <a:pt x="0" y="1536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6515100" y="1271588"/>
            <a:ext cx="14859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he-IL" altLang="en-US" sz="1350">
                <a:latin typeface="Arial" panose="020B0604020202020204" pitchFamily="34" charset="0"/>
                <a:cs typeface="Arial" panose="020B0604020202020204" pitchFamily="34" charset="0"/>
              </a:rPr>
              <a:t>מרחב הזיכרון של מערכת ההפעלה</a:t>
            </a:r>
            <a:endParaRPr lang="en-US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6572250" y="43815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V="1">
            <a:off x="5657850" y="4095750"/>
            <a:ext cx="85725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6716345" y="838200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rt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he-IL" altLang="he-IL" sz="2400" u="sng">
                <a:latin typeface="Arial" panose="020B0604020202020204" pitchFamily="34" charset="0"/>
                <a:cs typeface="Arial" panose="020B0604020202020204" pitchFamily="34" charset="0"/>
              </a:rPr>
              <a:t>שיטה ב'</a:t>
            </a:r>
            <a:endParaRPr lang="en-US" altLang="en-US" sz="24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6572250" y="3706458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 flipH="1">
            <a:off x="5201334" y="2762250"/>
            <a:ext cx="967979" cy="2476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8280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altLang="he-IL" sz="2800" dirty="0">
                <a:cs typeface="Arial" panose="020B0604020202020204" pitchFamily="34" charset="0"/>
              </a:rPr>
              <a:t>שיטה א': קוד הגורם לחריגה (נהוגה ב- </a:t>
            </a:r>
            <a:r>
              <a:rPr lang="en-US" altLang="en-US" sz="2800" dirty="0">
                <a:cs typeface="Arial" panose="020B0604020202020204" pitchFamily="34" charset="0"/>
              </a:rPr>
              <a:t>RISC-V</a:t>
            </a:r>
            <a:r>
              <a:rPr lang="he-IL" altLang="he-IL" sz="2800" dirty="0">
                <a:cs typeface="Arial" panose="020B0604020202020204" pitchFamily="34" charset="0"/>
              </a:rPr>
              <a:t>)</a:t>
            </a:r>
            <a:endParaRPr lang="en-US" altLang="he-IL" sz="2800" dirty="0">
              <a:cs typeface="Arial" panose="020B0604020202020204" pitchFamily="34" charset="0"/>
            </a:endParaRPr>
          </a:p>
        </p:txBody>
      </p:sp>
      <p:sp>
        <p:nvSpPr>
          <p:cNvPr id="23555" name="Content Placeholder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 eaLnBrk="1" hangingPunct="1"/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הגורם לחריגה טוען קוד לרגיסטר סטטוס מיוחד</a:t>
            </a:r>
          </a:p>
          <a:p>
            <a:pPr algn="r" rtl="1" eaLnBrk="1" hangingPunct="1"/>
            <a:r>
              <a:rPr lang="he-IL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ב-</a:t>
            </a:r>
            <a: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RISC-V</a:t>
            </a:r>
            <a:r>
              <a:rPr lang="he-IL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 הרגיסטר (32 סיביות) נקרא </a:t>
            </a:r>
            <a: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SCAUSE register</a:t>
            </a:r>
            <a:b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</a:br>
            <a:endParaRPr lang="en-US" altLang="en-US" sz="2400" dirty="0">
              <a:solidFill>
                <a:srgbClr val="CC00CC"/>
              </a:solidFill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מבוצעת קפיצה לכתובת </a:t>
            </a:r>
            <a:r>
              <a:rPr lang="he-IL" altLang="en-US" sz="2400" u="sng" dirty="0">
                <a:solidFill>
                  <a:srgbClr val="3333FF"/>
                </a:solidFill>
                <a:cs typeface="Arial" panose="020B0604020202020204" pitchFamily="34" charset="0"/>
              </a:rPr>
              <a:t>קבועה</a:t>
            </a:r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 במערכת ההפעלה</a:t>
            </a:r>
          </a:p>
          <a:p>
            <a:pPr algn="r" rtl="1"/>
            <a:r>
              <a:rPr lang="he-IL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ב-</a:t>
            </a:r>
            <a: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 RISC-V</a:t>
            </a:r>
            <a:r>
              <a:rPr lang="he-IL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 כתובת זו היא </a:t>
            </a:r>
            <a: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0x1C09 0000</a:t>
            </a:r>
            <a:b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</a:br>
            <a:endParaRPr lang="he-IL" altLang="en-US" sz="24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מערכת ההפעלה קוראת את הקוד ברגיסטר הסטטוס, ולפי זה קופצת לשגרת טיפול מתאימה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fld id="{96CC6238-C070-40F0-97C8-F13463531144}" type="slidenum">
              <a:rPr lang="he-IL" altLang="en-US" sz="750">
                <a:latin typeface="Helvetica" panose="020B0604020202020204" pitchFamily="34" charset="0"/>
              </a:rPr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 eaLnBrk="1" hangingPunct="1"/>
            <a:r>
              <a:rPr lang="he-IL" altLang="he-IL" sz="2800" dirty="0">
                <a:cs typeface="Arial" panose="020B0604020202020204" pitchFamily="34" charset="0"/>
              </a:rPr>
              <a:t>שיטה ב': </a:t>
            </a:r>
            <a:r>
              <a:rPr lang="en-US" altLang="he-IL" sz="2800" dirty="0">
                <a:cs typeface="Arial" panose="020B0604020202020204" pitchFamily="34" charset="0"/>
              </a:rPr>
              <a:t>Vectored interrupt</a:t>
            </a:r>
          </a:p>
        </p:txBody>
      </p:sp>
      <p:sp>
        <p:nvSpPr>
          <p:cNvPr id="2560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 eaLnBrk="1" hangingPunct="1"/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הכתובת במערכת ההפעלה אליה מבוצעת הקפיצה נקבעת (בחלקה) ע"י הגורם לחריגה, ומצביעה על "ווקטור הפסיקה"</a:t>
            </a:r>
            <a:br>
              <a:rPr lang="en-US" altLang="en-US" sz="2400" dirty="0">
                <a:solidFill>
                  <a:srgbClr val="3333FF"/>
                </a:solidFill>
                <a:cs typeface="Arial" panose="020B0604020202020204" pitchFamily="34" charset="0"/>
              </a:rPr>
            </a:br>
            <a:endParaRPr lang="he-IL" altLang="en-US" sz="24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altLang="en-US" sz="2400" dirty="0">
                <a:solidFill>
                  <a:srgbClr val="CC00CC"/>
                </a:solidFill>
                <a:cs typeface="Arial" panose="020B0604020202020204" pitchFamily="34" charset="0"/>
              </a:rPr>
              <a:t>וקטור הפסיקה (בגודל קבוע, למשל 32 בתים), יכול לכלול מספר פקודות, שאחת מהן יכולה להיות קפיצה לתוכנית שתמשיך בטיפול</a:t>
            </a:r>
            <a:br>
              <a:rPr lang="en-US" altLang="en-US" sz="2400" dirty="0">
                <a:solidFill>
                  <a:srgbClr val="CC00CC"/>
                </a:solidFill>
                <a:cs typeface="Arial" panose="020B0604020202020204" pitchFamily="34" charset="0"/>
              </a:rPr>
            </a:br>
            <a:endParaRPr lang="en-US" altLang="en-US" sz="2400" dirty="0">
              <a:solidFill>
                <a:srgbClr val="CC00CC"/>
              </a:solidFill>
              <a:cs typeface="Arial" panose="020B0604020202020204" pitchFamily="34" charset="0"/>
            </a:endParaRPr>
          </a:p>
          <a:p>
            <a:pPr algn="r" rtl="1" eaLnBrk="1" hangingPunct="1"/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בלוק במרחב הזיכרון של מערכת ההפעלה מיועד לאחסן את </a:t>
            </a:r>
            <a:r>
              <a:rPr lang="he-IL" altLang="en-US" sz="2400" dirty="0" err="1">
                <a:solidFill>
                  <a:srgbClr val="3333FF"/>
                </a:solidFill>
                <a:cs typeface="Arial" panose="020B0604020202020204" pitchFamily="34" charset="0"/>
              </a:rPr>
              <a:t>ווקטורי</a:t>
            </a:r>
            <a:r>
              <a:rPr lang="he-IL" altLang="en-US" sz="2400" dirty="0">
                <a:solidFill>
                  <a:srgbClr val="3333FF"/>
                </a:solidFill>
                <a:cs typeface="Arial" panose="020B0604020202020204" pitchFamily="34" charset="0"/>
              </a:rPr>
              <a:t> הפסיקה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fld id="{C9BB0279-4F55-4514-9EB6-96564AD39D26}" type="slidenum">
              <a:rPr lang="he-IL" altLang="en-US" sz="750">
                <a:latin typeface="Helvetica" panose="020B0604020202020204" pitchFamily="34" charset="0"/>
              </a:rPr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75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016-FBB2-4FBB-A590-562717A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שיטות לקידוד קוד פסיקות – שיטה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30FE-1C7F-4A9D-87BB-6E274D25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כל פסיקה משויכת לסיבית מתוך רגיסטר הפסיקות (ערכי הקוד הם חזקות של 2)</a:t>
            </a:r>
            <a:br>
              <a:rPr lang="en-US" dirty="0"/>
            </a:br>
            <a:endParaRPr lang="he-IL" dirty="0"/>
          </a:p>
          <a:p>
            <a:pPr lvl="1" algn="r" rtl="1"/>
            <a:r>
              <a:rPr lang="he-IL" dirty="0"/>
              <a:t>יתרונות: </a:t>
            </a:r>
          </a:p>
          <a:p>
            <a:pPr lvl="2" algn="r" rtl="1"/>
            <a:r>
              <a:rPr lang="he-IL" dirty="0"/>
              <a:t>מאפשר אינדיקציה על פסיקות במקביל.</a:t>
            </a:r>
          </a:p>
          <a:p>
            <a:pPr lvl="2" algn="r" rtl="1"/>
            <a:r>
              <a:rPr lang="he-IL" dirty="0"/>
              <a:t>חוסך בחומרה (פחות בוררים).</a:t>
            </a:r>
            <a:br>
              <a:rPr lang="en-US" dirty="0"/>
            </a:br>
            <a:br>
              <a:rPr lang="en-US" dirty="0"/>
            </a:br>
            <a:endParaRPr lang="he-IL" dirty="0"/>
          </a:p>
          <a:p>
            <a:pPr lvl="1" algn="r" rtl="1"/>
            <a:r>
              <a:rPr lang="he-IL" dirty="0"/>
              <a:t>חסרונות:</a:t>
            </a:r>
          </a:p>
          <a:p>
            <a:pPr lvl="2" algn="r" rtl="1"/>
            <a:r>
              <a:rPr lang="he-IL" dirty="0"/>
              <a:t>מוגבל לכמות פסיקות כגודל רגיסטר הפסיקות.</a:t>
            </a:r>
          </a:p>
          <a:p>
            <a:pPr lvl="2" algn="r" rtl="1"/>
            <a:r>
              <a:rPr lang="he-IL" dirty="0"/>
              <a:t>מקשה על שגרת הטיפול בפסיקה (ברירה של סיביות קשה יותר מהשוואת ערך הקוד ברגיסטר השלם). </a:t>
            </a:r>
          </a:p>
          <a:p>
            <a:pPr lvl="1" algn="r" rtl="1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3393-55BE-4D6B-88B9-3CB73C4D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016-FBB2-4FBB-A590-562717A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שיטות לקידוד קוד פסיקות – שיטה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30FE-1C7F-4A9D-87BB-6E274D25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זיהוי הפסיקות הוא מספר רץ (1, 2, 3,...)</a:t>
            </a:r>
          </a:p>
          <a:p>
            <a:pPr lvl="1" algn="r" rtl="1"/>
            <a:r>
              <a:rPr lang="he-IL" dirty="0"/>
              <a:t>יתרונות וחסרונות הפוכים לשיטת הקידוד בחזקות של 2.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אפשר לשלב בין שיטות הקידוד (חלק מרגיסטר בקידוד בחזקות וחלק במספר רץ).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3393-55BE-4D6B-88B9-3CB73C4D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25232</TotalTime>
  <Words>1507</Words>
  <Application>Microsoft Office PowerPoint</Application>
  <PresentationFormat>On-screen Show (16:9)</PresentationFormat>
  <Paragraphs>216</Paragraphs>
  <Slides>28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Times New Roman</vt:lpstr>
      <vt:lpstr>Retrospect</vt:lpstr>
      <vt:lpstr>Visio</vt:lpstr>
      <vt:lpstr>PowerPoint Presentation</vt:lpstr>
      <vt:lpstr>חריגות (Exceptions) ופסיקות  (Interrupts) - תזכורת</vt:lpstr>
      <vt:lpstr>התחלת הטיפול בחריגה</vt:lpstr>
      <vt:lpstr>חלופות הטיפול בחריגות </vt:lpstr>
      <vt:lpstr>חלופות הטיפול בחריגות - חזרה</vt:lpstr>
      <vt:lpstr>שיטה א': קוד הגורם לחריגה (נהוגה ב- RISC-V)</vt:lpstr>
      <vt:lpstr>שיטה ב': Vectored interrupt</vt:lpstr>
      <vt:lpstr>שיטות לקידוד קוד פסיקות – שיטה 1</vt:lpstr>
      <vt:lpstr>שיטות לקידוד קוד פסיקות – שיטה 2</vt:lpstr>
      <vt:lpstr>שאלה ממבחן</vt:lpstr>
      <vt:lpstr>מימוש רב מחזורי של RISC-V (תזכורת)</vt:lpstr>
      <vt:lpstr>דיאגרמת מעברי מצבים של הבקר במימוש רב מחזורי של RISC-V (תזכורת)</vt:lpstr>
      <vt:lpstr>PowerPoint Presentation</vt:lpstr>
      <vt:lpstr>שאלה ממבחן</vt:lpstr>
      <vt:lpstr>דיאגרמת מעברי מצבים של הבקר במימוש רב מחזורי של RISC-V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 Great Ideas in Computer Architecture   Lecture 1: Introduction</dc:title>
  <dc:subject/>
  <dc:creator>Bernhard E. Boser</dc:creator>
  <cp:keywords/>
  <dc:description/>
  <cp:lastModifiedBy>Elad Hadar</cp:lastModifiedBy>
  <cp:revision>1573</cp:revision>
  <cp:lastPrinted>2018-06-18T10:56:26Z</cp:lastPrinted>
  <dcterms:created xsi:type="dcterms:W3CDTF">2016-08-05T18:45:47Z</dcterms:created>
  <dcterms:modified xsi:type="dcterms:W3CDTF">2020-06-20T12:20:08Z</dcterms:modified>
  <cp:category/>
</cp:coreProperties>
</file>