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1"/>
  </p:sldMasterIdLst>
  <p:notesMasterIdLst>
    <p:notesMasterId r:id="rId52"/>
  </p:notesMasterIdLst>
  <p:handoutMasterIdLst>
    <p:handoutMasterId r:id="rId53"/>
  </p:handoutMasterIdLst>
  <p:sldIdLst>
    <p:sldId id="694" r:id="rId2"/>
    <p:sldId id="605" r:id="rId3"/>
    <p:sldId id="674" r:id="rId4"/>
    <p:sldId id="670" r:id="rId5"/>
    <p:sldId id="671" r:id="rId6"/>
    <p:sldId id="672" r:id="rId7"/>
    <p:sldId id="675" r:id="rId8"/>
    <p:sldId id="695" r:id="rId9"/>
    <p:sldId id="676" r:id="rId10"/>
    <p:sldId id="608" r:id="rId11"/>
    <p:sldId id="617" r:id="rId12"/>
    <p:sldId id="669" r:id="rId13"/>
    <p:sldId id="620" r:id="rId14"/>
    <p:sldId id="621" r:id="rId15"/>
    <p:sldId id="623" r:id="rId16"/>
    <p:sldId id="626" r:id="rId17"/>
    <p:sldId id="629" r:id="rId18"/>
    <p:sldId id="679" r:id="rId19"/>
    <p:sldId id="664" r:id="rId20"/>
    <p:sldId id="665" r:id="rId21"/>
    <p:sldId id="666" r:id="rId22"/>
    <p:sldId id="667" r:id="rId23"/>
    <p:sldId id="634" r:id="rId24"/>
    <p:sldId id="635" r:id="rId25"/>
    <p:sldId id="636" r:id="rId26"/>
    <p:sldId id="696" r:id="rId27"/>
    <p:sldId id="711" r:id="rId28"/>
    <p:sldId id="712" r:id="rId29"/>
    <p:sldId id="713" r:id="rId30"/>
    <p:sldId id="714" r:id="rId31"/>
    <p:sldId id="697" r:id="rId32"/>
    <p:sldId id="698" r:id="rId33"/>
    <p:sldId id="700" r:id="rId34"/>
    <p:sldId id="699" r:id="rId35"/>
    <p:sldId id="701" r:id="rId36"/>
    <p:sldId id="703" r:id="rId37"/>
    <p:sldId id="702" r:id="rId38"/>
    <p:sldId id="709" r:id="rId39"/>
    <p:sldId id="710" r:id="rId40"/>
    <p:sldId id="704" r:id="rId41"/>
    <p:sldId id="705" r:id="rId42"/>
    <p:sldId id="706" r:id="rId43"/>
    <p:sldId id="707" r:id="rId44"/>
    <p:sldId id="708" r:id="rId45"/>
    <p:sldId id="715" r:id="rId46"/>
    <p:sldId id="716" r:id="rId47"/>
    <p:sldId id="717" r:id="rId48"/>
    <p:sldId id="719" r:id="rId49"/>
    <p:sldId id="720" r:id="rId50"/>
    <p:sldId id="721" r:id="rId51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4C0"/>
    <a:srgbClr val="FFF579"/>
    <a:srgbClr val="FFCC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314" autoAdjust="0"/>
  </p:normalViewPr>
  <p:slideViewPr>
    <p:cSldViewPr>
      <p:cViewPr>
        <p:scale>
          <a:sx n="114" d="100"/>
          <a:sy n="114" d="100"/>
        </p:scale>
        <p:origin x="14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772DD0-B42F-40A6-9B7A-7210569AE38C}" type="datetimeFigureOut">
              <a:rPr lang="he-IL" smtClean="0"/>
              <a:t>כ"ה.סיון.תש"ף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97EB3DD-1BB0-474E-A636-C844B72AFC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367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085A-4E97-294F-B761-3E1B782AFE9F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9A7-939F-844E-AA9E-BD9AA155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5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CD16AD-3B65-474D-AC62-346E2358E837}" type="datetime3">
              <a:rPr lang="en-AU" altLang="en-US"/>
              <a:pPr/>
              <a:t>17 June, 2020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33554-7D31-7E45-B6D9-1579D0B52CB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Note the pipe-register names: IF/ID, etc. </a:t>
            </a:r>
          </a:p>
        </p:txBody>
      </p:sp>
    </p:spTree>
    <p:extLst>
      <p:ext uri="{BB962C8B-B14F-4D97-AF65-F5344CB8AC3E}">
        <p14:creationId xmlns:p14="http://schemas.microsoft.com/office/powerpoint/2010/main" val="345369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  <a:r>
              <a:rPr lang="en-US" baseline="0" dirty="0"/>
              <a:t> </a:t>
            </a:r>
            <a:r>
              <a:rPr lang="en-US" baseline="0" dirty="0" err="1"/>
              <a:t>lw</a:t>
            </a:r>
            <a:r>
              <a:rPr lang="en-US" baseline="0" dirty="0"/>
              <a:t> have Hazard? </a:t>
            </a:r>
            <a:br>
              <a:rPr lang="en-US" baseline="0" dirty="0"/>
            </a:br>
            <a:r>
              <a:rPr lang="en-US" baseline="0" dirty="0"/>
              <a:t>Answer: yes! But this time it’s not t0 (it’s t3, we will talk about it soon).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Add the wires,</a:t>
            </a:r>
            <a:r>
              <a:rPr lang="en-US" altLang="en-US" baseline="0" dirty="0"/>
              <a:t> the two output </a:t>
            </a:r>
            <a:r>
              <a:rPr lang="en-US" altLang="en-US" baseline="0" dirty="0" err="1"/>
              <a:t>muxes</a:t>
            </a:r>
            <a:r>
              <a:rPr lang="en-US" altLang="en-US" baseline="0" dirty="0"/>
              <a:t>, and the decision logic</a:t>
            </a:r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540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540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540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54088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4174669-15BB-4C15-83EA-1F1865242DEA}" type="slidenum">
              <a:rPr lang="he-IL" altLang="en-US" sz="1300" smtClean="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791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02CBC5-7053-1441-8791-D56FF2087A7B}" type="datetime3">
              <a:rPr lang="en-AU" altLang="en-US"/>
              <a:pPr/>
              <a:t>17 June, 2020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DF0E8-BBF3-414A-968B-8B44D7EA01AE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NOP?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18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 and WB stages pass over to Forward Control logic the information on destination register Rd and the </a:t>
            </a:r>
            <a:r>
              <a:rPr lang="en-US" dirty="0" err="1"/>
              <a:t>RegWEnb</a:t>
            </a:r>
            <a:r>
              <a:rPr lang="en-US" baseline="0" dirty="0"/>
              <a:t> control signal </a:t>
            </a:r>
            <a:r>
              <a:rPr lang="en-US" dirty="0"/>
              <a:t>(in order to indicate whether write-RF is enabled). This data is compared to RS1 and RS2 of the instruction currently in EX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3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D6840F-7270-8B4A-A758-C4D78C56DFCC}" type="datetime3">
              <a:rPr lang="en-AU" altLang="en-US"/>
              <a:pPr/>
              <a:t>17 June, 2020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4CA00-43B8-5540-9505-E7B06BAF67DE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59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D6840F-7270-8B4A-A758-C4D78C56DFCC}" type="datetime3">
              <a:rPr lang="en-AU" altLang="en-US"/>
              <a:pPr/>
              <a:t>17 June, 2020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4CA00-43B8-5540-9505-E7B06BAF67DE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57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IF/IDWrite – an additional control line of enable for IF/ID register (keeps here the register from loading the new value from IF).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EEB8FEA-51F3-432C-B640-16F588DBAFB8}" type="slidenum">
              <a:rPr lang="he-IL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Here we detect the hazard and set control lines to issue bubble towards EXE stage on the next cycle.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859E74D-3734-4292-A0A9-CB8D49B73CDA}" type="slidenum">
              <a:rPr lang="he-IL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4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we do not remove the computations modules (As we did in Multi-cycle), since all 3 computation modules are employed all the time.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Opcode (+some other fields) follows the instruction along the pipe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bits are sent – will discuss later, but note the RD field must be sent over to serve at WB stage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PC+4 is recalculated at MEM stage (where we may need PCC and PC+4), “PCC” is sent over the pipe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9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Here we forward $2 from WB stage to EXE.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DAAD062-F682-4984-AFDE-7E157732853F}" type="slidenum">
              <a:rPr lang="he-IL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8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no hazard for LW.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no hazard for LW.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we do not remove the computations modules (As we did in Multi-cycle), since all 3 computation modules are employed all the time.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Opcode (+some other fields) follows the instruction along the pipe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bits are sent – will discuss later, but note the RD field must be sent over to serve at WB stage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PC+4 is recalculated at MEM stage (where we may need PCC and PC+4), “PCC” is sent over the pipe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5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383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573207"/>
            <a:ext cx="8628184" cy="214361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1" y="3183341"/>
            <a:ext cx="8628063" cy="113617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dirty="0"/>
              <a:t>Technion EE 044252 Spring 2018 Tutorial 12</a:t>
            </a:r>
          </a:p>
        </p:txBody>
      </p:sp>
    </p:spTree>
    <p:extLst>
      <p:ext uri="{BB962C8B-B14F-4D97-AF65-F5344CB8AC3E}">
        <p14:creationId xmlns:p14="http://schemas.microsoft.com/office/powerpoint/2010/main" val="964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2469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712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210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3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1" r:id="rId12"/>
  </p:sldLayoutIdLst>
  <p:hf hdr="0" dt="0"/>
  <p:txStyles>
    <p:titleStyle>
      <a:lvl1pPr algn="l" defTabSz="685800" rtl="1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r" defTabSz="685800" rtl="1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4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152400" y="-57487"/>
            <a:ext cx="8839200" cy="3581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>Tutorial 13</a:t>
            </a: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> Pipelined RISC-V</a:t>
            </a:r>
            <a:endParaRPr lang="en-US" sz="66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774168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 err="1"/>
              <a:t>Maroun</a:t>
            </a:r>
            <a:r>
              <a:rPr lang="en-US" altLang="he-IL" dirty="0"/>
              <a:t> </a:t>
            </a:r>
            <a:r>
              <a:rPr lang="en-US" altLang="he-IL" dirty="0" err="1"/>
              <a:t>Tork</a:t>
            </a:r>
            <a:r>
              <a:rPr lang="en-US" altLang="he-IL" dirty="0"/>
              <a:t>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896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4" name="Picture 6" descr="f04-50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1145" y="1733550"/>
            <a:ext cx="5921707" cy="2765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10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57877"/>
            <a:ext cx="3429000" cy="636588"/>
          </a:xfrm>
        </p:spPr>
        <p:txBody>
          <a:bodyPr/>
          <a:lstStyle/>
          <a:p>
            <a:r>
              <a:rPr lang="en-US" altLang="en-US" dirty="0"/>
              <a:t>Pipelined Control</a:t>
            </a:r>
            <a:endParaRPr lang="en-AU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6562" y="765025"/>
            <a:ext cx="8270875" cy="863600"/>
          </a:xfrm>
        </p:spPr>
        <p:txBody>
          <a:bodyPr>
            <a:normAutofit/>
          </a:bodyPr>
          <a:lstStyle/>
          <a:p>
            <a:pPr algn="l" rtl="0"/>
            <a:r>
              <a:rPr lang="en-US" altLang="en-US" dirty="0"/>
              <a:t>Control signals derived from instruction</a:t>
            </a:r>
          </a:p>
          <a:p>
            <a:pPr lvl="1" algn="l" rtl="0"/>
            <a:r>
              <a:rPr lang="en-AU" altLang="en-US" dirty="0"/>
              <a:t>As in single-cycle implementation</a:t>
            </a:r>
          </a:p>
          <a:p>
            <a:pPr lvl="1" algn="l" rtl="0"/>
            <a:r>
              <a:rPr lang="en-AU" altLang="en-US" dirty="0"/>
              <a:t>Information is stored in pipeline registers for use by later stages</a:t>
            </a:r>
          </a:p>
        </p:txBody>
      </p:sp>
    </p:spTree>
    <p:extLst>
      <p:ext uri="{BB962C8B-B14F-4D97-AF65-F5344CB8AC3E}">
        <p14:creationId xmlns:p14="http://schemas.microsoft.com/office/powerpoint/2010/main" val="36324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7944" y="159719"/>
            <a:ext cx="5867400" cy="602886"/>
          </a:xfrm>
        </p:spPr>
        <p:txBody>
          <a:bodyPr/>
          <a:lstStyle/>
          <a:p>
            <a:r>
              <a:rPr lang="en-US" dirty="0"/>
              <a:t>Data Hazard: Reminder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9595" y="2994813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416" y="3535198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7933" y="1407614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933" y="1960384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933" y="254228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t2, 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9780" y="1407614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131398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755" y="1861508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7069" y="2424632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539224" y="3055170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7280" y="3112470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3874" y="3655576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4" name="Oval 3"/>
          <p:cNvSpPr/>
          <p:nvPr/>
        </p:nvSpPr>
        <p:spPr>
          <a:xfrm>
            <a:off x="5097849" y="1361292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97849" y="3056520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84829" y="1397831"/>
            <a:ext cx="296437" cy="3499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8629" y="3108607"/>
            <a:ext cx="296437" cy="3499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922" y="4546884"/>
            <a:ext cx="5486400" cy="18466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1">
            <a:spAutoFit/>
          </a:bodyPr>
          <a:lstStyle/>
          <a:p>
            <a:r>
              <a:rPr lang="en-US" sz="1200" dirty="0"/>
              <a:t>There are more than one data hazard in this example, in this slide we focus only on t0</a:t>
            </a:r>
            <a:endParaRPr lang="he-IL" sz="1200" dirty="0" err="1"/>
          </a:p>
        </p:txBody>
      </p:sp>
    </p:spTree>
    <p:extLst>
      <p:ext uri="{BB962C8B-B14F-4D97-AF65-F5344CB8AC3E}">
        <p14:creationId xmlns:p14="http://schemas.microsoft.com/office/powerpoint/2010/main" val="31985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37FC04DA-A64C-4E88-95E9-A094CF058B60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750" dirty="0">
              <a:cs typeface="Times New Roman" panose="02020603050405020304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504" y="20070"/>
            <a:ext cx="8628063" cy="790575"/>
          </a:xfrm>
        </p:spPr>
        <p:txBody>
          <a:bodyPr/>
          <a:lstStyle/>
          <a:p>
            <a:pPr eaLnBrk="1" hangingPunct="1"/>
            <a:r>
              <a:rPr lang="en-US" altLang="en-US" dirty="0"/>
              <a:t>RISC-V (RV32) Register File</a:t>
            </a:r>
          </a:p>
        </p:txBody>
      </p:sp>
      <p:graphicFrame>
        <p:nvGraphicFramePr>
          <p:cNvPr id="819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81379"/>
              </p:ext>
            </p:extLst>
          </p:nvPr>
        </p:nvGraphicFramePr>
        <p:xfrm>
          <a:off x="72213" y="896817"/>
          <a:ext cx="59436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Visio" r:id="rId4" imgW="10391921" imgH="6086475" progId="Visio.Drawing.11">
                  <p:embed/>
                </p:oleObj>
              </mc:Choice>
              <mc:Fallback>
                <p:oleObj name="Visio" r:id="rId4" imgW="10391921" imgH="6086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3" y="896817"/>
                        <a:ext cx="594360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017619" y="1809750"/>
            <a:ext cx="381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7619" y="3028950"/>
            <a:ext cx="381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2:1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09800" y="3790950"/>
            <a:ext cx="0" cy="609600"/>
          </a:xfrm>
          <a:prstGeom prst="line">
            <a:avLst/>
          </a:prstGeom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400550"/>
            <a:ext cx="3658350" cy="0"/>
          </a:xfrm>
          <a:prstGeom prst="line">
            <a:avLst/>
          </a:prstGeom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5219" y="2266950"/>
            <a:ext cx="151" cy="2151184"/>
          </a:xfrm>
          <a:prstGeom prst="line">
            <a:avLst/>
          </a:prstGeom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50565" y="3486150"/>
            <a:ext cx="190500" cy="0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0823" y="2266950"/>
            <a:ext cx="190500" cy="0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322419" y="4400550"/>
            <a:ext cx="1600200" cy="533400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Reg</a:t>
            </a:r>
            <a:r>
              <a:rPr lang="en-US" dirty="0">
                <a:solidFill>
                  <a:schemeClr val="accent5"/>
                </a:solidFill>
              </a:rPr>
              <a:t> File Forward Logic</a:t>
            </a:r>
          </a:p>
        </p:txBody>
      </p:sp>
      <p:cxnSp>
        <p:nvCxnSpPr>
          <p:cNvPr id="21" name="Elbow Connector 20"/>
          <p:cNvCxnSpPr>
            <a:endCxn id="7" idx="2"/>
          </p:cNvCxnSpPr>
          <p:nvPr/>
        </p:nvCxnSpPr>
        <p:spPr>
          <a:xfrm rot="16200000" flipV="1">
            <a:off x="6190407" y="3656262"/>
            <a:ext cx="759326" cy="723901"/>
          </a:xfrm>
          <a:prstGeom prst="bentConnector3">
            <a:avLst/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2" idx="2"/>
          </p:cNvCxnSpPr>
          <p:nvPr/>
        </p:nvCxnSpPr>
        <p:spPr>
          <a:xfrm rot="16200000" flipV="1">
            <a:off x="5674719" y="2952750"/>
            <a:ext cx="1981200" cy="914400"/>
          </a:xfrm>
          <a:prstGeom prst="bentConnector3">
            <a:avLst>
              <a:gd name="adj1" fmla="val 81731"/>
            </a:avLst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18259" y="2135332"/>
            <a:ext cx="5700173" cy="2706285"/>
          </a:xfrm>
          <a:prstGeom prst="bentConnector3">
            <a:avLst>
              <a:gd name="adj1" fmla="val 234"/>
            </a:avLst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78490" y="4873883"/>
            <a:ext cx="2286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Rd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4323894" y="2558412"/>
            <a:ext cx="3355520" cy="633553"/>
          </a:xfrm>
          <a:prstGeom prst="bentConnector3">
            <a:avLst>
              <a:gd name="adj1" fmla="val 100011"/>
            </a:avLst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89991" y="1197428"/>
            <a:ext cx="493080" cy="2723"/>
          </a:xfrm>
          <a:prstGeom prst="line">
            <a:avLst/>
          </a:prstGeom>
          <a:ln w="15875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189991" y="4045954"/>
            <a:ext cx="1143268" cy="635151"/>
          </a:xfrm>
          <a:prstGeom prst="bentConnector3">
            <a:avLst>
              <a:gd name="adj1" fmla="val 39093"/>
            </a:avLst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94867" y="4569547"/>
            <a:ext cx="28820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Rs1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398619" y="2038350"/>
            <a:ext cx="1066800" cy="0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01549" y="3257550"/>
            <a:ext cx="1066800" cy="0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3486" y="2431030"/>
            <a:ext cx="8074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To ALU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62988" y="4372945"/>
            <a:ext cx="28820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Rs2</a:t>
            </a:r>
          </a:p>
        </p:txBody>
      </p:sp>
      <p:cxnSp>
        <p:nvCxnSpPr>
          <p:cNvPr id="56" name="Straight Arrow Connector 55"/>
          <p:cNvCxnSpPr>
            <a:endCxn id="18" idx="3"/>
          </p:cNvCxnSpPr>
          <p:nvPr/>
        </p:nvCxnSpPr>
        <p:spPr>
          <a:xfrm flipH="1">
            <a:off x="7922619" y="4661880"/>
            <a:ext cx="306981" cy="5370"/>
          </a:xfrm>
          <a:prstGeom prst="straightConnector1">
            <a:avLst/>
          </a:prstGeom>
          <a:ln w="15875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60770" y="4569547"/>
            <a:ext cx="6858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RegWEnb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53887" y="152422"/>
            <a:ext cx="3272882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Forward within RF from </a:t>
            </a:r>
            <a:r>
              <a:rPr lang="en-US" dirty="0" err="1"/>
              <a:t>DataIn</a:t>
            </a:r>
            <a:r>
              <a:rPr lang="en-US" dirty="0"/>
              <a:t> to </a:t>
            </a:r>
            <a:r>
              <a:rPr lang="en-US" dirty="0" err="1"/>
              <a:t>DataOut</a:t>
            </a:r>
            <a:r>
              <a:rPr lang="en-US" dirty="0"/>
              <a:t>[1,2] when </a:t>
            </a:r>
            <a:r>
              <a:rPr lang="en-US" dirty="0" err="1"/>
              <a:t>rd</a:t>
            </a:r>
            <a:r>
              <a:rPr lang="en-US" dirty="0"/>
              <a:t>=</a:t>
            </a:r>
            <a:r>
              <a:rPr lang="en-US" dirty="0" err="1"/>
              <a:t>rs</a:t>
            </a:r>
            <a:r>
              <a:rPr lang="en-US" dirty="0"/>
              <a:t>[1,2] and </a:t>
            </a:r>
            <a:r>
              <a:rPr lang="en-US" dirty="0" err="1"/>
              <a:t>RegWEnb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5314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8" grpId="0" animBg="1"/>
      <p:bldP spid="33" grpId="0"/>
      <p:bldP spid="50" grpId="0"/>
      <p:bldP spid="54" grpId="0"/>
      <p:bldP spid="51" grpId="0"/>
      <p:bldP spid="60" grpId="0"/>
      <p:bldP spid="61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362360" y="4558781"/>
            <a:ext cx="984019" cy="273844"/>
          </a:xfrm>
        </p:spPr>
        <p:txBody>
          <a:bodyPr/>
          <a:lstStyle/>
          <a:p>
            <a:fld id="{3FF131CF-B26C-E347-9AC9-78212C099DD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9800" y="37556"/>
            <a:ext cx="4648200" cy="625937"/>
          </a:xfrm>
        </p:spPr>
        <p:txBody>
          <a:bodyPr/>
          <a:lstStyle/>
          <a:p>
            <a:r>
              <a:rPr lang="en-US" dirty="0"/>
              <a:t>Data Hazard: ALU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832" y="2823608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653" y="3363992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170" y="1236408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7170" y="1789179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169" y="2371083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49017" y="1236409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437" y="1142782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992" y="1690302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306" y="2253426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482374" y="2463415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96517" y="2941264"/>
            <a:ext cx="135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</a:t>
            </a:r>
            <a:r>
              <a:rPr lang="en-US" dirty="0">
                <a:solidFill>
                  <a:srgbClr val="FF0000"/>
                </a:solidFill>
              </a:rPr>
              <a:t>t0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83112" y="3484370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8(t3)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1175" y="66655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/>
              <a:t>in RF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86664" y="1035885"/>
            <a:ext cx="13294" cy="1473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7200" y="1007825"/>
            <a:ext cx="2066" cy="959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10200" y="1428750"/>
            <a:ext cx="0" cy="15694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00826" y="1035885"/>
            <a:ext cx="3001" cy="2508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6131" y="4227911"/>
            <a:ext cx="618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Without some fix,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2000" dirty="0">
                <a:solidFill>
                  <a:srgbClr val="FF0000"/>
                </a:solidFill>
              </a:rPr>
              <a:t> will calculate wrong result!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06946"/>
              </p:ext>
            </p:extLst>
          </p:nvPr>
        </p:nvGraphicFramePr>
        <p:xfrm>
          <a:off x="2819400" y="742950"/>
          <a:ext cx="539181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>
            <a:off x="5430317" y="1024890"/>
            <a:ext cx="13294" cy="1915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  <p:bldP spid="53" grpId="0"/>
      <p:bldP spid="54" grpId="0"/>
      <p:bldP spid="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54047"/>
            <a:ext cx="3796852" cy="788988"/>
          </a:xfrm>
        </p:spPr>
        <p:txBody>
          <a:bodyPr/>
          <a:lstStyle/>
          <a:p>
            <a:r>
              <a:rPr lang="en-US" altLang="en-US" dirty="0"/>
              <a:t>Solution 1: Stalling</a:t>
            </a:r>
            <a:endParaRPr lang="en-AU" altLang="en-US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656" y="990786"/>
            <a:ext cx="8642350" cy="3990975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2400" dirty="0"/>
              <a:t>Problem: Instruction depends on result from previous instruction</a:t>
            </a:r>
          </a:p>
          <a:p>
            <a:pPr marL="150876" lvl="1" indent="0" algn="l" rtl="0">
              <a:buNone/>
            </a:pPr>
            <a:r>
              <a:rPr lang="en-US" altLang="en-US" sz="1800" dirty="0"/>
              <a:t>add	</a:t>
            </a:r>
            <a:r>
              <a:rPr lang="en-US" altLang="en-US" sz="1800" dirty="0">
                <a:solidFill>
                  <a:srgbClr val="FF0000"/>
                </a:solidFill>
              </a:rPr>
              <a:t>t0</a:t>
            </a:r>
            <a:r>
              <a:rPr lang="en-US" altLang="en-US" sz="1800" dirty="0"/>
              <a:t>, t1, t2</a:t>
            </a:r>
            <a:br>
              <a:rPr lang="en-US" altLang="en-US" sz="1800" dirty="0"/>
            </a:br>
            <a:r>
              <a:rPr lang="en-US" altLang="en-US" sz="1800" dirty="0"/>
              <a:t>sub	t2, </a:t>
            </a:r>
            <a:r>
              <a:rPr lang="en-US" altLang="en-US" sz="1800" dirty="0">
                <a:solidFill>
                  <a:srgbClr val="FF0000"/>
                </a:solidFill>
              </a:rPr>
              <a:t>t0</a:t>
            </a:r>
            <a:r>
              <a:rPr lang="en-US" altLang="en-US" sz="1800" dirty="0"/>
              <a:t>, t5</a:t>
            </a:r>
            <a:endParaRPr lang="en-US" altLang="en-US" sz="2200" dirty="0"/>
          </a:p>
          <a:p>
            <a:pPr marL="0" indent="0" algn="l" rtl="0">
              <a:buNone/>
            </a:pPr>
            <a:endParaRPr lang="en-US" altLang="en-US" sz="2200" dirty="0"/>
          </a:p>
          <a:p>
            <a:pPr algn="l" rtl="0"/>
            <a:endParaRPr lang="en-US" altLang="en-US" sz="2200" dirty="0"/>
          </a:p>
          <a:p>
            <a:pPr algn="l" rtl="0"/>
            <a:endParaRPr lang="en-US" altLang="en-US" sz="2200" dirty="0"/>
          </a:p>
          <a:p>
            <a:pPr algn="l" rtl="0"/>
            <a:endParaRPr lang="en-US" altLang="en-US" sz="2200" dirty="0"/>
          </a:p>
          <a:p>
            <a:pPr algn="l" rtl="0"/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/>
              <a:t>Bubble: </a:t>
            </a:r>
            <a:r>
              <a:rPr lang="en-US" altLang="en-US" sz="1800" dirty="0"/>
              <a:t>effectively NOP – do “nothing”</a:t>
            </a:r>
          </a:p>
        </p:txBody>
      </p:sp>
      <p:pic>
        <p:nvPicPr>
          <p:cNvPr id="339974" name="Picture 6" descr="data-hazard-bubble-no-forward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587" y="2088356"/>
            <a:ext cx="7964488" cy="20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393102"/>
            <a:ext cx="127483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600" dirty="0"/>
              <a:t>add </a:t>
            </a:r>
            <a:r>
              <a:rPr lang="en-US" altLang="en-US" sz="1600" dirty="0">
                <a:solidFill>
                  <a:srgbClr val="FF0000"/>
                </a:solidFill>
              </a:rPr>
              <a:t>t0</a:t>
            </a:r>
            <a:r>
              <a:rPr lang="en-US" altLang="en-US" sz="1600" dirty="0"/>
              <a:t>, t1, t2</a:t>
            </a:r>
            <a:br>
              <a:rPr lang="en-US" altLang="en-US" sz="1600" dirty="0"/>
            </a:br>
            <a:endParaRPr lang="he-IL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3732580"/>
            <a:ext cx="171393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1"/>
            <a:r>
              <a:rPr lang="en-US" altLang="en-US" sz="1600" dirty="0"/>
              <a:t>sub t2, </a:t>
            </a:r>
            <a:r>
              <a:rPr lang="en-US" altLang="en-US" sz="1600" dirty="0">
                <a:solidFill>
                  <a:srgbClr val="FF0000"/>
                </a:solidFill>
              </a:rPr>
              <a:t>t0</a:t>
            </a:r>
            <a:r>
              <a:rPr lang="en-US" altLang="en-US" sz="1600" dirty="0"/>
              <a:t>, t5</a:t>
            </a:r>
            <a:endParaRPr lang="en-US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55216" y="2849583"/>
            <a:ext cx="5791200" cy="788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10200" y="2685489"/>
            <a:ext cx="0" cy="11054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4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350842" y="4516876"/>
            <a:ext cx="984019" cy="273844"/>
          </a:xfrm>
        </p:spPr>
        <p:txBody>
          <a:bodyPr/>
          <a:lstStyle/>
          <a:p>
            <a:fld id="{3FF131CF-B26C-E347-9AC9-78212C099DD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2419" y="-12978"/>
            <a:ext cx="4343400" cy="739350"/>
          </a:xfrm>
        </p:spPr>
        <p:txBody>
          <a:bodyPr/>
          <a:lstStyle/>
          <a:p>
            <a:r>
              <a:rPr lang="en-US" dirty="0"/>
              <a:t>Solution 2: Forwarding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617" y="290715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438" y="3447538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7955" y="1319954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955" y="187272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sub t2, </a:t>
            </a:r>
            <a:r>
              <a:rPr lang="en-US" altLang="en-US" dirty="0">
                <a:solidFill>
                  <a:srgbClr val="FF0000"/>
                </a:solidFill>
              </a:rPr>
              <a:t>t0</a:t>
            </a:r>
            <a:r>
              <a:rPr lang="en-US" altLang="en-US" dirty="0"/>
              <a:t>, t5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7954" y="245462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9802" y="1319955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3222" y="122632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777" y="1773848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091" y="2336972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479202" y="2967511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07302" y="3024810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</a:t>
            </a:r>
            <a:r>
              <a:rPr lang="en-US" dirty="0">
                <a:solidFill>
                  <a:srgbClr val="FF0000"/>
                </a:solidFill>
              </a:rPr>
              <a:t>t0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3897" y="3567916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8(t3)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80075"/>
              </p:ext>
            </p:extLst>
          </p:nvPr>
        </p:nvGraphicFramePr>
        <p:xfrm>
          <a:off x="2667000" y="819150"/>
          <a:ext cx="539181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4900" y="75943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/>
              <a:t>in </a:t>
            </a:r>
            <a:r>
              <a:rPr lang="en-US" b="1" dirty="0"/>
              <a:t>RF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1108437"/>
            <a:ext cx="20649" cy="14846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7200" y="1108437"/>
            <a:ext cx="12851" cy="94224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31365" y="1461808"/>
            <a:ext cx="78252" cy="505987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01454" y="1461808"/>
            <a:ext cx="104696" cy="1062154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5523" y="3914527"/>
            <a:ext cx="613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Forwarding: grab operand from pipeline stage, rather than register file.</a:t>
            </a:r>
          </a:p>
        </p:txBody>
      </p:sp>
    </p:spTree>
    <p:extLst>
      <p:ext uri="{BB962C8B-B14F-4D97-AF65-F5344CB8AC3E}">
        <p14:creationId xmlns:p14="http://schemas.microsoft.com/office/powerpoint/2010/main" val="34467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962400" y="3714750"/>
            <a:ext cx="4689346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01544" y="4463839"/>
            <a:ext cx="984019" cy="273844"/>
          </a:xfrm>
        </p:spPr>
        <p:txBody>
          <a:bodyPr/>
          <a:lstStyle/>
          <a:p>
            <a:fld id="{3FF131CF-B26C-E347-9AC9-78212C099DD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729132" y="98030"/>
            <a:ext cx="3533003" cy="677389"/>
          </a:xfrm>
        </p:spPr>
        <p:txBody>
          <a:bodyPr>
            <a:normAutofit/>
          </a:bodyPr>
          <a:lstStyle/>
          <a:p>
            <a:r>
              <a:rPr lang="en-US" dirty="0"/>
              <a:t>Forwarding Paths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07835" y="2266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422303" y="1773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07835" y="1468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11910" y="1925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114800" y="2077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95600" y="1544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711910" y="2154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733093" y="2426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245310" y="2230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991100" y="1887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702510" y="2329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78710" y="2077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867400" y="2190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77000" y="1809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77000" y="1809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37358" y="1313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609600" y="1849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762000" y="2115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87498" y="2115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157166" y="1697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812635" y="1200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858000" y="1504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93436" y="1200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334000" y="1962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733800" y="2038350"/>
            <a:ext cx="457200" cy="152400"/>
          </a:xfrm>
          <a:prstGeom prst="bentConnector3">
            <a:avLst>
              <a:gd name="adj1" fmla="val 6286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730157" y="2671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4038600" y="2676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353002" y="1466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72" idx="2"/>
          </p:cNvCxnSpPr>
          <p:nvPr/>
        </p:nvCxnSpPr>
        <p:spPr>
          <a:xfrm rot="16200000" flipH="1">
            <a:off x="4749404" y="1531323"/>
            <a:ext cx="496092" cy="3683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4400" y="1696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5007555" y="2457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2133600" y="2495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667000" y="2495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667000" y="2800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743200" y="1123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400300" y="1466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350455" y="2533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84435" y="2571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endCxn id="116" idx="2"/>
          </p:cNvCxnSpPr>
          <p:nvPr/>
        </p:nvCxnSpPr>
        <p:spPr>
          <a:xfrm rot="5400000" flipH="1" flipV="1">
            <a:off x="4757880" y="2563382"/>
            <a:ext cx="469906" cy="410443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304800" y="1962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228600" y="2266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1000" y="895350"/>
            <a:ext cx="5562600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209800" y="2343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209799" y="1657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810000" y="2419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/>
          <p:nvPr/>
        </p:nvCxnSpPr>
        <p:spPr>
          <a:xfrm>
            <a:off x="3886200" y="20383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810000" y="3333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419600" y="2724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810000" y="1200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96000" y="1200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96000" y="1962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96000" y="2724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810000" y="1809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305800" y="1885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553200" y="1276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248401" y="1465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943600" y="895350"/>
            <a:ext cx="0" cy="12954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92572" y="1276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838200" y="1276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962400" y="1123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172200" y="1047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2045804" y="2800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887941" y="3333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962400" y="1581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867308" y="2888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172200" y="2114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172200" y="2876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953000" y="3028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95800" y="3105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6096000" y="3333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305800" y="3333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419600" y="3333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248400" y="3333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229600" y="3028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667000" y="1047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171016" y="1543734"/>
            <a:ext cx="1220569" cy="228600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824812" y="1815537"/>
            <a:ext cx="658497" cy="588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14643" y="1576436"/>
            <a:ext cx="0" cy="25445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019329" y="1592099"/>
            <a:ext cx="781966" cy="1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5007571" y="1587979"/>
            <a:ext cx="5878" cy="233438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001691" y="1815537"/>
            <a:ext cx="176383" cy="1760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14799" y="4098144"/>
            <a:ext cx="1873223" cy="576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Forwarding Control Logic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4343401" y="3716077"/>
            <a:ext cx="1" cy="3820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4660504" y="1361604"/>
            <a:ext cx="774336" cy="267855"/>
          </a:xfrm>
          <a:prstGeom prst="bentConnector3">
            <a:avLst>
              <a:gd name="adj1" fmla="val 100115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226056" y="3716077"/>
            <a:ext cx="1" cy="3820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37">
            <a:extLst>
              <a:ext uri="{FF2B5EF4-FFF2-40B4-BE49-F238E27FC236}">
                <a16:creationId xmlns:a16="http://schemas.microsoft.com/office/drawing/2014/main" id="{AC7ABA0D-3C84-4B8D-8606-D8E9CDC036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3288" y="3714751"/>
            <a:ext cx="2678459" cy="801468"/>
          </a:xfrm>
          <a:prstGeom prst="bentConnector3">
            <a:avLst>
              <a:gd name="adj1" fmla="val 580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37">
            <a:extLst>
              <a:ext uri="{FF2B5EF4-FFF2-40B4-BE49-F238E27FC236}">
                <a16:creationId xmlns:a16="http://schemas.microsoft.com/office/drawing/2014/main" id="{AC7ABA0D-3C84-4B8D-8606-D8E9CDC036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7130" y="3697130"/>
            <a:ext cx="796129" cy="585654"/>
          </a:xfrm>
          <a:prstGeom prst="bentConnector3">
            <a:avLst>
              <a:gd name="adj1" fmla="val 2964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2" idx="3"/>
          </p:cNvCxnSpPr>
          <p:nvPr/>
        </p:nvCxnSpPr>
        <p:spPr>
          <a:xfrm flipH="1">
            <a:off x="5255057" y="2182435"/>
            <a:ext cx="2743" cy="1913315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5330950" y="2709792"/>
            <a:ext cx="1" cy="138595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4912988" y="1889113"/>
            <a:ext cx="268318" cy="522514"/>
          </a:xfrm>
          <a:custGeom>
            <a:avLst/>
            <a:gdLst>
              <a:gd name="connsiteX0" fmla="*/ 0 w 268318"/>
              <a:gd name="connsiteY0" fmla="*/ 0 h 522514"/>
              <a:gd name="connsiteX1" fmla="*/ 0 w 268318"/>
              <a:gd name="connsiteY1" fmla="*/ 522514 h 522514"/>
              <a:gd name="connsiteX2" fmla="*/ 268318 w 268318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318" h="522514">
                <a:moveTo>
                  <a:pt x="0" y="0"/>
                </a:moveTo>
                <a:lnTo>
                  <a:pt x="0" y="522514"/>
                </a:lnTo>
                <a:lnTo>
                  <a:pt x="268318" y="522514"/>
                </a:lnTo>
              </a:path>
            </a:pathLst>
          </a:cu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15372" y="1811442"/>
            <a:ext cx="176525" cy="501331"/>
          </a:xfrm>
          <a:custGeom>
            <a:avLst/>
            <a:gdLst>
              <a:gd name="connsiteX0" fmla="*/ 0 w 176525"/>
              <a:gd name="connsiteY0" fmla="*/ 0 h 501331"/>
              <a:gd name="connsiteX1" fmla="*/ 0 w 176525"/>
              <a:gd name="connsiteY1" fmla="*/ 501331 h 501331"/>
              <a:gd name="connsiteX2" fmla="*/ 176525 w 176525"/>
              <a:gd name="connsiteY2" fmla="*/ 501331 h 50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25" h="501331">
                <a:moveTo>
                  <a:pt x="0" y="0"/>
                </a:moveTo>
                <a:lnTo>
                  <a:pt x="0" y="501331"/>
                </a:lnTo>
                <a:lnTo>
                  <a:pt x="176525" y="501331"/>
                </a:lnTo>
              </a:path>
            </a:pathLst>
          </a:cu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52" name="Picture 8" descr="f04-58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88" y="1009650"/>
            <a:ext cx="6834187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17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3700" y="13990"/>
            <a:ext cx="3429000" cy="685260"/>
          </a:xfrm>
        </p:spPr>
        <p:txBody>
          <a:bodyPr/>
          <a:lstStyle/>
          <a:p>
            <a:r>
              <a:rPr lang="en-US" altLang="en-US" dirty="0"/>
              <a:t>Load Data Hazard</a:t>
            </a:r>
            <a:endParaRPr lang="en-A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033587" y="1094850"/>
            <a:ext cx="6019800" cy="3581400"/>
          </a:xfrm>
          <a:prstGeom prst="rect">
            <a:avLst/>
          </a:prstGeom>
          <a:solidFill>
            <a:srgbClr val="FFFFFF"/>
          </a:solidFill>
          <a:ln w="28575" cmpd="sng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85950"/>
            <a:ext cx="2711628" cy="512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2419350"/>
            <a:ext cx="2711628" cy="512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0" y="2952750"/>
            <a:ext cx="2711628" cy="51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486150"/>
            <a:ext cx="2711628" cy="5123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019550"/>
            <a:ext cx="2711628" cy="512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19200" y="2042369"/>
            <a:ext cx="228600" cy="2245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513164" y="1763116"/>
            <a:ext cx="668435" cy="63514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1500993" y="2587869"/>
            <a:ext cx="228600" cy="2245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3331964" y="2350539"/>
            <a:ext cx="1181199" cy="5811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6" name="Explosion 1 5"/>
          <p:cNvSpPr/>
          <p:nvPr/>
        </p:nvSpPr>
        <p:spPr>
          <a:xfrm>
            <a:off x="6043592" y="1947387"/>
            <a:ext cx="3036531" cy="1280963"/>
          </a:xfrm>
          <a:prstGeom prst="irregularSeal1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Cannot be forwarded</a:t>
            </a:r>
            <a:endParaRPr lang="he-IL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536832" y="2398263"/>
            <a:ext cx="1506760" cy="6002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52" name="Picture 8" descr="f04-58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88" y="1009650"/>
            <a:ext cx="6834187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33587" y="1094850"/>
            <a:ext cx="6019800" cy="3581400"/>
          </a:xfrm>
          <a:prstGeom prst="rect">
            <a:avLst/>
          </a:prstGeom>
          <a:solidFill>
            <a:srgbClr val="FFFFFF"/>
          </a:solidFill>
          <a:ln w="28575" cmpd="sng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85950"/>
            <a:ext cx="2711628" cy="512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2419350"/>
            <a:ext cx="2711628" cy="512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0" y="2952750"/>
            <a:ext cx="2711628" cy="51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486150"/>
            <a:ext cx="2711628" cy="5123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019550"/>
            <a:ext cx="2711628" cy="512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19200" y="2042369"/>
            <a:ext cx="228600" cy="2245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513164" y="1763116"/>
            <a:ext cx="668435" cy="63514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1428274" y="3103125"/>
            <a:ext cx="228600" cy="2245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2142106"/>
            <a:ext cx="0" cy="961019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933700" y="13990"/>
            <a:ext cx="3429000" cy="685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Load Data Hazard</a:t>
            </a:r>
            <a:endParaRPr lang="en-AU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263BC-8A4F-094A-8BF1-7316F98BC6A9}"/>
              </a:ext>
            </a:extLst>
          </p:cNvPr>
          <p:cNvSpPr txBox="1"/>
          <p:nvPr/>
        </p:nvSpPr>
        <p:spPr>
          <a:xfrm>
            <a:off x="6004013" y="1633820"/>
            <a:ext cx="286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u="sng" dirty="0"/>
              <a:t>Solution</a:t>
            </a:r>
            <a:r>
              <a:rPr lang="en-IL" dirty="0"/>
              <a:t>: </a:t>
            </a:r>
            <a:r>
              <a:rPr lang="en-IL" dirty="0">
                <a:solidFill>
                  <a:srgbClr val="FF0000"/>
                </a:solidFill>
              </a:rPr>
              <a:t>Hazard Detection Unit</a:t>
            </a:r>
            <a:r>
              <a:rPr lang="en-IL" dirty="0"/>
              <a:t> Inserts Bubble after LW in case of </a:t>
            </a:r>
            <a:r>
              <a:rPr lang="en-IL" dirty="0">
                <a:solidFill>
                  <a:srgbClr val="FF0000"/>
                </a:solidFill>
              </a:rPr>
              <a:t>Load Data hazard</a:t>
            </a:r>
          </a:p>
        </p:txBody>
      </p:sp>
    </p:spTree>
    <p:extLst>
      <p:ext uri="{BB962C8B-B14F-4D97-AF65-F5344CB8AC3E}">
        <p14:creationId xmlns:p14="http://schemas.microsoft.com/office/powerpoint/2010/main" val="20560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800101"/>
            <a:ext cx="8458200" cy="3765947"/>
          </a:xfrm>
          <a:noFill/>
        </p:spPr>
      </p:pic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A1033008-86D9-4D9F-B364-6DB396C2340B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4816" y="0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How to Stall the Pipeline</a:t>
            </a:r>
          </a:p>
          <a:p>
            <a:r>
              <a:rPr lang="en-US" altLang="en-US" sz="1600" dirty="0"/>
              <a:t>Example: Load is Decoded (1/4)</a:t>
            </a:r>
            <a:endParaRPr lang="en-A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5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70142" y="38671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9286" y="4616239"/>
            <a:ext cx="984019" cy="273844"/>
          </a:xfrm>
        </p:spPr>
        <p:txBody>
          <a:bodyPr/>
          <a:lstStyle/>
          <a:p>
            <a:fld id="{3FF131CF-B26C-E347-9AC9-78212C099DD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331198" y="87491"/>
            <a:ext cx="6477000" cy="604322"/>
          </a:xfrm>
        </p:spPr>
        <p:txBody>
          <a:bodyPr>
            <a:normAutofit/>
          </a:bodyPr>
          <a:lstStyle/>
          <a:p>
            <a:r>
              <a:rPr lang="en-US" dirty="0"/>
              <a:t>Pipelined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5577" y="24193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30045" y="19254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15577" y="16206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519652" y="20778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22542" y="22302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703342" y="16968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519652" y="23064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40835" y="25789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53052" y="23826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98842" y="20397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510252" y="24816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86452" y="22302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75142" y="23431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84742" y="19621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84742" y="19621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29616" y="14661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17342" y="20016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69742" y="22683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95240" y="22683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64908" y="18495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620377" y="13525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65742" y="16573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401178" y="13525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41742" y="21145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41542" y="21145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37899" y="28236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46342" y="28292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60744" y="16192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621042" y="16198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22142" y="18492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815297" y="26098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41342" y="26479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74742" y="26479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74742" y="29527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50942" y="12763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208042" y="16192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58197" y="26860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92177" y="27241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78022" y="26492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112542" y="21145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36342" y="24193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742" y="10477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17542" y="24955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7541" y="18097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617742" y="2571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710107" y="21145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617742" y="3486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27342" y="28765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617742" y="13525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903742" y="13525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903742" y="21145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903742" y="28765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617742" y="1962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113542" y="2038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60942" y="14287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56143" y="16174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51342" y="10477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900314" y="14287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45942" y="14287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70142" y="12763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79942" y="12001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53546" y="29527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95683" y="34861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70142" y="17335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75050" y="30406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79942" y="22669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79942" y="30289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60742" y="31813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303542" y="32575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5932606" y="59055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Recalculate PC+4 in M stage to avoid sending both PC and PC+4 down pipeline</a:t>
            </a:r>
          </a:p>
        </p:txBody>
      </p:sp>
      <p:cxnSp>
        <p:nvCxnSpPr>
          <p:cNvPr id="302" name="Straight Arrow Connector 301"/>
          <p:cNvCxnSpPr>
            <a:endCxn id="264" idx="1"/>
          </p:cNvCxnSpPr>
          <p:nvPr/>
        </p:nvCxnSpPr>
        <p:spPr>
          <a:xfrm flipH="1">
            <a:off x="6551442" y="1047750"/>
            <a:ext cx="342900" cy="416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/>
          <p:nvPr/>
        </p:nvGrpSpPr>
        <p:grpSpPr>
          <a:xfrm>
            <a:off x="5903742" y="3486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113542" y="3486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27342" y="34861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56142" y="34861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89742" y="36385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74742" y="12001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78758" y="16961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3008142" y="42481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Must pipeline instruction (including Rd) along with data, so control operates correctly in each stage</a:t>
            </a:r>
          </a:p>
        </p:txBody>
      </p:sp>
      <p:cxnSp>
        <p:nvCxnSpPr>
          <p:cNvPr id="404" name="Straight Arrow Connector 403"/>
          <p:cNvCxnSpPr>
            <a:endCxn id="193" idx="4"/>
          </p:cNvCxnSpPr>
          <p:nvPr/>
        </p:nvCxnSpPr>
        <p:spPr>
          <a:xfrm flipH="1" flipV="1">
            <a:off x="3770143" y="4019549"/>
            <a:ext cx="457199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5522742" y="394335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6132342" y="3943351"/>
            <a:ext cx="182880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739" y="790025"/>
            <a:ext cx="8628184" cy="3842698"/>
          </a:xfrm>
          <a:noFill/>
        </p:spPr>
      </p:pic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2031903A-E3B0-4961-BA27-B3A480432A95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4816" y="0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How to Stall the Pipeline</a:t>
            </a:r>
          </a:p>
          <a:p>
            <a:r>
              <a:rPr lang="en-US" altLang="en-US" sz="1600" dirty="0"/>
              <a:t>Example: Load Hazard is Detected (2/4)</a:t>
            </a:r>
            <a:endParaRPr lang="en-A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055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4816" y="0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How to Stall the Pipeline</a:t>
            </a:r>
          </a:p>
          <a:p>
            <a:r>
              <a:rPr lang="en-US" altLang="en-US" sz="1600" dirty="0"/>
              <a:t>Example: Bubble Inserted (3/4)</a:t>
            </a:r>
            <a:endParaRPr lang="en-AU" altLang="en-US" sz="1600" dirty="0"/>
          </a:p>
        </p:txBody>
      </p:sp>
      <p:pic>
        <p:nvPicPr>
          <p:cNvPr id="8397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254" y="800100"/>
            <a:ext cx="8371112" cy="3771900"/>
          </a:xfrm>
          <a:noFill/>
        </p:spPr>
      </p:pic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B067452C-CCCC-4887-9210-F710D936BFBD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6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011" y="800100"/>
            <a:ext cx="8395063" cy="3771900"/>
          </a:xfrm>
          <a:noFill/>
        </p:spPr>
      </p:pic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B6FB54AA-C2AA-4B59-81D8-222B7E3FE870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4816" y="0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How to Stall the Pipeline</a:t>
            </a:r>
          </a:p>
          <a:p>
            <a:r>
              <a:rPr lang="en-US" altLang="en-US" sz="1600" dirty="0"/>
              <a:t>Example: Data Gets Forwarded (4/4)</a:t>
            </a:r>
            <a:endParaRPr lang="en-A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885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02194" y="48487"/>
            <a:ext cx="3200400" cy="685244"/>
          </a:xfrm>
        </p:spPr>
        <p:txBody>
          <a:bodyPr/>
          <a:lstStyle/>
          <a:p>
            <a:r>
              <a:rPr lang="en-US" dirty="0"/>
              <a:t>Control Hazards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106" y="308167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927" y="3622059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444" y="1494475"/>
            <a:ext cx="165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44" y="2047245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s0,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443" y="2629149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s0, t3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711" y="140084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66" y="1948369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580" y="2511493"/>
            <a:ext cx="2711628" cy="5123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6791" y="3199331"/>
            <a:ext cx="135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s0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3386" y="3742436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s0, 8(t3)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21" y="2027950"/>
            <a:ext cx="319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executed regardless of branch outcome!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4062" y="2576176"/>
            <a:ext cx="38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executed regardless of branch outcome!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20877" y="3068829"/>
            <a:ext cx="232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PC updated reflecting branch outcome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65682" y="1760682"/>
            <a:ext cx="372918" cy="1438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276600" y="1276350"/>
            <a:ext cx="533400" cy="63681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376362" y="1479627"/>
            <a:ext cx="415209" cy="426016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23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9" grpId="0"/>
      <p:bldP spid="3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If branch not taken, then instructions fetched sequentially after branch are correct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If branch or jump is taken, then need to </a:t>
            </a:r>
            <a:r>
              <a:rPr lang="en-US" sz="2000" b="1" dirty="0"/>
              <a:t>flush</a:t>
            </a:r>
            <a:r>
              <a:rPr lang="en-US" sz="2000" dirty="0"/>
              <a:t> incorrect instructions from pipeline by converting to NOPs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Instructions after Branch if Taken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9995" y="3261976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3816" y="3802361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8333" y="1674777"/>
            <a:ext cx="165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333" y="2227547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s0,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332" y="2809451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s0, t3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1581150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155" y="2128671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469" y="2691795"/>
            <a:ext cx="2711628" cy="5123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7680" y="337963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label: </a:t>
            </a:r>
            <a:r>
              <a:rPr lang="en-US" dirty="0" err="1"/>
              <a:t>xxxxxx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11766" y="3249131"/>
            <a:ext cx="232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 updated reflecting branch outcome</a:t>
            </a: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3656571" y="1940984"/>
            <a:ext cx="283424" cy="15771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4620" y="1536941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6980" y="1929438"/>
            <a:ext cx="444500" cy="4618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68116" y="1952529"/>
            <a:ext cx="421409" cy="8370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81566" y="2110750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 to NOP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6557" y="2638377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 to NOP</a:t>
            </a:r>
          </a:p>
        </p:txBody>
      </p:sp>
    </p:spTree>
    <p:extLst>
      <p:ext uri="{BB962C8B-B14F-4D97-AF65-F5344CB8AC3E}">
        <p14:creationId xmlns:p14="http://schemas.microsoft.com/office/powerpoint/2010/main" val="32067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3" grpId="0"/>
      <p:bldP spid="29" grpId="0"/>
      <p:bldP spid="20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D6C48-6C4C-FB4B-BE2F-C8FE876B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CDBF-D7AA-B342-9256-63E2A414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A6DB-C873-3243-B97D-BB504BDF1FFC}"/>
              </a:ext>
            </a:extLst>
          </p:cNvPr>
          <p:cNvSpPr txBox="1"/>
          <p:nvPr/>
        </p:nvSpPr>
        <p:spPr>
          <a:xfrm>
            <a:off x="3124200" y="158115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600" dirty="0"/>
              <a:t>שאלות?</a:t>
            </a:r>
            <a:endParaRPr lang="en-IL" sz="6600" dirty="0"/>
          </a:p>
        </p:txBody>
      </p:sp>
    </p:spTree>
    <p:extLst>
      <p:ext uri="{BB962C8B-B14F-4D97-AF65-F5344CB8AC3E}">
        <p14:creationId xmlns:p14="http://schemas.microsoft.com/office/powerpoint/2010/main" val="401270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BBE7E1-0F1D-B64A-B36F-2751FE1F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2" y="1457831"/>
            <a:ext cx="7353300" cy="3200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20395-AB67-954E-979B-EB5EB0B7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D3DA-00B2-034F-8D75-4DD1CCA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1791-28F6-F840-9919-6B3E365F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3" y="407218"/>
            <a:ext cx="15748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5AB91-7DCA-6240-8126-C164AFDAEB31}"/>
              </a:ext>
            </a:extLst>
          </p:cNvPr>
          <p:cNvSpPr txBox="1"/>
          <p:nvPr/>
        </p:nvSpPr>
        <p:spPr>
          <a:xfrm>
            <a:off x="3185183" y="28069"/>
            <a:ext cx="594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/>
              <a:t>שאלה 1 – אביב תשע"ט מועד א'</a:t>
            </a:r>
            <a:endParaRPr lang="en-IL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6DF5A-2873-D946-B686-1F736AE4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00750"/>
            <a:ext cx="4912364" cy="2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A7765-2FE7-FA40-A53F-41E09AAF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542" y="885150"/>
            <a:ext cx="523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20395-AB67-954E-979B-EB5EB0B7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D3DA-00B2-034F-8D75-4DD1CCA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1791-28F6-F840-9919-6B3E365F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" y="28069"/>
            <a:ext cx="2505307" cy="1798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8314F-1ED1-F34F-A13B-EAA50974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1" y="2258608"/>
            <a:ext cx="8590017" cy="25229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5BFD656-A26C-A94F-A169-D823C0F3375E}"/>
              </a:ext>
            </a:extLst>
          </p:cNvPr>
          <p:cNvSpPr/>
          <p:nvPr/>
        </p:nvSpPr>
        <p:spPr>
          <a:xfrm>
            <a:off x="533400" y="155644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5A306A-20C9-BC41-B652-08C5523E88BC}"/>
              </a:ext>
            </a:extLst>
          </p:cNvPr>
          <p:cNvSpPr/>
          <p:nvPr/>
        </p:nvSpPr>
        <p:spPr>
          <a:xfrm>
            <a:off x="1371600" y="51435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76CD9-99CC-9E49-BF74-B4A1F2523059}"/>
              </a:ext>
            </a:extLst>
          </p:cNvPr>
          <p:cNvSpPr txBox="1"/>
          <p:nvPr/>
        </p:nvSpPr>
        <p:spPr>
          <a:xfrm>
            <a:off x="2362200" y="7429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LW כותב ל- רגיסטר </a:t>
            </a:r>
            <a:r>
              <a:rPr lang="en-US" dirty="0"/>
              <a:t>s1</a:t>
            </a:r>
            <a:r>
              <a:rPr lang="he-IL" dirty="0"/>
              <a:t>, ו- </a:t>
            </a:r>
            <a:r>
              <a:rPr lang="en-US" dirty="0" err="1"/>
              <a:t>addi</a:t>
            </a:r>
            <a:r>
              <a:rPr lang="he-IL" dirty="0"/>
              <a:t> קורא ממנו. יחידת ה </a:t>
            </a:r>
            <a:r>
              <a:rPr lang="en-US" dirty="0"/>
              <a:t>Hazard Detection</a:t>
            </a:r>
            <a:r>
              <a:rPr lang="he-IL" dirty="0"/>
              <a:t> תוסיף </a:t>
            </a:r>
            <a:r>
              <a:rPr lang="en-US" dirty="0"/>
              <a:t>Bubble </a:t>
            </a:r>
            <a:r>
              <a:rPr lang="he-IL" dirty="0"/>
              <a:t> בין הפקודות ויחידת ה- </a:t>
            </a:r>
            <a:r>
              <a:rPr lang="en-US" dirty="0"/>
              <a:t>Forwarding</a:t>
            </a:r>
            <a:r>
              <a:rPr lang="he-IL" dirty="0"/>
              <a:t> תעביר את הערך מה- </a:t>
            </a:r>
            <a:r>
              <a:rPr lang="en-US" dirty="0"/>
              <a:t>WB</a:t>
            </a:r>
            <a:r>
              <a:rPr lang="he-IL" dirty="0"/>
              <a:t> ל- </a:t>
            </a:r>
            <a:r>
              <a:rPr lang="en-US" dirty="0"/>
              <a:t>EXE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09F68-6F04-BE43-87D2-7C78A70B95DC}"/>
              </a:ext>
            </a:extLst>
          </p:cNvPr>
          <p:cNvSpPr txBox="1"/>
          <p:nvPr/>
        </p:nvSpPr>
        <p:spPr>
          <a:xfrm>
            <a:off x="6617145" y="2876550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CCA57-9185-3944-8961-65CA54A8BF89}"/>
              </a:ext>
            </a:extLst>
          </p:cNvPr>
          <p:cNvSpPr txBox="1"/>
          <p:nvPr/>
        </p:nvSpPr>
        <p:spPr>
          <a:xfrm>
            <a:off x="4800600" y="28729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E88F7-68FA-D349-BF83-3AB7B72C821C}"/>
              </a:ext>
            </a:extLst>
          </p:cNvPr>
          <p:cNvSpPr txBox="1"/>
          <p:nvPr/>
        </p:nvSpPr>
        <p:spPr>
          <a:xfrm>
            <a:off x="3124200" y="28805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80BA-FABF-9445-BE40-7A962856D163}"/>
              </a:ext>
            </a:extLst>
          </p:cNvPr>
          <p:cNvSpPr txBox="1"/>
          <p:nvPr/>
        </p:nvSpPr>
        <p:spPr>
          <a:xfrm>
            <a:off x="1066800" y="28765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03079-C62E-B340-94DF-CECD7935D86F}"/>
              </a:ext>
            </a:extLst>
          </p:cNvPr>
          <p:cNvSpPr txBox="1"/>
          <p:nvPr/>
        </p:nvSpPr>
        <p:spPr>
          <a:xfrm>
            <a:off x="2362200" y="158700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באותו מחזור, נשים לב שמעבירים את </a:t>
            </a:r>
            <a:r>
              <a:rPr lang="en-US" dirty="0"/>
              <a:t>S1</a:t>
            </a:r>
            <a:r>
              <a:rPr lang="he-IL" dirty="0"/>
              <a:t>, גם לפקודת </a:t>
            </a:r>
            <a:r>
              <a:rPr lang="en-US" dirty="0"/>
              <a:t>sub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9001C1-1336-434D-98DA-AA1AE332F131}"/>
              </a:ext>
            </a:extLst>
          </p:cNvPr>
          <p:cNvSpPr/>
          <p:nvPr/>
        </p:nvSpPr>
        <p:spPr>
          <a:xfrm>
            <a:off x="1778620" y="89535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E7E6B-F116-5645-80C6-503F5799AF93}"/>
              </a:ext>
            </a:extLst>
          </p:cNvPr>
          <p:cNvSpPr txBox="1"/>
          <p:nvPr/>
        </p:nvSpPr>
        <p:spPr>
          <a:xfrm>
            <a:off x="6617145" y="3189037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B5148-E683-C146-9907-273458DE8442}"/>
              </a:ext>
            </a:extLst>
          </p:cNvPr>
          <p:cNvSpPr txBox="1"/>
          <p:nvPr/>
        </p:nvSpPr>
        <p:spPr>
          <a:xfrm>
            <a:off x="4800600" y="31854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27BF9-B242-3E4C-8691-B0718C4F7A7D}"/>
              </a:ext>
            </a:extLst>
          </p:cNvPr>
          <p:cNvSpPr txBox="1"/>
          <p:nvPr/>
        </p:nvSpPr>
        <p:spPr>
          <a:xfrm>
            <a:off x="3124200" y="31930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242C-A6CB-634F-AE46-1168C487173C}"/>
              </a:ext>
            </a:extLst>
          </p:cNvPr>
          <p:cNvSpPr txBox="1"/>
          <p:nvPr/>
        </p:nvSpPr>
        <p:spPr>
          <a:xfrm>
            <a:off x="838200" y="3189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394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20395-AB67-954E-979B-EB5EB0B7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D3DA-00B2-034F-8D75-4DD1CCA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1791-28F6-F840-9919-6B3E365F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" y="28069"/>
            <a:ext cx="2505307" cy="1798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8314F-1ED1-F34F-A13B-EAA50974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1" y="2258608"/>
            <a:ext cx="8590017" cy="2522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B09F68-6F04-BE43-87D2-7C78A70B95DC}"/>
              </a:ext>
            </a:extLst>
          </p:cNvPr>
          <p:cNvSpPr txBox="1"/>
          <p:nvPr/>
        </p:nvSpPr>
        <p:spPr>
          <a:xfrm>
            <a:off x="6617145" y="2876550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CCA57-9185-3944-8961-65CA54A8BF89}"/>
              </a:ext>
            </a:extLst>
          </p:cNvPr>
          <p:cNvSpPr txBox="1"/>
          <p:nvPr/>
        </p:nvSpPr>
        <p:spPr>
          <a:xfrm>
            <a:off x="4800600" y="28729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E88F7-68FA-D349-BF83-3AB7B72C821C}"/>
              </a:ext>
            </a:extLst>
          </p:cNvPr>
          <p:cNvSpPr txBox="1"/>
          <p:nvPr/>
        </p:nvSpPr>
        <p:spPr>
          <a:xfrm>
            <a:off x="3124200" y="28805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80BA-FABF-9445-BE40-7A962856D163}"/>
              </a:ext>
            </a:extLst>
          </p:cNvPr>
          <p:cNvSpPr txBox="1"/>
          <p:nvPr/>
        </p:nvSpPr>
        <p:spPr>
          <a:xfrm>
            <a:off x="1066800" y="28765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E7E6B-F116-5645-80C6-503F5799AF93}"/>
              </a:ext>
            </a:extLst>
          </p:cNvPr>
          <p:cNvSpPr txBox="1"/>
          <p:nvPr/>
        </p:nvSpPr>
        <p:spPr>
          <a:xfrm>
            <a:off x="6617145" y="3189037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B5148-E683-C146-9907-273458DE8442}"/>
              </a:ext>
            </a:extLst>
          </p:cNvPr>
          <p:cNvSpPr txBox="1"/>
          <p:nvPr/>
        </p:nvSpPr>
        <p:spPr>
          <a:xfrm>
            <a:off x="4800600" y="31854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27BF9-B242-3E4C-8691-B0718C4F7A7D}"/>
              </a:ext>
            </a:extLst>
          </p:cNvPr>
          <p:cNvSpPr txBox="1"/>
          <p:nvPr/>
        </p:nvSpPr>
        <p:spPr>
          <a:xfrm>
            <a:off x="3124200" y="31930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242C-A6CB-634F-AE46-1168C487173C}"/>
              </a:ext>
            </a:extLst>
          </p:cNvPr>
          <p:cNvSpPr txBox="1"/>
          <p:nvPr/>
        </p:nvSpPr>
        <p:spPr>
          <a:xfrm>
            <a:off x="838200" y="3189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</a:t>
            </a:r>
            <a:endParaRPr lang="en-I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9B080-0D02-7D42-AC79-34CB630C34CE}"/>
              </a:ext>
            </a:extLst>
          </p:cNvPr>
          <p:cNvSpPr/>
          <p:nvPr/>
        </p:nvSpPr>
        <p:spPr>
          <a:xfrm>
            <a:off x="849351" y="536652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49EA6-E2A4-6643-9FDF-84C73AABF2D9}"/>
              </a:ext>
            </a:extLst>
          </p:cNvPr>
          <p:cNvSpPr/>
          <p:nvPr/>
        </p:nvSpPr>
        <p:spPr>
          <a:xfrm>
            <a:off x="1284249" y="906501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69966-2AA4-2742-83B5-67010D7AE2ED}"/>
              </a:ext>
            </a:extLst>
          </p:cNvPr>
          <p:cNvSpPr txBox="1"/>
          <p:nvPr/>
        </p:nvSpPr>
        <p:spPr>
          <a:xfrm>
            <a:off x="6605994" y="3476976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6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A6F0F-BA01-384A-A5B8-CA40ABA5699F}"/>
              </a:ext>
            </a:extLst>
          </p:cNvPr>
          <p:cNvSpPr txBox="1"/>
          <p:nvPr/>
        </p:nvSpPr>
        <p:spPr>
          <a:xfrm>
            <a:off x="4817327" y="34622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C59DF-C0CB-EC4A-92D5-59652DAD8185}"/>
              </a:ext>
            </a:extLst>
          </p:cNvPr>
          <p:cNvSpPr txBox="1"/>
          <p:nvPr/>
        </p:nvSpPr>
        <p:spPr>
          <a:xfrm>
            <a:off x="3048000" y="3469806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A5AC90-5A86-784E-AF7F-4C489393AAE6}"/>
              </a:ext>
            </a:extLst>
          </p:cNvPr>
          <p:cNvSpPr txBox="1"/>
          <p:nvPr/>
        </p:nvSpPr>
        <p:spPr>
          <a:xfrm>
            <a:off x="1066800" y="34658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D2BA0-50CB-6548-94DA-9FF5F2B7B8FC}"/>
              </a:ext>
            </a:extLst>
          </p:cNvPr>
          <p:cNvSpPr txBox="1"/>
          <p:nvPr/>
        </p:nvSpPr>
        <p:spPr>
          <a:xfrm>
            <a:off x="2362200" y="74295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מחזור לאחר מכן, כשפקודת ה- </a:t>
            </a:r>
            <a:r>
              <a:rPr lang="en-US" dirty="0" err="1"/>
              <a:t>addi</a:t>
            </a:r>
            <a:r>
              <a:rPr lang="he-IL" dirty="0"/>
              <a:t>, תגיע לשלב ה- </a:t>
            </a:r>
            <a:r>
              <a:rPr lang="en-US" dirty="0"/>
              <a:t>Mem</a:t>
            </a:r>
            <a:r>
              <a:rPr lang="he-IL" dirty="0"/>
              <a:t>, ערך </a:t>
            </a:r>
            <a:r>
              <a:rPr lang="en-US" dirty="0"/>
              <a:t>S0</a:t>
            </a:r>
            <a:r>
              <a:rPr lang="he-IL" dirty="0"/>
              <a:t> יועבר ל- </a:t>
            </a:r>
            <a:r>
              <a:rPr lang="en-US" dirty="0"/>
              <a:t>sub</a:t>
            </a:r>
            <a:r>
              <a:rPr lang="he-IL" dirty="0"/>
              <a:t> שנמצא בשלב ה- </a:t>
            </a:r>
            <a:r>
              <a:rPr lang="en-US" dirty="0"/>
              <a:t>Exe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DC8D8-D3F4-014F-A716-ECC7CBEE6F36}"/>
              </a:ext>
            </a:extLst>
          </p:cNvPr>
          <p:cNvSpPr txBox="1"/>
          <p:nvPr/>
        </p:nvSpPr>
        <p:spPr>
          <a:xfrm>
            <a:off x="2438400" y="13540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גם פקודת ה- </a:t>
            </a:r>
            <a:r>
              <a:rPr lang="en-US" dirty="0"/>
              <a:t>SW</a:t>
            </a:r>
            <a:r>
              <a:rPr lang="he-IL" dirty="0"/>
              <a:t> קוראת את </a:t>
            </a:r>
            <a:r>
              <a:rPr lang="en-US" dirty="0"/>
              <a:t>s0</a:t>
            </a:r>
            <a:r>
              <a:rPr lang="he-IL" dirty="0"/>
              <a:t>, ולכן </a:t>
            </a:r>
            <a:r>
              <a:rPr lang="he-IL" dirty="0" err="1"/>
              <a:t>כש</a:t>
            </a:r>
            <a:r>
              <a:rPr lang="he-IL" dirty="0"/>
              <a:t>- </a:t>
            </a:r>
            <a:r>
              <a:rPr lang="en-US" dirty="0" err="1"/>
              <a:t>addi</a:t>
            </a:r>
            <a:r>
              <a:rPr lang="he-IL" dirty="0"/>
              <a:t> תגיע ל- </a:t>
            </a:r>
            <a:r>
              <a:rPr lang="en-US" dirty="0"/>
              <a:t>WB</a:t>
            </a:r>
            <a:r>
              <a:rPr lang="he-IL" dirty="0"/>
              <a:t> ערך </a:t>
            </a:r>
            <a:r>
              <a:rPr lang="en-US" dirty="0"/>
              <a:t>S0</a:t>
            </a:r>
            <a:r>
              <a:rPr lang="he-IL" dirty="0"/>
              <a:t> יועבר גם אליה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0ED9B0-285B-884C-A795-5FF012E012AA}"/>
              </a:ext>
            </a:extLst>
          </p:cNvPr>
          <p:cNvSpPr/>
          <p:nvPr/>
        </p:nvSpPr>
        <p:spPr>
          <a:xfrm>
            <a:off x="1436649" y="127635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3AED05-24E6-B942-B1B2-0358D5E16900}"/>
              </a:ext>
            </a:extLst>
          </p:cNvPr>
          <p:cNvSpPr txBox="1"/>
          <p:nvPr/>
        </p:nvSpPr>
        <p:spPr>
          <a:xfrm>
            <a:off x="6617145" y="3791467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7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ED3A42-47F8-E549-AC3B-71E069A1CBBE}"/>
              </a:ext>
            </a:extLst>
          </p:cNvPr>
          <p:cNvSpPr txBox="1"/>
          <p:nvPr/>
        </p:nvSpPr>
        <p:spPr>
          <a:xfrm>
            <a:off x="4828478" y="37767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13F5B7-E8DD-FE45-BAB9-4DFDDFE4515F}"/>
              </a:ext>
            </a:extLst>
          </p:cNvPr>
          <p:cNvSpPr txBox="1"/>
          <p:nvPr/>
        </p:nvSpPr>
        <p:spPr>
          <a:xfrm>
            <a:off x="3059151" y="3784297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758B6-F015-7341-8B20-439A00AC0DF0}"/>
              </a:ext>
            </a:extLst>
          </p:cNvPr>
          <p:cNvSpPr txBox="1"/>
          <p:nvPr/>
        </p:nvSpPr>
        <p:spPr>
          <a:xfrm>
            <a:off x="1077951" y="37803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  <p:bldP spid="31" grpId="0" animBg="1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840" y="66781"/>
            <a:ext cx="8168640" cy="659608"/>
          </a:xfrm>
        </p:spPr>
        <p:txBody>
          <a:bodyPr>
            <a:normAutofit/>
          </a:bodyPr>
          <a:lstStyle/>
          <a:p>
            <a:r>
              <a:rPr lang="en-US" sz="3600" dirty="0"/>
              <a:t>Each stage operates on different instruction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56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4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1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1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8314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30531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1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19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7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6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6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6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1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3821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1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0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1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6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1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1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1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1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2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3421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47621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57421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31025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73162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47621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57421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1021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67221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7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8191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777145" y="4336018"/>
            <a:ext cx="63100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IF/ID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26699" y="4324350"/>
            <a:ext cx="70724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ID/EX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486400" y="4335807"/>
            <a:ext cx="1013419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EX/MEM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52758" y="4335807"/>
            <a:ext cx="111120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MEM/WB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47967" y="3526988"/>
            <a:ext cx="1206904" cy="1384995"/>
            <a:chOff x="147967" y="3526988"/>
            <a:chExt cx="1206904" cy="1384995"/>
          </a:xfrm>
        </p:grpSpPr>
        <p:sp>
          <p:nvSpPr>
            <p:cNvPr id="168" name="TextBox 167"/>
            <p:cNvSpPr txBox="1"/>
            <p:nvPr/>
          </p:nvSpPr>
          <p:spPr>
            <a:xfrm>
              <a:off x="227639" y="3526988"/>
              <a:ext cx="1127232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t0, t1, t2</a:t>
              </a:r>
              <a:br>
                <a:rPr lang="en-US" sz="1400" dirty="0"/>
              </a:br>
              <a:r>
                <a:rPr lang="en-US" sz="1400" dirty="0"/>
                <a:t>or t3, t4, t5</a:t>
              </a:r>
            </a:p>
            <a:p>
              <a:r>
                <a:rPr lang="en-US" sz="1400" dirty="0" err="1"/>
                <a:t>slt</a:t>
              </a:r>
              <a:r>
                <a:rPr lang="en-US" sz="1400" dirty="0"/>
                <a:t> t6, t0, t3</a:t>
              </a:r>
            </a:p>
            <a:p>
              <a:r>
                <a:rPr lang="en-US" sz="1400" dirty="0" err="1"/>
                <a:t>sw</a:t>
              </a:r>
              <a:r>
                <a:rPr lang="en-US" sz="1400" dirty="0"/>
                <a:t> t0, 4(t3)</a:t>
              </a:r>
            </a:p>
            <a:p>
              <a:r>
                <a:rPr lang="en-US" sz="1400" dirty="0" err="1"/>
                <a:t>lw</a:t>
              </a:r>
              <a:r>
                <a:rPr lang="en-US" sz="1400" dirty="0"/>
                <a:t> t0, 8(t3)</a:t>
              </a:r>
            </a:p>
            <a:p>
              <a:r>
                <a:rPr lang="en-US" sz="1400" dirty="0" err="1"/>
                <a:t>addi</a:t>
              </a:r>
              <a:r>
                <a:rPr lang="en-US" sz="1400" dirty="0"/>
                <a:t> t2, t2, 1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47967" y="3656595"/>
              <a:ext cx="17294" cy="7822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09840" y="831381"/>
            <a:ext cx="139493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t0, t1, t2</a:t>
            </a:r>
            <a:endParaRPr lang="he-IL" dirty="0"/>
          </a:p>
        </p:txBody>
      </p:sp>
      <p:sp>
        <p:nvSpPr>
          <p:cNvPr id="170" name="Rectangle 169"/>
          <p:cNvSpPr/>
          <p:nvPr/>
        </p:nvSpPr>
        <p:spPr>
          <a:xfrm>
            <a:off x="386111" y="807674"/>
            <a:ext cx="124264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or t3, t4, t5</a:t>
            </a:r>
          </a:p>
        </p:txBody>
      </p:sp>
    </p:spTree>
    <p:extLst>
      <p:ext uri="{BB962C8B-B14F-4D97-AF65-F5344CB8AC3E}">
        <p14:creationId xmlns:p14="http://schemas.microsoft.com/office/powerpoint/2010/main" val="36804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19079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20395-AB67-954E-979B-EB5EB0B7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D3DA-00B2-034F-8D75-4DD1CCA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1791-28F6-F840-9919-6B3E365F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" y="28069"/>
            <a:ext cx="2505307" cy="1798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8314F-1ED1-F34F-A13B-EAA50974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1" y="2258608"/>
            <a:ext cx="8590017" cy="2522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B09F68-6F04-BE43-87D2-7C78A70B95DC}"/>
              </a:ext>
            </a:extLst>
          </p:cNvPr>
          <p:cNvSpPr txBox="1"/>
          <p:nvPr/>
        </p:nvSpPr>
        <p:spPr>
          <a:xfrm>
            <a:off x="6617145" y="2876550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CCA57-9185-3944-8961-65CA54A8BF89}"/>
              </a:ext>
            </a:extLst>
          </p:cNvPr>
          <p:cNvSpPr txBox="1"/>
          <p:nvPr/>
        </p:nvSpPr>
        <p:spPr>
          <a:xfrm>
            <a:off x="4800600" y="28729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E88F7-68FA-D349-BF83-3AB7B72C821C}"/>
              </a:ext>
            </a:extLst>
          </p:cNvPr>
          <p:cNvSpPr txBox="1"/>
          <p:nvPr/>
        </p:nvSpPr>
        <p:spPr>
          <a:xfrm>
            <a:off x="3124200" y="28805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80BA-FABF-9445-BE40-7A962856D163}"/>
              </a:ext>
            </a:extLst>
          </p:cNvPr>
          <p:cNvSpPr txBox="1"/>
          <p:nvPr/>
        </p:nvSpPr>
        <p:spPr>
          <a:xfrm>
            <a:off x="1066800" y="28765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E7E6B-F116-5645-80C6-503F5799AF93}"/>
              </a:ext>
            </a:extLst>
          </p:cNvPr>
          <p:cNvSpPr txBox="1"/>
          <p:nvPr/>
        </p:nvSpPr>
        <p:spPr>
          <a:xfrm>
            <a:off x="6617145" y="3189037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5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B5148-E683-C146-9907-273458DE8442}"/>
              </a:ext>
            </a:extLst>
          </p:cNvPr>
          <p:cNvSpPr txBox="1"/>
          <p:nvPr/>
        </p:nvSpPr>
        <p:spPr>
          <a:xfrm>
            <a:off x="4800600" y="31854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27BF9-B242-3E4C-8691-B0718C4F7A7D}"/>
              </a:ext>
            </a:extLst>
          </p:cNvPr>
          <p:cNvSpPr txBox="1"/>
          <p:nvPr/>
        </p:nvSpPr>
        <p:spPr>
          <a:xfrm>
            <a:off x="3124200" y="31930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242C-A6CB-634F-AE46-1168C487173C}"/>
              </a:ext>
            </a:extLst>
          </p:cNvPr>
          <p:cNvSpPr txBox="1"/>
          <p:nvPr/>
        </p:nvSpPr>
        <p:spPr>
          <a:xfrm>
            <a:off x="838200" y="3189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</a:t>
            </a:r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49EA6-E2A4-6643-9FDF-84C73AABF2D9}"/>
              </a:ext>
            </a:extLst>
          </p:cNvPr>
          <p:cNvSpPr/>
          <p:nvPr/>
        </p:nvSpPr>
        <p:spPr>
          <a:xfrm>
            <a:off x="784302" y="906501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69966-2AA4-2742-83B5-67010D7AE2ED}"/>
              </a:ext>
            </a:extLst>
          </p:cNvPr>
          <p:cNvSpPr txBox="1"/>
          <p:nvPr/>
        </p:nvSpPr>
        <p:spPr>
          <a:xfrm>
            <a:off x="6605994" y="3476976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6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A6F0F-BA01-384A-A5B8-CA40ABA5699F}"/>
              </a:ext>
            </a:extLst>
          </p:cNvPr>
          <p:cNvSpPr txBox="1"/>
          <p:nvPr/>
        </p:nvSpPr>
        <p:spPr>
          <a:xfrm>
            <a:off x="4817327" y="34622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C59DF-C0CB-EC4A-92D5-59652DAD8185}"/>
              </a:ext>
            </a:extLst>
          </p:cNvPr>
          <p:cNvSpPr txBox="1"/>
          <p:nvPr/>
        </p:nvSpPr>
        <p:spPr>
          <a:xfrm>
            <a:off x="3048000" y="3469806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A5AC90-5A86-784E-AF7F-4C489393AAE6}"/>
              </a:ext>
            </a:extLst>
          </p:cNvPr>
          <p:cNvSpPr txBox="1"/>
          <p:nvPr/>
        </p:nvSpPr>
        <p:spPr>
          <a:xfrm>
            <a:off x="1066800" y="34658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D2BA0-50CB-6548-94DA-9FF5F2B7B8FC}"/>
              </a:ext>
            </a:extLst>
          </p:cNvPr>
          <p:cNvSpPr txBox="1"/>
          <p:nvPr/>
        </p:nvSpPr>
        <p:spPr>
          <a:xfrm>
            <a:off x="2362200" y="74295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באותו מחזור, </a:t>
            </a:r>
            <a:r>
              <a:rPr lang="he-IL" dirty="0" err="1"/>
              <a:t>כש</a:t>
            </a:r>
            <a:r>
              <a:rPr lang="he-IL" dirty="0"/>
              <a:t>- </a:t>
            </a:r>
            <a:r>
              <a:rPr lang="en-US" dirty="0"/>
              <a:t>SUB</a:t>
            </a:r>
            <a:r>
              <a:rPr lang="he-IL" dirty="0"/>
              <a:t> נמצאת ב- </a:t>
            </a:r>
            <a:r>
              <a:rPr lang="en-US" dirty="0"/>
              <a:t>Mem</a:t>
            </a:r>
            <a:r>
              <a:rPr lang="he-IL" dirty="0"/>
              <a:t>, ערך </a:t>
            </a:r>
            <a:r>
              <a:rPr lang="en-US" dirty="0"/>
              <a:t>S1</a:t>
            </a:r>
            <a:r>
              <a:rPr lang="he-IL" dirty="0"/>
              <a:t> יועבר מ- </a:t>
            </a:r>
            <a:r>
              <a:rPr lang="en-US" dirty="0"/>
              <a:t>SUB</a:t>
            </a:r>
            <a:r>
              <a:rPr lang="he-IL" dirty="0"/>
              <a:t> ל- </a:t>
            </a:r>
            <a:r>
              <a:rPr lang="en-US" dirty="0"/>
              <a:t>SW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0ED9B0-285B-884C-A795-5FF012E012AA}"/>
              </a:ext>
            </a:extLst>
          </p:cNvPr>
          <p:cNvSpPr/>
          <p:nvPr/>
        </p:nvSpPr>
        <p:spPr>
          <a:xfrm>
            <a:off x="628188" y="127635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3AED05-24E6-B942-B1B2-0358D5E16900}"/>
              </a:ext>
            </a:extLst>
          </p:cNvPr>
          <p:cNvSpPr txBox="1"/>
          <p:nvPr/>
        </p:nvSpPr>
        <p:spPr>
          <a:xfrm>
            <a:off x="6617145" y="3791467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7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ED3A42-47F8-E549-AC3B-71E069A1CBBE}"/>
              </a:ext>
            </a:extLst>
          </p:cNvPr>
          <p:cNvSpPr txBox="1"/>
          <p:nvPr/>
        </p:nvSpPr>
        <p:spPr>
          <a:xfrm>
            <a:off x="4828478" y="37767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13F5B7-E8DD-FE45-BAB9-4DFDDFE4515F}"/>
              </a:ext>
            </a:extLst>
          </p:cNvPr>
          <p:cNvSpPr txBox="1"/>
          <p:nvPr/>
        </p:nvSpPr>
        <p:spPr>
          <a:xfrm>
            <a:off x="3059151" y="3784297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WB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758B6-F015-7341-8B20-439A00AC0DF0}"/>
              </a:ext>
            </a:extLst>
          </p:cNvPr>
          <p:cNvSpPr txBox="1"/>
          <p:nvPr/>
        </p:nvSpPr>
        <p:spPr>
          <a:xfrm>
            <a:off x="1077951" y="37803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91EC5-E639-1B40-843D-9F6113119D12}"/>
              </a:ext>
            </a:extLst>
          </p:cNvPr>
          <p:cNvSpPr txBox="1"/>
          <p:nvPr/>
        </p:nvSpPr>
        <p:spPr>
          <a:xfrm>
            <a:off x="6626439" y="4053520"/>
            <a:ext cx="3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7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EB3E7-2764-D447-B67A-479BC943D263}"/>
              </a:ext>
            </a:extLst>
          </p:cNvPr>
          <p:cNvSpPr txBox="1"/>
          <p:nvPr/>
        </p:nvSpPr>
        <p:spPr>
          <a:xfrm>
            <a:off x="4837772" y="40387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he-IL" dirty="0"/>
              <a:t>1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D9ECF-DA7A-0B4F-A4E8-4C7526A961CA}"/>
              </a:ext>
            </a:extLst>
          </p:cNvPr>
          <p:cNvSpPr txBox="1"/>
          <p:nvPr/>
        </p:nvSpPr>
        <p:spPr>
          <a:xfrm>
            <a:off x="3068445" y="4046350"/>
            <a:ext cx="7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/>
              <a:t>M</a:t>
            </a:r>
            <a:r>
              <a:rPr lang="en-US" dirty="0" err="1"/>
              <a:t>em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19DD72-24DB-1A44-B0F7-AAB2D72AFAC8}"/>
              </a:ext>
            </a:extLst>
          </p:cNvPr>
          <p:cNvSpPr txBox="1"/>
          <p:nvPr/>
        </p:nvSpPr>
        <p:spPr>
          <a:xfrm>
            <a:off x="1087245" y="40423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081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FEBF7-F232-7745-81E9-1C403B28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079500"/>
            <a:ext cx="619125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17B9A-0F1E-F84D-9D15-31794D269ECB}"/>
              </a:ext>
            </a:extLst>
          </p:cNvPr>
          <p:cNvSpPr txBox="1"/>
          <p:nvPr/>
        </p:nvSpPr>
        <p:spPr>
          <a:xfrm>
            <a:off x="2819400" y="285750"/>
            <a:ext cx="589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/>
              <a:t>שאלה 2א – חורף תשע"ט מועד א'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2C918-DA24-B64A-BB83-FC84BC79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46" y="2578100"/>
            <a:ext cx="5556258" cy="21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5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FF561-61BE-AC47-BC0E-6D82726DB4B1}"/>
              </a:ext>
            </a:extLst>
          </p:cNvPr>
          <p:cNvSpPr/>
          <p:nvPr/>
        </p:nvSpPr>
        <p:spPr>
          <a:xfrm>
            <a:off x="1454150" y="50800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7D689-3A79-0441-8739-D16A827DE47D}"/>
              </a:ext>
            </a:extLst>
          </p:cNvPr>
          <p:cNvSpPr/>
          <p:nvPr/>
        </p:nvSpPr>
        <p:spPr>
          <a:xfrm>
            <a:off x="1676400" y="1428750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38BD0-95F9-1145-8A39-034E42AEBF0C}"/>
              </a:ext>
            </a:extLst>
          </p:cNvPr>
          <p:cNvSpPr txBox="1"/>
          <p:nvPr/>
        </p:nvSpPr>
        <p:spPr>
          <a:xfrm>
            <a:off x="2368550" y="5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>
                <a:solidFill>
                  <a:srgbClr val="FF0000"/>
                </a:solidFill>
              </a:rPr>
              <a:t>WB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ED031-1AFE-1F4B-BFDB-A04043B6FF39}"/>
              </a:ext>
            </a:extLst>
          </p:cNvPr>
          <p:cNvSpPr txBox="1"/>
          <p:nvPr/>
        </p:nvSpPr>
        <p:spPr>
          <a:xfrm>
            <a:off x="2549525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>
                <a:solidFill>
                  <a:srgbClr val="FF0000"/>
                </a:solidFill>
              </a:rPr>
              <a:t>Decode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4CDF1-6D02-EA4E-9B65-649F680426F9}"/>
              </a:ext>
            </a:extLst>
          </p:cNvPr>
          <p:cNvSpPr txBox="1"/>
          <p:nvPr/>
        </p:nvSpPr>
        <p:spPr>
          <a:xfrm>
            <a:off x="3867150" y="54233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אין </a:t>
            </a:r>
            <a:r>
              <a:rPr lang="en-IL" dirty="0"/>
              <a:t>Forwarding</a:t>
            </a:r>
            <a:r>
              <a:rPr lang="he-IL" dirty="0"/>
              <a:t> ברגיסטר </a:t>
            </a:r>
            <a:r>
              <a:rPr lang="he-IL" dirty="0" err="1"/>
              <a:t>פייל</a:t>
            </a:r>
            <a:r>
              <a:rPr lang="he-IL" dirty="0"/>
              <a:t>! נצטרך לפחות </a:t>
            </a:r>
            <a:r>
              <a:rPr lang="en-US" dirty="0"/>
              <a:t>NOP</a:t>
            </a:r>
            <a:r>
              <a:rPr lang="he-IL" dirty="0"/>
              <a:t> בין הפקודות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B7E437-E224-3149-ABE0-219E530E2BCD}"/>
              </a:ext>
            </a:extLst>
          </p:cNvPr>
          <p:cNvSpPr/>
          <p:nvPr/>
        </p:nvSpPr>
        <p:spPr>
          <a:xfrm>
            <a:off x="1454150" y="504230"/>
            <a:ext cx="222250" cy="381000"/>
          </a:xfrm>
          <a:prstGeom prst="ellipse">
            <a:avLst/>
          </a:prstGeom>
          <a:noFill/>
          <a:ln w="38100">
            <a:solidFill>
              <a:srgbClr val="3064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D58644-B3ED-EF4B-9E56-BA5CE3D7B614}"/>
              </a:ext>
            </a:extLst>
          </p:cNvPr>
          <p:cNvSpPr/>
          <p:nvPr/>
        </p:nvSpPr>
        <p:spPr>
          <a:xfrm>
            <a:off x="1412875" y="1417082"/>
            <a:ext cx="222250" cy="381000"/>
          </a:xfrm>
          <a:prstGeom prst="ellipse">
            <a:avLst/>
          </a:prstGeom>
          <a:noFill/>
          <a:ln w="38100">
            <a:solidFill>
              <a:srgbClr val="3064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EDC26-C576-964D-878E-8CB7C1EF340E}"/>
              </a:ext>
            </a:extLst>
          </p:cNvPr>
          <p:cNvSpPr txBox="1"/>
          <p:nvPr/>
        </p:nvSpPr>
        <p:spPr>
          <a:xfrm>
            <a:off x="4035425" y="192541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יש </a:t>
            </a:r>
            <a:r>
              <a:rPr lang="en-US" dirty="0"/>
              <a:t>Forwarding</a:t>
            </a:r>
            <a:r>
              <a:rPr lang="he-IL" dirty="0"/>
              <a:t> בין ה-</a:t>
            </a:r>
            <a:r>
              <a:rPr lang="en-US" dirty="0"/>
              <a:t>WB</a:t>
            </a:r>
            <a:r>
              <a:rPr lang="he-IL" dirty="0"/>
              <a:t> ל- </a:t>
            </a:r>
            <a:r>
              <a:rPr lang="en-US" dirty="0"/>
              <a:t>Execute</a:t>
            </a:r>
            <a:r>
              <a:rPr lang="he-IL" dirty="0"/>
              <a:t>, ולכן לא נצטרך לשים </a:t>
            </a:r>
            <a:r>
              <a:rPr lang="en-US" dirty="0"/>
              <a:t>NOP</a:t>
            </a:r>
            <a:r>
              <a:rPr lang="he-IL" dirty="0"/>
              <a:t> בין הפקודות.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932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DF118-FA70-C749-9D90-9E0F6F58337A}"/>
              </a:ext>
            </a:extLst>
          </p:cNvPr>
          <p:cNvSpPr txBox="1"/>
          <p:nvPr/>
        </p:nvSpPr>
        <p:spPr>
          <a:xfrm>
            <a:off x="152400" y="12118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solidFill>
                  <a:srgbClr val="FF0000"/>
                </a:solidFill>
              </a:rPr>
              <a:t>NOP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8471E0-AE9D-D74F-B695-883B8269D26E}"/>
              </a:ext>
            </a:extLst>
          </p:cNvPr>
          <p:cNvSpPr/>
          <p:nvPr/>
        </p:nvSpPr>
        <p:spPr>
          <a:xfrm>
            <a:off x="1489075" y="964168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F2D7D-6A02-0F48-8582-4EA5A83BE2E3}"/>
              </a:ext>
            </a:extLst>
          </p:cNvPr>
          <p:cNvSpPr/>
          <p:nvPr/>
        </p:nvSpPr>
        <p:spPr>
          <a:xfrm>
            <a:off x="1790700" y="2324100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6934-D77E-CE41-A4A3-DC0B1A5B9F4B}"/>
              </a:ext>
            </a:extLst>
          </p:cNvPr>
          <p:cNvSpPr txBox="1"/>
          <p:nvPr/>
        </p:nvSpPr>
        <p:spPr>
          <a:xfrm>
            <a:off x="4114800" y="964168"/>
            <a:ext cx="361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כשה- </a:t>
            </a:r>
            <a:r>
              <a:rPr lang="en-US" dirty="0"/>
              <a:t>Branch</a:t>
            </a:r>
            <a:r>
              <a:rPr lang="he-IL" dirty="0"/>
              <a:t> לא נלקח בפעם הראשונה, יש </a:t>
            </a:r>
            <a:r>
              <a:rPr lang="en-US" dirty="0"/>
              <a:t>Hazard</a:t>
            </a:r>
            <a:r>
              <a:rPr lang="he-IL" dirty="0"/>
              <a:t> בין הפקודות האלה, שלא מטופל כי אין </a:t>
            </a:r>
            <a:r>
              <a:rPr lang="en-US" dirty="0"/>
              <a:t>Forwarding</a:t>
            </a:r>
            <a:r>
              <a:rPr lang="he-IL" dirty="0"/>
              <a:t> בין ה- </a:t>
            </a:r>
            <a:r>
              <a:rPr lang="en-US" dirty="0"/>
              <a:t>WB</a:t>
            </a:r>
            <a:r>
              <a:rPr lang="he-IL" dirty="0"/>
              <a:t> ל- </a:t>
            </a:r>
            <a:r>
              <a:rPr lang="en-US" dirty="0"/>
              <a:t>Decode</a:t>
            </a:r>
            <a:r>
              <a:rPr lang="he-IL" dirty="0"/>
              <a:t>. נצטרך לשים </a:t>
            </a:r>
            <a:r>
              <a:rPr lang="en-US" dirty="0"/>
              <a:t>NOP</a:t>
            </a:r>
            <a:r>
              <a:rPr lang="he-IL" dirty="0"/>
              <a:t> גם ביניהם. 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645B2-953E-E943-9EF3-334411576559}"/>
              </a:ext>
            </a:extLst>
          </p:cNvPr>
          <p:cNvSpPr txBox="1"/>
          <p:nvPr/>
        </p:nvSpPr>
        <p:spPr>
          <a:xfrm>
            <a:off x="4287551" y="2702004"/>
            <a:ext cx="361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הוספת ה- </a:t>
            </a:r>
            <a:r>
              <a:rPr lang="en-US" dirty="0"/>
              <a:t>NOP</a:t>
            </a:r>
            <a:r>
              <a:rPr lang="he-IL" dirty="0"/>
              <a:t> מונעת את שני ה- </a:t>
            </a:r>
            <a:r>
              <a:rPr lang="en-US" dirty="0"/>
              <a:t>Hazard</a:t>
            </a:r>
            <a:r>
              <a:rPr lang="he-IL" dirty="0"/>
              <a:t> שציינו אבל יוצרת </a:t>
            </a:r>
            <a:r>
              <a:rPr lang="en-US" dirty="0"/>
              <a:t>Hazard</a:t>
            </a:r>
            <a:r>
              <a:rPr lang="he-IL" dirty="0"/>
              <a:t> חדש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8CD6AE-D99E-C745-BA1A-41BD0C409312}"/>
              </a:ext>
            </a:extLst>
          </p:cNvPr>
          <p:cNvSpPr/>
          <p:nvPr/>
        </p:nvSpPr>
        <p:spPr>
          <a:xfrm>
            <a:off x="1454150" y="504230"/>
            <a:ext cx="222250" cy="381000"/>
          </a:xfrm>
          <a:prstGeom prst="ellipse">
            <a:avLst/>
          </a:prstGeom>
          <a:noFill/>
          <a:ln w="38100">
            <a:solidFill>
              <a:srgbClr val="3064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6CD8A4-1327-AC46-96C7-C3BDB270F015}"/>
              </a:ext>
            </a:extLst>
          </p:cNvPr>
          <p:cNvSpPr/>
          <p:nvPr/>
        </p:nvSpPr>
        <p:spPr>
          <a:xfrm>
            <a:off x="1412875" y="1417082"/>
            <a:ext cx="222250" cy="381000"/>
          </a:xfrm>
          <a:prstGeom prst="ellipse">
            <a:avLst/>
          </a:prstGeom>
          <a:noFill/>
          <a:ln w="38100">
            <a:solidFill>
              <a:srgbClr val="3064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0AD67-D9BB-6245-8638-673BA7CF2C7F}"/>
              </a:ext>
            </a:extLst>
          </p:cNvPr>
          <p:cNvSpPr txBox="1"/>
          <p:nvPr/>
        </p:nvSpPr>
        <p:spPr>
          <a:xfrm>
            <a:off x="4300251" y="3552051"/>
            <a:ext cx="36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אז נצטרך להוסיף שתי פקודות </a:t>
            </a:r>
            <a:r>
              <a:rPr lang="en-US" dirty="0"/>
              <a:t>NOP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C5C12-CC98-B44F-8CE7-AEA2D3ACBA2B}"/>
              </a:ext>
            </a:extLst>
          </p:cNvPr>
          <p:cNvSpPr txBox="1"/>
          <p:nvPr/>
        </p:nvSpPr>
        <p:spPr>
          <a:xfrm>
            <a:off x="893370" y="12118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>
                <a:solidFill>
                  <a:srgbClr val="FF0000"/>
                </a:solidFill>
              </a:rPr>
              <a:t>;  </a:t>
            </a:r>
            <a:r>
              <a:rPr lang="he-IL" dirty="0">
                <a:solidFill>
                  <a:srgbClr val="FF0000"/>
                </a:solidFill>
              </a:rPr>
              <a:t>NOP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1" animBg="1"/>
      <p:bldP spid="12" grpId="0"/>
      <p:bldP spid="13" grpId="1" animBg="1"/>
      <p:bldP spid="14" grpId="1" animBg="1"/>
      <p:bldP spid="15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DF118-FA70-C749-9D90-9E0F6F58337A}"/>
              </a:ext>
            </a:extLst>
          </p:cNvPr>
          <p:cNvSpPr txBox="1"/>
          <p:nvPr/>
        </p:nvSpPr>
        <p:spPr>
          <a:xfrm>
            <a:off x="457200" y="12001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solidFill>
                  <a:srgbClr val="FF0000"/>
                </a:solidFill>
              </a:rPr>
              <a:t>NOP</a:t>
            </a:r>
            <a:r>
              <a:rPr lang="en-US" dirty="0">
                <a:solidFill>
                  <a:srgbClr val="FF0000"/>
                </a:solidFill>
              </a:rPr>
              <a:t> x 2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7F0DBD-1F5A-B648-BB9C-76492576A5A4}"/>
              </a:ext>
            </a:extLst>
          </p:cNvPr>
          <p:cNvSpPr/>
          <p:nvPr/>
        </p:nvSpPr>
        <p:spPr>
          <a:xfrm>
            <a:off x="1339850" y="2324100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9842D5-C728-EC43-B543-0157AB6DF334}"/>
              </a:ext>
            </a:extLst>
          </p:cNvPr>
          <p:cNvSpPr/>
          <p:nvPr/>
        </p:nvSpPr>
        <p:spPr>
          <a:xfrm>
            <a:off x="1619250" y="2787650"/>
            <a:ext cx="22225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C6773-2E2F-BC49-B2F1-BD3C4B4E8A20}"/>
              </a:ext>
            </a:extLst>
          </p:cNvPr>
          <p:cNvSpPr txBox="1"/>
          <p:nvPr/>
        </p:nvSpPr>
        <p:spPr>
          <a:xfrm>
            <a:off x="4300251" y="1061650"/>
            <a:ext cx="361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אין </a:t>
            </a:r>
            <a:r>
              <a:rPr lang="en-US" dirty="0"/>
              <a:t>Hazard Detection Unit</a:t>
            </a:r>
            <a:r>
              <a:rPr lang="he-IL" dirty="0"/>
              <a:t>, ולכן נצטרך להוסיף </a:t>
            </a:r>
            <a:r>
              <a:rPr lang="en-US" dirty="0"/>
              <a:t>NOP</a:t>
            </a:r>
            <a:r>
              <a:rPr lang="he-IL" dirty="0"/>
              <a:t> מיד לאחר ה- </a:t>
            </a:r>
            <a:r>
              <a:rPr lang="en-US" dirty="0"/>
              <a:t>LW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59032-807D-1C48-A904-FC449AEF3ADC}"/>
              </a:ext>
            </a:extLst>
          </p:cNvPr>
          <p:cNvSpPr txBox="1"/>
          <p:nvPr/>
        </p:nvSpPr>
        <p:spPr>
          <a:xfrm>
            <a:off x="685800" y="25786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solidFill>
                  <a:srgbClr val="FF0000"/>
                </a:solidFill>
              </a:rPr>
              <a:t>NOP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F406-3043-B448-A34C-71E3E76E0697}"/>
              </a:ext>
            </a:extLst>
          </p:cNvPr>
          <p:cNvSpPr txBox="1"/>
          <p:nvPr/>
        </p:nvSpPr>
        <p:spPr>
          <a:xfrm>
            <a:off x="4300251" y="2624098"/>
            <a:ext cx="36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בסה"כ נצטרך להוסיף 3 </a:t>
            </a:r>
            <a:r>
              <a:rPr lang="en-US" dirty="0"/>
              <a:t>NOP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16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17B9A-0F1E-F84D-9D15-31794D269ECB}"/>
              </a:ext>
            </a:extLst>
          </p:cNvPr>
          <p:cNvSpPr txBox="1"/>
          <p:nvPr/>
        </p:nvSpPr>
        <p:spPr>
          <a:xfrm>
            <a:off x="2730500" y="24817"/>
            <a:ext cx="613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/>
              <a:t>שאלה 2ב – חורף תשע"ט מועד א'</a:t>
            </a:r>
            <a:endParaRPr lang="en-IL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92A06-12BA-9143-BB1C-D35FF529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14350"/>
            <a:ext cx="4679950" cy="2352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11423-FFEB-F041-A80C-953039A33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837" y="3082457"/>
            <a:ext cx="4904163" cy="19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92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A2ECF-F49C-EC48-B416-4AE52258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BE1DC-BC24-FD42-A70D-41202A6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53E-4F7B-AE49-A1F2-AE46D069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2730500" cy="501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89C149-CB8F-C840-BA17-61472B684145}"/>
              </a:ext>
            </a:extLst>
          </p:cNvPr>
          <p:cNvSpPr/>
          <p:nvPr/>
        </p:nvSpPr>
        <p:spPr>
          <a:xfrm>
            <a:off x="914400" y="1428750"/>
            <a:ext cx="1981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D923C-FE48-5442-9BA4-27ED7EC2CAAA}"/>
              </a:ext>
            </a:extLst>
          </p:cNvPr>
          <p:cNvSpPr txBox="1"/>
          <p:nvPr/>
        </p:nvSpPr>
        <p:spPr>
          <a:xfrm>
            <a:off x="3581400" y="89535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ללא מנגנון ה- </a:t>
            </a:r>
            <a:r>
              <a:rPr lang="en-US" dirty="0"/>
              <a:t>Prediction</a:t>
            </a:r>
            <a:r>
              <a:rPr lang="he-IL" dirty="0"/>
              <a:t>, המעבד מניח שפקודת ה- </a:t>
            </a:r>
            <a:r>
              <a:rPr lang="en-US" dirty="0"/>
              <a:t>Branch</a:t>
            </a:r>
            <a:r>
              <a:rPr lang="he-IL" dirty="0"/>
              <a:t> אינה נלקחת ועושה </a:t>
            </a:r>
            <a:r>
              <a:rPr lang="en-US" dirty="0"/>
              <a:t>Flush</a:t>
            </a:r>
            <a:r>
              <a:rPr lang="he-IL" dirty="0"/>
              <a:t> ל- </a:t>
            </a:r>
            <a:r>
              <a:rPr lang="en-US" dirty="0"/>
              <a:t>Pipe</a:t>
            </a:r>
            <a:r>
              <a:rPr lang="he-IL" dirty="0"/>
              <a:t> במידה וכן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4FF98-B58C-4F47-9879-BDB25B7588F7}"/>
              </a:ext>
            </a:extLst>
          </p:cNvPr>
          <p:cNvSpPr txBox="1"/>
          <p:nvPr/>
        </p:nvSpPr>
        <p:spPr>
          <a:xfrm>
            <a:off x="3581400" y="186826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ה- </a:t>
            </a:r>
            <a:r>
              <a:rPr lang="en-US" dirty="0"/>
              <a:t>Branch</a:t>
            </a:r>
            <a:r>
              <a:rPr lang="he-IL" dirty="0"/>
              <a:t> הראשון </a:t>
            </a:r>
            <a:r>
              <a:rPr lang="he-IL" b="1" u="sng" dirty="0"/>
              <a:t>לא נלקח</a:t>
            </a:r>
            <a:r>
              <a:rPr lang="he-IL" dirty="0"/>
              <a:t> 5 פעמים, ונלקח פעם אחת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17425-691A-1F4C-BA89-BEF3F54FAC8A}"/>
              </a:ext>
            </a:extLst>
          </p:cNvPr>
          <p:cNvSpPr/>
          <p:nvPr/>
        </p:nvSpPr>
        <p:spPr>
          <a:xfrm>
            <a:off x="914400" y="3714750"/>
            <a:ext cx="1981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24212-4CBF-1C4D-87D8-E3C1FA5C592A}"/>
              </a:ext>
            </a:extLst>
          </p:cNvPr>
          <p:cNvSpPr txBox="1"/>
          <p:nvPr/>
        </p:nvSpPr>
        <p:spPr>
          <a:xfrm>
            <a:off x="3581400" y="238708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ה- </a:t>
            </a:r>
            <a:r>
              <a:rPr lang="en-US" dirty="0"/>
              <a:t>Branch</a:t>
            </a:r>
            <a:r>
              <a:rPr lang="he-IL" dirty="0"/>
              <a:t> השני </a:t>
            </a:r>
            <a:r>
              <a:rPr lang="he-IL" b="1" u="sng" dirty="0"/>
              <a:t>נלקח</a:t>
            </a:r>
            <a:r>
              <a:rPr lang="he-IL" dirty="0"/>
              <a:t> 5 פעמים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94FF7-3E44-4241-977E-56893493DA3A}"/>
              </a:ext>
            </a:extLst>
          </p:cNvPr>
          <p:cNvSpPr txBox="1"/>
          <p:nvPr/>
        </p:nvSpPr>
        <p:spPr>
          <a:xfrm>
            <a:off x="3581400" y="3097146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סה"כ 5 </a:t>
            </a:r>
            <a:r>
              <a:rPr lang="en-US" dirty="0"/>
              <a:t>Branch</a:t>
            </a:r>
            <a:r>
              <a:rPr lang="he-IL" dirty="0"/>
              <a:t> לא נלקחים, ו- 6 נלקחים. כלומר, במצב הנתון, </a:t>
            </a:r>
            <a:r>
              <a:rPr lang="he-IL" b="1" u="sng" dirty="0"/>
              <a:t>לא</a:t>
            </a:r>
            <a:r>
              <a:rPr lang="he-IL" dirty="0"/>
              <a:t> נצטרך לבצע </a:t>
            </a:r>
            <a:r>
              <a:rPr lang="en-US" dirty="0"/>
              <a:t>Flush</a:t>
            </a:r>
            <a:r>
              <a:rPr lang="he-IL" dirty="0"/>
              <a:t> ל- </a:t>
            </a:r>
            <a:r>
              <a:rPr lang="en-US" dirty="0"/>
              <a:t>Pipe</a:t>
            </a:r>
            <a:r>
              <a:rPr lang="he-IL" dirty="0"/>
              <a:t> עבור 5 קפיצות מתוך 11 קפיצות. לכן אם המנגנון יצדק יותר מ- </a:t>
            </a:r>
            <a:r>
              <a:rPr lang="en-US" dirty="0"/>
              <a:t>5/11</a:t>
            </a:r>
            <a:r>
              <a:rPr lang="he-IL" dirty="0"/>
              <a:t> פעמים נבחר להשתמש בו.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0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537"/>
            <a:ext cx="6858000" cy="3089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9DB75-A6A9-D545-A776-D4129F26FB87}"/>
              </a:ext>
            </a:extLst>
          </p:cNvPr>
          <p:cNvSpPr txBox="1"/>
          <p:nvPr/>
        </p:nvSpPr>
        <p:spPr>
          <a:xfrm>
            <a:off x="1981201" y="3621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שאלה 3א – חורף תשע"ט מועד ב' (גרסה מתוקנת ומורחבת)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C493-50FF-FE47-9ED3-5CE4A9B0C4BC}"/>
              </a:ext>
            </a:extLst>
          </p:cNvPr>
          <p:cNvSpPr txBox="1"/>
          <p:nvPr/>
        </p:nvSpPr>
        <p:spPr>
          <a:xfrm>
            <a:off x="3829042" y="37361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נתון מעבד </a:t>
            </a:r>
            <a:r>
              <a:rPr lang="en-US" dirty="0"/>
              <a:t>Pipelined RISC-V</a:t>
            </a:r>
            <a:r>
              <a:rPr lang="he-IL" dirty="0"/>
              <a:t> כפי שנלמד בתרגול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3F3E1-1897-7246-8BBA-A4E420A0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6515"/>
            <a:ext cx="7266902" cy="1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537"/>
            <a:ext cx="6858000" cy="3089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07276-08FC-EB49-868C-FC635CDC516A}"/>
              </a:ext>
            </a:extLst>
          </p:cNvPr>
          <p:cNvSpPr txBox="1"/>
          <p:nvPr/>
        </p:nvSpPr>
        <p:spPr>
          <a:xfrm>
            <a:off x="152400" y="66675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סעיף חימום (לא הופיע במבחן) – בהינתן הקוד להלן, מה המספר המינימלי של פקודות </a:t>
            </a:r>
            <a:r>
              <a:rPr lang="en-US" dirty="0"/>
              <a:t>NOP</a:t>
            </a:r>
            <a:r>
              <a:rPr lang="he-IL" dirty="0"/>
              <a:t> שנצטרך להוסיף בין הפקודות כדי שהקוד ירוץ כשורה?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CEE42-C80D-5541-B296-6D5BE980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53" y="1446622"/>
            <a:ext cx="698500" cy="153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E4963D-E100-D346-8EE1-5D196F3D0095}"/>
              </a:ext>
            </a:extLst>
          </p:cNvPr>
          <p:cNvSpPr txBox="1"/>
          <p:nvPr/>
        </p:nvSpPr>
        <p:spPr>
          <a:xfrm>
            <a:off x="682083" y="128250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L" dirty="0"/>
              <a:t>LW t1, 0(s1)</a:t>
            </a:r>
          </a:p>
          <a:p>
            <a:pPr algn="l"/>
            <a:r>
              <a:rPr lang="en-IL" dirty="0"/>
              <a:t>SW t2, 0(t1) </a:t>
            </a:r>
          </a:p>
        </p:txBody>
      </p:sp>
    </p:spTree>
    <p:extLst>
      <p:ext uri="{BB962C8B-B14F-4D97-AF65-F5344CB8AC3E}">
        <p14:creationId xmlns:p14="http://schemas.microsoft.com/office/powerpoint/2010/main" val="3942410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537"/>
            <a:ext cx="6858000" cy="3089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E4DFAF-76B3-A74E-8420-92C31E2A2F3B}"/>
              </a:ext>
            </a:extLst>
          </p:cNvPr>
          <p:cNvSpPr/>
          <p:nvPr/>
        </p:nvSpPr>
        <p:spPr>
          <a:xfrm>
            <a:off x="0" y="917232"/>
            <a:ext cx="89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שנית, נדע את ערך </a:t>
            </a:r>
            <a:r>
              <a:rPr lang="en-US" dirty="0"/>
              <a:t>t1</a:t>
            </a:r>
            <a:r>
              <a:rPr lang="he-IL" dirty="0"/>
              <a:t> רק לאחר שלב ה- </a:t>
            </a:r>
            <a:r>
              <a:rPr lang="en-US" dirty="0"/>
              <a:t>Mem</a:t>
            </a:r>
            <a:r>
              <a:rPr lang="he-IL" dirty="0"/>
              <a:t>, בזמן שפקודת ה- </a:t>
            </a:r>
            <a:r>
              <a:rPr lang="en-US" dirty="0"/>
              <a:t>SW</a:t>
            </a:r>
            <a:r>
              <a:rPr lang="he-IL" dirty="0"/>
              <a:t> תהיה בשלב ה- </a:t>
            </a:r>
            <a:r>
              <a:rPr lang="en-US" dirty="0"/>
              <a:t>Mem</a:t>
            </a:r>
            <a:r>
              <a:rPr lang="he-IL" dirty="0"/>
              <a:t>. אין לנו </a:t>
            </a:r>
            <a:r>
              <a:rPr lang="en-US" dirty="0"/>
              <a:t>Forwarding</a:t>
            </a:r>
            <a:r>
              <a:rPr lang="he-IL" dirty="0"/>
              <a:t> משלב ה- </a:t>
            </a:r>
            <a:r>
              <a:rPr lang="en-US" dirty="0"/>
              <a:t>WB</a:t>
            </a:r>
            <a:r>
              <a:rPr lang="he-IL" dirty="0"/>
              <a:t> לשלב ה- </a:t>
            </a:r>
            <a:r>
              <a:rPr lang="en-US" dirty="0"/>
              <a:t>Mem</a:t>
            </a:r>
            <a:r>
              <a:rPr lang="he-IL" dirty="0"/>
              <a:t> ולכן נצטרך להוסיף בשלב הראשון פקודת </a:t>
            </a:r>
            <a:r>
              <a:rPr lang="en-US" dirty="0"/>
              <a:t>NOP</a:t>
            </a:r>
            <a:r>
              <a:rPr lang="he-IL" dirty="0"/>
              <a:t> אחת.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00B62-B530-824D-B6B4-D29CE12DA28C}"/>
              </a:ext>
            </a:extLst>
          </p:cNvPr>
          <p:cNvSpPr txBox="1"/>
          <p:nvPr/>
        </p:nvSpPr>
        <p:spPr>
          <a:xfrm>
            <a:off x="1892300" y="590550"/>
            <a:ext cx="709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ראשית, נשים לב ש </a:t>
            </a:r>
            <a:r>
              <a:rPr lang="en-US" dirty="0"/>
              <a:t>LW</a:t>
            </a:r>
            <a:r>
              <a:rPr lang="he-IL" dirty="0"/>
              <a:t> כותב ל- </a:t>
            </a:r>
            <a:r>
              <a:rPr lang="en-US" dirty="0"/>
              <a:t>t1</a:t>
            </a:r>
            <a:r>
              <a:rPr lang="he-IL" dirty="0"/>
              <a:t>, ו- </a:t>
            </a:r>
            <a:r>
              <a:rPr lang="en-US" dirty="0"/>
              <a:t>SW</a:t>
            </a:r>
            <a:r>
              <a:rPr lang="he-IL" dirty="0"/>
              <a:t> קורא ממנו.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0E659-B6DA-7740-BB0D-541AA1E16C02}"/>
              </a:ext>
            </a:extLst>
          </p:cNvPr>
          <p:cNvSpPr txBox="1"/>
          <p:nvPr/>
        </p:nvSpPr>
        <p:spPr>
          <a:xfrm>
            <a:off x="152400" y="15338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L" dirty="0"/>
              <a:t>LW </a:t>
            </a:r>
            <a:r>
              <a:rPr lang="en-IL" b="1" dirty="0">
                <a:solidFill>
                  <a:srgbClr val="FF0000"/>
                </a:solidFill>
              </a:rPr>
              <a:t>t1</a:t>
            </a:r>
            <a:r>
              <a:rPr lang="en-IL" dirty="0"/>
              <a:t>, 0(s1)</a:t>
            </a:r>
          </a:p>
          <a:p>
            <a:pPr algn="l"/>
            <a:r>
              <a:rPr lang="en-IL" dirty="0"/>
              <a:t>SW t2, 0(</a:t>
            </a:r>
            <a:r>
              <a:rPr lang="en-IL" b="1" dirty="0">
                <a:solidFill>
                  <a:srgbClr val="FF0000"/>
                </a:solidFill>
              </a:rPr>
              <a:t>t1</a:t>
            </a:r>
            <a:r>
              <a:rPr lang="en-IL" dirty="0"/>
              <a:t>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0CCE7-B9F3-CC4B-A0B9-92E114EF5527}"/>
              </a:ext>
            </a:extLst>
          </p:cNvPr>
          <p:cNvSpPr/>
          <p:nvPr/>
        </p:nvSpPr>
        <p:spPr>
          <a:xfrm>
            <a:off x="9766" y="1492186"/>
            <a:ext cx="89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בשלב הבא, יש לנו </a:t>
            </a:r>
            <a:r>
              <a:rPr lang="en-US" dirty="0"/>
              <a:t>Forwarding</a:t>
            </a:r>
            <a:r>
              <a:rPr lang="he-IL" dirty="0"/>
              <a:t> משלב ה- </a:t>
            </a:r>
            <a:r>
              <a:rPr lang="en-US" dirty="0"/>
              <a:t>WB</a:t>
            </a:r>
            <a:r>
              <a:rPr lang="he-IL" dirty="0"/>
              <a:t> לשלב ה- </a:t>
            </a:r>
            <a:r>
              <a:rPr lang="en-US" dirty="0"/>
              <a:t>Execute</a:t>
            </a:r>
            <a:r>
              <a:rPr lang="he-IL" dirty="0"/>
              <a:t>, ספציפית לתוך הקלט העליון של ה- </a:t>
            </a:r>
            <a:r>
              <a:rPr lang="en-US" dirty="0"/>
              <a:t>ALU</a:t>
            </a:r>
            <a:r>
              <a:rPr lang="he-IL" dirty="0"/>
              <a:t>, ולא נצטרך להוסיף עוד </a:t>
            </a:r>
            <a:r>
              <a:rPr lang="en-US" dirty="0"/>
              <a:t>NOPs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58D82-F33E-0148-BFBC-E5AB8AB25D67}"/>
              </a:ext>
            </a:extLst>
          </p:cNvPr>
          <p:cNvSpPr/>
          <p:nvPr/>
        </p:nvSpPr>
        <p:spPr>
          <a:xfrm>
            <a:off x="7032230" y="2486492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u="sng" dirty="0"/>
              <a:t>סה"כ נצטרך פקודת </a:t>
            </a:r>
            <a:r>
              <a:rPr lang="en-US" b="1" u="sng" dirty="0"/>
              <a:t>NOP</a:t>
            </a:r>
            <a:r>
              <a:rPr lang="he-IL" b="1" u="sng" dirty="0"/>
              <a:t> אחת</a:t>
            </a:r>
            <a:endParaRPr lang="en-IL" b="1" u="sng" dirty="0"/>
          </a:p>
        </p:txBody>
      </p:sp>
    </p:spTree>
    <p:extLst>
      <p:ext uri="{BB962C8B-B14F-4D97-AF65-F5344CB8AC3E}">
        <p14:creationId xmlns:p14="http://schemas.microsoft.com/office/powerpoint/2010/main" val="38848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56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4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1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1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8314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30531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1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19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7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6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6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6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1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3821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1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0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1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6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1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1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1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1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2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3421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47621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57421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31025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73162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47621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57421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1021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67221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7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8191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777145" y="4336018"/>
            <a:ext cx="63100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IF/ID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26699" y="4324350"/>
            <a:ext cx="70724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ID/EX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486400" y="4335807"/>
            <a:ext cx="1013419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EX/MEM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52758" y="4335807"/>
            <a:ext cx="111120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MEM/WB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47967" y="3526988"/>
            <a:ext cx="1206904" cy="1384995"/>
            <a:chOff x="147967" y="3526988"/>
            <a:chExt cx="1206904" cy="1384995"/>
          </a:xfrm>
        </p:grpSpPr>
        <p:sp>
          <p:nvSpPr>
            <p:cNvPr id="168" name="TextBox 167"/>
            <p:cNvSpPr txBox="1"/>
            <p:nvPr/>
          </p:nvSpPr>
          <p:spPr>
            <a:xfrm>
              <a:off x="227639" y="3526988"/>
              <a:ext cx="1127232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t0, t1, t2</a:t>
              </a:r>
              <a:br>
                <a:rPr lang="en-US" sz="1400" dirty="0"/>
              </a:br>
              <a:r>
                <a:rPr lang="en-US" sz="1400" dirty="0"/>
                <a:t>or t3, t4, t5</a:t>
              </a:r>
            </a:p>
            <a:p>
              <a:r>
                <a:rPr lang="en-US" sz="1400" dirty="0" err="1"/>
                <a:t>slt</a:t>
              </a:r>
              <a:r>
                <a:rPr lang="en-US" sz="1400" dirty="0"/>
                <a:t> t6, t0, t3</a:t>
              </a:r>
            </a:p>
            <a:p>
              <a:r>
                <a:rPr lang="en-US" sz="1400" dirty="0" err="1"/>
                <a:t>sw</a:t>
              </a:r>
              <a:r>
                <a:rPr lang="en-US" sz="1400" dirty="0"/>
                <a:t> t0, 4(t3)</a:t>
              </a:r>
            </a:p>
            <a:p>
              <a:r>
                <a:rPr lang="en-US" sz="1400" dirty="0" err="1"/>
                <a:t>lw</a:t>
              </a:r>
              <a:r>
                <a:rPr lang="en-US" sz="1400" dirty="0"/>
                <a:t> t0, 8(t3)</a:t>
              </a:r>
            </a:p>
            <a:p>
              <a:r>
                <a:rPr lang="en-US" sz="1400" dirty="0" err="1"/>
                <a:t>addi</a:t>
              </a:r>
              <a:r>
                <a:rPr lang="en-US" sz="1400" dirty="0"/>
                <a:t> t2, t2, 1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47967" y="3656595"/>
              <a:ext cx="17294" cy="7822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171049" y="810191"/>
            <a:ext cx="139493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t0, t1, t2</a:t>
            </a:r>
            <a:endParaRPr lang="he-IL" dirty="0"/>
          </a:p>
        </p:txBody>
      </p:sp>
      <p:sp>
        <p:nvSpPr>
          <p:cNvPr id="153" name="Rectangle 152"/>
          <p:cNvSpPr/>
          <p:nvPr/>
        </p:nvSpPr>
        <p:spPr>
          <a:xfrm>
            <a:off x="386111" y="807674"/>
            <a:ext cx="124264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13966" y="838885"/>
            <a:ext cx="126028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sp>
        <p:nvSpPr>
          <p:cNvPr id="159" name="Title 5"/>
          <p:cNvSpPr>
            <a:spLocks noGrp="1"/>
          </p:cNvSpPr>
          <p:nvPr>
            <p:ph type="title"/>
          </p:nvPr>
        </p:nvSpPr>
        <p:spPr>
          <a:xfrm>
            <a:off x="409840" y="66781"/>
            <a:ext cx="8168640" cy="659608"/>
          </a:xfrm>
        </p:spPr>
        <p:txBody>
          <a:bodyPr>
            <a:normAutofit/>
          </a:bodyPr>
          <a:lstStyle/>
          <a:p>
            <a:r>
              <a:rPr lang="en-US" sz="3600" dirty="0"/>
              <a:t>Each stage operates on different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5228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0.00062 L 0.07708 0.00062 C 0.08159 0.00154 0.08628 0.00339 0.09079 0.0037 L 0.19079 0.00062 C 0.19166 0.00031 0.19322 0.00093 0.19322 -0.00062 L 0.19079 -0.00463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247 L 5.55556E-7 0.00278 C 0.01319 0.00278 0.02691 0.00278 0.04028 0.0034 C 0.04462 0.0037 0.04878 0.00463 0.05295 0.00525 C 0.05694 0.00556 0.06094 0.00587 0.06458 0.00617 C 0.06823 0.00648 0.07153 0.0071 0.075 0.0071 C 0.08854 0.00741 0.10191 0.00772 0.11545 0.00833 L 0.16649 0.00617 C 0.16806 0.00617 0.16962 0.00587 0.17101 0.00525 C 0.19392 -0.00154 0.16181 0.0071 0.17899 0.00247 C 0.18038 0.00185 0.18142 0.00124 0.18281 0.00062 C 0.18819 -0.00154 0.19601 -0.00031 0.20139 -0.00031 " pathEditMode="relative" rAng="0" ptsTypes="AAAAAAAAAAAA">
                                      <p:cBhvr>
                                        <p:cTn id="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3" grpId="0" animBg="1"/>
      <p:bldP spid="1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65D503-3CE0-AA43-8843-6B5453E0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8750"/>
            <a:ext cx="7264400" cy="1638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537"/>
            <a:ext cx="6858000" cy="3089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9DB75-A6A9-D545-A776-D4129F26FB87}"/>
              </a:ext>
            </a:extLst>
          </p:cNvPr>
          <p:cNvSpPr txBox="1"/>
          <p:nvPr/>
        </p:nvSpPr>
        <p:spPr>
          <a:xfrm>
            <a:off x="990601" y="3621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3ב – חורף תשע"ט מועד ב' (גרסה מתוקנת ומורחבת)</a:t>
            </a:r>
            <a:endParaRPr lang="en-I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1AFF6-B4B7-194D-A674-55903B0E1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652165"/>
            <a:ext cx="1739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536"/>
            <a:ext cx="6629400" cy="2986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AD2DE-FF4F-F84E-9753-C32BCAB6964B}"/>
              </a:ext>
            </a:extLst>
          </p:cNvPr>
          <p:cNvSpPr txBox="1"/>
          <p:nvPr/>
        </p:nvSpPr>
        <p:spPr>
          <a:xfrm>
            <a:off x="1892300" y="590550"/>
            <a:ext cx="709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ראשית, נשים לב ש </a:t>
            </a:r>
            <a:r>
              <a:rPr lang="en-US" dirty="0"/>
              <a:t>LW</a:t>
            </a:r>
            <a:r>
              <a:rPr lang="he-IL" dirty="0"/>
              <a:t> כותב ל- </a:t>
            </a:r>
            <a:r>
              <a:rPr lang="en-US" dirty="0"/>
              <a:t>t1</a:t>
            </a:r>
            <a:r>
              <a:rPr lang="he-IL" dirty="0"/>
              <a:t>, ו- </a:t>
            </a:r>
            <a:r>
              <a:rPr lang="en-US" dirty="0"/>
              <a:t>SW</a:t>
            </a:r>
            <a:r>
              <a:rPr lang="he-IL" dirty="0"/>
              <a:t> קורא ממנו.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B3476-9DE9-A14D-A517-300BF938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" y="36525"/>
            <a:ext cx="1739900" cy="62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12F38-F70F-D445-B99C-17EBE8C10742}"/>
              </a:ext>
            </a:extLst>
          </p:cNvPr>
          <p:cNvSpPr/>
          <p:nvPr/>
        </p:nvSpPr>
        <p:spPr>
          <a:xfrm>
            <a:off x="0" y="917232"/>
            <a:ext cx="89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שנית, נדע את ערך </a:t>
            </a:r>
            <a:r>
              <a:rPr lang="en-US" dirty="0"/>
              <a:t>t1</a:t>
            </a:r>
            <a:r>
              <a:rPr lang="he-IL" dirty="0"/>
              <a:t> רק לאחר שלב ה- </a:t>
            </a:r>
            <a:r>
              <a:rPr lang="en-US" dirty="0"/>
              <a:t>Mem</a:t>
            </a:r>
            <a:r>
              <a:rPr lang="he-IL" dirty="0"/>
              <a:t>, בזמן שפקודת ה- </a:t>
            </a:r>
            <a:r>
              <a:rPr lang="en-US" dirty="0"/>
              <a:t>SW</a:t>
            </a:r>
            <a:r>
              <a:rPr lang="he-IL" dirty="0"/>
              <a:t> תהיה בשלב ה- </a:t>
            </a:r>
            <a:r>
              <a:rPr lang="en-US" dirty="0"/>
              <a:t>Mem</a:t>
            </a:r>
            <a:r>
              <a:rPr lang="he-IL" dirty="0"/>
              <a:t>. אין לנו </a:t>
            </a:r>
            <a:r>
              <a:rPr lang="en-US" dirty="0"/>
              <a:t>Forwarding</a:t>
            </a:r>
            <a:r>
              <a:rPr lang="he-IL" dirty="0"/>
              <a:t> משלב ה- </a:t>
            </a:r>
            <a:r>
              <a:rPr lang="en-US" dirty="0"/>
              <a:t>WB</a:t>
            </a:r>
            <a:r>
              <a:rPr lang="he-IL" dirty="0"/>
              <a:t> לשלב ה- </a:t>
            </a:r>
            <a:r>
              <a:rPr lang="en-US" dirty="0"/>
              <a:t>Mem</a:t>
            </a:r>
            <a:r>
              <a:rPr lang="he-IL" dirty="0"/>
              <a:t> ולכן נצטרך להוסיף בשלב הראשון פקודת </a:t>
            </a:r>
            <a:r>
              <a:rPr lang="en-US" dirty="0"/>
              <a:t>NOP</a:t>
            </a:r>
            <a:r>
              <a:rPr lang="he-IL" dirty="0"/>
              <a:t> אחת.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6EE3A-FCFF-BE43-A895-A9A52D377DC7}"/>
              </a:ext>
            </a:extLst>
          </p:cNvPr>
          <p:cNvSpPr/>
          <p:nvPr/>
        </p:nvSpPr>
        <p:spPr>
          <a:xfrm>
            <a:off x="37171" y="1516618"/>
            <a:ext cx="89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כעת נשים לב שיחידת ה- </a:t>
            </a:r>
            <a:r>
              <a:rPr lang="en-US" dirty="0"/>
              <a:t>Forwarding</a:t>
            </a:r>
            <a:r>
              <a:rPr lang="he-IL" dirty="0"/>
              <a:t> כלל לא רלוונטית במקרה זה, משום שהערך שמועבר בין שלב ה- </a:t>
            </a:r>
            <a:r>
              <a:rPr lang="en-US" dirty="0"/>
              <a:t>WB</a:t>
            </a:r>
            <a:r>
              <a:rPr lang="he-IL" dirty="0"/>
              <a:t> לשלב ה- </a:t>
            </a:r>
            <a:r>
              <a:rPr lang="en-US" dirty="0"/>
              <a:t>EXE</a:t>
            </a:r>
            <a:r>
              <a:rPr lang="he-IL" dirty="0"/>
              <a:t> מתבצע הוא ערך ה- </a:t>
            </a:r>
            <a:r>
              <a:rPr lang="en-US" dirty="0" err="1"/>
              <a:t>Addr</a:t>
            </a:r>
            <a:r>
              <a:rPr lang="he-IL" dirty="0"/>
              <a:t> לזיכרון, ולא ה- </a:t>
            </a:r>
            <a:r>
              <a:rPr lang="en-US" dirty="0"/>
              <a:t>Data</a:t>
            </a:r>
            <a:r>
              <a:rPr lang="he-IL" dirty="0"/>
              <a:t> ולכן נצטרך להוסיף </a:t>
            </a:r>
            <a:r>
              <a:rPr lang="en-US" dirty="0"/>
              <a:t>NOP</a:t>
            </a:r>
            <a:r>
              <a:rPr lang="he-IL" dirty="0"/>
              <a:t> נוסף.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536"/>
            <a:ext cx="6629400" cy="2986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B3476-9DE9-A14D-A517-300BF938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" y="36525"/>
            <a:ext cx="1739900" cy="622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86EE3A-FCFF-BE43-A895-A9A52D377DC7}"/>
              </a:ext>
            </a:extLst>
          </p:cNvPr>
          <p:cNvSpPr/>
          <p:nvPr/>
        </p:nvSpPr>
        <p:spPr>
          <a:xfrm>
            <a:off x="-26020" y="761349"/>
            <a:ext cx="898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לבסוף נתון שה- </a:t>
            </a:r>
            <a:r>
              <a:rPr lang="en-US" dirty="0" err="1"/>
              <a:t>RegFile</a:t>
            </a:r>
            <a:r>
              <a:rPr lang="he-IL" dirty="0"/>
              <a:t> לא מכיל </a:t>
            </a:r>
            <a:r>
              <a:rPr lang="en-US" dirty="0"/>
              <a:t>Forwarding</a:t>
            </a:r>
            <a:r>
              <a:rPr lang="he-IL" dirty="0"/>
              <a:t>, ולכן נצטרך להוסיף </a:t>
            </a:r>
            <a:r>
              <a:rPr lang="en-US" dirty="0"/>
              <a:t>NOP</a:t>
            </a:r>
            <a:r>
              <a:rPr lang="he-IL" dirty="0"/>
              <a:t> שלישי.</a:t>
            </a:r>
          </a:p>
          <a:p>
            <a:pPr algn="r" rtl="1"/>
            <a:r>
              <a:rPr lang="he-IL" dirty="0"/>
              <a:t>סה"כ נפריד לחלוטין בין שתי הפקודות ע"י </a:t>
            </a:r>
            <a:r>
              <a:rPr lang="en-US" dirty="0"/>
              <a:t>3</a:t>
            </a:r>
            <a:r>
              <a:rPr lang="he-IL" dirty="0"/>
              <a:t> פקודות </a:t>
            </a:r>
            <a:r>
              <a:rPr lang="en-US" dirty="0"/>
              <a:t>NOP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228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536"/>
            <a:ext cx="6629400" cy="2986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9DB75-A6A9-D545-A776-D4129F26FB87}"/>
              </a:ext>
            </a:extLst>
          </p:cNvPr>
          <p:cNvSpPr txBox="1"/>
          <p:nvPr/>
        </p:nvSpPr>
        <p:spPr>
          <a:xfrm>
            <a:off x="1777071" y="36215"/>
            <a:ext cx="736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3ג – חורף תשע"ט מועד ב' (גרסה מתוקנת ומורחבת)</a:t>
            </a:r>
            <a:endParaRPr lang="en-IL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B3476-9DE9-A14D-A517-300BF938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8" y="448270"/>
            <a:ext cx="1739900" cy="622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428AC3-A1AA-C548-B9A8-0F3AAD8D136F}"/>
              </a:ext>
            </a:extLst>
          </p:cNvPr>
          <p:cNvSpPr/>
          <p:nvPr/>
        </p:nvSpPr>
        <p:spPr>
          <a:xfrm>
            <a:off x="-26020" y="810220"/>
            <a:ext cx="8983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סעיף ג' (לא הופיע במבחן)</a:t>
            </a:r>
          </a:p>
          <a:p>
            <a:pPr algn="r" rtl="1"/>
            <a:r>
              <a:rPr lang="he-IL" dirty="0"/>
              <a:t>הצע תיקון ל- </a:t>
            </a:r>
            <a:r>
              <a:rPr lang="en-US" dirty="0"/>
              <a:t>Datapath</a:t>
            </a:r>
            <a:r>
              <a:rPr lang="he-IL" dirty="0"/>
              <a:t> ע"י הוספת / שינוי חוטים ובוררים על מנת להפחית את כמות פקודות ה- </a:t>
            </a:r>
            <a:r>
              <a:rPr lang="en-US" dirty="0"/>
              <a:t>NOP</a:t>
            </a:r>
            <a:r>
              <a:rPr lang="he-IL" dirty="0"/>
              <a:t> הנדרשות. כמה פקודות </a:t>
            </a:r>
            <a:r>
              <a:rPr lang="en-US" dirty="0"/>
              <a:t>NOP</a:t>
            </a:r>
            <a:r>
              <a:rPr lang="he-IL" dirty="0"/>
              <a:t> נדרשות כעת?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24585-C531-6D48-B95A-327DAE8F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84350"/>
            <a:ext cx="812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24E78-0CAA-2447-83FC-AA0B295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5435A-8754-6B4E-8087-D03A321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9A1F-5212-8C47-8BA9-ADA1453E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0150"/>
            <a:ext cx="8752045" cy="3943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B3476-9DE9-A14D-A517-300BF938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" y="36525"/>
            <a:ext cx="1739900" cy="622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206F70-78F0-8B4F-AB56-556B02E2D9D6}"/>
              </a:ext>
            </a:extLst>
          </p:cNvPr>
          <p:cNvSpPr/>
          <p:nvPr/>
        </p:nvSpPr>
        <p:spPr>
          <a:xfrm>
            <a:off x="6096000" y="2876550"/>
            <a:ext cx="381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0265E704-24CF-CF40-A39A-2B23D7F460DD}"/>
              </a:ext>
            </a:extLst>
          </p:cNvPr>
          <p:cNvSpPr/>
          <p:nvPr/>
        </p:nvSpPr>
        <p:spPr>
          <a:xfrm rot="5400000">
            <a:off x="6086470" y="3076580"/>
            <a:ext cx="533402" cy="133342"/>
          </a:xfrm>
          <a:prstGeom prst="trapezoid">
            <a:avLst>
              <a:gd name="adj" fmla="val 56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B56D35-7599-AC40-9387-CC78B63CF670}"/>
              </a:ext>
            </a:extLst>
          </p:cNvPr>
          <p:cNvCxnSpPr>
            <a:stCxn id="8" idx="0"/>
          </p:cNvCxnSpPr>
          <p:nvPr/>
        </p:nvCxnSpPr>
        <p:spPr>
          <a:xfrm flipV="1">
            <a:off x="6419842" y="2952750"/>
            <a:ext cx="57158" cy="190501"/>
          </a:xfrm>
          <a:prstGeom prst="straightConnector1">
            <a:avLst/>
          </a:prstGeom>
          <a:ln w="38100">
            <a:solidFill>
              <a:srgbClr val="3064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C9F43-31B0-B34B-AFDA-09766F179B29}"/>
              </a:ext>
            </a:extLst>
          </p:cNvPr>
          <p:cNvCxnSpPr>
            <a:cxnSpLocks/>
          </p:cNvCxnSpPr>
          <p:nvPr/>
        </p:nvCxnSpPr>
        <p:spPr>
          <a:xfrm flipV="1">
            <a:off x="6038842" y="3048000"/>
            <a:ext cx="247658" cy="209551"/>
          </a:xfrm>
          <a:prstGeom prst="straightConnector1">
            <a:avLst/>
          </a:prstGeom>
          <a:ln w="38100">
            <a:solidFill>
              <a:srgbClr val="3064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729F6-9720-464C-AB8D-C0FD73E740E0}"/>
              </a:ext>
            </a:extLst>
          </p:cNvPr>
          <p:cNvCxnSpPr>
            <a:cxnSpLocks/>
          </p:cNvCxnSpPr>
          <p:nvPr/>
        </p:nvCxnSpPr>
        <p:spPr>
          <a:xfrm flipV="1">
            <a:off x="6162671" y="3257551"/>
            <a:ext cx="123829" cy="380998"/>
          </a:xfrm>
          <a:prstGeom prst="straightConnector1">
            <a:avLst/>
          </a:prstGeom>
          <a:ln w="38100">
            <a:solidFill>
              <a:srgbClr val="3064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76E931-3013-5D4F-8208-5809F0B214C4}"/>
              </a:ext>
            </a:extLst>
          </p:cNvPr>
          <p:cNvCxnSpPr>
            <a:cxnSpLocks/>
          </p:cNvCxnSpPr>
          <p:nvPr/>
        </p:nvCxnSpPr>
        <p:spPr>
          <a:xfrm flipV="1">
            <a:off x="6162671" y="3371854"/>
            <a:ext cx="2246692" cy="266695"/>
          </a:xfrm>
          <a:prstGeom prst="straightConnector1">
            <a:avLst/>
          </a:prstGeom>
          <a:ln w="38100">
            <a:solidFill>
              <a:srgbClr val="3064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2850F4-5482-4240-AD25-53942F30ECDB}"/>
              </a:ext>
            </a:extLst>
          </p:cNvPr>
          <p:cNvCxnSpPr>
            <a:cxnSpLocks/>
          </p:cNvCxnSpPr>
          <p:nvPr/>
        </p:nvCxnSpPr>
        <p:spPr>
          <a:xfrm flipV="1">
            <a:off x="8409363" y="2571750"/>
            <a:ext cx="0" cy="800104"/>
          </a:xfrm>
          <a:prstGeom prst="straightConnector1">
            <a:avLst/>
          </a:prstGeom>
          <a:ln w="38100">
            <a:solidFill>
              <a:srgbClr val="3064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BC0118-CF97-E34A-92F7-BDABB991FE2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353171" y="3372145"/>
            <a:ext cx="0" cy="1136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E0DADC-18E2-3447-A3BA-BE8A0C5C66C1}"/>
              </a:ext>
            </a:extLst>
          </p:cNvPr>
          <p:cNvCxnSpPr>
            <a:cxnSpLocks/>
          </p:cNvCxnSpPr>
          <p:nvPr/>
        </p:nvCxnSpPr>
        <p:spPr>
          <a:xfrm flipV="1">
            <a:off x="5791200" y="4493705"/>
            <a:ext cx="590542" cy="1499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B44EAA-59F3-5549-B8A5-E5388DD57EDA}"/>
              </a:ext>
            </a:extLst>
          </p:cNvPr>
          <p:cNvSpPr txBox="1"/>
          <p:nvPr/>
        </p:nvSpPr>
        <p:spPr>
          <a:xfrm>
            <a:off x="875371" y="722904"/>
            <a:ext cx="826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ע"י הוספת </a:t>
            </a:r>
            <a:r>
              <a:rPr lang="en-US" dirty="0"/>
              <a:t>Forwarding</a:t>
            </a:r>
            <a:r>
              <a:rPr lang="he-IL" dirty="0"/>
              <a:t> משלב ה- </a:t>
            </a:r>
            <a:r>
              <a:rPr lang="en-US" dirty="0"/>
              <a:t>WB</a:t>
            </a:r>
            <a:r>
              <a:rPr lang="he-IL" dirty="0"/>
              <a:t> לשלב ה- </a:t>
            </a:r>
            <a:r>
              <a:rPr lang="en-US" dirty="0"/>
              <a:t>MEM</a:t>
            </a:r>
            <a:r>
              <a:rPr lang="he-IL" dirty="0"/>
              <a:t> (לתוך כניסת ה- </a:t>
            </a:r>
            <a:r>
              <a:rPr lang="en-US" dirty="0"/>
              <a:t>DATA</a:t>
            </a:r>
            <a:r>
              <a:rPr lang="he-IL" dirty="0"/>
              <a:t> של ה- </a:t>
            </a:r>
            <a:r>
              <a:rPr lang="en-US" dirty="0"/>
              <a:t>DMEM</a:t>
            </a:r>
            <a:r>
              <a:rPr lang="he-IL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9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057D-95A3-804B-A844-7E12F9B6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4061725" cy="2901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7B7AE-47FB-5948-90C1-C493C3E38EB4}"/>
              </a:ext>
            </a:extLst>
          </p:cNvPr>
          <p:cNvSpPr txBox="1"/>
          <p:nvPr/>
        </p:nvSpPr>
        <p:spPr>
          <a:xfrm>
            <a:off x="5334000" y="59055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נתון קוד המבצע מכפלה </a:t>
            </a:r>
            <a:r>
              <a:rPr lang="he-IL" dirty="0" err="1"/>
              <a:t>סלקרית</a:t>
            </a:r>
            <a:r>
              <a:rPr lang="he-IL" dirty="0"/>
              <a:t> בין וקטורים השמורים כמערכים בזיכרון.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47F2F-A4F0-3C46-AD91-99BBB855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28916"/>
            <a:ext cx="49149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E3C73-D478-DB44-890B-B109EF360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690146"/>
            <a:ext cx="5867400" cy="17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32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057D-95A3-804B-A844-7E12F9B6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4061725" cy="2901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E3C73-D478-DB44-890B-B109EF36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32728"/>
            <a:ext cx="5867400" cy="1795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79652-F833-704F-8AD0-2D3B3010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339" y="3120034"/>
            <a:ext cx="6540500" cy="29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3196-A80C-7D4B-A911-718A2C8DCA7B}"/>
                  </a:ext>
                </a:extLst>
              </p:cNvPr>
              <p:cNvSpPr txBox="1"/>
              <p:nvPr/>
            </p:nvSpPr>
            <p:spPr>
              <a:xfrm>
                <a:off x="609600" y="3486150"/>
                <a:ext cx="807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914400" rtl="1" eaLnBrk="1" latinLnBrk="0" hangingPunct="1"/>
                <a:r>
                  <a:rPr lang="he-IL" dirty="0"/>
                  <a:t>זמן המחזור ע"ג מעבד </a:t>
                </a:r>
                <a:r>
                  <a:rPr lang="en-US" dirty="0"/>
                  <a:t>Single Cycle</a:t>
                </a:r>
                <a:r>
                  <a:rPr lang="he-IL" dirty="0"/>
                  <a:t> הוא סכום חלקי המעבד – </a:t>
                </a:r>
                <a:r>
                  <a:rPr lang="en-US" dirty="0"/>
                  <a:t>1000ns</a:t>
                </a:r>
                <a:r>
                  <a:rPr lang="he-IL" dirty="0"/>
                  <a:t>. מספר הפקודות שהמעבד יריץ הוא: 10 פעמים את 9 הפקודות שבגוף הלולאה, ועוד פקודה אחת לפני ופקודה אחת אחרי הלולאה. סה"כ – </a:t>
                </a:r>
                <a:r>
                  <a:rPr lang="en-US" dirty="0"/>
                  <a:t>90 + 2 = 92</a:t>
                </a:r>
                <a:r>
                  <a:rPr lang="he-IL" dirty="0"/>
                  <a:t> פקודות. זמן הריצה הינו: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3196-A80C-7D4B-A911-718A2C8DC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86150"/>
                <a:ext cx="8077200" cy="923330"/>
              </a:xfrm>
              <a:prstGeom prst="rect">
                <a:avLst/>
              </a:prstGeom>
              <a:blipFill>
                <a:blip r:embed="rId5"/>
                <a:stretch>
                  <a:fillRect t="-4110" r="-472" b="-9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057D-95A3-804B-A844-7E12F9B6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4061725" cy="2901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F3196-A80C-7D4B-A911-718A2C8DCA7B}"/>
              </a:ext>
            </a:extLst>
          </p:cNvPr>
          <p:cNvSpPr txBox="1"/>
          <p:nvPr/>
        </p:nvSpPr>
        <p:spPr>
          <a:xfrm>
            <a:off x="4380983" y="216675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איפה המהנדס ייאלץ להוסיף פקודות </a:t>
            </a:r>
            <a:r>
              <a:rPr lang="en-US" dirty="0"/>
              <a:t>NOP</a:t>
            </a:r>
            <a:r>
              <a:rPr lang="he-IL" dirty="0"/>
              <a:t> על מנת שהקוד ירוץ כשורה על המעבד?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AE3E-7737-9A4E-BBD4-1778B331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14" y="497880"/>
            <a:ext cx="5749283" cy="1616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8511C2-1EC7-EA48-9ED8-E69060DC942E}"/>
              </a:ext>
            </a:extLst>
          </p:cNvPr>
          <p:cNvSpPr txBox="1"/>
          <p:nvPr/>
        </p:nvSpPr>
        <p:spPr>
          <a:xfrm>
            <a:off x="1012938" y="310697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בין פקודה 3 לפקודה 4 נצטרך להוסיף 2 פקודות </a:t>
            </a:r>
            <a:r>
              <a:rPr lang="en-US" dirty="0"/>
              <a:t>NOP</a:t>
            </a:r>
            <a:r>
              <a:rPr lang="he-IL" dirty="0"/>
              <a:t> משום שאין </a:t>
            </a:r>
            <a:r>
              <a:rPr lang="en-US" dirty="0"/>
              <a:t>Hazard Detection</a:t>
            </a:r>
            <a:r>
              <a:rPr lang="he-IL" dirty="0"/>
              <a:t>, ואין יחידת </a:t>
            </a:r>
            <a:r>
              <a:rPr lang="en-US" dirty="0"/>
              <a:t>Forwarding</a:t>
            </a:r>
            <a:r>
              <a:rPr lang="he-IL" dirty="0"/>
              <a:t> (יש </a:t>
            </a:r>
            <a:r>
              <a:rPr lang="en-US" dirty="0"/>
              <a:t>Forwarding</a:t>
            </a:r>
            <a:r>
              <a:rPr lang="he-IL" dirty="0"/>
              <a:t> ב- </a:t>
            </a:r>
            <a:r>
              <a:rPr lang="en-US" dirty="0" err="1"/>
              <a:t>Regfile</a:t>
            </a:r>
            <a:r>
              <a:rPr lang="he-IL" dirty="0"/>
              <a:t> ולכן רק 2). 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03C4D-D3E2-1248-B952-950061DE6779}"/>
              </a:ext>
            </a:extLst>
          </p:cNvPr>
          <p:cNvSpPr txBox="1"/>
          <p:nvPr/>
        </p:nvSpPr>
        <p:spPr>
          <a:xfrm>
            <a:off x="1053790" y="373387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בין פקודה 4 ל- 5 נצטרך להוסיף 2 פקודות </a:t>
            </a:r>
            <a:r>
              <a:rPr lang="en-US" dirty="0"/>
              <a:t>NOP</a:t>
            </a:r>
            <a:r>
              <a:rPr lang="he-IL" dirty="0"/>
              <a:t> נוספות (אין </a:t>
            </a:r>
            <a:r>
              <a:rPr lang="en-US" dirty="0"/>
              <a:t>Forwarding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94441-81BC-6445-AD7A-5D531A7F7A27}"/>
              </a:ext>
            </a:extLst>
          </p:cNvPr>
          <p:cNvSpPr txBox="1"/>
          <p:nvPr/>
        </p:nvSpPr>
        <p:spPr>
          <a:xfrm>
            <a:off x="1053790" y="407522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בין פקודה 9 ל- 10 נצטרך להוסיף 2 פקודות </a:t>
            </a:r>
            <a:r>
              <a:rPr lang="en-US" dirty="0"/>
              <a:t>NOP</a:t>
            </a:r>
            <a:r>
              <a:rPr lang="he-IL" dirty="0"/>
              <a:t> נוספות (אין </a:t>
            </a:r>
            <a:r>
              <a:rPr lang="en-US" dirty="0"/>
              <a:t>Forwarding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AB48A-C9C5-B348-BDA2-12A2534E7734}"/>
              </a:ext>
            </a:extLst>
          </p:cNvPr>
          <p:cNvSpPr/>
          <p:nvPr/>
        </p:nvSpPr>
        <p:spPr>
          <a:xfrm>
            <a:off x="1642947" y="754101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1D029-F3F8-A546-9172-569856893CE1}"/>
              </a:ext>
            </a:extLst>
          </p:cNvPr>
          <p:cNvSpPr/>
          <p:nvPr/>
        </p:nvSpPr>
        <p:spPr>
          <a:xfrm>
            <a:off x="2144751" y="1016154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4395F-E4A0-064F-AE4B-A213FFF3E53D}"/>
              </a:ext>
            </a:extLst>
          </p:cNvPr>
          <p:cNvSpPr/>
          <p:nvPr/>
        </p:nvSpPr>
        <p:spPr>
          <a:xfrm>
            <a:off x="1633653" y="1014297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F322B1-9EA8-2944-A9FD-FDD6829E234B}"/>
              </a:ext>
            </a:extLst>
          </p:cNvPr>
          <p:cNvSpPr/>
          <p:nvPr/>
        </p:nvSpPr>
        <p:spPr>
          <a:xfrm>
            <a:off x="2785947" y="1274127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33868-8552-0140-A65A-C738A6AFD6A5}"/>
              </a:ext>
            </a:extLst>
          </p:cNvPr>
          <p:cNvSpPr/>
          <p:nvPr/>
        </p:nvSpPr>
        <p:spPr>
          <a:xfrm>
            <a:off x="1654098" y="2569527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18AA0A-F85F-274B-AAB9-308E77271982}"/>
              </a:ext>
            </a:extLst>
          </p:cNvPr>
          <p:cNvSpPr/>
          <p:nvPr/>
        </p:nvSpPr>
        <p:spPr>
          <a:xfrm>
            <a:off x="1644804" y="2298180"/>
            <a:ext cx="304800" cy="2847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35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057D-95A3-804B-A844-7E12F9B6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4061725" cy="2901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AE3E-7737-9A4E-BBD4-1778B331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14" y="497880"/>
            <a:ext cx="5749283" cy="161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52F59-BEF2-124D-8E7F-FDCE65F2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51" y="3071695"/>
            <a:ext cx="66802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0D6EB-D9F1-2C41-B4D6-E7C028DED04F}"/>
              </a:ext>
            </a:extLst>
          </p:cNvPr>
          <p:cNvSpPr txBox="1"/>
          <p:nvPr/>
        </p:nvSpPr>
        <p:spPr>
          <a:xfrm>
            <a:off x="319049" y="3986095"/>
            <a:ext cx="82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ניתן לשנות את סדר הפקודות כך שמספר פקודות ה- </a:t>
            </a:r>
            <a:r>
              <a:rPr lang="en-US" dirty="0"/>
              <a:t>NOP</a:t>
            </a:r>
            <a:r>
              <a:rPr lang="he-IL" dirty="0"/>
              <a:t> יפתח. למשל, העברת פקודה 6, לבין פקודות 3 ו- 4 (פתרון אופטימלי (אינו נדרש במבחן) ללא פקודות </a:t>
            </a:r>
            <a:r>
              <a:rPr lang="en-US" dirty="0"/>
              <a:t>NOP</a:t>
            </a:r>
            <a:r>
              <a:rPr lang="he-IL" dirty="0"/>
              <a:t> כלל בשקף הבא)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459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F21C-B21F-3241-BC32-66CFC1FA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2950"/>
            <a:ext cx="6845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56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4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1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1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8314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30531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1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19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7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6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6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6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1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3821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1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0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1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6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1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1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1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1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2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3421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47621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57421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31025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73162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47621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57421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1021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67221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7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8191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777145" y="4336018"/>
            <a:ext cx="63100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IF/ID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26699" y="4324350"/>
            <a:ext cx="70724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ID/EX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486400" y="4335807"/>
            <a:ext cx="1013419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EX/MEM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52758" y="4335807"/>
            <a:ext cx="111120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MEM/WB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47967" y="3526988"/>
            <a:ext cx="1206904" cy="1384995"/>
            <a:chOff x="147967" y="3526988"/>
            <a:chExt cx="1206904" cy="1384995"/>
          </a:xfrm>
        </p:grpSpPr>
        <p:sp>
          <p:nvSpPr>
            <p:cNvPr id="168" name="TextBox 167"/>
            <p:cNvSpPr txBox="1"/>
            <p:nvPr/>
          </p:nvSpPr>
          <p:spPr>
            <a:xfrm>
              <a:off x="227639" y="3526988"/>
              <a:ext cx="1127232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t0, t1, t2</a:t>
              </a:r>
              <a:br>
                <a:rPr lang="en-US" sz="1400" dirty="0"/>
              </a:br>
              <a:r>
                <a:rPr lang="en-US" sz="1400" dirty="0"/>
                <a:t>or t3, t4, t5</a:t>
              </a:r>
            </a:p>
            <a:p>
              <a:r>
                <a:rPr lang="en-US" sz="1400" dirty="0" err="1"/>
                <a:t>slt</a:t>
              </a:r>
              <a:r>
                <a:rPr lang="en-US" sz="1400" dirty="0"/>
                <a:t> t6, t0, t3</a:t>
              </a:r>
            </a:p>
            <a:p>
              <a:r>
                <a:rPr lang="en-US" sz="1400" dirty="0" err="1"/>
                <a:t>sw</a:t>
              </a:r>
              <a:r>
                <a:rPr lang="en-US" sz="1400" dirty="0"/>
                <a:t> t0, 4(t3)</a:t>
              </a:r>
            </a:p>
            <a:p>
              <a:r>
                <a:rPr lang="en-US" sz="1400" dirty="0" err="1"/>
                <a:t>lw</a:t>
              </a:r>
              <a:r>
                <a:rPr lang="en-US" sz="1400" dirty="0"/>
                <a:t> t0, 8(t3)</a:t>
              </a:r>
            </a:p>
            <a:p>
              <a:r>
                <a:rPr lang="en-US" sz="1400" dirty="0" err="1"/>
                <a:t>addi</a:t>
              </a:r>
              <a:r>
                <a:rPr lang="en-US" sz="1400" dirty="0"/>
                <a:t> t2, t2, 1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47967" y="3656595"/>
              <a:ext cx="17294" cy="7822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917857" y="838885"/>
            <a:ext cx="139493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t0, t1, t2</a:t>
            </a:r>
            <a:endParaRPr lang="he-IL" dirty="0"/>
          </a:p>
        </p:txBody>
      </p:sp>
      <p:sp>
        <p:nvSpPr>
          <p:cNvPr id="149" name="Rectangle 148"/>
          <p:cNvSpPr/>
          <p:nvPr/>
        </p:nvSpPr>
        <p:spPr>
          <a:xfrm>
            <a:off x="2234689" y="834420"/>
            <a:ext cx="124264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13966" y="838885"/>
            <a:ext cx="126028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8587" y="836249"/>
            <a:ext cx="1247906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153" name="Title 5"/>
          <p:cNvSpPr>
            <a:spLocks noGrp="1"/>
          </p:cNvSpPr>
          <p:nvPr>
            <p:ph type="title"/>
          </p:nvPr>
        </p:nvSpPr>
        <p:spPr>
          <a:xfrm>
            <a:off x="409840" y="66781"/>
            <a:ext cx="8168640" cy="659608"/>
          </a:xfrm>
        </p:spPr>
        <p:txBody>
          <a:bodyPr>
            <a:normAutofit/>
          </a:bodyPr>
          <a:lstStyle/>
          <a:p>
            <a:r>
              <a:rPr lang="en-US" sz="3600" dirty="0"/>
              <a:t>Each stage operates on different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6050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26423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-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0062 L -0.0052 0.00216 C -0.00225 0.00216 0.0007 0.00957 0.00365 0.00957 L 0.19237 0.000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4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24 0.00154 L 0.03524 0.00185 L 0.07969 -0.00124 C 0.08195 -0.00185 0.08386 -0.00401 0.08594 -0.00401 C 0.10313 -0.00525 0.12031 -0.00494 0.1375 -0.00556 C 0.15486 -0.00864 0.14757 -0.00772 0.17813 -0.00556 C 0.18004 -0.00525 0.18212 -0.00216 0.18351 -0.00124 C 0.18698 0.00031 0.18941 1.85185E-6 0.19288 1.85185E-6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 animBg="1"/>
      <p:bldP spid="150" grpId="0" animBg="1"/>
      <p:bldP spid="15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C9BF2-EA16-A840-AFCC-C0594B5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Tutorial 12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6320F-E0EB-4E45-AB00-D8DF20B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057D-95A3-804B-A844-7E12F9B6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6"/>
            <a:ext cx="3810000" cy="272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01553-28C1-1343-981C-0977A5B09907}"/>
              </a:ext>
            </a:extLst>
          </p:cNvPr>
          <p:cNvSpPr txBox="1"/>
          <p:nvPr/>
        </p:nvSpPr>
        <p:spPr>
          <a:xfrm>
            <a:off x="1066801" y="362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שאלה 4 – אביב תשע"ט מועד ב'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70D6EB-D9F1-2C41-B4D6-E7C028DED04F}"/>
                  </a:ext>
                </a:extLst>
              </p:cNvPr>
              <p:cNvSpPr txBox="1"/>
              <p:nvPr/>
            </p:nvSpPr>
            <p:spPr>
              <a:xfrm>
                <a:off x="0" y="2847100"/>
                <a:ext cx="89844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914400" rtl="1" eaLnBrk="1" latinLnBrk="0" hangingPunct="1"/>
                <a:r>
                  <a:rPr lang="he-IL" dirty="0"/>
                  <a:t>ללא פקודות </a:t>
                </a:r>
                <a:r>
                  <a:rPr lang="en-US" dirty="0"/>
                  <a:t>NOP</a:t>
                </a:r>
                <a:r>
                  <a:rPr lang="he-IL" dirty="0"/>
                  <a:t> כלל, 4 מחזורים ראשונים ידרשו למילוי ה- </a:t>
                </a:r>
                <a:r>
                  <a:rPr lang="he-IL" dirty="0" err="1"/>
                  <a:t>P</a:t>
                </a:r>
                <a:r>
                  <a:rPr lang="en-US" dirty="0" err="1"/>
                  <a:t>ipe</a:t>
                </a:r>
                <a:r>
                  <a:rPr lang="he-IL" dirty="0"/>
                  <a:t> (כשלאחר המילוי כל חלקי ה- </a:t>
                </a:r>
                <a:r>
                  <a:rPr lang="en-US" dirty="0"/>
                  <a:t>Pipe</a:t>
                </a:r>
                <a:r>
                  <a:rPr lang="he-IL" dirty="0"/>
                  <a:t> יהיו מלאים). לאחר מכן בכל מחזור תסתיים פקודה. נשים לב שהמעבד מניח שפקודת ה- BNE אינה נלקחת, ומבצע </a:t>
                </a:r>
                <a:r>
                  <a:rPr lang="en-US" dirty="0"/>
                  <a:t>Flush</a:t>
                </a:r>
                <a:r>
                  <a:rPr lang="he-IL" dirty="0"/>
                  <a:t> של 2 פקודות בכל ריצת הלולאה חוץ מאשר בריצה האחרונה של הלולאה.</a:t>
                </a:r>
              </a:p>
              <a:p>
                <a:pPr marL="0" algn="r" defTabSz="914400" rtl="1" eaLnBrk="1" latinLnBrk="0" hangingPunct="1"/>
                <a:r>
                  <a:rPr lang="he-IL" dirty="0"/>
                  <a:t>בסה"כ מספר המחזורים הינו – </a:t>
                </a:r>
                <a:r>
                  <a:rPr lang="en-US" dirty="0"/>
                  <a:t>4+1+ 9*(9+2)+1*(10)=5+99+10=114</a:t>
                </a:r>
                <a:endParaRPr lang="he-IL" dirty="0"/>
              </a:p>
              <a:p>
                <a:pPr marL="0" algn="r" defTabSz="914400" rtl="1" eaLnBrk="1" latinLnBrk="0" hangingPunct="1"/>
                <a:r>
                  <a:rPr lang="he-IL" dirty="0"/>
                  <a:t>זמן המחזור נקבע לפי החלק הארוך ביותר במעבד, ולכן – </a:t>
                </a:r>
                <a:r>
                  <a:rPr lang="en-US" dirty="0"/>
                  <a:t>T=300ns</a:t>
                </a:r>
                <a:endParaRPr lang="he-IL" dirty="0"/>
              </a:p>
              <a:p>
                <a:pPr marL="0" algn="r" defTabSz="914400" rtl="1" eaLnBrk="1" latinLnBrk="0" hangingPunct="1"/>
                <a:r>
                  <a:rPr lang="he-IL" dirty="0"/>
                  <a:t>בסה"כ זמן הריצה על המעבד הינו – </a:t>
                </a:r>
                <a:r>
                  <a:rPr lang="en-US" dirty="0"/>
                  <a:t>114 * 300ns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34.2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70D6EB-D9F1-2C41-B4D6-E7C028D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7100"/>
                <a:ext cx="8984475" cy="1754326"/>
              </a:xfrm>
              <a:prstGeom prst="rect">
                <a:avLst/>
              </a:prstGeom>
              <a:blipFill>
                <a:blip r:embed="rId3"/>
                <a:stretch>
                  <a:fillRect t="-1439" r="-566" b="-50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119D36-EE69-264C-B2E0-FC5028625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44" y="1637961"/>
            <a:ext cx="5728756" cy="939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C8BDE7-8E9C-CF4B-B77B-61DAFD735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607" y="823741"/>
            <a:ext cx="4366269" cy="6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56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4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1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1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8314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30531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1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19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7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6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6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6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1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3821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1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0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1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6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1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1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1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1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2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3421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47621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57421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31025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73162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47621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57421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1021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67221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7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8191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777145" y="4336018"/>
            <a:ext cx="63100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IF/ID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26699" y="4324350"/>
            <a:ext cx="70724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ID/EX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486400" y="4335807"/>
            <a:ext cx="1013419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EX/MEM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52758" y="4335807"/>
            <a:ext cx="111120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MEM/WB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47967" y="3526988"/>
            <a:ext cx="1206904" cy="1384995"/>
            <a:chOff x="147967" y="3526988"/>
            <a:chExt cx="1206904" cy="1384995"/>
          </a:xfrm>
        </p:grpSpPr>
        <p:sp>
          <p:nvSpPr>
            <p:cNvPr id="168" name="TextBox 167"/>
            <p:cNvSpPr txBox="1"/>
            <p:nvPr/>
          </p:nvSpPr>
          <p:spPr>
            <a:xfrm>
              <a:off x="227639" y="3526988"/>
              <a:ext cx="1127232" cy="13849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 t0, t1, t2</a:t>
              </a:r>
              <a:br>
                <a:rPr lang="en-US" sz="1400" dirty="0"/>
              </a:br>
              <a:r>
                <a:rPr lang="en-US" sz="1400" dirty="0"/>
                <a:t>or t3, t4, t5</a:t>
              </a:r>
            </a:p>
            <a:p>
              <a:r>
                <a:rPr lang="en-US" sz="1400" dirty="0" err="1"/>
                <a:t>slt</a:t>
              </a:r>
              <a:r>
                <a:rPr lang="en-US" sz="1400" dirty="0"/>
                <a:t> t6, t0, t3</a:t>
              </a:r>
            </a:p>
            <a:p>
              <a:r>
                <a:rPr lang="en-US" sz="1400" dirty="0" err="1"/>
                <a:t>sw</a:t>
              </a:r>
              <a:r>
                <a:rPr lang="en-US" sz="1400" dirty="0"/>
                <a:t> t0, 4(t3)</a:t>
              </a:r>
            </a:p>
            <a:p>
              <a:r>
                <a:rPr lang="en-US" sz="1400" dirty="0" err="1"/>
                <a:t>lw</a:t>
              </a:r>
              <a:r>
                <a:rPr lang="en-US" sz="1400" dirty="0"/>
                <a:t> t0, 8(t3)</a:t>
              </a:r>
            </a:p>
            <a:p>
              <a:r>
                <a:rPr lang="en-US" sz="1400" dirty="0" err="1"/>
                <a:t>addi</a:t>
              </a:r>
              <a:r>
                <a:rPr lang="en-US" sz="1400" dirty="0"/>
                <a:t> t2, t2, 1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47967" y="3656595"/>
              <a:ext cx="17294" cy="7822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244665" y="768617"/>
            <a:ext cx="1394934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t0, t1, t2</a:t>
            </a:r>
            <a:endParaRPr lang="he-IL" dirty="0"/>
          </a:p>
        </p:txBody>
      </p:sp>
      <p:sp>
        <p:nvSpPr>
          <p:cNvPr id="149" name="Rectangle 148"/>
          <p:cNvSpPr/>
          <p:nvPr/>
        </p:nvSpPr>
        <p:spPr>
          <a:xfrm>
            <a:off x="4115193" y="763410"/>
            <a:ext cx="1242648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238779" y="781736"/>
            <a:ext cx="126028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88867" y="780738"/>
            <a:ext cx="1247906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6702" y="784174"/>
            <a:ext cx="1212191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158" name="Title 5"/>
          <p:cNvSpPr>
            <a:spLocks noGrp="1"/>
          </p:cNvSpPr>
          <p:nvPr>
            <p:ph type="title"/>
          </p:nvPr>
        </p:nvSpPr>
        <p:spPr>
          <a:xfrm>
            <a:off x="409840" y="66781"/>
            <a:ext cx="8168640" cy="659608"/>
          </a:xfrm>
        </p:spPr>
        <p:txBody>
          <a:bodyPr>
            <a:normAutofit/>
          </a:bodyPr>
          <a:lstStyle/>
          <a:p>
            <a:r>
              <a:rPr lang="en-US" sz="3600" dirty="0"/>
              <a:t>Each stage operates on different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2841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8 0.00092 L 0.20868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23 -0.00124 L 0.06823 -0.00124 L 0.20677 0.00154 C 0.21684 0.00185 0.22275 0.00278 0.23212 0.00432 C 0.24584 0.00185 0.2415 0.00586 0.2382 7.40741E-7 C 0.23785 -0.00062 0.23768 -0.00185 0.2375 -0.00247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13 0.00093 L 0.20451 -0.004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 0.00247 L 0.19583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9749" y="1593689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6672" y="1584858"/>
            <a:ext cx="2711628" cy="51231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7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4078110" y="2191031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6717" y="3181350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</a:rPr>
              <a:t>Time [Cycles]</a:t>
            </a: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6813" y="353383"/>
            <a:ext cx="8168640" cy="6596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Pipelined RISCV – Abstraction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783" y="2321009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3605" y="2222133"/>
            <a:ext cx="2711628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271" y="2952216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950" y="3513597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467" y="1386013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467" y="1938783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467" y="252068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t2, 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47314" y="1386013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0734" y="1292387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2289" y="1839907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603" y="2403031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384079" y="2376332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4814" y="3090869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81408" y="3633975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8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4343237" y="3029435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11844" y="4019754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</a:rPr>
              <a:t>Time [Cycles]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7800" y="1014612"/>
            <a:ext cx="456875" cy="31142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16813" y="353383"/>
            <a:ext cx="8168640" cy="6596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Each stage operates on different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886200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485900" y="96617"/>
            <a:ext cx="6172200" cy="691562"/>
          </a:xfrm>
        </p:spPr>
        <p:txBody>
          <a:bodyPr>
            <a:normAutofit/>
          </a:bodyPr>
          <a:lstStyle/>
          <a:p>
            <a:r>
              <a:rPr lang="en-US" dirty="0"/>
              <a:t>Pipelined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31635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46103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31635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35710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8600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19400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35710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56893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169110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914900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626310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02510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91200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00800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00800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113558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33400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685800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11298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080966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736435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781800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17236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257800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657600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653957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62400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276802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737100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200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931355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2057400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590800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590800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667000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324100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274255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08235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594080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228600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0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33599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33800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826165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33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343400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733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9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19800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9800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733800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29600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477000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172201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867400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16372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762000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886200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096000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969604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811741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886200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791108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96000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096000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876800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6019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2296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343400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72200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305800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590800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094816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7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32916</TotalTime>
  <Words>2895</Words>
  <Application>Microsoft Macintosh PowerPoint</Application>
  <PresentationFormat>On-screen Show (16:9)</PresentationFormat>
  <Paragraphs>652</Paragraphs>
  <Slides>50</Slides>
  <Notes>23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Retrospect</vt:lpstr>
      <vt:lpstr>Visio</vt:lpstr>
      <vt:lpstr>PowerPoint Presentation</vt:lpstr>
      <vt:lpstr>Pipelined RISC-V RV32I Datapath</vt:lpstr>
      <vt:lpstr>Each stage operates on different instruction</vt:lpstr>
      <vt:lpstr>Each stage operates on different instruction</vt:lpstr>
      <vt:lpstr>Each stage operates on different instruction</vt:lpstr>
      <vt:lpstr>Each stage operates on different instruction</vt:lpstr>
      <vt:lpstr>PowerPoint Presentation</vt:lpstr>
      <vt:lpstr>PowerPoint Presentation</vt:lpstr>
      <vt:lpstr>Pipelined RISC-V RV32I Datapath</vt:lpstr>
      <vt:lpstr>Pipelined Control</vt:lpstr>
      <vt:lpstr>Data Hazard: Reminder</vt:lpstr>
      <vt:lpstr>RISC-V (RV32) Register File</vt:lpstr>
      <vt:lpstr>Data Hazard: ALU Result</vt:lpstr>
      <vt:lpstr>Solution 1: Stalling</vt:lpstr>
      <vt:lpstr>Solution 2: Forwarding</vt:lpstr>
      <vt:lpstr>Forwarding Paths</vt:lpstr>
      <vt:lpstr>Load Data Hazard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Hazards</vt:lpstr>
      <vt:lpstr>Solution</vt:lpstr>
      <vt:lpstr>Kill Instructions after Branch if Taken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 Great Ideas in Computer Architecture   Lecture 1: Introduction</dc:title>
  <dc:subject/>
  <dc:creator>Bernhard E. Boser</dc:creator>
  <cp:keywords/>
  <dc:description/>
  <cp:lastModifiedBy>Ori Linial</cp:lastModifiedBy>
  <cp:revision>1705</cp:revision>
  <cp:lastPrinted>2019-06-24T13:26:14Z</cp:lastPrinted>
  <dcterms:created xsi:type="dcterms:W3CDTF">2016-08-05T18:45:47Z</dcterms:created>
  <dcterms:modified xsi:type="dcterms:W3CDTF">2020-06-21T15:28:42Z</dcterms:modified>
  <cp:category/>
</cp:coreProperties>
</file>