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1"/>
  </p:notesMasterIdLst>
  <p:sldIdLst>
    <p:sldId id="256" r:id="rId2"/>
    <p:sldId id="353" r:id="rId3"/>
    <p:sldId id="460" r:id="rId4"/>
    <p:sldId id="289" r:id="rId5"/>
    <p:sldId id="383" r:id="rId6"/>
    <p:sldId id="320" r:id="rId7"/>
    <p:sldId id="321" r:id="rId8"/>
    <p:sldId id="384" r:id="rId9"/>
    <p:sldId id="461" r:id="rId10"/>
    <p:sldId id="336" r:id="rId11"/>
    <p:sldId id="385" r:id="rId12"/>
    <p:sldId id="462" r:id="rId13"/>
    <p:sldId id="267" r:id="rId14"/>
    <p:sldId id="471" r:id="rId15"/>
    <p:sldId id="411" r:id="rId16"/>
    <p:sldId id="452" r:id="rId17"/>
    <p:sldId id="463" r:id="rId18"/>
    <p:sldId id="454" r:id="rId19"/>
    <p:sldId id="455" r:id="rId20"/>
    <p:sldId id="413" r:id="rId21"/>
    <p:sldId id="453" r:id="rId22"/>
    <p:sldId id="576" r:id="rId23"/>
    <p:sldId id="333" r:id="rId24"/>
    <p:sldId id="456" r:id="rId25"/>
    <p:sldId id="464" r:id="rId26"/>
    <p:sldId id="326" r:id="rId27"/>
    <p:sldId id="466" r:id="rId28"/>
    <p:sldId id="480" r:id="rId29"/>
    <p:sldId id="459" r:id="rId30"/>
    <p:sldId id="473" r:id="rId31"/>
    <p:sldId id="396" r:id="rId32"/>
    <p:sldId id="457" r:id="rId33"/>
    <p:sldId id="458" r:id="rId34"/>
    <p:sldId id="324" r:id="rId35"/>
    <p:sldId id="388" r:id="rId36"/>
    <p:sldId id="401" r:id="rId37"/>
    <p:sldId id="465" r:id="rId38"/>
    <p:sldId id="472" r:id="rId39"/>
    <p:sldId id="374" r:id="rId40"/>
    <p:sldId id="375" r:id="rId41"/>
    <p:sldId id="373" r:id="rId42"/>
    <p:sldId id="467" r:id="rId43"/>
    <p:sldId id="380" r:id="rId44"/>
    <p:sldId id="474" r:id="rId45"/>
    <p:sldId id="475" r:id="rId46"/>
    <p:sldId id="476" r:id="rId47"/>
    <p:sldId id="477" r:id="rId48"/>
    <p:sldId id="478" r:id="rId49"/>
    <p:sldId id="479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772" autoAdjust="0"/>
  </p:normalViewPr>
  <p:slideViewPr>
    <p:cSldViewPr snapToGrid="0">
      <p:cViewPr varScale="1">
        <p:scale>
          <a:sx n="72" d="100"/>
          <a:sy n="72" d="100"/>
        </p:scale>
        <p:origin x="130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9FD87-354B-4BF0-9E2E-80DD7324A6D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335E8-FD18-4802-BD5E-02665AF93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0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78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06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13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54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93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86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22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5214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5924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1741164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val="4057376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6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0906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095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46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7245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325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082481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76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28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33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2317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760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01098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5228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006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822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741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201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0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97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05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8914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45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4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AC5D-6072-4AAD-9544-C4B3DA7EFF74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1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6EE2-9970-4E3E-B581-FA247C9AC65C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F21-E758-47B6-B528-D87AF8630F03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4436-ED5A-4904-85C9-09E0A1AFF4F6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0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EB56A-A697-4C2A-92D5-83D6488A859E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8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55B7-AAE8-425B-BD2D-E860BCE55F23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8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E85B-054A-4C3C-B9A6-6F5E6C33EF1A}" type="datetime1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1C43-D947-402B-AA82-AAB3AF8D60F9}" type="datetime1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789E-77A0-41E0-AEC4-F7539BAD0860}" type="datetime1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7111-823D-406B-93B8-5B255ADE7632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3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E4A5E-AA9B-4EAD-9D86-04CBCA171B95}" type="datetime1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BABFE-4577-4C91-AA0C-2DE1B2B74300}" type="datetime1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6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emf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SystemVerilog</a:t>
            </a:r>
            <a:r>
              <a:rPr lang="en-US" dirty="0"/>
              <a:t> HDL</a:t>
            </a:r>
            <a:br>
              <a:rPr lang="en-US" dirty="0"/>
            </a:br>
            <a:r>
              <a:rPr lang="en-US" dirty="0"/>
              <a:t>Workshop #1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044252 - Digital Systems and Computer Structure</a:t>
            </a:r>
          </a:p>
        </p:txBody>
      </p:sp>
    </p:spTree>
    <p:extLst>
      <p:ext uri="{BB962C8B-B14F-4D97-AF65-F5344CB8AC3E}">
        <p14:creationId xmlns:p14="http://schemas.microsoft.com/office/powerpoint/2010/main" val="3921092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Modules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71624"/>
            <a:ext cx="8115300" cy="423091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chemeClr val="hlink"/>
                </a:solidFill>
                <a:latin typeface="Courier" charset="0"/>
              </a:rPr>
              <a:t>module</a:t>
            </a:r>
            <a:r>
              <a:rPr lang="en-US" altLang="en-US" dirty="0"/>
              <a:t>:</a:t>
            </a:r>
            <a:r>
              <a:rPr lang="en-US" altLang="en-US" sz="2800" dirty="0"/>
              <a:t> fundamental building block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altLang="en-US" sz="2400" dirty="0"/>
              <a:t>Describes a digita</a:t>
            </a:r>
            <a:r>
              <a:rPr lang="en-US" altLang="en-US" dirty="0"/>
              <a:t>l circuit</a:t>
            </a:r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en-US" altLang="en-US" sz="2400" dirty="0"/>
              <a:t>Hierarchical modules contain (instantiate) other modules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10</a:t>
            </a:fld>
            <a:endParaRPr lang="en-US"/>
          </a:p>
        </p:txBody>
      </p:sp>
      <p:grpSp>
        <p:nvGrpSpPr>
          <p:cNvPr id="7" name="Group 29">
            <a:extLst>
              <a:ext uri="{FF2B5EF4-FFF2-40B4-BE49-F238E27FC236}">
                <a16:creationId xmlns:a16="http://schemas.microsoft.com/office/drawing/2014/main" id="{4C947E3A-4975-40A8-A035-6644FD84BAD4}"/>
              </a:ext>
            </a:extLst>
          </p:cNvPr>
          <p:cNvGrpSpPr>
            <a:grpSpLocks/>
          </p:cNvGrpSpPr>
          <p:nvPr/>
        </p:nvGrpSpPr>
        <p:grpSpPr bwMode="auto">
          <a:xfrm>
            <a:off x="1736190" y="2874052"/>
            <a:ext cx="5671620" cy="2659007"/>
            <a:chOff x="318" y="1344"/>
            <a:chExt cx="2633" cy="1344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45167A67-4BEE-4AF3-B9B8-206142B0B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40"/>
              <a:ext cx="1632" cy="1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 sz="1800">
                <a:latin typeface="Arial" charset="0"/>
              </a:endParaRPr>
            </a:p>
          </p:txBody>
        </p:sp>
        <p:sp>
          <p:nvSpPr>
            <p:cNvPr id="9" name="Line 4">
              <a:extLst>
                <a:ext uri="{FF2B5EF4-FFF2-40B4-BE49-F238E27FC236}">
                  <a16:creationId xmlns:a16="http://schemas.microsoft.com/office/drawing/2014/main" id="{3A17249B-071B-4C68-A1D1-86FB3A1BA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A082F877-0BC8-4F95-B267-2BC556BF2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8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0F69AA47-2481-482B-8625-EAA4AE4A2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B4732958-F907-44B3-87E4-8C163FDAD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680"/>
              <a:ext cx="432" cy="7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l-GR" altLang="en-US" sz="2800"/>
                <a:t>f</a:t>
              </a:r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73B9A50B-02C5-43EB-97CC-3AA185E0C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632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48F81FE7-690E-44CF-B11D-2091C0990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872"/>
              <a:ext cx="57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2588DAC2-3147-4A1A-A946-4410DB7513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304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6C3EB0E4-43B3-4F85-916B-1286AB3BE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58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872B2550-B025-4166-A401-60C2FBD4E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8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044242ED-5A05-4CB8-A071-8BA91A3BA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D01505EB-4EB3-455E-8740-6F3DB24E56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1584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CE104190-9F6F-4E6A-8D38-265BBB231E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1824"/>
              <a:ext cx="6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78877C8C-DF02-4EE0-B8B9-297E7F2D9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28" y="2304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07F8DBB5-CD62-4B85-B302-CEB5AC8A72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392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l-GR" altLang="en-US" sz="1800"/>
                <a:t>in1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C1E3AB4E-6EE2-4F16-A525-CD2366A76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632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l-GR" altLang="en-US" sz="1800"/>
                <a:t>in2</a:t>
              </a:r>
            </a:p>
          </p:txBody>
        </p:sp>
        <p:sp>
          <p:nvSpPr>
            <p:cNvPr id="24" name="Text Box 21">
              <a:extLst>
                <a:ext uri="{FF2B5EF4-FFF2-40B4-BE49-F238E27FC236}">
                  <a16:creationId xmlns:a16="http://schemas.microsoft.com/office/drawing/2014/main" id="{A2D6D523-5DBA-405B-A045-549005468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" y="2256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l-GR" altLang="en-US" sz="1800"/>
                <a:t>inN</a:t>
              </a:r>
            </a:p>
          </p:txBody>
        </p:sp>
        <p:sp>
          <p:nvSpPr>
            <p:cNvPr id="25" name="Text Box 22">
              <a:extLst>
                <a:ext uri="{FF2B5EF4-FFF2-40B4-BE49-F238E27FC236}">
                  <a16:creationId xmlns:a16="http://schemas.microsoft.com/office/drawing/2014/main" id="{A2D7EFAA-598C-4FFA-B079-FAB4AB6D3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1344"/>
              <a:ext cx="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l-GR" altLang="en-US" sz="1800"/>
                <a:t>out1</a:t>
              </a:r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314E52AD-7B65-4717-AA49-0938EC2E5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1584"/>
              <a:ext cx="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l-GR" altLang="en-US" sz="1800"/>
                <a:t>out2</a:t>
              </a:r>
            </a:p>
          </p:txBody>
        </p:sp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id="{368099DA-389C-4B61-A722-73BDE6813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9" y="2256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l-GR" altLang="en-US" sz="1800"/>
                <a:t>outM</a:t>
              </a: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30B000C0-F53B-4165-9089-077F8CA38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392"/>
              <a:ext cx="8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l-GR" altLang="en-US" sz="1800"/>
                <a:t>my_module</a:t>
              </a:r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CFDD8B1-65A7-4A58-9C8B-94D6C4C1F94B}"/>
              </a:ext>
            </a:extLst>
          </p:cNvPr>
          <p:cNvSpPr/>
          <p:nvPr/>
        </p:nvSpPr>
        <p:spPr>
          <a:xfrm>
            <a:off x="956442" y="5674676"/>
            <a:ext cx="7049224" cy="6572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32EBD14B-57D1-4625-A85B-AAAD2E72B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36" y="5837737"/>
            <a:ext cx="7212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1800" b="1" dirty="0"/>
              <a:t>Everything you write in </a:t>
            </a:r>
            <a:r>
              <a:rPr lang="en-US" altLang="en-US" sz="1800" b="1" dirty="0"/>
              <a:t>System</a:t>
            </a:r>
            <a:r>
              <a:rPr lang="el-GR" altLang="en-US" sz="1800" b="1" dirty="0"/>
              <a:t>Verilog must be inside a module</a:t>
            </a:r>
            <a:r>
              <a:rPr lang="en-US" altLang="en-US" sz="1800" b="1" dirty="0"/>
              <a:t>!</a:t>
            </a:r>
            <a:endParaRPr lang="el-G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9561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27"/>
          <p:cNvSpPr txBox="1">
            <a:spLocks noChangeArrowheads="1"/>
          </p:cNvSpPr>
          <p:nvPr/>
        </p:nvSpPr>
        <p:spPr bwMode="auto">
          <a:xfrm>
            <a:off x="1966814" y="1848137"/>
            <a:ext cx="5223231" cy="4031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1600" b="1" dirty="0">
                <a:latin typeface="Courier New" panose="02070309020205020404" pitchFamily="49" charset="0"/>
              </a:rPr>
              <a:t>module</a:t>
            </a:r>
            <a:r>
              <a:rPr lang="el-GR" altLang="en-US" sz="1600" dirty="0">
                <a:latin typeface="Courier New" panose="02070309020205020404" pitchFamily="49" charset="0"/>
              </a:rPr>
              <a:t> my_module(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	output logic out1,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    output logic out2,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    .</a:t>
            </a:r>
            <a:r>
              <a:rPr lang="el-GR" altLang="en-US" sz="1600" dirty="0">
                <a:latin typeface="Courier New" panose="02070309020205020404" pitchFamily="49" charset="0"/>
              </a:rPr>
              <a:t>..,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	input logic </a:t>
            </a:r>
            <a:r>
              <a:rPr lang="en-US" altLang="en-US" sz="1600" dirty="0" err="1">
                <a:latin typeface="Courier New" panose="02070309020205020404" pitchFamily="49" charset="0"/>
              </a:rPr>
              <a:t>inN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l-GR" altLang="en-US" sz="1600" dirty="0">
                <a:latin typeface="Courier New" panose="02070309020205020404" pitchFamily="49" charset="0"/>
              </a:rPr>
              <a:t>);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endParaRPr lang="el-GR" altLang="en-US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	.</a:t>
            </a:r>
            <a:r>
              <a:rPr lang="el-GR" altLang="en-US" sz="1600" dirty="0">
                <a:latin typeface="Courier New" panose="02070309020205020404" pitchFamily="49" charset="0"/>
              </a:rPr>
              <a:t>.. // declarations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	.</a:t>
            </a:r>
            <a:r>
              <a:rPr lang="el-GR" altLang="en-US" sz="1600" dirty="0">
                <a:latin typeface="Courier New" panose="02070309020205020404" pitchFamily="49" charset="0"/>
              </a:rPr>
              <a:t>.. // description of f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endParaRPr lang="el-GR" altLang="en-US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l-GR" altLang="en-US" sz="1600" b="1" dirty="0">
                <a:latin typeface="Courier New" panose="02070309020205020404" pitchFamily="49" charset="0"/>
              </a:rPr>
              <a:t>endmodule</a:t>
            </a:r>
            <a:endParaRPr lang="el-GR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59" name="Arrow: Left 58">
            <a:extLst>
              <a:ext uri="{FF2B5EF4-FFF2-40B4-BE49-F238E27FC236}">
                <a16:creationId xmlns:a16="http://schemas.microsoft.com/office/drawing/2014/main" id="{0E889D57-4B25-4855-B2B5-667F5D423482}"/>
              </a:ext>
            </a:extLst>
          </p:cNvPr>
          <p:cNvSpPr/>
          <p:nvPr/>
        </p:nvSpPr>
        <p:spPr>
          <a:xfrm rot="7633936">
            <a:off x="890679" y="2753865"/>
            <a:ext cx="1828623" cy="23064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n-US" dirty="0"/>
              <a:t>Module</a:t>
            </a:r>
            <a:r>
              <a:rPr lang="en-US" altLang="en-US" dirty="0"/>
              <a:t>s</a:t>
            </a:r>
            <a:endParaRPr lang="el-G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11</a:t>
            </a:fld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86B4B9EC-6E91-4F08-A1B3-DF14442A1921}"/>
              </a:ext>
            </a:extLst>
          </p:cNvPr>
          <p:cNvSpPr/>
          <p:nvPr/>
        </p:nvSpPr>
        <p:spPr>
          <a:xfrm rot="5018849">
            <a:off x="2916236" y="6030653"/>
            <a:ext cx="749297" cy="251823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2CB532E4-3E7B-4236-8EFF-FDAEE7353931}"/>
              </a:ext>
            </a:extLst>
          </p:cNvPr>
          <p:cNvSpPr/>
          <p:nvPr/>
        </p:nvSpPr>
        <p:spPr>
          <a:xfrm rot="18609902">
            <a:off x="3247052" y="1470212"/>
            <a:ext cx="846544" cy="231528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25B6D99-E715-457F-876E-2937BE09D97E}"/>
              </a:ext>
            </a:extLst>
          </p:cNvPr>
          <p:cNvSpPr/>
          <p:nvPr/>
        </p:nvSpPr>
        <p:spPr>
          <a:xfrm>
            <a:off x="3248025" y="813475"/>
            <a:ext cx="1567543" cy="4937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Module Name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198CCDA-B639-49FF-80F4-3F33363D67C0}"/>
              </a:ext>
            </a:extLst>
          </p:cNvPr>
          <p:cNvSpPr/>
          <p:nvPr/>
        </p:nvSpPr>
        <p:spPr>
          <a:xfrm>
            <a:off x="4815568" y="2310068"/>
            <a:ext cx="298579" cy="1244863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D5A2EF3-1C48-43B7-8F2E-28AB0A7D76C2}"/>
              </a:ext>
            </a:extLst>
          </p:cNvPr>
          <p:cNvSpPr/>
          <p:nvPr/>
        </p:nvSpPr>
        <p:spPr>
          <a:xfrm>
            <a:off x="5630878" y="2253936"/>
            <a:ext cx="1567543" cy="13571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 and Output Declaration</a:t>
            </a:r>
          </a:p>
        </p:txBody>
      </p:sp>
      <p:grpSp>
        <p:nvGrpSpPr>
          <p:cNvPr id="36" name="Group 29">
            <a:extLst>
              <a:ext uri="{FF2B5EF4-FFF2-40B4-BE49-F238E27FC236}">
                <a16:creationId xmlns:a16="http://schemas.microsoft.com/office/drawing/2014/main" id="{B9BC84B4-EAF6-4E79-8D4A-5B0CBF7C6FF2}"/>
              </a:ext>
            </a:extLst>
          </p:cNvPr>
          <p:cNvGrpSpPr>
            <a:grpSpLocks/>
          </p:cNvGrpSpPr>
          <p:nvPr/>
        </p:nvGrpSpPr>
        <p:grpSpPr bwMode="auto">
          <a:xfrm>
            <a:off x="5366765" y="4857088"/>
            <a:ext cx="3620841" cy="1499263"/>
            <a:chOff x="318" y="1344"/>
            <a:chExt cx="2633" cy="134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41F1AC30-79B4-495F-9478-B3F3FABC8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40"/>
              <a:ext cx="1632" cy="1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N" sz="1800">
                <a:latin typeface="Arial" charset="0"/>
              </a:endParaRPr>
            </a:p>
          </p:txBody>
        </p:sp>
        <p:sp>
          <p:nvSpPr>
            <p:cNvPr id="38" name="Line 4">
              <a:extLst>
                <a:ext uri="{FF2B5EF4-FFF2-40B4-BE49-F238E27FC236}">
                  <a16:creationId xmlns:a16="http://schemas.microsoft.com/office/drawing/2014/main" id="{8C954718-453D-4635-92C6-017D19614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5">
              <a:extLst>
                <a:ext uri="{FF2B5EF4-FFF2-40B4-BE49-F238E27FC236}">
                  <a16:creationId xmlns:a16="http://schemas.microsoft.com/office/drawing/2014/main" id="{5E8765A5-658E-4940-B8C9-75719ABFE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8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6">
              <a:extLst>
                <a:ext uri="{FF2B5EF4-FFF2-40B4-BE49-F238E27FC236}">
                  <a16:creationId xmlns:a16="http://schemas.microsoft.com/office/drawing/2014/main" id="{4DBD31B5-12AE-48CB-B581-690364BAC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7">
              <a:extLst>
                <a:ext uri="{FF2B5EF4-FFF2-40B4-BE49-F238E27FC236}">
                  <a16:creationId xmlns:a16="http://schemas.microsoft.com/office/drawing/2014/main" id="{B0A23001-12C5-4B40-975E-0212D69F9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680"/>
              <a:ext cx="432" cy="7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l-GR" altLang="en-US" sz="2800"/>
                <a:t>f</a:t>
              </a:r>
            </a:p>
          </p:txBody>
        </p:sp>
        <p:sp>
          <p:nvSpPr>
            <p:cNvPr id="42" name="Line 8">
              <a:extLst>
                <a:ext uri="{FF2B5EF4-FFF2-40B4-BE49-F238E27FC236}">
                  <a16:creationId xmlns:a16="http://schemas.microsoft.com/office/drawing/2014/main" id="{326A1837-22D9-4170-9FA5-3E582C29C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632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9">
              <a:extLst>
                <a:ext uri="{FF2B5EF4-FFF2-40B4-BE49-F238E27FC236}">
                  <a16:creationId xmlns:a16="http://schemas.microsoft.com/office/drawing/2014/main" id="{BB6DFB0E-F4C8-47A2-AF2B-A9431CCCC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872"/>
              <a:ext cx="57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0">
              <a:extLst>
                <a:ext uri="{FF2B5EF4-FFF2-40B4-BE49-F238E27FC236}">
                  <a16:creationId xmlns:a16="http://schemas.microsoft.com/office/drawing/2014/main" id="{103CF5EC-278B-4F08-9446-89708A707B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8" y="2304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3">
              <a:extLst>
                <a:ext uri="{FF2B5EF4-FFF2-40B4-BE49-F238E27FC236}">
                  <a16:creationId xmlns:a16="http://schemas.microsoft.com/office/drawing/2014/main" id="{9058F6FC-BA77-4B35-A3BA-825A09339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58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4">
              <a:extLst>
                <a:ext uri="{FF2B5EF4-FFF2-40B4-BE49-F238E27FC236}">
                  <a16:creationId xmlns:a16="http://schemas.microsoft.com/office/drawing/2014/main" id="{E41BC551-9279-42F5-9CCD-B14EC4FBF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82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5">
              <a:extLst>
                <a:ext uri="{FF2B5EF4-FFF2-40B4-BE49-F238E27FC236}">
                  <a16:creationId xmlns:a16="http://schemas.microsoft.com/office/drawing/2014/main" id="{E5F0DBDC-0473-48AF-B5BA-445BDF709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2E888BE9-C6D6-4E53-AE27-808C83F907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1584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7">
              <a:extLst>
                <a:ext uri="{FF2B5EF4-FFF2-40B4-BE49-F238E27FC236}">
                  <a16:creationId xmlns:a16="http://schemas.microsoft.com/office/drawing/2014/main" id="{0ACF1456-C08D-4A67-B3CB-DB7B7760AE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1824"/>
              <a:ext cx="62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8">
              <a:extLst>
                <a:ext uri="{FF2B5EF4-FFF2-40B4-BE49-F238E27FC236}">
                  <a16:creationId xmlns:a16="http://schemas.microsoft.com/office/drawing/2014/main" id="{710F9A03-89B0-452B-ADE8-13B11BF3FC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28" y="2304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19">
              <a:extLst>
                <a:ext uri="{FF2B5EF4-FFF2-40B4-BE49-F238E27FC236}">
                  <a16:creationId xmlns:a16="http://schemas.microsoft.com/office/drawing/2014/main" id="{E29F2604-CA15-4503-9425-102D76A92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392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l-GR" altLang="en-US" sz="1800"/>
                <a:t>in1</a:t>
              </a:r>
            </a:p>
          </p:txBody>
        </p:sp>
        <p:sp>
          <p:nvSpPr>
            <p:cNvPr id="52" name="Text Box 20">
              <a:extLst>
                <a:ext uri="{FF2B5EF4-FFF2-40B4-BE49-F238E27FC236}">
                  <a16:creationId xmlns:a16="http://schemas.microsoft.com/office/drawing/2014/main" id="{25C28088-B7EF-4979-88B5-63789D82F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632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l-GR" altLang="en-US" sz="1800"/>
                <a:t>in2</a:t>
              </a:r>
            </a:p>
          </p:txBody>
        </p:sp>
        <p:sp>
          <p:nvSpPr>
            <p:cNvPr id="53" name="Text Box 21">
              <a:extLst>
                <a:ext uri="{FF2B5EF4-FFF2-40B4-BE49-F238E27FC236}">
                  <a16:creationId xmlns:a16="http://schemas.microsoft.com/office/drawing/2014/main" id="{76266EA1-16D3-4C2C-BFF9-8CB4059C1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" y="2256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l-GR" altLang="en-US" sz="1800"/>
                <a:t>inN</a:t>
              </a:r>
            </a:p>
          </p:txBody>
        </p:sp>
        <p:sp>
          <p:nvSpPr>
            <p:cNvPr id="54" name="Text Box 22">
              <a:extLst>
                <a:ext uri="{FF2B5EF4-FFF2-40B4-BE49-F238E27FC236}">
                  <a16:creationId xmlns:a16="http://schemas.microsoft.com/office/drawing/2014/main" id="{DFE37DC0-C701-4AE6-B229-B70A53C25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1344"/>
              <a:ext cx="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l-GR" altLang="en-US" sz="1800"/>
                <a:t>out1</a:t>
              </a:r>
            </a:p>
          </p:txBody>
        </p:sp>
        <p:sp>
          <p:nvSpPr>
            <p:cNvPr id="55" name="Text Box 23">
              <a:extLst>
                <a:ext uri="{FF2B5EF4-FFF2-40B4-BE49-F238E27FC236}">
                  <a16:creationId xmlns:a16="http://schemas.microsoft.com/office/drawing/2014/main" id="{34C8AD01-E78F-4D97-8BCA-8B374F6F5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1584"/>
              <a:ext cx="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l-GR" altLang="en-US" sz="1800"/>
                <a:t>out2</a:t>
              </a:r>
            </a:p>
          </p:txBody>
        </p:sp>
        <p:sp>
          <p:nvSpPr>
            <p:cNvPr id="56" name="Text Box 24">
              <a:extLst>
                <a:ext uri="{FF2B5EF4-FFF2-40B4-BE49-F238E27FC236}">
                  <a16:creationId xmlns:a16="http://schemas.microsoft.com/office/drawing/2014/main" id="{054EBE16-2A59-47C3-BB20-FABB06BCB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9" y="2256"/>
              <a:ext cx="4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l-GR" altLang="en-US" sz="1800"/>
                <a:t>outM</a:t>
              </a:r>
            </a:p>
          </p:txBody>
        </p:sp>
        <p:sp>
          <p:nvSpPr>
            <p:cNvPr id="57" name="Text Box 26">
              <a:extLst>
                <a:ext uri="{FF2B5EF4-FFF2-40B4-BE49-F238E27FC236}">
                  <a16:creationId xmlns:a16="http://schemas.microsoft.com/office/drawing/2014/main" id="{3B8407CF-E1CB-4C6A-B352-8A69BAB42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392"/>
              <a:ext cx="8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l-GR" altLang="en-US" sz="1800"/>
                <a:t>my_module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1DBE61-EC54-4871-B891-3B946E4BFA16}"/>
              </a:ext>
            </a:extLst>
          </p:cNvPr>
          <p:cNvSpPr/>
          <p:nvPr/>
        </p:nvSpPr>
        <p:spPr>
          <a:xfrm>
            <a:off x="3040203" y="6094189"/>
            <a:ext cx="1567543" cy="49370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 ; !</a:t>
            </a:r>
          </a:p>
        </p:txBody>
      </p:sp>
      <p:sp>
        <p:nvSpPr>
          <p:cNvPr id="60" name="Arrow: Left 59">
            <a:extLst>
              <a:ext uri="{FF2B5EF4-FFF2-40B4-BE49-F238E27FC236}">
                <a16:creationId xmlns:a16="http://schemas.microsoft.com/office/drawing/2014/main" id="{F810F088-2E7C-45D3-9850-92A70FE9D8AC}"/>
              </a:ext>
            </a:extLst>
          </p:cNvPr>
          <p:cNvSpPr/>
          <p:nvPr/>
        </p:nvSpPr>
        <p:spPr>
          <a:xfrm rot="14070448">
            <a:off x="849103" y="4608930"/>
            <a:ext cx="1961962" cy="24702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9D58C21-F81F-423B-A51B-BA74EB046197}"/>
              </a:ext>
            </a:extLst>
          </p:cNvPr>
          <p:cNvSpPr/>
          <p:nvPr/>
        </p:nvSpPr>
        <p:spPr>
          <a:xfrm>
            <a:off x="139570" y="3530627"/>
            <a:ext cx="1567543" cy="49370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Module Start &amp; End</a:t>
            </a:r>
          </a:p>
        </p:txBody>
      </p:sp>
    </p:spTree>
    <p:extLst>
      <p:ext uri="{BB962C8B-B14F-4D97-AF65-F5344CB8AC3E}">
        <p14:creationId xmlns:p14="http://schemas.microsoft.com/office/powerpoint/2010/main" val="26560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" grpId="0" animBg="1"/>
      <p:bldP spid="33" grpId="0" animBg="1"/>
      <p:bldP spid="32" grpId="0" animBg="1"/>
      <p:bldP spid="7" grpId="0" animBg="1"/>
      <p:bldP spid="35" grpId="0" animBg="1"/>
      <p:bldP spid="5" grpId="0" animBg="1"/>
      <p:bldP spid="60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Hardware Description Languages</a:t>
            </a:r>
          </a:p>
          <a:p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SystemVerilog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Building Blocks: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Modules</a:t>
            </a:r>
          </a:p>
          <a:p>
            <a:pPr lvl="1"/>
            <a:r>
              <a:rPr lang="en-US" dirty="0"/>
              <a:t>The logic data type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Vectors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implementation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instantiation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Test benches and simulation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044252 - Digital Systems and Computer Structure - </a:t>
            </a:r>
            <a:r>
              <a:rPr lang="en-US" dirty="0" err="1"/>
              <a:t>SystemVerilog</a:t>
            </a:r>
            <a:r>
              <a:rPr lang="en-US" dirty="0"/>
              <a:t>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2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E750C19-6A68-45D6-AF51-9AF8B64DE78C}"/>
              </a:ext>
            </a:extLst>
          </p:cNvPr>
          <p:cNvGrpSpPr/>
          <p:nvPr/>
        </p:nvGrpSpPr>
        <p:grpSpPr>
          <a:xfrm>
            <a:off x="6493427" y="2397609"/>
            <a:ext cx="1713486" cy="850719"/>
            <a:chOff x="2034547" y="4985217"/>
            <a:chExt cx="1713486" cy="850719"/>
          </a:xfrm>
        </p:grpSpPr>
        <p:pic>
          <p:nvPicPr>
            <p:cNvPr id="21" name="Picture 2" descr="Image result for hardware description language">
              <a:extLst>
                <a:ext uri="{FF2B5EF4-FFF2-40B4-BE49-F238E27FC236}">
                  <a16:creationId xmlns:a16="http://schemas.microsoft.com/office/drawing/2014/main" id="{FBDB1F2A-8AC1-4C55-87FA-3BDB797AD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4547" y="4985217"/>
              <a:ext cx="1706609" cy="850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725A71-FD2A-4D35-8123-F101EC796E9B}"/>
                </a:ext>
              </a:extLst>
            </p:cNvPr>
            <p:cNvSpPr/>
            <p:nvPr/>
          </p:nvSpPr>
          <p:spPr>
            <a:xfrm>
              <a:off x="2036190" y="5109328"/>
              <a:ext cx="188536" cy="197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218E22B-D355-4926-8B64-C05199F14604}"/>
                </a:ext>
              </a:extLst>
            </p:cNvPr>
            <p:cNvSpPr/>
            <p:nvPr/>
          </p:nvSpPr>
          <p:spPr>
            <a:xfrm>
              <a:off x="2037759" y="5478546"/>
              <a:ext cx="188536" cy="197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496FA2-BE36-4361-840A-EB016FF6F23B}"/>
                </a:ext>
              </a:extLst>
            </p:cNvPr>
            <p:cNvSpPr/>
            <p:nvPr/>
          </p:nvSpPr>
          <p:spPr>
            <a:xfrm>
              <a:off x="3559497" y="5307276"/>
              <a:ext cx="188536" cy="197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6C5ED-3C67-4DE0-969E-7F2F352808F4}"/>
              </a:ext>
            </a:extLst>
          </p:cNvPr>
          <p:cNvGrpSpPr/>
          <p:nvPr/>
        </p:nvGrpSpPr>
        <p:grpSpPr>
          <a:xfrm>
            <a:off x="4319764" y="2193574"/>
            <a:ext cx="1713486" cy="850719"/>
            <a:chOff x="2034547" y="4985217"/>
            <a:chExt cx="1713486" cy="850719"/>
          </a:xfrm>
        </p:grpSpPr>
        <p:pic>
          <p:nvPicPr>
            <p:cNvPr id="9" name="Picture 2" descr="Image result for hardware description language">
              <a:extLst>
                <a:ext uri="{FF2B5EF4-FFF2-40B4-BE49-F238E27FC236}">
                  <a16:creationId xmlns:a16="http://schemas.microsoft.com/office/drawing/2014/main" id="{D11E3B5D-4DB7-4014-A79A-4A7F792193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4547" y="4985217"/>
              <a:ext cx="1706609" cy="850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F57D65-B74C-4EE0-9968-1BBFF6EC3806}"/>
                </a:ext>
              </a:extLst>
            </p:cNvPr>
            <p:cNvSpPr/>
            <p:nvPr/>
          </p:nvSpPr>
          <p:spPr>
            <a:xfrm>
              <a:off x="2036190" y="5109328"/>
              <a:ext cx="188536" cy="197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A40EEB-1445-4BAB-9A62-4B4379BCA09D}"/>
                </a:ext>
              </a:extLst>
            </p:cNvPr>
            <p:cNvSpPr/>
            <p:nvPr/>
          </p:nvSpPr>
          <p:spPr>
            <a:xfrm>
              <a:off x="2037759" y="5478546"/>
              <a:ext cx="188536" cy="197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2D94A1-524C-426A-B0F1-7B473BFCF3D3}"/>
                </a:ext>
              </a:extLst>
            </p:cNvPr>
            <p:cNvSpPr/>
            <p:nvPr/>
          </p:nvSpPr>
          <p:spPr>
            <a:xfrm>
              <a:off x="3559497" y="5307276"/>
              <a:ext cx="188536" cy="197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Logic Data Type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00265"/>
            <a:ext cx="7886700" cy="4351338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" charset="0"/>
              </a:rPr>
              <a:t>	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rgbClr val="FF0000"/>
                </a:solidFill>
              </a:rPr>
              <a:t>logic</a:t>
            </a:r>
            <a:r>
              <a:rPr lang="en-US" altLang="en-US" sz="2400" b="1" dirty="0"/>
              <a:t> </a:t>
            </a:r>
            <a:r>
              <a:rPr lang="en-US" altLang="en-US" sz="2400" dirty="0"/>
              <a:t>data type represents a wire (1 bit)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b="1" dirty="0"/>
          </a:p>
          <a:p>
            <a:pPr eaLnBrk="1" hangingPunct="1">
              <a:lnSpc>
                <a:spcPct val="80000"/>
              </a:lnSpc>
            </a:pPr>
            <a:endParaRPr lang="en-US" altLang="en-US" sz="2400" b="1" dirty="0"/>
          </a:p>
          <a:p>
            <a:pPr eaLnBrk="1" hangingPunct="1">
              <a:lnSpc>
                <a:spcPct val="80000"/>
              </a:lnSpc>
            </a:pPr>
            <a:endParaRPr lang="en-US" altLang="en-US" sz="2400" b="1" dirty="0"/>
          </a:p>
          <a:p>
            <a:pPr eaLnBrk="1" hangingPunct="1">
              <a:lnSpc>
                <a:spcPct val="80000"/>
              </a:lnSpc>
            </a:pPr>
            <a:endParaRPr lang="en-US" altLang="en-US" sz="2400" b="1" dirty="0"/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Declaring a logic variable: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13</a:t>
            </a:fld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97872F9-7CC0-4199-A968-2DF7F59E0C6C}"/>
              </a:ext>
            </a:extLst>
          </p:cNvPr>
          <p:cNvCxnSpPr/>
          <p:nvPr/>
        </p:nvCxnSpPr>
        <p:spPr>
          <a:xfrm rot="10800000" flipV="1">
            <a:off x="4507284" y="3011789"/>
            <a:ext cx="2207172" cy="504498"/>
          </a:xfrm>
          <a:prstGeom prst="bentConnector3">
            <a:avLst>
              <a:gd name="adj1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627C7D-9CAB-44A6-96E2-15E2E629B615}"/>
              </a:ext>
            </a:extLst>
          </p:cNvPr>
          <p:cNvCxnSpPr/>
          <p:nvPr/>
        </p:nvCxnSpPr>
        <p:spPr>
          <a:xfrm>
            <a:off x="4202482" y="2395721"/>
            <a:ext cx="3363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BBA445-1B24-4D0A-8C8B-B476FA99A854}"/>
              </a:ext>
            </a:extLst>
          </p:cNvPr>
          <p:cNvCxnSpPr/>
          <p:nvPr/>
        </p:nvCxnSpPr>
        <p:spPr>
          <a:xfrm>
            <a:off x="5820551" y="2603510"/>
            <a:ext cx="9364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A6A19D-F0AC-4921-B876-128BE729F782}"/>
              </a:ext>
            </a:extLst>
          </p:cNvPr>
          <p:cNvCxnSpPr/>
          <p:nvPr/>
        </p:nvCxnSpPr>
        <p:spPr>
          <a:xfrm>
            <a:off x="4199197" y="2810878"/>
            <a:ext cx="3363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5B031E-ABDA-4D61-BEB1-46153ED95045}"/>
              </a:ext>
            </a:extLst>
          </p:cNvPr>
          <p:cNvCxnSpPr/>
          <p:nvPr/>
        </p:nvCxnSpPr>
        <p:spPr>
          <a:xfrm>
            <a:off x="7991613" y="2826647"/>
            <a:ext cx="3363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35996" y="2085789"/>
            <a:ext cx="295274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38890" y="2496948"/>
            <a:ext cx="306494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31411" y="2259109"/>
            <a:ext cx="282450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9389" y="3163638"/>
            <a:ext cx="306494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31827" y="2496947"/>
            <a:ext cx="306494" cy="276999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US" dirty="0"/>
              <a:t>e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E9E2CC3-D3FA-4CE9-900C-2AEAC4D19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77144"/>
              </p:ext>
            </p:extLst>
          </p:nvPr>
        </p:nvGraphicFramePr>
        <p:xfrm>
          <a:off x="1335633" y="4312920"/>
          <a:ext cx="6096000" cy="64008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678762009"/>
                    </a:ext>
                  </a:extLst>
                </a:gridCol>
              </a:tblGrid>
              <a:tr h="3419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a, b, c, d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e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898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86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Logic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In this course, we will use the </a:t>
            </a:r>
            <a:r>
              <a:rPr lang="en-US" altLang="en-US" b="1" dirty="0">
                <a:solidFill>
                  <a:srgbClr val="FF0000"/>
                </a:solidFill>
              </a:rPr>
              <a:t>logic</a:t>
            </a:r>
            <a:r>
              <a:rPr lang="en-US" altLang="en-US" dirty="0"/>
              <a:t> data type</a:t>
            </a:r>
          </a:p>
          <a:p>
            <a:endParaRPr lang="en-US" altLang="en-US" dirty="0"/>
          </a:p>
          <a:p>
            <a:r>
              <a:rPr lang="en-US" altLang="en-US" dirty="0"/>
              <a:t>More data types in </a:t>
            </a:r>
            <a:r>
              <a:rPr lang="en-US" altLang="en-US" dirty="0" err="1"/>
              <a:t>SystemVerilog</a:t>
            </a:r>
            <a:r>
              <a:rPr lang="en-US" altLang="en-US" dirty="0"/>
              <a:t> (</a:t>
            </a:r>
            <a:r>
              <a:rPr lang="en-US" altLang="en-US" sz="2200" dirty="0">
                <a:solidFill>
                  <a:srgbClr val="FF0000"/>
                </a:solidFill>
              </a:rPr>
              <a:t>not recommended!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wire</a:t>
            </a:r>
          </a:p>
          <a:p>
            <a:pPr lvl="1"/>
            <a:r>
              <a:rPr lang="en-US" altLang="en-US" dirty="0" err="1">
                <a:solidFill>
                  <a:srgbClr val="0070C0"/>
                </a:solidFill>
              </a:rPr>
              <a:t>reg</a:t>
            </a:r>
            <a:endParaRPr lang="en-US" altLang="en-US" dirty="0">
              <a:solidFill>
                <a:srgbClr val="0070C0"/>
              </a:solidFill>
            </a:endParaRP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integer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time</a:t>
            </a:r>
            <a:endParaRPr lang="en-US" altLang="en-US" dirty="0"/>
          </a:p>
          <a:p>
            <a:pPr lvl="1"/>
            <a:r>
              <a:rPr lang="en-US" altLang="en-US" dirty="0"/>
              <a:t>More…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0070C0"/>
                </a:solidFill>
              </a:rPr>
              <a:t>logic</a:t>
            </a:r>
            <a:r>
              <a:rPr lang="en-US" altLang="en-US" dirty="0"/>
              <a:t> type replaces both </a:t>
            </a:r>
            <a:r>
              <a:rPr lang="en-US" altLang="en-US" dirty="0">
                <a:solidFill>
                  <a:srgbClr val="0070C0"/>
                </a:solidFill>
              </a:rPr>
              <a:t>wire</a:t>
            </a:r>
            <a:r>
              <a:rPr lang="en-US" altLang="en-US" dirty="0"/>
              <a:t> and </a:t>
            </a:r>
            <a:r>
              <a:rPr lang="en-US" altLang="en-US" dirty="0" err="1">
                <a:solidFill>
                  <a:srgbClr val="0070C0"/>
                </a:solidFill>
              </a:rPr>
              <a:t>reg</a:t>
            </a:r>
            <a:endParaRPr lang="en-US" alt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4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SystemVerilog</a:t>
            </a:r>
            <a:r>
              <a:rPr lang="en-US" altLang="en-US" dirty="0"/>
              <a:t> Logic Values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0</a:t>
            </a:r>
            <a:r>
              <a:rPr lang="en-US" altLang="en-US" dirty="0"/>
              <a:t>: zero / logic low / false / ground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1</a:t>
            </a:r>
            <a:r>
              <a:rPr lang="en-US" altLang="en-US" dirty="0"/>
              <a:t>: one / logic high / true / power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x</a:t>
            </a:r>
            <a:r>
              <a:rPr lang="en-US" altLang="en-US" dirty="0"/>
              <a:t>: not initialized or collision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z</a:t>
            </a:r>
            <a:r>
              <a:rPr lang="en-US" altLang="en-US" dirty="0"/>
              <a:t>: unconnected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1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391">
            <a:extLst>
              <a:ext uri="{FF2B5EF4-FFF2-40B4-BE49-F238E27FC236}">
                <a16:creationId xmlns:a16="http://schemas.microsoft.com/office/drawing/2014/main" id="{ED719864-71CD-4782-A0A3-42D2BFC22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429844"/>
              </p:ext>
            </p:extLst>
          </p:nvPr>
        </p:nvGraphicFramePr>
        <p:xfrm>
          <a:off x="3143249" y="2317311"/>
          <a:ext cx="4653773" cy="2439959"/>
        </p:xfrm>
        <a:graphic>
          <a:graphicData uri="http://schemas.openxmlformats.org/drawingml/2006/table">
            <a:tbl>
              <a:tblPr/>
              <a:tblGrid>
                <a:gridCol w="1378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4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5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Input:</a:t>
                      </a:r>
                    </a:p>
                  </a:txBody>
                  <a:tcPr marL="68580" marR="68580" marT="34294" marB="3429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2 Control inputs</a:t>
                      </a:r>
                      <a:r>
                        <a:rPr kumimoji="0" lang="he-IL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	</a:t>
                      </a:r>
                      <a:r>
                        <a:rPr kumimoji="0" lang="he-IL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68580" marR="68580" marT="34294" marB="3429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94" marB="3429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Data inputs</a:t>
                      </a:r>
                    </a:p>
                  </a:txBody>
                  <a:tcPr marL="68580" marR="68580" marT="34294" marB="34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94" marB="3429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Enable input</a:t>
                      </a:r>
                    </a:p>
                  </a:txBody>
                  <a:tcPr marL="68580" marR="68580" marT="34294" marB="34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5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Output:</a:t>
                      </a:r>
                    </a:p>
                  </a:txBody>
                  <a:tcPr marL="68580" marR="68580" marT="34294" marB="3429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if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E=0 then ‘0’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L="68580" marR="68580" marT="34294" marB="34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68580" marR="68580" marT="34294" marB="3429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else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kumimoji="0" lang="en-US" sz="1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he-IL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4" marB="3429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23" name="Rectangle 35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 eaLnBrk="1" hangingPunct="1"/>
            <a:r>
              <a:rPr lang="en-US" altLang="en-US" dirty="0"/>
              <a:t>Reminder:</a:t>
            </a:r>
            <a:br>
              <a:rPr lang="he-IL" altLang="en-US" dirty="0"/>
            </a:br>
            <a:r>
              <a:rPr lang="en-US" altLang="en-US" dirty="0"/>
              <a:t>4</a:t>
            </a:r>
            <a:r>
              <a:rPr lang="en-US" altLang="en-US" dirty="0">
                <a:sym typeface="Wingdings" panose="05000000000000000000" pitchFamily="2" charset="2"/>
              </a:rPr>
              <a:t>1 </a:t>
            </a:r>
            <a:r>
              <a:rPr lang="en-US" altLang="en-US" dirty="0"/>
              <a:t>Selector /Multiplexer / Mux</a:t>
            </a:r>
          </a:p>
        </p:txBody>
      </p:sp>
      <p:graphicFrame>
        <p:nvGraphicFramePr>
          <p:cNvPr id="9220" name="Object 3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714102"/>
              </p:ext>
            </p:extLst>
          </p:nvPr>
        </p:nvGraphicFramePr>
        <p:xfrm>
          <a:off x="5959475" y="2455863"/>
          <a:ext cx="77152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0" imgH="304560" progId="Equation.DSMT4">
                  <p:embed/>
                </p:oleObj>
              </mc:Choice>
              <mc:Fallback>
                <p:oleObj name="Equation" r:id="rId2" imgW="774360" imgH="304560" progId="Equation.DSMT4">
                  <p:embed/>
                  <p:pic>
                    <p:nvPicPr>
                      <p:cNvPr id="9220" name="Object 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2455863"/>
                        <a:ext cx="771525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3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035525"/>
              </p:ext>
            </p:extLst>
          </p:nvPr>
        </p:nvGraphicFramePr>
        <p:xfrm>
          <a:off x="5948363" y="2897188"/>
          <a:ext cx="1111250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520" imgH="253800" progId="Equation.DSMT4">
                  <p:embed/>
                </p:oleObj>
              </mc:Choice>
              <mc:Fallback>
                <p:oleObj name="Equation" r:id="rId4" imgW="1028520" imgH="253800" progId="Equation.DSMT4">
                  <p:embed/>
                  <p:pic>
                    <p:nvPicPr>
                      <p:cNvPr id="9221" name="Object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8363" y="2897188"/>
                        <a:ext cx="1111250" cy="249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1" name="Rectangle 389"/>
          <p:cNvSpPr>
            <a:spLocks noChangeArrowheads="1"/>
          </p:cNvSpPr>
          <p:nvPr/>
        </p:nvSpPr>
        <p:spPr bwMode="auto">
          <a:xfrm>
            <a:off x="5913212" y="3334092"/>
            <a:ext cx="30168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en-US" alt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05DD6-8E61-468C-8E5E-99F8F64A5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750" y="2255441"/>
            <a:ext cx="2681238" cy="24804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2E8D2C-6287-4DCD-97ED-9E7D013919A2}"/>
              </a:ext>
            </a:extLst>
          </p:cNvPr>
          <p:cNvSpPr/>
          <p:nvPr/>
        </p:nvSpPr>
        <p:spPr>
          <a:xfrm>
            <a:off x="1860302" y="4201548"/>
            <a:ext cx="740415" cy="629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9F701-49B9-4C93-8DF0-9FF82EF85201}"/>
              </a:ext>
            </a:extLst>
          </p:cNvPr>
          <p:cNvSpPr txBox="1"/>
          <p:nvPr/>
        </p:nvSpPr>
        <p:spPr>
          <a:xfrm>
            <a:off x="720725" y="5110451"/>
            <a:ext cx="35369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represent several bits?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227F110-B96D-420C-9B31-52730D2B5028}"/>
              </a:ext>
            </a:extLst>
          </p:cNvPr>
          <p:cNvSpPr/>
          <p:nvPr/>
        </p:nvSpPr>
        <p:spPr>
          <a:xfrm rot="10800000">
            <a:off x="4377901" y="4001457"/>
            <a:ext cx="107460" cy="693995"/>
          </a:xfrm>
          <a:prstGeom prst="rightBrace">
            <a:avLst>
              <a:gd name="adj1" fmla="val 58340"/>
              <a:gd name="adj2" fmla="val 4884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501295-5169-4990-848F-3714D759D30B}"/>
              </a:ext>
            </a:extLst>
          </p:cNvPr>
          <p:cNvSpPr txBox="1"/>
          <p:nvPr/>
        </p:nvSpPr>
        <p:spPr>
          <a:xfrm>
            <a:off x="2166321" y="3287925"/>
            <a:ext cx="2997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dirty="0"/>
              <a:t>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2314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Hardware Description Languages</a:t>
            </a:r>
          </a:p>
          <a:p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SystemVerilog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Building Blocks: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logic data type</a:t>
            </a:r>
          </a:p>
          <a:p>
            <a:pPr lvl="1"/>
            <a:r>
              <a:rPr lang="en-US" dirty="0"/>
              <a:t>Vectors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implementation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instantiation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Test benches and simulation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044252 - Digital Systems and Computer Structure - </a:t>
            </a:r>
            <a:r>
              <a:rPr lang="en-US" dirty="0" err="1"/>
              <a:t>SystemVerilog</a:t>
            </a:r>
            <a:r>
              <a:rPr lang="en-US" dirty="0"/>
              <a:t>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62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Vectors</a:t>
            </a:r>
          </a:p>
        </p:txBody>
      </p:sp>
      <p:sp>
        <p:nvSpPr>
          <p:cNvPr id="2560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23243" y="1478783"/>
            <a:ext cx="7886700" cy="4877567"/>
          </a:xfrm>
        </p:spPr>
        <p:txBody>
          <a:bodyPr>
            <a:normAutofit/>
          </a:bodyPr>
          <a:lstStyle/>
          <a:p>
            <a:r>
              <a:rPr lang="en-US" altLang="en-US" dirty="0"/>
              <a:t>Declaration of an 8-bit logic vector:</a:t>
            </a:r>
            <a:endParaRPr lang="en-US" altLang="en-US" sz="2000" b="1" dirty="0">
              <a:solidFill>
                <a:srgbClr val="FF3300"/>
              </a:solidFill>
              <a:latin typeface="Courier" charset="0"/>
            </a:endParaRPr>
          </a:p>
          <a:p>
            <a:endParaRPr lang="en-US" altLang="en-US" sz="2000" b="1" dirty="0">
              <a:solidFill>
                <a:srgbClr val="FF3300"/>
              </a:solidFill>
              <a:latin typeface="Courier" charset="0"/>
            </a:endParaRPr>
          </a:p>
          <a:p>
            <a:endParaRPr lang="en-US" altLang="en-US" sz="2000" b="1" dirty="0">
              <a:solidFill>
                <a:srgbClr val="FF3300"/>
              </a:solidFill>
              <a:latin typeface="Courier" charset="0"/>
            </a:endParaRPr>
          </a:p>
          <a:p>
            <a:r>
              <a:rPr lang="en-US" altLang="en-US" dirty="0"/>
              <a:t>Exercise: write a mux module declaration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322023-CE95-4E3B-8EBF-DA94E001B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46001"/>
              </p:ext>
            </p:extLst>
          </p:nvPr>
        </p:nvGraphicFramePr>
        <p:xfrm>
          <a:off x="1067128" y="2179693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5956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pl-PL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pl-PL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l-PL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l-PL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l-PL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pl-PL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w1</a:t>
                      </a:r>
                      <a:r>
                        <a:rPr lang="pl-PL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pl-PL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pl-PL" sz="18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w1[7] is </a:t>
                      </a:r>
                      <a:r>
                        <a:rPr lang="en-US" sz="18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</a:t>
                      </a:r>
                      <a:r>
                        <a:rPr lang="pl-PL" sz="18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MSB</a:t>
                      </a:r>
                      <a:endParaRPr lang="he-I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7199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51A7047-2E84-4D0A-8EE4-C7C07AA7E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509" y="3303191"/>
            <a:ext cx="2681238" cy="24804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50F940-1852-4C35-BE0E-7AB5DFCCC955}"/>
              </a:ext>
            </a:extLst>
          </p:cNvPr>
          <p:cNvSpPr txBox="1"/>
          <p:nvPr/>
        </p:nvSpPr>
        <p:spPr>
          <a:xfrm>
            <a:off x="4488432" y="4358759"/>
            <a:ext cx="2997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dirty="0"/>
              <a:t>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3528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Mux Module Declaration - Solution</a:t>
            </a:r>
          </a:p>
        </p:txBody>
      </p:sp>
      <p:sp>
        <p:nvSpPr>
          <p:cNvPr id="2560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23243" y="1478783"/>
            <a:ext cx="7886700" cy="4877567"/>
          </a:xfrm>
        </p:spPr>
        <p:txBody>
          <a:bodyPr>
            <a:normAutofit/>
          </a:bodyPr>
          <a:lstStyle/>
          <a:p>
            <a:endParaRPr lang="en-US" altLang="en-US" sz="2000" b="1" dirty="0">
              <a:solidFill>
                <a:srgbClr val="FF3300"/>
              </a:solidFill>
              <a:latin typeface="Courier" charset="0"/>
            </a:endParaRPr>
          </a:p>
          <a:p>
            <a:endParaRPr lang="en-US" altLang="en-US" sz="2000" b="1" dirty="0">
              <a:solidFill>
                <a:srgbClr val="FF3300"/>
              </a:solidFill>
              <a:latin typeface="Courier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1A7047-2E84-4D0A-8EE4-C7C07AA7E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219" y="3429000"/>
            <a:ext cx="2681238" cy="2480469"/>
          </a:xfrm>
          <a:prstGeom prst="rect">
            <a:avLst/>
          </a:prstGeom>
        </p:spPr>
      </p:pic>
      <p:sp>
        <p:nvSpPr>
          <p:cNvPr id="8" name="Text Box 27">
            <a:extLst>
              <a:ext uri="{FF2B5EF4-FFF2-40B4-BE49-F238E27FC236}">
                <a16:creationId xmlns:a16="http://schemas.microsoft.com/office/drawing/2014/main" id="{EF2ACA52-61A7-41C2-A1E0-CB604B785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990" y="2376915"/>
            <a:ext cx="5223231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mux4to1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O,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e-IL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...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declarations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...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description of a mux</a:t>
            </a:r>
          </a:p>
          <a:p>
            <a:endParaRPr lang="he-IL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l-GR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4B67A0-AA92-4F55-B3B9-8C14D903FCD4}"/>
              </a:ext>
            </a:extLst>
          </p:cNvPr>
          <p:cNvSpPr txBox="1"/>
          <p:nvPr/>
        </p:nvSpPr>
        <p:spPr>
          <a:xfrm>
            <a:off x="8083616" y="4484568"/>
            <a:ext cx="2997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dirty="0"/>
              <a:t>O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4801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Description Languages</a:t>
            </a:r>
          </a:p>
          <a:p>
            <a:r>
              <a:rPr lang="en-US" dirty="0" err="1"/>
              <a:t>SystemVerilog</a:t>
            </a:r>
            <a:r>
              <a:rPr lang="en-US" dirty="0"/>
              <a:t> Building Blocks: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The logic data type</a:t>
            </a:r>
          </a:p>
          <a:p>
            <a:pPr lvl="1"/>
            <a:r>
              <a:rPr lang="en-US" dirty="0"/>
              <a:t>Vectors</a:t>
            </a:r>
          </a:p>
          <a:p>
            <a:pPr lvl="1"/>
            <a:r>
              <a:rPr lang="en-US" dirty="0"/>
              <a:t>Module implementation</a:t>
            </a:r>
          </a:p>
          <a:p>
            <a:pPr lvl="2"/>
            <a:r>
              <a:rPr lang="en-US" dirty="0"/>
              <a:t>Module instantiation</a:t>
            </a:r>
          </a:p>
          <a:p>
            <a:r>
              <a:rPr lang="en-US" dirty="0"/>
              <a:t>Test benches and simulation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044252 - Digital Systems and Computer Structure - </a:t>
            </a:r>
            <a:r>
              <a:rPr lang="en-US" dirty="0" err="1"/>
              <a:t>SystemVerilog</a:t>
            </a:r>
            <a:r>
              <a:rPr lang="en-US" dirty="0"/>
              <a:t>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9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Operations</a:t>
            </a:r>
          </a:p>
        </p:txBody>
      </p:sp>
      <p:sp>
        <p:nvSpPr>
          <p:cNvPr id="2560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23243" y="1040633"/>
            <a:ext cx="7886700" cy="48775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Bit select:</a:t>
            </a:r>
            <a:endParaRPr lang="en-US" altLang="en-US" dirty="0">
              <a:solidFill>
                <a:srgbClr val="FF3100"/>
              </a:solidFill>
            </a:endParaRPr>
          </a:p>
          <a:p>
            <a:pPr marL="457200" lvl="1" indent="0">
              <a:buNone/>
            </a:pPr>
            <a:endParaRPr lang="en-US" altLang="en-US" dirty="0">
              <a:solidFill>
                <a:srgbClr val="FF3100"/>
              </a:solidFill>
            </a:endParaRP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Range select: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Pack:</a:t>
            </a:r>
          </a:p>
          <a:p>
            <a:pPr marL="457200" lvl="1" indent="0">
              <a:buNone/>
            </a:pPr>
            <a:endParaRPr lang="en-US" altLang="en-US" b="1" dirty="0">
              <a:solidFill>
                <a:srgbClr val="FF3300"/>
              </a:solidFill>
              <a:latin typeface="Courier" charset="0"/>
            </a:endParaRPr>
          </a:p>
          <a:p>
            <a:pPr marL="457200" lvl="1" indent="0">
              <a:buNone/>
            </a:pPr>
            <a:endParaRPr lang="en-US" altLang="en-US" b="1" dirty="0">
              <a:solidFill>
                <a:srgbClr val="FF3300"/>
              </a:solidFill>
              <a:latin typeface="Courier" charset="0"/>
            </a:endParaRPr>
          </a:p>
          <a:p>
            <a:pPr lvl="1"/>
            <a:r>
              <a:rPr lang="en-US" altLang="en-US" dirty="0"/>
              <a:t>Unpack:</a:t>
            </a:r>
          </a:p>
          <a:p>
            <a:pPr lvl="1"/>
            <a:endParaRPr lang="en-US" altLang="en-US" b="1" dirty="0">
              <a:solidFill>
                <a:srgbClr val="FF3300"/>
              </a:solidFill>
              <a:latin typeface="Courier" charset="0"/>
            </a:endParaRPr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F85267-4C23-4DBD-B7AE-6F674A219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52282"/>
              </p:ext>
            </p:extLst>
          </p:nvPr>
        </p:nvGraphicFramePr>
        <p:xfrm>
          <a:off x="1524000" y="4212219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5956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  <a:endParaRPr lang="en-US" altLang="en-US" b="1" dirty="0">
                        <a:solidFill>
                          <a:srgbClr val="FF31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719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B5E9EAD-4819-4B74-99BB-A5517C328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260294"/>
              </p:ext>
            </p:extLst>
          </p:nvPr>
        </p:nvGraphicFramePr>
        <p:xfrm>
          <a:off x="1524000" y="5441447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5956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carry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sum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];</a:t>
                      </a:r>
                      <a:endParaRPr lang="en-US" altLang="en-US" b="1" dirty="0">
                        <a:solidFill>
                          <a:srgbClr val="FF31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7199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0DF732-6F5B-4090-9A5C-E432A2F23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81297"/>
              </p:ext>
            </p:extLst>
          </p:nvPr>
        </p:nvGraphicFramePr>
        <p:xfrm>
          <a:off x="1524000" y="1858832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5956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he-I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7199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C871DB6-C19B-4201-9DA2-40FD2452B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81443"/>
              </p:ext>
            </p:extLst>
          </p:nvPr>
        </p:nvGraphicFramePr>
        <p:xfrm>
          <a:off x="1524000" y="3069894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5956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he-IL" dirty="0"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71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01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Vectors - Exercise</a:t>
            </a:r>
          </a:p>
        </p:txBody>
      </p:sp>
      <p:sp>
        <p:nvSpPr>
          <p:cNvPr id="2560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23243" y="1478783"/>
            <a:ext cx="7886700" cy="4877567"/>
          </a:xfrm>
        </p:spPr>
        <p:txBody>
          <a:bodyPr>
            <a:normAutofit/>
          </a:bodyPr>
          <a:lstStyle/>
          <a:p>
            <a:r>
              <a:rPr lang="en-US" altLang="en-US" dirty="0"/>
              <a:t>Swap high and low nibbles of w1 into w2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Solution: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4006DEB-D6A3-4E69-8252-EA3F81DBA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126723"/>
              </p:ext>
            </p:extLst>
          </p:nvPr>
        </p:nvGraphicFramePr>
        <p:xfrm>
          <a:off x="1019175" y="2062782"/>
          <a:ext cx="6096000" cy="64008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5956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he-IL" sz="1800" b="1" dirty="0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w2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7199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90C7FA2-C85D-4A41-BBF4-7DF5B545B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47932"/>
              </p:ext>
            </p:extLst>
          </p:nvPr>
        </p:nvGraphicFramePr>
        <p:xfrm>
          <a:off x="1019175" y="3961164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5956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w2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]};</a:t>
                      </a:r>
                      <a:endParaRPr lang="en-US" altLang="en-US" b="1" dirty="0">
                        <a:solidFill>
                          <a:srgbClr val="FF31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71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44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ABF4-D2D7-4619-9E37-C3D98DCE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3941"/>
          </a:xfrm>
        </p:spPr>
        <p:txBody>
          <a:bodyPr>
            <a:normAutofit fontScale="90000"/>
          </a:bodyPr>
          <a:lstStyle/>
          <a:p>
            <a:r>
              <a:rPr lang="en-US" dirty="0"/>
              <a:t>Intro – 2’s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33FED-3A19-4E8D-96A2-8CE665D7D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4282"/>
            <a:ext cx="7886700" cy="4940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N-bit Unsigned binary: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N-bit Signed binary: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The only difference is the MSB changes to a negative value!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 1010			Example: 11010</a:t>
            </a:r>
          </a:p>
          <a:p>
            <a:pPr marL="0" indent="0">
              <a:buNone/>
            </a:pPr>
            <a:r>
              <a:rPr lang="en-US" sz="2400" dirty="0"/>
              <a:t>Unsigned: 8+2 = 10		Unsigned: 16+8+2 = 26</a:t>
            </a:r>
          </a:p>
          <a:p>
            <a:pPr marL="0" indent="0">
              <a:buNone/>
            </a:pPr>
            <a:r>
              <a:rPr lang="en-US" sz="2400" dirty="0"/>
              <a:t>Signed: -8+2 = -6</a:t>
            </a:r>
            <a:r>
              <a:rPr lang="en-US" dirty="0"/>
              <a:t> 		</a:t>
            </a:r>
            <a:r>
              <a:rPr lang="en-US" sz="2400" dirty="0"/>
              <a:t>Signed: -16+8+1 = -6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1B45B-8081-478F-9EDB-02871FA5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D0E2B-E6E8-4F3A-B660-0718B2B0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3933D05-DBEC-4096-9BC3-93468F591231}"/>
              </a:ext>
            </a:extLst>
          </p:cNvPr>
          <p:cNvGraphicFramePr>
            <a:graphicFrameLocks noGrp="1"/>
          </p:cNvGraphicFramePr>
          <p:nvPr/>
        </p:nvGraphicFramePr>
        <p:xfrm>
          <a:off x="4054480" y="1778872"/>
          <a:ext cx="4460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087">
                  <a:extLst>
                    <a:ext uri="{9D8B030D-6E8A-4147-A177-3AD203B41FA5}">
                      <a16:colId xmlns:a16="http://schemas.microsoft.com/office/drawing/2014/main" val="651435947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1620225577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1609292583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104414244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1866084938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687903165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4293283050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3591313712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3776985695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4201878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1082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B62B958-795C-42D5-AB62-778366FBEDB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74060" y="1366038"/>
              <a:ext cx="4441290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4129">
                      <a:extLst>
                        <a:ext uri="{9D8B030D-6E8A-4147-A177-3AD203B41FA5}">
                          <a16:colId xmlns:a16="http://schemas.microsoft.com/office/drawing/2014/main" val="651435947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1620225577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1609292583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104414244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1866084938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2687903165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4293283050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3591313712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3776985695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4201878896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41082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B62B958-795C-42D5-AB62-778366FBEDB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74060" y="1366038"/>
              <a:ext cx="4441290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4129">
                      <a:extLst>
                        <a:ext uri="{9D8B030D-6E8A-4147-A177-3AD203B41FA5}">
                          <a16:colId xmlns:a16="http://schemas.microsoft.com/office/drawing/2014/main" val="651435947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1620225577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1609292583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104414244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1866084938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2687903165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4293283050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3591313712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3776985695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4201878896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98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r="-798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r="-698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8630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863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98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410821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7F9DBA5B-582A-4D58-97C7-1F46931982FD}"/>
              </a:ext>
            </a:extLst>
          </p:cNvPr>
          <p:cNvGraphicFramePr>
            <a:graphicFrameLocks noGrp="1"/>
          </p:cNvGraphicFramePr>
          <p:nvPr/>
        </p:nvGraphicFramePr>
        <p:xfrm>
          <a:off x="3874825" y="2846804"/>
          <a:ext cx="4460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087">
                  <a:extLst>
                    <a:ext uri="{9D8B030D-6E8A-4147-A177-3AD203B41FA5}">
                      <a16:colId xmlns:a16="http://schemas.microsoft.com/office/drawing/2014/main" val="651435947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1620225577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1609292583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104414244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1866084938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687903165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4293283050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3591313712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3776985695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4201878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1082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27F20764-D2F4-436E-8A28-DCEE9338E71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25075" y="2433970"/>
              <a:ext cx="4657879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0718">
                      <a:extLst>
                        <a:ext uri="{9D8B030D-6E8A-4147-A177-3AD203B41FA5}">
                          <a16:colId xmlns:a16="http://schemas.microsoft.com/office/drawing/2014/main" val="651435947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1620225577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1609292583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104414244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1866084938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2687903165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4293283050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3591313712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3776985695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4201878896"/>
                        </a:ext>
                      </a:extLst>
                    </a:gridCol>
                  </a:tblGrid>
                  <a:tr h="365125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941082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27F20764-D2F4-436E-8A28-DCEE9338E71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25075" y="2433970"/>
              <a:ext cx="4657879" cy="37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0718">
                      <a:extLst>
                        <a:ext uri="{9D8B030D-6E8A-4147-A177-3AD203B41FA5}">
                          <a16:colId xmlns:a16="http://schemas.microsoft.com/office/drawing/2014/main" val="651435947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1620225577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1609292583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104414244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1866084938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2687903165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4293283050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3591313712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3776985695"/>
                        </a:ext>
                      </a:extLst>
                    </a:gridCol>
                    <a:gridCol w="444129">
                      <a:extLst>
                        <a:ext uri="{9D8B030D-6E8A-4147-A177-3AD203B41FA5}">
                          <a16:colId xmlns:a16="http://schemas.microsoft.com/office/drawing/2014/main" val="4201878896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60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1389" r="-8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7945" r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7945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47945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479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41082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49066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Repeated Signals</a:t>
            </a:r>
          </a:p>
        </p:txBody>
      </p:sp>
      <p:sp>
        <p:nvSpPr>
          <p:cNvPr id="3471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Previously we discussed vector concatenation:</a:t>
            </a:r>
          </a:p>
          <a:p>
            <a:pPr>
              <a:buFontTx/>
              <a:buNone/>
            </a:pPr>
            <a:r>
              <a:rPr lang="en-US" altLang="en-US" sz="2600" b="1" dirty="0">
                <a:solidFill>
                  <a:srgbClr val="FF3100"/>
                </a:solidFill>
                <a:latin typeface="Courier" charset="0"/>
              </a:rPr>
              <a:t>		</a:t>
            </a:r>
            <a:endParaRPr lang="en-US" altLang="en-US" b="1" dirty="0">
              <a:solidFill>
                <a:srgbClr val="FF3100"/>
              </a:solidFill>
              <a:latin typeface="Courier" charset="0"/>
            </a:endParaRPr>
          </a:p>
          <a:p>
            <a:r>
              <a:rPr lang="en-US" altLang="en-US" dirty="0"/>
              <a:t>We can also repeat a signal n times:</a:t>
            </a:r>
          </a:p>
          <a:p>
            <a:pPr>
              <a:buFontTx/>
              <a:buNone/>
            </a:pPr>
            <a:r>
              <a:rPr lang="en-US" altLang="en-US" sz="2600" b="1" dirty="0">
                <a:solidFill>
                  <a:srgbClr val="FF3100"/>
                </a:solidFill>
                <a:latin typeface="Courier" charset="0"/>
              </a:rPr>
              <a:t>		</a:t>
            </a:r>
          </a:p>
          <a:p>
            <a:endParaRPr lang="en-US" altLang="en-US" b="1" dirty="0">
              <a:solidFill>
                <a:srgbClr val="FF3100"/>
              </a:solidFill>
              <a:latin typeface="Courier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044252 - Digital Systems and Computer Structure - </a:t>
            </a:r>
            <a:r>
              <a:rPr lang="en-US" dirty="0" err="1"/>
              <a:t>SystemVerilog</a:t>
            </a:r>
            <a:r>
              <a:rPr lang="en-US" dirty="0"/>
              <a:t>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5C6D06-387A-4AD3-B6C8-F51E742A1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38389"/>
              </p:ext>
            </p:extLst>
          </p:nvPr>
        </p:nvGraphicFramePr>
        <p:xfrm>
          <a:off x="1019175" y="2269119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5956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  <a:endParaRPr lang="en-US" altLang="en-US" b="1" dirty="0">
                        <a:solidFill>
                          <a:srgbClr val="FF31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719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DF9810-4246-4E10-8240-06EDEEE98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536999"/>
              </p:ext>
            </p:extLst>
          </p:nvPr>
        </p:nvGraphicFramePr>
        <p:xfrm>
          <a:off x="1019175" y="342900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5956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}};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16 copies of x</a:t>
                      </a:r>
                      <a:endParaRPr lang="en-US" altLang="en-US" b="1" dirty="0">
                        <a:solidFill>
                          <a:srgbClr val="FF31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71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92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Repeated Signals - Example</a:t>
            </a:r>
          </a:p>
        </p:txBody>
      </p:sp>
      <p:sp>
        <p:nvSpPr>
          <p:cNvPr id="3471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Question: What does this do?</a:t>
            </a:r>
          </a:p>
          <a:p>
            <a:pPr>
              <a:buFontTx/>
              <a:buNone/>
            </a:pPr>
            <a:r>
              <a:rPr lang="en-US" altLang="en-US" b="1" dirty="0">
                <a:solidFill>
                  <a:srgbClr val="FF3100"/>
                </a:solidFill>
                <a:latin typeface="Courier" charset="0"/>
              </a:rPr>
              <a:t>		</a:t>
            </a:r>
            <a:endParaRPr lang="en-US" altLang="en-US" sz="2600" b="1" dirty="0">
              <a:solidFill>
                <a:srgbClr val="FF3100"/>
              </a:solidFill>
              <a:latin typeface="Courier" charset="0"/>
            </a:endParaRPr>
          </a:p>
          <a:p>
            <a:pPr>
              <a:buFontTx/>
              <a:buNone/>
            </a:pPr>
            <a:r>
              <a:rPr lang="en-US" altLang="en-US" sz="2600" b="1" dirty="0">
                <a:solidFill>
                  <a:srgbClr val="FF3100"/>
                </a:solidFill>
                <a:latin typeface="Courier" charset="0"/>
              </a:rPr>
              <a:t>     	</a:t>
            </a:r>
            <a:endParaRPr lang="en-US" altLang="en-US" sz="2600" dirty="0"/>
          </a:p>
          <a:p>
            <a:pPr>
              <a:buFontTx/>
              <a:buNone/>
            </a:pPr>
            <a:r>
              <a:rPr lang="en-US" altLang="en-US" sz="2600" b="1" dirty="0">
                <a:solidFill>
                  <a:srgbClr val="FF3100"/>
                </a:solidFill>
                <a:latin typeface="Courier" charset="0"/>
              </a:rPr>
              <a:t>	</a:t>
            </a:r>
            <a:r>
              <a:rPr lang="en-US" altLang="en-US" dirty="0"/>
              <a:t>Answer: Unsigned extension	</a:t>
            </a:r>
          </a:p>
          <a:p>
            <a:r>
              <a:rPr lang="en-US" altLang="en-US" dirty="0"/>
              <a:t>Question: What about this?</a:t>
            </a:r>
          </a:p>
          <a:p>
            <a:pPr>
              <a:buFontTx/>
              <a:buNone/>
            </a:pPr>
            <a:r>
              <a:rPr lang="en-US" altLang="en-US" sz="2600" b="1" dirty="0">
                <a:solidFill>
                  <a:srgbClr val="FF3100"/>
                </a:solidFill>
                <a:latin typeface="Courier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600" b="1" dirty="0">
                <a:solidFill>
                  <a:srgbClr val="FF3100"/>
                </a:solidFill>
                <a:latin typeface="Courier" charset="0"/>
              </a:rPr>
              <a:t> </a:t>
            </a:r>
            <a:r>
              <a:rPr lang="en-US" altLang="en-US" dirty="0"/>
              <a:t>Answer: Signed extension </a:t>
            </a:r>
            <a:r>
              <a:rPr lang="en-US" altLang="en-US" sz="2600" b="1" dirty="0">
                <a:latin typeface="Courier" charset="0"/>
              </a:rPr>
              <a:t>	</a:t>
            </a:r>
            <a:endParaRPr lang="en-US" altLang="en-US" b="1" dirty="0">
              <a:latin typeface="Courier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044252 - Digital Systems and Computer Structure - </a:t>
            </a:r>
            <a:r>
              <a:rPr lang="en-US" dirty="0" err="1"/>
              <a:t>SystemVerilog</a:t>
            </a:r>
            <a:r>
              <a:rPr lang="en-US" dirty="0"/>
              <a:t>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B9027B4-3274-4B95-9E38-225C54E32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554573"/>
              </p:ext>
            </p:extLst>
          </p:nvPr>
        </p:nvGraphicFramePr>
        <p:xfrm>
          <a:off x="914400" y="2372546"/>
          <a:ext cx="6096000" cy="91440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5956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{{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}},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]};</a:t>
                      </a:r>
                      <a:endParaRPr lang="en-US" altLang="en-US" b="1" dirty="0">
                        <a:solidFill>
                          <a:srgbClr val="FF31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7199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18B420-F0FD-4CCC-8B41-86C4E574D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773879"/>
              </p:ext>
            </p:extLst>
          </p:nvPr>
        </p:nvGraphicFramePr>
        <p:xfrm>
          <a:off x="914400" y="4361114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5956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{{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]}},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]};</a:t>
                      </a:r>
                      <a:endParaRPr lang="en-US" altLang="en-US" b="1" dirty="0">
                        <a:solidFill>
                          <a:srgbClr val="FF31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71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75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Hardware Description Languages</a:t>
            </a:r>
          </a:p>
          <a:p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SystemVerilog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Building Blocks: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logic data type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Vectors</a:t>
            </a:r>
          </a:p>
          <a:p>
            <a:pPr lvl="1"/>
            <a:r>
              <a:rPr lang="en-US" dirty="0"/>
              <a:t>Module implementation</a:t>
            </a:r>
          </a:p>
          <a:p>
            <a:pPr lvl="2"/>
            <a:r>
              <a:rPr lang="en-US" dirty="0"/>
              <a:t>Module instantiation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Test benches and simulation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044252 - Digital Systems and Computer Structure - </a:t>
            </a:r>
            <a:r>
              <a:rPr lang="en-US" dirty="0" err="1"/>
              <a:t>SystemVerilog</a:t>
            </a:r>
            <a:r>
              <a:rPr lang="en-US" dirty="0"/>
              <a:t>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81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336674" cy="1325563"/>
          </a:xfrm>
        </p:spPr>
        <p:txBody>
          <a:bodyPr/>
          <a:lstStyle/>
          <a:p>
            <a:r>
              <a:rPr lang="en-US" altLang="en-US" dirty="0"/>
              <a:t>Module Implementation</a:t>
            </a:r>
          </a:p>
        </p:txBody>
      </p:sp>
      <p:sp>
        <p:nvSpPr>
          <p:cNvPr id="291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75129" y="1604681"/>
            <a:ext cx="8193741" cy="4657165"/>
          </a:xfrm>
        </p:spPr>
        <p:txBody>
          <a:bodyPr>
            <a:normAutofit/>
          </a:bodyPr>
          <a:lstStyle/>
          <a:p>
            <a:r>
              <a:rPr lang="en-US" altLang="en-US" dirty="0"/>
              <a:t>There are 3 ways to implement hardware inside a module: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Module instantiation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Concurrent assignments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Procedural blocks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1D0328-6E91-47C0-87B8-0B46DD3DD0C5}"/>
              </a:ext>
            </a:extLst>
          </p:cNvPr>
          <p:cNvSpPr/>
          <p:nvPr/>
        </p:nvSpPr>
        <p:spPr>
          <a:xfrm>
            <a:off x="762000" y="2447925"/>
            <a:ext cx="42957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386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336674" cy="1325563"/>
          </a:xfrm>
        </p:spPr>
        <p:txBody>
          <a:bodyPr/>
          <a:lstStyle/>
          <a:p>
            <a:r>
              <a:rPr lang="en-US" altLang="en-US" dirty="0"/>
              <a:t>Module Instantiation</a:t>
            </a:r>
          </a:p>
        </p:txBody>
      </p:sp>
      <p:sp>
        <p:nvSpPr>
          <p:cNvPr id="291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75129" y="1604681"/>
            <a:ext cx="8193741" cy="4657165"/>
          </a:xfrm>
        </p:spPr>
        <p:txBody>
          <a:bodyPr>
            <a:normAutofit/>
          </a:bodyPr>
          <a:lstStyle/>
          <a:p>
            <a:r>
              <a:rPr lang="en-US" altLang="en-US" dirty="0"/>
              <a:t>Implementing a module using other modules as building blocks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42945B-42F8-4F47-AC97-529E249C58AC}"/>
              </a:ext>
            </a:extLst>
          </p:cNvPr>
          <p:cNvSpPr/>
          <p:nvPr/>
        </p:nvSpPr>
        <p:spPr>
          <a:xfrm>
            <a:off x="2370681" y="2540234"/>
            <a:ext cx="4852612" cy="34230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698171-5753-4AF5-8EC8-A7B2465B6F55}"/>
              </a:ext>
            </a:extLst>
          </p:cNvPr>
          <p:cNvSpPr/>
          <p:nvPr/>
        </p:nvSpPr>
        <p:spPr>
          <a:xfrm>
            <a:off x="2711668" y="3351475"/>
            <a:ext cx="1852236" cy="142275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DDE2B-8DE4-4ED5-9F74-B9B371310319}"/>
              </a:ext>
            </a:extLst>
          </p:cNvPr>
          <p:cNvSpPr txBox="1"/>
          <p:nvPr/>
        </p:nvSpPr>
        <p:spPr>
          <a:xfrm>
            <a:off x="2666999" y="2706813"/>
            <a:ext cx="24669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My Module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FDF1DB-6015-4941-A38E-B6130EC478AC}"/>
              </a:ext>
            </a:extLst>
          </p:cNvPr>
          <p:cNvSpPr txBox="1"/>
          <p:nvPr/>
        </p:nvSpPr>
        <p:spPr>
          <a:xfrm>
            <a:off x="2404298" y="3653102"/>
            <a:ext cx="246697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Module </a:t>
            </a:r>
          </a:p>
          <a:p>
            <a:pPr algn="ctr"/>
            <a:r>
              <a:rPr lang="en-US" dirty="0"/>
              <a:t>Building Block #1</a:t>
            </a:r>
            <a:endParaRPr lang="he-I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0E984B-D48C-42D0-8F36-3053B53E4B88}"/>
              </a:ext>
            </a:extLst>
          </p:cNvPr>
          <p:cNvSpPr/>
          <p:nvPr/>
        </p:nvSpPr>
        <p:spPr>
          <a:xfrm>
            <a:off x="4914589" y="3373041"/>
            <a:ext cx="1852236" cy="142275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C319C-7A87-4518-ADE6-F2EE21556FC7}"/>
              </a:ext>
            </a:extLst>
          </p:cNvPr>
          <p:cNvSpPr txBox="1"/>
          <p:nvPr/>
        </p:nvSpPr>
        <p:spPr>
          <a:xfrm>
            <a:off x="4660111" y="3653101"/>
            <a:ext cx="246697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Module </a:t>
            </a:r>
          </a:p>
          <a:p>
            <a:pPr algn="ctr"/>
            <a:r>
              <a:rPr lang="en-US" dirty="0"/>
              <a:t>Building Block #2</a:t>
            </a:r>
            <a:endParaRPr lang="he-IL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71EBB5-ACBD-44AD-93F4-B2E3999DF446}"/>
              </a:ext>
            </a:extLst>
          </p:cNvPr>
          <p:cNvCxnSpPr>
            <a:cxnSpLocks/>
          </p:cNvCxnSpPr>
          <p:nvPr/>
        </p:nvCxnSpPr>
        <p:spPr>
          <a:xfrm>
            <a:off x="1604683" y="3976267"/>
            <a:ext cx="7659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F67374-FE81-4C0C-880A-1FA01095BC63}"/>
              </a:ext>
            </a:extLst>
          </p:cNvPr>
          <p:cNvSpPr txBox="1"/>
          <p:nvPr/>
        </p:nvSpPr>
        <p:spPr>
          <a:xfrm>
            <a:off x="687219" y="3501471"/>
            <a:ext cx="24669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input1</a:t>
            </a:r>
            <a:endParaRPr lang="he-I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ACEB2B-3B0A-43FD-89A0-03284F1E89C9}"/>
              </a:ext>
            </a:extLst>
          </p:cNvPr>
          <p:cNvCxnSpPr>
            <a:cxnSpLocks/>
          </p:cNvCxnSpPr>
          <p:nvPr/>
        </p:nvCxnSpPr>
        <p:spPr>
          <a:xfrm>
            <a:off x="2379023" y="3976267"/>
            <a:ext cx="3573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18773E-9C24-477F-890E-9D440A24EF52}"/>
              </a:ext>
            </a:extLst>
          </p:cNvPr>
          <p:cNvCxnSpPr>
            <a:cxnSpLocks/>
          </p:cNvCxnSpPr>
          <p:nvPr/>
        </p:nvCxnSpPr>
        <p:spPr>
          <a:xfrm>
            <a:off x="4588823" y="4033417"/>
            <a:ext cx="3573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4A9F81-22CF-4B8A-8347-856FF0C92AAE}"/>
              </a:ext>
            </a:extLst>
          </p:cNvPr>
          <p:cNvCxnSpPr>
            <a:cxnSpLocks/>
          </p:cNvCxnSpPr>
          <p:nvPr/>
        </p:nvCxnSpPr>
        <p:spPr>
          <a:xfrm>
            <a:off x="6808148" y="4052467"/>
            <a:ext cx="3573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FEE8F5-8BD8-468D-AFC4-C10A1923121B}"/>
              </a:ext>
            </a:extLst>
          </p:cNvPr>
          <p:cNvCxnSpPr>
            <a:cxnSpLocks/>
          </p:cNvCxnSpPr>
          <p:nvPr/>
        </p:nvCxnSpPr>
        <p:spPr>
          <a:xfrm>
            <a:off x="7257954" y="4063426"/>
            <a:ext cx="7659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1EB125B-F6E5-4D10-AFD3-4856A654FB80}"/>
              </a:ext>
            </a:extLst>
          </p:cNvPr>
          <p:cNvSpPr txBox="1"/>
          <p:nvPr/>
        </p:nvSpPr>
        <p:spPr>
          <a:xfrm>
            <a:off x="6430129" y="3588630"/>
            <a:ext cx="24669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output1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3859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336674" cy="1325563"/>
          </a:xfrm>
        </p:spPr>
        <p:txBody>
          <a:bodyPr/>
          <a:lstStyle/>
          <a:p>
            <a:r>
              <a:rPr lang="en-US" altLang="en-US" dirty="0"/>
              <a:t>Module Instantiation</a:t>
            </a:r>
          </a:p>
        </p:txBody>
      </p:sp>
      <p:sp>
        <p:nvSpPr>
          <p:cNvPr id="291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75129" y="1604681"/>
            <a:ext cx="8193741" cy="4657165"/>
          </a:xfrm>
        </p:spPr>
        <p:txBody>
          <a:bodyPr>
            <a:normAutofit/>
          </a:bodyPr>
          <a:lstStyle/>
          <a:p>
            <a:r>
              <a:rPr lang="en-US" altLang="en-US" dirty="0"/>
              <a:t>Implementing a module using other modules as building blocks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28</a:t>
            </a:fld>
            <a:endParaRPr lang="en-US"/>
          </a:p>
        </p:txBody>
      </p:sp>
      <p:pic>
        <p:nvPicPr>
          <p:cNvPr id="27" name="Picture 2" descr="Image result for verilog memes">
            <a:extLst>
              <a:ext uri="{FF2B5EF4-FFF2-40B4-BE49-F238E27FC236}">
                <a16:creationId xmlns:a16="http://schemas.microsoft.com/office/drawing/2014/main" id="{77EF3EC9-1CAE-4333-ADB5-8BEB78791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361" y="2636379"/>
            <a:ext cx="4483252" cy="29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988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27">
            <a:extLst>
              <a:ext uri="{FF2B5EF4-FFF2-40B4-BE49-F238E27FC236}">
                <a16:creationId xmlns:a16="http://schemas.microsoft.com/office/drawing/2014/main" id="{DCD9810A-0538-4B70-B721-659EBE13C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566" y="1491306"/>
            <a:ext cx="5223231" cy="21852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m</a:t>
            </a:r>
            <a:r>
              <a:rPr lang="el-GR" altLang="en-US" sz="1600" dirty="0">
                <a:latin typeface="Courier New" panose="02070309020205020404" pitchFamily="49" charset="0"/>
              </a:rPr>
              <a:t>odule</a:t>
            </a:r>
            <a:r>
              <a:rPr lang="en-US" altLang="en-US" sz="1600" dirty="0">
                <a:latin typeface="Courier New" panose="02070309020205020404" pitchFamily="49" charset="0"/>
              </a:rPr>
              <a:t>_name instance_name1 </a:t>
            </a:r>
            <a:r>
              <a:rPr lang="el-GR" altLang="en-US" sz="1600" dirty="0">
                <a:latin typeface="Courier New" panose="02070309020205020404" pitchFamily="49" charset="0"/>
              </a:rPr>
              <a:t>(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	my_out1,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	my_out2</a:t>
            </a:r>
            <a:r>
              <a:rPr lang="el-GR" altLang="en-US" sz="1600" dirty="0">
                <a:latin typeface="Courier New" panose="02070309020205020404" pitchFamily="49" charset="0"/>
              </a:rPr>
              <a:t>,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	.</a:t>
            </a:r>
            <a:r>
              <a:rPr lang="el-GR" altLang="en-US" sz="1600" dirty="0">
                <a:latin typeface="Courier New" panose="02070309020205020404" pitchFamily="49" charset="0"/>
              </a:rPr>
              <a:t>..,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my_inN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l-GR" altLang="en-US" sz="1600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-13449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/>
              <a:t>Module Instantiation Syntax</a:t>
            </a:r>
            <a:endParaRPr lang="en-US" altLang="en-US" dirty="0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3844" y="989012"/>
            <a:ext cx="7886700" cy="48799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Positional association: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8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8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Named association: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29</a:t>
            </a:fld>
            <a:endParaRPr lang="en-US"/>
          </a:p>
        </p:txBody>
      </p:sp>
      <p:sp>
        <p:nvSpPr>
          <p:cNvPr id="6" name="Text Box 27">
            <a:extLst>
              <a:ext uri="{FF2B5EF4-FFF2-40B4-BE49-F238E27FC236}">
                <a16:creationId xmlns:a16="http://schemas.microsoft.com/office/drawing/2014/main" id="{52B06BB7-A12E-41A4-BCBE-7EDE98284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566" y="4598650"/>
            <a:ext cx="5223231" cy="21852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m</a:t>
            </a:r>
            <a:r>
              <a:rPr lang="el-GR" altLang="en-US" sz="1600" dirty="0">
                <a:latin typeface="Courier New" panose="02070309020205020404" pitchFamily="49" charset="0"/>
              </a:rPr>
              <a:t>odule</a:t>
            </a:r>
            <a:r>
              <a:rPr lang="en-US" altLang="en-US" sz="1600" dirty="0">
                <a:latin typeface="Courier New" panose="02070309020205020404" pitchFamily="49" charset="0"/>
              </a:rPr>
              <a:t>_name instance_name2 </a:t>
            </a:r>
            <a:r>
              <a:rPr lang="el-GR" altLang="en-US" sz="1600" dirty="0">
                <a:latin typeface="Courier New" panose="02070309020205020404" pitchFamily="49" charset="0"/>
              </a:rPr>
              <a:t>(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	.out1(my_out1),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    .out2(my_out2),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    .</a:t>
            </a:r>
            <a:r>
              <a:rPr lang="el-GR" altLang="en-US" sz="1600" dirty="0">
                <a:latin typeface="Courier New" panose="02070309020205020404" pitchFamily="49" charset="0"/>
              </a:rPr>
              <a:t>..,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    .</a:t>
            </a:r>
            <a:r>
              <a:rPr lang="el-GR" altLang="en-US" sz="1600" dirty="0">
                <a:latin typeface="Courier New" panose="02070309020205020404" pitchFamily="49" charset="0"/>
              </a:rPr>
              <a:t>in</a:t>
            </a:r>
            <a:r>
              <a:rPr lang="en-US" altLang="en-US" sz="1600" dirty="0">
                <a:latin typeface="Courier New" panose="02070309020205020404" pitchFamily="49" charset="0"/>
              </a:rPr>
              <a:t>N(my_in1)</a:t>
            </a:r>
          </a:p>
          <a:p>
            <a:pPr eaLnBrk="1" hangingPunct="1">
              <a:spcBef>
                <a:spcPct val="50000"/>
              </a:spcBef>
            </a:pPr>
            <a:r>
              <a:rPr lang="el-GR" altLang="en-US" sz="1600" dirty="0">
                <a:latin typeface="Courier New" panose="02070309020205020404" pitchFamily="49" charset="0"/>
              </a:rPr>
              <a:t>);</a:t>
            </a:r>
            <a:endParaRPr lang="en-US" altLang="en-US" sz="1600" dirty="0">
              <a:latin typeface="Courier New" panose="02070309020205020404" pitchFamily="49" charset="0"/>
            </a:endParaRP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08D04F4-9ECA-4AAE-A27D-78D6F8884BB4}"/>
              </a:ext>
            </a:extLst>
          </p:cNvPr>
          <p:cNvSpPr/>
          <p:nvPr/>
        </p:nvSpPr>
        <p:spPr>
          <a:xfrm rot="11348666">
            <a:off x="1014244" y="1489074"/>
            <a:ext cx="838195" cy="230647"/>
          </a:xfrm>
          <a:prstGeom prst="leftArrow">
            <a:avLst>
              <a:gd name="adj1" fmla="val 50001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3F3DE027-99E9-49E6-A4B0-3452B2F1A5F4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76A6A57-7C9E-4FED-8E79-86E4DC7A2F71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F9015D-2E86-4A98-A269-2CCB378563E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B452BDD4-2E8E-495E-8727-342EBB6180DB}"/>
              </a:ext>
            </a:extLst>
          </p:cNvPr>
          <p:cNvSpPr/>
          <p:nvPr/>
        </p:nvSpPr>
        <p:spPr>
          <a:xfrm rot="19953516">
            <a:off x="4569648" y="1238983"/>
            <a:ext cx="1088998" cy="231528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DC2310-5EDC-4E33-A8F7-64B66AE2A005}"/>
              </a:ext>
            </a:extLst>
          </p:cNvPr>
          <p:cNvSpPr/>
          <p:nvPr/>
        </p:nvSpPr>
        <p:spPr>
          <a:xfrm>
            <a:off x="5507309" y="900109"/>
            <a:ext cx="1748387" cy="4937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Instance name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04C4B895-4CA0-4AC2-848B-BEE8D8FC2FAD}"/>
              </a:ext>
            </a:extLst>
          </p:cNvPr>
          <p:cNvSpPr/>
          <p:nvPr/>
        </p:nvSpPr>
        <p:spPr>
          <a:xfrm>
            <a:off x="3345907" y="1987523"/>
            <a:ext cx="298579" cy="1244863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CB7E177-00E8-4259-9338-A93FF1E25EF0}"/>
              </a:ext>
            </a:extLst>
          </p:cNvPr>
          <p:cNvSpPr/>
          <p:nvPr/>
        </p:nvSpPr>
        <p:spPr>
          <a:xfrm>
            <a:off x="3931973" y="2048924"/>
            <a:ext cx="1567543" cy="13571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 and Output port assignments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876F84C-0E0D-4636-BF1E-350E7E9F9933}"/>
              </a:ext>
            </a:extLst>
          </p:cNvPr>
          <p:cNvSpPr/>
          <p:nvPr/>
        </p:nvSpPr>
        <p:spPr>
          <a:xfrm>
            <a:off x="56572" y="1406809"/>
            <a:ext cx="1567543" cy="49370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Module name</a:t>
            </a:r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F3123FE0-A096-4A7C-A5D6-45755DEFD8C3}"/>
              </a:ext>
            </a:extLst>
          </p:cNvPr>
          <p:cNvSpPr/>
          <p:nvPr/>
        </p:nvSpPr>
        <p:spPr>
          <a:xfrm rot="8716876">
            <a:off x="1288747" y="5321596"/>
            <a:ext cx="1153386" cy="251823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201AA47-F59F-4362-B75C-B2639C02D642}"/>
              </a:ext>
            </a:extLst>
          </p:cNvPr>
          <p:cNvSpPr/>
          <p:nvPr/>
        </p:nvSpPr>
        <p:spPr>
          <a:xfrm>
            <a:off x="147156" y="5679962"/>
            <a:ext cx="1567543" cy="49370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Module port name</a:t>
            </a:r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15242CD7-7FBC-4723-B752-2A9045EA7DD4}"/>
              </a:ext>
            </a:extLst>
          </p:cNvPr>
          <p:cNvSpPr/>
          <p:nvPr/>
        </p:nvSpPr>
        <p:spPr>
          <a:xfrm rot="21410869">
            <a:off x="3936129" y="4913128"/>
            <a:ext cx="3659448" cy="251823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E2877E-E008-4251-9771-36833640121B}"/>
              </a:ext>
            </a:extLst>
          </p:cNvPr>
          <p:cNvSpPr/>
          <p:nvPr/>
        </p:nvSpPr>
        <p:spPr>
          <a:xfrm>
            <a:off x="7143138" y="4678767"/>
            <a:ext cx="1567543" cy="4937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Wire name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EF570E64-353B-4E09-9E3D-0EE086502343}"/>
              </a:ext>
            </a:extLst>
          </p:cNvPr>
          <p:cNvSpPr/>
          <p:nvPr/>
        </p:nvSpPr>
        <p:spPr>
          <a:xfrm rot="11348666">
            <a:off x="1001935" y="4610968"/>
            <a:ext cx="838195" cy="230647"/>
          </a:xfrm>
          <a:prstGeom prst="leftArrow">
            <a:avLst>
              <a:gd name="adj1" fmla="val 50001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DB2E30E-6D72-4362-A217-689378E9A38B}"/>
              </a:ext>
            </a:extLst>
          </p:cNvPr>
          <p:cNvSpPr/>
          <p:nvPr/>
        </p:nvSpPr>
        <p:spPr>
          <a:xfrm>
            <a:off x="44263" y="4528703"/>
            <a:ext cx="1567543" cy="49370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Module name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510536AB-3A0D-4773-A0E7-C5C6DC367EEB}"/>
              </a:ext>
            </a:extLst>
          </p:cNvPr>
          <p:cNvSpPr/>
          <p:nvPr/>
        </p:nvSpPr>
        <p:spPr>
          <a:xfrm rot="19953516">
            <a:off x="4303195" y="4315632"/>
            <a:ext cx="1088998" cy="231528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42F9D00-B480-457F-A0A0-46E77F61232C}"/>
              </a:ext>
            </a:extLst>
          </p:cNvPr>
          <p:cNvSpPr/>
          <p:nvPr/>
        </p:nvSpPr>
        <p:spPr>
          <a:xfrm>
            <a:off x="5240856" y="3976758"/>
            <a:ext cx="1748387" cy="4937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Instance name</a:t>
            </a:r>
          </a:p>
        </p:txBody>
      </p:sp>
    </p:spTree>
    <p:extLst>
      <p:ext uri="{BB962C8B-B14F-4D97-AF65-F5344CB8AC3E}">
        <p14:creationId xmlns:p14="http://schemas.microsoft.com/office/powerpoint/2010/main" val="951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  <p:bldP spid="14" grpId="0" animBg="1"/>
      <p:bldP spid="15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Description Languages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SystemVerilog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Building Blocks: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logic data type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Vectors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implementation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instantiation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Test benches and simulation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044252 - Digital Systems and Computer Structure - </a:t>
            </a:r>
            <a:r>
              <a:rPr lang="en-US" dirty="0" err="1"/>
              <a:t>SystemVerilog</a:t>
            </a:r>
            <a:r>
              <a:rPr lang="en-US" dirty="0"/>
              <a:t>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1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6846"/>
            <a:ext cx="7886700" cy="1325563"/>
          </a:xfrm>
        </p:spPr>
        <p:txBody>
          <a:bodyPr/>
          <a:lstStyle/>
          <a:p>
            <a:r>
              <a:rPr lang="en-US" altLang="zh-TW" dirty="0"/>
              <a:t>Module Instantiation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3342945B-42F8-4F47-AC97-529E249C58AC}"/>
              </a:ext>
            </a:extLst>
          </p:cNvPr>
          <p:cNvSpPr/>
          <p:nvPr/>
        </p:nvSpPr>
        <p:spPr>
          <a:xfrm>
            <a:off x="505513" y="1790356"/>
            <a:ext cx="3736287" cy="28353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 anchorCtr="0"/>
          <a:lstStyle/>
          <a:p>
            <a:pPr algn="r"/>
            <a:r>
              <a:rPr lang="en-US" sz="2400" dirty="0"/>
              <a:t>top</a:t>
            </a:r>
            <a:endParaRPr lang="he-IL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800697" y="2329241"/>
            <a:ext cx="1306150" cy="878780"/>
            <a:chOff x="984847" y="2589591"/>
            <a:chExt cx="1306150" cy="878780"/>
          </a:xfrm>
        </p:grpSpPr>
        <p:sp>
          <p:nvSpPr>
            <p:cNvPr id="7" name="Rectangle: Rounded Corners 7">
              <a:extLst>
                <a:ext uri="{FF2B5EF4-FFF2-40B4-BE49-F238E27FC236}">
                  <a16:creationId xmlns:a16="http://schemas.microsoft.com/office/drawing/2014/main" id="{C9698171-5753-4AF5-8EC8-A7B2465B6F55}"/>
                </a:ext>
              </a:extLst>
            </p:cNvPr>
            <p:cNvSpPr/>
            <p:nvPr/>
          </p:nvSpPr>
          <p:spPr>
            <a:xfrm>
              <a:off x="984847" y="2589591"/>
              <a:ext cx="1306150" cy="87878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mymodule</a:t>
              </a:r>
              <a:endParaRPr lang="he-IL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0625" y="2599116"/>
              <a:ext cx="2551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98625" y="2592766"/>
              <a:ext cx="2551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58145" y="3237539"/>
              <a:ext cx="2551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88222" y="2363081"/>
            <a:ext cx="1306150" cy="878780"/>
            <a:chOff x="984847" y="2589591"/>
            <a:chExt cx="1306150" cy="878780"/>
          </a:xfrm>
        </p:grpSpPr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C9698171-5753-4AF5-8EC8-A7B2465B6F55}"/>
                </a:ext>
              </a:extLst>
            </p:cNvPr>
            <p:cNvSpPr/>
            <p:nvPr/>
          </p:nvSpPr>
          <p:spPr>
            <a:xfrm>
              <a:off x="984847" y="2589591"/>
              <a:ext cx="1306150" cy="87878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/>
                <a:t>mymodule</a:t>
              </a:r>
              <a:endParaRPr lang="he-IL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90625" y="2599116"/>
              <a:ext cx="2551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98625" y="2592766"/>
              <a:ext cx="2551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58145" y="3237539"/>
              <a:ext cx="2551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642074" y="3186131"/>
            <a:ext cx="489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inst1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30784" y="3204813"/>
            <a:ext cx="489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inst2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134074" y="1978025"/>
            <a:ext cx="0" cy="354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633148" y="1974245"/>
            <a:ext cx="0" cy="354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931723" y="2126645"/>
            <a:ext cx="1" cy="2459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429599" y="2008690"/>
            <a:ext cx="0" cy="354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401594" y="3195470"/>
            <a:ext cx="0" cy="354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202418" y="3241861"/>
            <a:ext cx="0" cy="354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80099" y="1902799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net1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4325" y="1902799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net2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90127" y="1902799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net3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642074" y="2126645"/>
            <a:ext cx="128965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48910" y="333787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net4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41829" y="3355121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net5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35732" y="1522945"/>
            <a:ext cx="2489200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module </a:t>
            </a:r>
            <a:r>
              <a:rPr lang="en-US" dirty="0" err="1"/>
              <a:t>mymodule</a:t>
            </a:r>
            <a:r>
              <a:rPr lang="en-US" dirty="0"/>
              <a:t> (</a:t>
            </a:r>
          </a:p>
          <a:p>
            <a:r>
              <a:rPr lang="en-US" dirty="0"/>
              <a:t>   output logic C,</a:t>
            </a:r>
          </a:p>
          <a:p>
            <a:r>
              <a:rPr lang="en-US" dirty="0"/>
              <a:t>   input logic A,</a:t>
            </a:r>
          </a:p>
          <a:p>
            <a:r>
              <a:rPr lang="en-US" dirty="0"/>
              <a:t>   input logic B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   …</a:t>
            </a:r>
          </a:p>
          <a:p>
            <a:r>
              <a:rPr lang="en-US" dirty="0"/>
              <a:t>   …</a:t>
            </a:r>
          </a:p>
          <a:p>
            <a:r>
              <a:rPr lang="en-US" dirty="0" err="1"/>
              <a:t>endmodule</a:t>
            </a:r>
            <a:endParaRPr lang="en-US" dirty="0"/>
          </a:p>
        </p:txBody>
      </p:sp>
      <p:sp>
        <p:nvSpPr>
          <p:cNvPr id="43" name="Left Arrow 42"/>
          <p:cNvSpPr/>
          <p:nvPr/>
        </p:nvSpPr>
        <p:spPr>
          <a:xfrm>
            <a:off x="3894372" y="2544603"/>
            <a:ext cx="1441360" cy="41755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1012518">
            <a:off x="4058844" y="4415437"/>
            <a:ext cx="2513024" cy="41755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18000" y="4782698"/>
            <a:ext cx="4724400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module top;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logic net1, net2, net3, net4, net5;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inst1 (net4, net1, net2);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inst2 (.C(net5), .A(net2), .B(net3));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5513" y="5403273"/>
            <a:ext cx="1826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Connect by name</a:t>
            </a:r>
          </a:p>
          <a:p>
            <a:r>
              <a:rPr lang="en-US" dirty="0">
                <a:solidFill>
                  <a:srgbClr val="FF0000"/>
                </a:solidFill>
              </a:rPr>
              <a:t>Use this only!</a:t>
            </a:r>
          </a:p>
        </p:txBody>
      </p:sp>
      <p:cxnSp>
        <p:nvCxnSpPr>
          <p:cNvPr id="47" name="Straight Arrow Connector 46"/>
          <p:cNvCxnSpPr>
            <a:stCxn id="45" idx="3"/>
          </p:cNvCxnSpPr>
          <p:nvPr/>
        </p:nvCxnSpPr>
        <p:spPr>
          <a:xfrm flipV="1">
            <a:off x="2332103" y="5680364"/>
            <a:ext cx="2350733" cy="460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9373" y="4992277"/>
            <a:ext cx="20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Connect by position</a:t>
            </a:r>
          </a:p>
        </p:txBody>
      </p:sp>
      <p:cxnSp>
        <p:nvCxnSpPr>
          <p:cNvPr id="49" name="Straight Arrow Connector 48"/>
          <p:cNvCxnSpPr>
            <a:stCxn id="48" idx="3"/>
          </p:cNvCxnSpPr>
          <p:nvPr/>
        </p:nvCxnSpPr>
        <p:spPr>
          <a:xfrm>
            <a:off x="2573590" y="5176943"/>
            <a:ext cx="2109246" cy="2982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173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/>
              <a:t>Built-in </a:t>
            </a:r>
            <a:r>
              <a:rPr lang="en-US" altLang="zh-TW" dirty="0" err="1"/>
              <a:t>SystemVerilog</a:t>
            </a:r>
            <a:r>
              <a:rPr lang="en-US" altLang="zh-TW" dirty="0"/>
              <a:t> Modules</a:t>
            </a:r>
            <a:endParaRPr lang="en-US" altLang="en-US" dirty="0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8650" y="1492250"/>
            <a:ext cx="7886700" cy="48799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新細明體" pitchFamily="18" charset="-120"/>
              </a:rPr>
              <a:t>Basic logic gates available for direct instantiation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009900"/>
                </a:solidFill>
                <a:ea typeface="新細明體" pitchFamily="18" charset="-120"/>
              </a:rPr>
              <a:t>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009900"/>
                </a:solidFill>
                <a:ea typeface="新細明體" pitchFamily="18" charset="-120"/>
              </a:rPr>
              <a:t>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009900"/>
                </a:solidFill>
                <a:ea typeface="新細明體" pitchFamily="18" charset="-120"/>
              </a:rPr>
              <a:t>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err="1">
                <a:solidFill>
                  <a:srgbClr val="009900"/>
                </a:solidFill>
                <a:ea typeface="新細明體" pitchFamily="18" charset="-120"/>
              </a:rPr>
              <a:t>xor</a:t>
            </a:r>
            <a:endParaRPr lang="en-US" altLang="zh-TW" sz="2400" dirty="0">
              <a:solidFill>
                <a:srgbClr val="009900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err="1">
                <a:solidFill>
                  <a:srgbClr val="009900"/>
                </a:solidFill>
                <a:ea typeface="新細明體" pitchFamily="18" charset="-120"/>
              </a:rPr>
              <a:t>nand</a:t>
            </a:r>
            <a:endParaRPr lang="en-US" altLang="zh-TW" sz="2400" dirty="0">
              <a:solidFill>
                <a:srgbClr val="009900"/>
              </a:solidFill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009900"/>
                </a:solidFill>
                <a:ea typeface="新細明體" pitchFamily="18" charset="-120"/>
              </a:rPr>
              <a:t>nor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err="1">
                <a:solidFill>
                  <a:srgbClr val="009900"/>
                </a:solidFill>
                <a:ea typeface="新細明體" pitchFamily="18" charset="-120"/>
              </a:rPr>
              <a:t>x</a:t>
            </a:r>
            <a:r>
              <a:rPr lang="en-US" altLang="zh-TW" sz="2400" dirty="0" err="1">
                <a:solidFill>
                  <a:srgbClr val="009900"/>
                </a:solidFill>
                <a:ea typeface="新細明體" pitchFamily="18" charset="-120"/>
              </a:rPr>
              <a:t>nor</a:t>
            </a:r>
            <a:endParaRPr lang="en-US" altLang="zh-TW" sz="2400" dirty="0">
              <a:solidFill>
                <a:srgbClr val="009900"/>
              </a:solidFill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Syntax: </a:t>
            </a:r>
            <a:r>
              <a:rPr lang="en-US" altLang="zh-TW" dirty="0" err="1">
                <a:ea typeface="新細明體" pitchFamily="18" charset="-120"/>
              </a:rPr>
              <a:t>gateName</a:t>
            </a:r>
            <a:r>
              <a:rPr lang="en-US" altLang="zh-TW" dirty="0">
                <a:ea typeface="新細明體" pitchFamily="18" charset="-120"/>
              </a:rPr>
              <a:t>(output, input1, &lt;input2&gt;)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dirty="0">
              <a:solidFill>
                <a:srgbClr val="009900"/>
              </a:solidFill>
              <a:ea typeface="新細明體" pitchFamily="18" charset="-12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31</a:t>
            </a:fld>
            <a:endParaRPr lang="en-US"/>
          </a:p>
        </p:txBody>
      </p:sp>
      <p:sp>
        <p:nvSpPr>
          <p:cNvPr id="6" name="Text Box 27">
            <a:extLst>
              <a:ext uri="{FF2B5EF4-FFF2-40B4-BE49-F238E27FC236}">
                <a16:creationId xmlns:a16="http://schemas.microsoft.com/office/drawing/2014/main" id="{434C8C6F-902D-42F8-A49A-7A1334A29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860" y="5365750"/>
            <a:ext cx="36265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A, 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8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/>
              <a:t>Example – Half Adder Implementation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2" descr="Image result for half adder">
            <a:extLst>
              <a:ext uri="{FF2B5EF4-FFF2-40B4-BE49-F238E27FC236}">
                <a16:creationId xmlns:a16="http://schemas.microsoft.com/office/drawing/2014/main" id="{D0CB7045-4E94-45D1-AEA1-555A53069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150505"/>
            <a:ext cx="5981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732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23243" y="1478783"/>
            <a:ext cx="7886700" cy="4877567"/>
          </a:xfrm>
        </p:spPr>
        <p:txBody>
          <a:bodyPr>
            <a:normAutofit/>
          </a:bodyPr>
          <a:lstStyle/>
          <a:p>
            <a:endParaRPr lang="en-US" altLang="en-US" sz="2000" b="1" dirty="0">
              <a:solidFill>
                <a:srgbClr val="FF3300"/>
              </a:solidFill>
              <a:latin typeface="Courier" charset="0"/>
            </a:endParaRPr>
          </a:p>
          <a:p>
            <a:endParaRPr lang="en-US" altLang="en-US" sz="2000" b="1" dirty="0">
              <a:solidFill>
                <a:srgbClr val="FF3300"/>
              </a:solidFill>
              <a:latin typeface="Courier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33</a:t>
            </a:fld>
            <a:endParaRPr lang="en-US"/>
          </a:p>
        </p:txBody>
      </p:sp>
      <p:sp>
        <p:nvSpPr>
          <p:cNvPr id="8" name="Text Box 27">
            <a:extLst>
              <a:ext uri="{FF2B5EF4-FFF2-40B4-BE49-F238E27FC236}">
                <a16:creationId xmlns:a16="http://schemas.microsoft.com/office/drawing/2014/main" id="{EF2ACA52-61A7-41C2-A1E0-CB604B785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820" y="2028616"/>
            <a:ext cx="362653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C,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B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e-IL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e-IL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e-IL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B6EEA4D-8427-4C93-98FC-6CDB583620B0}"/>
              </a:ext>
            </a:extLst>
          </p:cNvPr>
          <p:cNvSpPr txBox="1">
            <a:spLocks noChangeArrowheads="1"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Example – Half Adder Implementation</a:t>
            </a:r>
            <a:endParaRPr lang="en-US" altLang="en-US" dirty="0"/>
          </a:p>
        </p:txBody>
      </p:sp>
      <p:pic>
        <p:nvPicPr>
          <p:cNvPr id="11" name="Picture 2" descr="Image result for half adder">
            <a:extLst>
              <a:ext uri="{FF2B5EF4-FFF2-40B4-BE49-F238E27FC236}">
                <a16:creationId xmlns:a16="http://schemas.microsoft.com/office/drawing/2014/main" id="{936A2626-FD76-4AA6-9577-B009D9F2F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302" y="2295525"/>
            <a:ext cx="3984292" cy="243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880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r>
              <a:rPr lang="en-US" altLang="en-US" dirty="0"/>
              <a:t>Module Instantiation 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34</a:t>
            </a:fld>
            <a:endParaRPr lang="en-US"/>
          </a:p>
        </p:txBody>
      </p:sp>
      <p:pic>
        <p:nvPicPr>
          <p:cNvPr id="5122" name="Picture 2" descr="Image result for mux">
            <a:extLst>
              <a:ext uri="{FF2B5EF4-FFF2-40B4-BE49-F238E27FC236}">
                <a16:creationId xmlns:a16="http://schemas.microsoft.com/office/drawing/2014/main" id="{204BA42A-261C-42B6-87B4-F9AF2287C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43" y="2932478"/>
            <a:ext cx="2433461" cy="210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CBC989-13F0-4C8B-94AC-8F1391DAC6EE}"/>
              </a:ext>
            </a:extLst>
          </p:cNvPr>
          <p:cNvSpPr txBox="1"/>
          <p:nvPr/>
        </p:nvSpPr>
        <p:spPr>
          <a:xfrm>
            <a:off x="768033" y="2255449"/>
            <a:ext cx="243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we have: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06EFF8-5862-425D-87F5-698101BB74EF}"/>
              </a:ext>
            </a:extLst>
          </p:cNvPr>
          <p:cNvSpPr txBox="1"/>
          <p:nvPr/>
        </p:nvSpPr>
        <p:spPr>
          <a:xfrm>
            <a:off x="5397148" y="2357712"/>
            <a:ext cx="252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we need:</a:t>
            </a:r>
          </a:p>
        </p:txBody>
      </p:sp>
      <p:pic>
        <p:nvPicPr>
          <p:cNvPr id="13" name="Picture 2" descr="Image result for mux">
            <a:extLst>
              <a:ext uri="{FF2B5EF4-FFF2-40B4-BE49-F238E27FC236}">
                <a16:creationId xmlns:a16="http://schemas.microsoft.com/office/drawing/2014/main" id="{F74825D9-397E-48E7-9E4F-81043218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229" y="3076492"/>
            <a:ext cx="2433461" cy="210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024630-9F53-46BF-9636-DD684FDD93FD}"/>
              </a:ext>
            </a:extLst>
          </p:cNvPr>
          <p:cNvSpPr/>
          <p:nvPr/>
        </p:nvSpPr>
        <p:spPr>
          <a:xfrm>
            <a:off x="6183880" y="3345594"/>
            <a:ext cx="293511" cy="214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068FE2-959C-45DC-99F7-80DDC9FE2C80}"/>
              </a:ext>
            </a:extLst>
          </p:cNvPr>
          <p:cNvSpPr/>
          <p:nvPr/>
        </p:nvSpPr>
        <p:spPr>
          <a:xfrm>
            <a:off x="6217746" y="4086489"/>
            <a:ext cx="293511" cy="214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4DB0E-3A97-4783-9130-4DC3C9FAA96B}"/>
              </a:ext>
            </a:extLst>
          </p:cNvPr>
          <p:cNvSpPr txBox="1"/>
          <p:nvPr/>
        </p:nvSpPr>
        <p:spPr>
          <a:xfrm>
            <a:off x="6014546" y="3233618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>
                <a:solidFill>
                  <a:srgbClr val="FF0000"/>
                </a:solidFill>
              </a:rPr>
              <a:t>[1:0]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095D01-5F84-4D20-A24C-056B170E60FC}"/>
              </a:ext>
            </a:extLst>
          </p:cNvPr>
          <p:cNvSpPr txBox="1"/>
          <p:nvPr/>
        </p:nvSpPr>
        <p:spPr>
          <a:xfrm>
            <a:off x="6014546" y="3965453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>
                <a:solidFill>
                  <a:srgbClr val="FF0000"/>
                </a:solidFill>
              </a:rPr>
              <a:t>[1:0]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81AEB4-9ABB-4316-BFB1-C720BDD38F95}"/>
              </a:ext>
            </a:extLst>
          </p:cNvPr>
          <p:cNvCxnSpPr/>
          <p:nvPr/>
        </p:nvCxnSpPr>
        <p:spPr>
          <a:xfrm>
            <a:off x="4120055" y="2255449"/>
            <a:ext cx="389" cy="407412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04800" y="1489749"/>
            <a:ext cx="85344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Build complex modules using simpler modules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D9F6D0-1324-4E43-940B-2AE1EBDA7C81}"/>
              </a:ext>
            </a:extLst>
          </p:cNvPr>
          <p:cNvSpPr txBox="1"/>
          <p:nvPr/>
        </p:nvSpPr>
        <p:spPr>
          <a:xfrm>
            <a:off x="1734395" y="4440869"/>
            <a:ext cx="44520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2000" dirty="0"/>
              <a:t>S</a:t>
            </a:r>
            <a:endParaRPr lang="he-IL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C3AEAD-EA69-435D-AEB8-0649A12C3771}"/>
              </a:ext>
            </a:extLst>
          </p:cNvPr>
          <p:cNvSpPr txBox="1"/>
          <p:nvPr/>
        </p:nvSpPr>
        <p:spPr>
          <a:xfrm>
            <a:off x="965348" y="4569908"/>
            <a:ext cx="60892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he-IL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9EC27C-97B7-49A9-9A52-3D815FAAC9F0}"/>
              </a:ext>
            </a:extLst>
          </p:cNvPr>
          <p:cNvSpPr txBox="1"/>
          <p:nvPr/>
        </p:nvSpPr>
        <p:spPr>
          <a:xfrm>
            <a:off x="7057355" y="4648059"/>
            <a:ext cx="44520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2000" dirty="0"/>
              <a:t>S</a:t>
            </a:r>
            <a:endParaRPr lang="he-IL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98A73E-4476-4A5D-909A-9830B1A5B55A}"/>
              </a:ext>
            </a:extLst>
          </p:cNvPr>
          <p:cNvSpPr txBox="1"/>
          <p:nvPr/>
        </p:nvSpPr>
        <p:spPr>
          <a:xfrm>
            <a:off x="6268909" y="4712246"/>
            <a:ext cx="626169" cy="25777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he-IL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328581-265C-40F1-B0E7-A7941525ED09}"/>
              </a:ext>
            </a:extLst>
          </p:cNvPr>
          <p:cNvSpPr txBox="1"/>
          <p:nvPr/>
        </p:nvSpPr>
        <p:spPr>
          <a:xfrm>
            <a:off x="2248921" y="3405216"/>
            <a:ext cx="5110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dirty="0"/>
              <a:t>O</a:t>
            </a:r>
            <a:endParaRPr lang="he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C3494D-9297-4AE6-9342-022EA325E647}"/>
              </a:ext>
            </a:extLst>
          </p:cNvPr>
          <p:cNvSpPr txBox="1"/>
          <p:nvPr/>
        </p:nvSpPr>
        <p:spPr>
          <a:xfrm>
            <a:off x="7630821" y="3537772"/>
            <a:ext cx="9865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dirty="0"/>
              <a:t>O</a:t>
            </a:r>
            <a:r>
              <a:rPr lang="en-US" dirty="0">
                <a:solidFill>
                  <a:srgbClr val="FF0000"/>
                </a:solidFill>
              </a:rPr>
              <a:t>[1:0]</a:t>
            </a:r>
          </a:p>
        </p:txBody>
      </p:sp>
    </p:spTree>
    <p:extLst>
      <p:ext uri="{BB962C8B-B14F-4D97-AF65-F5344CB8AC3E}">
        <p14:creationId xmlns:p14="http://schemas.microsoft.com/office/powerpoint/2010/main" val="529620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r>
              <a:rPr lang="en-US" altLang="en-US" dirty="0"/>
              <a:t>Module Instantiation Example</a:t>
            </a:r>
          </a:p>
        </p:txBody>
      </p:sp>
      <p:sp>
        <p:nvSpPr>
          <p:cNvPr id="2334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965641"/>
          </a:xfrm>
        </p:spPr>
        <p:txBody>
          <a:bodyPr/>
          <a:lstStyle/>
          <a:p>
            <a:r>
              <a:rPr lang="en-US" altLang="en-US" dirty="0"/>
              <a:t>2-bit wide mux from two 1-bit </a:t>
            </a:r>
            <a:r>
              <a:rPr lang="en-US" altLang="en-US" dirty="0" err="1"/>
              <a:t>muxes</a:t>
            </a:r>
            <a:endParaRPr lang="en-US" altLang="en-US" dirty="0"/>
          </a:p>
          <a:p>
            <a:pPr lvl="1"/>
            <a:r>
              <a:rPr lang="en-US" altLang="en-US" dirty="0"/>
              <a:t>Just “drawing” boxes and wires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-523231" y="2156047"/>
            <a:ext cx="9417963" cy="477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mux2to1_2 (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 logic [1:0] O,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 logic [1:0] A,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 logic [1:0] B,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  logic S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030305"/>
              </a:buClr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030305"/>
              </a:buClr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altLang="en-US" sz="2000" b="1" dirty="0">
                <a:solidFill>
                  <a:srgbClr val="000000"/>
                </a:solidFill>
                <a:latin typeface="Courier" charset="0"/>
              </a:rPr>
              <a:t>	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030305"/>
              </a:buClr>
            </a:pPr>
            <a:endParaRPr lang="en-US" altLang="en-US" sz="2000" b="1" dirty="0">
              <a:solidFill>
                <a:srgbClr val="000000"/>
              </a:solidFill>
              <a:latin typeface="Courier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mux2to1 mux0 (.O(O[0]), .S(S), .A(A[0]), .B(B[0]));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mux2to1 mux1 (.O(O[1]), .S(S), .A(A[1]), .B(B[1]));	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35</a:t>
            </a:fld>
            <a:endParaRPr lang="en-US"/>
          </a:p>
        </p:txBody>
      </p:sp>
      <p:sp>
        <p:nvSpPr>
          <p:cNvPr id="7" name="Arrow: Left 32">
            <a:extLst>
              <a:ext uri="{FF2B5EF4-FFF2-40B4-BE49-F238E27FC236}">
                <a16:creationId xmlns:a16="http://schemas.microsoft.com/office/drawing/2014/main" id="{2CB532E4-3E7B-4236-8EFF-FDAEE7353931}"/>
              </a:ext>
            </a:extLst>
          </p:cNvPr>
          <p:cNvSpPr/>
          <p:nvPr/>
        </p:nvSpPr>
        <p:spPr>
          <a:xfrm rot="16200000">
            <a:off x="687491" y="5010516"/>
            <a:ext cx="846544" cy="231528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31">
            <a:extLst>
              <a:ext uri="{FF2B5EF4-FFF2-40B4-BE49-F238E27FC236}">
                <a16:creationId xmlns:a16="http://schemas.microsoft.com/office/drawing/2014/main" id="{825B6D99-E715-457F-876E-2937BE09D97E}"/>
              </a:ext>
            </a:extLst>
          </p:cNvPr>
          <p:cNvSpPr/>
          <p:nvPr/>
        </p:nvSpPr>
        <p:spPr>
          <a:xfrm>
            <a:off x="520023" y="4632578"/>
            <a:ext cx="1204019" cy="4937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Module Name</a:t>
            </a:r>
          </a:p>
        </p:txBody>
      </p:sp>
      <p:sp>
        <p:nvSpPr>
          <p:cNvPr id="9" name="Arrow: Left 32">
            <a:extLst>
              <a:ext uri="{FF2B5EF4-FFF2-40B4-BE49-F238E27FC236}">
                <a16:creationId xmlns:a16="http://schemas.microsoft.com/office/drawing/2014/main" id="{2CB532E4-3E7B-4236-8EFF-FDAEE7353931}"/>
              </a:ext>
            </a:extLst>
          </p:cNvPr>
          <p:cNvSpPr/>
          <p:nvPr/>
        </p:nvSpPr>
        <p:spPr>
          <a:xfrm rot="16200000">
            <a:off x="1659982" y="5023704"/>
            <a:ext cx="846544" cy="23152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31">
            <a:extLst>
              <a:ext uri="{FF2B5EF4-FFF2-40B4-BE49-F238E27FC236}">
                <a16:creationId xmlns:a16="http://schemas.microsoft.com/office/drawing/2014/main" id="{825B6D99-E715-457F-876E-2937BE09D97E}"/>
              </a:ext>
            </a:extLst>
          </p:cNvPr>
          <p:cNvSpPr/>
          <p:nvPr/>
        </p:nvSpPr>
        <p:spPr>
          <a:xfrm>
            <a:off x="1741744" y="4622705"/>
            <a:ext cx="1204019" cy="49370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Instance Name</a:t>
            </a:r>
          </a:p>
        </p:txBody>
      </p:sp>
      <p:sp>
        <p:nvSpPr>
          <p:cNvPr id="11" name="Arrow: Left 32">
            <a:extLst>
              <a:ext uri="{FF2B5EF4-FFF2-40B4-BE49-F238E27FC236}">
                <a16:creationId xmlns:a16="http://schemas.microsoft.com/office/drawing/2014/main" id="{2CB532E4-3E7B-4236-8EFF-FDAEE7353931}"/>
              </a:ext>
            </a:extLst>
          </p:cNvPr>
          <p:cNvSpPr/>
          <p:nvPr/>
        </p:nvSpPr>
        <p:spPr>
          <a:xfrm rot="12783795">
            <a:off x="3500198" y="5220434"/>
            <a:ext cx="846544" cy="231528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31">
            <a:extLst>
              <a:ext uri="{FF2B5EF4-FFF2-40B4-BE49-F238E27FC236}">
                <a16:creationId xmlns:a16="http://schemas.microsoft.com/office/drawing/2014/main" id="{825B6D99-E715-457F-876E-2937BE09D97E}"/>
              </a:ext>
            </a:extLst>
          </p:cNvPr>
          <p:cNvSpPr/>
          <p:nvPr/>
        </p:nvSpPr>
        <p:spPr>
          <a:xfrm>
            <a:off x="3263846" y="4260839"/>
            <a:ext cx="1204019" cy="9660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 Port Name</a:t>
            </a:r>
          </a:p>
        </p:txBody>
      </p:sp>
      <p:sp>
        <p:nvSpPr>
          <p:cNvPr id="13" name="Arrow: Left 32">
            <a:extLst>
              <a:ext uri="{FF2B5EF4-FFF2-40B4-BE49-F238E27FC236}">
                <a16:creationId xmlns:a16="http://schemas.microsoft.com/office/drawing/2014/main" id="{2CB532E4-3E7B-4236-8EFF-FDAEE7353931}"/>
              </a:ext>
            </a:extLst>
          </p:cNvPr>
          <p:cNvSpPr/>
          <p:nvPr/>
        </p:nvSpPr>
        <p:spPr>
          <a:xfrm rot="18296732">
            <a:off x="4486069" y="5112847"/>
            <a:ext cx="846544" cy="23152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31">
            <a:extLst>
              <a:ext uri="{FF2B5EF4-FFF2-40B4-BE49-F238E27FC236}">
                <a16:creationId xmlns:a16="http://schemas.microsoft.com/office/drawing/2014/main" id="{825B6D99-E715-457F-876E-2937BE09D97E}"/>
              </a:ext>
            </a:extLst>
          </p:cNvPr>
          <p:cNvSpPr/>
          <p:nvPr/>
        </p:nvSpPr>
        <p:spPr>
          <a:xfrm>
            <a:off x="4764624" y="4660008"/>
            <a:ext cx="1412267" cy="49370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Input Port Assignment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781352" y="1877466"/>
            <a:ext cx="4556630" cy="3114571"/>
            <a:chOff x="4781352" y="1877466"/>
            <a:chExt cx="4556630" cy="311457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4902758" y="2427890"/>
              <a:ext cx="637723" cy="105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4781352" y="1877466"/>
              <a:ext cx="4556630" cy="3114571"/>
              <a:chOff x="4781352" y="1877466"/>
              <a:chExt cx="4556630" cy="3114571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5603984" y="1877466"/>
                <a:ext cx="2911366" cy="2337181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4908013" y="2906109"/>
                <a:ext cx="637723" cy="105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84DB0E-3A97-4783-9130-4DC3C9FAA96B}"/>
                  </a:ext>
                </a:extLst>
              </p:cNvPr>
              <p:cNvSpPr txBox="1"/>
              <p:nvPr/>
            </p:nvSpPr>
            <p:spPr>
              <a:xfrm>
                <a:off x="4781352" y="2549465"/>
                <a:ext cx="880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dirty="0">
                    <a:solidFill>
                      <a:srgbClr val="FF0000"/>
                    </a:solidFill>
                  </a:rPr>
                  <a:t>[1:0]</a:t>
                </a: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6916913" y="4255149"/>
                <a:ext cx="30364" cy="44785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84DB0E-3A97-4783-9130-4DC3C9FAA96B}"/>
                  </a:ext>
                </a:extLst>
              </p:cNvPr>
              <p:cNvSpPr txBox="1"/>
              <p:nvPr/>
            </p:nvSpPr>
            <p:spPr>
              <a:xfrm>
                <a:off x="6831415" y="4622705"/>
                <a:ext cx="880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84DB0E-3A97-4783-9130-4DC3C9FAA96B}"/>
                  </a:ext>
                </a:extLst>
              </p:cNvPr>
              <p:cNvSpPr txBox="1"/>
              <p:nvPr/>
            </p:nvSpPr>
            <p:spPr>
              <a:xfrm>
                <a:off x="8457449" y="2473520"/>
                <a:ext cx="880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  <a:r>
                  <a:rPr lang="en-US" dirty="0">
                    <a:solidFill>
                      <a:srgbClr val="FF0000"/>
                    </a:solidFill>
                  </a:rPr>
                  <a:t>[1:0]</a:t>
                </a: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8551294" y="2834431"/>
                <a:ext cx="579748" cy="105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684DB0E-3A97-4783-9130-4DC3C9FAA96B}"/>
                  </a:ext>
                </a:extLst>
              </p:cNvPr>
              <p:cNvSpPr txBox="1"/>
              <p:nvPr/>
            </p:nvSpPr>
            <p:spPr>
              <a:xfrm>
                <a:off x="4821103" y="2083615"/>
                <a:ext cx="880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dirty="0">
                    <a:solidFill>
                      <a:srgbClr val="FF0000"/>
                    </a:solidFill>
                  </a:rPr>
                  <a:t>[1:0]</a:t>
                </a: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5603985" y="1946836"/>
            <a:ext cx="2853465" cy="1135284"/>
            <a:chOff x="5603985" y="1946836"/>
            <a:chExt cx="2853465" cy="1135284"/>
          </a:xfrm>
        </p:grpSpPr>
        <p:grpSp>
          <p:nvGrpSpPr>
            <p:cNvPr id="56" name="Group 55"/>
            <p:cNvGrpSpPr/>
            <p:nvPr/>
          </p:nvGrpSpPr>
          <p:grpSpPr>
            <a:xfrm>
              <a:off x="5603985" y="1946836"/>
              <a:ext cx="2066033" cy="1135284"/>
              <a:chOff x="5603984" y="1946835"/>
              <a:chExt cx="2066033" cy="113528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84DB0E-3A97-4783-9130-4DC3C9FAA96B}"/>
                  </a:ext>
                </a:extLst>
              </p:cNvPr>
              <p:cNvSpPr txBox="1"/>
              <p:nvPr/>
            </p:nvSpPr>
            <p:spPr>
              <a:xfrm>
                <a:off x="5919807" y="1950996"/>
                <a:ext cx="880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A</a:t>
                </a:r>
                <a:r>
                  <a:rPr lang="he-IL" sz="1400" dirty="0">
                    <a:solidFill>
                      <a:srgbClr val="0070C0"/>
                    </a:solidFill>
                  </a:rPr>
                  <a:t>]</a:t>
                </a:r>
                <a:r>
                  <a:rPr lang="en-US" sz="1400" dirty="0">
                    <a:solidFill>
                      <a:srgbClr val="0070C0"/>
                    </a:solidFill>
                  </a:rPr>
                  <a:t>0</a:t>
                </a:r>
                <a:r>
                  <a:rPr lang="he-IL" sz="1400" dirty="0">
                    <a:solidFill>
                      <a:srgbClr val="0070C0"/>
                    </a:solidFill>
                  </a:rPr>
                  <a:t>[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30" name="Picture 2" descr="Image result for mux">
                <a:extLst>
                  <a:ext uri="{FF2B5EF4-FFF2-40B4-BE49-F238E27FC236}">
                    <a16:creationId xmlns:a16="http://schemas.microsoft.com/office/drawing/2014/main" id="{204BA42A-261C-42B6-87B4-F9AF2287CF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0074" y="1946835"/>
                <a:ext cx="1309943" cy="1135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1" name="Elbow Connector 20"/>
              <p:cNvCxnSpPr/>
              <p:nvPr/>
            </p:nvCxnSpPr>
            <p:spPr>
              <a:xfrm flipV="1">
                <a:off x="5603984" y="2222576"/>
                <a:ext cx="805592" cy="205314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/>
              <p:cNvCxnSpPr/>
              <p:nvPr/>
            </p:nvCxnSpPr>
            <p:spPr>
              <a:xfrm flipV="1">
                <a:off x="5603984" y="2616146"/>
                <a:ext cx="805592" cy="247923"/>
              </a:xfrm>
              <a:prstGeom prst="bentConnector3">
                <a:avLst>
                  <a:gd name="adj1" fmla="val 31735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84DB0E-3A97-4783-9130-4DC3C9FAA96B}"/>
                  </a:ext>
                </a:extLst>
              </p:cNvPr>
              <p:cNvSpPr txBox="1"/>
              <p:nvPr/>
            </p:nvSpPr>
            <p:spPr>
              <a:xfrm>
                <a:off x="6000388" y="2355940"/>
                <a:ext cx="880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B</a:t>
                </a:r>
                <a:r>
                  <a:rPr lang="he-IL" sz="1400" dirty="0">
                    <a:solidFill>
                      <a:schemeClr val="accent2">
                        <a:lumMod val="75000"/>
                      </a:schemeClr>
                    </a:solidFill>
                  </a:rPr>
                  <a:t>]</a:t>
                </a:r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0</a:t>
                </a:r>
                <a:r>
                  <a:rPr lang="he-IL" sz="1400" dirty="0">
                    <a:solidFill>
                      <a:schemeClr val="accent2">
                        <a:lumMod val="75000"/>
                      </a:schemeClr>
                    </a:solidFill>
                  </a:rPr>
                  <a:t>[</a:t>
                </a:r>
                <a:endParaRPr lang="en-US" sz="1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45" name="Elbow Connector 44"/>
            <p:cNvCxnSpPr/>
            <p:nvPr/>
          </p:nvCxnSpPr>
          <p:spPr>
            <a:xfrm>
              <a:off x="7549813" y="2427890"/>
              <a:ext cx="907637" cy="414962"/>
            </a:xfrm>
            <a:prstGeom prst="bentConnector3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5866266" y="2438401"/>
            <a:ext cx="2123086" cy="1714570"/>
            <a:chOff x="5866266" y="2438401"/>
            <a:chExt cx="2123086" cy="1714570"/>
          </a:xfrm>
        </p:grpSpPr>
        <p:grpSp>
          <p:nvGrpSpPr>
            <p:cNvPr id="57" name="Group 56"/>
            <p:cNvGrpSpPr/>
            <p:nvPr/>
          </p:nvGrpSpPr>
          <p:grpSpPr>
            <a:xfrm>
              <a:off x="5866266" y="2438401"/>
              <a:ext cx="1823213" cy="1714570"/>
              <a:chOff x="5864776" y="2438401"/>
              <a:chExt cx="1823213" cy="1714570"/>
            </a:xfrm>
          </p:grpSpPr>
          <p:pic>
            <p:nvPicPr>
              <p:cNvPr id="32" name="Picture 2" descr="Image result for mux">
                <a:extLst>
                  <a:ext uri="{FF2B5EF4-FFF2-40B4-BE49-F238E27FC236}">
                    <a16:creationId xmlns:a16="http://schemas.microsoft.com/office/drawing/2014/main" id="{204BA42A-261C-42B6-87B4-F9AF2287CF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8046" y="3017687"/>
                <a:ext cx="1309943" cy="1135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4" name="Elbow Connector 33"/>
              <p:cNvCxnSpPr/>
              <p:nvPr/>
            </p:nvCxnSpPr>
            <p:spPr>
              <a:xfrm rot="16200000" flipH="1">
                <a:off x="5801444" y="2643738"/>
                <a:ext cx="861844" cy="451170"/>
              </a:xfrm>
              <a:prstGeom prst="bentConnector3">
                <a:avLst>
                  <a:gd name="adj1" fmla="val 9756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/>
              <p:nvPr/>
            </p:nvCxnSpPr>
            <p:spPr>
              <a:xfrm rot="16200000" flipH="1">
                <a:off x="5738323" y="2990524"/>
                <a:ext cx="846083" cy="593178"/>
              </a:xfrm>
              <a:prstGeom prst="bentConnector3">
                <a:avLst>
                  <a:gd name="adj1" fmla="val 95963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684DB0E-3A97-4783-9130-4DC3C9FAA96B}"/>
                  </a:ext>
                </a:extLst>
              </p:cNvPr>
              <p:cNvSpPr txBox="1"/>
              <p:nvPr/>
            </p:nvSpPr>
            <p:spPr>
              <a:xfrm>
                <a:off x="5969311" y="3019833"/>
                <a:ext cx="880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A</a:t>
                </a:r>
                <a:r>
                  <a:rPr lang="he-IL" sz="1400" dirty="0">
                    <a:solidFill>
                      <a:srgbClr val="0070C0"/>
                    </a:solidFill>
                  </a:rPr>
                  <a:t>]</a:t>
                </a:r>
                <a:r>
                  <a:rPr lang="en-US" sz="1400" dirty="0">
                    <a:solidFill>
                      <a:srgbClr val="0070C0"/>
                    </a:solidFill>
                  </a:rPr>
                  <a:t>1</a:t>
                </a:r>
                <a:r>
                  <a:rPr lang="he-IL" sz="1400" dirty="0">
                    <a:solidFill>
                      <a:srgbClr val="0070C0"/>
                    </a:solidFill>
                  </a:rPr>
                  <a:t>[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684DB0E-3A97-4783-9130-4DC3C9FAA96B}"/>
                  </a:ext>
                </a:extLst>
              </p:cNvPr>
              <p:cNvSpPr txBox="1"/>
              <p:nvPr/>
            </p:nvSpPr>
            <p:spPr>
              <a:xfrm>
                <a:off x="5959635" y="3402193"/>
                <a:ext cx="880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B</a:t>
                </a:r>
                <a:r>
                  <a:rPr lang="he-IL" sz="1400" dirty="0">
                    <a:solidFill>
                      <a:schemeClr val="accent2">
                        <a:lumMod val="75000"/>
                      </a:schemeClr>
                    </a:solidFill>
                  </a:rPr>
                  <a:t>]</a:t>
                </a:r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he-IL" sz="1400" dirty="0">
                    <a:solidFill>
                      <a:schemeClr val="accent2">
                        <a:lumMod val="75000"/>
                      </a:schemeClr>
                    </a:solidFill>
                  </a:rPr>
                  <a:t>[</a:t>
                </a:r>
                <a:endParaRPr lang="en-US" sz="1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52" name="Elbow Connector 51"/>
            <p:cNvCxnSpPr/>
            <p:nvPr/>
          </p:nvCxnSpPr>
          <p:spPr>
            <a:xfrm rot="5400000" flipH="1" flipV="1">
              <a:off x="7468363" y="2948727"/>
              <a:ext cx="621412" cy="420567"/>
            </a:xfrm>
            <a:prstGeom prst="bentConnector3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0024632-E3D6-4439-9B09-27BBBB8543C4}"/>
              </a:ext>
            </a:extLst>
          </p:cNvPr>
          <p:cNvSpPr txBox="1"/>
          <p:nvPr/>
        </p:nvSpPr>
        <p:spPr>
          <a:xfrm>
            <a:off x="7539361" y="2129587"/>
            <a:ext cx="880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O</a:t>
            </a:r>
            <a:r>
              <a:rPr lang="he-IL" sz="1400" dirty="0">
                <a:solidFill>
                  <a:srgbClr val="00B050"/>
                </a:solidFill>
              </a:rPr>
              <a:t>]</a:t>
            </a:r>
            <a:r>
              <a:rPr lang="en-US" sz="1400" dirty="0">
                <a:solidFill>
                  <a:srgbClr val="00B050"/>
                </a:solidFill>
              </a:rPr>
              <a:t>0</a:t>
            </a:r>
            <a:r>
              <a:rPr lang="he-IL" sz="1400" dirty="0">
                <a:solidFill>
                  <a:srgbClr val="00B050"/>
                </a:solidFill>
              </a:rPr>
              <a:t>[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635536-29FE-422D-9391-FA1B42982413}"/>
              </a:ext>
            </a:extLst>
          </p:cNvPr>
          <p:cNvSpPr txBox="1"/>
          <p:nvPr/>
        </p:nvSpPr>
        <p:spPr>
          <a:xfrm>
            <a:off x="7617210" y="3178279"/>
            <a:ext cx="880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O</a:t>
            </a:r>
            <a:r>
              <a:rPr lang="he-IL" sz="1400" dirty="0">
                <a:solidFill>
                  <a:srgbClr val="00B050"/>
                </a:solidFill>
              </a:rPr>
              <a:t>]</a:t>
            </a:r>
            <a:r>
              <a:rPr lang="en-US" sz="1400" dirty="0">
                <a:solidFill>
                  <a:srgbClr val="00B050"/>
                </a:solidFill>
              </a:rPr>
              <a:t>1</a:t>
            </a:r>
            <a:r>
              <a:rPr lang="he-IL" sz="1400" dirty="0">
                <a:solidFill>
                  <a:srgbClr val="00B050"/>
                </a:solidFill>
              </a:rPr>
              <a:t>[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72EA07-83BC-4EA7-AFAE-13F3819CAD07}"/>
              </a:ext>
            </a:extLst>
          </p:cNvPr>
          <p:cNvSpPr txBox="1"/>
          <p:nvPr/>
        </p:nvSpPr>
        <p:spPr>
          <a:xfrm>
            <a:off x="7060395" y="3165307"/>
            <a:ext cx="48417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400" dirty="0"/>
              <a:t>O</a:t>
            </a:r>
            <a:endParaRPr lang="he-IL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D5414-1116-481A-A8D5-382740684751}"/>
              </a:ext>
            </a:extLst>
          </p:cNvPr>
          <p:cNvSpPr txBox="1"/>
          <p:nvPr/>
        </p:nvSpPr>
        <p:spPr>
          <a:xfrm>
            <a:off x="7048897" y="2101209"/>
            <a:ext cx="4205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400" dirty="0"/>
              <a:t>O</a:t>
            </a:r>
            <a:endParaRPr lang="he-IL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92792B-3B35-44DC-BF08-0ACD4877A4D2}"/>
              </a:ext>
            </a:extLst>
          </p:cNvPr>
          <p:cNvSpPr txBox="1"/>
          <p:nvPr/>
        </p:nvSpPr>
        <p:spPr>
          <a:xfrm>
            <a:off x="6939662" y="3783950"/>
            <a:ext cx="2073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400" dirty="0"/>
              <a:t>S</a:t>
            </a:r>
            <a:endParaRPr lang="he-IL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1DFE06-FDFD-49E0-8206-B34D16BD0683}"/>
              </a:ext>
            </a:extLst>
          </p:cNvPr>
          <p:cNvSpPr txBox="1"/>
          <p:nvPr/>
        </p:nvSpPr>
        <p:spPr>
          <a:xfrm>
            <a:off x="6904373" y="2776381"/>
            <a:ext cx="20733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400" dirty="0"/>
              <a:t>S</a:t>
            </a:r>
            <a:endParaRPr lang="he-IL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729624-3B50-4411-A679-E20F5B4CC761}"/>
              </a:ext>
            </a:extLst>
          </p:cNvPr>
          <p:cNvSpPr txBox="1"/>
          <p:nvPr/>
        </p:nvSpPr>
        <p:spPr>
          <a:xfrm>
            <a:off x="6373892" y="3882902"/>
            <a:ext cx="4774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he-IL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39A1AB-AE8F-45DF-A1E9-B4F99E3554D1}"/>
              </a:ext>
            </a:extLst>
          </p:cNvPr>
          <p:cNvSpPr txBox="1"/>
          <p:nvPr/>
        </p:nvSpPr>
        <p:spPr>
          <a:xfrm>
            <a:off x="6383623" y="2819387"/>
            <a:ext cx="47744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he-IL" sz="1050" dirty="0"/>
          </a:p>
        </p:txBody>
      </p:sp>
    </p:spTree>
    <p:extLst>
      <p:ext uri="{BB962C8B-B14F-4D97-AF65-F5344CB8AC3E}">
        <p14:creationId xmlns:p14="http://schemas.microsoft.com/office/powerpoint/2010/main" val="357420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2" grpId="0"/>
      <p:bldP spid="44" grpId="0"/>
      <p:bldP spid="46" grpId="0" animBg="1"/>
      <p:bldP spid="48" grpId="0" animBg="1"/>
      <p:bldP spid="53" grpId="0" animBg="1"/>
      <p:bldP spid="6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r>
              <a:rPr lang="en-US" altLang="en-US" dirty="0"/>
              <a:t>The generate Command</a:t>
            </a:r>
          </a:p>
        </p:txBody>
      </p:sp>
      <p:sp>
        <p:nvSpPr>
          <p:cNvPr id="2334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370310"/>
            <a:ext cx="8534400" cy="965641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Implementation of a 32-bit wide mux from 32 1-bit </a:t>
            </a:r>
            <a:r>
              <a:rPr lang="en-US" altLang="en-US" dirty="0" err="1"/>
              <a:t>muxes</a:t>
            </a:r>
            <a:r>
              <a:rPr lang="en-US" altLang="en-US" dirty="0"/>
              <a:t> using regular instantiation is long and exhausting…</a:t>
            </a:r>
          </a:p>
          <a:p>
            <a:pPr lvl="1"/>
            <a:r>
              <a:rPr lang="en-US" altLang="en-US" dirty="0"/>
              <a:t>Use </a:t>
            </a:r>
            <a:r>
              <a:rPr lang="en-US" altLang="en-US" b="1" dirty="0">
                <a:solidFill>
                  <a:srgbClr val="0070C0"/>
                </a:solidFill>
              </a:rPr>
              <a:t>generate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988" y="2459935"/>
            <a:ext cx="8787539" cy="4247317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mux2to1_32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logic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O,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Output bits O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Input bits A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Input bits B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S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Select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genvar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	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generate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mux2to1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mux_inst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endgenerate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50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Hardware Description Languages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SystemVerilog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Building Blocks: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logic data type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Vectors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implementation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instantiation</a:t>
            </a:r>
          </a:p>
          <a:p>
            <a:r>
              <a:rPr lang="en-US" dirty="0"/>
              <a:t>Test benches and simulation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044252 - Digital Systems and Computer Structure - </a:t>
            </a:r>
            <a:r>
              <a:rPr lang="en-US" dirty="0" err="1"/>
              <a:t>SystemVerilog</a:t>
            </a:r>
            <a:r>
              <a:rPr lang="en-US" dirty="0"/>
              <a:t>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52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SystemVerilog</a:t>
            </a:r>
            <a:r>
              <a:rPr lang="en-US" dirty="0"/>
              <a:t>: design vs.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= a way to test the design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750C19-6A68-45D6-AF51-9AF8B64DE78C}"/>
              </a:ext>
            </a:extLst>
          </p:cNvPr>
          <p:cNvGrpSpPr/>
          <p:nvPr/>
        </p:nvGrpSpPr>
        <p:grpSpPr>
          <a:xfrm>
            <a:off x="4257526" y="3488515"/>
            <a:ext cx="1713486" cy="850719"/>
            <a:chOff x="2034547" y="4985217"/>
            <a:chExt cx="1713486" cy="850719"/>
          </a:xfrm>
        </p:grpSpPr>
        <p:pic>
          <p:nvPicPr>
            <p:cNvPr id="7" name="Picture 2" descr="Image result for hardware description language">
              <a:extLst>
                <a:ext uri="{FF2B5EF4-FFF2-40B4-BE49-F238E27FC236}">
                  <a16:creationId xmlns:a16="http://schemas.microsoft.com/office/drawing/2014/main" id="{FBDB1F2A-8AC1-4C55-87FA-3BDB797AD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4547" y="4985217"/>
              <a:ext cx="1706609" cy="850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725A71-FD2A-4D35-8123-F101EC796E9B}"/>
                </a:ext>
              </a:extLst>
            </p:cNvPr>
            <p:cNvSpPr/>
            <p:nvPr/>
          </p:nvSpPr>
          <p:spPr>
            <a:xfrm>
              <a:off x="2036190" y="5109328"/>
              <a:ext cx="188536" cy="197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18E22B-D355-4926-8B64-C05199F14604}"/>
                </a:ext>
              </a:extLst>
            </p:cNvPr>
            <p:cNvSpPr/>
            <p:nvPr/>
          </p:nvSpPr>
          <p:spPr>
            <a:xfrm>
              <a:off x="2037759" y="5478546"/>
              <a:ext cx="188536" cy="197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496FA2-BE36-4361-840A-EB016FF6F23B}"/>
                </a:ext>
              </a:extLst>
            </p:cNvPr>
            <p:cNvSpPr/>
            <p:nvPr/>
          </p:nvSpPr>
          <p:spPr>
            <a:xfrm>
              <a:off x="3559497" y="5307276"/>
              <a:ext cx="188536" cy="197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12" name="Elbow Connector 11"/>
          <p:cNvCxnSpPr/>
          <p:nvPr/>
        </p:nvCxnSpPr>
        <p:spPr>
          <a:xfrm flipV="1">
            <a:off x="3319660" y="3488516"/>
            <a:ext cx="681037" cy="223084"/>
          </a:xfrm>
          <a:prstGeom prst="bentConnector3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H="1" flipV="1">
            <a:off x="3914305" y="3488515"/>
            <a:ext cx="514350" cy="223085"/>
          </a:xfrm>
          <a:prstGeom prst="bentConnector3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3229172" y="3937443"/>
            <a:ext cx="514350" cy="223085"/>
          </a:xfrm>
          <a:prstGeom prst="bentConnector3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H="1" flipV="1">
            <a:off x="3657130" y="3937443"/>
            <a:ext cx="514350" cy="223085"/>
          </a:xfrm>
          <a:prstGeom prst="bentConnector3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4000697" y="3937443"/>
            <a:ext cx="395288" cy="223086"/>
          </a:xfrm>
          <a:prstGeom prst="bentConnector3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876744" y="3756326"/>
            <a:ext cx="1230502" cy="225518"/>
            <a:chOff x="7630129" y="2536447"/>
            <a:chExt cx="1230502" cy="225518"/>
          </a:xfrm>
        </p:grpSpPr>
        <p:cxnSp>
          <p:nvCxnSpPr>
            <p:cNvPr id="25" name="Elbow Connector 24"/>
            <p:cNvCxnSpPr/>
            <p:nvPr/>
          </p:nvCxnSpPr>
          <p:spPr>
            <a:xfrm>
              <a:off x="7630129" y="2536447"/>
              <a:ext cx="485775" cy="225518"/>
            </a:xfrm>
            <a:prstGeom prst="bentConnector3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8001604" y="2536447"/>
              <a:ext cx="859027" cy="223084"/>
            </a:xfrm>
            <a:prstGeom prst="bentConnector3">
              <a:avLst>
                <a:gd name="adj1" fmla="val 17567"/>
              </a:avLst>
            </a:prstGeom>
            <a:ln w="38100">
              <a:solidFill>
                <a:srgbClr val="00B05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4" name="Vertical Scroll 53"/>
          <p:cNvSpPr/>
          <p:nvPr/>
        </p:nvSpPr>
        <p:spPr>
          <a:xfrm>
            <a:off x="2367160" y="3275670"/>
            <a:ext cx="952500" cy="1267756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Initial</a:t>
            </a:r>
            <a:br>
              <a:rPr lang="en-US" sz="1000" dirty="0"/>
            </a:br>
            <a:r>
              <a:rPr lang="en-US" sz="1000" dirty="0"/>
              <a:t>begin</a:t>
            </a:r>
          </a:p>
          <a:p>
            <a:r>
              <a:rPr lang="en-US" sz="1000" dirty="0"/>
              <a:t>  #1 a = 1;</a:t>
            </a:r>
          </a:p>
          <a:p>
            <a:r>
              <a:rPr lang="en-US" sz="1000" dirty="0"/>
              <a:t>  #3 b = 1;</a:t>
            </a:r>
          </a:p>
          <a:p>
            <a:r>
              <a:rPr lang="en-US" sz="1000" dirty="0"/>
              <a:t>  #5 a = 0;</a:t>
            </a:r>
          </a:p>
          <a:p>
            <a:r>
              <a:rPr lang="en-US" sz="1000" dirty="0"/>
              <a:t>   …</a:t>
            </a:r>
          </a:p>
          <a:p>
            <a:r>
              <a:rPr lang="en-US" sz="1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98932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5F64CA-9241-4CC9-A84A-3DFE3548B9FA}"/>
              </a:ext>
            </a:extLst>
          </p:cNvPr>
          <p:cNvSpPr/>
          <p:nvPr/>
        </p:nvSpPr>
        <p:spPr>
          <a:xfrm>
            <a:off x="814763" y="2813869"/>
            <a:ext cx="7259053" cy="24209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Are Simulators Used?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Testbench </a:t>
            </a:r>
            <a:r>
              <a:rPr lang="en-US" altLang="en-US" b="1" dirty="0"/>
              <a:t>generates stimuli </a:t>
            </a:r>
            <a:r>
              <a:rPr lang="en-US" altLang="en-US" dirty="0"/>
              <a:t>and checks response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044252 - Digital Systems and Computer Structure - </a:t>
            </a:r>
            <a:r>
              <a:rPr lang="en-US" dirty="0" err="1"/>
              <a:t>SystemVerilog</a:t>
            </a:r>
            <a:r>
              <a:rPr lang="en-US" dirty="0"/>
              <a:t>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39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E59BDF-04F6-465D-9F04-F3207EA601E9}"/>
              </a:ext>
            </a:extLst>
          </p:cNvPr>
          <p:cNvSpPr txBox="1"/>
          <p:nvPr/>
        </p:nvSpPr>
        <p:spPr>
          <a:xfrm>
            <a:off x="974934" y="2828074"/>
            <a:ext cx="133639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Testbench</a:t>
            </a:r>
            <a:endParaRPr lang="he-IL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E8782A-86BB-477A-B875-FB4BE9D2D38E}"/>
              </a:ext>
            </a:extLst>
          </p:cNvPr>
          <p:cNvSpPr txBox="1"/>
          <p:nvPr/>
        </p:nvSpPr>
        <p:spPr>
          <a:xfrm>
            <a:off x="6926152" y="3888852"/>
            <a:ext cx="12346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Response</a:t>
            </a:r>
            <a:endParaRPr lang="he-IL" sz="2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B25007-0DE6-4E6B-A0BC-79EE8D1D53C0}"/>
              </a:ext>
            </a:extLst>
          </p:cNvPr>
          <p:cNvCxnSpPr>
            <a:cxnSpLocks/>
          </p:cNvCxnSpPr>
          <p:nvPr/>
        </p:nvCxnSpPr>
        <p:spPr>
          <a:xfrm flipV="1">
            <a:off x="5553281" y="3840799"/>
            <a:ext cx="1073094" cy="10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11A968-12D1-4689-B81D-662DA8B2BCDF}"/>
              </a:ext>
            </a:extLst>
          </p:cNvPr>
          <p:cNvSpPr/>
          <p:nvPr/>
        </p:nvSpPr>
        <p:spPr>
          <a:xfrm>
            <a:off x="3647119" y="3044230"/>
            <a:ext cx="1931167" cy="20034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Module Instance</a:t>
            </a:r>
          </a:p>
          <a:p>
            <a:pPr algn="ctr"/>
            <a:r>
              <a:rPr lang="en-US" dirty="0"/>
              <a:t>(UUT)</a:t>
            </a:r>
            <a:endParaRPr lang="he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37DA2C-A56E-4CCF-AFD5-0BD8BBEA98A9}"/>
              </a:ext>
            </a:extLst>
          </p:cNvPr>
          <p:cNvCxnSpPr>
            <a:cxnSpLocks/>
          </p:cNvCxnSpPr>
          <p:nvPr/>
        </p:nvCxnSpPr>
        <p:spPr>
          <a:xfrm flipV="1">
            <a:off x="2365881" y="3823862"/>
            <a:ext cx="1284679" cy="2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05EEC0-558D-4E77-9C19-815EB7DBA55C}"/>
              </a:ext>
            </a:extLst>
          </p:cNvPr>
          <p:cNvSpPr txBox="1"/>
          <p:nvPr/>
        </p:nvSpPr>
        <p:spPr>
          <a:xfrm>
            <a:off x="3212200" y="3785853"/>
            <a:ext cx="2382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b="1" dirty="0"/>
              <a:t>.</a:t>
            </a:r>
          </a:p>
          <a:p>
            <a:r>
              <a:rPr lang="en-US" sz="800" b="1" dirty="0"/>
              <a:t>.</a:t>
            </a:r>
          </a:p>
          <a:p>
            <a:r>
              <a:rPr lang="en-US" sz="800" b="1" dirty="0"/>
              <a:t>.</a:t>
            </a:r>
            <a:endParaRPr lang="he-IL" sz="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CC6FDC-478D-47AB-88FA-FC135ECC11AE}"/>
              </a:ext>
            </a:extLst>
          </p:cNvPr>
          <p:cNvSpPr txBox="1"/>
          <p:nvPr/>
        </p:nvSpPr>
        <p:spPr>
          <a:xfrm>
            <a:off x="2459743" y="3975376"/>
            <a:ext cx="109534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err="1"/>
              <a:t>InputN</a:t>
            </a:r>
            <a:endParaRPr lang="he-IL" sz="16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25417E-A9DA-4ECE-A580-5F7F9427E7A6}"/>
              </a:ext>
            </a:extLst>
          </p:cNvPr>
          <p:cNvCxnSpPr>
            <a:cxnSpLocks/>
          </p:cNvCxnSpPr>
          <p:nvPr/>
        </p:nvCxnSpPr>
        <p:spPr>
          <a:xfrm flipV="1">
            <a:off x="2365881" y="4314986"/>
            <a:ext cx="1284679" cy="2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F0D628-BCBF-40B6-87E7-9A8A0A1E2343}"/>
              </a:ext>
            </a:extLst>
          </p:cNvPr>
          <p:cNvCxnSpPr>
            <a:cxnSpLocks/>
          </p:cNvCxnSpPr>
          <p:nvPr/>
        </p:nvCxnSpPr>
        <p:spPr>
          <a:xfrm>
            <a:off x="5588354" y="4394517"/>
            <a:ext cx="1038021" cy="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90C7B9A-13B3-4543-ABB4-443957E08CE0}"/>
              </a:ext>
            </a:extLst>
          </p:cNvPr>
          <p:cNvSpPr txBox="1"/>
          <p:nvPr/>
        </p:nvSpPr>
        <p:spPr>
          <a:xfrm>
            <a:off x="2490712" y="3550298"/>
            <a:ext cx="109534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Input1</a:t>
            </a:r>
            <a:endParaRPr lang="he-IL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F0E89A-9165-475F-A187-590CB00E13DA}"/>
              </a:ext>
            </a:extLst>
          </p:cNvPr>
          <p:cNvSpPr txBox="1"/>
          <p:nvPr/>
        </p:nvSpPr>
        <p:spPr>
          <a:xfrm>
            <a:off x="5553281" y="3804604"/>
            <a:ext cx="26369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b="1" dirty="0"/>
              <a:t>.</a:t>
            </a:r>
          </a:p>
          <a:p>
            <a:r>
              <a:rPr lang="en-US" sz="800" b="1" dirty="0"/>
              <a:t>.</a:t>
            </a:r>
          </a:p>
          <a:p>
            <a:r>
              <a:rPr lang="en-US" sz="800" b="1" dirty="0"/>
              <a:t>.</a:t>
            </a:r>
            <a:endParaRPr lang="he-IL" sz="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BBF2E4-DCC8-4225-AEBC-F754F8EA6F87}"/>
              </a:ext>
            </a:extLst>
          </p:cNvPr>
          <p:cNvSpPr txBox="1"/>
          <p:nvPr/>
        </p:nvSpPr>
        <p:spPr>
          <a:xfrm>
            <a:off x="5670320" y="4045968"/>
            <a:ext cx="99862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err="1"/>
              <a:t>OutputM</a:t>
            </a:r>
            <a:endParaRPr lang="he-IL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E85D9A-CD3D-4379-BE91-C6AFF1FF0904}"/>
              </a:ext>
            </a:extLst>
          </p:cNvPr>
          <p:cNvSpPr txBox="1"/>
          <p:nvPr/>
        </p:nvSpPr>
        <p:spPr>
          <a:xfrm>
            <a:off x="5670321" y="3526391"/>
            <a:ext cx="99862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Output1</a:t>
            </a:r>
            <a:endParaRPr lang="he-IL" sz="1600" dirty="0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49734A05-AAB2-4059-A01F-76B5BDA8823A}"/>
              </a:ext>
            </a:extLst>
          </p:cNvPr>
          <p:cNvSpPr/>
          <p:nvPr/>
        </p:nvSpPr>
        <p:spPr>
          <a:xfrm rot="10800000">
            <a:off x="6668942" y="3793912"/>
            <a:ext cx="170197" cy="637845"/>
          </a:xfrm>
          <a:prstGeom prst="lef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577538A-B2F2-44AB-BC62-363060B8ACD5}"/>
              </a:ext>
            </a:extLst>
          </p:cNvPr>
          <p:cNvSpPr/>
          <p:nvPr/>
        </p:nvSpPr>
        <p:spPr>
          <a:xfrm>
            <a:off x="1054869" y="3383186"/>
            <a:ext cx="1298325" cy="132556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Stimuli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458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/>
      <p:bldP spid="34" grpId="0"/>
      <p:bldP spid="16" grpId="0" animBg="1"/>
      <p:bldP spid="22" grpId="0"/>
      <p:bldP spid="23" grpId="0"/>
      <p:bldP spid="29" grpId="0"/>
      <p:bldP spid="30" grpId="0"/>
      <p:bldP spid="31" grpId="0"/>
      <p:bldP spid="32" grpId="0"/>
      <p:bldP spid="48" grpId="0" animBg="1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5">
            <a:extLst>
              <a:ext uri="{FF2B5EF4-FFF2-40B4-BE49-F238E27FC236}">
                <a16:creationId xmlns:a16="http://schemas.microsoft.com/office/drawing/2014/main" id="{BC15A481-D8A8-4321-9DE0-0E483E4A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655045D9-5D60-4318-BD5C-FEE1F274B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3557" name="Rectangle 8">
            <a:extLst>
              <a:ext uri="{FF2B5EF4-FFF2-40B4-BE49-F238E27FC236}">
                <a16:creationId xmlns:a16="http://schemas.microsoft.com/office/drawing/2014/main" id="{519AF246-BD20-4B2A-A45C-AB2D0878A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pic>
        <p:nvPicPr>
          <p:cNvPr id="23558" name="Picture 1">
            <a:extLst>
              <a:ext uri="{FF2B5EF4-FFF2-40B4-BE49-F238E27FC236}">
                <a16:creationId xmlns:a16="http://schemas.microsoft.com/office/drawing/2014/main" id="{7ADA268E-3CB1-4438-81EE-723B0A591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55838"/>
            <a:ext cx="25908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2">
            <a:extLst>
              <a:ext uri="{FF2B5EF4-FFF2-40B4-BE49-F238E27FC236}">
                <a16:creationId xmlns:a16="http://schemas.microsoft.com/office/drawing/2014/main" id="{A68AD040-6498-458F-94F3-F660BADAF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59013"/>
            <a:ext cx="24765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3">
            <a:extLst>
              <a:ext uri="{FF2B5EF4-FFF2-40B4-BE49-F238E27FC236}">
                <a16:creationId xmlns:a16="http://schemas.microsoft.com/office/drawing/2014/main" id="{29A4047A-A1AD-4DE5-8E42-A9318DA491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270125"/>
            <a:ext cx="22669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4">
            <a:extLst>
              <a:ext uri="{FF2B5EF4-FFF2-40B4-BE49-F238E27FC236}">
                <a16:creationId xmlns:a16="http://schemas.microsoft.com/office/drawing/2014/main" id="{2D162652-E06A-445A-9BF0-FCBD68F9F6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2270125"/>
            <a:ext cx="22955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637982-0AE5-4A19-AAFD-8C6BD28B4D1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02212" y="5486400"/>
            <a:ext cx="3140075" cy="369332"/>
          </a:xfrm>
          <a:prstGeom prst="rect">
            <a:avLst/>
          </a:prstGeom>
          <a:blipFill rotWithShape="0">
            <a:blip r:embed="rId7"/>
            <a:stretch>
              <a:fillRect r="-3883"/>
            </a:stretch>
          </a:blipFill>
        </p:spPr>
        <p:txBody>
          <a:bodyPr/>
          <a:lstStyle/>
          <a:p>
            <a:pPr>
              <a:defRPr/>
            </a:pPr>
            <a:r>
              <a:rPr lang="he-IL">
                <a:noFill/>
              </a:rPr>
              <a:t>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CED819-10DC-4ACF-A014-CD1E3A58442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96962" y="5486400"/>
            <a:ext cx="3140075" cy="369332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he-IL">
                <a:noFill/>
              </a:rPr>
              <a:t> 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2F942-5490-476D-BBFA-22B5363F5007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Logic Gates – A Reminder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Test Bench - Generating Stimuli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9859"/>
            <a:ext cx="5029200" cy="4574242"/>
          </a:xfrm>
        </p:spPr>
        <p:txBody>
          <a:bodyPr>
            <a:normAutofit/>
          </a:bodyPr>
          <a:lstStyle/>
          <a:p>
            <a:r>
              <a:rPr lang="en-US" altLang="en-US" dirty="0"/>
              <a:t>Data: A sequence of values</a:t>
            </a:r>
            <a:endParaRPr lang="en-US" altLang="en-US" sz="2100" dirty="0">
              <a:solidFill>
                <a:srgbClr val="0099CC"/>
              </a:solidFill>
            </a:endParaRP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623" y="1932268"/>
            <a:ext cx="405765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ABD73-4818-4475-B4DC-E760CAAE0F96}"/>
              </a:ext>
            </a:extLst>
          </p:cNvPr>
          <p:cNvSpPr txBox="1"/>
          <p:nvPr/>
        </p:nvSpPr>
        <p:spPr>
          <a:xfrm>
            <a:off x="628650" y="2020731"/>
            <a:ext cx="3819525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data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e-IL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data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e-IL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data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e-IL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dirty="0">
              <a:solidFill>
                <a:srgbClr val="FF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data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345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altLang="en-US" sz="3800"/>
              <a:t>Test Bench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694518" y="269876"/>
            <a:ext cx="4449482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HA_tb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e-I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ha_a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ha_b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e-I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ha_sum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ha_carry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e-I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HA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ha_a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ha_b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ha_sum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carry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ha_carry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);</a:t>
            </a:r>
            <a:endParaRPr lang="he-I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e-I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ha_a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ha_b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he-I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he-I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he-I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     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he-I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ha_a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ha_b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he-I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he-I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       </a:t>
            </a:r>
            <a:endParaRPr lang="he-I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ha_a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ha_b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he-IL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20</a:t>
            </a:r>
            <a:r>
              <a:rPr lang="he-I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      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ha_a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ha_b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41</a:t>
            </a:fld>
            <a:endParaRPr lang="en-US"/>
          </a:p>
        </p:txBody>
      </p:sp>
      <p:sp>
        <p:nvSpPr>
          <p:cNvPr id="8" name="Arrow: Left 32">
            <a:extLst>
              <a:ext uri="{FF2B5EF4-FFF2-40B4-BE49-F238E27FC236}">
                <a16:creationId xmlns:a16="http://schemas.microsoft.com/office/drawing/2014/main" id="{E724297D-0A8C-4710-AE37-BF42203E0138}"/>
              </a:ext>
            </a:extLst>
          </p:cNvPr>
          <p:cNvSpPr/>
          <p:nvPr/>
        </p:nvSpPr>
        <p:spPr>
          <a:xfrm>
            <a:off x="6900059" y="959668"/>
            <a:ext cx="846544" cy="231528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31">
            <a:extLst>
              <a:ext uri="{FF2B5EF4-FFF2-40B4-BE49-F238E27FC236}">
                <a16:creationId xmlns:a16="http://schemas.microsoft.com/office/drawing/2014/main" id="{B116BDD1-2EF5-4043-B2AB-79C1988B7E4A}"/>
              </a:ext>
            </a:extLst>
          </p:cNvPr>
          <p:cNvSpPr/>
          <p:nvPr/>
        </p:nvSpPr>
        <p:spPr>
          <a:xfrm>
            <a:off x="7168264" y="560833"/>
            <a:ext cx="1204019" cy="9443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Stimuli Signals Creation</a:t>
            </a:r>
          </a:p>
        </p:txBody>
      </p:sp>
      <p:sp>
        <p:nvSpPr>
          <p:cNvPr id="10" name="Arrow: Left 32">
            <a:extLst>
              <a:ext uri="{FF2B5EF4-FFF2-40B4-BE49-F238E27FC236}">
                <a16:creationId xmlns:a16="http://schemas.microsoft.com/office/drawing/2014/main" id="{004117BE-BEC2-4D21-8D6A-0161440FE62E}"/>
              </a:ext>
            </a:extLst>
          </p:cNvPr>
          <p:cNvSpPr/>
          <p:nvPr/>
        </p:nvSpPr>
        <p:spPr>
          <a:xfrm>
            <a:off x="6923729" y="1981823"/>
            <a:ext cx="846544" cy="23152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31">
            <a:extLst>
              <a:ext uri="{FF2B5EF4-FFF2-40B4-BE49-F238E27FC236}">
                <a16:creationId xmlns:a16="http://schemas.microsoft.com/office/drawing/2014/main" id="{EEA2971D-D60F-4C69-9EF0-C406D68D124C}"/>
              </a:ext>
            </a:extLst>
          </p:cNvPr>
          <p:cNvSpPr/>
          <p:nvPr/>
        </p:nvSpPr>
        <p:spPr>
          <a:xfrm>
            <a:off x="7240902" y="1698752"/>
            <a:ext cx="1564966" cy="10411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Tested Module Instantiation</a:t>
            </a:r>
          </a:p>
        </p:txBody>
      </p:sp>
      <p:sp>
        <p:nvSpPr>
          <p:cNvPr id="12" name="Arrow: Left 32">
            <a:extLst>
              <a:ext uri="{FF2B5EF4-FFF2-40B4-BE49-F238E27FC236}">
                <a16:creationId xmlns:a16="http://schemas.microsoft.com/office/drawing/2014/main" id="{808034A5-6D38-4EBF-B5D1-76AB4FD9D0E4}"/>
              </a:ext>
            </a:extLst>
          </p:cNvPr>
          <p:cNvSpPr/>
          <p:nvPr/>
        </p:nvSpPr>
        <p:spPr>
          <a:xfrm>
            <a:off x="7063378" y="4010907"/>
            <a:ext cx="846544" cy="231528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31">
            <a:extLst>
              <a:ext uri="{FF2B5EF4-FFF2-40B4-BE49-F238E27FC236}">
                <a16:creationId xmlns:a16="http://schemas.microsoft.com/office/drawing/2014/main" id="{665383CD-B4CA-4B70-8C95-3FDCB257EB79}"/>
              </a:ext>
            </a:extLst>
          </p:cNvPr>
          <p:cNvSpPr/>
          <p:nvPr/>
        </p:nvSpPr>
        <p:spPr>
          <a:xfrm>
            <a:off x="7443437" y="3632843"/>
            <a:ext cx="1464557" cy="9660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Stimuli Generation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F715E7-CAB4-4E79-B178-E1F324A20CF1}"/>
              </a:ext>
            </a:extLst>
          </p:cNvPr>
          <p:cNvSpPr/>
          <p:nvPr/>
        </p:nvSpPr>
        <p:spPr>
          <a:xfrm>
            <a:off x="69963" y="2813869"/>
            <a:ext cx="4893243" cy="17850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0D8EA-0C23-45F2-80C9-7B6E0BF35846}"/>
              </a:ext>
            </a:extLst>
          </p:cNvPr>
          <p:cNvSpPr txBox="1"/>
          <p:nvPr/>
        </p:nvSpPr>
        <p:spPr>
          <a:xfrm>
            <a:off x="69963" y="2828074"/>
            <a:ext cx="133639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Testbench</a:t>
            </a:r>
            <a:endParaRPr lang="he-IL" sz="2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BC4915-A3FB-4BA4-A15D-96F499AA6E65}"/>
              </a:ext>
            </a:extLst>
          </p:cNvPr>
          <p:cNvCxnSpPr>
            <a:cxnSpLocks/>
          </p:cNvCxnSpPr>
          <p:nvPr/>
        </p:nvCxnSpPr>
        <p:spPr>
          <a:xfrm flipV="1">
            <a:off x="3677348" y="3661689"/>
            <a:ext cx="1073094" cy="10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4DE799E-D21E-468D-A680-9E3AD46CF56C}"/>
              </a:ext>
            </a:extLst>
          </p:cNvPr>
          <p:cNvSpPr/>
          <p:nvPr/>
        </p:nvSpPr>
        <p:spPr>
          <a:xfrm>
            <a:off x="2316706" y="3228171"/>
            <a:ext cx="1262993" cy="11528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Module Instance</a:t>
            </a:r>
          </a:p>
          <a:p>
            <a:pPr algn="ctr"/>
            <a:r>
              <a:rPr lang="en-US" dirty="0"/>
              <a:t>(UUT)</a:t>
            </a:r>
            <a:endParaRPr lang="he-I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9C23E0-F81D-4366-90AF-DB752F4AE2B3}"/>
              </a:ext>
            </a:extLst>
          </p:cNvPr>
          <p:cNvCxnSpPr>
            <a:cxnSpLocks/>
          </p:cNvCxnSpPr>
          <p:nvPr/>
        </p:nvCxnSpPr>
        <p:spPr>
          <a:xfrm flipV="1">
            <a:off x="980139" y="3635326"/>
            <a:ext cx="1284679" cy="2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7A0F9E-E9B1-4EE5-9C53-86EF1383BC99}"/>
              </a:ext>
            </a:extLst>
          </p:cNvPr>
          <p:cNvSpPr txBox="1"/>
          <p:nvPr/>
        </p:nvSpPr>
        <p:spPr>
          <a:xfrm>
            <a:off x="1826458" y="3597317"/>
            <a:ext cx="238296" cy="6001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.</a:t>
            </a:r>
          </a:p>
          <a:p>
            <a:r>
              <a:rPr lang="en-US" sz="1100" b="1" dirty="0"/>
              <a:t>.</a:t>
            </a:r>
          </a:p>
          <a:p>
            <a:r>
              <a:rPr lang="en-US" sz="1100" b="1" dirty="0"/>
              <a:t>.</a:t>
            </a:r>
            <a:endParaRPr lang="he-IL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8F507C-D5F9-4CEB-8A3E-DE7096273373}"/>
              </a:ext>
            </a:extLst>
          </p:cNvPr>
          <p:cNvSpPr txBox="1"/>
          <p:nvPr/>
        </p:nvSpPr>
        <p:spPr>
          <a:xfrm>
            <a:off x="1074001" y="3786840"/>
            <a:ext cx="109534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err="1"/>
              <a:t>InputN</a:t>
            </a:r>
            <a:endParaRPr lang="he-IL" sz="16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D73A03-62A5-40C5-9E26-B61FF9123C89}"/>
              </a:ext>
            </a:extLst>
          </p:cNvPr>
          <p:cNvCxnSpPr>
            <a:cxnSpLocks/>
          </p:cNvCxnSpPr>
          <p:nvPr/>
        </p:nvCxnSpPr>
        <p:spPr>
          <a:xfrm flipV="1">
            <a:off x="980139" y="4126450"/>
            <a:ext cx="1284679" cy="2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2EF275-19C7-4EF0-AC2E-D5A866E6197F}"/>
              </a:ext>
            </a:extLst>
          </p:cNvPr>
          <p:cNvCxnSpPr>
            <a:cxnSpLocks/>
          </p:cNvCxnSpPr>
          <p:nvPr/>
        </p:nvCxnSpPr>
        <p:spPr>
          <a:xfrm>
            <a:off x="3712421" y="4215407"/>
            <a:ext cx="1038021" cy="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BEB6D2-6448-4891-A314-BA2DCC98D756}"/>
              </a:ext>
            </a:extLst>
          </p:cNvPr>
          <p:cNvSpPr txBox="1"/>
          <p:nvPr/>
        </p:nvSpPr>
        <p:spPr>
          <a:xfrm>
            <a:off x="1104970" y="3361762"/>
            <a:ext cx="109534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Input1</a:t>
            </a:r>
            <a:endParaRPr lang="he-IL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976D4C-C85E-4236-80EE-D30D692D97FD}"/>
              </a:ext>
            </a:extLst>
          </p:cNvPr>
          <p:cNvSpPr txBox="1"/>
          <p:nvPr/>
        </p:nvSpPr>
        <p:spPr>
          <a:xfrm>
            <a:off x="3677348" y="3625494"/>
            <a:ext cx="263693" cy="6001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.</a:t>
            </a:r>
          </a:p>
          <a:p>
            <a:r>
              <a:rPr lang="en-US" sz="1100" b="1" dirty="0"/>
              <a:t>.</a:t>
            </a:r>
          </a:p>
          <a:p>
            <a:r>
              <a:rPr lang="en-US" sz="1100" b="1" dirty="0"/>
              <a:t>.</a:t>
            </a:r>
            <a:endParaRPr lang="he-IL" sz="11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D5568A-B2D8-4813-B4F6-728D7ED02FD2}"/>
              </a:ext>
            </a:extLst>
          </p:cNvPr>
          <p:cNvSpPr txBox="1"/>
          <p:nvPr/>
        </p:nvSpPr>
        <p:spPr>
          <a:xfrm>
            <a:off x="3794387" y="3866858"/>
            <a:ext cx="99862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err="1"/>
              <a:t>OutputM</a:t>
            </a:r>
            <a:endParaRPr lang="he-IL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44B435-A989-451F-91F9-3073FD560780}"/>
              </a:ext>
            </a:extLst>
          </p:cNvPr>
          <p:cNvSpPr txBox="1"/>
          <p:nvPr/>
        </p:nvSpPr>
        <p:spPr>
          <a:xfrm>
            <a:off x="3794388" y="3347281"/>
            <a:ext cx="998621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/>
              <a:t>Output1</a:t>
            </a:r>
            <a:endParaRPr lang="he-IL" sz="1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A9B4863-3BD4-43A3-8DB2-AB7315520460}"/>
              </a:ext>
            </a:extLst>
          </p:cNvPr>
          <p:cNvSpPr/>
          <p:nvPr/>
        </p:nvSpPr>
        <p:spPr>
          <a:xfrm>
            <a:off x="149898" y="3383186"/>
            <a:ext cx="833273" cy="76455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Stimuli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91937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960D-A900-4797-B2DF-CFFF729E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Mux Implementation using a Decoder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E849D-7700-4412-A1E1-8F5F81A7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DB134-F7E7-4F25-8AA5-FCF7ECF9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6C217-7E9B-4B50-BD70-805988736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1768181"/>
            <a:ext cx="5543550" cy="435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45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90563" y="863135"/>
            <a:ext cx="7886700" cy="1042426"/>
          </a:xfrm>
        </p:spPr>
        <p:txBody>
          <a:bodyPr>
            <a:normAutofit fontScale="90000"/>
          </a:bodyPr>
          <a:lstStyle/>
          <a:p>
            <a:r>
              <a:rPr lang="en-US" dirty="0"/>
              <a:t>Full Adder Implementation using Two Half Adders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43</a:t>
            </a:fld>
            <a:endParaRPr lang="en-US"/>
          </a:p>
        </p:txBody>
      </p:sp>
      <p:pic>
        <p:nvPicPr>
          <p:cNvPr id="4100" name="Picture 4" descr="Image result for full adder using two half 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68" y="2313269"/>
            <a:ext cx="6798231" cy="326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0792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Wet Exercise 0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76462"/>
            <a:ext cx="7886700" cy="4700501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</a:rPr>
              <a:t>You will </a:t>
            </a:r>
            <a:r>
              <a:rPr lang="en-US" altLang="zh-TW" dirty="0">
                <a:ea typeface="新細明體" pitchFamily="18" charset="-120"/>
              </a:rPr>
              <a:t>be required to: 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Get to know </a:t>
            </a:r>
            <a:r>
              <a:rPr lang="en-US" altLang="zh-TW" dirty="0" err="1">
                <a:ea typeface="新細明體" pitchFamily="18" charset="-120"/>
              </a:rPr>
              <a:t>ModelSim</a:t>
            </a:r>
            <a:endParaRPr lang="en-US" altLang="zh-TW" dirty="0">
              <a:ea typeface="新細明體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Fix bugs in a HA implementation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Test it using a simulation</a:t>
            </a:r>
          </a:p>
          <a:p>
            <a:pPr>
              <a:lnSpc>
                <a:spcPct val="80000"/>
              </a:lnSpc>
            </a:pPr>
            <a:r>
              <a:rPr lang="en-US" altLang="zh-TW" b="1" dirty="0">
                <a:ea typeface="新細明體" pitchFamily="18" charset="-120"/>
              </a:rPr>
              <a:t>The videos are recommended</a:t>
            </a: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The workshops cover all the syntax needed to solve the wet exercise</a:t>
            </a:r>
            <a:endParaRPr lang="en-US" altLang="zh-TW" sz="28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8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1F9015D-2E86-4A98-A269-2CCB378563ED}" type="slidenum">
              <a:rPr lang="en-US" smtClean="0"/>
              <a:t>44</a:t>
            </a:fld>
            <a:endParaRPr lang="en-US"/>
          </a:p>
        </p:txBody>
      </p:sp>
      <p:pic>
        <p:nvPicPr>
          <p:cNvPr id="4098" name="Picture 2" descr="Image result for wet exercise">
            <a:extLst>
              <a:ext uri="{FF2B5EF4-FFF2-40B4-BE49-F238E27FC236}">
                <a16:creationId xmlns:a16="http://schemas.microsoft.com/office/drawing/2014/main" id="{592CFD5A-2C2E-4D0E-8ADE-96838AFD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617" y="3902474"/>
            <a:ext cx="3552733" cy="236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084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Workshop #1 Cheat Sheet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29698"/>
            <a:ext cx="7886700" cy="455632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</a:rPr>
              <a:t>Module: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TW" sz="28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TW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TW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Logic:</a:t>
            </a:r>
          </a:p>
          <a:p>
            <a:pPr eaLnBrk="1" hangingPunct="1">
              <a:lnSpc>
                <a:spcPct val="80000"/>
              </a:lnSpc>
            </a:pPr>
            <a:endParaRPr lang="en-US" altLang="zh-TW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Logic values: 0, 1, x, z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</a:rPr>
              <a:t>Vector: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1F9015D-2E86-4A98-A269-2CCB378563ED}" type="slidenum">
              <a:rPr lang="en-US" smtClean="0"/>
              <a:t>45</a:t>
            </a:fld>
            <a:endParaRPr lang="en-US"/>
          </a:p>
        </p:txBody>
      </p:sp>
      <p:sp>
        <p:nvSpPr>
          <p:cNvPr id="7" name="Text Box 27">
            <a:extLst>
              <a:ext uri="{FF2B5EF4-FFF2-40B4-BE49-F238E27FC236}">
                <a16:creationId xmlns:a16="http://schemas.microsoft.com/office/drawing/2014/main" id="{5F4B4EBE-5311-4108-BB22-55D85F927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82" y="1830983"/>
            <a:ext cx="522323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...,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...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declarations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...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description of a mux</a:t>
            </a:r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l-GR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2A453C-0CE3-4F8B-BBAF-C4B620176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147904"/>
              </p:ext>
            </p:extLst>
          </p:nvPr>
        </p:nvGraphicFramePr>
        <p:xfrm>
          <a:off x="698882" y="4313113"/>
          <a:ext cx="5223231" cy="36576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223231">
                  <a:extLst>
                    <a:ext uri="{9D8B030D-6E8A-4147-A177-3AD203B41FA5}">
                      <a16:colId xmlns:a16="http://schemas.microsoft.com/office/drawing/2014/main" val="678762009"/>
                    </a:ext>
                  </a:extLst>
                </a:gridCol>
              </a:tblGrid>
              <a:tr h="3419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a, b, c, d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8987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27A4642-FB4D-4BBA-85BD-512E4D0B7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000800"/>
              </p:ext>
            </p:extLst>
          </p:nvPr>
        </p:nvGraphicFramePr>
        <p:xfrm>
          <a:off x="698882" y="5614926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5956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pl-PL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pl-PL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l-PL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l-PL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l-PL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pl-PL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w1</a:t>
                      </a:r>
                      <a:r>
                        <a:rPr lang="pl-PL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pl-PL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pl-PL" sz="18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w1[7] is </a:t>
                      </a:r>
                      <a:r>
                        <a:rPr lang="en-US" sz="18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</a:t>
                      </a:r>
                      <a:r>
                        <a:rPr lang="pl-PL" sz="18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MSB</a:t>
                      </a:r>
                      <a:endParaRPr lang="he-I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71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86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Workshop #1 Cheat Sheet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29698"/>
            <a:ext cx="7886700" cy="484855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Vector operations: 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Bit select</a:t>
            </a:r>
          </a:p>
          <a:p>
            <a:pPr lvl="1">
              <a:lnSpc>
                <a:spcPct val="80000"/>
              </a:lnSpc>
            </a:pPr>
            <a:endParaRPr lang="en-US" altLang="zh-TW" dirty="0">
              <a:ea typeface="新細明體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Range select</a:t>
            </a:r>
          </a:p>
          <a:p>
            <a:pPr lvl="1">
              <a:lnSpc>
                <a:spcPct val="80000"/>
              </a:lnSpc>
            </a:pPr>
            <a:endParaRPr lang="en-US" altLang="zh-TW" dirty="0">
              <a:ea typeface="新細明體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Pack</a:t>
            </a:r>
          </a:p>
          <a:p>
            <a:pPr lvl="1">
              <a:lnSpc>
                <a:spcPct val="80000"/>
              </a:lnSpc>
            </a:pPr>
            <a:endParaRPr lang="en-US" altLang="zh-TW" dirty="0">
              <a:ea typeface="新細明體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Unpack</a:t>
            </a:r>
          </a:p>
          <a:p>
            <a:pPr lvl="1">
              <a:lnSpc>
                <a:spcPct val="80000"/>
              </a:lnSpc>
            </a:pPr>
            <a:endParaRPr lang="en-US" altLang="zh-TW" dirty="0">
              <a:ea typeface="新細明體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Repeated signals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1F9015D-2E86-4A98-A269-2CCB378563ED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4A04548-99A2-4C59-81E2-A73B89F13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336874"/>
              </p:ext>
            </p:extLst>
          </p:nvPr>
        </p:nvGraphicFramePr>
        <p:xfrm>
          <a:off x="1390650" y="361363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5956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  <a:endParaRPr lang="en-US" altLang="en-US" b="1" dirty="0">
                        <a:solidFill>
                          <a:srgbClr val="FF31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719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3FB15B-75D1-490C-8647-1C6DF44A3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579213"/>
              </p:ext>
            </p:extLst>
          </p:nvPr>
        </p:nvGraphicFramePr>
        <p:xfrm>
          <a:off x="1390650" y="4329508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5956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carry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sum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];</a:t>
                      </a:r>
                      <a:endParaRPr lang="en-US" altLang="en-US" b="1" dirty="0">
                        <a:solidFill>
                          <a:srgbClr val="FF31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7199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121B24F-BD82-4278-BD1F-B381127C2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04949"/>
              </p:ext>
            </p:extLst>
          </p:nvPr>
        </p:nvGraphicFramePr>
        <p:xfrm>
          <a:off x="1390650" y="2233350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5956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he-I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7199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AA35311-DC93-4A9B-B376-AE6EC055B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75044"/>
              </p:ext>
            </p:extLst>
          </p:nvPr>
        </p:nvGraphicFramePr>
        <p:xfrm>
          <a:off x="1390650" y="2905642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5956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he-IL" dirty="0"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7199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A2DAE2D-98DD-4790-ABEB-A69B52D7F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365023"/>
              </p:ext>
            </p:extLst>
          </p:nvPr>
        </p:nvGraphicFramePr>
        <p:xfrm>
          <a:off x="1390650" y="5052456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5956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}};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16 copies of x</a:t>
                      </a:r>
                      <a:endParaRPr lang="en-US" altLang="en-US" b="1" dirty="0">
                        <a:solidFill>
                          <a:srgbClr val="FF31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71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5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Workshop #1 Cheat Sheet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29698"/>
            <a:ext cx="7886700" cy="484855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Module instantiation:</a:t>
            </a:r>
          </a:p>
          <a:p>
            <a:pPr eaLnBrk="1" hangingPunct="1">
              <a:lnSpc>
                <a:spcPct val="80000"/>
              </a:lnSpc>
            </a:pPr>
            <a:endParaRPr lang="en-US" altLang="zh-TW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Built-in logic gates: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TW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8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1F9015D-2E86-4A98-A269-2CCB378563ED}" type="slidenum">
              <a:rPr lang="en-US" smtClean="0"/>
              <a:t>47</a:t>
            </a:fld>
            <a:endParaRPr lang="en-US"/>
          </a:p>
        </p:txBody>
      </p:sp>
      <p:sp>
        <p:nvSpPr>
          <p:cNvPr id="14" name="Text Box 27">
            <a:extLst>
              <a:ext uri="{FF2B5EF4-FFF2-40B4-BE49-F238E27FC236}">
                <a16:creationId xmlns:a16="http://schemas.microsoft.com/office/drawing/2014/main" id="{4F153D92-77CC-41F6-9CF4-5F607B8A8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819" y="1799256"/>
            <a:ext cx="5223231" cy="21852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m</a:t>
            </a:r>
            <a:r>
              <a:rPr lang="el-GR" altLang="en-US" sz="1600" dirty="0">
                <a:latin typeface="Courier New" panose="02070309020205020404" pitchFamily="49" charset="0"/>
              </a:rPr>
              <a:t>odule</a:t>
            </a:r>
            <a:r>
              <a:rPr lang="en-US" altLang="en-US" sz="1600" dirty="0">
                <a:latin typeface="Courier New" panose="02070309020205020404" pitchFamily="49" charset="0"/>
              </a:rPr>
              <a:t>_name instance_name1 </a:t>
            </a:r>
            <a:r>
              <a:rPr lang="el-GR" altLang="en-US" sz="1600" dirty="0">
                <a:latin typeface="Courier New" panose="02070309020205020404" pitchFamily="49" charset="0"/>
              </a:rPr>
              <a:t>(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	.out1(my_out1),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    .out2(my_out2),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    .</a:t>
            </a:r>
            <a:r>
              <a:rPr lang="el-GR" altLang="en-US" sz="1600" dirty="0">
                <a:latin typeface="Courier New" panose="02070309020205020404" pitchFamily="49" charset="0"/>
              </a:rPr>
              <a:t>..,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Courier New" panose="02070309020205020404" pitchFamily="49" charset="0"/>
              </a:rPr>
              <a:t>    .</a:t>
            </a:r>
            <a:r>
              <a:rPr lang="el-GR" altLang="en-US" sz="1600" dirty="0">
                <a:latin typeface="Courier New" panose="02070309020205020404" pitchFamily="49" charset="0"/>
              </a:rPr>
              <a:t>in</a:t>
            </a:r>
            <a:r>
              <a:rPr lang="en-US" altLang="en-US" sz="1600" dirty="0">
                <a:latin typeface="Courier New" panose="02070309020205020404" pitchFamily="49" charset="0"/>
              </a:rPr>
              <a:t>N(my_in1)</a:t>
            </a:r>
          </a:p>
          <a:p>
            <a:pPr eaLnBrk="1" hangingPunct="1">
              <a:spcBef>
                <a:spcPct val="50000"/>
              </a:spcBef>
            </a:pPr>
            <a:r>
              <a:rPr lang="el-GR" altLang="en-US" sz="1600" dirty="0">
                <a:latin typeface="Courier New" panose="02070309020205020404" pitchFamily="49" charset="0"/>
              </a:rPr>
              <a:t>);</a:t>
            </a:r>
            <a:endParaRPr lang="en-US" altLang="en-US" sz="1600" dirty="0">
              <a:latin typeface="Courier New" panose="02070309020205020404" pitchFamily="49" charset="0"/>
            </a:endParaRPr>
          </a:p>
        </p:txBody>
      </p:sp>
      <p:sp>
        <p:nvSpPr>
          <p:cNvPr id="15" name="Text Box 27">
            <a:extLst>
              <a:ext uri="{FF2B5EF4-FFF2-40B4-BE49-F238E27FC236}">
                <a16:creationId xmlns:a16="http://schemas.microsoft.com/office/drawing/2014/main" id="{5524B17A-261D-47A2-B7C5-8A74BC100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819" y="4756654"/>
            <a:ext cx="36265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A, 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53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Workshop #1 Cheat Sheet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29698"/>
            <a:ext cx="7886700" cy="484855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Generate:</a:t>
            </a:r>
          </a:p>
          <a:p>
            <a:pPr eaLnBrk="1" hangingPunct="1">
              <a:lnSpc>
                <a:spcPct val="80000"/>
              </a:lnSpc>
            </a:pPr>
            <a:endParaRPr lang="en-US" altLang="zh-TW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TW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8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1F9015D-2E86-4A98-A269-2CCB378563ED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9B25C-A12C-45F4-B58E-6BCF4B96401B}"/>
              </a:ext>
            </a:extLst>
          </p:cNvPr>
          <p:cNvSpPr txBox="1"/>
          <p:nvPr/>
        </p:nvSpPr>
        <p:spPr>
          <a:xfrm>
            <a:off x="178230" y="1863057"/>
            <a:ext cx="8787539" cy="2308324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genvar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	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generate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mux2to1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mux_inst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endgenerate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128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2C7D-15B9-484D-A47F-2DEB6FB8F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17015"/>
            <a:ext cx="7772400" cy="934695"/>
          </a:xfrm>
        </p:spPr>
        <p:txBody>
          <a:bodyPr/>
          <a:lstStyle/>
          <a:p>
            <a:r>
              <a:rPr lang="en-US" dirty="0"/>
              <a:t>Questions?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6A771-0480-40AF-8FD9-BC21348EF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098" name="Picture 2" descr="Image result for android nandroid">
            <a:extLst>
              <a:ext uri="{FF2B5EF4-FFF2-40B4-BE49-F238E27FC236}">
                <a16:creationId xmlns:a16="http://schemas.microsoft.com/office/drawing/2014/main" id="{B14AAFC5-1D3B-4285-A434-66CAC015D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6163"/>
            <a:ext cx="91440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38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567660" y="3590925"/>
            <a:ext cx="3852440" cy="26025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Hardware Description Language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6235" y="3975011"/>
            <a:ext cx="2675680" cy="16092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Netlist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39110" y="1467064"/>
            <a:ext cx="2675680" cy="18573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Schematic drawing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576685" y="1467064"/>
            <a:ext cx="2675680" cy="18573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Truth table</a:t>
            </a:r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Ways to Represent Hardware: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Image result for hardware description language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435" y="1876074"/>
            <a:ext cx="2085030" cy="103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27">
            <a:extLst>
              <a:ext uri="{FF2B5EF4-FFF2-40B4-BE49-F238E27FC236}">
                <a16:creationId xmlns:a16="http://schemas.microsoft.com/office/drawing/2014/main" id="{434C8C6F-902D-42F8-A49A-7A1334A29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780" y="4489106"/>
            <a:ext cx="250859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(Z,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X, Y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27">
            <a:extLst>
              <a:ext uri="{FF2B5EF4-FFF2-40B4-BE49-F238E27FC236}">
                <a16:creationId xmlns:a16="http://schemas.microsoft.com/office/drawing/2014/main" id="{434C8C6F-902D-42F8-A49A-7A1334A29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410" y="3982188"/>
            <a:ext cx="2999530" cy="70788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eaLnBrk="0" hangingPunct="0">
              <a:defRPr sz="20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400"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latin typeface="Arial" panose="020B0604020202020204" pitchFamily="34" charset="0"/>
              </a:defRPr>
            </a:lvl9pPr>
          </a:lstStyle>
          <a:p>
            <a:r>
              <a:rPr lang="en-US" dirty="0"/>
              <a:t>logic Z;</a:t>
            </a:r>
          </a:p>
          <a:p>
            <a:r>
              <a:rPr lang="en-US" dirty="0"/>
              <a:t>assign Z = X ~&amp; Y;</a:t>
            </a:r>
          </a:p>
        </p:txBody>
      </p:sp>
      <p:sp>
        <p:nvSpPr>
          <p:cNvPr id="9" name="Text Box 27">
            <a:extLst>
              <a:ext uri="{FF2B5EF4-FFF2-40B4-BE49-F238E27FC236}">
                <a16:creationId xmlns:a16="http://schemas.microsoft.com/office/drawing/2014/main" id="{434C8C6F-902D-42F8-A49A-7A1334A29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410" y="4779645"/>
            <a:ext cx="2999530" cy="132343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eaLnBrk="0" hangingPunct="0">
              <a:defRPr sz="20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742950" indent="-285750" eaLnBrk="0" hangingPunct="0">
              <a:defRPr sz="1400"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latin typeface="Arial" panose="020B0604020202020204" pitchFamily="34" charset="0"/>
              </a:defRPr>
            </a:lvl9pPr>
          </a:lstStyle>
          <a:p>
            <a:r>
              <a:rPr lang="en-US" dirty="0"/>
              <a:t>logic Z;</a:t>
            </a:r>
          </a:p>
          <a:p>
            <a:r>
              <a:rPr lang="en-US" dirty="0" err="1"/>
              <a:t>always_comb</a:t>
            </a:r>
            <a:endParaRPr lang="en-US" dirty="0"/>
          </a:p>
          <a:p>
            <a:r>
              <a:rPr lang="en-US" dirty="0"/>
              <a:t>    if (X) Z = ~Y;</a:t>
            </a:r>
          </a:p>
          <a:p>
            <a:r>
              <a:rPr lang="en-US" dirty="0"/>
              <a:t>	 else   Z = 1;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05120"/>
              </p:ext>
            </p:extLst>
          </p:nvPr>
        </p:nvGraphicFramePr>
        <p:xfrm>
          <a:off x="1225210" y="1994680"/>
          <a:ext cx="1514475" cy="1168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235">
                <a:tc>
                  <a:txBody>
                    <a:bodyPr/>
                    <a:lstStyle/>
                    <a:p>
                      <a:r>
                        <a:rPr lang="en-US" sz="105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</a:t>
                      </a:r>
                      <a:endParaRPr lang="en-US" sz="2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16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3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Hardware Description Languages (HDLs)</a:t>
            </a:r>
          </a:p>
        </p:txBody>
      </p:sp>
      <p:sp>
        <p:nvSpPr>
          <p:cNvPr id="281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Textual representation of digital circuits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HDLs are not “programming languages”</a:t>
            </a:r>
          </a:p>
          <a:p>
            <a:pPr lvl="1"/>
            <a:r>
              <a:rPr lang="en-US" altLang="en-US" dirty="0"/>
              <a:t>No, really. Even if they look like it, they are not.</a:t>
            </a:r>
          </a:p>
          <a:p>
            <a:pPr lvl="1"/>
            <a:endParaRPr lang="en-US" altLang="en-US" dirty="0">
              <a:solidFill>
                <a:srgbClr val="F7020B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Similar development chain to software</a:t>
            </a:r>
          </a:p>
          <a:p>
            <a:pPr lvl="1"/>
            <a:r>
              <a:rPr lang="en-US" altLang="en-US" b="1" dirty="0">
                <a:solidFill>
                  <a:srgbClr val="000000"/>
                </a:solidFill>
              </a:rPr>
              <a:t>Software: Compiler</a:t>
            </a:r>
            <a:endParaRPr lang="en-US" altLang="en-US" dirty="0">
              <a:solidFill>
                <a:srgbClr val="000000"/>
              </a:solidFill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</a:rPr>
              <a:t>Source code 	</a:t>
            </a:r>
            <a:r>
              <a:rPr lang="en-US" altLang="en-US" dirty="0">
                <a:solidFill>
                  <a:srgbClr val="000000"/>
                </a:solidFill>
                <a:sym typeface="Wingdings" panose="05000000000000000000" pitchFamily="2" charset="2"/>
              </a:rPr>
              <a:t> Assembly code  Machine code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rgbClr val="000000"/>
                </a:solidFill>
                <a:sym typeface="Wingdings" panose="05000000000000000000" pitchFamily="2" charset="2"/>
              </a:rPr>
              <a:t>Hardware: Synthesizer</a:t>
            </a:r>
            <a:endParaRPr lang="en-US" altLang="en-US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  <a:sym typeface="Wingdings" panose="05000000000000000000" pitchFamily="2" charset="2"/>
              </a:rPr>
              <a:t>HDL Source	 Netlist	 Hardware</a:t>
            </a:r>
            <a:endParaRPr lang="en-US" altLang="en-US" dirty="0">
              <a:solidFill>
                <a:srgbClr val="F7020B"/>
              </a:solidFill>
            </a:endParaRPr>
          </a:p>
          <a:p>
            <a:pPr lvl="1"/>
            <a:endParaRPr lang="en-US" altLang="en-US" dirty="0">
              <a:solidFill>
                <a:srgbClr val="F7020B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7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Use an HDL?</a:t>
            </a:r>
          </a:p>
        </p:txBody>
      </p:sp>
      <p:sp>
        <p:nvSpPr>
          <p:cNvPr id="3665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Easy to write and edit</a:t>
            </a:r>
          </a:p>
          <a:p>
            <a:r>
              <a:rPr lang="en-US" altLang="en-US" dirty="0"/>
              <a:t>Compact</a:t>
            </a:r>
          </a:p>
          <a:p>
            <a:r>
              <a:rPr lang="en-US" altLang="en-US" dirty="0"/>
              <a:t>Don’t have to follow a maze of lines</a:t>
            </a:r>
          </a:p>
          <a:p>
            <a:r>
              <a:rPr lang="en-US" altLang="en-US" dirty="0"/>
              <a:t>Easy to analyze with various tools</a:t>
            </a:r>
          </a:p>
          <a:p>
            <a:endParaRPr lang="en-US" altLang="en-US" dirty="0"/>
          </a:p>
          <a:p>
            <a:endParaRPr lang="en-US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 descr="Image result for sca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576" y="770660"/>
            <a:ext cx="2605921" cy="194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block diagram vivad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66" y="3797085"/>
            <a:ext cx="8083914" cy="25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SystemVerilog</a:t>
            </a:r>
            <a:endParaRPr lang="en-IN" alt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48235" y="1825625"/>
            <a:ext cx="806711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/>
              <a:t>Superset of Verilog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One of the two leading HDLs - VHDL is the other.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Most digital chips are designed in part using one of these two languages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7E239-4FF7-4B23-B64F-28EF6454E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053" y="3661474"/>
            <a:ext cx="3220628" cy="266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3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Hardware Description Languages</a:t>
            </a:r>
          </a:p>
          <a:p>
            <a:r>
              <a:rPr lang="en-US" dirty="0" err="1"/>
              <a:t>SystemVerilog</a:t>
            </a:r>
            <a:r>
              <a:rPr lang="en-US" dirty="0"/>
              <a:t> Building Blocks: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logic data type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Vectors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implementation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instantiation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Test benches and simulation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044252 - Digital Systems and Computer Structure - </a:t>
            </a:r>
            <a:r>
              <a:rPr lang="en-US" dirty="0" err="1"/>
              <a:t>SystemVerilog</a:t>
            </a:r>
            <a:r>
              <a:rPr lang="en-US" dirty="0"/>
              <a:t>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8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42452</TotalTime>
  <Words>2771</Words>
  <Application>Microsoft Office PowerPoint</Application>
  <PresentationFormat>On-screen Show (4:3)</PresentationFormat>
  <Paragraphs>732</Paragraphs>
  <Slides>49</Slides>
  <Notes>36</Notes>
  <HiddenSlides>4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Courier</vt:lpstr>
      <vt:lpstr>Courier New</vt:lpstr>
      <vt:lpstr>Tahoma</vt:lpstr>
      <vt:lpstr>Times New Roman</vt:lpstr>
      <vt:lpstr>Wingdings</vt:lpstr>
      <vt:lpstr>Office Theme</vt:lpstr>
      <vt:lpstr>Equation</vt:lpstr>
      <vt:lpstr>SystemVerilog HDL Workshop #1</vt:lpstr>
      <vt:lpstr>Agenda</vt:lpstr>
      <vt:lpstr>Agenda</vt:lpstr>
      <vt:lpstr>PowerPoint Presentation</vt:lpstr>
      <vt:lpstr>Ways to Represent Hardware:</vt:lpstr>
      <vt:lpstr>Hardware Description Languages (HDLs)</vt:lpstr>
      <vt:lpstr>Why Use an HDL?</vt:lpstr>
      <vt:lpstr>SystemVerilog</vt:lpstr>
      <vt:lpstr>Agenda</vt:lpstr>
      <vt:lpstr>Modules</vt:lpstr>
      <vt:lpstr>Modules</vt:lpstr>
      <vt:lpstr>Agenda</vt:lpstr>
      <vt:lpstr>The Logic Data Type</vt:lpstr>
      <vt:lpstr>The Logic Data Type</vt:lpstr>
      <vt:lpstr>SystemVerilog Logic Values</vt:lpstr>
      <vt:lpstr>Reminder: 41 Selector /Multiplexer / Mux</vt:lpstr>
      <vt:lpstr>Agenda</vt:lpstr>
      <vt:lpstr>Vectors</vt:lpstr>
      <vt:lpstr>Mux Module Declaration - Solution</vt:lpstr>
      <vt:lpstr>Vector Operations</vt:lpstr>
      <vt:lpstr>Vectors - Exercise</vt:lpstr>
      <vt:lpstr>Intro – 2’s complement</vt:lpstr>
      <vt:lpstr>Repeated Signals</vt:lpstr>
      <vt:lpstr>Repeated Signals - Example</vt:lpstr>
      <vt:lpstr>Agenda</vt:lpstr>
      <vt:lpstr>Module Implementation</vt:lpstr>
      <vt:lpstr>Module Instantiation</vt:lpstr>
      <vt:lpstr>Module Instantiation</vt:lpstr>
      <vt:lpstr>Module Instantiation Syntax</vt:lpstr>
      <vt:lpstr>Module Instantiation Example</vt:lpstr>
      <vt:lpstr>Built-in SystemVerilog Modules</vt:lpstr>
      <vt:lpstr>Example – Half Adder Implementation</vt:lpstr>
      <vt:lpstr>PowerPoint Presentation</vt:lpstr>
      <vt:lpstr>Module Instantiation Example</vt:lpstr>
      <vt:lpstr>Module Instantiation Example</vt:lpstr>
      <vt:lpstr>The generate Command</vt:lpstr>
      <vt:lpstr>Agenda</vt:lpstr>
      <vt:lpstr>SystemVerilog: design vs. simulation</vt:lpstr>
      <vt:lpstr>How Are Simulators Used?</vt:lpstr>
      <vt:lpstr>Test Bench - Generating Stimuli</vt:lpstr>
      <vt:lpstr>Test Bench</vt:lpstr>
      <vt:lpstr>Mux Implementation using a Decoder</vt:lpstr>
      <vt:lpstr>Full Adder Implementation using Two Half Adders</vt:lpstr>
      <vt:lpstr>Wet Exercise 0</vt:lpstr>
      <vt:lpstr>Workshop #1 Cheat Sheet</vt:lpstr>
      <vt:lpstr>Workshop #1 Cheat Sheet</vt:lpstr>
      <vt:lpstr>Workshop #1 Cheat Sheet</vt:lpstr>
      <vt:lpstr>Workshop #1 Cheat Sheet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HDL</dc:title>
  <dc:creator>Nimrod Wald</dc:creator>
  <cp:lastModifiedBy>Yaakov Shmidman</cp:lastModifiedBy>
  <cp:revision>584</cp:revision>
  <dcterms:created xsi:type="dcterms:W3CDTF">2017-12-31T12:50:52Z</dcterms:created>
  <dcterms:modified xsi:type="dcterms:W3CDTF">2021-04-29T09:51:18Z</dcterms:modified>
</cp:coreProperties>
</file>